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6858000" cx="9144000"/>
  <p:notesSz cx="6858000" cy="9144000"/>
  <p:embeddedFontLst>
    <p:embeddedFont>
      <p:font typeface="Poppins"/>
      <p:regular r:id="rId65"/>
      <p:bold r:id="rId66"/>
      <p:italic r:id="rId67"/>
      <p:boldItalic r:id="rId68"/>
    </p:embeddedFont>
    <p:embeddedFont>
      <p:font typeface="Helvetica Neue Light"/>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3" roundtripDataSignature="AMtx7mgJoqydBjM/kSd/6nKVqE9RXzA0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customschemas.google.com/relationships/presentationmetadata" Target="metadata"/><Relationship Id="rId72" Type="http://schemas.openxmlformats.org/officeDocument/2006/relationships/font" Target="fonts/HelveticaNeueLight-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Light-italic.fntdata"/><Relationship Id="rId70" Type="http://schemas.openxmlformats.org/officeDocument/2006/relationships/font" Target="fonts/HelveticaNeueLight-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oppins-bold.fntdata"/><Relationship Id="rId21" Type="http://schemas.openxmlformats.org/officeDocument/2006/relationships/slide" Target="slides/slide16.xml"/><Relationship Id="rId65" Type="http://schemas.openxmlformats.org/officeDocument/2006/relationships/font" Target="fonts/Poppins-regular.fntdata"/><Relationship Id="rId24" Type="http://schemas.openxmlformats.org/officeDocument/2006/relationships/slide" Target="slides/slide19.xml"/><Relationship Id="rId68" Type="http://schemas.openxmlformats.org/officeDocument/2006/relationships/font" Target="fonts/Poppins-boldItalic.fntdata"/><Relationship Id="rId23" Type="http://schemas.openxmlformats.org/officeDocument/2006/relationships/slide" Target="slides/slide18.xml"/><Relationship Id="rId67" Type="http://schemas.openxmlformats.org/officeDocument/2006/relationships/font" Target="fonts/Poppins-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HelveticaNeueLight-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6e19bec273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6e19bec273_0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Matter has </a:t>
            </a:r>
            <a:r>
              <a:rPr b="1" lang="en-US"/>
              <a:t>mass</a:t>
            </a:r>
            <a:r>
              <a:rPr lang="en-US"/>
              <a:t> and takes up space.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86" name="Google Shape;186;g26e19bec273_0_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6e19bec273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26e19bec273_0_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What is mass?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[the amount of matter in an object]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94" name="Google Shape;194;g26e19bec273_0_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smallest whole unit of matter?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[b.atom]</a:t>
            </a:r>
            <a:endParaRPr/>
          </a:p>
        </p:txBody>
      </p:sp>
      <p:sp>
        <p:nvSpPr>
          <p:cNvPr id="202" name="Google Shape;202;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6e19bec273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6e19bec273_0_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smallest whole unit of matter?</a:t>
            </a:r>
            <a:r>
              <a:rPr b="1" lang="en-US"/>
              <a:t> </a:t>
            </a:r>
            <a:r>
              <a:rPr b="1" lang="en-US"/>
              <a:t>b.atom</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1" name="Google Shape;211;g26e19bec273_0_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solid</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cues, such as on this slide, helps prepare students for what is coming up next in the lesson. This is important especially for students who may struggle with new vocabulary instruction. </a:t>
            </a:r>
            <a:endParaRPr/>
          </a:p>
        </p:txBody>
      </p:sp>
      <p:sp>
        <p:nvSpPr>
          <p:cNvPr id="220" name="Google Shape;220;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solid</a:t>
            </a:r>
            <a:r>
              <a:rPr lang="en-US"/>
              <a:t> has particles that are tightly packed together in a fixed pattern.</a:t>
            </a:r>
            <a:endParaRPr/>
          </a:p>
          <a:p>
            <a:pPr indent="0" lvl="0" marL="0" rtl="0" algn="l">
              <a:lnSpc>
                <a:spcPct val="100000"/>
              </a:lnSpc>
              <a:spcBef>
                <a:spcPts val="0"/>
              </a:spcBef>
              <a:spcAft>
                <a:spcPts val="0"/>
              </a:spcAft>
              <a:buSzPts val="1400"/>
              <a:buNone/>
            </a:pPr>
            <a:r>
              <a:t/>
            </a:r>
            <a:endParaRPr/>
          </a:p>
        </p:txBody>
      </p:sp>
      <p:sp>
        <p:nvSpPr>
          <p:cNvPr id="228" name="Google Shape;228;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d2cd27f2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dd2cd27f20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237" name="Google Shape;237;gdd2cd27f20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dd2cd27f20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dd2cd27f20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 </a:t>
            </a:r>
            <a:r>
              <a:rPr b="1" lang="en-US"/>
              <a:t>solid</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solid has particles that are tightly packed together in a fixed pattern.]</a:t>
            </a:r>
            <a:endParaRPr/>
          </a:p>
          <a:p>
            <a:pPr indent="0" lvl="0" marL="0" rtl="0" algn="l">
              <a:lnSpc>
                <a:spcPct val="100000"/>
              </a:lnSpc>
              <a:spcBef>
                <a:spcPts val="0"/>
              </a:spcBef>
              <a:spcAft>
                <a:spcPts val="0"/>
              </a:spcAft>
              <a:buSzPts val="1400"/>
              <a:buNone/>
            </a:pPr>
            <a:r>
              <a:t/>
            </a:r>
            <a:endParaRPr/>
          </a:p>
        </p:txBody>
      </p:sp>
      <p:sp>
        <p:nvSpPr>
          <p:cNvPr id="243" name="Google Shape;243;gdd2cd27f20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a:t>
            </a:r>
            <a:endParaRPr/>
          </a:p>
        </p:txBody>
      </p:sp>
      <p:sp>
        <p:nvSpPr>
          <p:cNvPr id="251" name="Google Shape;251;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6e19bec273_0_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6e19bec273_0_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Solids are one of the three states of matter: solid, liquid, and gas. </a:t>
            </a:r>
            <a:r>
              <a:rPr lang="en-US"/>
              <a:t>Solids are the only phase of matter that keeps its own shape and volume. </a:t>
            </a:r>
            <a:endParaRPr/>
          </a:p>
        </p:txBody>
      </p:sp>
      <p:sp>
        <p:nvSpPr>
          <p:cNvPr id="258" name="Google Shape;258;g26e19bec273_0_1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Today we will learn about </a:t>
            </a:r>
            <a:r>
              <a:rPr b="1" lang="en-US"/>
              <a:t>solids</a:t>
            </a:r>
            <a:r>
              <a:rPr lang="en-US"/>
              <a:t>.</a:t>
            </a:r>
            <a:endParaRPr/>
          </a:p>
        </p:txBody>
      </p:sp>
      <p:sp>
        <p:nvSpPr>
          <p:cNvPr id="125" name="Google Shape;12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Solids have a definite shape that doesn’t easily change when you move it around. For example, a book will keep the same shape whether its on your desk, in your backpack, or on the shelf. </a:t>
            </a:r>
            <a:endParaRPr/>
          </a:p>
        </p:txBody>
      </p:sp>
      <p:sp>
        <p:nvSpPr>
          <p:cNvPr id="270" name="Google Shape;270;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6e19bec273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6e19bec273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Solids are made up of atoms that are packed tightly together and have a strong bond. Because the atoms are packed so tightly, they don’t move very much. This lets solids keep their shape the same. </a:t>
            </a:r>
            <a:endParaRPr/>
          </a:p>
        </p:txBody>
      </p:sp>
      <p:sp>
        <p:nvSpPr>
          <p:cNvPr id="277" name="Google Shape;277;g26e19bec273_0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6e19bec273_0_2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6e19bec273_0_2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Solids can have lots of different textures. They can feel bumpy, smooth, rough, or shiny. These different textures are caused by the different </a:t>
            </a:r>
            <a:r>
              <a:rPr lang="en-US"/>
              <a:t>arrangement</a:t>
            </a:r>
            <a:r>
              <a:rPr lang="en-US"/>
              <a:t> of the atoms in the solid. </a:t>
            </a:r>
            <a:endParaRPr/>
          </a:p>
        </p:txBody>
      </p:sp>
      <p:sp>
        <p:nvSpPr>
          <p:cNvPr id="284" name="Google Shape;284;g26e19bec273_0_2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e19bec273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6e19bec273_0_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the temperature of a solid begins to increase, the particles begin to gain energy and move around more. Once the temperature reaches a certain point, the </a:t>
            </a:r>
            <a:r>
              <a:rPr lang="en-US"/>
              <a:t>particles begin to slide past each other and the solid begins to lose its shape. This process is called </a:t>
            </a:r>
            <a:r>
              <a:rPr b="1" lang="en-US"/>
              <a:t>melting</a:t>
            </a:r>
            <a:r>
              <a:rPr lang="en-US"/>
              <a:t>.</a:t>
            </a:r>
            <a:endParaRPr/>
          </a:p>
        </p:txBody>
      </p:sp>
      <p:sp>
        <p:nvSpPr>
          <p:cNvPr id="293" name="Google Shape;293;g26e19bec273_0_1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03" name="Google Shape;303;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6e19bec273_0_1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6e19bec273_0_1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three states of matter?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[gas, liquid, solid]</a:t>
            </a:r>
            <a:endParaRPr/>
          </a:p>
        </p:txBody>
      </p:sp>
      <p:sp>
        <p:nvSpPr>
          <p:cNvPr id="309" name="Google Shape;309;g26e19bec273_0_1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6e19bec273_0_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6e19bec273_0_2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three states of matter? </a:t>
            </a:r>
            <a:r>
              <a:rPr b="1" lang="en-US"/>
              <a:t>gas, liquid, solid</a:t>
            </a:r>
            <a:endParaRPr b="1"/>
          </a:p>
        </p:txBody>
      </p:sp>
      <p:sp>
        <p:nvSpPr>
          <p:cNvPr id="317" name="Google Shape;317;g26e19bec273_0_2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6e19bec273_0_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6e19bec273_0_1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Solids have a definite ________.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shape]</a:t>
            </a:r>
            <a:endParaRPr/>
          </a:p>
          <a:p>
            <a:pPr indent="0" lvl="0" marL="0" rtl="0" algn="l">
              <a:lnSpc>
                <a:spcPct val="100000"/>
              </a:lnSpc>
              <a:spcBef>
                <a:spcPts val="0"/>
              </a:spcBef>
              <a:spcAft>
                <a:spcPts val="0"/>
              </a:spcAft>
              <a:buSzPts val="1400"/>
              <a:buNone/>
            </a:pPr>
            <a:r>
              <a:t/>
            </a:r>
            <a:endParaRPr/>
          </a:p>
        </p:txBody>
      </p:sp>
      <p:sp>
        <p:nvSpPr>
          <p:cNvPr id="328" name="Google Shape;328;g26e19bec273_0_1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6e19bec273_0_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6e19bec273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Solids have a definite </a:t>
            </a:r>
            <a:r>
              <a:rPr b="1" lang="en-US"/>
              <a:t>shape</a:t>
            </a:r>
            <a:r>
              <a:rPr lang="en-US"/>
              <a:t>.</a:t>
            </a:r>
            <a:endParaRPr/>
          </a:p>
          <a:p>
            <a:pPr indent="0" lvl="0" marL="0" rtl="0" algn="l">
              <a:lnSpc>
                <a:spcPct val="100000"/>
              </a:lnSpc>
              <a:spcBef>
                <a:spcPts val="0"/>
              </a:spcBef>
              <a:spcAft>
                <a:spcPts val="0"/>
              </a:spcAft>
              <a:buSzPts val="1400"/>
              <a:buNone/>
            </a:pPr>
            <a:r>
              <a:t/>
            </a:r>
            <a:endParaRPr/>
          </a:p>
        </p:txBody>
      </p:sp>
      <p:sp>
        <p:nvSpPr>
          <p:cNvPr id="337" name="Google Shape;337;g26e19bec273_0_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6e19bec273_0_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6e19bec273_0_1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Particles in a solid are ________ packed together.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[tightly]</a:t>
            </a:r>
            <a:endParaRPr/>
          </a:p>
          <a:p>
            <a:pPr indent="0" lvl="0" marL="0" rtl="0" algn="l">
              <a:lnSpc>
                <a:spcPct val="100000"/>
              </a:lnSpc>
              <a:spcBef>
                <a:spcPts val="0"/>
              </a:spcBef>
              <a:spcAft>
                <a:spcPts val="0"/>
              </a:spcAft>
              <a:buSzPts val="1400"/>
              <a:buNone/>
            </a:pPr>
            <a:r>
              <a:t/>
            </a:r>
            <a:endParaRPr/>
          </a:p>
        </p:txBody>
      </p:sp>
      <p:sp>
        <p:nvSpPr>
          <p:cNvPr id="346" name="Google Shape;346;g26e19bec273_0_1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Our “big question” is:</a:t>
            </a:r>
            <a:r>
              <a:rPr b="1" lang="en-US"/>
              <a:t>  How does temperature affect the matter around us?</a:t>
            </a:r>
            <a:endParaRPr b="1"/>
          </a:p>
          <a:p>
            <a:pPr indent="0" lvl="0" marL="0" rtl="0" algn="l">
              <a:lnSpc>
                <a:spcPct val="100000"/>
              </a:lnSpc>
              <a:spcBef>
                <a:spcPts val="0"/>
              </a:spcBef>
              <a:spcAft>
                <a:spcPts val="0"/>
              </a:spcAft>
              <a:buClr>
                <a:schemeClr val="dk1"/>
              </a:buClr>
              <a:buSzPts val="1400"/>
              <a:buFont typeface="Arial"/>
              <a:buNone/>
            </a:pPr>
            <a:r>
              <a:rPr lang="en-US"/>
              <a:t>[Pause and illicit predictions from students.]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Feedback: Asking students to make predictions about how energy is related to states of matter is a great way to activate and elicit student ideas and prior knowledge. This type of activity is evidence of the teacher planning for students’ engagement with science ideas.</a:t>
            </a:r>
            <a:endParaRPr/>
          </a:p>
        </p:txBody>
      </p:sp>
      <p:sp>
        <p:nvSpPr>
          <p:cNvPr id="134" name="Google Shape;13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6e19bec273_0_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26e19bec273_0_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Particles in a solid are </a:t>
            </a:r>
            <a:r>
              <a:rPr b="1" lang="en-US" u="sng"/>
              <a:t>tightly</a:t>
            </a:r>
            <a:r>
              <a:rPr lang="en-US"/>
              <a:t> packed together. </a:t>
            </a:r>
            <a:endParaRPr/>
          </a:p>
          <a:p>
            <a:pPr indent="0" lvl="0" marL="0" rtl="0" algn="l">
              <a:lnSpc>
                <a:spcPct val="100000"/>
              </a:lnSpc>
              <a:spcBef>
                <a:spcPts val="0"/>
              </a:spcBef>
              <a:spcAft>
                <a:spcPts val="0"/>
              </a:spcAft>
              <a:buSzPts val="1400"/>
              <a:buNone/>
            </a:pPr>
            <a:r>
              <a:t/>
            </a:r>
            <a:endParaRPr/>
          </a:p>
        </p:txBody>
      </p:sp>
      <p:sp>
        <p:nvSpPr>
          <p:cNvPr id="354" name="Google Shape;354;g26e19bec273_0_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6e19bec273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26e19bec273_0_1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happens when the temperature of a solid goes up?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melts.]</a:t>
            </a:r>
            <a:endParaRPr/>
          </a:p>
          <a:p>
            <a:pPr indent="0" lvl="0" marL="0" rtl="0" algn="l">
              <a:lnSpc>
                <a:spcPct val="100000"/>
              </a:lnSpc>
              <a:spcBef>
                <a:spcPts val="0"/>
              </a:spcBef>
              <a:spcAft>
                <a:spcPts val="0"/>
              </a:spcAft>
              <a:buSzPts val="1400"/>
              <a:buNone/>
            </a:pPr>
            <a:r>
              <a:t/>
            </a:r>
            <a:endParaRPr/>
          </a:p>
        </p:txBody>
      </p:sp>
      <p:sp>
        <p:nvSpPr>
          <p:cNvPr id="362" name="Google Shape;362;g26e19bec273_0_1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solids</a:t>
            </a:r>
            <a:r>
              <a:rPr lang="en-US"/>
              <a:t>.  </a:t>
            </a:r>
            <a:endParaRPr/>
          </a:p>
        </p:txBody>
      </p:sp>
      <p:sp>
        <p:nvSpPr>
          <p:cNvPr id="373" name="Google Shape;373;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5ec6a031ed_0_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5ec6a031ed_0_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is an example of a </a:t>
            </a:r>
            <a:r>
              <a:rPr b="1" lang="en-US"/>
              <a:t>solid</a:t>
            </a:r>
            <a:r>
              <a:rPr lang="en-US"/>
              <a:t>. A </a:t>
            </a:r>
            <a:r>
              <a:rPr lang="en-US"/>
              <a:t>brick</a:t>
            </a:r>
            <a:r>
              <a:rPr b="1" lang="en-US"/>
              <a:t> </a:t>
            </a:r>
            <a:r>
              <a:rPr lang="en-US"/>
              <a:t>has </a:t>
            </a:r>
            <a:r>
              <a:rPr lang="en-US"/>
              <a:t>strong</a:t>
            </a:r>
            <a:r>
              <a:rPr lang="en-US"/>
              <a:t> bonds between particles so it can keep its shape when we use it to make houses or buildings.  </a:t>
            </a:r>
            <a:endParaRPr/>
          </a:p>
        </p:txBody>
      </p:sp>
      <p:sp>
        <p:nvSpPr>
          <p:cNvPr id="380" name="Google Shape;380;g25ec6a031ed_0_3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5ec6a031ed_0_3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5ec6a031ed_0_3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is another example of a </a:t>
            </a:r>
            <a:r>
              <a:rPr b="1" lang="en-US"/>
              <a:t>solid</a:t>
            </a:r>
            <a:r>
              <a:rPr lang="en-US"/>
              <a:t>. Toy cars keep have a clear shape that doesn’t change when we push or move them around. </a:t>
            </a:r>
            <a:endParaRPr/>
          </a:p>
        </p:txBody>
      </p:sp>
      <p:sp>
        <p:nvSpPr>
          <p:cNvPr id="388" name="Google Shape;388;g25ec6a031ed_0_3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Next, let’s talk about some non-examples of </a:t>
            </a:r>
            <a:r>
              <a:rPr b="1" lang="en-US"/>
              <a:t>solids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Offering clear and explicit explanation for non-examples is a great way for students to make sense of the new content. Explanations for non-examples are provided in the slides below. </a:t>
            </a:r>
            <a:endParaRPr/>
          </a:p>
        </p:txBody>
      </p:sp>
      <p:sp>
        <p:nvSpPr>
          <p:cNvPr id="396" name="Google Shape;396;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Rain is a non-example of a </a:t>
            </a:r>
            <a:r>
              <a:rPr b="1" lang="en-US"/>
              <a:t>solid</a:t>
            </a:r>
            <a:r>
              <a:rPr lang="en-US"/>
              <a:t>. Rain changes it shape when it hits a surface (like your hand) or joins together to make a puddle. </a:t>
            </a:r>
            <a:endParaRPr/>
          </a:p>
        </p:txBody>
      </p:sp>
      <p:sp>
        <p:nvSpPr>
          <p:cNvPr id="403" name="Google Shape;403;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Ideas are another non-example of a </a:t>
            </a:r>
            <a:r>
              <a:rPr b="1" lang="en-US"/>
              <a:t>solid</a:t>
            </a:r>
            <a:r>
              <a:rPr lang="en-US"/>
              <a:t>. Ideas exist in our minds. They do not have mass or take up space. </a:t>
            </a:r>
            <a:endParaRPr/>
          </a:p>
        </p:txBody>
      </p:sp>
      <p:sp>
        <p:nvSpPr>
          <p:cNvPr id="411" name="Google Shape;411;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19" name="Google Shape;419;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a:t>
            </a:r>
            <a:r>
              <a:rPr b="1" lang="en-US"/>
              <a:t>solid</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[Rain]</a:t>
            </a:r>
            <a:endParaRPr/>
          </a:p>
        </p:txBody>
      </p:sp>
      <p:sp>
        <p:nvSpPr>
          <p:cNvPr id="425" name="Google Shape;425;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42" name="Google Shape;14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6e19bec273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6e19bec273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a:t>
            </a:r>
            <a:r>
              <a:rPr b="1" lang="en-US"/>
              <a:t>solid</a:t>
            </a:r>
            <a:r>
              <a:rPr lang="en-US"/>
              <a:t>? </a:t>
            </a:r>
            <a:r>
              <a:rPr b="1" lang="en-US"/>
              <a:t>Rain</a:t>
            </a:r>
            <a:endParaRPr b="1"/>
          </a:p>
        </p:txBody>
      </p:sp>
      <p:sp>
        <p:nvSpPr>
          <p:cNvPr id="438" name="Google Shape;438;g26e19bec273_0_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52" name="Google Shape;452;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5ec6a031ed_0_4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5ec6a031ed_0_4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solid</a:t>
            </a:r>
            <a:r>
              <a:rPr lang="en-US"/>
              <a:t> has particles that are </a:t>
            </a:r>
            <a:r>
              <a:rPr lang="en-US"/>
              <a:t>tightly</a:t>
            </a:r>
            <a:r>
              <a:rPr lang="en-US"/>
              <a:t> packed together in a fixed pattern.</a:t>
            </a:r>
            <a:endParaRPr/>
          </a:p>
        </p:txBody>
      </p:sp>
      <p:sp>
        <p:nvSpPr>
          <p:cNvPr id="459" name="Google Shape;459;g25ec6a031ed_0_4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ec6a031ed_0_10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5ec6a031ed_0_10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solid</a:t>
            </a:r>
            <a:r>
              <a:rPr lang="en-US">
                <a:solidFill>
                  <a:srgbClr val="242424"/>
                </a:solidFill>
              </a:rPr>
              <a:t>. </a:t>
            </a:r>
            <a:endParaRPr/>
          </a:p>
        </p:txBody>
      </p:sp>
      <p:sp>
        <p:nvSpPr>
          <p:cNvPr id="468" name="Google Shape;468;g25ec6a031ed_0_10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ec6a031ed_0_6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5ec6a031ed_0_6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solids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solid</a:t>
            </a:r>
            <a:r>
              <a:rPr b="1" lang="en-US"/>
              <a:t>.</a:t>
            </a:r>
            <a:endParaRPr>
              <a:solidFill>
                <a:schemeClr val="dk1"/>
              </a:solidFill>
            </a:endParaRPr>
          </a:p>
        </p:txBody>
      </p:sp>
      <p:sp>
        <p:nvSpPr>
          <p:cNvPr id="480" name="Google Shape;480;g25ec6a031ed_0_6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5ec6a031ed_0_7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5ec6a031ed_0_7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t>
            </a:r>
            <a:r>
              <a:rPr b="1" lang="en-US"/>
              <a:t>solid</a:t>
            </a:r>
            <a:r>
              <a:rPr b="1" lang="en-US" sz="1200">
                <a:solidFill>
                  <a:schemeClr val="dk1"/>
                </a:solidFill>
              </a:rPr>
              <a:t> </a:t>
            </a:r>
            <a:r>
              <a:rPr lang="en-US" sz="1200">
                <a:solidFill>
                  <a:schemeClr val="dk1"/>
                </a:solidFill>
              </a:rPr>
              <a:t>from these four choices</a:t>
            </a:r>
            <a:r>
              <a:rPr lang="en-US"/>
              <a:t>.</a:t>
            </a:r>
            <a:endParaRPr/>
          </a:p>
        </p:txBody>
      </p:sp>
      <p:sp>
        <p:nvSpPr>
          <p:cNvPr id="502" name="Google Shape;502;g25ec6a031ed_0_7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5ec6a031ed_0_7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5ec6a031ed_0_7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This is the picture that shows a</a:t>
            </a:r>
            <a:r>
              <a:rPr lang="en-US" sz="1200">
                <a:solidFill>
                  <a:schemeClr val="dk1"/>
                </a:solidFill>
              </a:rPr>
              <a:t> </a:t>
            </a:r>
            <a:r>
              <a:rPr b="1" lang="en-US"/>
              <a:t>solid</a:t>
            </a:r>
            <a:r>
              <a:rPr lang="en-US"/>
              <a:t>.</a:t>
            </a:r>
            <a:endParaRPr/>
          </a:p>
        </p:txBody>
      </p:sp>
      <p:sp>
        <p:nvSpPr>
          <p:cNvPr id="522" name="Google Shape;522;g25ec6a031ed_0_7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5ec6a031ed_0_7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25ec6a031ed_0_7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solid</a:t>
            </a:r>
            <a:r>
              <a:rPr b="1" lang="en-US"/>
              <a:t>.</a:t>
            </a:r>
            <a:endParaRPr>
              <a:solidFill>
                <a:schemeClr val="dk1"/>
              </a:solidFill>
            </a:endParaRPr>
          </a:p>
        </p:txBody>
      </p:sp>
      <p:sp>
        <p:nvSpPr>
          <p:cNvPr id="543" name="Google Shape;543;g25ec6a031ed_0_7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5ec6a031ed_0_7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25ec6a031ed_0_7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solid</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66" name="Google Shape;566;g25ec6a031ed_0_7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5ec6a031ed_0_7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5ec6a031ed_0_7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“Has particles that are tightly packed </a:t>
            </a:r>
            <a:r>
              <a:rPr lang="en-US"/>
              <a:t>together</a:t>
            </a:r>
            <a:r>
              <a:rPr lang="en-US"/>
              <a:t> in a fixed pattern” is correct! This is the definition of </a:t>
            </a:r>
            <a:r>
              <a:rPr b="1" lang="en-US"/>
              <a:t>solid</a:t>
            </a:r>
            <a:r>
              <a:rPr b="1" lang="en-US"/>
              <a:t>.</a:t>
            </a:r>
            <a:endParaRPr/>
          </a:p>
        </p:txBody>
      </p:sp>
      <p:sp>
        <p:nvSpPr>
          <p:cNvPr id="587" name="Google Shape;587;g25ec6a031ed_0_7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6e19bec273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6e19bec273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Matter is anything that has mass and takes up space.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48" name="Google Shape;148;g26e19bec273_0_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5ec6a031ed_0_1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5ec6a031ed_0_1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solid</a:t>
            </a:r>
            <a:r>
              <a:rPr lang="en-US"/>
              <a:t>: has particles that are tightly packed together in a fixed pattern.</a:t>
            </a:r>
            <a:endParaRPr>
              <a:solidFill>
                <a:schemeClr val="dk1"/>
              </a:solidFill>
            </a:endParaRPr>
          </a:p>
        </p:txBody>
      </p:sp>
      <p:sp>
        <p:nvSpPr>
          <p:cNvPr id="609" name="Google Shape;609;g25ec6a031ed_0_1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5ec6a031ed_0_8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5ec6a031ed_0_8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b="1" lang="en-US"/>
              <a:t>solid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33" name="Google Shape;633;g25ec6a031ed_0_8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5ec6a031ed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5ec6a031ed_0_8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“My chair and desk at school” is correct! This is an example of a</a:t>
            </a:r>
            <a:r>
              <a:rPr b="1" lang="en-US"/>
              <a:t> solid.</a:t>
            </a:r>
            <a:endParaRPr sz="1200">
              <a:solidFill>
                <a:schemeClr val="dk1"/>
              </a:solidFill>
            </a:endParaRPr>
          </a:p>
        </p:txBody>
      </p:sp>
      <p:sp>
        <p:nvSpPr>
          <p:cNvPr id="654" name="Google Shape;654;g25ec6a031ed_0_8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5ec6a031ed_0_1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g25ec6a031ed_0_1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solid</a:t>
            </a:r>
            <a:r>
              <a:rPr lang="en-US" sz="1100"/>
              <a:t>: my chair and desk at school.</a:t>
            </a:r>
            <a:endParaRPr>
              <a:solidFill>
                <a:schemeClr val="dk1"/>
              </a:solidFill>
            </a:endParaRPr>
          </a:p>
        </p:txBody>
      </p:sp>
      <p:sp>
        <p:nvSpPr>
          <p:cNvPr id="681" name="Google Shape;681;g25ec6a031ed_0_1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5ec6a031ed_0_8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25ec6a031ed_0_8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solids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06" name="Google Shape;706;g25ec6a031ed_0_8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5ec6a031ed_0_9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25ec6a031ed_0_9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“Many of the things we use in our everyday life, like our homes, clothes, toys, and foods, are solids” That is correct! This is an example of how </a:t>
            </a:r>
            <a:r>
              <a:rPr b="1" lang="en-US"/>
              <a:t>solids</a:t>
            </a:r>
            <a:r>
              <a:rPr b="1" lang="en-US"/>
              <a:t> </a:t>
            </a:r>
            <a:r>
              <a:rPr lang="en-US"/>
              <a:t>impact your life.</a:t>
            </a:r>
            <a:endParaRPr sz="1200">
              <a:solidFill>
                <a:schemeClr val="dk1"/>
              </a:solidFill>
            </a:endParaRPr>
          </a:p>
        </p:txBody>
      </p:sp>
      <p:sp>
        <p:nvSpPr>
          <p:cNvPr id="726" name="Google Shape;726;g25ec6a031ed_0_9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5ec6a031ed_0_1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25ec6a031ed_0_1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definition, example, and a correct response to “how do </a:t>
            </a:r>
            <a:r>
              <a:rPr b="1" lang="en-US"/>
              <a:t>solids</a:t>
            </a:r>
            <a:r>
              <a:rPr b="1" lang="en-US"/>
              <a:t> </a:t>
            </a:r>
            <a:r>
              <a:rPr lang="en-US"/>
              <a:t>impact my life?”: Many of the things we use in our everyday life, like our homes, clothes, toys, and foods, are solids.</a:t>
            </a:r>
            <a:endParaRPr>
              <a:solidFill>
                <a:schemeClr val="dk1"/>
              </a:solidFill>
            </a:endParaRPr>
          </a:p>
        </p:txBody>
      </p:sp>
      <p:sp>
        <p:nvSpPr>
          <p:cNvPr id="747" name="Google Shape;747;g25ec6a031ed_0_11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does temperature affect the matter around us?</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773" name="Google Shape;773;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781" name="Google Shape;781;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6" name="Google Shape;78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6e19bec273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6e19bec273_0_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Mass is the amount of matter in an object.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56" name="Google Shape;156;g26e19bec273_0_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ec6a031ed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5ec6a031ed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An atom is the smallest whole unit of matter. </a:t>
            </a:r>
            <a:r>
              <a:rPr lang="en-US"/>
              <a:t>All matter is made up of atoms. </a:t>
            </a:r>
            <a:endParaRPr/>
          </a:p>
          <a:p>
            <a:pPr indent="0" lvl="0" marL="0" rtl="0" algn="l">
              <a:lnSpc>
                <a:spcPct val="100000"/>
              </a:lnSpc>
              <a:spcBef>
                <a:spcPts val="0"/>
              </a:spcBef>
              <a:spcAft>
                <a:spcPts val="0"/>
              </a:spcAft>
              <a:buSzPts val="1400"/>
              <a:buNone/>
            </a:pPr>
            <a:r>
              <a:t/>
            </a:r>
            <a:endParaRPr/>
          </a:p>
        </p:txBody>
      </p:sp>
      <p:sp>
        <p:nvSpPr>
          <p:cNvPr id="164" name="Google Shape;164;g25ec6a031ed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72" name="Google Shape;172;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5ec6a031ed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5ec6a031ed_0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Matter has ______ and takes up space.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US"/>
              <a:t>[mass]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78" name="Google Shape;178;g25ec6a031ed_0_1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07"/>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0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0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0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0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0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0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0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0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0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6"/>
          <p:cNvSpPr/>
          <p:nvPr>
            <p:ph idx="2" type="pic"/>
          </p:nvPr>
        </p:nvSpPr>
        <p:spPr>
          <a:xfrm>
            <a:off x="1792288" y="612775"/>
            <a:ext cx="5486400" cy="4114800"/>
          </a:xfrm>
          <a:prstGeom prst="rect">
            <a:avLst/>
          </a:prstGeom>
          <a:noFill/>
          <a:ln>
            <a:noFill/>
          </a:ln>
        </p:spPr>
      </p:sp>
      <p:sp>
        <p:nvSpPr>
          <p:cNvPr id="68" name="Google Shape;68;p10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png"/><Relationship Id="rId4" Type="http://schemas.openxmlformats.org/officeDocument/2006/relationships/image" Target="../media/image3.png"/><Relationship Id="rId11" Type="http://schemas.openxmlformats.org/officeDocument/2006/relationships/image" Target="../media/image7.png"/><Relationship Id="rId10" Type="http://schemas.openxmlformats.org/officeDocument/2006/relationships/image" Target="../media/image1.png"/><Relationship Id="rId12"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1.png"/><Relationship Id="rId7" Type="http://schemas.openxmlformats.org/officeDocument/2006/relationships/image" Target="../media/image4.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4.png"/><Relationship Id="rId5"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49.png"/><Relationship Id="rId5" Type="http://schemas.openxmlformats.org/officeDocument/2006/relationships/image" Target="../media/image37.png"/><Relationship Id="rId6"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30.png"/><Relationship Id="rId5"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30.png"/><Relationship Id="rId5"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8.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png"/><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2.png"/><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3.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3.png"/><Relationship Id="rId4" Type="http://schemas.openxmlformats.org/officeDocument/2006/relationships/image" Target="../media/image53.png"/><Relationship Id="rId5" Type="http://schemas.openxmlformats.org/officeDocument/2006/relationships/image" Target="../media/image43.png"/><Relationship Id="rId6"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3.png"/><Relationship Id="rId4" Type="http://schemas.openxmlformats.org/officeDocument/2006/relationships/image" Target="../media/image53.png"/><Relationship Id="rId5" Type="http://schemas.openxmlformats.org/officeDocument/2006/relationships/image" Target="../media/image43.png"/><Relationship Id="rId6"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6.png"/><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8.jpg"/><Relationship Id="rId4" Type="http://schemas.openxmlformats.org/officeDocument/2006/relationships/image" Target="../media/image47.png"/><Relationship Id="rId5"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Demo</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47" y="3677459"/>
              <a:ext cx="4769700" cy="1571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65100" lvl="1" marL="171450" marR="0" rtl="0" algn="l">
                <a:lnSpc>
                  <a:spcPct val="90000"/>
                </a:lnSpc>
                <a:spcBef>
                  <a:spcPts val="98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Student-Friendly Definition</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Examples &amp; Non-Examples</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Morphological Word Parts</a:t>
              </a:r>
              <a:endParaRPr b="0" i="0" sz="1700" u="none" cap="none" strike="noStrike">
                <a:solidFill>
                  <a:schemeClr val="lt1"/>
                </a:solidFill>
                <a:latin typeface="Calibri"/>
                <a:ea typeface="Calibri"/>
                <a:cs typeface="Calibri"/>
                <a:sym typeface="Calibri"/>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Frayer Model</a:t>
              </a:r>
              <a:endParaRPr b="0" i="0" sz="17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486818" y="4715218"/>
            <a:ext cx="347619"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5834414" y="4715218"/>
            <a:ext cx="347619"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486814" y="4443796"/>
            <a:ext cx="347619"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509231" y="499568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grpSp>
        <p:nvGrpSpPr>
          <p:cNvPr id="114" name="Google Shape;114;p1"/>
          <p:cNvGrpSpPr/>
          <p:nvPr/>
        </p:nvGrpSpPr>
        <p:grpSpPr>
          <a:xfrm>
            <a:off x="5540687" y="5346793"/>
            <a:ext cx="195949" cy="190734"/>
            <a:chOff x="170825" y="4598025"/>
            <a:chExt cx="1095300" cy="906961"/>
          </a:xfrm>
        </p:grpSpPr>
        <p:sp>
          <p:nvSpPr>
            <p:cNvPr id="115" name="Google Shape;115;p1"/>
            <p:cNvSpPr/>
            <p:nvPr/>
          </p:nvSpPr>
          <p:spPr>
            <a:xfrm>
              <a:off x="170825" y="4598025"/>
              <a:ext cx="1095300" cy="886800"/>
            </a:xfrm>
            <a:prstGeom prst="rect">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6" name="Google Shape;116;p1"/>
            <p:cNvSpPr/>
            <p:nvPr/>
          </p:nvSpPr>
          <p:spPr>
            <a:xfrm>
              <a:off x="499025" y="4856773"/>
              <a:ext cx="438900" cy="369300"/>
            </a:xfrm>
            <a:prstGeom prst="ellipse">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7" name="Google Shape;117;p1"/>
            <p:cNvCxnSpPr>
              <a:stCxn id="115" idx="1"/>
              <a:endCxn id="115" idx="1"/>
            </p:cNvCxnSpPr>
            <p:nvPr/>
          </p:nvCxnSpPr>
          <p:spPr>
            <a:xfrm>
              <a:off x="170825" y="5041425"/>
              <a:ext cx="0" cy="0"/>
            </a:xfrm>
            <a:prstGeom prst="straightConnector1">
              <a:avLst/>
            </a:prstGeom>
            <a:noFill/>
            <a:ln cap="flat" cmpd="sng" w="19050">
              <a:solidFill>
                <a:srgbClr val="F65F03"/>
              </a:solidFill>
              <a:prstDash val="solid"/>
              <a:round/>
              <a:headEnd len="sm" w="sm" type="none"/>
              <a:tailEnd len="sm" w="sm" type="none"/>
            </a:ln>
          </p:spPr>
        </p:cxnSp>
        <p:cxnSp>
          <p:nvCxnSpPr>
            <p:cNvPr id="118" name="Google Shape;118;p1"/>
            <p:cNvCxnSpPr>
              <a:stCxn id="116" idx="2"/>
              <a:endCxn id="115" idx="1"/>
            </p:cNvCxnSpPr>
            <p:nvPr/>
          </p:nvCxnSpPr>
          <p:spPr>
            <a:xfrm rot="10800000">
              <a:off x="170825" y="5041423"/>
              <a:ext cx="328200" cy="0"/>
            </a:xfrm>
            <a:prstGeom prst="straightConnector1">
              <a:avLst/>
            </a:prstGeom>
            <a:noFill/>
            <a:ln cap="flat" cmpd="sng" w="28575">
              <a:solidFill>
                <a:srgbClr val="F65F03"/>
              </a:solidFill>
              <a:prstDash val="solid"/>
              <a:round/>
              <a:headEnd len="sm" w="sm" type="none"/>
              <a:tailEnd len="sm" w="sm" type="none"/>
            </a:ln>
          </p:spPr>
        </p:cxnSp>
        <p:cxnSp>
          <p:nvCxnSpPr>
            <p:cNvPr id="119" name="Google Shape;119;p1"/>
            <p:cNvCxnSpPr>
              <a:stCxn id="116" idx="0"/>
              <a:endCxn id="115" idx="0"/>
            </p:cNvCxnSpPr>
            <p:nvPr/>
          </p:nvCxnSpPr>
          <p:spPr>
            <a:xfrm rot="10800000">
              <a:off x="718475" y="4598173"/>
              <a:ext cx="0" cy="258600"/>
            </a:xfrm>
            <a:prstGeom prst="straightConnector1">
              <a:avLst/>
            </a:prstGeom>
            <a:noFill/>
            <a:ln cap="flat" cmpd="sng" w="28575">
              <a:solidFill>
                <a:srgbClr val="F65F03"/>
              </a:solidFill>
              <a:prstDash val="solid"/>
              <a:round/>
              <a:headEnd len="sm" w="sm" type="none"/>
              <a:tailEnd len="sm" w="sm" type="none"/>
            </a:ln>
          </p:spPr>
        </p:cxnSp>
        <p:cxnSp>
          <p:nvCxnSpPr>
            <p:cNvPr id="120" name="Google Shape;120;p1"/>
            <p:cNvCxnSpPr/>
            <p:nvPr/>
          </p:nvCxnSpPr>
          <p:spPr>
            <a:xfrm rot="10800000">
              <a:off x="937925" y="5041423"/>
              <a:ext cx="328200" cy="0"/>
            </a:xfrm>
            <a:prstGeom prst="straightConnector1">
              <a:avLst/>
            </a:prstGeom>
            <a:noFill/>
            <a:ln cap="flat" cmpd="sng" w="28575">
              <a:solidFill>
                <a:srgbClr val="F65F03"/>
              </a:solidFill>
              <a:prstDash val="solid"/>
              <a:round/>
              <a:headEnd len="sm" w="sm" type="none"/>
              <a:tailEnd len="sm" w="sm" type="none"/>
            </a:ln>
          </p:spPr>
        </p:cxnSp>
        <p:cxnSp>
          <p:nvCxnSpPr>
            <p:cNvPr id="121" name="Google Shape;121;p1"/>
            <p:cNvCxnSpPr/>
            <p:nvPr/>
          </p:nvCxnSpPr>
          <p:spPr>
            <a:xfrm rot="10800000">
              <a:off x="721725" y="5246386"/>
              <a:ext cx="0" cy="258600"/>
            </a:xfrm>
            <a:prstGeom prst="straightConnector1">
              <a:avLst/>
            </a:prstGeom>
            <a:noFill/>
            <a:ln cap="flat" cmpd="sng" w="28575">
              <a:solidFill>
                <a:srgbClr val="F65F03"/>
              </a:solidFill>
              <a:prstDash val="solid"/>
              <a:round/>
              <a:headEnd len="sm" w="sm" type="none"/>
              <a:tailEnd len="sm" w="sm"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6e19bec273_0_47"/>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Matter has </a:t>
            </a:r>
            <a:r>
              <a:rPr b="1" lang="en-US" u="sng">
                <a:solidFill>
                  <a:srgbClr val="FF0000"/>
                </a:solidFill>
              </a:rPr>
              <a:t>mass</a:t>
            </a:r>
            <a:r>
              <a:rPr lang="en-US"/>
              <a:t> and takes up space. </a:t>
            </a:r>
            <a:endParaRPr/>
          </a:p>
        </p:txBody>
      </p:sp>
      <p:sp>
        <p:nvSpPr>
          <p:cNvPr descr="Questions" id="189" name="Google Shape;189;g26e19bec273_0_4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 name="Google Shape;190;g26e19bec273_0_47"/>
          <p:cNvPicPr preferRelativeResize="0"/>
          <p:nvPr/>
        </p:nvPicPr>
        <p:blipFill>
          <a:blip r:embed="rId4">
            <a:alphaModFix/>
          </a:blip>
          <a:stretch>
            <a:fillRect/>
          </a:stretch>
        </p:blipFill>
        <p:spPr>
          <a:xfrm>
            <a:off x="2133600" y="2163020"/>
            <a:ext cx="4947015" cy="44663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descr="Rewind" id="196" name="Google Shape;196;g26e19bec273_0_7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26e19bec273_0_79"/>
          <p:cNvSpPr txBox="1"/>
          <p:nvPr/>
        </p:nvSpPr>
        <p:spPr>
          <a:xfrm>
            <a:off x="191400" y="1103075"/>
            <a:ext cx="8761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400">
                <a:latin typeface="Calibri"/>
                <a:ea typeface="Calibri"/>
                <a:cs typeface="Calibri"/>
                <a:sym typeface="Calibri"/>
              </a:rPr>
              <a:t>What is mass?</a:t>
            </a:r>
            <a:endParaRPr sz="4400">
              <a:latin typeface="Calibri"/>
              <a:ea typeface="Calibri"/>
              <a:cs typeface="Calibri"/>
              <a:sym typeface="Calibri"/>
            </a:endParaRPr>
          </a:p>
        </p:txBody>
      </p:sp>
      <p:pic>
        <p:nvPicPr>
          <p:cNvPr id="198" name="Google Shape;198;g26e19bec273_0_79"/>
          <p:cNvPicPr preferRelativeResize="0"/>
          <p:nvPr/>
        </p:nvPicPr>
        <p:blipFill rotWithShape="1">
          <a:blip r:embed="rId4">
            <a:alphaModFix/>
          </a:blip>
          <a:srcRect b="0" l="13723" r="15319" t="10426"/>
          <a:stretch/>
        </p:blipFill>
        <p:spPr>
          <a:xfrm>
            <a:off x="1396426" y="2405300"/>
            <a:ext cx="6351126" cy="3741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0"/>
          <p:cNvSpPr txBox="1"/>
          <p:nvPr>
            <p:ph type="ctrTitle"/>
          </p:nvPr>
        </p:nvSpPr>
        <p:spPr>
          <a:xfrm>
            <a:off x="685800" y="440936"/>
            <a:ext cx="7772400" cy="147002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the smallest whole unit of matter?</a:t>
            </a:r>
            <a:endParaRPr/>
          </a:p>
        </p:txBody>
      </p:sp>
      <p:sp>
        <p:nvSpPr>
          <p:cNvPr descr="Questions" id="205" name="Google Shape;205;p10"/>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10"/>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Cell</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Atom</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Wave</a:t>
            </a:r>
            <a:endParaRPr b="0" i="0" sz="3950" u="none" cap="none" strike="noStrike">
              <a:solidFill>
                <a:srgbClr val="000000"/>
              </a:solidFill>
              <a:latin typeface="Calibri"/>
              <a:ea typeface="Calibri"/>
              <a:cs typeface="Calibri"/>
              <a:sym typeface="Calibri"/>
            </a:endParaRPr>
          </a:p>
        </p:txBody>
      </p:sp>
      <p:pic>
        <p:nvPicPr>
          <p:cNvPr id="207" name="Google Shape;207;p10"/>
          <p:cNvPicPr preferRelativeResize="0"/>
          <p:nvPr/>
        </p:nvPicPr>
        <p:blipFill>
          <a:blip r:embed="rId4">
            <a:alphaModFix/>
          </a:blip>
          <a:stretch>
            <a:fillRect/>
          </a:stretch>
        </p:blipFill>
        <p:spPr>
          <a:xfrm>
            <a:off x="4483775" y="2486700"/>
            <a:ext cx="3396900" cy="364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6e19bec273_0_55"/>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the smallest whole unit of matter?</a:t>
            </a:r>
            <a:endParaRPr/>
          </a:p>
        </p:txBody>
      </p:sp>
      <p:sp>
        <p:nvSpPr>
          <p:cNvPr descr="Questions" id="214" name="Google Shape;214;g26e19bec273_0_5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26e19bec273_0_55"/>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Cell</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Atom</a:t>
            </a:r>
            <a:endParaRPr b="1" i="0" sz="395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Wave</a:t>
            </a:r>
            <a:endParaRPr b="0" i="0" sz="3950" u="none" cap="none" strike="noStrike">
              <a:solidFill>
                <a:srgbClr val="000000"/>
              </a:solidFill>
              <a:latin typeface="Calibri"/>
              <a:ea typeface="Calibri"/>
              <a:cs typeface="Calibri"/>
              <a:sym typeface="Calibri"/>
            </a:endParaRPr>
          </a:p>
        </p:txBody>
      </p:sp>
      <p:pic>
        <p:nvPicPr>
          <p:cNvPr id="216" name="Google Shape;216;g26e19bec273_0_55"/>
          <p:cNvPicPr preferRelativeResize="0"/>
          <p:nvPr/>
        </p:nvPicPr>
        <p:blipFill>
          <a:blip r:embed="rId4">
            <a:alphaModFix/>
          </a:blip>
          <a:stretch>
            <a:fillRect/>
          </a:stretch>
        </p:blipFill>
        <p:spPr>
          <a:xfrm>
            <a:off x="4483775" y="2486700"/>
            <a:ext cx="3396900" cy="364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4"/>
          <p:cNvSpPr txBox="1"/>
          <p:nvPr/>
        </p:nvSpPr>
        <p:spPr>
          <a:xfrm>
            <a:off x="2908647" y="921775"/>
            <a:ext cx="3326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Solid</a:t>
            </a:r>
            <a:endParaRPr b="0" i="0" sz="1400" u="none" cap="none" strike="noStrike">
              <a:solidFill>
                <a:srgbClr val="000000"/>
              </a:solidFill>
              <a:latin typeface="Arial"/>
              <a:ea typeface="Arial"/>
              <a:cs typeface="Arial"/>
              <a:sym typeface="Arial"/>
            </a:endParaRPr>
          </a:p>
        </p:txBody>
      </p:sp>
      <p:sp>
        <p:nvSpPr>
          <p:cNvPr descr="Artificial Intelligence" id="223" name="Google Shape;223;p14"/>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24" name="Google Shape;224;p14"/>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5"/>
          <p:cNvSpPr txBox="1"/>
          <p:nvPr>
            <p:ph type="title"/>
          </p:nvPr>
        </p:nvSpPr>
        <p:spPr>
          <a:xfrm>
            <a:off x="324464" y="927178"/>
            <a:ext cx="8819400" cy="1686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lang="en-US" sz="3900" u="sng"/>
              <a:t>Solid</a:t>
            </a:r>
            <a:r>
              <a:rPr b="1" lang="en-US" sz="3900" u="sng"/>
              <a:t>:</a:t>
            </a:r>
            <a:r>
              <a:rPr b="1" lang="en-US" sz="3900"/>
              <a:t> </a:t>
            </a:r>
            <a:r>
              <a:rPr lang="en-US">
                <a:highlight>
                  <a:srgbClr val="FFFFFF"/>
                </a:highlight>
              </a:rPr>
              <a:t>has particles that are tightly packed together in a fixed pattern</a:t>
            </a:r>
            <a:endParaRPr/>
          </a:p>
        </p:txBody>
      </p:sp>
      <p:sp>
        <p:nvSpPr>
          <p:cNvPr descr="Artificial Intelligence" id="231" name="Google Shape;231;p1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32" name="Google Shape;232;p15"/>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233" name="Google Shape;233;p15"/>
          <p:cNvPicPr preferRelativeResize="0"/>
          <p:nvPr/>
        </p:nvPicPr>
        <p:blipFill>
          <a:blip r:embed="rId5">
            <a:alphaModFix/>
          </a:blip>
          <a:stretch>
            <a:fillRect/>
          </a:stretch>
        </p:blipFill>
        <p:spPr>
          <a:xfrm>
            <a:off x="2733875" y="2901300"/>
            <a:ext cx="3676250" cy="34914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descr="Questions" id="239" name="Google Shape;239;gdd2cd27f20_0_8"/>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dd2cd27f20_0_13"/>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500"/>
              <a:t>What is a solid?</a:t>
            </a:r>
            <a:endParaRPr sz="3500"/>
          </a:p>
        </p:txBody>
      </p:sp>
      <p:sp>
        <p:nvSpPr>
          <p:cNvPr descr="Questions" id="246" name="Google Shape;246;gdd2cd27f20_0_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 name="Google Shape;247;gdd2cd27f20_0_13"/>
          <p:cNvPicPr preferRelativeResize="0"/>
          <p:nvPr/>
        </p:nvPicPr>
        <p:blipFill>
          <a:blip r:embed="rId4">
            <a:alphaModFix/>
          </a:blip>
          <a:stretch>
            <a:fillRect/>
          </a:stretch>
        </p:blipFill>
        <p:spPr>
          <a:xfrm>
            <a:off x="2693125" y="1948050"/>
            <a:ext cx="4282250" cy="4067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16"/>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54" name="Google Shape;254;p1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descr="Artificial Intelligence" id="260" name="Google Shape;260;g26e19bec273_0_17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1" name="Google Shape;261;g26e19bec273_0_174"/>
          <p:cNvPicPr preferRelativeResize="0"/>
          <p:nvPr/>
        </p:nvPicPr>
        <p:blipFill>
          <a:blip r:embed="rId4">
            <a:alphaModFix/>
          </a:blip>
          <a:stretch>
            <a:fillRect/>
          </a:stretch>
        </p:blipFill>
        <p:spPr>
          <a:xfrm>
            <a:off x="501000" y="1404750"/>
            <a:ext cx="8142000" cy="4639648"/>
          </a:xfrm>
          <a:prstGeom prst="rect">
            <a:avLst/>
          </a:prstGeom>
          <a:noFill/>
          <a:ln>
            <a:noFill/>
          </a:ln>
        </p:spPr>
      </p:pic>
      <p:sp>
        <p:nvSpPr>
          <p:cNvPr id="262" name="Google Shape;262;g26e19bec273_0_174"/>
          <p:cNvSpPr txBox="1"/>
          <p:nvPr/>
        </p:nvSpPr>
        <p:spPr>
          <a:xfrm>
            <a:off x="1749175" y="5030700"/>
            <a:ext cx="10536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Gas</a:t>
            </a:r>
            <a:endParaRPr sz="4400">
              <a:latin typeface="Calibri"/>
              <a:ea typeface="Calibri"/>
              <a:cs typeface="Calibri"/>
              <a:sym typeface="Calibri"/>
            </a:endParaRPr>
          </a:p>
        </p:txBody>
      </p:sp>
      <p:sp>
        <p:nvSpPr>
          <p:cNvPr id="263" name="Google Shape;263;g26e19bec273_0_174"/>
          <p:cNvSpPr txBox="1"/>
          <p:nvPr/>
        </p:nvSpPr>
        <p:spPr>
          <a:xfrm>
            <a:off x="4017150" y="5030700"/>
            <a:ext cx="15603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Liquid</a:t>
            </a:r>
            <a:endParaRPr sz="4400">
              <a:latin typeface="Calibri"/>
              <a:ea typeface="Calibri"/>
              <a:cs typeface="Calibri"/>
              <a:sym typeface="Calibri"/>
            </a:endParaRPr>
          </a:p>
        </p:txBody>
      </p:sp>
      <p:sp>
        <p:nvSpPr>
          <p:cNvPr id="264" name="Google Shape;264;g26e19bec273_0_174"/>
          <p:cNvSpPr txBox="1"/>
          <p:nvPr/>
        </p:nvSpPr>
        <p:spPr>
          <a:xfrm>
            <a:off x="6791825" y="5030700"/>
            <a:ext cx="13914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Solid</a:t>
            </a:r>
            <a:endParaRPr sz="4400">
              <a:latin typeface="Calibri"/>
              <a:ea typeface="Calibri"/>
              <a:cs typeface="Calibri"/>
              <a:sym typeface="Calibri"/>
            </a:endParaRPr>
          </a:p>
        </p:txBody>
      </p:sp>
      <p:sp>
        <p:nvSpPr>
          <p:cNvPr id="265" name="Google Shape;265;g26e19bec273_0_174"/>
          <p:cNvSpPr txBox="1"/>
          <p:nvPr/>
        </p:nvSpPr>
        <p:spPr>
          <a:xfrm>
            <a:off x="2206500" y="735500"/>
            <a:ext cx="5009400" cy="13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500">
                <a:latin typeface="Calibri"/>
                <a:ea typeface="Calibri"/>
                <a:cs typeface="Calibri"/>
                <a:sym typeface="Calibri"/>
              </a:rPr>
              <a:t>States of Matter</a:t>
            </a:r>
            <a:endParaRPr sz="5500">
              <a:latin typeface="Calibri"/>
              <a:ea typeface="Calibri"/>
              <a:cs typeface="Calibri"/>
              <a:sym typeface="Calibri"/>
            </a:endParaRPr>
          </a:p>
        </p:txBody>
      </p:sp>
      <p:sp>
        <p:nvSpPr>
          <p:cNvPr id="266" name="Google Shape;266;g26e19bec273_0_174"/>
          <p:cNvSpPr/>
          <p:nvPr/>
        </p:nvSpPr>
        <p:spPr>
          <a:xfrm>
            <a:off x="5804450" y="1908325"/>
            <a:ext cx="3140700" cy="41361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
          <p:cNvSpPr txBox="1"/>
          <p:nvPr/>
        </p:nvSpPr>
        <p:spPr>
          <a:xfrm>
            <a:off x="1828800" y="211015"/>
            <a:ext cx="5486400" cy="17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8800">
                <a:solidFill>
                  <a:schemeClr val="dk1"/>
                </a:solidFill>
                <a:latin typeface="Calibri"/>
                <a:ea typeface="Calibri"/>
                <a:cs typeface="Calibri"/>
                <a:sym typeface="Calibri"/>
              </a:rPr>
              <a:t>Solid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130" name="Google Shape;130;p2"/>
          <p:cNvPicPr preferRelativeResize="0"/>
          <p:nvPr/>
        </p:nvPicPr>
        <p:blipFill>
          <a:blip r:embed="rId3">
            <a:alphaModFix/>
          </a:blip>
          <a:stretch>
            <a:fillRect/>
          </a:stretch>
        </p:blipFill>
        <p:spPr>
          <a:xfrm>
            <a:off x="2399700" y="1934825"/>
            <a:ext cx="4548767" cy="4320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descr="Artificial Intelligence" id="272" name="Google Shape;272;p17"/>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3" name="Google Shape;273;p17"/>
          <p:cNvPicPr preferRelativeResize="0"/>
          <p:nvPr/>
        </p:nvPicPr>
        <p:blipFill>
          <a:blip r:embed="rId4">
            <a:alphaModFix/>
          </a:blip>
          <a:stretch>
            <a:fillRect/>
          </a:stretch>
        </p:blipFill>
        <p:spPr>
          <a:xfrm>
            <a:off x="758613" y="1114074"/>
            <a:ext cx="7626774" cy="5087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descr="Artificial Intelligence" id="279" name="Google Shape;279;g26e19bec273_0_9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0" name="Google Shape;280;g26e19bec273_0_97"/>
          <p:cNvPicPr preferRelativeResize="0"/>
          <p:nvPr/>
        </p:nvPicPr>
        <p:blipFill rotWithShape="1">
          <a:blip r:embed="rId4">
            <a:alphaModFix/>
          </a:blip>
          <a:srcRect b="13152" l="13693" r="7609" t="13614"/>
          <a:stretch/>
        </p:blipFill>
        <p:spPr>
          <a:xfrm>
            <a:off x="261650" y="1431250"/>
            <a:ext cx="8779750" cy="3816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descr="Artificial Intelligence" id="286" name="Google Shape;286;g26e19bec273_0_23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g26e19bec273_0_234"/>
          <p:cNvPicPr preferRelativeResize="0"/>
          <p:nvPr/>
        </p:nvPicPr>
        <p:blipFill>
          <a:blip r:embed="rId4">
            <a:alphaModFix/>
          </a:blip>
          <a:stretch>
            <a:fillRect/>
          </a:stretch>
        </p:blipFill>
        <p:spPr>
          <a:xfrm>
            <a:off x="683925" y="1040193"/>
            <a:ext cx="2913351" cy="2927056"/>
          </a:xfrm>
          <a:prstGeom prst="rect">
            <a:avLst/>
          </a:prstGeom>
          <a:noFill/>
          <a:ln>
            <a:noFill/>
          </a:ln>
        </p:spPr>
      </p:pic>
      <p:pic>
        <p:nvPicPr>
          <p:cNvPr id="288" name="Google Shape;288;g26e19bec273_0_234"/>
          <p:cNvPicPr preferRelativeResize="0"/>
          <p:nvPr/>
        </p:nvPicPr>
        <p:blipFill>
          <a:blip r:embed="rId5">
            <a:alphaModFix/>
          </a:blip>
          <a:stretch>
            <a:fillRect/>
          </a:stretch>
        </p:blipFill>
        <p:spPr>
          <a:xfrm>
            <a:off x="4362625" y="112625"/>
            <a:ext cx="4602500" cy="4602500"/>
          </a:xfrm>
          <a:prstGeom prst="rect">
            <a:avLst/>
          </a:prstGeom>
          <a:noFill/>
          <a:ln>
            <a:noFill/>
          </a:ln>
        </p:spPr>
      </p:pic>
      <p:pic>
        <p:nvPicPr>
          <p:cNvPr id="289" name="Google Shape;289;g26e19bec273_0_234"/>
          <p:cNvPicPr preferRelativeResize="0"/>
          <p:nvPr/>
        </p:nvPicPr>
        <p:blipFill>
          <a:blip r:embed="rId6">
            <a:alphaModFix/>
          </a:blip>
          <a:stretch>
            <a:fillRect/>
          </a:stretch>
        </p:blipFill>
        <p:spPr>
          <a:xfrm>
            <a:off x="2809625" y="4068425"/>
            <a:ext cx="3524750" cy="22727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descr="Artificial Intelligence" id="295" name="Google Shape;295;g26e19bec273_0_11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6" name="Google Shape;296;g26e19bec273_0_115"/>
          <p:cNvPicPr preferRelativeResize="0"/>
          <p:nvPr/>
        </p:nvPicPr>
        <p:blipFill rotWithShape="1">
          <a:blip r:embed="rId4">
            <a:alphaModFix/>
          </a:blip>
          <a:srcRect b="33574" l="2884" r="75376" t="18412"/>
          <a:stretch/>
        </p:blipFill>
        <p:spPr>
          <a:xfrm>
            <a:off x="650825" y="1868550"/>
            <a:ext cx="2972924" cy="3359425"/>
          </a:xfrm>
          <a:prstGeom prst="rect">
            <a:avLst/>
          </a:prstGeom>
          <a:noFill/>
          <a:ln>
            <a:noFill/>
          </a:ln>
        </p:spPr>
      </p:pic>
      <p:pic>
        <p:nvPicPr>
          <p:cNvPr id="297" name="Google Shape;297;g26e19bec273_0_115"/>
          <p:cNvPicPr preferRelativeResize="0"/>
          <p:nvPr/>
        </p:nvPicPr>
        <p:blipFill rotWithShape="1">
          <a:blip r:embed="rId4">
            <a:alphaModFix/>
          </a:blip>
          <a:srcRect b="35335" l="39591" r="38396" t="15113"/>
          <a:stretch/>
        </p:blipFill>
        <p:spPr>
          <a:xfrm>
            <a:off x="5864075" y="1716925"/>
            <a:ext cx="2972924" cy="3424149"/>
          </a:xfrm>
          <a:prstGeom prst="rect">
            <a:avLst/>
          </a:prstGeom>
          <a:noFill/>
          <a:ln>
            <a:noFill/>
          </a:ln>
        </p:spPr>
      </p:pic>
      <p:sp>
        <p:nvSpPr>
          <p:cNvPr id="298" name="Google Shape;298;g26e19bec273_0_115"/>
          <p:cNvSpPr/>
          <p:nvPr/>
        </p:nvSpPr>
        <p:spPr>
          <a:xfrm>
            <a:off x="3498575" y="3061250"/>
            <a:ext cx="2365500" cy="8496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e19bec273_0_115"/>
          <p:cNvSpPr txBox="1"/>
          <p:nvPr/>
        </p:nvSpPr>
        <p:spPr>
          <a:xfrm>
            <a:off x="3498575" y="2345625"/>
            <a:ext cx="2365500" cy="596100"/>
          </a:xfrm>
          <a:prstGeom prst="rect">
            <a:avLst/>
          </a:prstGeom>
          <a:noFill/>
          <a:ln>
            <a:noFill/>
          </a:ln>
        </p:spPr>
        <p:txBody>
          <a:bodyPr anchorCtr="0" anchor="t" bIns="91425" lIns="91425" spcFirstLastPara="1" rIns="91425" wrap="square" tIns="91425">
            <a:noAutofit/>
          </a:bodyPr>
          <a:lstStyle/>
          <a:p>
            <a:pPr indent="-222250" lvl="0" marL="342900" rtl="0" algn="l">
              <a:spcBef>
                <a:spcPts val="0"/>
              </a:spcBef>
              <a:spcAft>
                <a:spcPts val="0"/>
              </a:spcAft>
              <a:buClr>
                <a:srgbClr val="FF0000"/>
              </a:buClr>
              <a:buSzPts val="2600"/>
              <a:buFont typeface="Calibri"/>
              <a:buChar char="+"/>
            </a:pPr>
            <a:r>
              <a:rPr b="1" lang="en-US" sz="2600">
                <a:solidFill>
                  <a:srgbClr val="FF0000"/>
                </a:solidFill>
                <a:latin typeface="Calibri"/>
                <a:ea typeface="Calibri"/>
                <a:cs typeface="Calibri"/>
                <a:sym typeface="Calibri"/>
              </a:rPr>
              <a:t>temperature</a:t>
            </a:r>
            <a:endParaRPr b="1" sz="2600">
              <a:solidFill>
                <a:srgbClr val="FF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descr="Questions" id="305" name="Google Shape;305;p2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g26e19bec273_0_191"/>
          <p:cNvPicPr preferRelativeResize="0"/>
          <p:nvPr/>
        </p:nvPicPr>
        <p:blipFill>
          <a:blip r:embed="rId3">
            <a:alphaModFix/>
          </a:blip>
          <a:stretch>
            <a:fillRect/>
          </a:stretch>
        </p:blipFill>
        <p:spPr>
          <a:xfrm>
            <a:off x="501000" y="1404750"/>
            <a:ext cx="8142000" cy="4639648"/>
          </a:xfrm>
          <a:prstGeom prst="rect">
            <a:avLst/>
          </a:prstGeom>
          <a:noFill/>
          <a:ln>
            <a:noFill/>
          </a:ln>
        </p:spPr>
      </p:pic>
      <p:sp>
        <p:nvSpPr>
          <p:cNvPr id="312" name="Google Shape;312;g26e19bec273_0_191"/>
          <p:cNvSpPr txBox="1"/>
          <p:nvPr/>
        </p:nvSpPr>
        <p:spPr>
          <a:xfrm>
            <a:off x="338100" y="735500"/>
            <a:ext cx="8805900" cy="13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What are the three states of matter?</a:t>
            </a:r>
            <a:endParaRPr sz="4400">
              <a:latin typeface="Calibri"/>
              <a:ea typeface="Calibri"/>
              <a:cs typeface="Calibri"/>
              <a:sym typeface="Calibri"/>
            </a:endParaRPr>
          </a:p>
        </p:txBody>
      </p:sp>
      <p:sp>
        <p:nvSpPr>
          <p:cNvPr descr="Questions" id="313" name="Google Shape;313;g26e19bec273_0_19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g26e19bec273_0_203"/>
          <p:cNvPicPr preferRelativeResize="0"/>
          <p:nvPr/>
        </p:nvPicPr>
        <p:blipFill>
          <a:blip r:embed="rId3">
            <a:alphaModFix/>
          </a:blip>
          <a:stretch>
            <a:fillRect/>
          </a:stretch>
        </p:blipFill>
        <p:spPr>
          <a:xfrm>
            <a:off x="501000" y="1404750"/>
            <a:ext cx="8142000" cy="4639648"/>
          </a:xfrm>
          <a:prstGeom prst="rect">
            <a:avLst/>
          </a:prstGeom>
          <a:noFill/>
          <a:ln>
            <a:noFill/>
          </a:ln>
        </p:spPr>
      </p:pic>
      <p:sp>
        <p:nvSpPr>
          <p:cNvPr id="320" name="Google Shape;320;g26e19bec273_0_203"/>
          <p:cNvSpPr txBox="1"/>
          <p:nvPr/>
        </p:nvSpPr>
        <p:spPr>
          <a:xfrm>
            <a:off x="1749175" y="5030700"/>
            <a:ext cx="10536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Gas</a:t>
            </a:r>
            <a:endParaRPr b="1" sz="4400">
              <a:solidFill>
                <a:srgbClr val="FF0000"/>
              </a:solidFill>
              <a:latin typeface="Calibri"/>
              <a:ea typeface="Calibri"/>
              <a:cs typeface="Calibri"/>
              <a:sym typeface="Calibri"/>
            </a:endParaRPr>
          </a:p>
        </p:txBody>
      </p:sp>
      <p:sp>
        <p:nvSpPr>
          <p:cNvPr id="321" name="Google Shape;321;g26e19bec273_0_203"/>
          <p:cNvSpPr txBox="1"/>
          <p:nvPr/>
        </p:nvSpPr>
        <p:spPr>
          <a:xfrm>
            <a:off x="3946700" y="5030700"/>
            <a:ext cx="16308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Liquid</a:t>
            </a:r>
            <a:endParaRPr b="1" sz="4400">
              <a:solidFill>
                <a:srgbClr val="FF0000"/>
              </a:solidFill>
              <a:latin typeface="Calibri"/>
              <a:ea typeface="Calibri"/>
              <a:cs typeface="Calibri"/>
              <a:sym typeface="Calibri"/>
            </a:endParaRPr>
          </a:p>
        </p:txBody>
      </p:sp>
      <p:sp>
        <p:nvSpPr>
          <p:cNvPr id="322" name="Google Shape;322;g26e19bec273_0_203"/>
          <p:cNvSpPr txBox="1"/>
          <p:nvPr/>
        </p:nvSpPr>
        <p:spPr>
          <a:xfrm>
            <a:off x="6791825" y="5030700"/>
            <a:ext cx="1391400" cy="10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Solid</a:t>
            </a:r>
            <a:endParaRPr b="1" sz="4400">
              <a:solidFill>
                <a:srgbClr val="FF0000"/>
              </a:solidFill>
              <a:latin typeface="Calibri"/>
              <a:ea typeface="Calibri"/>
              <a:cs typeface="Calibri"/>
              <a:sym typeface="Calibri"/>
            </a:endParaRPr>
          </a:p>
        </p:txBody>
      </p:sp>
      <p:sp>
        <p:nvSpPr>
          <p:cNvPr id="323" name="Google Shape;323;g26e19bec273_0_203"/>
          <p:cNvSpPr txBox="1"/>
          <p:nvPr/>
        </p:nvSpPr>
        <p:spPr>
          <a:xfrm>
            <a:off x="338100" y="735500"/>
            <a:ext cx="8805900" cy="13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alibri"/>
                <a:ea typeface="Calibri"/>
                <a:cs typeface="Calibri"/>
                <a:sym typeface="Calibri"/>
              </a:rPr>
              <a:t>What are the three states of matter?</a:t>
            </a:r>
            <a:endParaRPr sz="4400">
              <a:latin typeface="Calibri"/>
              <a:ea typeface="Calibri"/>
              <a:cs typeface="Calibri"/>
              <a:sym typeface="Calibri"/>
            </a:endParaRPr>
          </a:p>
        </p:txBody>
      </p:sp>
      <p:sp>
        <p:nvSpPr>
          <p:cNvPr descr="Questions" id="324" name="Google Shape;324;g26e19bec273_0_203"/>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26e19bec273_0_128"/>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Solids have a definite _________.</a:t>
            </a:r>
            <a:endParaRPr/>
          </a:p>
        </p:txBody>
      </p:sp>
      <p:sp>
        <p:nvSpPr>
          <p:cNvPr descr="Questions" id="331" name="Google Shape;331;g26e19bec273_0_12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26e19bec273_0_128"/>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Texture</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242424"/>
              </a:buClr>
              <a:buSzPts val="3950"/>
              <a:buFont typeface="Calibri"/>
              <a:buAutoNum type="alphaLcPeriod"/>
            </a:pPr>
            <a:r>
              <a:rPr lang="en-US" sz="3950">
                <a:solidFill>
                  <a:srgbClr val="242424"/>
                </a:solidFill>
                <a:latin typeface="Calibri"/>
                <a:ea typeface="Calibri"/>
                <a:cs typeface="Calibri"/>
                <a:sym typeface="Calibri"/>
              </a:rPr>
              <a:t>Color</a:t>
            </a:r>
            <a:endParaRPr i="0" sz="3950" u="none" cap="none" strike="noStrike">
              <a:solidFill>
                <a:srgbClr val="242424"/>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Shape</a:t>
            </a:r>
            <a:endParaRPr b="0" i="0" sz="3950" u="none" cap="none" strike="noStrike">
              <a:solidFill>
                <a:srgbClr val="000000"/>
              </a:solidFill>
              <a:latin typeface="Calibri"/>
              <a:ea typeface="Calibri"/>
              <a:cs typeface="Calibri"/>
              <a:sym typeface="Calibri"/>
            </a:endParaRPr>
          </a:p>
        </p:txBody>
      </p:sp>
      <p:pic>
        <p:nvPicPr>
          <p:cNvPr id="333" name="Google Shape;333;g26e19bec273_0_128"/>
          <p:cNvPicPr preferRelativeResize="0"/>
          <p:nvPr/>
        </p:nvPicPr>
        <p:blipFill>
          <a:blip r:embed="rId4">
            <a:alphaModFix/>
          </a:blip>
          <a:stretch>
            <a:fillRect/>
          </a:stretch>
        </p:blipFill>
        <p:spPr>
          <a:xfrm>
            <a:off x="3929570" y="2578599"/>
            <a:ext cx="4528625" cy="3020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26e19bec273_0_137"/>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Solids have a definite _________.</a:t>
            </a:r>
            <a:endParaRPr/>
          </a:p>
        </p:txBody>
      </p:sp>
      <p:sp>
        <p:nvSpPr>
          <p:cNvPr descr="Questions" id="340" name="Google Shape;340;g26e19bec273_0_13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26e19bec273_0_137"/>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Texture</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242424"/>
              </a:buClr>
              <a:buSzPts val="3950"/>
              <a:buFont typeface="Calibri"/>
              <a:buAutoNum type="alphaLcPeriod"/>
            </a:pPr>
            <a:r>
              <a:rPr lang="en-US" sz="3950">
                <a:solidFill>
                  <a:srgbClr val="242424"/>
                </a:solidFill>
                <a:latin typeface="Calibri"/>
                <a:ea typeface="Calibri"/>
                <a:cs typeface="Calibri"/>
                <a:sym typeface="Calibri"/>
              </a:rPr>
              <a:t>Color</a:t>
            </a:r>
            <a:endParaRPr i="0" sz="3950" u="none" cap="none" strike="noStrike">
              <a:solidFill>
                <a:srgbClr val="242424"/>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Shape</a:t>
            </a:r>
            <a:endParaRPr b="1" i="0" sz="3950" u="none" cap="none" strike="noStrike">
              <a:solidFill>
                <a:srgbClr val="FF0000"/>
              </a:solidFill>
              <a:latin typeface="Calibri"/>
              <a:ea typeface="Calibri"/>
              <a:cs typeface="Calibri"/>
              <a:sym typeface="Calibri"/>
            </a:endParaRPr>
          </a:p>
        </p:txBody>
      </p:sp>
      <p:pic>
        <p:nvPicPr>
          <p:cNvPr id="342" name="Google Shape;342;g26e19bec273_0_137"/>
          <p:cNvPicPr preferRelativeResize="0"/>
          <p:nvPr/>
        </p:nvPicPr>
        <p:blipFill>
          <a:blip r:embed="rId4">
            <a:alphaModFix/>
          </a:blip>
          <a:stretch>
            <a:fillRect/>
          </a:stretch>
        </p:blipFill>
        <p:spPr>
          <a:xfrm>
            <a:off x="3929570" y="2578599"/>
            <a:ext cx="4528625" cy="3020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6e19bec273_0_145"/>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Particles in a solid are ________ packed together.</a:t>
            </a:r>
            <a:endParaRPr/>
          </a:p>
        </p:txBody>
      </p:sp>
      <p:sp>
        <p:nvSpPr>
          <p:cNvPr descr="Questions" id="349" name="Google Shape;349;g26e19bec273_0_14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g26e19bec273_0_145"/>
          <p:cNvPicPr preferRelativeResize="0"/>
          <p:nvPr/>
        </p:nvPicPr>
        <p:blipFill rotWithShape="1">
          <a:blip r:embed="rId4">
            <a:alphaModFix/>
          </a:blip>
          <a:srcRect b="13152" l="13693" r="7609" t="13614"/>
          <a:stretch/>
        </p:blipFill>
        <p:spPr>
          <a:xfrm>
            <a:off x="1124738" y="2608600"/>
            <a:ext cx="6894526" cy="2997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descr="Lightbulb and gear" id="136" name="Google Shape;136;p3"/>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 name="Google Shape;137;p3"/>
          <p:cNvPicPr preferRelativeResize="0"/>
          <p:nvPr/>
        </p:nvPicPr>
        <p:blipFill>
          <a:blip r:embed="rId4">
            <a:alphaModFix/>
          </a:blip>
          <a:stretch>
            <a:fillRect/>
          </a:stretch>
        </p:blipFill>
        <p:spPr>
          <a:xfrm>
            <a:off x="717050" y="2105526"/>
            <a:ext cx="7709876" cy="4071774"/>
          </a:xfrm>
          <a:prstGeom prst="rect">
            <a:avLst/>
          </a:prstGeom>
          <a:noFill/>
          <a:ln>
            <a:noFill/>
          </a:ln>
        </p:spPr>
      </p:pic>
      <p:sp>
        <p:nvSpPr>
          <p:cNvPr id="138" name="Google Shape;138;p3"/>
          <p:cNvSpPr txBox="1"/>
          <p:nvPr/>
        </p:nvSpPr>
        <p:spPr>
          <a:xfrm>
            <a:off x="467255" y="7018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Big Question:  Ho</a:t>
            </a:r>
            <a:r>
              <a:rPr b="1" lang="en-US" sz="3000">
                <a:solidFill>
                  <a:srgbClr val="000000"/>
                </a:solidFill>
                <a:latin typeface="Calibri"/>
                <a:ea typeface="Calibri"/>
                <a:cs typeface="Calibri"/>
                <a:sym typeface="Calibri"/>
              </a:rPr>
              <a:t>w does </a:t>
            </a:r>
            <a:r>
              <a:rPr b="1" lang="en-US" sz="3000">
                <a:latin typeface="Calibri"/>
                <a:ea typeface="Calibri"/>
                <a:cs typeface="Calibri"/>
                <a:sym typeface="Calibri"/>
              </a:rPr>
              <a:t>temperature affect</a:t>
            </a:r>
            <a:r>
              <a:rPr b="1" lang="en-US" sz="3000">
                <a:solidFill>
                  <a:srgbClr val="000000"/>
                </a:solidFill>
                <a:latin typeface="Calibri"/>
                <a:ea typeface="Calibri"/>
                <a:cs typeface="Calibri"/>
                <a:sym typeface="Calibri"/>
              </a:rPr>
              <a:t> the matter around 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6e19bec273_0_153"/>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Particles in a solid are </a:t>
            </a:r>
            <a:r>
              <a:rPr b="1" lang="en-US" u="sng">
                <a:solidFill>
                  <a:srgbClr val="FF0000"/>
                </a:solidFill>
              </a:rPr>
              <a:t>tightly</a:t>
            </a:r>
            <a:r>
              <a:rPr lang="en-US"/>
              <a:t> packed together.</a:t>
            </a:r>
            <a:endParaRPr/>
          </a:p>
        </p:txBody>
      </p:sp>
      <p:sp>
        <p:nvSpPr>
          <p:cNvPr descr="Questions" id="357" name="Google Shape;357;g26e19bec273_0_15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8" name="Google Shape;358;g26e19bec273_0_153"/>
          <p:cNvPicPr preferRelativeResize="0"/>
          <p:nvPr/>
        </p:nvPicPr>
        <p:blipFill rotWithShape="1">
          <a:blip r:embed="rId4">
            <a:alphaModFix/>
          </a:blip>
          <a:srcRect b="13152" l="13693" r="7609" t="13614"/>
          <a:stretch/>
        </p:blipFill>
        <p:spPr>
          <a:xfrm>
            <a:off x="1124738" y="2608600"/>
            <a:ext cx="6894526" cy="2997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26e19bec273_0_161"/>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happens when the temperature of a solid goes up?</a:t>
            </a:r>
            <a:endParaRPr/>
          </a:p>
        </p:txBody>
      </p:sp>
      <p:sp>
        <p:nvSpPr>
          <p:cNvPr descr="Questions" id="365" name="Google Shape;365;g26e19bec273_0_1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6" name="Google Shape;366;g26e19bec273_0_161"/>
          <p:cNvPicPr preferRelativeResize="0"/>
          <p:nvPr/>
        </p:nvPicPr>
        <p:blipFill rotWithShape="1">
          <a:blip r:embed="rId4">
            <a:alphaModFix/>
          </a:blip>
          <a:srcRect b="33574" l="2884" r="75376" t="18412"/>
          <a:stretch/>
        </p:blipFill>
        <p:spPr>
          <a:xfrm>
            <a:off x="650825" y="2478150"/>
            <a:ext cx="2972924" cy="3359425"/>
          </a:xfrm>
          <a:prstGeom prst="rect">
            <a:avLst/>
          </a:prstGeom>
          <a:noFill/>
          <a:ln>
            <a:noFill/>
          </a:ln>
        </p:spPr>
      </p:pic>
      <p:pic>
        <p:nvPicPr>
          <p:cNvPr id="367" name="Google Shape;367;g26e19bec273_0_161"/>
          <p:cNvPicPr preferRelativeResize="0"/>
          <p:nvPr/>
        </p:nvPicPr>
        <p:blipFill rotWithShape="1">
          <a:blip r:embed="rId4">
            <a:alphaModFix/>
          </a:blip>
          <a:srcRect b="35335" l="39591" r="38396" t="15113"/>
          <a:stretch/>
        </p:blipFill>
        <p:spPr>
          <a:xfrm>
            <a:off x="5864075" y="2326525"/>
            <a:ext cx="2972924" cy="3424149"/>
          </a:xfrm>
          <a:prstGeom prst="rect">
            <a:avLst/>
          </a:prstGeom>
          <a:noFill/>
          <a:ln>
            <a:noFill/>
          </a:ln>
        </p:spPr>
      </p:pic>
      <p:sp>
        <p:nvSpPr>
          <p:cNvPr id="368" name="Google Shape;368;g26e19bec273_0_161"/>
          <p:cNvSpPr/>
          <p:nvPr/>
        </p:nvSpPr>
        <p:spPr>
          <a:xfrm>
            <a:off x="3498575" y="3670850"/>
            <a:ext cx="2365500" cy="8496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6e19bec273_0_161"/>
          <p:cNvSpPr txBox="1"/>
          <p:nvPr/>
        </p:nvSpPr>
        <p:spPr>
          <a:xfrm>
            <a:off x="3498575" y="2955225"/>
            <a:ext cx="2365500" cy="596100"/>
          </a:xfrm>
          <a:prstGeom prst="rect">
            <a:avLst/>
          </a:prstGeom>
          <a:noFill/>
          <a:ln>
            <a:noFill/>
          </a:ln>
        </p:spPr>
        <p:txBody>
          <a:bodyPr anchorCtr="0" anchor="t" bIns="91425" lIns="91425" spcFirstLastPara="1" rIns="91425" wrap="square" tIns="91425">
            <a:noAutofit/>
          </a:bodyPr>
          <a:lstStyle/>
          <a:p>
            <a:pPr indent="-222250" lvl="0" marL="342900" rtl="0" algn="l">
              <a:spcBef>
                <a:spcPts val="0"/>
              </a:spcBef>
              <a:spcAft>
                <a:spcPts val="0"/>
              </a:spcAft>
              <a:buClr>
                <a:srgbClr val="FF0000"/>
              </a:buClr>
              <a:buSzPts val="2600"/>
              <a:buFont typeface="Calibri"/>
              <a:buChar char="+"/>
            </a:pPr>
            <a:r>
              <a:rPr b="1" lang="en-US" sz="2600">
                <a:solidFill>
                  <a:srgbClr val="FF0000"/>
                </a:solidFill>
                <a:latin typeface="Calibri"/>
                <a:ea typeface="Calibri"/>
                <a:cs typeface="Calibri"/>
                <a:sym typeface="Calibri"/>
              </a:rPr>
              <a:t>temperature</a:t>
            </a:r>
            <a:endParaRPr b="1" sz="2600">
              <a:solidFill>
                <a:srgbClr val="FF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descr="Artificial Intelligence" id="375" name="Google Shape;375;p28"/>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6" name="Google Shape;376;p28"/>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descr="Artificial Intelligence" id="382" name="Google Shape;382;g25ec6a031ed_0_32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3" name="Google Shape;383;g25ec6a031ed_0_32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84" name="Google Shape;384;g25ec6a031ed_0_328"/>
          <p:cNvPicPr preferRelativeResize="0"/>
          <p:nvPr/>
        </p:nvPicPr>
        <p:blipFill>
          <a:blip r:embed="rId5">
            <a:alphaModFix/>
          </a:blip>
          <a:stretch>
            <a:fillRect/>
          </a:stretch>
        </p:blipFill>
        <p:spPr>
          <a:xfrm>
            <a:off x="869675" y="1113175"/>
            <a:ext cx="7404649" cy="4936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descr="Artificial Intelligence" id="390" name="Google Shape;390;g25ec6a031ed_0_3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1" name="Google Shape;391;g25ec6a031ed_0_336"/>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92" name="Google Shape;392;g25ec6a031ed_0_336"/>
          <p:cNvPicPr preferRelativeResize="0"/>
          <p:nvPr/>
        </p:nvPicPr>
        <p:blipFill>
          <a:blip r:embed="rId5">
            <a:alphaModFix/>
          </a:blip>
          <a:stretch>
            <a:fillRect/>
          </a:stretch>
        </p:blipFill>
        <p:spPr>
          <a:xfrm>
            <a:off x="1458686" y="152400"/>
            <a:ext cx="6553200" cy="6553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descr="Artificial Intelligence" id="398" name="Google Shape;398;p31"/>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9" name="Google Shape;399;p31"/>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descr="Artificial Intelligence" id="405" name="Google Shape;405;p32"/>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6" name="Google Shape;406;p32"/>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07" name="Google Shape;407;p32"/>
          <p:cNvPicPr preferRelativeResize="0"/>
          <p:nvPr/>
        </p:nvPicPr>
        <p:blipFill>
          <a:blip r:embed="rId5">
            <a:alphaModFix/>
          </a:blip>
          <a:stretch>
            <a:fillRect/>
          </a:stretch>
        </p:blipFill>
        <p:spPr>
          <a:xfrm>
            <a:off x="779300" y="1152950"/>
            <a:ext cx="7585398" cy="50557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descr="Artificial Intelligence" id="413" name="Google Shape;413;p33"/>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4" name="Google Shape;414;p33"/>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15" name="Google Shape;415;p33"/>
          <p:cNvPicPr preferRelativeResize="0"/>
          <p:nvPr/>
        </p:nvPicPr>
        <p:blipFill>
          <a:blip r:embed="rId5">
            <a:alphaModFix/>
          </a:blip>
          <a:stretch>
            <a:fillRect/>
          </a:stretch>
        </p:blipFill>
        <p:spPr>
          <a:xfrm>
            <a:off x="1790026" y="883250"/>
            <a:ext cx="5563949" cy="55639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descr="Questions" id="421" name="Google Shape;421;p3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descr="Questions" id="427" name="Google Shape;427;p3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35"/>
          <p:cNvSpPr txBox="1"/>
          <p:nvPr/>
        </p:nvSpPr>
        <p:spPr>
          <a:xfrm>
            <a:off x="609600" y="618970"/>
            <a:ext cx="8305800" cy="168689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solid</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429" name="Google Shape;429;p35"/>
          <p:cNvSpPr txBox="1"/>
          <p:nvPr/>
        </p:nvSpPr>
        <p:spPr>
          <a:xfrm>
            <a:off x="907788" y="4729650"/>
            <a:ext cx="1281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Brick</a:t>
            </a:r>
            <a:endParaRPr b="0" i="0" sz="3600" u="none" cap="none" strike="noStrike">
              <a:solidFill>
                <a:srgbClr val="000000"/>
              </a:solidFill>
              <a:latin typeface="Calibri"/>
              <a:ea typeface="Calibri"/>
              <a:cs typeface="Calibri"/>
              <a:sym typeface="Calibri"/>
            </a:endParaRPr>
          </a:p>
        </p:txBody>
      </p:sp>
      <p:sp>
        <p:nvSpPr>
          <p:cNvPr id="430" name="Google Shape;430;p35"/>
          <p:cNvSpPr txBox="1"/>
          <p:nvPr/>
        </p:nvSpPr>
        <p:spPr>
          <a:xfrm>
            <a:off x="3582650" y="4729650"/>
            <a:ext cx="16662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Rain</a:t>
            </a:r>
            <a:endParaRPr b="0" i="0" sz="3600" u="none" cap="none" strike="noStrike">
              <a:solidFill>
                <a:srgbClr val="000000"/>
              </a:solidFill>
              <a:latin typeface="Calibri"/>
              <a:ea typeface="Calibri"/>
              <a:cs typeface="Calibri"/>
              <a:sym typeface="Calibri"/>
            </a:endParaRPr>
          </a:p>
        </p:txBody>
      </p:sp>
      <p:sp>
        <p:nvSpPr>
          <p:cNvPr id="431" name="Google Shape;431;p35"/>
          <p:cNvSpPr txBox="1"/>
          <p:nvPr/>
        </p:nvSpPr>
        <p:spPr>
          <a:xfrm>
            <a:off x="6266801" y="4729650"/>
            <a:ext cx="2562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Car</a:t>
            </a:r>
            <a:endParaRPr b="0" i="0" sz="3600" u="none" cap="none" strike="noStrike">
              <a:solidFill>
                <a:srgbClr val="000000"/>
              </a:solidFill>
              <a:latin typeface="Calibri"/>
              <a:ea typeface="Calibri"/>
              <a:cs typeface="Calibri"/>
              <a:sym typeface="Calibri"/>
            </a:endParaRPr>
          </a:p>
        </p:txBody>
      </p:sp>
      <p:pic>
        <p:nvPicPr>
          <p:cNvPr id="432" name="Google Shape;432;p35"/>
          <p:cNvPicPr preferRelativeResize="0"/>
          <p:nvPr/>
        </p:nvPicPr>
        <p:blipFill>
          <a:blip r:embed="rId4">
            <a:alphaModFix/>
          </a:blip>
          <a:stretch>
            <a:fillRect/>
          </a:stretch>
        </p:blipFill>
        <p:spPr>
          <a:xfrm>
            <a:off x="438638" y="2577517"/>
            <a:ext cx="2219325" cy="2057400"/>
          </a:xfrm>
          <a:prstGeom prst="rect">
            <a:avLst/>
          </a:prstGeom>
          <a:noFill/>
          <a:ln>
            <a:noFill/>
          </a:ln>
        </p:spPr>
      </p:pic>
      <p:pic>
        <p:nvPicPr>
          <p:cNvPr id="433" name="Google Shape;433;p35"/>
          <p:cNvPicPr preferRelativeResize="0"/>
          <p:nvPr/>
        </p:nvPicPr>
        <p:blipFill>
          <a:blip r:embed="rId5">
            <a:alphaModFix/>
          </a:blip>
          <a:stretch>
            <a:fillRect/>
          </a:stretch>
        </p:blipFill>
        <p:spPr>
          <a:xfrm>
            <a:off x="3356250" y="2458267"/>
            <a:ext cx="2118983" cy="2118983"/>
          </a:xfrm>
          <a:prstGeom prst="rect">
            <a:avLst/>
          </a:prstGeom>
          <a:noFill/>
          <a:ln>
            <a:noFill/>
          </a:ln>
        </p:spPr>
      </p:pic>
      <p:pic>
        <p:nvPicPr>
          <p:cNvPr id="434" name="Google Shape;434;p35"/>
          <p:cNvPicPr preferRelativeResize="0"/>
          <p:nvPr/>
        </p:nvPicPr>
        <p:blipFill>
          <a:blip r:embed="rId6">
            <a:alphaModFix/>
          </a:blip>
          <a:stretch>
            <a:fillRect/>
          </a:stretch>
        </p:blipFill>
        <p:spPr>
          <a:xfrm>
            <a:off x="6076183" y="2741467"/>
            <a:ext cx="2943225" cy="1552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descr="Rewind" id="144" name="Google Shape;144;p5"/>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descr="Questions" id="440" name="Google Shape;440;g26e19bec273_0_22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26e19bec273_0_221"/>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solid</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442" name="Google Shape;442;g26e19bec273_0_221"/>
          <p:cNvSpPr txBox="1"/>
          <p:nvPr/>
        </p:nvSpPr>
        <p:spPr>
          <a:xfrm>
            <a:off x="907788" y="4729650"/>
            <a:ext cx="1281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Brick</a:t>
            </a:r>
            <a:endParaRPr b="0" i="0" sz="3600" u="none" cap="none" strike="noStrike">
              <a:solidFill>
                <a:srgbClr val="000000"/>
              </a:solidFill>
              <a:latin typeface="Calibri"/>
              <a:ea typeface="Calibri"/>
              <a:cs typeface="Calibri"/>
              <a:sym typeface="Calibri"/>
            </a:endParaRPr>
          </a:p>
        </p:txBody>
      </p:sp>
      <p:sp>
        <p:nvSpPr>
          <p:cNvPr id="443" name="Google Shape;443;g26e19bec273_0_221"/>
          <p:cNvSpPr txBox="1"/>
          <p:nvPr/>
        </p:nvSpPr>
        <p:spPr>
          <a:xfrm>
            <a:off x="3582650" y="4729650"/>
            <a:ext cx="16662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Rain</a:t>
            </a:r>
            <a:endParaRPr b="0" i="0" sz="3600" u="none" cap="none" strike="noStrike">
              <a:solidFill>
                <a:srgbClr val="000000"/>
              </a:solidFill>
              <a:latin typeface="Calibri"/>
              <a:ea typeface="Calibri"/>
              <a:cs typeface="Calibri"/>
              <a:sym typeface="Calibri"/>
            </a:endParaRPr>
          </a:p>
        </p:txBody>
      </p:sp>
      <p:sp>
        <p:nvSpPr>
          <p:cNvPr id="444" name="Google Shape;444;g26e19bec273_0_221"/>
          <p:cNvSpPr txBox="1"/>
          <p:nvPr/>
        </p:nvSpPr>
        <p:spPr>
          <a:xfrm>
            <a:off x="6266801" y="4729650"/>
            <a:ext cx="2562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Car</a:t>
            </a:r>
            <a:endParaRPr b="0" i="0" sz="3600" u="none" cap="none" strike="noStrike">
              <a:solidFill>
                <a:srgbClr val="000000"/>
              </a:solidFill>
              <a:latin typeface="Calibri"/>
              <a:ea typeface="Calibri"/>
              <a:cs typeface="Calibri"/>
              <a:sym typeface="Calibri"/>
            </a:endParaRPr>
          </a:p>
        </p:txBody>
      </p:sp>
      <p:pic>
        <p:nvPicPr>
          <p:cNvPr id="445" name="Google Shape;445;g26e19bec273_0_221"/>
          <p:cNvPicPr preferRelativeResize="0"/>
          <p:nvPr/>
        </p:nvPicPr>
        <p:blipFill>
          <a:blip r:embed="rId4">
            <a:alphaModFix/>
          </a:blip>
          <a:stretch>
            <a:fillRect/>
          </a:stretch>
        </p:blipFill>
        <p:spPr>
          <a:xfrm>
            <a:off x="438638" y="2577517"/>
            <a:ext cx="2219325" cy="2057400"/>
          </a:xfrm>
          <a:prstGeom prst="rect">
            <a:avLst/>
          </a:prstGeom>
          <a:noFill/>
          <a:ln>
            <a:noFill/>
          </a:ln>
        </p:spPr>
      </p:pic>
      <p:pic>
        <p:nvPicPr>
          <p:cNvPr id="446" name="Google Shape;446;g26e19bec273_0_221"/>
          <p:cNvPicPr preferRelativeResize="0"/>
          <p:nvPr/>
        </p:nvPicPr>
        <p:blipFill>
          <a:blip r:embed="rId5">
            <a:alphaModFix/>
          </a:blip>
          <a:stretch>
            <a:fillRect/>
          </a:stretch>
        </p:blipFill>
        <p:spPr>
          <a:xfrm>
            <a:off x="3356250" y="2458267"/>
            <a:ext cx="2118983" cy="2118983"/>
          </a:xfrm>
          <a:prstGeom prst="rect">
            <a:avLst/>
          </a:prstGeom>
          <a:noFill/>
          <a:ln>
            <a:noFill/>
          </a:ln>
        </p:spPr>
      </p:pic>
      <p:pic>
        <p:nvPicPr>
          <p:cNvPr id="447" name="Google Shape;447;g26e19bec273_0_221"/>
          <p:cNvPicPr preferRelativeResize="0"/>
          <p:nvPr/>
        </p:nvPicPr>
        <p:blipFill>
          <a:blip r:embed="rId6">
            <a:alphaModFix/>
          </a:blip>
          <a:stretch>
            <a:fillRect/>
          </a:stretch>
        </p:blipFill>
        <p:spPr>
          <a:xfrm>
            <a:off x="6076183" y="2741467"/>
            <a:ext cx="2943225" cy="1552575"/>
          </a:xfrm>
          <a:prstGeom prst="rect">
            <a:avLst/>
          </a:prstGeom>
          <a:noFill/>
          <a:ln>
            <a:noFill/>
          </a:ln>
        </p:spPr>
      </p:pic>
      <p:sp>
        <p:nvSpPr>
          <p:cNvPr id="448" name="Google Shape;448;g26e19bec273_0_221"/>
          <p:cNvSpPr/>
          <p:nvPr/>
        </p:nvSpPr>
        <p:spPr>
          <a:xfrm>
            <a:off x="3140775" y="1908325"/>
            <a:ext cx="2562000" cy="39558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5"/>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55" name="Google Shape;455;p45"/>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5ec6a031ed_0_404"/>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Solid</a:t>
            </a:r>
            <a:r>
              <a:rPr b="1" lang="en-US" u="sng"/>
              <a:t>:</a:t>
            </a:r>
            <a:r>
              <a:rPr b="1" lang="en-US"/>
              <a:t> </a:t>
            </a:r>
            <a:r>
              <a:rPr lang="en-US"/>
              <a:t>s</a:t>
            </a:r>
            <a:endParaRPr/>
          </a:p>
        </p:txBody>
      </p:sp>
      <p:sp>
        <p:nvSpPr>
          <p:cNvPr descr="Rewind" id="462" name="Google Shape;462;g25ec6a031ed_0_404"/>
          <p:cNvSpPr/>
          <p:nvPr/>
        </p:nvSpPr>
        <p:spPr>
          <a:xfrm>
            <a:off x="115421" y="140779"/>
            <a:ext cx="534900" cy="529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3" name="Google Shape;463;g25ec6a031ed_0_404"/>
          <p:cNvPicPr preferRelativeResize="0"/>
          <p:nvPr/>
        </p:nvPicPr>
        <p:blipFill>
          <a:blip r:embed="rId4">
            <a:alphaModFix/>
          </a:blip>
          <a:stretch>
            <a:fillRect/>
          </a:stretch>
        </p:blipFill>
        <p:spPr>
          <a:xfrm>
            <a:off x="2733875" y="2901300"/>
            <a:ext cx="3676250" cy="3491474"/>
          </a:xfrm>
          <a:prstGeom prst="rect">
            <a:avLst/>
          </a:prstGeom>
          <a:noFill/>
          <a:ln>
            <a:noFill/>
          </a:ln>
        </p:spPr>
      </p:pic>
      <p:sp>
        <p:nvSpPr>
          <p:cNvPr id="464" name="Google Shape;464;g25ec6a031ed_0_404"/>
          <p:cNvSpPr txBox="1"/>
          <p:nvPr>
            <p:ph type="title"/>
          </p:nvPr>
        </p:nvSpPr>
        <p:spPr>
          <a:xfrm>
            <a:off x="324464" y="927178"/>
            <a:ext cx="8819400" cy="1686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lang="en-US" sz="3900" u="sng"/>
              <a:t>Solid:</a:t>
            </a:r>
            <a:r>
              <a:rPr b="1" lang="en-US" sz="3900"/>
              <a:t> </a:t>
            </a:r>
            <a:r>
              <a:rPr lang="en-US">
                <a:highlight>
                  <a:srgbClr val="FFFFFF"/>
                </a:highlight>
              </a:rPr>
              <a:t>has particles that are tightly packed together in a fixed pattern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grpSp>
        <p:nvGrpSpPr>
          <p:cNvPr id="470" name="Google Shape;470;g25ec6a031ed_0_1038"/>
          <p:cNvGrpSpPr/>
          <p:nvPr/>
        </p:nvGrpSpPr>
        <p:grpSpPr>
          <a:xfrm>
            <a:off x="1070365" y="1107805"/>
            <a:ext cx="7003271" cy="4642391"/>
            <a:chOff x="169647" y="319225"/>
            <a:chExt cx="8804716" cy="5899594"/>
          </a:xfrm>
        </p:grpSpPr>
        <p:sp>
          <p:nvSpPr>
            <p:cNvPr id="471" name="Google Shape;471;g25ec6a031ed_0_1038"/>
            <p:cNvSpPr/>
            <p:nvPr/>
          </p:nvSpPr>
          <p:spPr>
            <a:xfrm>
              <a:off x="169647" y="319225"/>
              <a:ext cx="8804700" cy="5899500"/>
            </a:xfrm>
            <a:prstGeom prst="rect">
              <a:avLst/>
            </a:prstGeom>
            <a:no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72" name="Google Shape;472;g25ec6a031ed_0_1038"/>
            <p:cNvCxnSpPr/>
            <p:nvPr/>
          </p:nvCxnSpPr>
          <p:spPr>
            <a:xfrm>
              <a:off x="4587204" y="319225"/>
              <a:ext cx="0" cy="1794600"/>
            </a:xfrm>
            <a:prstGeom prst="straightConnector1">
              <a:avLst/>
            </a:prstGeom>
            <a:noFill/>
            <a:ln cap="flat" cmpd="sng" w="152400">
              <a:solidFill>
                <a:srgbClr val="FF932B"/>
              </a:solidFill>
              <a:prstDash val="solid"/>
              <a:round/>
              <a:headEnd len="sm" w="sm" type="none"/>
              <a:tailEnd len="sm" w="sm" type="none"/>
            </a:ln>
          </p:spPr>
        </p:cxnSp>
        <p:cxnSp>
          <p:nvCxnSpPr>
            <p:cNvPr id="473" name="Google Shape;473;g25ec6a031ed_0_1038"/>
            <p:cNvCxnSpPr>
              <a:stCxn id="474" idx="4"/>
              <a:endCxn id="471" idx="2"/>
            </p:cNvCxnSpPr>
            <p:nvPr/>
          </p:nvCxnSpPr>
          <p:spPr>
            <a:xfrm>
              <a:off x="4549192" y="4400219"/>
              <a:ext cx="22800" cy="1818600"/>
            </a:xfrm>
            <a:prstGeom prst="straightConnector1">
              <a:avLst/>
            </a:prstGeom>
            <a:noFill/>
            <a:ln cap="flat" cmpd="sng" w="152400">
              <a:solidFill>
                <a:srgbClr val="FF932B"/>
              </a:solidFill>
              <a:prstDash val="solid"/>
              <a:round/>
              <a:headEnd len="sm" w="sm" type="none"/>
              <a:tailEnd len="sm" w="sm" type="none"/>
            </a:ln>
          </p:spPr>
        </p:cxnSp>
        <p:cxnSp>
          <p:nvCxnSpPr>
            <p:cNvPr id="475" name="Google Shape;475;g25ec6a031ed_0_1038"/>
            <p:cNvCxnSpPr/>
            <p:nvPr/>
          </p:nvCxnSpPr>
          <p:spPr>
            <a:xfrm>
              <a:off x="169647" y="3255554"/>
              <a:ext cx="2571300" cy="0"/>
            </a:xfrm>
            <a:prstGeom prst="straightConnector1">
              <a:avLst/>
            </a:prstGeom>
            <a:noFill/>
            <a:ln cap="flat" cmpd="sng" w="152400">
              <a:solidFill>
                <a:srgbClr val="FF932B"/>
              </a:solidFill>
              <a:prstDash val="solid"/>
              <a:round/>
              <a:headEnd len="sm" w="sm" type="none"/>
              <a:tailEnd len="sm" w="sm" type="none"/>
            </a:ln>
          </p:spPr>
        </p:cxnSp>
        <p:cxnSp>
          <p:nvCxnSpPr>
            <p:cNvPr id="476" name="Google Shape;476;g25ec6a031ed_0_1038"/>
            <p:cNvCxnSpPr/>
            <p:nvPr/>
          </p:nvCxnSpPr>
          <p:spPr>
            <a:xfrm>
              <a:off x="6359863" y="3216898"/>
              <a:ext cx="2614500" cy="0"/>
            </a:xfrm>
            <a:prstGeom prst="straightConnector1">
              <a:avLst/>
            </a:prstGeom>
            <a:noFill/>
            <a:ln cap="flat" cmpd="sng" w="152400">
              <a:solidFill>
                <a:srgbClr val="FF932B"/>
              </a:solidFill>
              <a:prstDash val="solid"/>
              <a:round/>
              <a:headEnd len="sm" w="sm" type="none"/>
              <a:tailEnd len="sm" w="sm" type="none"/>
            </a:ln>
          </p:spPr>
        </p:cxnSp>
        <p:sp>
          <p:nvSpPr>
            <p:cNvPr id="474" name="Google Shape;474;g25ec6a031ed_0_1038"/>
            <p:cNvSpPr/>
            <p:nvPr/>
          </p:nvSpPr>
          <p:spPr>
            <a:xfrm>
              <a:off x="2739592" y="2111219"/>
              <a:ext cx="3619200" cy="2289000"/>
            </a:xfrm>
            <a:prstGeom prst="ellipse">
              <a:avLst/>
            </a:prstGeom>
            <a:solidFill>
              <a:srgbClr val="FFFFFF"/>
            </a:solid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25ec6a031ed_0_68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83" name="Google Shape;483;g25ec6a031ed_0_68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84" name="Google Shape;484;g25ec6a031ed_0_688"/>
          <p:cNvCxnSpPr>
            <a:stCxn id="485" idx="4"/>
            <a:endCxn id="48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86" name="Google Shape;486;g25ec6a031ed_0_68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87" name="Google Shape;487;g25ec6a031ed_0_68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85" name="Google Shape;485;g25ec6a031ed_0_68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8" name="Google Shape;488;g25ec6a031ed_0_68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Solid</a:t>
            </a:r>
            <a:endParaRPr b="0" i="0" sz="700" u="none" cap="none" strike="noStrike">
              <a:solidFill>
                <a:srgbClr val="000000"/>
              </a:solidFill>
              <a:latin typeface="Arial"/>
              <a:ea typeface="Arial"/>
              <a:cs typeface="Arial"/>
              <a:sym typeface="Arial"/>
            </a:endParaRPr>
          </a:p>
        </p:txBody>
      </p:sp>
      <p:sp>
        <p:nvSpPr>
          <p:cNvPr id="489" name="Google Shape;489;g25ec6a031ed_0_68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90" name="Google Shape;490;g25ec6a031ed_0_68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91" name="Google Shape;491;g25ec6a031ed_0_68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92" name="Google Shape;492;g25ec6a031ed_0_68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493" name="Google Shape;493;g25ec6a031ed_0_68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4" name="Google Shape;494;g25ec6a031ed_0_68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95" name="Google Shape;495;g25ec6a031ed_0_688"/>
          <p:cNvCxnSpPr>
            <a:stCxn id="496" idx="4"/>
            <a:endCxn id="49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97" name="Google Shape;497;g25ec6a031ed_0_68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8" name="Google Shape;498;g25ec6a031ed_0_68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96" name="Google Shape;496;g25ec6a031ed_0_68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25ec6a031ed_0_709"/>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solid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05" name="Google Shape;505;g25ec6a031ed_0_709"/>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06" name="Google Shape;506;g25ec6a031ed_0_709"/>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07" name="Google Shape;507;g25ec6a031ed_0_709"/>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08" name="Google Shape;508;g25ec6a031ed_0_709"/>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09" name="Google Shape;509;g25ec6a031ed_0_70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0" name="Google Shape;510;g25ec6a031ed_0_70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1" name="Google Shape;511;g25ec6a031ed_0_709"/>
          <p:cNvCxnSpPr>
            <a:stCxn id="512" idx="4"/>
            <a:endCxn id="50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3" name="Google Shape;513;g25ec6a031ed_0_70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4" name="Google Shape;514;g25ec6a031ed_0_70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2" name="Google Shape;512;g25ec6a031ed_0_70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15" name="Google Shape;515;g25ec6a031ed_0_709"/>
          <p:cNvPicPr preferRelativeResize="0"/>
          <p:nvPr/>
        </p:nvPicPr>
        <p:blipFill>
          <a:blip r:embed="rId3">
            <a:alphaModFix/>
          </a:blip>
          <a:stretch>
            <a:fillRect/>
          </a:stretch>
        </p:blipFill>
        <p:spPr>
          <a:xfrm>
            <a:off x="6088925" y="1613450"/>
            <a:ext cx="2252026" cy="2138825"/>
          </a:xfrm>
          <a:prstGeom prst="rect">
            <a:avLst/>
          </a:prstGeom>
          <a:noFill/>
          <a:ln>
            <a:noFill/>
          </a:ln>
        </p:spPr>
      </p:pic>
      <p:pic>
        <p:nvPicPr>
          <p:cNvPr id="516" name="Google Shape;516;g25ec6a031ed_0_709"/>
          <p:cNvPicPr preferRelativeResize="0"/>
          <p:nvPr/>
        </p:nvPicPr>
        <p:blipFill>
          <a:blip r:embed="rId4">
            <a:alphaModFix/>
          </a:blip>
          <a:stretch>
            <a:fillRect/>
          </a:stretch>
        </p:blipFill>
        <p:spPr>
          <a:xfrm>
            <a:off x="1706982" y="1620816"/>
            <a:ext cx="2009775" cy="2276475"/>
          </a:xfrm>
          <a:prstGeom prst="rect">
            <a:avLst/>
          </a:prstGeom>
          <a:noFill/>
          <a:ln>
            <a:noFill/>
          </a:ln>
        </p:spPr>
      </p:pic>
      <p:pic>
        <p:nvPicPr>
          <p:cNvPr id="517" name="Google Shape;517;g25ec6a031ed_0_709"/>
          <p:cNvPicPr preferRelativeResize="0"/>
          <p:nvPr/>
        </p:nvPicPr>
        <p:blipFill>
          <a:blip r:embed="rId5">
            <a:alphaModFix/>
          </a:blip>
          <a:stretch>
            <a:fillRect/>
          </a:stretch>
        </p:blipFill>
        <p:spPr>
          <a:xfrm>
            <a:off x="1051007" y="4049691"/>
            <a:ext cx="3795040" cy="2597674"/>
          </a:xfrm>
          <a:prstGeom prst="rect">
            <a:avLst/>
          </a:prstGeom>
          <a:noFill/>
          <a:ln>
            <a:noFill/>
          </a:ln>
        </p:spPr>
      </p:pic>
      <p:pic>
        <p:nvPicPr>
          <p:cNvPr id="518" name="Google Shape;518;g25ec6a031ed_0_709"/>
          <p:cNvPicPr preferRelativeResize="0"/>
          <p:nvPr/>
        </p:nvPicPr>
        <p:blipFill rotWithShape="1">
          <a:blip r:embed="rId6">
            <a:alphaModFix/>
          </a:blip>
          <a:srcRect b="0" l="0" r="0" t="27383"/>
          <a:stretch/>
        </p:blipFill>
        <p:spPr>
          <a:xfrm>
            <a:off x="5668950" y="4529925"/>
            <a:ext cx="3322650" cy="19503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25ec6a031ed_0_728"/>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solid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25" name="Google Shape;525;g25ec6a031ed_0_728"/>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6" name="Google Shape;526;g25ec6a031ed_0_728"/>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27" name="Google Shape;527;g25ec6a031ed_0_728"/>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28" name="Google Shape;528;g25ec6a031ed_0_728"/>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29" name="Google Shape;529;g25ec6a031ed_0_72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0" name="Google Shape;530;g25ec6a031ed_0_72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1" name="Google Shape;531;g25ec6a031ed_0_728"/>
          <p:cNvCxnSpPr>
            <a:stCxn id="532" idx="4"/>
            <a:endCxn id="52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3" name="Google Shape;533;g25ec6a031ed_0_72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34" name="Google Shape;534;g25ec6a031ed_0_72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2" name="Google Shape;532;g25ec6a031ed_0_72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35" name="Google Shape;535;g25ec6a031ed_0_728"/>
          <p:cNvPicPr preferRelativeResize="0"/>
          <p:nvPr/>
        </p:nvPicPr>
        <p:blipFill>
          <a:blip r:embed="rId3">
            <a:alphaModFix/>
          </a:blip>
          <a:stretch>
            <a:fillRect/>
          </a:stretch>
        </p:blipFill>
        <p:spPr>
          <a:xfrm>
            <a:off x="6088925" y="1613450"/>
            <a:ext cx="2252026" cy="2138825"/>
          </a:xfrm>
          <a:prstGeom prst="rect">
            <a:avLst/>
          </a:prstGeom>
          <a:noFill/>
          <a:ln>
            <a:noFill/>
          </a:ln>
        </p:spPr>
      </p:pic>
      <p:pic>
        <p:nvPicPr>
          <p:cNvPr id="536" name="Google Shape;536;g25ec6a031ed_0_728"/>
          <p:cNvPicPr preferRelativeResize="0"/>
          <p:nvPr/>
        </p:nvPicPr>
        <p:blipFill>
          <a:blip r:embed="rId4">
            <a:alphaModFix/>
          </a:blip>
          <a:stretch>
            <a:fillRect/>
          </a:stretch>
        </p:blipFill>
        <p:spPr>
          <a:xfrm>
            <a:off x="1706982" y="1620816"/>
            <a:ext cx="2009775" cy="2276475"/>
          </a:xfrm>
          <a:prstGeom prst="rect">
            <a:avLst/>
          </a:prstGeom>
          <a:noFill/>
          <a:ln>
            <a:noFill/>
          </a:ln>
        </p:spPr>
      </p:pic>
      <p:pic>
        <p:nvPicPr>
          <p:cNvPr id="537" name="Google Shape;537;g25ec6a031ed_0_728"/>
          <p:cNvPicPr preferRelativeResize="0"/>
          <p:nvPr/>
        </p:nvPicPr>
        <p:blipFill>
          <a:blip r:embed="rId5">
            <a:alphaModFix/>
          </a:blip>
          <a:stretch>
            <a:fillRect/>
          </a:stretch>
        </p:blipFill>
        <p:spPr>
          <a:xfrm>
            <a:off x="1051007" y="4049691"/>
            <a:ext cx="3795040" cy="2597674"/>
          </a:xfrm>
          <a:prstGeom prst="rect">
            <a:avLst/>
          </a:prstGeom>
          <a:noFill/>
          <a:ln>
            <a:noFill/>
          </a:ln>
        </p:spPr>
      </p:pic>
      <p:pic>
        <p:nvPicPr>
          <p:cNvPr id="538" name="Google Shape;538;g25ec6a031ed_0_728"/>
          <p:cNvPicPr preferRelativeResize="0"/>
          <p:nvPr/>
        </p:nvPicPr>
        <p:blipFill rotWithShape="1">
          <a:blip r:embed="rId6">
            <a:alphaModFix/>
          </a:blip>
          <a:srcRect b="0" l="0" r="0" t="27383"/>
          <a:stretch/>
        </p:blipFill>
        <p:spPr>
          <a:xfrm>
            <a:off x="5668950" y="4529925"/>
            <a:ext cx="3322650" cy="1950373"/>
          </a:xfrm>
          <a:prstGeom prst="rect">
            <a:avLst/>
          </a:prstGeom>
          <a:noFill/>
          <a:ln>
            <a:noFill/>
          </a:ln>
        </p:spPr>
      </p:pic>
      <p:sp>
        <p:nvSpPr>
          <p:cNvPr id="539" name="Google Shape;539;g25ec6a031ed_0_728"/>
          <p:cNvSpPr/>
          <p:nvPr/>
        </p:nvSpPr>
        <p:spPr>
          <a:xfrm>
            <a:off x="4572000" y="1391475"/>
            <a:ext cx="4413000" cy="26238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5ec6a031ed_0_748"/>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46" name="Google Shape;546;g25ec6a031ed_0_74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47" name="Google Shape;547;g25ec6a031ed_0_748"/>
          <p:cNvCxnSpPr>
            <a:stCxn id="548" idx="4"/>
            <a:endCxn id="545"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549" name="Google Shape;549;g25ec6a031ed_0_74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50" name="Google Shape;550;g25ec6a031ed_0_74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48" name="Google Shape;548;g25ec6a031ed_0_74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1" name="Google Shape;551;g25ec6a031ed_0_74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52" name="Google Shape;552;g25ec6a031ed_0_74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53" name="Google Shape;553;g25ec6a031ed_0_74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54" name="Google Shape;554;g25ec6a031ed_0_74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5" name="Google Shape;555;g25ec6a031ed_0_74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6" name="Google Shape;556;g25ec6a031ed_0_748"/>
          <p:cNvCxnSpPr>
            <a:stCxn id="557" idx="4"/>
            <a:endCxn id="55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8" name="Google Shape;558;g25ec6a031ed_0_74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9" name="Google Shape;559;g25ec6a031ed_0_74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7" name="Google Shape;557;g25ec6a031ed_0_74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0" name="Google Shape;560;g25ec6a031ed_0_74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Solid</a:t>
            </a:r>
            <a:endParaRPr b="0" i="0" sz="700" u="none" cap="none" strike="noStrike">
              <a:solidFill>
                <a:srgbClr val="000000"/>
              </a:solidFill>
              <a:latin typeface="Arial"/>
              <a:ea typeface="Arial"/>
              <a:cs typeface="Arial"/>
              <a:sym typeface="Arial"/>
            </a:endParaRPr>
          </a:p>
        </p:txBody>
      </p:sp>
      <p:sp>
        <p:nvSpPr>
          <p:cNvPr id="561" name="Google Shape;561;g25ec6a031ed_0_74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562" name="Google Shape;562;g25ec6a031ed_0_748"/>
          <p:cNvPicPr preferRelativeResize="0"/>
          <p:nvPr/>
        </p:nvPicPr>
        <p:blipFill>
          <a:blip r:embed="rId3">
            <a:alphaModFix/>
          </a:blip>
          <a:stretch>
            <a:fillRect/>
          </a:stretch>
        </p:blipFill>
        <p:spPr>
          <a:xfrm>
            <a:off x="6153850" y="1070812"/>
            <a:ext cx="2252026" cy="2138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25ec6a031ed_0_77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solid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69" name="Google Shape;569;g25ec6a031ed_0_770"/>
          <p:cNvSpPr txBox="1"/>
          <p:nvPr/>
        </p:nvSpPr>
        <p:spPr>
          <a:xfrm>
            <a:off x="1073532" y="55993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preserved remains of prehistoric life</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570" name="Google Shape;570;g25ec6a031ed_0_770"/>
          <p:cNvSpPr txBox="1"/>
          <p:nvPr/>
        </p:nvSpPr>
        <p:spPr>
          <a:xfrm>
            <a:off x="1073532" y="4330527"/>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highlight>
                  <a:srgbClr val="FFFFFF"/>
                </a:highlight>
                <a:latin typeface="Helvetica Neue Light"/>
                <a:ea typeface="Helvetica Neue Light"/>
                <a:cs typeface="Helvetica Neue Light"/>
                <a:sym typeface="Helvetica Neue Light"/>
              </a:rPr>
              <a:t>a force that surrounds all magnets, that moves electrically charged particles in a circular path​</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571" name="Google Shape;571;g25ec6a031ed_0_770"/>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72" name="Google Shape;572;g25ec6a031ed_0_770"/>
          <p:cNvSpPr txBox="1"/>
          <p:nvPr/>
        </p:nvSpPr>
        <p:spPr>
          <a:xfrm>
            <a:off x="1073525" y="2090000"/>
            <a:ext cx="81456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highlight>
                  <a:srgbClr val="FFFFFF"/>
                </a:highlight>
                <a:latin typeface="Helvetica Neue Light"/>
                <a:ea typeface="Helvetica Neue Light"/>
                <a:cs typeface="Helvetica Neue Light"/>
                <a:sym typeface="Helvetica Neue Light"/>
              </a:rPr>
              <a:t>has particles that are tightly packed together in a fixed pattern</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573" name="Google Shape;573;g25ec6a031ed_0_770"/>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4" name="Google Shape;574;g25ec6a031ed_0_770"/>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75" name="Google Shape;575;g25ec6a031ed_0_77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6" name="Google Shape;576;g25ec6a031ed_0_77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77" name="Google Shape;577;g25ec6a031ed_0_770"/>
          <p:cNvSpPr txBox="1"/>
          <p:nvPr/>
        </p:nvSpPr>
        <p:spPr>
          <a:xfrm>
            <a:off x="1073532" y="33479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highlight>
                  <a:srgbClr val="FFFFFF"/>
                </a:highlight>
                <a:latin typeface="Helvetica Neue Light"/>
                <a:ea typeface="Helvetica Neue Light"/>
                <a:cs typeface="Helvetica Neue Light"/>
                <a:sym typeface="Helvetica Neue Light"/>
              </a:rPr>
              <a:t>energy of mass in motion</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578" name="Google Shape;578;g25ec6a031ed_0_77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9" name="Google Shape;579;g25ec6a031ed_0_77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0" name="Google Shape;580;g25ec6a031ed_0_770"/>
          <p:cNvCxnSpPr>
            <a:stCxn id="581" idx="4"/>
            <a:endCxn id="57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2" name="Google Shape;582;g25ec6a031ed_0_77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3" name="Google Shape;583;g25ec6a031ed_0_77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1" name="Google Shape;581;g25ec6a031ed_0_77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5ec6a031ed_0_79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solid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90" name="Google Shape;590;g25ec6a031ed_0_79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1" name="Google Shape;591;g25ec6a031ed_0_79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2" name="Google Shape;592;g25ec6a031ed_0_790"/>
          <p:cNvCxnSpPr>
            <a:stCxn id="593" idx="4"/>
            <a:endCxn id="59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4" name="Google Shape;594;g25ec6a031ed_0_79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5" name="Google Shape;595;g25ec6a031ed_0_79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3" name="Google Shape;593;g25ec6a031ed_0_79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6" name="Google Shape;596;g25ec6a031ed_0_790"/>
          <p:cNvSpPr txBox="1"/>
          <p:nvPr/>
        </p:nvSpPr>
        <p:spPr>
          <a:xfrm>
            <a:off x="1073532" y="55993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preserved remains of prehistoric life</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597" name="Google Shape;597;g25ec6a031ed_0_790"/>
          <p:cNvSpPr txBox="1"/>
          <p:nvPr/>
        </p:nvSpPr>
        <p:spPr>
          <a:xfrm>
            <a:off x="1073532" y="4330527"/>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highlight>
                  <a:srgbClr val="FFFFFF"/>
                </a:highlight>
                <a:latin typeface="Helvetica Neue Light"/>
                <a:ea typeface="Helvetica Neue Light"/>
                <a:cs typeface="Helvetica Neue Light"/>
                <a:sym typeface="Helvetica Neue Light"/>
              </a:rPr>
              <a:t>a force that surrounds all magnets, that moves electrically charged particles in a circular path​</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598" name="Google Shape;598;g25ec6a031ed_0_790"/>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9" name="Google Shape;599;g25ec6a031ed_0_790"/>
          <p:cNvSpPr txBox="1"/>
          <p:nvPr/>
        </p:nvSpPr>
        <p:spPr>
          <a:xfrm>
            <a:off x="1073525" y="2090000"/>
            <a:ext cx="81456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highlight>
                  <a:srgbClr val="FFFFFF"/>
                </a:highlight>
                <a:latin typeface="Helvetica Neue Light"/>
                <a:ea typeface="Helvetica Neue Light"/>
                <a:cs typeface="Helvetica Neue Light"/>
                <a:sym typeface="Helvetica Neue Light"/>
              </a:rPr>
              <a:t>has particles that are tightly packed together in a fixed pattern</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00" name="Google Shape;600;g25ec6a031ed_0_790"/>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1" name="Google Shape;601;g25ec6a031ed_0_790"/>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2" name="Google Shape;602;g25ec6a031ed_0_79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3" name="Google Shape;603;g25ec6a031ed_0_79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04" name="Google Shape;604;g25ec6a031ed_0_790"/>
          <p:cNvSpPr txBox="1"/>
          <p:nvPr/>
        </p:nvSpPr>
        <p:spPr>
          <a:xfrm>
            <a:off x="1073532" y="33479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highlight>
                  <a:srgbClr val="FFFFFF"/>
                </a:highlight>
                <a:latin typeface="Helvetica Neue Light"/>
                <a:ea typeface="Helvetica Neue Light"/>
                <a:cs typeface="Helvetica Neue Light"/>
                <a:sym typeface="Helvetica Neue Light"/>
              </a:rPr>
              <a:t>energy of mass in motion</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605" name="Google Shape;605;g25ec6a031ed_0_790"/>
          <p:cNvSpPr/>
          <p:nvPr/>
        </p:nvSpPr>
        <p:spPr>
          <a:xfrm>
            <a:off x="198775" y="1868550"/>
            <a:ext cx="8748900" cy="12324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descr="Rewind" id="150" name="Google Shape;150;g26e19bec273_0_15"/>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 name="Google Shape;151;g26e19bec273_0_15"/>
          <p:cNvPicPr preferRelativeResize="0"/>
          <p:nvPr/>
        </p:nvPicPr>
        <p:blipFill>
          <a:blip r:embed="rId4">
            <a:alphaModFix/>
          </a:blip>
          <a:stretch>
            <a:fillRect/>
          </a:stretch>
        </p:blipFill>
        <p:spPr>
          <a:xfrm>
            <a:off x="2133600" y="2163020"/>
            <a:ext cx="4947015" cy="4466381"/>
          </a:xfrm>
          <a:prstGeom prst="rect">
            <a:avLst/>
          </a:prstGeom>
          <a:noFill/>
          <a:ln>
            <a:noFill/>
          </a:ln>
        </p:spPr>
      </p:pic>
      <p:sp>
        <p:nvSpPr>
          <p:cNvPr id="152" name="Google Shape;152;g26e19bec273_0_15"/>
          <p:cNvSpPr txBox="1"/>
          <p:nvPr/>
        </p:nvSpPr>
        <p:spPr>
          <a:xfrm>
            <a:off x="226513" y="1040713"/>
            <a:ext cx="8761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400" u="sng">
                <a:latin typeface="Calibri"/>
                <a:ea typeface="Calibri"/>
                <a:cs typeface="Calibri"/>
                <a:sym typeface="Calibri"/>
              </a:rPr>
              <a:t>Matter:</a:t>
            </a:r>
            <a:r>
              <a:rPr lang="en-US" sz="4400">
                <a:latin typeface="Calibri"/>
                <a:ea typeface="Calibri"/>
                <a:cs typeface="Calibri"/>
                <a:sym typeface="Calibri"/>
              </a:rPr>
              <a:t> has mass and takes up space</a:t>
            </a:r>
            <a:endParaRPr sz="440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25ec6a031ed_0_1132"/>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12" name="Google Shape;612;g25ec6a031ed_0_113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13" name="Google Shape;613;g25ec6a031ed_0_1132"/>
          <p:cNvCxnSpPr>
            <a:stCxn id="614" idx="4"/>
            <a:endCxn id="611"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615" name="Google Shape;615;g25ec6a031ed_0_113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16" name="Google Shape;616;g25ec6a031ed_0_113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14" name="Google Shape;614;g25ec6a031ed_0_113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7" name="Google Shape;617;g25ec6a031ed_0_113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18" name="Google Shape;618;g25ec6a031ed_0_113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19" name="Google Shape;619;g25ec6a031ed_0_113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20" name="Google Shape;620;g25ec6a031ed_0_11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1" name="Google Shape;621;g25ec6a031ed_0_11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2" name="Google Shape;622;g25ec6a031ed_0_1132"/>
          <p:cNvCxnSpPr>
            <a:stCxn id="623" idx="4"/>
            <a:endCxn id="62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4" name="Google Shape;624;g25ec6a031ed_0_11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5" name="Google Shape;625;g25ec6a031ed_0_11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3" name="Google Shape;623;g25ec6a031ed_0_11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6" name="Google Shape;626;g25ec6a031ed_0_1132"/>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Solid</a:t>
            </a:r>
            <a:endParaRPr b="0" i="0" sz="700" u="none" cap="none" strike="noStrike">
              <a:solidFill>
                <a:srgbClr val="000000"/>
              </a:solidFill>
              <a:latin typeface="Arial"/>
              <a:ea typeface="Arial"/>
              <a:cs typeface="Arial"/>
              <a:sym typeface="Arial"/>
            </a:endParaRPr>
          </a:p>
        </p:txBody>
      </p:sp>
      <p:sp>
        <p:nvSpPr>
          <p:cNvPr id="627" name="Google Shape;627;g25ec6a031ed_0_1132"/>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628" name="Google Shape;628;g25ec6a031ed_0_1132"/>
          <p:cNvPicPr preferRelativeResize="0"/>
          <p:nvPr/>
        </p:nvPicPr>
        <p:blipFill>
          <a:blip r:embed="rId3">
            <a:alphaModFix/>
          </a:blip>
          <a:stretch>
            <a:fillRect/>
          </a:stretch>
        </p:blipFill>
        <p:spPr>
          <a:xfrm>
            <a:off x="6153850" y="1070812"/>
            <a:ext cx="2252026" cy="2138825"/>
          </a:xfrm>
          <a:prstGeom prst="rect">
            <a:avLst/>
          </a:prstGeom>
          <a:noFill/>
          <a:ln>
            <a:noFill/>
          </a:ln>
        </p:spPr>
      </p:pic>
      <p:sp>
        <p:nvSpPr>
          <p:cNvPr id="629" name="Google Shape;629;g25ec6a031ed_0_1132"/>
          <p:cNvSpPr txBox="1"/>
          <p:nvPr/>
        </p:nvSpPr>
        <p:spPr>
          <a:xfrm>
            <a:off x="735575" y="1351225"/>
            <a:ext cx="33666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highlight>
                  <a:srgbClr val="FFFFFF"/>
                </a:highlight>
                <a:latin typeface="Helvetica Neue Light"/>
                <a:ea typeface="Helvetica Neue Light"/>
                <a:cs typeface="Helvetica Neue Light"/>
                <a:sym typeface="Helvetica Neue Light"/>
              </a:rPr>
              <a:t>has particles that are tightly packed together in a fixed pattern</a:t>
            </a:r>
            <a:endParaRPr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25ec6a031ed_0_83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a </a:t>
            </a:r>
            <a:r>
              <a:rPr b="1" lang="en-US" sz="3000">
                <a:solidFill>
                  <a:schemeClr val="dk1"/>
                </a:solidFill>
                <a:latin typeface="Calibri"/>
                <a:ea typeface="Calibri"/>
                <a:cs typeface="Calibri"/>
                <a:sym typeface="Calibri"/>
              </a:rPr>
              <a:t>solid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36" name="Google Shape;636;g25ec6a031ed_0_834"/>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64D"/>
                </a:solidFill>
                <a:latin typeface="Helvetica Neue Light"/>
                <a:ea typeface="Helvetica Neue Light"/>
                <a:cs typeface="Helvetica Neue Light"/>
                <a:sym typeface="Helvetica Neue Light"/>
              </a:rPr>
              <a:t>Wind from a nearby thunderstorm</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37" name="Google Shape;637;g25ec6a031ed_0_83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8" name="Google Shape;638;g25ec6a031ed_0_834"/>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dream you had last night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9" name="Google Shape;639;g25ec6a031ed_0_83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0" name="Google Shape;640;g25ec6a031ed_0_83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1" name="Google Shape;641;g25ec6a031ed_0_83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2" name="Google Shape;642;g25ec6a031ed_0_83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3" name="Google Shape;643;g25ec6a031ed_0_834"/>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Water in the swimming pool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4" name="Google Shape;644;g25ec6a031ed_0_834"/>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343"/>
                </a:solidFill>
                <a:latin typeface="Helvetica Neue Light"/>
                <a:ea typeface="Helvetica Neue Light"/>
                <a:cs typeface="Helvetica Neue Light"/>
                <a:sym typeface="Helvetica Neue Light"/>
              </a:rPr>
              <a:t>My chair and desk at school</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45" name="Google Shape;645;g25ec6a031ed_0_83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6" name="Google Shape;646;g25ec6a031ed_0_83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7" name="Google Shape;647;g25ec6a031ed_0_834"/>
          <p:cNvCxnSpPr>
            <a:stCxn id="648" idx="4"/>
            <a:endCxn id="64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9" name="Google Shape;649;g25ec6a031ed_0_83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0" name="Google Shape;650;g25ec6a031ed_0_83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8" name="Google Shape;648;g25ec6a031ed_0_83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5ec6a031ed_0_85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a</a:t>
            </a:r>
            <a:r>
              <a:rPr b="1" i="0" lang="en-US" sz="3000" u="none" cap="none" strike="noStrike">
                <a:solidFill>
                  <a:schemeClr val="dk1"/>
                </a:solidFill>
                <a:latin typeface="Calibri"/>
                <a:ea typeface="Calibri"/>
                <a:cs typeface="Calibri"/>
                <a:sym typeface="Calibri"/>
              </a:rPr>
              <a:t> </a:t>
            </a:r>
            <a:r>
              <a:rPr b="1" lang="en-US" sz="3000">
                <a:solidFill>
                  <a:schemeClr val="dk1"/>
                </a:solidFill>
                <a:latin typeface="Calibri"/>
                <a:ea typeface="Calibri"/>
                <a:cs typeface="Calibri"/>
                <a:sym typeface="Calibri"/>
              </a:rPr>
              <a:t>solid</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7" name="Google Shape;657;g25ec6a031ed_0_85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8" name="Google Shape;658;g25ec6a031ed_0_85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5ec6a031ed_0_854"/>
          <p:cNvCxnSpPr>
            <a:stCxn id="660" idx="4"/>
            <a:endCxn id="6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5ec6a031ed_0_85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5ec6a031ed_0_85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0" name="Google Shape;660;g25ec6a031ed_0_85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3" name="Google Shape;663;g25ec6a031ed_0_85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4" name="Google Shape;664;g25ec6a031ed_0_85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5" name="Google Shape;665;g25ec6a031ed_0_85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6" name="Google Shape;666;g25ec6a031ed_0_85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7" name="Google Shape;667;g25ec6a031ed_0_85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8" name="Google Shape;668;g25ec6a031ed_0_854"/>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64D"/>
                </a:solidFill>
                <a:latin typeface="Helvetica Neue Light"/>
                <a:ea typeface="Helvetica Neue Light"/>
                <a:cs typeface="Helvetica Neue Light"/>
                <a:sym typeface="Helvetica Neue Light"/>
              </a:rPr>
              <a:t>Wind from a nearby thunderstorm</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69" name="Google Shape;669;g25ec6a031ed_0_85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0" name="Google Shape;670;g25ec6a031ed_0_854"/>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dream you had last night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1" name="Google Shape;671;g25ec6a031ed_0_85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2" name="Google Shape;672;g25ec6a031ed_0_85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3" name="Google Shape;673;g25ec6a031ed_0_85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4" name="Google Shape;674;g25ec6a031ed_0_85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5" name="Google Shape;675;g25ec6a031ed_0_854"/>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Water in the swimming pool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6" name="Google Shape;676;g25ec6a031ed_0_854"/>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343"/>
                </a:solidFill>
                <a:latin typeface="Helvetica Neue Light"/>
                <a:ea typeface="Helvetica Neue Light"/>
                <a:cs typeface="Helvetica Neue Light"/>
                <a:sym typeface="Helvetica Neue Light"/>
              </a:rPr>
              <a:t>My chair and desk at school</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77" name="Google Shape;677;g25ec6a031ed_0_854"/>
          <p:cNvSpPr/>
          <p:nvPr/>
        </p:nvSpPr>
        <p:spPr>
          <a:xfrm>
            <a:off x="298175" y="5387000"/>
            <a:ext cx="8649600" cy="9342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25ec6a031ed_0_1153"/>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84" name="Google Shape;684;g25ec6a031ed_0_115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85" name="Google Shape;685;g25ec6a031ed_0_1153"/>
          <p:cNvCxnSpPr>
            <a:stCxn id="686" idx="4"/>
            <a:endCxn id="683"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687" name="Google Shape;687;g25ec6a031ed_0_115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8" name="Google Shape;688;g25ec6a031ed_0_115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86" name="Google Shape;686;g25ec6a031ed_0_115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9" name="Google Shape;689;g25ec6a031ed_0_115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90" name="Google Shape;690;g25ec6a031ed_0_115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91" name="Google Shape;691;g25ec6a031ed_0_115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92" name="Google Shape;692;g25ec6a031ed_0_115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3" name="Google Shape;693;g25ec6a031ed_0_115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4" name="Google Shape;694;g25ec6a031ed_0_1153"/>
          <p:cNvCxnSpPr>
            <a:stCxn id="695" idx="4"/>
            <a:endCxn id="69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6" name="Google Shape;696;g25ec6a031ed_0_115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7" name="Google Shape;697;g25ec6a031ed_0_115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5" name="Google Shape;695;g25ec6a031ed_0_115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8" name="Google Shape;698;g25ec6a031ed_0_115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Solid</a:t>
            </a:r>
            <a:endParaRPr b="0" i="0" sz="700" u="none" cap="none" strike="noStrike">
              <a:solidFill>
                <a:srgbClr val="000000"/>
              </a:solidFill>
              <a:latin typeface="Arial"/>
              <a:ea typeface="Arial"/>
              <a:cs typeface="Arial"/>
              <a:sym typeface="Arial"/>
            </a:endParaRPr>
          </a:p>
        </p:txBody>
      </p:sp>
      <p:sp>
        <p:nvSpPr>
          <p:cNvPr id="699" name="Google Shape;699;g25ec6a031ed_0_115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700" name="Google Shape;700;g25ec6a031ed_0_1153"/>
          <p:cNvPicPr preferRelativeResize="0"/>
          <p:nvPr/>
        </p:nvPicPr>
        <p:blipFill>
          <a:blip r:embed="rId3">
            <a:alphaModFix/>
          </a:blip>
          <a:stretch>
            <a:fillRect/>
          </a:stretch>
        </p:blipFill>
        <p:spPr>
          <a:xfrm>
            <a:off x="6153850" y="1070812"/>
            <a:ext cx="2252026" cy="2138825"/>
          </a:xfrm>
          <a:prstGeom prst="rect">
            <a:avLst/>
          </a:prstGeom>
          <a:noFill/>
          <a:ln>
            <a:noFill/>
          </a:ln>
        </p:spPr>
      </p:pic>
      <p:sp>
        <p:nvSpPr>
          <p:cNvPr id="701" name="Google Shape;701;g25ec6a031ed_0_1153"/>
          <p:cNvSpPr txBox="1"/>
          <p:nvPr/>
        </p:nvSpPr>
        <p:spPr>
          <a:xfrm>
            <a:off x="764154" y="47387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343"/>
                </a:solidFill>
                <a:latin typeface="Helvetica Neue Light"/>
                <a:ea typeface="Helvetica Neue Light"/>
                <a:cs typeface="Helvetica Neue Light"/>
                <a:sym typeface="Helvetica Neue Light"/>
              </a:rPr>
              <a:t>My chair and desk at school</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02" name="Google Shape;702;g25ec6a031ed_0_1153"/>
          <p:cNvSpPr txBox="1"/>
          <p:nvPr/>
        </p:nvSpPr>
        <p:spPr>
          <a:xfrm>
            <a:off x="735575" y="1351225"/>
            <a:ext cx="33666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highlight>
                  <a:srgbClr val="FFFFFF"/>
                </a:highlight>
                <a:latin typeface="Helvetica Neue Light"/>
                <a:ea typeface="Helvetica Neue Light"/>
                <a:cs typeface="Helvetica Neue Light"/>
                <a:sym typeface="Helvetica Neue Light"/>
              </a:rPr>
              <a:t>has particles that are tightly packed together in a fixed pattern</a:t>
            </a:r>
            <a:endParaRPr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25ec6a031ed_0_899"/>
          <p:cNvSpPr txBox="1"/>
          <p:nvPr/>
        </p:nvSpPr>
        <p:spPr>
          <a:xfrm>
            <a:off x="265350" y="498825"/>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b="0" i="0" lang="en-US" sz="2600" u="none" cap="none" strike="noStrike">
                <a:solidFill>
                  <a:schemeClr val="dk1"/>
                </a:solidFill>
                <a:latin typeface="Calibri"/>
                <a:ea typeface="Calibri"/>
                <a:cs typeface="Calibri"/>
                <a:sym typeface="Calibri"/>
              </a:rPr>
              <a:t>Choose the correct response for </a:t>
            </a:r>
            <a:r>
              <a:rPr b="0" i="1" lang="en-US" sz="2600" u="none" cap="none" strike="noStrike">
                <a:solidFill>
                  <a:schemeClr val="dk1"/>
                </a:solidFill>
                <a:latin typeface="Calibri"/>
                <a:ea typeface="Calibri"/>
                <a:cs typeface="Calibri"/>
                <a:sym typeface="Calibri"/>
              </a:rPr>
              <a:t>“how do </a:t>
            </a:r>
            <a:r>
              <a:rPr i="1" lang="en-US" sz="2600">
                <a:solidFill>
                  <a:schemeClr val="dk1"/>
                </a:solidFill>
                <a:latin typeface="Calibri"/>
                <a:ea typeface="Calibri"/>
                <a:cs typeface="Calibri"/>
                <a:sym typeface="Calibri"/>
              </a:rPr>
              <a:t>solids</a:t>
            </a:r>
            <a:r>
              <a:rPr b="0" i="1" lang="en-US" sz="2600" u="none" cap="none" strike="noStrike">
                <a:solidFill>
                  <a:schemeClr val="dk1"/>
                </a:solidFill>
                <a:latin typeface="Calibri"/>
                <a:ea typeface="Calibri"/>
                <a:cs typeface="Calibri"/>
                <a:sym typeface="Calibri"/>
              </a:rPr>
              <a:t> impact my life?” </a:t>
            </a:r>
            <a:r>
              <a:rPr b="0" i="0" lang="en-US" sz="2600" u="none" cap="none" strike="noStrike">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09" name="Google Shape;709;g25ec6a031ed_0_899"/>
          <p:cNvSpPr txBox="1"/>
          <p:nvPr/>
        </p:nvSpPr>
        <p:spPr>
          <a:xfrm>
            <a:off x="1026732" y="44022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They create the force that keeps our feet on the ground and the Earth orbiting the Sun.</a:t>
            </a:r>
            <a:endParaRPr b="0" i="0" sz="1400" u="none" cap="none" strike="noStrike">
              <a:solidFill>
                <a:srgbClr val="434343"/>
              </a:solidFill>
              <a:latin typeface="Arial"/>
              <a:ea typeface="Arial"/>
              <a:cs typeface="Arial"/>
              <a:sym typeface="Arial"/>
            </a:endParaRPr>
          </a:p>
        </p:txBody>
      </p:sp>
      <p:sp>
        <p:nvSpPr>
          <p:cNvPr id="710" name="Google Shape;710;g25ec6a031ed_0_899"/>
          <p:cNvSpPr txBox="1"/>
          <p:nvPr/>
        </p:nvSpPr>
        <p:spPr>
          <a:xfrm>
            <a:off x="1026732" y="32003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Solids make up Earth’s </a:t>
            </a:r>
            <a:r>
              <a:rPr lang="en-US" sz="2400">
                <a:solidFill>
                  <a:srgbClr val="43464D"/>
                </a:solidFill>
                <a:latin typeface="Helvetica Neue Light"/>
                <a:ea typeface="Helvetica Neue Light"/>
                <a:cs typeface="Helvetica Neue Light"/>
                <a:sym typeface="Helvetica Neue Light"/>
              </a:rPr>
              <a:t>atmosphere</a:t>
            </a:r>
            <a:r>
              <a:rPr lang="en-US" sz="2400">
                <a:solidFill>
                  <a:srgbClr val="43464D"/>
                </a:solidFill>
                <a:latin typeface="Helvetica Neue Light"/>
                <a:ea typeface="Helvetica Neue Light"/>
                <a:cs typeface="Helvetica Neue Light"/>
                <a:sym typeface="Helvetica Neue Light"/>
              </a:rPr>
              <a:t> that protects us from harmful radiation from the Sun.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1" name="Google Shape;711;g25ec6a031ed_0_899"/>
          <p:cNvSpPr txBox="1"/>
          <p:nvPr/>
        </p:nvSpPr>
        <p:spPr>
          <a:xfrm>
            <a:off x="1026725" y="55291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Solids break down the food in our stomachs and create energy our bodies need to move.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2" name="Google Shape;712;g25ec6a031ed_0_899"/>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3" name="Google Shape;713;g25ec6a031ed_0_899"/>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4" name="Google Shape;714;g25ec6a031ed_0_899"/>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5" name="Google Shape;715;g25ec6a031ed_0_899"/>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6" name="Google Shape;716;g25ec6a031ed_0_899"/>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Many of the</a:t>
            </a:r>
            <a:r>
              <a:rPr lang="en-US" sz="2400">
                <a:solidFill>
                  <a:srgbClr val="43464D"/>
                </a:solidFill>
                <a:latin typeface="Helvetica Neue Light"/>
                <a:ea typeface="Helvetica Neue Light"/>
                <a:cs typeface="Helvetica Neue Light"/>
                <a:sym typeface="Helvetica Neue Light"/>
              </a:rPr>
              <a:t> things we use in our everyday life, like our homes, clothes, toys, and foods, are solids.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7" name="Google Shape;717;g25ec6a031ed_0_89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8" name="Google Shape;718;g25ec6a031ed_0_89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9" name="Google Shape;719;g25ec6a031ed_0_899"/>
          <p:cNvCxnSpPr>
            <a:stCxn id="720" idx="4"/>
            <a:endCxn id="71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1" name="Google Shape;721;g25ec6a031ed_0_89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2" name="Google Shape;722;g25ec6a031ed_0_89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0" name="Google Shape;720;g25ec6a031ed_0_89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25ec6a031ed_0_91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9" name="Google Shape;729;g25ec6a031ed_0_91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0" name="Google Shape;730;g25ec6a031ed_0_918"/>
          <p:cNvCxnSpPr>
            <a:stCxn id="731" idx="4"/>
            <a:endCxn id="72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2" name="Google Shape;732;g25ec6a031ed_0_91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3" name="Google Shape;733;g25ec6a031ed_0_91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1" name="Google Shape;731;g25ec6a031ed_0_91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4" name="Google Shape;734;g25ec6a031ed_0_918"/>
          <p:cNvSpPr txBox="1"/>
          <p:nvPr/>
        </p:nvSpPr>
        <p:spPr>
          <a:xfrm>
            <a:off x="265350" y="498825"/>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b="0" i="0" lang="en-US" sz="2600" u="none" cap="none" strike="noStrike">
                <a:solidFill>
                  <a:schemeClr val="dk1"/>
                </a:solidFill>
                <a:latin typeface="Calibri"/>
                <a:ea typeface="Calibri"/>
                <a:cs typeface="Calibri"/>
                <a:sym typeface="Calibri"/>
              </a:rPr>
              <a:t>Choose the correct response for </a:t>
            </a:r>
            <a:r>
              <a:rPr b="0" i="1" lang="en-US" sz="2600" u="none" cap="none" strike="noStrike">
                <a:solidFill>
                  <a:schemeClr val="dk1"/>
                </a:solidFill>
                <a:latin typeface="Calibri"/>
                <a:ea typeface="Calibri"/>
                <a:cs typeface="Calibri"/>
                <a:sym typeface="Calibri"/>
              </a:rPr>
              <a:t>“how do </a:t>
            </a:r>
            <a:r>
              <a:rPr i="1" lang="en-US" sz="2600">
                <a:solidFill>
                  <a:schemeClr val="dk1"/>
                </a:solidFill>
                <a:latin typeface="Calibri"/>
                <a:ea typeface="Calibri"/>
                <a:cs typeface="Calibri"/>
                <a:sym typeface="Calibri"/>
              </a:rPr>
              <a:t>solids</a:t>
            </a:r>
            <a:r>
              <a:rPr b="0" i="1" lang="en-US" sz="2600" u="none" cap="none" strike="noStrike">
                <a:solidFill>
                  <a:schemeClr val="dk1"/>
                </a:solidFill>
                <a:latin typeface="Calibri"/>
                <a:ea typeface="Calibri"/>
                <a:cs typeface="Calibri"/>
                <a:sym typeface="Calibri"/>
              </a:rPr>
              <a:t> impact my life?” </a:t>
            </a:r>
            <a:r>
              <a:rPr b="0" i="0" lang="en-US" sz="2600" u="none" cap="none" strike="noStrike">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35" name="Google Shape;735;g25ec6a031ed_0_918"/>
          <p:cNvSpPr txBox="1"/>
          <p:nvPr/>
        </p:nvSpPr>
        <p:spPr>
          <a:xfrm>
            <a:off x="1026732" y="44022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They create the force that keeps our feet on the ground and the Earth orbiting the Sun.</a:t>
            </a:r>
            <a:endParaRPr b="0" i="0" sz="1400" u="none" cap="none" strike="noStrike">
              <a:solidFill>
                <a:srgbClr val="434343"/>
              </a:solidFill>
              <a:latin typeface="Arial"/>
              <a:ea typeface="Arial"/>
              <a:cs typeface="Arial"/>
              <a:sym typeface="Arial"/>
            </a:endParaRPr>
          </a:p>
        </p:txBody>
      </p:sp>
      <p:sp>
        <p:nvSpPr>
          <p:cNvPr id="736" name="Google Shape;736;g25ec6a031ed_0_918"/>
          <p:cNvSpPr txBox="1"/>
          <p:nvPr/>
        </p:nvSpPr>
        <p:spPr>
          <a:xfrm>
            <a:off x="1026732" y="32003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Solids make up Earth’s atmosphere that protects us from harmful radiation from the Sun.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7" name="Google Shape;737;g25ec6a031ed_0_918"/>
          <p:cNvSpPr txBox="1"/>
          <p:nvPr/>
        </p:nvSpPr>
        <p:spPr>
          <a:xfrm>
            <a:off x="1026725" y="55291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Solids break down the food in our stomachs and create energy our bodies need to move.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8" name="Google Shape;738;g25ec6a031ed_0_918"/>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9" name="Google Shape;739;g25ec6a031ed_0_918"/>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40" name="Google Shape;740;g25ec6a031ed_0_918"/>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41" name="Google Shape;741;g25ec6a031ed_0_918"/>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42" name="Google Shape;742;g25ec6a031ed_0_918"/>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Many of the things we use in our everyday life, like our homes, clothes, toys, and foods, are solids.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3" name="Google Shape;743;g25ec6a031ed_0_918"/>
          <p:cNvSpPr/>
          <p:nvPr/>
        </p:nvSpPr>
        <p:spPr>
          <a:xfrm>
            <a:off x="362275" y="1865200"/>
            <a:ext cx="8403900" cy="1086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25ec6a031ed_0_1174"/>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50" name="Google Shape;750;g25ec6a031ed_0_117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51" name="Google Shape;751;g25ec6a031ed_0_1174"/>
          <p:cNvCxnSpPr>
            <a:stCxn id="752" idx="4"/>
            <a:endCxn id="749"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753" name="Google Shape;753;g25ec6a031ed_0_117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54" name="Google Shape;754;g25ec6a031ed_0_117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52" name="Google Shape;752;g25ec6a031ed_0_117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5" name="Google Shape;755;g25ec6a031ed_0_117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56" name="Google Shape;756;g25ec6a031ed_0_117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57" name="Google Shape;757;g25ec6a031ed_0_117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58" name="Google Shape;758;g25ec6a031ed_0_117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59" name="Google Shape;759;g25ec6a031ed_0_117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0" name="Google Shape;760;g25ec6a031ed_0_1174"/>
          <p:cNvCxnSpPr>
            <a:stCxn id="761" idx="4"/>
            <a:endCxn id="75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2" name="Google Shape;762;g25ec6a031ed_0_117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3" name="Google Shape;763;g25ec6a031ed_0_117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1" name="Google Shape;761;g25ec6a031ed_0_117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4" name="Google Shape;764;g25ec6a031ed_0_1174"/>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Solid</a:t>
            </a:r>
            <a:endParaRPr b="0" i="0" sz="700" u="none" cap="none" strike="noStrike">
              <a:solidFill>
                <a:srgbClr val="000000"/>
              </a:solidFill>
              <a:latin typeface="Arial"/>
              <a:ea typeface="Arial"/>
              <a:cs typeface="Arial"/>
              <a:sym typeface="Arial"/>
            </a:endParaRPr>
          </a:p>
        </p:txBody>
      </p:sp>
      <p:sp>
        <p:nvSpPr>
          <p:cNvPr id="765" name="Google Shape;765;g25ec6a031ed_0_1174"/>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solids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766" name="Google Shape;766;g25ec6a031ed_0_1174"/>
          <p:cNvPicPr preferRelativeResize="0"/>
          <p:nvPr/>
        </p:nvPicPr>
        <p:blipFill>
          <a:blip r:embed="rId3">
            <a:alphaModFix/>
          </a:blip>
          <a:stretch>
            <a:fillRect/>
          </a:stretch>
        </p:blipFill>
        <p:spPr>
          <a:xfrm>
            <a:off x="6153850" y="1070812"/>
            <a:ext cx="2252026" cy="2138825"/>
          </a:xfrm>
          <a:prstGeom prst="rect">
            <a:avLst/>
          </a:prstGeom>
          <a:noFill/>
          <a:ln>
            <a:noFill/>
          </a:ln>
        </p:spPr>
      </p:pic>
      <p:sp>
        <p:nvSpPr>
          <p:cNvPr id="767" name="Google Shape;767;g25ec6a031ed_0_1174"/>
          <p:cNvSpPr txBox="1"/>
          <p:nvPr/>
        </p:nvSpPr>
        <p:spPr>
          <a:xfrm>
            <a:off x="764154" y="47387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rgbClr val="434343"/>
                </a:solidFill>
                <a:latin typeface="Helvetica Neue Light"/>
                <a:ea typeface="Helvetica Neue Light"/>
                <a:cs typeface="Helvetica Neue Light"/>
                <a:sym typeface="Helvetica Neue Light"/>
              </a:rPr>
              <a:t>My chair and desk at school</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68" name="Google Shape;768;g25ec6a031ed_0_1174"/>
          <p:cNvSpPr txBox="1"/>
          <p:nvPr/>
        </p:nvSpPr>
        <p:spPr>
          <a:xfrm>
            <a:off x="735575" y="1351225"/>
            <a:ext cx="33666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highlight>
                  <a:srgbClr val="FFFFFF"/>
                </a:highlight>
                <a:latin typeface="Helvetica Neue Light"/>
                <a:ea typeface="Helvetica Neue Light"/>
                <a:cs typeface="Helvetica Neue Light"/>
                <a:sym typeface="Helvetica Neue Light"/>
              </a:rPr>
              <a:t>has particles that are tightly packed together in a fixed pattern</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69" name="Google Shape;769;g25ec6a031ed_0_1174"/>
          <p:cNvSpPr txBox="1"/>
          <p:nvPr/>
        </p:nvSpPr>
        <p:spPr>
          <a:xfrm>
            <a:off x="5216000" y="4043300"/>
            <a:ext cx="3366600" cy="1939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Many of the things </a:t>
            </a:r>
            <a:endParaRPr sz="2400">
              <a:solidFill>
                <a:srgbClr val="43464D"/>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we use in our everyday life, like our homes, clothes, toys, and foods, are solids.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descr="Lightbulb and gear" id="775" name="Google Shape;775;p48"/>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6" name="Google Shape;776;p48"/>
          <p:cNvPicPr preferRelativeResize="0"/>
          <p:nvPr/>
        </p:nvPicPr>
        <p:blipFill>
          <a:blip r:embed="rId4">
            <a:alphaModFix/>
          </a:blip>
          <a:stretch>
            <a:fillRect/>
          </a:stretch>
        </p:blipFill>
        <p:spPr>
          <a:xfrm>
            <a:off x="717050" y="2105526"/>
            <a:ext cx="7709876" cy="4071774"/>
          </a:xfrm>
          <a:prstGeom prst="rect">
            <a:avLst/>
          </a:prstGeom>
          <a:noFill/>
          <a:ln>
            <a:noFill/>
          </a:ln>
        </p:spPr>
      </p:pic>
      <p:sp>
        <p:nvSpPr>
          <p:cNvPr id="777" name="Google Shape;777;p48"/>
          <p:cNvSpPr txBox="1"/>
          <p:nvPr/>
        </p:nvSpPr>
        <p:spPr>
          <a:xfrm>
            <a:off x="467255" y="7018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Big Question:  Ho</a:t>
            </a:r>
            <a:r>
              <a:rPr b="1" lang="en-US" sz="3000">
                <a:solidFill>
                  <a:srgbClr val="000000"/>
                </a:solidFill>
                <a:latin typeface="Calibri"/>
                <a:ea typeface="Calibri"/>
                <a:cs typeface="Calibri"/>
                <a:sym typeface="Calibri"/>
              </a:rPr>
              <a:t>w does </a:t>
            </a:r>
            <a:r>
              <a:rPr b="1" lang="en-US" sz="3000">
                <a:latin typeface="Calibri"/>
                <a:ea typeface="Calibri"/>
                <a:cs typeface="Calibri"/>
                <a:sym typeface="Calibri"/>
              </a:rPr>
              <a:t>temperature affect</a:t>
            </a:r>
            <a:r>
              <a:rPr b="1" lang="en-US" sz="3000">
                <a:solidFill>
                  <a:srgbClr val="000000"/>
                </a:solidFill>
                <a:latin typeface="Calibri"/>
                <a:ea typeface="Calibri"/>
                <a:cs typeface="Calibri"/>
                <a:sym typeface="Calibri"/>
              </a:rPr>
              <a:t> the matter around 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49"/>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descr="IEP Translation – Communication from OSEP regarding the ..." id="788" name="Google Shape;788;p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789" name="Google Shape;789;p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790" name="Google Shape;790;p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791" name="Google Shape;791;p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Video Was Created With Resources From:</a:t>
            </a:r>
            <a:endParaRPr b="0" i="0" sz="1400" u="none" cap="none" strike="noStrike">
              <a:solidFill>
                <a:srgbClr val="000000"/>
              </a:solidFill>
              <a:latin typeface="Arial"/>
              <a:ea typeface="Arial"/>
              <a:cs typeface="Arial"/>
              <a:sym typeface="Arial"/>
            </a:endParaRPr>
          </a:p>
        </p:txBody>
      </p:sp>
      <p:sp>
        <p:nvSpPr>
          <p:cNvPr id="792" name="Google Shape;792;p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descr="Rewind" id="158" name="Google Shape;158;g26e19bec273_0_63"/>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6e19bec273_0_63"/>
          <p:cNvSpPr txBox="1"/>
          <p:nvPr/>
        </p:nvSpPr>
        <p:spPr>
          <a:xfrm>
            <a:off x="191400" y="1103075"/>
            <a:ext cx="8761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400" u="sng">
                <a:latin typeface="Calibri"/>
                <a:ea typeface="Calibri"/>
                <a:cs typeface="Calibri"/>
                <a:sym typeface="Calibri"/>
              </a:rPr>
              <a:t>Mass:</a:t>
            </a:r>
            <a:r>
              <a:rPr lang="en-US" sz="4400">
                <a:latin typeface="Calibri"/>
                <a:ea typeface="Calibri"/>
                <a:cs typeface="Calibri"/>
                <a:sym typeface="Calibri"/>
              </a:rPr>
              <a:t> amount of matter in an object.</a:t>
            </a:r>
            <a:endParaRPr sz="4400">
              <a:latin typeface="Calibri"/>
              <a:ea typeface="Calibri"/>
              <a:cs typeface="Calibri"/>
              <a:sym typeface="Calibri"/>
            </a:endParaRPr>
          </a:p>
        </p:txBody>
      </p:sp>
      <p:pic>
        <p:nvPicPr>
          <p:cNvPr id="160" name="Google Shape;160;g26e19bec273_0_63"/>
          <p:cNvPicPr preferRelativeResize="0"/>
          <p:nvPr/>
        </p:nvPicPr>
        <p:blipFill rotWithShape="1">
          <a:blip r:embed="rId4">
            <a:alphaModFix/>
          </a:blip>
          <a:srcRect b="0" l="13723" r="15319" t="10426"/>
          <a:stretch/>
        </p:blipFill>
        <p:spPr>
          <a:xfrm>
            <a:off x="1396426" y="2405300"/>
            <a:ext cx="6351126" cy="3741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descr="Rewind" id="166" name="Google Shape;166;g25ec6a031ed_0_27"/>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g25ec6a031ed_0_27"/>
          <p:cNvPicPr preferRelativeResize="0"/>
          <p:nvPr/>
        </p:nvPicPr>
        <p:blipFill>
          <a:blip r:embed="rId4">
            <a:alphaModFix/>
          </a:blip>
          <a:stretch>
            <a:fillRect/>
          </a:stretch>
        </p:blipFill>
        <p:spPr>
          <a:xfrm>
            <a:off x="2558725" y="1976217"/>
            <a:ext cx="4262878" cy="4576985"/>
          </a:xfrm>
          <a:prstGeom prst="rect">
            <a:avLst/>
          </a:prstGeom>
          <a:noFill/>
          <a:ln>
            <a:noFill/>
          </a:ln>
        </p:spPr>
      </p:pic>
      <p:sp>
        <p:nvSpPr>
          <p:cNvPr id="168" name="Google Shape;168;g25ec6a031ed_0_27"/>
          <p:cNvSpPr txBox="1"/>
          <p:nvPr/>
        </p:nvSpPr>
        <p:spPr>
          <a:xfrm>
            <a:off x="294450" y="1038125"/>
            <a:ext cx="8555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400" u="sng">
                <a:latin typeface="Calibri"/>
                <a:ea typeface="Calibri"/>
                <a:cs typeface="Calibri"/>
                <a:sym typeface="Calibri"/>
              </a:rPr>
              <a:t>Atom</a:t>
            </a:r>
            <a:r>
              <a:rPr b="1" lang="en-US" sz="4400" u="sng">
                <a:latin typeface="Calibri"/>
                <a:ea typeface="Calibri"/>
                <a:cs typeface="Calibri"/>
                <a:sym typeface="Calibri"/>
              </a:rPr>
              <a:t>:</a:t>
            </a:r>
            <a:r>
              <a:rPr lang="en-US" sz="4400">
                <a:latin typeface="Calibri"/>
                <a:ea typeface="Calibri"/>
                <a:cs typeface="Calibri"/>
                <a:sym typeface="Calibri"/>
              </a:rPr>
              <a:t> smallest whole unit of matter.</a:t>
            </a:r>
            <a:endParaRPr sz="44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descr="Questions" id="174" name="Google Shape;174;p9"/>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25ec6a031ed_0_198"/>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Matter has _______ and takes up space. </a:t>
            </a:r>
            <a:endParaRPr/>
          </a:p>
        </p:txBody>
      </p:sp>
      <p:sp>
        <p:nvSpPr>
          <p:cNvPr descr="Questions" id="181" name="Google Shape;181;g25ec6a031ed_0_1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2" name="Google Shape;182;g25ec6a031ed_0_198"/>
          <p:cNvPicPr preferRelativeResize="0"/>
          <p:nvPr/>
        </p:nvPicPr>
        <p:blipFill>
          <a:blip r:embed="rId4">
            <a:alphaModFix/>
          </a:blip>
          <a:stretch>
            <a:fillRect/>
          </a:stretch>
        </p:blipFill>
        <p:spPr>
          <a:xfrm>
            <a:off x="2133600" y="2163020"/>
            <a:ext cx="4947015" cy="44663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2017-05-18T17:33:18Z</dcterms:created>
  <dc:creator>Michael Kennedy</dc:creator>
</cp:coreProperties>
</file>