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76"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77" r:id="rId1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8" roundtripDataSignature="AMtx7mgQQmWx8WFf48M256hM2U08Hc0K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Review key information that is relevant to the new term. </a:t>
            </a:r>
            <a:endParaRPr/>
          </a:p>
        </p:txBody>
      </p:sp>
      <p:sp>
        <p:nvSpPr>
          <p:cNvPr id="182" name="Google Shape;18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Usually, the solvent is a liquid, and most often it’s water. But gasses and some solids can also be solvents.</a:t>
            </a:r>
            <a:endParaRPr/>
          </a:p>
          <a:p>
            <a:pPr marL="0" lvl="0" indent="0" algn="l" rtl="0">
              <a:lnSpc>
                <a:spcPct val="100000"/>
              </a:lnSpc>
              <a:spcBef>
                <a:spcPts val="0"/>
              </a:spcBef>
              <a:spcAft>
                <a:spcPts val="0"/>
              </a:spcAft>
              <a:buSzPts val="1400"/>
              <a:buNone/>
            </a:pPr>
            <a:endParaRPr/>
          </a:p>
        </p:txBody>
      </p:sp>
      <p:sp>
        <p:nvSpPr>
          <p:cNvPr id="1057" name="Google Shape;105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7b3a8256aa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g7b3a8256aa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Usually, the solvent is a liquid, and most often it’s water. But gasses and some solids can also be solvents.</a:t>
            </a:r>
            <a:endParaRPr/>
          </a:p>
          <a:p>
            <a:pPr marL="0" lvl="0" indent="0" algn="l" rtl="0">
              <a:lnSpc>
                <a:spcPct val="100000"/>
              </a:lnSpc>
              <a:spcBef>
                <a:spcPts val="0"/>
              </a:spcBef>
              <a:spcAft>
                <a:spcPts val="0"/>
              </a:spcAft>
              <a:buSzPts val="1400"/>
              <a:buNone/>
            </a:pPr>
            <a:endParaRPr/>
          </a:p>
        </p:txBody>
      </p:sp>
      <p:sp>
        <p:nvSpPr>
          <p:cNvPr id="1067" name="Google Shape;1067;g7b3a8256aa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the universal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the universal solvent because it can dissolve more substances than any other liquid. In the examples we used with the tea, Jell-o, and even hot chocolate to show solutes, water was used as the solvent.]</a:t>
            </a:r>
            <a:endParaRPr/>
          </a:p>
        </p:txBody>
      </p:sp>
      <p:sp>
        <p:nvSpPr>
          <p:cNvPr id="1077" name="Google Shape;107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Which one is an example of using a solute?</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085" name="Google Shape;1085;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7b3a8256aa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7b3a8256aa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Which one is an example of using a solute?</a:t>
            </a:r>
            <a:endParaRPr/>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a:t>[Sugar in iced tea]</a:t>
            </a:r>
            <a:endParaRPr/>
          </a:p>
        </p:txBody>
      </p:sp>
      <p:sp>
        <p:nvSpPr>
          <p:cNvPr id="1093" name="Google Shape;1093;g7b3a8256aa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solvent, and solution. Explain your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making Jell-O, water is the solvent. The Jell-O powder (solute) is dissolved into the water (solvent) to make Jell-o (solution). The water is the solvent because it is the substance that the solute is dissolved in.] </a:t>
            </a:r>
            <a:endParaRPr/>
          </a:p>
        </p:txBody>
      </p:sp>
      <p:sp>
        <p:nvSpPr>
          <p:cNvPr id="1101" name="Google Shape;110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7b3a8256aa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7b3a8256aa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solvent, and solution. Explain your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making Jell-O, water is the solvent. The Jell-O powder (solute) is dissolved into the water (solvent) to make Jell-o (solution). The water is the solvent because it is the substance that the solute is dissolved in.] </a:t>
            </a:r>
            <a:endParaRPr/>
          </a:p>
        </p:txBody>
      </p:sp>
      <p:sp>
        <p:nvSpPr>
          <p:cNvPr id="1116" name="Google Shape;1116;g7b3a8256aa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So remember!</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131" name="Google Shape;113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solvent is the substance into which a solute is dissolved.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38" name="Google Shape;1138;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r>
              <a:rPr lang="en-US"/>
              <a:t>Click the link above to practices using solutes and solvents to create solutions. </a:t>
            </a:r>
            <a:endParaRPr/>
          </a:p>
          <a:p>
            <a:pPr marL="0" lvl="0" indent="0" algn="l" rtl="0">
              <a:spcBef>
                <a:spcPts val="0"/>
              </a:spcBef>
              <a:spcAft>
                <a:spcPts val="0"/>
              </a:spcAft>
              <a:buClr>
                <a:schemeClr val="dk1"/>
              </a:buClr>
              <a:buSzPts val="1800"/>
              <a:buFont typeface="Calibri"/>
              <a:buNone/>
            </a:pPr>
            <a:endParaRPr/>
          </a:p>
          <a:p>
            <a:pPr marL="0" lvl="0" indent="0" algn="l" rtl="0">
              <a:spcBef>
                <a:spcPts val="0"/>
              </a:spcBef>
              <a:spcAft>
                <a:spcPts val="0"/>
              </a:spcAft>
              <a:buClr>
                <a:schemeClr val="dk1"/>
              </a:buClr>
              <a:buSzPts val="1800"/>
              <a:buFont typeface="Calibri"/>
              <a:buNone/>
            </a:pPr>
            <a:r>
              <a:rPr lang="en-US"/>
              <a:t>In this simulation, you will be adding different substances (solutes) into water (solvent). What do you observe about the different solutes? Do they all dissolve easily? Can some not dissolve in water? What is the solution?</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146" name="Google Shape;1146;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 mixture is when t</a:t>
            </a:r>
            <a:r>
              <a:rPr lang="en-US" sz="1200"/>
              <a:t>wo or more substances are combined physically, not chemically. </a:t>
            </a:r>
            <a:endParaRPr/>
          </a:p>
        </p:txBody>
      </p:sp>
      <p:sp>
        <p:nvSpPr>
          <p:cNvPr id="188" name="Google Shape;188;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b="1"/>
              <a:t>How do you use solutes and solvents? Why are they important?</a:t>
            </a:r>
            <a:endParaRPr b="1"/>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Based on what we learned about solvents, how did our hypotheses change/how can we add to them? How does this help us answer our big question?</a:t>
            </a:r>
            <a:endParaRPr/>
          </a:p>
        </p:txBody>
      </p:sp>
      <p:sp>
        <p:nvSpPr>
          <p:cNvPr id="1157" name="Google Shape;115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Thanks for watching, and please continue watching CAPs available from this website.  </a:t>
            </a:r>
            <a:endParaRPr/>
          </a:p>
        </p:txBody>
      </p:sp>
      <p:sp>
        <p:nvSpPr>
          <p:cNvPr id="1166" name="Google Shape;1166;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remember that a solution is a specific type of mixture where one substance dissolves into another. </a:t>
            </a:r>
            <a:endParaRPr/>
          </a:p>
        </p:txBody>
      </p:sp>
      <p:sp>
        <p:nvSpPr>
          <p:cNvPr id="205" name="Google Shape;205;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Monitoring understanding during review is an important step before moving on to new material.</a:t>
            </a:r>
            <a:endParaRPr/>
          </a:p>
        </p:txBody>
      </p:sp>
      <p:sp>
        <p:nvSpPr>
          <p:cNvPr id="213" name="Google Shape;21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 mixture formed?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[Remember that a mixture is when t</a:t>
            </a:r>
            <a:r>
              <a:rPr lang="en-US" sz="1200"/>
              <a:t>wo or more substances are combined physically, not chemically.</a:t>
            </a:r>
            <a:r>
              <a:rPr lang="en-US"/>
              <a:t>]</a:t>
            </a:r>
            <a:endParaRPr/>
          </a:p>
        </p:txBody>
      </p:sp>
      <p:sp>
        <p:nvSpPr>
          <p:cNvPr id="219" name="Google Shape;21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must happen to create a solution?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a mixture, one substance must dissolve into another for a solution to form.]</a:t>
            </a:r>
            <a:endParaRPr/>
          </a:p>
        </p:txBody>
      </p:sp>
      <p:sp>
        <p:nvSpPr>
          <p:cNvPr id="237" name="Google Shape;23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endParaRPr/>
          </a:p>
        </p:txBody>
      </p:sp>
      <p:sp>
        <p:nvSpPr>
          <p:cNvPr id="245" name="Google Shape;2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b3a8256a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7b3a8256a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endParaRPr/>
          </a:p>
        </p:txBody>
      </p:sp>
      <p:sp>
        <p:nvSpPr>
          <p:cNvPr id="253" name="Google Shape;253;g7b3a8256aa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we’ve reviewed, let’s define our new term, solute.</a:t>
            </a:r>
            <a:endParaRPr/>
          </a:p>
        </p:txBody>
      </p:sp>
      <p:sp>
        <p:nvSpPr>
          <p:cNvPr id="261" name="Google Shape;26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Longer more formal definitions are tricky, use clear language when providing the new definition.</a:t>
            </a:r>
            <a:endParaRPr/>
          </a:p>
        </p:txBody>
      </p:sp>
      <p:sp>
        <p:nvSpPr>
          <p:cNvPr id="269" name="Google Shape;26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we’re going to learn about solutes.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278" name="Google Shape;27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a:t>
            </a:r>
            <a:endParaRPr/>
          </a:p>
        </p:txBody>
      </p:sp>
      <p:sp>
        <p:nvSpPr>
          <p:cNvPr id="284" name="Google Shape;28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 solute and a solution?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solution is a specific type of mixture when one substance dissolves into another. The substance that is dissolved in a solution is called a solute.]</a:t>
            </a:r>
            <a:endParaRPr/>
          </a:p>
        </p:txBody>
      </p:sp>
      <p:sp>
        <p:nvSpPr>
          <p:cNvPr id="292" name="Google Shape;29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let’s look at examples of </a:t>
            </a:r>
            <a:r>
              <a:rPr lang="en-US" b="1"/>
              <a:t>solutes</a:t>
            </a:r>
            <a:r>
              <a:rPr lang="en-US"/>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Use a clear and explicit explanation that takes the guesswork out of it for students. Using explicit descriptions makes it easier for students to grasp the content.</a:t>
            </a:r>
            <a:endParaRPr/>
          </a:p>
        </p:txBody>
      </p:sp>
      <p:sp>
        <p:nvSpPr>
          <p:cNvPr id="302" name="Google Shape;30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Kool-Aid powder is an example of a solute because it dissolves in water to create a solution.</a:t>
            </a:r>
            <a:endParaRPr/>
          </a:p>
        </p:txBody>
      </p:sp>
      <p:sp>
        <p:nvSpPr>
          <p:cNvPr id="309" name="Google Shape;30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Jell-o powder is another example of a solute. It dissolves in water to form the Jell-o solution that you put in the fridge to eat later.</a:t>
            </a:r>
            <a:endParaRPr/>
          </a:p>
        </p:txBody>
      </p:sp>
      <p:sp>
        <p:nvSpPr>
          <p:cNvPr id="324" name="Google Shape;32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are even using a solute when making hot chocolate. Cocoa powder (or the hot cocoa mix) is the solute because it is dissolved into hot water (or milk) to make the solution (hot chocolate).</a:t>
            </a:r>
            <a:endParaRPr/>
          </a:p>
        </p:txBody>
      </p:sp>
      <p:sp>
        <p:nvSpPr>
          <p:cNvPr id="339" name="Google Shape;33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354" name="Google Shape;35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 </a:t>
            </a:r>
            <a:endParaRPr/>
          </a:p>
        </p:txBody>
      </p:sp>
      <p:sp>
        <p:nvSpPr>
          <p:cNvPr id="360" name="Google Shape;36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[Kool-Aid powder is the solute.]</a:t>
            </a:r>
            <a:endParaRPr/>
          </a:p>
        </p:txBody>
      </p:sp>
      <p:sp>
        <p:nvSpPr>
          <p:cNvPr id="368" name="Google Shape;36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sz="1200" b="1">
                <a:solidFill>
                  <a:schemeClr val="dk1"/>
                </a:solidFill>
              </a:rPr>
              <a:t>How do you use solutes and solvents? Why are they important?</a:t>
            </a:r>
            <a:endParaRPr b="1"/>
          </a:p>
          <a:p>
            <a:pPr marL="0" lvl="0" indent="0" algn="l" rtl="0">
              <a:lnSpc>
                <a:spcPct val="100000"/>
              </a:lnSpc>
              <a:spcBef>
                <a:spcPts val="0"/>
              </a:spcBef>
              <a:spcAft>
                <a:spcPts val="0"/>
              </a:spcAft>
              <a:buClr>
                <a:schemeClr val="dk1"/>
              </a:buClr>
              <a:buSzPts val="1200"/>
              <a:buFont typeface="Calibri"/>
              <a:buNone/>
            </a:pPr>
            <a:r>
              <a:rPr lang="en-US" b="0"/>
              <a:t>[Pause and illicit predictions from students.]</a:t>
            </a:r>
            <a:endParaRPr/>
          </a:p>
          <a:p>
            <a:pPr marL="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Clr>
                <a:schemeClr val="dk1"/>
              </a:buClr>
              <a:buSzPts val="1200"/>
              <a:buFont typeface="Calibri"/>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7b3a8256aa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7b3a8256a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[Kool-Aid powder is the solute.]</a:t>
            </a:r>
            <a:endParaRPr/>
          </a:p>
        </p:txBody>
      </p:sp>
      <p:sp>
        <p:nvSpPr>
          <p:cNvPr id="383" name="Google Shape;383;g7b3a8256aa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the Kool-AId powder the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the solute because it is the substance that is dissolved to form the solution.]</a:t>
            </a:r>
            <a:endParaRPr/>
          </a:p>
        </p:txBody>
      </p:sp>
      <p:sp>
        <p:nvSpPr>
          <p:cNvPr id="398" name="Google Shape;39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 example of a solute and explain why it is a solute. </a:t>
            </a:r>
            <a:endParaRPr/>
          </a:p>
        </p:txBody>
      </p:sp>
      <p:sp>
        <p:nvSpPr>
          <p:cNvPr id="412" name="Google Shape;41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Next, let’s talk about non-examples of </a:t>
            </a:r>
            <a:r>
              <a:rPr lang="en-US" b="1"/>
              <a:t>solutes</a:t>
            </a:r>
            <a:r>
              <a:rPr lang="en-US"/>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One important component of using non-examples is by clearly distinguishing similarities and explaining why it is a non-example.</a:t>
            </a:r>
            <a:endParaRPr/>
          </a:p>
        </p:txBody>
      </p:sp>
      <p:sp>
        <p:nvSpPr>
          <p:cNvPr id="420" name="Google Shape;42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Kool-Aid that has been made is NOT an example of a solute. The Kool-Aid powder that is used to help create the solution (Kool-Aid liquid) is the solute because it is the substance that has been dissolved. </a:t>
            </a:r>
            <a:endParaRPr/>
          </a:p>
        </p:txBody>
      </p:sp>
      <p:sp>
        <p:nvSpPr>
          <p:cNvPr id="427" name="Google Shape;42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Coffee is also not an example of a solute. This is also a solution. Coffee beans are ground up and dissolved in hot water, so coffee grounds would be a solute, but coffee itself is an example of a solution. </a:t>
            </a:r>
            <a:endParaRPr/>
          </a:p>
        </p:txBody>
      </p:sp>
      <p:sp>
        <p:nvSpPr>
          <p:cNvPr id="435" name="Google Shape;43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have a Jell-O solution. It is not an example of a solute. This is the jell-o solution before going into the fridge. The jell-o powder is an example of a solute because it is dissolved to create the solution you see here. </a:t>
            </a:r>
            <a:endParaRPr/>
          </a:p>
        </p:txBody>
      </p:sp>
      <p:sp>
        <p:nvSpPr>
          <p:cNvPr id="443" name="Google Shape;44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451" name="Google Shape;45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coffee an example of a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 it is a solution]</a:t>
            </a:r>
            <a:endParaRPr/>
          </a:p>
        </p:txBody>
      </p:sp>
      <p:sp>
        <p:nvSpPr>
          <p:cNvPr id="457" name="Google Shape;45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pitcher of Kool-Aid an example of a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Kool-Aid is a solution, the solute would be the Kool-Aid powder because the powder dissolves in water to create the solution.]</a:t>
            </a:r>
            <a:endParaRPr/>
          </a:p>
        </p:txBody>
      </p:sp>
      <p:sp>
        <p:nvSpPr>
          <p:cNvPr id="465" name="Google Shape;46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solutes and how they relate to our big question.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Make the demonstration clear and follow a logical order of steps that helps the students make sense of the activity and stay engaged.</a:t>
            </a:r>
            <a:endParaRPr/>
          </a:p>
        </p:txBody>
      </p:sp>
      <p:sp>
        <p:nvSpPr>
          <p:cNvPr id="135" name="Google Shape;13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a:t>
            </a:r>
            <a:r>
              <a:rPr lang="en-US"/>
              <a:t>’</a:t>
            </a:r>
            <a:r>
              <a:rPr lang="en-US" b="0"/>
              <a:t>s review everything we have learned about</a:t>
            </a:r>
            <a:r>
              <a:rPr lang="en-US"/>
              <a:t> solutes.</a:t>
            </a:r>
            <a:r>
              <a:rPr lang="en-US" b="0"/>
              <a:t> </a:t>
            </a:r>
            <a:endParaRPr b="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Take time throughout the close of the lesson to check for understanding one last time, this will help you know who may need more instruction or where further explanation is needed.</a:t>
            </a:r>
            <a:endParaRPr/>
          </a:p>
        </p:txBody>
      </p:sp>
      <p:sp>
        <p:nvSpPr>
          <p:cNvPr id="473" name="Google Shape;47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a:t>
            </a:r>
            <a:endParaRPr/>
          </a:p>
        </p:txBody>
      </p:sp>
      <p:sp>
        <p:nvSpPr>
          <p:cNvPr id="479" name="Google Shape;47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 solute and a solution?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solution is a specific type of mixture when one substance dissolves into another. The substance that is dissolved in a solution is called a solute.]</a:t>
            </a:r>
            <a:endParaRPr/>
          </a:p>
        </p:txBody>
      </p:sp>
      <p:sp>
        <p:nvSpPr>
          <p:cNvPr id="487" name="Google Shape;48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and solution. Explain your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[Jell-O powder is another example of a solute. It dissolves in water to form the Jell-o solution that you put in the fridge to eat later.]</a:t>
            </a:r>
            <a:endParaRPr/>
          </a:p>
        </p:txBody>
      </p:sp>
      <p:sp>
        <p:nvSpPr>
          <p:cNvPr id="497" name="Google Shape;49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b3a8256aa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7b3a8256aa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and solution. Explain your answer.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[Jell-O powder is another example of a solute. It dissolves in water to form the Jell-o solution that you put in the fridge to eat later.]</a:t>
            </a:r>
            <a:endParaRPr/>
          </a:p>
        </p:txBody>
      </p:sp>
      <p:sp>
        <p:nvSpPr>
          <p:cNvPr id="512" name="Google Shape;512;g7b3a8256aa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coffee an example of a solute? Why or why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 Coffee is not an example of a solute. This is also a solution. Coffee beans are ground up and dissolved in hot water, so coffee grounds would be a solute, but coffee itself is an example of a solution.]</a:t>
            </a:r>
            <a:endParaRPr/>
          </a:p>
        </p:txBody>
      </p:sp>
      <p:sp>
        <p:nvSpPr>
          <p:cNvPr id="527" name="Google Shape;52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 example of a solute and explain how it forms a solution. </a:t>
            </a:r>
            <a:endParaRPr/>
          </a:p>
        </p:txBody>
      </p:sp>
      <p:sp>
        <p:nvSpPr>
          <p:cNvPr id="534" name="Google Shape;53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So remember!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Repeating important information is a great way to draw students' attention to key content.</a:t>
            </a:r>
            <a:endParaRPr/>
          </a:p>
        </p:txBody>
      </p:sp>
      <p:sp>
        <p:nvSpPr>
          <p:cNvPr id="542" name="Google Shape;54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 </a:t>
            </a:r>
            <a:endParaRPr/>
          </a:p>
        </p:txBody>
      </p:sp>
      <p:sp>
        <p:nvSpPr>
          <p:cNvPr id="549" name="Google Shape;54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r>
              <a:rPr lang="en-US"/>
              <a:t>Click the link above to explore solutes that can be dissolved in water.</a:t>
            </a:r>
            <a:endParaRPr/>
          </a:p>
          <a:p>
            <a:pPr marL="0" lvl="0" indent="0" algn="l" rtl="0">
              <a:spcBef>
                <a:spcPts val="0"/>
              </a:spcBef>
              <a:spcAft>
                <a:spcPts val="0"/>
              </a:spcAft>
              <a:buClr>
                <a:schemeClr val="dk1"/>
              </a:buClr>
              <a:buSzPts val="1800"/>
              <a:buFont typeface="Calibri"/>
              <a:buNone/>
            </a:pPr>
            <a:endParaRPr/>
          </a:p>
          <a:p>
            <a:pPr marL="0" lvl="0" indent="0" algn="l" rtl="0">
              <a:spcBef>
                <a:spcPts val="0"/>
              </a:spcBef>
              <a:spcAft>
                <a:spcPts val="0"/>
              </a:spcAft>
              <a:buClr>
                <a:schemeClr val="dk1"/>
              </a:buClr>
              <a:buSzPts val="1800"/>
              <a:buFont typeface="Calibri"/>
              <a:buNone/>
            </a:pPr>
            <a:r>
              <a:rPr lang="en-US"/>
              <a:t>In this activity, there are different substances that could be solutes. Here they are being dissolved in water. Based on what you observe about the substances, predict if you think they are solutes (or soluble) in water. Then, click on each substance to check your answer.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557" name="Google Shape;55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44" name="Google Shape;14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b="1"/>
              <a:t>How do you use solutes and solvents? Why are they important?</a:t>
            </a:r>
            <a:endParaRPr b="1"/>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 solute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Clr>
                <a:schemeClr val="dk1"/>
              </a:buClr>
              <a:buSzPts val="1200"/>
              <a:buFont typeface="Calibri"/>
              <a:buNone/>
            </a:pPr>
            <a:endParaRPr/>
          </a:p>
        </p:txBody>
      </p:sp>
      <p:sp>
        <p:nvSpPr>
          <p:cNvPr id="568" name="Google Shape;56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Thanks for watching, and please continue watching CAPs available from this website.  </a:t>
            </a:r>
            <a:endParaRPr/>
          </a:p>
        </p:txBody>
      </p:sp>
      <p:sp>
        <p:nvSpPr>
          <p:cNvPr id="577" name="Google Shape;57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92" name="Google Shape;592;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Today we will be learning about solvents.</a:t>
            </a:r>
            <a:endParaRPr/>
          </a:p>
        </p:txBody>
      </p:sp>
      <p:sp>
        <p:nvSpPr>
          <p:cNvPr id="622" name="Google Shape;62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Our “big question” is: </a:t>
            </a:r>
            <a:r>
              <a:rPr lang="en-US" sz="1200" b="1">
                <a:solidFill>
                  <a:schemeClr val="dk1"/>
                </a:solidFill>
              </a:rPr>
              <a:t>How do you use solutes and solvents? Why are they important?</a:t>
            </a:r>
            <a:endParaRPr b="1"/>
          </a:p>
          <a:p>
            <a:pPr marL="0" lvl="0" indent="0" algn="l" rtl="0">
              <a:lnSpc>
                <a:spcPct val="100000"/>
              </a:lnSpc>
              <a:spcBef>
                <a:spcPts val="0"/>
              </a:spcBef>
              <a:spcAft>
                <a:spcPts val="0"/>
              </a:spcAft>
              <a:buClr>
                <a:schemeClr val="dk1"/>
              </a:buClr>
              <a:buSzPts val="1200"/>
              <a:buFont typeface="Calibri"/>
              <a:buNone/>
            </a:pPr>
            <a:r>
              <a:rPr lang="en-US" b="0"/>
              <a:t>[Pause and illicit predictions from students.]</a:t>
            </a:r>
            <a:endParaRPr/>
          </a:p>
          <a:p>
            <a:pPr marL="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Clr>
                <a:schemeClr val="dk1"/>
              </a:buClr>
              <a:buSzPts val="1200"/>
              <a:buFont typeface="Calibri"/>
              <a:buNone/>
            </a:pPr>
            <a:r>
              <a:rPr lang="en-US" b="0"/>
              <a:t>I love all these thoughtful scientific hypotheses!  Be sure to keep this question and your predictions in mind as we move through these next few lessons, and we’ll continue to revisit it.</a:t>
            </a:r>
            <a:endParaRPr/>
          </a:p>
        </p:txBody>
      </p:sp>
      <p:sp>
        <p:nvSpPr>
          <p:cNvPr id="631" name="Google Shape;63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solvents and how they relate to our big question. </a:t>
            </a:r>
            <a:endParaRPr/>
          </a:p>
        </p:txBody>
      </p:sp>
      <p:sp>
        <p:nvSpPr>
          <p:cNvPr id="640" name="Google Shape;64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649" name="Google Shape;64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Are the substances solutes or solvents?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[Solutes because they are being dissolved.]</a:t>
            </a:r>
            <a:endParaRPr/>
          </a:p>
        </p:txBody>
      </p:sp>
      <p:sp>
        <p:nvSpPr>
          <p:cNvPr id="655" name="Google Shape;65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solvent. Based on the experiment, what do you predict a solvent might be?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*Pause and wait for student responses. Discuss student’s answers. </a:t>
            </a:r>
            <a:endParaRPr/>
          </a:p>
        </p:txBody>
      </p:sp>
      <p:sp>
        <p:nvSpPr>
          <p:cNvPr id="663" name="Google Shape;66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a:t>
            </a:r>
            <a:endParaRPr/>
          </a:p>
        </p:txBody>
      </p:sp>
      <p:sp>
        <p:nvSpPr>
          <p:cNvPr id="150" name="Google Shape;15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Based on your observations, which substance(s) dissolved the quickest? What happened when we changed the solute?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different substances were used for the solute substances dissolved differently than they did when mixed in water.]</a:t>
            </a:r>
            <a:endParaRPr/>
          </a:p>
        </p:txBody>
      </p:sp>
      <p:sp>
        <p:nvSpPr>
          <p:cNvPr id="671" name="Google Shape;67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 </a:t>
            </a:r>
            <a:endParaRPr/>
          </a:p>
        </p:txBody>
      </p:sp>
      <p:sp>
        <p:nvSpPr>
          <p:cNvPr id="679" name="Google Shape;67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 mixture is when t</a:t>
            </a:r>
            <a:r>
              <a:rPr lang="en-US" sz="1200"/>
              <a:t>wo or more substances are combined physically, not chemically. </a:t>
            </a:r>
            <a:endParaRPr/>
          </a:p>
        </p:txBody>
      </p:sp>
      <p:sp>
        <p:nvSpPr>
          <p:cNvPr id="685" name="Google Shape;68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remember that a solution is a specific type of mixture where one substance dissolves into another. </a:t>
            </a:r>
            <a:endParaRPr/>
          </a:p>
        </p:txBody>
      </p:sp>
      <p:sp>
        <p:nvSpPr>
          <p:cNvPr id="703" name="Google Shape;703;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solute is a substance that is dissolved in a solution. The solute is added into a mixture and is what you can see dissolve. </a:t>
            </a:r>
            <a:endParaRPr/>
          </a:p>
        </p:txBody>
      </p:sp>
      <p:sp>
        <p:nvSpPr>
          <p:cNvPr id="711" name="Google Shape;711;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719" name="Google Shape;71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 mixture formed?</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mixture is formed when two or more substances are combined physically, not chemically.]</a:t>
            </a:r>
            <a:endParaRPr/>
          </a:p>
        </p:txBody>
      </p:sp>
      <p:sp>
        <p:nvSpPr>
          <p:cNvPr id="725" name="Google Shape;72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must happen to create a solution?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a mixture, one substance must dissolve into another for a solution to form.]</a:t>
            </a:r>
            <a:endParaRPr/>
          </a:p>
        </p:txBody>
      </p:sp>
      <p:sp>
        <p:nvSpPr>
          <p:cNvPr id="743" name="Google Shape;743;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endParaRPr/>
          </a:p>
        </p:txBody>
      </p:sp>
      <p:sp>
        <p:nvSpPr>
          <p:cNvPr id="751" name="Google Shape;751;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7b3a8256aa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7b3a8256aa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endParaRPr/>
          </a:p>
        </p:txBody>
      </p:sp>
      <p:sp>
        <p:nvSpPr>
          <p:cNvPr id="759" name="Google Shape;759;g7b3a8256aa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b3a8256a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7b3a8256a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a:t>
            </a:r>
            <a:endParaRPr/>
          </a:p>
        </p:txBody>
      </p:sp>
      <p:sp>
        <p:nvSpPr>
          <p:cNvPr id="158" name="Google Shape;158;g7b3a8256a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and solution. Explain your answer.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[Jell-O powder is another example of a solute. It dissolves in water to form the Jell-o solution that you put in the fridge to eat later.]</a:t>
            </a:r>
            <a:endParaRPr/>
          </a:p>
        </p:txBody>
      </p:sp>
      <p:sp>
        <p:nvSpPr>
          <p:cNvPr id="767" name="Google Shape;767;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7b3a8256aa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7b3a8256aa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Label the solute and solution. Explain your answer.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[Jell-O powder is another example of a solute. It dissolves in water to form the Jell-o solution that you put in the fridge to eat later.]</a:t>
            </a:r>
            <a:endParaRPr/>
          </a:p>
        </p:txBody>
      </p:sp>
      <p:sp>
        <p:nvSpPr>
          <p:cNvPr id="782" name="Google Shape;782;g7b3a8256aa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that we’ve reviewed, let’s define our new term, solvent.</a:t>
            </a:r>
            <a:endParaRPr/>
          </a:p>
        </p:txBody>
      </p:sp>
      <p:sp>
        <p:nvSpPr>
          <p:cNvPr id="797" name="Google Shape;79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solvent is the substance into which a solute is dissolved.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05" name="Google Shape;805;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That is the basic definition, but there is a bit more you need to know. </a:t>
            </a:r>
            <a:endParaRPr/>
          </a:p>
        </p:txBody>
      </p:sp>
      <p:sp>
        <p:nvSpPr>
          <p:cNvPr id="814" name="Google Shape;81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Usually, the solvent is a liquid, and most often it’s water. But gasses and some solids can also be solvents.</a:t>
            </a:r>
            <a:endParaRPr/>
          </a:p>
          <a:p>
            <a:pPr marL="0" lvl="0" indent="0" algn="l" rtl="0">
              <a:lnSpc>
                <a:spcPct val="100000"/>
              </a:lnSpc>
              <a:spcBef>
                <a:spcPts val="0"/>
              </a:spcBef>
              <a:spcAft>
                <a:spcPts val="0"/>
              </a:spcAft>
              <a:buSzPts val="1400"/>
              <a:buNone/>
            </a:pPr>
            <a:endParaRPr/>
          </a:p>
        </p:txBody>
      </p:sp>
      <p:sp>
        <p:nvSpPr>
          <p:cNvPr id="821" name="Google Shape;821;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universal solvent because it can dissolve more substances than any other liquid. In the examples we used with the tea, Jell-O, and even hot chocolate to show solutes, water was used as the solvent. </a:t>
            </a:r>
            <a:endParaRPr/>
          </a:p>
        </p:txBody>
      </p:sp>
      <p:sp>
        <p:nvSpPr>
          <p:cNvPr id="830" name="Google Shape;83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840" name="Google Shape;840;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solvent is the substance  into which a solute is dissolved.]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46" name="Google Shape;84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Usually, the solvent is a liquid, and most often it’s water. But gasses and some solids can also be solvents.</a:t>
            </a:r>
            <a:endParaRPr/>
          </a:p>
          <a:p>
            <a:pPr marL="0" lvl="0" indent="0" algn="l" rtl="0">
              <a:lnSpc>
                <a:spcPct val="100000"/>
              </a:lnSpc>
              <a:spcBef>
                <a:spcPts val="0"/>
              </a:spcBef>
              <a:spcAft>
                <a:spcPts val="0"/>
              </a:spcAft>
              <a:buSzPts val="1400"/>
              <a:buNone/>
            </a:pPr>
            <a:endParaRPr/>
          </a:p>
        </p:txBody>
      </p:sp>
      <p:sp>
        <p:nvSpPr>
          <p:cNvPr id="854" name="Google Shape;85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how a solution can be made by using sugar and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sugar (solute) is mixed with water, it dissolves in the water, which creates a solution.]</a:t>
            </a:r>
            <a:endParaRPr/>
          </a:p>
        </p:txBody>
      </p:sp>
      <p:sp>
        <p:nvSpPr>
          <p:cNvPr id="166" name="Google Shape;16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7b3a8256aa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7b3a8256aa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Usually, the solvent is a liquid, and most often it’s water. But gasses and some solids can also be solvents.</a:t>
            </a:r>
            <a:endParaRPr/>
          </a:p>
          <a:p>
            <a:pPr marL="0" lvl="0" indent="0" algn="l" rtl="0">
              <a:lnSpc>
                <a:spcPct val="100000"/>
              </a:lnSpc>
              <a:spcBef>
                <a:spcPts val="0"/>
              </a:spcBef>
              <a:spcAft>
                <a:spcPts val="0"/>
              </a:spcAft>
              <a:buSzPts val="1400"/>
              <a:buNone/>
            </a:pPr>
            <a:endParaRPr/>
          </a:p>
        </p:txBody>
      </p:sp>
      <p:sp>
        <p:nvSpPr>
          <p:cNvPr id="864" name="Google Shape;864;g7b3a8256aa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universal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the universal solvent because it can dissolve more substances than any other liquid. In the examples we used with the tea, Jell-o, and even hot chocolate to show solutes, water was used as the solvent.]</a:t>
            </a:r>
            <a:endParaRPr/>
          </a:p>
        </p:txBody>
      </p:sp>
      <p:sp>
        <p:nvSpPr>
          <p:cNvPr id="874" name="Google Shape;87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Now, let’s look at some examples of </a:t>
            </a:r>
            <a:r>
              <a:rPr lang="en-US" b="1"/>
              <a:t>solvents</a:t>
            </a:r>
            <a:r>
              <a:rPr lang="en-US"/>
              <a:t>. We will be looking back at the examples we used for solutes. </a:t>
            </a:r>
            <a:endParaRPr/>
          </a:p>
        </p:txBody>
      </p:sp>
      <p:sp>
        <p:nvSpPr>
          <p:cNvPr id="882" name="Google Shape;88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the water is the solvent. The solute (Kool-Aid powder) is dissolved into the water (solvent) to form the solution (Kool-Aid). The water is the solvent because it is the substance that a solute is dissolved in.</a:t>
            </a:r>
            <a:endParaRPr/>
          </a:p>
        </p:txBody>
      </p:sp>
      <p:sp>
        <p:nvSpPr>
          <p:cNvPr id="889" name="Google Shape;889;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making Jell-O, water is the solvent. The jell-o powder (solute) is dissolved into the water (solvent) to make Jell-o (solution). The water is the solvent because it is the substance that the solute is dissolved in. </a:t>
            </a:r>
            <a:endParaRPr/>
          </a:p>
        </p:txBody>
      </p:sp>
      <p:sp>
        <p:nvSpPr>
          <p:cNvPr id="905" name="Google Shape;90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Making hot chocolate we also see solutes, solvents, and solutions. The cocoa powder is the solute, here milk or water could be the solvent depending on what you prefer and they both cause the cocoa powder to dissolve. The solution is the hot chocolate. </a:t>
            </a:r>
            <a:endParaRPr/>
          </a:p>
        </p:txBody>
      </p:sp>
      <p:sp>
        <p:nvSpPr>
          <p:cNvPr id="921" name="Google Shape;92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937" name="Google Shape;93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solvent is the substance into which a solute is dissolved.]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43" name="Google Shape;94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why is water the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the water is the solvent. The solute (Kool-Aid powder) is dissolved into the water (solvent) to form the solution (Kool-Aid). </a:t>
            </a:r>
            <a:r>
              <a:rPr lang="en-US" b="1"/>
              <a:t>The water is the solvent because it is the substance that a solute is dissolved in.</a:t>
            </a:r>
            <a:r>
              <a:rPr lang="en-US"/>
              <a:t>]</a:t>
            </a:r>
            <a:endParaRPr/>
          </a:p>
        </p:txBody>
      </p:sp>
      <p:sp>
        <p:nvSpPr>
          <p:cNvPr id="951" name="Google Shape;95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how you use a solute, solvent, and solution when making hot chocolate.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mix the hot cocoa (solute) into the water (solvent). The solute (hot cocoa) dissolves in the solvent (water) to make the solution (hot chocolate).]</a:t>
            </a:r>
            <a:endParaRPr/>
          </a:p>
        </p:txBody>
      </p:sp>
      <p:sp>
        <p:nvSpPr>
          <p:cNvPr id="967" name="Google Shape;96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Based on your observations, which substance (s) dissolved the quickest?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answer will be based on which substances you use with your students. </a:t>
            </a:r>
            <a:endParaRPr/>
          </a:p>
        </p:txBody>
      </p:sp>
      <p:sp>
        <p:nvSpPr>
          <p:cNvPr id="174" name="Google Shape;17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solvents</a:t>
            </a:r>
            <a:r>
              <a:rPr lang="en-US"/>
              <a:t>.  </a:t>
            </a:r>
            <a:endParaRPr/>
          </a:p>
        </p:txBody>
      </p:sp>
      <p:sp>
        <p:nvSpPr>
          <p:cNvPr id="982" name="Google Shape;98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Sugar is not a solvent. Nothing can be dissolved in sugar. Sugar is a solute, however, because it can be dissolved in a solvent, like when you add sugar to tea or coffee.</a:t>
            </a:r>
            <a:endParaRPr/>
          </a:p>
        </p:txBody>
      </p:sp>
      <p:sp>
        <p:nvSpPr>
          <p:cNvPr id="989" name="Google Shape;989;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mixing Kool-Aid powder and water together, you get Kool-Aid. This pitcher of Kool-Aid is not a solvent, it is a solution. It is a solution because it was created by a solute (Kool-Aid powder) being dissolved into a solvent (water). </a:t>
            </a:r>
            <a:endParaRPr/>
          </a:p>
        </p:txBody>
      </p:sp>
      <p:sp>
        <p:nvSpPr>
          <p:cNvPr id="997" name="Google Shape;997;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After mixing cocoa powder and milk (or water) together, you get a cup of tea. This cup of hot chocolate is not a solvent, it is a solution. It is a solution because it was created by a solute (cocoa powder) being dissolved into a solvent (milk or water). </a:t>
            </a:r>
            <a:endParaRPr/>
          </a:p>
          <a:p>
            <a:pPr marL="0" lvl="0" indent="0" algn="l" rtl="0">
              <a:lnSpc>
                <a:spcPct val="100000"/>
              </a:lnSpc>
              <a:spcBef>
                <a:spcPts val="0"/>
              </a:spcBef>
              <a:spcAft>
                <a:spcPts val="0"/>
              </a:spcAft>
              <a:buSzPts val="1400"/>
              <a:buNone/>
            </a:pPr>
            <a:endParaRPr/>
          </a:p>
        </p:txBody>
      </p:sp>
      <p:sp>
        <p:nvSpPr>
          <p:cNvPr id="1005" name="Google Shape;1005;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013" name="Google Shape;101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cocoa powder a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 it is a solute.]</a:t>
            </a:r>
            <a:endParaRPr/>
          </a:p>
        </p:txBody>
      </p:sp>
      <p:sp>
        <p:nvSpPr>
          <p:cNvPr id="1019" name="Google Shape;1019;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the pitcher of Kool-Aid not a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not a solvent because it is a solution. It is a solution because it has been created after a solute has been dissolved into a solvent.]</a:t>
            </a:r>
            <a:endParaRPr/>
          </a:p>
        </p:txBody>
      </p:sp>
      <p:sp>
        <p:nvSpPr>
          <p:cNvPr id="1027" name="Google Shape;102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sugar a solute, solvent, or solution? Explain.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[Sugar is a solute because it can be dissolved in a solvent, like when you add sugar to tea or coffee.]</a:t>
            </a:r>
            <a:endParaRPr/>
          </a:p>
        </p:txBody>
      </p:sp>
      <p:sp>
        <p:nvSpPr>
          <p:cNvPr id="1035" name="Google Shape;1035;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043" name="Google Shape;1043;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solvent is the substance into which a solute is dissolved.]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9" name="Google Shape;104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1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1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1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1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1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10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s://phet.colorado.edu/sims/html/concentration/latest/concentration_en.html" TargetMode="External"/><Relationship Id="rId5" Type="http://schemas.openxmlformats.org/officeDocument/2006/relationships/image" Target="../media/image48.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1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6nEH2XlcJt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bbc.co.uk/bitesize/topics/zrssgk7/articles/zpd6hyc" TargetMode="Externa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youtube.com/watch?v=6nEH2XlcJt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jpg"/><Relationship Id="rId4" Type="http://schemas.openxmlformats.org/officeDocument/2006/relationships/image" Target="../media/image31.jp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2.jpg"/><Relationship Id="rId4" Type="http://schemas.openxmlformats.org/officeDocument/2006/relationships/image" Target="../media/image31.jpg"/></Relationships>
</file>

<file path=ppt/slides/_rels/slide8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34.jp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8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6.png"/></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800" b="0" i="0" u="none" strike="noStrike" cap="none">
                <a:solidFill>
                  <a:schemeClr val="dk1"/>
                </a:solidFill>
                <a:latin typeface="Calibri"/>
                <a:ea typeface="Calibri"/>
                <a:cs typeface="Calibri"/>
                <a:sym typeface="Calibri"/>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800" b="0" i="0" u="none" strike="noStrike" cap="none">
                <a:solidFill>
                  <a:schemeClr val="dk1"/>
                </a:solidFill>
                <a:latin typeface="Calibri"/>
                <a:ea typeface="Calibri"/>
                <a:cs typeface="Calibri"/>
                <a:sym typeface="Calibri"/>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800" b="0" i="0" u="none" strike="noStrike" cap="none">
                <a:solidFill>
                  <a:schemeClr val="dk1"/>
                </a:solidFill>
                <a:latin typeface="Calibri"/>
                <a:ea typeface="Calibri"/>
                <a:cs typeface="Calibri"/>
                <a:sym typeface="Calibri"/>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dk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800" b="0" i="0" u="none" strike="noStrike" cap="none">
                <a:solidFill>
                  <a:schemeClr val="dk1"/>
                </a:solidFill>
                <a:latin typeface="Calibri"/>
                <a:ea typeface="Calibri"/>
                <a:cs typeface="Calibri"/>
                <a:sym typeface="Calibri"/>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95"/>
          <p:cNvSpPr/>
          <p:nvPr/>
        </p:nvSpPr>
        <p:spPr>
          <a:xfrm>
            <a:off x="4126199" y="4562541"/>
            <a:ext cx="3377650" cy="35559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0" name="Google Shape;1060;p95"/>
          <p:cNvSpPr txBox="1"/>
          <p:nvPr/>
        </p:nvSpPr>
        <p:spPr>
          <a:xfrm>
            <a:off x="4874822" y="3564075"/>
            <a:ext cx="2286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pic>
        <p:nvPicPr>
          <p:cNvPr id="1061" name="Google Shape;1061;p95" descr="Cup Of Water Png Graphic Freeuse Download - Water - Free Transparent PNG  Download - PNGkey"/>
          <p:cNvPicPr preferRelativeResize="0"/>
          <p:nvPr/>
        </p:nvPicPr>
        <p:blipFill rotWithShape="1">
          <a:blip r:embed="rId3">
            <a:alphaModFix/>
          </a:blip>
          <a:srcRect/>
          <a:stretch/>
        </p:blipFill>
        <p:spPr>
          <a:xfrm>
            <a:off x="735230" y="2401304"/>
            <a:ext cx="3124663" cy="3864425"/>
          </a:xfrm>
          <a:prstGeom prst="rect">
            <a:avLst/>
          </a:prstGeom>
          <a:noFill/>
          <a:ln>
            <a:noFill/>
          </a:ln>
        </p:spPr>
      </p:pic>
      <p:sp>
        <p:nvSpPr>
          <p:cNvPr id="1062" name="Google Shape;1062;p95"/>
          <p:cNvSpPr txBox="1"/>
          <p:nvPr/>
        </p:nvSpPr>
        <p:spPr>
          <a:xfrm>
            <a:off x="605645" y="543437"/>
            <a:ext cx="85383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True/False: only liquids can be solvents </a:t>
            </a:r>
            <a:endParaRPr sz="1400" b="0" i="0" u="none" strike="noStrike" cap="none">
              <a:solidFill>
                <a:srgbClr val="000000"/>
              </a:solidFill>
              <a:latin typeface="Arial"/>
              <a:ea typeface="Arial"/>
              <a:cs typeface="Arial"/>
              <a:sym typeface="Arial"/>
            </a:endParaRPr>
          </a:p>
        </p:txBody>
      </p:sp>
      <p:sp>
        <p:nvSpPr>
          <p:cNvPr id="1063" name="Google Shape;1063;p9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7b3a8256aa_0_74"/>
          <p:cNvSpPr/>
          <p:nvPr/>
        </p:nvSpPr>
        <p:spPr>
          <a:xfrm>
            <a:off x="4126199" y="4562541"/>
            <a:ext cx="3377700" cy="3555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0" name="Google Shape;1070;g7b3a8256aa_0_74"/>
          <p:cNvSpPr txBox="1"/>
          <p:nvPr/>
        </p:nvSpPr>
        <p:spPr>
          <a:xfrm>
            <a:off x="4874822" y="3564075"/>
            <a:ext cx="2286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pic>
        <p:nvPicPr>
          <p:cNvPr id="1071" name="Google Shape;1071;g7b3a8256aa_0_74" descr="Cup Of Water Png Graphic Freeuse Download - Water - Free Transparent PNG  Download - PNGkey"/>
          <p:cNvPicPr preferRelativeResize="0"/>
          <p:nvPr/>
        </p:nvPicPr>
        <p:blipFill rotWithShape="1">
          <a:blip r:embed="rId3">
            <a:alphaModFix/>
          </a:blip>
          <a:srcRect/>
          <a:stretch/>
        </p:blipFill>
        <p:spPr>
          <a:xfrm>
            <a:off x="735230" y="2401304"/>
            <a:ext cx="3124663" cy="3864425"/>
          </a:xfrm>
          <a:prstGeom prst="rect">
            <a:avLst/>
          </a:prstGeom>
          <a:noFill/>
          <a:ln>
            <a:noFill/>
          </a:ln>
        </p:spPr>
      </p:pic>
      <p:sp>
        <p:nvSpPr>
          <p:cNvPr id="1072" name="Google Shape;1072;g7b3a8256aa_0_74"/>
          <p:cNvSpPr txBox="1"/>
          <p:nvPr/>
        </p:nvSpPr>
        <p:spPr>
          <a:xfrm>
            <a:off x="605645" y="543437"/>
            <a:ext cx="8538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True/</a:t>
            </a:r>
            <a:r>
              <a:rPr lang="en-US" sz="4400" b="0" i="0" u="none" strike="noStrike" cap="none">
                <a:solidFill>
                  <a:srgbClr val="FF0000"/>
                </a:solidFill>
                <a:latin typeface="Calibri"/>
                <a:ea typeface="Calibri"/>
                <a:cs typeface="Calibri"/>
                <a:sym typeface="Calibri"/>
              </a:rPr>
              <a:t>False</a:t>
            </a:r>
            <a:r>
              <a:rPr lang="en-US" sz="4400" b="0" i="0" u="none" strike="noStrike" cap="none">
                <a:solidFill>
                  <a:schemeClr val="dk1"/>
                </a:solidFill>
                <a:latin typeface="Calibri"/>
                <a:ea typeface="Calibri"/>
                <a:cs typeface="Calibri"/>
                <a:sym typeface="Calibri"/>
              </a:rPr>
              <a:t>: only liquids can be solvents </a:t>
            </a:r>
            <a:endParaRPr sz="1400" b="0" i="0" u="none" strike="noStrike" cap="none">
              <a:solidFill>
                <a:srgbClr val="000000"/>
              </a:solidFill>
              <a:latin typeface="Arial"/>
              <a:ea typeface="Arial"/>
              <a:cs typeface="Arial"/>
              <a:sym typeface="Arial"/>
            </a:endParaRPr>
          </a:p>
        </p:txBody>
      </p:sp>
      <p:sp>
        <p:nvSpPr>
          <p:cNvPr id="1073" name="Google Shape;1073;g7b3a8256aa_0_7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96" descr="Cup Of Water Png Graphic Freeuse Download - Water - Free Transparent PNG  Download - PNGkey"/>
          <p:cNvPicPr preferRelativeResize="0"/>
          <p:nvPr/>
        </p:nvPicPr>
        <p:blipFill rotWithShape="1">
          <a:blip r:embed="rId3">
            <a:alphaModFix/>
          </a:blip>
          <a:srcRect/>
          <a:stretch/>
        </p:blipFill>
        <p:spPr>
          <a:xfrm>
            <a:off x="3184515" y="1856315"/>
            <a:ext cx="3124663" cy="3864425"/>
          </a:xfrm>
          <a:prstGeom prst="rect">
            <a:avLst/>
          </a:prstGeom>
          <a:noFill/>
          <a:ln>
            <a:noFill/>
          </a:ln>
        </p:spPr>
      </p:pic>
      <p:sp>
        <p:nvSpPr>
          <p:cNvPr id="1080" name="Google Shape;1080;p96"/>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Why is water the universal solvent?</a:t>
            </a:r>
            <a:endParaRPr sz="1400" b="0" i="0" u="none" strike="noStrike" cap="none">
              <a:solidFill>
                <a:srgbClr val="000000"/>
              </a:solidFill>
              <a:latin typeface="Arial"/>
              <a:ea typeface="Arial"/>
              <a:cs typeface="Arial"/>
              <a:sym typeface="Arial"/>
            </a:endParaRPr>
          </a:p>
        </p:txBody>
      </p:sp>
      <p:sp>
        <p:nvSpPr>
          <p:cNvPr id="1081" name="Google Shape;1081;p9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97"/>
          <p:cNvSpPr txBox="1">
            <a:spLocks noGrp="1"/>
          </p:cNvSpPr>
          <p:nvPr>
            <p:ph type="title"/>
          </p:nvPr>
        </p:nvSpPr>
        <p:spPr>
          <a:xfrm>
            <a:off x="588095" y="424771"/>
            <a:ext cx="8694295" cy="15664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Which one is</a:t>
            </a:r>
            <a:r>
              <a:rPr lang="en-US" sz="3600" b="1" i="1"/>
              <a:t> </a:t>
            </a:r>
            <a:r>
              <a:rPr lang="en-US" sz="3600"/>
              <a:t>an example of using a solute?</a:t>
            </a:r>
            <a:endParaRPr/>
          </a:p>
        </p:txBody>
      </p:sp>
      <p:sp>
        <p:nvSpPr>
          <p:cNvPr id="1088" name="Google Shape;1088;p97"/>
          <p:cNvSpPr txBox="1"/>
          <p:nvPr/>
        </p:nvSpPr>
        <p:spPr>
          <a:xfrm>
            <a:off x="423203" y="2135782"/>
            <a:ext cx="4512000" cy="3971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a:t>
            </a:r>
            <a:r>
              <a:rPr lang="en-US" sz="3600" b="0" i="0" u="none" strike="noStrike" cap="none">
                <a:solidFill>
                  <a:schemeClr val="dk1"/>
                </a:solidFill>
                <a:latin typeface="Calibri"/>
                <a:ea typeface="Calibri"/>
                <a:cs typeface="Calibri"/>
                <a:sym typeface="Calibri"/>
              </a:rPr>
              <a:t>alt on french fries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I</a:t>
            </a:r>
            <a:r>
              <a:rPr lang="en-US" sz="3600" b="0" i="0" u="none" strike="noStrike" cap="none">
                <a:solidFill>
                  <a:schemeClr val="dk1"/>
                </a:solidFill>
                <a:latin typeface="Calibri"/>
                <a:ea typeface="Calibri"/>
                <a:cs typeface="Calibri"/>
                <a:sym typeface="Calibri"/>
              </a:rPr>
              <a:t>ce on the sidewalk</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a:t>
            </a:r>
            <a:r>
              <a:rPr lang="en-US" sz="3600" b="0" i="0" u="none" strike="noStrike" cap="none">
                <a:solidFill>
                  <a:schemeClr val="dk1"/>
                </a:solidFill>
                <a:latin typeface="Calibri"/>
                <a:ea typeface="Calibri"/>
                <a:cs typeface="Calibri"/>
                <a:sym typeface="Calibri"/>
              </a:rPr>
              <a:t>aint on a canvas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a:t>
            </a:r>
            <a:r>
              <a:rPr lang="en-US" sz="3600" b="0" i="0" u="none" strike="noStrike" cap="none">
                <a:solidFill>
                  <a:schemeClr val="dk1"/>
                </a:solidFill>
                <a:latin typeface="Calibri"/>
                <a:ea typeface="Calibri"/>
                <a:cs typeface="Calibri"/>
                <a:sym typeface="Calibri"/>
              </a:rPr>
              <a:t>ugar in iced tea</a:t>
            </a:r>
            <a:endParaRPr sz="1400" b="0" i="0" u="none" strike="noStrike" cap="none">
              <a:solidFill>
                <a:srgbClr val="000000"/>
              </a:solidFill>
              <a:latin typeface="Arial"/>
              <a:ea typeface="Arial"/>
              <a:cs typeface="Arial"/>
              <a:sym typeface="Arial"/>
            </a:endParaRPr>
          </a:p>
        </p:txBody>
      </p:sp>
      <p:sp>
        <p:nvSpPr>
          <p:cNvPr id="1089" name="Google Shape;1089;p9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7b3a8256aa_0_83"/>
          <p:cNvSpPr txBox="1">
            <a:spLocks noGrp="1"/>
          </p:cNvSpPr>
          <p:nvPr>
            <p:ph type="title"/>
          </p:nvPr>
        </p:nvSpPr>
        <p:spPr>
          <a:xfrm>
            <a:off x="588095" y="424771"/>
            <a:ext cx="8694300" cy="156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Which one is</a:t>
            </a:r>
            <a:r>
              <a:rPr lang="en-US" sz="3600" b="1" i="1"/>
              <a:t> </a:t>
            </a:r>
            <a:r>
              <a:rPr lang="en-US" sz="3600"/>
              <a:t>an example of using a solute?</a:t>
            </a:r>
            <a:endParaRPr/>
          </a:p>
        </p:txBody>
      </p:sp>
      <p:sp>
        <p:nvSpPr>
          <p:cNvPr id="1096" name="Google Shape;1096;g7b3a8256aa_0_83"/>
          <p:cNvSpPr txBox="1"/>
          <p:nvPr/>
        </p:nvSpPr>
        <p:spPr>
          <a:xfrm>
            <a:off x="423203" y="2135782"/>
            <a:ext cx="4512000" cy="3971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a:t>
            </a:r>
            <a:r>
              <a:rPr lang="en-US" sz="3600" b="0" i="0" u="none" strike="noStrike" cap="none">
                <a:solidFill>
                  <a:schemeClr val="dk1"/>
                </a:solidFill>
                <a:latin typeface="Calibri"/>
                <a:ea typeface="Calibri"/>
                <a:cs typeface="Calibri"/>
                <a:sym typeface="Calibri"/>
              </a:rPr>
              <a:t>alt on french fries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I</a:t>
            </a:r>
            <a:r>
              <a:rPr lang="en-US" sz="3600" b="0" i="0" u="none" strike="noStrike" cap="none">
                <a:solidFill>
                  <a:schemeClr val="dk1"/>
                </a:solidFill>
                <a:latin typeface="Calibri"/>
                <a:ea typeface="Calibri"/>
                <a:cs typeface="Calibri"/>
                <a:sym typeface="Calibri"/>
              </a:rPr>
              <a:t>ce on the sidewalk</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a:t>
            </a:r>
            <a:r>
              <a:rPr lang="en-US" sz="3600" b="0" i="0" u="none" strike="noStrike" cap="none">
                <a:solidFill>
                  <a:schemeClr val="dk1"/>
                </a:solidFill>
                <a:latin typeface="Calibri"/>
                <a:ea typeface="Calibri"/>
                <a:cs typeface="Calibri"/>
                <a:sym typeface="Calibri"/>
              </a:rPr>
              <a:t>aint on a canvas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36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S</a:t>
            </a:r>
            <a:r>
              <a:rPr lang="en-US" sz="3600" b="0" i="0" u="none" strike="noStrike" cap="none">
                <a:solidFill>
                  <a:srgbClr val="FF0000"/>
                </a:solidFill>
                <a:latin typeface="Calibri"/>
                <a:ea typeface="Calibri"/>
                <a:cs typeface="Calibri"/>
                <a:sym typeface="Calibri"/>
              </a:rPr>
              <a:t>ugar in iced tea</a:t>
            </a:r>
            <a:endParaRPr sz="1400" b="0" i="0" u="none" strike="noStrike" cap="none">
              <a:solidFill>
                <a:srgbClr val="FF0000"/>
              </a:solidFill>
              <a:latin typeface="Arial"/>
              <a:ea typeface="Arial"/>
              <a:cs typeface="Arial"/>
              <a:sym typeface="Arial"/>
            </a:endParaRPr>
          </a:p>
        </p:txBody>
      </p:sp>
      <p:sp>
        <p:nvSpPr>
          <p:cNvPr id="1097" name="Google Shape;1097;g7b3a8256aa_0_8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98"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1104" name="Google Shape;1104;p98" descr="Sunday Surprise: Magic Nursery Toddlers by Mattel! | The Toy Box Philosopher"/>
          <p:cNvPicPr preferRelativeResize="0"/>
          <p:nvPr/>
        </p:nvPicPr>
        <p:blipFill rotWithShape="1">
          <a:blip r:embed="rId4">
            <a:alphaModFix/>
          </a:blip>
          <a:srcRect/>
          <a:stretch/>
        </p:blipFill>
        <p:spPr>
          <a:xfrm>
            <a:off x="2843284" y="3270746"/>
            <a:ext cx="2895601" cy="1743790"/>
          </a:xfrm>
          <a:prstGeom prst="rect">
            <a:avLst/>
          </a:prstGeom>
          <a:noFill/>
          <a:ln>
            <a:noFill/>
          </a:ln>
        </p:spPr>
      </p:pic>
      <p:pic>
        <p:nvPicPr>
          <p:cNvPr id="1105" name="Google Shape;1105;p98"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1106" name="Google Shape;1106;p98"/>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1107" name="Google Shape;1107;p98"/>
          <p:cNvSpPr txBox="1"/>
          <p:nvPr/>
        </p:nvSpPr>
        <p:spPr>
          <a:xfrm>
            <a:off x="650609" y="1885957"/>
            <a:ext cx="39786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1108" name="Google Shape;1108;p98"/>
          <p:cNvSpPr txBox="1"/>
          <p:nvPr/>
        </p:nvSpPr>
        <p:spPr>
          <a:xfrm>
            <a:off x="7250069" y="1894261"/>
            <a:ext cx="39786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1109" name="Google Shape;1109;p98"/>
          <p:cNvSpPr txBox="1"/>
          <p:nvPr/>
        </p:nvSpPr>
        <p:spPr>
          <a:xfrm>
            <a:off x="4055663" y="1885956"/>
            <a:ext cx="39786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1110" name="Google Shape;1110;p98"/>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1111" name="Google Shape;1111;p98"/>
          <p:cNvSpPr txBox="1"/>
          <p:nvPr/>
        </p:nvSpPr>
        <p:spPr>
          <a:xfrm>
            <a:off x="588095" y="424771"/>
            <a:ext cx="8694295" cy="156641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Label the solute, solvent, and solution. Explain your answer.</a:t>
            </a:r>
            <a:endParaRPr sz="1400" b="0" i="0" u="none" strike="noStrike" cap="none">
              <a:solidFill>
                <a:srgbClr val="000000"/>
              </a:solidFill>
              <a:latin typeface="Arial"/>
              <a:ea typeface="Arial"/>
              <a:cs typeface="Arial"/>
              <a:sym typeface="Arial"/>
            </a:endParaRPr>
          </a:p>
        </p:txBody>
      </p:sp>
      <p:sp>
        <p:nvSpPr>
          <p:cNvPr id="1112" name="Google Shape;1112;p98"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g7b3a8256aa_0_90"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1119" name="Google Shape;1119;g7b3a8256aa_0_90" descr="Sunday Surprise: Magic Nursery Toddlers by Mattel! | The Toy Box Philosopher"/>
          <p:cNvPicPr preferRelativeResize="0"/>
          <p:nvPr/>
        </p:nvPicPr>
        <p:blipFill rotWithShape="1">
          <a:blip r:embed="rId4">
            <a:alphaModFix/>
          </a:blip>
          <a:srcRect/>
          <a:stretch/>
        </p:blipFill>
        <p:spPr>
          <a:xfrm>
            <a:off x="2843284" y="3270746"/>
            <a:ext cx="2895602" cy="1743790"/>
          </a:xfrm>
          <a:prstGeom prst="rect">
            <a:avLst/>
          </a:prstGeom>
          <a:noFill/>
          <a:ln>
            <a:noFill/>
          </a:ln>
        </p:spPr>
      </p:pic>
      <p:pic>
        <p:nvPicPr>
          <p:cNvPr id="1120" name="Google Shape;1120;g7b3a8256aa_0_90"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1121" name="Google Shape;1121;g7b3a8256aa_0_90"/>
          <p:cNvCxnSpPr/>
          <p:nvPr/>
        </p:nvCxnSpPr>
        <p:spPr>
          <a:xfrm>
            <a:off x="1631461" y="2217426"/>
            <a:ext cx="1604400"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1122" name="Google Shape;1122;g7b3a8256aa_0_90"/>
          <p:cNvSpPr txBox="1"/>
          <p:nvPr/>
        </p:nvSpPr>
        <p:spPr>
          <a:xfrm>
            <a:off x="130345" y="1885950"/>
            <a:ext cx="1407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1123" name="Google Shape;1123;g7b3a8256aa_0_90"/>
          <p:cNvSpPr txBox="1"/>
          <p:nvPr/>
        </p:nvSpPr>
        <p:spPr>
          <a:xfrm>
            <a:off x="6614751" y="1894250"/>
            <a:ext cx="1947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1124" name="Google Shape;1124;g7b3a8256aa_0_90"/>
          <p:cNvSpPr txBox="1"/>
          <p:nvPr/>
        </p:nvSpPr>
        <p:spPr>
          <a:xfrm>
            <a:off x="3572699" y="1885950"/>
            <a:ext cx="1890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Solvent</a:t>
            </a:r>
            <a:endParaRPr sz="1800" b="1" i="0" u="none" strike="noStrike" cap="none">
              <a:solidFill>
                <a:srgbClr val="FF0000"/>
              </a:solidFill>
              <a:latin typeface="Calibri"/>
              <a:ea typeface="Calibri"/>
              <a:cs typeface="Calibri"/>
              <a:sym typeface="Calibri"/>
            </a:endParaRPr>
          </a:p>
        </p:txBody>
      </p:sp>
      <p:sp>
        <p:nvSpPr>
          <p:cNvPr id="1125" name="Google Shape;1125;g7b3a8256aa_0_90"/>
          <p:cNvSpPr txBox="1"/>
          <p:nvPr/>
        </p:nvSpPr>
        <p:spPr>
          <a:xfrm>
            <a:off x="5674506" y="1573740"/>
            <a:ext cx="606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1126" name="Google Shape;1126;g7b3a8256aa_0_90"/>
          <p:cNvSpPr txBox="1"/>
          <p:nvPr/>
        </p:nvSpPr>
        <p:spPr>
          <a:xfrm>
            <a:off x="561420" y="424771"/>
            <a:ext cx="8694300" cy="15663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Label the solute, solvent, and solution. Explain your answer.</a:t>
            </a:r>
            <a:endParaRPr sz="1400" b="0" i="0" u="none" strike="noStrike" cap="none">
              <a:solidFill>
                <a:srgbClr val="000000"/>
              </a:solidFill>
              <a:latin typeface="Arial"/>
              <a:ea typeface="Arial"/>
              <a:cs typeface="Arial"/>
              <a:sym typeface="Arial"/>
            </a:endParaRPr>
          </a:p>
        </p:txBody>
      </p:sp>
      <p:sp>
        <p:nvSpPr>
          <p:cNvPr id="1127" name="Google Shape;1127;g7b3a8256aa_0_90"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9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5400"/>
              <a:buFont typeface="Calibri"/>
              <a:buNone/>
            </a:pPr>
            <a:r>
              <a:rPr lang="en-US" sz="5400" b="0" i="0" u="none" strike="noStrike" cap="none">
                <a:solidFill>
                  <a:srgbClr val="FF0000"/>
                </a:solidFill>
                <a:latin typeface="Calibri"/>
                <a:ea typeface="Calibri"/>
                <a:cs typeface="Calibri"/>
                <a:sym typeface="Calibri"/>
              </a:rPr>
              <a:t>Remember!!!</a:t>
            </a:r>
            <a:endParaRPr sz="1800" b="0" i="0" u="none" strike="noStrike" cap="none">
              <a:solidFill>
                <a:schemeClr val="dk1"/>
              </a:solidFill>
              <a:latin typeface="Calibri"/>
              <a:ea typeface="Calibri"/>
              <a:cs typeface="Calibri"/>
              <a:sym typeface="Calibri"/>
            </a:endParaRPr>
          </a:p>
        </p:txBody>
      </p:sp>
      <p:sp>
        <p:nvSpPr>
          <p:cNvPr id="1134" name="Google Shape;1134;p9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00"/>
          <p:cNvSpPr txBox="1"/>
          <p:nvPr/>
        </p:nvSpPr>
        <p:spPr>
          <a:xfrm>
            <a:off x="605645" y="543437"/>
            <a:ext cx="85383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Solvent</a:t>
            </a:r>
            <a:r>
              <a:rPr lang="en-US" sz="4400" b="0" i="0" u="none" strike="noStrike" cap="none">
                <a:solidFill>
                  <a:schemeClr val="dk1"/>
                </a:solidFill>
                <a:latin typeface="Calibri"/>
                <a:ea typeface="Calibri"/>
                <a:cs typeface="Calibri"/>
                <a:sym typeface="Calibri"/>
              </a:rPr>
              <a:t>: the substance into which a solute is dissolved</a:t>
            </a:r>
            <a:endParaRPr sz="1400" b="0" i="0" u="none" strike="noStrike" cap="none">
              <a:solidFill>
                <a:srgbClr val="000000"/>
              </a:solidFill>
              <a:latin typeface="Arial"/>
              <a:ea typeface="Arial"/>
              <a:cs typeface="Arial"/>
              <a:sym typeface="Arial"/>
            </a:endParaRPr>
          </a:p>
        </p:txBody>
      </p:sp>
      <p:pic>
        <p:nvPicPr>
          <p:cNvPr id="1141" name="Google Shape;1141;p100"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
        <p:nvSpPr>
          <p:cNvPr id="1142" name="Google Shape;1142;p10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01"/>
          <p:cNvSpPr txBox="1"/>
          <p:nvPr/>
        </p:nvSpPr>
        <p:spPr>
          <a:xfrm>
            <a:off x="1768497" y="111150"/>
            <a:ext cx="71955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Simulation Activity</a:t>
            </a:r>
            <a:endParaRPr sz="1800" b="0" i="0" u="none" strike="noStrike" cap="none">
              <a:solidFill>
                <a:schemeClr val="dk1"/>
              </a:solidFill>
              <a:latin typeface="Calibri"/>
              <a:ea typeface="Calibri"/>
              <a:cs typeface="Calibri"/>
              <a:sym typeface="Calibri"/>
            </a:endParaRPr>
          </a:p>
        </p:txBody>
      </p:sp>
      <p:sp>
        <p:nvSpPr>
          <p:cNvPr id="1149" name="Google Shape;1149;p10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150" name="Google Shape;1150;p101" descr="Cursor"/>
          <p:cNvPicPr preferRelativeResize="0"/>
          <p:nvPr/>
        </p:nvPicPr>
        <p:blipFill rotWithShape="1">
          <a:blip r:embed="rId4">
            <a:alphaModFix/>
          </a:blip>
          <a:srcRect/>
          <a:stretch/>
        </p:blipFill>
        <p:spPr>
          <a:xfrm rot="5400000">
            <a:off x="1691865" y="1233356"/>
            <a:ext cx="914400" cy="914400"/>
          </a:xfrm>
          <a:prstGeom prst="rect">
            <a:avLst/>
          </a:prstGeom>
          <a:noFill/>
          <a:ln>
            <a:noFill/>
          </a:ln>
        </p:spPr>
      </p:pic>
      <p:pic>
        <p:nvPicPr>
          <p:cNvPr id="1151" name="Google Shape;1151;p101"/>
          <p:cNvPicPr preferRelativeResize="0"/>
          <p:nvPr/>
        </p:nvPicPr>
        <p:blipFill rotWithShape="1">
          <a:blip r:embed="rId5">
            <a:alphaModFix/>
          </a:blip>
          <a:srcRect l="6428" t="12857" r="3391" b="17428"/>
          <a:stretch/>
        </p:blipFill>
        <p:spPr>
          <a:xfrm>
            <a:off x="3902529" y="2762442"/>
            <a:ext cx="5061468" cy="3436616"/>
          </a:xfrm>
          <a:prstGeom prst="rect">
            <a:avLst/>
          </a:prstGeom>
          <a:noFill/>
          <a:ln>
            <a:noFill/>
          </a:ln>
        </p:spPr>
      </p:pic>
      <p:sp>
        <p:nvSpPr>
          <p:cNvPr id="1152" name="Google Shape;1152;p101"/>
          <p:cNvSpPr txBox="1"/>
          <p:nvPr/>
        </p:nvSpPr>
        <p:spPr>
          <a:xfrm>
            <a:off x="411982" y="2230734"/>
            <a:ext cx="2552282"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Click the link above to practices using solutes and solvents to create solutions.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In this simulation, you will be adding different substances (solutes) into water (solvent). What do you observe about the different solutes? Do they all dissolve easily? Can some not dissolve in water? What is the solution?</a:t>
            </a:r>
            <a:endParaRPr sz="1800" b="0" i="0" u="none" strike="noStrike" cap="none">
              <a:solidFill>
                <a:schemeClr val="dk1"/>
              </a:solidFill>
              <a:latin typeface="Calibri"/>
              <a:ea typeface="Calibri"/>
              <a:cs typeface="Calibri"/>
              <a:sym typeface="Calibri"/>
            </a:endParaRPr>
          </a:p>
        </p:txBody>
      </p:sp>
      <p:sp>
        <p:nvSpPr>
          <p:cNvPr id="1153" name="Google Shape;1153;p101"/>
          <p:cNvSpPr/>
          <p:nvPr/>
        </p:nvSpPr>
        <p:spPr>
          <a:xfrm>
            <a:off x="2964264" y="898207"/>
            <a:ext cx="3666581"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en-US" sz="3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Concentration</a:t>
            </a: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(Phet Simulation)</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0" name="Google Shape;190;p10"/>
          <p:cNvGrpSpPr/>
          <p:nvPr/>
        </p:nvGrpSpPr>
        <p:grpSpPr>
          <a:xfrm>
            <a:off x="3085907" y="1939617"/>
            <a:ext cx="2705265" cy="4579682"/>
            <a:chOff x="3270528" y="2817999"/>
            <a:chExt cx="2245779" cy="3657309"/>
          </a:xfrm>
        </p:grpSpPr>
        <p:sp>
          <p:nvSpPr>
            <p:cNvPr id="191" name="Google Shape;191;p10"/>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10"/>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10"/>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10"/>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10"/>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10"/>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10"/>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10"/>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9" name="Google Shape;199;p10" descr="Wooden Spoon.jpg"/>
          <p:cNvPicPr preferRelativeResize="0"/>
          <p:nvPr/>
        </p:nvPicPr>
        <p:blipFill rotWithShape="1">
          <a:blip r:embed="rId3">
            <a:alphaModFix/>
          </a:blip>
          <a:srcRect/>
          <a:stretch/>
        </p:blipFill>
        <p:spPr>
          <a:xfrm rot="1901244">
            <a:off x="2813540" y="1778122"/>
            <a:ext cx="2397529" cy="2130829"/>
          </a:xfrm>
          <a:prstGeom prst="rect">
            <a:avLst/>
          </a:prstGeom>
          <a:noFill/>
          <a:ln>
            <a:noFill/>
          </a:ln>
        </p:spPr>
      </p:pic>
      <p:sp>
        <p:nvSpPr>
          <p:cNvPr id="200" name="Google Shape;200;p10"/>
          <p:cNvSpPr txBox="1"/>
          <p:nvPr/>
        </p:nvSpPr>
        <p:spPr>
          <a:xfrm>
            <a:off x="849542" y="87909"/>
            <a:ext cx="8294458"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Mixture</a:t>
            </a:r>
            <a:r>
              <a:rPr lang="en-US" sz="3600" b="0" i="0" u="none" strike="noStrike" cap="none">
                <a:solidFill>
                  <a:schemeClr val="dk1"/>
                </a:solidFill>
                <a:latin typeface="Calibri"/>
                <a:ea typeface="Calibri"/>
                <a:cs typeface="Calibri"/>
                <a:sym typeface="Calibri"/>
              </a:rPr>
              <a:t>: Two or more substances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combined physically, not chemically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0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60" name="Google Shape;1160;p102"/>
          <p:cNvSpPr txBox="1"/>
          <p:nvPr/>
        </p:nvSpPr>
        <p:spPr>
          <a:xfrm>
            <a:off x="722555" y="298105"/>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you use solutes and solvents? Why are they important?</a:t>
            </a:r>
            <a:endParaRPr sz="1800" b="0" i="0" u="none" strike="noStrike" cap="none">
              <a:solidFill>
                <a:schemeClr val="dk1"/>
              </a:solidFill>
              <a:latin typeface="Calibri"/>
              <a:ea typeface="Calibri"/>
              <a:cs typeface="Calibri"/>
              <a:sym typeface="Calibri"/>
            </a:endParaRPr>
          </a:p>
        </p:txBody>
      </p:sp>
      <p:pic>
        <p:nvPicPr>
          <p:cNvPr id="1161" name="Google Shape;1161;p102"/>
          <p:cNvPicPr preferRelativeResize="0"/>
          <p:nvPr/>
        </p:nvPicPr>
        <p:blipFill rotWithShape="1">
          <a:blip r:embed="rId4">
            <a:alphaModFix/>
          </a:blip>
          <a:srcRect/>
          <a:stretch/>
        </p:blipFill>
        <p:spPr>
          <a:xfrm>
            <a:off x="340771" y="2373923"/>
            <a:ext cx="4881859" cy="3957372"/>
          </a:xfrm>
          <a:prstGeom prst="rect">
            <a:avLst/>
          </a:prstGeom>
          <a:noFill/>
          <a:ln>
            <a:noFill/>
          </a:ln>
        </p:spPr>
      </p:pic>
      <p:pic>
        <p:nvPicPr>
          <p:cNvPr id="1162" name="Google Shape;1162;p102" descr="dreamstime_xl_1429630.jpg"/>
          <p:cNvPicPr preferRelativeResize="0"/>
          <p:nvPr/>
        </p:nvPicPr>
        <p:blipFill rotWithShape="1">
          <a:blip r:embed="rId5">
            <a:alphaModFix/>
          </a:blip>
          <a:srcRect/>
          <a:stretch/>
        </p:blipFill>
        <p:spPr>
          <a:xfrm>
            <a:off x="5538585" y="1674297"/>
            <a:ext cx="3393474" cy="465699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10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1" descr="dissolve.jpg"/>
          <p:cNvPicPr preferRelativeResize="0"/>
          <p:nvPr/>
        </p:nvPicPr>
        <p:blipFill rotWithShape="1">
          <a:blip r:embed="rId3">
            <a:alphaModFix/>
          </a:blip>
          <a:srcRect/>
          <a:stretch/>
        </p:blipFill>
        <p:spPr>
          <a:xfrm>
            <a:off x="1347926" y="715531"/>
            <a:ext cx="6448148" cy="5731687"/>
          </a:xfrm>
          <a:prstGeom prst="rect">
            <a:avLst/>
          </a:prstGeom>
          <a:noFill/>
          <a:ln>
            <a:noFill/>
          </a:ln>
        </p:spPr>
      </p:pic>
      <p:sp>
        <p:nvSpPr>
          <p:cNvPr id="208" name="Google Shape;208;p11"/>
          <p:cNvSpPr txBox="1"/>
          <p:nvPr/>
        </p:nvSpPr>
        <p:spPr>
          <a:xfrm>
            <a:off x="924207" y="149135"/>
            <a:ext cx="821979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Solution</a:t>
            </a:r>
            <a:r>
              <a:rPr lang="en-US" sz="3600" b="0" i="0" u="none" strike="noStrike" cap="none">
                <a:solidFill>
                  <a:schemeClr val="dk1"/>
                </a:solidFill>
                <a:latin typeface="Calibri"/>
                <a:ea typeface="Calibri"/>
                <a:cs typeface="Calibri"/>
                <a:sym typeface="Calibri"/>
              </a:rPr>
              <a:t>: specific type of mixture where one substance dissolves into another.   </a:t>
            </a:r>
            <a:endParaRPr sz="1400" b="0" i="0" u="none" strike="noStrike" cap="none">
              <a:solidFill>
                <a:srgbClr val="000000"/>
              </a:solidFill>
              <a:latin typeface="Arial"/>
              <a:ea typeface="Arial"/>
              <a:cs typeface="Arial"/>
              <a:sym typeface="Arial"/>
            </a:endParaRPr>
          </a:p>
        </p:txBody>
      </p:sp>
      <p:sp>
        <p:nvSpPr>
          <p:cNvPr id="209" name="Google Shape;209;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13"/>
          <p:cNvGrpSpPr/>
          <p:nvPr/>
        </p:nvGrpSpPr>
        <p:grpSpPr>
          <a:xfrm>
            <a:off x="3085752" y="1939533"/>
            <a:ext cx="2705159" cy="4579573"/>
            <a:chOff x="3270528" y="2817999"/>
            <a:chExt cx="2245779" cy="3657309"/>
          </a:xfrm>
        </p:grpSpPr>
        <p:sp>
          <p:nvSpPr>
            <p:cNvPr id="222" name="Google Shape;222;p13"/>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13"/>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p13"/>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13"/>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13"/>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13"/>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13"/>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13"/>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13" descr="Wooden Spoon.jpg"/>
          <p:cNvPicPr preferRelativeResize="0"/>
          <p:nvPr/>
        </p:nvPicPr>
        <p:blipFill rotWithShape="1">
          <a:blip r:embed="rId3">
            <a:alphaModFix/>
          </a:blip>
          <a:srcRect/>
          <a:stretch/>
        </p:blipFill>
        <p:spPr>
          <a:xfrm rot="1901244">
            <a:off x="2813540" y="1778122"/>
            <a:ext cx="2397529" cy="2130829"/>
          </a:xfrm>
          <a:prstGeom prst="rect">
            <a:avLst/>
          </a:prstGeom>
          <a:noFill/>
          <a:ln>
            <a:noFill/>
          </a:ln>
        </p:spPr>
      </p:pic>
      <p:sp>
        <p:nvSpPr>
          <p:cNvPr id="231" name="Google Shape;231;p13"/>
          <p:cNvSpPr txBox="1"/>
          <p:nvPr/>
        </p:nvSpPr>
        <p:spPr>
          <a:xfrm>
            <a:off x="822819" y="226222"/>
            <a:ext cx="829445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How is a mixture formed?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13"/>
          <p:cNvSpPr/>
          <p:nvPr/>
        </p:nvSpPr>
        <p:spPr>
          <a:xfrm>
            <a:off x="3087229" y="1927103"/>
            <a:ext cx="2671219" cy="934352"/>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4" descr="dissolve.jpg"/>
          <p:cNvPicPr preferRelativeResize="0"/>
          <p:nvPr/>
        </p:nvPicPr>
        <p:blipFill rotWithShape="1">
          <a:blip r:embed="rId3">
            <a:alphaModFix/>
          </a:blip>
          <a:srcRect/>
          <a:stretch/>
        </p:blipFill>
        <p:spPr>
          <a:xfrm>
            <a:off x="1771645" y="977178"/>
            <a:ext cx="6448148" cy="5731687"/>
          </a:xfrm>
          <a:prstGeom prst="rect">
            <a:avLst/>
          </a:prstGeom>
          <a:noFill/>
          <a:ln>
            <a:noFill/>
          </a:ln>
        </p:spPr>
      </p:pic>
      <p:sp>
        <p:nvSpPr>
          <p:cNvPr id="240" name="Google Shape;240;p14"/>
          <p:cNvSpPr txBox="1"/>
          <p:nvPr/>
        </p:nvSpPr>
        <p:spPr>
          <a:xfrm>
            <a:off x="924207" y="149135"/>
            <a:ext cx="8219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What must happen to create a solution?</a:t>
            </a:r>
            <a:endParaRPr sz="1400" b="0" i="0" u="none" strike="noStrike" cap="none">
              <a:solidFill>
                <a:srgbClr val="000000"/>
              </a:solidFill>
              <a:latin typeface="Arial"/>
              <a:ea typeface="Arial"/>
              <a:cs typeface="Arial"/>
              <a:sym typeface="Arial"/>
            </a:endParaRPr>
          </a:p>
        </p:txBody>
      </p:sp>
      <p:sp>
        <p:nvSpPr>
          <p:cNvPr id="241" name="Google Shape;241;p1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5" descr="dissolve.jpg"/>
          <p:cNvPicPr preferRelativeResize="0"/>
          <p:nvPr/>
        </p:nvPicPr>
        <p:blipFill rotWithShape="1">
          <a:blip r:embed="rId3">
            <a:alphaModFix/>
          </a:blip>
          <a:srcRect/>
          <a:stretch/>
        </p:blipFill>
        <p:spPr>
          <a:xfrm>
            <a:off x="1771645" y="977178"/>
            <a:ext cx="6448148" cy="5731687"/>
          </a:xfrm>
          <a:prstGeom prst="rect">
            <a:avLst/>
          </a:prstGeom>
          <a:noFill/>
          <a:ln>
            <a:noFill/>
          </a:ln>
        </p:spPr>
      </p:pic>
      <p:sp>
        <p:nvSpPr>
          <p:cNvPr id="248" name="Google Shape;248;p15"/>
          <p:cNvSpPr txBox="1"/>
          <p:nvPr/>
        </p:nvSpPr>
        <p:spPr>
          <a:xfrm>
            <a:off x="924207" y="149135"/>
            <a:ext cx="82197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True/False: </a:t>
            </a:r>
            <a:r>
              <a:rPr lang="en-US" sz="4800">
                <a:solidFill>
                  <a:schemeClr val="dk1"/>
                </a:solidFill>
                <a:latin typeface="Calibri"/>
                <a:ea typeface="Calibri"/>
                <a:cs typeface="Calibri"/>
                <a:sym typeface="Calibri"/>
              </a:rPr>
              <a:t>A</a:t>
            </a:r>
            <a:r>
              <a:rPr lang="en-US" sz="4800" b="0" i="0" u="none" strike="noStrike" cap="none">
                <a:solidFill>
                  <a:schemeClr val="dk1"/>
                </a:solidFill>
                <a:latin typeface="Calibri"/>
                <a:ea typeface="Calibri"/>
                <a:cs typeface="Calibri"/>
                <a:sym typeface="Calibri"/>
              </a:rPr>
              <a:t> solution is a type of mixture.</a:t>
            </a:r>
            <a:endParaRPr sz="1400" b="0" i="0" u="none" strike="noStrike" cap="none">
              <a:solidFill>
                <a:srgbClr val="000000"/>
              </a:solidFill>
              <a:latin typeface="Arial"/>
              <a:ea typeface="Arial"/>
              <a:cs typeface="Arial"/>
              <a:sym typeface="Arial"/>
            </a:endParaRPr>
          </a:p>
        </p:txBody>
      </p:sp>
      <p:sp>
        <p:nvSpPr>
          <p:cNvPr id="249" name="Google Shape;249;p1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7b3a8256aa_0_7" descr="dissolve.jpg"/>
          <p:cNvPicPr preferRelativeResize="0"/>
          <p:nvPr/>
        </p:nvPicPr>
        <p:blipFill rotWithShape="1">
          <a:blip r:embed="rId3">
            <a:alphaModFix/>
          </a:blip>
          <a:srcRect/>
          <a:stretch/>
        </p:blipFill>
        <p:spPr>
          <a:xfrm>
            <a:off x="1771645" y="977178"/>
            <a:ext cx="6448145" cy="5731688"/>
          </a:xfrm>
          <a:prstGeom prst="rect">
            <a:avLst/>
          </a:prstGeom>
          <a:noFill/>
          <a:ln>
            <a:noFill/>
          </a:ln>
        </p:spPr>
      </p:pic>
      <p:sp>
        <p:nvSpPr>
          <p:cNvPr id="256" name="Google Shape;256;g7b3a8256aa_0_7"/>
          <p:cNvSpPr txBox="1"/>
          <p:nvPr/>
        </p:nvSpPr>
        <p:spPr>
          <a:xfrm>
            <a:off x="924207" y="149135"/>
            <a:ext cx="82197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0000"/>
                </a:solidFill>
                <a:latin typeface="Calibri"/>
                <a:ea typeface="Calibri"/>
                <a:cs typeface="Calibri"/>
                <a:sym typeface="Calibri"/>
              </a:rPr>
              <a:t>True</a:t>
            </a:r>
            <a:r>
              <a:rPr lang="en-US" sz="4800" b="0" i="0" u="none" strike="noStrike" cap="none">
                <a:solidFill>
                  <a:schemeClr val="dk1"/>
                </a:solidFill>
                <a:latin typeface="Calibri"/>
                <a:ea typeface="Calibri"/>
                <a:cs typeface="Calibri"/>
                <a:sym typeface="Calibri"/>
              </a:rPr>
              <a:t>/False: </a:t>
            </a:r>
            <a:r>
              <a:rPr lang="en-US" sz="4800">
                <a:solidFill>
                  <a:schemeClr val="dk1"/>
                </a:solidFill>
                <a:latin typeface="Calibri"/>
                <a:ea typeface="Calibri"/>
                <a:cs typeface="Calibri"/>
                <a:sym typeface="Calibri"/>
              </a:rPr>
              <a:t>A</a:t>
            </a:r>
            <a:r>
              <a:rPr lang="en-US" sz="4800" b="0" i="0" u="none" strike="noStrike" cap="none">
                <a:solidFill>
                  <a:schemeClr val="dk1"/>
                </a:solidFill>
                <a:latin typeface="Calibri"/>
                <a:ea typeface="Calibri"/>
                <a:cs typeface="Calibri"/>
                <a:sym typeface="Calibri"/>
              </a:rPr>
              <a:t> solution is a type of mixture.</a:t>
            </a:r>
            <a:endParaRPr sz="1400" b="0" i="0" u="none" strike="noStrike" cap="none">
              <a:solidFill>
                <a:srgbClr val="000000"/>
              </a:solidFill>
              <a:latin typeface="Arial"/>
              <a:ea typeface="Arial"/>
              <a:cs typeface="Arial"/>
              <a:sym typeface="Arial"/>
            </a:endParaRPr>
          </a:p>
        </p:txBody>
      </p:sp>
      <p:sp>
        <p:nvSpPr>
          <p:cNvPr id="257" name="Google Shape;257;g7b3a8256aa_0_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2137125" y="1006656"/>
            <a:ext cx="5937779"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Solute</a:t>
            </a:r>
            <a:endParaRPr sz="1800" b="0" i="0" u="none" strike="noStrike" cap="none">
              <a:solidFill>
                <a:schemeClr val="dk1"/>
              </a:solidFill>
              <a:latin typeface="Calibri"/>
              <a:ea typeface="Calibri"/>
              <a:cs typeface="Calibri"/>
              <a:sym typeface="Calibri"/>
            </a:endParaRPr>
          </a:p>
        </p:txBody>
      </p:sp>
      <p:sp>
        <p:nvSpPr>
          <p:cNvPr id="264" name="Google Shape;264;p1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65" name="Google Shape;265;p1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7"/>
          <p:cNvSpPr txBox="1"/>
          <p:nvPr/>
        </p:nvSpPr>
        <p:spPr>
          <a:xfrm>
            <a:off x="910445" y="404268"/>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Solute</a:t>
            </a:r>
            <a:r>
              <a:rPr lang="en-US" sz="4400" b="0" i="0" u="none" strike="noStrike" cap="none">
                <a:solidFill>
                  <a:schemeClr val="dk1"/>
                </a:solidFill>
                <a:latin typeface="Calibri"/>
                <a:ea typeface="Calibri"/>
                <a:cs typeface="Calibri"/>
                <a:sym typeface="Calibri"/>
              </a:rPr>
              <a:t>: substance that is dissolved in a solution</a:t>
            </a:r>
            <a:endParaRPr sz="1400" b="0" i="0" u="none" strike="noStrike" cap="none">
              <a:solidFill>
                <a:srgbClr val="000000"/>
              </a:solidFill>
              <a:latin typeface="Arial"/>
              <a:ea typeface="Arial"/>
              <a:cs typeface="Arial"/>
              <a:sym typeface="Arial"/>
            </a:endParaRPr>
          </a:p>
        </p:txBody>
      </p:sp>
      <p:pic>
        <p:nvPicPr>
          <p:cNvPr id="272" name="Google Shape;272;p17"/>
          <p:cNvPicPr preferRelativeResize="0"/>
          <p:nvPr/>
        </p:nvPicPr>
        <p:blipFill rotWithShape="1">
          <a:blip r:embed="rId3">
            <a:alphaModFix/>
          </a:blip>
          <a:srcRect/>
          <a:stretch/>
        </p:blipFill>
        <p:spPr>
          <a:xfrm>
            <a:off x="1413931" y="1920750"/>
            <a:ext cx="6316133" cy="4737100"/>
          </a:xfrm>
          <a:prstGeom prst="rect">
            <a:avLst/>
          </a:prstGeom>
          <a:noFill/>
          <a:ln>
            <a:noFill/>
          </a:ln>
        </p:spPr>
      </p:pic>
      <p:sp>
        <p:nvSpPr>
          <p:cNvPr id="273" name="Google Shape;273;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74" name="Google Shape;274;p1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674321" y="215882"/>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Solutes</a:t>
            </a:r>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122" name="Google Shape;122;p2"/>
          <p:cNvPicPr preferRelativeResize="0"/>
          <p:nvPr/>
        </p:nvPicPr>
        <p:blipFill rotWithShape="1">
          <a:blip r:embed="rId3">
            <a:alphaModFix/>
          </a:blip>
          <a:srcRect/>
          <a:stretch/>
        </p:blipFill>
        <p:spPr>
          <a:xfrm>
            <a:off x="1266106" y="1533825"/>
            <a:ext cx="6316133" cy="4737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9"/>
          <p:cNvSpPr txBox="1"/>
          <p:nvPr/>
        </p:nvSpPr>
        <p:spPr>
          <a:xfrm>
            <a:off x="910445" y="404268"/>
            <a:ext cx="82335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What is a solute?</a:t>
            </a:r>
            <a:endParaRPr sz="1400" b="0" i="0" u="none" strike="noStrike" cap="none">
              <a:solidFill>
                <a:srgbClr val="000000"/>
              </a:solidFill>
              <a:latin typeface="Arial"/>
              <a:ea typeface="Arial"/>
              <a:cs typeface="Arial"/>
              <a:sym typeface="Arial"/>
            </a:endParaRPr>
          </a:p>
        </p:txBody>
      </p:sp>
      <p:pic>
        <p:nvPicPr>
          <p:cNvPr id="287" name="Google Shape;287;p19"/>
          <p:cNvPicPr preferRelativeResize="0"/>
          <p:nvPr/>
        </p:nvPicPr>
        <p:blipFill rotWithShape="1">
          <a:blip r:embed="rId3">
            <a:alphaModFix/>
          </a:blip>
          <a:srcRect/>
          <a:stretch/>
        </p:blipFill>
        <p:spPr>
          <a:xfrm>
            <a:off x="1413931" y="1707275"/>
            <a:ext cx="6316133" cy="4737100"/>
          </a:xfrm>
          <a:prstGeom prst="rect">
            <a:avLst/>
          </a:prstGeom>
          <a:noFill/>
          <a:ln>
            <a:noFill/>
          </a:ln>
        </p:spPr>
      </p:pic>
      <p:sp>
        <p:nvSpPr>
          <p:cNvPr id="288" name="Google Shape;288;p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5" name="Google Shape;295;p20"/>
          <p:cNvSpPr txBox="1"/>
          <p:nvPr/>
        </p:nvSpPr>
        <p:spPr>
          <a:xfrm>
            <a:off x="910445" y="404268"/>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the relationship between a solute and a solution?</a:t>
            </a:r>
            <a:endParaRPr sz="1400" b="0" i="0" u="none" strike="noStrike" cap="none">
              <a:solidFill>
                <a:srgbClr val="000000"/>
              </a:solidFill>
              <a:latin typeface="Arial"/>
              <a:ea typeface="Arial"/>
              <a:cs typeface="Arial"/>
              <a:sym typeface="Arial"/>
            </a:endParaRPr>
          </a:p>
        </p:txBody>
      </p:sp>
      <p:pic>
        <p:nvPicPr>
          <p:cNvPr id="296" name="Google Shape;296;p20"/>
          <p:cNvPicPr preferRelativeResize="0"/>
          <p:nvPr/>
        </p:nvPicPr>
        <p:blipFill rotWithShape="1">
          <a:blip r:embed="rId4">
            <a:alphaModFix/>
          </a:blip>
          <a:srcRect/>
          <a:stretch/>
        </p:blipFill>
        <p:spPr>
          <a:xfrm>
            <a:off x="140678" y="2549769"/>
            <a:ext cx="3906526" cy="3903963"/>
          </a:xfrm>
          <a:prstGeom prst="rect">
            <a:avLst/>
          </a:prstGeom>
          <a:noFill/>
          <a:ln>
            <a:noFill/>
          </a:ln>
        </p:spPr>
      </p:pic>
      <p:pic>
        <p:nvPicPr>
          <p:cNvPr id="297" name="Google Shape;297;p20" descr="dissolve.jpg"/>
          <p:cNvPicPr preferRelativeResize="0"/>
          <p:nvPr/>
        </p:nvPicPr>
        <p:blipFill rotWithShape="1">
          <a:blip r:embed="rId5">
            <a:alphaModFix/>
          </a:blip>
          <a:srcRect/>
          <a:stretch/>
        </p:blipFill>
        <p:spPr>
          <a:xfrm>
            <a:off x="4273063" y="2356339"/>
            <a:ext cx="4870938" cy="4097394"/>
          </a:xfrm>
          <a:prstGeom prst="rect">
            <a:avLst/>
          </a:prstGeom>
          <a:noFill/>
          <a:ln>
            <a:noFill/>
          </a:ln>
        </p:spPr>
      </p:pic>
      <p:cxnSp>
        <p:nvCxnSpPr>
          <p:cNvPr id="298" name="Google Shape;298;p20"/>
          <p:cNvCxnSpPr/>
          <p:nvPr/>
        </p:nvCxnSpPr>
        <p:spPr>
          <a:xfrm>
            <a:off x="3703320" y="4273062"/>
            <a:ext cx="1079695"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05" name="Google Shape;305;p2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2" descr="A Tea Bag in Glass Stock Footage Video (100% Royalty-free) 1497607 |  Shutterstock"/>
          <p:cNvPicPr preferRelativeResize="0"/>
          <p:nvPr/>
        </p:nvPicPr>
        <p:blipFill rotWithShape="1">
          <a:blip r:embed="rId3">
            <a:alphaModFix/>
          </a:blip>
          <a:srcRect/>
          <a:stretch/>
        </p:blipFill>
        <p:spPr>
          <a:xfrm>
            <a:off x="3106058" y="2758778"/>
            <a:ext cx="2780664" cy="3526753"/>
          </a:xfrm>
          <a:prstGeom prst="rect">
            <a:avLst/>
          </a:prstGeom>
          <a:noFill/>
          <a:ln>
            <a:noFill/>
          </a:ln>
        </p:spPr>
      </p:pic>
      <p:sp>
        <p:nvSpPr>
          <p:cNvPr id="312" name="Google Shape;312;p22"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13" name="Google Shape;313;p22"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cxnSp>
        <p:nvCxnSpPr>
          <p:cNvPr id="314" name="Google Shape;314;p22"/>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315" name="Google Shape;315;p22"/>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316" name="Google Shape;316;p22"/>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317" name="Google Shape;317;p22"/>
          <p:cNvSpPr txBox="1"/>
          <p:nvPr/>
        </p:nvSpPr>
        <p:spPr>
          <a:xfrm>
            <a:off x="3446811" y="1885956"/>
            <a:ext cx="19516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318" name="Google Shape;318;p22"/>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pic>
        <p:nvPicPr>
          <p:cNvPr id="319" name="Google Shape;319;p22"/>
          <p:cNvPicPr preferRelativeResize="0"/>
          <p:nvPr/>
        </p:nvPicPr>
        <p:blipFill>
          <a:blip r:embed="rId6">
            <a:alphaModFix/>
          </a:blip>
          <a:stretch>
            <a:fillRect/>
          </a:stretch>
        </p:blipFill>
        <p:spPr>
          <a:xfrm>
            <a:off x="149275" y="3121513"/>
            <a:ext cx="2801257" cy="2801257"/>
          </a:xfrm>
          <a:prstGeom prst="rect">
            <a:avLst/>
          </a:prstGeom>
          <a:noFill/>
          <a:ln>
            <a:noFill/>
          </a:ln>
        </p:spPr>
      </p:pic>
      <p:pic>
        <p:nvPicPr>
          <p:cNvPr id="320" name="Google Shape;320;p22"/>
          <p:cNvPicPr preferRelativeResize="0"/>
          <p:nvPr/>
        </p:nvPicPr>
        <p:blipFill>
          <a:blip r:embed="rId7">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3"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327" name="Google Shape;327;p23" descr="Sunday Surprise: Magic Nursery Toddlers by Mattel! | The Toy Box Philosopher"/>
          <p:cNvPicPr preferRelativeResize="0"/>
          <p:nvPr/>
        </p:nvPicPr>
        <p:blipFill rotWithShape="1">
          <a:blip r:embed="rId4">
            <a:alphaModFix/>
          </a:blip>
          <a:srcRect/>
          <a:stretch/>
        </p:blipFill>
        <p:spPr>
          <a:xfrm>
            <a:off x="2843284" y="3270746"/>
            <a:ext cx="2895601" cy="1743790"/>
          </a:xfrm>
          <a:prstGeom prst="rect">
            <a:avLst/>
          </a:prstGeom>
          <a:noFill/>
          <a:ln>
            <a:noFill/>
          </a:ln>
        </p:spPr>
      </p:pic>
      <p:pic>
        <p:nvPicPr>
          <p:cNvPr id="328" name="Google Shape;328;p23"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329" name="Google Shape;329;p23"/>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330" name="Google Shape;330;p23"/>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331" name="Google Shape;331;p23"/>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332" name="Google Shape;332;p23"/>
          <p:cNvSpPr txBox="1"/>
          <p:nvPr/>
        </p:nvSpPr>
        <p:spPr>
          <a:xfrm>
            <a:off x="3446811" y="1885956"/>
            <a:ext cx="19516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333" name="Google Shape;333;p23"/>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334" name="Google Shape;334;p23" descr="Artificial Intelligence"/>
          <p:cNvSpPr/>
          <p:nvPr/>
        </p:nvSpPr>
        <p:spPr>
          <a:xfrm>
            <a:off x="0" y="1499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35" name="Google Shape;335;p23" descr="Comment Like"/>
          <p:cNvPicPr preferRelativeResize="0"/>
          <p:nvPr/>
        </p:nvPicPr>
        <p:blipFill rotWithShape="1">
          <a:blip r:embed="rId7">
            <a:alphaModFix/>
          </a:blip>
          <a:srcRect/>
          <a:stretch/>
        </p:blipFill>
        <p:spPr>
          <a:xfrm>
            <a:off x="779203" y="206364"/>
            <a:ext cx="557227" cy="5572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4" descr="Cocoa Powder - 1 Lb"/>
          <p:cNvPicPr preferRelativeResize="0"/>
          <p:nvPr/>
        </p:nvPicPr>
        <p:blipFill rotWithShape="1">
          <a:blip r:embed="rId3">
            <a:alphaModFix/>
          </a:blip>
          <a:srcRect/>
          <a:stretch/>
        </p:blipFill>
        <p:spPr>
          <a:xfrm>
            <a:off x="37214" y="3489935"/>
            <a:ext cx="2895600" cy="2286000"/>
          </a:xfrm>
          <a:prstGeom prst="rect">
            <a:avLst/>
          </a:prstGeom>
          <a:noFill/>
          <a:ln>
            <a:noFill/>
          </a:ln>
        </p:spPr>
      </p:pic>
      <p:pic>
        <p:nvPicPr>
          <p:cNvPr id="342" name="Google Shape;342;p24" descr="Hot Chocolate for One - Yummy Healthy Easy"/>
          <p:cNvPicPr preferRelativeResize="0"/>
          <p:nvPr/>
        </p:nvPicPr>
        <p:blipFill rotWithShape="1">
          <a:blip r:embed="rId4">
            <a:alphaModFix/>
          </a:blip>
          <a:srcRect t="14871" b="6998"/>
          <a:stretch/>
        </p:blipFill>
        <p:spPr>
          <a:xfrm>
            <a:off x="6084277" y="3082044"/>
            <a:ext cx="2897643" cy="2741980"/>
          </a:xfrm>
          <a:prstGeom prst="rect">
            <a:avLst/>
          </a:prstGeom>
          <a:noFill/>
          <a:ln>
            <a:noFill/>
          </a:ln>
        </p:spPr>
      </p:pic>
      <p:pic>
        <p:nvPicPr>
          <p:cNvPr id="343" name="Google Shape;343;p24" descr="A Tea Bag in Glass Stock Footage Video (100% Royalty-free) 1497607 |  Shutterstock"/>
          <p:cNvPicPr preferRelativeResize="0"/>
          <p:nvPr/>
        </p:nvPicPr>
        <p:blipFill rotWithShape="1">
          <a:blip r:embed="rId5">
            <a:alphaModFix/>
          </a:blip>
          <a:srcRect/>
          <a:stretch/>
        </p:blipFill>
        <p:spPr>
          <a:xfrm>
            <a:off x="3059724" y="3429000"/>
            <a:ext cx="2897643" cy="2346935"/>
          </a:xfrm>
          <a:prstGeom prst="rect">
            <a:avLst/>
          </a:prstGeom>
          <a:noFill/>
          <a:ln>
            <a:noFill/>
          </a:ln>
        </p:spPr>
      </p:pic>
      <p:cxnSp>
        <p:nvCxnSpPr>
          <p:cNvPr id="344" name="Google Shape;344;p24"/>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345" name="Google Shape;345;p24"/>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346" name="Google Shape;346;p24"/>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347" name="Google Shape;347;p24"/>
          <p:cNvSpPr txBox="1"/>
          <p:nvPr/>
        </p:nvSpPr>
        <p:spPr>
          <a:xfrm>
            <a:off x="3446811" y="1885956"/>
            <a:ext cx="19516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348" name="Google Shape;348;p24"/>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349" name="Google Shape;349;p24" descr="Artificial Intelligence"/>
          <p:cNvSpPr/>
          <p:nvPr/>
        </p:nvSpPr>
        <p:spPr>
          <a:xfrm>
            <a:off x="0" y="1499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50" name="Google Shape;350;p24" descr="Comment Like"/>
          <p:cNvPicPr preferRelativeResize="0"/>
          <p:nvPr/>
        </p:nvPicPr>
        <p:blipFill rotWithShape="1">
          <a:blip r:embed="rId7">
            <a:alphaModFix/>
          </a:blip>
          <a:srcRect/>
          <a:stretch/>
        </p:blipFill>
        <p:spPr>
          <a:xfrm>
            <a:off x="779203" y="206364"/>
            <a:ext cx="557227" cy="5572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6"/>
          <p:cNvSpPr txBox="1"/>
          <p:nvPr/>
        </p:nvSpPr>
        <p:spPr>
          <a:xfrm>
            <a:off x="910445" y="404268"/>
            <a:ext cx="82335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What is a solute?</a:t>
            </a:r>
            <a:endParaRPr sz="1400" b="0" i="0" u="none" strike="noStrike" cap="none">
              <a:solidFill>
                <a:srgbClr val="000000"/>
              </a:solidFill>
              <a:latin typeface="Arial"/>
              <a:ea typeface="Arial"/>
              <a:cs typeface="Arial"/>
              <a:sym typeface="Arial"/>
            </a:endParaRPr>
          </a:p>
        </p:txBody>
      </p:sp>
      <p:pic>
        <p:nvPicPr>
          <p:cNvPr id="363" name="Google Shape;363;p26"/>
          <p:cNvPicPr preferRelativeResize="0"/>
          <p:nvPr/>
        </p:nvPicPr>
        <p:blipFill rotWithShape="1">
          <a:blip r:embed="rId3">
            <a:alphaModFix/>
          </a:blip>
          <a:srcRect/>
          <a:stretch/>
        </p:blipFill>
        <p:spPr>
          <a:xfrm>
            <a:off x="1413931" y="1560500"/>
            <a:ext cx="6316133" cy="4737100"/>
          </a:xfrm>
          <a:prstGeom prst="rect">
            <a:avLst/>
          </a:prstGeom>
          <a:noFill/>
          <a:ln>
            <a:noFill/>
          </a:ln>
        </p:spPr>
      </p:pic>
      <p:sp>
        <p:nvSpPr>
          <p:cNvPr id="364" name="Google Shape;364;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7"/>
          <p:cNvSpPr txBox="1"/>
          <p:nvPr/>
        </p:nvSpPr>
        <p:spPr>
          <a:xfrm>
            <a:off x="455222" y="287401"/>
            <a:ext cx="82335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Label the solute.</a:t>
            </a:r>
            <a:endParaRPr sz="1400" b="0" i="0" u="none" strike="noStrike" cap="none">
              <a:solidFill>
                <a:srgbClr val="000000"/>
              </a:solidFill>
              <a:latin typeface="Arial"/>
              <a:ea typeface="Arial"/>
              <a:cs typeface="Arial"/>
              <a:sym typeface="Arial"/>
            </a:endParaRPr>
          </a:p>
        </p:txBody>
      </p:sp>
      <p:sp>
        <p:nvSpPr>
          <p:cNvPr id="371" name="Google Shape;371;p2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72" name="Google Shape;372;p27" descr="A Tea Bag in Glass Stock Footage Video (100% Royalty-free) 1497607 |  Shutterstock"/>
          <p:cNvPicPr preferRelativeResize="0"/>
          <p:nvPr/>
        </p:nvPicPr>
        <p:blipFill rotWithShape="1">
          <a:blip r:embed="rId4">
            <a:alphaModFix/>
          </a:blip>
          <a:srcRect/>
          <a:stretch/>
        </p:blipFill>
        <p:spPr>
          <a:xfrm>
            <a:off x="3106058" y="2758778"/>
            <a:ext cx="2780664" cy="3526753"/>
          </a:xfrm>
          <a:prstGeom prst="rect">
            <a:avLst/>
          </a:prstGeom>
          <a:noFill/>
          <a:ln>
            <a:noFill/>
          </a:ln>
        </p:spPr>
      </p:pic>
      <p:cxnSp>
        <p:nvCxnSpPr>
          <p:cNvPr id="373" name="Google Shape;373;p27"/>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374" name="Google Shape;374;p27"/>
          <p:cNvSpPr txBox="1"/>
          <p:nvPr/>
        </p:nvSpPr>
        <p:spPr>
          <a:xfrm>
            <a:off x="149286" y="1885957"/>
            <a:ext cx="11272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375" name="Google Shape;375;p27"/>
          <p:cNvSpPr txBox="1"/>
          <p:nvPr/>
        </p:nvSpPr>
        <p:spPr>
          <a:xfrm>
            <a:off x="6556770" y="1894261"/>
            <a:ext cx="91884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376" name="Google Shape;376;p27"/>
          <p:cNvSpPr txBox="1"/>
          <p:nvPr/>
        </p:nvSpPr>
        <p:spPr>
          <a:xfrm>
            <a:off x="3446811" y="1885956"/>
            <a:ext cx="11272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377" name="Google Shape;377;p27"/>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pic>
        <p:nvPicPr>
          <p:cNvPr id="378" name="Google Shape;378;p27"/>
          <p:cNvPicPr preferRelativeResize="0"/>
          <p:nvPr/>
        </p:nvPicPr>
        <p:blipFill>
          <a:blip r:embed="rId5">
            <a:alphaModFix/>
          </a:blip>
          <a:stretch>
            <a:fillRect/>
          </a:stretch>
        </p:blipFill>
        <p:spPr>
          <a:xfrm>
            <a:off x="149275" y="3121513"/>
            <a:ext cx="2801257" cy="2801257"/>
          </a:xfrm>
          <a:prstGeom prst="rect">
            <a:avLst/>
          </a:prstGeom>
          <a:noFill/>
          <a:ln>
            <a:noFill/>
          </a:ln>
        </p:spPr>
      </p:pic>
      <p:pic>
        <p:nvPicPr>
          <p:cNvPr id="379" name="Google Shape;379;p27"/>
          <p:cNvPicPr preferRelativeResize="0"/>
          <p:nvPr/>
        </p:nvPicPr>
        <p:blipFill>
          <a:blip r:embed="rId6">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9" name="Google Shape;129;p3"/>
          <p:cNvSpPr txBox="1"/>
          <p:nvPr/>
        </p:nvSpPr>
        <p:spPr>
          <a:xfrm>
            <a:off x="722555" y="298105"/>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you use solutes and solvents? Why are they important?</a:t>
            </a:r>
            <a:endParaRPr sz="1800" b="0" i="0" u="none" strike="noStrike" cap="none">
              <a:solidFill>
                <a:schemeClr val="dk1"/>
              </a:solidFill>
              <a:latin typeface="Calibri"/>
              <a:ea typeface="Calibri"/>
              <a:cs typeface="Calibri"/>
              <a:sym typeface="Calibri"/>
            </a:endParaRPr>
          </a:p>
        </p:txBody>
      </p:sp>
      <p:pic>
        <p:nvPicPr>
          <p:cNvPr id="130" name="Google Shape;130;p3"/>
          <p:cNvPicPr preferRelativeResize="0"/>
          <p:nvPr/>
        </p:nvPicPr>
        <p:blipFill rotWithShape="1">
          <a:blip r:embed="rId4">
            <a:alphaModFix/>
          </a:blip>
          <a:srcRect/>
          <a:stretch/>
        </p:blipFill>
        <p:spPr>
          <a:xfrm>
            <a:off x="340771" y="2373923"/>
            <a:ext cx="4881859" cy="3957372"/>
          </a:xfrm>
          <a:prstGeom prst="rect">
            <a:avLst/>
          </a:prstGeom>
          <a:noFill/>
          <a:ln>
            <a:noFill/>
          </a:ln>
        </p:spPr>
      </p:pic>
      <p:pic>
        <p:nvPicPr>
          <p:cNvPr id="131" name="Google Shape;131;p3" descr="dreamstime_xl_1429630.jpg"/>
          <p:cNvPicPr preferRelativeResize="0"/>
          <p:nvPr/>
        </p:nvPicPr>
        <p:blipFill rotWithShape="1">
          <a:blip r:embed="rId5">
            <a:alphaModFix/>
          </a:blip>
          <a:srcRect/>
          <a:stretch/>
        </p:blipFill>
        <p:spPr>
          <a:xfrm>
            <a:off x="5538585" y="1674297"/>
            <a:ext cx="3393474" cy="46569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7b3a8256aa_0_14"/>
          <p:cNvSpPr txBox="1"/>
          <p:nvPr/>
        </p:nvSpPr>
        <p:spPr>
          <a:xfrm>
            <a:off x="455222" y="287401"/>
            <a:ext cx="8233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Label the solute.</a:t>
            </a:r>
            <a:endParaRPr sz="1400" b="0" i="0" u="none" strike="noStrike" cap="none">
              <a:solidFill>
                <a:srgbClr val="000000"/>
              </a:solidFill>
              <a:latin typeface="Arial"/>
              <a:ea typeface="Arial"/>
              <a:cs typeface="Arial"/>
              <a:sym typeface="Arial"/>
            </a:endParaRPr>
          </a:p>
        </p:txBody>
      </p:sp>
      <p:sp>
        <p:nvSpPr>
          <p:cNvPr id="386" name="Google Shape;386;g7b3a8256aa_0_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87" name="Google Shape;387;g7b3a8256aa_0_14" descr="A Tea Bag in Glass Stock Footage Video (100% Royalty-free) 1497607 |  Shutterstock"/>
          <p:cNvPicPr preferRelativeResize="0"/>
          <p:nvPr/>
        </p:nvPicPr>
        <p:blipFill rotWithShape="1">
          <a:blip r:embed="rId4">
            <a:alphaModFix/>
          </a:blip>
          <a:srcRect/>
          <a:stretch/>
        </p:blipFill>
        <p:spPr>
          <a:xfrm>
            <a:off x="3106058" y="2758778"/>
            <a:ext cx="2780664" cy="3526753"/>
          </a:xfrm>
          <a:prstGeom prst="rect">
            <a:avLst/>
          </a:prstGeom>
          <a:noFill/>
          <a:ln>
            <a:noFill/>
          </a:ln>
        </p:spPr>
      </p:pic>
      <p:cxnSp>
        <p:nvCxnSpPr>
          <p:cNvPr id="388" name="Google Shape;388;g7b3a8256aa_0_14"/>
          <p:cNvCxnSpPr/>
          <p:nvPr/>
        </p:nvCxnSpPr>
        <p:spPr>
          <a:xfrm>
            <a:off x="1631461" y="2217426"/>
            <a:ext cx="1604400"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89" name="Google Shape;389;g7b3a8256aa_0_14"/>
          <p:cNvSpPr txBox="1"/>
          <p:nvPr/>
        </p:nvSpPr>
        <p:spPr>
          <a:xfrm>
            <a:off x="149275" y="1385263"/>
            <a:ext cx="1482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r>
              <a:rPr lang="en-US" sz="3600" b="1">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390" name="Google Shape;390;g7b3a8256aa_0_14"/>
          <p:cNvSpPr txBox="1"/>
          <p:nvPr/>
        </p:nvSpPr>
        <p:spPr>
          <a:xfrm>
            <a:off x="6556770" y="1894261"/>
            <a:ext cx="9189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391" name="Google Shape;391;g7b3a8256aa_0_14"/>
          <p:cNvSpPr txBox="1"/>
          <p:nvPr/>
        </p:nvSpPr>
        <p:spPr>
          <a:xfrm>
            <a:off x="3446811" y="1885956"/>
            <a:ext cx="11271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392" name="Google Shape;392;g7b3a8256aa_0_14"/>
          <p:cNvSpPr txBox="1"/>
          <p:nvPr/>
        </p:nvSpPr>
        <p:spPr>
          <a:xfrm>
            <a:off x="5674506" y="1573740"/>
            <a:ext cx="606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pic>
        <p:nvPicPr>
          <p:cNvPr id="393" name="Google Shape;393;g7b3a8256aa_0_14"/>
          <p:cNvPicPr preferRelativeResize="0"/>
          <p:nvPr/>
        </p:nvPicPr>
        <p:blipFill>
          <a:blip r:embed="rId5">
            <a:alphaModFix/>
          </a:blip>
          <a:stretch>
            <a:fillRect/>
          </a:stretch>
        </p:blipFill>
        <p:spPr>
          <a:xfrm>
            <a:off x="149275" y="3121513"/>
            <a:ext cx="2801257" cy="2801257"/>
          </a:xfrm>
          <a:prstGeom prst="rect">
            <a:avLst/>
          </a:prstGeom>
          <a:noFill/>
          <a:ln>
            <a:noFill/>
          </a:ln>
        </p:spPr>
      </p:pic>
      <p:pic>
        <p:nvPicPr>
          <p:cNvPr id="394" name="Google Shape;394;g7b3a8256aa_0_14"/>
          <p:cNvPicPr preferRelativeResize="0"/>
          <p:nvPr/>
        </p:nvPicPr>
        <p:blipFill>
          <a:blip r:embed="rId6">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8"/>
          <p:cNvSpPr txBox="1"/>
          <p:nvPr/>
        </p:nvSpPr>
        <p:spPr>
          <a:xfrm>
            <a:off x="712902" y="288724"/>
            <a:ext cx="82335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Why is the </a:t>
            </a:r>
            <a:r>
              <a:rPr lang="en-US" sz="4800">
                <a:solidFill>
                  <a:schemeClr val="dk1"/>
                </a:solidFill>
                <a:latin typeface="Calibri"/>
                <a:ea typeface="Calibri"/>
                <a:cs typeface="Calibri"/>
                <a:sym typeface="Calibri"/>
              </a:rPr>
              <a:t>Kool-Aid powder</a:t>
            </a:r>
            <a:r>
              <a:rPr lang="en-US" sz="4800" b="0" i="0" u="none" strike="noStrike" cap="none">
                <a:solidFill>
                  <a:schemeClr val="dk1"/>
                </a:solidFill>
                <a:latin typeface="Calibri"/>
                <a:ea typeface="Calibri"/>
                <a:cs typeface="Calibri"/>
                <a:sym typeface="Calibri"/>
              </a:rPr>
              <a:t> the solute?</a:t>
            </a:r>
            <a:endParaRPr sz="1400" b="0" i="0" u="none" strike="noStrike" cap="none">
              <a:solidFill>
                <a:srgbClr val="000000"/>
              </a:solidFill>
              <a:latin typeface="Arial"/>
              <a:ea typeface="Arial"/>
              <a:cs typeface="Arial"/>
              <a:sym typeface="Arial"/>
            </a:endParaRPr>
          </a:p>
        </p:txBody>
      </p:sp>
      <p:sp>
        <p:nvSpPr>
          <p:cNvPr id="401" name="Google Shape;401;p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02" name="Google Shape;402;p28" descr="A Tea Bag in Glass Stock Footage Video (100% Royalty-free) 1497607 |  Shutterstock"/>
          <p:cNvPicPr preferRelativeResize="0"/>
          <p:nvPr/>
        </p:nvPicPr>
        <p:blipFill rotWithShape="1">
          <a:blip r:embed="rId4">
            <a:alphaModFix/>
          </a:blip>
          <a:srcRect/>
          <a:stretch/>
        </p:blipFill>
        <p:spPr>
          <a:xfrm>
            <a:off x="3106058" y="2758778"/>
            <a:ext cx="2780664" cy="3526753"/>
          </a:xfrm>
          <a:prstGeom prst="rect">
            <a:avLst/>
          </a:prstGeom>
          <a:noFill/>
          <a:ln>
            <a:noFill/>
          </a:ln>
        </p:spPr>
      </p:pic>
      <p:cxnSp>
        <p:nvCxnSpPr>
          <p:cNvPr id="403" name="Google Shape;403;p28"/>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404" name="Google Shape;404;p28"/>
          <p:cNvSpPr txBox="1"/>
          <p:nvPr/>
        </p:nvSpPr>
        <p:spPr>
          <a:xfrm>
            <a:off x="149286" y="1885957"/>
            <a:ext cx="11272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405" name="Google Shape;405;p28"/>
          <p:cNvSpPr txBox="1"/>
          <p:nvPr/>
        </p:nvSpPr>
        <p:spPr>
          <a:xfrm>
            <a:off x="6556770" y="1894261"/>
            <a:ext cx="91884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406" name="Google Shape;406;p28"/>
          <p:cNvSpPr txBox="1"/>
          <p:nvPr/>
        </p:nvSpPr>
        <p:spPr>
          <a:xfrm>
            <a:off x="3446811" y="1885956"/>
            <a:ext cx="11272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       ?</a:t>
            </a:r>
            <a:endParaRPr sz="1800" b="1" i="0" u="none" strike="noStrike" cap="none">
              <a:solidFill>
                <a:srgbClr val="FF0000"/>
              </a:solidFill>
              <a:latin typeface="Calibri"/>
              <a:ea typeface="Calibri"/>
              <a:cs typeface="Calibri"/>
              <a:sym typeface="Calibri"/>
            </a:endParaRPr>
          </a:p>
        </p:txBody>
      </p:sp>
      <p:sp>
        <p:nvSpPr>
          <p:cNvPr id="407" name="Google Shape;407;p28"/>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pic>
        <p:nvPicPr>
          <p:cNvPr id="408" name="Google Shape;408;p28"/>
          <p:cNvPicPr preferRelativeResize="0"/>
          <p:nvPr/>
        </p:nvPicPr>
        <p:blipFill>
          <a:blip r:embed="rId5">
            <a:alphaModFix/>
          </a:blip>
          <a:stretch>
            <a:fillRect/>
          </a:stretch>
        </p:blipFill>
        <p:spPr>
          <a:xfrm>
            <a:off x="149275" y="3121513"/>
            <a:ext cx="2801257" cy="2801257"/>
          </a:xfrm>
          <a:prstGeom prst="rect">
            <a:avLst/>
          </a:prstGeom>
          <a:noFill/>
          <a:ln>
            <a:noFill/>
          </a:ln>
        </p:spPr>
      </p:pic>
      <p:pic>
        <p:nvPicPr>
          <p:cNvPr id="409" name="Google Shape;409;p28"/>
          <p:cNvPicPr preferRelativeResize="0"/>
          <p:nvPr/>
        </p:nvPicPr>
        <p:blipFill>
          <a:blip r:embed="rId6">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p:nvPr/>
        </p:nvSpPr>
        <p:spPr>
          <a:xfrm>
            <a:off x="849542" y="64712"/>
            <a:ext cx="823355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Give an example of a solute and </a:t>
            </a:r>
            <a:r>
              <a:rPr lang="en-US" sz="4800" b="1" i="0" u="none" strike="noStrike" cap="none">
                <a:solidFill>
                  <a:schemeClr val="dk1"/>
                </a:solidFill>
                <a:latin typeface="Calibri"/>
                <a:ea typeface="Calibri"/>
                <a:cs typeface="Calibri"/>
                <a:sym typeface="Calibri"/>
              </a:rPr>
              <a:t>explain</a:t>
            </a:r>
            <a:r>
              <a:rPr lang="en-US" sz="4800" b="0" i="0" u="none" strike="noStrike" cap="none">
                <a:solidFill>
                  <a:schemeClr val="dk1"/>
                </a:solidFill>
                <a:latin typeface="Calibri"/>
                <a:ea typeface="Calibri"/>
                <a:cs typeface="Calibri"/>
                <a:sym typeface="Calibri"/>
              </a:rPr>
              <a:t> why it is a solute.</a:t>
            </a:r>
            <a:endParaRPr sz="1400" b="0" i="0" u="none" strike="noStrike" cap="none">
              <a:solidFill>
                <a:srgbClr val="000000"/>
              </a:solidFill>
              <a:latin typeface="Arial"/>
              <a:ea typeface="Arial"/>
              <a:cs typeface="Arial"/>
              <a:sym typeface="Arial"/>
            </a:endParaRPr>
          </a:p>
        </p:txBody>
      </p:sp>
      <p:sp>
        <p:nvSpPr>
          <p:cNvPr id="415" name="Google Shape;415;p2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16" name="Google Shape;416;p29"/>
          <p:cNvPicPr preferRelativeResize="0"/>
          <p:nvPr/>
        </p:nvPicPr>
        <p:blipFill rotWithShape="1">
          <a:blip r:embed="rId4">
            <a:alphaModFix/>
          </a:blip>
          <a:srcRect/>
          <a:stretch/>
        </p:blipFill>
        <p:spPr>
          <a:xfrm>
            <a:off x="1202306" y="1879229"/>
            <a:ext cx="6410850" cy="41998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23" name="Google Shape;423;p3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30" name="Google Shape;430;p31"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431" name="Google Shape;431;p31"/>
          <p:cNvPicPr preferRelativeResize="0"/>
          <p:nvPr/>
        </p:nvPicPr>
        <p:blipFill>
          <a:blip r:embed="rId5">
            <a:alphaModFix/>
          </a:blip>
          <a:stretch>
            <a:fillRect/>
          </a:stretch>
        </p:blipFill>
        <p:spPr>
          <a:xfrm>
            <a:off x="2501500" y="1358475"/>
            <a:ext cx="4141000" cy="4141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2" descr="Coffee can help you lose weight, according to a nutritionist | The  Independent | The Independent"/>
          <p:cNvPicPr preferRelativeResize="0"/>
          <p:nvPr/>
        </p:nvPicPr>
        <p:blipFill rotWithShape="1">
          <a:blip r:embed="rId3">
            <a:alphaModFix/>
          </a:blip>
          <a:srcRect/>
          <a:stretch/>
        </p:blipFill>
        <p:spPr>
          <a:xfrm>
            <a:off x="1512277" y="1459523"/>
            <a:ext cx="6435969" cy="4712677"/>
          </a:xfrm>
          <a:prstGeom prst="rect">
            <a:avLst/>
          </a:prstGeom>
          <a:noFill/>
          <a:ln>
            <a:noFill/>
          </a:ln>
        </p:spPr>
      </p:pic>
      <p:sp>
        <p:nvSpPr>
          <p:cNvPr id="438" name="Google Shape;438;p3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39" name="Google Shape;439;p3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3" descr="Natural Strawberry Jello - Eating Made Easy"/>
          <p:cNvPicPr preferRelativeResize="0"/>
          <p:nvPr/>
        </p:nvPicPr>
        <p:blipFill rotWithShape="1">
          <a:blip r:embed="rId3">
            <a:alphaModFix/>
          </a:blip>
          <a:srcRect/>
          <a:stretch/>
        </p:blipFill>
        <p:spPr>
          <a:xfrm>
            <a:off x="1401690" y="1547446"/>
            <a:ext cx="6546556" cy="4114800"/>
          </a:xfrm>
          <a:prstGeom prst="rect">
            <a:avLst/>
          </a:prstGeom>
          <a:noFill/>
          <a:ln>
            <a:noFill/>
          </a:ln>
        </p:spPr>
      </p:pic>
      <p:sp>
        <p:nvSpPr>
          <p:cNvPr id="446" name="Google Shape;446;p3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47" name="Google Shape;447;p33"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35" descr="Coffee can help you lose weight, according to a nutritionist | The  Independent | The Independent"/>
          <p:cNvPicPr preferRelativeResize="0"/>
          <p:nvPr/>
        </p:nvPicPr>
        <p:blipFill rotWithShape="1">
          <a:blip r:embed="rId3">
            <a:alphaModFix/>
          </a:blip>
          <a:srcRect/>
          <a:stretch/>
        </p:blipFill>
        <p:spPr>
          <a:xfrm>
            <a:off x="1354015" y="1881554"/>
            <a:ext cx="6435969" cy="4712677"/>
          </a:xfrm>
          <a:prstGeom prst="rect">
            <a:avLst/>
          </a:prstGeom>
          <a:noFill/>
          <a:ln>
            <a:noFill/>
          </a:ln>
        </p:spPr>
      </p:pic>
      <p:sp>
        <p:nvSpPr>
          <p:cNvPr id="460" name="Google Shape;460;p35"/>
          <p:cNvSpPr txBox="1"/>
          <p:nvPr/>
        </p:nvSpPr>
        <p:spPr>
          <a:xfrm>
            <a:off x="849542" y="64712"/>
            <a:ext cx="823355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Is coffee an example of a solute?</a:t>
            </a:r>
            <a:endParaRPr sz="1400" b="0" i="0" u="none" strike="noStrike" cap="none">
              <a:solidFill>
                <a:srgbClr val="000000"/>
              </a:solidFill>
              <a:latin typeface="Arial"/>
              <a:ea typeface="Arial"/>
              <a:cs typeface="Arial"/>
              <a:sym typeface="Arial"/>
            </a:endParaRPr>
          </a:p>
        </p:txBody>
      </p:sp>
      <p:sp>
        <p:nvSpPr>
          <p:cNvPr id="461" name="Google Shape;461;p3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6"/>
          <p:cNvSpPr txBox="1"/>
          <p:nvPr/>
        </p:nvSpPr>
        <p:spPr>
          <a:xfrm>
            <a:off x="849542" y="64712"/>
            <a:ext cx="82335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Why is this </a:t>
            </a:r>
            <a:r>
              <a:rPr lang="en-US" sz="4800">
                <a:solidFill>
                  <a:schemeClr val="dk1"/>
                </a:solidFill>
                <a:latin typeface="Calibri"/>
                <a:ea typeface="Calibri"/>
                <a:cs typeface="Calibri"/>
                <a:sym typeface="Calibri"/>
              </a:rPr>
              <a:t>pitcher of Kool-Aid </a:t>
            </a:r>
            <a:r>
              <a:rPr lang="en-US" sz="4800" b="0" i="0" u="none" strike="noStrike" cap="none">
                <a:solidFill>
                  <a:schemeClr val="dk1"/>
                </a:solidFill>
                <a:latin typeface="Calibri"/>
                <a:ea typeface="Calibri"/>
                <a:cs typeface="Calibri"/>
                <a:sym typeface="Calibri"/>
              </a:rPr>
              <a:t>an example of a solute?</a:t>
            </a:r>
            <a:endParaRPr sz="1400" b="0" i="0" u="none" strike="noStrike" cap="none">
              <a:solidFill>
                <a:srgbClr val="000000"/>
              </a:solidFill>
              <a:latin typeface="Arial"/>
              <a:ea typeface="Arial"/>
              <a:cs typeface="Arial"/>
              <a:sym typeface="Arial"/>
            </a:endParaRPr>
          </a:p>
        </p:txBody>
      </p:sp>
      <p:sp>
        <p:nvSpPr>
          <p:cNvPr id="468" name="Google Shape;468;p3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69" name="Google Shape;469;p36"/>
          <p:cNvPicPr preferRelativeResize="0"/>
          <p:nvPr/>
        </p:nvPicPr>
        <p:blipFill>
          <a:blip r:embed="rId4">
            <a:alphaModFix/>
          </a:blip>
          <a:stretch>
            <a:fillRect/>
          </a:stretch>
        </p:blipFill>
        <p:spPr>
          <a:xfrm>
            <a:off x="2340382" y="1914051"/>
            <a:ext cx="4463250" cy="4463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p:nvPr/>
        </p:nvSpPr>
        <p:spPr>
          <a:xfrm>
            <a:off x="2301072" y="693336"/>
            <a:ext cx="512842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138" name="Google Shape;138;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2860634" y="1727647"/>
            <a:ext cx="34227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Solubility Science</a:t>
            </a:r>
            <a:endParaRPr sz="3600" b="0" i="0" u="none" strike="noStrike" cap="none">
              <a:solidFill>
                <a:schemeClr val="dk1"/>
              </a:solidFill>
              <a:latin typeface="Calibri"/>
              <a:ea typeface="Calibri"/>
              <a:cs typeface="Calibri"/>
              <a:sym typeface="Calibri"/>
            </a:endParaRPr>
          </a:p>
        </p:txBody>
      </p:sp>
      <p:sp>
        <p:nvSpPr>
          <p:cNvPr id="140" name="Google Shape;140;p4"/>
          <p:cNvSpPr txBox="1"/>
          <p:nvPr/>
        </p:nvSpPr>
        <p:spPr>
          <a:xfrm>
            <a:off x="814753" y="2848708"/>
            <a:ext cx="75144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TEACHER DIRECTIONS:</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600"/>
              <a:buFont typeface="Calibri"/>
              <a:buNone/>
            </a:pP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In the link above is a video showing how to conduct a demonstration on solubility. Follow the directions to demonstrate solubility to your students. </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1" u="sng" strike="noStrike" cap="none">
                <a:solidFill>
                  <a:schemeClr val="dk1"/>
                </a:solidFill>
                <a:latin typeface="Calibri"/>
                <a:ea typeface="Calibri"/>
                <a:cs typeface="Calibri"/>
                <a:sym typeface="Calibri"/>
              </a:rPr>
              <a:t>Before The demonstration </a:t>
            </a:r>
            <a:r>
              <a:rPr lang="en-US" sz="1600" b="0" i="1" u="none" strike="noStrike" cap="none">
                <a:solidFill>
                  <a:schemeClr val="dk1"/>
                </a:solidFill>
                <a:latin typeface="Calibri"/>
                <a:ea typeface="Calibri"/>
                <a:cs typeface="Calibri"/>
                <a:sym typeface="Calibri"/>
              </a:rPr>
              <a:t>, ask students to recall  what they already know about mixtures and solutions.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1" u="sng" strike="noStrike" cap="none">
                <a:solidFill>
                  <a:schemeClr val="dk1"/>
                </a:solidFill>
                <a:latin typeface="Calibri"/>
                <a:ea typeface="Calibri"/>
                <a:cs typeface="Calibri"/>
                <a:sym typeface="Calibri"/>
              </a:rPr>
              <a:t>After viewing</a:t>
            </a:r>
            <a:r>
              <a:rPr lang="en-US" sz="1600" b="0" i="0" u="none" strike="noStrike" cap="none">
                <a:solidFill>
                  <a:schemeClr val="dk1"/>
                </a:solidFill>
                <a:latin typeface="Calibri"/>
                <a:ea typeface="Calibri"/>
                <a:cs typeface="Calibri"/>
                <a:sym typeface="Calibri"/>
              </a:rPr>
              <a:t>:   Ask  students what they observed about the experiment (What do you think the solute is? How is a solution made?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*This experiment can be done without focusing on solubility by only demonstrating how different substances (solutes) can dissolve to form a solution. This demonstration can be done either in-person or virtually.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9"/>
          <p:cNvSpPr txBox="1"/>
          <p:nvPr/>
        </p:nvSpPr>
        <p:spPr>
          <a:xfrm>
            <a:off x="910445" y="404268"/>
            <a:ext cx="82335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What is a solute?</a:t>
            </a:r>
            <a:endParaRPr sz="1400" b="0" i="0" u="none" strike="noStrike" cap="none">
              <a:solidFill>
                <a:srgbClr val="000000"/>
              </a:solidFill>
              <a:latin typeface="Arial"/>
              <a:ea typeface="Arial"/>
              <a:cs typeface="Arial"/>
              <a:sym typeface="Arial"/>
            </a:endParaRPr>
          </a:p>
        </p:txBody>
      </p:sp>
      <p:pic>
        <p:nvPicPr>
          <p:cNvPr id="482" name="Google Shape;482;p39"/>
          <p:cNvPicPr preferRelativeResize="0"/>
          <p:nvPr/>
        </p:nvPicPr>
        <p:blipFill rotWithShape="1">
          <a:blip r:embed="rId3">
            <a:alphaModFix/>
          </a:blip>
          <a:srcRect/>
          <a:stretch/>
        </p:blipFill>
        <p:spPr>
          <a:xfrm>
            <a:off x="1272756" y="2120900"/>
            <a:ext cx="6316133" cy="4737100"/>
          </a:xfrm>
          <a:prstGeom prst="rect">
            <a:avLst/>
          </a:prstGeom>
          <a:noFill/>
          <a:ln>
            <a:noFill/>
          </a:ln>
        </p:spPr>
      </p:pic>
      <p:sp>
        <p:nvSpPr>
          <p:cNvPr id="483" name="Google Shape;483;p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0" name="Google Shape;490;p40"/>
          <p:cNvSpPr txBox="1"/>
          <p:nvPr/>
        </p:nvSpPr>
        <p:spPr>
          <a:xfrm>
            <a:off x="910445" y="404268"/>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the relationship between a solute and a solution?</a:t>
            </a:r>
            <a:endParaRPr sz="1400" b="0" i="0" u="none" strike="noStrike" cap="none">
              <a:solidFill>
                <a:srgbClr val="000000"/>
              </a:solidFill>
              <a:latin typeface="Arial"/>
              <a:ea typeface="Arial"/>
              <a:cs typeface="Arial"/>
              <a:sym typeface="Arial"/>
            </a:endParaRPr>
          </a:p>
        </p:txBody>
      </p:sp>
      <p:pic>
        <p:nvPicPr>
          <p:cNvPr id="491" name="Google Shape;491;p40"/>
          <p:cNvPicPr preferRelativeResize="0"/>
          <p:nvPr/>
        </p:nvPicPr>
        <p:blipFill rotWithShape="1">
          <a:blip r:embed="rId4">
            <a:alphaModFix/>
          </a:blip>
          <a:srcRect/>
          <a:stretch/>
        </p:blipFill>
        <p:spPr>
          <a:xfrm>
            <a:off x="140678" y="2549769"/>
            <a:ext cx="3906526" cy="3903963"/>
          </a:xfrm>
          <a:prstGeom prst="rect">
            <a:avLst/>
          </a:prstGeom>
          <a:noFill/>
          <a:ln>
            <a:noFill/>
          </a:ln>
        </p:spPr>
      </p:pic>
      <p:pic>
        <p:nvPicPr>
          <p:cNvPr id="492" name="Google Shape;492;p40" descr="dissolve.jpg"/>
          <p:cNvPicPr preferRelativeResize="0"/>
          <p:nvPr/>
        </p:nvPicPr>
        <p:blipFill rotWithShape="1">
          <a:blip r:embed="rId5">
            <a:alphaModFix/>
          </a:blip>
          <a:srcRect/>
          <a:stretch/>
        </p:blipFill>
        <p:spPr>
          <a:xfrm>
            <a:off x="4273063" y="2356339"/>
            <a:ext cx="4870938" cy="4097394"/>
          </a:xfrm>
          <a:prstGeom prst="rect">
            <a:avLst/>
          </a:prstGeom>
          <a:noFill/>
          <a:ln>
            <a:noFill/>
          </a:ln>
        </p:spPr>
      </p:pic>
      <p:cxnSp>
        <p:nvCxnSpPr>
          <p:cNvPr id="493" name="Google Shape;493;p40"/>
          <p:cNvCxnSpPr/>
          <p:nvPr/>
        </p:nvCxnSpPr>
        <p:spPr>
          <a:xfrm>
            <a:off x="3703320" y="4273062"/>
            <a:ext cx="1079695"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41"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500" name="Google Shape;500;p41" descr="Sunday Surprise: Magic Nursery Toddlers by Mattel! | The Toy Box Philosopher"/>
          <p:cNvPicPr preferRelativeResize="0"/>
          <p:nvPr/>
        </p:nvPicPr>
        <p:blipFill rotWithShape="1">
          <a:blip r:embed="rId4">
            <a:alphaModFix/>
          </a:blip>
          <a:srcRect/>
          <a:stretch/>
        </p:blipFill>
        <p:spPr>
          <a:xfrm>
            <a:off x="2843284" y="3270746"/>
            <a:ext cx="2895601" cy="1743790"/>
          </a:xfrm>
          <a:prstGeom prst="rect">
            <a:avLst/>
          </a:prstGeom>
          <a:noFill/>
          <a:ln>
            <a:noFill/>
          </a:ln>
        </p:spPr>
      </p:pic>
      <p:pic>
        <p:nvPicPr>
          <p:cNvPr id="501" name="Google Shape;501;p41"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502" name="Google Shape;502;p41"/>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03" name="Google Shape;503;p41"/>
          <p:cNvSpPr txBox="1"/>
          <p:nvPr/>
        </p:nvSpPr>
        <p:spPr>
          <a:xfrm>
            <a:off x="561068" y="1885956"/>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504" name="Google Shape;504;p41"/>
          <p:cNvSpPr txBox="1"/>
          <p:nvPr/>
        </p:nvSpPr>
        <p:spPr>
          <a:xfrm>
            <a:off x="7071690" y="1871192"/>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505" name="Google Shape;505;p41"/>
          <p:cNvSpPr txBox="1"/>
          <p:nvPr/>
        </p:nvSpPr>
        <p:spPr>
          <a:xfrm>
            <a:off x="3446811" y="1885956"/>
            <a:ext cx="19516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506" name="Google Shape;506;p41"/>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507" name="Google Shape;507;p41"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8" name="Google Shape;508;p41"/>
          <p:cNvSpPr txBox="1"/>
          <p:nvPr/>
        </p:nvSpPr>
        <p:spPr>
          <a:xfrm>
            <a:off x="760001" y="109362"/>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Label the solute and solution. Explain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g7b3a8256aa_0_29"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515" name="Google Shape;515;g7b3a8256aa_0_29" descr="Sunday Surprise: Magic Nursery Toddlers by Mattel! | The Toy Box Philosopher"/>
          <p:cNvPicPr preferRelativeResize="0"/>
          <p:nvPr/>
        </p:nvPicPr>
        <p:blipFill rotWithShape="1">
          <a:blip r:embed="rId4">
            <a:alphaModFix/>
          </a:blip>
          <a:srcRect/>
          <a:stretch/>
        </p:blipFill>
        <p:spPr>
          <a:xfrm>
            <a:off x="2843284" y="3270746"/>
            <a:ext cx="2895602" cy="1743790"/>
          </a:xfrm>
          <a:prstGeom prst="rect">
            <a:avLst/>
          </a:prstGeom>
          <a:noFill/>
          <a:ln>
            <a:noFill/>
          </a:ln>
        </p:spPr>
      </p:pic>
      <p:pic>
        <p:nvPicPr>
          <p:cNvPr id="516" name="Google Shape;516;g7b3a8256aa_0_29"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517" name="Google Shape;517;g7b3a8256aa_0_29"/>
          <p:cNvCxnSpPr/>
          <p:nvPr/>
        </p:nvCxnSpPr>
        <p:spPr>
          <a:xfrm>
            <a:off x="1631461" y="2217426"/>
            <a:ext cx="1604400"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518" name="Google Shape;518;g7b3a8256aa_0_29"/>
          <p:cNvSpPr txBox="1"/>
          <p:nvPr/>
        </p:nvSpPr>
        <p:spPr>
          <a:xfrm>
            <a:off x="130244" y="1885800"/>
            <a:ext cx="1501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519" name="Google Shape;519;g7b3a8256aa_0_29"/>
          <p:cNvSpPr txBox="1"/>
          <p:nvPr/>
        </p:nvSpPr>
        <p:spPr>
          <a:xfrm>
            <a:off x="6751519" y="1804450"/>
            <a:ext cx="2072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520" name="Google Shape;520;g7b3a8256aa_0_29"/>
          <p:cNvSpPr txBox="1"/>
          <p:nvPr/>
        </p:nvSpPr>
        <p:spPr>
          <a:xfrm>
            <a:off x="3446811" y="1885956"/>
            <a:ext cx="1951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521" name="Google Shape;521;g7b3a8256aa_0_29"/>
          <p:cNvSpPr txBox="1"/>
          <p:nvPr/>
        </p:nvSpPr>
        <p:spPr>
          <a:xfrm>
            <a:off x="5674506" y="1573740"/>
            <a:ext cx="606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522" name="Google Shape;522;g7b3a8256aa_0_29"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g7b3a8256aa_0_29"/>
          <p:cNvSpPr txBox="1"/>
          <p:nvPr/>
        </p:nvSpPr>
        <p:spPr>
          <a:xfrm>
            <a:off x="760001" y="109362"/>
            <a:ext cx="8233500" cy="144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Label the solute and solution. Explain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2" descr="Coffee can help you lose weight, according to a nutritionist | The  Independent | The Independent"/>
          <p:cNvPicPr preferRelativeResize="0"/>
          <p:nvPr/>
        </p:nvPicPr>
        <p:blipFill rotWithShape="1">
          <a:blip r:embed="rId3">
            <a:alphaModFix/>
          </a:blip>
          <a:srcRect/>
          <a:stretch/>
        </p:blipFill>
        <p:spPr>
          <a:xfrm>
            <a:off x="1494692" y="1665274"/>
            <a:ext cx="6435969" cy="4712677"/>
          </a:xfrm>
          <a:prstGeom prst="rect">
            <a:avLst/>
          </a:prstGeom>
          <a:noFill/>
          <a:ln>
            <a:noFill/>
          </a:ln>
        </p:spPr>
      </p:pic>
      <p:sp>
        <p:nvSpPr>
          <p:cNvPr id="530" name="Google Shape;530;p4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1" name="Google Shape;531;p42"/>
          <p:cNvSpPr txBox="1"/>
          <p:nvPr/>
        </p:nvSpPr>
        <p:spPr>
          <a:xfrm>
            <a:off x="760001" y="109362"/>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Is coffee an example of a solute? Why or why not?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3"/>
          <p:cNvSpPr txBox="1"/>
          <p:nvPr/>
        </p:nvSpPr>
        <p:spPr>
          <a:xfrm>
            <a:off x="849542" y="64712"/>
            <a:ext cx="823355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Give an example of a solute and explain how it forms a solution.</a:t>
            </a:r>
            <a:endParaRPr sz="1400" b="0" i="0" u="none" strike="noStrike" cap="none">
              <a:solidFill>
                <a:srgbClr val="000000"/>
              </a:solidFill>
              <a:latin typeface="Arial"/>
              <a:ea typeface="Arial"/>
              <a:cs typeface="Arial"/>
              <a:sym typeface="Arial"/>
            </a:endParaRPr>
          </a:p>
        </p:txBody>
      </p:sp>
      <p:sp>
        <p:nvSpPr>
          <p:cNvPr id="537" name="Google Shape;537;p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38" name="Google Shape;538;p43"/>
          <p:cNvPicPr preferRelativeResize="0"/>
          <p:nvPr/>
        </p:nvPicPr>
        <p:blipFill rotWithShape="1">
          <a:blip r:embed="rId4">
            <a:alphaModFix/>
          </a:blip>
          <a:srcRect/>
          <a:stretch/>
        </p:blipFill>
        <p:spPr>
          <a:xfrm>
            <a:off x="1188956" y="1959304"/>
            <a:ext cx="6410850" cy="41998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5400"/>
              <a:buFont typeface="Calibri"/>
              <a:buNone/>
            </a:pPr>
            <a:r>
              <a:rPr lang="en-US" sz="5400" b="0" i="0" u="none" strike="noStrike" cap="none">
                <a:solidFill>
                  <a:srgbClr val="FF0000"/>
                </a:solidFill>
                <a:latin typeface="Calibri"/>
                <a:ea typeface="Calibri"/>
                <a:cs typeface="Calibri"/>
                <a:sym typeface="Calibri"/>
              </a:rPr>
              <a:t>Remember!!!</a:t>
            </a:r>
            <a:endParaRPr sz="1800" b="0" i="0" u="none" strike="noStrike" cap="none">
              <a:solidFill>
                <a:schemeClr val="dk1"/>
              </a:solidFill>
              <a:latin typeface="Calibri"/>
              <a:ea typeface="Calibri"/>
              <a:cs typeface="Calibri"/>
              <a:sym typeface="Calibri"/>
            </a:endParaRPr>
          </a:p>
        </p:txBody>
      </p:sp>
      <p:sp>
        <p:nvSpPr>
          <p:cNvPr id="545" name="Google Shape;545;p4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5"/>
          <p:cNvSpPr txBox="1"/>
          <p:nvPr/>
        </p:nvSpPr>
        <p:spPr>
          <a:xfrm>
            <a:off x="735220" y="244168"/>
            <a:ext cx="8233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Solute</a:t>
            </a:r>
            <a:r>
              <a:rPr lang="en-US" sz="4400" b="0" i="0" u="none" strike="noStrike" cap="none">
                <a:solidFill>
                  <a:schemeClr val="dk1"/>
                </a:solidFill>
                <a:latin typeface="Calibri"/>
                <a:ea typeface="Calibri"/>
                <a:cs typeface="Calibri"/>
                <a:sym typeface="Calibri"/>
              </a:rPr>
              <a:t>: substance that is dissolved in a solution</a:t>
            </a:r>
            <a:endParaRPr sz="1400" b="0" i="0" u="none" strike="noStrike" cap="none">
              <a:solidFill>
                <a:srgbClr val="000000"/>
              </a:solidFill>
              <a:latin typeface="Arial"/>
              <a:ea typeface="Arial"/>
              <a:cs typeface="Arial"/>
              <a:sym typeface="Arial"/>
            </a:endParaRPr>
          </a:p>
        </p:txBody>
      </p:sp>
      <p:pic>
        <p:nvPicPr>
          <p:cNvPr id="552" name="Google Shape;552;p45"/>
          <p:cNvPicPr preferRelativeResize="0"/>
          <p:nvPr/>
        </p:nvPicPr>
        <p:blipFill rotWithShape="1">
          <a:blip r:embed="rId3">
            <a:alphaModFix/>
          </a:blip>
          <a:srcRect/>
          <a:stretch/>
        </p:blipFill>
        <p:spPr>
          <a:xfrm>
            <a:off x="1312781" y="1840700"/>
            <a:ext cx="6316133" cy="4737100"/>
          </a:xfrm>
          <a:prstGeom prst="rect">
            <a:avLst/>
          </a:prstGeom>
          <a:noFill/>
          <a:ln>
            <a:noFill/>
          </a:ln>
        </p:spPr>
      </p:pic>
      <p:sp>
        <p:nvSpPr>
          <p:cNvPr id="553" name="Google Shape;553;p4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6"/>
          <p:cNvSpPr txBox="1"/>
          <p:nvPr/>
        </p:nvSpPr>
        <p:spPr>
          <a:xfrm>
            <a:off x="1904133" y="0"/>
            <a:ext cx="71955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Simulation Activity</a:t>
            </a:r>
            <a:endParaRPr sz="1800" b="0" i="0" u="none" strike="noStrike" cap="none">
              <a:solidFill>
                <a:schemeClr val="dk1"/>
              </a:solidFill>
              <a:latin typeface="Calibri"/>
              <a:ea typeface="Calibri"/>
              <a:cs typeface="Calibri"/>
              <a:sym typeface="Calibri"/>
            </a:endParaRPr>
          </a:p>
        </p:txBody>
      </p:sp>
      <p:sp>
        <p:nvSpPr>
          <p:cNvPr id="560" name="Google Shape;560;p46"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61" name="Google Shape;561;p46"/>
          <p:cNvSpPr txBox="1"/>
          <p:nvPr/>
        </p:nvSpPr>
        <p:spPr>
          <a:xfrm>
            <a:off x="44367" y="2230734"/>
            <a:ext cx="2919897"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Click the link above to explore solutes that can be dissolved in water.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In this activity, there are different substances that could be solutes. Here they are being dissolved in water. Based on what you observe about the substances, predict if you think they are solutes (or soluble) in water. Then, click on each substance to check your answer. </a:t>
            </a:r>
            <a:endParaRPr sz="1800" b="0" i="1" u="none" strike="noStrike" cap="none">
              <a:solidFill>
                <a:schemeClr val="dk1"/>
              </a:solidFill>
              <a:latin typeface="Calibri"/>
              <a:ea typeface="Calibri"/>
              <a:cs typeface="Calibri"/>
              <a:sym typeface="Calibri"/>
            </a:endParaRPr>
          </a:p>
        </p:txBody>
      </p:sp>
      <p:pic>
        <p:nvPicPr>
          <p:cNvPr id="562" name="Google Shape;562;p46" descr="Cursor"/>
          <p:cNvPicPr preferRelativeResize="0"/>
          <p:nvPr/>
        </p:nvPicPr>
        <p:blipFill rotWithShape="1">
          <a:blip r:embed="rId4">
            <a:alphaModFix/>
          </a:blip>
          <a:srcRect/>
          <a:stretch/>
        </p:blipFill>
        <p:spPr>
          <a:xfrm rot="5400000">
            <a:off x="2165440" y="1259910"/>
            <a:ext cx="914400" cy="914400"/>
          </a:xfrm>
          <a:prstGeom prst="rect">
            <a:avLst/>
          </a:prstGeom>
          <a:noFill/>
          <a:ln>
            <a:noFill/>
          </a:ln>
        </p:spPr>
      </p:pic>
      <p:sp>
        <p:nvSpPr>
          <p:cNvPr id="563" name="Google Shape;563;p46"/>
          <p:cNvSpPr/>
          <p:nvPr/>
        </p:nvSpPr>
        <p:spPr>
          <a:xfrm>
            <a:off x="2243717" y="763110"/>
            <a:ext cx="406271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Calibri"/>
              <a:buNone/>
            </a:pPr>
            <a:r>
              <a:rPr lang="en-US" sz="4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Solutes</a:t>
            </a:r>
            <a:endParaRPr sz="4400" b="0" i="0" u="none" strike="noStrike" cap="none">
              <a:solidFill>
                <a:schemeClr val="dk1"/>
              </a:solidFill>
              <a:latin typeface="Calibri"/>
              <a:ea typeface="Calibri"/>
              <a:cs typeface="Calibri"/>
              <a:sym typeface="Calibri"/>
            </a:endParaRPr>
          </a:p>
        </p:txBody>
      </p:sp>
      <p:pic>
        <p:nvPicPr>
          <p:cNvPr id="564" name="Google Shape;564;p46"/>
          <p:cNvPicPr preferRelativeResize="0"/>
          <p:nvPr/>
        </p:nvPicPr>
        <p:blipFill rotWithShape="1">
          <a:blip r:embed="rId6">
            <a:alphaModFix/>
          </a:blip>
          <a:srcRect l="17000" t="28046" r="26750" b="22800"/>
          <a:stretch/>
        </p:blipFill>
        <p:spPr>
          <a:xfrm>
            <a:off x="3492412" y="2161156"/>
            <a:ext cx="5143500" cy="34817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1" name="Google Shape;571;p47"/>
          <p:cNvSpPr txBox="1"/>
          <p:nvPr/>
        </p:nvSpPr>
        <p:spPr>
          <a:xfrm>
            <a:off x="722555" y="298105"/>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you use solutes and solvents? Why are they important?</a:t>
            </a:r>
            <a:endParaRPr sz="1800" b="0" i="0" u="none" strike="noStrike" cap="none">
              <a:solidFill>
                <a:schemeClr val="dk1"/>
              </a:solidFill>
              <a:latin typeface="Calibri"/>
              <a:ea typeface="Calibri"/>
              <a:cs typeface="Calibri"/>
              <a:sym typeface="Calibri"/>
            </a:endParaRPr>
          </a:p>
        </p:txBody>
      </p:sp>
      <p:pic>
        <p:nvPicPr>
          <p:cNvPr id="572" name="Google Shape;572;p47"/>
          <p:cNvPicPr preferRelativeResize="0"/>
          <p:nvPr/>
        </p:nvPicPr>
        <p:blipFill rotWithShape="1">
          <a:blip r:embed="rId4">
            <a:alphaModFix/>
          </a:blip>
          <a:srcRect/>
          <a:stretch/>
        </p:blipFill>
        <p:spPr>
          <a:xfrm>
            <a:off x="340771" y="2373923"/>
            <a:ext cx="4881859" cy="3957372"/>
          </a:xfrm>
          <a:prstGeom prst="rect">
            <a:avLst/>
          </a:prstGeom>
          <a:noFill/>
          <a:ln>
            <a:noFill/>
          </a:ln>
        </p:spPr>
      </p:pic>
      <p:pic>
        <p:nvPicPr>
          <p:cNvPr id="573" name="Google Shape;573;p47" descr="dreamstime_xl_1429630.jpg"/>
          <p:cNvPicPr preferRelativeResize="0"/>
          <p:nvPr/>
        </p:nvPicPr>
        <p:blipFill rotWithShape="1">
          <a:blip r:embed="rId5">
            <a:alphaModFix/>
          </a:blip>
          <a:srcRect/>
          <a:stretch/>
        </p:blipFill>
        <p:spPr>
          <a:xfrm>
            <a:off x="5538585" y="1674297"/>
            <a:ext cx="3393474" cy="465699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4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4" name="Google Shape;594;p50"/>
          <p:cNvGrpSpPr/>
          <p:nvPr/>
        </p:nvGrpSpPr>
        <p:grpSpPr>
          <a:xfrm>
            <a:off x="1505008" y="297180"/>
            <a:ext cx="5828913" cy="6262953"/>
            <a:chOff x="814636" y="0"/>
            <a:chExt cx="5828913" cy="6262953"/>
          </a:xfrm>
        </p:grpSpPr>
        <p:sp>
          <p:nvSpPr>
            <p:cNvPr id="595" name="Google Shape;595;p50"/>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6" name="Google Shape;596;p50"/>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800" b="0" i="0" u="none" strike="noStrike" cap="none">
                <a:solidFill>
                  <a:schemeClr val="dk1"/>
                </a:solidFill>
                <a:latin typeface="Calibri"/>
                <a:ea typeface="Calibri"/>
                <a:cs typeface="Calibri"/>
                <a:sym typeface="Calibri"/>
              </a:endParaRPr>
            </a:p>
          </p:txBody>
        </p:sp>
        <p:sp>
          <p:nvSpPr>
            <p:cNvPr id="597" name="Google Shape;597;p50"/>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8" name="Google Shape;598;p50"/>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9" name="Google Shape;599;p50"/>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800" b="0" i="0" u="none" strike="noStrike" cap="none">
                <a:solidFill>
                  <a:schemeClr val="dk1"/>
                </a:solidFill>
                <a:latin typeface="Calibri"/>
                <a:ea typeface="Calibri"/>
                <a:cs typeface="Calibri"/>
                <a:sym typeface="Calibri"/>
              </a:endParaRPr>
            </a:p>
          </p:txBody>
        </p:sp>
        <p:sp>
          <p:nvSpPr>
            <p:cNvPr id="600" name="Google Shape;600;p50"/>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1" name="Google Shape;601;p50"/>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2" name="Google Shape;602;p50"/>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800" b="0" i="0" u="none" strike="noStrike" cap="none">
                <a:solidFill>
                  <a:schemeClr val="dk1"/>
                </a:solidFill>
                <a:latin typeface="Calibri"/>
                <a:ea typeface="Calibri"/>
                <a:cs typeface="Calibri"/>
                <a:sym typeface="Calibri"/>
              </a:endParaRPr>
            </a:p>
          </p:txBody>
        </p:sp>
        <p:sp>
          <p:nvSpPr>
            <p:cNvPr id="603" name="Google Shape;603;p50"/>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4" name="Google Shape;604;p50"/>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5" name="Google Shape;605;p50"/>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800" b="0" i="0" u="none" strike="noStrike" cap="none">
                <a:solidFill>
                  <a:schemeClr val="dk1"/>
                </a:solidFill>
                <a:latin typeface="Calibri"/>
                <a:ea typeface="Calibri"/>
                <a:cs typeface="Calibri"/>
                <a:sym typeface="Calibri"/>
              </a:endParaRPr>
            </a:p>
          </p:txBody>
        </p:sp>
        <p:sp>
          <p:nvSpPr>
            <p:cNvPr id="606" name="Google Shape;606;p50"/>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7" name="Google Shape;607;p50"/>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8" name="Google Shape;608;p50"/>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dk1"/>
                </a:solidFill>
                <a:latin typeface="Calibri"/>
                <a:ea typeface="Calibri"/>
                <a:cs typeface="Calibri"/>
                <a:sym typeface="Calibri"/>
              </a:endParaRPr>
            </a:p>
          </p:txBody>
        </p:sp>
        <p:sp>
          <p:nvSpPr>
            <p:cNvPr id="609" name="Google Shape;609;p50"/>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0" name="Google Shape;610;p50"/>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1" name="Google Shape;611;p50"/>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800" b="0" i="0" u="none" strike="noStrike" cap="none">
                <a:solidFill>
                  <a:schemeClr val="dk1"/>
                </a:solidFill>
                <a:latin typeface="Calibri"/>
                <a:ea typeface="Calibri"/>
                <a:cs typeface="Calibri"/>
                <a:sym typeface="Calibri"/>
              </a:endParaRPr>
            </a:p>
          </p:txBody>
        </p:sp>
        <p:sp>
          <p:nvSpPr>
            <p:cNvPr id="612" name="Google Shape;612;p50"/>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13" name="Google Shape;613;p5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14" name="Google Shape;614;p5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15" name="Google Shape;615;p5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16" name="Google Shape;616;p5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17" name="Google Shape;617;p5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8" name="Google Shape;618;p5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1"/>
          <p:cNvSpPr txBox="1">
            <a:spLocks noGrp="1"/>
          </p:cNvSpPr>
          <p:nvPr>
            <p:ph type="title"/>
          </p:nvPr>
        </p:nvSpPr>
        <p:spPr>
          <a:xfrm>
            <a:off x="6858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Solvent</a:t>
            </a:r>
            <a:endParaRPr/>
          </a:p>
        </p:txBody>
      </p:sp>
      <p:sp>
        <p:nvSpPr>
          <p:cNvPr id="625" name="Google Shape;625;p5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6" name="Google Shape;626;p5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Intro</a:t>
            </a:r>
            <a:endParaRPr sz="1800" b="0" i="0" u="none" strike="noStrike" cap="none">
              <a:solidFill>
                <a:schemeClr val="dk1"/>
              </a:solidFill>
              <a:latin typeface="Calibri"/>
              <a:ea typeface="Calibri"/>
              <a:cs typeface="Calibri"/>
              <a:sym typeface="Calibri"/>
            </a:endParaRPr>
          </a:p>
        </p:txBody>
      </p:sp>
      <p:pic>
        <p:nvPicPr>
          <p:cNvPr id="627" name="Google Shape;627;p51"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34" name="Google Shape;634;p52"/>
          <p:cNvSpPr txBox="1"/>
          <p:nvPr/>
        </p:nvSpPr>
        <p:spPr>
          <a:xfrm>
            <a:off x="722555" y="298105"/>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you use solutes and solvents? Why are they important?</a:t>
            </a:r>
            <a:endParaRPr sz="1800" b="0" i="0" u="none" strike="noStrike" cap="none">
              <a:solidFill>
                <a:schemeClr val="dk1"/>
              </a:solidFill>
              <a:latin typeface="Calibri"/>
              <a:ea typeface="Calibri"/>
              <a:cs typeface="Calibri"/>
              <a:sym typeface="Calibri"/>
            </a:endParaRPr>
          </a:p>
        </p:txBody>
      </p:sp>
      <p:pic>
        <p:nvPicPr>
          <p:cNvPr id="635" name="Google Shape;635;p52"/>
          <p:cNvPicPr preferRelativeResize="0"/>
          <p:nvPr/>
        </p:nvPicPr>
        <p:blipFill rotWithShape="1">
          <a:blip r:embed="rId4">
            <a:alphaModFix/>
          </a:blip>
          <a:srcRect/>
          <a:stretch/>
        </p:blipFill>
        <p:spPr>
          <a:xfrm>
            <a:off x="340771" y="2373923"/>
            <a:ext cx="4881859" cy="3957372"/>
          </a:xfrm>
          <a:prstGeom prst="rect">
            <a:avLst/>
          </a:prstGeom>
          <a:noFill/>
          <a:ln>
            <a:noFill/>
          </a:ln>
        </p:spPr>
      </p:pic>
      <p:pic>
        <p:nvPicPr>
          <p:cNvPr id="636" name="Google Shape;636;p52" descr="dreamstime_xl_1429630.jpg"/>
          <p:cNvPicPr preferRelativeResize="0"/>
          <p:nvPr/>
        </p:nvPicPr>
        <p:blipFill rotWithShape="1">
          <a:blip r:embed="rId5">
            <a:alphaModFix/>
          </a:blip>
          <a:srcRect/>
          <a:stretch/>
        </p:blipFill>
        <p:spPr>
          <a:xfrm>
            <a:off x="5538585" y="1674297"/>
            <a:ext cx="3393474" cy="465699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3"/>
          <p:cNvSpPr txBox="1"/>
          <p:nvPr/>
        </p:nvSpPr>
        <p:spPr>
          <a:xfrm>
            <a:off x="2301072" y="693336"/>
            <a:ext cx="512842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643" name="Google Shape;643;p53"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4" name="Google Shape;644;p53"/>
          <p:cNvSpPr txBox="1"/>
          <p:nvPr/>
        </p:nvSpPr>
        <p:spPr>
          <a:xfrm>
            <a:off x="2860634" y="1727647"/>
            <a:ext cx="34227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Solubility Science</a:t>
            </a:r>
            <a:endParaRPr sz="3600" b="0" i="0" u="none" strike="noStrike" cap="none">
              <a:solidFill>
                <a:schemeClr val="dk1"/>
              </a:solidFill>
              <a:latin typeface="Calibri"/>
              <a:ea typeface="Calibri"/>
              <a:cs typeface="Calibri"/>
              <a:sym typeface="Calibri"/>
            </a:endParaRPr>
          </a:p>
        </p:txBody>
      </p:sp>
      <p:sp>
        <p:nvSpPr>
          <p:cNvPr id="645" name="Google Shape;645;p53"/>
          <p:cNvSpPr txBox="1"/>
          <p:nvPr/>
        </p:nvSpPr>
        <p:spPr>
          <a:xfrm>
            <a:off x="814753" y="2848708"/>
            <a:ext cx="7514492" cy="2800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TEACHER DIRECTIONS: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what they already know about solutes. Tell students they will be looking at the same demonstration that was done to show solutes, but this time they will be looking at solvents.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alibri"/>
              <a:buNone/>
            </a:pPr>
            <a:r>
              <a:rPr lang="en-US" sz="1600" b="0" i="1" u="sng" strike="noStrike" cap="none">
                <a:solidFill>
                  <a:schemeClr val="dk1"/>
                </a:solidFill>
                <a:latin typeface="Calibri"/>
                <a:ea typeface="Calibri"/>
                <a:cs typeface="Calibri"/>
                <a:sym typeface="Calibri"/>
              </a:rPr>
              <a:t>After viewing</a:t>
            </a:r>
            <a:r>
              <a:rPr lang="en-US" sz="1600" b="0" i="0" u="none" strike="noStrike" cap="none">
                <a:solidFill>
                  <a:schemeClr val="dk1"/>
                </a:solidFill>
                <a:latin typeface="Calibri"/>
                <a:ea typeface="Calibri"/>
                <a:cs typeface="Calibri"/>
                <a:sym typeface="Calibri"/>
              </a:rPr>
              <a:t>:   Ask  students what they observed about the experiment (What is the solute? What do you think the solvent is? How is the solution made?)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*This experiment can be done without focusing on solubility by only demonstrating how different substances (solutes) can dissolve to form a solution. This demonstration can be done either in-person or virtually.  Make sure to change the solute so students can observe how substances dissolve differently in different solutes.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55"/>
          <p:cNvPicPr preferRelativeResize="0"/>
          <p:nvPr/>
        </p:nvPicPr>
        <p:blipFill rotWithShape="1">
          <a:blip r:embed="rId3">
            <a:alphaModFix/>
          </a:blip>
          <a:srcRect l="6538" t="20462" r="36345" b="38305"/>
          <a:stretch/>
        </p:blipFill>
        <p:spPr>
          <a:xfrm>
            <a:off x="1081425" y="2270126"/>
            <a:ext cx="7174525" cy="3727939"/>
          </a:xfrm>
          <a:prstGeom prst="rect">
            <a:avLst/>
          </a:prstGeom>
          <a:noFill/>
          <a:ln w="63500" cap="flat" cmpd="sng">
            <a:solidFill>
              <a:schemeClr val="dk1"/>
            </a:solidFill>
            <a:prstDash val="solid"/>
            <a:round/>
            <a:headEnd type="none" w="sm" len="sm"/>
            <a:tailEnd type="none" w="sm" len="sm"/>
          </a:ln>
        </p:spPr>
      </p:pic>
      <p:sp>
        <p:nvSpPr>
          <p:cNvPr id="658" name="Google Shape;658;p55"/>
          <p:cNvSpPr txBox="1"/>
          <p:nvPr/>
        </p:nvSpPr>
        <p:spPr>
          <a:xfrm>
            <a:off x="193430" y="539476"/>
            <a:ext cx="8950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Are the substances solutes or solvents? Explain your answer. </a:t>
            </a:r>
            <a:endParaRPr sz="1400" b="0" i="0" u="none" strike="noStrike" cap="none">
              <a:solidFill>
                <a:srgbClr val="000000"/>
              </a:solidFill>
              <a:latin typeface="Arial"/>
              <a:ea typeface="Arial"/>
              <a:cs typeface="Arial"/>
              <a:sym typeface="Arial"/>
            </a:endParaRPr>
          </a:p>
        </p:txBody>
      </p:sp>
      <p:sp>
        <p:nvSpPr>
          <p:cNvPr id="659" name="Google Shape;659;p5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56"/>
          <p:cNvPicPr preferRelativeResize="0"/>
          <p:nvPr/>
        </p:nvPicPr>
        <p:blipFill rotWithShape="1">
          <a:blip r:embed="rId3">
            <a:alphaModFix/>
          </a:blip>
          <a:srcRect l="11154" t="22614" r="38076" b="33385"/>
          <a:stretch/>
        </p:blipFill>
        <p:spPr>
          <a:xfrm>
            <a:off x="1120140" y="2171700"/>
            <a:ext cx="7406640" cy="3520440"/>
          </a:xfrm>
          <a:prstGeom prst="rect">
            <a:avLst/>
          </a:prstGeom>
          <a:noFill/>
          <a:ln w="63500" cap="flat" cmpd="sng">
            <a:solidFill>
              <a:schemeClr val="dk1"/>
            </a:solidFill>
            <a:prstDash val="solid"/>
            <a:round/>
            <a:headEnd type="none" w="sm" len="sm"/>
            <a:tailEnd type="none" w="sm" len="sm"/>
          </a:ln>
        </p:spPr>
      </p:pic>
      <p:sp>
        <p:nvSpPr>
          <p:cNvPr id="666" name="Google Shape;666;p56"/>
          <p:cNvSpPr txBox="1"/>
          <p:nvPr/>
        </p:nvSpPr>
        <p:spPr>
          <a:xfrm>
            <a:off x="463845" y="16785"/>
            <a:ext cx="8719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Water is the solvent. </a:t>
            </a:r>
            <a:r>
              <a:rPr lang="en-US" sz="4000">
                <a:solidFill>
                  <a:schemeClr val="dk1"/>
                </a:solidFill>
                <a:latin typeface="Calibri"/>
                <a:ea typeface="Calibri"/>
                <a:cs typeface="Calibri"/>
                <a:sym typeface="Calibri"/>
              </a:rPr>
              <a:t>Based on the experiment, what you predict a solvent might be?</a:t>
            </a:r>
            <a:endParaRPr sz="1400" b="0" i="0" u="none" strike="noStrike" cap="none">
              <a:solidFill>
                <a:srgbClr val="000000"/>
              </a:solidFill>
              <a:latin typeface="Arial"/>
              <a:ea typeface="Arial"/>
              <a:cs typeface="Arial"/>
              <a:sym typeface="Arial"/>
            </a:endParaRPr>
          </a:p>
        </p:txBody>
      </p:sp>
      <p:sp>
        <p:nvSpPr>
          <p:cNvPr id="667" name="Google Shape;667;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p:cNvPicPr preferRelativeResize="0"/>
          <p:nvPr/>
        </p:nvPicPr>
        <p:blipFill rotWithShape="1">
          <a:blip r:embed="rId3">
            <a:alphaModFix/>
          </a:blip>
          <a:srcRect l="6538" t="20462" r="36345" b="38305"/>
          <a:stretch/>
        </p:blipFill>
        <p:spPr>
          <a:xfrm>
            <a:off x="1046287" y="2883876"/>
            <a:ext cx="7174522" cy="3727939"/>
          </a:xfrm>
          <a:prstGeom prst="rect">
            <a:avLst/>
          </a:prstGeom>
          <a:noFill/>
          <a:ln w="63500" cap="flat" cmpd="sng">
            <a:solidFill>
              <a:schemeClr val="dk1"/>
            </a:solidFill>
            <a:prstDash val="solid"/>
            <a:round/>
            <a:headEnd type="none" w="sm" len="sm"/>
            <a:tailEnd type="none" w="sm" len="sm"/>
          </a:ln>
        </p:spPr>
      </p:pic>
      <p:sp>
        <p:nvSpPr>
          <p:cNvPr id="153" name="Google Shape;153;p6"/>
          <p:cNvSpPr txBox="1"/>
          <p:nvPr/>
        </p:nvSpPr>
        <p:spPr>
          <a:xfrm>
            <a:off x="193430" y="859701"/>
            <a:ext cx="895057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True/False: These substances are called solutes because they are dissolved in the solution</a:t>
            </a:r>
            <a:endParaRPr sz="1400" b="0" i="0" u="none" strike="noStrike" cap="none">
              <a:solidFill>
                <a:srgbClr val="000000"/>
              </a:solidFill>
              <a:latin typeface="Arial"/>
              <a:ea typeface="Arial"/>
              <a:cs typeface="Arial"/>
              <a:sym typeface="Arial"/>
            </a:endParaRPr>
          </a:p>
        </p:txBody>
      </p:sp>
      <p:sp>
        <p:nvSpPr>
          <p:cNvPr id="154" name="Google Shape;154;p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57"/>
          <p:cNvPicPr preferRelativeResize="0"/>
          <p:nvPr/>
        </p:nvPicPr>
        <p:blipFill rotWithShape="1">
          <a:blip r:embed="rId3">
            <a:alphaModFix/>
          </a:blip>
          <a:srcRect l="6538" t="20462" r="36345" b="38305"/>
          <a:stretch/>
        </p:blipFill>
        <p:spPr>
          <a:xfrm>
            <a:off x="1046287" y="2883876"/>
            <a:ext cx="7174522" cy="3727939"/>
          </a:xfrm>
          <a:prstGeom prst="rect">
            <a:avLst/>
          </a:prstGeom>
          <a:noFill/>
          <a:ln w="63500" cap="flat" cmpd="sng">
            <a:solidFill>
              <a:schemeClr val="dk1"/>
            </a:solidFill>
            <a:prstDash val="solid"/>
            <a:round/>
            <a:headEnd type="none" w="sm" len="sm"/>
            <a:tailEnd type="none" w="sm" len="sm"/>
          </a:ln>
        </p:spPr>
      </p:pic>
      <p:sp>
        <p:nvSpPr>
          <p:cNvPr id="674" name="Google Shape;674;p57"/>
          <p:cNvSpPr txBox="1"/>
          <p:nvPr/>
        </p:nvSpPr>
        <p:spPr>
          <a:xfrm>
            <a:off x="637042" y="246185"/>
            <a:ext cx="87192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Based on your observations, which substance(s) dissolved the quickest? What happened when we changed the solute?</a:t>
            </a:r>
            <a:endParaRPr sz="1400" b="0" i="0" u="none" strike="noStrike" cap="none">
              <a:solidFill>
                <a:srgbClr val="000000"/>
              </a:solidFill>
              <a:latin typeface="Arial"/>
              <a:ea typeface="Arial"/>
              <a:cs typeface="Arial"/>
              <a:sym typeface="Arial"/>
            </a:endParaRPr>
          </a:p>
        </p:txBody>
      </p:sp>
      <p:sp>
        <p:nvSpPr>
          <p:cNvPr id="675" name="Google Shape;675;p5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p59"/>
          <p:cNvGrpSpPr/>
          <p:nvPr/>
        </p:nvGrpSpPr>
        <p:grpSpPr>
          <a:xfrm>
            <a:off x="3085752" y="1939533"/>
            <a:ext cx="2705159" cy="4579573"/>
            <a:chOff x="3270528" y="2817999"/>
            <a:chExt cx="2245779" cy="3657309"/>
          </a:xfrm>
        </p:grpSpPr>
        <p:sp>
          <p:nvSpPr>
            <p:cNvPr id="688" name="Google Shape;688;p59"/>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9" name="Google Shape;689;p59"/>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0" name="Google Shape;690;p59"/>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59"/>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p59"/>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3" name="Google Shape;693;p59"/>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4" name="Google Shape;694;p59"/>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5" name="Google Shape;695;p59"/>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96" name="Google Shape;696;p59" descr="Wooden Spoon.jpg"/>
          <p:cNvPicPr preferRelativeResize="0"/>
          <p:nvPr/>
        </p:nvPicPr>
        <p:blipFill rotWithShape="1">
          <a:blip r:embed="rId3">
            <a:alphaModFix/>
          </a:blip>
          <a:srcRect/>
          <a:stretch/>
        </p:blipFill>
        <p:spPr>
          <a:xfrm rot="1901244">
            <a:off x="2813540" y="1778122"/>
            <a:ext cx="2397529" cy="2130829"/>
          </a:xfrm>
          <a:prstGeom prst="rect">
            <a:avLst/>
          </a:prstGeom>
          <a:noFill/>
          <a:ln>
            <a:noFill/>
          </a:ln>
        </p:spPr>
      </p:pic>
      <p:sp>
        <p:nvSpPr>
          <p:cNvPr id="697" name="Google Shape;697;p59"/>
          <p:cNvSpPr txBox="1"/>
          <p:nvPr/>
        </p:nvSpPr>
        <p:spPr>
          <a:xfrm>
            <a:off x="849542" y="87909"/>
            <a:ext cx="8294458"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Mixture</a:t>
            </a:r>
            <a:r>
              <a:rPr lang="en-US" sz="3600" b="0" i="0" u="none" strike="noStrike" cap="none">
                <a:solidFill>
                  <a:schemeClr val="dk1"/>
                </a:solidFill>
                <a:latin typeface="Calibri"/>
                <a:ea typeface="Calibri"/>
                <a:cs typeface="Calibri"/>
                <a:sym typeface="Calibri"/>
              </a:rPr>
              <a:t>: Two or more substances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combined physically, not chemically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59"/>
          <p:cNvSpPr/>
          <p:nvPr/>
        </p:nvSpPr>
        <p:spPr>
          <a:xfrm>
            <a:off x="3087229" y="1927103"/>
            <a:ext cx="2671219" cy="934352"/>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p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60" descr="dissolve.jpg"/>
          <p:cNvPicPr preferRelativeResize="0"/>
          <p:nvPr/>
        </p:nvPicPr>
        <p:blipFill rotWithShape="1">
          <a:blip r:embed="rId3">
            <a:alphaModFix/>
          </a:blip>
          <a:srcRect/>
          <a:stretch/>
        </p:blipFill>
        <p:spPr>
          <a:xfrm>
            <a:off x="1347926" y="715531"/>
            <a:ext cx="6448148" cy="5731687"/>
          </a:xfrm>
          <a:prstGeom prst="rect">
            <a:avLst/>
          </a:prstGeom>
          <a:noFill/>
          <a:ln>
            <a:noFill/>
          </a:ln>
        </p:spPr>
      </p:pic>
      <p:sp>
        <p:nvSpPr>
          <p:cNvPr id="706" name="Google Shape;706;p60"/>
          <p:cNvSpPr txBox="1"/>
          <p:nvPr/>
        </p:nvSpPr>
        <p:spPr>
          <a:xfrm>
            <a:off x="924207" y="149135"/>
            <a:ext cx="821979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Solution</a:t>
            </a:r>
            <a:r>
              <a:rPr lang="en-US" sz="3600" b="0" i="0" u="none" strike="noStrike" cap="none">
                <a:solidFill>
                  <a:schemeClr val="dk1"/>
                </a:solidFill>
                <a:latin typeface="Calibri"/>
                <a:ea typeface="Calibri"/>
                <a:cs typeface="Calibri"/>
                <a:sym typeface="Calibri"/>
              </a:rPr>
              <a:t>: specific type of mixture where one substance dissolves into another.   </a:t>
            </a:r>
            <a:endParaRPr sz="1400" b="0" i="0" u="none" strike="noStrike" cap="none">
              <a:solidFill>
                <a:srgbClr val="000000"/>
              </a:solidFill>
              <a:latin typeface="Arial"/>
              <a:ea typeface="Arial"/>
              <a:cs typeface="Arial"/>
              <a:sym typeface="Arial"/>
            </a:endParaRPr>
          </a:p>
        </p:txBody>
      </p:sp>
      <p:sp>
        <p:nvSpPr>
          <p:cNvPr id="707" name="Google Shape;707;p6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1"/>
          <p:cNvSpPr txBox="1"/>
          <p:nvPr/>
        </p:nvSpPr>
        <p:spPr>
          <a:xfrm>
            <a:off x="817070" y="244168"/>
            <a:ext cx="8233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Solute</a:t>
            </a:r>
            <a:r>
              <a:rPr lang="en-US" sz="4400" b="0" i="0" u="none" strike="noStrike" cap="none">
                <a:solidFill>
                  <a:schemeClr val="dk1"/>
                </a:solidFill>
                <a:latin typeface="Calibri"/>
                <a:ea typeface="Calibri"/>
                <a:cs typeface="Calibri"/>
                <a:sym typeface="Calibri"/>
              </a:rPr>
              <a:t>: substance that is dissolved in a solution</a:t>
            </a:r>
            <a:endParaRPr sz="1400" b="0" i="0" u="none" strike="noStrike" cap="none">
              <a:solidFill>
                <a:srgbClr val="000000"/>
              </a:solidFill>
              <a:latin typeface="Arial"/>
              <a:ea typeface="Arial"/>
              <a:cs typeface="Arial"/>
              <a:sym typeface="Arial"/>
            </a:endParaRPr>
          </a:p>
        </p:txBody>
      </p:sp>
      <p:pic>
        <p:nvPicPr>
          <p:cNvPr id="714" name="Google Shape;714;p61"/>
          <p:cNvPicPr preferRelativeResize="0"/>
          <p:nvPr/>
        </p:nvPicPr>
        <p:blipFill rotWithShape="1">
          <a:blip r:embed="rId3">
            <a:alphaModFix/>
          </a:blip>
          <a:srcRect/>
          <a:stretch/>
        </p:blipFill>
        <p:spPr>
          <a:xfrm>
            <a:off x="1413931" y="1840725"/>
            <a:ext cx="6316133" cy="4737100"/>
          </a:xfrm>
          <a:prstGeom prst="rect">
            <a:avLst/>
          </a:prstGeom>
          <a:noFill/>
          <a:ln>
            <a:noFill/>
          </a:ln>
        </p:spPr>
      </p:pic>
      <p:sp>
        <p:nvSpPr>
          <p:cNvPr id="715" name="Google Shape;715;p6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grpSp>
        <p:nvGrpSpPr>
          <p:cNvPr id="727" name="Google Shape;727;p63"/>
          <p:cNvGrpSpPr/>
          <p:nvPr/>
        </p:nvGrpSpPr>
        <p:grpSpPr>
          <a:xfrm>
            <a:off x="3085752" y="1939533"/>
            <a:ext cx="2705159" cy="4579573"/>
            <a:chOff x="3270528" y="2817999"/>
            <a:chExt cx="2245779" cy="3657309"/>
          </a:xfrm>
        </p:grpSpPr>
        <p:sp>
          <p:nvSpPr>
            <p:cNvPr id="728" name="Google Shape;728;p63"/>
            <p:cNvSpPr/>
            <p:nvPr/>
          </p:nvSpPr>
          <p:spPr>
            <a:xfrm>
              <a:off x="3270529" y="4209602"/>
              <a:ext cx="2226744" cy="2265706"/>
            </a:xfrm>
            <a:prstGeom prst="can">
              <a:avLst>
                <a:gd name="adj"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p63"/>
            <p:cNvSpPr/>
            <p:nvPr/>
          </p:nvSpPr>
          <p:spPr>
            <a:xfrm>
              <a:off x="3270529" y="2817999"/>
              <a:ext cx="2226744" cy="3657309"/>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63"/>
            <p:cNvSpPr/>
            <p:nvPr/>
          </p:nvSpPr>
          <p:spPr>
            <a:xfrm rot="-3172073">
              <a:off x="3472628" y="5624092"/>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63"/>
            <p:cNvSpPr/>
            <p:nvPr/>
          </p:nvSpPr>
          <p:spPr>
            <a:xfrm rot="-3172073">
              <a:off x="3977126" y="5019807"/>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63"/>
            <p:cNvSpPr/>
            <p:nvPr/>
          </p:nvSpPr>
          <p:spPr>
            <a:xfrm rot="-3172073">
              <a:off x="4741304" y="4879699"/>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63"/>
            <p:cNvSpPr/>
            <p:nvPr/>
          </p:nvSpPr>
          <p:spPr>
            <a:xfrm rot="-3172073">
              <a:off x="3381659" y="5023296"/>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p63"/>
            <p:cNvSpPr/>
            <p:nvPr/>
          </p:nvSpPr>
          <p:spPr>
            <a:xfrm rot="-3172073">
              <a:off x="4183715" y="5328093"/>
              <a:ext cx="663871" cy="608827"/>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5" name="Google Shape;735;p63"/>
            <p:cNvSpPr/>
            <p:nvPr/>
          </p:nvSpPr>
          <p:spPr>
            <a:xfrm rot="-3172073">
              <a:off x="4465862" y="5688379"/>
              <a:ext cx="663871" cy="608827"/>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36" name="Google Shape;736;p63" descr="Wooden Spoon.jpg"/>
          <p:cNvPicPr preferRelativeResize="0"/>
          <p:nvPr/>
        </p:nvPicPr>
        <p:blipFill rotWithShape="1">
          <a:blip r:embed="rId3">
            <a:alphaModFix/>
          </a:blip>
          <a:srcRect/>
          <a:stretch/>
        </p:blipFill>
        <p:spPr>
          <a:xfrm rot="1901244">
            <a:off x="2813540" y="1778122"/>
            <a:ext cx="2397529" cy="2130829"/>
          </a:xfrm>
          <a:prstGeom prst="rect">
            <a:avLst/>
          </a:prstGeom>
          <a:noFill/>
          <a:ln>
            <a:noFill/>
          </a:ln>
        </p:spPr>
      </p:pic>
      <p:sp>
        <p:nvSpPr>
          <p:cNvPr id="737" name="Google Shape;737;p63"/>
          <p:cNvSpPr txBox="1"/>
          <p:nvPr/>
        </p:nvSpPr>
        <p:spPr>
          <a:xfrm>
            <a:off x="822819" y="226222"/>
            <a:ext cx="829445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How is a mixture formed?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p63"/>
          <p:cNvSpPr/>
          <p:nvPr/>
        </p:nvSpPr>
        <p:spPr>
          <a:xfrm>
            <a:off x="3087229" y="1927103"/>
            <a:ext cx="2671219" cy="934352"/>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p6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4" descr="dissolve.jpg"/>
          <p:cNvPicPr preferRelativeResize="0"/>
          <p:nvPr/>
        </p:nvPicPr>
        <p:blipFill rotWithShape="1">
          <a:blip r:embed="rId3">
            <a:alphaModFix/>
          </a:blip>
          <a:srcRect/>
          <a:stretch/>
        </p:blipFill>
        <p:spPr>
          <a:xfrm>
            <a:off x="1771645" y="977178"/>
            <a:ext cx="6448148" cy="5731687"/>
          </a:xfrm>
          <a:prstGeom prst="rect">
            <a:avLst/>
          </a:prstGeom>
          <a:noFill/>
          <a:ln>
            <a:noFill/>
          </a:ln>
        </p:spPr>
      </p:pic>
      <p:sp>
        <p:nvSpPr>
          <p:cNvPr id="746" name="Google Shape;746;p64"/>
          <p:cNvSpPr txBox="1"/>
          <p:nvPr/>
        </p:nvSpPr>
        <p:spPr>
          <a:xfrm>
            <a:off x="924207" y="149135"/>
            <a:ext cx="8219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What must happen to create a solution?</a:t>
            </a:r>
            <a:endParaRPr sz="1400" b="0" i="0" u="none" strike="noStrike" cap="none">
              <a:solidFill>
                <a:srgbClr val="000000"/>
              </a:solidFill>
              <a:latin typeface="Arial"/>
              <a:ea typeface="Arial"/>
              <a:cs typeface="Arial"/>
              <a:sym typeface="Arial"/>
            </a:endParaRPr>
          </a:p>
        </p:txBody>
      </p:sp>
      <p:sp>
        <p:nvSpPr>
          <p:cNvPr id="747" name="Google Shape;747;p6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65" descr="dissolve.jpg"/>
          <p:cNvPicPr preferRelativeResize="0"/>
          <p:nvPr/>
        </p:nvPicPr>
        <p:blipFill rotWithShape="1">
          <a:blip r:embed="rId3">
            <a:alphaModFix/>
          </a:blip>
          <a:srcRect/>
          <a:stretch/>
        </p:blipFill>
        <p:spPr>
          <a:xfrm>
            <a:off x="1771645" y="977178"/>
            <a:ext cx="6448148" cy="5731687"/>
          </a:xfrm>
          <a:prstGeom prst="rect">
            <a:avLst/>
          </a:prstGeom>
          <a:noFill/>
          <a:ln>
            <a:noFill/>
          </a:ln>
        </p:spPr>
      </p:pic>
      <p:sp>
        <p:nvSpPr>
          <p:cNvPr id="754" name="Google Shape;754;p65"/>
          <p:cNvSpPr txBox="1"/>
          <p:nvPr/>
        </p:nvSpPr>
        <p:spPr>
          <a:xfrm>
            <a:off x="924207" y="149135"/>
            <a:ext cx="8219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True/False: a solution is a type of mixture</a:t>
            </a:r>
            <a:endParaRPr sz="1400" b="0" i="0" u="none" strike="noStrike" cap="none">
              <a:solidFill>
                <a:srgbClr val="000000"/>
              </a:solidFill>
              <a:latin typeface="Arial"/>
              <a:ea typeface="Arial"/>
              <a:cs typeface="Arial"/>
              <a:sym typeface="Arial"/>
            </a:endParaRPr>
          </a:p>
        </p:txBody>
      </p:sp>
      <p:sp>
        <p:nvSpPr>
          <p:cNvPr id="755" name="Google Shape;755;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g7b3a8256aa_0_44" descr="dissolve.jpg"/>
          <p:cNvPicPr preferRelativeResize="0"/>
          <p:nvPr/>
        </p:nvPicPr>
        <p:blipFill rotWithShape="1">
          <a:blip r:embed="rId3">
            <a:alphaModFix/>
          </a:blip>
          <a:srcRect/>
          <a:stretch/>
        </p:blipFill>
        <p:spPr>
          <a:xfrm>
            <a:off x="1771645" y="977178"/>
            <a:ext cx="6448145" cy="5731688"/>
          </a:xfrm>
          <a:prstGeom prst="rect">
            <a:avLst/>
          </a:prstGeom>
          <a:noFill/>
          <a:ln>
            <a:noFill/>
          </a:ln>
        </p:spPr>
      </p:pic>
      <p:sp>
        <p:nvSpPr>
          <p:cNvPr id="762" name="Google Shape;762;g7b3a8256aa_0_44"/>
          <p:cNvSpPr txBox="1"/>
          <p:nvPr/>
        </p:nvSpPr>
        <p:spPr>
          <a:xfrm>
            <a:off x="924207" y="149135"/>
            <a:ext cx="82197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0000"/>
                </a:solidFill>
                <a:latin typeface="Calibri"/>
                <a:ea typeface="Calibri"/>
                <a:cs typeface="Calibri"/>
                <a:sym typeface="Calibri"/>
              </a:rPr>
              <a:t>True</a:t>
            </a:r>
            <a:r>
              <a:rPr lang="en-US" sz="4800" b="0" i="0" u="none" strike="noStrike" cap="none">
                <a:solidFill>
                  <a:schemeClr val="dk1"/>
                </a:solidFill>
                <a:latin typeface="Calibri"/>
                <a:ea typeface="Calibri"/>
                <a:cs typeface="Calibri"/>
                <a:sym typeface="Calibri"/>
              </a:rPr>
              <a:t>/False: a solution is a type of mixture</a:t>
            </a:r>
            <a:endParaRPr sz="1400" b="0" i="0" u="none" strike="noStrike" cap="none">
              <a:solidFill>
                <a:srgbClr val="000000"/>
              </a:solidFill>
              <a:latin typeface="Arial"/>
              <a:ea typeface="Arial"/>
              <a:cs typeface="Arial"/>
              <a:sym typeface="Arial"/>
            </a:endParaRPr>
          </a:p>
        </p:txBody>
      </p:sp>
      <p:sp>
        <p:nvSpPr>
          <p:cNvPr id="763" name="Google Shape;763;g7b3a8256aa_0_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7b3a8256aa_0_0"/>
          <p:cNvPicPr preferRelativeResize="0"/>
          <p:nvPr/>
        </p:nvPicPr>
        <p:blipFill rotWithShape="1">
          <a:blip r:embed="rId3">
            <a:alphaModFix/>
          </a:blip>
          <a:srcRect l="6539" t="20463" r="36343" b="38304"/>
          <a:stretch/>
        </p:blipFill>
        <p:spPr>
          <a:xfrm>
            <a:off x="1046287" y="2883876"/>
            <a:ext cx="7174525" cy="3727939"/>
          </a:xfrm>
          <a:prstGeom prst="rect">
            <a:avLst/>
          </a:prstGeom>
          <a:noFill/>
          <a:ln w="63500" cap="flat" cmpd="sng">
            <a:solidFill>
              <a:schemeClr val="dk1"/>
            </a:solidFill>
            <a:prstDash val="solid"/>
            <a:round/>
            <a:headEnd type="none" w="sm" len="sm"/>
            <a:tailEnd type="none" w="sm" len="sm"/>
          </a:ln>
        </p:spPr>
      </p:pic>
      <p:sp>
        <p:nvSpPr>
          <p:cNvPr id="161" name="Google Shape;161;g7b3a8256aa_0_0"/>
          <p:cNvSpPr txBox="1"/>
          <p:nvPr/>
        </p:nvSpPr>
        <p:spPr>
          <a:xfrm>
            <a:off x="193430" y="859701"/>
            <a:ext cx="8950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True</a:t>
            </a:r>
            <a:r>
              <a:rPr lang="en-US" sz="4000" b="0" i="0" u="none" strike="noStrike" cap="none">
                <a:solidFill>
                  <a:schemeClr val="dk1"/>
                </a:solidFill>
                <a:latin typeface="Calibri"/>
                <a:ea typeface="Calibri"/>
                <a:cs typeface="Calibri"/>
                <a:sym typeface="Calibri"/>
              </a:rPr>
              <a:t>/False: These substances are called solutes because they are dissolved in the solution</a:t>
            </a:r>
            <a:endParaRPr sz="1400" b="0" i="0" u="none" strike="noStrike" cap="none">
              <a:solidFill>
                <a:srgbClr val="000000"/>
              </a:solidFill>
              <a:latin typeface="Arial"/>
              <a:ea typeface="Arial"/>
              <a:cs typeface="Arial"/>
              <a:sym typeface="Arial"/>
            </a:endParaRPr>
          </a:p>
        </p:txBody>
      </p:sp>
      <p:sp>
        <p:nvSpPr>
          <p:cNvPr id="162" name="Google Shape;162;g7b3a8256aa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66"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770" name="Google Shape;770;p66" descr="Sunday Surprise: Magic Nursery Toddlers by Mattel! | The Toy Box Philosopher"/>
          <p:cNvPicPr preferRelativeResize="0"/>
          <p:nvPr/>
        </p:nvPicPr>
        <p:blipFill rotWithShape="1">
          <a:blip r:embed="rId4">
            <a:alphaModFix/>
          </a:blip>
          <a:srcRect/>
          <a:stretch/>
        </p:blipFill>
        <p:spPr>
          <a:xfrm>
            <a:off x="2843284" y="3270746"/>
            <a:ext cx="2895601" cy="1743790"/>
          </a:xfrm>
          <a:prstGeom prst="rect">
            <a:avLst/>
          </a:prstGeom>
          <a:noFill/>
          <a:ln>
            <a:noFill/>
          </a:ln>
        </p:spPr>
      </p:pic>
      <p:pic>
        <p:nvPicPr>
          <p:cNvPr id="771" name="Google Shape;771;p66"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772" name="Google Shape;772;p66"/>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773" name="Google Shape;773;p66"/>
          <p:cNvSpPr txBox="1"/>
          <p:nvPr/>
        </p:nvSpPr>
        <p:spPr>
          <a:xfrm>
            <a:off x="561068" y="1885956"/>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774" name="Google Shape;774;p66"/>
          <p:cNvSpPr txBox="1"/>
          <p:nvPr/>
        </p:nvSpPr>
        <p:spPr>
          <a:xfrm>
            <a:off x="7071690" y="1871192"/>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775" name="Google Shape;775;p66"/>
          <p:cNvSpPr txBox="1"/>
          <p:nvPr/>
        </p:nvSpPr>
        <p:spPr>
          <a:xfrm>
            <a:off x="3446811" y="1885956"/>
            <a:ext cx="19516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776" name="Google Shape;776;p66"/>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777" name="Google Shape;777;p66"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78" name="Google Shape;778;p66"/>
          <p:cNvSpPr txBox="1"/>
          <p:nvPr/>
        </p:nvSpPr>
        <p:spPr>
          <a:xfrm>
            <a:off x="760001" y="109362"/>
            <a:ext cx="82335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Label the solute and solution. Explain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g7b3a8256aa_0_51"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785" name="Google Shape;785;g7b3a8256aa_0_51" descr="Sunday Surprise: Magic Nursery Toddlers by Mattel! | The Toy Box Philosopher"/>
          <p:cNvPicPr preferRelativeResize="0"/>
          <p:nvPr/>
        </p:nvPicPr>
        <p:blipFill rotWithShape="1">
          <a:blip r:embed="rId4">
            <a:alphaModFix/>
          </a:blip>
          <a:srcRect/>
          <a:stretch/>
        </p:blipFill>
        <p:spPr>
          <a:xfrm>
            <a:off x="2843284" y="3270746"/>
            <a:ext cx="2895602" cy="1743790"/>
          </a:xfrm>
          <a:prstGeom prst="rect">
            <a:avLst/>
          </a:prstGeom>
          <a:noFill/>
          <a:ln>
            <a:noFill/>
          </a:ln>
        </p:spPr>
      </p:pic>
      <p:pic>
        <p:nvPicPr>
          <p:cNvPr id="786" name="Google Shape;786;g7b3a8256aa_0_51"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787" name="Google Shape;787;g7b3a8256aa_0_51"/>
          <p:cNvCxnSpPr/>
          <p:nvPr/>
        </p:nvCxnSpPr>
        <p:spPr>
          <a:xfrm>
            <a:off x="1631461" y="2217426"/>
            <a:ext cx="1604400"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788" name="Google Shape;788;g7b3a8256aa_0_51"/>
          <p:cNvSpPr txBox="1"/>
          <p:nvPr/>
        </p:nvSpPr>
        <p:spPr>
          <a:xfrm>
            <a:off x="90325" y="1885800"/>
            <a:ext cx="1487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789" name="Google Shape;789;g7b3a8256aa_0_51"/>
          <p:cNvSpPr txBox="1"/>
          <p:nvPr/>
        </p:nvSpPr>
        <p:spPr>
          <a:xfrm>
            <a:off x="6818239" y="1885800"/>
            <a:ext cx="1951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790" name="Google Shape;790;g7b3a8256aa_0_51"/>
          <p:cNvSpPr txBox="1"/>
          <p:nvPr/>
        </p:nvSpPr>
        <p:spPr>
          <a:xfrm>
            <a:off x="3446811" y="1885956"/>
            <a:ext cx="19518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Dissolves</a:t>
            </a:r>
            <a:endParaRPr sz="1800" b="1" i="0" u="none" strike="noStrike" cap="none">
              <a:solidFill>
                <a:srgbClr val="FF0000"/>
              </a:solidFill>
              <a:latin typeface="Calibri"/>
              <a:ea typeface="Calibri"/>
              <a:cs typeface="Calibri"/>
              <a:sym typeface="Calibri"/>
            </a:endParaRPr>
          </a:p>
        </p:txBody>
      </p:sp>
      <p:sp>
        <p:nvSpPr>
          <p:cNvPr id="791" name="Google Shape;791;g7b3a8256aa_0_51"/>
          <p:cNvSpPr txBox="1"/>
          <p:nvPr/>
        </p:nvSpPr>
        <p:spPr>
          <a:xfrm>
            <a:off x="5674506" y="1573740"/>
            <a:ext cx="606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792" name="Google Shape;792;g7b3a8256aa_0_51"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3" name="Google Shape;793;g7b3a8256aa_0_51"/>
          <p:cNvSpPr txBox="1"/>
          <p:nvPr/>
        </p:nvSpPr>
        <p:spPr>
          <a:xfrm>
            <a:off x="760001" y="109362"/>
            <a:ext cx="8233500" cy="144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Label the solute and solution. Explain your answer.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67"/>
          <p:cNvSpPr txBox="1"/>
          <p:nvPr/>
        </p:nvSpPr>
        <p:spPr>
          <a:xfrm>
            <a:off x="2137125" y="1006656"/>
            <a:ext cx="5937779"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Calibri"/>
              <a:buNone/>
            </a:pPr>
            <a:r>
              <a:rPr lang="en-US" sz="6600" b="1" i="0" u="none" strike="noStrike" cap="none">
                <a:solidFill>
                  <a:schemeClr val="dk1"/>
                </a:solidFill>
                <a:latin typeface="Calibri"/>
                <a:ea typeface="Calibri"/>
                <a:cs typeface="Calibri"/>
                <a:sym typeface="Calibri"/>
              </a:rPr>
              <a:t>Solvent</a:t>
            </a:r>
            <a:endParaRPr sz="1800" b="0" i="0" u="none" strike="noStrike" cap="none">
              <a:solidFill>
                <a:schemeClr val="dk1"/>
              </a:solidFill>
              <a:latin typeface="Calibri"/>
              <a:ea typeface="Calibri"/>
              <a:cs typeface="Calibri"/>
              <a:sym typeface="Calibri"/>
            </a:endParaRPr>
          </a:p>
        </p:txBody>
      </p:sp>
      <p:sp>
        <p:nvSpPr>
          <p:cNvPr id="800" name="Google Shape;800;p6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01" name="Google Shape;801;p6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8"/>
          <p:cNvSpPr txBox="1"/>
          <p:nvPr/>
        </p:nvSpPr>
        <p:spPr>
          <a:xfrm>
            <a:off x="605645" y="543437"/>
            <a:ext cx="85383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Solvent</a:t>
            </a:r>
            <a:r>
              <a:rPr lang="en-US" sz="4400" b="0" i="0" u="none" strike="noStrike" cap="none">
                <a:solidFill>
                  <a:schemeClr val="dk1"/>
                </a:solidFill>
                <a:latin typeface="Calibri"/>
                <a:ea typeface="Calibri"/>
                <a:cs typeface="Calibri"/>
                <a:sym typeface="Calibri"/>
              </a:rPr>
              <a:t>: the substance into which a solute is dissolved</a:t>
            </a:r>
            <a:endParaRPr sz="1400" b="0" i="0" u="none" strike="noStrike" cap="none">
              <a:solidFill>
                <a:srgbClr val="000000"/>
              </a:solidFill>
              <a:latin typeface="Arial"/>
              <a:ea typeface="Arial"/>
              <a:cs typeface="Arial"/>
              <a:sym typeface="Arial"/>
            </a:endParaRPr>
          </a:p>
        </p:txBody>
      </p:sp>
      <p:pic>
        <p:nvPicPr>
          <p:cNvPr id="808" name="Google Shape;808;p68"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
        <p:nvSpPr>
          <p:cNvPr id="809" name="Google Shape;809;p6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10" name="Google Shape;810;p6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6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17" name="Google Shape;817;p6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0"/>
          <p:cNvSpPr/>
          <p:nvPr/>
        </p:nvSpPr>
        <p:spPr>
          <a:xfrm>
            <a:off x="4126199" y="4562541"/>
            <a:ext cx="3377650" cy="35559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4" name="Google Shape;824;p70"/>
          <p:cNvSpPr txBox="1"/>
          <p:nvPr/>
        </p:nvSpPr>
        <p:spPr>
          <a:xfrm>
            <a:off x="6858000" y="3564076"/>
            <a:ext cx="2286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sp>
        <p:nvSpPr>
          <p:cNvPr id="825" name="Google Shape;825;p7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26" name="Google Shape;826;p70" descr="Cup Of Water Png Graphic Freeuse Download - Water - Free Transparent PNG  Download - PNGkey"/>
          <p:cNvPicPr preferRelativeResize="0"/>
          <p:nvPr/>
        </p:nvPicPr>
        <p:blipFill rotWithShape="1">
          <a:blip r:embed="rId4">
            <a:alphaModFix/>
          </a:blip>
          <a:srcRect/>
          <a:stretch/>
        </p:blipFill>
        <p:spPr>
          <a:xfrm>
            <a:off x="735230" y="2401304"/>
            <a:ext cx="3124663" cy="38644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1"/>
          <p:cNvSpPr/>
          <p:nvPr/>
        </p:nvSpPr>
        <p:spPr>
          <a:xfrm>
            <a:off x="4126199" y="4562541"/>
            <a:ext cx="3377650" cy="35559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3" name="Google Shape;833;p71"/>
          <p:cNvSpPr txBox="1"/>
          <p:nvPr/>
        </p:nvSpPr>
        <p:spPr>
          <a:xfrm>
            <a:off x="6858000" y="3564076"/>
            <a:ext cx="2286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sp>
        <p:nvSpPr>
          <p:cNvPr id="834" name="Google Shape;834;p7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35" name="Google Shape;835;p71" descr="Cup Of Water Png Graphic Freeuse Download - Water - Free Transparent PNG  Download - PNGkey"/>
          <p:cNvPicPr preferRelativeResize="0"/>
          <p:nvPr/>
        </p:nvPicPr>
        <p:blipFill rotWithShape="1">
          <a:blip r:embed="rId4">
            <a:alphaModFix/>
          </a:blip>
          <a:srcRect/>
          <a:stretch/>
        </p:blipFill>
        <p:spPr>
          <a:xfrm>
            <a:off x="735230" y="2401304"/>
            <a:ext cx="3124663" cy="3864425"/>
          </a:xfrm>
          <a:prstGeom prst="rect">
            <a:avLst/>
          </a:prstGeom>
          <a:noFill/>
          <a:ln>
            <a:noFill/>
          </a:ln>
        </p:spPr>
      </p:pic>
      <p:sp>
        <p:nvSpPr>
          <p:cNvPr id="836" name="Google Shape;836;p71"/>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sng" strike="noStrike" cap="none">
                <a:solidFill>
                  <a:schemeClr val="dk1"/>
                </a:solidFill>
                <a:latin typeface="Calibri"/>
                <a:ea typeface="Calibri"/>
                <a:cs typeface="Calibri"/>
                <a:sym typeface="Calibri"/>
              </a:rPr>
              <a:t>Water</a:t>
            </a:r>
            <a:r>
              <a:rPr lang="en-US" sz="4400" b="0" i="0" u="none" strike="noStrike" cap="none">
                <a:solidFill>
                  <a:schemeClr val="dk1"/>
                </a:solidFill>
                <a:latin typeface="Calibri"/>
                <a:ea typeface="Calibri"/>
                <a:cs typeface="Calibri"/>
                <a:sym typeface="Calibri"/>
              </a:rPr>
              <a:t> = Universal Solvent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73"/>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solvent?</a:t>
            </a:r>
            <a:endParaRPr sz="1400" b="0" i="0" u="none" strike="noStrike" cap="none">
              <a:solidFill>
                <a:srgbClr val="000000"/>
              </a:solidFill>
              <a:latin typeface="Arial"/>
              <a:ea typeface="Arial"/>
              <a:cs typeface="Arial"/>
              <a:sym typeface="Arial"/>
            </a:endParaRPr>
          </a:p>
        </p:txBody>
      </p:sp>
      <p:pic>
        <p:nvPicPr>
          <p:cNvPr id="849" name="Google Shape;849;p73"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
        <p:nvSpPr>
          <p:cNvPr id="850" name="Google Shape;850;p7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4"/>
          <p:cNvSpPr/>
          <p:nvPr/>
        </p:nvSpPr>
        <p:spPr>
          <a:xfrm>
            <a:off x="4126199" y="4562541"/>
            <a:ext cx="3377650" cy="35559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7" name="Google Shape;857;p74"/>
          <p:cNvSpPr txBox="1"/>
          <p:nvPr/>
        </p:nvSpPr>
        <p:spPr>
          <a:xfrm>
            <a:off x="4874822" y="3564075"/>
            <a:ext cx="2286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pic>
        <p:nvPicPr>
          <p:cNvPr id="858" name="Google Shape;858;p74" descr="Cup Of Water Png Graphic Freeuse Download - Water - Free Transparent PNG  Download - PNGkey"/>
          <p:cNvPicPr preferRelativeResize="0"/>
          <p:nvPr/>
        </p:nvPicPr>
        <p:blipFill rotWithShape="1">
          <a:blip r:embed="rId3">
            <a:alphaModFix/>
          </a:blip>
          <a:srcRect/>
          <a:stretch/>
        </p:blipFill>
        <p:spPr>
          <a:xfrm>
            <a:off x="735230" y="2401304"/>
            <a:ext cx="3124663" cy="3864425"/>
          </a:xfrm>
          <a:prstGeom prst="rect">
            <a:avLst/>
          </a:prstGeom>
          <a:noFill/>
          <a:ln>
            <a:noFill/>
          </a:ln>
        </p:spPr>
      </p:pic>
      <p:sp>
        <p:nvSpPr>
          <p:cNvPr id="859" name="Google Shape;859;p74"/>
          <p:cNvSpPr txBox="1"/>
          <p:nvPr/>
        </p:nvSpPr>
        <p:spPr>
          <a:xfrm>
            <a:off x="605645" y="543437"/>
            <a:ext cx="8538355"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True/False: only liquids can be solvents </a:t>
            </a:r>
            <a:endParaRPr sz="1400" b="0" i="0" u="none" strike="noStrike" cap="none">
              <a:solidFill>
                <a:srgbClr val="000000"/>
              </a:solidFill>
              <a:latin typeface="Arial"/>
              <a:ea typeface="Arial"/>
              <a:cs typeface="Arial"/>
              <a:sym typeface="Arial"/>
            </a:endParaRPr>
          </a:p>
        </p:txBody>
      </p:sp>
      <p:sp>
        <p:nvSpPr>
          <p:cNvPr id="860" name="Google Shape;860;p7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p:cNvPicPr preferRelativeResize="0"/>
          <p:nvPr/>
        </p:nvPicPr>
        <p:blipFill rotWithShape="1">
          <a:blip r:embed="rId3">
            <a:alphaModFix/>
          </a:blip>
          <a:srcRect l="11154" t="22614" r="38076" b="33385"/>
          <a:stretch/>
        </p:blipFill>
        <p:spPr>
          <a:xfrm>
            <a:off x="1120140" y="2171700"/>
            <a:ext cx="7406640" cy="3520440"/>
          </a:xfrm>
          <a:prstGeom prst="rect">
            <a:avLst/>
          </a:prstGeom>
          <a:noFill/>
          <a:ln w="63500" cap="flat" cmpd="sng">
            <a:solidFill>
              <a:schemeClr val="dk1"/>
            </a:solidFill>
            <a:prstDash val="solid"/>
            <a:round/>
            <a:headEnd type="none" w="sm" len="sm"/>
            <a:tailEnd type="none" w="sm" len="sm"/>
          </a:ln>
        </p:spPr>
      </p:pic>
      <p:sp>
        <p:nvSpPr>
          <p:cNvPr id="169" name="Google Shape;169;p7"/>
          <p:cNvSpPr txBox="1"/>
          <p:nvPr/>
        </p:nvSpPr>
        <p:spPr>
          <a:xfrm>
            <a:off x="348175" y="504140"/>
            <a:ext cx="895057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Explain how a solution can be made by using sugar and water.  </a:t>
            </a:r>
            <a:endParaRPr sz="1400" b="0" i="0" u="none" strike="noStrike" cap="none">
              <a:solidFill>
                <a:srgbClr val="000000"/>
              </a:solidFill>
              <a:latin typeface="Arial"/>
              <a:ea typeface="Arial"/>
              <a:cs typeface="Arial"/>
              <a:sym typeface="Arial"/>
            </a:endParaRPr>
          </a:p>
        </p:txBody>
      </p:sp>
      <p:sp>
        <p:nvSpPr>
          <p:cNvPr id="170" name="Google Shape;170;p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7b3a8256aa_0_65"/>
          <p:cNvSpPr/>
          <p:nvPr/>
        </p:nvSpPr>
        <p:spPr>
          <a:xfrm>
            <a:off x="4126199" y="4562541"/>
            <a:ext cx="3377700" cy="3555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7" name="Google Shape;867;g7b3a8256aa_0_65"/>
          <p:cNvSpPr txBox="1"/>
          <p:nvPr/>
        </p:nvSpPr>
        <p:spPr>
          <a:xfrm>
            <a:off x="4874822" y="3564075"/>
            <a:ext cx="2286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solvent</a:t>
            </a:r>
            <a:endParaRPr sz="1400" b="0" i="0" u="none" strike="noStrike" cap="none">
              <a:solidFill>
                <a:srgbClr val="000000"/>
              </a:solidFill>
              <a:latin typeface="Arial"/>
              <a:ea typeface="Arial"/>
              <a:cs typeface="Arial"/>
              <a:sym typeface="Arial"/>
            </a:endParaRPr>
          </a:p>
        </p:txBody>
      </p:sp>
      <p:pic>
        <p:nvPicPr>
          <p:cNvPr id="868" name="Google Shape;868;g7b3a8256aa_0_65" descr="Cup Of Water Png Graphic Freeuse Download - Water - Free Transparent PNG  Download - PNGkey"/>
          <p:cNvPicPr preferRelativeResize="0"/>
          <p:nvPr/>
        </p:nvPicPr>
        <p:blipFill rotWithShape="1">
          <a:blip r:embed="rId3">
            <a:alphaModFix/>
          </a:blip>
          <a:srcRect/>
          <a:stretch/>
        </p:blipFill>
        <p:spPr>
          <a:xfrm>
            <a:off x="735230" y="2401304"/>
            <a:ext cx="3124663" cy="3864425"/>
          </a:xfrm>
          <a:prstGeom prst="rect">
            <a:avLst/>
          </a:prstGeom>
          <a:noFill/>
          <a:ln>
            <a:noFill/>
          </a:ln>
        </p:spPr>
      </p:pic>
      <p:sp>
        <p:nvSpPr>
          <p:cNvPr id="869" name="Google Shape;869;g7b3a8256aa_0_65"/>
          <p:cNvSpPr txBox="1"/>
          <p:nvPr/>
        </p:nvSpPr>
        <p:spPr>
          <a:xfrm>
            <a:off x="605645" y="543437"/>
            <a:ext cx="8538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True/</a:t>
            </a:r>
            <a:r>
              <a:rPr lang="en-US" sz="4400" b="0" i="0" u="none" strike="noStrike" cap="none">
                <a:solidFill>
                  <a:srgbClr val="FF0000"/>
                </a:solidFill>
                <a:latin typeface="Calibri"/>
                <a:ea typeface="Calibri"/>
                <a:cs typeface="Calibri"/>
                <a:sym typeface="Calibri"/>
              </a:rPr>
              <a:t>False</a:t>
            </a:r>
            <a:r>
              <a:rPr lang="en-US" sz="4400" b="0" i="0" u="none" strike="noStrike" cap="none">
                <a:solidFill>
                  <a:schemeClr val="dk1"/>
                </a:solidFill>
                <a:latin typeface="Calibri"/>
                <a:ea typeface="Calibri"/>
                <a:cs typeface="Calibri"/>
                <a:sym typeface="Calibri"/>
              </a:rPr>
              <a:t>: only liquids can be solvents </a:t>
            </a:r>
            <a:endParaRPr sz="1400" b="0" i="0" u="none" strike="noStrike" cap="none">
              <a:solidFill>
                <a:srgbClr val="000000"/>
              </a:solidFill>
              <a:latin typeface="Arial"/>
              <a:ea typeface="Arial"/>
              <a:cs typeface="Arial"/>
              <a:sym typeface="Arial"/>
            </a:endParaRPr>
          </a:p>
        </p:txBody>
      </p:sp>
      <p:sp>
        <p:nvSpPr>
          <p:cNvPr id="870" name="Google Shape;870;g7b3a8256aa_0_6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75" descr="Cup Of Water Png Graphic Freeuse Download - Water - Free Transparent PNG  Download - PNGkey"/>
          <p:cNvPicPr preferRelativeResize="0"/>
          <p:nvPr/>
        </p:nvPicPr>
        <p:blipFill rotWithShape="1">
          <a:blip r:embed="rId3">
            <a:alphaModFix/>
          </a:blip>
          <a:srcRect/>
          <a:stretch/>
        </p:blipFill>
        <p:spPr>
          <a:xfrm>
            <a:off x="3184515" y="1856315"/>
            <a:ext cx="3124663" cy="3864425"/>
          </a:xfrm>
          <a:prstGeom prst="rect">
            <a:avLst/>
          </a:prstGeom>
          <a:noFill/>
          <a:ln>
            <a:noFill/>
          </a:ln>
        </p:spPr>
      </p:pic>
      <p:sp>
        <p:nvSpPr>
          <p:cNvPr id="877" name="Google Shape;877;p75"/>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the universal solvent?</a:t>
            </a:r>
            <a:endParaRPr sz="1400" b="0" i="0" u="none" strike="noStrike" cap="none">
              <a:solidFill>
                <a:srgbClr val="000000"/>
              </a:solidFill>
              <a:latin typeface="Arial"/>
              <a:ea typeface="Arial"/>
              <a:cs typeface="Arial"/>
              <a:sym typeface="Arial"/>
            </a:endParaRPr>
          </a:p>
        </p:txBody>
      </p:sp>
      <p:sp>
        <p:nvSpPr>
          <p:cNvPr id="878" name="Google Shape;878;p7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7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85" name="Google Shape;885;p7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77" descr="A Tea Bag in Glass Stock Footage Video (100% Royalty-free) 1497607 |  Shutterstock"/>
          <p:cNvPicPr preferRelativeResize="0"/>
          <p:nvPr/>
        </p:nvPicPr>
        <p:blipFill rotWithShape="1">
          <a:blip r:embed="rId3">
            <a:alphaModFix/>
          </a:blip>
          <a:srcRect/>
          <a:stretch/>
        </p:blipFill>
        <p:spPr>
          <a:xfrm>
            <a:off x="3106058" y="2758778"/>
            <a:ext cx="2780664" cy="3526753"/>
          </a:xfrm>
          <a:prstGeom prst="rect">
            <a:avLst/>
          </a:prstGeom>
          <a:noFill/>
          <a:ln>
            <a:noFill/>
          </a:ln>
        </p:spPr>
      </p:pic>
      <p:sp>
        <p:nvSpPr>
          <p:cNvPr id="892" name="Google Shape;892;p77"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893" name="Google Shape;893;p77"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cxnSp>
        <p:nvCxnSpPr>
          <p:cNvPr id="894" name="Google Shape;894;p77"/>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895" name="Google Shape;895;p77"/>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896" name="Google Shape;896;p77"/>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897" name="Google Shape;897;p77"/>
          <p:cNvSpPr txBox="1"/>
          <p:nvPr/>
        </p:nvSpPr>
        <p:spPr>
          <a:xfrm>
            <a:off x="3446811" y="1885956"/>
            <a:ext cx="16155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Solvent</a:t>
            </a:r>
            <a:endParaRPr sz="1800" b="1" i="0" u="none" strike="noStrike" cap="none">
              <a:solidFill>
                <a:srgbClr val="FF0000"/>
              </a:solidFill>
              <a:latin typeface="Calibri"/>
              <a:ea typeface="Calibri"/>
              <a:cs typeface="Calibri"/>
              <a:sym typeface="Calibri"/>
            </a:endParaRPr>
          </a:p>
        </p:txBody>
      </p:sp>
      <p:sp>
        <p:nvSpPr>
          <p:cNvPr id="898" name="Google Shape;898;p77"/>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899" name="Google Shape;899;p77"/>
          <p:cNvSpPr/>
          <p:nvPr/>
        </p:nvSpPr>
        <p:spPr>
          <a:xfrm>
            <a:off x="3375238" y="1877651"/>
            <a:ext cx="1957946" cy="654636"/>
          </a:xfrm>
          <a:prstGeom prst="ellipse">
            <a:avLst/>
          </a:prstGeom>
          <a:noFill/>
          <a:ln w="857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0" name="Google Shape;900;p77"/>
          <p:cNvPicPr preferRelativeResize="0"/>
          <p:nvPr/>
        </p:nvPicPr>
        <p:blipFill>
          <a:blip r:embed="rId6">
            <a:alphaModFix/>
          </a:blip>
          <a:stretch>
            <a:fillRect/>
          </a:stretch>
        </p:blipFill>
        <p:spPr>
          <a:xfrm>
            <a:off x="149275" y="3121513"/>
            <a:ext cx="2801257" cy="2801257"/>
          </a:xfrm>
          <a:prstGeom prst="rect">
            <a:avLst/>
          </a:prstGeom>
          <a:noFill/>
          <a:ln>
            <a:noFill/>
          </a:ln>
        </p:spPr>
      </p:pic>
      <p:pic>
        <p:nvPicPr>
          <p:cNvPr id="901" name="Google Shape;901;p77"/>
          <p:cNvPicPr preferRelativeResize="0"/>
          <p:nvPr/>
        </p:nvPicPr>
        <p:blipFill>
          <a:blip r:embed="rId7">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78" descr="Cook's Thesaurus: Gelatins"/>
          <p:cNvPicPr preferRelativeResize="0"/>
          <p:nvPr/>
        </p:nvPicPr>
        <p:blipFill rotWithShape="1">
          <a:blip r:embed="rId3">
            <a:alphaModFix/>
          </a:blip>
          <a:srcRect/>
          <a:stretch/>
        </p:blipFill>
        <p:spPr>
          <a:xfrm>
            <a:off x="0" y="2999641"/>
            <a:ext cx="2843284" cy="2286000"/>
          </a:xfrm>
          <a:prstGeom prst="rect">
            <a:avLst/>
          </a:prstGeom>
          <a:noFill/>
          <a:ln>
            <a:noFill/>
          </a:ln>
        </p:spPr>
      </p:pic>
      <p:pic>
        <p:nvPicPr>
          <p:cNvPr id="908" name="Google Shape;908;p78" descr="Sunday Surprise: Magic Nursery Toddlers by Mattel! | The Toy Box Philosopher"/>
          <p:cNvPicPr preferRelativeResize="0"/>
          <p:nvPr/>
        </p:nvPicPr>
        <p:blipFill rotWithShape="1">
          <a:blip r:embed="rId4">
            <a:alphaModFix/>
          </a:blip>
          <a:srcRect/>
          <a:stretch/>
        </p:blipFill>
        <p:spPr>
          <a:xfrm>
            <a:off x="2843284" y="3270746"/>
            <a:ext cx="2895601" cy="1743790"/>
          </a:xfrm>
          <a:prstGeom prst="rect">
            <a:avLst/>
          </a:prstGeom>
          <a:noFill/>
          <a:ln>
            <a:noFill/>
          </a:ln>
        </p:spPr>
      </p:pic>
      <p:pic>
        <p:nvPicPr>
          <p:cNvPr id="909" name="Google Shape;909;p78" descr="Natural Strawberry Jello - Eating Made Easy"/>
          <p:cNvPicPr preferRelativeResize="0"/>
          <p:nvPr/>
        </p:nvPicPr>
        <p:blipFill rotWithShape="1">
          <a:blip r:embed="rId5">
            <a:alphaModFix/>
          </a:blip>
          <a:srcRect/>
          <a:stretch/>
        </p:blipFill>
        <p:spPr>
          <a:xfrm>
            <a:off x="5945556" y="2999641"/>
            <a:ext cx="3048000" cy="2286000"/>
          </a:xfrm>
          <a:prstGeom prst="rect">
            <a:avLst/>
          </a:prstGeom>
          <a:noFill/>
          <a:ln>
            <a:noFill/>
          </a:ln>
        </p:spPr>
      </p:pic>
      <p:cxnSp>
        <p:nvCxnSpPr>
          <p:cNvPr id="910" name="Google Shape;910;p78"/>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911" name="Google Shape;911;p78"/>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912" name="Google Shape;912;p78"/>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913" name="Google Shape;913;p78"/>
          <p:cNvSpPr txBox="1"/>
          <p:nvPr/>
        </p:nvSpPr>
        <p:spPr>
          <a:xfrm>
            <a:off x="3446811" y="1885956"/>
            <a:ext cx="16155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Solvent</a:t>
            </a:r>
            <a:endParaRPr sz="1800" b="1" i="0" u="none" strike="noStrike" cap="none">
              <a:solidFill>
                <a:srgbClr val="FF0000"/>
              </a:solidFill>
              <a:latin typeface="Calibri"/>
              <a:ea typeface="Calibri"/>
              <a:cs typeface="Calibri"/>
              <a:sym typeface="Calibri"/>
            </a:endParaRPr>
          </a:p>
        </p:txBody>
      </p:sp>
      <p:sp>
        <p:nvSpPr>
          <p:cNvPr id="914" name="Google Shape;914;p78"/>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915" name="Google Shape;915;p78" descr="Artificial Intelligence"/>
          <p:cNvSpPr/>
          <p:nvPr/>
        </p:nvSpPr>
        <p:spPr>
          <a:xfrm>
            <a:off x="0" y="1499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916" name="Google Shape;916;p78" descr="Comment Like"/>
          <p:cNvPicPr preferRelativeResize="0"/>
          <p:nvPr/>
        </p:nvPicPr>
        <p:blipFill rotWithShape="1">
          <a:blip r:embed="rId7">
            <a:alphaModFix/>
          </a:blip>
          <a:srcRect/>
          <a:stretch/>
        </p:blipFill>
        <p:spPr>
          <a:xfrm>
            <a:off x="779203" y="206364"/>
            <a:ext cx="557227" cy="557227"/>
          </a:xfrm>
          <a:prstGeom prst="rect">
            <a:avLst/>
          </a:prstGeom>
          <a:noFill/>
          <a:ln>
            <a:noFill/>
          </a:ln>
        </p:spPr>
      </p:pic>
      <p:sp>
        <p:nvSpPr>
          <p:cNvPr id="917" name="Google Shape;917;p78"/>
          <p:cNvSpPr/>
          <p:nvPr/>
        </p:nvSpPr>
        <p:spPr>
          <a:xfrm>
            <a:off x="3375238" y="1877651"/>
            <a:ext cx="1957946" cy="654636"/>
          </a:xfrm>
          <a:prstGeom prst="ellipse">
            <a:avLst/>
          </a:prstGeom>
          <a:noFill/>
          <a:ln w="857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79" descr="Cocoa Powder - 1 Lb"/>
          <p:cNvPicPr preferRelativeResize="0"/>
          <p:nvPr/>
        </p:nvPicPr>
        <p:blipFill rotWithShape="1">
          <a:blip r:embed="rId3">
            <a:alphaModFix/>
          </a:blip>
          <a:srcRect/>
          <a:stretch/>
        </p:blipFill>
        <p:spPr>
          <a:xfrm>
            <a:off x="37214" y="3489935"/>
            <a:ext cx="2895600" cy="2286000"/>
          </a:xfrm>
          <a:prstGeom prst="rect">
            <a:avLst/>
          </a:prstGeom>
          <a:noFill/>
          <a:ln>
            <a:noFill/>
          </a:ln>
        </p:spPr>
      </p:pic>
      <p:pic>
        <p:nvPicPr>
          <p:cNvPr id="924" name="Google Shape;924;p79" descr="Hot Chocolate for One - Yummy Healthy Easy"/>
          <p:cNvPicPr preferRelativeResize="0"/>
          <p:nvPr/>
        </p:nvPicPr>
        <p:blipFill rotWithShape="1">
          <a:blip r:embed="rId4">
            <a:alphaModFix/>
          </a:blip>
          <a:srcRect t="14871" b="6998"/>
          <a:stretch/>
        </p:blipFill>
        <p:spPr>
          <a:xfrm>
            <a:off x="6084277" y="3082044"/>
            <a:ext cx="2897643" cy="2741980"/>
          </a:xfrm>
          <a:prstGeom prst="rect">
            <a:avLst/>
          </a:prstGeom>
          <a:noFill/>
          <a:ln>
            <a:noFill/>
          </a:ln>
        </p:spPr>
      </p:pic>
      <p:pic>
        <p:nvPicPr>
          <p:cNvPr id="925" name="Google Shape;925;p79" descr="A Tea Bag in Glass Stock Footage Video (100% Royalty-free) 1497607 |  Shutterstock"/>
          <p:cNvPicPr preferRelativeResize="0"/>
          <p:nvPr/>
        </p:nvPicPr>
        <p:blipFill rotWithShape="1">
          <a:blip r:embed="rId5">
            <a:alphaModFix/>
          </a:blip>
          <a:srcRect/>
          <a:stretch/>
        </p:blipFill>
        <p:spPr>
          <a:xfrm>
            <a:off x="3059724" y="3429000"/>
            <a:ext cx="2897643" cy="2346935"/>
          </a:xfrm>
          <a:prstGeom prst="rect">
            <a:avLst/>
          </a:prstGeom>
          <a:noFill/>
          <a:ln>
            <a:noFill/>
          </a:ln>
        </p:spPr>
      </p:pic>
      <p:cxnSp>
        <p:nvCxnSpPr>
          <p:cNvPr id="926" name="Google Shape;926;p79"/>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927" name="Google Shape;927;p79"/>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928" name="Google Shape;928;p79"/>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929" name="Google Shape;929;p79"/>
          <p:cNvSpPr txBox="1"/>
          <p:nvPr/>
        </p:nvSpPr>
        <p:spPr>
          <a:xfrm>
            <a:off x="3446811" y="1885956"/>
            <a:ext cx="16155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Solvent</a:t>
            </a:r>
            <a:endParaRPr sz="1800" b="1" i="0" u="none" strike="noStrike" cap="none">
              <a:solidFill>
                <a:srgbClr val="FF0000"/>
              </a:solidFill>
              <a:latin typeface="Calibri"/>
              <a:ea typeface="Calibri"/>
              <a:cs typeface="Calibri"/>
              <a:sym typeface="Calibri"/>
            </a:endParaRPr>
          </a:p>
        </p:txBody>
      </p:sp>
      <p:sp>
        <p:nvSpPr>
          <p:cNvPr id="930" name="Google Shape;930;p79"/>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931" name="Google Shape;931;p79" descr="Artificial Intelligence"/>
          <p:cNvSpPr/>
          <p:nvPr/>
        </p:nvSpPr>
        <p:spPr>
          <a:xfrm>
            <a:off x="0" y="1499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932" name="Google Shape;932;p79" descr="Comment Like"/>
          <p:cNvPicPr preferRelativeResize="0"/>
          <p:nvPr/>
        </p:nvPicPr>
        <p:blipFill rotWithShape="1">
          <a:blip r:embed="rId7">
            <a:alphaModFix/>
          </a:blip>
          <a:srcRect/>
          <a:stretch/>
        </p:blipFill>
        <p:spPr>
          <a:xfrm>
            <a:off x="779203" y="206364"/>
            <a:ext cx="557227" cy="557227"/>
          </a:xfrm>
          <a:prstGeom prst="rect">
            <a:avLst/>
          </a:prstGeom>
          <a:noFill/>
          <a:ln>
            <a:noFill/>
          </a:ln>
        </p:spPr>
      </p:pic>
      <p:sp>
        <p:nvSpPr>
          <p:cNvPr id="933" name="Google Shape;933;p79"/>
          <p:cNvSpPr/>
          <p:nvPr/>
        </p:nvSpPr>
        <p:spPr>
          <a:xfrm>
            <a:off x="3375238" y="1877651"/>
            <a:ext cx="1957946" cy="654636"/>
          </a:xfrm>
          <a:prstGeom prst="ellipse">
            <a:avLst/>
          </a:prstGeom>
          <a:noFill/>
          <a:ln w="857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81"/>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solvent?</a:t>
            </a:r>
            <a:endParaRPr sz="1400" b="0" i="0" u="none" strike="noStrike" cap="none">
              <a:solidFill>
                <a:srgbClr val="000000"/>
              </a:solidFill>
              <a:latin typeface="Arial"/>
              <a:ea typeface="Arial"/>
              <a:cs typeface="Arial"/>
              <a:sym typeface="Arial"/>
            </a:endParaRPr>
          </a:p>
        </p:txBody>
      </p:sp>
      <p:pic>
        <p:nvPicPr>
          <p:cNvPr id="946" name="Google Shape;946;p81"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
        <p:nvSpPr>
          <p:cNvPr id="947" name="Google Shape;947;p8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82" descr="A Tea Bag in Glass Stock Footage Video (100% Royalty-free) 1497607 |  Shutterstock"/>
          <p:cNvPicPr preferRelativeResize="0"/>
          <p:nvPr/>
        </p:nvPicPr>
        <p:blipFill rotWithShape="1">
          <a:blip r:embed="rId3">
            <a:alphaModFix/>
          </a:blip>
          <a:srcRect/>
          <a:stretch/>
        </p:blipFill>
        <p:spPr>
          <a:xfrm>
            <a:off x="3106058" y="2758778"/>
            <a:ext cx="2780664" cy="3526753"/>
          </a:xfrm>
          <a:prstGeom prst="rect">
            <a:avLst/>
          </a:prstGeom>
          <a:noFill/>
          <a:ln>
            <a:noFill/>
          </a:ln>
        </p:spPr>
      </p:pic>
      <p:cxnSp>
        <p:nvCxnSpPr>
          <p:cNvPr id="954" name="Google Shape;954;p82"/>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955" name="Google Shape;955;p82"/>
          <p:cNvSpPr txBox="1"/>
          <p:nvPr/>
        </p:nvSpPr>
        <p:spPr>
          <a:xfrm>
            <a:off x="149286" y="1885957"/>
            <a:ext cx="1400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Solute</a:t>
            </a:r>
            <a:endParaRPr sz="1800" b="1" i="0" u="none" strike="noStrike" cap="none">
              <a:solidFill>
                <a:srgbClr val="FF0000"/>
              </a:solidFill>
              <a:latin typeface="Calibri"/>
              <a:ea typeface="Calibri"/>
              <a:cs typeface="Calibri"/>
              <a:sym typeface="Calibri"/>
            </a:endParaRPr>
          </a:p>
        </p:txBody>
      </p:sp>
      <p:sp>
        <p:nvSpPr>
          <p:cNvPr id="956" name="Google Shape;956;p82"/>
          <p:cNvSpPr txBox="1"/>
          <p:nvPr/>
        </p:nvSpPr>
        <p:spPr>
          <a:xfrm>
            <a:off x="6556770" y="1894261"/>
            <a:ext cx="17844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Solution</a:t>
            </a:r>
            <a:endParaRPr sz="1800" b="1" i="0" u="none" strike="noStrike" cap="none">
              <a:solidFill>
                <a:srgbClr val="FF0000"/>
              </a:solidFill>
              <a:latin typeface="Calibri"/>
              <a:ea typeface="Calibri"/>
              <a:cs typeface="Calibri"/>
              <a:sym typeface="Calibri"/>
            </a:endParaRPr>
          </a:p>
        </p:txBody>
      </p:sp>
      <p:sp>
        <p:nvSpPr>
          <p:cNvPr id="957" name="Google Shape;957;p82"/>
          <p:cNvSpPr txBox="1"/>
          <p:nvPr/>
        </p:nvSpPr>
        <p:spPr>
          <a:xfrm>
            <a:off x="3446811" y="1885956"/>
            <a:ext cx="16155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Solvent</a:t>
            </a:r>
            <a:endParaRPr sz="1800" b="1" i="0" u="none" strike="noStrike" cap="none">
              <a:solidFill>
                <a:srgbClr val="FF0000"/>
              </a:solidFill>
              <a:latin typeface="Calibri"/>
              <a:ea typeface="Calibri"/>
              <a:cs typeface="Calibri"/>
              <a:sym typeface="Calibri"/>
            </a:endParaRPr>
          </a:p>
        </p:txBody>
      </p:sp>
      <p:sp>
        <p:nvSpPr>
          <p:cNvPr id="958" name="Google Shape;958;p82"/>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959" name="Google Shape;959;p82"/>
          <p:cNvSpPr/>
          <p:nvPr/>
        </p:nvSpPr>
        <p:spPr>
          <a:xfrm>
            <a:off x="3375238" y="1877651"/>
            <a:ext cx="1957946" cy="654636"/>
          </a:xfrm>
          <a:prstGeom prst="ellipse">
            <a:avLst/>
          </a:prstGeom>
          <a:noFill/>
          <a:ln w="857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0" name="Google Shape;960;p82"/>
          <p:cNvSpPr txBox="1"/>
          <p:nvPr/>
        </p:nvSpPr>
        <p:spPr>
          <a:xfrm>
            <a:off x="605645" y="185079"/>
            <a:ext cx="8538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a:solidFill>
                  <a:schemeClr val="dk1"/>
                </a:solidFill>
                <a:latin typeface="Calibri"/>
                <a:ea typeface="Calibri"/>
                <a:cs typeface="Calibri"/>
                <a:sym typeface="Calibri"/>
              </a:rPr>
              <a:t>In this example, w</a:t>
            </a:r>
            <a:r>
              <a:rPr lang="en-US" sz="4400" b="0" i="0" u="none" strike="noStrike" cap="none">
                <a:solidFill>
                  <a:schemeClr val="dk1"/>
                </a:solidFill>
                <a:latin typeface="Calibri"/>
                <a:ea typeface="Calibri"/>
                <a:cs typeface="Calibri"/>
                <a:sym typeface="Calibri"/>
              </a:rPr>
              <a:t>hy is water the solvent?</a:t>
            </a:r>
            <a:endParaRPr sz="1400" b="0" i="0" u="none" strike="noStrike" cap="none">
              <a:solidFill>
                <a:srgbClr val="000000"/>
              </a:solidFill>
              <a:latin typeface="Arial"/>
              <a:ea typeface="Arial"/>
              <a:cs typeface="Arial"/>
              <a:sym typeface="Arial"/>
            </a:endParaRPr>
          </a:p>
        </p:txBody>
      </p:sp>
      <p:sp>
        <p:nvSpPr>
          <p:cNvPr id="961" name="Google Shape;961;p8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2" name="Google Shape;962;p82"/>
          <p:cNvPicPr preferRelativeResize="0"/>
          <p:nvPr/>
        </p:nvPicPr>
        <p:blipFill>
          <a:blip r:embed="rId5">
            <a:alphaModFix/>
          </a:blip>
          <a:stretch>
            <a:fillRect/>
          </a:stretch>
        </p:blipFill>
        <p:spPr>
          <a:xfrm>
            <a:off x="149275" y="3121513"/>
            <a:ext cx="2801257" cy="2801257"/>
          </a:xfrm>
          <a:prstGeom prst="rect">
            <a:avLst/>
          </a:prstGeom>
          <a:noFill/>
          <a:ln>
            <a:noFill/>
          </a:ln>
        </p:spPr>
      </p:pic>
      <p:pic>
        <p:nvPicPr>
          <p:cNvPr id="963" name="Google Shape;963;p82"/>
          <p:cNvPicPr preferRelativeResize="0"/>
          <p:nvPr/>
        </p:nvPicPr>
        <p:blipFill>
          <a:blip r:embed="rId6">
            <a:alphaModFix/>
          </a:blip>
          <a:stretch>
            <a:fillRect/>
          </a:stretch>
        </p:blipFill>
        <p:spPr>
          <a:xfrm>
            <a:off x="6280750" y="3131823"/>
            <a:ext cx="2780675" cy="2780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83" descr="Cocoa Powder - 1 Lb"/>
          <p:cNvPicPr preferRelativeResize="0"/>
          <p:nvPr/>
        </p:nvPicPr>
        <p:blipFill rotWithShape="1">
          <a:blip r:embed="rId3">
            <a:alphaModFix/>
          </a:blip>
          <a:srcRect/>
          <a:stretch/>
        </p:blipFill>
        <p:spPr>
          <a:xfrm>
            <a:off x="37214" y="3489935"/>
            <a:ext cx="2895600" cy="2286000"/>
          </a:xfrm>
          <a:prstGeom prst="rect">
            <a:avLst/>
          </a:prstGeom>
          <a:noFill/>
          <a:ln>
            <a:noFill/>
          </a:ln>
        </p:spPr>
      </p:pic>
      <p:pic>
        <p:nvPicPr>
          <p:cNvPr id="970" name="Google Shape;970;p83" descr="Hot Chocolate for One - Yummy Healthy Easy"/>
          <p:cNvPicPr preferRelativeResize="0"/>
          <p:nvPr/>
        </p:nvPicPr>
        <p:blipFill rotWithShape="1">
          <a:blip r:embed="rId4">
            <a:alphaModFix/>
          </a:blip>
          <a:srcRect t="14871" b="6998"/>
          <a:stretch/>
        </p:blipFill>
        <p:spPr>
          <a:xfrm>
            <a:off x="6084277" y="3082044"/>
            <a:ext cx="2897643" cy="2741980"/>
          </a:xfrm>
          <a:prstGeom prst="rect">
            <a:avLst/>
          </a:prstGeom>
          <a:noFill/>
          <a:ln>
            <a:noFill/>
          </a:ln>
        </p:spPr>
      </p:pic>
      <p:pic>
        <p:nvPicPr>
          <p:cNvPr id="971" name="Google Shape;971;p83" descr="A Tea Bag in Glass Stock Footage Video (100% Royalty-free) 1497607 |  Shutterstock"/>
          <p:cNvPicPr preferRelativeResize="0"/>
          <p:nvPr/>
        </p:nvPicPr>
        <p:blipFill rotWithShape="1">
          <a:blip r:embed="rId5">
            <a:alphaModFix/>
          </a:blip>
          <a:srcRect/>
          <a:stretch/>
        </p:blipFill>
        <p:spPr>
          <a:xfrm>
            <a:off x="3059724" y="3429000"/>
            <a:ext cx="2897643" cy="2346935"/>
          </a:xfrm>
          <a:prstGeom prst="rect">
            <a:avLst/>
          </a:prstGeom>
          <a:noFill/>
          <a:ln>
            <a:noFill/>
          </a:ln>
        </p:spPr>
      </p:pic>
      <p:cxnSp>
        <p:nvCxnSpPr>
          <p:cNvPr id="972" name="Google Shape;972;p83"/>
          <p:cNvCxnSpPr/>
          <p:nvPr/>
        </p:nvCxnSpPr>
        <p:spPr>
          <a:xfrm>
            <a:off x="1631461" y="2217426"/>
            <a:ext cx="1604408" cy="0"/>
          </a:xfrm>
          <a:prstGeom prst="straightConnector1">
            <a:avLst/>
          </a:prstGeom>
          <a:noFill/>
          <a:ln w="180975"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973" name="Google Shape;973;p83"/>
          <p:cNvSpPr txBox="1"/>
          <p:nvPr/>
        </p:nvSpPr>
        <p:spPr>
          <a:xfrm>
            <a:off x="465500" y="1884185"/>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974" name="Google Shape;974;p83"/>
          <p:cNvSpPr txBox="1"/>
          <p:nvPr/>
        </p:nvSpPr>
        <p:spPr>
          <a:xfrm>
            <a:off x="7048857" y="1853716"/>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975" name="Google Shape;975;p83"/>
          <p:cNvSpPr txBox="1"/>
          <p:nvPr/>
        </p:nvSpPr>
        <p:spPr>
          <a:xfrm>
            <a:off x="4110679" y="1853717"/>
            <a:ext cx="3978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Calibri"/>
                <a:ea typeface="Calibri"/>
                <a:cs typeface="Calibri"/>
                <a:sym typeface="Calibri"/>
              </a:rPr>
              <a:t>?</a:t>
            </a:r>
            <a:endParaRPr sz="1800" b="1" i="0" u="none" strike="noStrike" cap="none">
              <a:solidFill>
                <a:srgbClr val="FF0000"/>
              </a:solidFill>
              <a:latin typeface="Calibri"/>
              <a:ea typeface="Calibri"/>
              <a:cs typeface="Calibri"/>
              <a:sym typeface="Calibri"/>
            </a:endParaRPr>
          </a:p>
        </p:txBody>
      </p:sp>
      <p:sp>
        <p:nvSpPr>
          <p:cNvPr id="976" name="Google Shape;976;p83"/>
          <p:cNvSpPr txBox="1"/>
          <p:nvPr/>
        </p:nvSpPr>
        <p:spPr>
          <a:xfrm>
            <a:off x="5674506" y="1573740"/>
            <a:ext cx="60625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4000" b="1" i="0" u="none" strike="noStrike" cap="none">
              <a:solidFill>
                <a:srgbClr val="FF0000"/>
              </a:solidFill>
              <a:latin typeface="Calibri"/>
              <a:ea typeface="Calibri"/>
              <a:cs typeface="Calibri"/>
              <a:sym typeface="Calibri"/>
            </a:endParaRPr>
          </a:p>
        </p:txBody>
      </p:sp>
      <p:sp>
        <p:nvSpPr>
          <p:cNvPr id="977" name="Google Shape;977;p83"/>
          <p:cNvSpPr txBox="1"/>
          <p:nvPr/>
        </p:nvSpPr>
        <p:spPr>
          <a:xfrm>
            <a:off x="605645" y="185079"/>
            <a:ext cx="853835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Explain how you use a solute, solvent, and solution when making hot chocolate.</a:t>
            </a:r>
            <a:endParaRPr sz="1400" b="0" i="0" u="none" strike="noStrike" cap="none">
              <a:solidFill>
                <a:srgbClr val="000000"/>
              </a:solidFill>
              <a:latin typeface="Arial"/>
              <a:ea typeface="Arial"/>
              <a:cs typeface="Arial"/>
              <a:sym typeface="Arial"/>
            </a:endParaRPr>
          </a:p>
        </p:txBody>
      </p:sp>
      <p:sp>
        <p:nvSpPr>
          <p:cNvPr id="978" name="Google Shape;978;p83"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8"/>
          <p:cNvPicPr preferRelativeResize="0"/>
          <p:nvPr/>
        </p:nvPicPr>
        <p:blipFill rotWithShape="1">
          <a:blip r:embed="rId3">
            <a:alphaModFix/>
          </a:blip>
          <a:srcRect l="6538" t="20462" r="36345" b="38305"/>
          <a:stretch/>
        </p:blipFill>
        <p:spPr>
          <a:xfrm>
            <a:off x="984750" y="2336826"/>
            <a:ext cx="7174525" cy="3727939"/>
          </a:xfrm>
          <a:prstGeom prst="rect">
            <a:avLst/>
          </a:prstGeom>
          <a:noFill/>
          <a:ln w="63500" cap="flat" cmpd="sng">
            <a:solidFill>
              <a:schemeClr val="dk1"/>
            </a:solidFill>
            <a:prstDash val="solid"/>
            <a:round/>
            <a:headEnd type="none" w="sm" len="sm"/>
            <a:tailEnd type="none" w="sm" len="sm"/>
          </a:ln>
        </p:spPr>
      </p:pic>
      <p:sp>
        <p:nvSpPr>
          <p:cNvPr id="177" name="Google Shape;177;p8"/>
          <p:cNvSpPr txBox="1"/>
          <p:nvPr/>
        </p:nvSpPr>
        <p:spPr>
          <a:xfrm>
            <a:off x="193430" y="512801"/>
            <a:ext cx="8950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Based on your observations, which substance(s) dissolved the quickest?</a:t>
            </a:r>
            <a:endParaRPr sz="1400" b="0" i="0" u="none" strike="noStrike" cap="none">
              <a:solidFill>
                <a:srgbClr val="000000"/>
              </a:solidFill>
              <a:latin typeface="Arial"/>
              <a:ea typeface="Arial"/>
              <a:cs typeface="Arial"/>
              <a:sym typeface="Arial"/>
            </a:endParaRPr>
          </a:p>
        </p:txBody>
      </p:sp>
      <p:sp>
        <p:nvSpPr>
          <p:cNvPr id="178" name="Google Shape;178;p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8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985" name="Google Shape;985;p8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85" descr="USDA raises US sugar supply forecast from February | 2020-04-09 | Food  Business News"/>
          <p:cNvPicPr preferRelativeResize="0"/>
          <p:nvPr/>
        </p:nvPicPr>
        <p:blipFill rotWithShape="1">
          <a:blip r:embed="rId3">
            <a:alphaModFix/>
          </a:blip>
          <a:srcRect/>
          <a:stretch/>
        </p:blipFill>
        <p:spPr>
          <a:xfrm>
            <a:off x="832756" y="930729"/>
            <a:ext cx="7821387" cy="5448300"/>
          </a:xfrm>
          <a:prstGeom prst="rect">
            <a:avLst/>
          </a:prstGeom>
          <a:noFill/>
          <a:ln>
            <a:noFill/>
          </a:ln>
        </p:spPr>
      </p:pic>
      <p:sp>
        <p:nvSpPr>
          <p:cNvPr id="992" name="Google Shape;992;p8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3" name="Google Shape;993;p8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0" name="Google Shape;1000;p86"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01" name="Google Shape;1001;p86"/>
          <p:cNvPicPr preferRelativeResize="0"/>
          <p:nvPr/>
        </p:nvPicPr>
        <p:blipFill>
          <a:blip r:embed="rId5">
            <a:alphaModFix/>
          </a:blip>
          <a:stretch>
            <a:fillRect/>
          </a:stretch>
        </p:blipFill>
        <p:spPr>
          <a:xfrm>
            <a:off x="2162334" y="1019317"/>
            <a:ext cx="4819350" cy="48193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8" name="Google Shape;1008;p87"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09" name="Google Shape;1009;p87" descr="Hot Chocolate for One - Yummy Healthy Easy"/>
          <p:cNvPicPr preferRelativeResize="0"/>
          <p:nvPr/>
        </p:nvPicPr>
        <p:blipFill rotWithShape="1">
          <a:blip r:embed="rId5">
            <a:alphaModFix/>
          </a:blip>
          <a:srcRect t="14871" b="6998"/>
          <a:stretch/>
        </p:blipFill>
        <p:spPr>
          <a:xfrm>
            <a:off x="1894115" y="1026672"/>
            <a:ext cx="5780314" cy="480465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2" name="Google Shape;1022;p89" descr="Cocoa Powder - 1 Lb"/>
          <p:cNvPicPr preferRelativeResize="0"/>
          <p:nvPr/>
        </p:nvPicPr>
        <p:blipFill rotWithShape="1">
          <a:blip r:embed="rId4">
            <a:alphaModFix/>
          </a:blip>
          <a:srcRect/>
          <a:stretch/>
        </p:blipFill>
        <p:spPr>
          <a:xfrm>
            <a:off x="1796143" y="1681842"/>
            <a:ext cx="5551714" cy="4098471"/>
          </a:xfrm>
          <a:prstGeom prst="rect">
            <a:avLst/>
          </a:prstGeom>
          <a:noFill/>
          <a:ln>
            <a:noFill/>
          </a:ln>
        </p:spPr>
      </p:pic>
      <p:sp>
        <p:nvSpPr>
          <p:cNvPr id="1023" name="Google Shape;1023;p89"/>
          <p:cNvSpPr txBox="1"/>
          <p:nvPr/>
        </p:nvSpPr>
        <p:spPr>
          <a:xfrm>
            <a:off x="605645" y="185079"/>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Is cocoa powder a solvent?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9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90"/>
          <p:cNvSpPr txBox="1"/>
          <p:nvPr/>
        </p:nvSpPr>
        <p:spPr>
          <a:xfrm>
            <a:off x="605645" y="298978"/>
            <a:ext cx="8538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Why is the </a:t>
            </a:r>
            <a:r>
              <a:rPr lang="en-US" sz="4400">
                <a:solidFill>
                  <a:schemeClr val="dk1"/>
                </a:solidFill>
                <a:latin typeface="Calibri"/>
                <a:ea typeface="Calibri"/>
                <a:cs typeface="Calibri"/>
                <a:sym typeface="Calibri"/>
              </a:rPr>
              <a:t>pitcher of Kool-Aid</a:t>
            </a:r>
            <a:r>
              <a:rPr lang="en-US" sz="4400" b="0" i="0" u="none" strike="noStrike" cap="none">
                <a:solidFill>
                  <a:schemeClr val="dk1"/>
                </a:solidFill>
                <a:latin typeface="Calibri"/>
                <a:ea typeface="Calibri"/>
                <a:cs typeface="Calibri"/>
                <a:sym typeface="Calibri"/>
              </a:rPr>
              <a:t> not a solvent?</a:t>
            </a:r>
            <a:endParaRPr sz="1400" b="0" i="0" u="none" strike="noStrike" cap="none">
              <a:solidFill>
                <a:srgbClr val="000000"/>
              </a:solidFill>
              <a:latin typeface="Arial"/>
              <a:ea typeface="Arial"/>
              <a:cs typeface="Arial"/>
              <a:sym typeface="Arial"/>
            </a:endParaRPr>
          </a:p>
        </p:txBody>
      </p:sp>
      <p:pic>
        <p:nvPicPr>
          <p:cNvPr id="1031" name="Google Shape;1031;p90"/>
          <p:cNvPicPr preferRelativeResize="0"/>
          <p:nvPr/>
        </p:nvPicPr>
        <p:blipFill>
          <a:blip r:embed="rId4">
            <a:alphaModFix/>
          </a:blip>
          <a:stretch>
            <a:fillRect/>
          </a:stretch>
        </p:blipFill>
        <p:spPr>
          <a:xfrm>
            <a:off x="2200325" y="1858050"/>
            <a:ext cx="4743350" cy="47433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Google Shape;1037;p91" descr="USDA raises US sugar supply forecast from February | 2020-04-09 | Food  Business News"/>
          <p:cNvPicPr preferRelativeResize="0"/>
          <p:nvPr/>
        </p:nvPicPr>
        <p:blipFill rotWithShape="1">
          <a:blip r:embed="rId3">
            <a:alphaModFix/>
          </a:blip>
          <a:srcRect/>
          <a:stretch/>
        </p:blipFill>
        <p:spPr>
          <a:xfrm>
            <a:off x="687288" y="1534886"/>
            <a:ext cx="7821387" cy="5061934"/>
          </a:xfrm>
          <a:prstGeom prst="rect">
            <a:avLst/>
          </a:prstGeom>
          <a:noFill/>
          <a:ln>
            <a:noFill/>
          </a:ln>
        </p:spPr>
      </p:pic>
      <p:sp>
        <p:nvSpPr>
          <p:cNvPr id="1038" name="Google Shape;1038;p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91"/>
          <p:cNvSpPr txBox="1"/>
          <p:nvPr/>
        </p:nvSpPr>
        <p:spPr>
          <a:xfrm>
            <a:off x="512245" y="146775"/>
            <a:ext cx="8538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Is sugar a solute, solvent, or solution? Explain.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9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94"/>
          <p:cNvSpPr txBox="1"/>
          <p:nvPr/>
        </p:nvSpPr>
        <p:spPr>
          <a:xfrm>
            <a:off x="605645" y="543437"/>
            <a:ext cx="85383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What is a solvent?</a:t>
            </a:r>
            <a:endParaRPr sz="1400" b="0" i="0" u="none" strike="noStrike" cap="none">
              <a:solidFill>
                <a:srgbClr val="000000"/>
              </a:solidFill>
              <a:latin typeface="Arial"/>
              <a:ea typeface="Arial"/>
              <a:cs typeface="Arial"/>
              <a:sym typeface="Arial"/>
            </a:endParaRPr>
          </a:p>
        </p:txBody>
      </p:sp>
      <p:pic>
        <p:nvPicPr>
          <p:cNvPr id="1052" name="Google Shape;1052;p94" descr="dreamstime_xl_1429630.jpg"/>
          <p:cNvPicPr preferRelativeResize="0"/>
          <p:nvPr/>
        </p:nvPicPr>
        <p:blipFill rotWithShape="1">
          <a:blip r:embed="rId3">
            <a:alphaModFix/>
          </a:blip>
          <a:srcRect/>
          <a:stretch/>
        </p:blipFill>
        <p:spPr>
          <a:xfrm>
            <a:off x="2663554" y="1989988"/>
            <a:ext cx="3393474" cy="4656998"/>
          </a:xfrm>
          <a:prstGeom prst="rect">
            <a:avLst/>
          </a:prstGeom>
          <a:noFill/>
          <a:ln>
            <a:noFill/>
          </a:ln>
        </p:spPr>
      </p:pic>
      <p:sp>
        <p:nvSpPr>
          <p:cNvPr id="1053" name="Google Shape;1053;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4579</Words>
  <Application>Microsoft Office PowerPoint</Application>
  <PresentationFormat>On-screen Show (4:3)</PresentationFormat>
  <Paragraphs>539</Paragraphs>
  <Slides>112</Slides>
  <Notes>112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112</vt:i4>
      </vt:variant>
    </vt:vector>
  </HeadingPairs>
  <TitlesOfParts>
    <vt:vector size="115" baseType="lpstr">
      <vt:lpstr>Arial</vt:lpstr>
      <vt:lpstr>Calibri</vt:lpstr>
      <vt:lpstr>Office Theme</vt:lpstr>
      <vt:lpstr>PowerPoint Presentation</vt:lpstr>
      <vt:lpstr>Solutes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one is an example of using a solute?</vt:lpstr>
      <vt:lpstr>Which one is an example of using a solute?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2017-07-20T14:12:31Z</dcterms:created>
  <dcterms:modified xsi:type="dcterms:W3CDTF">2021-08-03T18:28:10Z</dcterms:modified>
</cp:coreProperties>
</file>