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y="6858000" cx="9144000"/>
  <p:notesSz cx="6858000" cy="9144000"/>
  <p:embeddedFontLst>
    <p:embeddedFont>
      <p:font typeface="Poppins"/>
      <p:regular r:id="rId79"/>
      <p:bold r:id="rId80"/>
      <p:italic r:id="rId81"/>
      <p:boldItalic r:id="rId82"/>
    </p:embeddedFont>
    <p:embeddedFont>
      <p:font typeface="Helvetica Neue Light"/>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7" roundtripDataSignature="AMtx7miU73cruaB2tmvEoxexDzpxTNB7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bold.fntdata"/><Relationship Id="rId83" Type="http://schemas.openxmlformats.org/officeDocument/2006/relationships/font" Target="fonts/HelveticaNeueLight-regular.fntdata"/><Relationship Id="rId42" Type="http://schemas.openxmlformats.org/officeDocument/2006/relationships/slide" Target="slides/slide37.xml"/><Relationship Id="rId86" Type="http://schemas.openxmlformats.org/officeDocument/2006/relationships/font" Target="fonts/HelveticaNeueLight-boldItalic.fntdata"/><Relationship Id="rId41" Type="http://schemas.openxmlformats.org/officeDocument/2006/relationships/slide" Target="slides/slide36.xml"/><Relationship Id="rId85" Type="http://schemas.openxmlformats.org/officeDocument/2006/relationships/font" Target="fonts/HelveticaNeueLight-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fntdata"/><Relationship Id="rId82" Type="http://schemas.openxmlformats.org/officeDocument/2006/relationships/font" Target="fonts/Poppins-boldItalic.fntdata"/><Relationship Id="rId81" Type="http://schemas.openxmlformats.org/officeDocument/2006/relationships/font" Target="fonts/Poppi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regular.fntdata"/><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430209113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7430209113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A compound is a substance that is made up of two or more different elements. </a:t>
            </a:r>
            <a:endParaRPr b="0"/>
          </a:p>
          <a:p>
            <a:pPr indent="0" lvl="0" marL="0" rtl="0" algn="l">
              <a:lnSpc>
                <a:spcPct val="100000"/>
              </a:lnSpc>
              <a:spcBef>
                <a:spcPts val="0"/>
              </a:spcBef>
              <a:spcAft>
                <a:spcPts val="0"/>
              </a:spcAft>
              <a:buSzPts val="1400"/>
              <a:buNone/>
            </a:pPr>
            <a:r>
              <a:t/>
            </a:r>
            <a:endParaRPr/>
          </a:p>
        </p:txBody>
      </p:sp>
      <p:sp>
        <p:nvSpPr>
          <p:cNvPr id="197" name="Google Shape;197;g27430209113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430209113_0_2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7430209113_0_2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208" name="Google Shape;208;g27430209113_0_2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430209113_0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7430209113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In a </a:t>
            </a:r>
            <a:r>
              <a:rPr b="1" lang="en-US">
                <a:latin typeface="Arial"/>
                <a:ea typeface="Arial"/>
                <a:cs typeface="Arial"/>
                <a:sym typeface="Arial"/>
              </a:rPr>
              <a:t>mixture</a:t>
            </a:r>
            <a:r>
              <a:rPr lang="en-US">
                <a:latin typeface="Arial"/>
                <a:ea typeface="Arial"/>
                <a:cs typeface="Arial"/>
                <a:sym typeface="Arial"/>
              </a:rPr>
              <a:t>, substances are physically combined. Yet, you can still see the individual substances in the mixture. This means that if you needed to separate the substances after they were mixed together, you would be able to do that. In this picture, we see the light green and dark green circles combined into a mixture. In the mixture, we can see the individual circles and would be able to separate them if we needed to.</a:t>
            </a:r>
            <a:endParaRPr/>
          </a:p>
        </p:txBody>
      </p:sp>
      <p:sp>
        <p:nvSpPr>
          <p:cNvPr id="225" name="Google Shape;225;g27430209113_0_3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33" name="Google Shape;23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430209113_0_5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7430209113_0_5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 mixture is a blend of different things _______ together that _____ their own properties.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[combined, keep]</a:t>
            </a:r>
            <a:endParaRPr/>
          </a:p>
          <a:p>
            <a:pPr indent="0" lvl="0" marL="0" rtl="0" algn="l">
              <a:lnSpc>
                <a:spcPct val="100000"/>
              </a:lnSpc>
              <a:spcBef>
                <a:spcPts val="0"/>
              </a:spcBef>
              <a:spcAft>
                <a:spcPts val="0"/>
              </a:spcAft>
              <a:buSzPts val="1400"/>
              <a:buNone/>
            </a:pPr>
            <a:r>
              <a:t/>
            </a:r>
            <a:endParaRPr/>
          </a:p>
        </p:txBody>
      </p:sp>
      <p:sp>
        <p:nvSpPr>
          <p:cNvPr id="239" name="Google Shape;239;g27430209113_0_5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430209113_0_5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430209113_0_5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 mixture is a blend of different things </a:t>
            </a:r>
            <a:r>
              <a:rPr b="1" lang="en-US"/>
              <a:t>combined</a:t>
            </a:r>
            <a:r>
              <a:rPr lang="en-US"/>
              <a:t> together that </a:t>
            </a:r>
            <a:r>
              <a:rPr b="1" lang="en-US"/>
              <a:t>keep</a:t>
            </a:r>
            <a:r>
              <a:rPr lang="en-US"/>
              <a:t> their own properties.</a:t>
            </a:r>
            <a:endParaRPr/>
          </a:p>
        </p:txBody>
      </p:sp>
      <p:sp>
        <p:nvSpPr>
          <p:cNvPr id="256" name="Google Shape;256;g27430209113_0_5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430209113_0_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7430209113_0_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a mixture, substances are ______ combined…</a:t>
            </a:r>
            <a:endParaRPr/>
          </a:p>
          <a:p>
            <a:pPr indent="0" lvl="0" marL="0" rtl="0" algn="l">
              <a:lnSpc>
                <a:spcPct val="100000"/>
              </a:lnSpc>
              <a:spcBef>
                <a:spcPts val="0"/>
              </a:spcBef>
              <a:spcAft>
                <a:spcPts val="0"/>
              </a:spcAft>
              <a:buClr>
                <a:schemeClr val="dk1"/>
              </a:buClr>
              <a:buSzPts val="1400"/>
              <a:buFont typeface="Arial"/>
              <a:buNone/>
            </a:pPr>
            <a:r>
              <a:t/>
            </a:r>
            <a:endParaRPr/>
          </a:p>
          <a:p>
            <a:pPr indent="-317500" lvl="0" marL="457200" rtl="0" algn="l">
              <a:lnSpc>
                <a:spcPct val="100000"/>
              </a:lnSpc>
              <a:spcBef>
                <a:spcPts val="0"/>
              </a:spcBef>
              <a:spcAft>
                <a:spcPts val="0"/>
              </a:spcAft>
              <a:buSzPts val="1400"/>
              <a:buAutoNum type="alphaUcPeriod"/>
            </a:pPr>
            <a:r>
              <a:rPr lang="en-US"/>
              <a:t>Physically</a:t>
            </a:r>
            <a:endParaRPr/>
          </a:p>
          <a:p>
            <a:pPr indent="-317500" lvl="0" marL="457200" rtl="0" algn="l">
              <a:lnSpc>
                <a:spcPct val="100000"/>
              </a:lnSpc>
              <a:spcBef>
                <a:spcPts val="0"/>
              </a:spcBef>
              <a:spcAft>
                <a:spcPts val="0"/>
              </a:spcAft>
              <a:buSzPts val="1400"/>
              <a:buAutoNum type="alphaUcPeriod"/>
            </a:pPr>
            <a:r>
              <a:rPr lang="en-US"/>
              <a:t>Chemically </a:t>
            </a:r>
            <a:endParaRPr/>
          </a:p>
        </p:txBody>
      </p:sp>
      <p:sp>
        <p:nvSpPr>
          <p:cNvPr id="273" name="Google Shape;273;g27430209113_0_5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430209113_0_5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7430209113_0_5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a mixture, substances are </a:t>
            </a:r>
            <a:r>
              <a:rPr b="1" lang="en-US"/>
              <a:t>physically</a:t>
            </a:r>
            <a:r>
              <a:rPr lang="en-US"/>
              <a:t> combined.</a:t>
            </a:r>
            <a:endParaRPr/>
          </a:p>
        </p:txBody>
      </p:sp>
      <p:sp>
        <p:nvSpPr>
          <p:cNvPr id="281" name="Google Shape;281;g27430209113_0_5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solution</a:t>
            </a:r>
            <a:r>
              <a:rPr lang="en-US"/>
              <a:t>.</a:t>
            </a:r>
            <a:endParaRPr/>
          </a:p>
        </p:txBody>
      </p:sp>
      <p:sp>
        <p:nvSpPr>
          <p:cNvPr id="289" name="Google Shape;289;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7430209113_0_6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7430209113_0_6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solution is a mixture in which the components cannot be seen separately.</a:t>
            </a:r>
            <a:endParaRPr/>
          </a:p>
        </p:txBody>
      </p:sp>
      <p:sp>
        <p:nvSpPr>
          <p:cNvPr id="297" name="Google Shape;297;g27430209113_0_6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Solution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6" name="Google Shape;306;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96993b0a5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d96993b0a5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solution is a _________ in which components __________ be seen separately.</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[mixture, cannot]</a:t>
            </a:r>
            <a:endParaRPr/>
          </a:p>
        </p:txBody>
      </p:sp>
      <p:sp>
        <p:nvSpPr>
          <p:cNvPr id="312" name="Google Shape;312;gd96993b0a5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430209113_0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7430209113_0_7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solution is a mixture  in which components cannot be seen separately.</a:t>
            </a:r>
            <a:endParaRPr/>
          </a:p>
        </p:txBody>
      </p:sp>
      <p:sp>
        <p:nvSpPr>
          <p:cNvPr id="320" name="Google Shape;320;g27430209113_0_7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e11802ac4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5e11802ac4_0_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this example below, the solution is a strawberry watermelon smoothie. Why can you not </a:t>
            </a:r>
            <a:r>
              <a:rPr lang="en-US"/>
              <a:t>separate</a:t>
            </a:r>
            <a:r>
              <a:rPr lang="en-US"/>
              <a:t> the components?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[You can not </a:t>
            </a:r>
            <a:r>
              <a:rPr lang="en-US"/>
              <a:t>separate</a:t>
            </a:r>
            <a:r>
              <a:rPr lang="en-US"/>
              <a:t> the components, such as strawberries, watermelon, and ice, because they have all been blended or mixed together to create the smoothie.]</a:t>
            </a:r>
            <a:endParaRPr/>
          </a:p>
        </p:txBody>
      </p:sp>
      <p:sp>
        <p:nvSpPr>
          <p:cNvPr id="328" name="Google Shape;328;g25e11802ac4_0_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36" name="Google Shape;336;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430209113_0_8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7430209113_0_8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There are two types of mixtures: a heterogeneous mixture and a homogeneous mixture. We also call homogeneous mixtures </a:t>
            </a:r>
            <a:r>
              <a:rPr lang="en-US"/>
              <a:t>solutions</a:t>
            </a:r>
            <a:r>
              <a:rPr lang="en-US"/>
              <a:t>.</a:t>
            </a:r>
            <a:endParaRPr/>
          </a:p>
        </p:txBody>
      </p:sp>
      <p:sp>
        <p:nvSpPr>
          <p:cNvPr id="343" name="Google Shape;343;g27430209113_0_8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7430209113_0_9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7430209113_0_9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second type of mixture is a Heterogeneous Mixture. In this type, you can see and easily separate the different parts, like a fruit salad with various fruits. These are not solutions.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4" name="Google Shape;354;g27430209113_0_9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7430209113_0_9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7430209113_0_9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 are two main types of mixtures, the first is a Homogeneous Mixture. This is when everything is evenly mixed, like lemonade where you can't see or separate the sugar and lemon juice. We also call these mixtures solutions.</a:t>
            </a:r>
            <a:endParaRPr/>
          </a:p>
        </p:txBody>
      </p:sp>
      <p:sp>
        <p:nvSpPr>
          <p:cNvPr id="362" name="Google Shape;362;g27430209113_0_9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430209113_0_76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7430209113_0_7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some solutions, a substance known as a solute is dissolved into a liquid known as a solvent. The solute mixes into the solvent so that you cannot separate it. </a:t>
            </a:r>
            <a:r>
              <a:rPr lang="en-US" sz="1200">
                <a:solidFill>
                  <a:schemeClr val="dk1"/>
                </a:solidFill>
              </a:rPr>
              <a:t>This is what creates a solution. </a:t>
            </a:r>
            <a:r>
              <a:rPr lang="en-US"/>
              <a:t>In this picture, we see the solute of Koolaid powder being dissolved into the solvent of water to create a solution of Koolaid.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78" name="Google Shape;378;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43020911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43020911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can two or more substances be combined?</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43020911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In a homogeneous mixture, you ____ see or separate the different parts. We also call these mixtures _________.</a:t>
            </a:r>
            <a:endParaRPr/>
          </a:p>
          <a:p>
            <a:pPr indent="0" lvl="0" marL="0" rtl="0" algn="l">
              <a:spcBef>
                <a:spcPts val="0"/>
              </a:spcBef>
              <a:spcAft>
                <a:spcPts val="0"/>
              </a:spcAft>
              <a:buSzPts val="3600"/>
              <a:buNone/>
            </a:pPr>
            <a:r>
              <a:t/>
            </a:r>
            <a:endParaRPr/>
          </a:p>
          <a:p>
            <a:pPr indent="0" lvl="0" marL="0" rtl="0" algn="l">
              <a:spcBef>
                <a:spcPts val="0"/>
              </a:spcBef>
              <a:spcAft>
                <a:spcPts val="0"/>
              </a:spcAft>
              <a:buSzPts val="3600"/>
              <a:buNone/>
            </a:pPr>
            <a:r>
              <a:rPr lang="en-US"/>
              <a:t>[can’t, solutions]</a:t>
            </a:r>
            <a:endParaRPr/>
          </a:p>
        </p:txBody>
      </p:sp>
      <p:sp>
        <p:nvSpPr>
          <p:cNvPr id="384" name="Google Shape;384;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7430209113_0_10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27430209113_0_10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[In a homogeneous mixture, you can]t see or separate the different parts. We also call these mixtures solutions.]</a:t>
            </a:r>
            <a:endParaRPr/>
          </a:p>
        </p:txBody>
      </p:sp>
      <p:sp>
        <p:nvSpPr>
          <p:cNvPr id="392" name="Google Shape;392;g27430209113_0_10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f381583a0_0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5f381583a0_0_9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True or False:  A solute is dissolved into a solvent to create some solutions.</a:t>
            </a:r>
            <a:endParaRPr/>
          </a:p>
          <a:p>
            <a:pPr indent="0" lvl="0" marL="0" rtl="0" algn="l">
              <a:spcBef>
                <a:spcPts val="0"/>
              </a:spcBef>
              <a:spcAft>
                <a:spcPts val="0"/>
              </a:spcAft>
              <a:buClr>
                <a:schemeClr val="dk1"/>
              </a:buClr>
              <a:buSzPts val="3600"/>
              <a:buFont typeface="Arial"/>
              <a:buNone/>
            </a:pPr>
            <a:r>
              <a:t/>
            </a:r>
            <a:endParaRPr/>
          </a:p>
          <a:p>
            <a:pPr indent="-304800" lvl="0" marL="457200" rtl="0" algn="l">
              <a:spcBef>
                <a:spcPts val="0"/>
              </a:spcBef>
              <a:spcAft>
                <a:spcPts val="0"/>
              </a:spcAft>
              <a:buClr>
                <a:schemeClr val="dk1"/>
              </a:buClr>
              <a:buSzPts val="1200"/>
              <a:buFont typeface="Calibri"/>
              <a:buAutoNum type="alphaUcPeriod"/>
            </a:pPr>
            <a:r>
              <a:rPr lang="en-US"/>
              <a:t>True</a:t>
            </a:r>
            <a:endParaRPr/>
          </a:p>
          <a:p>
            <a:pPr indent="-304800" lvl="0" marL="457200" rtl="0" algn="l">
              <a:spcBef>
                <a:spcPts val="0"/>
              </a:spcBef>
              <a:spcAft>
                <a:spcPts val="0"/>
              </a:spcAft>
              <a:buClr>
                <a:schemeClr val="dk1"/>
              </a:buClr>
              <a:buSzPts val="1200"/>
              <a:buFont typeface="Calibri"/>
              <a:buAutoNum type="alphaUcPeriod"/>
            </a:pPr>
            <a:r>
              <a:rPr lang="en-US"/>
              <a:t>False</a:t>
            </a:r>
            <a:endParaRPr/>
          </a:p>
        </p:txBody>
      </p:sp>
      <p:sp>
        <p:nvSpPr>
          <p:cNvPr id="400" name="Google Shape;400;g25f381583a0_0_9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430209113_0_1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27430209113_0_1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True or False:  A solute is dissolved into a solvent to create some solutions: True.</a:t>
            </a:r>
            <a:endParaRPr/>
          </a:p>
        </p:txBody>
      </p:sp>
      <p:sp>
        <p:nvSpPr>
          <p:cNvPr id="409" name="Google Shape;409;g27430209113_0_1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solutions</a:t>
            </a:r>
            <a:r>
              <a:rPr b="1" lang="en-US"/>
              <a:t>.</a:t>
            </a:r>
            <a:endParaRPr/>
          </a:p>
        </p:txBody>
      </p:sp>
      <p:sp>
        <p:nvSpPr>
          <p:cNvPr id="418" name="Google Shape;418;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7430209113_0_1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7430209113_0_12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example of a </a:t>
            </a:r>
            <a:r>
              <a:rPr b="1" lang="en-US"/>
              <a:t>solution</a:t>
            </a:r>
            <a:r>
              <a:rPr lang="en-US"/>
              <a:t> is chocolate milk. When you mix chocolate syrup into plain milk, it creates chocolate milk. You cannot separate the chocolate syrup and milk once it is mixed together.</a:t>
            </a:r>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p:txBody>
      </p:sp>
      <p:sp>
        <p:nvSpPr>
          <p:cNvPr id="425" name="Google Shape;425;g27430209113_0_12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7430209113_0_1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7430209113_0_1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Another example of a </a:t>
            </a:r>
            <a:r>
              <a:rPr b="1" lang="en-US"/>
              <a:t>solution</a:t>
            </a:r>
            <a:r>
              <a:rPr lang="en-US"/>
              <a:t> is tomato soup. </a:t>
            </a:r>
            <a:r>
              <a:rPr lang="en-US"/>
              <a:t>You</a:t>
            </a:r>
            <a:r>
              <a:rPr lang="en-US"/>
              <a:t> cannot easily separate the components of the soup, such as tomatoes, cream, and seasonings, once combined.</a:t>
            </a:r>
            <a:endParaRPr/>
          </a:p>
        </p:txBody>
      </p:sp>
      <p:sp>
        <p:nvSpPr>
          <p:cNvPr id="433" name="Google Shape;433;g27430209113_0_13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41" name="Google Shape;441;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f381583a0_0_10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5f381583a0_0_10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 </a:t>
            </a:r>
            <a:r>
              <a:rPr lang="en-US"/>
              <a:t>solution, you cannot easily ____ or ________ the components.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[see, separate]</a:t>
            </a:r>
            <a:endParaRPr/>
          </a:p>
        </p:txBody>
      </p:sp>
      <p:sp>
        <p:nvSpPr>
          <p:cNvPr id="447" name="Google Shape;447;g25f381583a0_0_10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7430209113_0_14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7430209113_0_14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r>
              <a:rPr lang="en-US"/>
              <a:t>In a solution, you cannot easily see or separate the components.]</a:t>
            </a:r>
            <a:endParaRPr/>
          </a:p>
        </p:txBody>
      </p:sp>
      <p:sp>
        <p:nvSpPr>
          <p:cNvPr id="455" name="Google Shape;455;g27430209113_0_14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e11802ac4_0_1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5e11802ac4_0_1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Before we start learning about solutions</a:t>
            </a:r>
            <a:r>
              <a:rPr lang="en-US"/>
              <a:t>, let’s do a demonstration.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On your tables, you each have a powder drink mix packet and a plastic </a:t>
            </a:r>
            <a:r>
              <a:rPr lang="en-US"/>
              <a:t>water</a:t>
            </a:r>
            <a:r>
              <a:rPr lang="en-US"/>
              <a:t> bottle. Listen to my directions on how to mix in the mix to the water. Watch me do it. </a:t>
            </a:r>
            <a:endParaRPr/>
          </a:p>
          <a:p>
            <a:pPr indent="0" lvl="0" marL="0" rtl="0" algn="l">
              <a:lnSpc>
                <a:spcPct val="100000"/>
              </a:lnSpc>
              <a:spcBef>
                <a:spcPts val="0"/>
              </a:spcBef>
              <a:spcAft>
                <a:spcPts val="0"/>
              </a:spcAft>
              <a:buClr>
                <a:schemeClr val="dk1"/>
              </a:buClr>
              <a:buSzPts val="2000"/>
              <a:buFont typeface="Arial"/>
              <a:buNone/>
            </a:pPr>
            <a:r>
              <a:t/>
            </a:r>
            <a:endParaRPr/>
          </a:p>
          <a:p>
            <a:pPr indent="0" lvl="0" marL="0" rtl="0" algn="l">
              <a:lnSpc>
                <a:spcPct val="100000"/>
              </a:lnSpc>
              <a:spcBef>
                <a:spcPts val="0"/>
              </a:spcBef>
              <a:spcAft>
                <a:spcPts val="0"/>
              </a:spcAft>
              <a:buClr>
                <a:schemeClr val="dk1"/>
              </a:buClr>
              <a:buSzPts val="2000"/>
              <a:buFont typeface="Arial"/>
              <a:buNone/>
            </a:pPr>
            <a:r>
              <a:rPr lang="en-US"/>
              <a:t>Now that we’ve mixed our drink packets into our water, let’s discuss the following questions - </a:t>
            </a:r>
            <a:endParaRPr/>
          </a:p>
          <a:p>
            <a:pPr indent="0" lvl="0" marL="0" rtl="0" algn="l">
              <a:lnSpc>
                <a:spcPct val="100000"/>
              </a:lnSpc>
              <a:spcBef>
                <a:spcPts val="0"/>
              </a:spcBef>
              <a:spcAft>
                <a:spcPts val="0"/>
              </a:spcAft>
              <a:buClr>
                <a:schemeClr val="dk1"/>
              </a:buClr>
              <a:buSzPts val="2000"/>
              <a:buFont typeface="Arial"/>
              <a:buNone/>
            </a:pPr>
            <a:r>
              <a:t/>
            </a:r>
            <a:endParaRPr/>
          </a:p>
          <a:p>
            <a:pPr indent="-304800" lvl="0" marL="457200" rtl="0" algn="l">
              <a:spcBef>
                <a:spcPts val="0"/>
              </a:spcBef>
              <a:spcAft>
                <a:spcPts val="0"/>
              </a:spcAft>
              <a:buClr>
                <a:schemeClr val="dk1"/>
              </a:buClr>
              <a:buSzPts val="1200"/>
              <a:buFont typeface="Calibri"/>
              <a:buAutoNum type="arabicPeriod"/>
            </a:pPr>
            <a:r>
              <a:rPr lang="en-US"/>
              <a:t>What happened to the powder when you mixed it into the water?</a:t>
            </a:r>
            <a:endParaRPr/>
          </a:p>
          <a:p>
            <a:pPr indent="-304800" lvl="0" marL="457200" rtl="0" algn="l">
              <a:spcBef>
                <a:spcPts val="0"/>
              </a:spcBef>
              <a:spcAft>
                <a:spcPts val="0"/>
              </a:spcAft>
              <a:buClr>
                <a:schemeClr val="dk1"/>
              </a:buClr>
              <a:buSzPts val="1200"/>
              <a:buFont typeface="Calibri"/>
              <a:buAutoNum type="arabicPeriod"/>
            </a:pPr>
            <a:r>
              <a:rPr lang="en-US"/>
              <a:t>Do you think you could easily separate the powder from the water now that they are mixed? Why or why not?</a:t>
            </a:r>
            <a:endParaRPr/>
          </a:p>
        </p:txBody>
      </p:sp>
      <p:sp>
        <p:nvSpPr>
          <p:cNvPr id="149" name="Google Shape;149;g25e11802ac4_0_12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constants</a:t>
            </a:r>
            <a:r>
              <a:rPr lang="en-US"/>
              <a:t>.</a:t>
            </a:r>
            <a:endParaRPr/>
          </a:p>
        </p:txBody>
      </p:sp>
      <p:sp>
        <p:nvSpPr>
          <p:cNvPr id="463" name="Google Shape;463;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Trail mix is an example of a heterogeneous mixture, not a solution.</a:t>
            </a:r>
            <a:r>
              <a:rPr lang="en-US"/>
              <a:t> In trail mix, nuts, candies, dried fruits, and other ingredients are mixed together. You can separate the ingredients even after they are mixed together.</a:t>
            </a:r>
            <a:endParaRPr/>
          </a:p>
        </p:txBody>
      </p:sp>
      <p:sp>
        <p:nvSpPr>
          <p:cNvPr id="470" name="Google Shape;470;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Cereal and milk is an example of a heterogeneous mixture, not a solution. While the cereal may be soggy after </a:t>
            </a:r>
            <a:r>
              <a:rPr lang="en-US"/>
              <a:t>being in the milk, you can still easily separate the cereal and milk from each other even after being mixed together.</a:t>
            </a:r>
            <a:endParaRPr/>
          </a:p>
        </p:txBody>
      </p:sp>
      <p:sp>
        <p:nvSpPr>
          <p:cNvPr id="478" name="Google Shape;478;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86" name="Google Shape;486;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is a heterogeneous mixture different from a solution?</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heterogeneous mixture, you can easily separate the parts, like in a trail mix you can easily separate the candies, nuts, etc. A solution, you cannot separate the parts/components, like in a smoothie you cannot easily separate the parts.]</a:t>
            </a:r>
            <a:endParaRPr/>
          </a:p>
        </p:txBody>
      </p:sp>
      <p:sp>
        <p:nvSpPr>
          <p:cNvPr id="492" name="Google Shape;492;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constants </a:t>
            </a:r>
            <a:r>
              <a:rPr lang="en-US"/>
              <a:t>into different word parts to help us remember the meaning.  Let’s take a look!</a:t>
            </a:r>
            <a:endParaRPr/>
          </a:p>
        </p:txBody>
      </p:sp>
      <p:sp>
        <p:nvSpPr>
          <p:cNvPr id="503" name="Google Shape;503;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solution into two parts: root and suffix.</a:t>
            </a:r>
            <a:endParaRPr/>
          </a:p>
        </p:txBody>
      </p:sp>
      <p:sp>
        <p:nvSpPr>
          <p:cNvPr id="510" name="Google Shape;510;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5f381583a0_0_10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5f381583a0_0_10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First, we have the root “solut” which means loosening or dissolving. In this word, it indicates that solutions are things that involve dissolving.</a:t>
            </a:r>
            <a:endParaRPr/>
          </a:p>
        </p:txBody>
      </p:sp>
      <p:sp>
        <p:nvSpPr>
          <p:cNvPr id="522" name="Google Shape;522;g25f381583a0_0_10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5f381583a0_0_1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5f381583a0_0_1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-ion is the suffix. The “-ion” suffix means an </a:t>
            </a:r>
            <a:r>
              <a:rPr lang="en-US"/>
              <a:t>action, process, or result</a:t>
            </a:r>
            <a:r>
              <a:rPr lang="en-US"/>
              <a:t>. Now let’s put it all together. </a:t>
            </a:r>
            <a:endParaRPr/>
          </a:p>
        </p:txBody>
      </p:sp>
      <p:sp>
        <p:nvSpPr>
          <p:cNvPr id="533" name="Google Shape;533;g25f381583a0_0_1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5e11802ac4_0_16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5e11802ac4_0_16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 solution means a process by which something is dissolved.</a:t>
            </a:r>
            <a:endParaRPr/>
          </a:p>
        </p:txBody>
      </p:sp>
      <p:sp>
        <p:nvSpPr>
          <p:cNvPr id="544" name="Google Shape;544;g25e11802ac4_0_16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59" name="Google Shape;15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5e11802ac4_0_17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5e11802ac4_0_17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56" name="Google Shape;556;g25e11802ac4_0_17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5e11802ac4_0_18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25e11802ac4_0_18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a:t>
            </a:r>
            <a:r>
              <a:rPr b="1" lang="en-US"/>
              <a:t>solution</a:t>
            </a:r>
            <a:r>
              <a:rPr lang="en-US"/>
              <a:t>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root solut means loosening or dissolving.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-ion is the suffix meaning an action, process, or </a:t>
            </a:r>
            <a:r>
              <a:rPr lang="en-US"/>
              <a:t>result</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solution means a </a:t>
            </a:r>
            <a:r>
              <a:rPr lang="en-US"/>
              <a:t>process</a:t>
            </a:r>
            <a:r>
              <a:rPr lang="en-US"/>
              <a:t> by which something is dissolved.]</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62" name="Google Shape;562;g25e11802ac4_0_18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74" name="Google Shape;574;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7430209113_0_14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27430209113_0_1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solution is a mixture in which the components cannot be seen separately.</a:t>
            </a:r>
            <a:endParaRPr/>
          </a:p>
        </p:txBody>
      </p:sp>
      <p:sp>
        <p:nvSpPr>
          <p:cNvPr id="581" name="Google Shape;581;g27430209113_0_14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solution</a:t>
            </a:r>
            <a:r>
              <a:rPr lang="en-US">
                <a:solidFill>
                  <a:srgbClr val="242424"/>
                </a:solidFill>
              </a:rPr>
              <a:t>. </a:t>
            </a:r>
            <a:endParaRPr/>
          </a:p>
        </p:txBody>
      </p:sp>
      <p:sp>
        <p:nvSpPr>
          <p:cNvPr id="589" name="Google Shape;589;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solution</a:t>
            </a:r>
            <a:r>
              <a:rPr b="1" lang="en-US">
                <a:solidFill>
                  <a:srgbClr val="242424"/>
                </a:solidFill>
              </a:rPr>
              <a:t>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solution</a:t>
            </a:r>
            <a:r>
              <a:rPr b="1" lang="en-US"/>
              <a:t>.</a:t>
            </a:r>
            <a:endParaRPr>
              <a:solidFill>
                <a:schemeClr val="dk1"/>
              </a:solidFill>
            </a:endParaRPr>
          </a:p>
        </p:txBody>
      </p:sp>
      <p:sp>
        <p:nvSpPr>
          <p:cNvPr id="600" name="Google Shape;600;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solution</a:t>
            </a:r>
            <a:r>
              <a:rPr b="1" lang="en-US" sz="1200">
                <a:solidFill>
                  <a:schemeClr val="dk1"/>
                </a:solidFill>
              </a:rPr>
              <a:t> </a:t>
            </a:r>
            <a:r>
              <a:rPr lang="en-US" sz="1200">
                <a:solidFill>
                  <a:schemeClr val="dk1"/>
                </a:solidFill>
              </a:rPr>
              <a:t>from these four choices</a:t>
            </a:r>
            <a:r>
              <a:rPr lang="en-US"/>
              <a:t>.</a:t>
            </a:r>
            <a:endParaRPr/>
          </a:p>
        </p:txBody>
      </p:sp>
      <p:sp>
        <p:nvSpPr>
          <p:cNvPr id="622" name="Google Shape;622;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7430209113_0_15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7430209113_0_15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 </a:t>
            </a:r>
            <a:r>
              <a:rPr b="1" lang="en-US"/>
              <a:t>solution.</a:t>
            </a:r>
            <a:endParaRPr/>
          </a:p>
        </p:txBody>
      </p:sp>
      <p:sp>
        <p:nvSpPr>
          <p:cNvPr id="642" name="Google Shape;642;g27430209113_0_15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constants.</a:t>
            </a:r>
            <a:endParaRPr>
              <a:solidFill>
                <a:schemeClr val="dk1"/>
              </a:solidFill>
            </a:endParaRPr>
          </a:p>
        </p:txBody>
      </p:sp>
      <p:sp>
        <p:nvSpPr>
          <p:cNvPr id="663" name="Google Shape;663;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solution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86" name="Google Shape;686;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7430209113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7430209113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Matter is anything that has mass and takes up space. </a:t>
            </a:r>
            <a:endParaRPr/>
          </a:p>
        </p:txBody>
      </p:sp>
      <p:sp>
        <p:nvSpPr>
          <p:cNvPr id="165" name="Google Shape;165;g27430209113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7430209113_0_15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7430209113_0_15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mixture in which the components cannot be seen separately” is correct! This is the definition of </a:t>
            </a:r>
            <a:r>
              <a:rPr b="1" lang="en-US"/>
              <a:t>solution.</a:t>
            </a:r>
            <a:endParaRPr sz="1200">
              <a:solidFill>
                <a:schemeClr val="dk1"/>
              </a:solidFill>
            </a:endParaRPr>
          </a:p>
        </p:txBody>
      </p:sp>
      <p:sp>
        <p:nvSpPr>
          <p:cNvPr id="707" name="Google Shape;707;g27430209113_0_15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solution</a:t>
            </a:r>
            <a:r>
              <a:rPr lang="en-US"/>
              <a:t>: A mixture in which the components cannot be seen separately.</a:t>
            </a:r>
            <a:endParaRPr>
              <a:solidFill>
                <a:schemeClr val="dk1"/>
              </a:solidFill>
            </a:endParaRPr>
          </a:p>
        </p:txBody>
      </p:sp>
      <p:sp>
        <p:nvSpPr>
          <p:cNvPr id="729" name="Google Shape;729;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a:t>solution</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53" name="Google Shape;753;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7430209113_0_1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7430209113_0_1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“Tea from a tea bag that dissolved in water” is correct! This is an example of </a:t>
            </a:r>
            <a:r>
              <a:rPr b="1" lang="en-US"/>
              <a:t>solution.</a:t>
            </a:r>
            <a:endParaRPr sz="1200">
              <a:solidFill>
                <a:schemeClr val="dk1"/>
              </a:solidFill>
            </a:endParaRPr>
          </a:p>
        </p:txBody>
      </p:sp>
      <p:sp>
        <p:nvSpPr>
          <p:cNvPr id="774" name="Google Shape;774;g27430209113_0_1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b="1" lang="en-US" sz="1100"/>
              <a:t>solution</a:t>
            </a:r>
            <a:r>
              <a:rPr lang="en-US" sz="1100"/>
              <a:t>: </a:t>
            </a:r>
            <a:r>
              <a:rPr lang="en-US"/>
              <a:t>Tea from a tea bag that dissolved in water.</a:t>
            </a:r>
            <a:endParaRPr sz="1100">
              <a:solidFill>
                <a:schemeClr val="dk1"/>
              </a:solidFill>
            </a:endParaRPr>
          </a:p>
        </p:txBody>
      </p:sp>
      <p:sp>
        <p:nvSpPr>
          <p:cNvPr id="796" name="Google Shape;796;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solutions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21" name="Google Shape;821;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7430209113_0_16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7430209113_0_16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“Solutions combine substances that we can drink or use for other purposes in our daily lives.” That is correct! This is an example of how </a:t>
            </a:r>
            <a:r>
              <a:rPr b="1" lang="en-US"/>
              <a:t>solutions </a:t>
            </a:r>
            <a:r>
              <a:rPr lang="en-US"/>
              <a:t>impact your life.</a:t>
            </a:r>
            <a:endParaRPr sz="1200">
              <a:solidFill>
                <a:schemeClr val="dk1"/>
              </a:solidFill>
            </a:endParaRPr>
          </a:p>
        </p:txBody>
      </p:sp>
      <p:sp>
        <p:nvSpPr>
          <p:cNvPr id="842" name="Google Shape;842;g27430209113_0_16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solution</a:t>
            </a:r>
            <a:r>
              <a:rPr b="1" lang="en-US"/>
              <a:t>s</a:t>
            </a:r>
            <a:r>
              <a:rPr b="1" lang="en-US" sz="1200">
                <a:solidFill>
                  <a:schemeClr val="dk1"/>
                </a:solidFill>
              </a:rPr>
              <a:t> </a:t>
            </a:r>
            <a:r>
              <a:rPr lang="en-US" sz="1200">
                <a:solidFill>
                  <a:schemeClr val="dk1"/>
                </a:solidFill>
              </a:rPr>
              <a:t>impact my life?”: </a:t>
            </a:r>
            <a:r>
              <a:rPr lang="en-US"/>
              <a:t>Solutions combine substances that we can drink or use for other purposes in our daily lives.</a:t>
            </a:r>
            <a:endParaRPr/>
          </a:p>
        </p:txBody>
      </p:sp>
      <p:sp>
        <p:nvSpPr>
          <p:cNvPr id="864" name="Google Shape;864;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90" name="Google Shape;890;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7430209113_0_1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27430209113_0_1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solution is a mixture in which the components cannot be seen separately.</a:t>
            </a:r>
            <a:endParaRPr/>
          </a:p>
        </p:txBody>
      </p:sp>
      <p:sp>
        <p:nvSpPr>
          <p:cNvPr id="897" name="Google Shape;897;g27430209113_0_1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430209113_0_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7430209113_0_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atom is the smallest whole unit of matter. All matter is made up of atoms. </a:t>
            </a:r>
            <a:endParaRPr/>
          </a:p>
        </p:txBody>
      </p:sp>
      <p:sp>
        <p:nvSpPr>
          <p:cNvPr id="173" name="Google Shape;173;g27430209113_0_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7430209113_0_15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7430209113_0_15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can two or more substances be combined?</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905" name="Google Shape;905;g27430209113_0_15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5e11802ac4_0_2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25e11802ac4_0_29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Have students make their lists and then  discuss these questions with a partner or with their table before calling on groups to share one of their responses with the class. </a:t>
            </a:r>
            <a:endParaRPr sz="1100"/>
          </a:p>
          <a:p>
            <a:pPr indent="0" lvl="0" marL="0" rtl="0" algn="l">
              <a:lnSpc>
                <a:spcPct val="100000"/>
              </a:lnSpc>
              <a:spcBef>
                <a:spcPts val="0"/>
              </a:spcBef>
              <a:spcAft>
                <a:spcPts val="0"/>
              </a:spcAft>
              <a:buClr>
                <a:schemeClr val="dk1"/>
              </a:buClr>
              <a:buSzPts val="1400"/>
              <a:buFont typeface="Arial"/>
              <a:buNone/>
            </a:pPr>
            <a:r>
              <a:t/>
            </a:r>
            <a:endParaRPr sz="1100"/>
          </a:p>
          <a:p>
            <a:pPr indent="0" lvl="0" marL="0" rtl="0" algn="l">
              <a:lnSpc>
                <a:spcPct val="100000"/>
              </a:lnSpc>
              <a:spcBef>
                <a:spcPts val="0"/>
              </a:spcBef>
              <a:spcAft>
                <a:spcPts val="0"/>
              </a:spcAft>
              <a:buClr>
                <a:schemeClr val="dk1"/>
              </a:buClr>
              <a:buSzPts val="2000"/>
              <a:buFont typeface="Arial"/>
              <a:buNone/>
            </a:pPr>
            <a:r>
              <a:rPr lang="en-US" sz="1100"/>
              <a:t>Ask yourselves…</a:t>
            </a:r>
            <a:endParaRPr sz="1100"/>
          </a:p>
          <a:p>
            <a:pPr indent="-298450" lvl="0" marL="457200" rtl="0" algn="l">
              <a:lnSpc>
                <a:spcPct val="100000"/>
              </a:lnSpc>
              <a:spcBef>
                <a:spcPts val="0"/>
              </a:spcBef>
              <a:spcAft>
                <a:spcPts val="0"/>
              </a:spcAft>
              <a:buClr>
                <a:schemeClr val="dk1"/>
              </a:buClr>
              <a:buSzPts val="1100"/>
              <a:buFont typeface="Calibri"/>
              <a:buAutoNum type="arabicPeriod"/>
            </a:pPr>
            <a:r>
              <a:rPr lang="en-US" sz="1100"/>
              <a:t>Were there some items you weren’t sure were mixtures or </a:t>
            </a:r>
            <a:r>
              <a:rPr lang="en-US" sz="1100"/>
              <a:t>solutions</a:t>
            </a:r>
            <a:r>
              <a:rPr lang="en-US" sz="1100"/>
              <a:t>? Talk about those items with your partner to see what they </a:t>
            </a:r>
            <a:r>
              <a:rPr lang="en-US" sz="1100"/>
              <a:t>think.</a:t>
            </a:r>
            <a:endParaRPr sz="1100"/>
          </a:p>
          <a:p>
            <a:pPr indent="-298450" lvl="0" marL="457200" rtl="0" algn="l">
              <a:lnSpc>
                <a:spcPct val="100000"/>
              </a:lnSpc>
              <a:spcBef>
                <a:spcPts val="0"/>
              </a:spcBef>
              <a:spcAft>
                <a:spcPts val="0"/>
              </a:spcAft>
              <a:buClr>
                <a:schemeClr val="dk1"/>
              </a:buClr>
              <a:buSzPts val="1100"/>
              <a:buFont typeface="Calibri"/>
              <a:buAutoNum type="arabicPeriod"/>
            </a:pPr>
            <a:r>
              <a:rPr lang="en-US" sz="1100"/>
              <a:t>Are all solutions liquids? Why or why not?</a:t>
            </a:r>
            <a:endParaRPr sz="1100"/>
          </a:p>
        </p:txBody>
      </p:sp>
      <p:sp>
        <p:nvSpPr>
          <p:cNvPr id="922" name="Google Shape;922;g25e11802ac4_0_29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31" name="Google Shape;93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6" name="Google Shape;93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430209113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7430209113_0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An element is a pure substance containing only one type of atom. </a:t>
            </a:r>
            <a:endParaRPr b="0"/>
          </a:p>
          <a:p>
            <a:pPr indent="0" lvl="0" marL="0" rtl="0" algn="l">
              <a:lnSpc>
                <a:spcPct val="100000"/>
              </a:lnSpc>
              <a:spcBef>
                <a:spcPts val="0"/>
              </a:spcBef>
              <a:spcAft>
                <a:spcPts val="0"/>
              </a:spcAft>
              <a:buSzPts val="1400"/>
              <a:buNone/>
            </a:pPr>
            <a:r>
              <a:t/>
            </a:r>
            <a:endParaRPr/>
          </a:p>
        </p:txBody>
      </p:sp>
      <p:sp>
        <p:nvSpPr>
          <p:cNvPr id="181" name="Google Shape;181;g27430209113_0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7430209113_0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7430209113_0_1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molecule is a particle containing 2 or more atoms of the same </a:t>
            </a:r>
            <a:r>
              <a:rPr b="1" lang="en-US"/>
              <a:t>OR </a:t>
            </a:r>
            <a:r>
              <a:rPr b="0" lang="en-US"/>
              <a:t>different elements. Molecules are the smallest pieces of compounds. </a:t>
            </a:r>
            <a:endParaRPr b="0"/>
          </a:p>
        </p:txBody>
      </p:sp>
      <p:sp>
        <p:nvSpPr>
          <p:cNvPr id="189" name="Google Shape;189;g27430209113_0_1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3.png"/><Relationship Id="rId11" Type="http://schemas.openxmlformats.org/officeDocument/2006/relationships/image" Target="../media/image16.png"/><Relationship Id="rId10" Type="http://schemas.openxmlformats.org/officeDocument/2006/relationships/image" Target="../media/image15.png"/><Relationship Id="rId12"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jp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jp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7.pn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25.png"/><Relationship Id="rId5"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25.png"/><Relationship Id="rId5"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5.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5.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0.jpg"/><Relationship Id="rId5" Type="http://schemas.openxmlformats.org/officeDocument/2006/relationships/image" Target="../media/image5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5.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png"/><Relationship Id="rId4"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5.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5.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5.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5.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5.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1.png"/><Relationship Id="rId4" Type="http://schemas.openxmlformats.org/officeDocument/2006/relationships/image" Target="../media/image37.png"/><Relationship Id="rId5" Type="http://schemas.openxmlformats.org/officeDocument/2006/relationships/image" Target="../media/image50.jpg"/><Relationship Id="rId6"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1.png"/><Relationship Id="rId4" Type="http://schemas.openxmlformats.org/officeDocument/2006/relationships/image" Target="../media/image37.png"/><Relationship Id="rId5" Type="http://schemas.openxmlformats.org/officeDocument/2006/relationships/image" Target="../media/image50.jpg"/><Relationship Id="rId6"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9.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0.jpg"/><Relationship Id="rId4" Type="http://schemas.openxmlformats.org/officeDocument/2006/relationships/image" Target="../media/image55.png"/><Relationship Id="rId5"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7430209113_0_195"/>
          <p:cNvSpPr txBox="1"/>
          <p:nvPr>
            <p:ph idx="1" type="subTitle"/>
          </p:nvPr>
        </p:nvSpPr>
        <p:spPr>
          <a:xfrm>
            <a:off x="906863" y="943431"/>
            <a:ext cx="73302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Compound</a:t>
            </a:r>
            <a:r>
              <a:rPr b="1" lang="en-US">
                <a:solidFill>
                  <a:schemeClr val="dk1"/>
                </a:solidFill>
              </a:rPr>
              <a:t>: </a:t>
            </a:r>
            <a:r>
              <a:rPr lang="en-US">
                <a:solidFill>
                  <a:schemeClr val="dk1"/>
                </a:solidFill>
              </a:rPr>
              <a:t>substance made up of two or more different elements</a:t>
            </a:r>
            <a:endParaRPr/>
          </a:p>
        </p:txBody>
      </p:sp>
      <p:grpSp>
        <p:nvGrpSpPr>
          <p:cNvPr id="200" name="Google Shape;200;g27430209113_0_195"/>
          <p:cNvGrpSpPr/>
          <p:nvPr/>
        </p:nvGrpSpPr>
        <p:grpSpPr>
          <a:xfrm>
            <a:off x="2258948" y="2734568"/>
            <a:ext cx="4207096" cy="3089091"/>
            <a:chOff x="3181916" y="3100890"/>
            <a:chExt cx="3135646" cy="2224288"/>
          </a:xfrm>
        </p:grpSpPr>
        <p:sp>
          <p:nvSpPr>
            <p:cNvPr id="201" name="Google Shape;201;g27430209113_0_195"/>
            <p:cNvSpPr/>
            <p:nvPr/>
          </p:nvSpPr>
          <p:spPr>
            <a:xfrm>
              <a:off x="3181916" y="3836440"/>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7430209113_0_195"/>
            <p:cNvSpPr/>
            <p:nvPr/>
          </p:nvSpPr>
          <p:spPr>
            <a:xfrm>
              <a:off x="4639062" y="3853978"/>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g27430209113_0_195"/>
            <p:cNvSpPr/>
            <p:nvPr/>
          </p:nvSpPr>
          <p:spPr>
            <a:xfrm>
              <a:off x="4021129" y="3100890"/>
              <a:ext cx="1678500" cy="1471200"/>
            </a:xfrm>
            <a:prstGeom prst="ellipse">
              <a:avLst/>
            </a:prstGeom>
            <a:solidFill>
              <a:srgbClr val="5F497A"/>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descr="Rewind" id="204" name="Google Shape;204;g27430209113_0_19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g27430209113_0_280"/>
          <p:cNvGrpSpPr/>
          <p:nvPr/>
        </p:nvGrpSpPr>
        <p:grpSpPr>
          <a:xfrm>
            <a:off x="3200483" y="2031767"/>
            <a:ext cx="2705380" cy="4579671"/>
            <a:chOff x="3270529" y="2817999"/>
            <a:chExt cx="2245874" cy="3657300"/>
          </a:xfrm>
        </p:grpSpPr>
        <p:sp>
          <p:nvSpPr>
            <p:cNvPr id="211" name="Google Shape;211;g27430209113_0_280"/>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g27430209113_0_280"/>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g27430209113_0_280"/>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g27430209113_0_280"/>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g27430209113_0_280"/>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g27430209113_0_280"/>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g27430209113_0_280"/>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g27430209113_0_280"/>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219" name="Google Shape;219;g27430209113_0_280"/>
          <p:cNvPicPr preferRelativeResize="0"/>
          <p:nvPr/>
        </p:nvPicPr>
        <p:blipFill rotWithShape="1">
          <a:blip r:embed="rId3">
            <a:alphaModFix/>
          </a:blip>
          <a:srcRect b="0" l="0" r="0" t="0"/>
          <a:stretch/>
        </p:blipFill>
        <p:spPr>
          <a:xfrm rot="1901242">
            <a:off x="2928114" y="1870270"/>
            <a:ext cx="2397529" cy="2130829"/>
          </a:xfrm>
          <a:prstGeom prst="rect">
            <a:avLst/>
          </a:prstGeom>
          <a:noFill/>
          <a:ln>
            <a:noFill/>
          </a:ln>
        </p:spPr>
      </p:pic>
      <p:sp>
        <p:nvSpPr>
          <p:cNvPr id="220" name="Google Shape;220;g27430209113_0_280"/>
          <p:cNvSpPr txBox="1"/>
          <p:nvPr/>
        </p:nvSpPr>
        <p:spPr>
          <a:xfrm>
            <a:off x="1272225" y="135875"/>
            <a:ext cx="7548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Mixture</a:t>
            </a:r>
            <a:r>
              <a:rPr b="0" i="0" lang="en-US" sz="3600" u="none" cap="none" strike="noStrike">
                <a:solidFill>
                  <a:schemeClr val="dk1"/>
                </a:solidFill>
                <a:latin typeface="Calibri"/>
                <a:ea typeface="Calibri"/>
                <a:cs typeface="Calibri"/>
                <a:sym typeface="Calibri"/>
              </a:rPr>
              <a:t>: two or more substances are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combined physically, not chemically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Rewind" id="221" name="Google Shape;221;g27430209113_0_280"/>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7430209113_0_373"/>
          <p:cNvSpPr txBox="1"/>
          <p:nvPr/>
        </p:nvSpPr>
        <p:spPr>
          <a:xfrm>
            <a:off x="385050" y="980850"/>
            <a:ext cx="83739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In a mixture, substances are physically combined.</a:t>
            </a:r>
            <a:endParaRPr b="0" i="0" sz="3600" u="none" cap="none" strike="noStrike">
              <a:solidFill>
                <a:srgbClr val="000000"/>
              </a:solidFill>
              <a:latin typeface="Arial"/>
              <a:ea typeface="Arial"/>
              <a:cs typeface="Arial"/>
              <a:sym typeface="Arial"/>
            </a:endParaRPr>
          </a:p>
        </p:txBody>
      </p:sp>
      <p:pic>
        <p:nvPicPr>
          <p:cNvPr id="228" name="Google Shape;228;g27430209113_0_373"/>
          <p:cNvPicPr preferRelativeResize="0"/>
          <p:nvPr/>
        </p:nvPicPr>
        <p:blipFill>
          <a:blip r:embed="rId3">
            <a:alphaModFix/>
          </a:blip>
          <a:stretch>
            <a:fillRect/>
          </a:stretch>
        </p:blipFill>
        <p:spPr>
          <a:xfrm>
            <a:off x="197750" y="2640150"/>
            <a:ext cx="8946249" cy="2816400"/>
          </a:xfrm>
          <a:prstGeom prst="rect">
            <a:avLst/>
          </a:prstGeom>
          <a:noFill/>
          <a:ln>
            <a:noFill/>
          </a:ln>
        </p:spPr>
      </p:pic>
      <p:sp>
        <p:nvSpPr>
          <p:cNvPr descr="Rewind" id="229" name="Google Shape;229;g27430209113_0_37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descr="Questions" id="235" name="Google Shape;235;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7430209113_0_546"/>
          <p:cNvSpPr txBox="1"/>
          <p:nvPr/>
        </p:nvSpPr>
        <p:spPr>
          <a:xfrm>
            <a:off x="206852" y="428250"/>
            <a:ext cx="873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mixture is a blend of things _______ together that _____ their own properties.</a:t>
            </a:r>
            <a:endParaRPr b="0" i="0" sz="1400" u="none" cap="none" strike="noStrike">
              <a:solidFill>
                <a:srgbClr val="000000"/>
              </a:solidFill>
              <a:latin typeface="Arial"/>
              <a:ea typeface="Arial"/>
              <a:cs typeface="Arial"/>
              <a:sym typeface="Arial"/>
            </a:endParaRPr>
          </a:p>
        </p:txBody>
      </p:sp>
      <p:sp>
        <p:nvSpPr>
          <p:cNvPr descr="Questions" id="242" name="Google Shape;242;g27430209113_0_54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3" name="Google Shape;243;g27430209113_0_546"/>
          <p:cNvGrpSpPr/>
          <p:nvPr/>
        </p:nvGrpSpPr>
        <p:grpSpPr>
          <a:xfrm>
            <a:off x="3200483" y="2107967"/>
            <a:ext cx="2705380" cy="4579671"/>
            <a:chOff x="3270529" y="2817999"/>
            <a:chExt cx="2245874" cy="3657300"/>
          </a:xfrm>
        </p:grpSpPr>
        <p:sp>
          <p:nvSpPr>
            <p:cNvPr id="244" name="Google Shape;244;g27430209113_0_546"/>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g27430209113_0_546"/>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g27430209113_0_546"/>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g27430209113_0_546"/>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g27430209113_0_546"/>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g27430209113_0_546"/>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g27430209113_0_546"/>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g27430209113_0_546"/>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252" name="Google Shape;252;g27430209113_0_546"/>
          <p:cNvPicPr preferRelativeResize="0"/>
          <p:nvPr/>
        </p:nvPicPr>
        <p:blipFill rotWithShape="1">
          <a:blip r:embed="rId4">
            <a:alphaModFix/>
          </a:blip>
          <a:srcRect b="0" l="0" r="0" t="0"/>
          <a:stretch/>
        </p:blipFill>
        <p:spPr>
          <a:xfrm rot="1901242">
            <a:off x="2928114" y="1946470"/>
            <a:ext cx="2397529" cy="21308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7430209113_0_553"/>
          <p:cNvSpPr txBox="1"/>
          <p:nvPr/>
        </p:nvSpPr>
        <p:spPr>
          <a:xfrm>
            <a:off x="206852" y="428250"/>
            <a:ext cx="873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mixture is a blend of things </a:t>
            </a:r>
            <a:r>
              <a:rPr b="1" lang="en-US" sz="3600">
                <a:solidFill>
                  <a:srgbClr val="FF0000"/>
                </a:solidFill>
                <a:latin typeface="Calibri"/>
                <a:ea typeface="Calibri"/>
                <a:cs typeface="Calibri"/>
                <a:sym typeface="Calibri"/>
              </a:rPr>
              <a:t>combined</a:t>
            </a:r>
            <a:r>
              <a:rPr lang="en-US" sz="3600">
                <a:latin typeface="Calibri"/>
                <a:ea typeface="Calibri"/>
                <a:cs typeface="Calibri"/>
                <a:sym typeface="Calibri"/>
              </a:rPr>
              <a:t> together that </a:t>
            </a:r>
            <a:r>
              <a:rPr b="1" lang="en-US" sz="3600">
                <a:solidFill>
                  <a:srgbClr val="FF0000"/>
                </a:solidFill>
                <a:latin typeface="Calibri"/>
                <a:ea typeface="Calibri"/>
                <a:cs typeface="Calibri"/>
                <a:sym typeface="Calibri"/>
              </a:rPr>
              <a:t>keep</a:t>
            </a:r>
            <a:r>
              <a:rPr lang="en-US" sz="3600">
                <a:latin typeface="Calibri"/>
                <a:ea typeface="Calibri"/>
                <a:cs typeface="Calibri"/>
                <a:sym typeface="Calibri"/>
              </a:rPr>
              <a:t> their own properties.</a:t>
            </a:r>
            <a:endParaRPr b="0" i="0" sz="1400" u="none" cap="none" strike="noStrike">
              <a:solidFill>
                <a:srgbClr val="000000"/>
              </a:solidFill>
              <a:latin typeface="Arial"/>
              <a:ea typeface="Arial"/>
              <a:cs typeface="Arial"/>
              <a:sym typeface="Arial"/>
            </a:endParaRPr>
          </a:p>
        </p:txBody>
      </p:sp>
      <p:sp>
        <p:nvSpPr>
          <p:cNvPr descr="Questions" id="259" name="Google Shape;259;g27430209113_0_55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0" name="Google Shape;260;g27430209113_0_553"/>
          <p:cNvGrpSpPr/>
          <p:nvPr/>
        </p:nvGrpSpPr>
        <p:grpSpPr>
          <a:xfrm>
            <a:off x="3200483" y="2107967"/>
            <a:ext cx="2705380" cy="4579671"/>
            <a:chOff x="3270529" y="2817999"/>
            <a:chExt cx="2245874" cy="3657300"/>
          </a:xfrm>
        </p:grpSpPr>
        <p:sp>
          <p:nvSpPr>
            <p:cNvPr id="261" name="Google Shape;261;g27430209113_0_553"/>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g27430209113_0_553"/>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g27430209113_0_553"/>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g27430209113_0_553"/>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g27430209113_0_553"/>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g27430209113_0_553"/>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g27430209113_0_553"/>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8" name="Google Shape;268;g27430209113_0_553"/>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269" name="Google Shape;269;g27430209113_0_553"/>
          <p:cNvPicPr preferRelativeResize="0"/>
          <p:nvPr/>
        </p:nvPicPr>
        <p:blipFill rotWithShape="1">
          <a:blip r:embed="rId4">
            <a:alphaModFix/>
          </a:blip>
          <a:srcRect b="0" l="0" r="0" t="0"/>
          <a:stretch/>
        </p:blipFill>
        <p:spPr>
          <a:xfrm rot="1901242">
            <a:off x="2928114" y="1946470"/>
            <a:ext cx="2397529" cy="21308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Questions" id="275" name="Google Shape;275;g27430209113_0_5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7430209113_0_560"/>
          <p:cNvSpPr txBox="1"/>
          <p:nvPr/>
        </p:nvSpPr>
        <p:spPr>
          <a:xfrm>
            <a:off x="384748" y="2609700"/>
            <a:ext cx="5757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mixture, substances are _______ combined… </a:t>
            </a:r>
            <a:endParaRPr sz="3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Physically</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Chemically </a:t>
            </a:r>
            <a:endParaRPr sz="3600">
              <a:latin typeface="Calibri"/>
              <a:ea typeface="Calibri"/>
              <a:cs typeface="Calibri"/>
              <a:sym typeface="Calibri"/>
            </a:endParaRPr>
          </a:p>
        </p:txBody>
      </p:sp>
      <p:pic>
        <p:nvPicPr>
          <p:cNvPr id="277" name="Google Shape;277;g27430209113_0_560"/>
          <p:cNvPicPr preferRelativeResize="0"/>
          <p:nvPr/>
        </p:nvPicPr>
        <p:blipFill>
          <a:blip r:embed="rId4">
            <a:alphaModFix/>
          </a:blip>
          <a:stretch>
            <a:fillRect/>
          </a:stretch>
        </p:blipFill>
        <p:spPr>
          <a:xfrm>
            <a:off x="2402775" y="113525"/>
            <a:ext cx="6642799" cy="2091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descr="Questions" id="283" name="Google Shape;283;g27430209113_0_56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7430209113_0_567"/>
          <p:cNvSpPr txBox="1"/>
          <p:nvPr/>
        </p:nvSpPr>
        <p:spPr>
          <a:xfrm>
            <a:off x="384748" y="2609700"/>
            <a:ext cx="5757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mixture, substances are _______ combined… </a:t>
            </a:r>
            <a:endParaRPr sz="3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sz="3600">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Physically</a:t>
            </a:r>
            <a:endParaRPr b="1" sz="3600">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Chemically </a:t>
            </a:r>
            <a:endParaRPr sz="3600">
              <a:latin typeface="Calibri"/>
              <a:ea typeface="Calibri"/>
              <a:cs typeface="Calibri"/>
              <a:sym typeface="Calibri"/>
            </a:endParaRPr>
          </a:p>
        </p:txBody>
      </p:sp>
      <p:pic>
        <p:nvPicPr>
          <p:cNvPr id="285" name="Google Shape;285;g27430209113_0_567"/>
          <p:cNvPicPr preferRelativeResize="0"/>
          <p:nvPr/>
        </p:nvPicPr>
        <p:blipFill>
          <a:blip r:embed="rId4">
            <a:alphaModFix/>
          </a:blip>
          <a:stretch>
            <a:fillRect/>
          </a:stretch>
        </p:blipFill>
        <p:spPr>
          <a:xfrm>
            <a:off x="2402775" y="113525"/>
            <a:ext cx="6642799" cy="209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8"/>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Solution</a:t>
            </a:r>
            <a:endParaRPr b="0" i="0" sz="1400" u="none" cap="none" strike="noStrike">
              <a:solidFill>
                <a:srgbClr val="000000"/>
              </a:solidFill>
              <a:latin typeface="Arial"/>
              <a:ea typeface="Arial"/>
              <a:cs typeface="Arial"/>
              <a:sym typeface="Arial"/>
            </a:endParaRPr>
          </a:p>
        </p:txBody>
      </p:sp>
      <p:sp>
        <p:nvSpPr>
          <p:cNvPr descr="Artificial Intelligence" id="292" name="Google Shape;292;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93" name="Google Shape;293;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Artificial Intelligence" id="299" name="Google Shape;299;g27430209113_0_66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00" name="Google Shape;300;g27430209113_0_669"/>
          <p:cNvPicPr preferRelativeResize="0"/>
          <p:nvPr/>
        </p:nvPicPr>
        <p:blipFill rotWithShape="1">
          <a:blip r:embed="rId4">
            <a:alphaModFix/>
          </a:blip>
          <a:srcRect b="0" l="0" r="0" t="0"/>
          <a:stretch/>
        </p:blipFill>
        <p:spPr>
          <a:xfrm>
            <a:off x="735230" y="135869"/>
            <a:ext cx="463492" cy="463492"/>
          </a:xfrm>
          <a:prstGeom prst="rect">
            <a:avLst/>
          </a:prstGeom>
          <a:noFill/>
          <a:ln>
            <a:noFill/>
          </a:ln>
        </p:spPr>
      </p:pic>
      <p:sp>
        <p:nvSpPr>
          <p:cNvPr id="301" name="Google Shape;301;g27430209113_0_669"/>
          <p:cNvSpPr txBox="1"/>
          <p:nvPr/>
        </p:nvSpPr>
        <p:spPr>
          <a:xfrm>
            <a:off x="910338" y="135875"/>
            <a:ext cx="73233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Solution</a:t>
            </a:r>
            <a:r>
              <a:rPr b="0" i="0" lang="en-US" sz="3600" u="none" cap="none" strike="noStrike">
                <a:solidFill>
                  <a:schemeClr val="dk1"/>
                </a:solidFill>
                <a:latin typeface="Calibri"/>
                <a:ea typeface="Calibri"/>
                <a:cs typeface="Calibri"/>
                <a:sym typeface="Calibri"/>
              </a:rPr>
              <a:t>: a mixture in which the components cannot be seen separately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02" name="Google Shape;302;g27430209113_0_669"/>
          <p:cNvPicPr preferRelativeResize="0"/>
          <p:nvPr/>
        </p:nvPicPr>
        <p:blipFill rotWithShape="1">
          <a:blip r:embed="rId5">
            <a:alphaModFix/>
          </a:blip>
          <a:srcRect b="0" l="0" r="0" t="0"/>
          <a:stretch/>
        </p:blipFill>
        <p:spPr>
          <a:xfrm>
            <a:off x="2530688" y="2167775"/>
            <a:ext cx="4082628" cy="43854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Solution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670902" y="1493624"/>
            <a:ext cx="5802193" cy="4303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Questions" id="308" name="Google Shape;308;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Questions" id="314" name="Google Shape;314;gd96993b0a5_0_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d96993b0a5_0_12"/>
          <p:cNvSpPr txBox="1"/>
          <p:nvPr/>
        </p:nvSpPr>
        <p:spPr>
          <a:xfrm>
            <a:off x="492601" y="511925"/>
            <a:ext cx="8270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 </a:t>
            </a:r>
            <a:r>
              <a:rPr lang="en-US" sz="3600">
                <a:latin typeface="Calibri"/>
                <a:ea typeface="Calibri"/>
                <a:cs typeface="Calibri"/>
                <a:sym typeface="Calibri"/>
              </a:rPr>
              <a:t>solution</a:t>
            </a:r>
            <a:r>
              <a:rPr lang="en-US" sz="3600">
                <a:latin typeface="Calibri"/>
                <a:ea typeface="Calibri"/>
                <a:cs typeface="Calibri"/>
                <a:sym typeface="Calibri"/>
              </a:rPr>
              <a:t> is a _________ in which components _______ be seen separately.</a:t>
            </a:r>
            <a:r>
              <a:rPr b="0" i="0" lang="en-US" sz="36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16" name="Google Shape;316;gd96993b0a5_0_12"/>
          <p:cNvPicPr preferRelativeResize="0"/>
          <p:nvPr/>
        </p:nvPicPr>
        <p:blipFill rotWithShape="1">
          <a:blip r:embed="rId4">
            <a:alphaModFix/>
          </a:blip>
          <a:srcRect b="0" l="0" r="0" t="0"/>
          <a:stretch/>
        </p:blipFill>
        <p:spPr>
          <a:xfrm>
            <a:off x="2530688" y="2167775"/>
            <a:ext cx="4082628" cy="43854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descr="Questions" id="322" name="Google Shape;322;g27430209113_0_75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7430209113_0_753"/>
          <p:cNvSpPr txBox="1"/>
          <p:nvPr/>
        </p:nvSpPr>
        <p:spPr>
          <a:xfrm>
            <a:off x="492601" y="511925"/>
            <a:ext cx="8270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A </a:t>
            </a:r>
            <a:r>
              <a:rPr lang="en-US" sz="3600">
                <a:latin typeface="Calibri"/>
                <a:ea typeface="Calibri"/>
                <a:cs typeface="Calibri"/>
                <a:sym typeface="Calibri"/>
              </a:rPr>
              <a:t>solution is a </a:t>
            </a:r>
            <a:r>
              <a:rPr b="1" lang="en-US" sz="3600">
                <a:solidFill>
                  <a:srgbClr val="FF0000"/>
                </a:solidFill>
                <a:latin typeface="Calibri"/>
                <a:ea typeface="Calibri"/>
                <a:cs typeface="Calibri"/>
                <a:sym typeface="Calibri"/>
              </a:rPr>
              <a:t>mixture</a:t>
            </a:r>
            <a:r>
              <a:rPr lang="en-US" sz="3600">
                <a:latin typeface="Calibri"/>
                <a:ea typeface="Calibri"/>
                <a:cs typeface="Calibri"/>
                <a:sym typeface="Calibri"/>
              </a:rPr>
              <a:t> in which components </a:t>
            </a:r>
            <a:r>
              <a:rPr b="1" lang="en-US" sz="3600">
                <a:solidFill>
                  <a:srgbClr val="FF0000"/>
                </a:solidFill>
                <a:latin typeface="Calibri"/>
                <a:ea typeface="Calibri"/>
                <a:cs typeface="Calibri"/>
                <a:sym typeface="Calibri"/>
              </a:rPr>
              <a:t>cannot</a:t>
            </a:r>
            <a:r>
              <a:rPr b="1" lang="en-US" sz="3600">
                <a:latin typeface="Calibri"/>
                <a:ea typeface="Calibri"/>
                <a:cs typeface="Calibri"/>
                <a:sym typeface="Calibri"/>
              </a:rPr>
              <a:t> </a:t>
            </a:r>
            <a:r>
              <a:rPr lang="en-US" sz="3600">
                <a:latin typeface="Calibri"/>
                <a:ea typeface="Calibri"/>
                <a:cs typeface="Calibri"/>
                <a:sym typeface="Calibri"/>
              </a:rPr>
              <a:t>be seen separately.</a:t>
            </a:r>
            <a:r>
              <a:rPr b="0" i="0" lang="en-US" sz="36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324" name="Google Shape;324;g27430209113_0_753"/>
          <p:cNvPicPr preferRelativeResize="0"/>
          <p:nvPr/>
        </p:nvPicPr>
        <p:blipFill rotWithShape="1">
          <a:blip r:embed="rId4">
            <a:alphaModFix/>
          </a:blip>
          <a:srcRect b="0" l="0" r="0" t="0"/>
          <a:stretch/>
        </p:blipFill>
        <p:spPr>
          <a:xfrm>
            <a:off x="2530688" y="2167775"/>
            <a:ext cx="4082628" cy="43854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Questions" id="330" name="Google Shape;330;g25e11802ac4_0_25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5e11802ac4_0_253"/>
          <p:cNvSpPr txBox="1"/>
          <p:nvPr/>
        </p:nvSpPr>
        <p:spPr>
          <a:xfrm>
            <a:off x="446525" y="283600"/>
            <a:ext cx="85014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In this</a:t>
            </a:r>
            <a:r>
              <a:rPr lang="en-US" sz="3600">
                <a:latin typeface="Calibri"/>
                <a:ea typeface="Calibri"/>
                <a:cs typeface="Calibri"/>
                <a:sym typeface="Calibri"/>
              </a:rPr>
              <a:t> example below, the solution is a strawberry watermelon smoothie. Why can you not separate the components?</a:t>
            </a:r>
            <a:endParaRPr b="0" i="0" sz="1400" u="none" cap="none" strike="noStrike">
              <a:solidFill>
                <a:srgbClr val="000000"/>
              </a:solidFill>
              <a:latin typeface="Arial"/>
              <a:ea typeface="Arial"/>
              <a:cs typeface="Arial"/>
              <a:sym typeface="Arial"/>
            </a:endParaRPr>
          </a:p>
        </p:txBody>
      </p:sp>
      <p:pic>
        <p:nvPicPr>
          <p:cNvPr id="332" name="Google Shape;332;g25e11802ac4_0_253"/>
          <p:cNvPicPr preferRelativeResize="0"/>
          <p:nvPr/>
        </p:nvPicPr>
        <p:blipFill rotWithShape="1">
          <a:blip r:embed="rId4">
            <a:alphaModFix/>
          </a:blip>
          <a:srcRect b="0" l="0" r="0" t="0"/>
          <a:stretch/>
        </p:blipFill>
        <p:spPr>
          <a:xfrm>
            <a:off x="2530688" y="2167775"/>
            <a:ext cx="4082628" cy="43854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39" name="Google Shape;339;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27430209113_0_842"/>
          <p:cNvSpPr txBox="1"/>
          <p:nvPr>
            <p:ph type="ctrTitle"/>
          </p:nvPr>
        </p:nvSpPr>
        <p:spPr>
          <a:xfrm>
            <a:off x="2973450" y="367650"/>
            <a:ext cx="31971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400"/>
              <a:buFont typeface="Calibri"/>
              <a:buNone/>
            </a:pPr>
            <a:r>
              <a:rPr lang="en-US" sz="3600">
                <a:solidFill>
                  <a:srgbClr val="0C0C0C"/>
                </a:solidFill>
              </a:rPr>
              <a:t>Mixture</a:t>
            </a:r>
            <a:endParaRPr b="1" sz="3600"/>
          </a:p>
        </p:txBody>
      </p:sp>
      <p:sp>
        <p:nvSpPr>
          <p:cNvPr id="346" name="Google Shape;346;g27430209113_0_842"/>
          <p:cNvSpPr txBox="1"/>
          <p:nvPr>
            <p:ph type="ctrTitle"/>
          </p:nvPr>
        </p:nvSpPr>
        <p:spPr>
          <a:xfrm>
            <a:off x="1023050" y="3685275"/>
            <a:ext cx="31971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400"/>
              <a:buFont typeface="Calibri"/>
              <a:buNone/>
            </a:pPr>
            <a:r>
              <a:rPr lang="en-US" sz="3600">
                <a:solidFill>
                  <a:srgbClr val="0C0C0C"/>
                </a:solidFill>
              </a:rPr>
              <a:t>Heterogenous</a:t>
            </a:r>
            <a:endParaRPr sz="3600">
              <a:solidFill>
                <a:srgbClr val="0C0C0C"/>
              </a:solidFill>
            </a:endParaRPr>
          </a:p>
          <a:p>
            <a:pPr indent="0" lvl="0" marL="0" rtl="0" algn="ctr">
              <a:lnSpc>
                <a:spcPct val="100000"/>
              </a:lnSpc>
              <a:spcBef>
                <a:spcPts val="0"/>
              </a:spcBef>
              <a:spcAft>
                <a:spcPts val="0"/>
              </a:spcAft>
              <a:buClr>
                <a:schemeClr val="dk1"/>
              </a:buClr>
              <a:buSzPts val="3400"/>
              <a:buFont typeface="Calibri"/>
              <a:buNone/>
            </a:pPr>
            <a:r>
              <a:rPr lang="en-US" sz="3600">
                <a:solidFill>
                  <a:srgbClr val="0C0C0C"/>
                </a:solidFill>
              </a:rPr>
              <a:t>Mixture</a:t>
            </a:r>
            <a:endParaRPr b="1" sz="3600"/>
          </a:p>
        </p:txBody>
      </p:sp>
      <p:sp>
        <p:nvSpPr>
          <p:cNvPr id="347" name="Google Shape;347;g27430209113_0_842"/>
          <p:cNvSpPr txBox="1"/>
          <p:nvPr>
            <p:ph type="ctrTitle"/>
          </p:nvPr>
        </p:nvSpPr>
        <p:spPr>
          <a:xfrm>
            <a:off x="4727150" y="4165775"/>
            <a:ext cx="31971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400"/>
              <a:buFont typeface="Calibri"/>
              <a:buNone/>
            </a:pPr>
            <a:r>
              <a:rPr lang="en-US" sz="3600">
                <a:solidFill>
                  <a:srgbClr val="0C0C0C"/>
                </a:solidFill>
              </a:rPr>
              <a:t>Homogenous Mixture</a:t>
            </a:r>
            <a:endParaRPr sz="3600">
              <a:solidFill>
                <a:srgbClr val="0C0C0C"/>
              </a:solidFill>
            </a:endParaRPr>
          </a:p>
          <a:p>
            <a:pPr indent="0" lvl="0" marL="0" rtl="0" algn="ctr">
              <a:lnSpc>
                <a:spcPct val="100000"/>
              </a:lnSpc>
              <a:spcBef>
                <a:spcPts val="0"/>
              </a:spcBef>
              <a:spcAft>
                <a:spcPts val="0"/>
              </a:spcAft>
              <a:buClr>
                <a:schemeClr val="dk1"/>
              </a:buClr>
              <a:buSzPts val="3400"/>
              <a:buFont typeface="Calibri"/>
              <a:buNone/>
            </a:pPr>
            <a:r>
              <a:rPr lang="en-US" sz="3600">
                <a:solidFill>
                  <a:srgbClr val="0C0C0C"/>
                </a:solidFill>
              </a:rPr>
              <a:t>(</a:t>
            </a:r>
            <a:r>
              <a:rPr b="1" lang="en-US" sz="3600">
                <a:solidFill>
                  <a:srgbClr val="0C0C0C"/>
                </a:solidFill>
              </a:rPr>
              <a:t>Solution</a:t>
            </a:r>
            <a:r>
              <a:rPr lang="en-US" sz="3600">
                <a:solidFill>
                  <a:srgbClr val="0C0C0C"/>
                </a:solidFill>
              </a:rPr>
              <a:t>)</a:t>
            </a:r>
            <a:endParaRPr b="1" sz="3600"/>
          </a:p>
        </p:txBody>
      </p:sp>
      <p:cxnSp>
        <p:nvCxnSpPr>
          <p:cNvPr id="348" name="Google Shape;348;g27430209113_0_842"/>
          <p:cNvCxnSpPr>
            <a:endCxn id="346" idx="0"/>
          </p:cNvCxnSpPr>
          <p:nvPr/>
        </p:nvCxnSpPr>
        <p:spPr>
          <a:xfrm flipH="1">
            <a:off x="2621600" y="1550775"/>
            <a:ext cx="1326900" cy="2134500"/>
          </a:xfrm>
          <a:prstGeom prst="straightConnector1">
            <a:avLst/>
          </a:prstGeom>
          <a:noFill/>
          <a:ln cap="flat" cmpd="sng" w="9525">
            <a:solidFill>
              <a:schemeClr val="dk2"/>
            </a:solidFill>
            <a:prstDash val="solid"/>
            <a:round/>
            <a:headEnd len="sm" w="sm" type="none"/>
            <a:tailEnd len="med" w="med" type="triangle"/>
          </a:ln>
        </p:spPr>
      </p:cxnSp>
      <p:cxnSp>
        <p:nvCxnSpPr>
          <p:cNvPr id="349" name="Google Shape;349;g27430209113_0_842"/>
          <p:cNvCxnSpPr/>
          <p:nvPr/>
        </p:nvCxnSpPr>
        <p:spPr>
          <a:xfrm>
            <a:off x="5355425" y="1566675"/>
            <a:ext cx="927000" cy="2477700"/>
          </a:xfrm>
          <a:prstGeom prst="straightConnector1">
            <a:avLst/>
          </a:prstGeom>
          <a:noFill/>
          <a:ln cap="flat" cmpd="sng" w="9525">
            <a:solidFill>
              <a:schemeClr val="dk2"/>
            </a:solidFill>
            <a:prstDash val="solid"/>
            <a:round/>
            <a:headEnd len="sm" w="sm" type="none"/>
            <a:tailEnd len="med" w="med" type="triangle"/>
          </a:ln>
        </p:spPr>
      </p:cxnSp>
      <p:sp>
        <p:nvSpPr>
          <p:cNvPr descr="Artificial Intelligence" id="350" name="Google Shape;350;g27430209113_0_84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7430209113_0_934"/>
          <p:cNvSpPr txBox="1"/>
          <p:nvPr/>
        </p:nvSpPr>
        <p:spPr>
          <a:xfrm>
            <a:off x="1007776" y="135875"/>
            <a:ext cx="78825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heterogeneous mixture, you can see and easily separate the different parts. These are not </a:t>
            </a:r>
            <a:r>
              <a:rPr lang="en-US" sz="3600">
                <a:latin typeface="Calibri"/>
                <a:ea typeface="Calibri"/>
                <a:cs typeface="Calibri"/>
                <a:sym typeface="Calibri"/>
              </a:rPr>
              <a:t>solutions</a:t>
            </a:r>
            <a:r>
              <a:rPr lang="en-US" sz="3600">
                <a:latin typeface="Calibri"/>
                <a:ea typeface="Calibri"/>
                <a:cs typeface="Calibri"/>
                <a:sym typeface="Calibri"/>
              </a:rPr>
              <a:t>.</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57" name="Google Shape;357;g27430209113_0_934"/>
          <p:cNvPicPr preferRelativeResize="0"/>
          <p:nvPr/>
        </p:nvPicPr>
        <p:blipFill>
          <a:blip r:embed="rId3">
            <a:alphaModFix/>
          </a:blip>
          <a:stretch>
            <a:fillRect/>
          </a:stretch>
        </p:blipFill>
        <p:spPr>
          <a:xfrm>
            <a:off x="2733900" y="2076325"/>
            <a:ext cx="4430250" cy="4430274"/>
          </a:xfrm>
          <a:prstGeom prst="rect">
            <a:avLst/>
          </a:prstGeom>
          <a:noFill/>
          <a:ln>
            <a:noFill/>
          </a:ln>
        </p:spPr>
      </p:pic>
      <p:sp>
        <p:nvSpPr>
          <p:cNvPr descr="Artificial Intelligence" id="358" name="Google Shape;358;g27430209113_0_934"/>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27430209113_0_927"/>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can’t see or separate the different parts. We also call these mixtures solutions. </a:t>
            </a:r>
            <a:endParaRPr b="0" i="0" sz="1800" u="none" cap="none" strike="noStrike">
              <a:solidFill>
                <a:srgbClr val="000000"/>
              </a:solidFill>
              <a:latin typeface="Calibri"/>
              <a:ea typeface="Calibri"/>
              <a:cs typeface="Calibri"/>
              <a:sym typeface="Calibri"/>
            </a:endParaRPr>
          </a:p>
        </p:txBody>
      </p:sp>
      <p:pic>
        <p:nvPicPr>
          <p:cNvPr id="365" name="Google Shape;365;g27430209113_0_927"/>
          <p:cNvPicPr preferRelativeResize="0"/>
          <p:nvPr/>
        </p:nvPicPr>
        <p:blipFill>
          <a:blip r:embed="rId3">
            <a:alphaModFix/>
          </a:blip>
          <a:stretch>
            <a:fillRect/>
          </a:stretch>
        </p:blipFill>
        <p:spPr>
          <a:xfrm>
            <a:off x="630750" y="2014194"/>
            <a:ext cx="7882500" cy="4433906"/>
          </a:xfrm>
          <a:prstGeom prst="rect">
            <a:avLst/>
          </a:prstGeom>
          <a:noFill/>
          <a:ln>
            <a:noFill/>
          </a:ln>
        </p:spPr>
      </p:pic>
      <p:sp>
        <p:nvSpPr>
          <p:cNvPr descr="Artificial Intelligence" id="366" name="Google Shape;366;g27430209113_0_927"/>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27430209113_0_761"/>
          <p:cNvPicPr preferRelativeResize="0"/>
          <p:nvPr/>
        </p:nvPicPr>
        <p:blipFill>
          <a:blip r:embed="rId3">
            <a:alphaModFix/>
          </a:blip>
          <a:stretch>
            <a:fillRect/>
          </a:stretch>
        </p:blipFill>
        <p:spPr>
          <a:xfrm>
            <a:off x="3716474" y="1756912"/>
            <a:ext cx="5351326" cy="5172975"/>
          </a:xfrm>
          <a:prstGeom prst="rect">
            <a:avLst/>
          </a:prstGeom>
          <a:noFill/>
          <a:ln>
            <a:noFill/>
          </a:ln>
        </p:spPr>
      </p:pic>
      <p:sp>
        <p:nvSpPr>
          <p:cNvPr descr="Artificial Intelligence" id="372" name="Google Shape;372;g27430209113_0_76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3" name="Google Shape;373;g27430209113_0_761"/>
          <p:cNvPicPr preferRelativeResize="0"/>
          <p:nvPr/>
        </p:nvPicPr>
        <p:blipFill>
          <a:blip r:embed="rId5">
            <a:alphaModFix/>
          </a:blip>
          <a:stretch>
            <a:fillRect/>
          </a:stretch>
        </p:blipFill>
        <p:spPr>
          <a:xfrm>
            <a:off x="151025" y="2835875"/>
            <a:ext cx="2943575" cy="3711474"/>
          </a:xfrm>
          <a:prstGeom prst="rect">
            <a:avLst/>
          </a:prstGeom>
          <a:noFill/>
          <a:ln>
            <a:noFill/>
          </a:ln>
        </p:spPr>
      </p:pic>
      <p:sp>
        <p:nvSpPr>
          <p:cNvPr id="374" name="Google Shape;374;g27430209113_0_761"/>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solute is dissolved into a solvent to create some </a:t>
            </a:r>
            <a:r>
              <a:rPr lang="en-US" sz="3600">
                <a:latin typeface="Calibri"/>
                <a:ea typeface="Calibri"/>
                <a:cs typeface="Calibri"/>
                <a:sym typeface="Calibri"/>
              </a:rPr>
              <a:t>solutions</a:t>
            </a:r>
            <a:r>
              <a:rPr lang="en-US" sz="3600">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descr="Questions" id="380" name="Google Shape;380;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430209113_0_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430209113_0_83"/>
          <p:cNvSpPr txBox="1"/>
          <p:nvPr/>
        </p:nvSpPr>
        <p:spPr>
          <a:xfrm>
            <a:off x="467250" y="63961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can two or more substances be combined? </a:t>
            </a:r>
            <a:endParaRPr b="0" i="0" sz="1400" u="none" cap="none" strike="noStrike">
              <a:solidFill>
                <a:srgbClr val="000000"/>
              </a:solidFill>
              <a:latin typeface="Arial"/>
              <a:ea typeface="Arial"/>
              <a:cs typeface="Arial"/>
              <a:sym typeface="Arial"/>
            </a:endParaRPr>
          </a:p>
        </p:txBody>
      </p:sp>
      <p:grpSp>
        <p:nvGrpSpPr>
          <p:cNvPr id="136" name="Google Shape;136;g27430209113_0_83"/>
          <p:cNvGrpSpPr/>
          <p:nvPr/>
        </p:nvGrpSpPr>
        <p:grpSpPr>
          <a:xfrm>
            <a:off x="3200483" y="2031767"/>
            <a:ext cx="2705380" cy="4579671"/>
            <a:chOff x="3270529" y="2817999"/>
            <a:chExt cx="2245874" cy="3657300"/>
          </a:xfrm>
        </p:grpSpPr>
        <p:sp>
          <p:nvSpPr>
            <p:cNvPr id="137" name="Google Shape;137;g27430209113_0_83"/>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27430209113_0_83"/>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g27430209113_0_83"/>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g27430209113_0_83"/>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27430209113_0_83"/>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27430209113_0_83"/>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 name="Google Shape;143;g27430209113_0_83"/>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27430209113_0_83"/>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145" name="Google Shape;145;g27430209113_0_83"/>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descr="Questions" id="386" name="Google Shape;386;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27430209113_0_1020"/>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____ see or separate the different parts. We also call these mixtures _________.</a:t>
            </a:r>
            <a:endParaRPr b="0" i="0" sz="1800" u="none" cap="none" strike="noStrike">
              <a:solidFill>
                <a:srgbClr val="000000"/>
              </a:solidFill>
              <a:latin typeface="Calibri"/>
              <a:ea typeface="Calibri"/>
              <a:cs typeface="Calibri"/>
              <a:sym typeface="Calibri"/>
            </a:endParaRPr>
          </a:p>
        </p:txBody>
      </p:sp>
      <p:pic>
        <p:nvPicPr>
          <p:cNvPr id="388" name="Google Shape;388;g27430209113_0_1020"/>
          <p:cNvPicPr preferRelativeResize="0"/>
          <p:nvPr/>
        </p:nvPicPr>
        <p:blipFill>
          <a:blip r:embed="rId4">
            <a:alphaModFix/>
          </a:blip>
          <a:stretch>
            <a:fillRect/>
          </a:stretch>
        </p:blipFill>
        <p:spPr>
          <a:xfrm>
            <a:off x="630750" y="2014194"/>
            <a:ext cx="7882500" cy="44339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descr="Questions" id="394" name="Google Shape;394;g27430209113_0_102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27430209113_0_1027"/>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a:t>
            </a:r>
            <a:r>
              <a:rPr b="1" lang="en-US" sz="3600">
                <a:solidFill>
                  <a:srgbClr val="FF0000"/>
                </a:solidFill>
                <a:latin typeface="Calibri"/>
                <a:ea typeface="Calibri"/>
                <a:cs typeface="Calibri"/>
                <a:sym typeface="Calibri"/>
              </a:rPr>
              <a:t>can’t</a:t>
            </a:r>
            <a:r>
              <a:rPr lang="en-US" sz="3600">
                <a:latin typeface="Calibri"/>
                <a:ea typeface="Calibri"/>
                <a:cs typeface="Calibri"/>
                <a:sym typeface="Calibri"/>
              </a:rPr>
              <a:t> see or separate the different parts. We also call these mixtures </a:t>
            </a:r>
            <a:r>
              <a:rPr b="1" lang="en-US" sz="3600">
                <a:solidFill>
                  <a:srgbClr val="FF0000"/>
                </a:solidFill>
                <a:latin typeface="Calibri"/>
                <a:ea typeface="Calibri"/>
                <a:cs typeface="Calibri"/>
                <a:sym typeface="Calibri"/>
              </a:rPr>
              <a:t>solutions</a:t>
            </a:r>
            <a:r>
              <a:rPr lang="en-US" sz="3600">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pic>
        <p:nvPicPr>
          <p:cNvPr id="396" name="Google Shape;396;g27430209113_0_1027"/>
          <p:cNvPicPr preferRelativeResize="0"/>
          <p:nvPr/>
        </p:nvPicPr>
        <p:blipFill>
          <a:blip r:embed="rId4">
            <a:alphaModFix/>
          </a:blip>
          <a:stretch>
            <a:fillRect/>
          </a:stretch>
        </p:blipFill>
        <p:spPr>
          <a:xfrm>
            <a:off x="630750" y="2014194"/>
            <a:ext cx="7882500" cy="44339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25f381583a0_0_994"/>
          <p:cNvSpPr txBox="1"/>
          <p:nvPr/>
        </p:nvSpPr>
        <p:spPr>
          <a:xfrm>
            <a:off x="389000" y="3672825"/>
            <a:ext cx="85260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True or False:  A solute is dissolved into a solvent to create some solutions.</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403" name="Google Shape;403;g25f381583a0_0_99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4" name="Google Shape;404;g25f381583a0_0_994"/>
          <p:cNvPicPr preferRelativeResize="0"/>
          <p:nvPr/>
        </p:nvPicPr>
        <p:blipFill>
          <a:blip r:embed="rId4">
            <a:alphaModFix/>
          </a:blip>
          <a:stretch>
            <a:fillRect/>
          </a:stretch>
        </p:blipFill>
        <p:spPr>
          <a:xfrm>
            <a:off x="5523546" y="206225"/>
            <a:ext cx="3391355" cy="2893249"/>
          </a:xfrm>
          <a:prstGeom prst="rect">
            <a:avLst/>
          </a:prstGeom>
          <a:noFill/>
          <a:ln>
            <a:noFill/>
          </a:ln>
        </p:spPr>
      </p:pic>
      <p:pic>
        <p:nvPicPr>
          <p:cNvPr id="405" name="Google Shape;405;g25f381583a0_0_994"/>
          <p:cNvPicPr preferRelativeResize="0"/>
          <p:nvPr/>
        </p:nvPicPr>
        <p:blipFill>
          <a:blip r:embed="rId5">
            <a:alphaModFix/>
          </a:blip>
          <a:stretch>
            <a:fillRect/>
          </a:stretch>
        </p:blipFill>
        <p:spPr>
          <a:xfrm>
            <a:off x="3263975" y="809690"/>
            <a:ext cx="1865465" cy="207583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7430209113_0_1112"/>
          <p:cNvSpPr txBox="1"/>
          <p:nvPr/>
        </p:nvSpPr>
        <p:spPr>
          <a:xfrm>
            <a:off x="389000" y="3672825"/>
            <a:ext cx="85260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True or False:  A solute is dissolved into a solvent to create some solutions.</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True</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412" name="Google Shape;412;g27430209113_0_11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3" name="Google Shape;413;g27430209113_0_1112"/>
          <p:cNvPicPr preferRelativeResize="0"/>
          <p:nvPr/>
        </p:nvPicPr>
        <p:blipFill>
          <a:blip r:embed="rId4">
            <a:alphaModFix/>
          </a:blip>
          <a:stretch>
            <a:fillRect/>
          </a:stretch>
        </p:blipFill>
        <p:spPr>
          <a:xfrm>
            <a:off x="5523546" y="206225"/>
            <a:ext cx="3391355" cy="2893249"/>
          </a:xfrm>
          <a:prstGeom prst="rect">
            <a:avLst/>
          </a:prstGeom>
          <a:noFill/>
          <a:ln>
            <a:noFill/>
          </a:ln>
        </p:spPr>
      </p:pic>
      <p:pic>
        <p:nvPicPr>
          <p:cNvPr id="414" name="Google Shape;414;g27430209113_0_1112"/>
          <p:cNvPicPr preferRelativeResize="0"/>
          <p:nvPr/>
        </p:nvPicPr>
        <p:blipFill>
          <a:blip r:embed="rId5">
            <a:alphaModFix/>
          </a:blip>
          <a:stretch>
            <a:fillRect/>
          </a:stretch>
        </p:blipFill>
        <p:spPr>
          <a:xfrm>
            <a:off x="3263975" y="809690"/>
            <a:ext cx="1865465" cy="207583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descr="Artificial Intelligence" id="420" name="Google Shape;420;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1" name="Google Shape;421;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g27430209113_0_1289"/>
          <p:cNvPicPr preferRelativeResize="0"/>
          <p:nvPr/>
        </p:nvPicPr>
        <p:blipFill>
          <a:blip r:embed="rId3">
            <a:alphaModFix/>
          </a:blip>
          <a:stretch>
            <a:fillRect/>
          </a:stretch>
        </p:blipFill>
        <p:spPr>
          <a:xfrm>
            <a:off x="1897151" y="373400"/>
            <a:ext cx="6077799" cy="6111201"/>
          </a:xfrm>
          <a:prstGeom prst="rect">
            <a:avLst/>
          </a:prstGeom>
          <a:noFill/>
          <a:ln>
            <a:noFill/>
          </a:ln>
        </p:spPr>
      </p:pic>
      <p:sp>
        <p:nvSpPr>
          <p:cNvPr descr="Artificial Intelligence" id="428" name="Google Shape;428;g27430209113_0_1289"/>
          <p:cNvSpPr/>
          <p:nvPr/>
        </p:nvSpPr>
        <p:spPr>
          <a:xfrm>
            <a:off x="82900" y="90626"/>
            <a:ext cx="978600" cy="950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9" name="Google Shape;429;g27430209113_0_1289"/>
          <p:cNvPicPr preferRelativeResize="0"/>
          <p:nvPr/>
        </p:nvPicPr>
        <p:blipFill rotWithShape="1">
          <a:blip r:embed="rId5">
            <a:alphaModFix/>
          </a:blip>
          <a:srcRect b="0" l="0" r="0" t="0"/>
          <a:stretch/>
        </p:blipFill>
        <p:spPr>
          <a:xfrm>
            <a:off x="918550" y="178575"/>
            <a:ext cx="978600" cy="978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g27430209113_0_1373"/>
          <p:cNvPicPr preferRelativeResize="0"/>
          <p:nvPr/>
        </p:nvPicPr>
        <p:blipFill rotWithShape="1">
          <a:blip r:embed="rId3">
            <a:alphaModFix/>
          </a:blip>
          <a:srcRect b="0" l="0" r="0" t="0"/>
          <a:stretch/>
        </p:blipFill>
        <p:spPr>
          <a:xfrm>
            <a:off x="884013" y="1375575"/>
            <a:ext cx="7375977" cy="4917325"/>
          </a:xfrm>
          <a:prstGeom prst="rect">
            <a:avLst/>
          </a:prstGeom>
          <a:noFill/>
          <a:ln>
            <a:noFill/>
          </a:ln>
        </p:spPr>
      </p:pic>
      <p:sp>
        <p:nvSpPr>
          <p:cNvPr descr="Artificial Intelligence" id="436" name="Google Shape;436;g27430209113_0_1373"/>
          <p:cNvSpPr/>
          <p:nvPr/>
        </p:nvSpPr>
        <p:spPr>
          <a:xfrm>
            <a:off x="82900" y="90626"/>
            <a:ext cx="978600" cy="950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7" name="Google Shape;437;g27430209113_0_1373"/>
          <p:cNvPicPr preferRelativeResize="0"/>
          <p:nvPr/>
        </p:nvPicPr>
        <p:blipFill rotWithShape="1">
          <a:blip r:embed="rId5">
            <a:alphaModFix/>
          </a:blip>
          <a:srcRect b="0" l="0" r="0" t="0"/>
          <a:stretch/>
        </p:blipFill>
        <p:spPr>
          <a:xfrm>
            <a:off x="918550" y="178575"/>
            <a:ext cx="978600" cy="978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descr="Questions" id="443" name="Google Shape;443;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Artificial Intelligence" id="449" name="Google Shape;449;g25f381583a0_0_106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g25f381583a0_0_1061"/>
          <p:cNvPicPr preferRelativeResize="0"/>
          <p:nvPr/>
        </p:nvPicPr>
        <p:blipFill rotWithShape="1">
          <a:blip r:embed="rId4">
            <a:alphaModFix/>
          </a:blip>
          <a:srcRect b="0" l="0" r="0" t="0"/>
          <a:stretch/>
        </p:blipFill>
        <p:spPr>
          <a:xfrm>
            <a:off x="2307464" y="1688150"/>
            <a:ext cx="4529124" cy="4865050"/>
          </a:xfrm>
          <a:prstGeom prst="rect">
            <a:avLst/>
          </a:prstGeom>
          <a:noFill/>
          <a:ln>
            <a:noFill/>
          </a:ln>
        </p:spPr>
      </p:pic>
      <p:sp>
        <p:nvSpPr>
          <p:cNvPr id="451" name="Google Shape;451;g25f381583a0_0_1061"/>
          <p:cNvSpPr txBox="1"/>
          <p:nvPr/>
        </p:nvSpPr>
        <p:spPr>
          <a:xfrm>
            <a:off x="799213" y="181200"/>
            <a:ext cx="7545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dk1"/>
                </a:solidFill>
                <a:latin typeface="Calibri"/>
                <a:ea typeface="Calibri"/>
                <a:cs typeface="Calibri"/>
                <a:sym typeface="Calibri"/>
              </a:rPr>
              <a:t>In a solution, you cannot easily ____ or ________ the components.</a:t>
            </a:r>
            <a:endParaRPr sz="36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descr="Artificial Intelligence" id="457" name="Google Shape;457;g27430209113_0_14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 name="Google Shape;458;g27430209113_0_1460"/>
          <p:cNvPicPr preferRelativeResize="0"/>
          <p:nvPr/>
        </p:nvPicPr>
        <p:blipFill rotWithShape="1">
          <a:blip r:embed="rId4">
            <a:alphaModFix/>
          </a:blip>
          <a:srcRect b="0" l="0" r="0" t="0"/>
          <a:stretch/>
        </p:blipFill>
        <p:spPr>
          <a:xfrm>
            <a:off x="2307464" y="1688150"/>
            <a:ext cx="4529124" cy="4865050"/>
          </a:xfrm>
          <a:prstGeom prst="rect">
            <a:avLst/>
          </a:prstGeom>
          <a:noFill/>
          <a:ln>
            <a:noFill/>
          </a:ln>
        </p:spPr>
      </p:pic>
      <p:sp>
        <p:nvSpPr>
          <p:cNvPr id="459" name="Google Shape;459;g27430209113_0_1460"/>
          <p:cNvSpPr txBox="1"/>
          <p:nvPr/>
        </p:nvSpPr>
        <p:spPr>
          <a:xfrm>
            <a:off x="799213" y="181200"/>
            <a:ext cx="75456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dk1"/>
                </a:solidFill>
                <a:latin typeface="Calibri"/>
                <a:ea typeface="Calibri"/>
                <a:cs typeface="Calibri"/>
                <a:sym typeface="Calibri"/>
              </a:rPr>
              <a:t>In a solution, you cannot easily</a:t>
            </a:r>
            <a:r>
              <a:rPr lang="en-US" sz="3600">
                <a:solidFill>
                  <a:srgbClr val="FF0000"/>
                </a:solidFill>
                <a:latin typeface="Calibri"/>
                <a:ea typeface="Calibri"/>
                <a:cs typeface="Calibri"/>
                <a:sym typeface="Calibri"/>
              </a:rPr>
              <a:t> </a:t>
            </a:r>
            <a:r>
              <a:rPr b="1" lang="en-US" sz="3600">
                <a:solidFill>
                  <a:srgbClr val="FF0000"/>
                </a:solidFill>
                <a:latin typeface="Calibri"/>
                <a:ea typeface="Calibri"/>
                <a:cs typeface="Calibri"/>
                <a:sym typeface="Calibri"/>
              </a:rPr>
              <a:t>see</a:t>
            </a:r>
            <a:r>
              <a:rPr lang="en-US" sz="3600">
                <a:solidFill>
                  <a:srgbClr val="FF0000"/>
                </a:solidFill>
                <a:latin typeface="Calibri"/>
                <a:ea typeface="Calibri"/>
                <a:cs typeface="Calibri"/>
                <a:sym typeface="Calibri"/>
              </a:rPr>
              <a:t> </a:t>
            </a:r>
            <a:r>
              <a:rPr lang="en-US" sz="3600">
                <a:solidFill>
                  <a:schemeClr val="dk1"/>
                </a:solidFill>
                <a:latin typeface="Calibri"/>
                <a:ea typeface="Calibri"/>
                <a:cs typeface="Calibri"/>
                <a:sym typeface="Calibri"/>
              </a:rPr>
              <a:t>or </a:t>
            </a:r>
            <a:r>
              <a:rPr b="1" lang="en-US" sz="3600">
                <a:solidFill>
                  <a:srgbClr val="FF0000"/>
                </a:solidFill>
                <a:latin typeface="Calibri"/>
                <a:ea typeface="Calibri"/>
                <a:cs typeface="Calibri"/>
                <a:sym typeface="Calibri"/>
              </a:rPr>
              <a:t>separate</a:t>
            </a:r>
            <a:r>
              <a:rPr lang="en-US" sz="3600">
                <a:solidFill>
                  <a:srgbClr val="FF0000"/>
                </a:solidFill>
                <a:latin typeface="Calibri"/>
                <a:ea typeface="Calibri"/>
                <a:cs typeface="Calibri"/>
                <a:sym typeface="Calibri"/>
              </a:rPr>
              <a:t> </a:t>
            </a:r>
            <a:r>
              <a:rPr lang="en-US" sz="3600">
                <a:solidFill>
                  <a:schemeClr val="dk1"/>
                </a:solidFill>
                <a:latin typeface="Calibri"/>
                <a:ea typeface="Calibri"/>
                <a:cs typeface="Calibri"/>
                <a:sym typeface="Calibri"/>
              </a:rPr>
              <a:t>the components.</a:t>
            </a:r>
            <a:endParaRPr sz="3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Classroom" id="151" name="Google Shape;151;g25e11802ac4_0_1207"/>
          <p:cNvSpPr/>
          <p:nvPr/>
        </p:nvSpPr>
        <p:spPr>
          <a:xfrm>
            <a:off x="191579" y="2206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5e11802ac4_0_1207"/>
          <p:cNvSpPr txBox="1"/>
          <p:nvPr/>
        </p:nvSpPr>
        <p:spPr>
          <a:xfrm>
            <a:off x="1387375" y="220675"/>
            <a:ext cx="67578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id="153" name="Google Shape;153;g25e11802ac4_0_1207"/>
          <p:cNvSpPr txBox="1"/>
          <p:nvPr/>
        </p:nvSpPr>
        <p:spPr>
          <a:xfrm>
            <a:off x="145050" y="3314025"/>
            <a:ext cx="8853900" cy="350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dk1"/>
                </a:solidFill>
                <a:latin typeface="Calibri"/>
                <a:ea typeface="Calibri"/>
                <a:cs typeface="Calibri"/>
                <a:sym typeface="Calibri"/>
              </a:rPr>
              <a:t>Materials Needed: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1800">
                <a:solidFill>
                  <a:schemeClr val="dk1"/>
                </a:solidFill>
                <a:latin typeface="Calibri"/>
                <a:ea typeface="Calibri"/>
                <a:cs typeface="Calibri"/>
                <a:sym typeface="Calibri"/>
              </a:rPr>
              <a:t>One drink mix packet per student, one 8oz (or more, depending on drink mix) water bottle per student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dk1"/>
                </a:solidFill>
                <a:latin typeface="Calibri"/>
                <a:ea typeface="Calibri"/>
                <a:cs typeface="Calibri"/>
                <a:sym typeface="Calibri"/>
              </a:rPr>
              <a:t>Procedure: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lang="en-US" sz="1800">
                <a:solidFill>
                  <a:schemeClr val="dk1"/>
                </a:solidFill>
                <a:latin typeface="Calibri"/>
                <a:ea typeface="Calibri"/>
                <a:cs typeface="Calibri"/>
                <a:sym typeface="Calibri"/>
              </a:rPr>
              <a:t>Have each student mix their drink packet into their water bottle according to package directions.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lang="en-US" sz="1800">
                <a:solidFill>
                  <a:schemeClr val="dk1"/>
                </a:solidFill>
                <a:latin typeface="Calibri"/>
                <a:ea typeface="Calibri"/>
                <a:cs typeface="Calibri"/>
                <a:sym typeface="Calibri"/>
              </a:rPr>
              <a:t>Group Questions:</a:t>
            </a:r>
            <a:endParaRPr sz="1800">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What happened to the powder when you mixed it into the water?</a:t>
            </a:r>
            <a:endParaRPr sz="1800">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Do you think you could </a:t>
            </a:r>
            <a:r>
              <a:rPr lang="en-US" sz="1800">
                <a:solidFill>
                  <a:schemeClr val="dk1"/>
                </a:solidFill>
                <a:latin typeface="Calibri"/>
                <a:ea typeface="Calibri"/>
                <a:cs typeface="Calibri"/>
                <a:sym typeface="Calibri"/>
              </a:rPr>
              <a:t>easily</a:t>
            </a:r>
            <a:r>
              <a:rPr lang="en-US" sz="1800">
                <a:solidFill>
                  <a:schemeClr val="dk1"/>
                </a:solidFill>
                <a:latin typeface="Calibri"/>
                <a:ea typeface="Calibri"/>
                <a:cs typeface="Calibri"/>
                <a:sym typeface="Calibri"/>
              </a:rPr>
              <a:t> separate the powder from the water now that they are mixed? Why or why not?</a:t>
            </a:r>
            <a:endParaRPr sz="1800">
              <a:solidFill>
                <a:schemeClr val="dk1"/>
              </a:solidFill>
              <a:latin typeface="Calibri"/>
              <a:ea typeface="Calibri"/>
              <a:cs typeface="Calibri"/>
              <a:sym typeface="Calibri"/>
            </a:endParaRPr>
          </a:p>
        </p:txBody>
      </p:sp>
      <p:pic>
        <p:nvPicPr>
          <p:cNvPr id="154" name="Google Shape;154;g25e11802ac4_0_1207"/>
          <p:cNvPicPr preferRelativeResize="0"/>
          <p:nvPr/>
        </p:nvPicPr>
        <p:blipFill>
          <a:blip r:embed="rId4">
            <a:alphaModFix/>
          </a:blip>
          <a:stretch>
            <a:fillRect/>
          </a:stretch>
        </p:blipFill>
        <p:spPr>
          <a:xfrm>
            <a:off x="2710826" y="1418775"/>
            <a:ext cx="1632450" cy="1895250"/>
          </a:xfrm>
          <a:prstGeom prst="rect">
            <a:avLst/>
          </a:prstGeom>
          <a:noFill/>
          <a:ln>
            <a:noFill/>
          </a:ln>
        </p:spPr>
      </p:pic>
      <p:pic>
        <p:nvPicPr>
          <p:cNvPr id="155" name="Google Shape;155;g25e11802ac4_0_1207"/>
          <p:cNvPicPr preferRelativeResize="0"/>
          <p:nvPr/>
        </p:nvPicPr>
        <p:blipFill>
          <a:blip r:embed="rId5">
            <a:alphaModFix/>
          </a:blip>
          <a:stretch>
            <a:fillRect/>
          </a:stretch>
        </p:blipFill>
        <p:spPr>
          <a:xfrm>
            <a:off x="4343278" y="1200022"/>
            <a:ext cx="2688433" cy="20889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descr="Artificial Intelligence" id="465" name="Google Shape;465;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6" name="Google Shape;466;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descr="Artificial Intelligence" id="472" name="Google Shape;472;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3" name="Google Shape;473;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74" name="Google Shape;474;g25e11802ac4_0_780"/>
          <p:cNvPicPr preferRelativeResize="0"/>
          <p:nvPr/>
        </p:nvPicPr>
        <p:blipFill>
          <a:blip r:embed="rId5">
            <a:alphaModFix/>
          </a:blip>
          <a:stretch>
            <a:fillRect/>
          </a:stretch>
        </p:blipFill>
        <p:spPr>
          <a:xfrm>
            <a:off x="2359201" y="109800"/>
            <a:ext cx="4425600" cy="6638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descr="Artificial Intelligence" id="480" name="Google Shape;480;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81" name="Google Shape;481;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82" name="Google Shape;482;g25e11802ac4_0_864"/>
          <p:cNvPicPr preferRelativeResize="0"/>
          <p:nvPr/>
        </p:nvPicPr>
        <p:blipFill rotWithShape="1">
          <a:blip r:embed="rId5">
            <a:alphaModFix/>
          </a:blip>
          <a:srcRect b="0" l="0" r="0" t="0"/>
          <a:stretch/>
        </p:blipFill>
        <p:spPr>
          <a:xfrm>
            <a:off x="1129937" y="846800"/>
            <a:ext cx="6884125" cy="516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descr="Questions" id="488" name="Google Shape;488;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is a heterogeneous mixture different from a solution?</a:t>
            </a:r>
            <a:endParaRPr b="0" i="0" sz="1400" u="none" cap="none" strike="noStrike">
              <a:solidFill>
                <a:srgbClr val="000000"/>
              </a:solidFill>
              <a:latin typeface="Arial"/>
              <a:ea typeface="Arial"/>
              <a:cs typeface="Arial"/>
              <a:sym typeface="Arial"/>
            </a:endParaRPr>
          </a:p>
        </p:txBody>
      </p:sp>
      <p:sp>
        <p:nvSpPr>
          <p:cNvPr descr="Questions" id="495" name="Google Shape;495;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6" name="Google Shape;496;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97" name="Google Shape;497;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98" name="Google Shape;498;g27430209113_0_1469"/>
          <p:cNvPicPr preferRelativeResize="0"/>
          <p:nvPr/>
        </p:nvPicPr>
        <p:blipFill rotWithShape="1">
          <a:blip r:embed="rId5">
            <a:alphaModFix/>
          </a:blip>
          <a:srcRect b="0" l="0" r="0" t="0"/>
          <a:stretch/>
        </p:blipFill>
        <p:spPr>
          <a:xfrm>
            <a:off x="5077336" y="2213762"/>
            <a:ext cx="3447426" cy="3703113"/>
          </a:xfrm>
          <a:prstGeom prst="rect">
            <a:avLst/>
          </a:prstGeom>
          <a:noFill/>
          <a:ln>
            <a:noFill/>
          </a:ln>
        </p:spPr>
      </p:pic>
      <p:pic>
        <p:nvPicPr>
          <p:cNvPr id="499" name="Google Shape;499;g27430209113_0_1469"/>
          <p:cNvPicPr preferRelativeResize="0"/>
          <p:nvPr/>
        </p:nvPicPr>
        <p:blipFill>
          <a:blip r:embed="rId6">
            <a:alphaModFix/>
          </a:blip>
          <a:stretch>
            <a:fillRect/>
          </a:stretch>
        </p:blipFill>
        <p:spPr>
          <a:xfrm>
            <a:off x="991350" y="2105012"/>
            <a:ext cx="2613750" cy="3920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descr="Artificial Intelligence" id="505" name="Google Shape;505;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6" name="Google Shape;506;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5e11802ac4_0_1376"/>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Solution</a:t>
            </a:r>
            <a:endParaRPr/>
          </a:p>
        </p:txBody>
      </p:sp>
      <p:sp>
        <p:nvSpPr>
          <p:cNvPr descr="Artificial Intelligence" id="513" name="Google Shape;513;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14" name="Google Shape;514;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15" name="Google Shape;515;g25e11802ac4_0_1376"/>
          <p:cNvCxnSpPr/>
          <p:nvPr/>
        </p:nvCxnSpPr>
        <p:spPr>
          <a:xfrm flipH="1">
            <a:off x="4150822" y="21791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516" name="Google Shape;516;g25e11802ac4_0_1376"/>
          <p:cNvSpPr txBox="1"/>
          <p:nvPr/>
        </p:nvSpPr>
        <p:spPr>
          <a:xfrm>
            <a:off x="3814000" y="4098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517" name="Google Shape;517;g25e11802ac4_0_1376"/>
          <p:cNvCxnSpPr/>
          <p:nvPr/>
        </p:nvCxnSpPr>
        <p:spPr>
          <a:xfrm flipH="1">
            <a:off x="5653297" y="22553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518" name="Google Shape;518;g25e11802ac4_0_1376"/>
          <p:cNvSpPr txBox="1"/>
          <p:nvPr/>
        </p:nvSpPr>
        <p:spPr>
          <a:xfrm>
            <a:off x="5300350" y="4098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(suffix)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25f381583a0_0_1093"/>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Solution</a:t>
            </a:r>
            <a:endParaRPr/>
          </a:p>
        </p:txBody>
      </p:sp>
      <p:sp>
        <p:nvSpPr>
          <p:cNvPr descr="Artificial Intelligence" id="525" name="Google Shape;525;g25f381583a0_0_109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6" name="Google Shape;526;g25f381583a0_0_109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27" name="Google Shape;527;g25f381583a0_0_1093"/>
          <p:cNvSpPr/>
          <p:nvPr/>
        </p:nvSpPr>
        <p:spPr>
          <a:xfrm>
            <a:off x="1911825" y="760825"/>
            <a:ext cx="32088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528" name="Google Shape;528;g25f381583a0_0_1093"/>
          <p:cNvCxnSpPr/>
          <p:nvPr/>
        </p:nvCxnSpPr>
        <p:spPr>
          <a:xfrm>
            <a:off x="3787597" y="2490036"/>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529" name="Google Shape;529;g25f381583a0_0_1093"/>
          <p:cNvSpPr txBox="1"/>
          <p:nvPr/>
        </p:nvSpPr>
        <p:spPr>
          <a:xfrm>
            <a:off x="4179725" y="3625525"/>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Solut = loosening or dissolving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5f381583a0_0_1107"/>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Solution</a:t>
            </a:r>
            <a:endParaRPr/>
          </a:p>
        </p:txBody>
      </p:sp>
      <p:sp>
        <p:nvSpPr>
          <p:cNvPr descr="Artificial Intelligence" id="536" name="Google Shape;536;g25f381583a0_0_110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7" name="Google Shape;537;g25f381583a0_0_110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38" name="Google Shape;538;g25f381583a0_0_1107"/>
          <p:cNvSpPr/>
          <p:nvPr/>
        </p:nvSpPr>
        <p:spPr>
          <a:xfrm>
            <a:off x="5014775" y="913225"/>
            <a:ext cx="1702800" cy="14358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539" name="Google Shape;539;g25f381583a0_0_1107"/>
          <p:cNvCxnSpPr>
            <a:stCxn id="538" idx="4"/>
          </p:cNvCxnSpPr>
          <p:nvPr/>
        </p:nvCxnSpPr>
        <p:spPr>
          <a:xfrm>
            <a:off x="5866175" y="2349025"/>
            <a:ext cx="30000" cy="9462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540" name="Google Shape;540;g25f381583a0_0_1107"/>
          <p:cNvSpPr txBox="1"/>
          <p:nvPr/>
        </p:nvSpPr>
        <p:spPr>
          <a:xfrm>
            <a:off x="4179725" y="3625525"/>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-ion = an action, process, or result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25e11802ac4_0_1634"/>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Solut</a:t>
            </a:r>
            <a:r>
              <a:rPr lang="en-US" sz="9600"/>
              <a:t>   ion</a:t>
            </a:r>
            <a:endParaRPr/>
          </a:p>
        </p:txBody>
      </p:sp>
      <p:sp>
        <p:nvSpPr>
          <p:cNvPr descr="Artificial Intelligence" id="547" name="Google Shape;547;g25e11802ac4_0_163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8" name="Google Shape;548;g25e11802ac4_0_163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49" name="Google Shape;549;g25e11802ac4_0_1634"/>
          <p:cNvSpPr/>
          <p:nvPr/>
        </p:nvSpPr>
        <p:spPr>
          <a:xfrm>
            <a:off x="4912734" y="2072584"/>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0" name="Google Shape;550;g25e11802ac4_0_1634"/>
          <p:cNvSpPr txBox="1"/>
          <p:nvPr/>
        </p:nvSpPr>
        <p:spPr>
          <a:xfrm>
            <a:off x="1753650" y="5926400"/>
            <a:ext cx="56367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 process by which something is dissolved.</a:t>
            </a:r>
            <a:endParaRPr b="0" i="0" sz="2400" u="none" cap="none" strike="noStrike">
              <a:solidFill>
                <a:srgbClr val="000000"/>
              </a:solidFill>
              <a:latin typeface="Calibri"/>
              <a:ea typeface="Calibri"/>
              <a:cs typeface="Calibri"/>
              <a:sym typeface="Calibri"/>
            </a:endParaRPr>
          </a:p>
        </p:txBody>
      </p:sp>
      <p:sp>
        <p:nvSpPr>
          <p:cNvPr id="551" name="Google Shape;551;g25e11802ac4_0_1634"/>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Solution</a:t>
            </a:r>
            <a:endParaRPr b="0" i="0" sz="1400" u="none" cap="none" strike="noStrike">
              <a:solidFill>
                <a:srgbClr val="000000"/>
              </a:solidFill>
              <a:latin typeface="Arial"/>
              <a:ea typeface="Arial"/>
              <a:cs typeface="Arial"/>
              <a:sym typeface="Arial"/>
            </a:endParaRPr>
          </a:p>
        </p:txBody>
      </p:sp>
      <p:sp>
        <p:nvSpPr>
          <p:cNvPr id="552" name="Google Shape;552;g25e11802ac4_0_1634"/>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descr="Rewind" id="161" name="Google Shape;16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descr="Questions" id="558" name="Google Shape;558;g25e11802ac4_0_172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5e11802ac4_0_180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solution</a:t>
            </a:r>
            <a:r>
              <a:rPr lang="en-US" sz="3959"/>
              <a:t> to help us remember the definition of the term?</a:t>
            </a:r>
            <a:endParaRPr/>
          </a:p>
        </p:txBody>
      </p:sp>
      <p:sp>
        <p:nvSpPr>
          <p:cNvPr descr="Questions" id="565" name="Google Shape;565;g25e11802ac4_0_180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25e11802ac4_0_1800"/>
          <p:cNvSpPr txBox="1"/>
          <p:nvPr>
            <p:ph type="title"/>
          </p:nvPr>
        </p:nvSpPr>
        <p:spPr>
          <a:xfrm>
            <a:off x="457200" y="2640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Solution</a:t>
            </a:r>
            <a:endParaRPr/>
          </a:p>
        </p:txBody>
      </p:sp>
      <p:cxnSp>
        <p:nvCxnSpPr>
          <p:cNvPr id="567" name="Google Shape;567;g25e11802ac4_0_1800"/>
          <p:cNvCxnSpPr/>
          <p:nvPr/>
        </p:nvCxnSpPr>
        <p:spPr>
          <a:xfrm flipH="1">
            <a:off x="4150822" y="40841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568" name="Google Shape;568;g25e11802ac4_0_1800"/>
          <p:cNvSpPr txBox="1"/>
          <p:nvPr/>
        </p:nvSpPr>
        <p:spPr>
          <a:xfrm>
            <a:off x="3814000" y="6003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569" name="Google Shape;569;g25e11802ac4_0_1800"/>
          <p:cNvCxnSpPr/>
          <p:nvPr/>
        </p:nvCxnSpPr>
        <p:spPr>
          <a:xfrm flipH="1">
            <a:off x="5653297" y="41603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570" name="Google Shape;570;g25e11802ac4_0_1800"/>
          <p:cNvSpPr txBox="1"/>
          <p:nvPr/>
        </p:nvSpPr>
        <p:spPr>
          <a:xfrm>
            <a:off x="5300350" y="6003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(suffix)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77" name="Google Shape;577;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7430209113_0_1485"/>
          <p:cNvSpPr txBox="1"/>
          <p:nvPr/>
        </p:nvSpPr>
        <p:spPr>
          <a:xfrm>
            <a:off x="910338" y="135875"/>
            <a:ext cx="73233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Solution</a:t>
            </a:r>
            <a:r>
              <a:rPr b="0" i="0" lang="en-US" sz="3600" u="none" cap="none" strike="noStrike">
                <a:solidFill>
                  <a:schemeClr val="dk1"/>
                </a:solidFill>
                <a:latin typeface="Calibri"/>
                <a:ea typeface="Calibri"/>
                <a:cs typeface="Calibri"/>
                <a:sym typeface="Calibri"/>
              </a:rPr>
              <a:t>: a mixture in which the components cannot be seen separately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84" name="Google Shape;584;g27430209113_0_1485"/>
          <p:cNvPicPr preferRelativeResize="0"/>
          <p:nvPr/>
        </p:nvPicPr>
        <p:blipFill rotWithShape="1">
          <a:blip r:embed="rId3">
            <a:alphaModFix/>
          </a:blip>
          <a:srcRect b="0" l="0" r="0" t="0"/>
          <a:stretch/>
        </p:blipFill>
        <p:spPr>
          <a:xfrm>
            <a:off x="2530688" y="2167775"/>
            <a:ext cx="4082628" cy="4385423"/>
          </a:xfrm>
          <a:prstGeom prst="rect">
            <a:avLst/>
          </a:prstGeom>
          <a:noFill/>
          <a:ln>
            <a:noFill/>
          </a:ln>
        </p:spPr>
      </p:pic>
      <p:sp>
        <p:nvSpPr>
          <p:cNvPr descr="Rewind" id="585" name="Google Shape;585;g27430209113_0_1485"/>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2" name="Google Shape;592;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93" name="Google Shape;593;g25e11802ac4_0_1976"/>
          <p:cNvCxnSpPr>
            <a:stCxn id="594" idx="4"/>
            <a:endCxn id="591"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95" name="Google Shape;595;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96" name="Google Shape;596;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94" name="Google Shape;594;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03" name="Google Shape;603;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04" name="Google Shape;604;g25e11802ac4_0_1886"/>
          <p:cNvCxnSpPr>
            <a:stCxn id="605" idx="4"/>
            <a:endCxn id="60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06" name="Google Shape;606;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07" name="Google Shape;607;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05" name="Google Shape;605;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8" name="Google Shape;608;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Solution</a:t>
            </a:r>
            <a:endParaRPr b="0" i="0" sz="700" u="none" cap="none" strike="noStrike">
              <a:solidFill>
                <a:srgbClr val="000000"/>
              </a:solidFill>
              <a:latin typeface="Arial"/>
              <a:ea typeface="Arial"/>
              <a:cs typeface="Arial"/>
              <a:sym typeface="Arial"/>
            </a:endParaRPr>
          </a:p>
        </p:txBody>
      </p:sp>
      <p:sp>
        <p:nvSpPr>
          <p:cNvPr id="609" name="Google Shape;609;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0" name="Google Shape;610;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11" name="Google Shape;611;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12" name="Google Shape;612;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solutions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13" name="Google Shape;613;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4" name="Google Shape;614;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5e11802ac4_0_1886"/>
          <p:cNvCxnSpPr>
            <a:stCxn id="616" idx="4"/>
            <a:endCxn id="6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6" name="Google Shape;616;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5" name="Google Shape;625;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6" name="Google Shape;626;g25e11802ac4_0_1992"/>
          <p:cNvCxnSpPr>
            <a:stCxn id="627" idx="4"/>
            <a:endCxn id="6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9" name="Google Shape;629;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7" name="Google Shape;627;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0" name="Google Shape;630;g25e11802ac4_0_1992"/>
          <p:cNvSpPr txBox="1"/>
          <p:nvPr/>
        </p:nvSpPr>
        <p:spPr>
          <a:xfrm>
            <a:off x="639552" y="5567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Solution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1" name="Google Shape;631;g25e11802ac4_0_1992"/>
          <p:cNvSpPr txBox="1"/>
          <p:nvPr/>
        </p:nvSpPr>
        <p:spPr>
          <a:xfrm>
            <a:off x="393330" y="17453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32" name="Google Shape;632;g25e11802ac4_0_1992"/>
          <p:cNvSpPr txBox="1"/>
          <p:nvPr/>
        </p:nvSpPr>
        <p:spPr>
          <a:xfrm>
            <a:off x="5011271" y="17332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33" name="Google Shape;633;g25e11802ac4_0_1992"/>
          <p:cNvSpPr txBox="1"/>
          <p:nvPr/>
        </p:nvSpPr>
        <p:spPr>
          <a:xfrm>
            <a:off x="380507" y="41171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34" name="Google Shape;634;g25e11802ac4_0_1992"/>
          <p:cNvSpPr txBox="1"/>
          <p:nvPr/>
        </p:nvSpPr>
        <p:spPr>
          <a:xfrm>
            <a:off x="4998446" y="40880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635" name="Google Shape;635;g25e11802ac4_0_1992"/>
          <p:cNvPicPr preferRelativeResize="0"/>
          <p:nvPr/>
        </p:nvPicPr>
        <p:blipFill>
          <a:blip r:embed="rId3">
            <a:alphaModFix/>
          </a:blip>
          <a:stretch>
            <a:fillRect/>
          </a:stretch>
        </p:blipFill>
        <p:spPr>
          <a:xfrm>
            <a:off x="935776" y="2040324"/>
            <a:ext cx="2984976" cy="1452975"/>
          </a:xfrm>
          <a:prstGeom prst="rect">
            <a:avLst/>
          </a:prstGeom>
          <a:noFill/>
          <a:ln>
            <a:noFill/>
          </a:ln>
        </p:spPr>
      </p:pic>
      <p:pic>
        <p:nvPicPr>
          <p:cNvPr descr="tom - Wiktionary" id="636" name="Google Shape;636;g25e11802ac4_0_1992"/>
          <p:cNvPicPr preferRelativeResize="0"/>
          <p:nvPr/>
        </p:nvPicPr>
        <p:blipFill rotWithShape="1">
          <a:blip r:embed="rId4">
            <a:alphaModFix/>
          </a:blip>
          <a:srcRect b="0" l="0" r="0" t="0"/>
          <a:stretch/>
        </p:blipFill>
        <p:spPr>
          <a:xfrm>
            <a:off x="6089813" y="4232575"/>
            <a:ext cx="1947950" cy="2204700"/>
          </a:xfrm>
          <a:prstGeom prst="rect">
            <a:avLst/>
          </a:prstGeom>
          <a:noFill/>
          <a:ln>
            <a:noFill/>
          </a:ln>
        </p:spPr>
      </p:pic>
      <p:pic>
        <p:nvPicPr>
          <p:cNvPr id="637" name="Google Shape;637;g25e11802ac4_0_1992"/>
          <p:cNvPicPr preferRelativeResize="0"/>
          <p:nvPr/>
        </p:nvPicPr>
        <p:blipFill rotWithShape="1">
          <a:blip r:embed="rId5">
            <a:alphaModFix/>
          </a:blip>
          <a:srcRect b="0" l="0" r="0" t="0"/>
          <a:stretch/>
        </p:blipFill>
        <p:spPr>
          <a:xfrm>
            <a:off x="935782" y="4195600"/>
            <a:ext cx="3795039" cy="2126239"/>
          </a:xfrm>
          <a:prstGeom prst="rect">
            <a:avLst/>
          </a:prstGeom>
          <a:noFill/>
          <a:ln>
            <a:noFill/>
          </a:ln>
        </p:spPr>
      </p:pic>
      <p:pic>
        <p:nvPicPr>
          <p:cNvPr id="638" name="Google Shape;638;g25e11802ac4_0_1992"/>
          <p:cNvPicPr preferRelativeResize="0"/>
          <p:nvPr/>
        </p:nvPicPr>
        <p:blipFill>
          <a:blip r:embed="rId6">
            <a:alphaModFix/>
          </a:blip>
          <a:stretch>
            <a:fillRect/>
          </a:stretch>
        </p:blipFill>
        <p:spPr>
          <a:xfrm>
            <a:off x="5668946" y="1724993"/>
            <a:ext cx="2278981" cy="227898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7430209113_0_15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5" name="Google Shape;645;g27430209113_0_15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6" name="Google Shape;646;g27430209113_0_1529"/>
          <p:cNvCxnSpPr>
            <a:stCxn id="647" idx="4"/>
            <a:endCxn id="64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8" name="Google Shape;648;g27430209113_0_15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9" name="Google Shape;649;g27430209113_0_15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7" name="Google Shape;647;g27430209113_0_15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0" name="Google Shape;650;g27430209113_0_1529"/>
          <p:cNvSpPr txBox="1"/>
          <p:nvPr/>
        </p:nvSpPr>
        <p:spPr>
          <a:xfrm>
            <a:off x="639552" y="5567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Solution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1" name="Google Shape;651;g27430209113_0_1529"/>
          <p:cNvSpPr txBox="1"/>
          <p:nvPr/>
        </p:nvSpPr>
        <p:spPr>
          <a:xfrm>
            <a:off x="393330" y="17453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52" name="Google Shape;652;g27430209113_0_1529"/>
          <p:cNvSpPr txBox="1"/>
          <p:nvPr/>
        </p:nvSpPr>
        <p:spPr>
          <a:xfrm>
            <a:off x="5011271" y="17332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53" name="Google Shape;653;g27430209113_0_1529"/>
          <p:cNvSpPr txBox="1"/>
          <p:nvPr/>
        </p:nvSpPr>
        <p:spPr>
          <a:xfrm>
            <a:off x="380507" y="41171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54" name="Google Shape;654;g27430209113_0_1529"/>
          <p:cNvSpPr txBox="1"/>
          <p:nvPr/>
        </p:nvSpPr>
        <p:spPr>
          <a:xfrm>
            <a:off x="4998446" y="40880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655" name="Google Shape;655;g27430209113_0_1529"/>
          <p:cNvPicPr preferRelativeResize="0"/>
          <p:nvPr/>
        </p:nvPicPr>
        <p:blipFill>
          <a:blip r:embed="rId3">
            <a:alphaModFix/>
          </a:blip>
          <a:stretch>
            <a:fillRect/>
          </a:stretch>
        </p:blipFill>
        <p:spPr>
          <a:xfrm>
            <a:off x="935776" y="2040324"/>
            <a:ext cx="2984976" cy="1452975"/>
          </a:xfrm>
          <a:prstGeom prst="rect">
            <a:avLst/>
          </a:prstGeom>
          <a:noFill/>
          <a:ln>
            <a:noFill/>
          </a:ln>
        </p:spPr>
      </p:pic>
      <p:pic>
        <p:nvPicPr>
          <p:cNvPr descr="tom - Wiktionary" id="656" name="Google Shape;656;g27430209113_0_1529"/>
          <p:cNvPicPr preferRelativeResize="0"/>
          <p:nvPr/>
        </p:nvPicPr>
        <p:blipFill rotWithShape="1">
          <a:blip r:embed="rId4">
            <a:alphaModFix/>
          </a:blip>
          <a:srcRect b="0" l="0" r="0" t="0"/>
          <a:stretch/>
        </p:blipFill>
        <p:spPr>
          <a:xfrm>
            <a:off x="6089813" y="4232575"/>
            <a:ext cx="1947950" cy="2204700"/>
          </a:xfrm>
          <a:prstGeom prst="rect">
            <a:avLst/>
          </a:prstGeom>
          <a:noFill/>
          <a:ln>
            <a:noFill/>
          </a:ln>
        </p:spPr>
      </p:pic>
      <p:pic>
        <p:nvPicPr>
          <p:cNvPr id="657" name="Google Shape;657;g27430209113_0_1529"/>
          <p:cNvPicPr preferRelativeResize="0"/>
          <p:nvPr/>
        </p:nvPicPr>
        <p:blipFill rotWithShape="1">
          <a:blip r:embed="rId5">
            <a:alphaModFix/>
          </a:blip>
          <a:srcRect b="0" l="0" r="0" t="0"/>
          <a:stretch/>
        </p:blipFill>
        <p:spPr>
          <a:xfrm>
            <a:off x="935782" y="4195600"/>
            <a:ext cx="3795039" cy="2126239"/>
          </a:xfrm>
          <a:prstGeom prst="rect">
            <a:avLst/>
          </a:prstGeom>
          <a:noFill/>
          <a:ln>
            <a:noFill/>
          </a:ln>
        </p:spPr>
      </p:pic>
      <p:pic>
        <p:nvPicPr>
          <p:cNvPr id="658" name="Google Shape;658;g27430209113_0_1529"/>
          <p:cNvPicPr preferRelativeResize="0"/>
          <p:nvPr/>
        </p:nvPicPr>
        <p:blipFill>
          <a:blip r:embed="rId6">
            <a:alphaModFix/>
          </a:blip>
          <a:stretch>
            <a:fillRect/>
          </a:stretch>
        </p:blipFill>
        <p:spPr>
          <a:xfrm>
            <a:off x="5668946" y="1724993"/>
            <a:ext cx="2278981" cy="2278981"/>
          </a:xfrm>
          <a:prstGeom prst="rect">
            <a:avLst/>
          </a:prstGeom>
          <a:noFill/>
          <a:ln>
            <a:noFill/>
          </a:ln>
        </p:spPr>
      </p:pic>
      <p:sp>
        <p:nvSpPr>
          <p:cNvPr id="659" name="Google Shape;659;g27430209113_0_1529"/>
          <p:cNvSpPr/>
          <p:nvPr/>
        </p:nvSpPr>
        <p:spPr>
          <a:xfrm>
            <a:off x="317125" y="1686100"/>
            <a:ext cx="4111500" cy="236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g25e11802ac4_0_2108"/>
          <p:cNvPicPr preferRelativeResize="0"/>
          <p:nvPr/>
        </p:nvPicPr>
        <p:blipFill>
          <a:blip r:embed="rId3">
            <a:alphaModFix/>
          </a:blip>
          <a:stretch>
            <a:fillRect/>
          </a:stretch>
        </p:blipFill>
        <p:spPr>
          <a:xfrm>
            <a:off x="5484276" y="1229349"/>
            <a:ext cx="2984976" cy="1452975"/>
          </a:xfrm>
          <a:prstGeom prst="rect">
            <a:avLst/>
          </a:prstGeom>
          <a:noFill/>
          <a:ln>
            <a:noFill/>
          </a:ln>
        </p:spPr>
      </p:pic>
      <p:sp>
        <p:nvSpPr>
          <p:cNvPr id="666" name="Google Shape;666;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7" name="Google Shape;667;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11802ac4_0_2108"/>
          <p:cNvCxnSpPr>
            <a:stCxn id="669" idx="4"/>
            <a:endCxn id="6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9" name="Google Shape;669;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2" name="Google Shape;672;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3" name="Google Shape;67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4" name="Google Shape;674;g25e11802ac4_0_2108"/>
          <p:cNvCxnSpPr>
            <a:stCxn id="675" idx="4"/>
            <a:endCxn id="67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76" name="Google Shape;67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77" name="Google Shape;67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5" name="Google Shape;67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8" name="Google Shape;678;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Solution</a:t>
            </a:r>
            <a:endParaRPr b="0" i="0" sz="700" u="none" cap="none" strike="noStrike">
              <a:solidFill>
                <a:srgbClr val="000000"/>
              </a:solidFill>
              <a:latin typeface="Arial"/>
              <a:ea typeface="Arial"/>
              <a:cs typeface="Arial"/>
              <a:sym typeface="Arial"/>
            </a:endParaRPr>
          </a:p>
        </p:txBody>
      </p:sp>
      <p:sp>
        <p:nvSpPr>
          <p:cNvPr id="679" name="Google Shape;679;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0" name="Google Shape;680;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1" name="Google Shape;681;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2" name="Google Shape;682;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solutions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9" name="Google Shape;689;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0" name="Google Shape;690;g25e11802ac4_0_2130"/>
          <p:cNvCxnSpPr>
            <a:stCxn id="691" idx="4"/>
            <a:endCxn id="68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3" name="Google Shape;693;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1" name="Google Shape;691;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4" name="Google Shape;694;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solidFill>
                  <a:srgbClr val="000000"/>
                </a:solidFill>
                <a:latin typeface="Calibri"/>
                <a:ea typeface="Calibri"/>
                <a:cs typeface="Calibri"/>
                <a:sym typeface="Calibri"/>
              </a:rPr>
              <a:t>Solution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695" name="Google Shape;695;g25e11802ac4_0_2130"/>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mixture in which the components cannot be seen separately</a:t>
            </a:r>
            <a:endParaRPr>
              <a:solidFill>
                <a:srgbClr val="434343"/>
              </a:solidFill>
            </a:endParaRPr>
          </a:p>
        </p:txBody>
      </p:sp>
      <p:sp>
        <p:nvSpPr>
          <p:cNvPr id="696" name="Google Shape;696;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powerhouse of a cell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97" name="Google Shape;697;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g25e11802ac4_0_213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smallest whole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9" name="Google Shape;699;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00" name="Google Shape;700;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01" name="Google Shape;701;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02" name="Google Shape;702;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03" name="Google Shape;703;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Anything that has mass and takes up space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7430209113_0_1"/>
          <p:cNvSpPr txBox="1"/>
          <p:nvPr/>
        </p:nvSpPr>
        <p:spPr>
          <a:xfrm>
            <a:off x="838381" y="424771"/>
            <a:ext cx="7467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000"/>
              <a:buFont typeface="Arial"/>
              <a:buNone/>
            </a:pPr>
            <a:r>
              <a:rPr b="1" i="0" lang="en-US" sz="3000" u="sng" cap="none" strike="noStrike">
                <a:solidFill>
                  <a:srgbClr val="0C0C0C"/>
                </a:solidFill>
                <a:latin typeface="Calibri"/>
                <a:ea typeface="Calibri"/>
                <a:cs typeface="Calibri"/>
                <a:sym typeface="Calibri"/>
              </a:rPr>
              <a:t>Matter</a:t>
            </a:r>
            <a:r>
              <a:rPr b="1" i="0" lang="en-US" sz="3000" u="none" cap="none" strike="noStrike">
                <a:solidFill>
                  <a:srgbClr val="0C0C0C"/>
                </a:solidFill>
                <a:latin typeface="Calibri"/>
                <a:ea typeface="Calibri"/>
                <a:cs typeface="Calibri"/>
                <a:sym typeface="Calibri"/>
              </a:rPr>
              <a:t>: </a:t>
            </a:r>
            <a:r>
              <a:rPr b="0" i="0" lang="en-US" sz="3000" u="none" cap="none" strike="noStrike">
                <a:solidFill>
                  <a:srgbClr val="0C0C0C"/>
                </a:solidFill>
                <a:latin typeface="Calibri"/>
                <a:ea typeface="Calibri"/>
                <a:cs typeface="Calibri"/>
                <a:sym typeface="Calibri"/>
              </a:rPr>
              <a:t>has mass and takes up space</a:t>
            </a:r>
            <a:endParaRPr b="1" i="0" sz="3000" u="none" cap="none" strike="noStrike">
              <a:solidFill>
                <a:schemeClr val="dk1"/>
              </a:solidFill>
              <a:latin typeface="Calibri"/>
              <a:ea typeface="Calibri"/>
              <a:cs typeface="Calibri"/>
              <a:sym typeface="Calibri"/>
            </a:endParaRPr>
          </a:p>
        </p:txBody>
      </p:sp>
      <p:sp>
        <p:nvSpPr>
          <p:cNvPr descr="Rewind" id="168" name="Google Shape;168;g27430209113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ates of matter.jpg" id="169" name="Google Shape;169;g27430209113_0_1"/>
          <p:cNvPicPr preferRelativeResize="0"/>
          <p:nvPr/>
        </p:nvPicPr>
        <p:blipFill rotWithShape="1">
          <a:blip r:embed="rId4">
            <a:alphaModFix/>
          </a:blip>
          <a:srcRect b="0" l="-12611" r="-12623" t="0"/>
          <a:stretch/>
        </p:blipFill>
        <p:spPr>
          <a:xfrm>
            <a:off x="542188" y="1670666"/>
            <a:ext cx="8059614" cy="443247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7430209113_0_157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0" name="Google Shape;710;g27430209113_0_157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7430209113_0_1571"/>
          <p:cNvCxnSpPr>
            <a:stCxn id="712" idx="4"/>
            <a:endCxn id="7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7430209113_0_157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7430209113_0_157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2" name="Google Shape;712;g27430209113_0_157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5" name="Google Shape;715;g27430209113_0_157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solidFill>
                  <a:srgbClr val="000000"/>
                </a:solidFill>
                <a:latin typeface="Calibri"/>
                <a:ea typeface="Calibri"/>
                <a:cs typeface="Calibri"/>
                <a:sym typeface="Calibri"/>
              </a:rPr>
              <a:t>Solution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16" name="Google Shape;716;g27430209113_0_1571"/>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mixture in which the components cannot be seen separately</a:t>
            </a:r>
            <a:endParaRPr>
              <a:solidFill>
                <a:srgbClr val="434343"/>
              </a:solidFill>
            </a:endParaRPr>
          </a:p>
        </p:txBody>
      </p:sp>
      <p:sp>
        <p:nvSpPr>
          <p:cNvPr id="717" name="Google Shape;717;g27430209113_0_1571"/>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The powerhouse of a cell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18" name="Google Shape;718;g27430209113_0_157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9" name="Google Shape;719;g27430209113_0_1571"/>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smallest whole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7430209113_0_157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21" name="Google Shape;721;g27430209113_0_157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22" name="Google Shape;722;g27430209113_0_157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23" name="Google Shape;723;g27430209113_0_157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24" name="Google Shape;724;g27430209113_0_1571"/>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Anything that has mass and takes up space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7430209113_0_1571"/>
          <p:cNvSpPr/>
          <p:nvPr/>
        </p:nvSpPr>
        <p:spPr>
          <a:xfrm>
            <a:off x="350550" y="5187650"/>
            <a:ext cx="76437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2" name="Google Shape;732;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3" name="Google Shape;733;g25e11802ac4_0_2343"/>
          <p:cNvCxnSpPr>
            <a:stCxn id="734" idx="4"/>
            <a:endCxn id="73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5" name="Google Shape;735;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4" name="Google Shape;734;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37" name="Google Shape;737;g25e11802ac4_0_2343"/>
          <p:cNvPicPr preferRelativeResize="0"/>
          <p:nvPr/>
        </p:nvPicPr>
        <p:blipFill>
          <a:blip r:embed="rId3">
            <a:alphaModFix/>
          </a:blip>
          <a:stretch>
            <a:fillRect/>
          </a:stretch>
        </p:blipFill>
        <p:spPr>
          <a:xfrm>
            <a:off x="5484276" y="1229349"/>
            <a:ext cx="2984976" cy="1452975"/>
          </a:xfrm>
          <a:prstGeom prst="rect">
            <a:avLst/>
          </a:prstGeom>
          <a:noFill/>
          <a:ln>
            <a:noFill/>
          </a:ln>
        </p:spPr>
      </p:pic>
      <p:sp>
        <p:nvSpPr>
          <p:cNvPr id="738" name="Google Shape;738;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39" name="Google Shape;739;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0" name="Google Shape;740;g25e11802ac4_0_2343"/>
          <p:cNvCxnSpPr>
            <a:stCxn id="741" idx="4"/>
            <a:endCxn id="73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2" name="Google Shape;742;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3" name="Google Shape;743;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1" name="Google Shape;741;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Solution</a:t>
            </a:r>
            <a:endParaRPr b="0" i="0" sz="700" u="none" cap="none" strike="noStrike">
              <a:solidFill>
                <a:srgbClr val="000000"/>
              </a:solidFill>
              <a:latin typeface="Arial"/>
              <a:ea typeface="Arial"/>
              <a:cs typeface="Arial"/>
              <a:sym typeface="Arial"/>
            </a:endParaRPr>
          </a:p>
        </p:txBody>
      </p:sp>
      <p:sp>
        <p:nvSpPr>
          <p:cNvPr id="745" name="Google Shape;745;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6" name="Google Shape;746;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47" name="Google Shape;747;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48" name="Google Shape;748;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solutions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49" name="Google Shape;749;g25e11802ac4_0_2343"/>
          <p:cNvSpPr txBox="1"/>
          <p:nvPr/>
        </p:nvSpPr>
        <p:spPr>
          <a:xfrm>
            <a:off x="604575" y="1304150"/>
            <a:ext cx="39675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A mixture in which the components cannot be seen separately</a:t>
            </a:r>
            <a:endParaRPr sz="22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6" name="Google Shape;756;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7" name="Google Shape;757;g25e11802ac4_0_2367"/>
          <p:cNvCxnSpPr>
            <a:stCxn id="758" idx="4"/>
            <a:endCxn id="7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9" name="Google Shape;759;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0" name="Google Shape;760;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8" name="Google Shape;758;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1" name="Google Shape;761;g25e11802ac4_0_2367"/>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i="1" lang="en-US" sz="3000">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Solution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62" name="Google Shape;762;g25e11802ac4_0_2367"/>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Water in a water bottle</a:t>
            </a:r>
            <a:endParaRPr>
              <a:solidFill>
                <a:srgbClr val="434343"/>
              </a:solidFill>
            </a:endParaRPr>
          </a:p>
        </p:txBody>
      </p:sp>
      <p:sp>
        <p:nvSpPr>
          <p:cNvPr id="763" name="Google Shape;763;g25e11802ac4_0_2367"/>
          <p:cNvSpPr txBox="1"/>
          <p:nvPr/>
        </p:nvSpPr>
        <p:spPr>
          <a:xfrm>
            <a:off x="109068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Tea from a tea bag that dissolved in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4" name="Google Shape;764;g25e11802ac4_0_236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5" name="Google Shape;765;g25e11802ac4_0_2367"/>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bag of potato chips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6" name="Google Shape;766;g25e11802ac4_0_2367"/>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67" name="Google Shape;767;g25e11802ac4_0_2367"/>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68" name="Google Shape;768;g25e11802ac4_0_2367"/>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69" name="Google Shape;769;g25e11802ac4_0_2367"/>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70" name="Google Shape;770;g25e11802ac4_0_2367"/>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Flowers in a garden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7430209113_0_1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7" name="Google Shape;777;g27430209113_0_16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8" name="Google Shape;778;g27430209113_0_1616"/>
          <p:cNvCxnSpPr>
            <a:stCxn id="779" idx="4"/>
            <a:endCxn id="7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0" name="Google Shape;780;g27430209113_0_16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7430209113_0_16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9" name="Google Shape;779;g27430209113_0_1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2" name="Google Shape;782;g27430209113_0_161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i="1" lang="en-US" sz="3000">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Solution</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83" name="Google Shape;783;g27430209113_0_1616"/>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Water in a water bottle</a:t>
            </a:r>
            <a:endParaRPr>
              <a:solidFill>
                <a:srgbClr val="434343"/>
              </a:solidFill>
            </a:endParaRPr>
          </a:p>
        </p:txBody>
      </p:sp>
      <p:sp>
        <p:nvSpPr>
          <p:cNvPr id="784" name="Google Shape;784;g27430209113_0_1616"/>
          <p:cNvSpPr txBox="1"/>
          <p:nvPr/>
        </p:nvSpPr>
        <p:spPr>
          <a:xfrm>
            <a:off x="1090682" y="42175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Tea from a tea bag that dissolved in water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5" name="Google Shape;785;g27430209113_0_161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6" name="Google Shape;786;g27430209113_0_1616"/>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bag of potato chips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7" name="Google Shape;787;g27430209113_0_161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88" name="Google Shape;788;g27430209113_0_161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89" name="Google Shape;789;g27430209113_0_161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90" name="Google Shape;790;g27430209113_0_161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91" name="Google Shape;791;g27430209113_0_1616"/>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Flowers in a garden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2" name="Google Shape;792;g27430209113_0_1616"/>
          <p:cNvSpPr/>
          <p:nvPr/>
        </p:nvSpPr>
        <p:spPr>
          <a:xfrm>
            <a:off x="350550" y="3968450"/>
            <a:ext cx="64800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9" name="Google Shape;799;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0" name="Google Shape;800;g25e11802ac4_0_2511"/>
          <p:cNvCxnSpPr>
            <a:stCxn id="801" idx="4"/>
            <a:endCxn id="79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2" name="Google Shape;802;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3" name="Google Shape;803;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1" name="Google Shape;801;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04" name="Google Shape;804;g25e11802ac4_0_2511"/>
          <p:cNvPicPr preferRelativeResize="0"/>
          <p:nvPr/>
        </p:nvPicPr>
        <p:blipFill>
          <a:blip r:embed="rId3">
            <a:alphaModFix/>
          </a:blip>
          <a:stretch>
            <a:fillRect/>
          </a:stretch>
        </p:blipFill>
        <p:spPr>
          <a:xfrm>
            <a:off x="5484276" y="1229349"/>
            <a:ext cx="2984976" cy="1452975"/>
          </a:xfrm>
          <a:prstGeom prst="rect">
            <a:avLst/>
          </a:prstGeom>
          <a:noFill/>
          <a:ln>
            <a:noFill/>
          </a:ln>
        </p:spPr>
      </p:pic>
      <p:sp>
        <p:nvSpPr>
          <p:cNvPr id="805" name="Google Shape;80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06" name="Google Shape;806;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07" name="Google Shape;807;g25e11802ac4_0_2511"/>
          <p:cNvCxnSpPr>
            <a:stCxn id="808" idx="4"/>
            <a:endCxn id="80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09" name="Google Shape;809;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10" name="Google Shape;810;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08" name="Google Shape;808;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1" name="Google Shape;811;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Solution</a:t>
            </a:r>
            <a:endParaRPr b="0" i="0" sz="700" u="none" cap="none" strike="noStrike">
              <a:solidFill>
                <a:srgbClr val="000000"/>
              </a:solidFill>
              <a:latin typeface="Arial"/>
              <a:ea typeface="Arial"/>
              <a:cs typeface="Arial"/>
              <a:sym typeface="Arial"/>
            </a:endParaRPr>
          </a:p>
        </p:txBody>
      </p:sp>
      <p:sp>
        <p:nvSpPr>
          <p:cNvPr id="812" name="Google Shape;812;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13" name="Google Shape;813;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14" name="Google Shape;814;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15" name="Google Shape;815;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solutions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16" name="Google Shape;816;g25e11802ac4_0_2511"/>
          <p:cNvSpPr txBox="1"/>
          <p:nvPr/>
        </p:nvSpPr>
        <p:spPr>
          <a:xfrm>
            <a:off x="604575" y="1304150"/>
            <a:ext cx="39675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A mixture in which the components cannot be seen separately</a:t>
            </a:r>
            <a:endParaRPr sz="2200"/>
          </a:p>
        </p:txBody>
      </p:sp>
      <p:sp>
        <p:nvSpPr>
          <p:cNvPr id="817" name="Google Shape;817;g25e11802ac4_0_2511"/>
          <p:cNvSpPr txBox="1"/>
          <p:nvPr/>
        </p:nvSpPr>
        <p:spPr>
          <a:xfrm>
            <a:off x="604575" y="4924975"/>
            <a:ext cx="3967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Tea from a tea bag that dissolved in water</a:t>
            </a:r>
            <a:endParaRPr sz="2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24" name="Google Shape;824;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25" name="Google Shape;825;g25e11802ac4_0_2536"/>
          <p:cNvCxnSpPr>
            <a:stCxn id="826" idx="4"/>
            <a:endCxn id="8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27" name="Google Shape;827;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28" name="Google Shape;828;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26" name="Google Shape;826;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9" name="Google Shape;829;g25e11802ac4_0_2536"/>
          <p:cNvSpPr txBox="1"/>
          <p:nvPr/>
        </p:nvSpPr>
        <p:spPr>
          <a:xfrm>
            <a:off x="626731" y="2795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lang="en-US" sz="2900">
                <a:solidFill>
                  <a:srgbClr val="000000"/>
                </a:solidFill>
                <a:latin typeface="Calibri"/>
                <a:ea typeface="Calibri"/>
                <a:cs typeface="Calibri"/>
                <a:sym typeface="Calibri"/>
              </a:rPr>
              <a:t>Choose the correct response for </a:t>
            </a:r>
            <a:r>
              <a:rPr i="1" lang="en-US" sz="2900">
                <a:solidFill>
                  <a:srgbClr val="000000"/>
                </a:solidFill>
                <a:latin typeface="Calibri"/>
                <a:ea typeface="Calibri"/>
                <a:cs typeface="Calibri"/>
                <a:sym typeface="Calibri"/>
              </a:rPr>
              <a:t>“how do solutions impact my life?” </a:t>
            </a:r>
            <a:r>
              <a:rPr lang="en-US" sz="2900">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30" name="Google Shape;830;g25e11802ac4_0_2536"/>
          <p:cNvSpPr txBox="1"/>
          <p:nvPr/>
        </p:nvSpPr>
        <p:spPr>
          <a:xfrm>
            <a:off x="1073532" y="40375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Solutions create materials we can use for shelter. </a:t>
            </a:r>
            <a:endParaRPr>
              <a:solidFill>
                <a:srgbClr val="434343"/>
              </a:solidFill>
            </a:endParaRPr>
          </a:p>
        </p:txBody>
      </p:sp>
      <p:sp>
        <p:nvSpPr>
          <p:cNvPr id="831" name="Google Shape;831;g25e11802ac4_0_2536"/>
          <p:cNvSpPr txBox="1"/>
          <p:nvPr/>
        </p:nvSpPr>
        <p:spPr>
          <a:xfrm>
            <a:off x="1073532" y="2779595"/>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teach us about weather so we can understand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2" name="Google Shape;832;g25e11802ac4_0_253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3" name="Google Shape;833;g25e11802ac4_0_2536"/>
          <p:cNvSpPr txBox="1"/>
          <p:nvPr/>
        </p:nvSpPr>
        <p:spPr>
          <a:xfrm>
            <a:off x="1073532" y="497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combine substances that we can drink or use for other purposes in our daily lives.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4" name="Google Shape;834;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35" name="Google Shape;835;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36" name="Google Shape;836;g25e11802ac4_0_2536"/>
          <p:cNvSpPr txBox="1"/>
          <p:nvPr/>
        </p:nvSpPr>
        <p:spPr>
          <a:xfrm>
            <a:off x="393332" y="39556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37" name="Google Shape;837;g25e11802ac4_0_2536"/>
          <p:cNvSpPr txBox="1"/>
          <p:nvPr/>
        </p:nvSpPr>
        <p:spPr>
          <a:xfrm>
            <a:off x="393330" y="50567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38" name="Google Shape;838;g25e11802ac4_0_2536"/>
          <p:cNvSpPr txBox="1"/>
          <p:nvPr/>
        </p:nvSpPr>
        <p:spPr>
          <a:xfrm>
            <a:off x="1010432" y="18370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help fruits and vegetables grow that we can eat to be healthy.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27430209113_0_166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45" name="Google Shape;845;g27430209113_0_166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46" name="Google Shape;846;g27430209113_0_1662"/>
          <p:cNvCxnSpPr>
            <a:stCxn id="847" idx="4"/>
            <a:endCxn id="84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48" name="Google Shape;848;g27430209113_0_166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9" name="Google Shape;849;g27430209113_0_166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47" name="Google Shape;847;g27430209113_0_166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50" name="Google Shape;850;g27430209113_0_1662"/>
          <p:cNvSpPr txBox="1"/>
          <p:nvPr/>
        </p:nvSpPr>
        <p:spPr>
          <a:xfrm>
            <a:off x="626731" y="2795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lang="en-US" sz="2900">
                <a:solidFill>
                  <a:srgbClr val="000000"/>
                </a:solidFill>
                <a:latin typeface="Calibri"/>
                <a:ea typeface="Calibri"/>
                <a:cs typeface="Calibri"/>
                <a:sym typeface="Calibri"/>
              </a:rPr>
              <a:t>Choose the correct response for </a:t>
            </a:r>
            <a:r>
              <a:rPr i="1" lang="en-US" sz="2900">
                <a:solidFill>
                  <a:srgbClr val="000000"/>
                </a:solidFill>
                <a:latin typeface="Calibri"/>
                <a:ea typeface="Calibri"/>
                <a:cs typeface="Calibri"/>
                <a:sym typeface="Calibri"/>
              </a:rPr>
              <a:t>“how do solutions impact my life?” </a:t>
            </a:r>
            <a:r>
              <a:rPr lang="en-US" sz="2900">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51" name="Google Shape;851;g27430209113_0_1662"/>
          <p:cNvSpPr txBox="1"/>
          <p:nvPr/>
        </p:nvSpPr>
        <p:spPr>
          <a:xfrm>
            <a:off x="1073532" y="40375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Solutions create materials we can use for shelter. </a:t>
            </a:r>
            <a:endParaRPr>
              <a:solidFill>
                <a:srgbClr val="434343"/>
              </a:solidFill>
            </a:endParaRPr>
          </a:p>
        </p:txBody>
      </p:sp>
      <p:sp>
        <p:nvSpPr>
          <p:cNvPr id="852" name="Google Shape;852;g27430209113_0_1662"/>
          <p:cNvSpPr txBox="1"/>
          <p:nvPr/>
        </p:nvSpPr>
        <p:spPr>
          <a:xfrm>
            <a:off x="1073532" y="2779595"/>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teach us about weather so we can understand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3" name="Google Shape;853;g27430209113_0_1662"/>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4" name="Google Shape;854;g27430209113_0_1662"/>
          <p:cNvSpPr txBox="1"/>
          <p:nvPr/>
        </p:nvSpPr>
        <p:spPr>
          <a:xfrm>
            <a:off x="1073532" y="4979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combine substances that we can drink or use for other purposes in our daily lives.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5" name="Google Shape;855;g27430209113_0_1662"/>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56" name="Google Shape;856;g27430209113_0_166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57" name="Google Shape;857;g27430209113_0_1662"/>
          <p:cNvSpPr txBox="1"/>
          <p:nvPr/>
        </p:nvSpPr>
        <p:spPr>
          <a:xfrm>
            <a:off x="393332" y="39556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58" name="Google Shape;858;g27430209113_0_1662"/>
          <p:cNvSpPr txBox="1"/>
          <p:nvPr/>
        </p:nvSpPr>
        <p:spPr>
          <a:xfrm>
            <a:off x="393330" y="50567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59" name="Google Shape;859;g27430209113_0_1662"/>
          <p:cNvSpPr txBox="1"/>
          <p:nvPr/>
        </p:nvSpPr>
        <p:spPr>
          <a:xfrm>
            <a:off x="1010432" y="18370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Solutions help fruits and vegetables grow that we can eat to be healthy.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60" name="Google Shape;860;g27430209113_0_1662"/>
          <p:cNvSpPr/>
          <p:nvPr/>
        </p:nvSpPr>
        <p:spPr>
          <a:xfrm>
            <a:off x="240925" y="4901850"/>
            <a:ext cx="87627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67" name="Google Shape;867;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68" name="Google Shape;868;g25e11802ac4_0_2649"/>
          <p:cNvCxnSpPr>
            <a:stCxn id="869" idx="4"/>
            <a:endCxn id="8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70" name="Google Shape;870;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1" name="Google Shape;871;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9" name="Google Shape;869;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72" name="Google Shape;872;g25e11802ac4_0_2649"/>
          <p:cNvPicPr preferRelativeResize="0"/>
          <p:nvPr/>
        </p:nvPicPr>
        <p:blipFill>
          <a:blip r:embed="rId3">
            <a:alphaModFix/>
          </a:blip>
          <a:stretch>
            <a:fillRect/>
          </a:stretch>
        </p:blipFill>
        <p:spPr>
          <a:xfrm>
            <a:off x="5484276" y="1229349"/>
            <a:ext cx="2984976" cy="1452975"/>
          </a:xfrm>
          <a:prstGeom prst="rect">
            <a:avLst/>
          </a:prstGeom>
          <a:noFill/>
          <a:ln>
            <a:noFill/>
          </a:ln>
        </p:spPr>
      </p:pic>
      <p:sp>
        <p:nvSpPr>
          <p:cNvPr id="873" name="Google Shape;873;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74" name="Google Shape;874;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75" name="Google Shape;875;g25e11802ac4_0_2649"/>
          <p:cNvCxnSpPr>
            <a:stCxn id="876" idx="4"/>
            <a:endCxn id="87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77" name="Google Shape;877;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78" name="Google Shape;878;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76" name="Google Shape;876;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79" name="Google Shape;879;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Solution</a:t>
            </a:r>
            <a:endParaRPr b="0" i="0" sz="700" u="none" cap="none" strike="noStrike">
              <a:solidFill>
                <a:srgbClr val="000000"/>
              </a:solidFill>
              <a:latin typeface="Arial"/>
              <a:ea typeface="Arial"/>
              <a:cs typeface="Arial"/>
              <a:sym typeface="Arial"/>
            </a:endParaRPr>
          </a:p>
        </p:txBody>
      </p:sp>
      <p:sp>
        <p:nvSpPr>
          <p:cNvPr id="880" name="Google Shape;880;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81" name="Google Shape;88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82" name="Google Shape;882;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83" name="Google Shape;883;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solutions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884" name="Google Shape;884;g25e11802ac4_0_2649"/>
          <p:cNvSpPr txBox="1"/>
          <p:nvPr/>
        </p:nvSpPr>
        <p:spPr>
          <a:xfrm>
            <a:off x="604575" y="1304150"/>
            <a:ext cx="39675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A mixture in which the components cannot be seen separately</a:t>
            </a:r>
            <a:endParaRPr sz="2200"/>
          </a:p>
        </p:txBody>
      </p:sp>
      <p:sp>
        <p:nvSpPr>
          <p:cNvPr id="885" name="Google Shape;885;g25e11802ac4_0_2649"/>
          <p:cNvSpPr txBox="1"/>
          <p:nvPr/>
        </p:nvSpPr>
        <p:spPr>
          <a:xfrm>
            <a:off x="604575" y="4924975"/>
            <a:ext cx="3967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Tea from a tea bag that dissolved in water</a:t>
            </a:r>
            <a:endParaRPr sz="2200"/>
          </a:p>
        </p:txBody>
      </p:sp>
      <p:sp>
        <p:nvSpPr>
          <p:cNvPr id="886" name="Google Shape;886;g25e11802ac4_0_2649"/>
          <p:cNvSpPr txBox="1"/>
          <p:nvPr/>
        </p:nvSpPr>
        <p:spPr>
          <a:xfrm>
            <a:off x="4689525" y="4795300"/>
            <a:ext cx="39675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Solutions combine substances that we can drink or use for other purposes in our daily lives.</a:t>
            </a:r>
            <a:endParaRPr sz="22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93" name="Google Shape;893;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27430209113_0_1494"/>
          <p:cNvSpPr txBox="1"/>
          <p:nvPr/>
        </p:nvSpPr>
        <p:spPr>
          <a:xfrm>
            <a:off x="910338" y="135875"/>
            <a:ext cx="73233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Solution</a:t>
            </a:r>
            <a:r>
              <a:rPr b="0" i="0" lang="en-US" sz="3600" u="none" cap="none" strike="noStrike">
                <a:solidFill>
                  <a:schemeClr val="dk1"/>
                </a:solidFill>
                <a:latin typeface="Calibri"/>
                <a:ea typeface="Calibri"/>
                <a:cs typeface="Calibri"/>
                <a:sym typeface="Calibri"/>
              </a:rPr>
              <a:t>: a mixture in which the components cannot be seen separately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900" name="Google Shape;900;g27430209113_0_1494"/>
          <p:cNvPicPr preferRelativeResize="0"/>
          <p:nvPr/>
        </p:nvPicPr>
        <p:blipFill rotWithShape="1">
          <a:blip r:embed="rId3">
            <a:alphaModFix/>
          </a:blip>
          <a:srcRect b="0" l="0" r="0" t="0"/>
          <a:stretch/>
        </p:blipFill>
        <p:spPr>
          <a:xfrm>
            <a:off x="2530688" y="2167775"/>
            <a:ext cx="4082628" cy="4385423"/>
          </a:xfrm>
          <a:prstGeom prst="rect">
            <a:avLst/>
          </a:prstGeom>
          <a:noFill/>
          <a:ln>
            <a:noFill/>
          </a:ln>
        </p:spPr>
      </p:pic>
      <p:sp>
        <p:nvSpPr>
          <p:cNvPr descr="Rewind" id="901" name="Google Shape;901;g27430209113_0_1494"/>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7430209113_0_174"/>
          <p:cNvSpPr txBox="1"/>
          <p:nvPr/>
        </p:nvSpPr>
        <p:spPr>
          <a:xfrm>
            <a:off x="1482763" y="424771"/>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Atom</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smallest whole unit of matter</a:t>
            </a:r>
            <a:endParaRPr b="1" i="0" sz="2800" u="none" cap="none" strike="noStrike">
              <a:solidFill>
                <a:schemeClr val="dk1"/>
              </a:solidFill>
              <a:latin typeface="Calibri"/>
              <a:ea typeface="Calibri"/>
              <a:cs typeface="Calibri"/>
              <a:sym typeface="Calibri"/>
            </a:endParaRPr>
          </a:p>
        </p:txBody>
      </p:sp>
      <p:sp>
        <p:nvSpPr>
          <p:cNvPr descr="Rewind" id="176" name="Google Shape;176;g27430209113_0_17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om - Wiktionary" id="177" name="Google Shape;177;g27430209113_0_174"/>
          <p:cNvPicPr preferRelativeResize="0"/>
          <p:nvPr/>
        </p:nvPicPr>
        <p:blipFill rotWithShape="1">
          <a:blip r:embed="rId4">
            <a:alphaModFix/>
          </a:blip>
          <a:srcRect b="0" l="0" r="0" t="0"/>
          <a:stretch/>
        </p:blipFill>
        <p:spPr>
          <a:xfrm>
            <a:off x="2665686" y="1545021"/>
            <a:ext cx="3955831" cy="447728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descr="Lightbulb and gear" id="907" name="Google Shape;907;g27430209113_0_150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27430209113_0_1501"/>
          <p:cNvSpPr txBox="1"/>
          <p:nvPr/>
        </p:nvSpPr>
        <p:spPr>
          <a:xfrm>
            <a:off x="467250" y="63961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can two or more substances be combined? </a:t>
            </a:r>
            <a:endParaRPr b="0" i="0" sz="1400" u="none" cap="none" strike="noStrike">
              <a:solidFill>
                <a:srgbClr val="000000"/>
              </a:solidFill>
              <a:latin typeface="Arial"/>
              <a:ea typeface="Arial"/>
              <a:cs typeface="Arial"/>
              <a:sym typeface="Arial"/>
            </a:endParaRPr>
          </a:p>
        </p:txBody>
      </p:sp>
      <p:grpSp>
        <p:nvGrpSpPr>
          <p:cNvPr id="909" name="Google Shape;909;g27430209113_0_1501"/>
          <p:cNvGrpSpPr/>
          <p:nvPr/>
        </p:nvGrpSpPr>
        <p:grpSpPr>
          <a:xfrm>
            <a:off x="3200483" y="2031767"/>
            <a:ext cx="2705380" cy="4579671"/>
            <a:chOff x="3270529" y="2817999"/>
            <a:chExt cx="2245874" cy="3657300"/>
          </a:xfrm>
        </p:grpSpPr>
        <p:sp>
          <p:nvSpPr>
            <p:cNvPr id="910" name="Google Shape;910;g27430209113_0_1501"/>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1" name="Google Shape;911;g27430209113_0_1501"/>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2" name="Google Shape;912;g27430209113_0_1501"/>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3" name="Google Shape;913;g27430209113_0_1501"/>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4" name="Google Shape;914;g27430209113_0_1501"/>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5" name="Google Shape;915;g27430209113_0_1501"/>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6" name="Google Shape;916;g27430209113_0_1501"/>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7" name="Google Shape;917;g27430209113_0_1501"/>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918" name="Google Shape;918;g27430209113_0_1501"/>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descr="Laptop" id="924" name="Google Shape;924;g25e11802ac4_0_2938"/>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25e11802ac4_0_2938"/>
          <p:cNvSpPr txBox="1"/>
          <p:nvPr/>
        </p:nvSpPr>
        <p:spPr>
          <a:xfrm>
            <a:off x="44374" y="310350"/>
            <a:ext cx="91440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Reflection Activity</a:t>
            </a:r>
            <a:endParaRPr b="0" i="0" sz="1400" u="none" cap="none" strike="noStrike">
              <a:solidFill>
                <a:srgbClr val="000000"/>
              </a:solidFill>
              <a:latin typeface="Arial"/>
              <a:ea typeface="Arial"/>
              <a:cs typeface="Arial"/>
              <a:sym typeface="Arial"/>
            </a:endParaRPr>
          </a:p>
        </p:txBody>
      </p:sp>
      <p:sp>
        <p:nvSpPr>
          <p:cNvPr id="926" name="Google Shape;926;g25e11802ac4_0_2938"/>
          <p:cNvSpPr txBox="1"/>
          <p:nvPr/>
        </p:nvSpPr>
        <p:spPr>
          <a:xfrm>
            <a:off x="267000" y="4635275"/>
            <a:ext cx="87510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1800">
                <a:solidFill>
                  <a:schemeClr val="dk1"/>
                </a:solidFill>
                <a:latin typeface="Calibri"/>
                <a:ea typeface="Calibri"/>
                <a:cs typeface="Calibri"/>
                <a:sym typeface="Calibri"/>
              </a:rPr>
              <a:t>Think about the different food items in your refrigerator at home. Write some of those items on the left side of your sheet. On the right side of your sheet, decide if you think that item is a mixture or a solution. Then, ask yourselves…</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Were there some items you weren’t sure were mixtures or solutions? Talk about those items with your partner to see what they think.</a:t>
            </a:r>
            <a:endParaRPr sz="1800">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Are all solutions liquids? Why or why not?</a:t>
            </a:r>
            <a:endParaRPr sz="1800">
              <a:solidFill>
                <a:schemeClr val="dk1"/>
              </a:solidFill>
              <a:latin typeface="Calibri"/>
              <a:ea typeface="Calibri"/>
              <a:cs typeface="Calibri"/>
              <a:sym typeface="Calibri"/>
            </a:endParaRPr>
          </a:p>
        </p:txBody>
      </p:sp>
      <p:pic>
        <p:nvPicPr>
          <p:cNvPr id="927" name="Google Shape;927;g25e11802ac4_0_2938"/>
          <p:cNvPicPr preferRelativeResize="0"/>
          <p:nvPr/>
        </p:nvPicPr>
        <p:blipFill>
          <a:blip r:embed="rId4">
            <a:alphaModFix/>
          </a:blip>
          <a:stretch>
            <a:fillRect/>
          </a:stretch>
        </p:blipFill>
        <p:spPr>
          <a:xfrm>
            <a:off x="2942213" y="1346525"/>
            <a:ext cx="3259576" cy="30064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id="933" name="Google Shape;93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descr="IEP Translation – Communication from OSEP regarding the ..." id="938" name="Google Shape;93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39" name="Google Shape;93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40" name="Google Shape;94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41" name="Google Shape;94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42" name="Google Shape;94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7430209113_0_181"/>
          <p:cNvSpPr txBox="1"/>
          <p:nvPr>
            <p:ph type="ctrTitle"/>
          </p:nvPr>
        </p:nvSpPr>
        <p:spPr>
          <a:xfrm>
            <a:off x="401935" y="427701"/>
            <a:ext cx="85512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Element</a:t>
            </a:r>
            <a:r>
              <a:rPr b="1" lang="en-US" sz="3400"/>
              <a:t>: </a:t>
            </a:r>
            <a:r>
              <a:rPr lang="en-US" sz="3400"/>
              <a:t>a pure substance containing only one type of atom</a:t>
            </a:r>
            <a:endParaRPr b="1" sz="3400"/>
          </a:p>
        </p:txBody>
      </p:sp>
      <p:pic>
        <p:nvPicPr>
          <p:cNvPr descr="gold.jpg" id="184" name="Google Shape;184;g27430209113_0_181"/>
          <p:cNvPicPr preferRelativeResize="0"/>
          <p:nvPr/>
        </p:nvPicPr>
        <p:blipFill rotWithShape="1">
          <a:blip r:embed="rId3">
            <a:alphaModFix/>
          </a:blip>
          <a:srcRect b="0" l="0" r="0" t="0"/>
          <a:stretch/>
        </p:blipFill>
        <p:spPr>
          <a:xfrm>
            <a:off x="1198722" y="1897726"/>
            <a:ext cx="7011500" cy="4675006"/>
          </a:xfrm>
          <a:prstGeom prst="rect">
            <a:avLst/>
          </a:prstGeom>
          <a:noFill/>
          <a:ln>
            <a:noFill/>
          </a:ln>
        </p:spPr>
      </p:pic>
      <p:sp>
        <p:nvSpPr>
          <p:cNvPr descr="Rewind" id="185" name="Google Shape;185;g27430209113_0_18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7430209113_0_188"/>
          <p:cNvSpPr txBox="1"/>
          <p:nvPr>
            <p:ph type="ctrTitle"/>
          </p:nvPr>
        </p:nvSpPr>
        <p:spPr>
          <a:xfrm>
            <a:off x="256233" y="608573"/>
            <a:ext cx="86316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Molecule</a:t>
            </a:r>
            <a:r>
              <a:rPr b="1" lang="en-US" sz="3400"/>
              <a:t>: </a:t>
            </a:r>
            <a:r>
              <a:rPr lang="en-US" sz="3400"/>
              <a:t>particle containing two or more atoms of the same </a:t>
            </a:r>
            <a:r>
              <a:rPr b="1" lang="en-US" sz="3400"/>
              <a:t>OR</a:t>
            </a:r>
            <a:r>
              <a:rPr lang="en-US" sz="3400"/>
              <a:t> different elements</a:t>
            </a:r>
            <a:endParaRPr/>
          </a:p>
        </p:txBody>
      </p:sp>
      <p:pic>
        <p:nvPicPr>
          <p:cNvPr id="192" name="Google Shape;192;g27430209113_0_188"/>
          <p:cNvPicPr preferRelativeResize="0"/>
          <p:nvPr/>
        </p:nvPicPr>
        <p:blipFill rotWithShape="1">
          <a:blip r:embed="rId3">
            <a:alphaModFix/>
          </a:blip>
          <a:srcRect b="0" l="0" r="0" t="0"/>
          <a:stretch/>
        </p:blipFill>
        <p:spPr>
          <a:xfrm>
            <a:off x="1524000" y="2233908"/>
            <a:ext cx="6096000" cy="4051300"/>
          </a:xfrm>
          <a:prstGeom prst="rect">
            <a:avLst/>
          </a:prstGeom>
          <a:noFill/>
          <a:ln>
            <a:noFill/>
          </a:ln>
        </p:spPr>
      </p:pic>
      <p:sp>
        <p:nvSpPr>
          <p:cNvPr descr="Rewind" id="193" name="Google Shape;193;g27430209113_0_18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