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Lst>
  <p:sldSz cy="6858000" cx="9144000"/>
  <p:notesSz cx="6858000" cy="9144000"/>
  <p:embeddedFontLst>
    <p:embeddedFont>
      <p:font typeface="Poppins"/>
      <p:regular r:id="rId71"/>
      <p:bold r:id="rId72"/>
      <p:italic r:id="rId73"/>
      <p:boldItalic r:id="rId74"/>
    </p:embeddedFont>
    <p:embeddedFont>
      <p:font typeface="Helvetica Neue Light"/>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79" roundtripDataSignature="AMtx7mgovvxivJJ0MFZDl2xQsoSccCr3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Poppins-italic.fntdata"/><Relationship Id="rId72" Type="http://schemas.openxmlformats.org/officeDocument/2006/relationships/font" Target="fonts/Poppins-bold.fntdata"/><Relationship Id="rId31" Type="http://schemas.openxmlformats.org/officeDocument/2006/relationships/slide" Target="slides/slide26.xml"/><Relationship Id="rId75" Type="http://schemas.openxmlformats.org/officeDocument/2006/relationships/font" Target="fonts/HelveticaNeueLight-regular.fntdata"/><Relationship Id="rId30" Type="http://schemas.openxmlformats.org/officeDocument/2006/relationships/slide" Target="slides/slide25.xml"/><Relationship Id="rId74" Type="http://schemas.openxmlformats.org/officeDocument/2006/relationships/font" Target="fonts/Poppins-boldItalic.fntdata"/><Relationship Id="rId33" Type="http://schemas.openxmlformats.org/officeDocument/2006/relationships/slide" Target="slides/slide28.xml"/><Relationship Id="rId77" Type="http://schemas.openxmlformats.org/officeDocument/2006/relationships/font" Target="fonts/HelveticaNeueLight-italic.fntdata"/><Relationship Id="rId32" Type="http://schemas.openxmlformats.org/officeDocument/2006/relationships/slide" Target="slides/slide27.xml"/><Relationship Id="rId76" Type="http://schemas.openxmlformats.org/officeDocument/2006/relationships/font" Target="fonts/HelveticaNeueLight-bold.fntdata"/><Relationship Id="rId35" Type="http://schemas.openxmlformats.org/officeDocument/2006/relationships/slide" Target="slides/slide30.xml"/><Relationship Id="rId79" Type="http://customschemas.google.com/relationships/presentationmetadata" Target="metadata"/><Relationship Id="rId34" Type="http://schemas.openxmlformats.org/officeDocument/2006/relationships/slide" Target="slides/slide29.xml"/><Relationship Id="rId78" Type="http://schemas.openxmlformats.org/officeDocument/2006/relationships/font" Target="fonts/HelveticaNeueLight-boldItalic.fntdata"/><Relationship Id="rId71" Type="http://schemas.openxmlformats.org/officeDocument/2006/relationships/font" Target="fonts/Poppins-regular.fntdata"/><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457f1c068e_3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2457f1c068e_3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g2457f1c068e_3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8084ac76e6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g28084ac76e6_0_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Energy is the ability to cause ________.</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[Change] </a:t>
            </a:r>
            <a:endParaRPr/>
          </a:p>
          <a:p>
            <a:pPr indent="0" lvl="0" marL="0" rtl="0" algn="l">
              <a:lnSpc>
                <a:spcPct val="100000"/>
              </a:lnSpc>
              <a:spcBef>
                <a:spcPts val="0"/>
              </a:spcBef>
              <a:spcAft>
                <a:spcPts val="0"/>
              </a:spcAft>
              <a:buSzPts val="1400"/>
              <a:buNone/>
            </a:pPr>
            <a:r>
              <a:t/>
            </a:r>
            <a:endParaRPr/>
          </a:p>
        </p:txBody>
      </p:sp>
      <p:sp>
        <p:nvSpPr>
          <p:cNvPr id="185" name="Google Shape;185;g28084ac76e6_0_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8084ac76e6_0_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28084ac76e6_0_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Direction is where something ______ or ______.</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[moves, points]</a:t>
            </a:r>
            <a:endParaRPr/>
          </a:p>
        </p:txBody>
      </p:sp>
      <p:sp>
        <p:nvSpPr>
          <p:cNvPr id="194" name="Google Shape;194;g28084ac76e6_0_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8084ac76e6_0_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28084ac76e6_0_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Direction is where something ______ or ______.</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[moves, points]</a:t>
            </a:r>
            <a:endParaRPr/>
          </a:p>
        </p:txBody>
      </p:sp>
      <p:sp>
        <p:nvSpPr>
          <p:cNvPr id="202" name="Google Shape;202;g28084ac76e6_0_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87c22e3313_0_3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g287c22e3313_0_3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vibrations are quick back-and-forth movements.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[True]</a:t>
            </a:r>
            <a:endParaRPr/>
          </a:p>
        </p:txBody>
      </p:sp>
      <p:sp>
        <p:nvSpPr>
          <p:cNvPr id="210" name="Google Shape;210;g287c22e3313_0_3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87c22e3313_0_4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g287c22e3313_0_4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vibrations are quick back-and-forth movements.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[True]</a:t>
            </a:r>
            <a:endParaRPr/>
          </a:p>
        </p:txBody>
      </p:sp>
      <p:sp>
        <p:nvSpPr>
          <p:cNvPr id="219" name="Google Shape;219;g287c22e3313_0_4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7f7a576e42_0_2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7f7a576e42_0_2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let’s define the phrase </a:t>
            </a:r>
            <a:r>
              <a:rPr b="1" lang="en-US"/>
              <a:t>sound</a:t>
            </a:r>
            <a:r>
              <a:rPr lang="en-US"/>
              <a:t>.</a:t>
            </a:r>
            <a:endParaRPr/>
          </a:p>
        </p:txBody>
      </p:sp>
      <p:sp>
        <p:nvSpPr>
          <p:cNvPr id="228" name="Google Shape;228;g27f7a576e42_0_2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7f7a576e42_0_2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27f7a576e42_0_2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Sound </a:t>
            </a:r>
            <a:r>
              <a:rPr lang="en-US"/>
              <a:t>is energy that is carried by vibration of one or more objects or particles to our ears.</a:t>
            </a:r>
            <a:endParaRPr b="0"/>
          </a:p>
          <a:p>
            <a:pPr indent="0" lvl="0" marL="0" rtl="0" algn="l">
              <a:lnSpc>
                <a:spcPct val="100000"/>
              </a:lnSpc>
              <a:spcBef>
                <a:spcPts val="0"/>
              </a:spcBef>
              <a:spcAft>
                <a:spcPts val="0"/>
              </a:spcAft>
              <a:buSzPts val="1400"/>
              <a:buNone/>
            </a:pPr>
            <a:r>
              <a:t/>
            </a:r>
            <a:endParaRPr/>
          </a:p>
        </p:txBody>
      </p:sp>
      <p:sp>
        <p:nvSpPr>
          <p:cNvPr id="236" name="Google Shape;236;g27f7a576e42_0_2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7f7a576e42_0_2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27f7a576e42_0_2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45" name="Google Shape;245;g27f7a576e42_0_2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7f7a576e42_0_2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g27f7a576e42_0_2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What is </a:t>
            </a:r>
            <a:r>
              <a:rPr lang="en-US"/>
              <a:t>sound</a:t>
            </a:r>
            <a:r>
              <a:rPr b="0" lang="en-US"/>
              <a:t>? </a:t>
            </a:r>
            <a:endParaRPr b="0"/>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a:t>
            </a:r>
            <a:r>
              <a:rPr lang="en-US"/>
              <a:t>Sound is energy that is carried by vibration of one or more objects or particles to our ears.</a:t>
            </a:r>
            <a:r>
              <a:rPr b="0" lang="en-US"/>
              <a:t>]</a:t>
            </a:r>
            <a:endParaRPr/>
          </a:p>
        </p:txBody>
      </p:sp>
      <p:sp>
        <p:nvSpPr>
          <p:cNvPr id="251" name="Google Shape;251;g27f7a576e42_0_2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7f7a576e42_0_2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27f7a576e42_0_2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259" name="Google Shape;259;g27f7a576e42_0_2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7f7a576e42_0_2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g27f7a576e42_0_2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Next, we’ll be learning about the word: </a:t>
            </a:r>
            <a:r>
              <a:rPr b="1" lang="en-US"/>
              <a:t>Sound</a:t>
            </a:r>
            <a:r>
              <a:rPr lang="en-US"/>
              <a:t>.</a:t>
            </a:r>
            <a:endParaRPr/>
          </a:p>
        </p:txBody>
      </p:sp>
      <p:sp>
        <p:nvSpPr>
          <p:cNvPr id="123" name="Google Shape;123;g27f7a576e42_0_2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7f7a576e42_0_264: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27f7a576e42_0_2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Sound</a:t>
            </a:r>
            <a:r>
              <a:rPr lang="en-US"/>
              <a:t> travels in waves and must have a solid, liquid, or gas to travel through. In sound waves, energy is transferred through the medium - a solid, liquid, or gas - through which sound travels.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7f7a576e42_0_27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27f7a576e42_0_2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b="1" lang="en-US"/>
              <a:t>Sound</a:t>
            </a:r>
            <a:r>
              <a:rPr lang="en-US"/>
              <a:t> travels the quickest through solids. For example, if a person hits a table, the </a:t>
            </a:r>
            <a:r>
              <a:rPr b="1" lang="en-US"/>
              <a:t>sound</a:t>
            </a:r>
            <a:r>
              <a:rPr lang="en-US"/>
              <a:t> happens immediately. The same can be said about clapping hands.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7f7a576e42_0_27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27f7a576e42_0_2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US"/>
              <a:t>But if </a:t>
            </a:r>
            <a:r>
              <a:rPr b="1" lang="en-US"/>
              <a:t>sound</a:t>
            </a:r>
            <a:r>
              <a:rPr lang="en-US"/>
              <a:t> travels through liquids or gases, it is much slower. For example, if you try to talk to your friend under water, it may be difficult to hear them (liquid). Similarly, if you see a lightning bolt far away, it can take a long time for the </a:t>
            </a:r>
            <a:r>
              <a:rPr b="1" lang="en-US"/>
              <a:t>sound</a:t>
            </a:r>
            <a:r>
              <a:rPr lang="en-US"/>
              <a:t> of the thunder to travel to your ears (gas).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7f7a576e42_0_2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27f7a576e42_0_2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291" name="Google Shape;291;g27f7a576e42_0_2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7f7a576e42_0_2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27f7a576e42_0_28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b="1" lang="en-US"/>
              <a:t>Sound </a:t>
            </a:r>
            <a:r>
              <a:rPr lang="en-US"/>
              <a:t>travels in ______ and must have a solid, liquid, or gas to travel through.</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[Waves]</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Clr>
                <a:schemeClr val="dk1"/>
              </a:buClr>
              <a:buSzPts val="3600"/>
              <a:buFont typeface="Arial"/>
              <a:buNone/>
            </a:pPr>
            <a:r>
              <a:t/>
            </a:r>
            <a:endParaRPr/>
          </a:p>
        </p:txBody>
      </p:sp>
      <p:sp>
        <p:nvSpPr>
          <p:cNvPr id="297" name="Google Shape;297;g27f7a576e42_0_28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87c22e3313_0_4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6" name="Google Shape;306;g287c22e3313_0_4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3600"/>
              <a:buNone/>
            </a:pPr>
            <a:r>
              <a:rPr b="1" lang="en-US"/>
              <a:t>Sound </a:t>
            </a:r>
            <a:r>
              <a:rPr lang="en-US"/>
              <a:t>travels in ______ and must have a solid, liquid, or gas to travel through.</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SzPts val="3600"/>
              <a:buNone/>
            </a:pPr>
            <a:r>
              <a:rPr lang="en-US"/>
              <a:t>[Waves]</a:t>
            </a:r>
            <a:endParaRPr/>
          </a:p>
          <a:p>
            <a:pPr indent="0" lvl="0" marL="0" rtl="0" algn="l">
              <a:lnSpc>
                <a:spcPct val="100000"/>
              </a:lnSpc>
              <a:spcBef>
                <a:spcPts val="0"/>
              </a:spcBef>
              <a:spcAft>
                <a:spcPts val="0"/>
              </a:spcAft>
              <a:buSzPts val="3600"/>
              <a:buNone/>
            </a:pPr>
            <a:r>
              <a:t/>
            </a:r>
            <a:endParaRPr/>
          </a:p>
          <a:p>
            <a:pPr indent="0" lvl="0" marL="0" rtl="0" algn="l">
              <a:lnSpc>
                <a:spcPct val="100000"/>
              </a:lnSpc>
              <a:spcBef>
                <a:spcPts val="0"/>
              </a:spcBef>
              <a:spcAft>
                <a:spcPts val="0"/>
              </a:spcAft>
              <a:buClr>
                <a:schemeClr val="dk1"/>
              </a:buClr>
              <a:buSzPts val="3600"/>
              <a:buFont typeface="Arial"/>
              <a:buNone/>
            </a:pPr>
            <a:r>
              <a:t/>
            </a:r>
            <a:endParaRPr/>
          </a:p>
        </p:txBody>
      </p:sp>
      <p:sp>
        <p:nvSpPr>
          <p:cNvPr id="307" name="Google Shape;307;g287c22e3313_0_4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7f7a576e42_0_3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g27f7a576e42_0_30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a:t>
            </a:r>
            <a:r>
              <a:rPr b="1" lang="en-US"/>
              <a:t>Sound</a:t>
            </a:r>
            <a:r>
              <a:rPr lang="en-US"/>
              <a:t> travels the fastest through liquids and gases.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[False]</a:t>
            </a:r>
            <a:endParaRPr/>
          </a:p>
          <a:p>
            <a:pPr indent="0" lvl="0" marL="0" rtl="0" algn="l">
              <a:lnSpc>
                <a:spcPct val="100000"/>
              </a:lnSpc>
              <a:spcBef>
                <a:spcPts val="0"/>
              </a:spcBef>
              <a:spcAft>
                <a:spcPts val="0"/>
              </a:spcAft>
              <a:buSzPts val="1400"/>
              <a:buNone/>
            </a:pPr>
            <a:r>
              <a:t/>
            </a:r>
            <a:endParaRPr/>
          </a:p>
        </p:txBody>
      </p:sp>
      <p:sp>
        <p:nvSpPr>
          <p:cNvPr id="317" name="Google Shape;317;g27f7a576e42_0_30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87c22e3313_0_4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g287c22e3313_0_4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a:t>
            </a:r>
            <a:r>
              <a:rPr b="1" lang="en-US"/>
              <a:t>Sound</a:t>
            </a:r>
            <a:r>
              <a:rPr lang="en-US"/>
              <a:t> travels the fastest through liquids and gases. This is false. Remember: </a:t>
            </a:r>
            <a:r>
              <a:rPr b="1" lang="en-US"/>
              <a:t>sound</a:t>
            </a:r>
            <a:r>
              <a:rPr lang="en-US"/>
              <a:t> travels the fastest through solid objects.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[False]</a:t>
            </a:r>
            <a:endParaRPr/>
          </a:p>
          <a:p>
            <a:pPr indent="0" lvl="0" marL="0" rtl="0" algn="l">
              <a:lnSpc>
                <a:spcPct val="100000"/>
              </a:lnSpc>
              <a:spcBef>
                <a:spcPts val="0"/>
              </a:spcBef>
              <a:spcAft>
                <a:spcPts val="0"/>
              </a:spcAft>
              <a:buSzPts val="1400"/>
              <a:buNone/>
            </a:pPr>
            <a:r>
              <a:t/>
            </a:r>
            <a:endParaRPr/>
          </a:p>
        </p:txBody>
      </p:sp>
      <p:sp>
        <p:nvSpPr>
          <p:cNvPr id="327" name="Google Shape;327;g287c22e3313_0_4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7f7a576e42_0_3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27f7a576e42_0_3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a:t>
            </a:r>
            <a:r>
              <a:rPr b="1" lang="en-US"/>
              <a:t>sound.</a:t>
            </a:r>
            <a:endParaRPr/>
          </a:p>
        </p:txBody>
      </p:sp>
      <p:sp>
        <p:nvSpPr>
          <p:cNvPr id="337" name="Google Shape;337;g27f7a576e42_0_3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7f7a576e42_0_3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27f7a576e42_0_3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Human voices produce </a:t>
            </a:r>
            <a:r>
              <a:rPr b="1" lang="en-US"/>
              <a:t>sound</a:t>
            </a:r>
            <a:r>
              <a:rPr lang="en-US"/>
              <a:t>. Our vocal cords vibrate and produce noise energy that transfers to the ears of the person we are talking to. </a:t>
            </a:r>
            <a:endParaRPr/>
          </a:p>
        </p:txBody>
      </p:sp>
      <p:sp>
        <p:nvSpPr>
          <p:cNvPr id="344" name="Google Shape;344;g27f7a576e42_0_3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8e7962cc08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g28e7962cc08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Our “big question” is: </a:t>
            </a:r>
            <a:r>
              <a:rPr b="1" lang="en-US"/>
              <a:t>How is sound produced and transmitted?</a:t>
            </a:r>
            <a:endParaRPr b="1"/>
          </a:p>
          <a:p>
            <a:pPr indent="0" lvl="0" marL="0" rtl="0" algn="l">
              <a:lnSpc>
                <a:spcPct val="100000"/>
              </a:lnSpc>
              <a:spcBef>
                <a:spcPts val="0"/>
              </a:spcBef>
              <a:spcAft>
                <a:spcPts val="0"/>
              </a:spcAft>
              <a:buSzPts val="1400"/>
              <a:buNone/>
            </a:pPr>
            <a:r>
              <a:rPr b="0" lang="en-US"/>
              <a:t>[Pause and illicit predictions from students.]</a:t>
            </a:r>
            <a:endParaRPr/>
          </a:p>
          <a:p>
            <a:pPr indent="0" lvl="0" marL="0" rtl="0" algn="l">
              <a:lnSpc>
                <a:spcPct val="100000"/>
              </a:lnSpc>
              <a:spcBef>
                <a:spcPts val="0"/>
              </a:spcBef>
              <a:spcAft>
                <a:spcPts val="0"/>
              </a:spcAft>
              <a:buSzPts val="1400"/>
              <a:buNone/>
            </a:pPr>
            <a:r>
              <a:t/>
            </a:r>
            <a:endParaRPr b="0"/>
          </a:p>
          <a:p>
            <a:pPr indent="0" lvl="0" marL="0" rtl="0" algn="l">
              <a:lnSpc>
                <a:spcPct val="100000"/>
              </a:lnSpc>
              <a:spcBef>
                <a:spcPts val="0"/>
              </a:spcBef>
              <a:spcAft>
                <a:spcPts val="0"/>
              </a:spcAft>
              <a:buSzPts val="1400"/>
              <a:buNone/>
            </a:pPr>
            <a:r>
              <a:rPr b="0" lang="en-US"/>
              <a:t>I love all these thoughtful scientific hypotheses!  Be sure to keep this question and your predictions in mind as we move through these next few lessons, and we’ll continue to revisit it.</a:t>
            </a:r>
            <a:endParaRPr/>
          </a:p>
        </p:txBody>
      </p:sp>
      <p:sp>
        <p:nvSpPr>
          <p:cNvPr id="132" name="Google Shape;132;g28e7962cc08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7f7a576e42_0_3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g27f7a576e42_0_3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Cars are a large source of </a:t>
            </a:r>
            <a:r>
              <a:rPr b="1" lang="en-US"/>
              <a:t>sound</a:t>
            </a:r>
            <a:r>
              <a:rPr lang="en-US"/>
              <a:t>. Specifically, car horns vibrate and then transfer those vibrations to our ears, telling us to use caution while we are driving.</a:t>
            </a:r>
            <a:endParaRPr/>
          </a:p>
        </p:txBody>
      </p:sp>
      <p:sp>
        <p:nvSpPr>
          <p:cNvPr id="353" name="Google Shape;353;g27f7a576e42_0_3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7f7a576e42_0_3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27f7a576e42_0_3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362" name="Google Shape;362;g27f7a576e42_0_3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7f7a576e42_0_3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g27f7a576e42_0_3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What is sound?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[Sound is energy that is carried by vibration of one or more objects or particles to our ears.]</a:t>
            </a:r>
            <a:endParaRPr/>
          </a:p>
        </p:txBody>
      </p:sp>
      <p:sp>
        <p:nvSpPr>
          <p:cNvPr id="368" name="Google Shape;368;g27f7a576e42_0_3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7f7a576e42_0_3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g27f7a576e42_0_3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non-examples of </a:t>
            </a:r>
            <a:r>
              <a:rPr b="1" lang="en-US"/>
              <a:t>sound</a:t>
            </a:r>
            <a:r>
              <a:rPr lang="en-US"/>
              <a:t>.</a:t>
            </a:r>
            <a:endParaRPr/>
          </a:p>
        </p:txBody>
      </p:sp>
      <p:sp>
        <p:nvSpPr>
          <p:cNvPr id="376" name="Google Shape;376;g27f7a576e42_0_3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7f7a576e42_0_3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g27f7a576e42_0_3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If a person is silent, then they do not produce </a:t>
            </a:r>
            <a:r>
              <a:rPr b="1" lang="en-US"/>
              <a:t>sound</a:t>
            </a:r>
            <a:r>
              <a:rPr lang="en-US"/>
              <a:t> with their mouths. Their vocal cords do not vibrate, so </a:t>
            </a:r>
            <a:r>
              <a:rPr b="1" lang="en-US"/>
              <a:t>sound</a:t>
            </a:r>
            <a:r>
              <a:rPr lang="en-US"/>
              <a:t> is not produced.</a:t>
            </a:r>
            <a:endParaRPr/>
          </a:p>
        </p:txBody>
      </p:sp>
      <p:sp>
        <p:nvSpPr>
          <p:cNvPr id="383" name="Google Shape;383;g27f7a576e42_0_3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7f7a576e42_0_3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27f7a576e42_0_3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Color is not an example of </a:t>
            </a:r>
            <a:r>
              <a:rPr b="1" lang="en-US"/>
              <a:t>sound</a:t>
            </a:r>
            <a:r>
              <a:rPr lang="en-US"/>
              <a:t>. Because color does not vibrate, it does not produce a </a:t>
            </a:r>
            <a:r>
              <a:rPr b="1" lang="en-US"/>
              <a:t>sound</a:t>
            </a:r>
            <a:r>
              <a:rPr lang="en-US"/>
              <a:t> for our ears to hear. </a:t>
            </a:r>
            <a:endParaRPr/>
          </a:p>
        </p:txBody>
      </p:sp>
      <p:sp>
        <p:nvSpPr>
          <p:cNvPr id="392" name="Google Shape;392;g27f7a576e42_0_3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7f7a576e42_0_38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27f7a576e42_0_3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401" name="Google Shape;401;g27f7a576e42_0_3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7f7a576e42_0_3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g27f7a576e42_0_3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US"/>
              <a:t>Why does the car show </a:t>
            </a:r>
            <a:r>
              <a:rPr b="1" lang="en-US"/>
              <a:t>sound</a:t>
            </a:r>
            <a:r>
              <a:rPr lang="en-US"/>
              <a:t>, but the colors do not?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[Because the honking car horn vibrates and sends that energy to our ears. Color does not vibrate.]</a:t>
            </a:r>
            <a:endParaRPr/>
          </a:p>
        </p:txBody>
      </p:sp>
      <p:sp>
        <p:nvSpPr>
          <p:cNvPr id="407" name="Google Shape;407;g27f7a576e42_0_39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7f7a576e42_0_4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g27f7a576e42_0_4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also break down the term </a:t>
            </a:r>
            <a:r>
              <a:rPr b="1" lang="en-US"/>
              <a:t>sound </a:t>
            </a:r>
            <a:r>
              <a:rPr lang="en-US"/>
              <a:t>into different word parts to help us remember the meaning.  Let’s take a look!</a:t>
            </a:r>
            <a:endParaRPr/>
          </a:p>
        </p:txBody>
      </p:sp>
      <p:sp>
        <p:nvSpPr>
          <p:cNvPr id="418" name="Google Shape;418;g27f7a576e42_0_4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7f7a576e42_0_4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27f7a576e42_0_40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can break up the term </a:t>
            </a:r>
            <a:r>
              <a:rPr b="1" lang="en-US"/>
              <a:t>sound</a:t>
            </a:r>
            <a:r>
              <a:rPr lang="en-US"/>
              <a:t> into one part: the root.</a:t>
            </a:r>
            <a:endParaRPr/>
          </a:p>
        </p:txBody>
      </p:sp>
      <p:sp>
        <p:nvSpPr>
          <p:cNvPr id="425" name="Google Shape;425;g27f7a576e42_0_40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8084ac76e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28084ac76e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40" name="Google Shape;140;g28084ac76e6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7f7a576e42_0_4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 name="Google Shape;434;g27f7a576e42_0_4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The root “sound” means vibration energy our ears hear.</a:t>
            </a:r>
            <a:endParaRPr/>
          </a:p>
        </p:txBody>
      </p:sp>
      <p:sp>
        <p:nvSpPr>
          <p:cNvPr id="435" name="Google Shape;435;g27f7a576e42_0_4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27f7a576e42_0_4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g27f7a576e42_0_4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So when look at the word sound it means vibration energy our ears hear.</a:t>
            </a:r>
            <a:endParaRPr/>
          </a:p>
          <a:p>
            <a:pPr indent="0" lvl="0" marL="0" rtl="0" algn="l">
              <a:lnSpc>
                <a:spcPct val="100000"/>
              </a:lnSpc>
              <a:spcBef>
                <a:spcPts val="0"/>
              </a:spcBef>
              <a:spcAft>
                <a:spcPts val="0"/>
              </a:spcAft>
              <a:buSzPts val="1400"/>
              <a:buNone/>
            </a:pPr>
            <a:r>
              <a:t/>
            </a:r>
            <a:endParaRPr/>
          </a:p>
        </p:txBody>
      </p:sp>
      <p:sp>
        <p:nvSpPr>
          <p:cNvPr id="446" name="Google Shape;446;g27f7a576e42_0_4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7f7a576e42_0_4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 name="Google Shape;455;g27f7a576e42_0_4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456" name="Google Shape;456;g27f7a576e42_0_4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7f7a576e42_0_4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g27f7a576e42_0_4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How can we use the word parts of </a:t>
            </a:r>
            <a:r>
              <a:rPr b="1" lang="en-US"/>
              <a:t>sound</a:t>
            </a:r>
            <a:r>
              <a:rPr lang="en-US"/>
              <a:t> to help us remember the definition of the term?</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[The root sound means vibration energy our ears hear. </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So when we put it all together, sound is vibration energy our ears hear.]</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462" name="Google Shape;462;g27f7a576e42_0_4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7f7a576e42_0_4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g27f7a576e42_0_4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472" name="Google Shape;472;g27f7a576e42_0_4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7f7a576e42_0_4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g27f7a576e42_0_4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US"/>
              <a:t>Sound </a:t>
            </a:r>
            <a:r>
              <a:rPr lang="en-US"/>
              <a:t>is energy that is carried by vibration of one or more objects or particles to our ears.</a:t>
            </a:r>
            <a:endParaRPr b="0"/>
          </a:p>
          <a:p>
            <a:pPr indent="0" lvl="0" marL="0" rtl="0" algn="l">
              <a:lnSpc>
                <a:spcPct val="100000"/>
              </a:lnSpc>
              <a:spcBef>
                <a:spcPts val="0"/>
              </a:spcBef>
              <a:spcAft>
                <a:spcPts val="0"/>
              </a:spcAft>
              <a:buSzPts val="1400"/>
              <a:buNone/>
            </a:pPr>
            <a:r>
              <a:t/>
            </a:r>
            <a:endParaRPr/>
          </a:p>
        </p:txBody>
      </p:sp>
      <p:sp>
        <p:nvSpPr>
          <p:cNvPr id="479" name="Google Shape;479;g27f7a576e42_0_4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7f7a576e42_0_4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27f7a576e42_0_4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sound</a:t>
            </a:r>
            <a:r>
              <a:rPr lang="en-US">
                <a:solidFill>
                  <a:srgbClr val="242424"/>
                </a:solidFill>
              </a:rPr>
              <a:t>. </a:t>
            </a:r>
            <a:endParaRPr/>
          </a:p>
        </p:txBody>
      </p:sp>
      <p:sp>
        <p:nvSpPr>
          <p:cNvPr id="487" name="Google Shape;487;g27f7a576e42_0_4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7f7a576e42_0_4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g27f7a576e42_0_4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To complete the Frayer model,</a:t>
            </a:r>
            <a:r>
              <a:rPr lang="en-US">
                <a:solidFill>
                  <a:srgbClr val="242424"/>
                </a:solidFill>
              </a:rPr>
              <a:t> we will choose from four choices the correct picture, definition, example, and response to the question, “How does </a:t>
            </a:r>
            <a:r>
              <a:rPr b="1" lang="en-US">
                <a:solidFill>
                  <a:srgbClr val="242424"/>
                </a:solidFill>
              </a:rPr>
              <a:t>sound</a:t>
            </a:r>
            <a:r>
              <a:rPr lang="en-US">
                <a:solidFill>
                  <a:srgbClr val="242424"/>
                </a:solidFill>
              </a:rPr>
              <a:t> impact my life?”</a:t>
            </a:r>
            <a:r>
              <a:rPr lang="en-US">
                <a:solidFill>
                  <a:schemeClr val="dk1"/>
                </a:solidFill>
              </a:rPr>
              <a:t> </a:t>
            </a:r>
            <a:r>
              <a:rPr lang="en-US">
                <a:solidFill>
                  <a:srgbClr val="242424"/>
                </a:solidFill>
              </a:rPr>
              <a:t>Select the best response for each question </a:t>
            </a:r>
            <a:r>
              <a:rPr lang="en-US">
                <a:solidFill>
                  <a:schemeClr val="dk1"/>
                </a:solidFill>
              </a:rPr>
              <a:t>using the information you just learned. As </a:t>
            </a:r>
            <a:r>
              <a:rPr lang="en-US"/>
              <a:t>we </a:t>
            </a:r>
            <a:r>
              <a:rPr lang="en-US">
                <a:solidFill>
                  <a:schemeClr val="dk1"/>
                </a:solidFill>
              </a:rPr>
              <a:t>select responses, </a:t>
            </a:r>
            <a:r>
              <a:rPr lang="en-US"/>
              <a:t>we</a:t>
            </a:r>
            <a:r>
              <a:rPr lang="en-US">
                <a:solidFill>
                  <a:schemeClr val="dk1"/>
                </a:solidFill>
              </a:rPr>
              <a:t> will see how this model looks filled in for the term</a:t>
            </a:r>
            <a:r>
              <a:rPr lang="en-US"/>
              <a:t> </a:t>
            </a:r>
            <a:r>
              <a:rPr b="1" lang="en-US"/>
              <a:t>sound.</a:t>
            </a:r>
            <a:endParaRPr>
              <a:solidFill>
                <a:schemeClr val="dk1"/>
              </a:solidFill>
            </a:endParaRPr>
          </a:p>
        </p:txBody>
      </p:sp>
      <p:sp>
        <p:nvSpPr>
          <p:cNvPr id="498" name="Google Shape;498;g27f7a576e42_0_49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27f7a576e42_0_5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g27f7a576e42_0_5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picture of</a:t>
            </a:r>
            <a:r>
              <a:rPr lang="en-US"/>
              <a:t> </a:t>
            </a:r>
            <a:r>
              <a:rPr b="1" lang="en-US"/>
              <a:t>sound</a:t>
            </a:r>
            <a:r>
              <a:rPr b="1" lang="en-US" sz="1200">
                <a:solidFill>
                  <a:schemeClr val="dk1"/>
                </a:solidFill>
              </a:rPr>
              <a:t> </a:t>
            </a:r>
            <a:r>
              <a:rPr lang="en-US" sz="1200">
                <a:solidFill>
                  <a:schemeClr val="dk1"/>
                </a:solidFill>
              </a:rPr>
              <a:t>from these four choices</a:t>
            </a:r>
            <a:r>
              <a:rPr lang="en-US"/>
              <a:t>.</a:t>
            </a:r>
            <a:endParaRPr/>
          </a:p>
        </p:txBody>
      </p:sp>
      <p:sp>
        <p:nvSpPr>
          <p:cNvPr id="520" name="Google Shape;520;g27f7a576e42_0_5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27f7a576e42_0_5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g27f7a576e42_0_5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This is the picture that shows </a:t>
            </a:r>
            <a:r>
              <a:rPr b="1" lang="en-US"/>
              <a:t>sound.</a:t>
            </a:r>
            <a:endParaRPr/>
          </a:p>
        </p:txBody>
      </p:sp>
      <p:sp>
        <p:nvSpPr>
          <p:cNvPr id="540" name="Google Shape;540;g27f7a576e42_0_5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8084ac76e6_0_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g28084ac76e6_0_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Direction is where something moves or points</a:t>
            </a:r>
            <a:endParaRPr/>
          </a:p>
        </p:txBody>
      </p:sp>
      <p:sp>
        <p:nvSpPr>
          <p:cNvPr id="146" name="Google Shape;146;g28084ac76e6_0_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7f7a576e42_0_5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g27f7a576e42_0_5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Here is the Frayer model filled in with a picture of </a:t>
            </a:r>
            <a:r>
              <a:rPr b="1" lang="en-US"/>
              <a:t>sound.</a:t>
            </a:r>
            <a:endParaRPr>
              <a:solidFill>
                <a:schemeClr val="dk1"/>
              </a:solidFill>
            </a:endParaRPr>
          </a:p>
        </p:txBody>
      </p:sp>
      <p:sp>
        <p:nvSpPr>
          <p:cNvPr id="561" name="Google Shape;561;g27f7a576e42_0_5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7f7a576e42_0_5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g27f7a576e42_0_5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definition of </a:t>
            </a:r>
            <a:r>
              <a:rPr b="1" lang="en-US"/>
              <a:t>sound</a:t>
            </a:r>
            <a:r>
              <a:rPr b="1" lang="en-US" sz="1200">
                <a:solidFill>
                  <a:schemeClr val="dk1"/>
                </a:solidFill>
              </a:rPr>
              <a:t> </a:t>
            </a:r>
            <a:r>
              <a:rPr lang="en-US" sz="1200">
                <a:solidFill>
                  <a:schemeClr val="dk1"/>
                </a:solidFill>
              </a:rPr>
              <a:t>from these four choices.</a:t>
            </a:r>
            <a:endParaRPr sz="1200">
              <a:solidFill>
                <a:schemeClr val="dk1"/>
              </a:solidFill>
            </a:endParaRPr>
          </a:p>
        </p:txBody>
      </p:sp>
      <p:sp>
        <p:nvSpPr>
          <p:cNvPr id="584" name="Google Shape;584;g27f7a576e42_0_5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27f7a576e42_0_5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g27f7a576e42_0_5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“Energy that is carried by vibration of one or more objects or particles to our ears” is correct! This is the definition of </a:t>
            </a:r>
            <a:r>
              <a:rPr b="1" lang="en-US"/>
              <a:t>sound.</a:t>
            </a:r>
            <a:endParaRPr sz="1200">
              <a:solidFill>
                <a:schemeClr val="dk1"/>
              </a:solidFill>
            </a:endParaRPr>
          </a:p>
        </p:txBody>
      </p:sp>
      <p:sp>
        <p:nvSpPr>
          <p:cNvPr id="605" name="Google Shape;605;g27f7a576e42_0_59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27f7a576e42_0_6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g27f7a576e42_0_6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Here is the Frayer Model with a picture and the definition filled in for </a:t>
            </a:r>
            <a:r>
              <a:rPr b="1" lang="en-US"/>
              <a:t>sound: </a:t>
            </a:r>
            <a:r>
              <a:rPr lang="en-US"/>
              <a:t> energy that is carried by vibration of one or more objects or particles to our ears.</a:t>
            </a:r>
            <a:endParaRPr>
              <a:solidFill>
                <a:schemeClr val="dk1"/>
              </a:solidFill>
            </a:endParaRPr>
          </a:p>
        </p:txBody>
      </p:sp>
      <p:sp>
        <p:nvSpPr>
          <p:cNvPr id="627" name="Google Shape;627;g27f7a576e42_0_6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7f7a576e42_0_6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g27f7a576e42_0_6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 </a:t>
            </a:r>
            <a:r>
              <a:rPr b="1" lang="en-US"/>
              <a:t>sound</a:t>
            </a:r>
            <a:r>
              <a:rPr b="1" lang="en-US" sz="12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from these four choices. </a:t>
            </a:r>
            <a:endParaRPr sz="1200">
              <a:solidFill>
                <a:schemeClr val="dk1"/>
              </a:solidFill>
            </a:endParaRPr>
          </a:p>
        </p:txBody>
      </p:sp>
      <p:sp>
        <p:nvSpPr>
          <p:cNvPr id="651" name="Google Shape;651;g27f7a576e42_0_6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7f7a576e42_0_6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g27f7a576e42_0_6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“A piano being played” is correct! This is an example of </a:t>
            </a:r>
            <a:r>
              <a:rPr b="1" lang="en-US"/>
              <a:t>sound.</a:t>
            </a:r>
            <a:endParaRPr sz="1200">
              <a:solidFill>
                <a:schemeClr val="dk1"/>
              </a:solidFill>
            </a:endParaRPr>
          </a:p>
        </p:txBody>
      </p:sp>
      <p:sp>
        <p:nvSpPr>
          <p:cNvPr id="672" name="Google Shape;672;g27f7a576e42_0_6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27f7a576e42_0_6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g27f7a576e42_0_6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100"/>
              <a:t>Here is the Frayer Model with a picture, definition, and an example of </a:t>
            </a:r>
            <a:r>
              <a:rPr b="1" lang="en-US" sz="1100"/>
              <a:t>sound</a:t>
            </a:r>
            <a:r>
              <a:rPr lang="en-US" sz="1100"/>
              <a:t>: </a:t>
            </a:r>
            <a:r>
              <a:rPr lang="en-US"/>
              <a:t>A piano being played.</a:t>
            </a:r>
            <a:endParaRPr sz="1100">
              <a:solidFill>
                <a:schemeClr val="dk1"/>
              </a:solidFill>
            </a:endParaRPr>
          </a:p>
        </p:txBody>
      </p:sp>
      <p:sp>
        <p:nvSpPr>
          <p:cNvPr id="694" name="Google Shape;694;g27f7a576e42_0_6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27f7a576e42_0_7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 name="Google Shape;719;g27f7a576e42_0_7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a:t>
            </a:r>
            <a:r>
              <a:rPr lang="en-US"/>
              <a:t>does </a:t>
            </a:r>
            <a:r>
              <a:rPr b="1" lang="en-US"/>
              <a:t>sound</a:t>
            </a:r>
            <a:r>
              <a:rPr lang="en-US"/>
              <a:t> impact</a:t>
            </a:r>
            <a:r>
              <a:rPr lang="en-US" sz="1200">
                <a:solidFill>
                  <a:schemeClr val="dk1"/>
                </a:solidFill>
                <a:latin typeface="Calibri"/>
                <a:ea typeface="Calibri"/>
                <a:cs typeface="Calibri"/>
                <a:sym typeface="Calibri"/>
              </a:rPr>
              <a:t> my life?” from these four choices. </a:t>
            </a:r>
            <a:endParaRPr sz="1200">
              <a:solidFill>
                <a:schemeClr val="dk1"/>
              </a:solidFill>
            </a:endParaRPr>
          </a:p>
        </p:txBody>
      </p:sp>
      <p:sp>
        <p:nvSpPr>
          <p:cNvPr id="720" name="Google Shape;720;g27f7a576e42_0_70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g27f7a576e42_0_7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0" name="Google Shape;740;g27f7a576e42_0_7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“Sound impacts my life by helping us communicate with other people and the environment around us.” That is correct! This is an example of how </a:t>
            </a:r>
            <a:r>
              <a:rPr b="1" lang="en-US"/>
              <a:t>sound </a:t>
            </a:r>
            <a:r>
              <a:rPr lang="en-US"/>
              <a:t>impacts your life.</a:t>
            </a:r>
            <a:endParaRPr sz="1200">
              <a:solidFill>
                <a:schemeClr val="dk1"/>
              </a:solidFill>
            </a:endParaRPr>
          </a:p>
        </p:txBody>
      </p:sp>
      <p:sp>
        <p:nvSpPr>
          <p:cNvPr id="741" name="Google Shape;741;g27f7a576e42_0_7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27f7a576e42_0_7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2" name="Google Shape;762;g27f7a576e42_0_7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with a picture, definition, example, and a correct response to “how d</a:t>
            </a:r>
            <a:r>
              <a:rPr lang="en-US"/>
              <a:t>oes </a:t>
            </a:r>
            <a:r>
              <a:rPr b="1" lang="en-US"/>
              <a:t>sound</a:t>
            </a:r>
            <a:r>
              <a:rPr b="1" lang="en-US" sz="1200">
                <a:solidFill>
                  <a:schemeClr val="dk1"/>
                </a:solidFill>
              </a:rPr>
              <a:t> </a:t>
            </a:r>
            <a:r>
              <a:rPr lang="en-US" sz="1200">
                <a:solidFill>
                  <a:schemeClr val="dk1"/>
                </a:solidFill>
              </a:rPr>
              <a:t>impact my life?”: </a:t>
            </a:r>
            <a:r>
              <a:rPr lang="en-US"/>
              <a:t>Sound impacts my life by helping us communicate with other people and the environment around us.</a:t>
            </a:r>
            <a:endParaRPr/>
          </a:p>
        </p:txBody>
      </p:sp>
      <p:sp>
        <p:nvSpPr>
          <p:cNvPr id="763" name="Google Shape;763;g27f7a576e42_0_7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8084ac76e6_0_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28084ac76e6_0_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Energy is the ability to cause change. </a:t>
            </a:r>
            <a:endParaRPr/>
          </a:p>
        </p:txBody>
      </p:sp>
      <p:sp>
        <p:nvSpPr>
          <p:cNvPr id="154" name="Google Shape;154;g28084ac76e6_0_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27f7a576e42_0_7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8" name="Google Shape;788;g27f7a576e42_0_7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789" name="Google Shape;789;g27f7a576e42_0_7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27f7a576e42_0_7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5" name="Google Shape;795;g27f7a576e42_0_7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US"/>
              <a:t>Sound </a:t>
            </a:r>
            <a:r>
              <a:rPr lang="en-US"/>
              <a:t>is energy that is carried by vibration of one or more objects or particles to our ears.</a:t>
            </a:r>
            <a:endParaRPr/>
          </a:p>
          <a:p>
            <a:pPr indent="0" lvl="0" marL="0" marR="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SzPts val="1400"/>
              <a:buNone/>
            </a:pPr>
            <a:r>
              <a:t/>
            </a:r>
            <a:endParaRPr/>
          </a:p>
        </p:txBody>
      </p:sp>
      <p:sp>
        <p:nvSpPr>
          <p:cNvPr id="796" name="Google Shape;796;g27f7a576e42_0_7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27f7a576e42_0_7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3" name="Google Shape;803;g27f7a576e42_0_7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Let’s reflect again on our big question. Our “big question” is:</a:t>
            </a:r>
            <a:r>
              <a:rPr b="1" lang="en-US"/>
              <a:t> How is sound produced and transmitted?</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Does anyone have any additional examples to share that haven’t been discussed yet?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804" name="Google Shape;804;g27f7a576e42_0_78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g2806620ca31_1_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1" name="Google Shape;811;g2806620ca31_1_8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US"/>
              <a:t>*This is the simulation for sound. Feel free to explore the piano - play a ‘low’ note and compare it to a ‘high’ note. What if you hold a note in - what happens to the blue dots? What happens if you hold a different note in?</a:t>
            </a:r>
            <a:endParaRPr/>
          </a:p>
          <a:p>
            <a:pPr indent="0" lvl="0" marL="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Clr>
                <a:schemeClr val="dk1"/>
              </a:buClr>
              <a:buSzPts val="1200"/>
              <a:buFont typeface="Calibri"/>
              <a:buNone/>
            </a:pPr>
            <a:r>
              <a:rPr lang="en-US"/>
              <a:t>Press the magnifying glass to access the sound wave portion of the simulation. Explore this in the same manner as above.</a:t>
            </a:r>
            <a:endParaRPr/>
          </a:p>
          <a:p>
            <a:pPr indent="0" lvl="0" marL="0" rtl="0" algn="l">
              <a:lnSpc>
                <a:spcPct val="100000"/>
              </a:lnSpc>
              <a:spcBef>
                <a:spcPts val="0"/>
              </a:spcBef>
              <a:spcAft>
                <a:spcPts val="0"/>
              </a:spcAft>
              <a:buSzPts val="1400"/>
              <a:buNone/>
            </a:pPr>
            <a:r>
              <a:t/>
            </a:r>
            <a:endParaRPr/>
          </a:p>
        </p:txBody>
      </p:sp>
      <p:sp>
        <p:nvSpPr>
          <p:cNvPr id="812" name="Google Shape;812;g2806620ca31_1_8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823" name="Google Shape;823;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8" name="Google Shape;82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87c22e3313_0_3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87c22e3313_0_38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Vibrations</a:t>
            </a:r>
            <a:r>
              <a:rPr lang="en-US"/>
              <a:t> are quick back-and-forth movements.</a:t>
            </a:r>
            <a:endParaRPr b="0"/>
          </a:p>
          <a:p>
            <a:pPr indent="0" lvl="0" marL="0" rtl="0" algn="l">
              <a:lnSpc>
                <a:spcPct val="100000"/>
              </a:lnSpc>
              <a:spcBef>
                <a:spcPts val="0"/>
              </a:spcBef>
              <a:spcAft>
                <a:spcPts val="0"/>
              </a:spcAft>
              <a:buSzPts val="1400"/>
              <a:buNone/>
            </a:pPr>
            <a:r>
              <a:t/>
            </a:r>
            <a:endParaRPr/>
          </a:p>
        </p:txBody>
      </p:sp>
      <p:sp>
        <p:nvSpPr>
          <p:cNvPr id="162" name="Google Shape;162;g287c22e3313_0_38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8084ac76e6_0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g28084ac76e6_0_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170" name="Google Shape;170;g28084ac76e6_0_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8084ac76e6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28084ac76e6_0_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Energy is the ability to cause ________.</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a:t>[Change] </a:t>
            </a:r>
            <a:endParaRPr/>
          </a:p>
          <a:p>
            <a:pPr indent="0" lvl="0" marL="0" rtl="0" algn="l">
              <a:lnSpc>
                <a:spcPct val="100000"/>
              </a:lnSpc>
              <a:spcBef>
                <a:spcPts val="0"/>
              </a:spcBef>
              <a:spcAft>
                <a:spcPts val="0"/>
              </a:spcAft>
              <a:buSzPts val="1400"/>
              <a:buNone/>
            </a:pPr>
            <a:r>
              <a:t/>
            </a:r>
            <a:endParaRPr/>
          </a:p>
        </p:txBody>
      </p:sp>
      <p:sp>
        <p:nvSpPr>
          <p:cNvPr id="176" name="Google Shape;176;g28084ac76e6_0_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6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7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7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7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8" name="Google Shape;28;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9" name="Google Shape;39;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6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5" name="Google Shape;45;p6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6" name="Google Shape;46;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7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7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2" name="Google Shape;52;p7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3" name="Google Shape;53;p7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4" name="Google Shape;54;p7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5" name="Google Shape;55;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7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7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7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3"/>
          <p:cNvSpPr/>
          <p:nvPr>
            <p:ph idx="2" type="pic"/>
          </p:nvPr>
        </p:nvSpPr>
        <p:spPr>
          <a:xfrm>
            <a:off x="1792288" y="612775"/>
            <a:ext cx="5486400" cy="4114800"/>
          </a:xfrm>
          <a:prstGeom prst="rect">
            <a:avLst/>
          </a:prstGeom>
          <a:noFill/>
          <a:ln>
            <a:noFill/>
          </a:ln>
        </p:spPr>
      </p:sp>
      <p:sp>
        <p:nvSpPr>
          <p:cNvPr id="68" name="Google Shape;68;p7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6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11" Type="http://schemas.openxmlformats.org/officeDocument/2006/relationships/image" Target="../media/image7.png"/><Relationship Id="rId10" Type="http://schemas.openxmlformats.org/officeDocument/2006/relationships/image" Target="../media/image9.png"/><Relationship Id="rId12" Type="http://schemas.openxmlformats.org/officeDocument/2006/relationships/image" Target="../media/image8.png"/><Relationship Id="rId9"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0.png"/><Relationship Id="rId7" Type="http://schemas.openxmlformats.org/officeDocument/2006/relationships/image" Target="../media/image1.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20.png"/><Relationship Id="rId5"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24.png"/><Relationship Id="rId5"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35.png"/><Relationship Id="rId5"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34.png"/><Relationship Id="rId5"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34.png"/><Relationship Id="rId5"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png"/><Relationship Id="rId4" Type="http://schemas.openxmlformats.org/officeDocument/2006/relationships/image" Target="../media/image35.png"/><Relationship Id="rId5"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1.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1.png"/><Relationship Id="rId4" Type="http://schemas.openxmlformats.org/officeDocument/2006/relationships/image" Target="../media/image38.png"/><Relationship Id="rId5"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1.png"/><Relationship Id="rId4" Type="http://schemas.openxmlformats.org/officeDocument/2006/relationships/image" Target="../media/image38.png"/><Relationship Id="rId5"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7.png"/><Relationship Id="rId4" Type="http://schemas.openxmlformats.org/officeDocument/2006/relationships/image" Target="../media/image1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png"/><Relationship Id="rId4" Type="http://schemas.openxmlformats.org/officeDocument/2006/relationships/image" Target="../media/image41.png"/><Relationship Id="rId5"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1.png"/><Relationship Id="rId4" Type="http://schemas.openxmlformats.org/officeDocument/2006/relationships/image" Target="../media/image41.png"/><Relationship Id="rId5"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png"/><Relationship Id="rId4" Type="http://schemas.openxmlformats.org/officeDocument/2006/relationships/image" Target="../media/image36.png"/><Relationship Id="rId5" Type="http://schemas.openxmlformats.org/officeDocument/2006/relationships/image" Target="../media/image48.png"/><Relationship Id="rId6"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1.png"/><Relationship Id="rId4"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3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3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6.png"/><Relationship Id="rId4" Type="http://schemas.openxmlformats.org/officeDocument/2006/relationships/image" Target="../media/image1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42.png"/><Relationship Id="rId4" Type="http://schemas.openxmlformats.org/officeDocument/2006/relationships/image" Target="../media/image50.jpg"/><Relationship Id="rId5" Type="http://schemas.openxmlformats.org/officeDocument/2006/relationships/image" Target="../media/image53.jpg"/><Relationship Id="rId6" Type="http://schemas.openxmlformats.org/officeDocument/2006/relationships/image" Target="../media/image4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42.png"/><Relationship Id="rId4" Type="http://schemas.openxmlformats.org/officeDocument/2006/relationships/image" Target="../media/image50.jpg"/><Relationship Id="rId5" Type="http://schemas.openxmlformats.org/officeDocument/2006/relationships/image" Target="../media/image53.jpg"/><Relationship Id="rId6" Type="http://schemas.openxmlformats.org/officeDocument/2006/relationships/image" Target="../media/image4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4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4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4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6.png"/><Relationship Id="rId4" Type="http://schemas.openxmlformats.org/officeDocument/2006/relationships/image" Target="../media/image1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5.png"/><Relationship Id="rId4" Type="http://schemas.openxmlformats.org/officeDocument/2006/relationships/image" Target="../media/image1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hyperlink" Target="https://musiclab.chromeexperiments.com/Sound-Waves/" TargetMode="External"/><Relationship Id="rId4" Type="http://schemas.openxmlformats.org/officeDocument/2006/relationships/image" Target="../media/image63.png"/><Relationship Id="rId5" Type="http://schemas.openxmlformats.org/officeDocument/2006/relationships/image" Target="../media/image56.png"/><Relationship Id="rId6" Type="http://schemas.openxmlformats.org/officeDocument/2006/relationships/image" Target="../media/image6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6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8.jpg"/><Relationship Id="rId4" Type="http://schemas.openxmlformats.org/officeDocument/2006/relationships/image" Target="../media/image59.png"/><Relationship Id="rId5" Type="http://schemas.openxmlformats.org/officeDocument/2006/relationships/image" Target="../media/image6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grpSp>
        <p:nvGrpSpPr>
          <p:cNvPr id="89" name="Google Shape;89;g2457f1c068e_3_0"/>
          <p:cNvGrpSpPr/>
          <p:nvPr/>
        </p:nvGrpSpPr>
        <p:grpSpPr>
          <a:xfrm>
            <a:off x="1325592" y="297175"/>
            <a:ext cx="6456691" cy="6404394"/>
            <a:chOff x="814636" y="0"/>
            <a:chExt cx="5828917" cy="6404394"/>
          </a:xfrm>
        </p:grpSpPr>
        <p:sp>
          <p:nvSpPr>
            <p:cNvPr id="90" name="Google Shape;90;g2457f1c068e_3_0"/>
            <p:cNvSpPr/>
            <p:nvPr/>
          </p:nvSpPr>
          <p:spPr>
            <a:xfrm rot="10800000">
              <a:off x="1480849" y="540"/>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2457f1c068e_3_0"/>
            <p:cNvSpPr txBox="1"/>
            <p:nvPr/>
          </p:nvSpPr>
          <p:spPr>
            <a:xfrm>
              <a:off x="1661623" y="685"/>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“Big Idea” Question</a:t>
              </a:r>
              <a:endParaRPr b="0" i="0" sz="1400" u="none" cap="none" strike="noStrike">
                <a:solidFill>
                  <a:srgbClr val="000000"/>
                </a:solidFill>
                <a:latin typeface="Arial"/>
                <a:ea typeface="Arial"/>
                <a:cs typeface="Arial"/>
                <a:sym typeface="Arial"/>
              </a:endParaRPr>
            </a:p>
          </p:txBody>
        </p:sp>
        <p:sp>
          <p:nvSpPr>
            <p:cNvPr id="92" name="Google Shape;92;g2457f1c068e_3_0"/>
            <p:cNvSpPr/>
            <p:nvPr/>
          </p:nvSpPr>
          <p:spPr>
            <a:xfrm>
              <a:off x="848401" y="0"/>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g2457f1c068e_3_0"/>
            <p:cNvSpPr/>
            <p:nvPr/>
          </p:nvSpPr>
          <p:spPr>
            <a:xfrm rot="10800000">
              <a:off x="1480849" y="938784"/>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g2457f1c068e_3_0"/>
            <p:cNvSpPr txBox="1"/>
            <p:nvPr/>
          </p:nvSpPr>
          <p:spPr>
            <a:xfrm>
              <a:off x="1661623" y="938929"/>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Review Concepts</a:t>
              </a:r>
              <a:endParaRPr b="0" i="0" sz="1400" u="none" cap="none" strike="noStrike">
                <a:solidFill>
                  <a:srgbClr val="000000"/>
                </a:solidFill>
                <a:latin typeface="Arial"/>
                <a:ea typeface="Arial"/>
                <a:cs typeface="Arial"/>
                <a:sym typeface="Arial"/>
              </a:endParaRPr>
            </a:p>
          </p:txBody>
        </p:sp>
        <p:sp>
          <p:nvSpPr>
            <p:cNvPr id="95" name="Google Shape;95;g2457f1c068e_3_0"/>
            <p:cNvSpPr/>
            <p:nvPr/>
          </p:nvSpPr>
          <p:spPr>
            <a:xfrm>
              <a:off x="824716" y="938929"/>
              <a:ext cx="722700" cy="7227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2457f1c068e_3_0"/>
            <p:cNvSpPr/>
            <p:nvPr/>
          </p:nvSpPr>
          <p:spPr>
            <a:xfrm rot="10800000">
              <a:off x="1480849" y="1877027"/>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2457f1c068e_3_0"/>
            <p:cNvSpPr txBox="1"/>
            <p:nvPr/>
          </p:nvSpPr>
          <p:spPr>
            <a:xfrm>
              <a:off x="1661623" y="1877172"/>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Check-In Questions</a:t>
              </a:r>
              <a:endParaRPr b="0" i="0" sz="1400" u="none" cap="none" strike="noStrike">
                <a:solidFill>
                  <a:srgbClr val="000000"/>
                </a:solidFill>
                <a:latin typeface="Arial"/>
                <a:ea typeface="Arial"/>
                <a:cs typeface="Arial"/>
                <a:sym typeface="Arial"/>
              </a:endParaRPr>
            </a:p>
          </p:txBody>
        </p:sp>
        <p:sp>
          <p:nvSpPr>
            <p:cNvPr id="98" name="Google Shape;98;g2457f1c068e_3_0"/>
            <p:cNvSpPr/>
            <p:nvPr/>
          </p:nvSpPr>
          <p:spPr>
            <a:xfrm>
              <a:off x="814643" y="1875958"/>
              <a:ext cx="722700" cy="7227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2457f1c068e_3_0"/>
            <p:cNvSpPr/>
            <p:nvPr/>
          </p:nvSpPr>
          <p:spPr>
            <a:xfrm rot="10800000">
              <a:off x="1480849" y="2815270"/>
              <a:ext cx="5162700" cy="7227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2457f1c068e_3_0"/>
            <p:cNvSpPr txBox="1"/>
            <p:nvPr/>
          </p:nvSpPr>
          <p:spPr>
            <a:xfrm>
              <a:off x="1661623" y="2815415"/>
              <a:ext cx="4981800" cy="7227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Teacher Engagement</a:t>
              </a:r>
              <a:endParaRPr b="0" i="0" sz="1400" u="none" cap="none" strike="noStrike">
                <a:solidFill>
                  <a:srgbClr val="000000"/>
                </a:solidFill>
                <a:latin typeface="Arial"/>
                <a:ea typeface="Arial"/>
                <a:cs typeface="Arial"/>
                <a:sym typeface="Arial"/>
              </a:endParaRPr>
            </a:p>
          </p:txBody>
        </p:sp>
        <p:sp>
          <p:nvSpPr>
            <p:cNvPr id="101" name="Google Shape;101;g2457f1c068e_3_0"/>
            <p:cNvSpPr/>
            <p:nvPr/>
          </p:nvSpPr>
          <p:spPr>
            <a:xfrm>
              <a:off x="814636" y="2815415"/>
              <a:ext cx="722700" cy="722700"/>
            </a:xfrm>
            <a:prstGeom prst="ellipse">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2457f1c068e_3_0"/>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2457f1c068e_3_0"/>
            <p:cNvSpPr txBox="1"/>
            <p:nvPr/>
          </p:nvSpPr>
          <p:spPr>
            <a:xfrm>
              <a:off x="1873753" y="3753671"/>
              <a:ext cx="4769700" cy="1619100"/>
            </a:xfrm>
            <a:prstGeom prst="rect">
              <a:avLst/>
            </a:prstGeom>
            <a:noFill/>
            <a:ln>
              <a:noFill/>
            </a:ln>
          </p:spPr>
          <p:txBody>
            <a:bodyPr anchorCtr="0" anchor="t"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Vocabulary</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98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Student-Friendly Definition</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Examples &amp; Non-Examples</a:t>
              </a:r>
              <a:endParaRPr b="0" i="0" sz="1400" u="none" cap="none" strike="noStrike">
                <a:solidFill>
                  <a:srgbClr val="000000"/>
                </a:solidFill>
                <a:latin typeface="Arial"/>
                <a:ea typeface="Arial"/>
                <a:cs typeface="Arial"/>
                <a:sym typeface="Arial"/>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Morphological Word Parts</a:t>
              </a:r>
              <a:endParaRPr b="0" i="0" sz="1800" u="none" cap="none" strike="noStrike">
                <a:solidFill>
                  <a:schemeClr val="lt1"/>
                </a:solidFill>
                <a:latin typeface="Calibri"/>
                <a:ea typeface="Calibri"/>
                <a:cs typeface="Calibri"/>
                <a:sym typeface="Calibri"/>
              </a:endParaRPr>
            </a:p>
            <a:p>
              <a:pPr indent="-171450" lvl="1" marL="171450" marR="0" rtl="0" algn="l">
                <a:lnSpc>
                  <a:spcPct val="90000"/>
                </a:lnSpc>
                <a:spcBef>
                  <a:spcPts val="270"/>
                </a:spcBef>
                <a:spcAft>
                  <a:spcPts val="0"/>
                </a:spcAft>
                <a:buClr>
                  <a:schemeClr val="lt1"/>
                </a:buClr>
                <a:buSzPts val="1800"/>
                <a:buFont typeface="Calibri"/>
                <a:buChar char="•"/>
              </a:pPr>
              <a:r>
                <a:rPr b="0" i="0" lang="en-US" sz="1800" u="none" cap="none" strike="noStrike">
                  <a:solidFill>
                    <a:schemeClr val="lt1"/>
                  </a:solidFill>
                  <a:latin typeface="Calibri"/>
                  <a:ea typeface="Calibri"/>
                  <a:cs typeface="Calibri"/>
                  <a:sym typeface="Calibri"/>
                </a:rPr>
                <a:t>Frayer Model</a:t>
              </a:r>
              <a:endParaRPr b="0" i="0" sz="1800" u="none" cap="none" strike="noStrike">
                <a:solidFill>
                  <a:schemeClr val="lt1"/>
                </a:solidFill>
                <a:latin typeface="Calibri"/>
                <a:ea typeface="Calibri"/>
                <a:cs typeface="Calibri"/>
                <a:sym typeface="Calibri"/>
              </a:endParaRPr>
            </a:p>
          </p:txBody>
        </p:sp>
        <p:sp>
          <p:nvSpPr>
            <p:cNvPr id="104" name="Google Shape;104;g2457f1c068e_3_0"/>
            <p:cNvSpPr/>
            <p:nvPr/>
          </p:nvSpPr>
          <p:spPr>
            <a:xfrm>
              <a:off x="822078" y="4170465"/>
              <a:ext cx="722700" cy="722700"/>
            </a:xfrm>
            <a:prstGeom prst="ellipse">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2457f1c068e_3_0"/>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g2457f1c068e_3_0"/>
            <p:cNvSpPr txBox="1"/>
            <p:nvPr/>
          </p:nvSpPr>
          <p:spPr>
            <a:xfrm>
              <a:off x="1661628" y="5540394"/>
              <a:ext cx="4981800" cy="864000"/>
            </a:xfrm>
            <a:prstGeom prst="rect">
              <a:avLst/>
            </a:prstGeom>
            <a:noFill/>
            <a:ln>
              <a:noFill/>
            </a:ln>
          </p:spPr>
          <p:txBody>
            <a:bodyPr anchorCtr="0" anchor="ctr" bIns="106675" lIns="318625" spcFirstLastPara="1" rIns="199125" wrap="square" tIns="106675">
              <a:noAutofit/>
            </a:bodyPr>
            <a:lstStyle/>
            <a:p>
              <a:pPr indent="0" lvl="0" marL="0" marR="0" rtl="0" algn="ctr">
                <a:lnSpc>
                  <a:spcPct val="90000"/>
                </a:lnSpc>
                <a:spcBef>
                  <a:spcPts val="0"/>
                </a:spcBef>
                <a:spcAft>
                  <a:spcPts val="0"/>
                </a:spcAft>
                <a:buClr>
                  <a:schemeClr val="lt1"/>
                </a:buClr>
                <a:buSzPts val="2800"/>
                <a:buFont typeface="Calibri"/>
                <a:buNone/>
              </a:pPr>
              <a:r>
                <a:rPr b="0" i="0" lang="en-US" sz="2800" u="none" cap="none" strike="noStrike">
                  <a:solidFill>
                    <a:schemeClr val="lt1"/>
                  </a:solidFill>
                  <a:latin typeface="Calibri"/>
                  <a:ea typeface="Calibri"/>
                  <a:cs typeface="Calibri"/>
                  <a:sym typeface="Calibri"/>
                </a:rPr>
                <a:t>Simulation/Activity</a:t>
              </a:r>
              <a:endParaRPr b="0" i="0" sz="1400" u="none" cap="none" strike="noStrike">
                <a:solidFill>
                  <a:srgbClr val="000000"/>
                </a:solidFill>
                <a:latin typeface="Arial"/>
                <a:ea typeface="Arial"/>
                <a:cs typeface="Arial"/>
                <a:sym typeface="Arial"/>
              </a:endParaRPr>
            </a:p>
          </p:txBody>
        </p:sp>
        <p:sp>
          <p:nvSpPr>
            <p:cNvPr id="107" name="Google Shape;107;g2457f1c068e_3_0"/>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Comment Like" id="108" name="Google Shape;108;g2457f1c068e_3_0"/>
          <p:cNvPicPr preferRelativeResize="0"/>
          <p:nvPr/>
        </p:nvPicPr>
        <p:blipFill rotWithShape="1">
          <a:blip r:embed="rId9">
            <a:alphaModFix/>
          </a:blip>
          <a:srcRect b="0" l="0" r="0" t="0"/>
          <a:stretch/>
        </p:blipFill>
        <p:spPr>
          <a:xfrm>
            <a:off x="5786600" y="4959804"/>
            <a:ext cx="385108" cy="347619"/>
          </a:xfrm>
          <a:prstGeom prst="rect">
            <a:avLst/>
          </a:prstGeom>
          <a:noFill/>
          <a:ln>
            <a:noFill/>
          </a:ln>
        </p:spPr>
      </p:pic>
      <p:pic>
        <p:nvPicPr>
          <p:cNvPr descr="Comment Dislike" id="109" name="Google Shape;109;g2457f1c068e_3_0"/>
          <p:cNvPicPr preferRelativeResize="0"/>
          <p:nvPr/>
        </p:nvPicPr>
        <p:blipFill rotWithShape="1">
          <a:blip r:embed="rId10">
            <a:alphaModFix/>
          </a:blip>
          <a:srcRect b="0" l="0" r="0" t="0"/>
          <a:stretch/>
        </p:blipFill>
        <p:spPr>
          <a:xfrm>
            <a:off x="6140137" y="4959804"/>
            <a:ext cx="385108" cy="347619"/>
          </a:xfrm>
          <a:prstGeom prst="rect">
            <a:avLst/>
          </a:prstGeom>
          <a:noFill/>
          <a:ln>
            <a:noFill/>
          </a:ln>
        </p:spPr>
      </p:pic>
      <p:pic>
        <p:nvPicPr>
          <p:cNvPr descr="Blog" id="110" name="Google Shape;110;g2457f1c068e_3_0"/>
          <p:cNvPicPr preferRelativeResize="0"/>
          <p:nvPr/>
        </p:nvPicPr>
        <p:blipFill rotWithShape="1">
          <a:blip r:embed="rId11">
            <a:alphaModFix/>
          </a:blip>
          <a:srcRect b="0" l="0" r="0" t="0"/>
          <a:stretch/>
        </p:blipFill>
        <p:spPr>
          <a:xfrm>
            <a:off x="5913444" y="4638256"/>
            <a:ext cx="385108" cy="347619"/>
          </a:xfrm>
          <a:prstGeom prst="rect">
            <a:avLst/>
          </a:prstGeom>
          <a:noFill/>
          <a:ln>
            <a:noFill/>
          </a:ln>
        </p:spPr>
      </p:pic>
      <p:pic>
        <p:nvPicPr>
          <p:cNvPr descr="Labor" id="111" name="Google Shape;111;g2457f1c068e_3_0"/>
          <p:cNvPicPr preferRelativeResize="0"/>
          <p:nvPr/>
        </p:nvPicPr>
        <p:blipFill rotWithShape="1">
          <a:blip r:embed="rId12">
            <a:alphaModFix/>
          </a:blip>
          <a:srcRect b="0" l="0" r="0" t="0"/>
          <a:stretch/>
        </p:blipFill>
        <p:spPr>
          <a:xfrm>
            <a:off x="5786600" y="5249251"/>
            <a:ext cx="335447" cy="302792"/>
          </a:xfrm>
          <a:prstGeom prst="rect">
            <a:avLst/>
          </a:prstGeom>
          <a:noFill/>
          <a:ln>
            <a:noFill/>
          </a:ln>
        </p:spPr>
      </p:pic>
      <p:sp>
        <p:nvSpPr>
          <p:cNvPr id="112" name="Google Shape;112;g2457f1c068e_3_0"/>
          <p:cNvSpPr/>
          <p:nvPr/>
        </p:nvSpPr>
        <p:spPr>
          <a:xfrm>
            <a:off x="170822" y="211015"/>
            <a:ext cx="1095228" cy="683316"/>
          </a:xfrm>
          <a:prstGeom prst="cloud">
            <a:avLst/>
          </a:prstGeom>
          <a:gradFill>
            <a:gsLst>
              <a:gs pos="0">
                <a:srgbClr val="FF932B"/>
              </a:gs>
              <a:gs pos="100000">
                <a:srgbClr val="FFB673"/>
              </a:gs>
            </a:gsLst>
            <a:lin ang="16200038" scaled="0"/>
          </a:gradFill>
          <a:ln cap="flat" cmpd="sng" w="9525">
            <a:solidFill>
              <a:srgbClr val="F5913F"/>
            </a:solidFill>
            <a:prstDash val="solid"/>
            <a:round/>
            <a:headEnd len="sm" w="sm" type="none"/>
            <a:tailEnd len="sm" w="sm" type="none"/>
          </a:ln>
          <a:effectLst>
            <a:outerShdw blurRad="40000" rotWithShape="0" dir="5400000" dist="23000">
              <a:srgbClr val="000000">
                <a:alpha val="3215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3" name="Google Shape;113;g2457f1c068e_3_0"/>
          <p:cNvSpPr txBox="1"/>
          <p:nvPr/>
        </p:nvSpPr>
        <p:spPr>
          <a:xfrm>
            <a:off x="366765" y="367993"/>
            <a:ext cx="703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14" name="Google Shape;114;g2457f1c068e_3_0"/>
          <p:cNvSpPr/>
          <p:nvPr/>
        </p:nvSpPr>
        <p:spPr>
          <a:xfrm>
            <a:off x="4452593" y="5493587"/>
            <a:ext cx="2709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115" name="Google Shape;115;g2457f1c068e_3_0"/>
          <p:cNvCxnSpPr/>
          <p:nvPr/>
        </p:nvCxnSpPr>
        <p:spPr>
          <a:xfrm>
            <a:off x="4588494" y="5493587"/>
            <a:ext cx="0" cy="76200"/>
          </a:xfrm>
          <a:prstGeom prst="straightConnector1">
            <a:avLst/>
          </a:prstGeom>
          <a:noFill/>
          <a:ln cap="flat" cmpd="sng" w="25400">
            <a:solidFill>
              <a:srgbClr val="FF932B"/>
            </a:solidFill>
            <a:prstDash val="solid"/>
            <a:round/>
            <a:headEnd len="sm" w="sm" type="none"/>
            <a:tailEnd len="sm" w="sm" type="none"/>
          </a:ln>
        </p:spPr>
      </p:cxnSp>
      <p:cxnSp>
        <p:nvCxnSpPr>
          <p:cNvPr id="116" name="Google Shape;116;g2457f1c068e_3_0"/>
          <p:cNvCxnSpPr>
            <a:stCxn id="117" idx="4"/>
            <a:endCxn id="114" idx="2"/>
          </p:cNvCxnSpPr>
          <p:nvPr/>
        </p:nvCxnSpPr>
        <p:spPr>
          <a:xfrm>
            <a:off x="4587304" y="5666878"/>
            <a:ext cx="600" cy="77100"/>
          </a:xfrm>
          <a:prstGeom prst="straightConnector1">
            <a:avLst/>
          </a:prstGeom>
          <a:noFill/>
          <a:ln cap="flat" cmpd="sng" w="25400">
            <a:solidFill>
              <a:srgbClr val="FF932B"/>
            </a:solidFill>
            <a:prstDash val="solid"/>
            <a:round/>
            <a:headEnd len="sm" w="sm" type="none"/>
            <a:tailEnd len="sm" w="sm" type="none"/>
          </a:ln>
        </p:spPr>
      </p:cxnSp>
      <p:cxnSp>
        <p:nvCxnSpPr>
          <p:cNvPr id="118" name="Google Shape;118;g2457f1c068e_3_0"/>
          <p:cNvCxnSpPr/>
          <p:nvPr/>
        </p:nvCxnSpPr>
        <p:spPr>
          <a:xfrm>
            <a:off x="4452593" y="5618269"/>
            <a:ext cx="78900" cy="0"/>
          </a:xfrm>
          <a:prstGeom prst="straightConnector1">
            <a:avLst/>
          </a:prstGeom>
          <a:noFill/>
          <a:ln cap="flat" cmpd="sng" w="25400">
            <a:solidFill>
              <a:srgbClr val="FF932B"/>
            </a:solidFill>
            <a:prstDash val="solid"/>
            <a:round/>
            <a:headEnd len="sm" w="sm" type="none"/>
            <a:tailEnd len="sm" w="sm" type="none"/>
          </a:ln>
        </p:spPr>
      </p:cxnSp>
      <p:cxnSp>
        <p:nvCxnSpPr>
          <p:cNvPr id="119" name="Google Shape;119;g2457f1c068e_3_0"/>
          <p:cNvCxnSpPr/>
          <p:nvPr/>
        </p:nvCxnSpPr>
        <p:spPr>
          <a:xfrm>
            <a:off x="4643028" y="5616627"/>
            <a:ext cx="80400" cy="0"/>
          </a:xfrm>
          <a:prstGeom prst="straightConnector1">
            <a:avLst/>
          </a:prstGeom>
          <a:noFill/>
          <a:ln cap="flat" cmpd="sng" w="25400">
            <a:solidFill>
              <a:srgbClr val="FF932B"/>
            </a:solidFill>
            <a:prstDash val="solid"/>
            <a:round/>
            <a:headEnd len="sm" w="sm" type="none"/>
            <a:tailEnd len="sm" w="sm" type="none"/>
          </a:ln>
        </p:spPr>
      </p:cxnSp>
      <p:sp>
        <p:nvSpPr>
          <p:cNvPr id="117" name="Google Shape;117;g2457f1c068e_3_0"/>
          <p:cNvSpPr/>
          <p:nvPr/>
        </p:nvSpPr>
        <p:spPr>
          <a:xfrm>
            <a:off x="4531654" y="5569678"/>
            <a:ext cx="111300" cy="97200"/>
          </a:xfrm>
          <a:prstGeom prst="ellipse">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8084ac76e6_0_68"/>
          <p:cNvSpPr txBox="1"/>
          <p:nvPr/>
        </p:nvSpPr>
        <p:spPr>
          <a:xfrm>
            <a:off x="989763" y="216922"/>
            <a:ext cx="7778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Energy is the ability to cause _______.</a:t>
            </a:r>
            <a:endParaRPr b="0" i="0" sz="1400" u="none" cap="none" strike="noStrike">
              <a:solidFill>
                <a:srgbClr val="000000"/>
              </a:solidFill>
              <a:latin typeface="Arial"/>
              <a:ea typeface="Arial"/>
              <a:cs typeface="Arial"/>
              <a:sym typeface="Arial"/>
            </a:endParaRPr>
          </a:p>
        </p:txBody>
      </p:sp>
      <p:sp>
        <p:nvSpPr>
          <p:cNvPr descr="Questions" id="188" name="Google Shape;188;g28084ac76e6_0_68"/>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28084ac76e6_0_68"/>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Similarities</a:t>
            </a:r>
            <a:endParaRPr b="0" i="0" sz="32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rgbClr val="FF0000"/>
              </a:buClr>
              <a:buSzPts val="3200"/>
              <a:buFont typeface="Calibri"/>
              <a:buAutoNum type="alphaUcPeriod"/>
            </a:pPr>
            <a:r>
              <a:rPr b="0" i="0" lang="en-US" sz="3200" u="none" cap="none" strike="noStrike">
                <a:solidFill>
                  <a:srgbClr val="FF0000"/>
                </a:solidFill>
                <a:latin typeface="Calibri"/>
                <a:ea typeface="Calibri"/>
                <a:cs typeface="Calibri"/>
                <a:sym typeface="Calibri"/>
              </a:rPr>
              <a:t>Change</a:t>
            </a:r>
            <a:endParaRPr b="0" i="0" sz="3200" u="none" cap="none" strike="noStrike">
              <a:solidFill>
                <a:srgbClr val="FF0000"/>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Emotions</a:t>
            </a:r>
            <a:endParaRPr b="0" i="0" sz="3200" u="none" cap="none" strike="noStrike">
              <a:solidFill>
                <a:schemeClr val="dk1"/>
              </a:solidFill>
              <a:latin typeface="Calibri"/>
              <a:ea typeface="Calibri"/>
              <a:cs typeface="Calibri"/>
              <a:sym typeface="Calibri"/>
            </a:endParaRPr>
          </a:p>
        </p:txBody>
      </p:sp>
      <p:pic>
        <p:nvPicPr>
          <p:cNvPr id="190" name="Google Shape;190;g28084ac76e6_0_68"/>
          <p:cNvPicPr preferRelativeResize="0"/>
          <p:nvPr/>
        </p:nvPicPr>
        <p:blipFill rotWithShape="1">
          <a:blip r:embed="rId4">
            <a:alphaModFix/>
          </a:blip>
          <a:srcRect b="0" l="0" r="0" t="0"/>
          <a:stretch/>
        </p:blipFill>
        <p:spPr>
          <a:xfrm>
            <a:off x="3888250" y="1717375"/>
            <a:ext cx="5002850" cy="5002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g28084ac76e6_0_84"/>
          <p:cNvSpPr txBox="1"/>
          <p:nvPr>
            <p:ph type="ctrTitle"/>
          </p:nvPr>
        </p:nvSpPr>
        <p:spPr>
          <a:xfrm>
            <a:off x="1323551" y="187766"/>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US" sz="3600"/>
              <a:t>Direction is where something ______ or ______.</a:t>
            </a:r>
            <a:endParaRPr b="1" sz="3600"/>
          </a:p>
        </p:txBody>
      </p:sp>
      <p:pic>
        <p:nvPicPr>
          <p:cNvPr id="197" name="Google Shape;197;g28084ac76e6_0_84"/>
          <p:cNvPicPr preferRelativeResize="0"/>
          <p:nvPr/>
        </p:nvPicPr>
        <p:blipFill rotWithShape="1">
          <a:blip r:embed="rId3">
            <a:alphaModFix/>
          </a:blip>
          <a:srcRect b="0" l="0" r="0" t="0"/>
          <a:stretch/>
        </p:blipFill>
        <p:spPr>
          <a:xfrm>
            <a:off x="2833675" y="2104515"/>
            <a:ext cx="3476625" cy="4505325"/>
          </a:xfrm>
          <a:prstGeom prst="rect">
            <a:avLst/>
          </a:prstGeom>
          <a:noFill/>
          <a:ln>
            <a:noFill/>
          </a:ln>
        </p:spPr>
      </p:pic>
      <p:sp>
        <p:nvSpPr>
          <p:cNvPr descr="Questions" id="198" name="Google Shape;198;g28084ac76e6_0_84"/>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8084ac76e6_0_91"/>
          <p:cNvSpPr txBox="1"/>
          <p:nvPr>
            <p:ph type="ctrTitle"/>
          </p:nvPr>
        </p:nvSpPr>
        <p:spPr>
          <a:xfrm>
            <a:off x="1323551" y="187766"/>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US" sz="3600"/>
              <a:t>Direction is where something </a:t>
            </a:r>
            <a:r>
              <a:rPr lang="en-US" sz="3600">
                <a:solidFill>
                  <a:srgbClr val="FF0000"/>
                </a:solidFill>
              </a:rPr>
              <a:t>moves</a:t>
            </a:r>
            <a:r>
              <a:rPr lang="en-US" sz="3600"/>
              <a:t> or </a:t>
            </a:r>
            <a:r>
              <a:rPr lang="en-US" sz="3600">
                <a:solidFill>
                  <a:srgbClr val="FF0000"/>
                </a:solidFill>
              </a:rPr>
              <a:t>points</a:t>
            </a:r>
            <a:r>
              <a:rPr lang="en-US" sz="3600"/>
              <a:t>.</a:t>
            </a:r>
            <a:endParaRPr b="1" sz="3600"/>
          </a:p>
        </p:txBody>
      </p:sp>
      <p:pic>
        <p:nvPicPr>
          <p:cNvPr id="205" name="Google Shape;205;g28084ac76e6_0_91"/>
          <p:cNvPicPr preferRelativeResize="0"/>
          <p:nvPr/>
        </p:nvPicPr>
        <p:blipFill rotWithShape="1">
          <a:blip r:embed="rId3">
            <a:alphaModFix/>
          </a:blip>
          <a:srcRect b="0" l="0" r="0" t="0"/>
          <a:stretch/>
        </p:blipFill>
        <p:spPr>
          <a:xfrm>
            <a:off x="2833675" y="2104515"/>
            <a:ext cx="3476625" cy="4505325"/>
          </a:xfrm>
          <a:prstGeom prst="rect">
            <a:avLst/>
          </a:prstGeom>
          <a:noFill/>
          <a:ln>
            <a:noFill/>
          </a:ln>
        </p:spPr>
      </p:pic>
      <p:sp>
        <p:nvSpPr>
          <p:cNvPr descr="Questions" id="206" name="Google Shape;206;g28084ac76e6_0_91"/>
          <p:cNvSpPr/>
          <p:nvPr/>
        </p:nvSpPr>
        <p:spPr>
          <a:xfrm>
            <a:off x="0" y="0"/>
            <a:ext cx="849600" cy="8496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87c22e3313_0_392"/>
          <p:cNvSpPr txBox="1"/>
          <p:nvPr>
            <p:ph type="ctrTitle"/>
          </p:nvPr>
        </p:nvSpPr>
        <p:spPr>
          <a:xfrm>
            <a:off x="1323551" y="187766"/>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US" sz="3600"/>
              <a:t>True or False: Vibrations are quick back-and-forth movements.</a:t>
            </a:r>
            <a:endParaRPr b="1" sz="3600"/>
          </a:p>
        </p:txBody>
      </p:sp>
      <p:sp>
        <p:nvSpPr>
          <p:cNvPr descr="Questions" id="213" name="Google Shape;213;g287c22e3313_0_39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4" name="Google Shape;214;g287c22e3313_0_392"/>
          <p:cNvPicPr preferRelativeResize="0"/>
          <p:nvPr/>
        </p:nvPicPr>
        <p:blipFill rotWithShape="1">
          <a:blip r:embed="rId4">
            <a:alphaModFix/>
          </a:blip>
          <a:srcRect b="0" l="0" r="0" t="0"/>
          <a:stretch/>
        </p:blipFill>
        <p:spPr>
          <a:xfrm>
            <a:off x="5046900" y="2641675"/>
            <a:ext cx="3700100" cy="3700100"/>
          </a:xfrm>
          <a:prstGeom prst="rect">
            <a:avLst/>
          </a:prstGeom>
          <a:noFill/>
          <a:ln>
            <a:noFill/>
          </a:ln>
        </p:spPr>
      </p:pic>
      <p:sp>
        <p:nvSpPr>
          <p:cNvPr id="215" name="Google Shape;215;g287c22e3313_0_392"/>
          <p:cNvSpPr txBox="1"/>
          <p:nvPr/>
        </p:nvSpPr>
        <p:spPr>
          <a:xfrm>
            <a:off x="849600" y="2021850"/>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True</a:t>
            </a:r>
            <a:endParaRPr b="0" i="0" sz="32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87c22e3313_0_403"/>
          <p:cNvSpPr txBox="1"/>
          <p:nvPr>
            <p:ph type="ctrTitle"/>
          </p:nvPr>
        </p:nvSpPr>
        <p:spPr>
          <a:xfrm>
            <a:off x="1323551" y="187766"/>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lang="en-US" sz="3600"/>
              <a:t>True or False: Vibrations are quick back-and-forth movements.</a:t>
            </a:r>
            <a:endParaRPr b="1" sz="3600"/>
          </a:p>
        </p:txBody>
      </p:sp>
      <p:sp>
        <p:nvSpPr>
          <p:cNvPr descr="Questions" id="222" name="Google Shape;222;g287c22e3313_0_40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3" name="Google Shape;223;g287c22e3313_0_403"/>
          <p:cNvPicPr preferRelativeResize="0"/>
          <p:nvPr/>
        </p:nvPicPr>
        <p:blipFill rotWithShape="1">
          <a:blip r:embed="rId4">
            <a:alphaModFix/>
          </a:blip>
          <a:srcRect b="0" l="0" r="0" t="0"/>
          <a:stretch/>
        </p:blipFill>
        <p:spPr>
          <a:xfrm>
            <a:off x="5046900" y="2641675"/>
            <a:ext cx="3700100" cy="3700100"/>
          </a:xfrm>
          <a:prstGeom prst="rect">
            <a:avLst/>
          </a:prstGeom>
          <a:noFill/>
          <a:ln>
            <a:noFill/>
          </a:ln>
        </p:spPr>
      </p:pic>
      <p:sp>
        <p:nvSpPr>
          <p:cNvPr id="224" name="Google Shape;224;g287c22e3313_0_403"/>
          <p:cNvSpPr txBox="1"/>
          <p:nvPr/>
        </p:nvSpPr>
        <p:spPr>
          <a:xfrm>
            <a:off x="849600" y="2021850"/>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0"/>
              </a:spcBef>
              <a:spcAft>
                <a:spcPts val="0"/>
              </a:spcAft>
              <a:buClr>
                <a:srgbClr val="FF0000"/>
              </a:buClr>
              <a:buSzPts val="3200"/>
              <a:buFont typeface="Calibri"/>
              <a:buAutoNum type="alphaUcPeriod"/>
            </a:pPr>
            <a:r>
              <a:rPr b="0" i="0" lang="en-US" sz="3200" u="none" cap="none" strike="noStrike">
                <a:solidFill>
                  <a:srgbClr val="FF0000"/>
                </a:solidFill>
                <a:latin typeface="Calibri"/>
                <a:ea typeface="Calibri"/>
                <a:cs typeface="Calibri"/>
                <a:sym typeface="Calibri"/>
              </a:rPr>
              <a:t>True</a:t>
            </a:r>
            <a:endParaRPr b="0" i="0" sz="3200" u="none" cap="none" strike="noStrike">
              <a:solidFill>
                <a:srgbClr val="FF0000"/>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False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7f7a576e42_0_231"/>
          <p:cNvSpPr txBox="1"/>
          <p:nvPr/>
        </p:nvSpPr>
        <p:spPr>
          <a:xfrm>
            <a:off x="1342650" y="1487350"/>
            <a:ext cx="6458700" cy="1108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chemeClr val="dk1"/>
                </a:solidFill>
                <a:latin typeface="Calibri"/>
                <a:ea typeface="Calibri"/>
                <a:cs typeface="Calibri"/>
                <a:sym typeface="Calibri"/>
              </a:rPr>
              <a:t>Sound</a:t>
            </a:r>
            <a:endParaRPr b="0" i="0" sz="1400" u="none" cap="none" strike="noStrike">
              <a:solidFill>
                <a:srgbClr val="000000"/>
              </a:solidFill>
              <a:latin typeface="Arial"/>
              <a:ea typeface="Arial"/>
              <a:cs typeface="Arial"/>
              <a:sym typeface="Arial"/>
            </a:endParaRPr>
          </a:p>
        </p:txBody>
      </p:sp>
      <p:sp>
        <p:nvSpPr>
          <p:cNvPr descr="Artificial Intelligence" id="231" name="Google Shape;231;g27f7a576e42_0_231"/>
          <p:cNvSpPr/>
          <p:nvPr/>
        </p:nvSpPr>
        <p:spPr>
          <a:xfrm>
            <a:off x="1432781" y="2468252"/>
            <a:ext cx="3326700" cy="30948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32" name="Google Shape;232;g27f7a576e42_0_231"/>
          <p:cNvPicPr preferRelativeResize="0"/>
          <p:nvPr/>
        </p:nvPicPr>
        <p:blipFill rotWithShape="1">
          <a:blip r:embed="rId4">
            <a:alphaModFix/>
          </a:blip>
          <a:srcRect b="0" l="0" r="0" t="0"/>
          <a:stretch/>
        </p:blipFill>
        <p:spPr>
          <a:xfrm>
            <a:off x="4572000" y="2595544"/>
            <a:ext cx="2840308" cy="284030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7f7a576e42_0_238"/>
          <p:cNvSpPr txBox="1"/>
          <p:nvPr>
            <p:ph idx="1" type="subTitle"/>
          </p:nvPr>
        </p:nvSpPr>
        <p:spPr>
          <a:xfrm>
            <a:off x="771750" y="1011626"/>
            <a:ext cx="7600500" cy="1173600"/>
          </a:xfrm>
          <a:prstGeom prst="rect">
            <a:avLst/>
          </a:prstGeom>
          <a:noFill/>
          <a:ln>
            <a:noFill/>
          </a:ln>
        </p:spPr>
        <p:txBody>
          <a:bodyPr anchorCtr="0" anchor="t" bIns="45700" lIns="91425" spcFirstLastPara="1" rIns="91425" wrap="square" tIns="45700">
            <a:normAutofit fontScale="85000"/>
          </a:bodyPr>
          <a:lstStyle/>
          <a:p>
            <a:pPr indent="0" lvl="0" marL="0" rtl="0" algn="ctr">
              <a:lnSpc>
                <a:spcPct val="100000"/>
              </a:lnSpc>
              <a:spcBef>
                <a:spcPts val="0"/>
              </a:spcBef>
              <a:spcAft>
                <a:spcPts val="0"/>
              </a:spcAft>
              <a:buClr>
                <a:schemeClr val="dk1"/>
              </a:buClr>
              <a:buSzPct val="100000"/>
              <a:buNone/>
            </a:pPr>
            <a:r>
              <a:rPr b="1" lang="en-US" u="sng">
                <a:solidFill>
                  <a:schemeClr val="dk1"/>
                </a:solidFill>
              </a:rPr>
              <a:t>Sound</a:t>
            </a:r>
            <a:r>
              <a:rPr b="1" lang="en-US">
                <a:solidFill>
                  <a:schemeClr val="dk1"/>
                </a:solidFill>
              </a:rPr>
              <a:t>: </a:t>
            </a:r>
            <a:r>
              <a:rPr lang="en-US" sz="3600">
                <a:solidFill>
                  <a:srgbClr val="1F1F1F"/>
                </a:solidFill>
                <a:highlight>
                  <a:schemeClr val="lt1"/>
                </a:highlight>
              </a:rPr>
              <a:t>energy that is carried by vibration of one or more objects or particles to our ears</a:t>
            </a:r>
            <a:endParaRPr/>
          </a:p>
        </p:txBody>
      </p:sp>
      <p:sp>
        <p:nvSpPr>
          <p:cNvPr descr="Artificial Intelligence" id="239" name="Google Shape;239;g27f7a576e42_0_238"/>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Blog" id="240" name="Google Shape;240;g27f7a576e42_0_238"/>
          <p:cNvPicPr preferRelativeResize="0"/>
          <p:nvPr/>
        </p:nvPicPr>
        <p:blipFill rotWithShape="1">
          <a:blip r:embed="rId4">
            <a:alphaModFix/>
          </a:blip>
          <a:srcRect b="0" l="0" r="0" t="0"/>
          <a:stretch/>
        </p:blipFill>
        <p:spPr>
          <a:xfrm>
            <a:off x="849542" y="222126"/>
            <a:ext cx="465357" cy="465357"/>
          </a:xfrm>
          <a:prstGeom prst="rect">
            <a:avLst/>
          </a:prstGeom>
          <a:noFill/>
          <a:ln>
            <a:noFill/>
          </a:ln>
        </p:spPr>
      </p:pic>
      <p:pic>
        <p:nvPicPr>
          <p:cNvPr id="241" name="Google Shape;241;g27f7a576e42_0_238"/>
          <p:cNvPicPr preferRelativeResize="0"/>
          <p:nvPr/>
        </p:nvPicPr>
        <p:blipFill rotWithShape="1">
          <a:blip r:embed="rId5">
            <a:alphaModFix/>
          </a:blip>
          <a:srcRect b="0" l="0" r="0" t="0"/>
          <a:stretch/>
        </p:blipFill>
        <p:spPr>
          <a:xfrm>
            <a:off x="2076501" y="2298825"/>
            <a:ext cx="4990975" cy="4170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descr="Questions" id="247" name="Google Shape;247;g27f7a576e42_0_246"/>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7f7a576e42_0_251"/>
          <p:cNvSpPr txBox="1"/>
          <p:nvPr/>
        </p:nvSpPr>
        <p:spPr>
          <a:xfrm>
            <a:off x="2280974" y="526376"/>
            <a:ext cx="4581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What is sound?</a:t>
            </a:r>
            <a:endParaRPr b="0" i="0" sz="3600" u="none" cap="none" strike="noStrike">
              <a:solidFill>
                <a:schemeClr val="dk1"/>
              </a:solidFill>
              <a:latin typeface="Calibri"/>
              <a:ea typeface="Calibri"/>
              <a:cs typeface="Calibri"/>
              <a:sym typeface="Calibri"/>
            </a:endParaRPr>
          </a:p>
        </p:txBody>
      </p:sp>
      <p:sp>
        <p:nvSpPr>
          <p:cNvPr descr="Questions" id="254" name="Google Shape;254;g27f7a576e42_0_25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55" name="Google Shape;255;g27f7a576e42_0_251"/>
          <p:cNvPicPr preferRelativeResize="0"/>
          <p:nvPr/>
        </p:nvPicPr>
        <p:blipFill rotWithShape="1">
          <a:blip r:embed="rId4">
            <a:alphaModFix/>
          </a:blip>
          <a:srcRect b="0" l="0" r="0" t="0"/>
          <a:stretch/>
        </p:blipFill>
        <p:spPr>
          <a:xfrm>
            <a:off x="2076438" y="2040625"/>
            <a:ext cx="4990975" cy="4170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g27f7a576e42_0_258"/>
          <p:cNvPicPr preferRelativeResize="0"/>
          <p:nvPr/>
        </p:nvPicPr>
        <p:blipFill rotWithShape="1">
          <a:blip r:embed="rId3">
            <a:alphaModFix/>
          </a:blip>
          <a:srcRect b="0" l="0" r="0" t="0"/>
          <a:stretch/>
        </p:blipFill>
        <p:spPr>
          <a:xfrm>
            <a:off x="0" y="406400"/>
            <a:ext cx="9144000" cy="6035568"/>
          </a:xfrm>
          <a:prstGeom prst="rect">
            <a:avLst/>
          </a:prstGeom>
          <a:noFill/>
          <a:ln>
            <a:noFill/>
          </a:ln>
        </p:spPr>
      </p:pic>
      <p:sp>
        <p:nvSpPr>
          <p:cNvPr descr="Artificial Intelligence" id="262" name="Google Shape;262;g27f7a576e42_0_258"/>
          <p:cNvSpPr/>
          <p:nvPr/>
        </p:nvSpPr>
        <p:spPr>
          <a:xfrm>
            <a:off x="0" y="0"/>
            <a:ext cx="735300" cy="735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27f7a576e42_0_223"/>
          <p:cNvSpPr/>
          <p:nvPr/>
        </p:nvSpPr>
        <p:spPr>
          <a:xfrm>
            <a:off x="170822" y="211015"/>
            <a:ext cx="1095228" cy="683316"/>
          </a:xfrm>
          <a:prstGeom prst="cloud">
            <a:avLst/>
          </a:prstGeom>
          <a:gradFill>
            <a:gsLst>
              <a:gs pos="0">
                <a:srgbClr val="FF932B"/>
              </a:gs>
              <a:gs pos="100000">
                <a:srgbClr val="FFB673"/>
              </a:gs>
            </a:gsLst>
            <a:lin ang="16200038" scaled="0"/>
          </a:gradFill>
          <a:ln cap="flat" cmpd="sng" w="9525">
            <a:solidFill>
              <a:srgbClr val="F5913F"/>
            </a:solidFill>
            <a:prstDash val="solid"/>
            <a:round/>
            <a:headEnd len="sm" w="sm" type="none"/>
            <a:tailEnd len="sm" w="sm" type="none"/>
          </a:ln>
          <a:effectLst>
            <a:outerShdw blurRad="40000" rotWithShape="0" dir="5400000" dist="23000">
              <a:srgbClr val="000000">
                <a:alpha val="3215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6" name="Google Shape;126;g27f7a576e42_0_223"/>
          <p:cNvSpPr txBox="1"/>
          <p:nvPr/>
        </p:nvSpPr>
        <p:spPr>
          <a:xfrm>
            <a:off x="366765" y="367993"/>
            <a:ext cx="7035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Calibri"/>
                <a:ea typeface="Calibri"/>
                <a:cs typeface="Calibri"/>
                <a:sym typeface="Calibri"/>
              </a:rPr>
              <a:t>Intro</a:t>
            </a:r>
            <a:endParaRPr b="0" i="0" sz="1400" u="none" cap="none" strike="noStrike">
              <a:solidFill>
                <a:srgbClr val="000000"/>
              </a:solidFill>
              <a:latin typeface="Arial"/>
              <a:ea typeface="Arial"/>
              <a:cs typeface="Arial"/>
              <a:sym typeface="Arial"/>
            </a:endParaRPr>
          </a:p>
        </p:txBody>
      </p:sp>
      <p:sp>
        <p:nvSpPr>
          <p:cNvPr id="127" name="Google Shape;127;g27f7a576e42_0_223"/>
          <p:cNvSpPr txBox="1"/>
          <p:nvPr/>
        </p:nvSpPr>
        <p:spPr>
          <a:xfrm>
            <a:off x="1828800" y="-17585"/>
            <a:ext cx="5486400" cy="1293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i="0" lang="en-US" sz="6000" u="none" cap="none" strike="noStrike">
                <a:solidFill>
                  <a:srgbClr val="000000"/>
                </a:solidFill>
                <a:latin typeface="Calibri"/>
                <a:ea typeface="Calibri"/>
                <a:cs typeface="Calibri"/>
                <a:sym typeface="Calibri"/>
              </a:rPr>
              <a:t>Sound</a:t>
            </a:r>
            <a:endParaRPr b="1" i="0" sz="6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28" name="Google Shape;128;g27f7a576e42_0_223"/>
          <p:cNvPicPr preferRelativeResize="0"/>
          <p:nvPr/>
        </p:nvPicPr>
        <p:blipFill rotWithShape="1">
          <a:blip r:embed="rId3">
            <a:alphaModFix/>
          </a:blip>
          <a:srcRect b="0" l="0" r="0" t="0"/>
          <a:stretch/>
        </p:blipFill>
        <p:spPr>
          <a:xfrm>
            <a:off x="1532129" y="1275425"/>
            <a:ext cx="6079750" cy="50803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descr="Artificial Intelligence" id="267" name="Google Shape;267;g27f7a576e42_0_26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27f7a576e42_0_264"/>
          <p:cNvSpPr txBox="1"/>
          <p:nvPr/>
        </p:nvSpPr>
        <p:spPr>
          <a:xfrm>
            <a:off x="1007776" y="135875"/>
            <a:ext cx="7882500" cy="1569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2400" u="none" cap="none" strike="noStrike">
                <a:solidFill>
                  <a:schemeClr val="dk1"/>
                </a:solidFill>
                <a:latin typeface="Calibri"/>
                <a:ea typeface="Calibri"/>
                <a:cs typeface="Calibri"/>
                <a:sym typeface="Calibri"/>
              </a:rPr>
              <a:t>Sound</a:t>
            </a:r>
            <a:r>
              <a:rPr b="0" i="0" lang="en-US" sz="2400" u="none" cap="none" strike="noStrike">
                <a:solidFill>
                  <a:schemeClr val="dk1"/>
                </a:solidFill>
                <a:latin typeface="Calibri"/>
                <a:ea typeface="Calibri"/>
                <a:cs typeface="Calibri"/>
                <a:sym typeface="Calibri"/>
              </a:rPr>
              <a:t> travels in waves and must have a solid, liquid, or gas to travel through. In sound waves, energy is transferred through the medium - </a:t>
            </a:r>
            <a:r>
              <a:rPr lang="en-US" sz="2400">
                <a:solidFill>
                  <a:schemeClr val="dk1"/>
                </a:solidFill>
                <a:latin typeface="Calibri"/>
                <a:ea typeface="Calibri"/>
                <a:cs typeface="Calibri"/>
                <a:sym typeface="Calibri"/>
              </a:rPr>
              <a:t>a solid, liquid, or gas - through which sound travels. </a:t>
            </a:r>
            <a:endParaRPr b="0" i="0" sz="2400" u="none" cap="none" strike="noStrike">
              <a:solidFill>
                <a:srgbClr val="000000"/>
              </a:solidFill>
              <a:latin typeface="Calibri"/>
              <a:ea typeface="Calibri"/>
              <a:cs typeface="Calibri"/>
              <a:sym typeface="Calibri"/>
            </a:endParaRPr>
          </a:p>
        </p:txBody>
      </p:sp>
      <p:pic>
        <p:nvPicPr>
          <p:cNvPr id="269" name="Google Shape;269;g27f7a576e42_0_264"/>
          <p:cNvPicPr preferRelativeResize="0"/>
          <p:nvPr/>
        </p:nvPicPr>
        <p:blipFill rotWithShape="1">
          <a:blip r:embed="rId4">
            <a:alphaModFix/>
          </a:blip>
          <a:srcRect b="0" l="0" r="0" t="0"/>
          <a:stretch/>
        </p:blipFill>
        <p:spPr>
          <a:xfrm>
            <a:off x="2532775" y="2097175"/>
            <a:ext cx="4078450" cy="1919275"/>
          </a:xfrm>
          <a:prstGeom prst="rect">
            <a:avLst/>
          </a:prstGeom>
          <a:noFill/>
          <a:ln>
            <a:noFill/>
          </a:ln>
        </p:spPr>
      </p:pic>
      <p:pic>
        <p:nvPicPr>
          <p:cNvPr id="270" name="Google Shape;270;g27f7a576e42_0_264"/>
          <p:cNvPicPr preferRelativeResize="0"/>
          <p:nvPr/>
        </p:nvPicPr>
        <p:blipFill rotWithShape="1">
          <a:blip r:embed="rId5">
            <a:alphaModFix/>
          </a:blip>
          <a:srcRect b="0" l="0" r="0" t="0"/>
          <a:stretch/>
        </p:blipFill>
        <p:spPr>
          <a:xfrm>
            <a:off x="2433850" y="4283875"/>
            <a:ext cx="4276300" cy="20395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descr="Artificial Intelligence" id="275" name="Google Shape;275;g27f7a576e42_0_27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27f7a576e42_0_270"/>
          <p:cNvSpPr txBox="1"/>
          <p:nvPr/>
        </p:nvSpPr>
        <p:spPr>
          <a:xfrm>
            <a:off x="1007776" y="135875"/>
            <a:ext cx="78825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000000"/>
              </a:solidFill>
              <a:latin typeface="Calibri"/>
              <a:ea typeface="Calibri"/>
              <a:cs typeface="Calibri"/>
              <a:sym typeface="Calibri"/>
            </a:endParaRPr>
          </a:p>
        </p:txBody>
      </p:sp>
      <p:pic>
        <p:nvPicPr>
          <p:cNvPr id="277" name="Google Shape;277;g27f7a576e42_0_270"/>
          <p:cNvPicPr preferRelativeResize="0"/>
          <p:nvPr/>
        </p:nvPicPr>
        <p:blipFill rotWithShape="1">
          <a:blip r:embed="rId4">
            <a:alphaModFix/>
          </a:blip>
          <a:srcRect b="0" l="0" r="0" t="0"/>
          <a:stretch/>
        </p:blipFill>
        <p:spPr>
          <a:xfrm>
            <a:off x="390975" y="1753450"/>
            <a:ext cx="4018125" cy="4018125"/>
          </a:xfrm>
          <a:prstGeom prst="rect">
            <a:avLst/>
          </a:prstGeom>
          <a:noFill/>
          <a:ln>
            <a:noFill/>
          </a:ln>
        </p:spPr>
      </p:pic>
      <p:pic>
        <p:nvPicPr>
          <p:cNvPr id="278" name="Google Shape;278;g27f7a576e42_0_270"/>
          <p:cNvPicPr preferRelativeResize="0"/>
          <p:nvPr/>
        </p:nvPicPr>
        <p:blipFill rotWithShape="1">
          <a:blip r:embed="rId5">
            <a:alphaModFix/>
          </a:blip>
          <a:srcRect b="0" l="0" r="0" t="0"/>
          <a:stretch/>
        </p:blipFill>
        <p:spPr>
          <a:xfrm>
            <a:off x="4757750" y="2248950"/>
            <a:ext cx="4328775" cy="3027116"/>
          </a:xfrm>
          <a:prstGeom prst="rect">
            <a:avLst/>
          </a:prstGeom>
          <a:noFill/>
          <a:ln>
            <a:noFill/>
          </a:ln>
        </p:spPr>
      </p:pic>
      <p:sp>
        <p:nvSpPr>
          <p:cNvPr id="279" name="Google Shape;279;g27f7a576e42_0_270"/>
          <p:cNvSpPr txBox="1"/>
          <p:nvPr/>
        </p:nvSpPr>
        <p:spPr>
          <a:xfrm>
            <a:off x="805925" y="182075"/>
            <a:ext cx="79986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400">
                <a:solidFill>
                  <a:schemeClr val="dk1"/>
                </a:solidFill>
                <a:latin typeface="Calibri"/>
                <a:ea typeface="Calibri"/>
                <a:cs typeface="Calibri"/>
                <a:sym typeface="Calibri"/>
              </a:rPr>
              <a:t>Sound</a:t>
            </a:r>
            <a:r>
              <a:rPr lang="en-US" sz="2400">
                <a:solidFill>
                  <a:schemeClr val="dk1"/>
                </a:solidFill>
                <a:latin typeface="Calibri"/>
                <a:ea typeface="Calibri"/>
                <a:cs typeface="Calibri"/>
                <a:sym typeface="Calibri"/>
              </a:rPr>
              <a:t> travels the quickest through solids. For example, if a person hits a table, the </a:t>
            </a:r>
            <a:r>
              <a:rPr b="1" lang="en-US" sz="2400">
                <a:solidFill>
                  <a:schemeClr val="dk1"/>
                </a:solidFill>
                <a:latin typeface="Calibri"/>
                <a:ea typeface="Calibri"/>
                <a:cs typeface="Calibri"/>
                <a:sym typeface="Calibri"/>
              </a:rPr>
              <a:t>sound</a:t>
            </a:r>
            <a:r>
              <a:rPr lang="en-US" sz="2400">
                <a:solidFill>
                  <a:schemeClr val="dk1"/>
                </a:solidFill>
                <a:latin typeface="Calibri"/>
                <a:ea typeface="Calibri"/>
                <a:cs typeface="Calibri"/>
                <a:sym typeface="Calibri"/>
              </a:rPr>
              <a:t> happens immediately. The same can be said about clapping hands.</a:t>
            </a:r>
            <a:endParaRPr sz="26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descr="Artificial Intelligence" id="284" name="Google Shape;284;g27f7a576e42_0_276"/>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5" name="Google Shape;285;g27f7a576e42_0_276"/>
          <p:cNvPicPr preferRelativeResize="0"/>
          <p:nvPr/>
        </p:nvPicPr>
        <p:blipFill rotWithShape="1">
          <a:blip r:embed="rId4">
            <a:alphaModFix/>
          </a:blip>
          <a:srcRect b="0" l="0" r="0" t="0"/>
          <a:stretch/>
        </p:blipFill>
        <p:spPr>
          <a:xfrm>
            <a:off x="200275" y="1898025"/>
            <a:ext cx="4289100" cy="3216825"/>
          </a:xfrm>
          <a:prstGeom prst="rect">
            <a:avLst/>
          </a:prstGeom>
          <a:noFill/>
          <a:ln>
            <a:noFill/>
          </a:ln>
        </p:spPr>
      </p:pic>
      <p:pic>
        <p:nvPicPr>
          <p:cNvPr id="286" name="Google Shape;286;g27f7a576e42_0_276"/>
          <p:cNvPicPr preferRelativeResize="0"/>
          <p:nvPr/>
        </p:nvPicPr>
        <p:blipFill rotWithShape="1">
          <a:blip r:embed="rId5">
            <a:alphaModFix/>
          </a:blip>
          <a:srcRect b="0" l="0" r="0" t="0"/>
          <a:stretch/>
        </p:blipFill>
        <p:spPr>
          <a:xfrm>
            <a:off x="4827675" y="2036850"/>
            <a:ext cx="3984225" cy="3078000"/>
          </a:xfrm>
          <a:prstGeom prst="rect">
            <a:avLst/>
          </a:prstGeom>
          <a:noFill/>
          <a:ln>
            <a:noFill/>
          </a:ln>
        </p:spPr>
      </p:pic>
      <p:sp>
        <p:nvSpPr>
          <p:cNvPr id="287" name="Google Shape;287;g27f7a576e42_0_276"/>
          <p:cNvSpPr txBox="1"/>
          <p:nvPr/>
        </p:nvSpPr>
        <p:spPr>
          <a:xfrm>
            <a:off x="735300" y="-150"/>
            <a:ext cx="8327700" cy="1954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solidFill>
                  <a:schemeClr val="dk1"/>
                </a:solidFill>
                <a:latin typeface="Calibri"/>
                <a:ea typeface="Calibri"/>
                <a:cs typeface="Calibri"/>
                <a:sym typeface="Calibri"/>
              </a:rPr>
              <a:t>But if </a:t>
            </a:r>
            <a:r>
              <a:rPr b="1" lang="en-US" sz="2300">
                <a:solidFill>
                  <a:schemeClr val="dk1"/>
                </a:solidFill>
                <a:latin typeface="Calibri"/>
                <a:ea typeface="Calibri"/>
                <a:cs typeface="Calibri"/>
                <a:sym typeface="Calibri"/>
              </a:rPr>
              <a:t>sound</a:t>
            </a:r>
            <a:r>
              <a:rPr lang="en-US" sz="2300">
                <a:solidFill>
                  <a:schemeClr val="dk1"/>
                </a:solidFill>
                <a:latin typeface="Calibri"/>
                <a:ea typeface="Calibri"/>
                <a:cs typeface="Calibri"/>
                <a:sym typeface="Calibri"/>
              </a:rPr>
              <a:t> travels through liquids or gases, it is much slower. For example, if you try to talk to your friend under water, it may be difficult to hear them (liquid). Similarly, if you see a lightning bolt far away, it can take a long time for the </a:t>
            </a:r>
            <a:r>
              <a:rPr b="1" lang="en-US" sz="2300">
                <a:solidFill>
                  <a:schemeClr val="dk1"/>
                </a:solidFill>
                <a:latin typeface="Calibri"/>
                <a:ea typeface="Calibri"/>
                <a:cs typeface="Calibri"/>
                <a:sym typeface="Calibri"/>
              </a:rPr>
              <a:t>sound</a:t>
            </a:r>
            <a:r>
              <a:rPr lang="en-US" sz="2300">
                <a:solidFill>
                  <a:schemeClr val="dk1"/>
                </a:solidFill>
                <a:latin typeface="Calibri"/>
                <a:ea typeface="Calibri"/>
                <a:cs typeface="Calibri"/>
                <a:sym typeface="Calibri"/>
              </a:rPr>
              <a:t> of the thunder to travel to your ears (gas). </a:t>
            </a:r>
            <a:endParaRPr sz="23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descr="Questions" id="293" name="Google Shape;293;g27f7a576e42_0_282"/>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descr="Questions" id="299" name="Google Shape;299;g27f7a576e42_0_287"/>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g27f7a576e42_0_287"/>
          <p:cNvSpPr txBox="1"/>
          <p:nvPr/>
        </p:nvSpPr>
        <p:spPr>
          <a:xfrm>
            <a:off x="1007776" y="135875"/>
            <a:ext cx="7882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Sound </a:t>
            </a:r>
            <a:r>
              <a:rPr b="0" i="0" lang="en-US" sz="3600" u="none" cap="none" strike="noStrike">
                <a:solidFill>
                  <a:schemeClr val="dk1"/>
                </a:solidFill>
                <a:latin typeface="Calibri"/>
                <a:ea typeface="Calibri"/>
                <a:cs typeface="Calibri"/>
                <a:sym typeface="Calibri"/>
              </a:rPr>
              <a:t>travels in ______ and must have a solid, liquid, or gas to travel through.</a:t>
            </a:r>
            <a:endParaRPr b="0" i="0" sz="3600" u="none" cap="none" strike="noStrike">
              <a:solidFill>
                <a:srgbClr val="000000"/>
              </a:solidFill>
              <a:latin typeface="Calibri"/>
              <a:ea typeface="Calibri"/>
              <a:cs typeface="Calibri"/>
              <a:sym typeface="Calibri"/>
            </a:endParaRPr>
          </a:p>
        </p:txBody>
      </p:sp>
      <p:sp>
        <p:nvSpPr>
          <p:cNvPr id="301" name="Google Shape;301;g27f7a576e42_0_287"/>
          <p:cNvSpPr txBox="1"/>
          <p:nvPr/>
        </p:nvSpPr>
        <p:spPr>
          <a:xfrm>
            <a:off x="838200" y="21180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rgbClr val="000000"/>
              </a:buClr>
              <a:buSzPts val="3200"/>
              <a:buFont typeface="Calibri"/>
              <a:buAutoNum type="alphaUcPeriod"/>
            </a:pPr>
            <a:r>
              <a:rPr b="0" i="0" lang="en-US" sz="3200" u="none" cap="none" strike="noStrike">
                <a:solidFill>
                  <a:srgbClr val="000000"/>
                </a:solidFill>
                <a:latin typeface="Calibri"/>
                <a:ea typeface="Calibri"/>
                <a:cs typeface="Calibri"/>
                <a:sym typeface="Calibri"/>
              </a:rPr>
              <a:t>Pairs</a:t>
            </a:r>
            <a:endParaRPr b="0" i="0" sz="3200" u="none" cap="none" strike="noStrike">
              <a:solidFill>
                <a:srgbClr val="000000"/>
              </a:solidFill>
              <a:latin typeface="Calibri"/>
              <a:ea typeface="Calibri"/>
              <a:cs typeface="Calibri"/>
              <a:sym typeface="Calibri"/>
            </a:endParaRPr>
          </a:p>
          <a:p>
            <a:pPr indent="-342900" lvl="0" marL="342900" marR="0" rtl="0" algn="l">
              <a:lnSpc>
                <a:spcPct val="115000"/>
              </a:lnSpc>
              <a:spcBef>
                <a:spcPts val="640"/>
              </a:spcBef>
              <a:spcAft>
                <a:spcPts val="0"/>
              </a:spcAft>
              <a:buClr>
                <a:srgbClr val="000000"/>
              </a:buClr>
              <a:buSzPts val="3200"/>
              <a:buFont typeface="Arial"/>
              <a:buAutoNum type="alphaUcPeriod"/>
            </a:pPr>
            <a:r>
              <a:rPr b="0" i="0" lang="en-US" sz="3200" u="none" cap="none" strike="noStrike">
                <a:solidFill>
                  <a:srgbClr val="000000"/>
                </a:solidFill>
                <a:latin typeface="Calibri"/>
                <a:ea typeface="Calibri"/>
                <a:cs typeface="Calibri"/>
                <a:sym typeface="Calibri"/>
              </a:rPr>
              <a:t>Frames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40"/>
              </a:spcBef>
              <a:spcAft>
                <a:spcPts val="0"/>
              </a:spcAft>
              <a:buClr>
                <a:srgbClr val="000000"/>
              </a:buClr>
              <a:buSzPts val="3200"/>
              <a:buFont typeface="Arial"/>
              <a:buAutoNum type="alphaUcPeriod"/>
            </a:pPr>
            <a:r>
              <a:rPr b="0" i="0" lang="en-US" sz="3200" u="none" cap="none" strike="noStrike">
                <a:solidFill>
                  <a:srgbClr val="000000"/>
                </a:solidFill>
                <a:latin typeface="Calibri"/>
                <a:ea typeface="Calibri"/>
                <a:cs typeface="Calibri"/>
                <a:sym typeface="Calibri"/>
              </a:rPr>
              <a:t>Waves</a:t>
            </a:r>
            <a:endParaRPr b="0" i="0" sz="1400" u="none" cap="none" strike="noStrike">
              <a:solidFill>
                <a:srgbClr val="000000"/>
              </a:solidFill>
              <a:latin typeface="Arial"/>
              <a:ea typeface="Arial"/>
              <a:cs typeface="Arial"/>
              <a:sym typeface="Arial"/>
            </a:endParaRPr>
          </a:p>
        </p:txBody>
      </p:sp>
      <p:pic>
        <p:nvPicPr>
          <p:cNvPr id="302" name="Google Shape;302;g27f7a576e42_0_287"/>
          <p:cNvPicPr preferRelativeResize="0"/>
          <p:nvPr/>
        </p:nvPicPr>
        <p:blipFill rotWithShape="1">
          <a:blip r:embed="rId4">
            <a:alphaModFix/>
          </a:blip>
          <a:srcRect b="0" l="0" r="0" t="0"/>
          <a:stretch/>
        </p:blipFill>
        <p:spPr>
          <a:xfrm>
            <a:off x="3692375" y="1824625"/>
            <a:ext cx="4078450" cy="1919275"/>
          </a:xfrm>
          <a:prstGeom prst="rect">
            <a:avLst/>
          </a:prstGeom>
          <a:noFill/>
          <a:ln>
            <a:noFill/>
          </a:ln>
        </p:spPr>
      </p:pic>
      <p:pic>
        <p:nvPicPr>
          <p:cNvPr id="303" name="Google Shape;303;g27f7a576e42_0_287"/>
          <p:cNvPicPr preferRelativeResize="0"/>
          <p:nvPr/>
        </p:nvPicPr>
        <p:blipFill rotWithShape="1">
          <a:blip r:embed="rId5">
            <a:alphaModFix/>
          </a:blip>
          <a:srcRect b="0" l="0" r="0" t="0"/>
          <a:stretch/>
        </p:blipFill>
        <p:spPr>
          <a:xfrm>
            <a:off x="3693900" y="4345850"/>
            <a:ext cx="4276300" cy="20395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descr="Questions" id="309" name="Google Shape;309;g287c22e3313_0_421"/>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g287c22e3313_0_421"/>
          <p:cNvSpPr txBox="1"/>
          <p:nvPr/>
        </p:nvSpPr>
        <p:spPr>
          <a:xfrm>
            <a:off x="1007776" y="135875"/>
            <a:ext cx="78825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Calibri"/>
                <a:ea typeface="Calibri"/>
                <a:cs typeface="Calibri"/>
                <a:sym typeface="Calibri"/>
              </a:rPr>
              <a:t>Sound </a:t>
            </a:r>
            <a:r>
              <a:rPr b="0" i="0" lang="en-US" sz="3600" u="none" cap="none" strike="noStrike">
                <a:solidFill>
                  <a:schemeClr val="dk1"/>
                </a:solidFill>
                <a:latin typeface="Calibri"/>
                <a:ea typeface="Calibri"/>
                <a:cs typeface="Calibri"/>
                <a:sym typeface="Calibri"/>
              </a:rPr>
              <a:t>travels in ______ and must have a solid, liquid, or gas to travel through.</a:t>
            </a:r>
            <a:endParaRPr b="0" i="0" sz="3600" u="none" cap="none" strike="noStrike">
              <a:solidFill>
                <a:srgbClr val="000000"/>
              </a:solidFill>
              <a:latin typeface="Calibri"/>
              <a:ea typeface="Calibri"/>
              <a:cs typeface="Calibri"/>
              <a:sym typeface="Calibri"/>
            </a:endParaRPr>
          </a:p>
        </p:txBody>
      </p:sp>
      <p:sp>
        <p:nvSpPr>
          <p:cNvPr id="311" name="Google Shape;311;g287c22e3313_0_421"/>
          <p:cNvSpPr txBox="1"/>
          <p:nvPr/>
        </p:nvSpPr>
        <p:spPr>
          <a:xfrm>
            <a:off x="838200" y="2118025"/>
            <a:ext cx="3874500" cy="29808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rgbClr val="000000"/>
              </a:buClr>
              <a:buSzPts val="3200"/>
              <a:buFont typeface="Calibri"/>
              <a:buAutoNum type="alphaUcPeriod"/>
            </a:pPr>
            <a:r>
              <a:rPr b="0" i="0" lang="en-US" sz="3200" u="none" cap="none" strike="noStrike">
                <a:solidFill>
                  <a:srgbClr val="000000"/>
                </a:solidFill>
                <a:latin typeface="Calibri"/>
                <a:ea typeface="Calibri"/>
                <a:cs typeface="Calibri"/>
                <a:sym typeface="Calibri"/>
              </a:rPr>
              <a:t>Pairs</a:t>
            </a:r>
            <a:endParaRPr b="0" i="0" sz="3200" u="none" cap="none" strike="noStrike">
              <a:solidFill>
                <a:srgbClr val="000000"/>
              </a:solidFill>
              <a:latin typeface="Calibri"/>
              <a:ea typeface="Calibri"/>
              <a:cs typeface="Calibri"/>
              <a:sym typeface="Calibri"/>
            </a:endParaRPr>
          </a:p>
          <a:p>
            <a:pPr indent="-342900" lvl="0" marL="342900" marR="0" rtl="0" algn="l">
              <a:lnSpc>
                <a:spcPct val="115000"/>
              </a:lnSpc>
              <a:spcBef>
                <a:spcPts val="640"/>
              </a:spcBef>
              <a:spcAft>
                <a:spcPts val="0"/>
              </a:spcAft>
              <a:buClr>
                <a:srgbClr val="000000"/>
              </a:buClr>
              <a:buSzPts val="3200"/>
              <a:buFont typeface="Arial"/>
              <a:buAutoNum type="alphaUcPeriod"/>
            </a:pPr>
            <a:r>
              <a:rPr b="0" i="0" lang="en-US" sz="3200" u="none" cap="none" strike="noStrike">
                <a:solidFill>
                  <a:srgbClr val="000000"/>
                </a:solidFill>
                <a:latin typeface="Calibri"/>
                <a:ea typeface="Calibri"/>
                <a:cs typeface="Calibri"/>
                <a:sym typeface="Calibri"/>
              </a:rPr>
              <a:t>Frames</a:t>
            </a:r>
            <a:endParaRPr b="0" i="0" sz="1400" u="none" cap="none" strike="noStrike">
              <a:solidFill>
                <a:srgbClr val="000000"/>
              </a:solidFill>
              <a:latin typeface="Arial"/>
              <a:ea typeface="Arial"/>
              <a:cs typeface="Arial"/>
              <a:sym typeface="Arial"/>
            </a:endParaRPr>
          </a:p>
          <a:p>
            <a:pPr indent="-342900" lvl="0" marL="342900" marR="0" rtl="0" algn="l">
              <a:lnSpc>
                <a:spcPct val="115000"/>
              </a:lnSpc>
              <a:spcBef>
                <a:spcPts val="640"/>
              </a:spcBef>
              <a:spcAft>
                <a:spcPts val="0"/>
              </a:spcAft>
              <a:buClr>
                <a:srgbClr val="FF0000"/>
              </a:buClr>
              <a:buSzPts val="3200"/>
              <a:buFont typeface="Arial"/>
              <a:buAutoNum type="alphaUcPeriod"/>
            </a:pPr>
            <a:r>
              <a:rPr b="0" i="0" lang="en-US" sz="3200" u="none" cap="none" strike="noStrike">
                <a:solidFill>
                  <a:srgbClr val="FF0000"/>
                </a:solidFill>
                <a:latin typeface="Calibri"/>
                <a:ea typeface="Calibri"/>
                <a:cs typeface="Calibri"/>
                <a:sym typeface="Calibri"/>
              </a:rPr>
              <a:t>Waves</a:t>
            </a:r>
            <a:endParaRPr b="0" i="0" sz="1400" u="none" cap="none" strike="noStrike">
              <a:solidFill>
                <a:srgbClr val="FF0000"/>
              </a:solidFill>
              <a:latin typeface="Arial"/>
              <a:ea typeface="Arial"/>
              <a:cs typeface="Arial"/>
              <a:sym typeface="Arial"/>
            </a:endParaRPr>
          </a:p>
        </p:txBody>
      </p:sp>
      <p:pic>
        <p:nvPicPr>
          <p:cNvPr id="312" name="Google Shape;312;g287c22e3313_0_421"/>
          <p:cNvPicPr preferRelativeResize="0"/>
          <p:nvPr/>
        </p:nvPicPr>
        <p:blipFill rotWithShape="1">
          <a:blip r:embed="rId4">
            <a:alphaModFix/>
          </a:blip>
          <a:srcRect b="0" l="0" r="0" t="0"/>
          <a:stretch/>
        </p:blipFill>
        <p:spPr>
          <a:xfrm>
            <a:off x="3683575" y="1876375"/>
            <a:ext cx="4078450" cy="1919275"/>
          </a:xfrm>
          <a:prstGeom prst="rect">
            <a:avLst/>
          </a:prstGeom>
          <a:noFill/>
          <a:ln>
            <a:noFill/>
          </a:ln>
        </p:spPr>
      </p:pic>
      <p:pic>
        <p:nvPicPr>
          <p:cNvPr id="313" name="Google Shape;313;g287c22e3313_0_421"/>
          <p:cNvPicPr preferRelativeResize="0"/>
          <p:nvPr/>
        </p:nvPicPr>
        <p:blipFill rotWithShape="1">
          <a:blip r:embed="rId5">
            <a:alphaModFix/>
          </a:blip>
          <a:srcRect b="0" l="0" r="0" t="0"/>
          <a:stretch/>
        </p:blipFill>
        <p:spPr>
          <a:xfrm>
            <a:off x="3683575" y="4376850"/>
            <a:ext cx="4276300" cy="20395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27f7a576e42_0_304"/>
          <p:cNvSpPr txBox="1"/>
          <p:nvPr/>
        </p:nvSpPr>
        <p:spPr>
          <a:xfrm>
            <a:off x="1259600" y="158725"/>
            <a:ext cx="73686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True or false: </a:t>
            </a:r>
            <a:r>
              <a:rPr b="1" i="0" lang="en-US" sz="3600" u="none" cap="none" strike="noStrike">
                <a:solidFill>
                  <a:srgbClr val="000000"/>
                </a:solidFill>
                <a:latin typeface="Calibri"/>
                <a:ea typeface="Calibri"/>
                <a:cs typeface="Calibri"/>
                <a:sym typeface="Calibri"/>
              </a:rPr>
              <a:t>Sound</a:t>
            </a:r>
            <a:r>
              <a:rPr b="0" i="0" lang="en-US" sz="3600" u="none" cap="none" strike="noStrike">
                <a:solidFill>
                  <a:srgbClr val="000000"/>
                </a:solidFill>
                <a:latin typeface="Calibri"/>
                <a:ea typeface="Calibri"/>
                <a:cs typeface="Calibri"/>
                <a:sym typeface="Calibri"/>
              </a:rPr>
              <a:t> travels the fastest through liquids and gases.</a:t>
            </a:r>
            <a:endParaRPr b="0" i="0" sz="3600" u="none" cap="none" strike="noStrike">
              <a:solidFill>
                <a:srgbClr val="000000"/>
              </a:solidFill>
              <a:latin typeface="Calibri"/>
              <a:ea typeface="Calibri"/>
              <a:cs typeface="Calibri"/>
              <a:sym typeface="Calibri"/>
            </a:endParaRPr>
          </a:p>
        </p:txBody>
      </p:sp>
      <p:sp>
        <p:nvSpPr>
          <p:cNvPr descr="Questions" id="320" name="Google Shape;320;g27f7a576e42_0_304"/>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1" name="Google Shape;321;g27f7a576e42_0_304"/>
          <p:cNvPicPr preferRelativeResize="0"/>
          <p:nvPr/>
        </p:nvPicPr>
        <p:blipFill rotWithShape="1">
          <a:blip r:embed="rId4">
            <a:alphaModFix/>
          </a:blip>
          <a:srcRect b="0" l="0" r="0" t="0"/>
          <a:stretch/>
        </p:blipFill>
        <p:spPr>
          <a:xfrm>
            <a:off x="983700" y="3429000"/>
            <a:ext cx="3669999" cy="2669400"/>
          </a:xfrm>
          <a:prstGeom prst="rect">
            <a:avLst/>
          </a:prstGeom>
          <a:noFill/>
          <a:ln>
            <a:noFill/>
          </a:ln>
        </p:spPr>
      </p:pic>
      <p:pic>
        <p:nvPicPr>
          <p:cNvPr id="322" name="Google Shape;322;g27f7a576e42_0_304"/>
          <p:cNvPicPr preferRelativeResize="0"/>
          <p:nvPr/>
        </p:nvPicPr>
        <p:blipFill rotWithShape="1">
          <a:blip r:embed="rId5">
            <a:alphaModFix/>
          </a:blip>
          <a:srcRect b="0" l="0" r="0" t="0"/>
          <a:stretch/>
        </p:blipFill>
        <p:spPr>
          <a:xfrm>
            <a:off x="4943169" y="3544200"/>
            <a:ext cx="3409131" cy="2554199"/>
          </a:xfrm>
          <a:prstGeom prst="rect">
            <a:avLst/>
          </a:prstGeom>
          <a:noFill/>
          <a:ln>
            <a:noFill/>
          </a:ln>
        </p:spPr>
      </p:pic>
      <p:sp>
        <p:nvSpPr>
          <p:cNvPr id="323" name="Google Shape;323;g27f7a576e42_0_304"/>
          <p:cNvSpPr txBox="1"/>
          <p:nvPr/>
        </p:nvSpPr>
        <p:spPr>
          <a:xfrm>
            <a:off x="838200" y="1746200"/>
            <a:ext cx="3874500" cy="17979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rgbClr val="000000"/>
              </a:buClr>
              <a:buSzPts val="3200"/>
              <a:buFont typeface="Calibri"/>
              <a:buAutoNum type="alphaUcPeriod"/>
            </a:pPr>
            <a:r>
              <a:rPr b="0" i="0" lang="en-US" sz="3200" u="none" cap="none" strike="noStrike">
                <a:solidFill>
                  <a:srgbClr val="000000"/>
                </a:solidFill>
                <a:latin typeface="Calibri"/>
                <a:ea typeface="Calibri"/>
                <a:cs typeface="Calibri"/>
                <a:sym typeface="Calibri"/>
              </a:rPr>
              <a:t>True</a:t>
            </a:r>
            <a:endParaRPr b="0" i="0" sz="3200" u="none" cap="none" strike="noStrike">
              <a:solidFill>
                <a:srgbClr val="000000"/>
              </a:solidFill>
              <a:latin typeface="Calibri"/>
              <a:ea typeface="Calibri"/>
              <a:cs typeface="Calibri"/>
              <a:sym typeface="Calibri"/>
            </a:endParaRPr>
          </a:p>
          <a:p>
            <a:pPr indent="-342900" lvl="0" marL="342900" marR="0" rtl="0" algn="l">
              <a:lnSpc>
                <a:spcPct val="115000"/>
              </a:lnSpc>
              <a:spcBef>
                <a:spcPts val="640"/>
              </a:spcBef>
              <a:spcAft>
                <a:spcPts val="0"/>
              </a:spcAft>
              <a:buClr>
                <a:srgbClr val="000000"/>
              </a:buClr>
              <a:buSzPts val="3200"/>
              <a:buFont typeface="Arial"/>
              <a:buAutoNum type="alphaUcPeriod"/>
            </a:pPr>
            <a:r>
              <a:rPr b="0" i="0" lang="en-US" sz="3200" u="none" cap="none" strike="noStrike">
                <a:solidFill>
                  <a:srgbClr val="000000"/>
                </a:solidFill>
                <a:latin typeface="Calibri"/>
                <a:ea typeface="Calibri"/>
                <a:cs typeface="Calibri"/>
                <a:sym typeface="Calibri"/>
              </a:rPr>
              <a:t>False</a:t>
            </a:r>
            <a:endParaRPr b="0" i="0" sz="1400" u="none" cap="none" strike="noStrike">
              <a:solidFill>
                <a:srgbClr val="FF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87c22e3313_0_435"/>
          <p:cNvSpPr txBox="1"/>
          <p:nvPr/>
        </p:nvSpPr>
        <p:spPr>
          <a:xfrm>
            <a:off x="1259600" y="158725"/>
            <a:ext cx="73686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Calibri"/>
                <a:ea typeface="Calibri"/>
                <a:cs typeface="Calibri"/>
                <a:sym typeface="Calibri"/>
              </a:rPr>
              <a:t>True or false: </a:t>
            </a:r>
            <a:r>
              <a:rPr b="1" i="0" lang="en-US" sz="3600" u="none" cap="none" strike="noStrike">
                <a:solidFill>
                  <a:srgbClr val="000000"/>
                </a:solidFill>
                <a:latin typeface="Calibri"/>
                <a:ea typeface="Calibri"/>
                <a:cs typeface="Calibri"/>
                <a:sym typeface="Calibri"/>
              </a:rPr>
              <a:t>Sound</a:t>
            </a:r>
            <a:r>
              <a:rPr b="0" i="0" lang="en-US" sz="3600" u="none" cap="none" strike="noStrike">
                <a:solidFill>
                  <a:srgbClr val="000000"/>
                </a:solidFill>
                <a:latin typeface="Calibri"/>
                <a:ea typeface="Calibri"/>
                <a:cs typeface="Calibri"/>
                <a:sym typeface="Calibri"/>
              </a:rPr>
              <a:t> travels the fastest through liquids and gases.</a:t>
            </a:r>
            <a:endParaRPr b="0" i="0" sz="3600" u="none" cap="none" strike="noStrike">
              <a:solidFill>
                <a:srgbClr val="000000"/>
              </a:solidFill>
              <a:latin typeface="Calibri"/>
              <a:ea typeface="Calibri"/>
              <a:cs typeface="Calibri"/>
              <a:sym typeface="Calibri"/>
            </a:endParaRPr>
          </a:p>
        </p:txBody>
      </p:sp>
      <p:sp>
        <p:nvSpPr>
          <p:cNvPr descr="Questions" id="330" name="Google Shape;330;g287c22e3313_0_435"/>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g287c22e3313_0_435"/>
          <p:cNvSpPr txBox="1"/>
          <p:nvPr/>
        </p:nvSpPr>
        <p:spPr>
          <a:xfrm>
            <a:off x="838200" y="1746200"/>
            <a:ext cx="3874500" cy="17979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5000"/>
              </a:lnSpc>
              <a:spcBef>
                <a:spcPts val="0"/>
              </a:spcBef>
              <a:spcAft>
                <a:spcPts val="0"/>
              </a:spcAft>
              <a:buClr>
                <a:srgbClr val="000000"/>
              </a:buClr>
              <a:buSzPts val="3200"/>
              <a:buFont typeface="Calibri"/>
              <a:buAutoNum type="alphaUcPeriod"/>
            </a:pPr>
            <a:r>
              <a:rPr b="0" i="0" lang="en-US" sz="3200" u="none" cap="none" strike="noStrike">
                <a:solidFill>
                  <a:srgbClr val="000000"/>
                </a:solidFill>
                <a:latin typeface="Calibri"/>
                <a:ea typeface="Calibri"/>
                <a:cs typeface="Calibri"/>
                <a:sym typeface="Calibri"/>
              </a:rPr>
              <a:t>True</a:t>
            </a:r>
            <a:endParaRPr b="0" i="0" sz="3200" u="none" cap="none" strike="noStrike">
              <a:solidFill>
                <a:srgbClr val="000000"/>
              </a:solidFill>
              <a:latin typeface="Calibri"/>
              <a:ea typeface="Calibri"/>
              <a:cs typeface="Calibri"/>
              <a:sym typeface="Calibri"/>
            </a:endParaRPr>
          </a:p>
          <a:p>
            <a:pPr indent="-342900" lvl="0" marL="342900" marR="0" rtl="0" algn="l">
              <a:lnSpc>
                <a:spcPct val="115000"/>
              </a:lnSpc>
              <a:spcBef>
                <a:spcPts val="640"/>
              </a:spcBef>
              <a:spcAft>
                <a:spcPts val="0"/>
              </a:spcAft>
              <a:buClr>
                <a:srgbClr val="FF0000"/>
              </a:buClr>
              <a:buSzPts val="3200"/>
              <a:buFont typeface="Arial"/>
              <a:buAutoNum type="alphaUcPeriod"/>
            </a:pPr>
            <a:r>
              <a:rPr b="0" i="0" lang="en-US" sz="3200" u="none" cap="none" strike="noStrike">
                <a:solidFill>
                  <a:srgbClr val="FF0000"/>
                </a:solidFill>
                <a:latin typeface="Calibri"/>
                <a:ea typeface="Calibri"/>
                <a:cs typeface="Calibri"/>
                <a:sym typeface="Calibri"/>
              </a:rPr>
              <a:t>False</a:t>
            </a:r>
            <a:endParaRPr b="0" i="0" sz="1400" u="none" cap="none" strike="noStrike">
              <a:solidFill>
                <a:srgbClr val="FF0000"/>
              </a:solidFill>
              <a:latin typeface="Arial"/>
              <a:ea typeface="Arial"/>
              <a:cs typeface="Arial"/>
              <a:sym typeface="Arial"/>
            </a:endParaRPr>
          </a:p>
        </p:txBody>
      </p:sp>
      <p:pic>
        <p:nvPicPr>
          <p:cNvPr id="332" name="Google Shape;332;g287c22e3313_0_435"/>
          <p:cNvPicPr preferRelativeResize="0"/>
          <p:nvPr/>
        </p:nvPicPr>
        <p:blipFill rotWithShape="1">
          <a:blip r:embed="rId4">
            <a:alphaModFix/>
          </a:blip>
          <a:srcRect b="0" l="0" r="0" t="0"/>
          <a:stretch/>
        </p:blipFill>
        <p:spPr>
          <a:xfrm>
            <a:off x="2756300" y="2590050"/>
            <a:ext cx="2713345" cy="2995625"/>
          </a:xfrm>
          <a:prstGeom prst="rect">
            <a:avLst/>
          </a:prstGeom>
          <a:noFill/>
          <a:ln>
            <a:noFill/>
          </a:ln>
        </p:spPr>
      </p:pic>
      <p:pic>
        <p:nvPicPr>
          <p:cNvPr id="333" name="Google Shape;333;g287c22e3313_0_435"/>
          <p:cNvPicPr preferRelativeResize="0"/>
          <p:nvPr/>
        </p:nvPicPr>
        <p:blipFill rotWithShape="1">
          <a:blip r:embed="rId5">
            <a:alphaModFix/>
          </a:blip>
          <a:srcRect b="0" l="0" r="0" t="0"/>
          <a:stretch/>
        </p:blipFill>
        <p:spPr>
          <a:xfrm>
            <a:off x="5705080" y="2959459"/>
            <a:ext cx="2923119" cy="22567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descr="Artificial Intelligence" id="339" name="Google Shape;339;g27f7a576e42_0_336"/>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40" name="Google Shape;340;g27f7a576e42_0_336"/>
          <p:cNvPicPr preferRelativeResize="0"/>
          <p:nvPr/>
        </p:nvPicPr>
        <p:blipFill rotWithShape="1">
          <a:blip r:embed="rId4">
            <a:alphaModFix/>
          </a:blip>
          <a:srcRect b="0" l="0" r="0" t="0"/>
          <a:stretch/>
        </p:blipFill>
        <p:spPr>
          <a:xfrm>
            <a:off x="4572000" y="2036490"/>
            <a:ext cx="3133385" cy="31333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descr="Artificial Intelligence" id="346" name="Google Shape;346;g27f7a576e42_0_342"/>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47" name="Google Shape;347;g27f7a576e42_0_342"/>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pic>
        <p:nvPicPr>
          <p:cNvPr id="348" name="Google Shape;348;g27f7a576e42_0_342"/>
          <p:cNvPicPr preferRelativeResize="0"/>
          <p:nvPr/>
        </p:nvPicPr>
        <p:blipFill rotWithShape="1">
          <a:blip r:embed="rId5">
            <a:alphaModFix/>
          </a:blip>
          <a:srcRect b="0" l="0" r="0" t="0"/>
          <a:stretch/>
        </p:blipFill>
        <p:spPr>
          <a:xfrm>
            <a:off x="152400" y="2024500"/>
            <a:ext cx="8839200" cy="2946400"/>
          </a:xfrm>
          <a:prstGeom prst="rect">
            <a:avLst/>
          </a:prstGeom>
          <a:noFill/>
          <a:ln>
            <a:noFill/>
          </a:ln>
        </p:spPr>
      </p:pic>
      <p:sp>
        <p:nvSpPr>
          <p:cNvPr id="349" name="Google Shape;349;g27f7a576e42_0_342"/>
          <p:cNvSpPr txBox="1"/>
          <p:nvPr/>
        </p:nvSpPr>
        <p:spPr>
          <a:xfrm>
            <a:off x="1749875" y="486925"/>
            <a:ext cx="60990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none" cap="none" strike="noStrike">
                <a:solidFill>
                  <a:schemeClr val="dk1"/>
                </a:solidFill>
                <a:latin typeface="Calibri"/>
                <a:ea typeface="Calibri"/>
                <a:cs typeface="Calibri"/>
                <a:sym typeface="Calibri"/>
              </a:rPr>
              <a:t>Our vocal cords vibrate and produce noise energy </a:t>
            </a:r>
            <a:endParaRPr b="0" i="0" sz="29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descr="Lightbulb and gear" id="134" name="Google Shape;134;g28e7962cc08_1_0"/>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g28e7962cc08_1_0"/>
          <p:cNvSpPr txBox="1"/>
          <p:nvPr/>
        </p:nvSpPr>
        <p:spPr>
          <a:xfrm>
            <a:off x="718457" y="298084"/>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000000"/>
                </a:solidFill>
                <a:latin typeface="Calibri"/>
                <a:ea typeface="Calibri"/>
                <a:cs typeface="Calibri"/>
                <a:sym typeface="Calibri"/>
              </a:rPr>
              <a:t>Big Question: </a:t>
            </a:r>
            <a:r>
              <a:rPr b="0" i="0" lang="en-US" sz="3000" u="none" cap="none" strike="noStrike">
                <a:solidFill>
                  <a:srgbClr val="000000"/>
                </a:solidFill>
                <a:latin typeface="Calibri"/>
                <a:ea typeface="Calibri"/>
                <a:cs typeface="Calibri"/>
                <a:sym typeface="Calibri"/>
              </a:rPr>
              <a:t>How </a:t>
            </a:r>
            <a:r>
              <a:rPr lang="en-US" sz="3000">
                <a:solidFill>
                  <a:srgbClr val="000000"/>
                </a:solidFill>
                <a:latin typeface="Calibri"/>
                <a:ea typeface="Calibri"/>
                <a:cs typeface="Calibri"/>
                <a:sym typeface="Calibri"/>
              </a:rPr>
              <a:t>is sound produced and transmitted</a:t>
            </a:r>
            <a:r>
              <a:rPr b="0" i="0" lang="en-US" sz="30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id="136" name="Google Shape;136;g28e7962cc08_1_0"/>
          <p:cNvPicPr preferRelativeResize="0"/>
          <p:nvPr/>
        </p:nvPicPr>
        <p:blipFill>
          <a:blip r:embed="rId4">
            <a:alphaModFix/>
          </a:blip>
          <a:stretch>
            <a:fillRect/>
          </a:stretch>
        </p:blipFill>
        <p:spPr>
          <a:xfrm>
            <a:off x="1590675" y="1962059"/>
            <a:ext cx="5962650" cy="39338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descr="Artificial Intelligence" id="355" name="Google Shape;355;g27f7a576e42_0_349"/>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Like" id="356" name="Google Shape;356;g27f7a576e42_0_349"/>
          <p:cNvPicPr preferRelativeResize="0"/>
          <p:nvPr/>
        </p:nvPicPr>
        <p:blipFill rotWithShape="1">
          <a:blip r:embed="rId4">
            <a:alphaModFix/>
          </a:blip>
          <a:srcRect b="0" l="0" r="0" t="0"/>
          <a:stretch/>
        </p:blipFill>
        <p:spPr>
          <a:xfrm>
            <a:off x="849542" y="173309"/>
            <a:ext cx="502924" cy="502924"/>
          </a:xfrm>
          <a:prstGeom prst="rect">
            <a:avLst/>
          </a:prstGeom>
          <a:noFill/>
          <a:ln>
            <a:noFill/>
          </a:ln>
        </p:spPr>
      </p:pic>
      <p:pic>
        <p:nvPicPr>
          <p:cNvPr id="357" name="Google Shape;357;g27f7a576e42_0_349"/>
          <p:cNvPicPr preferRelativeResize="0"/>
          <p:nvPr/>
        </p:nvPicPr>
        <p:blipFill rotWithShape="1">
          <a:blip r:embed="rId5">
            <a:alphaModFix/>
          </a:blip>
          <a:srcRect b="0" l="0" r="0" t="0"/>
          <a:stretch/>
        </p:blipFill>
        <p:spPr>
          <a:xfrm>
            <a:off x="1030800" y="1552377"/>
            <a:ext cx="7246300" cy="5131898"/>
          </a:xfrm>
          <a:prstGeom prst="rect">
            <a:avLst/>
          </a:prstGeom>
          <a:noFill/>
          <a:ln>
            <a:noFill/>
          </a:ln>
        </p:spPr>
      </p:pic>
      <p:sp>
        <p:nvSpPr>
          <p:cNvPr id="358" name="Google Shape;358;g27f7a576e42_0_349"/>
          <p:cNvSpPr txBox="1"/>
          <p:nvPr/>
        </p:nvSpPr>
        <p:spPr>
          <a:xfrm>
            <a:off x="1361475" y="384000"/>
            <a:ext cx="72462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0" i="0" lang="en-US" sz="2900" u="none" cap="none" strike="noStrike">
                <a:solidFill>
                  <a:schemeClr val="dk1"/>
                </a:solidFill>
                <a:latin typeface="Calibri"/>
                <a:ea typeface="Calibri"/>
                <a:cs typeface="Calibri"/>
                <a:sym typeface="Calibri"/>
              </a:rPr>
              <a:t>Car horns vibrate and then transfer those vibrations to our ears</a:t>
            </a:r>
            <a:endParaRPr b="0" i="0" sz="31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descr="Questions" id="364" name="Google Shape;364;g27f7a576e42_0_356"/>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27f7a576e42_0_361"/>
          <p:cNvSpPr txBox="1"/>
          <p:nvPr/>
        </p:nvSpPr>
        <p:spPr>
          <a:xfrm>
            <a:off x="2280974" y="526376"/>
            <a:ext cx="45819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What is sound?</a:t>
            </a:r>
            <a:endParaRPr b="0" i="0" sz="3600" u="none" cap="none" strike="noStrike">
              <a:solidFill>
                <a:schemeClr val="dk1"/>
              </a:solidFill>
              <a:latin typeface="Calibri"/>
              <a:ea typeface="Calibri"/>
              <a:cs typeface="Calibri"/>
              <a:sym typeface="Calibri"/>
            </a:endParaRPr>
          </a:p>
        </p:txBody>
      </p:sp>
      <p:sp>
        <p:nvSpPr>
          <p:cNvPr descr="Questions" id="371" name="Google Shape;371;g27f7a576e42_0_36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2" name="Google Shape;372;g27f7a576e42_0_361"/>
          <p:cNvPicPr preferRelativeResize="0"/>
          <p:nvPr/>
        </p:nvPicPr>
        <p:blipFill rotWithShape="1">
          <a:blip r:embed="rId4">
            <a:alphaModFix/>
          </a:blip>
          <a:srcRect b="0" l="0" r="0" t="0"/>
          <a:stretch/>
        </p:blipFill>
        <p:spPr>
          <a:xfrm>
            <a:off x="2076438" y="2040625"/>
            <a:ext cx="4990975" cy="4170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descr="Artificial Intelligence" id="378" name="Google Shape;378;g27f7a576e42_0_368"/>
          <p:cNvSpPr/>
          <p:nvPr/>
        </p:nvSpPr>
        <p:spPr>
          <a:xfrm>
            <a:off x="899353" y="1172306"/>
            <a:ext cx="4349400" cy="39975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79" name="Google Shape;379;g27f7a576e42_0_368"/>
          <p:cNvPicPr preferRelativeResize="0"/>
          <p:nvPr/>
        </p:nvPicPr>
        <p:blipFill rotWithShape="1">
          <a:blip r:embed="rId4">
            <a:alphaModFix/>
          </a:blip>
          <a:srcRect b="0" l="0" r="0" t="0"/>
          <a:stretch/>
        </p:blipFill>
        <p:spPr>
          <a:xfrm>
            <a:off x="4572000" y="1755137"/>
            <a:ext cx="3347725" cy="3347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descr="Artificial Intelligence" id="385" name="Google Shape;385;g27f7a576e42_0_374"/>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86" name="Google Shape;386;g27f7a576e42_0_374"/>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id="387" name="Google Shape;387;g27f7a576e42_0_374"/>
          <p:cNvPicPr preferRelativeResize="0"/>
          <p:nvPr/>
        </p:nvPicPr>
        <p:blipFill rotWithShape="1">
          <a:blip r:embed="rId5">
            <a:alphaModFix/>
          </a:blip>
          <a:srcRect b="0" l="0" r="0" t="0"/>
          <a:stretch/>
        </p:blipFill>
        <p:spPr>
          <a:xfrm>
            <a:off x="961888" y="1653438"/>
            <a:ext cx="7220225" cy="3551125"/>
          </a:xfrm>
          <a:prstGeom prst="rect">
            <a:avLst/>
          </a:prstGeom>
          <a:noFill/>
          <a:ln>
            <a:noFill/>
          </a:ln>
        </p:spPr>
      </p:pic>
      <p:sp>
        <p:nvSpPr>
          <p:cNvPr id="388" name="Google Shape;388;g27f7a576e42_0_374"/>
          <p:cNvSpPr txBox="1"/>
          <p:nvPr/>
        </p:nvSpPr>
        <p:spPr>
          <a:xfrm>
            <a:off x="553275" y="628475"/>
            <a:ext cx="84150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chemeClr val="dk1"/>
                </a:solidFill>
                <a:latin typeface="Calibri"/>
                <a:ea typeface="Calibri"/>
                <a:cs typeface="Calibri"/>
                <a:sym typeface="Calibri"/>
              </a:rPr>
              <a:t>If a person is silent, then they do not produce </a:t>
            </a:r>
            <a:r>
              <a:rPr b="1" i="0" lang="en-US" sz="2500" u="none" cap="none" strike="noStrike">
                <a:solidFill>
                  <a:schemeClr val="dk1"/>
                </a:solidFill>
                <a:latin typeface="Calibri"/>
                <a:ea typeface="Calibri"/>
                <a:cs typeface="Calibri"/>
                <a:sym typeface="Calibri"/>
              </a:rPr>
              <a:t>sound</a:t>
            </a:r>
            <a:r>
              <a:rPr b="0" i="0" lang="en-US" sz="2500" u="none" cap="none" strike="noStrike">
                <a:solidFill>
                  <a:schemeClr val="dk1"/>
                </a:solidFill>
                <a:latin typeface="Calibri"/>
                <a:ea typeface="Calibri"/>
                <a:cs typeface="Calibri"/>
                <a:sym typeface="Calibri"/>
              </a:rPr>
              <a:t> with their mouths. Their vocal cords do not vibrate.</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descr="Artificial Intelligence" id="394" name="Google Shape;394;g27f7a576e42_0_38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Comment Dislike" id="395" name="Google Shape;395;g27f7a576e42_0_381"/>
          <p:cNvPicPr preferRelativeResize="0"/>
          <p:nvPr/>
        </p:nvPicPr>
        <p:blipFill rotWithShape="1">
          <a:blip r:embed="rId4">
            <a:alphaModFix/>
          </a:blip>
          <a:srcRect b="0" l="0" r="0" t="0"/>
          <a:stretch/>
        </p:blipFill>
        <p:spPr>
          <a:xfrm>
            <a:off x="735230" y="159010"/>
            <a:ext cx="545579" cy="545579"/>
          </a:xfrm>
          <a:prstGeom prst="rect">
            <a:avLst/>
          </a:prstGeom>
          <a:noFill/>
          <a:ln>
            <a:noFill/>
          </a:ln>
        </p:spPr>
      </p:pic>
      <p:pic>
        <p:nvPicPr>
          <p:cNvPr id="396" name="Google Shape;396;g27f7a576e42_0_381"/>
          <p:cNvPicPr preferRelativeResize="0"/>
          <p:nvPr/>
        </p:nvPicPr>
        <p:blipFill rotWithShape="1">
          <a:blip r:embed="rId5">
            <a:alphaModFix/>
          </a:blip>
          <a:srcRect b="0" l="0" r="0" t="0"/>
          <a:stretch/>
        </p:blipFill>
        <p:spPr>
          <a:xfrm>
            <a:off x="152400" y="2115150"/>
            <a:ext cx="8839200" cy="3399692"/>
          </a:xfrm>
          <a:prstGeom prst="rect">
            <a:avLst/>
          </a:prstGeom>
          <a:noFill/>
          <a:ln>
            <a:noFill/>
          </a:ln>
        </p:spPr>
      </p:pic>
      <p:sp>
        <p:nvSpPr>
          <p:cNvPr id="397" name="Google Shape;397;g27f7a576e42_0_381"/>
          <p:cNvSpPr txBox="1"/>
          <p:nvPr/>
        </p:nvSpPr>
        <p:spPr>
          <a:xfrm>
            <a:off x="152400" y="821475"/>
            <a:ext cx="9144000" cy="985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chemeClr val="dk1"/>
                </a:solidFill>
                <a:latin typeface="Calibri"/>
                <a:ea typeface="Calibri"/>
                <a:cs typeface="Calibri"/>
                <a:sym typeface="Calibri"/>
              </a:rPr>
              <a:t>Color is not an example of </a:t>
            </a:r>
            <a:r>
              <a:rPr b="1" i="0" lang="en-US" sz="2600" u="none" cap="none" strike="noStrike">
                <a:solidFill>
                  <a:schemeClr val="dk1"/>
                </a:solidFill>
                <a:latin typeface="Calibri"/>
                <a:ea typeface="Calibri"/>
                <a:cs typeface="Calibri"/>
                <a:sym typeface="Calibri"/>
              </a:rPr>
              <a:t>sound</a:t>
            </a:r>
            <a:r>
              <a:rPr b="0" i="0" lang="en-US" sz="2600" u="none" cap="none" strike="noStrike">
                <a:solidFill>
                  <a:schemeClr val="dk1"/>
                </a:solidFill>
                <a:latin typeface="Calibri"/>
                <a:ea typeface="Calibri"/>
                <a:cs typeface="Calibri"/>
                <a:sym typeface="Calibri"/>
              </a:rPr>
              <a:t>. Because color does not vibrate, it does not produce a </a:t>
            </a:r>
            <a:r>
              <a:rPr b="1" i="0" lang="en-US" sz="2600" u="none" cap="none" strike="noStrike">
                <a:solidFill>
                  <a:schemeClr val="dk1"/>
                </a:solidFill>
                <a:latin typeface="Calibri"/>
                <a:ea typeface="Calibri"/>
                <a:cs typeface="Calibri"/>
                <a:sym typeface="Calibri"/>
              </a:rPr>
              <a:t>sound</a:t>
            </a:r>
            <a:r>
              <a:rPr b="0" i="0" lang="en-US" sz="2600" u="none" cap="none" strike="noStrike">
                <a:solidFill>
                  <a:schemeClr val="dk1"/>
                </a:solidFill>
                <a:latin typeface="Calibri"/>
                <a:ea typeface="Calibri"/>
                <a:cs typeface="Calibri"/>
                <a:sym typeface="Calibri"/>
              </a:rPr>
              <a:t> for our ears to hear. </a:t>
            </a:r>
            <a:endParaRPr b="0" i="0" sz="26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descr="Questions" id="403" name="Google Shape;403;g27f7a576e42_0_388"/>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27f7a576e42_0_393"/>
          <p:cNvSpPr txBox="1"/>
          <p:nvPr/>
        </p:nvSpPr>
        <p:spPr>
          <a:xfrm>
            <a:off x="1028700" y="424771"/>
            <a:ext cx="76773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Why does the car show </a:t>
            </a:r>
            <a:r>
              <a:rPr b="1" i="0" lang="en-US" sz="3600" u="none" cap="none" strike="noStrike">
                <a:solidFill>
                  <a:schemeClr val="dk1"/>
                </a:solidFill>
                <a:latin typeface="Calibri"/>
                <a:ea typeface="Calibri"/>
                <a:cs typeface="Calibri"/>
                <a:sym typeface="Calibri"/>
              </a:rPr>
              <a:t>sound</a:t>
            </a:r>
            <a:r>
              <a:rPr b="0" i="0" lang="en-US" sz="3600" u="none" cap="none" strike="noStrike">
                <a:solidFill>
                  <a:schemeClr val="dk1"/>
                </a:solidFill>
                <a:latin typeface="Calibri"/>
                <a:ea typeface="Calibri"/>
                <a:cs typeface="Calibri"/>
                <a:sym typeface="Calibri"/>
              </a:rPr>
              <a:t>, but the colors do not?</a:t>
            </a:r>
            <a:endParaRPr b="0" i="0" sz="1400" u="none" cap="none" strike="noStrike">
              <a:solidFill>
                <a:srgbClr val="000000"/>
              </a:solidFill>
              <a:latin typeface="Arial"/>
              <a:ea typeface="Arial"/>
              <a:cs typeface="Arial"/>
              <a:sym typeface="Arial"/>
            </a:endParaRPr>
          </a:p>
        </p:txBody>
      </p:sp>
      <p:sp>
        <p:nvSpPr>
          <p:cNvPr descr="Questions" id="410" name="Google Shape;410;g27f7a576e42_0_393"/>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1" name="Google Shape;411;g27f7a576e42_0_393"/>
          <p:cNvPicPr preferRelativeResize="0"/>
          <p:nvPr/>
        </p:nvPicPr>
        <p:blipFill rotWithShape="1">
          <a:blip r:embed="rId4">
            <a:alphaModFix/>
          </a:blip>
          <a:srcRect b="0" l="0" r="0" t="0"/>
          <a:stretch/>
        </p:blipFill>
        <p:spPr>
          <a:xfrm>
            <a:off x="200050" y="1703375"/>
            <a:ext cx="4196350" cy="4723900"/>
          </a:xfrm>
          <a:prstGeom prst="rect">
            <a:avLst/>
          </a:prstGeom>
          <a:noFill/>
          <a:ln>
            <a:noFill/>
          </a:ln>
        </p:spPr>
      </p:pic>
      <p:pic>
        <p:nvPicPr>
          <p:cNvPr id="412" name="Google Shape;412;g27f7a576e42_0_393"/>
          <p:cNvPicPr preferRelativeResize="0"/>
          <p:nvPr/>
        </p:nvPicPr>
        <p:blipFill rotWithShape="1">
          <a:blip r:embed="rId4">
            <a:alphaModFix/>
          </a:blip>
          <a:srcRect b="0" l="0" r="0" t="0"/>
          <a:stretch/>
        </p:blipFill>
        <p:spPr>
          <a:xfrm>
            <a:off x="4702875" y="1703375"/>
            <a:ext cx="4196350" cy="4723900"/>
          </a:xfrm>
          <a:prstGeom prst="rect">
            <a:avLst/>
          </a:prstGeom>
          <a:noFill/>
          <a:ln>
            <a:noFill/>
          </a:ln>
        </p:spPr>
      </p:pic>
      <p:pic>
        <p:nvPicPr>
          <p:cNvPr id="413" name="Google Shape;413;g27f7a576e42_0_393"/>
          <p:cNvPicPr preferRelativeResize="0"/>
          <p:nvPr/>
        </p:nvPicPr>
        <p:blipFill rotWithShape="1">
          <a:blip r:embed="rId5">
            <a:alphaModFix/>
          </a:blip>
          <a:srcRect b="0" l="0" r="0" t="0"/>
          <a:stretch/>
        </p:blipFill>
        <p:spPr>
          <a:xfrm>
            <a:off x="4923863" y="3343321"/>
            <a:ext cx="3754376" cy="1444000"/>
          </a:xfrm>
          <a:prstGeom prst="rect">
            <a:avLst/>
          </a:prstGeom>
          <a:noFill/>
          <a:ln>
            <a:noFill/>
          </a:ln>
        </p:spPr>
      </p:pic>
      <p:pic>
        <p:nvPicPr>
          <p:cNvPr id="414" name="Google Shape;414;g27f7a576e42_0_393"/>
          <p:cNvPicPr preferRelativeResize="0"/>
          <p:nvPr/>
        </p:nvPicPr>
        <p:blipFill rotWithShape="1">
          <a:blip r:embed="rId6">
            <a:alphaModFix/>
          </a:blip>
          <a:srcRect b="0" l="0" r="0" t="0"/>
          <a:stretch/>
        </p:blipFill>
        <p:spPr>
          <a:xfrm>
            <a:off x="372638" y="2701605"/>
            <a:ext cx="3851174" cy="272744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descr="Artificial Intelligence" id="420" name="Google Shape;420;g27f7a576e42_0_403"/>
          <p:cNvSpPr/>
          <p:nvPr/>
        </p:nvSpPr>
        <p:spPr>
          <a:xfrm>
            <a:off x="892768" y="1482969"/>
            <a:ext cx="4185000" cy="3892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21" name="Google Shape;421;g27f7a576e42_0_403"/>
          <p:cNvPicPr preferRelativeResize="0"/>
          <p:nvPr/>
        </p:nvPicPr>
        <p:blipFill rotWithShape="1">
          <a:blip r:embed="rId4">
            <a:alphaModFix/>
          </a:blip>
          <a:srcRect b="0" l="0" r="0" t="0"/>
          <a:stretch/>
        </p:blipFill>
        <p:spPr>
          <a:xfrm>
            <a:off x="4572000" y="1727492"/>
            <a:ext cx="3403016" cy="340301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g27f7a576e42_0_409"/>
          <p:cNvSpPr txBox="1"/>
          <p:nvPr>
            <p:ph type="title"/>
          </p:nvPr>
        </p:nvSpPr>
        <p:spPr>
          <a:xfrm>
            <a:off x="902100" y="884675"/>
            <a:ext cx="73398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Sound</a:t>
            </a:r>
            <a:endParaRPr/>
          </a:p>
        </p:txBody>
      </p:sp>
      <p:sp>
        <p:nvSpPr>
          <p:cNvPr descr="Artificial Intelligence" id="428" name="Google Shape;428;g27f7a576e42_0_409"/>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29" name="Google Shape;429;g27f7a576e42_0_409"/>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cxnSp>
        <p:nvCxnSpPr>
          <p:cNvPr id="430" name="Google Shape;430;g27f7a576e42_0_409"/>
          <p:cNvCxnSpPr/>
          <p:nvPr/>
        </p:nvCxnSpPr>
        <p:spPr>
          <a:xfrm flipH="1">
            <a:off x="4563761" y="2472663"/>
            <a:ext cx="16500" cy="1606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4509"/>
              </a:srgbClr>
            </a:outerShdw>
          </a:effectLst>
        </p:spPr>
      </p:cxnSp>
      <p:sp>
        <p:nvSpPr>
          <p:cNvPr id="431" name="Google Shape;431;g27f7a576e42_0_409"/>
          <p:cNvSpPr txBox="1"/>
          <p:nvPr/>
        </p:nvSpPr>
        <p:spPr>
          <a:xfrm>
            <a:off x="4111046" y="4245025"/>
            <a:ext cx="921900" cy="307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1400" u="none" cap="none" strike="noStrike">
                <a:solidFill>
                  <a:schemeClr val="dk1"/>
                </a:solidFill>
                <a:latin typeface="Calibri"/>
                <a:ea typeface="Calibri"/>
                <a:cs typeface="Calibri"/>
                <a:sym typeface="Calibri"/>
              </a:rPr>
              <a:t>(root)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descr="Rewind" id="142" name="Google Shape;142;g28084ac76e6_0_0"/>
          <p:cNvSpPr/>
          <p:nvPr/>
        </p:nvSpPr>
        <p:spPr>
          <a:xfrm>
            <a:off x="1828800" y="914400"/>
            <a:ext cx="5486400" cy="4654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27f7a576e42_0_420"/>
          <p:cNvSpPr txBox="1"/>
          <p:nvPr>
            <p:ph type="title"/>
          </p:nvPr>
        </p:nvSpPr>
        <p:spPr>
          <a:xfrm>
            <a:off x="457200" y="735221"/>
            <a:ext cx="82296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Sound</a:t>
            </a:r>
            <a:endParaRPr/>
          </a:p>
        </p:txBody>
      </p:sp>
      <p:sp>
        <p:nvSpPr>
          <p:cNvPr descr="Artificial Intelligence" id="438" name="Google Shape;438;g27f7a576e42_0_42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39" name="Google Shape;439;g27f7a576e42_0_420"/>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
        <p:nvSpPr>
          <p:cNvPr id="440" name="Google Shape;440;g27f7a576e42_0_420"/>
          <p:cNvSpPr/>
          <p:nvPr/>
        </p:nvSpPr>
        <p:spPr>
          <a:xfrm>
            <a:off x="2967600" y="735225"/>
            <a:ext cx="3208800" cy="1729200"/>
          </a:xfrm>
          <a:prstGeom prst="ellipse">
            <a:avLst/>
          </a:prstGeom>
          <a:noFill/>
          <a:ln cap="flat" cmpd="sng" w="38100">
            <a:solidFill>
              <a:srgbClr val="FF0000"/>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441" name="Google Shape;441;g27f7a576e42_0_420"/>
          <p:cNvCxnSpPr>
            <a:stCxn id="440" idx="4"/>
          </p:cNvCxnSpPr>
          <p:nvPr/>
        </p:nvCxnSpPr>
        <p:spPr>
          <a:xfrm flipH="1">
            <a:off x="4568100" y="2464425"/>
            <a:ext cx="3900" cy="10284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5686"/>
              </a:srgbClr>
            </a:outerShdw>
          </a:effectLst>
        </p:spPr>
      </p:cxnSp>
      <p:sp>
        <p:nvSpPr>
          <p:cNvPr id="442" name="Google Shape;442;g27f7a576e42_0_420"/>
          <p:cNvSpPr txBox="1"/>
          <p:nvPr/>
        </p:nvSpPr>
        <p:spPr>
          <a:xfrm>
            <a:off x="2855100" y="3732250"/>
            <a:ext cx="3429900" cy="17547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Sound = vibration energy our ears hear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27f7a576e42_0_440"/>
          <p:cNvSpPr txBox="1"/>
          <p:nvPr>
            <p:ph type="title"/>
          </p:nvPr>
        </p:nvSpPr>
        <p:spPr>
          <a:xfrm>
            <a:off x="457200" y="1762809"/>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Sound</a:t>
            </a:r>
            <a:endParaRPr/>
          </a:p>
        </p:txBody>
      </p:sp>
      <p:sp>
        <p:nvSpPr>
          <p:cNvPr descr="Artificial Intelligence" id="449" name="Google Shape;449;g27f7a576e42_0_44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Labor" id="450" name="Google Shape;450;g27f7a576e42_0_440"/>
          <p:cNvPicPr preferRelativeResize="0"/>
          <p:nvPr/>
        </p:nvPicPr>
        <p:blipFill rotWithShape="1">
          <a:blip r:embed="rId4">
            <a:alphaModFix/>
          </a:blip>
          <a:srcRect b="0" l="0" r="0" t="0"/>
          <a:stretch/>
        </p:blipFill>
        <p:spPr>
          <a:xfrm>
            <a:off x="735230" y="165754"/>
            <a:ext cx="403722" cy="403722"/>
          </a:xfrm>
          <a:prstGeom prst="rect">
            <a:avLst/>
          </a:prstGeom>
          <a:noFill/>
          <a:ln>
            <a:noFill/>
          </a:ln>
        </p:spPr>
      </p:pic>
      <p:sp>
        <p:nvSpPr>
          <p:cNvPr id="451" name="Google Shape;451;g27f7a576e42_0_440"/>
          <p:cNvSpPr txBox="1"/>
          <p:nvPr/>
        </p:nvSpPr>
        <p:spPr>
          <a:xfrm>
            <a:off x="1348300" y="5926400"/>
            <a:ext cx="6510300" cy="64650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Arial"/>
              <a:buNone/>
            </a:pPr>
            <a:r>
              <a:rPr b="0" i="0" lang="en-US" sz="3600" u="none" cap="none" strike="noStrike">
                <a:solidFill>
                  <a:schemeClr val="dk1"/>
                </a:solidFill>
                <a:latin typeface="Calibri"/>
                <a:ea typeface="Calibri"/>
                <a:cs typeface="Calibri"/>
                <a:sym typeface="Calibri"/>
              </a:rPr>
              <a:t>Vibration energy our ears hear</a:t>
            </a:r>
            <a:endParaRPr b="0" i="0" sz="2400" u="none" cap="none" strike="noStrike">
              <a:solidFill>
                <a:srgbClr val="000000"/>
              </a:solidFill>
              <a:latin typeface="Calibri"/>
              <a:ea typeface="Calibri"/>
              <a:cs typeface="Calibri"/>
              <a:sym typeface="Calibri"/>
            </a:endParaRPr>
          </a:p>
        </p:txBody>
      </p:sp>
      <p:sp>
        <p:nvSpPr>
          <p:cNvPr id="452" name="Google Shape;452;g27f7a576e42_0_440"/>
          <p:cNvSpPr/>
          <p:nvPr/>
        </p:nvSpPr>
        <p:spPr>
          <a:xfrm>
            <a:off x="4204355" y="3039041"/>
            <a:ext cx="735300" cy="2643300"/>
          </a:xfrm>
          <a:prstGeom prst="downArrow">
            <a:avLst>
              <a:gd fmla="val 50000" name="adj1"/>
              <a:gd fmla="val 50000" name="adj2"/>
            </a:avLst>
          </a:prstGeom>
          <a:solidFill>
            <a:srgbClr val="FF0000"/>
          </a:solidFill>
          <a:ln cap="flat" cmpd="sng" w="9525">
            <a:solidFill>
              <a:srgbClr val="FF0000"/>
            </a:solidFill>
            <a:prstDash val="solid"/>
            <a:round/>
            <a:headEnd len="sm" w="sm" type="none"/>
            <a:tailEnd len="sm" w="sm" type="none"/>
          </a:ln>
          <a:effectLst>
            <a:outerShdw blurRad="40000" rotWithShape="0" dir="5400000" dist="23000">
              <a:srgbClr val="000000">
                <a:alpha val="3333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descr="Questions" id="458" name="Google Shape;458;g27f7a576e42_0_451"/>
          <p:cNvSpPr/>
          <p:nvPr/>
        </p:nvSpPr>
        <p:spPr>
          <a:xfrm>
            <a:off x="1905000" y="609599"/>
            <a:ext cx="5334000" cy="50409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g27f7a576e42_0_456"/>
          <p:cNvSpPr txBox="1"/>
          <p:nvPr>
            <p:ph type="title"/>
          </p:nvPr>
        </p:nvSpPr>
        <p:spPr>
          <a:xfrm>
            <a:off x="1076575" y="331025"/>
            <a:ext cx="7657200" cy="15393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chemeClr val="dk1"/>
              </a:buClr>
              <a:buSzPct val="100000"/>
              <a:buFont typeface="Calibri"/>
              <a:buNone/>
            </a:pPr>
            <a:r>
              <a:rPr lang="en-US" sz="3959"/>
              <a:t>How can we use the word parts of </a:t>
            </a:r>
            <a:r>
              <a:rPr b="1" lang="en-US" sz="3959"/>
              <a:t>sound</a:t>
            </a:r>
            <a:r>
              <a:rPr lang="en-US" sz="3959"/>
              <a:t> to help us remember the definition of the term?</a:t>
            </a:r>
            <a:endParaRPr/>
          </a:p>
        </p:txBody>
      </p:sp>
      <p:sp>
        <p:nvSpPr>
          <p:cNvPr descr="Questions" id="465" name="Google Shape;465;g27f7a576e42_0_456"/>
          <p:cNvSpPr/>
          <p:nvPr/>
        </p:nvSpPr>
        <p:spPr>
          <a:xfrm>
            <a:off x="0" y="0"/>
            <a:ext cx="983700" cy="954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g27f7a576e42_0_456"/>
          <p:cNvSpPr txBox="1"/>
          <p:nvPr>
            <p:ph type="title"/>
          </p:nvPr>
        </p:nvSpPr>
        <p:spPr>
          <a:xfrm>
            <a:off x="902100" y="2258950"/>
            <a:ext cx="7339800" cy="143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9600"/>
              <a:buFont typeface="Calibri"/>
              <a:buNone/>
            </a:pPr>
            <a:r>
              <a:rPr lang="en-US" sz="9600"/>
              <a:t>Sound</a:t>
            </a:r>
            <a:endParaRPr/>
          </a:p>
        </p:txBody>
      </p:sp>
      <p:cxnSp>
        <p:nvCxnSpPr>
          <p:cNvPr id="467" name="Google Shape;467;g27f7a576e42_0_456"/>
          <p:cNvCxnSpPr/>
          <p:nvPr/>
        </p:nvCxnSpPr>
        <p:spPr>
          <a:xfrm flipH="1">
            <a:off x="4563761" y="3860288"/>
            <a:ext cx="16500" cy="1606800"/>
          </a:xfrm>
          <a:prstGeom prst="straightConnector1">
            <a:avLst/>
          </a:prstGeom>
          <a:noFill/>
          <a:ln cap="flat" cmpd="sng" w="38100">
            <a:solidFill>
              <a:srgbClr val="FF0000"/>
            </a:solidFill>
            <a:prstDash val="solid"/>
            <a:round/>
            <a:headEnd len="sm" w="sm" type="none"/>
            <a:tailEnd len="med" w="med" type="triangle"/>
          </a:ln>
          <a:effectLst>
            <a:outerShdw blurRad="40000" rotWithShape="0" dir="5400000" dist="20000">
              <a:srgbClr val="000000">
                <a:alpha val="34509"/>
              </a:srgbClr>
            </a:outerShdw>
          </a:effectLst>
        </p:spPr>
      </p:cxnSp>
      <p:sp>
        <p:nvSpPr>
          <p:cNvPr id="468" name="Google Shape;468;g27f7a576e42_0_456"/>
          <p:cNvSpPr txBox="1"/>
          <p:nvPr/>
        </p:nvSpPr>
        <p:spPr>
          <a:xfrm>
            <a:off x="4111046" y="5632650"/>
            <a:ext cx="921900" cy="3078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1400" u="none" cap="none" strike="noStrike">
                <a:solidFill>
                  <a:schemeClr val="dk1"/>
                </a:solidFill>
                <a:latin typeface="Calibri"/>
                <a:ea typeface="Calibri"/>
                <a:cs typeface="Calibri"/>
                <a:sym typeface="Calibri"/>
              </a:rPr>
              <a:t>(root)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g27f7a576e42_0_467"/>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475" name="Google Shape;475;g27f7a576e42_0_467"/>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descr="Rewind" id="481" name="Google Shape;481;g27f7a576e42_0_473"/>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27f7a576e42_0_473"/>
          <p:cNvSpPr txBox="1"/>
          <p:nvPr>
            <p:ph idx="1" type="subTitle"/>
          </p:nvPr>
        </p:nvSpPr>
        <p:spPr>
          <a:xfrm>
            <a:off x="771750" y="1011626"/>
            <a:ext cx="7600500" cy="1173600"/>
          </a:xfrm>
          <a:prstGeom prst="rect">
            <a:avLst/>
          </a:prstGeom>
          <a:noFill/>
          <a:ln>
            <a:noFill/>
          </a:ln>
        </p:spPr>
        <p:txBody>
          <a:bodyPr anchorCtr="0" anchor="t" bIns="45700" lIns="91425" spcFirstLastPara="1" rIns="91425" wrap="square" tIns="45700">
            <a:normAutofit fontScale="85000"/>
          </a:bodyPr>
          <a:lstStyle/>
          <a:p>
            <a:pPr indent="0" lvl="0" marL="0" rtl="0" algn="ctr">
              <a:lnSpc>
                <a:spcPct val="100000"/>
              </a:lnSpc>
              <a:spcBef>
                <a:spcPts val="0"/>
              </a:spcBef>
              <a:spcAft>
                <a:spcPts val="0"/>
              </a:spcAft>
              <a:buClr>
                <a:schemeClr val="dk1"/>
              </a:buClr>
              <a:buSzPct val="100000"/>
              <a:buNone/>
            </a:pPr>
            <a:r>
              <a:rPr b="1" lang="en-US" u="sng">
                <a:solidFill>
                  <a:schemeClr val="dk1"/>
                </a:solidFill>
              </a:rPr>
              <a:t>Sound</a:t>
            </a:r>
            <a:r>
              <a:rPr b="1" lang="en-US">
                <a:solidFill>
                  <a:schemeClr val="dk1"/>
                </a:solidFill>
              </a:rPr>
              <a:t>: </a:t>
            </a:r>
            <a:r>
              <a:rPr lang="en-US" sz="3600">
                <a:solidFill>
                  <a:srgbClr val="1F1F1F"/>
                </a:solidFill>
                <a:highlight>
                  <a:schemeClr val="lt1"/>
                </a:highlight>
              </a:rPr>
              <a:t>energy that is carried by vibration of one or more objects or particles to our ears</a:t>
            </a:r>
            <a:endParaRPr/>
          </a:p>
        </p:txBody>
      </p:sp>
      <p:pic>
        <p:nvPicPr>
          <p:cNvPr id="483" name="Google Shape;483;g27f7a576e42_0_473"/>
          <p:cNvPicPr preferRelativeResize="0"/>
          <p:nvPr/>
        </p:nvPicPr>
        <p:blipFill rotWithShape="1">
          <a:blip r:embed="rId4">
            <a:alphaModFix/>
          </a:blip>
          <a:srcRect b="0" l="0" r="0" t="0"/>
          <a:stretch/>
        </p:blipFill>
        <p:spPr>
          <a:xfrm>
            <a:off x="2076501" y="2298825"/>
            <a:ext cx="4990975" cy="41705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27f7a576e42_0_480"/>
          <p:cNvSpPr/>
          <p:nvPr/>
        </p:nvSpPr>
        <p:spPr>
          <a:xfrm>
            <a:off x="169647" y="319225"/>
            <a:ext cx="8804700" cy="5899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490" name="Google Shape;490;g27f7a576e42_0_480"/>
          <p:cNvCxnSpPr/>
          <p:nvPr/>
        </p:nvCxnSpPr>
        <p:spPr>
          <a:xfrm>
            <a:off x="4587204" y="319225"/>
            <a:ext cx="0" cy="1794600"/>
          </a:xfrm>
          <a:prstGeom prst="straightConnector1">
            <a:avLst/>
          </a:prstGeom>
          <a:noFill/>
          <a:ln cap="flat" cmpd="sng" w="25400">
            <a:solidFill>
              <a:srgbClr val="FF932B"/>
            </a:solidFill>
            <a:prstDash val="solid"/>
            <a:round/>
            <a:headEnd len="sm" w="sm" type="none"/>
            <a:tailEnd len="sm" w="sm" type="none"/>
          </a:ln>
        </p:spPr>
      </p:cxnSp>
      <p:cxnSp>
        <p:nvCxnSpPr>
          <p:cNvPr id="491" name="Google Shape;491;g27f7a576e42_0_480"/>
          <p:cNvCxnSpPr>
            <a:stCxn id="492" idx="4"/>
            <a:endCxn id="489" idx="2"/>
          </p:cNvCxnSpPr>
          <p:nvPr/>
        </p:nvCxnSpPr>
        <p:spPr>
          <a:xfrm>
            <a:off x="4549192" y="4400219"/>
            <a:ext cx="22800" cy="1818600"/>
          </a:xfrm>
          <a:prstGeom prst="straightConnector1">
            <a:avLst/>
          </a:prstGeom>
          <a:noFill/>
          <a:ln cap="flat" cmpd="sng" w="25400">
            <a:solidFill>
              <a:srgbClr val="FF932B"/>
            </a:solidFill>
            <a:prstDash val="solid"/>
            <a:round/>
            <a:headEnd len="sm" w="sm" type="none"/>
            <a:tailEnd len="sm" w="sm" type="none"/>
          </a:ln>
        </p:spPr>
      </p:cxnSp>
      <p:cxnSp>
        <p:nvCxnSpPr>
          <p:cNvPr id="493" name="Google Shape;493;g27f7a576e42_0_480"/>
          <p:cNvCxnSpPr/>
          <p:nvPr/>
        </p:nvCxnSpPr>
        <p:spPr>
          <a:xfrm>
            <a:off x="169647" y="3255554"/>
            <a:ext cx="2571300" cy="0"/>
          </a:xfrm>
          <a:prstGeom prst="straightConnector1">
            <a:avLst/>
          </a:prstGeom>
          <a:noFill/>
          <a:ln cap="flat" cmpd="sng" w="25400">
            <a:solidFill>
              <a:srgbClr val="FF932B"/>
            </a:solidFill>
            <a:prstDash val="solid"/>
            <a:round/>
            <a:headEnd len="sm" w="sm" type="none"/>
            <a:tailEnd len="sm" w="sm" type="none"/>
          </a:ln>
        </p:spPr>
      </p:cxnSp>
      <p:cxnSp>
        <p:nvCxnSpPr>
          <p:cNvPr id="494" name="Google Shape;494;g27f7a576e42_0_480"/>
          <p:cNvCxnSpPr/>
          <p:nvPr/>
        </p:nvCxnSpPr>
        <p:spPr>
          <a:xfrm>
            <a:off x="6359863" y="3216898"/>
            <a:ext cx="2614500" cy="0"/>
          </a:xfrm>
          <a:prstGeom prst="straightConnector1">
            <a:avLst/>
          </a:prstGeom>
          <a:noFill/>
          <a:ln cap="flat" cmpd="sng" w="25400">
            <a:solidFill>
              <a:srgbClr val="FF932B"/>
            </a:solidFill>
            <a:prstDash val="solid"/>
            <a:round/>
            <a:headEnd len="sm" w="sm" type="none"/>
            <a:tailEnd len="sm" w="sm" type="none"/>
          </a:ln>
        </p:spPr>
      </p:cxnSp>
      <p:sp>
        <p:nvSpPr>
          <p:cNvPr id="492" name="Google Shape;492;g27f7a576e42_0_480"/>
          <p:cNvSpPr/>
          <p:nvPr/>
        </p:nvSpPr>
        <p:spPr>
          <a:xfrm>
            <a:off x="2739592" y="2111219"/>
            <a:ext cx="3619200" cy="22890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27f7a576e42_0_490"/>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cxnSp>
        <p:nvCxnSpPr>
          <p:cNvPr id="501" name="Google Shape;501;g27f7a576e42_0_490"/>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02" name="Google Shape;502;g27f7a576e42_0_490"/>
          <p:cNvCxnSpPr>
            <a:stCxn id="503" idx="4"/>
            <a:endCxn id="500"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04" name="Google Shape;504;g27f7a576e42_0_490"/>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05" name="Google Shape;505;g27f7a576e42_0_490"/>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03" name="Google Shape;503;g27f7a576e42_0_490"/>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06" name="Google Shape;506;g27f7a576e42_0_490"/>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Sound</a:t>
            </a:r>
            <a:endParaRPr b="0" i="0" sz="700" u="none" cap="none" strike="noStrike">
              <a:solidFill>
                <a:srgbClr val="000000"/>
              </a:solidFill>
              <a:latin typeface="Arial"/>
              <a:ea typeface="Arial"/>
              <a:cs typeface="Arial"/>
              <a:sym typeface="Arial"/>
            </a:endParaRPr>
          </a:p>
        </p:txBody>
      </p:sp>
      <p:sp>
        <p:nvSpPr>
          <p:cNvPr id="507" name="Google Shape;507;g27f7a576e42_0_490"/>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08" name="Google Shape;508;g27f7a576e42_0_490"/>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09" name="Google Shape;509;g27f7a576e42_0_490"/>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10" name="Google Shape;510;g27f7a576e42_0_490"/>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sound impact my life?</a:t>
            </a:r>
            <a:endParaRPr b="0" i="0" sz="1800" u="none" cap="none" strike="noStrike">
              <a:solidFill>
                <a:srgbClr val="000000"/>
              </a:solidFill>
              <a:latin typeface="Arial"/>
              <a:ea typeface="Arial"/>
              <a:cs typeface="Arial"/>
              <a:sym typeface="Arial"/>
            </a:endParaRPr>
          </a:p>
        </p:txBody>
      </p:sp>
      <p:sp>
        <p:nvSpPr>
          <p:cNvPr id="511" name="Google Shape;511;g27f7a576e42_0_49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12" name="Google Shape;512;g27f7a576e42_0_49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13" name="Google Shape;513;g27f7a576e42_0_490"/>
          <p:cNvCxnSpPr>
            <a:stCxn id="514" idx="4"/>
            <a:endCxn id="51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15" name="Google Shape;515;g27f7a576e42_0_49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16" name="Google Shape;516;g27f7a576e42_0_49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14" name="Google Shape;514;g27f7a576e42_0_49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27f7a576e42_0_51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23" name="Google Shape;523;g27f7a576e42_0_51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24" name="Google Shape;524;g27f7a576e42_0_511"/>
          <p:cNvCxnSpPr>
            <a:stCxn id="525" idx="4"/>
            <a:endCxn id="52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26" name="Google Shape;526;g27f7a576e42_0_51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27" name="Google Shape;527;g27f7a576e42_0_51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25" name="Google Shape;525;g27f7a576e42_0_51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28" name="Google Shape;528;g27f7a576e42_0_511"/>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sound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29" name="Google Shape;529;g27f7a576e42_0_511"/>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30" name="Google Shape;530;g27f7a576e42_0_511"/>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31" name="Google Shape;531;g27f7a576e42_0_511"/>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32" name="Google Shape;532;g27f7a576e42_0_511"/>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pic>
        <p:nvPicPr>
          <p:cNvPr id="533" name="Google Shape;533;g27f7a576e42_0_511"/>
          <p:cNvPicPr preferRelativeResize="0"/>
          <p:nvPr/>
        </p:nvPicPr>
        <p:blipFill rotWithShape="1">
          <a:blip r:embed="rId3">
            <a:alphaModFix/>
          </a:blip>
          <a:srcRect b="0" l="0" r="0" t="0"/>
          <a:stretch/>
        </p:blipFill>
        <p:spPr>
          <a:xfrm>
            <a:off x="1155625" y="4459469"/>
            <a:ext cx="3286150" cy="1976400"/>
          </a:xfrm>
          <a:prstGeom prst="rect">
            <a:avLst/>
          </a:prstGeom>
          <a:noFill/>
          <a:ln>
            <a:noFill/>
          </a:ln>
        </p:spPr>
      </p:pic>
      <p:pic>
        <p:nvPicPr>
          <p:cNvPr id="534" name="Google Shape;534;g27f7a576e42_0_511"/>
          <p:cNvPicPr preferRelativeResize="0"/>
          <p:nvPr/>
        </p:nvPicPr>
        <p:blipFill rotWithShape="1">
          <a:blip r:embed="rId4">
            <a:alphaModFix/>
          </a:blip>
          <a:srcRect b="0" l="0" r="0" t="0"/>
          <a:stretch/>
        </p:blipFill>
        <p:spPr>
          <a:xfrm>
            <a:off x="955725" y="2109862"/>
            <a:ext cx="3486049" cy="1839450"/>
          </a:xfrm>
          <a:prstGeom prst="rect">
            <a:avLst/>
          </a:prstGeom>
          <a:noFill/>
          <a:ln>
            <a:noFill/>
          </a:ln>
        </p:spPr>
      </p:pic>
      <p:pic>
        <p:nvPicPr>
          <p:cNvPr id="535" name="Google Shape;535;g27f7a576e42_0_511"/>
          <p:cNvPicPr preferRelativeResize="0"/>
          <p:nvPr/>
        </p:nvPicPr>
        <p:blipFill rotWithShape="1">
          <a:blip r:embed="rId5">
            <a:alphaModFix/>
          </a:blip>
          <a:srcRect b="0" l="0" r="0" t="0"/>
          <a:stretch/>
        </p:blipFill>
        <p:spPr>
          <a:xfrm>
            <a:off x="5737400" y="4459474"/>
            <a:ext cx="2964613" cy="1976400"/>
          </a:xfrm>
          <a:prstGeom prst="rect">
            <a:avLst/>
          </a:prstGeom>
          <a:noFill/>
          <a:ln>
            <a:noFill/>
          </a:ln>
        </p:spPr>
      </p:pic>
      <p:pic>
        <p:nvPicPr>
          <p:cNvPr id="536" name="Google Shape;536;g27f7a576e42_0_511"/>
          <p:cNvPicPr preferRelativeResize="0"/>
          <p:nvPr/>
        </p:nvPicPr>
        <p:blipFill rotWithShape="1">
          <a:blip r:embed="rId6">
            <a:alphaModFix/>
          </a:blip>
          <a:srcRect b="0" l="0" r="0" t="0"/>
          <a:stretch/>
        </p:blipFill>
        <p:spPr>
          <a:xfrm>
            <a:off x="5772400" y="1949961"/>
            <a:ext cx="2741250" cy="20559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g27f7a576e42_0_53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43" name="Google Shape;543;g27f7a576e42_0_53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44" name="Google Shape;544;g27f7a576e42_0_530"/>
          <p:cNvCxnSpPr>
            <a:stCxn id="545" idx="4"/>
            <a:endCxn id="54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46" name="Google Shape;546;g27f7a576e42_0_53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47" name="Google Shape;547;g27f7a576e42_0_53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45" name="Google Shape;545;g27f7a576e42_0_53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48" name="Google Shape;548;g27f7a576e42_0_530"/>
          <p:cNvSpPr txBox="1"/>
          <p:nvPr/>
        </p:nvSpPr>
        <p:spPr>
          <a:xfrm>
            <a:off x="393330" y="205017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49" name="Google Shape;549;g27f7a576e42_0_530"/>
          <p:cNvSpPr txBox="1"/>
          <p:nvPr/>
        </p:nvSpPr>
        <p:spPr>
          <a:xfrm>
            <a:off x="5011271" y="2038099"/>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50" name="Google Shape;550;g27f7a576e42_0_530"/>
          <p:cNvSpPr txBox="1"/>
          <p:nvPr/>
        </p:nvSpPr>
        <p:spPr>
          <a:xfrm>
            <a:off x="380507" y="434575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51" name="Google Shape;551;g27f7a576e42_0_530"/>
          <p:cNvSpPr txBox="1"/>
          <p:nvPr/>
        </p:nvSpPr>
        <p:spPr>
          <a:xfrm>
            <a:off x="4998446" y="4316627"/>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552" name="Google Shape;552;g27f7a576e42_0_530"/>
          <p:cNvSpPr/>
          <p:nvPr/>
        </p:nvSpPr>
        <p:spPr>
          <a:xfrm>
            <a:off x="347500" y="4270163"/>
            <a:ext cx="4430100" cy="2355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g27f7a576e42_0_530"/>
          <p:cNvSpPr txBox="1"/>
          <p:nvPr/>
        </p:nvSpPr>
        <p:spPr>
          <a:xfrm>
            <a:off x="639552" y="480593"/>
            <a:ext cx="78741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picture</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sound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pic>
        <p:nvPicPr>
          <p:cNvPr id="554" name="Google Shape;554;g27f7a576e42_0_530"/>
          <p:cNvPicPr preferRelativeResize="0"/>
          <p:nvPr/>
        </p:nvPicPr>
        <p:blipFill rotWithShape="1">
          <a:blip r:embed="rId3">
            <a:alphaModFix/>
          </a:blip>
          <a:srcRect b="0" l="0" r="0" t="0"/>
          <a:stretch/>
        </p:blipFill>
        <p:spPr>
          <a:xfrm>
            <a:off x="1155625" y="4459469"/>
            <a:ext cx="3286150" cy="1976400"/>
          </a:xfrm>
          <a:prstGeom prst="rect">
            <a:avLst/>
          </a:prstGeom>
          <a:noFill/>
          <a:ln>
            <a:noFill/>
          </a:ln>
        </p:spPr>
      </p:pic>
      <p:pic>
        <p:nvPicPr>
          <p:cNvPr id="555" name="Google Shape;555;g27f7a576e42_0_530"/>
          <p:cNvPicPr preferRelativeResize="0"/>
          <p:nvPr/>
        </p:nvPicPr>
        <p:blipFill rotWithShape="1">
          <a:blip r:embed="rId4">
            <a:alphaModFix/>
          </a:blip>
          <a:srcRect b="0" l="0" r="0" t="0"/>
          <a:stretch/>
        </p:blipFill>
        <p:spPr>
          <a:xfrm>
            <a:off x="955725" y="2109862"/>
            <a:ext cx="3486049" cy="1839450"/>
          </a:xfrm>
          <a:prstGeom prst="rect">
            <a:avLst/>
          </a:prstGeom>
          <a:noFill/>
          <a:ln>
            <a:noFill/>
          </a:ln>
        </p:spPr>
      </p:pic>
      <p:pic>
        <p:nvPicPr>
          <p:cNvPr id="556" name="Google Shape;556;g27f7a576e42_0_530"/>
          <p:cNvPicPr preferRelativeResize="0"/>
          <p:nvPr/>
        </p:nvPicPr>
        <p:blipFill rotWithShape="1">
          <a:blip r:embed="rId5">
            <a:alphaModFix/>
          </a:blip>
          <a:srcRect b="0" l="0" r="0" t="0"/>
          <a:stretch/>
        </p:blipFill>
        <p:spPr>
          <a:xfrm>
            <a:off x="5737400" y="4459474"/>
            <a:ext cx="2964613" cy="1976400"/>
          </a:xfrm>
          <a:prstGeom prst="rect">
            <a:avLst/>
          </a:prstGeom>
          <a:noFill/>
          <a:ln>
            <a:noFill/>
          </a:ln>
        </p:spPr>
      </p:pic>
      <p:pic>
        <p:nvPicPr>
          <p:cNvPr id="557" name="Google Shape;557;g27f7a576e42_0_530"/>
          <p:cNvPicPr preferRelativeResize="0"/>
          <p:nvPr/>
        </p:nvPicPr>
        <p:blipFill rotWithShape="1">
          <a:blip r:embed="rId6">
            <a:alphaModFix/>
          </a:blip>
          <a:srcRect b="0" l="0" r="0" t="0"/>
          <a:stretch/>
        </p:blipFill>
        <p:spPr>
          <a:xfrm>
            <a:off x="5772400" y="1949961"/>
            <a:ext cx="2741250" cy="2055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8084ac76e6_0_5"/>
          <p:cNvSpPr txBox="1"/>
          <p:nvPr>
            <p:ph type="ctrTitle"/>
          </p:nvPr>
        </p:nvSpPr>
        <p:spPr>
          <a:xfrm>
            <a:off x="1323551" y="187766"/>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Direction</a:t>
            </a:r>
            <a:r>
              <a:rPr b="1" lang="en-US" sz="3600"/>
              <a:t>: </a:t>
            </a:r>
            <a:r>
              <a:rPr lang="en-US" sz="3600"/>
              <a:t>where something moves or points</a:t>
            </a:r>
            <a:endParaRPr b="1" sz="3600"/>
          </a:p>
        </p:txBody>
      </p:sp>
      <p:sp>
        <p:nvSpPr>
          <p:cNvPr descr="Rewind" id="149" name="Google Shape;149;g28084ac76e6_0_5"/>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0" name="Google Shape;150;g28084ac76e6_0_5"/>
          <p:cNvPicPr preferRelativeResize="0"/>
          <p:nvPr/>
        </p:nvPicPr>
        <p:blipFill rotWithShape="1">
          <a:blip r:embed="rId4">
            <a:alphaModFix/>
          </a:blip>
          <a:srcRect b="0" l="0" r="0" t="0"/>
          <a:stretch/>
        </p:blipFill>
        <p:spPr>
          <a:xfrm>
            <a:off x="2833675" y="2104515"/>
            <a:ext cx="3476625" cy="45053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g27f7a576e42_0_550"/>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4" name="Google Shape;564;g27f7a576e42_0_550"/>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65" name="Google Shape;565;g27f7a576e42_0_550"/>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66" name="Google Shape;566;g27f7a576e42_0_550"/>
          <p:cNvCxnSpPr>
            <a:stCxn id="567" idx="4"/>
            <a:endCxn id="56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68" name="Google Shape;568;g27f7a576e42_0_550"/>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69" name="Google Shape;569;g27f7a576e42_0_550"/>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67" name="Google Shape;567;g27f7a576e42_0_550"/>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0" name="Google Shape;570;g27f7a576e42_0_550"/>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571" name="Google Shape;571;g27f7a576e42_0_550"/>
          <p:cNvCxnSpPr>
            <a:stCxn id="572" idx="4"/>
            <a:endCxn id="563"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573" name="Google Shape;573;g27f7a576e42_0_550"/>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574" name="Google Shape;574;g27f7a576e42_0_550"/>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572" name="Google Shape;572;g27f7a576e42_0_550"/>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75" name="Google Shape;575;g27f7a576e42_0_550"/>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Sound</a:t>
            </a:r>
            <a:endParaRPr b="0" i="0" sz="700" u="none" cap="none" strike="noStrike">
              <a:solidFill>
                <a:srgbClr val="000000"/>
              </a:solidFill>
              <a:latin typeface="Arial"/>
              <a:ea typeface="Arial"/>
              <a:cs typeface="Arial"/>
              <a:sym typeface="Arial"/>
            </a:endParaRPr>
          </a:p>
        </p:txBody>
      </p:sp>
      <p:sp>
        <p:nvSpPr>
          <p:cNvPr id="576" name="Google Shape;576;g27f7a576e42_0_550"/>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577" name="Google Shape;577;g27f7a576e42_0_550"/>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578" name="Google Shape;578;g27f7a576e42_0_550"/>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579" name="Google Shape;579;g27f7a576e42_0_550"/>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sound impact my life?</a:t>
            </a:r>
            <a:endParaRPr b="0" i="0" sz="1800" u="none" cap="none" strike="noStrike">
              <a:solidFill>
                <a:srgbClr val="000000"/>
              </a:solidFill>
              <a:latin typeface="Arial"/>
              <a:ea typeface="Arial"/>
              <a:cs typeface="Arial"/>
              <a:sym typeface="Arial"/>
            </a:endParaRPr>
          </a:p>
        </p:txBody>
      </p:sp>
      <p:pic>
        <p:nvPicPr>
          <p:cNvPr id="580" name="Google Shape;580;g27f7a576e42_0_550"/>
          <p:cNvPicPr preferRelativeResize="0"/>
          <p:nvPr/>
        </p:nvPicPr>
        <p:blipFill rotWithShape="1">
          <a:blip r:embed="rId3">
            <a:alphaModFix/>
          </a:blip>
          <a:srcRect b="0" l="0" r="0" t="0"/>
          <a:stretch/>
        </p:blipFill>
        <p:spPr>
          <a:xfrm>
            <a:off x="5845900" y="1070800"/>
            <a:ext cx="2749301" cy="165352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g27f7a576e42_0_57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87" name="Google Shape;587;g27f7a576e42_0_57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88" name="Google Shape;588;g27f7a576e42_0_572"/>
          <p:cNvCxnSpPr>
            <a:stCxn id="589" idx="4"/>
            <a:endCxn id="58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90" name="Google Shape;590;g27f7a576e42_0_57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91" name="Google Shape;591;g27f7a576e42_0_57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89" name="Google Shape;589;g27f7a576e42_0_57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592" name="Google Shape;592;g27f7a576e42_0_572"/>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sound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593" name="Google Shape;593;g27f7a576e42_0_572"/>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594" name="Google Shape;594;g27f7a576e42_0_572"/>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595" name="Google Shape;595;g27f7a576e42_0_572"/>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596" name="Google Shape;596;g27f7a576e42_0_572"/>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597" name="Google Shape;597;g27f7a576e42_0_572"/>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598" name="Google Shape;598;g27f7a576e42_0_572"/>
          <p:cNvSpPr txBox="1"/>
          <p:nvPr/>
        </p:nvSpPr>
        <p:spPr>
          <a:xfrm>
            <a:off x="1021907" y="530154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Prehistoric animal or plant remains</a:t>
            </a:r>
            <a:endParaRPr b="0" i="0" sz="1400" u="none" cap="none" strike="noStrike">
              <a:solidFill>
                <a:srgbClr val="434343"/>
              </a:solidFill>
              <a:latin typeface="Arial"/>
              <a:ea typeface="Arial"/>
              <a:cs typeface="Arial"/>
              <a:sym typeface="Arial"/>
            </a:endParaRPr>
          </a:p>
        </p:txBody>
      </p:sp>
      <p:sp>
        <p:nvSpPr>
          <p:cNvPr id="599" name="Google Shape;599;g27f7a576e42_0_572"/>
          <p:cNvSpPr txBox="1"/>
          <p:nvPr/>
        </p:nvSpPr>
        <p:spPr>
          <a:xfrm>
            <a:off x="1073525" y="4200388"/>
            <a:ext cx="8007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place where animals and plants live together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00" name="Google Shape;600;g27f7a576e42_0_572"/>
          <p:cNvSpPr txBox="1"/>
          <p:nvPr/>
        </p:nvSpPr>
        <p:spPr>
          <a:xfrm>
            <a:off x="1073532" y="3131483"/>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push or pull of an object</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01" name="Google Shape;601;g27f7a576e42_0_572"/>
          <p:cNvSpPr txBox="1"/>
          <p:nvPr/>
        </p:nvSpPr>
        <p:spPr>
          <a:xfrm>
            <a:off x="1021907" y="1820996"/>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Energy that is carried by vibration of one or more objects or particles to our ears</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g27f7a576e42_0_59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08" name="Google Shape;608;g27f7a576e42_0_59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09" name="Google Shape;609;g27f7a576e42_0_592"/>
          <p:cNvCxnSpPr>
            <a:stCxn id="610" idx="4"/>
            <a:endCxn id="60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11" name="Google Shape;611;g27f7a576e42_0_59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12" name="Google Shape;612;g27f7a576e42_0_59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10" name="Google Shape;610;g27f7a576e42_0_59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13" name="Google Shape;613;g27f7a576e42_0_592"/>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14" name="Google Shape;614;g27f7a576e42_0_592"/>
          <p:cNvSpPr txBox="1"/>
          <p:nvPr/>
        </p:nvSpPr>
        <p:spPr>
          <a:xfrm>
            <a:off x="380509" y="19132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15" name="Google Shape;615;g27f7a576e42_0_592"/>
          <p:cNvSpPr txBox="1"/>
          <p:nvPr/>
        </p:nvSpPr>
        <p:spPr>
          <a:xfrm>
            <a:off x="380508" y="30390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16" name="Google Shape;616;g27f7a576e42_0_592"/>
          <p:cNvSpPr txBox="1"/>
          <p:nvPr/>
        </p:nvSpPr>
        <p:spPr>
          <a:xfrm>
            <a:off x="393332" y="41080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17" name="Google Shape;617;g27f7a576e42_0_592"/>
          <p:cNvSpPr txBox="1"/>
          <p:nvPr/>
        </p:nvSpPr>
        <p:spPr>
          <a:xfrm>
            <a:off x="393330" y="52091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18" name="Google Shape;618;g27f7a576e42_0_592"/>
          <p:cNvSpPr/>
          <p:nvPr/>
        </p:nvSpPr>
        <p:spPr>
          <a:xfrm>
            <a:off x="393325" y="1697400"/>
            <a:ext cx="8209500" cy="1015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g27f7a576e42_0_592"/>
          <p:cNvSpPr txBox="1"/>
          <p:nvPr/>
        </p:nvSpPr>
        <p:spPr>
          <a:xfrm>
            <a:off x="626731" y="355701"/>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definition</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sound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20" name="Google Shape;620;g27f7a576e42_0_592"/>
          <p:cNvSpPr txBox="1"/>
          <p:nvPr/>
        </p:nvSpPr>
        <p:spPr>
          <a:xfrm>
            <a:off x="1021907" y="530154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Prehistoric animal or plant remains</a:t>
            </a:r>
            <a:endParaRPr b="0" i="0" sz="1400" u="none" cap="none" strike="noStrike">
              <a:solidFill>
                <a:srgbClr val="434343"/>
              </a:solidFill>
              <a:latin typeface="Arial"/>
              <a:ea typeface="Arial"/>
              <a:cs typeface="Arial"/>
              <a:sym typeface="Arial"/>
            </a:endParaRPr>
          </a:p>
        </p:txBody>
      </p:sp>
      <p:sp>
        <p:nvSpPr>
          <p:cNvPr id="621" name="Google Shape;621;g27f7a576e42_0_592"/>
          <p:cNvSpPr txBox="1"/>
          <p:nvPr/>
        </p:nvSpPr>
        <p:spPr>
          <a:xfrm>
            <a:off x="1073525" y="4200388"/>
            <a:ext cx="8007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place where animals and plants live together</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22" name="Google Shape;622;g27f7a576e42_0_592"/>
          <p:cNvSpPr txBox="1"/>
          <p:nvPr/>
        </p:nvSpPr>
        <p:spPr>
          <a:xfrm>
            <a:off x="1073532" y="3131483"/>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push or pull of an object</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23" name="Google Shape;623;g27f7a576e42_0_592"/>
          <p:cNvSpPr txBox="1"/>
          <p:nvPr/>
        </p:nvSpPr>
        <p:spPr>
          <a:xfrm>
            <a:off x="1021907" y="1820996"/>
            <a:ext cx="7874100" cy="831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Energy that is carried by vibration of one or more objects or particles to our ears</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g27f7a576e42_0_613"/>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30" name="Google Shape;630;g27f7a576e42_0_61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1" name="Google Shape;631;g27f7a576e42_0_61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32" name="Google Shape;632;g27f7a576e42_0_613"/>
          <p:cNvCxnSpPr>
            <a:stCxn id="633" idx="4"/>
            <a:endCxn id="63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34" name="Google Shape;634;g27f7a576e42_0_61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35" name="Google Shape;635;g27f7a576e42_0_61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33" name="Google Shape;633;g27f7a576e42_0_61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36" name="Google Shape;636;g27f7a576e42_0_613"/>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637" name="Google Shape;637;g27f7a576e42_0_613"/>
          <p:cNvCxnSpPr>
            <a:stCxn id="638" idx="4"/>
            <a:endCxn id="629"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639" name="Google Shape;639;g27f7a576e42_0_613"/>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640" name="Google Shape;640;g27f7a576e42_0_613"/>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638" name="Google Shape;638;g27f7a576e42_0_613"/>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41" name="Google Shape;641;g27f7a576e42_0_613"/>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Sound</a:t>
            </a:r>
            <a:endParaRPr b="0" i="0" sz="700" u="none" cap="none" strike="noStrike">
              <a:solidFill>
                <a:srgbClr val="000000"/>
              </a:solidFill>
              <a:latin typeface="Arial"/>
              <a:ea typeface="Arial"/>
              <a:cs typeface="Arial"/>
              <a:sym typeface="Arial"/>
            </a:endParaRPr>
          </a:p>
        </p:txBody>
      </p:sp>
      <p:sp>
        <p:nvSpPr>
          <p:cNvPr id="642" name="Google Shape;642;g27f7a576e42_0_613"/>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643" name="Google Shape;643;g27f7a576e42_0_613"/>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644" name="Google Shape;644;g27f7a576e42_0_613"/>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645" name="Google Shape;645;g27f7a576e42_0_613"/>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sound impact my life?</a:t>
            </a:r>
            <a:endParaRPr b="0" i="0" sz="1800" u="none" cap="none" strike="noStrike">
              <a:solidFill>
                <a:srgbClr val="000000"/>
              </a:solidFill>
              <a:latin typeface="Arial"/>
              <a:ea typeface="Arial"/>
              <a:cs typeface="Arial"/>
              <a:sym typeface="Arial"/>
            </a:endParaRPr>
          </a:p>
        </p:txBody>
      </p:sp>
      <p:sp>
        <p:nvSpPr>
          <p:cNvPr id="646" name="Google Shape;646;g27f7a576e42_0_613"/>
          <p:cNvSpPr txBox="1"/>
          <p:nvPr/>
        </p:nvSpPr>
        <p:spPr>
          <a:xfrm>
            <a:off x="649675" y="1249525"/>
            <a:ext cx="35820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rgbClr val="43464D"/>
                </a:solidFill>
                <a:latin typeface="Calibri"/>
                <a:ea typeface="Calibri"/>
                <a:cs typeface="Calibri"/>
                <a:sym typeface="Calibri"/>
              </a:rPr>
              <a:t>Energy that is carried by vibration of one or more objects or particles to our ears</a:t>
            </a:r>
            <a:endParaRPr b="0" i="0" sz="2200" u="none" cap="none" strike="noStrike">
              <a:solidFill>
                <a:srgbClr val="000000"/>
              </a:solidFill>
              <a:latin typeface="Calibri"/>
              <a:ea typeface="Calibri"/>
              <a:cs typeface="Calibri"/>
              <a:sym typeface="Calibri"/>
            </a:endParaRPr>
          </a:p>
        </p:txBody>
      </p:sp>
      <p:pic>
        <p:nvPicPr>
          <p:cNvPr id="647" name="Google Shape;647;g27f7a576e42_0_613"/>
          <p:cNvPicPr preferRelativeResize="0"/>
          <p:nvPr/>
        </p:nvPicPr>
        <p:blipFill rotWithShape="1">
          <a:blip r:embed="rId3">
            <a:alphaModFix/>
          </a:blip>
          <a:srcRect b="0" l="0" r="0" t="0"/>
          <a:stretch/>
        </p:blipFill>
        <p:spPr>
          <a:xfrm>
            <a:off x="5845900" y="1070800"/>
            <a:ext cx="2749301" cy="16535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g27f7a576e42_0_63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54" name="Google Shape;654;g27f7a576e42_0_63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55" name="Google Shape;655;g27f7a576e42_0_636"/>
          <p:cNvCxnSpPr>
            <a:stCxn id="656" idx="4"/>
            <a:endCxn id="65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57" name="Google Shape;657;g27f7a576e42_0_63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58" name="Google Shape;658;g27f7a576e42_0_63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56" name="Google Shape;656;g27f7a576e42_0_63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59" name="Google Shape;659;g27f7a576e42_0_636"/>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sound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60" name="Google Shape;660;g27f7a576e42_0_636"/>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61" name="Google Shape;661;g27f7a576e42_0_636"/>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62" name="Google Shape;662;g27f7a576e42_0_636"/>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63" name="Google Shape;663;g27f7a576e42_0_636"/>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64" name="Google Shape;664;g27f7a576e42_0_636"/>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65" name="Google Shape;665;g27f7a576e42_0_636"/>
          <p:cNvSpPr txBox="1"/>
          <p:nvPr/>
        </p:nvSpPr>
        <p:spPr>
          <a:xfrm>
            <a:off x="1073532" y="49876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Cookies baking in the oven</a:t>
            </a:r>
            <a:endParaRPr b="0" i="0" sz="1400" u="none" cap="none" strike="noStrike">
              <a:solidFill>
                <a:srgbClr val="434343"/>
              </a:solidFill>
              <a:latin typeface="Arial"/>
              <a:ea typeface="Arial"/>
              <a:cs typeface="Arial"/>
              <a:sym typeface="Arial"/>
            </a:endParaRPr>
          </a:p>
        </p:txBody>
      </p:sp>
      <p:sp>
        <p:nvSpPr>
          <p:cNvPr id="666" name="Google Shape;666;g27f7a576e42_0_636"/>
          <p:cNvSpPr txBox="1"/>
          <p:nvPr/>
        </p:nvSpPr>
        <p:spPr>
          <a:xfrm>
            <a:off x="1073532" y="397179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piano being played</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67" name="Google Shape;667;g27f7a576e42_0_636"/>
          <p:cNvSpPr txBox="1"/>
          <p:nvPr/>
        </p:nvSpPr>
        <p:spPr>
          <a:xfrm>
            <a:off x="1073532" y="19294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Helvetica Neue Light"/>
                <a:ea typeface="Helvetica Neue Light"/>
                <a:cs typeface="Helvetica Neue Light"/>
                <a:sym typeface="Helvetica Neue Light"/>
              </a:rPr>
              <a:t>A lion hunting and eating an antelope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68" name="Google Shape;668;g27f7a576e42_0_636"/>
          <p:cNvSpPr txBox="1"/>
          <p:nvPr/>
        </p:nvSpPr>
        <p:spPr>
          <a:xfrm>
            <a:off x="1073532" y="2979083"/>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Helvetica Neue Light"/>
                <a:ea typeface="Helvetica Neue Light"/>
                <a:cs typeface="Helvetica Neue Light"/>
                <a:sym typeface="Helvetica Neue Light"/>
              </a:rPr>
              <a:t>A baby crawling</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g27f7a576e42_0_65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75" name="Google Shape;675;g27f7a576e42_0_65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76" name="Google Shape;676;g27f7a576e42_0_656"/>
          <p:cNvCxnSpPr>
            <a:stCxn id="677" idx="4"/>
            <a:endCxn id="67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78" name="Google Shape;678;g27f7a576e42_0_65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79" name="Google Shape;679;g27f7a576e42_0_65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77" name="Google Shape;677;g27f7a576e42_0_65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80" name="Google Shape;680;g27f7a576e42_0_656"/>
          <p:cNvSpPr txBox="1"/>
          <p:nvPr/>
        </p:nvSpPr>
        <p:spPr>
          <a:xfrm>
            <a:off x="1166884" y="18370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81" name="Google Shape;681;g27f7a576e42_0_656"/>
          <p:cNvSpPr txBox="1"/>
          <p:nvPr/>
        </p:nvSpPr>
        <p:spPr>
          <a:xfrm>
            <a:off x="380509" y="18370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682" name="Google Shape;682;g27f7a576e42_0_656"/>
          <p:cNvSpPr txBox="1"/>
          <p:nvPr/>
        </p:nvSpPr>
        <p:spPr>
          <a:xfrm>
            <a:off x="380508" y="28866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683" name="Google Shape;683;g27f7a576e42_0_656"/>
          <p:cNvSpPr txBox="1"/>
          <p:nvPr/>
        </p:nvSpPr>
        <p:spPr>
          <a:xfrm>
            <a:off x="393332" y="38794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684" name="Google Shape;684;g27f7a576e42_0_656"/>
          <p:cNvSpPr txBox="1"/>
          <p:nvPr/>
        </p:nvSpPr>
        <p:spPr>
          <a:xfrm>
            <a:off x="393330" y="49043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685" name="Google Shape;685;g27f7a576e42_0_656"/>
          <p:cNvSpPr/>
          <p:nvPr/>
        </p:nvSpPr>
        <p:spPr>
          <a:xfrm>
            <a:off x="393325" y="3710875"/>
            <a:ext cx="3865800" cy="10158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g27f7a576e42_0_656"/>
          <p:cNvSpPr txBox="1"/>
          <p:nvPr/>
        </p:nvSpPr>
        <p:spPr>
          <a:xfrm>
            <a:off x="738131" y="268426"/>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3000" u="none" cap="none" strike="noStrike">
                <a:solidFill>
                  <a:srgbClr val="000000"/>
                </a:solidFill>
                <a:latin typeface="Calibri"/>
                <a:ea typeface="Calibri"/>
                <a:cs typeface="Calibri"/>
                <a:sym typeface="Calibri"/>
              </a:rPr>
              <a:t>Choose the correct </a:t>
            </a:r>
            <a:r>
              <a:rPr b="0" i="1" lang="en-US" sz="3000" u="none" cap="none" strike="noStrike">
                <a:solidFill>
                  <a:srgbClr val="000000"/>
                </a:solidFill>
                <a:latin typeface="Calibri"/>
                <a:ea typeface="Calibri"/>
                <a:cs typeface="Calibri"/>
                <a:sym typeface="Calibri"/>
              </a:rPr>
              <a:t>example</a:t>
            </a:r>
            <a:r>
              <a:rPr b="0" i="0" lang="en-US" sz="3000" u="none" cap="none" strike="noStrike">
                <a:solidFill>
                  <a:srgbClr val="000000"/>
                </a:solidFill>
                <a:latin typeface="Calibri"/>
                <a:ea typeface="Calibri"/>
                <a:cs typeface="Calibri"/>
                <a:sym typeface="Calibri"/>
              </a:rPr>
              <a:t> of </a:t>
            </a:r>
            <a:r>
              <a:rPr b="1" i="0" lang="en-US" sz="3000" u="none" cap="none" strike="noStrike">
                <a:solidFill>
                  <a:srgbClr val="000000"/>
                </a:solidFill>
                <a:latin typeface="Calibri"/>
                <a:ea typeface="Calibri"/>
                <a:cs typeface="Calibri"/>
                <a:sym typeface="Calibri"/>
              </a:rPr>
              <a:t>sound </a:t>
            </a:r>
            <a:r>
              <a:rPr b="0" i="0" lang="en-US" sz="3000" u="none" cap="none" strike="noStrike">
                <a:solidFill>
                  <a:srgbClr val="000000"/>
                </a:solidFill>
                <a:latin typeface="Calibri"/>
                <a:ea typeface="Calibri"/>
                <a:cs typeface="Calibri"/>
                <a:sym typeface="Calibri"/>
              </a:rPr>
              <a:t>from the choices below. </a:t>
            </a:r>
            <a:endParaRPr b="0" i="0" sz="1400" u="none" cap="none" strike="noStrike">
              <a:solidFill>
                <a:srgbClr val="000000"/>
              </a:solidFill>
              <a:latin typeface="Arial"/>
              <a:ea typeface="Arial"/>
              <a:cs typeface="Arial"/>
              <a:sym typeface="Arial"/>
            </a:endParaRPr>
          </a:p>
        </p:txBody>
      </p:sp>
      <p:sp>
        <p:nvSpPr>
          <p:cNvPr id="687" name="Google Shape;687;g27f7a576e42_0_656"/>
          <p:cNvSpPr txBox="1"/>
          <p:nvPr/>
        </p:nvSpPr>
        <p:spPr>
          <a:xfrm>
            <a:off x="1073532" y="4987690"/>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434343"/>
                </a:solidFill>
                <a:latin typeface="Helvetica Neue Light"/>
                <a:ea typeface="Helvetica Neue Light"/>
                <a:cs typeface="Helvetica Neue Light"/>
                <a:sym typeface="Helvetica Neue Light"/>
              </a:rPr>
              <a:t>Cookies baking in the oven</a:t>
            </a:r>
            <a:endParaRPr b="0" i="0" sz="1400" u="none" cap="none" strike="noStrike">
              <a:solidFill>
                <a:srgbClr val="434343"/>
              </a:solidFill>
              <a:latin typeface="Arial"/>
              <a:ea typeface="Arial"/>
              <a:cs typeface="Arial"/>
              <a:sym typeface="Arial"/>
            </a:endParaRPr>
          </a:p>
        </p:txBody>
      </p:sp>
      <p:sp>
        <p:nvSpPr>
          <p:cNvPr id="688" name="Google Shape;688;g27f7a576e42_0_656"/>
          <p:cNvSpPr txBox="1"/>
          <p:nvPr/>
        </p:nvSpPr>
        <p:spPr>
          <a:xfrm>
            <a:off x="1073532" y="3971795"/>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400"/>
              <a:buFont typeface="Arial"/>
              <a:buNone/>
            </a:pPr>
            <a:r>
              <a:rPr b="0" i="0" lang="en-US" sz="2400" u="none" cap="none" strike="noStrike">
                <a:solidFill>
                  <a:srgbClr val="43464D"/>
                </a:solidFill>
                <a:latin typeface="Helvetica Neue Light"/>
                <a:ea typeface="Helvetica Neue Light"/>
                <a:cs typeface="Helvetica Neue Light"/>
                <a:sym typeface="Helvetica Neue Light"/>
              </a:rPr>
              <a:t>A piano being played</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89" name="Google Shape;689;g27f7a576e42_0_656"/>
          <p:cNvSpPr txBox="1"/>
          <p:nvPr/>
        </p:nvSpPr>
        <p:spPr>
          <a:xfrm>
            <a:off x="1073532" y="1929458"/>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Helvetica Neue Light"/>
                <a:ea typeface="Helvetica Neue Light"/>
                <a:cs typeface="Helvetica Neue Light"/>
                <a:sym typeface="Helvetica Neue Light"/>
              </a:rPr>
              <a:t>A lion hunting and eating an antelope</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690" name="Google Shape;690;g27f7a576e42_0_656"/>
          <p:cNvSpPr txBox="1"/>
          <p:nvPr/>
        </p:nvSpPr>
        <p:spPr>
          <a:xfrm>
            <a:off x="1073532" y="2979083"/>
            <a:ext cx="7874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Helvetica Neue Light"/>
                <a:ea typeface="Helvetica Neue Light"/>
                <a:cs typeface="Helvetica Neue Light"/>
                <a:sym typeface="Helvetica Neue Light"/>
              </a:rPr>
              <a:t>A baby crawling</a:t>
            </a:r>
            <a:endParaRPr b="0" i="0" sz="2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g27f7a576e42_0_677"/>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7" name="Google Shape;697;g27f7a576e42_0_677"/>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8" name="Google Shape;698;g27f7a576e42_0_67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99" name="Google Shape;699;g27f7a576e42_0_67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00" name="Google Shape;700;g27f7a576e42_0_677"/>
          <p:cNvCxnSpPr>
            <a:stCxn id="701" idx="4"/>
            <a:endCxn id="69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02" name="Google Shape;702;g27f7a576e42_0_67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03" name="Google Shape;703;g27f7a576e42_0_67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01" name="Google Shape;701;g27f7a576e42_0_67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04" name="Google Shape;704;g27f7a576e42_0_677"/>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05" name="Google Shape;705;g27f7a576e42_0_677"/>
          <p:cNvCxnSpPr>
            <a:stCxn id="706" idx="4"/>
            <a:endCxn id="697"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07" name="Google Shape;707;g27f7a576e42_0_677"/>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08" name="Google Shape;708;g27f7a576e42_0_677"/>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06" name="Google Shape;706;g27f7a576e42_0_677"/>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09" name="Google Shape;709;g27f7a576e42_0_677"/>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10" name="Google Shape;710;g27f7a576e42_0_677"/>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11" name="Google Shape;711;g27f7a576e42_0_677"/>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12" name="Google Shape;712;g27f7a576e42_0_677"/>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sound impact my life?</a:t>
            </a:r>
            <a:endParaRPr b="0" i="0" sz="1800" u="none" cap="none" strike="noStrike">
              <a:solidFill>
                <a:srgbClr val="000000"/>
              </a:solidFill>
              <a:latin typeface="Arial"/>
              <a:ea typeface="Arial"/>
              <a:cs typeface="Arial"/>
              <a:sym typeface="Arial"/>
            </a:endParaRPr>
          </a:p>
        </p:txBody>
      </p:sp>
      <p:sp>
        <p:nvSpPr>
          <p:cNvPr id="713" name="Google Shape;713;g27f7a576e42_0_677"/>
          <p:cNvSpPr txBox="1"/>
          <p:nvPr/>
        </p:nvSpPr>
        <p:spPr>
          <a:xfrm>
            <a:off x="578275" y="4707988"/>
            <a:ext cx="35820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US" sz="2400" u="none" cap="none" strike="noStrike">
                <a:solidFill>
                  <a:schemeClr val="dk1"/>
                </a:solidFill>
                <a:latin typeface="Calibri"/>
                <a:ea typeface="Calibri"/>
                <a:cs typeface="Calibri"/>
                <a:sym typeface="Calibri"/>
              </a:rPr>
              <a:t>A piano being played</a:t>
            </a:r>
            <a:endParaRPr b="0" i="0" sz="2400" u="none" cap="none" strike="noStrike">
              <a:solidFill>
                <a:srgbClr val="000000"/>
              </a:solidFill>
              <a:latin typeface="Arial"/>
              <a:ea typeface="Arial"/>
              <a:cs typeface="Arial"/>
              <a:sym typeface="Arial"/>
            </a:endParaRPr>
          </a:p>
        </p:txBody>
      </p:sp>
      <p:sp>
        <p:nvSpPr>
          <p:cNvPr id="714" name="Google Shape;714;g27f7a576e42_0_677"/>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Sound</a:t>
            </a:r>
            <a:endParaRPr b="0" i="0" sz="700" u="none" cap="none" strike="noStrike">
              <a:solidFill>
                <a:srgbClr val="000000"/>
              </a:solidFill>
              <a:latin typeface="Arial"/>
              <a:ea typeface="Arial"/>
              <a:cs typeface="Arial"/>
              <a:sym typeface="Arial"/>
            </a:endParaRPr>
          </a:p>
        </p:txBody>
      </p:sp>
      <p:sp>
        <p:nvSpPr>
          <p:cNvPr id="715" name="Google Shape;715;g27f7a576e42_0_677"/>
          <p:cNvSpPr txBox="1"/>
          <p:nvPr/>
        </p:nvSpPr>
        <p:spPr>
          <a:xfrm>
            <a:off x="649675" y="1249525"/>
            <a:ext cx="35820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rgbClr val="43464D"/>
                </a:solidFill>
                <a:latin typeface="Calibri"/>
                <a:ea typeface="Calibri"/>
                <a:cs typeface="Calibri"/>
                <a:sym typeface="Calibri"/>
              </a:rPr>
              <a:t>Energy that is carried by vibration of one or more objects or particles to our ears</a:t>
            </a:r>
            <a:endParaRPr b="0" i="0" sz="2200" u="none" cap="none" strike="noStrike">
              <a:solidFill>
                <a:srgbClr val="000000"/>
              </a:solidFill>
              <a:latin typeface="Calibri"/>
              <a:ea typeface="Calibri"/>
              <a:cs typeface="Calibri"/>
              <a:sym typeface="Calibri"/>
            </a:endParaRPr>
          </a:p>
        </p:txBody>
      </p:sp>
      <p:pic>
        <p:nvPicPr>
          <p:cNvPr id="716" name="Google Shape;716;g27f7a576e42_0_677"/>
          <p:cNvPicPr preferRelativeResize="0"/>
          <p:nvPr/>
        </p:nvPicPr>
        <p:blipFill rotWithShape="1">
          <a:blip r:embed="rId3">
            <a:alphaModFix/>
          </a:blip>
          <a:srcRect b="0" l="0" r="0" t="0"/>
          <a:stretch/>
        </p:blipFill>
        <p:spPr>
          <a:xfrm>
            <a:off x="5845900" y="1070800"/>
            <a:ext cx="2749301" cy="16535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g27f7a576e42_0_70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23" name="Google Shape;723;g27f7a576e42_0_70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24" name="Google Shape;724;g27f7a576e42_0_701"/>
          <p:cNvCxnSpPr>
            <a:stCxn id="725" idx="4"/>
            <a:endCxn id="72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26" name="Google Shape;726;g27f7a576e42_0_70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27" name="Google Shape;727;g27f7a576e42_0_70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25" name="Google Shape;725;g27f7a576e42_0_70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28" name="Google Shape;728;g27f7a576e42_0_701"/>
          <p:cNvSpPr txBox="1"/>
          <p:nvPr/>
        </p:nvSpPr>
        <p:spPr>
          <a:xfrm>
            <a:off x="485400" y="394150"/>
            <a:ext cx="8462100" cy="1000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does sound 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729" name="Google Shape;729;g27f7a576e42_0_701"/>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30" name="Google Shape;730;g27f7a576e42_0_701"/>
          <p:cNvSpPr txBox="1"/>
          <p:nvPr/>
        </p:nvSpPr>
        <p:spPr>
          <a:xfrm>
            <a:off x="380509" y="16084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31" name="Google Shape;731;g27f7a576e42_0_701"/>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32" name="Google Shape;732;g27f7a576e42_0_701"/>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33" name="Google Shape;733;g27f7a576e42_0_701"/>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34" name="Google Shape;734;g27f7a576e42_0_701"/>
          <p:cNvSpPr txBox="1"/>
          <p:nvPr/>
        </p:nvSpPr>
        <p:spPr>
          <a:xfrm>
            <a:off x="962882" y="5483190"/>
            <a:ext cx="78741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434343"/>
                </a:solidFill>
                <a:latin typeface="Helvetica Neue Light"/>
                <a:ea typeface="Helvetica Neue Light"/>
                <a:cs typeface="Helvetica Neue Light"/>
                <a:sym typeface="Helvetica Neue Light"/>
              </a:rPr>
              <a:t>Sound impacts my life by showing how to move objects in our environment which can help us survive.</a:t>
            </a:r>
            <a:endParaRPr b="0" i="0" sz="1000" u="none" cap="none" strike="noStrike">
              <a:solidFill>
                <a:srgbClr val="434343"/>
              </a:solidFill>
              <a:latin typeface="Arial"/>
              <a:ea typeface="Arial"/>
              <a:cs typeface="Arial"/>
              <a:sym typeface="Arial"/>
            </a:endParaRPr>
          </a:p>
        </p:txBody>
      </p:sp>
      <p:sp>
        <p:nvSpPr>
          <p:cNvPr id="735" name="Google Shape;735;g27f7a576e42_0_701"/>
          <p:cNvSpPr txBox="1"/>
          <p:nvPr/>
        </p:nvSpPr>
        <p:spPr>
          <a:xfrm>
            <a:off x="1014332" y="1600708"/>
            <a:ext cx="7874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000"/>
              <a:buFont typeface="Arial"/>
              <a:buNone/>
            </a:pPr>
            <a:r>
              <a:rPr b="0" i="0" lang="en-US" sz="2000" u="none" cap="none" strike="noStrike">
                <a:solidFill>
                  <a:srgbClr val="374151"/>
                </a:solidFill>
                <a:latin typeface="Helvetica Neue Light"/>
                <a:ea typeface="Helvetica Neue Light"/>
                <a:cs typeface="Helvetica Neue Light"/>
                <a:sym typeface="Helvetica Neue Light"/>
              </a:rPr>
              <a:t>Sound impacts my life by helping us communicate with other people and the environment around us.</a:t>
            </a:r>
            <a:endParaRPr b="0" i="0" sz="2800" u="none" cap="none" strike="noStrike">
              <a:solidFill>
                <a:srgbClr val="374151"/>
              </a:solidFill>
              <a:latin typeface="Helvetica Neue Light"/>
              <a:ea typeface="Helvetica Neue Light"/>
              <a:cs typeface="Helvetica Neue Light"/>
              <a:sym typeface="Helvetica Neue Light"/>
            </a:endParaRPr>
          </a:p>
        </p:txBody>
      </p:sp>
      <p:sp>
        <p:nvSpPr>
          <p:cNvPr id="736" name="Google Shape;736;g27f7a576e42_0_701"/>
          <p:cNvSpPr txBox="1"/>
          <p:nvPr/>
        </p:nvSpPr>
        <p:spPr>
          <a:xfrm>
            <a:off x="962875" y="4191888"/>
            <a:ext cx="79770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43464D"/>
                </a:solidFill>
                <a:latin typeface="Helvetica Neue Light"/>
                <a:ea typeface="Helvetica Neue Light"/>
                <a:cs typeface="Helvetica Neue Light"/>
                <a:sym typeface="Helvetica Neue Light"/>
              </a:rPr>
              <a:t>Sound impacts my life by showing how plants and animals interact with one another so we can make healthy choices in our lives.</a:t>
            </a:r>
            <a:endParaRPr b="0" i="0" sz="2000" u="none" cap="none" strike="noStrike">
              <a:solidFill>
                <a:srgbClr val="000000"/>
              </a:solidFill>
              <a:latin typeface="Helvetica Neue Light"/>
              <a:ea typeface="Helvetica Neue Light"/>
              <a:cs typeface="Helvetica Neue Light"/>
              <a:sym typeface="Helvetica Neue Light"/>
            </a:endParaRPr>
          </a:p>
        </p:txBody>
      </p:sp>
      <p:sp>
        <p:nvSpPr>
          <p:cNvPr id="737" name="Google Shape;737;g27f7a576e42_0_701"/>
          <p:cNvSpPr txBox="1"/>
          <p:nvPr/>
        </p:nvSpPr>
        <p:spPr>
          <a:xfrm>
            <a:off x="1014332" y="2818171"/>
            <a:ext cx="78741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43464D"/>
                </a:solidFill>
                <a:latin typeface="Helvetica Neue Light"/>
                <a:ea typeface="Helvetica Neue Light"/>
                <a:cs typeface="Helvetica Neue Light"/>
                <a:sym typeface="Helvetica Neue Light"/>
              </a:rPr>
              <a:t>Sound impacts my life by explaining how weather works so we can better understand the world around us.</a:t>
            </a:r>
            <a:endParaRPr b="0" i="0" sz="20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sp>
        <p:nvSpPr>
          <p:cNvPr id="743" name="Google Shape;743;g27f7a576e42_0_72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44" name="Google Shape;744;g27f7a576e42_0_72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45" name="Google Shape;745;g27f7a576e42_0_721"/>
          <p:cNvCxnSpPr>
            <a:stCxn id="746" idx="4"/>
            <a:endCxn id="74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47" name="Google Shape;747;g27f7a576e42_0_72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48" name="Google Shape;748;g27f7a576e42_0_72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46" name="Google Shape;746;g27f7a576e42_0_72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49" name="Google Shape;749;g27f7a576e42_0_721"/>
          <p:cNvSpPr txBox="1"/>
          <p:nvPr/>
        </p:nvSpPr>
        <p:spPr>
          <a:xfrm>
            <a:off x="1166884" y="1913247"/>
            <a:ext cx="79770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Light"/>
              <a:ea typeface="Helvetica Neue Light"/>
              <a:cs typeface="Helvetica Neue Light"/>
              <a:sym typeface="Helvetica Neue Light"/>
            </a:endParaRPr>
          </a:p>
        </p:txBody>
      </p:sp>
      <p:sp>
        <p:nvSpPr>
          <p:cNvPr id="750" name="Google Shape;750;g27f7a576e42_0_721"/>
          <p:cNvSpPr txBox="1"/>
          <p:nvPr/>
        </p:nvSpPr>
        <p:spPr>
          <a:xfrm>
            <a:off x="380509" y="1608447"/>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A</a:t>
            </a:r>
            <a:endParaRPr b="0" i="0" sz="1400" u="none" cap="none" strike="noStrike">
              <a:solidFill>
                <a:srgbClr val="000000"/>
              </a:solidFill>
              <a:latin typeface="Arial"/>
              <a:ea typeface="Arial"/>
              <a:cs typeface="Arial"/>
              <a:sym typeface="Arial"/>
            </a:endParaRPr>
          </a:p>
        </p:txBody>
      </p:sp>
      <p:sp>
        <p:nvSpPr>
          <p:cNvPr id="751" name="Google Shape;751;g27f7a576e42_0_721"/>
          <p:cNvSpPr txBox="1"/>
          <p:nvPr/>
        </p:nvSpPr>
        <p:spPr>
          <a:xfrm>
            <a:off x="380508" y="2810464"/>
            <a:ext cx="492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p:txBody>
      </p:sp>
      <p:sp>
        <p:nvSpPr>
          <p:cNvPr id="752" name="Google Shape;752;g27f7a576e42_0_721"/>
          <p:cNvSpPr txBox="1"/>
          <p:nvPr/>
        </p:nvSpPr>
        <p:spPr>
          <a:xfrm>
            <a:off x="393332" y="4184204"/>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C</a:t>
            </a:r>
            <a:endParaRPr b="0" i="0" sz="1400" u="none" cap="none" strike="noStrike">
              <a:solidFill>
                <a:srgbClr val="000000"/>
              </a:solidFill>
              <a:latin typeface="Arial"/>
              <a:ea typeface="Arial"/>
              <a:cs typeface="Arial"/>
              <a:sym typeface="Arial"/>
            </a:endParaRPr>
          </a:p>
        </p:txBody>
      </p:sp>
      <p:sp>
        <p:nvSpPr>
          <p:cNvPr id="753" name="Google Shape;753;g27f7a576e42_0_721"/>
          <p:cNvSpPr txBox="1"/>
          <p:nvPr/>
        </p:nvSpPr>
        <p:spPr>
          <a:xfrm>
            <a:off x="393330" y="5513945"/>
            <a:ext cx="518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D</a:t>
            </a:r>
            <a:endParaRPr b="0" i="0" sz="1400" u="none" cap="none" strike="noStrike">
              <a:solidFill>
                <a:srgbClr val="000000"/>
              </a:solidFill>
              <a:latin typeface="Arial"/>
              <a:ea typeface="Arial"/>
              <a:cs typeface="Arial"/>
              <a:sym typeface="Arial"/>
            </a:endParaRPr>
          </a:p>
        </p:txBody>
      </p:sp>
      <p:sp>
        <p:nvSpPr>
          <p:cNvPr id="754" name="Google Shape;754;g27f7a576e42_0_721"/>
          <p:cNvSpPr/>
          <p:nvPr/>
        </p:nvSpPr>
        <p:spPr>
          <a:xfrm>
            <a:off x="362275" y="1510550"/>
            <a:ext cx="8245200" cy="9192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g27f7a576e42_0_721"/>
          <p:cNvSpPr txBox="1"/>
          <p:nvPr/>
        </p:nvSpPr>
        <p:spPr>
          <a:xfrm>
            <a:off x="485400" y="394150"/>
            <a:ext cx="8462100" cy="1000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sng" cap="none" strike="noStrike">
                <a:solidFill>
                  <a:srgbClr val="000000"/>
                </a:solidFill>
                <a:latin typeface="Calibri"/>
                <a:ea typeface="Calibri"/>
                <a:cs typeface="Calibri"/>
                <a:sym typeface="Calibri"/>
              </a:rPr>
              <a:t>Directions:</a:t>
            </a:r>
            <a:r>
              <a:rPr b="1" i="0" lang="en-US" sz="3000" u="none" cap="none" strike="noStrike">
                <a:solidFill>
                  <a:srgbClr val="000000"/>
                </a:solidFill>
                <a:latin typeface="Calibri"/>
                <a:ea typeface="Calibri"/>
                <a:cs typeface="Calibri"/>
                <a:sym typeface="Calibri"/>
              </a:rPr>
              <a:t> </a:t>
            </a:r>
            <a:r>
              <a:rPr b="0" i="0" lang="en-US" sz="2900" u="none" cap="none" strike="noStrike">
                <a:solidFill>
                  <a:srgbClr val="000000"/>
                </a:solidFill>
                <a:latin typeface="Calibri"/>
                <a:ea typeface="Calibri"/>
                <a:cs typeface="Calibri"/>
                <a:sym typeface="Calibri"/>
              </a:rPr>
              <a:t>Choose the correct response for </a:t>
            </a:r>
            <a:r>
              <a:rPr b="0" i="1" lang="en-US" sz="2900" u="none" cap="none" strike="noStrike">
                <a:solidFill>
                  <a:srgbClr val="000000"/>
                </a:solidFill>
                <a:latin typeface="Calibri"/>
                <a:ea typeface="Calibri"/>
                <a:cs typeface="Calibri"/>
                <a:sym typeface="Calibri"/>
              </a:rPr>
              <a:t>“how does sound impact my life?” </a:t>
            </a:r>
            <a:r>
              <a:rPr b="0" i="0" lang="en-US" sz="2900" u="none" cap="none" strike="noStrike">
                <a:solidFill>
                  <a:srgbClr val="000000"/>
                </a:solidFill>
                <a:latin typeface="Calibri"/>
                <a:ea typeface="Calibri"/>
                <a:cs typeface="Calibri"/>
                <a:sym typeface="Calibri"/>
              </a:rPr>
              <a:t>from the choices below.</a:t>
            </a:r>
            <a:endParaRPr b="0" i="0" sz="1400" u="none" cap="none" strike="noStrike">
              <a:solidFill>
                <a:srgbClr val="000000"/>
              </a:solidFill>
              <a:latin typeface="Arial"/>
              <a:ea typeface="Arial"/>
              <a:cs typeface="Arial"/>
              <a:sym typeface="Arial"/>
            </a:endParaRPr>
          </a:p>
        </p:txBody>
      </p:sp>
      <p:sp>
        <p:nvSpPr>
          <p:cNvPr id="756" name="Google Shape;756;g27f7a576e42_0_721"/>
          <p:cNvSpPr txBox="1"/>
          <p:nvPr/>
        </p:nvSpPr>
        <p:spPr>
          <a:xfrm>
            <a:off x="962882" y="5483190"/>
            <a:ext cx="78741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434343"/>
                </a:solidFill>
                <a:latin typeface="Helvetica Neue Light"/>
                <a:ea typeface="Helvetica Neue Light"/>
                <a:cs typeface="Helvetica Neue Light"/>
                <a:sym typeface="Helvetica Neue Light"/>
              </a:rPr>
              <a:t>Sound impacts my life by showing how to move objects in our environment which can help us survive.</a:t>
            </a:r>
            <a:endParaRPr b="0" i="0" sz="1000" u="none" cap="none" strike="noStrike">
              <a:solidFill>
                <a:srgbClr val="434343"/>
              </a:solidFill>
              <a:latin typeface="Arial"/>
              <a:ea typeface="Arial"/>
              <a:cs typeface="Arial"/>
              <a:sym typeface="Arial"/>
            </a:endParaRPr>
          </a:p>
        </p:txBody>
      </p:sp>
      <p:sp>
        <p:nvSpPr>
          <p:cNvPr id="757" name="Google Shape;757;g27f7a576e42_0_721"/>
          <p:cNvSpPr txBox="1"/>
          <p:nvPr/>
        </p:nvSpPr>
        <p:spPr>
          <a:xfrm>
            <a:off x="1014332" y="1600708"/>
            <a:ext cx="7874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2000"/>
              <a:buFont typeface="Arial"/>
              <a:buNone/>
            </a:pPr>
            <a:r>
              <a:rPr b="0" i="0" lang="en-US" sz="2000" u="none" cap="none" strike="noStrike">
                <a:solidFill>
                  <a:srgbClr val="374151"/>
                </a:solidFill>
                <a:latin typeface="Helvetica Neue Light"/>
                <a:ea typeface="Helvetica Neue Light"/>
                <a:cs typeface="Helvetica Neue Light"/>
                <a:sym typeface="Helvetica Neue Light"/>
              </a:rPr>
              <a:t>Sound impacts my life by helping us communicate with other people and the environment around us.</a:t>
            </a:r>
            <a:endParaRPr b="0" i="0" sz="2800" u="none" cap="none" strike="noStrike">
              <a:solidFill>
                <a:srgbClr val="374151"/>
              </a:solidFill>
              <a:latin typeface="Helvetica Neue Light"/>
              <a:ea typeface="Helvetica Neue Light"/>
              <a:cs typeface="Helvetica Neue Light"/>
              <a:sym typeface="Helvetica Neue Light"/>
            </a:endParaRPr>
          </a:p>
        </p:txBody>
      </p:sp>
      <p:sp>
        <p:nvSpPr>
          <p:cNvPr id="758" name="Google Shape;758;g27f7a576e42_0_721"/>
          <p:cNvSpPr txBox="1"/>
          <p:nvPr/>
        </p:nvSpPr>
        <p:spPr>
          <a:xfrm>
            <a:off x="962875" y="4191888"/>
            <a:ext cx="79770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43464D"/>
                </a:solidFill>
                <a:latin typeface="Helvetica Neue Light"/>
                <a:ea typeface="Helvetica Neue Light"/>
                <a:cs typeface="Helvetica Neue Light"/>
                <a:sym typeface="Helvetica Neue Light"/>
              </a:rPr>
              <a:t>Sound impacts my life by showing how plants and animals interact with one another so we can make healthy choices in our lives.</a:t>
            </a:r>
            <a:endParaRPr b="0" i="0" sz="2000" u="none" cap="none" strike="noStrike">
              <a:solidFill>
                <a:srgbClr val="000000"/>
              </a:solidFill>
              <a:latin typeface="Helvetica Neue Light"/>
              <a:ea typeface="Helvetica Neue Light"/>
              <a:cs typeface="Helvetica Neue Light"/>
              <a:sym typeface="Helvetica Neue Light"/>
            </a:endParaRPr>
          </a:p>
        </p:txBody>
      </p:sp>
      <p:sp>
        <p:nvSpPr>
          <p:cNvPr id="759" name="Google Shape;759;g27f7a576e42_0_721"/>
          <p:cNvSpPr txBox="1"/>
          <p:nvPr/>
        </p:nvSpPr>
        <p:spPr>
          <a:xfrm>
            <a:off x="1014332" y="2818171"/>
            <a:ext cx="78741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43464D"/>
                </a:solidFill>
                <a:latin typeface="Helvetica Neue Light"/>
                <a:ea typeface="Helvetica Neue Light"/>
                <a:cs typeface="Helvetica Neue Light"/>
                <a:sym typeface="Helvetica Neue Light"/>
              </a:rPr>
              <a:t>Sound impacts my life by explaining how weather works so we can better understand the world around us.</a:t>
            </a:r>
            <a:endParaRPr b="0" i="0" sz="20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g27f7a576e42_0_742"/>
          <p:cNvSpPr/>
          <p:nvPr/>
        </p:nvSpPr>
        <p:spPr>
          <a:xfrm>
            <a:off x="498763" y="699655"/>
            <a:ext cx="8187900" cy="580530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66" name="Google Shape;766;g27f7a576e42_0_74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67" name="Google Shape;767;g27f7a576e42_0_74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68" name="Google Shape;768;g27f7a576e42_0_742"/>
          <p:cNvCxnSpPr>
            <a:stCxn id="769" idx="4"/>
            <a:endCxn id="76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70" name="Google Shape;770;g27f7a576e42_0_74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71" name="Google Shape;771;g27f7a576e42_0_74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69" name="Google Shape;769;g27f7a576e42_0_74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72" name="Google Shape;772;g27f7a576e42_0_742"/>
          <p:cNvCxnSpPr/>
          <p:nvPr/>
        </p:nvCxnSpPr>
        <p:spPr>
          <a:xfrm>
            <a:off x="4606850" y="699655"/>
            <a:ext cx="0" cy="1763100"/>
          </a:xfrm>
          <a:prstGeom prst="straightConnector1">
            <a:avLst/>
          </a:prstGeom>
          <a:noFill/>
          <a:ln cap="flat" cmpd="sng" w="25400">
            <a:solidFill>
              <a:schemeClr val="dk1"/>
            </a:solidFill>
            <a:prstDash val="solid"/>
            <a:round/>
            <a:headEnd len="sm" w="sm" type="none"/>
            <a:tailEnd len="sm" w="sm" type="none"/>
          </a:ln>
        </p:spPr>
      </p:cxnSp>
      <p:cxnSp>
        <p:nvCxnSpPr>
          <p:cNvPr id="773" name="Google Shape;773;g27f7a576e42_0_742"/>
          <p:cNvCxnSpPr>
            <a:stCxn id="774" idx="4"/>
            <a:endCxn id="765" idx="2"/>
          </p:cNvCxnSpPr>
          <p:nvPr/>
        </p:nvCxnSpPr>
        <p:spPr>
          <a:xfrm>
            <a:off x="4571972" y="4712344"/>
            <a:ext cx="20700" cy="1792500"/>
          </a:xfrm>
          <a:prstGeom prst="straightConnector1">
            <a:avLst/>
          </a:prstGeom>
          <a:noFill/>
          <a:ln cap="flat" cmpd="sng" w="25400">
            <a:solidFill>
              <a:schemeClr val="dk1"/>
            </a:solidFill>
            <a:prstDash val="solid"/>
            <a:round/>
            <a:headEnd len="sm" w="sm" type="none"/>
            <a:tailEnd len="sm" w="sm" type="none"/>
          </a:ln>
        </p:spPr>
      </p:cxnSp>
      <p:cxnSp>
        <p:nvCxnSpPr>
          <p:cNvPr id="775" name="Google Shape;775;g27f7a576e42_0_742"/>
          <p:cNvCxnSpPr/>
          <p:nvPr/>
        </p:nvCxnSpPr>
        <p:spPr>
          <a:xfrm>
            <a:off x="498763" y="3588457"/>
            <a:ext cx="2389800" cy="0"/>
          </a:xfrm>
          <a:prstGeom prst="straightConnector1">
            <a:avLst/>
          </a:prstGeom>
          <a:noFill/>
          <a:ln cap="flat" cmpd="sng" w="25400">
            <a:solidFill>
              <a:schemeClr val="dk1"/>
            </a:solidFill>
            <a:prstDash val="solid"/>
            <a:round/>
            <a:headEnd len="sm" w="sm" type="none"/>
            <a:tailEnd len="sm" w="sm" type="none"/>
          </a:ln>
        </p:spPr>
      </p:cxnSp>
      <p:cxnSp>
        <p:nvCxnSpPr>
          <p:cNvPr id="776" name="Google Shape;776;g27f7a576e42_0_742"/>
          <p:cNvCxnSpPr/>
          <p:nvPr/>
        </p:nvCxnSpPr>
        <p:spPr>
          <a:xfrm>
            <a:off x="6255327" y="3550427"/>
            <a:ext cx="2431500" cy="0"/>
          </a:xfrm>
          <a:prstGeom prst="straightConnector1">
            <a:avLst/>
          </a:prstGeom>
          <a:noFill/>
          <a:ln cap="flat" cmpd="sng" w="25400">
            <a:solidFill>
              <a:schemeClr val="dk1"/>
            </a:solidFill>
            <a:prstDash val="solid"/>
            <a:round/>
            <a:headEnd len="sm" w="sm" type="none"/>
            <a:tailEnd len="sm" w="sm" type="none"/>
          </a:ln>
        </p:spPr>
      </p:cxnSp>
      <p:sp>
        <p:nvSpPr>
          <p:cNvPr id="774" name="Google Shape;774;g27f7a576e42_0_742"/>
          <p:cNvSpPr/>
          <p:nvPr/>
        </p:nvSpPr>
        <p:spPr>
          <a:xfrm>
            <a:off x="2888672" y="2462644"/>
            <a:ext cx="3366600" cy="22497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77" name="Google Shape;777;g27f7a576e42_0_742"/>
          <p:cNvSpPr txBox="1"/>
          <p:nvPr/>
        </p:nvSpPr>
        <p:spPr>
          <a:xfrm>
            <a:off x="494363" y="701495"/>
            <a:ext cx="1146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Definition</a:t>
            </a:r>
            <a:endParaRPr b="0" i="0" sz="1400" u="none" cap="none" strike="noStrike">
              <a:solidFill>
                <a:srgbClr val="000000"/>
              </a:solidFill>
              <a:latin typeface="Arial"/>
              <a:ea typeface="Arial"/>
              <a:cs typeface="Arial"/>
              <a:sym typeface="Arial"/>
            </a:endParaRPr>
          </a:p>
        </p:txBody>
      </p:sp>
      <p:sp>
        <p:nvSpPr>
          <p:cNvPr id="778" name="Google Shape;778;g27f7a576e42_0_742"/>
          <p:cNvSpPr txBox="1"/>
          <p:nvPr/>
        </p:nvSpPr>
        <p:spPr>
          <a:xfrm>
            <a:off x="498763" y="6056745"/>
            <a:ext cx="10824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Example</a:t>
            </a:r>
            <a:endParaRPr b="0" i="0" sz="1400" u="none" cap="none" strike="noStrike">
              <a:solidFill>
                <a:srgbClr val="000000"/>
              </a:solidFill>
              <a:latin typeface="Arial"/>
              <a:ea typeface="Arial"/>
              <a:cs typeface="Arial"/>
              <a:sym typeface="Arial"/>
            </a:endParaRPr>
          </a:p>
        </p:txBody>
      </p:sp>
      <p:sp>
        <p:nvSpPr>
          <p:cNvPr id="779" name="Google Shape;779;g27f7a576e42_0_742"/>
          <p:cNvSpPr txBox="1"/>
          <p:nvPr/>
        </p:nvSpPr>
        <p:spPr>
          <a:xfrm>
            <a:off x="7783989" y="676687"/>
            <a:ext cx="902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Picture</a:t>
            </a:r>
            <a:endParaRPr b="0" i="0" sz="1400" u="none" cap="none" strike="noStrike">
              <a:solidFill>
                <a:srgbClr val="000000"/>
              </a:solidFill>
              <a:latin typeface="Arial"/>
              <a:ea typeface="Arial"/>
              <a:cs typeface="Arial"/>
              <a:sym typeface="Arial"/>
            </a:endParaRPr>
          </a:p>
        </p:txBody>
      </p:sp>
      <p:sp>
        <p:nvSpPr>
          <p:cNvPr id="780" name="Google Shape;780;g27f7a576e42_0_742"/>
          <p:cNvSpPr txBox="1"/>
          <p:nvPr/>
        </p:nvSpPr>
        <p:spPr>
          <a:xfrm>
            <a:off x="4530650" y="6143700"/>
            <a:ext cx="4107600" cy="3693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Helvetica Neue Light"/>
                <a:ea typeface="Helvetica Neue Light"/>
                <a:cs typeface="Helvetica Neue Light"/>
                <a:sym typeface="Helvetica Neue Light"/>
              </a:rPr>
              <a:t>How does sound impact my life?</a:t>
            </a:r>
            <a:endParaRPr b="0" i="0" sz="1800" u="none" cap="none" strike="noStrike">
              <a:solidFill>
                <a:srgbClr val="000000"/>
              </a:solidFill>
              <a:latin typeface="Arial"/>
              <a:ea typeface="Arial"/>
              <a:cs typeface="Arial"/>
              <a:sym typeface="Arial"/>
            </a:endParaRPr>
          </a:p>
        </p:txBody>
      </p:sp>
      <p:sp>
        <p:nvSpPr>
          <p:cNvPr id="781" name="Google Shape;781;g27f7a576e42_0_742"/>
          <p:cNvSpPr txBox="1"/>
          <p:nvPr/>
        </p:nvSpPr>
        <p:spPr>
          <a:xfrm>
            <a:off x="6206125" y="3649725"/>
            <a:ext cx="2529900" cy="2586000"/>
          </a:xfrm>
          <a:prstGeom prst="rect">
            <a:avLst/>
          </a:prstGeom>
          <a:noFill/>
          <a:ln>
            <a:noFill/>
          </a:ln>
        </p:spPr>
        <p:txBody>
          <a:bodyPr anchorCtr="0" anchor="t" bIns="91425" lIns="91425" spcFirstLastPara="1" rIns="91425" wrap="square" tIns="91425">
            <a:spAutoFit/>
          </a:bodyPr>
          <a:lstStyle/>
          <a:p>
            <a:pPr indent="0" lvl="0" marL="0" marR="0" rtl="0" algn="l">
              <a:lnSpc>
                <a:spcPct val="110000"/>
              </a:lnSpc>
              <a:spcBef>
                <a:spcPts val="0"/>
              </a:spcBef>
              <a:spcAft>
                <a:spcPts val="0"/>
              </a:spcAft>
              <a:buClr>
                <a:schemeClr val="dk1"/>
              </a:buClr>
              <a:buSzPts val="2400"/>
              <a:buFont typeface="Arial"/>
              <a:buNone/>
            </a:pPr>
            <a:r>
              <a:rPr b="0" i="0" lang="en-US" sz="2400" u="none" cap="none" strike="noStrike">
                <a:solidFill>
                  <a:srgbClr val="374151"/>
                </a:solidFill>
                <a:latin typeface="Calibri"/>
                <a:ea typeface="Calibri"/>
                <a:cs typeface="Calibri"/>
                <a:sym typeface="Calibri"/>
              </a:rPr>
              <a:t>Sound impacts my life by helping us communicate with other people and the environment around us.</a:t>
            </a:r>
            <a:endParaRPr b="0" i="0" sz="2800" u="none" cap="none" strike="noStrike">
              <a:solidFill>
                <a:srgbClr val="000000"/>
              </a:solidFill>
              <a:latin typeface="Calibri"/>
              <a:ea typeface="Calibri"/>
              <a:cs typeface="Calibri"/>
              <a:sym typeface="Calibri"/>
            </a:endParaRPr>
          </a:p>
        </p:txBody>
      </p:sp>
      <p:sp>
        <p:nvSpPr>
          <p:cNvPr id="782" name="Google Shape;782;g27f7a576e42_0_742"/>
          <p:cNvSpPr txBox="1"/>
          <p:nvPr/>
        </p:nvSpPr>
        <p:spPr>
          <a:xfrm>
            <a:off x="2990050" y="3343633"/>
            <a:ext cx="3163800" cy="53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900"/>
              <a:buFont typeface="Arial"/>
              <a:buNone/>
            </a:pPr>
            <a:r>
              <a:rPr b="1" i="0" lang="en-US" sz="2900" u="none" cap="none" strike="noStrike">
                <a:solidFill>
                  <a:srgbClr val="000000"/>
                </a:solidFill>
                <a:latin typeface="Poppins"/>
                <a:ea typeface="Poppins"/>
                <a:cs typeface="Poppins"/>
                <a:sym typeface="Poppins"/>
              </a:rPr>
              <a:t>Sound</a:t>
            </a:r>
            <a:endParaRPr b="0" i="0" sz="700" u="none" cap="none" strike="noStrike">
              <a:solidFill>
                <a:srgbClr val="000000"/>
              </a:solidFill>
              <a:latin typeface="Arial"/>
              <a:ea typeface="Arial"/>
              <a:cs typeface="Arial"/>
              <a:sym typeface="Arial"/>
            </a:endParaRPr>
          </a:p>
        </p:txBody>
      </p:sp>
      <p:sp>
        <p:nvSpPr>
          <p:cNvPr id="783" name="Google Shape;783;g27f7a576e42_0_742"/>
          <p:cNvSpPr txBox="1"/>
          <p:nvPr/>
        </p:nvSpPr>
        <p:spPr>
          <a:xfrm>
            <a:off x="578275" y="4707988"/>
            <a:ext cx="3582000" cy="554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US" sz="2400" u="none" cap="none" strike="noStrike">
                <a:solidFill>
                  <a:schemeClr val="dk1"/>
                </a:solidFill>
                <a:latin typeface="Calibri"/>
                <a:ea typeface="Calibri"/>
                <a:cs typeface="Calibri"/>
                <a:sym typeface="Calibri"/>
              </a:rPr>
              <a:t>A piano being played</a:t>
            </a:r>
            <a:endParaRPr b="0" i="0" sz="2400" u="none" cap="none" strike="noStrike">
              <a:solidFill>
                <a:srgbClr val="000000"/>
              </a:solidFill>
              <a:latin typeface="Arial"/>
              <a:ea typeface="Arial"/>
              <a:cs typeface="Arial"/>
              <a:sym typeface="Arial"/>
            </a:endParaRPr>
          </a:p>
        </p:txBody>
      </p:sp>
      <p:sp>
        <p:nvSpPr>
          <p:cNvPr id="784" name="Google Shape;784;g27f7a576e42_0_742"/>
          <p:cNvSpPr txBox="1"/>
          <p:nvPr/>
        </p:nvSpPr>
        <p:spPr>
          <a:xfrm>
            <a:off x="649675" y="1249525"/>
            <a:ext cx="35820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rgbClr val="43464D"/>
                </a:solidFill>
                <a:latin typeface="Calibri"/>
                <a:ea typeface="Calibri"/>
                <a:cs typeface="Calibri"/>
                <a:sym typeface="Calibri"/>
              </a:rPr>
              <a:t>Energy that is carried by vibration of one or more objects or particles to our ears</a:t>
            </a:r>
            <a:endParaRPr b="0" i="0" sz="2200" u="none" cap="none" strike="noStrike">
              <a:solidFill>
                <a:srgbClr val="000000"/>
              </a:solidFill>
              <a:latin typeface="Calibri"/>
              <a:ea typeface="Calibri"/>
              <a:cs typeface="Calibri"/>
              <a:sym typeface="Calibri"/>
            </a:endParaRPr>
          </a:p>
        </p:txBody>
      </p:sp>
      <p:pic>
        <p:nvPicPr>
          <p:cNvPr id="785" name="Google Shape;785;g27f7a576e42_0_742"/>
          <p:cNvPicPr preferRelativeResize="0"/>
          <p:nvPr/>
        </p:nvPicPr>
        <p:blipFill rotWithShape="1">
          <a:blip r:embed="rId3">
            <a:alphaModFix/>
          </a:blip>
          <a:srcRect b="0" l="0" r="0" t="0"/>
          <a:stretch/>
        </p:blipFill>
        <p:spPr>
          <a:xfrm>
            <a:off x="5845900" y="1070800"/>
            <a:ext cx="2749301" cy="1653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28084ac76e6_0_61"/>
          <p:cNvSpPr txBox="1"/>
          <p:nvPr>
            <p:ph type="ctrTitle"/>
          </p:nvPr>
        </p:nvSpPr>
        <p:spPr>
          <a:xfrm>
            <a:off x="1323551" y="187766"/>
            <a:ext cx="7559100" cy="20004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lang="en-US" sz="3600" u="sng"/>
              <a:t>Energy</a:t>
            </a:r>
            <a:r>
              <a:rPr b="1" lang="en-US" sz="3600"/>
              <a:t>: </a:t>
            </a:r>
            <a:r>
              <a:rPr lang="en-US" sz="3600"/>
              <a:t>the ability to cause change</a:t>
            </a:r>
            <a:endParaRPr b="1" sz="3600"/>
          </a:p>
        </p:txBody>
      </p:sp>
      <p:sp>
        <p:nvSpPr>
          <p:cNvPr descr="Rewind" id="157" name="Google Shape;157;g28084ac76e6_0_61"/>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8" name="Google Shape;158;g28084ac76e6_0_61"/>
          <p:cNvPicPr preferRelativeResize="0"/>
          <p:nvPr/>
        </p:nvPicPr>
        <p:blipFill rotWithShape="1">
          <a:blip r:embed="rId4">
            <a:alphaModFix/>
          </a:blip>
          <a:srcRect b="0" l="0" r="0" t="0"/>
          <a:stretch/>
        </p:blipFill>
        <p:spPr>
          <a:xfrm>
            <a:off x="2300525" y="1650650"/>
            <a:ext cx="5002850" cy="500285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g27f7a576e42_0_767"/>
          <p:cNvSpPr txBox="1"/>
          <p:nvPr/>
        </p:nvSpPr>
        <p:spPr>
          <a:xfrm>
            <a:off x="2585397" y="628581"/>
            <a:ext cx="39732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0" i="0" lang="en-US" sz="5400" u="none" cap="none" strike="noStrike">
                <a:solidFill>
                  <a:srgbClr val="FF0000"/>
                </a:solidFill>
                <a:latin typeface="Calibri"/>
                <a:ea typeface="Calibri"/>
                <a:cs typeface="Calibri"/>
                <a:sym typeface="Calibri"/>
              </a:rPr>
              <a:t>Remember!!!</a:t>
            </a:r>
            <a:endParaRPr b="0" i="0" sz="1400" u="none" cap="none" strike="noStrike">
              <a:solidFill>
                <a:srgbClr val="000000"/>
              </a:solidFill>
              <a:latin typeface="Arial"/>
              <a:ea typeface="Arial"/>
              <a:cs typeface="Arial"/>
              <a:sym typeface="Arial"/>
            </a:endParaRPr>
          </a:p>
        </p:txBody>
      </p:sp>
      <p:sp>
        <p:nvSpPr>
          <p:cNvPr descr="Rewind" id="792" name="Google Shape;792;g27f7a576e42_0_767"/>
          <p:cNvSpPr/>
          <p:nvPr/>
        </p:nvSpPr>
        <p:spPr>
          <a:xfrm>
            <a:off x="1928445" y="1500554"/>
            <a:ext cx="5287200" cy="42672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descr="Rewind" id="798" name="Google Shape;798;g27f7a576e42_0_773"/>
          <p:cNvSpPr/>
          <p:nvPr/>
        </p:nvSpPr>
        <p:spPr>
          <a:xfrm>
            <a:off x="0" y="0"/>
            <a:ext cx="920100" cy="780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g27f7a576e42_0_773"/>
          <p:cNvSpPr txBox="1"/>
          <p:nvPr>
            <p:ph idx="1" type="subTitle"/>
          </p:nvPr>
        </p:nvSpPr>
        <p:spPr>
          <a:xfrm>
            <a:off x="771750" y="1011626"/>
            <a:ext cx="7600500" cy="1173600"/>
          </a:xfrm>
          <a:prstGeom prst="rect">
            <a:avLst/>
          </a:prstGeom>
          <a:noFill/>
          <a:ln>
            <a:noFill/>
          </a:ln>
        </p:spPr>
        <p:txBody>
          <a:bodyPr anchorCtr="0" anchor="t" bIns="45700" lIns="91425" spcFirstLastPara="1" rIns="91425" wrap="square" tIns="45700">
            <a:normAutofit fontScale="85000"/>
          </a:bodyPr>
          <a:lstStyle/>
          <a:p>
            <a:pPr indent="0" lvl="0" marL="0" rtl="0" algn="ctr">
              <a:lnSpc>
                <a:spcPct val="100000"/>
              </a:lnSpc>
              <a:spcBef>
                <a:spcPts val="0"/>
              </a:spcBef>
              <a:spcAft>
                <a:spcPts val="0"/>
              </a:spcAft>
              <a:buClr>
                <a:schemeClr val="dk1"/>
              </a:buClr>
              <a:buSzPct val="100000"/>
              <a:buNone/>
            </a:pPr>
            <a:r>
              <a:rPr b="1" lang="en-US" u="sng">
                <a:solidFill>
                  <a:schemeClr val="dk1"/>
                </a:solidFill>
              </a:rPr>
              <a:t>Sound</a:t>
            </a:r>
            <a:r>
              <a:rPr b="1" lang="en-US">
                <a:solidFill>
                  <a:schemeClr val="dk1"/>
                </a:solidFill>
              </a:rPr>
              <a:t>: </a:t>
            </a:r>
            <a:r>
              <a:rPr lang="en-US" sz="3600">
                <a:solidFill>
                  <a:srgbClr val="1F1F1F"/>
                </a:solidFill>
                <a:highlight>
                  <a:schemeClr val="lt1"/>
                </a:highlight>
              </a:rPr>
              <a:t>energy that is carried by vibration of one or more objects or particles to our ears</a:t>
            </a:r>
            <a:endParaRPr/>
          </a:p>
        </p:txBody>
      </p:sp>
      <p:pic>
        <p:nvPicPr>
          <p:cNvPr id="800" name="Google Shape;800;g27f7a576e42_0_773"/>
          <p:cNvPicPr preferRelativeResize="0"/>
          <p:nvPr/>
        </p:nvPicPr>
        <p:blipFill rotWithShape="1">
          <a:blip r:embed="rId4">
            <a:alphaModFix/>
          </a:blip>
          <a:srcRect b="0" l="0" r="0" t="0"/>
          <a:stretch/>
        </p:blipFill>
        <p:spPr>
          <a:xfrm>
            <a:off x="2076501" y="2298825"/>
            <a:ext cx="4990975" cy="41705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descr="Lightbulb and gear" id="806" name="Google Shape;806;g27f7a576e42_0_780"/>
          <p:cNvSpPr/>
          <p:nvPr/>
        </p:nvSpPr>
        <p:spPr>
          <a:xfrm>
            <a:off x="0" y="83361"/>
            <a:ext cx="722700" cy="7227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g27f7a576e42_0_780"/>
          <p:cNvSpPr txBox="1"/>
          <p:nvPr/>
        </p:nvSpPr>
        <p:spPr>
          <a:xfrm>
            <a:off x="718457" y="298084"/>
            <a:ext cx="8209500" cy="10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Calibri"/>
                <a:ea typeface="Calibri"/>
                <a:cs typeface="Calibri"/>
                <a:sym typeface="Calibri"/>
              </a:rPr>
              <a:t>Big Question: </a:t>
            </a:r>
            <a:r>
              <a:rPr b="0" i="0" lang="en-US" sz="3000" u="none" cap="none" strike="noStrike">
                <a:solidFill>
                  <a:schemeClr val="dk1"/>
                </a:solidFill>
                <a:latin typeface="Calibri"/>
                <a:ea typeface="Calibri"/>
                <a:cs typeface="Calibri"/>
                <a:sym typeface="Calibri"/>
              </a:rPr>
              <a:t>How is sound produced and transmitted?</a:t>
            </a:r>
            <a:endParaRPr b="0" i="0" sz="1400" u="none" cap="none" strike="noStrike">
              <a:solidFill>
                <a:srgbClr val="000000"/>
              </a:solidFill>
              <a:latin typeface="Arial"/>
              <a:ea typeface="Arial"/>
              <a:cs typeface="Arial"/>
              <a:sym typeface="Arial"/>
            </a:endParaRPr>
          </a:p>
        </p:txBody>
      </p:sp>
      <p:pic>
        <p:nvPicPr>
          <p:cNvPr id="808" name="Google Shape;808;g27f7a576e42_0_780"/>
          <p:cNvPicPr preferRelativeResize="0"/>
          <p:nvPr/>
        </p:nvPicPr>
        <p:blipFill rotWithShape="1">
          <a:blip r:embed="rId4">
            <a:alphaModFix/>
          </a:blip>
          <a:srcRect b="0" l="0" r="0" t="0"/>
          <a:stretch/>
        </p:blipFill>
        <p:spPr>
          <a:xfrm>
            <a:off x="1590675" y="1962059"/>
            <a:ext cx="5962650" cy="39338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g2806620ca31_1_88"/>
          <p:cNvSpPr txBox="1"/>
          <p:nvPr/>
        </p:nvSpPr>
        <p:spPr>
          <a:xfrm>
            <a:off x="1768509" y="111160"/>
            <a:ext cx="56070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600"/>
              <a:buFont typeface="Arial"/>
              <a:buNone/>
            </a:pPr>
            <a:r>
              <a:rPr b="0" i="0" lang="en-US" sz="5600" u="none" cap="none" strike="noStrike">
                <a:solidFill>
                  <a:srgbClr val="FFC000"/>
                </a:solidFill>
                <a:latin typeface="Calibri"/>
                <a:ea typeface="Calibri"/>
                <a:cs typeface="Calibri"/>
                <a:sym typeface="Calibri"/>
              </a:rPr>
              <a:t>Simulation Activity</a:t>
            </a:r>
            <a:endParaRPr b="0" i="0" sz="1400" u="none" cap="none" strike="noStrike">
              <a:solidFill>
                <a:srgbClr val="000000"/>
              </a:solidFill>
              <a:latin typeface="Arial"/>
              <a:ea typeface="Arial"/>
              <a:cs typeface="Arial"/>
              <a:sym typeface="Arial"/>
            </a:endParaRPr>
          </a:p>
        </p:txBody>
      </p:sp>
      <p:sp>
        <p:nvSpPr>
          <p:cNvPr id="815" name="Google Shape;815;g2806620ca31_1_88"/>
          <p:cNvSpPr txBox="1"/>
          <p:nvPr/>
        </p:nvSpPr>
        <p:spPr>
          <a:xfrm>
            <a:off x="2270926" y="900404"/>
            <a:ext cx="46020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sng" cap="none" strike="noStrike">
                <a:solidFill>
                  <a:schemeClr val="hlink"/>
                </a:solidFill>
                <a:latin typeface="Calibri"/>
                <a:ea typeface="Calibri"/>
                <a:cs typeface="Calibri"/>
                <a:sym typeface="Calibri"/>
                <a:hlinkClick r:id="rId3"/>
              </a:rPr>
              <a:t>Sound</a:t>
            </a:r>
            <a:endParaRPr b="0" i="0" sz="3600" u="none" cap="none" strike="noStrike">
              <a:solidFill>
                <a:srgbClr val="0000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(Piano Sound Waves)</a:t>
            </a:r>
            <a:endParaRPr b="0" i="0" sz="1400" u="none" cap="none" strike="noStrike">
              <a:solidFill>
                <a:srgbClr val="000000"/>
              </a:solidFill>
              <a:latin typeface="Arial"/>
              <a:ea typeface="Arial"/>
              <a:cs typeface="Arial"/>
              <a:sym typeface="Arial"/>
            </a:endParaRPr>
          </a:p>
        </p:txBody>
      </p:sp>
      <p:pic>
        <p:nvPicPr>
          <p:cNvPr descr="Cursor" id="816" name="Google Shape;816;g2806620ca31_1_88"/>
          <p:cNvPicPr preferRelativeResize="0"/>
          <p:nvPr/>
        </p:nvPicPr>
        <p:blipFill rotWithShape="1">
          <a:blip r:embed="rId4">
            <a:alphaModFix/>
          </a:blip>
          <a:srcRect b="0" l="0" r="0" t="0"/>
          <a:stretch/>
        </p:blipFill>
        <p:spPr>
          <a:xfrm rot="5400000">
            <a:off x="1584719" y="1517151"/>
            <a:ext cx="914400" cy="914400"/>
          </a:xfrm>
          <a:prstGeom prst="rect">
            <a:avLst/>
          </a:prstGeom>
          <a:noFill/>
          <a:ln>
            <a:noFill/>
          </a:ln>
        </p:spPr>
      </p:pic>
      <p:sp>
        <p:nvSpPr>
          <p:cNvPr id="817" name="Google Shape;817;g2806620ca31_1_88"/>
          <p:cNvSpPr txBox="1"/>
          <p:nvPr/>
        </p:nvSpPr>
        <p:spPr>
          <a:xfrm>
            <a:off x="411982" y="2230734"/>
            <a:ext cx="25524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Click the link above for a simulation to explore sound.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In this activity, you will explore the relationships between sound and sound waves.</a:t>
            </a:r>
            <a:endParaRPr b="0" i="0" sz="1400" u="none" cap="none" strike="noStrike">
              <a:solidFill>
                <a:srgbClr val="000000"/>
              </a:solidFill>
              <a:latin typeface="Arial"/>
              <a:ea typeface="Arial"/>
              <a:cs typeface="Arial"/>
              <a:sym typeface="Arial"/>
            </a:endParaRPr>
          </a:p>
        </p:txBody>
      </p:sp>
      <p:sp>
        <p:nvSpPr>
          <p:cNvPr descr="Laptop" id="818" name="Google Shape;818;g2806620ca31_1_88"/>
          <p:cNvSpPr/>
          <p:nvPr/>
        </p:nvSpPr>
        <p:spPr>
          <a:xfrm>
            <a:off x="20097" y="0"/>
            <a:ext cx="849600" cy="849600"/>
          </a:xfrm>
          <a:prstGeom prst="ellipse">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19" name="Google Shape;819;g2806620ca31_1_88"/>
          <p:cNvPicPr preferRelativeResize="0"/>
          <p:nvPr/>
        </p:nvPicPr>
        <p:blipFill rotWithShape="1">
          <a:blip r:embed="rId6">
            <a:alphaModFix/>
          </a:blip>
          <a:srcRect b="0" l="0" r="0" t="0"/>
          <a:stretch/>
        </p:blipFill>
        <p:spPr>
          <a:xfrm>
            <a:off x="3344000" y="2230725"/>
            <a:ext cx="4903626" cy="41878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pic>
        <p:nvPicPr>
          <p:cNvPr id="825" name="Google Shape;825;p62"/>
          <p:cNvPicPr preferRelativeResize="0"/>
          <p:nvPr/>
        </p:nvPicPr>
        <p:blipFill rotWithShape="1">
          <a:blip r:embed="rId3">
            <a:alphaModFix/>
          </a:blip>
          <a:srcRect b="0" l="0" r="0" t="0"/>
          <a:stretch/>
        </p:blipFill>
        <p:spPr>
          <a:xfrm>
            <a:off x="0" y="0"/>
            <a:ext cx="9143067" cy="68580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pic>
        <p:nvPicPr>
          <p:cNvPr descr="IEP Translation – Communication from OSEP regarding the ..." id="830" name="Google Shape;830;p14"/>
          <p:cNvPicPr preferRelativeResize="0"/>
          <p:nvPr/>
        </p:nvPicPr>
        <p:blipFill rotWithShape="1">
          <a:blip r:embed="rId3">
            <a:alphaModFix/>
          </a:blip>
          <a:srcRect b="0" l="0" r="0" t="0"/>
          <a:stretch/>
        </p:blipFill>
        <p:spPr>
          <a:xfrm>
            <a:off x="1782610" y="905274"/>
            <a:ext cx="5748348" cy="904494"/>
          </a:xfrm>
          <a:prstGeom prst="rect">
            <a:avLst/>
          </a:prstGeom>
          <a:noFill/>
          <a:ln>
            <a:noFill/>
          </a:ln>
        </p:spPr>
      </p:pic>
      <p:pic>
        <p:nvPicPr>
          <p:cNvPr descr="United States Department of Education - Wikipedia" id="831" name="Google Shape;831;p14"/>
          <p:cNvPicPr preferRelativeResize="0"/>
          <p:nvPr/>
        </p:nvPicPr>
        <p:blipFill rotWithShape="1">
          <a:blip r:embed="rId4">
            <a:alphaModFix/>
          </a:blip>
          <a:srcRect b="0" l="0" r="0" t="0"/>
          <a:stretch/>
        </p:blipFill>
        <p:spPr>
          <a:xfrm>
            <a:off x="3441843" y="1949759"/>
            <a:ext cx="2164459" cy="2067532"/>
          </a:xfrm>
          <a:prstGeom prst="rect">
            <a:avLst/>
          </a:prstGeom>
          <a:noFill/>
          <a:ln>
            <a:noFill/>
          </a:ln>
        </p:spPr>
      </p:pic>
      <p:pic>
        <p:nvPicPr>
          <p:cNvPr id="832" name="Google Shape;832;p14"/>
          <p:cNvPicPr preferRelativeResize="0"/>
          <p:nvPr/>
        </p:nvPicPr>
        <p:blipFill rotWithShape="1">
          <a:blip r:embed="rId5">
            <a:alphaModFix/>
          </a:blip>
          <a:srcRect b="0" l="0" r="0" t="0"/>
          <a:stretch/>
        </p:blipFill>
        <p:spPr>
          <a:xfrm>
            <a:off x="1017141" y="4236393"/>
            <a:ext cx="7555383" cy="1289764"/>
          </a:xfrm>
          <a:prstGeom prst="rect">
            <a:avLst/>
          </a:prstGeom>
          <a:noFill/>
          <a:ln>
            <a:noFill/>
          </a:ln>
        </p:spPr>
      </p:pic>
      <p:sp>
        <p:nvSpPr>
          <p:cNvPr id="833" name="Google Shape;833;p14"/>
          <p:cNvSpPr txBox="1"/>
          <p:nvPr/>
        </p:nvSpPr>
        <p:spPr>
          <a:xfrm>
            <a:off x="634671" y="180283"/>
            <a:ext cx="78747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This Was Created With Resources From:</a:t>
            </a:r>
            <a:endParaRPr b="0" i="0" sz="1400" u="none" cap="none" strike="noStrike">
              <a:solidFill>
                <a:srgbClr val="000000"/>
              </a:solidFill>
              <a:latin typeface="Arial"/>
              <a:ea typeface="Arial"/>
              <a:cs typeface="Arial"/>
              <a:sym typeface="Arial"/>
            </a:endParaRPr>
          </a:p>
        </p:txBody>
      </p:sp>
      <p:sp>
        <p:nvSpPr>
          <p:cNvPr id="834" name="Google Shape;834;p14"/>
          <p:cNvSpPr txBox="1"/>
          <p:nvPr/>
        </p:nvSpPr>
        <p:spPr>
          <a:xfrm>
            <a:off x="903450" y="5526150"/>
            <a:ext cx="7337100" cy="1077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50"/>
              <a:buFont typeface="Arial"/>
              <a:buNone/>
            </a:pPr>
            <a:r>
              <a:rPr b="1" i="0" lang="en-US" sz="1450" u="none" cap="none" strike="noStrike">
                <a:solidFill>
                  <a:srgbClr val="000000"/>
                </a:solidFill>
                <a:latin typeface="Calibri"/>
                <a:ea typeface="Calibri"/>
                <a:cs typeface="Calibri"/>
                <a:sym typeface="Calibri"/>
              </a:rPr>
              <a:t>Questions or Comments</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t/>
            </a:r>
            <a:endParaRPr b="1" i="0" sz="145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 Michael Kennedy, Ph.D.          MKennedy@Virginia.edu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50"/>
              <a:buFont typeface="Arial"/>
              <a:buNone/>
            </a:pPr>
            <a:r>
              <a:rPr b="0" i="0" lang="en-US" sz="1450" u="none" cap="none" strike="noStrike">
                <a:solidFill>
                  <a:srgbClr val="000000"/>
                </a:solidFill>
                <a:latin typeface="Calibri"/>
                <a:ea typeface="Calibri"/>
                <a:cs typeface="Calibri"/>
                <a:sym typeface="Calibri"/>
              </a:rPr>
              <a:t>Rachel L Kunemund, Ph.D.	             rk8vm@virginia.edu</a:t>
            </a:r>
            <a:endParaRPr b="0" i="0" sz="15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87c22e3313_0_385"/>
          <p:cNvSpPr txBox="1"/>
          <p:nvPr>
            <p:ph idx="1" type="subTitle"/>
          </p:nvPr>
        </p:nvSpPr>
        <p:spPr>
          <a:xfrm>
            <a:off x="771750" y="1011626"/>
            <a:ext cx="7600500" cy="1173600"/>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Vibration</a:t>
            </a:r>
            <a:r>
              <a:rPr b="1" lang="en-US">
                <a:solidFill>
                  <a:schemeClr val="dk1"/>
                </a:solidFill>
              </a:rPr>
              <a:t>: </a:t>
            </a:r>
            <a:r>
              <a:rPr lang="en-US">
                <a:solidFill>
                  <a:schemeClr val="dk1"/>
                </a:solidFill>
              </a:rPr>
              <a:t>quick back-and-forth movements</a:t>
            </a:r>
            <a:endParaRPr/>
          </a:p>
        </p:txBody>
      </p:sp>
      <p:pic>
        <p:nvPicPr>
          <p:cNvPr id="165" name="Google Shape;165;g287c22e3313_0_385"/>
          <p:cNvPicPr preferRelativeResize="0"/>
          <p:nvPr/>
        </p:nvPicPr>
        <p:blipFill rotWithShape="1">
          <a:blip r:embed="rId3">
            <a:alphaModFix/>
          </a:blip>
          <a:srcRect b="0" l="0" r="0" t="0"/>
          <a:stretch/>
        </p:blipFill>
        <p:spPr>
          <a:xfrm>
            <a:off x="2258250" y="1931175"/>
            <a:ext cx="4627500" cy="4627500"/>
          </a:xfrm>
          <a:prstGeom prst="rect">
            <a:avLst/>
          </a:prstGeom>
          <a:noFill/>
          <a:ln>
            <a:noFill/>
          </a:ln>
        </p:spPr>
      </p:pic>
      <p:sp>
        <p:nvSpPr>
          <p:cNvPr descr="Rewind" id="166" name="Google Shape;166;g287c22e3313_0_385"/>
          <p:cNvSpPr/>
          <p:nvPr/>
        </p:nvSpPr>
        <p:spPr>
          <a:xfrm>
            <a:off x="0" y="0"/>
            <a:ext cx="920100" cy="780300"/>
          </a:xfrm>
          <a:prstGeom prst="ellipse">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descr="Questions" id="172" name="Google Shape;172;g28084ac76e6_0_19"/>
          <p:cNvSpPr/>
          <p:nvPr/>
        </p:nvSpPr>
        <p:spPr>
          <a:xfrm>
            <a:off x="2286000" y="1113692"/>
            <a:ext cx="4572000" cy="44430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8084ac76e6_0_24"/>
          <p:cNvSpPr txBox="1"/>
          <p:nvPr/>
        </p:nvSpPr>
        <p:spPr>
          <a:xfrm>
            <a:off x="989763" y="216922"/>
            <a:ext cx="7778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Energy is the ability to cause _______.</a:t>
            </a:r>
            <a:endParaRPr b="0" i="0" sz="1400" u="none" cap="none" strike="noStrike">
              <a:solidFill>
                <a:srgbClr val="000000"/>
              </a:solidFill>
              <a:latin typeface="Arial"/>
              <a:ea typeface="Arial"/>
              <a:cs typeface="Arial"/>
              <a:sym typeface="Arial"/>
            </a:endParaRPr>
          </a:p>
        </p:txBody>
      </p:sp>
      <p:sp>
        <p:nvSpPr>
          <p:cNvPr descr="Questions" id="179" name="Google Shape;179;g28084ac76e6_0_24"/>
          <p:cNvSpPr/>
          <p:nvPr/>
        </p:nvSpPr>
        <p:spPr>
          <a:xfrm>
            <a:off x="0" y="0"/>
            <a:ext cx="849600" cy="8496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g28084ac76e6_0_24"/>
          <p:cNvSpPr txBox="1"/>
          <p:nvPr/>
        </p:nvSpPr>
        <p:spPr>
          <a:xfrm>
            <a:off x="838200" y="1825625"/>
            <a:ext cx="3874500" cy="2980800"/>
          </a:xfrm>
          <a:prstGeom prst="rect">
            <a:avLst/>
          </a:prstGeom>
          <a:noFill/>
          <a:ln>
            <a:noFill/>
          </a:ln>
        </p:spPr>
        <p:txBody>
          <a:bodyPr anchorCtr="0" anchor="t" bIns="45700" lIns="91425" spcFirstLastPara="1" rIns="91425" wrap="square" tIns="45700">
            <a:normAutofit/>
          </a:bodyPr>
          <a:lstStyle/>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Similarities</a:t>
            </a:r>
            <a:endParaRPr b="0" i="0" sz="32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Change</a:t>
            </a:r>
            <a:endParaRPr b="0" i="0" sz="3200" u="none" cap="none" strike="noStrike">
              <a:solidFill>
                <a:schemeClr val="dk1"/>
              </a:solidFill>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3200"/>
              <a:buFont typeface="Calibri"/>
              <a:buAutoNum type="alphaUcPeriod"/>
            </a:pPr>
            <a:r>
              <a:rPr b="0" i="0" lang="en-US" sz="3200" u="none" cap="none" strike="noStrike">
                <a:solidFill>
                  <a:schemeClr val="dk1"/>
                </a:solidFill>
                <a:latin typeface="Calibri"/>
                <a:ea typeface="Calibri"/>
                <a:cs typeface="Calibri"/>
                <a:sym typeface="Calibri"/>
              </a:rPr>
              <a:t>Emotions</a:t>
            </a:r>
            <a:endParaRPr b="0" i="0" sz="3200" u="none" cap="none" strike="noStrike">
              <a:solidFill>
                <a:schemeClr val="dk1"/>
              </a:solidFill>
              <a:latin typeface="Calibri"/>
              <a:ea typeface="Calibri"/>
              <a:cs typeface="Calibri"/>
              <a:sym typeface="Calibri"/>
            </a:endParaRPr>
          </a:p>
        </p:txBody>
      </p:sp>
      <p:pic>
        <p:nvPicPr>
          <p:cNvPr id="181" name="Google Shape;181;g28084ac76e6_0_24"/>
          <p:cNvPicPr preferRelativeResize="0"/>
          <p:nvPr/>
        </p:nvPicPr>
        <p:blipFill rotWithShape="1">
          <a:blip r:embed="rId4">
            <a:alphaModFix/>
          </a:blip>
          <a:srcRect b="0" l="0" r="0" t="0"/>
          <a:stretch/>
        </p:blipFill>
        <p:spPr>
          <a:xfrm>
            <a:off x="3888250" y="1717375"/>
            <a:ext cx="5002850" cy="5002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2017-05-16T13:21:17Z</dcterms:created>
  <dc:creator>Michael Kennedy</dc:creator>
</cp:coreProperties>
</file>