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596"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597"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598" r:id="rId116"/>
  </p:sldIdLst>
  <p:sldSz cx="9144000" cy="6858000" type="screen4x3"/>
  <p:notesSz cx="6858000" cy="9144000"/>
  <p:embeddedFontLst>
    <p:embeddedFont>
      <p:font typeface="Calibri" panose="020F0502020204030204" pitchFamily="34" charset="0"/>
      <p:regular r:id="rId118"/>
      <p:bold r:id="rId119"/>
      <p:italic r:id="rId120"/>
      <p:boldItalic r:id="rId121"/>
    </p:embeddedFont>
    <p:embeddedFont>
      <p:font typeface="Helvetica Neue" panose="020B0604020202020204" charset="0"/>
      <p:regular r:id="rId122"/>
      <p:bold r:id="rId123"/>
      <p:italic r:id="rId124"/>
      <p:boldItalic r:id="rId125"/>
    </p:embeddedFont>
    <p:embeddedFont>
      <p:font typeface="Lato" panose="020B0604020202020204" charset="0"/>
      <p:regular r:id="rId126"/>
      <p:bold r:id="rId127"/>
      <p:italic r:id="rId128"/>
      <p:boldItalic r:id="rId1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0" roundtripDataSignature="AMtx7mhbaFR5j2nOfB8d+50VnQmzr2+b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6.fntdata"/><Relationship Id="rId128"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font" Target="fonts/font1.fntdata"/><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7.fntdata"/><Relationship Id="rId129" Type="http://schemas.openxmlformats.org/officeDocument/2006/relationships/font" Target="fonts/font12.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font" Target="fonts/font2.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customschemas.google.com/relationships/presentationmetadata" Target="meta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3.fntdata"/><Relationship Id="rId125"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does the particle theory of matter say about the movement of particles?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[The particle theory of matter says that all matter consists of tiny particles that are in constant motion.]</a:t>
            </a:r>
            <a:endParaRPr sz="1200"/>
          </a:p>
        </p:txBody>
      </p:sp>
      <p:sp>
        <p:nvSpPr>
          <p:cNvPr id="182" name="Google Shape;18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we can see a sound wave with the compression and rarefaction you would expect to see in a longitudinal wave.</a:t>
            </a:r>
            <a:endParaRPr/>
          </a:p>
        </p:txBody>
      </p:sp>
      <p:sp>
        <p:nvSpPr>
          <p:cNvPr id="978" name="Google Shape;978;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102</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non-examples of </a:t>
            </a:r>
            <a:r>
              <a:rPr lang="en-US" b="1"/>
              <a:t>sound waves</a:t>
            </a:r>
            <a:r>
              <a:rPr lang="en-US"/>
              <a:t>.  </a:t>
            </a:r>
            <a:endParaRPr/>
          </a:p>
        </p:txBody>
      </p:sp>
      <p:sp>
        <p:nvSpPr>
          <p:cNvPr id="986" name="Google Shape;986;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103</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Because this is a transverse wave it is not a sound wave-remember sound waves are longitudinal waves.</a:t>
            </a:r>
            <a:endParaRPr/>
          </a:p>
        </p:txBody>
      </p:sp>
      <p:sp>
        <p:nvSpPr>
          <p:cNvPr id="993" name="Google Shape;993;p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104</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001" name="Google Shape;1001;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105</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c0c07d555d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gc0c07d555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is this an example of a sound wave?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[Sound waves are with the compression and rarefaction you would expect to see in a longitudinal wave.]</a:t>
            </a:r>
            <a:endParaRPr/>
          </a:p>
        </p:txBody>
      </p:sp>
      <p:sp>
        <p:nvSpPr>
          <p:cNvPr id="1007" name="Google Shape;1007;gc0c07d555d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106</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is this not an example of a sound wave?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[Because this is a transverse wave it is not a sound wave - remember sound waves are longitudinal waves.]</a:t>
            </a:r>
            <a:endParaRPr/>
          </a:p>
        </p:txBody>
      </p:sp>
      <p:sp>
        <p:nvSpPr>
          <p:cNvPr id="1015" name="Google Shape;1015;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107</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type of wave is a sound wave?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[Sound waves are longitudinal waves]</a:t>
            </a:r>
            <a:endParaRPr/>
          </a:p>
        </p:txBody>
      </p:sp>
      <p:sp>
        <p:nvSpPr>
          <p:cNvPr id="1023" name="Google Shape;1023;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does a sound wave travel through?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medium]</a:t>
            </a:r>
            <a:endParaRPr/>
          </a:p>
        </p:txBody>
      </p:sp>
      <p:sp>
        <p:nvSpPr>
          <p:cNvPr id="1031" name="Google Shape;1031;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109</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1039" name="Google Shape;1039;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110</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Sound waves are longitudinal waves that travel through a medium. </a:t>
            </a:r>
            <a:endParaRPr/>
          </a:p>
        </p:txBody>
      </p:sp>
      <p:sp>
        <p:nvSpPr>
          <p:cNvPr id="1046" name="Google Shape;1046;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longitudinal waves.</a:t>
            </a:r>
            <a:endParaRPr/>
          </a:p>
        </p:txBody>
      </p:sp>
      <p:sp>
        <p:nvSpPr>
          <p:cNvPr id="192" name="Google Shape;19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4" name="Google Shape;1054;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112</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a:p>
            <a:pPr marL="0" lvl="0" indent="0" algn="l" rtl="0">
              <a:lnSpc>
                <a:spcPct val="100000"/>
              </a:lnSpc>
              <a:spcBef>
                <a:spcPts val="0"/>
              </a:spcBef>
              <a:spcAft>
                <a:spcPts val="0"/>
              </a:spcAft>
              <a:buSzPts val="1400"/>
              <a:buNone/>
            </a:pPr>
            <a:endParaRPr/>
          </a:p>
        </p:txBody>
      </p:sp>
      <p:sp>
        <p:nvSpPr>
          <p:cNvPr id="1065" name="Google Shape;1065;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113</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1075" name="Google Shape;1075;p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Longitudinal waves are waves that make particles move back and forth along the direction the wave travels.</a:t>
            </a:r>
            <a:endParaRPr/>
          </a:p>
        </p:txBody>
      </p:sp>
      <p:sp>
        <p:nvSpPr>
          <p:cNvPr id="200" name="Google Shape;2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da40b93c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dda40b93c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209" name="Google Shape;209;gdda40b93c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da40b93c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dda40b93c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What </a:t>
            </a:r>
            <a:r>
              <a:rPr lang="en-US"/>
              <a:t>is a longitudinal wave</a:t>
            </a:r>
            <a:r>
              <a:rPr lang="en-US" sz="1200"/>
              <a:t>?</a:t>
            </a:r>
            <a:endParaRPr sz="1200"/>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 longitudinal wave is a wave that makes particles move back and forth along the direction of the wave.]</a:t>
            </a:r>
            <a:endParaRPr/>
          </a:p>
        </p:txBody>
      </p:sp>
      <p:sp>
        <p:nvSpPr>
          <p:cNvPr id="215" name="Google Shape;215;gdda40b93ce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a:t>
            </a:r>
            <a:endParaRPr/>
          </a:p>
        </p:txBody>
      </p:sp>
      <p:sp>
        <p:nvSpPr>
          <p:cNvPr id="223" name="Google Shape;22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means that sound is  transported by particles bumping into each other!</a:t>
            </a:r>
            <a:endParaRPr/>
          </a:p>
        </p:txBody>
      </p:sp>
      <p:sp>
        <p:nvSpPr>
          <p:cNvPr id="230" name="Google Shape;23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u="sng"/>
              <a:t>Compression: </a:t>
            </a:r>
            <a:r>
              <a:rPr lang="en-US"/>
              <a:t>an area in a longitudinal wave where particles are closest together.</a:t>
            </a:r>
            <a:endParaRPr/>
          </a:p>
        </p:txBody>
      </p:sp>
      <p:sp>
        <p:nvSpPr>
          <p:cNvPr id="239" name="Google Shape;23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the rarefactions.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u="sng"/>
              <a:t>rarefaction: </a:t>
            </a:r>
            <a:r>
              <a:rPr lang="en-US"/>
              <a:t>an area in a longitudinal wave where the particles are farthest apart</a:t>
            </a:r>
            <a:endParaRPr/>
          </a:p>
        </p:txBody>
      </p:sp>
      <p:sp>
        <p:nvSpPr>
          <p:cNvPr id="251" name="Google Shape;25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262" name="Google Shape;26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 are going to talk about longitudinal waves. </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In a longitudinal wave particles move:</a:t>
            </a:r>
            <a:br>
              <a:rPr lang="en-US" sz="1200"/>
            </a:br>
            <a:endParaRPr/>
          </a:p>
        </p:txBody>
      </p:sp>
      <p:sp>
        <p:nvSpPr>
          <p:cNvPr id="268" name="Google Shape;26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da40b944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dda40b94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In a longitudinal wave particles move:</a:t>
            </a:r>
            <a:br>
              <a:rPr lang="en-US" sz="1200"/>
            </a:br>
            <a:endParaRPr sz="1200"/>
          </a:p>
          <a:p>
            <a:pPr marL="0" lvl="0" indent="0" algn="l" rtl="0">
              <a:lnSpc>
                <a:spcPct val="100000"/>
              </a:lnSpc>
              <a:spcBef>
                <a:spcPts val="0"/>
              </a:spcBef>
              <a:spcAft>
                <a:spcPts val="0"/>
              </a:spcAft>
              <a:buSzPts val="1400"/>
              <a:buNone/>
            </a:pPr>
            <a:r>
              <a:rPr lang="en-US"/>
              <a:t>[Back and forth along the direction of the wave]</a:t>
            </a:r>
            <a:endParaRPr/>
          </a:p>
        </p:txBody>
      </p:sp>
      <p:sp>
        <p:nvSpPr>
          <p:cNvPr id="277" name="Google Shape;277;gdda40b944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compressions and rarefactions?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[Compressions are the area in the waves where the particles are </a:t>
            </a:r>
            <a:r>
              <a:rPr lang="en-US" b="1" u="sng">
                <a:solidFill>
                  <a:srgbClr val="FF0000"/>
                </a:solidFill>
              </a:rPr>
              <a:t>closest together </a:t>
            </a:r>
            <a:r>
              <a:rPr lang="en-US"/>
              <a:t>and rarefactions are where they are </a:t>
            </a:r>
            <a:r>
              <a:rPr lang="en-US" b="1" u="sng">
                <a:solidFill>
                  <a:srgbClr val="FF0000"/>
                </a:solidFill>
              </a:rPr>
              <a:t>farthest apart</a:t>
            </a:r>
            <a:r>
              <a:rPr lang="en-US"/>
              <a:t>]</a:t>
            </a:r>
            <a:endParaRPr/>
          </a:p>
        </p:txBody>
      </p:sp>
      <p:sp>
        <p:nvSpPr>
          <p:cNvPr id="286" name="Google Shape;28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longitudinal waves</a:t>
            </a:r>
            <a:r>
              <a:rPr lang="en-US"/>
              <a:t>.  </a:t>
            </a:r>
            <a:endParaRPr/>
          </a:p>
        </p:txBody>
      </p:sp>
      <p:sp>
        <p:nvSpPr>
          <p:cNvPr id="296" name="Google Shape;29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is an example of a longitudinal wave-you can see the particles moving back and forth in the direction of the wave as the hand causes the motion.</a:t>
            </a:r>
            <a:endParaRPr/>
          </a:p>
        </p:txBody>
      </p:sp>
      <p:sp>
        <p:nvSpPr>
          <p:cNvPr id="303" name="Google Shape;30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non-examples of </a:t>
            </a:r>
            <a:r>
              <a:rPr lang="en-US" b="1"/>
              <a:t>longitudinal waves</a:t>
            </a:r>
            <a:r>
              <a:rPr lang="en-US"/>
              <a:t>.  </a:t>
            </a:r>
            <a:endParaRPr/>
          </a:p>
        </p:txBody>
      </p:sp>
      <p:sp>
        <p:nvSpPr>
          <p:cNvPr id="311" name="Google Shape;31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not an example of a longitudinal wave - this is a transverse wave.</a:t>
            </a:r>
            <a:endParaRPr/>
          </a:p>
        </p:txBody>
      </p:sp>
      <p:sp>
        <p:nvSpPr>
          <p:cNvPr id="318" name="Google Shape;31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326" name="Google Shape;32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da40b9448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dda40b9448_3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a:t>
            </a:r>
            <a:r>
              <a:rPr lang="en-US" sz="1200"/>
              <a:t>hich is an example of a longitudinal wave</a:t>
            </a:r>
            <a:r>
              <a:rPr lang="en-US"/>
              <a:t>? H</a:t>
            </a:r>
            <a:r>
              <a:rPr lang="en-US" sz="1200"/>
              <a:t>ow can you tell?</a:t>
            </a:r>
            <a:endParaRPr/>
          </a:p>
        </p:txBody>
      </p:sp>
      <p:sp>
        <p:nvSpPr>
          <p:cNvPr id="332" name="Google Shape;332;gdda40b9448_3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a:t>
            </a:r>
            <a:r>
              <a:rPr lang="en-US" sz="1200"/>
              <a:t>hich is an example of a longitudinal wave</a:t>
            </a:r>
            <a:r>
              <a:rPr lang="en-US"/>
              <a:t>? H</a:t>
            </a:r>
            <a:r>
              <a:rPr lang="en-US" sz="1200"/>
              <a:t>ow can you tell?</a:t>
            </a:r>
            <a:endParaRPr sz="1200"/>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[You can see the compressions and rarefactions.]</a:t>
            </a:r>
            <a:endParaRPr/>
          </a:p>
        </p:txBody>
      </p:sp>
      <p:sp>
        <p:nvSpPr>
          <p:cNvPr id="343" name="Google Shape;34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are the properties of sound waves, and how are they related?</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25" name="Google Shape;12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longitudinal wave?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[Longitudinal waves are waves that make particles move back and forth along the direction the wave travels]</a:t>
            </a:r>
            <a:endParaRPr/>
          </a:p>
        </p:txBody>
      </p:sp>
      <p:sp>
        <p:nvSpPr>
          <p:cNvPr id="355" name="Google Shape;35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de658c2f3e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de658c2f3e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compressions and rarefactions?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[Compressions are the area in the waves where the particles are </a:t>
            </a:r>
            <a:r>
              <a:rPr lang="en-US" b="1" u="sng">
                <a:solidFill>
                  <a:srgbClr val="FF0000"/>
                </a:solidFill>
              </a:rPr>
              <a:t>closest together </a:t>
            </a:r>
            <a:r>
              <a:rPr lang="en-US"/>
              <a:t>and rarefactions are where they are </a:t>
            </a:r>
            <a:r>
              <a:rPr lang="en-US" b="1" u="sng">
                <a:solidFill>
                  <a:srgbClr val="FF0000"/>
                </a:solidFill>
              </a:rPr>
              <a:t>farthest apart</a:t>
            </a:r>
            <a:r>
              <a:rPr lang="en-US"/>
              <a:t>]</a:t>
            </a:r>
            <a:endParaRPr/>
          </a:p>
        </p:txBody>
      </p:sp>
      <p:sp>
        <p:nvSpPr>
          <p:cNvPr id="363" name="Google Shape;363;gde658c2f3e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373" name="Google Shape;37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Longitudinal waves are waves that make particles move back and forth along the direction the wave travels.</a:t>
            </a:r>
            <a:endParaRPr/>
          </a:p>
        </p:txBody>
      </p:sp>
      <p:sp>
        <p:nvSpPr>
          <p:cNvPr id="380" name="Google Shape;380;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a:p>
            <a:pPr marL="0" lvl="0" indent="0" algn="l" rtl="0">
              <a:lnSpc>
                <a:spcPct val="100000"/>
              </a:lnSpc>
              <a:spcBef>
                <a:spcPts val="0"/>
              </a:spcBef>
              <a:spcAft>
                <a:spcPts val="0"/>
              </a:spcAft>
              <a:buSzPts val="1400"/>
              <a:buNone/>
            </a:pPr>
            <a:endParaRPr/>
          </a:p>
        </p:txBody>
      </p:sp>
      <p:sp>
        <p:nvSpPr>
          <p:cNvPr id="388" name="Google Shape;38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398" name="Google Shape;39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413" name="Google Shape;41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we’re going to talk about medium.</a:t>
            </a:r>
            <a:endParaRPr/>
          </a:p>
        </p:txBody>
      </p:sp>
      <p:sp>
        <p:nvSpPr>
          <p:cNvPr id="443" name="Google Shape;44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are the properties of sound waves, and how are they related?</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451" name="Google Shape;45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461" name="Google Shape;46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dda40b9448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dda40b9448_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Longitudinal waves are waves that make particles move back and forth along the direction the wave travels.</a:t>
            </a:r>
            <a:endParaRPr/>
          </a:p>
        </p:txBody>
      </p:sp>
      <p:sp>
        <p:nvSpPr>
          <p:cNvPr id="467" name="Google Shape;467;gdda40b9448_4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longitudinal sound wave is made of two main parts. Compressions where particles are closely packed...</a:t>
            </a:r>
            <a:endParaRPr/>
          </a:p>
        </p:txBody>
      </p:sp>
      <p:sp>
        <p:nvSpPr>
          <p:cNvPr id="475" name="Google Shape;475;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rarefactions where particles are loosely packed. </a:t>
            </a:r>
            <a:endParaRPr/>
          </a:p>
        </p:txBody>
      </p:sp>
      <p:sp>
        <p:nvSpPr>
          <p:cNvPr id="483" name="Google Shape;483;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491" name="Google Shape;491;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longitudinal wave?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[Longitudinal waves are waves that make particles move back and forth along the direction the wave travels.]</a:t>
            </a:r>
            <a:endParaRPr/>
          </a:p>
        </p:txBody>
      </p:sp>
      <p:sp>
        <p:nvSpPr>
          <p:cNvPr id="497" name="Google Shape;497;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compression and rarefaction?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[Compressions are where particles are closely packed while rarefactions are where particles are loosely packed.]</a:t>
            </a:r>
            <a:endParaRPr/>
          </a:p>
        </p:txBody>
      </p:sp>
      <p:sp>
        <p:nvSpPr>
          <p:cNvPr id="505" name="Google Shape;50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medium.</a:t>
            </a:r>
            <a:endParaRPr/>
          </a:p>
        </p:txBody>
      </p:sp>
      <p:sp>
        <p:nvSpPr>
          <p:cNvPr id="516" name="Google Shape;516;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medium is any material that waves can travel through. </a:t>
            </a:r>
            <a:endParaRPr/>
          </a:p>
        </p:txBody>
      </p:sp>
      <p:sp>
        <p:nvSpPr>
          <p:cNvPr id="524" name="Google Shape;524;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dda40b9448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dda40b9448_5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533" name="Google Shape;533;gdda40b9448_5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dda40b9448_5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dda40b9448_5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medium?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medium is any material that waves travel through.]</a:t>
            </a:r>
            <a:endParaRPr/>
          </a:p>
        </p:txBody>
      </p:sp>
      <p:sp>
        <p:nvSpPr>
          <p:cNvPr id="539" name="Google Shape;539;gdda40b9448_5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43" name="Google Shape;14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a:t>
            </a:r>
            <a:endParaRPr/>
          </a:p>
        </p:txBody>
      </p:sp>
      <p:sp>
        <p:nvSpPr>
          <p:cNvPr id="547" name="Google Shape;547;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medium can be either a solid, liquid or gas! That is why we can hear sound on earth. The sound waves can travel through the air. Air is a medium.</a:t>
            </a:r>
            <a:endParaRPr/>
          </a:p>
        </p:txBody>
      </p:sp>
      <p:sp>
        <p:nvSpPr>
          <p:cNvPr id="554" name="Google Shape;554;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Different mediums allow sound to travel at different speeds. The speed of sound we hear in the air is 340 m/s.</a:t>
            </a:r>
            <a:endParaRPr/>
          </a:p>
        </p:txBody>
      </p:sp>
      <p:sp>
        <p:nvSpPr>
          <p:cNvPr id="561" name="Google Shape;561;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Vibration is the movement of particles that occurs in solids, liquids, or gases.</a:t>
            </a:r>
            <a:endParaRPr/>
          </a:p>
        </p:txBody>
      </p:sp>
      <p:sp>
        <p:nvSpPr>
          <p:cNvPr id="569" name="Google Shape;569;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can pluck a guitar string which will vibrate. This vibration causes the particles in the air to collide and the sound wave to travel to your ear.</a:t>
            </a:r>
            <a:endParaRPr/>
          </a:p>
        </p:txBody>
      </p:sp>
      <p:sp>
        <p:nvSpPr>
          <p:cNvPr id="577" name="Google Shape;577;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can also feel vibration that travels in waves - not just hear it. Sound waves travel at different frequencies, and lower frequencies can be hard to hear, but you can feel them. We’ll learn more about frequencies in another lesson.</a:t>
            </a:r>
            <a:endParaRPr/>
          </a:p>
        </p:txBody>
      </p:sp>
      <p:sp>
        <p:nvSpPr>
          <p:cNvPr id="586" name="Google Shape;586;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593" name="Google Shape;593;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medium?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sz="1200"/>
              <a:t>A medium is any material that waves can travel through.]</a:t>
            </a:r>
            <a:endParaRPr sz="1200"/>
          </a:p>
        </p:txBody>
      </p:sp>
      <p:sp>
        <p:nvSpPr>
          <p:cNvPr id="599" name="Google Shape;599;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A medium can be</a:t>
            </a:r>
            <a:r>
              <a:rPr lang="en-US"/>
              <a:t>:</a:t>
            </a:r>
            <a:endParaRPr sz="1200"/>
          </a:p>
          <a:p>
            <a:pPr marL="342900" lvl="0" indent="-342900" algn="l" rtl="0">
              <a:lnSpc>
                <a:spcPct val="100000"/>
              </a:lnSpc>
              <a:spcBef>
                <a:spcPts val="0"/>
              </a:spcBef>
              <a:spcAft>
                <a:spcPts val="0"/>
              </a:spcAft>
              <a:buClr>
                <a:schemeClr val="dk1"/>
              </a:buClr>
              <a:buSzPts val="1200"/>
              <a:buFont typeface="Calibri"/>
              <a:buAutoNum type="alphaUcPeriod"/>
            </a:pPr>
            <a:r>
              <a:rPr lang="en-US" sz="1200"/>
              <a:t>Solid</a:t>
            </a:r>
            <a:endParaRPr/>
          </a:p>
          <a:p>
            <a:pPr marL="342900" lvl="0" indent="-342900" algn="l" rtl="0">
              <a:lnSpc>
                <a:spcPct val="100000"/>
              </a:lnSpc>
              <a:spcBef>
                <a:spcPts val="0"/>
              </a:spcBef>
              <a:spcAft>
                <a:spcPts val="0"/>
              </a:spcAft>
              <a:buClr>
                <a:schemeClr val="dk1"/>
              </a:buClr>
              <a:buSzPts val="1200"/>
              <a:buFont typeface="Calibri"/>
              <a:buAutoNum type="alphaUcPeriod"/>
            </a:pPr>
            <a:r>
              <a:rPr lang="en-US" sz="1200"/>
              <a:t>Gas</a:t>
            </a:r>
            <a:endParaRPr/>
          </a:p>
          <a:p>
            <a:pPr marL="342900" lvl="0" indent="-342900" algn="l" rtl="0">
              <a:lnSpc>
                <a:spcPct val="100000"/>
              </a:lnSpc>
              <a:spcBef>
                <a:spcPts val="0"/>
              </a:spcBef>
              <a:spcAft>
                <a:spcPts val="0"/>
              </a:spcAft>
              <a:buClr>
                <a:schemeClr val="dk1"/>
              </a:buClr>
              <a:buSzPts val="1200"/>
              <a:buFont typeface="Calibri"/>
              <a:buAutoNum type="alphaUcPeriod"/>
            </a:pPr>
            <a:r>
              <a:rPr lang="en-US" sz="1200"/>
              <a:t>Liquid</a:t>
            </a:r>
            <a:endParaRPr/>
          </a:p>
          <a:p>
            <a:pPr marL="342900" lvl="0" indent="-342900" algn="l" rtl="0">
              <a:lnSpc>
                <a:spcPct val="100000"/>
              </a:lnSpc>
              <a:spcBef>
                <a:spcPts val="0"/>
              </a:spcBef>
              <a:spcAft>
                <a:spcPts val="0"/>
              </a:spcAft>
              <a:buClr>
                <a:schemeClr val="dk1"/>
              </a:buClr>
              <a:buSzPts val="1200"/>
              <a:buFont typeface="Calibri"/>
              <a:buAutoNum type="alphaUcPeriod"/>
            </a:pPr>
            <a:r>
              <a:rPr lang="en-US" sz="1200" b="1"/>
              <a:t>All of the above</a:t>
            </a:r>
            <a:endParaRPr b="1"/>
          </a:p>
          <a:p>
            <a:pPr marL="0" marR="0" lvl="0" indent="0" algn="l" rtl="0">
              <a:lnSpc>
                <a:spcPct val="100000"/>
              </a:lnSpc>
              <a:spcBef>
                <a:spcPts val="0"/>
              </a:spcBef>
              <a:spcAft>
                <a:spcPts val="0"/>
              </a:spcAft>
              <a:buClr>
                <a:schemeClr val="dk1"/>
              </a:buClr>
              <a:buSzPts val="1200"/>
              <a:buFont typeface="Calibri"/>
              <a:buNone/>
            </a:pPr>
            <a:endParaRPr sz="1200"/>
          </a:p>
        </p:txBody>
      </p:sp>
      <p:sp>
        <p:nvSpPr>
          <p:cNvPr id="607" name="Google Shape;607;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dda40b9448_5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dda40b9448_5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A medium can be</a:t>
            </a:r>
            <a:r>
              <a:rPr lang="en-US"/>
              <a:t>:</a:t>
            </a:r>
            <a:endParaRPr sz="1200"/>
          </a:p>
          <a:p>
            <a:pPr marL="342900" lvl="0" indent="-342900" algn="l" rtl="0">
              <a:lnSpc>
                <a:spcPct val="100000"/>
              </a:lnSpc>
              <a:spcBef>
                <a:spcPts val="0"/>
              </a:spcBef>
              <a:spcAft>
                <a:spcPts val="0"/>
              </a:spcAft>
              <a:buClr>
                <a:schemeClr val="dk1"/>
              </a:buClr>
              <a:buSzPts val="1200"/>
              <a:buFont typeface="Calibri"/>
              <a:buAutoNum type="alphaUcPeriod"/>
            </a:pPr>
            <a:r>
              <a:rPr lang="en-US" sz="1200"/>
              <a:t>Solid</a:t>
            </a:r>
            <a:endParaRPr/>
          </a:p>
          <a:p>
            <a:pPr marL="342900" lvl="0" indent="-342900" algn="l" rtl="0">
              <a:lnSpc>
                <a:spcPct val="100000"/>
              </a:lnSpc>
              <a:spcBef>
                <a:spcPts val="0"/>
              </a:spcBef>
              <a:spcAft>
                <a:spcPts val="0"/>
              </a:spcAft>
              <a:buClr>
                <a:schemeClr val="dk1"/>
              </a:buClr>
              <a:buSzPts val="1200"/>
              <a:buFont typeface="Calibri"/>
              <a:buAutoNum type="alphaUcPeriod"/>
            </a:pPr>
            <a:r>
              <a:rPr lang="en-US" sz="1200"/>
              <a:t>Gas</a:t>
            </a:r>
            <a:endParaRPr/>
          </a:p>
          <a:p>
            <a:pPr marL="342900" lvl="0" indent="-342900" algn="l" rtl="0">
              <a:lnSpc>
                <a:spcPct val="100000"/>
              </a:lnSpc>
              <a:spcBef>
                <a:spcPts val="0"/>
              </a:spcBef>
              <a:spcAft>
                <a:spcPts val="0"/>
              </a:spcAft>
              <a:buClr>
                <a:schemeClr val="dk1"/>
              </a:buClr>
              <a:buSzPts val="1200"/>
              <a:buFont typeface="Calibri"/>
              <a:buAutoNum type="alphaUcPeriod"/>
            </a:pPr>
            <a:r>
              <a:rPr lang="en-US" sz="1200"/>
              <a:t>Liquid</a:t>
            </a:r>
            <a:endParaRPr/>
          </a:p>
          <a:p>
            <a:pPr marL="342900" lvl="0" indent="-342900" algn="l" rtl="0">
              <a:lnSpc>
                <a:spcPct val="100000"/>
              </a:lnSpc>
              <a:spcBef>
                <a:spcPts val="0"/>
              </a:spcBef>
              <a:spcAft>
                <a:spcPts val="0"/>
              </a:spcAft>
              <a:buClr>
                <a:srgbClr val="FF0000"/>
              </a:buClr>
              <a:buSzPts val="1200"/>
              <a:buFont typeface="Calibri"/>
              <a:buAutoNum type="alphaUcPeriod"/>
            </a:pPr>
            <a:r>
              <a:rPr lang="en-US" sz="1200">
                <a:solidFill>
                  <a:srgbClr val="FF0000"/>
                </a:solidFill>
              </a:rPr>
              <a:t>All of the above</a:t>
            </a: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616" name="Google Shape;616;gdda40b9448_5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Matter is anything that has mass and takes up volume, or space.</a:t>
            </a:r>
            <a:endParaRPr/>
          </a:p>
        </p:txBody>
      </p:sp>
      <p:sp>
        <p:nvSpPr>
          <p:cNvPr id="149" name="Google Shape;14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vibration?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vibration is the movement of particles that occurs in solids, liquids, or gases.]</a:t>
            </a:r>
            <a:endParaRPr/>
          </a:p>
        </p:txBody>
      </p:sp>
      <p:sp>
        <p:nvSpPr>
          <p:cNvPr id="625" name="Google Shape;625;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mediums</a:t>
            </a:r>
            <a:r>
              <a:rPr lang="en-US"/>
              <a:t>.  </a:t>
            </a:r>
            <a:endParaRPr/>
          </a:p>
        </p:txBody>
      </p:sp>
      <p:sp>
        <p:nvSpPr>
          <p:cNvPr id="635" name="Google Shape;635;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Air can be a medium for sound waves.</a:t>
            </a:r>
            <a:endParaRPr/>
          </a:p>
        </p:txBody>
      </p:sp>
      <p:sp>
        <p:nvSpPr>
          <p:cNvPr id="642" name="Google Shape;642;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Wood can be a medium for sound waves. Think about if you knock on wood - can you hear it?</a:t>
            </a:r>
            <a:endParaRPr/>
          </a:p>
        </p:txBody>
      </p:sp>
      <p:sp>
        <p:nvSpPr>
          <p:cNvPr id="650" name="Google Shape;650;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an example of what sound waves look like in water.</a:t>
            </a:r>
            <a:endParaRPr/>
          </a:p>
        </p:txBody>
      </p:sp>
      <p:sp>
        <p:nvSpPr>
          <p:cNvPr id="658" name="Google Shape;658;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666" name="Google Shape;666;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Which of these is an example of a medium?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72" name="Google Shape;672;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dda40b9448_5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dda40b9448_5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Which of these is an example of a medium?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[All of them! Mediums can be solid (ex: wood), liquid (ex: water), or gas (ex: air)]</a:t>
            </a:r>
            <a:endParaRPr/>
          </a:p>
        </p:txBody>
      </p:sp>
      <p:sp>
        <p:nvSpPr>
          <p:cNvPr id="682" name="Google Shape;682;gdda40b9448_5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medium?</a:t>
            </a: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sz="1200"/>
              <a:t>A medium is any material that waves can travel through.]</a:t>
            </a:r>
            <a:endParaRPr sz="1200"/>
          </a:p>
        </p:txBody>
      </p:sp>
      <p:sp>
        <p:nvSpPr>
          <p:cNvPr id="692" name="Google Shape;692;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What types of substances can make up a medium? What are some examples?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[Solids (ex: wood, metal, drum head, etc.), liquids (ex: water, etc.), gases (ex: air, etc.)]</a:t>
            </a:r>
            <a:endParaRPr/>
          </a:p>
          <a:p>
            <a:pPr marL="0" lvl="0" indent="0" algn="l" rtl="0">
              <a:lnSpc>
                <a:spcPct val="100000"/>
              </a:lnSpc>
              <a:spcBef>
                <a:spcPts val="0"/>
              </a:spcBef>
              <a:spcAft>
                <a:spcPts val="0"/>
              </a:spcAft>
              <a:buSzPts val="1400"/>
              <a:buNone/>
            </a:pPr>
            <a:endParaRPr sz="1200"/>
          </a:p>
        </p:txBody>
      </p:sp>
      <p:sp>
        <p:nvSpPr>
          <p:cNvPr id="700" name="Google Shape;700;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Particle Theory of Matter says that all matter consists of tiny particles that are in constant motion. </a:t>
            </a:r>
            <a:endParaRPr/>
          </a:p>
        </p:txBody>
      </p:sp>
      <p:sp>
        <p:nvSpPr>
          <p:cNvPr id="157" name="Google Shape;15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vibration?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vibration is the movement of particles that occurs in solids, liquids, or gases.]</a:t>
            </a:r>
            <a:endParaRPr/>
          </a:p>
        </p:txBody>
      </p:sp>
      <p:sp>
        <p:nvSpPr>
          <p:cNvPr id="708" name="Google Shape;708;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718" name="Google Shape;718;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medium is any material that waves can travel through. </a:t>
            </a:r>
            <a:endParaRPr/>
          </a:p>
        </p:txBody>
      </p:sp>
      <p:sp>
        <p:nvSpPr>
          <p:cNvPr id="725" name="Google Shape;725;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a:p>
            <a:pPr marL="0" lvl="0" indent="0" algn="l" rtl="0">
              <a:lnSpc>
                <a:spcPct val="100000"/>
              </a:lnSpc>
              <a:spcBef>
                <a:spcPts val="0"/>
              </a:spcBef>
              <a:spcAft>
                <a:spcPts val="0"/>
              </a:spcAft>
              <a:buSzPts val="1400"/>
              <a:buNone/>
            </a:pPr>
            <a:endParaRPr/>
          </a:p>
        </p:txBody>
      </p:sp>
      <p:sp>
        <p:nvSpPr>
          <p:cNvPr id="732" name="Google Shape;732;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742" name="Google Shape;742;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757" name="Google Shape;757;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 we will be defining sound waves. </a:t>
            </a:r>
            <a:endParaRPr/>
          </a:p>
        </p:txBody>
      </p:sp>
      <p:sp>
        <p:nvSpPr>
          <p:cNvPr id="787" name="Google Shape;787;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c0c07d555d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gc0c07d555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are the properties of sound waves, and how are they related?</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795" name="Google Shape;795;gc0c07d555d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do a quick demonstration that will help get our brains ready to think about amplitude, and how it relates to our big question.</a:t>
            </a:r>
            <a:endParaRPr/>
          </a:p>
        </p:txBody>
      </p:sp>
      <p:sp>
        <p:nvSpPr>
          <p:cNvPr id="805" name="Google Shape;805;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814" name="Google Shape;814;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68" name="Google Shape;16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Longitudinal waves are waves that make particles move back and forth along the direction the wave travels.</a:t>
            </a:r>
            <a:endParaRPr/>
          </a:p>
        </p:txBody>
      </p:sp>
      <p:sp>
        <p:nvSpPr>
          <p:cNvPr id="820" name="Google Shape;820;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sound wave is made of 2 main parts. Compressions where particles are closely packed...</a:t>
            </a:r>
            <a:endParaRPr/>
          </a:p>
        </p:txBody>
      </p:sp>
      <p:sp>
        <p:nvSpPr>
          <p:cNvPr id="828" name="Google Shape;828;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83</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rarefaction where particles are loosely packed. </a:t>
            </a:r>
            <a:endParaRPr/>
          </a:p>
        </p:txBody>
      </p:sp>
      <p:sp>
        <p:nvSpPr>
          <p:cNvPr id="836" name="Google Shape;836;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medium is any material that waves can travel through. </a:t>
            </a:r>
            <a:endParaRPr/>
          </a:p>
        </p:txBody>
      </p:sp>
      <p:sp>
        <p:nvSpPr>
          <p:cNvPr id="844" name="Google Shape;844;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85</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Vibration is the movement of particles that occurs in solids, liquids, or gases.</a:t>
            </a:r>
            <a:endParaRPr/>
          </a:p>
        </p:txBody>
      </p:sp>
      <p:sp>
        <p:nvSpPr>
          <p:cNvPr id="852" name="Google Shape;852;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86</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860" name="Google Shape;860;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87</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longitudinal waves?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[Longitudinal waves are waves that make particles move back and forth along the direction the wave travels.]</a:t>
            </a:r>
            <a:endParaRPr/>
          </a:p>
        </p:txBody>
      </p:sp>
      <p:sp>
        <p:nvSpPr>
          <p:cNvPr id="866" name="Google Shape;866;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88</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dda40b9448_5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gdda40b9448_5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compression and rarefaction?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[Compressions are where particles are closely packed while rarefactions are where particles are loosely packed.]</a:t>
            </a:r>
            <a:endParaRPr/>
          </a:p>
        </p:txBody>
      </p:sp>
      <p:sp>
        <p:nvSpPr>
          <p:cNvPr id="874" name="Google Shape;874;gdda40b9448_5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89</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medium?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t>
            </a:r>
            <a:r>
              <a:rPr lang="en-US" sz="1200"/>
              <a:t>A medium is any material that waves can travel through.]</a:t>
            </a:r>
            <a:endParaRPr sz="1200"/>
          </a:p>
        </p:txBody>
      </p:sp>
      <p:sp>
        <p:nvSpPr>
          <p:cNvPr id="885" name="Google Shape;885;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90</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vibration?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vibration is the movement of particles that occurs in solids, liquids, or gases.]</a:t>
            </a:r>
            <a:endParaRPr/>
          </a:p>
        </p:txBody>
      </p:sp>
      <p:sp>
        <p:nvSpPr>
          <p:cNvPr id="893" name="Google Shape;893;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What is matter?</a:t>
            </a:r>
            <a:endParaRPr sz="1200"/>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[Matter is anything that has mass and takes up volume, or space.]</a:t>
            </a:r>
            <a:endParaRPr/>
          </a:p>
        </p:txBody>
      </p:sp>
      <p:sp>
        <p:nvSpPr>
          <p:cNvPr id="174" name="Google Shape;17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sound waves.</a:t>
            </a:r>
            <a:endParaRPr/>
          </a:p>
        </p:txBody>
      </p:sp>
      <p:sp>
        <p:nvSpPr>
          <p:cNvPr id="903" name="Google Shape;903;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92</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Sound waves are longitudinal waves that travel through a medium.</a:t>
            </a:r>
            <a:endParaRPr/>
          </a:p>
        </p:txBody>
      </p:sp>
      <p:sp>
        <p:nvSpPr>
          <p:cNvPr id="911" name="Google Shape;911;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93</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dda40b9448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gdda40b9448_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920" name="Google Shape;920;gdda40b9448_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94</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dda40b9448_6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gdda40b9448_6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sound waves?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[Sound waves are longitudinal waves that travel through a medium.]</a:t>
            </a:r>
            <a:endParaRPr/>
          </a:p>
        </p:txBody>
      </p:sp>
      <p:sp>
        <p:nvSpPr>
          <p:cNvPr id="926" name="Google Shape;926;gdda40b9448_6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95</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a:t>
            </a:r>
            <a:endParaRPr/>
          </a:p>
        </p:txBody>
      </p:sp>
      <p:sp>
        <p:nvSpPr>
          <p:cNvPr id="934" name="Google Shape;934;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96</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Sound always goes away from the source. </a:t>
            </a:r>
            <a:endParaRPr/>
          </a:p>
        </p:txBody>
      </p:sp>
      <p:sp>
        <p:nvSpPr>
          <p:cNvPr id="940" name="Google Shape;940;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97</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949" name="Google Shape;949;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98</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Sound waves are _______ waves that travel through a _______.</a:t>
            </a:r>
            <a:endParaRPr/>
          </a:p>
          <a:p>
            <a:pPr marL="0" lvl="0" indent="0" algn="l" rtl="0">
              <a:lnSpc>
                <a:spcPct val="100000"/>
              </a:lnSpc>
              <a:spcBef>
                <a:spcPts val="0"/>
              </a:spcBef>
              <a:spcAft>
                <a:spcPts val="0"/>
              </a:spcAft>
              <a:buSzPts val="1400"/>
              <a:buNone/>
            </a:pPr>
            <a:endParaRPr/>
          </a:p>
        </p:txBody>
      </p:sp>
      <p:sp>
        <p:nvSpPr>
          <p:cNvPr id="955" name="Google Shape;955;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99</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Sound waves are </a:t>
            </a:r>
            <a:r>
              <a:rPr lang="en-US" u="sng">
                <a:solidFill>
                  <a:srgbClr val="FF0000"/>
                </a:solidFill>
              </a:rPr>
              <a:t>longitudinal</a:t>
            </a:r>
            <a:r>
              <a:rPr lang="en-US"/>
              <a:t> waves that travel through a </a:t>
            </a:r>
            <a:r>
              <a:rPr lang="en-US" u="sng">
                <a:solidFill>
                  <a:srgbClr val="FF0000"/>
                </a:solidFill>
              </a:rPr>
              <a:t>medium</a:t>
            </a:r>
            <a:r>
              <a:rPr lang="en-US"/>
              <a:t>.</a:t>
            </a:r>
            <a:endParaRPr/>
          </a:p>
        </p:txBody>
      </p:sp>
      <p:sp>
        <p:nvSpPr>
          <p:cNvPr id="963" name="Google Shape;963;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100</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sound waves</a:t>
            </a:r>
            <a:r>
              <a:rPr lang="en-US"/>
              <a:t>.  </a:t>
            </a:r>
            <a:endParaRPr/>
          </a:p>
        </p:txBody>
      </p:sp>
      <p:sp>
        <p:nvSpPr>
          <p:cNvPr id="971" name="Google Shape;971;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1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1" name="Google Shape;41;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g"/></Relationships>
</file>

<file path=ppt/slides/_rels/slide10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0.xml"/><Relationship Id="rId1" Type="http://schemas.openxmlformats.org/officeDocument/2006/relationships/slideLayout" Target="../slideLayouts/slideLayout3.xml"/><Relationship Id="rId5" Type="http://schemas.openxmlformats.org/officeDocument/2006/relationships/image" Target="../media/image44.gif"/><Relationship Id="rId4" Type="http://schemas.openxmlformats.org/officeDocument/2006/relationships/image" Target="../media/image25.png"/></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2.png"/></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0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0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0.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phet.colorado.edu/en/simulation/legacy/sound"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1.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1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39.jpg"/><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41.jpg"/><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image" Target="../media/image41.jpg"/><Relationship Id="rId4" Type="http://schemas.openxmlformats.org/officeDocument/2006/relationships/image" Target="../media/image38.jp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39.jpg"/><Relationship Id="rId5" Type="http://schemas.openxmlformats.org/officeDocument/2006/relationships/image" Target="../media/image41.jpg"/><Relationship Id="rId4" Type="http://schemas.openxmlformats.org/officeDocument/2006/relationships/image" Target="../media/image38.jpg"/></Relationships>
</file>

<file path=ppt/slides/_rels/slide6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jpg"/></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7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png"/></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p:nvPr/>
        </p:nvSpPr>
        <p:spPr>
          <a:xfrm>
            <a:off x="785814" y="149617"/>
            <a:ext cx="8358300" cy="12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does the particle theory of matter say about the movement of particles?</a:t>
            </a:r>
            <a:endParaRPr sz="1400" b="0" i="0" u="none" strike="noStrike" cap="none">
              <a:solidFill>
                <a:srgbClr val="000000"/>
              </a:solidFill>
              <a:latin typeface="Arial"/>
              <a:ea typeface="Arial"/>
              <a:cs typeface="Arial"/>
              <a:sym typeface="Arial"/>
            </a:endParaRPr>
          </a:p>
        </p:txBody>
      </p:sp>
      <p:pic>
        <p:nvPicPr>
          <p:cNvPr id="185" name="Google Shape;185;p10"/>
          <p:cNvPicPr preferRelativeResize="0"/>
          <p:nvPr/>
        </p:nvPicPr>
        <p:blipFill rotWithShape="1">
          <a:blip r:embed="rId3">
            <a:alphaModFix/>
          </a:blip>
          <a:srcRect l="-12513" r="-12512"/>
          <a:stretch/>
        </p:blipFill>
        <p:spPr>
          <a:xfrm>
            <a:off x="400050" y="3829853"/>
            <a:ext cx="5284943" cy="2906515"/>
          </a:xfrm>
          <a:prstGeom prst="rect">
            <a:avLst/>
          </a:prstGeom>
          <a:noFill/>
          <a:ln>
            <a:noFill/>
          </a:ln>
        </p:spPr>
      </p:pic>
      <p:cxnSp>
        <p:nvCxnSpPr>
          <p:cNvPr id="186" name="Google Shape;186;p10"/>
          <p:cNvCxnSpPr/>
          <p:nvPr/>
        </p:nvCxnSpPr>
        <p:spPr>
          <a:xfrm rot="10800000" flipH="1">
            <a:off x="3701044" y="3556663"/>
            <a:ext cx="841976" cy="784790"/>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pic>
        <p:nvPicPr>
          <p:cNvPr id="187" name="Google Shape;187;p10" descr="states of matter.jpg"/>
          <p:cNvPicPr preferRelativeResize="0"/>
          <p:nvPr/>
        </p:nvPicPr>
        <p:blipFill rotWithShape="1">
          <a:blip r:embed="rId4">
            <a:alphaModFix/>
          </a:blip>
          <a:srcRect l="-93" t="32071" r="77520" b="40614"/>
          <a:stretch/>
        </p:blipFill>
        <p:spPr>
          <a:xfrm>
            <a:off x="4556536" y="1402175"/>
            <a:ext cx="2880626" cy="2323220"/>
          </a:xfrm>
          <a:prstGeom prst="rect">
            <a:avLst/>
          </a:prstGeom>
          <a:noFill/>
          <a:ln>
            <a:noFill/>
          </a:ln>
        </p:spPr>
      </p:pic>
      <p:sp>
        <p:nvSpPr>
          <p:cNvPr id="188" name="Google Shape;188;p10"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03"/>
          <p:cNvSpPr txBox="1">
            <a:spLocks noGrp="1"/>
          </p:cNvSpPr>
          <p:nvPr>
            <p:ph type="title"/>
          </p:nvPr>
        </p:nvSpPr>
        <p:spPr>
          <a:xfrm>
            <a:off x="913175" y="397325"/>
            <a:ext cx="8009700" cy="1582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Sound waves: </a:t>
            </a:r>
            <a:r>
              <a:rPr lang="en-US"/>
              <a:t>are </a:t>
            </a:r>
            <a:r>
              <a:rPr lang="en-US" u="sng">
                <a:solidFill>
                  <a:srgbClr val="FF0000"/>
                </a:solidFill>
              </a:rPr>
              <a:t>longitudinal</a:t>
            </a:r>
            <a:r>
              <a:rPr lang="en-US"/>
              <a:t> waves that travel through a </a:t>
            </a:r>
            <a:r>
              <a:rPr lang="en-US" u="sng">
                <a:solidFill>
                  <a:srgbClr val="FF0000"/>
                </a:solidFill>
              </a:rPr>
              <a:t>medium</a:t>
            </a:r>
            <a:r>
              <a:rPr lang="en-US"/>
              <a:t>. </a:t>
            </a:r>
            <a:endParaRPr/>
          </a:p>
        </p:txBody>
      </p:sp>
      <p:pic>
        <p:nvPicPr>
          <p:cNvPr id="966" name="Google Shape;966;p103" descr="soundwaves.jpg"/>
          <p:cNvPicPr preferRelativeResize="0">
            <a:picLocks noGrp="1"/>
          </p:cNvPicPr>
          <p:nvPr>
            <p:ph type="body" idx="1"/>
          </p:nvPr>
        </p:nvPicPr>
        <p:blipFill rotWithShape="1">
          <a:blip r:embed="rId3">
            <a:alphaModFix/>
          </a:blip>
          <a:srcRect l="-22732" r="-22730"/>
          <a:stretch/>
        </p:blipFill>
        <p:spPr>
          <a:xfrm>
            <a:off x="450056" y="2071688"/>
            <a:ext cx="8229600" cy="4525963"/>
          </a:xfrm>
          <a:prstGeom prst="rect">
            <a:avLst/>
          </a:prstGeom>
          <a:noFill/>
          <a:ln w="9525" cap="flat" cmpd="sng">
            <a:solidFill>
              <a:schemeClr val="lt1"/>
            </a:solidFill>
            <a:prstDash val="solid"/>
            <a:round/>
            <a:headEnd type="none" w="sm" len="sm"/>
            <a:tailEnd type="none" w="sm" len="sm"/>
          </a:ln>
        </p:spPr>
      </p:pic>
      <p:sp>
        <p:nvSpPr>
          <p:cNvPr id="967" name="Google Shape;967;p103" descr="Questions"/>
          <p:cNvSpPr/>
          <p:nvPr/>
        </p:nvSpPr>
        <p:spPr>
          <a:xfrm>
            <a:off x="0" y="0"/>
            <a:ext cx="1061357" cy="957996"/>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0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4" name="Google Shape;974;p10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0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1" name="Google Shape;981;p10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982" name="Google Shape;982;p105" descr="What Is Sound"/>
          <p:cNvPicPr preferRelativeResize="0"/>
          <p:nvPr/>
        </p:nvPicPr>
        <p:blipFill rotWithShape="1">
          <a:blip r:embed="rId5">
            <a:alphaModFix/>
          </a:blip>
          <a:srcRect b="40618"/>
          <a:stretch/>
        </p:blipFill>
        <p:spPr>
          <a:xfrm>
            <a:off x="1306286" y="1975757"/>
            <a:ext cx="7181071" cy="1959429"/>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06"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9" name="Google Shape;989;p106"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995" name="Google Shape;995;p107" descr="3 • The World Through Sound: Wavelength - Acoustics Today"/>
          <p:cNvPicPr preferRelativeResize="0"/>
          <p:nvPr/>
        </p:nvPicPr>
        <p:blipFill rotWithShape="1">
          <a:blip r:embed="rId3">
            <a:alphaModFix/>
          </a:blip>
          <a:srcRect/>
          <a:stretch/>
        </p:blipFill>
        <p:spPr>
          <a:xfrm>
            <a:off x="242888" y="2173287"/>
            <a:ext cx="8401050" cy="4241800"/>
          </a:xfrm>
          <a:prstGeom prst="rect">
            <a:avLst/>
          </a:prstGeom>
          <a:noFill/>
          <a:ln>
            <a:noFill/>
          </a:ln>
        </p:spPr>
      </p:pic>
      <p:sp>
        <p:nvSpPr>
          <p:cNvPr id="996" name="Google Shape;996;p10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7" name="Google Shape;997;p107"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0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pic>
        <p:nvPicPr>
          <p:cNvPr id="1009" name="Google Shape;1009;gc0c07d555d_0_11" descr="What Is Sound"/>
          <p:cNvPicPr preferRelativeResize="0"/>
          <p:nvPr/>
        </p:nvPicPr>
        <p:blipFill rotWithShape="1">
          <a:blip r:embed="rId3">
            <a:alphaModFix/>
          </a:blip>
          <a:srcRect b="40617"/>
          <a:stretch/>
        </p:blipFill>
        <p:spPr>
          <a:xfrm>
            <a:off x="981461" y="2329132"/>
            <a:ext cx="7181072" cy="1959429"/>
          </a:xfrm>
          <a:prstGeom prst="rect">
            <a:avLst/>
          </a:prstGeom>
          <a:noFill/>
          <a:ln>
            <a:noFill/>
          </a:ln>
        </p:spPr>
      </p:pic>
      <p:sp>
        <p:nvSpPr>
          <p:cNvPr id="1010" name="Google Shape;1010;gc0c07d555d_0_11" descr="Questions"/>
          <p:cNvSpPr/>
          <p:nvPr/>
        </p:nvSpPr>
        <p:spPr>
          <a:xfrm>
            <a:off x="0" y="0"/>
            <a:ext cx="1061400" cy="9579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gc0c07d555d_0_11"/>
          <p:cNvSpPr txBox="1"/>
          <p:nvPr/>
        </p:nvSpPr>
        <p:spPr>
          <a:xfrm>
            <a:off x="1136546" y="486200"/>
            <a:ext cx="7590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Why is this an example of a sound wave?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pic>
        <p:nvPicPr>
          <p:cNvPr id="1017" name="Google Shape;1017;p109" descr="3 • The World Through Sound: Wavelength - Acoustics Today"/>
          <p:cNvPicPr preferRelativeResize="0"/>
          <p:nvPr/>
        </p:nvPicPr>
        <p:blipFill rotWithShape="1">
          <a:blip r:embed="rId3">
            <a:alphaModFix/>
          </a:blip>
          <a:srcRect/>
          <a:stretch/>
        </p:blipFill>
        <p:spPr>
          <a:xfrm>
            <a:off x="242888" y="2173287"/>
            <a:ext cx="8401050" cy="4241800"/>
          </a:xfrm>
          <a:prstGeom prst="rect">
            <a:avLst/>
          </a:prstGeom>
          <a:noFill/>
          <a:ln>
            <a:noFill/>
          </a:ln>
        </p:spPr>
      </p:pic>
      <p:sp>
        <p:nvSpPr>
          <p:cNvPr id="1018" name="Google Shape;1018;p109"/>
          <p:cNvSpPr txBox="1"/>
          <p:nvPr/>
        </p:nvSpPr>
        <p:spPr>
          <a:xfrm>
            <a:off x="1136546" y="394600"/>
            <a:ext cx="7616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Why is this not an example of a sound wave? </a:t>
            </a:r>
            <a:endParaRPr sz="1400" b="0" i="0" u="none" strike="noStrike" cap="none">
              <a:solidFill>
                <a:srgbClr val="000000"/>
              </a:solidFill>
              <a:latin typeface="Arial"/>
              <a:ea typeface="Arial"/>
              <a:cs typeface="Arial"/>
              <a:sym typeface="Arial"/>
            </a:endParaRPr>
          </a:p>
        </p:txBody>
      </p:sp>
      <p:sp>
        <p:nvSpPr>
          <p:cNvPr id="1019" name="Google Shape;1019;p109" descr="Questions"/>
          <p:cNvSpPr/>
          <p:nvPr/>
        </p:nvSpPr>
        <p:spPr>
          <a:xfrm>
            <a:off x="0" y="0"/>
            <a:ext cx="1061357" cy="957996"/>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12"/>
          <p:cNvSpPr txBox="1">
            <a:spLocks noGrp="1"/>
          </p:cNvSpPr>
          <p:nvPr>
            <p:ph type="title"/>
          </p:nvPr>
        </p:nvSpPr>
        <p:spPr>
          <a:xfrm>
            <a:off x="984375" y="279550"/>
            <a:ext cx="7781400" cy="1582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a:t>What type of wave is a sound wave?</a:t>
            </a:r>
            <a:endParaRPr sz="4000"/>
          </a:p>
        </p:txBody>
      </p:sp>
      <p:pic>
        <p:nvPicPr>
          <p:cNvPr id="1026" name="Google Shape;1026;p112" descr="soundwaves.jpg"/>
          <p:cNvPicPr preferRelativeResize="0">
            <a:picLocks noGrp="1"/>
          </p:cNvPicPr>
          <p:nvPr>
            <p:ph type="body" idx="1"/>
          </p:nvPr>
        </p:nvPicPr>
        <p:blipFill rotWithShape="1">
          <a:blip r:embed="rId3">
            <a:alphaModFix/>
          </a:blip>
          <a:srcRect l="-22732" r="-22730"/>
          <a:stretch/>
        </p:blipFill>
        <p:spPr>
          <a:xfrm>
            <a:off x="457206" y="1731388"/>
            <a:ext cx="8229600" cy="4526100"/>
          </a:xfrm>
          <a:prstGeom prst="rect">
            <a:avLst/>
          </a:prstGeom>
          <a:noFill/>
          <a:ln w="9525" cap="flat" cmpd="sng">
            <a:solidFill>
              <a:schemeClr val="lt1"/>
            </a:solidFill>
            <a:prstDash val="solid"/>
            <a:round/>
            <a:headEnd type="none" w="sm" len="sm"/>
            <a:tailEnd type="none" w="sm" len="sm"/>
          </a:ln>
        </p:spPr>
      </p:pic>
      <p:sp>
        <p:nvSpPr>
          <p:cNvPr id="1027" name="Google Shape;1027;p112" descr="Questions"/>
          <p:cNvSpPr/>
          <p:nvPr/>
        </p:nvSpPr>
        <p:spPr>
          <a:xfrm>
            <a:off x="0" y="0"/>
            <a:ext cx="1061357" cy="957996"/>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13"/>
          <p:cNvSpPr txBox="1">
            <a:spLocks noGrp="1"/>
          </p:cNvSpPr>
          <p:nvPr>
            <p:ph type="title"/>
          </p:nvPr>
        </p:nvSpPr>
        <p:spPr>
          <a:xfrm>
            <a:off x="913175" y="292650"/>
            <a:ext cx="7931100" cy="1582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a:t>What does a sound wave travel through?</a:t>
            </a:r>
            <a:endParaRPr sz="4000"/>
          </a:p>
        </p:txBody>
      </p:sp>
      <p:pic>
        <p:nvPicPr>
          <p:cNvPr id="1034" name="Google Shape;1034;p113" descr="soundwaves.jpg"/>
          <p:cNvPicPr preferRelativeResize="0">
            <a:picLocks noGrp="1"/>
          </p:cNvPicPr>
          <p:nvPr>
            <p:ph type="body" idx="1"/>
          </p:nvPr>
        </p:nvPicPr>
        <p:blipFill rotWithShape="1">
          <a:blip r:embed="rId3">
            <a:alphaModFix/>
          </a:blip>
          <a:srcRect l="-22732" r="-22730"/>
          <a:stretch/>
        </p:blipFill>
        <p:spPr>
          <a:xfrm>
            <a:off x="457206" y="1875438"/>
            <a:ext cx="8229600" cy="4526100"/>
          </a:xfrm>
          <a:prstGeom prst="rect">
            <a:avLst/>
          </a:prstGeom>
          <a:noFill/>
          <a:ln w="9525" cap="flat" cmpd="sng">
            <a:solidFill>
              <a:schemeClr val="lt1"/>
            </a:solidFill>
            <a:prstDash val="solid"/>
            <a:round/>
            <a:headEnd type="none" w="sm" len="sm"/>
            <a:tailEnd type="none" w="sm" len="sm"/>
          </a:ln>
        </p:spPr>
      </p:pic>
      <p:sp>
        <p:nvSpPr>
          <p:cNvPr id="1035" name="Google Shape;1035;p113" descr="Questions"/>
          <p:cNvSpPr/>
          <p:nvPr/>
        </p:nvSpPr>
        <p:spPr>
          <a:xfrm>
            <a:off x="0" y="0"/>
            <a:ext cx="1061357" cy="957996"/>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p:nvPr/>
        </p:nvSpPr>
        <p:spPr>
          <a:xfrm>
            <a:off x="1238766" y="604566"/>
            <a:ext cx="7041608"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Longitudinal Waves</a:t>
            </a:r>
            <a:endParaRPr sz="1400" b="0" i="0" u="none" strike="noStrike" cap="none">
              <a:solidFill>
                <a:srgbClr val="000000"/>
              </a:solidFill>
              <a:latin typeface="Arial"/>
              <a:ea typeface="Arial"/>
              <a:cs typeface="Arial"/>
              <a:sym typeface="Arial"/>
            </a:endParaRPr>
          </a:p>
        </p:txBody>
      </p:sp>
      <p:sp>
        <p:nvSpPr>
          <p:cNvPr id="195" name="Google Shape;195;p1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6" name="Google Shape;196;p1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14"/>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1042" name="Google Shape;1042;p114"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15"/>
          <p:cNvSpPr txBox="1">
            <a:spLocks noGrp="1"/>
          </p:cNvSpPr>
          <p:nvPr>
            <p:ph type="title"/>
          </p:nvPr>
        </p:nvSpPr>
        <p:spPr>
          <a:xfrm>
            <a:off x="5619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Sound waves:</a:t>
            </a:r>
            <a:r>
              <a:rPr lang="en-US" b="1"/>
              <a:t> </a:t>
            </a:r>
            <a:r>
              <a:rPr lang="en-US"/>
              <a:t>are longitudinal waves that travel through a medium</a:t>
            </a:r>
            <a:endParaRPr/>
          </a:p>
        </p:txBody>
      </p:sp>
      <p:pic>
        <p:nvPicPr>
          <p:cNvPr id="1049" name="Google Shape;1049;p115" descr="soundwaves.jpg"/>
          <p:cNvPicPr preferRelativeResize="0">
            <a:picLocks noGrp="1"/>
          </p:cNvPicPr>
          <p:nvPr>
            <p:ph type="body" idx="1"/>
          </p:nvPr>
        </p:nvPicPr>
        <p:blipFill rotWithShape="1">
          <a:blip r:embed="rId3">
            <a:alphaModFix/>
          </a:blip>
          <a:srcRect l="-22732" r="-22730"/>
          <a:stretch/>
        </p:blipFill>
        <p:spPr>
          <a:xfrm>
            <a:off x="457200" y="1600200"/>
            <a:ext cx="8229600" cy="4526100"/>
          </a:xfrm>
          <a:prstGeom prst="rect">
            <a:avLst/>
          </a:prstGeom>
          <a:noFill/>
          <a:ln w="9525" cap="flat" cmpd="sng">
            <a:solidFill>
              <a:schemeClr val="lt1"/>
            </a:solidFill>
            <a:prstDash val="solid"/>
            <a:round/>
            <a:headEnd type="none" w="sm" len="sm"/>
            <a:tailEnd type="none" w="sm" len="sm"/>
          </a:ln>
        </p:spPr>
      </p:pic>
      <p:sp>
        <p:nvSpPr>
          <p:cNvPr id="1050" name="Google Shape;1050;p115"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16"/>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1057" name="Google Shape;1057;p116"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16"/>
          <p:cNvSpPr txBox="1"/>
          <p:nvPr/>
        </p:nvSpPr>
        <p:spPr>
          <a:xfrm>
            <a:off x="3088888" y="1259640"/>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Sound Waves</a:t>
            </a:r>
            <a:endParaRPr sz="2800" b="0" i="0" u="none" strike="noStrike" cap="none">
              <a:solidFill>
                <a:schemeClr val="dk1"/>
              </a:solidFill>
              <a:latin typeface="Calibri"/>
              <a:ea typeface="Calibri"/>
              <a:cs typeface="Calibri"/>
              <a:sym typeface="Calibri"/>
            </a:endParaRPr>
          </a:p>
        </p:txBody>
      </p:sp>
      <p:pic>
        <p:nvPicPr>
          <p:cNvPr id="1059" name="Google Shape;1059;p116" descr="Cursor"/>
          <p:cNvPicPr preferRelativeResize="0"/>
          <p:nvPr/>
        </p:nvPicPr>
        <p:blipFill rotWithShape="1">
          <a:blip r:embed="rId5">
            <a:alphaModFix/>
          </a:blip>
          <a:srcRect/>
          <a:stretch/>
        </p:blipFill>
        <p:spPr>
          <a:xfrm rot="4277112">
            <a:off x="2821259" y="1812354"/>
            <a:ext cx="914400" cy="914400"/>
          </a:xfrm>
          <a:prstGeom prst="rect">
            <a:avLst/>
          </a:prstGeom>
          <a:noFill/>
          <a:ln>
            <a:noFill/>
          </a:ln>
        </p:spPr>
      </p:pic>
      <p:sp>
        <p:nvSpPr>
          <p:cNvPr id="1060" name="Google Shape;1060;p116"/>
          <p:cNvSpPr txBox="1"/>
          <p:nvPr/>
        </p:nvSpPr>
        <p:spPr>
          <a:xfrm>
            <a:off x="1193181" y="2849277"/>
            <a:ext cx="31782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1" u="none" strike="noStrike" cap="none">
                <a:solidFill>
                  <a:srgbClr val="000000"/>
                </a:solidFill>
                <a:latin typeface="Helvetica Neue"/>
                <a:ea typeface="Helvetica Neue"/>
                <a:cs typeface="Helvetica Neue"/>
                <a:sym typeface="Helvetica Neue"/>
              </a:rPr>
              <a:t>This simulation lets you see sound waves. Adjust the frequency or volume and you can see and hear how the wave changes. Move the listener around and hear what she hears.</a:t>
            </a:r>
            <a:endParaRPr sz="1600" b="0" i="1" u="none" strike="noStrike" cap="none">
              <a:solidFill>
                <a:schemeClr val="dk1"/>
              </a:solidFill>
              <a:latin typeface="Calibri"/>
              <a:ea typeface="Calibri"/>
              <a:cs typeface="Calibri"/>
              <a:sym typeface="Calibri"/>
            </a:endParaRPr>
          </a:p>
        </p:txBody>
      </p:sp>
      <p:pic>
        <p:nvPicPr>
          <p:cNvPr id="1061" name="Google Shape;1061;p116"/>
          <p:cNvPicPr preferRelativeResize="0"/>
          <p:nvPr/>
        </p:nvPicPr>
        <p:blipFill rotWithShape="1">
          <a:blip r:embed="rId6">
            <a:alphaModFix/>
          </a:blip>
          <a:srcRect/>
          <a:stretch/>
        </p:blipFill>
        <p:spPr>
          <a:xfrm>
            <a:off x="5190746" y="2413320"/>
            <a:ext cx="3103951" cy="2914001"/>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1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17"/>
          <p:cNvSpPr txBox="1"/>
          <p:nvPr/>
        </p:nvSpPr>
        <p:spPr>
          <a:xfrm>
            <a:off x="722555" y="180654"/>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sound waves, and how are they related?</a:t>
            </a:r>
            <a:endParaRPr sz="1400" b="0" i="0" u="none" strike="noStrike" cap="none">
              <a:solidFill>
                <a:srgbClr val="000000"/>
              </a:solidFill>
              <a:latin typeface="Arial"/>
              <a:ea typeface="Arial"/>
              <a:cs typeface="Arial"/>
              <a:sym typeface="Arial"/>
            </a:endParaRPr>
          </a:p>
        </p:txBody>
      </p:sp>
      <p:pic>
        <p:nvPicPr>
          <p:cNvPr id="1069" name="Google Shape;1069;p117"/>
          <p:cNvPicPr preferRelativeResize="0"/>
          <p:nvPr/>
        </p:nvPicPr>
        <p:blipFill rotWithShape="1">
          <a:blip r:embed="rId4">
            <a:alphaModFix/>
          </a:blip>
          <a:srcRect t="-26384" b="-26382"/>
          <a:stretch/>
        </p:blipFill>
        <p:spPr>
          <a:xfrm>
            <a:off x="4156364" y="2080018"/>
            <a:ext cx="4446438" cy="2559344"/>
          </a:xfrm>
          <a:prstGeom prst="rect">
            <a:avLst/>
          </a:prstGeom>
          <a:noFill/>
          <a:ln>
            <a:noFill/>
          </a:ln>
        </p:spPr>
      </p:pic>
      <p:pic>
        <p:nvPicPr>
          <p:cNvPr id="1070" name="Google Shape;1070;p117" descr="soundwaves.jpg"/>
          <p:cNvPicPr preferRelativeResize="0"/>
          <p:nvPr/>
        </p:nvPicPr>
        <p:blipFill rotWithShape="1">
          <a:blip r:embed="rId5">
            <a:alphaModFix/>
          </a:blip>
          <a:srcRect l="-22732" r="-22730"/>
          <a:stretch/>
        </p:blipFill>
        <p:spPr>
          <a:xfrm>
            <a:off x="-332276" y="1528948"/>
            <a:ext cx="4904276" cy="2697163"/>
          </a:xfrm>
          <a:prstGeom prst="rect">
            <a:avLst/>
          </a:prstGeom>
          <a:noFill/>
          <a:ln>
            <a:noFill/>
          </a:ln>
        </p:spPr>
      </p:pic>
      <p:pic>
        <p:nvPicPr>
          <p:cNvPr id="1071" name="Google Shape;1071;p117" descr="earth.jpg"/>
          <p:cNvPicPr preferRelativeResize="0"/>
          <p:nvPr/>
        </p:nvPicPr>
        <p:blipFill rotWithShape="1">
          <a:blip r:embed="rId6">
            <a:alphaModFix/>
          </a:blip>
          <a:srcRect l="-14891" r="-14891"/>
          <a:stretch/>
        </p:blipFill>
        <p:spPr>
          <a:xfrm>
            <a:off x="2333502" y="4639362"/>
            <a:ext cx="3279402" cy="1803545"/>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pic>
        <p:nvPicPr>
          <p:cNvPr id="1077" name="Google Shape;1077;p118"/>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31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title"/>
          </p:nvPr>
        </p:nvSpPr>
        <p:spPr>
          <a:xfrm>
            <a:off x="913799" y="269075"/>
            <a:ext cx="7596900" cy="219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Longitudinal wave</a:t>
            </a:r>
            <a:r>
              <a:rPr lang="en-US" b="1"/>
              <a:t>: </a:t>
            </a:r>
            <a:r>
              <a:rPr lang="en-US"/>
              <a:t>a wave that makes particles move back and forth along the direction of the wave</a:t>
            </a:r>
            <a:endParaRPr/>
          </a:p>
        </p:txBody>
      </p:sp>
      <p:pic>
        <p:nvPicPr>
          <p:cNvPr id="203" name="Google Shape;203;p12"/>
          <p:cNvPicPr preferRelativeResize="0">
            <a:picLocks noGrp="1"/>
          </p:cNvPicPr>
          <p:nvPr>
            <p:ph type="body" idx="1"/>
          </p:nvPr>
        </p:nvPicPr>
        <p:blipFill rotWithShape="1">
          <a:blip r:embed="rId3">
            <a:alphaModFix/>
          </a:blip>
          <a:srcRect t="-64240" b="-64242"/>
          <a:stretch/>
        </p:blipFill>
        <p:spPr>
          <a:xfrm>
            <a:off x="424771" y="2057400"/>
            <a:ext cx="8229600" cy="4525963"/>
          </a:xfrm>
          <a:prstGeom prst="rect">
            <a:avLst/>
          </a:prstGeom>
          <a:noFill/>
          <a:ln w="9525" cap="flat" cmpd="sng">
            <a:solidFill>
              <a:schemeClr val="lt1"/>
            </a:solidFill>
            <a:prstDash val="solid"/>
            <a:round/>
            <a:headEnd type="none" w="sm" len="sm"/>
            <a:tailEnd type="none" w="sm" len="sm"/>
          </a:ln>
        </p:spPr>
      </p:pic>
      <p:sp>
        <p:nvSpPr>
          <p:cNvPr id="204" name="Google Shape;204;p12"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5" name="Google Shape;205;p12" descr="Blog"/>
          <p:cNvPicPr preferRelativeResize="0"/>
          <p:nvPr/>
        </p:nvPicPr>
        <p:blipFill rotWithShape="1">
          <a:blip r:embed="rId5">
            <a:alphaModFix/>
          </a:blip>
          <a:srcRect/>
          <a:stretch/>
        </p:blipFill>
        <p:spPr>
          <a:xfrm>
            <a:off x="849542" y="187766"/>
            <a:ext cx="474009" cy="4740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dda40b93ce_0_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dda40b93ce_0_5"/>
          <p:cNvSpPr txBox="1"/>
          <p:nvPr/>
        </p:nvSpPr>
        <p:spPr>
          <a:xfrm>
            <a:off x="978425" y="560625"/>
            <a:ext cx="7825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000" b="0" i="0" u="none" strike="noStrike" cap="none">
                <a:solidFill>
                  <a:schemeClr val="dk1"/>
                </a:solidFill>
                <a:latin typeface="Calibri"/>
                <a:ea typeface="Calibri"/>
                <a:cs typeface="Calibri"/>
                <a:sym typeface="Calibri"/>
              </a:rPr>
              <a:t>What </a:t>
            </a:r>
            <a:r>
              <a:rPr lang="en-US" sz="4000">
                <a:solidFill>
                  <a:schemeClr val="dk1"/>
                </a:solidFill>
                <a:latin typeface="Calibri"/>
                <a:ea typeface="Calibri"/>
                <a:cs typeface="Calibri"/>
                <a:sym typeface="Calibri"/>
              </a:rPr>
              <a:t>is a longitudinal wave</a:t>
            </a:r>
            <a:r>
              <a:rPr lang="en-US" sz="4000" b="0" i="0" u="none" strike="noStrike" cap="none">
                <a:solidFill>
                  <a:schemeClr val="dk1"/>
                </a:solidFill>
                <a:latin typeface="Calibri"/>
                <a:ea typeface="Calibri"/>
                <a:cs typeface="Calibri"/>
                <a:sym typeface="Calibri"/>
              </a:rPr>
              <a:t>?</a:t>
            </a:r>
            <a:endParaRPr sz="4000" b="0" i="0" u="none" strike="noStrike" cap="none">
              <a:solidFill>
                <a:srgbClr val="000000"/>
              </a:solidFill>
              <a:latin typeface="Arial"/>
              <a:ea typeface="Arial"/>
              <a:cs typeface="Arial"/>
              <a:sym typeface="Arial"/>
            </a:endParaRPr>
          </a:p>
        </p:txBody>
      </p:sp>
      <p:pic>
        <p:nvPicPr>
          <p:cNvPr id="218" name="Google Shape;218;gdda40b93ce_0_5"/>
          <p:cNvPicPr preferRelativeResize="0"/>
          <p:nvPr/>
        </p:nvPicPr>
        <p:blipFill rotWithShape="1">
          <a:blip r:embed="rId3">
            <a:alphaModFix/>
          </a:blip>
          <a:srcRect/>
          <a:stretch/>
        </p:blipFill>
        <p:spPr>
          <a:xfrm>
            <a:off x="1700442" y="1711747"/>
            <a:ext cx="5451056" cy="3748129"/>
          </a:xfrm>
          <a:prstGeom prst="rect">
            <a:avLst/>
          </a:prstGeom>
          <a:noFill/>
          <a:ln>
            <a:noFill/>
          </a:ln>
        </p:spPr>
      </p:pic>
      <p:sp>
        <p:nvSpPr>
          <p:cNvPr id="219" name="Google Shape;219;gdda40b93ce_0_5"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3"/>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26" name="Google Shape;226;p13"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p:nvPr/>
        </p:nvSpPr>
        <p:spPr>
          <a:xfrm>
            <a:off x="1094443" y="2296695"/>
            <a:ext cx="2175373" cy="2094046"/>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4"/>
          <p:cNvSpPr/>
          <p:nvPr/>
        </p:nvSpPr>
        <p:spPr>
          <a:xfrm>
            <a:off x="6080233" y="2296695"/>
            <a:ext cx="2175300" cy="20940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4"/>
          <p:cNvSpPr/>
          <p:nvPr/>
        </p:nvSpPr>
        <p:spPr>
          <a:xfrm>
            <a:off x="3594099" y="2729015"/>
            <a:ext cx="2161862" cy="1364507"/>
          </a:xfrm>
          <a:prstGeom prst="rightArrow">
            <a:avLst>
              <a:gd name="adj1" fmla="val 50000"/>
              <a:gd name="adj2" fmla="val 50000"/>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1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15" descr="Longitudinal Waves - Physics - Grade 10 [CAPS 2011] - OpenStax CNX"/>
          <p:cNvPicPr preferRelativeResize="0"/>
          <p:nvPr/>
        </p:nvPicPr>
        <p:blipFill rotWithShape="1">
          <a:blip r:embed="rId4">
            <a:alphaModFix/>
          </a:blip>
          <a:srcRect/>
          <a:stretch/>
        </p:blipFill>
        <p:spPr>
          <a:xfrm>
            <a:off x="893655" y="2511344"/>
            <a:ext cx="7674962" cy="1835317"/>
          </a:xfrm>
          <a:prstGeom prst="rect">
            <a:avLst/>
          </a:prstGeom>
          <a:noFill/>
          <a:ln>
            <a:noFill/>
          </a:ln>
        </p:spPr>
      </p:pic>
      <p:sp>
        <p:nvSpPr>
          <p:cNvPr id="243" name="Google Shape;243;p15"/>
          <p:cNvSpPr/>
          <p:nvPr/>
        </p:nvSpPr>
        <p:spPr>
          <a:xfrm>
            <a:off x="2983104" y="2893743"/>
            <a:ext cx="1271100" cy="10704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15"/>
          <p:cNvSpPr/>
          <p:nvPr/>
        </p:nvSpPr>
        <p:spPr>
          <a:xfrm>
            <a:off x="5261670" y="2893741"/>
            <a:ext cx="1271100" cy="10704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 name="Google Shape;245;p15"/>
          <p:cNvSpPr/>
          <p:nvPr/>
        </p:nvSpPr>
        <p:spPr>
          <a:xfrm>
            <a:off x="7540237" y="2893741"/>
            <a:ext cx="1271100" cy="10704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15"/>
          <p:cNvSpPr/>
          <p:nvPr/>
        </p:nvSpPr>
        <p:spPr>
          <a:xfrm>
            <a:off x="624623" y="2893743"/>
            <a:ext cx="1271100" cy="10704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5"/>
          <p:cNvSpPr txBox="1"/>
          <p:nvPr/>
        </p:nvSpPr>
        <p:spPr>
          <a:xfrm>
            <a:off x="1436072" y="869738"/>
            <a:ext cx="6563804"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Longitudinal waves experience compression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6"/>
          <p:cNvPicPr preferRelativeResize="0">
            <a:picLocks noGrp="1"/>
          </p:cNvPicPr>
          <p:nvPr>
            <p:ph type="body" idx="1"/>
          </p:nvPr>
        </p:nvPicPr>
        <p:blipFill rotWithShape="1">
          <a:blip r:embed="rId3">
            <a:alphaModFix/>
          </a:blip>
          <a:srcRect t="-64240" b="-64242"/>
          <a:stretch/>
        </p:blipFill>
        <p:spPr>
          <a:xfrm>
            <a:off x="457200" y="1166016"/>
            <a:ext cx="8229600" cy="4526100"/>
          </a:xfrm>
          <a:prstGeom prst="rect">
            <a:avLst/>
          </a:prstGeom>
          <a:noFill/>
          <a:ln w="9525" cap="flat" cmpd="sng">
            <a:solidFill>
              <a:schemeClr val="lt1"/>
            </a:solidFill>
            <a:prstDash val="solid"/>
            <a:round/>
            <a:headEnd type="none" w="sm" len="sm"/>
            <a:tailEnd type="none" w="sm" len="sm"/>
          </a:ln>
        </p:spPr>
      </p:pic>
      <p:sp>
        <p:nvSpPr>
          <p:cNvPr id="254" name="Google Shape;254;p16"/>
          <p:cNvSpPr/>
          <p:nvPr/>
        </p:nvSpPr>
        <p:spPr>
          <a:xfrm>
            <a:off x="3705962" y="2796564"/>
            <a:ext cx="1779762" cy="837619"/>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6"/>
          <p:cNvSpPr/>
          <p:nvPr/>
        </p:nvSpPr>
        <p:spPr>
          <a:xfrm>
            <a:off x="6232636" y="2769544"/>
            <a:ext cx="1793276" cy="837619"/>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16"/>
          <p:cNvSpPr/>
          <p:nvPr/>
        </p:nvSpPr>
        <p:spPr>
          <a:xfrm>
            <a:off x="1335456" y="2796564"/>
            <a:ext cx="1486280" cy="837619"/>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16"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6"/>
          <p:cNvSpPr txBox="1"/>
          <p:nvPr/>
        </p:nvSpPr>
        <p:spPr>
          <a:xfrm>
            <a:off x="1436072" y="869738"/>
            <a:ext cx="6563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And rarefactions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Longitudinal Wave</a:t>
            </a:r>
            <a:endParaRPr/>
          </a:p>
        </p:txBody>
      </p:sp>
      <p:pic>
        <p:nvPicPr>
          <p:cNvPr id="120" name="Google Shape;120;p2"/>
          <p:cNvPicPr preferRelativeResize="0">
            <a:picLocks noGrp="1"/>
          </p:cNvPicPr>
          <p:nvPr>
            <p:ph type="body" idx="1"/>
          </p:nvPr>
        </p:nvPicPr>
        <p:blipFill rotWithShape="1">
          <a:blip r:embed="rId3">
            <a:alphaModFix/>
          </a:blip>
          <a:srcRect t="-64240" b="-64242"/>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pic>
        <p:nvPicPr>
          <p:cNvPr id="121" name="Google Shape;121;p2"/>
          <p:cNvPicPr preferRelativeResize="0"/>
          <p:nvPr/>
        </p:nvPicPr>
        <p:blipFill rotWithShape="1">
          <a:blip r:embed="rId4">
            <a:alphaModFix/>
          </a:blip>
          <a:srcRect/>
          <a:stretch/>
        </p:blipFill>
        <p:spPr>
          <a:xfrm>
            <a:off x="0" y="17462"/>
            <a:ext cx="923925" cy="714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title"/>
          </p:nvPr>
        </p:nvSpPr>
        <p:spPr>
          <a:xfrm>
            <a:off x="361225" y="1390725"/>
            <a:ext cx="7946400" cy="3189300"/>
          </a:xfrm>
          <a:prstGeom prst="rect">
            <a:avLst/>
          </a:prstGeom>
          <a:noFill/>
          <a:ln>
            <a:noFill/>
          </a:ln>
        </p:spPr>
        <p:txBody>
          <a:bodyPr spcFirstLastPara="1" wrap="square" lIns="91425" tIns="45700" rIns="91425" bIns="45700" anchor="t" anchorCtr="0">
            <a:normAutofit/>
          </a:bodyPr>
          <a:lstStyle/>
          <a:p>
            <a:pPr marL="457200" lvl="0" indent="-431800" algn="l" rtl="0">
              <a:lnSpc>
                <a:spcPct val="115000"/>
              </a:lnSpc>
              <a:spcBef>
                <a:spcPts val="0"/>
              </a:spcBef>
              <a:spcAft>
                <a:spcPts val="0"/>
              </a:spcAft>
              <a:buSzPts val="3200"/>
              <a:buAutoNum type="alphaUcPeriod"/>
            </a:pPr>
            <a:r>
              <a:rPr lang="en-US" sz="3200"/>
              <a:t>Up and down along the direction of a wave</a:t>
            </a:r>
            <a:endParaRPr sz="3200"/>
          </a:p>
          <a:p>
            <a:pPr marL="457200" lvl="0" indent="-431800" algn="l" rtl="0">
              <a:lnSpc>
                <a:spcPct val="115000"/>
              </a:lnSpc>
              <a:spcBef>
                <a:spcPts val="0"/>
              </a:spcBef>
              <a:spcAft>
                <a:spcPts val="0"/>
              </a:spcAft>
              <a:buSzPts val="3200"/>
              <a:buAutoNum type="alphaUcPeriod"/>
            </a:pPr>
            <a:r>
              <a:rPr lang="en-US" sz="3200"/>
              <a:t>Back and forth along the direction of the wave</a:t>
            </a:r>
            <a:endParaRPr sz="3200"/>
          </a:p>
          <a:p>
            <a:pPr marL="457200" lvl="0" indent="-431800" algn="l" rtl="0">
              <a:lnSpc>
                <a:spcPct val="115000"/>
              </a:lnSpc>
              <a:spcBef>
                <a:spcPts val="0"/>
              </a:spcBef>
              <a:spcAft>
                <a:spcPts val="0"/>
              </a:spcAft>
              <a:buSzPts val="3200"/>
              <a:buAutoNum type="alphaUcPeriod"/>
            </a:pPr>
            <a:r>
              <a:rPr lang="en-US" sz="3200"/>
              <a:t>Forward along the direction of the wave</a:t>
            </a:r>
            <a:endParaRPr/>
          </a:p>
        </p:txBody>
      </p:sp>
      <p:pic>
        <p:nvPicPr>
          <p:cNvPr id="271" name="Google Shape;271;p18"/>
          <p:cNvPicPr preferRelativeResize="0">
            <a:picLocks noGrp="1"/>
          </p:cNvPicPr>
          <p:nvPr>
            <p:ph type="body" idx="1"/>
          </p:nvPr>
        </p:nvPicPr>
        <p:blipFill rotWithShape="1">
          <a:blip r:embed="rId3">
            <a:alphaModFix/>
          </a:blip>
          <a:srcRect t="-64240" b="-64242"/>
          <a:stretch/>
        </p:blipFill>
        <p:spPr>
          <a:xfrm>
            <a:off x="1397983" y="3912606"/>
            <a:ext cx="6348000" cy="2945400"/>
          </a:xfrm>
          <a:prstGeom prst="rect">
            <a:avLst/>
          </a:prstGeom>
          <a:noFill/>
          <a:ln w="9525" cap="flat" cmpd="sng">
            <a:solidFill>
              <a:schemeClr val="lt1"/>
            </a:solidFill>
            <a:prstDash val="solid"/>
            <a:round/>
            <a:headEnd type="none" w="sm" len="sm"/>
            <a:tailEnd type="none" w="sm" len="sm"/>
          </a:ln>
        </p:spPr>
      </p:pic>
      <p:sp>
        <p:nvSpPr>
          <p:cNvPr id="272" name="Google Shape;272;p1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8"/>
          <p:cNvSpPr txBox="1"/>
          <p:nvPr/>
        </p:nvSpPr>
        <p:spPr>
          <a:xfrm>
            <a:off x="1034100" y="403425"/>
            <a:ext cx="76041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500">
                <a:latin typeface="Calibri"/>
                <a:ea typeface="Calibri"/>
                <a:cs typeface="Calibri"/>
                <a:sym typeface="Calibri"/>
              </a:rPr>
              <a:t>In a longitudinal wave particles move:</a:t>
            </a:r>
            <a:endParaRPr sz="35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dda40b9448_0_0"/>
          <p:cNvSpPr txBox="1">
            <a:spLocks noGrp="1"/>
          </p:cNvSpPr>
          <p:nvPr>
            <p:ph type="title"/>
          </p:nvPr>
        </p:nvSpPr>
        <p:spPr>
          <a:xfrm>
            <a:off x="361225" y="1390725"/>
            <a:ext cx="7946400" cy="3189300"/>
          </a:xfrm>
          <a:prstGeom prst="rect">
            <a:avLst/>
          </a:prstGeom>
          <a:noFill/>
          <a:ln>
            <a:noFill/>
          </a:ln>
        </p:spPr>
        <p:txBody>
          <a:bodyPr spcFirstLastPara="1" wrap="square" lIns="91425" tIns="45700" rIns="91425" bIns="45700" anchor="t" anchorCtr="0">
            <a:normAutofit/>
          </a:bodyPr>
          <a:lstStyle/>
          <a:p>
            <a:pPr marL="457200" lvl="0" indent="-431800" algn="l" rtl="0">
              <a:lnSpc>
                <a:spcPct val="115000"/>
              </a:lnSpc>
              <a:spcBef>
                <a:spcPts val="0"/>
              </a:spcBef>
              <a:spcAft>
                <a:spcPts val="0"/>
              </a:spcAft>
              <a:buSzPts val="3200"/>
              <a:buAutoNum type="alphaUcPeriod"/>
            </a:pPr>
            <a:r>
              <a:rPr lang="en-US" sz="3200"/>
              <a:t>Up and down along the direction of a wave</a:t>
            </a:r>
            <a:endParaRPr sz="3200"/>
          </a:p>
          <a:p>
            <a:pPr marL="457200" lvl="0" indent="-431800" algn="l" rtl="0">
              <a:lnSpc>
                <a:spcPct val="115000"/>
              </a:lnSpc>
              <a:spcBef>
                <a:spcPts val="0"/>
              </a:spcBef>
              <a:spcAft>
                <a:spcPts val="0"/>
              </a:spcAft>
              <a:buClr>
                <a:srgbClr val="FF0000"/>
              </a:buClr>
              <a:buSzPts val="3200"/>
              <a:buAutoNum type="alphaUcPeriod"/>
            </a:pPr>
            <a:r>
              <a:rPr lang="en-US" sz="3200">
                <a:solidFill>
                  <a:srgbClr val="FF0000"/>
                </a:solidFill>
              </a:rPr>
              <a:t>Back and forth along the direction of the wave</a:t>
            </a:r>
            <a:endParaRPr sz="3200">
              <a:solidFill>
                <a:srgbClr val="FF0000"/>
              </a:solidFill>
            </a:endParaRPr>
          </a:p>
          <a:p>
            <a:pPr marL="457200" lvl="0" indent="-431800" algn="l" rtl="0">
              <a:lnSpc>
                <a:spcPct val="115000"/>
              </a:lnSpc>
              <a:spcBef>
                <a:spcPts val="0"/>
              </a:spcBef>
              <a:spcAft>
                <a:spcPts val="0"/>
              </a:spcAft>
              <a:buSzPts val="3200"/>
              <a:buAutoNum type="alphaUcPeriod"/>
            </a:pPr>
            <a:r>
              <a:rPr lang="en-US" sz="3200"/>
              <a:t>Forward along the direction of the wave</a:t>
            </a:r>
            <a:endParaRPr/>
          </a:p>
        </p:txBody>
      </p:sp>
      <p:pic>
        <p:nvPicPr>
          <p:cNvPr id="280" name="Google Shape;280;gdda40b9448_0_0"/>
          <p:cNvPicPr preferRelativeResize="0">
            <a:picLocks noGrp="1"/>
          </p:cNvPicPr>
          <p:nvPr>
            <p:ph type="body" idx="1"/>
          </p:nvPr>
        </p:nvPicPr>
        <p:blipFill rotWithShape="1">
          <a:blip r:embed="rId3">
            <a:alphaModFix/>
          </a:blip>
          <a:srcRect t="-64244" b="-64222"/>
          <a:stretch/>
        </p:blipFill>
        <p:spPr>
          <a:xfrm>
            <a:off x="1397983" y="3912606"/>
            <a:ext cx="6348000" cy="2945400"/>
          </a:xfrm>
          <a:prstGeom prst="rect">
            <a:avLst/>
          </a:prstGeom>
          <a:noFill/>
          <a:ln w="9525" cap="flat" cmpd="sng">
            <a:solidFill>
              <a:schemeClr val="lt1"/>
            </a:solidFill>
            <a:prstDash val="solid"/>
            <a:round/>
            <a:headEnd type="none" w="sm" len="sm"/>
            <a:tailEnd type="none" w="sm" len="sm"/>
          </a:ln>
        </p:spPr>
      </p:pic>
      <p:sp>
        <p:nvSpPr>
          <p:cNvPr id="281" name="Google Shape;281;gdda40b9448_0_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gdda40b9448_0_0"/>
          <p:cNvSpPr txBox="1"/>
          <p:nvPr/>
        </p:nvSpPr>
        <p:spPr>
          <a:xfrm>
            <a:off x="1034100" y="403425"/>
            <a:ext cx="76041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500">
                <a:latin typeface="Calibri"/>
                <a:ea typeface="Calibri"/>
                <a:cs typeface="Calibri"/>
                <a:sym typeface="Calibri"/>
              </a:rPr>
              <a:t>In a longitudinal wave particles move:</a:t>
            </a:r>
            <a:endParaRPr sz="35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p:cNvSpPr txBox="1">
            <a:spLocks noGrp="1"/>
          </p:cNvSpPr>
          <p:nvPr>
            <p:ph type="title"/>
          </p:nvPr>
        </p:nvSpPr>
        <p:spPr>
          <a:xfrm>
            <a:off x="849550" y="240175"/>
            <a:ext cx="8060400" cy="10260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dk1"/>
              </a:buClr>
              <a:buSzPct val="83116"/>
              <a:buFont typeface="Calibri"/>
              <a:buNone/>
            </a:pPr>
            <a:r>
              <a:rPr lang="en-US" sz="3850"/>
              <a:t>What is the difference between compressions and rarefactions</a:t>
            </a:r>
            <a:r>
              <a:rPr lang="en-US" sz="3200"/>
              <a:t>? </a:t>
            </a:r>
            <a:endParaRPr/>
          </a:p>
        </p:txBody>
      </p:sp>
      <p:pic>
        <p:nvPicPr>
          <p:cNvPr id="289" name="Google Shape;289;p20"/>
          <p:cNvPicPr preferRelativeResize="0">
            <a:picLocks noGrp="1"/>
          </p:cNvPicPr>
          <p:nvPr>
            <p:ph type="body" idx="1"/>
          </p:nvPr>
        </p:nvPicPr>
        <p:blipFill rotWithShape="1">
          <a:blip r:embed="rId3">
            <a:alphaModFix/>
          </a:blip>
          <a:srcRect t="-64240" b="-64242"/>
          <a:stretch/>
        </p:blipFill>
        <p:spPr>
          <a:xfrm>
            <a:off x="849542" y="1538868"/>
            <a:ext cx="7351214" cy="4015905"/>
          </a:xfrm>
          <a:prstGeom prst="rect">
            <a:avLst/>
          </a:prstGeom>
          <a:noFill/>
          <a:ln w="9525" cap="flat" cmpd="sng">
            <a:solidFill>
              <a:schemeClr val="lt1"/>
            </a:solidFill>
            <a:prstDash val="solid"/>
            <a:round/>
            <a:headEnd type="none" w="sm" len="sm"/>
            <a:tailEnd type="none" w="sm" len="sm"/>
          </a:ln>
        </p:spPr>
      </p:pic>
      <p:sp>
        <p:nvSpPr>
          <p:cNvPr id="290" name="Google Shape;290;p2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0"/>
          <p:cNvSpPr txBox="1"/>
          <p:nvPr/>
        </p:nvSpPr>
        <p:spPr>
          <a:xfrm>
            <a:off x="3300761" y="2509024"/>
            <a:ext cx="2319454" cy="39029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20"/>
          <p:cNvSpPr txBox="1"/>
          <p:nvPr/>
        </p:nvSpPr>
        <p:spPr>
          <a:xfrm>
            <a:off x="3453161" y="4244897"/>
            <a:ext cx="2319454" cy="39029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2"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9" name="Google Shape;299;p22"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6" name="Google Shape;306;p2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07" name="Google Shape;307;p23" descr="Longitudinal Waves | PBS LearningMedia"/>
          <p:cNvPicPr preferRelativeResize="0"/>
          <p:nvPr/>
        </p:nvPicPr>
        <p:blipFill rotWithShape="1">
          <a:blip r:embed="rId5">
            <a:alphaModFix/>
          </a:blip>
          <a:srcRect/>
          <a:stretch/>
        </p:blipFill>
        <p:spPr>
          <a:xfrm>
            <a:off x="2273969" y="1848884"/>
            <a:ext cx="4974808" cy="2792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 name="Google Shape;314;p24"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1" name="Google Shape;321;p25"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322" name="Google Shape;322;p25" descr="Lesson 43: Transverse &amp; Longitudinal Waves"/>
          <p:cNvPicPr preferRelativeResize="0"/>
          <p:nvPr/>
        </p:nvPicPr>
        <p:blipFill rotWithShape="1">
          <a:blip r:embed="rId5">
            <a:alphaModFix/>
          </a:blip>
          <a:srcRect/>
          <a:stretch/>
        </p:blipFill>
        <p:spPr>
          <a:xfrm>
            <a:off x="1280809" y="2468353"/>
            <a:ext cx="6373069" cy="19212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6"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dda40b9448_3_0" descr="Questions"/>
          <p:cNvSpPr/>
          <p:nvPr/>
        </p:nvSpPr>
        <p:spPr>
          <a:xfrm>
            <a:off x="78059" y="110082"/>
            <a:ext cx="758400" cy="7041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5" name="Google Shape;335;gdda40b9448_3_0" descr="Lesson 43: Transverse &amp; Longitudinal Waves"/>
          <p:cNvPicPr preferRelativeResize="0"/>
          <p:nvPr/>
        </p:nvPicPr>
        <p:blipFill rotWithShape="1">
          <a:blip r:embed="rId4">
            <a:alphaModFix/>
          </a:blip>
          <a:srcRect/>
          <a:stretch/>
        </p:blipFill>
        <p:spPr>
          <a:xfrm>
            <a:off x="78050" y="2602155"/>
            <a:ext cx="3722880" cy="1122339"/>
          </a:xfrm>
          <a:prstGeom prst="rect">
            <a:avLst/>
          </a:prstGeom>
          <a:noFill/>
          <a:ln>
            <a:noFill/>
          </a:ln>
        </p:spPr>
      </p:pic>
      <p:sp>
        <p:nvSpPr>
          <p:cNvPr id="336" name="Google Shape;336;gdda40b9448_3_0"/>
          <p:cNvSpPr txBox="1"/>
          <p:nvPr/>
        </p:nvSpPr>
        <p:spPr>
          <a:xfrm>
            <a:off x="952450" y="282250"/>
            <a:ext cx="78657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Which is an example of a longitudinal wave</a:t>
            </a:r>
            <a:r>
              <a:rPr lang="en-US" sz="3200">
                <a:solidFill>
                  <a:schemeClr val="dk1"/>
                </a:solidFill>
                <a:latin typeface="Calibri"/>
                <a:ea typeface="Calibri"/>
                <a:cs typeface="Calibri"/>
                <a:sym typeface="Calibri"/>
              </a:rPr>
              <a:t>? H</a:t>
            </a:r>
            <a:r>
              <a:rPr lang="en-US" sz="3200" b="0" i="0" u="none" strike="noStrike" cap="none">
                <a:solidFill>
                  <a:schemeClr val="dk1"/>
                </a:solidFill>
                <a:latin typeface="Calibri"/>
                <a:ea typeface="Calibri"/>
                <a:cs typeface="Calibri"/>
                <a:sym typeface="Calibri"/>
              </a:rPr>
              <a:t>ow can you tell?</a:t>
            </a:r>
            <a:endParaRPr sz="1400" b="0" i="0" u="none" strike="noStrike" cap="none">
              <a:solidFill>
                <a:srgbClr val="000000"/>
              </a:solidFill>
              <a:latin typeface="Arial"/>
              <a:ea typeface="Arial"/>
              <a:cs typeface="Arial"/>
              <a:sym typeface="Arial"/>
            </a:endParaRPr>
          </a:p>
        </p:txBody>
      </p:sp>
      <p:pic>
        <p:nvPicPr>
          <p:cNvPr id="337" name="Google Shape;337;gdda40b9448_3_0"/>
          <p:cNvPicPr preferRelativeResize="0">
            <a:picLocks noGrp="1"/>
          </p:cNvPicPr>
          <p:nvPr>
            <p:ph type="body" idx="4294967295"/>
          </p:nvPr>
        </p:nvPicPr>
        <p:blipFill rotWithShape="1">
          <a:blip r:embed="rId5">
            <a:alphaModFix/>
          </a:blip>
          <a:srcRect t="-64244" b="-64222"/>
          <a:stretch/>
        </p:blipFill>
        <p:spPr>
          <a:xfrm>
            <a:off x="4182375" y="1921601"/>
            <a:ext cx="4961700" cy="2718000"/>
          </a:xfrm>
          <a:prstGeom prst="rect">
            <a:avLst/>
          </a:prstGeom>
          <a:noFill/>
          <a:ln w="9525" cap="flat" cmpd="sng">
            <a:solidFill>
              <a:schemeClr val="lt1"/>
            </a:solidFill>
            <a:prstDash val="solid"/>
            <a:round/>
            <a:headEnd type="none" w="sm" len="sm"/>
            <a:tailEnd type="none" w="sm" len="sm"/>
          </a:ln>
        </p:spPr>
      </p:pic>
      <p:sp>
        <p:nvSpPr>
          <p:cNvPr id="338" name="Google Shape;338;gdda40b9448_3_0"/>
          <p:cNvSpPr txBox="1"/>
          <p:nvPr/>
        </p:nvSpPr>
        <p:spPr>
          <a:xfrm>
            <a:off x="5721565" y="2518116"/>
            <a:ext cx="17007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gdda40b9448_3_0"/>
          <p:cNvSpPr txBox="1"/>
          <p:nvPr/>
        </p:nvSpPr>
        <p:spPr>
          <a:xfrm>
            <a:off x="5663153" y="3676566"/>
            <a:ext cx="17007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7" descr="Questions"/>
          <p:cNvSpPr/>
          <p:nvPr/>
        </p:nvSpPr>
        <p:spPr>
          <a:xfrm>
            <a:off x="78059" y="110082"/>
            <a:ext cx="758283" cy="703957"/>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p27" descr="Lesson 43: Transverse &amp; Longitudinal Waves"/>
          <p:cNvPicPr preferRelativeResize="0"/>
          <p:nvPr/>
        </p:nvPicPr>
        <p:blipFill rotWithShape="1">
          <a:blip r:embed="rId4">
            <a:alphaModFix/>
          </a:blip>
          <a:srcRect/>
          <a:stretch/>
        </p:blipFill>
        <p:spPr>
          <a:xfrm>
            <a:off x="78050" y="2602155"/>
            <a:ext cx="3722880" cy="1122339"/>
          </a:xfrm>
          <a:prstGeom prst="rect">
            <a:avLst/>
          </a:prstGeom>
          <a:noFill/>
          <a:ln>
            <a:noFill/>
          </a:ln>
        </p:spPr>
      </p:pic>
      <p:sp>
        <p:nvSpPr>
          <p:cNvPr id="347" name="Google Shape;347;p27"/>
          <p:cNvSpPr txBox="1"/>
          <p:nvPr/>
        </p:nvSpPr>
        <p:spPr>
          <a:xfrm>
            <a:off x="952450" y="282250"/>
            <a:ext cx="78657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Which is an example of a longitudinal wave</a:t>
            </a:r>
            <a:r>
              <a:rPr lang="en-US" sz="3200">
                <a:solidFill>
                  <a:schemeClr val="dk1"/>
                </a:solidFill>
                <a:latin typeface="Calibri"/>
                <a:ea typeface="Calibri"/>
                <a:cs typeface="Calibri"/>
                <a:sym typeface="Calibri"/>
              </a:rPr>
              <a:t>? H</a:t>
            </a:r>
            <a:r>
              <a:rPr lang="en-US" sz="3200" b="0" i="0" u="none" strike="noStrike" cap="none">
                <a:solidFill>
                  <a:schemeClr val="dk1"/>
                </a:solidFill>
                <a:latin typeface="Calibri"/>
                <a:ea typeface="Calibri"/>
                <a:cs typeface="Calibri"/>
                <a:sym typeface="Calibri"/>
              </a:rPr>
              <a:t>ow can you tell?</a:t>
            </a:r>
            <a:endParaRPr sz="1400" b="0" i="0" u="none" strike="noStrike" cap="none">
              <a:solidFill>
                <a:srgbClr val="000000"/>
              </a:solidFill>
              <a:latin typeface="Arial"/>
              <a:ea typeface="Arial"/>
              <a:cs typeface="Arial"/>
              <a:sym typeface="Arial"/>
            </a:endParaRPr>
          </a:p>
        </p:txBody>
      </p:sp>
      <p:pic>
        <p:nvPicPr>
          <p:cNvPr id="348" name="Google Shape;348;p27"/>
          <p:cNvPicPr preferRelativeResize="0">
            <a:picLocks noGrp="1"/>
          </p:cNvPicPr>
          <p:nvPr>
            <p:ph type="body" idx="4294967295"/>
          </p:nvPr>
        </p:nvPicPr>
        <p:blipFill rotWithShape="1">
          <a:blip r:embed="rId5">
            <a:alphaModFix/>
          </a:blip>
          <a:srcRect t="-64244" b="-64222"/>
          <a:stretch/>
        </p:blipFill>
        <p:spPr>
          <a:xfrm>
            <a:off x="4182375" y="1921601"/>
            <a:ext cx="4961700" cy="2718000"/>
          </a:xfrm>
          <a:prstGeom prst="rect">
            <a:avLst/>
          </a:prstGeom>
          <a:noFill/>
          <a:ln w="9525" cap="flat" cmpd="sng">
            <a:solidFill>
              <a:schemeClr val="lt1"/>
            </a:solidFill>
            <a:prstDash val="solid"/>
            <a:round/>
            <a:headEnd type="none" w="sm" len="sm"/>
            <a:tailEnd type="none" w="sm" len="sm"/>
          </a:ln>
        </p:spPr>
      </p:pic>
      <p:sp>
        <p:nvSpPr>
          <p:cNvPr id="349" name="Google Shape;349;p27"/>
          <p:cNvSpPr txBox="1"/>
          <p:nvPr/>
        </p:nvSpPr>
        <p:spPr>
          <a:xfrm>
            <a:off x="5721565" y="2518116"/>
            <a:ext cx="17007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27"/>
          <p:cNvSpPr txBox="1"/>
          <p:nvPr/>
        </p:nvSpPr>
        <p:spPr>
          <a:xfrm>
            <a:off x="5663153" y="3676566"/>
            <a:ext cx="17007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p27"/>
          <p:cNvSpPr/>
          <p:nvPr/>
        </p:nvSpPr>
        <p:spPr>
          <a:xfrm>
            <a:off x="4007375" y="2453950"/>
            <a:ext cx="5129100" cy="16533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
          <p:cNvSpPr txBox="1"/>
          <p:nvPr/>
        </p:nvSpPr>
        <p:spPr>
          <a:xfrm>
            <a:off x="722555" y="180654"/>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sound waves, and how are they related?</a:t>
            </a:r>
            <a:endParaRPr sz="1400" b="0" i="0" u="none" strike="noStrike" cap="none">
              <a:solidFill>
                <a:srgbClr val="000000"/>
              </a:solidFill>
              <a:latin typeface="Arial"/>
              <a:ea typeface="Arial"/>
              <a:cs typeface="Arial"/>
              <a:sym typeface="Arial"/>
            </a:endParaRPr>
          </a:p>
        </p:txBody>
      </p:sp>
      <p:pic>
        <p:nvPicPr>
          <p:cNvPr id="129" name="Google Shape;129;p3"/>
          <p:cNvPicPr preferRelativeResize="0"/>
          <p:nvPr/>
        </p:nvPicPr>
        <p:blipFill rotWithShape="1">
          <a:blip r:embed="rId4">
            <a:alphaModFix/>
          </a:blip>
          <a:srcRect t="-26384" b="-26382"/>
          <a:stretch/>
        </p:blipFill>
        <p:spPr>
          <a:xfrm>
            <a:off x="4156364" y="2080018"/>
            <a:ext cx="4446438" cy="2559344"/>
          </a:xfrm>
          <a:prstGeom prst="rect">
            <a:avLst/>
          </a:prstGeom>
          <a:noFill/>
          <a:ln>
            <a:noFill/>
          </a:ln>
        </p:spPr>
      </p:pic>
      <p:pic>
        <p:nvPicPr>
          <p:cNvPr id="130" name="Google Shape;130;p3" descr="soundwaves.jpg"/>
          <p:cNvPicPr preferRelativeResize="0"/>
          <p:nvPr/>
        </p:nvPicPr>
        <p:blipFill rotWithShape="1">
          <a:blip r:embed="rId5">
            <a:alphaModFix/>
          </a:blip>
          <a:srcRect l="-22732" r="-22730"/>
          <a:stretch/>
        </p:blipFill>
        <p:spPr>
          <a:xfrm>
            <a:off x="-332276" y="1528948"/>
            <a:ext cx="4904276" cy="2697163"/>
          </a:xfrm>
          <a:prstGeom prst="rect">
            <a:avLst/>
          </a:prstGeom>
          <a:noFill/>
          <a:ln>
            <a:noFill/>
          </a:ln>
        </p:spPr>
      </p:pic>
      <p:pic>
        <p:nvPicPr>
          <p:cNvPr id="131" name="Google Shape;131;p3" descr="earth.jpg"/>
          <p:cNvPicPr preferRelativeResize="0"/>
          <p:nvPr/>
        </p:nvPicPr>
        <p:blipFill rotWithShape="1">
          <a:blip r:embed="rId6">
            <a:alphaModFix/>
          </a:blip>
          <a:srcRect l="-14891" r="-14891"/>
          <a:stretch/>
        </p:blipFill>
        <p:spPr>
          <a:xfrm>
            <a:off x="2333502" y="4639362"/>
            <a:ext cx="3279402" cy="180354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31"/>
          <p:cNvPicPr preferRelativeResize="0">
            <a:picLocks noGrp="1"/>
          </p:cNvPicPr>
          <p:nvPr>
            <p:ph type="body" idx="1"/>
          </p:nvPr>
        </p:nvPicPr>
        <p:blipFill rotWithShape="1">
          <a:blip r:embed="rId3">
            <a:alphaModFix/>
          </a:blip>
          <a:srcRect t="-64240" b="-64242"/>
          <a:stretch/>
        </p:blipFill>
        <p:spPr>
          <a:xfrm>
            <a:off x="1397979" y="2273285"/>
            <a:ext cx="6348000" cy="2945400"/>
          </a:xfrm>
          <a:prstGeom prst="rect">
            <a:avLst/>
          </a:prstGeom>
          <a:noFill/>
          <a:ln w="9525" cap="flat" cmpd="sng">
            <a:solidFill>
              <a:schemeClr val="lt1"/>
            </a:solidFill>
            <a:prstDash val="solid"/>
            <a:round/>
            <a:headEnd type="none" w="sm" len="sm"/>
            <a:tailEnd type="none" w="sm" len="sm"/>
          </a:ln>
        </p:spPr>
      </p:pic>
      <p:sp>
        <p:nvSpPr>
          <p:cNvPr id="358" name="Google Shape;358;p3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1"/>
          <p:cNvSpPr txBox="1">
            <a:spLocks noGrp="1"/>
          </p:cNvSpPr>
          <p:nvPr>
            <p:ph type="title"/>
          </p:nvPr>
        </p:nvSpPr>
        <p:spPr>
          <a:xfrm>
            <a:off x="457196" y="50319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 longitudinal wave?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de658c2f3e_0_35"/>
          <p:cNvSpPr txBox="1">
            <a:spLocks noGrp="1"/>
          </p:cNvSpPr>
          <p:nvPr>
            <p:ph type="title"/>
          </p:nvPr>
        </p:nvSpPr>
        <p:spPr>
          <a:xfrm>
            <a:off x="849550" y="279450"/>
            <a:ext cx="7994700" cy="1026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Calibri"/>
              <a:buNone/>
            </a:pPr>
            <a:r>
              <a:rPr lang="en-US" sz="3500"/>
              <a:t>What is the difference between compressions and rarefactions? </a:t>
            </a:r>
            <a:endParaRPr sz="3500"/>
          </a:p>
        </p:txBody>
      </p:sp>
      <p:pic>
        <p:nvPicPr>
          <p:cNvPr id="366" name="Google Shape;366;gde658c2f3e_0_35"/>
          <p:cNvPicPr preferRelativeResize="0">
            <a:picLocks noGrp="1"/>
          </p:cNvPicPr>
          <p:nvPr>
            <p:ph type="body" idx="1"/>
          </p:nvPr>
        </p:nvPicPr>
        <p:blipFill rotWithShape="1">
          <a:blip r:embed="rId3">
            <a:alphaModFix/>
          </a:blip>
          <a:srcRect t="-64244" b="-64222"/>
          <a:stretch/>
        </p:blipFill>
        <p:spPr>
          <a:xfrm>
            <a:off x="849542" y="1538868"/>
            <a:ext cx="7351200" cy="4015800"/>
          </a:xfrm>
          <a:prstGeom prst="rect">
            <a:avLst/>
          </a:prstGeom>
          <a:noFill/>
          <a:ln w="9525" cap="flat" cmpd="sng">
            <a:solidFill>
              <a:schemeClr val="lt1"/>
            </a:solidFill>
            <a:prstDash val="solid"/>
            <a:round/>
            <a:headEnd type="none" w="sm" len="sm"/>
            <a:tailEnd type="none" w="sm" len="sm"/>
          </a:ln>
        </p:spPr>
      </p:pic>
      <p:sp>
        <p:nvSpPr>
          <p:cNvPr id="367" name="Google Shape;367;gde658c2f3e_0_35"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de658c2f3e_0_35"/>
          <p:cNvSpPr txBox="1"/>
          <p:nvPr/>
        </p:nvSpPr>
        <p:spPr>
          <a:xfrm>
            <a:off x="3300761" y="2509024"/>
            <a:ext cx="23196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gde658c2f3e_0_35"/>
          <p:cNvSpPr txBox="1"/>
          <p:nvPr/>
        </p:nvSpPr>
        <p:spPr>
          <a:xfrm>
            <a:off x="3453161" y="4244897"/>
            <a:ext cx="23196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4"/>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376" name="Google Shape;376;p34"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5"/>
          <p:cNvSpPr txBox="1">
            <a:spLocks noGrp="1"/>
          </p:cNvSpPr>
          <p:nvPr>
            <p:ph type="title"/>
          </p:nvPr>
        </p:nvSpPr>
        <p:spPr>
          <a:xfrm>
            <a:off x="457200" y="85800"/>
            <a:ext cx="8229600" cy="197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b="1" u="sng"/>
              <a:t>Longitudinal wave</a:t>
            </a:r>
            <a:r>
              <a:rPr lang="en-US" sz="3500" b="1"/>
              <a:t>: </a:t>
            </a:r>
            <a:r>
              <a:rPr lang="en-US" sz="3500"/>
              <a:t>a wave that makes particles move back and forth along the direction of the wave</a:t>
            </a:r>
            <a:endParaRPr sz="3500"/>
          </a:p>
        </p:txBody>
      </p:sp>
      <p:pic>
        <p:nvPicPr>
          <p:cNvPr id="383" name="Google Shape;383;p35"/>
          <p:cNvPicPr preferRelativeResize="0">
            <a:picLocks noGrp="1"/>
          </p:cNvPicPr>
          <p:nvPr>
            <p:ph type="body" idx="1"/>
          </p:nvPr>
        </p:nvPicPr>
        <p:blipFill rotWithShape="1">
          <a:blip r:embed="rId3">
            <a:alphaModFix/>
          </a:blip>
          <a:srcRect t="-64240" b="-64242"/>
          <a:stretch/>
        </p:blipFill>
        <p:spPr>
          <a:xfrm>
            <a:off x="424771" y="2057400"/>
            <a:ext cx="8229600" cy="4525963"/>
          </a:xfrm>
          <a:prstGeom prst="rect">
            <a:avLst/>
          </a:prstGeom>
          <a:noFill/>
          <a:ln w="9525" cap="flat" cmpd="sng">
            <a:solidFill>
              <a:schemeClr val="lt1"/>
            </a:solidFill>
            <a:prstDash val="solid"/>
            <a:round/>
            <a:headEnd type="none" w="sm" len="sm"/>
            <a:tailEnd type="none" w="sm" len="sm"/>
          </a:ln>
        </p:spPr>
      </p:pic>
      <p:sp>
        <p:nvSpPr>
          <p:cNvPr id="384" name="Google Shape;384;p35" descr="Rewind"/>
          <p:cNvSpPr/>
          <p:nvPr/>
        </p:nvSpPr>
        <p:spPr>
          <a:xfrm>
            <a:off x="34120" y="0"/>
            <a:ext cx="781301" cy="79731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7"/>
          <p:cNvSpPr txBox="1"/>
          <p:nvPr/>
        </p:nvSpPr>
        <p:spPr>
          <a:xfrm>
            <a:off x="722555" y="180654"/>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sound waves, and how are they related?</a:t>
            </a:r>
            <a:endParaRPr sz="1400" b="0" i="0" u="none" strike="noStrike" cap="none">
              <a:solidFill>
                <a:srgbClr val="000000"/>
              </a:solidFill>
              <a:latin typeface="Arial"/>
              <a:ea typeface="Arial"/>
              <a:cs typeface="Arial"/>
              <a:sym typeface="Arial"/>
            </a:endParaRPr>
          </a:p>
        </p:txBody>
      </p:sp>
      <p:pic>
        <p:nvPicPr>
          <p:cNvPr id="392" name="Google Shape;392;p37"/>
          <p:cNvPicPr preferRelativeResize="0"/>
          <p:nvPr/>
        </p:nvPicPr>
        <p:blipFill rotWithShape="1">
          <a:blip r:embed="rId4">
            <a:alphaModFix/>
          </a:blip>
          <a:srcRect t="-26384" b="-26382"/>
          <a:stretch/>
        </p:blipFill>
        <p:spPr>
          <a:xfrm>
            <a:off x="4156364" y="2080018"/>
            <a:ext cx="4446438" cy="2559344"/>
          </a:xfrm>
          <a:prstGeom prst="rect">
            <a:avLst/>
          </a:prstGeom>
          <a:noFill/>
          <a:ln>
            <a:noFill/>
          </a:ln>
        </p:spPr>
      </p:pic>
      <p:pic>
        <p:nvPicPr>
          <p:cNvPr id="393" name="Google Shape;393;p37" descr="soundwaves.jpg"/>
          <p:cNvPicPr preferRelativeResize="0"/>
          <p:nvPr/>
        </p:nvPicPr>
        <p:blipFill rotWithShape="1">
          <a:blip r:embed="rId5">
            <a:alphaModFix/>
          </a:blip>
          <a:srcRect l="-22732" r="-22730"/>
          <a:stretch/>
        </p:blipFill>
        <p:spPr>
          <a:xfrm>
            <a:off x="-332276" y="1528948"/>
            <a:ext cx="4904276" cy="2697163"/>
          </a:xfrm>
          <a:prstGeom prst="rect">
            <a:avLst/>
          </a:prstGeom>
          <a:noFill/>
          <a:ln>
            <a:noFill/>
          </a:ln>
        </p:spPr>
      </p:pic>
      <p:pic>
        <p:nvPicPr>
          <p:cNvPr id="394" name="Google Shape;394;p37" descr="earth.jpg"/>
          <p:cNvPicPr preferRelativeResize="0"/>
          <p:nvPr/>
        </p:nvPicPr>
        <p:blipFill rotWithShape="1">
          <a:blip r:embed="rId6">
            <a:alphaModFix/>
          </a:blip>
          <a:srcRect l="-14891" r="-14891"/>
          <a:stretch/>
        </p:blipFill>
        <p:spPr>
          <a:xfrm>
            <a:off x="2333502" y="4639362"/>
            <a:ext cx="3279402" cy="180354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38"/>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6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415" name="Google Shape;415;p40"/>
          <p:cNvGrpSpPr/>
          <p:nvPr/>
        </p:nvGrpSpPr>
        <p:grpSpPr>
          <a:xfrm>
            <a:off x="1505008" y="297180"/>
            <a:ext cx="5828913" cy="6262953"/>
            <a:chOff x="814636" y="0"/>
            <a:chExt cx="5828913" cy="6262953"/>
          </a:xfrm>
        </p:grpSpPr>
        <p:sp>
          <p:nvSpPr>
            <p:cNvPr id="416" name="Google Shape;416;p40"/>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0"/>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418" name="Google Shape;418;p40"/>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0"/>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0"/>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421" name="Google Shape;421;p40"/>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0"/>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0"/>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424" name="Google Shape;424;p40"/>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0"/>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0"/>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427" name="Google Shape;427;p40"/>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0"/>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0"/>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430" name="Google Shape;430;p40"/>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0"/>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0"/>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433" name="Google Shape;433;p40"/>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34" name="Google Shape;434;p40"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435" name="Google Shape;435;p40"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436" name="Google Shape;436;p40"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437" name="Google Shape;437;p40"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438" name="Google Shape;438;p40"/>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9" name="Google Shape;439;p40"/>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Medium</a:t>
            </a:r>
            <a:endParaRPr/>
          </a:p>
        </p:txBody>
      </p:sp>
      <p:pic>
        <p:nvPicPr>
          <p:cNvPr id="446" name="Google Shape;446;p41" descr="earth.jpg"/>
          <p:cNvPicPr preferRelativeResize="0">
            <a:picLocks noGrp="1"/>
          </p:cNvPicPr>
          <p:nvPr>
            <p:ph type="body" idx="1"/>
          </p:nvPr>
        </p:nvPicPr>
        <p:blipFill rotWithShape="1">
          <a:blip r:embed="rId3">
            <a:alphaModFix/>
          </a:blip>
          <a:srcRect l="-14891" r="-14891"/>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pic>
        <p:nvPicPr>
          <p:cNvPr id="447" name="Google Shape;447;p41"/>
          <p:cNvPicPr preferRelativeResize="0"/>
          <p:nvPr/>
        </p:nvPicPr>
        <p:blipFill rotWithShape="1">
          <a:blip r:embed="rId4">
            <a:alphaModFix/>
          </a:blip>
          <a:srcRect/>
          <a:stretch/>
        </p:blipFill>
        <p:spPr>
          <a:xfrm>
            <a:off x="71252" y="131763"/>
            <a:ext cx="923925" cy="714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2"/>
          <p:cNvSpPr txBox="1"/>
          <p:nvPr/>
        </p:nvSpPr>
        <p:spPr>
          <a:xfrm>
            <a:off x="722555" y="180654"/>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sound waves, and how are they related?</a:t>
            </a:r>
            <a:endParaRPr sz="1400" b="0" i="0" u="none" strike="noStrike" cap="none">
              <a:solidFill>
                <a:srgbClr val="000000"/>
              </a:solidFill>
              <a:latin typeface="Arial"/>
              <a:ea typeface="Arial"/>
              <a:cs typeface="Arial"/>
              <a:sym typeface="Arial"/>
            </a:endParaRPr>
          </a:p>
        </p:txBody>
      </p:sp>
      <p:pic>
        <p:nvPicPr>
          <p:cNvPr id="455" name="Google Shape;455;p42"/>
          <p:cNvPicPr preferRelativeResize="0"/>
          <p:nvPr/>
        </p:nvPicPr>
        <p:blipFill rotWithShape="1">
          <a:blip r:embed="rId4">
            <a:alphaModFix/>
          </a:blip>
          <a:srcRect t="-26384" b="-26382"/>
          <a:stretch/>
        </p:blipFill>
        <p:spPr>
          <a:xfrm>
            <a:off x="4156364" y="2080018"/>
            <a:ext cx="4446438" cy="2559344"/>
          </a:xfrm>
          <a:prstGeom prst="rect">
            <a:avLst/>
          </a:prstGeom>
          <a:noFill/>
          <a:ln>
            <a:noFill/>
          </a:ln>
        </p:spPr>
      </p:pic>
      <p:pic>
        <p:nvPicPr>
          <p:cNvPr id="456" name="Google Shape;456;p42" descr="soundwaves.jpg"/>
          <p:cNvPicPr preferRelativeResize="0"/>
          <p:nvPr/>
        </p:nvPicPr>
        <p:blipFill rotWithShape="1">
          <a:blip r:embed="rId5">
            <a:alphaModFix/>
          </a:blip>
          <a:srcRect l="-22732" r="-22730"/>
          <a:stretch/>
        </p:blipFill>
        <p:spPr>
          <a:xfrm>
            <a:off x="-332276" y="1528948"/>
            <a:ext cx="4904276" cy="2697163"/>
          </a:xfrm>
          <a:prstGeom prst="rect">
            <a:avLst/>
          </a:prstGeom>
          <a:noFill/>
          <a:ln>
            <a:noFill/>
          </a:ln>
        </p:spPr>
      </p:pic>
      <p:pic>
        <p:nvPicPr>
          <p:cNvPr id="457" name="Google Shape;457;p42" descr="earth.jpg"/>
          <p:cNvPicPr preferRelativeResize="0"/>
          <p:nvPr/>
        </p:nvPicPr>
        <p:blipFill rotWithShape="1">
          <a:blip r:embed="rId6">
            <a:alphaModFix/>
          </a:blip>
          <a:srcRect l="-14891" r="-14891"/>
          <a:stretch/>
        </p:blipFill>
        <p:spPr>
          <a:xfrm>
            <a:off x="2333502" y="4639362"/>
            <a:ext cx="3279402" cy="18035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b="1"/>
              <a:t>Objective: </a:t>
            </a:r>
            <a:r>
              <a:rPr lang="en-US"/>
              <a:t>Allow students to see how compression and rarefaction works in longitudinal waves</a:t>
            </a:r>
            <a:endParaRPr/>
          </a:p>
          <a:p>
            <a:pPr marL="0" lvl="0" indent="0" algn="l" rtl="0">
              <a:lnSpc>
                <a:spcPct val="100000"/>
              </a:lnSpc>
              <a:spcBef>
                <a:spcPts val="518"/>
              </a:spcBef>
              <a:spcAft>
                <a:spcPts val="0"/>
              </a:spcAft>
              <a:buClr>
                <a:schemeClr val="dk1"/>
              </a:buClr>
              <a:buSzPct val="100000"/>
              <a:buNone/>
            </a:pPr>
            <a:endParaRPr/>
          </a:p>
          <a:p>
            <a:pPr marL="0" lvl="0" indent="0" algn="l" rtl="0">
              <a:lnSpc>
                <a:spcPct val="100000"/>
              </a:lnSpc>
              <a:spcBef>
                <a:spcPts val="518"/>
              </a:spcBef>
              <a:spcAft>
                <a:spcPts val="0"/>
              </a:spcAft>
              <a:buClr>
                <a:schemeClr val="dk1"/>
              </a:buClr>
              <a:buSzPct val="100000"/>
              <a:buNone/>
            </a:pPr>
            <a:r>
              <a:rPr lang="en-US" b="1"/>
              <a:t>Activity: </a:t>
            </a:r>
            <a:r>
              <a:rPr lang="en-US"/>
              <a:t>The teacher will demonstrate for students how sound travel in waves using a slinky. The teacher will instruct students to look for both rarefaction and compression sections. </a:t>
            </a:r>
            <a:endParaRPr/>
          </a:p>
        </p:txBody>
      </p:sp>
      <p:sp>
        <p:nvSpPr>
          <p:cNvPr id="137" name="Google Shape;137;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ct val="100000"/>
              <a:buNone/>
            </a:pPr>
            <a:r>
              <a:rPr lang="en-US" b="1"/>
              <a:t>Materials:</a:t>
            </a:r>
            <a:endParaRPr/>
          </a:p>
          <a:p>
            <a:pPr marL="342900" lvl="0" indent="-342900" algn="l" rtl="0">
              <a:lnSpc>
                <a:spcPct val="100000"/>
              </a:lnSpc>
              <a:spcBef>
                <a:spcPts val="518"/>
              </a:spcBef>
              <a:spcAft>
                <a:spcPts val="0"/>
              </a:spcAft>
              <a:buClr>
                <a:schemeClr val="dk1"/>
              </a:buClr>
              <a:buSzPct val="100000"/>
              <a:buChar char="•"/>
            </a:pPr>
            <a:r>
              <a:rPr lang="en-US"/>
              <a:t>Slinky</a:t>
            </a:r>
            <a:endParaRPr/>
          </a:p>
          <a:p>
            <a:pPr marL="342900" lvl="0" indent="-178435" algn="l" rtl="0">
              <a:lnSpc>
                <a:spcPct val="100000"/>
              </a:lnSpc>
              <a:spcBef>
                <a:spcPts val="518"/>
              </a:spcBef>
              <a:spcAft>
                <a:spcPts val="0"/>
              </a:spcAft>
              <a:buClr>
                <a:schemeClr val="dk1"/>
              </a:buClr>
              <a:buSzPct val="100000"/>
              <a:buNone/>
            </a:pPr>
            <a:endParaRPr/>
          </a:p>
          <a:p>
            <a:pPr marL="0" lvl="0" indent="0" algn="l" rtl="0">
              <a:lnSpc>
                <a:spcPct val="100000"/>
              </a:lnSpc>
              <a:spcBef>
                <a:spcPts val="518"/>
              </a:spcBef>
              <a:spcAft>
                <a:spcPts val="0"/>
              </a:spcAft>
              <a:buClr>
                <a:schemeClr val="dk1"/>
              </a:buClr>
              <a:buSzPct val="100000"/>
              <a:buNone/>
            </a:pPr>
            <a:r>
              <a:rPr lang="en-US" b="1"/>
              <a:t>Questions:</a:t>
            </a:r>
            <a:endParaRPr/>
          </a:p>
          <a:p>
            <a:pPr marL="342900" lvl="0" indent="-342900" algn="l" rtl="0">
              <a:lnSpc>
                <a:spcPct val="100000"/>
              </a:lnSpc>
              <a:spcBef>
                <a:spcPts val="518"/>
              </a:spcBef>
              <a:spcAft>
                <a:spcPts val="0"/>
              </a:spcAft>
              <a:buClr>
                <a:schemeClr val="dk1"/>
              </a:buClr>
              <a:buSzPct val="100000"/>
              <a:buFont typeface="Arial"/>
              <a:buChar char="•"/>
            </a:pPr>
            <a:r>
              <a:rPr lang="en-US"/>
              <a:t>What do you think will happen when I move the slinky?</a:t>
            </a:r>
            <a:endParaRPr/>
          </a:p>
          <a:p>
            <a:pPr marL="342900" lvl="0" indent="-342900" algn="l" rtl="0">
              <a:lnSpc>
                <a:spcPct val="100000"/>
              </a:lnSpc>
              <a:spcBef>
                <a:spcPts val="518"/>
              </a:spcBef>
              <a:spcAft>
                <a:spcPts val="0"/>
              </a:spcAft>
              <a:buClr>
                <a:schemeClr val="dk1"/>
              </a:buClr>
              <a:buSzPct val="100000"/>
              <a:buFont typeface="Arial"/>
              <a:buChar char="•"/>
            </a:pPr>
            <a:r>
              <a:rPr lang="en-US"/>
              <a:t>What do you notice when the slinky moves?</a:t>
            </a:r>
            <a:endParaRPr/>
          </a:p>
        </p:txBody>
      </p:sp>
      <p:sp>
        <p:nvSpPr>
          <p:cNvPr id="138" name="Google Shape;138;p4"/>
          <p:cNvSpPr txBox="1"/>
          <p:nvPr/>
        </p:nvSpPr>
        <p:spPr>
          <a:xfrm>
            <a:off x="628650" y="365125"/>
            <a:ext cx="7886700" cy="130644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4400" b="0" i="0" u="none" strike="noStrike" cap="none">
                <a:solidFill>
                  <a:srgbClr val="FFC000"/>
                </a:solidFill>
                <a:latin typeface="Calibri"/>
                <a:ea typeface="Calibri"/>
                <a:cs typeface="Calibri"/>
                <a:sym typeface="Calibri"/>
              </a:rPr>
              <a:t>Demonstration</a:t>
            </a:r>
            <a:endParaRPr sz="1400" b="0" i="0" u="none" strike="noStrike" cap="none">
              <a:solidFill>
                <a:srgbClr val="000000"/>
              </a:solidFill>
              <a:latin typeface="Arial"/>
              <a:ea typeface="Arial"/>
              <a:cs typeface="Arial"/>
              <a:sym typeface="Arial"/>
            </a:endParaRPr>
          </a:p>
        </p:txBody>
      </p:sp>
      <p:sp>
        <p:nvSpPr>
          <p:cNvPr id="139" name="Google Shape;139;p4"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dda40b9448_4_0"/>
          <p:cNvSpPr txBox="1">
            <a:spLocks noGrp="1"/>
          </p:cNvSpPr>
          <p:nvPr>
            <p:ph type="title"/>
          </p:nvPr>
        </p:nvSpPr>
        <p:spPr>
          <a:xfrm>
            <a:off x="457200" y="85800"/>
            <a:ext cx="8229600" cy="197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b="1" u="sng"/>
              <a:t>Longitudinal wave</a:t>
            </a:r>
            <a:r>
              <a:rPr lang="en-US" sz="3500" b="1"/>
              <a:t>: </a:t>
            </a:r>
            <a:r>
              <a:rPr lang="en-US" sz="3500"/>
              <a:t>a wave that makes particles move back and forth along the direction of the wave</a:t>
            </a:r>
            <a:endParaRPr sz="3500"/>
          </a:p>
        </p:txBody>
      </p:sp>
      <p:pic>
        <p:nvPicPr>
          <p:cNvPr id="470" name="Google Shape;470;gdda40b9448_4_0"/>
          <p:cNvPicPr preferRelativeResize="0">
            <a:picLocks noGrp="1"/>
          </p:cNvPicPr>
          <p:nvPr>
            <p:ph type="body" idx="1"/>
          </p:nvPr>
        </p:nvPicPr>
        <p:blipFill rotWithShape="1">
          <a:blip r:embed="rId3">
            <a:alphaModFix/>
          </a:blip>
          <a:srcRect t="-64244" b="-64222"/>
          <a:stretch/>
        </p:blipFill>
        <p:spPr>
          <a:xfrm>
            <a:off x="424771" y="2057400"/>
            <a:ext cx="8229600" cy="4526100"/>
          </a:xfrm>
          <a:prstGeom prst="rect">
            <a:avLst/>
          </a:prstGeom>
          <a:noFill/>
          <a:ln w="9525" cap="flat" cmpd="sng">
            <a:solidFill>
              <a:schemeClr val="lt1"/>
            </a:solidFill>
            <a:prstDash val="solid"/>
            <a:round/>
            <a:headEnd type="none" w="sm" len="sm"/>
            <a:tailEnd type="none" w="sm" len="sm"/>
          </a:ln>
        </p:spPr>
      </p:pic>
      <p:sp>
        <p:nvSpPr>
          <p:cNvPr id="471" name="Google Shape;471;gdda40b9448_4_0" descr="Rewind"/>
          <p:cNvSpPr/>
          <p:nvPr/>
        </p:nvSpPr>
        <p:spPr>
          <a:xfrm>
            <a:off x="34120" y="0"/>
            <a:ext cx="781200" cy="7974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Compression</a:t>
            </a:r>
            <a:r>
              <a:rPr lang="en-US" sz="3600"/>
              <a:t>: where particles are closely packed </a:t>
            </a:r>
            <a:endParaRPr/>
          </a:p>
        </p:txBody>
      </p:sp>
      <p:pic>
        <p:nvPicPr>
          <p:cNvPr id="478" name="Google Shape;478;p46"/>
          <p:cNvPicPr preferRelativeResize="0">
            <a:picLocks noGrp="1"/>
          </p:cNvPicPr>
          <p:nvPr>
            <p:ph type="body" idx="1"/>
          </p:nvPr>
        </p:nvPicPr>
        <p:blipFill rotWithShape="1">
          <a:blip r:embed="rId3">
            <a:alphaModFix/>
          </a:blip>
          <a:srcRect l="59385" t="19104" r="30265" b="25508"/>
          <a:stretch/>
        </p:blipFill>
        <p:spPr>
          <a:xfrm>
            <a:off x="3202260" y="1991990"/>
            <a:ext cx="2627249" cy="3384980"/>
          </a:xfrm>
          <a:prstGeom prst="rect">
            <a:avLst/>
          </a:prstGeom>
          <a:noFill/>
          <a:ln w="9525" cap="flat" cmpd="sng">
            <a:solidFill>
              <a:schemeClr val="lt1"/>
            </a:solidFill>
            <a:prstDash val="solid"/>
            <a:round/>
            <a:headEnd type="none" w="sm" len="sm"/>
            <a:tailEnd type="none" w="sm" len="sm"/>
          </a:ln>
        </p:spPr>
      </p:pic>
      <p:sp>
        <p:nvSpPr>
          <p:cNvPr id="479" name="Google Shape;479;p4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7"/>
          <p:cNvSpPr txBox="1">
            <a:spLocks noGrp="1"/>
          </p:cNvSpPr>
          <p:nvPr>
            <p:ph type="title"/>
          </p:nvPr>
        </p:nvSpPr>
        <p:spPr>
          <a:xfrm>
            <a:off x="457200" y="424771"/>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Rarefaction</a:t>
            </a:r>
            <a:r>
              <a:rPr lang="en-US" sz="3600"/>
              <a:t>: where particles are loosely packed</a:t>
            </a:r>
            <a:endParaRPr/>
          </a:p>
        </p:txBody>
      </p:sp>
      <p:pic>
        <p:nvPicPr>
          <p:cNvPr id="486" name="Google Shape;486;p47"/>
          <p:cNvPicPr preferRelativeResize="0">
            <a:picLocks noGrp="1"/>
          </p:cNvPicPr>
          <p:nvPr>
            <p:ph type="body" idx="1"/>
          </p:nvPr>
        </p:nvPicPr>
        <p:blipFill rotWithShape="1">
          <a:blip r:embed="rId3">
            <a:alphaModFix/>
          </a:blip>
          <a:srcRect l="42501" t="25837" r="40684" b="18941"/>
          <a:stretch/>
        </p:blipFill>
        <p:spPr>
          <a:xfrm>
            <a:off x="2594231" y="2269674"/>
            <a:ext cx="3828251" cy="3026235"/>
          </a:xfrm>
          <a:prstGeom prst="rect">
            <a:avLst/>
          </a:prstGeom>
          <a:noFill/>
          <a:ln w="9525" cap="flat" cmpd="sng">
            <a:solidFill>
              <a:schemeClr val="lt1"/>
            </a:solidFill>
            <a:prstDash val="solid"/>
            <a:round/>
            <a:headEnd type="none" w="sm" len="sm"/>
            <a:tailEnd type="none" w="sm" len="sm"/>
          </a:ln>
        </p:spPr>
      </p:pic>
      <p:sp>
        <p:nvSpPr>
          <p:cNvPr id="487" name="Google Shape;487;p4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9"/>
          <p:cNvSpPr txBox="1">
            <a:spLocks noGrp="1"/>
          </p:cNvSpPr>
          <p:nvPr>
            <p:ph type="title"/>
          </p:nvPr>
        </p:nvSpPr>
        <p:spPr>
          <a:xfrm>
            <a:off x="191100" y="269150"/>
            <a:ext cx="8761800" cy="1116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 longitudinal wave?</a:t>
            </a:r>
            <a:endParaRPr/>
          </a:p>
        </p:txBody>
      </p:sp>
      <p:pic>
        <p:nvPicPr>
          <p:cNvPr id="500" name="Google Shape;500;p49"/>
          <p:cNvPicPr preferRelativeResize="0">
            <a:picLocks noGrp="1"/>
          </p:cNvPicPr>
          <p:nvPr>
            <p:ph type="body" idx="1"/>
          </p:nvPr>
        </p:nvPicPr>
        <p:blipFill rotWithShape="1">
          <a:blip r:embed="rId3">
            <a:alphaModFix/>
          </a:blip>
          <a:srcRect t="-64240" b="-64242"/>
          <a:stretch/>
        </p:blipFill>
        <p:spPr>
          <a:xfrm>
            <a:off x="457196" y="1717125"/>
            <a:ext cx="8229600" cy="4526100"/>
          </a:xfrm>
          <a:prstGeom prst="rect">
            <a:avLst/>
          </a:prstGeom>
          <a:noFill/>
          <a:ln w="9525" cap="flat" cmpd="sng">
            <a:solidFill>
              <a:schemeClr val="lt1"/>
            </a:solidFill>
            <a:prstDash val="solid"/>
            <a:round/>
            <a:headEnd type="none" w="sm" len="sm"/>
            <a:tailEnd type="none" w="sm" len="sm"/>
          </a:ln>
        </p:spPr>
      </p:pic>
      <p:sp>
        <p:nvSpPr>
          <p:cNvPr id="501" name="Google Shape;501;p4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0"/>
          <p:cNvSpPr txBox="1">
            <a:spLocks noGrp="1"/>
          </p:cNvSpPr>
          <p:nvPr>
            <p:ph type="title"/>
          </p:nvPr>
        </p:nvSpPr>
        <p:spPr>
          <a:xfrm>
            <a:off x="732050" y="35098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a:t>What is the difference between compression and rarefaction?</a:t>
            </a:r>
            <a:endParaRPr/>
          </a:p>
        </p:txBody>
      </p:sp>
      <p:pic>
        <p:nvPicPr>
          <p:cNvPr id="508" name="Google Shape;508;p50"/>
          <p:cNvPicPr preferRelativeResize="0">
            <a:picLocks noGrp="1"/>
          </p:cNvPicPr>
          <p:nvPr>
            <p:ph type="body" idx="1"/>
          </p:nvPr>
        </p:nvPicPr>
        <p:blipFill rotWithShape="1">
          <a:blip r:embed="rId3">
            <a:alphaModFix/>
          </a:blip>
          <a:srcRect l="59385" t="19104" r="30265" b="25508"/>
          <a:stretch/>
        </p:blipFill>
        <p:spPr>
          <a:xfrm>
            <a:off x="996983" y="2499686"/>
            <a:ext cx="2627100" cy="3384900"/>
          </a:xfrm>
          <a:prstGeom prst="rect">
            <a:avLst/>
          </a:prstGeom>
          <a:noFill/>
          <a:ln w="9525" cap="flat" cmpd="sng">
            <a:solidFill>
              <a:schemeClr val="lt1"/>
            </a:solidFill>
            <a:prstDash val="solid"/>
            <a:round/>
            <a:headEnd type="none" w="sm" len="sm"/>
            <a:tailEnd type="none" w="sm" len="sm"/>
          </a:ln>
        </p:spPr>
      </p:pic>
      <p:sp>
        <p:nvSpPr>
          <p:cNvPr id="509" name="Google Shape;509;p5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0" name="Google Shape;510;p50"/>
          <p:cNvPicPr preferRelativeResize="0"/>
          <p:nvPr/>
        </p:nvPicPr>
        <p:blipFill rotWithShape="1">
          <a:blip r:embed="rId3">
            <a:alphaModFix/>
          </a:blip>
          <a:srcRect l="42501" t="25837" r="40684" b="18941"/>
          <a:stretch/>
        </p:blipFill>
        <p:spPr>
          <a:xfrm>
            <a:off x="4919338" y="2738848"/>
            <a:ext cx="3828251" cy="3026235"/>
          </a:xfrm>
          <a:prstGeom prst="rect">
            <a:avLst/>
          </a:prstGeom>
          <a:noFill/>
          <a:ln>
            <a:noFill/>
          </a:ln>
        </p:spPr>
      </p:pic>
      <p:pic>
        <p:nvPicPr>
          <p:cNvPr id="511" name="Google Shape;511;p50"/>
          <p:cNvPicPr preferRelativeResize="0"/>
          <p:nvPr/>
        </p:nvPicPr>
        <p:blipFill>
          <a:blip r:embed="rId5">
            <a:alphaModFix/>
          </a:blip>
          <a:stretch>
            <a:fillRect/>
          </a:stretch>
        </p:blipFill>
        <p:spPr>
          <a:xfrm>
            <a:off x="49075" y="1646372"/>
            <a:ext cx="4522925" cy="5091525"/>
          </a:xfrm>
          <a:prstGeom prst="rect">
            <a:avLst/>
          </a:prstGeom>
          <a:noFill/>
          <a:ln>
            <a:noFill/>
          </a:ln>
        </p:spPr>
      </p:pic>
      <p:pic>
        <p:nvPicPr>
          <p:cNvPr id="512" name="Google Shape;512;p50"/>
          <p:cNvPicPr preferRelativeResize="0"/>
          <p:nvPr/>
        </p:nvPicPr>
        <p:blipFill>
          <a:blip r:embed="rId5">
            <a:alphaModFix/>
          </a:blip>
          <a:stretch>
            <a:fillRect/>
          </a:stretch>
        </p:blipFill>
        <p:spPr>
          <a:xfrm>
            <a:off x="4572013" y="1646372"/>
            <a:ext cx="4522925" cy="50915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1"/>
          <p:cNvSpPr txBox="1"/>
          <p:nvPr/>
        </p:nvSpPr>
        <p:spPr>
          <a:xfrm>
            <a:off x="2886634" y="901725"/>
            <a:ext cx="315503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Medium</a:t>
            </a:r>
            <a:endParaRPr sz="1400" b="0" i="0" u="none" strike="noStrike" cap="none">
              <a:solidFill>
                <a:srgbClr val="000000"/>
              </a:solidFill>
              <a:latin typeface="Arial"/>
              <a:ea typeface="Arial"/>
              <a:cs typeface="Arial"/>
              <a:sym typeface="Arial"/>
            </a:endParaRPr>
          </a:p>
        </p:txBody>
      </p:sp>
      <p:sp>
        <p:nvSpPr>
          <p:cNvPr id="519" name="Google Shape;519;p5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0" name="Google Shape;520;p5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2"/>
          <p:cNvSpPr txBox="1">
            <a:spLocks noGrp="1"/>
          </p:cNvSpPr>
          <p:nvPr>
            <p:ph type="title"/>
          </p:nvPr>
        </p:nvSpPr>
        <p:spPr>
          <a:xfrm>
            <a:off x="178588" y="382637"/>
            <a:ext cx="8786700" cy="1654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Medium</a:t>
            </a:r>
            <a:r>
              <a:rPr lang="en-US" b="1"/>
              <a:t>: </a:t>
            </a:r>
            <a:r>
              <a:rPr lang="en-US"/>
              <a:t>any material that waves travel through</a:t>
            </a:r>
            <a:endParaRPr/>
          </a:p>
        </p:txBody>
      </p:sp>
      <p:pic>
        <p:nvPicPr>
          <p:cNvPr id="527" name="Google Shape;527;p52" descr="earth.jpg"/>
          <p:cNvPicPr preferRelativeResize="0">
            <a:picLocks noGrp="1"/>
          </p:cNvPicPr>
          <p:nvPr>
            <p:ph type="body" idx="1"/>
          </p:nvPr>
        </p:nvPicPr>
        <p:blipFill rotWithShape="1">
          <a:blip r:embed="rId3">
            <a:alphaModFix/>
          </a:blip>
          <a:srcRect l="-14891" r="-14891"/>
          <a:stretch/>
        </p:blipFill>
        <p:spPr>
          <a:xfrm>
            <a:off x="457200" y="2128838"/>
            <a:ext cx="8229600" cy="4525963"/>
          </a:xfrm>
          <a:prstGeom prst="rect">
            <a:avLst/>
          </a:prstGeom>
          <a:noFill/>
          <a:ln w="9525" cap="flat" cmpd="sng">
            <a:solidFill>
              <a:schemeClr val="lt1"/>
            </a:solidFill>
            <a:prstDash val="solid"/>
            <a:round/>
            <a:headEnd type="none" w="sm" len="sm"/>
            <a:tailEnd type="none" w="sm" len="sm"/>
          </a:ln>
        </p:spPr>
      </p:pic>
      <p:sp>
        <p:nvSpPr>
          <p:cNvPr id="528" name="Google Shape;528;p52"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9" name="Google Shape;529;p52" descr="Blog"/>
          <p:cNvPicPr preferRelativeResize="0"/>
          <p:nvPr/>
        </p:nvPicPr>
        <p:blipFill rotWithShape="1">
          <a:blip r:embed="rId5">
            <a:alphaModFix/>
          </a:blip>
          <a:srcRect/>
          <a:stretch/>
        </p:blipFill>
        <p:spPr>
          <a:xfrm>
            <a:off x="849542" y="187766"/>
            <a:ext cx="474009" cy="47400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dda40b9448_5_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dda40b9448_5_5"/>
          <p:cNvSpPr txBox="1">
            <a:spLocks noGrp="1"/>
          </p:cNvSpPr>
          <p:nvPr>
            <p:ph type="title"/>
          </p:nvPr>
        </p:nvSpPr>
        <p:spPr>
          <a:xfrm>
            <a:off x="191100" y="269150"/>
            <a:ext cx="8761800" cy="1116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 medium?</a:t>
            </a:r>
            <a:endParaRPr/>
          </a:p>
        </p:txBody>
      </p:sp>
      <p:sp>
        <p:nvSpPr>
          <p:cNvPr id="542" name="Google Shape;542;gdda40b9448_5_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3" name="Google Shape;543;gdda40b9448_5_5" descr="earth.jpg"/>
          <p:cNvPicPr preferRelativeResize="0">
            <a:picLocks noGrp="1"/>
          </p:cNvPicPr>
          <p:nvPr>
            <p:ph type="body" idx="1"/>
          </p:nvPr>
        </p:nvPicPr>
        <p:blipFill rotWithShape="1">
          <a:blip r:embed="rId4">
            <a:alphaModFix/>
          </a:blip>
          <a:srcRect l="-14886" r="-14899"/>
          <a:stretch/>
        </p:blipFill>
        <p:spPr>
          <a:xfrm>
            <a:off x="457200" y="1736213"/>
            <a:ext cx="8229600" cy="4526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53"/>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550" name="Google Shape;550;p53"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54" descr="earth.jpg"/>
          <p:cNvPicPr preferRelativeResize="0">
            <a:picLocks noGrp="1"/>
          </p:cNvPicPr>
          <p:nvPr>
            <p:ph type="body" idx="1"/>
          </p:nvPr>
        </p:nvPicPr>
        <p:blipFill rotWithShape="1">
          <a:blip r:embed="rId3">
            <a:alphaModFix/>
          </a:blip>
          <a:srcRect l="-5824" r="-5824"/>
          <a:stretch/>
        </p:blipFill>
        <p:spPr>
          <a:xfrm>
            <a:off x="457200" y="865188"/>
            <a:ext cx="8229600" cy="5260975"/>
          </a:xfrm>
          <a:prstGeom prst="rect">
            <a:avLst/>
          </a:prstGeom>
          <a:noFill/>
          <a:ln w="9525" cap="flat" cmpd="sng">
            <a:solidFill>
              <a:schemeClr val="lt1"/>
            </a:solidFill>
            <a:prstDash val="solid"/>
            <a:round/>
            <a:headEnd type="none" w="sm" len="sm"/>
            <a:tailEnd type="none" w="sm" len="sm"/>
          </a:ln>
        </p:spPr>
      </p:pic>
      <p:sp>
        <p:nvSpPr>
          <p:cNvPr id="557" name="Google Shape;557;p54"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55" descr="person.jpg"/>
          <p:cNvPicPr preferRelativeResize="0">
            <a:picLocks noGrp="1"/>
          </p:cNvPicPr>
          <p:nvPr>
            <p:ph type="body" idx="1"/>
          </p:nvPr>
        </p:nvPicPr>
        <p:blipFill rotWithShape="1">
          <a:blip r:embed="rId3">
            <a:alphaModFix/>
          </a:blip>
          <a:srcRect l="-1224" r="-1224"/>
          <a:stretch/>
        </p:blipFill>
        <p:spPr>
          <a:xfrm>
            <a:off x="1540326" y="1704708"/>
            <a:ext cx="6187147" cy="4016156"/>
          </a:xfrm>
          <a:prstGeom prst="rect">
            <a:avLst/>
          </a:prstGeom>
          <a:noFill/>
          <a:ln w="9525" cap="flat" cmpd="sng">
            <a:solidFill>
              <a:schemeClr val="lt1"/>
            </a:solidFill>
            <a:prstDash val="solid"/>
            <a:round/>
            <a:headEnd type="none" w="sm" len="sm"/>
            <a:tailEnd type="none" w="sm" len="sm"/>
          </a:ln>
        </p:spPr>
      </p:pic>
      <p:sp>
        <p:nvSpPr>
          <p:cNvPr id="564" name="Google Shape;564;p55"/>
          <p:cNvSpPr txBox="1"/>
          <p:nvPr/>
        </p:nvSpPr>
        <p:spPr>
          <a:xfrm>
            <a:off x="371400" y="157490"/>
            <a:ext cx="87726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F0000"/>
                </a:solidFill>
                <a:latin typeface="Calibri"/>
                <a:ea typeface="Calibri"/>
                <a:cs typeface="Calibri"/>
                <a:sym typeface="Calibri"/>
              </a:rPr>
              <a:t>340 m/s </a:t>
            </a:r>
            <a:r>
              <a:rPr lang="en-US" sz="4400" b="0" i="0" u="none" strike="noStrike" cap="none">
                <a:solidFill>
                  <a:schemeClr val="dk1"/>
                </a:solidFill>
                <a:latin typeface="Calibri"/>
                <a:ea typeface="Calibri"/>
                <a:cs typeface="Calibri"/>
                <a:sym typeface="Calibri"/>
              </a:rPr>
              <a:t>= speed of sound </a:t>
            </a:r>
            <a:endParaRPr sz="4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(through air, on Earth)</a:t>
            </a:r>
            <a:endParaRPr sz="1400" b="0" i="0" u="none" strike="noStrike" cap="none">
              <a:solidFill>
                <a:srgbClr val="000000"/>
              </a:solidFill>
              <a:latin typeface="Arial"/>
              <a:ea typeface="Arial"/>
              <a:cs typeface="Arial"/>
              <a:sym typeface="Arial"/>
            </a:endParaRPr>
          </a:p>
        </p:txBody>
      </p:sp>
      <p:sp>
        <p:nvSpPr>
          <p:cNvPr id="565" name="Google Shape;565;p55"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6"/>
          <p:cNvSpPr txBox="1">
            <a:spLocks noGrp="1"/>
          </p:cNvSpPr>
          <p:nvPr>
            <p:ph type="title"/>
          </p:nvPr>
        </p:nvSpPr>
        <p:spPr>
          <a:xfrm>
            <a:off x="200025" y="274637"/>
            <a:ext cx="8715375" cy="15398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Sounds waves move through mediums using vibrations</a:t>
            </a:r>
            <a:endParaRPr/>
          </a:p>
        </p:txBody>
      </p:sp>
      <p:pic>
        <p:nvPicPr>
          <p:cNvPr id="572" name="Google Shape;572;p56" descr="guitar.jpg"/>
          <p:cNvPicPr preferRelativeResize="0">
            <a:picLocks noGrp="1"/>
          </p:cNvPicPr>
          <p:nvPr>
            <p:ph type="body" idx="1"/>
          </p:nvPr>
        </p:nvPicPr>
        <p:blipFill rotWithShape="1">
          <a:blip r:embed="rId3">
            <a:alphaModFix/>
          </a:blip>
          <a:srcRect t="8727" b="8727"/>
          <a:stretch/>
        </p:blipFill>
        <p:spPr>
          <a:xfrm>
            <a:off x="457200" y="2043113"/>
            <a:ext cx="8229600" cy="4525963"/>
          </a:xfrm>
          <a:prstGeom prst="rect">
            <a:avLst/>
          </a:prstGeom>
          <a:noFill/>
          <a:ln w="9525" cap="flat" cmpd="sng">
            <a:solidFill>
              <a:schemeClr val="lt1"/>
            </a:solidFill>
            <a:prstDash val="solid"/>
            <a:round/>
            <a:headEnd type="none" w="sm" len="sm"/>
            <a:tailEnd type="none" w="sm" len="sm"/>
          </a:ln>
        </p:spPr>
      </p:pic>
      <p:sp>
        <p:nvSpPr>
          <p:cNvPr id="573" name="Google Shape;573;p56"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57" descr="guitar.jpg"/>
          <p:cNvPicPr preferRelativeResize="0">
            <a:picLocks noGrp="1"/>
          </p:cNvPicPr>
          <p:nvPr>
            <p:ph type="body" idx="1"/>
          </p:nvPr>
        </p:nvPicPr>
        <p:blipFill rotWithShape="1">
          <a:blip r:embed="rId3">
            <a:alphaModFix/>
          </a:blip>
          <a:srcRect l="-10572" r="-10572"/>
          <a:stretch/>
        </p:blipFill>
        <p:spPr>
          <a:xfrm>
            <a:off x="457200" y="1073311"/>
            <a:ext cx="8229600" cy="4525963"/>
          </a:xfrm>
          <a:prstGeom prst="rect">
            <a:avLst/>
          </a:prstGeom>
          <a:noFill/>
          <a:ln w="9525" cap="flat" cmpd="sng">
            <a:solidFill>
              <a:schemeClr val="lt1"/>
            </a:solidFill>
            <a:prstDash val="solid"/>
            <a:round/>
            <a:headEnd type="none" w="sm" len="sm"/>
            <a:tailEnd type="none" w="sm" len="sm"/>
          </a:ln>
        </p:spPr>
      </p:pic>
      <p:cxnSp>
        <p:nvCxnSpPr>
          <p:cNvPr id="580" name="Google Shape;580;p57"/>
          <p:cNvCxnSpPr/>
          <p:nvPr/>
        </p:nvCxnSpPr>
        <p:spPr>
          <a:xfrm flipH="1">
            <a:off x="2972560" y="3796302"/>
            <a:ext cx="743140" cy="770069"/>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581" name="Google Shape;581;p57"/>
          <p:cNvCxnSpPr/>
          <p:nvPr/>
        </p:nvCxnSpPr>
        <p:spPr>
          <a:xfrm rot="10800000" flipH="1">
            <a:off x="5891074" y="2067026"/>
            <a:ext cx="1364675" cy="324239"/>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
        <p:nvSpPr>
          <p:cNvPr id="582" name="Google Shape;582;p57"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58" descr="speaker.jpg"/>
          <p:cNvPicPr preferRelativeResize="0"/>
          <p:nvPr/>
        </p:nvPicPr>
        <p:blipFill rotWithShape="1">
          <a:blip r:embed="rId3">
            <a:alphaModFix/>
          </a:blip>
          <a:srcRect/>
          <a:stretch/>
        </p:blipFill>
        <p:spPr>
          <a:xfrm>
            <a:off x="1993900" y="0"/>
            <a:ext cx="5143500" cy="6858000"/>
          </a:xfrm>
          <a:prstGeom prst="rect">
            <a:avLst/>
          </a:prstGeom>
          <a:noFill/>
          <a:ln>
            <a:noFill/>
          </a:ln>
        </p:spPr>
      </p:pic>
      <p:sp>
        <p:nvSpPr>
          <p:cNvPr id="589" name="Google Shape;589;p58"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0"/>
          <p:cNvSpPr txBox="1"/>
          <p:nvPr/>
        </p:nvSpPr>
        <p:spPr>
          <a:xfrm>
            <a:off x="2598852" y="324858"/>
            <a:ext cx="379847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medium?</a:t>
            </a:r>
            <a:endParaRPr sz="1400" b="0" i="0" u="none" strike="noStrike" cap="none">
              <a:solidFill>
                <a:srgbClr val="000000"/>
              </a:solidFill>
              <a:latin typeface="Arial"/>
              <a:ea typeface="Arial"/>
              <a:cs typeface="Arial"/>
              <a:sym typeface="Arial"/>
            </a:endParaRPr>
          </a:p>
        </p:txBody>
      </p:sp>
      <p:pic>
        <p:nvPicPr>
          <p:cNvPr id="602" name="Google Shape;602;p60" descr="earth.jpg"/>
          <p:cNvPicPr preferRelativeResize="0"/>
          <p:nvPr/>
        </p:nvPicPr>
        <p:blipFill rotWithShape="1">
          <a:blip r:embed="rId3">
            <a:alphaModFix/>
          </a:blip>
          <a:srcRect l="-5824" r="-5824"/>
          <a:stretch/>
        </p:blipFill>
        <p:spPr>
          <a:xfrm>
            <a:off x="457200" y="971189"/>
            <a:ext cx="8229600" cy="5260975"/>
          </a:xfrm>
          <a:prstGeom prst="rect">
            <a:avLst/>
          </a:prstGeom>
          <a:noFill/>
          <a:ln>
            <a:noFill/>
          </a:ln>
        </p:spPr>
      </p:pic>
      <p:sp>
        <p:nvSpPr>
          <p:cNvPr id="603" name="Google Shape;603;p6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61"/>
          <p:cNvSpPr txBox="1"/>
          <p:nvPr/>
        </p:nvSpPr>
        <p:spPr>
          <a:xfrm>
            <a:off x="952449" y="324850"/>
            <a:ext cx="7891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000" b="0" i="0" u="none" strike="noStrike" cap="none">
                <a:solidFill>
                  <a:schemeClr val="dk1"/>
                </a:solidFill>
                <a:latin typeface="Calibri"/>
                <a:ea typeface="Calibri"/>
                <a:cs typeface="Calibri"/>
                <a:sym typeface="Calibri"/>
              </a:rPr>
              <a:t>A medium can be:</a:t>
            </a:r>
            <a:endParaRPr sz="4000" b="0" i="0" u="none" strike="noStrike" cap="none">
              <a:solidFill>
                <a:srgbClr val="000000"/>
              </a:solidFill>
              <a:latin typeface="Arial"/>
              <a:ea typeface="Arial"/>
              <a:cs typeface="Arial"/>
              <a:sym typeface="Arial"/>
            </a:endParaRPr>
          </a:p>
        </p:txBody>
      </p:sp>
      <p:pic>
        <p:nvPicPr>
          <p:cNvPr id="610" name="Google Shape;610;p61" descr="earth.jpg"/>
          <p:cNvPicPr preferRelativeResize="0"/>
          <p:nvPr/>
        </p:nvPicPr>
        <p:blipFill rotWithShape="1">
          <a:blip r:embed="rId3">
            <a:alphaModFix/>
          </a:blip>
          <a:srcRect l="-5824" r="-5824"/>
          <a:stretch/>
        </p:blipFill>
        <p:spPr>
          <a:xfrm>
            <a:off x="5943883" y="4634546"/>
            <a:ext cx="3323487" cy="2124621"/>
          </a:xfrm>
          <a:prstGeom prst="rect">
            <a:avLst/>
          </a:prstGeom>
          <a:noFill/>
          <a:ln>
            <a:noFill/>
          </a:ln>
        </p:spPr>
      </p:pic>
      <p:sp>
        <p:nvSpPr>
          <p:cNvPr id="611" name="Google Shape;611;p6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61"/>
          <p:cNvSpPr txBox="1"/>
          <p:nvPr/>
        </p:nvSpPr>
        <p:spPr>
          <a:xfrm>
            <a:off x="497561" y="1441163"/>
            <a:ext cx="5079900" cy="2284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3200"/>
              <a:buFont typeface="Calibri"/>
              <a:buAutoNum type="alphaUcPeriod"/>
            </a:pPr>
            <a:r>
              <a:rPr lang="en-US" sz="3200" b="0" i="0" u="none" strike="noStrike" cap="none">
                <a:solidFill>
                  <a:schemeClr val="dk1"/>
                </a:solidFill>
                <a:latin typeface="Calibri"/>
                <a:ea typeface="Calibri"/>
                <a:cs typeface="Calibri"/>
                <a:sym typeface="Calibri"/>
              </a:rPr>
              <a:t>Solid</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3200"/>
              <a:buFont typeface="Calibri"/>
              <a:buAutoNum type="alphaUcPeriod"/>
            </a:pPr>
            <a:r>
              <a:rPr lang="en-US" sz="3200" b="0" i="0" u="none" strike="noStrike" cap="none">
                <a:solidFill>
                  <a:schemeClr val="dk1"/>
                </a:solidFill>
                <a:latin typeface="Calibri"/>
                <a:ea typeface="Calibri"/>
                <a:cs typeface="Calibri"/>
                <a:sym typeface="Calibri"/>
              </a:rPr>
              <a:t>Gas</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3200"/>
              <a:buFont typeface="Calibri"/>
              <a:buAutoNum type="alphaUcPeriod"/>
            </a:pPr>
            <a:r>
              <a:rPr lang="en-US" sz="3200" b="0" i="0" u="none" strike="noStrike" cap="none">
                <a:solidFill>
                  <a:schemeClr val="dk1"/>
                </a:solidFill>
                <a:latin typeface="Calibri"/>
                <a:ea typeface="Calibri"/>
                <a:cs typeface="Calibri"/>
                <a:sym typeface="Calibri"/>
              </a:rPr>
              <a:t>Liquid</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3200"/>
              <a:buFont typeface="Calibri"/>
              <a:buAutoNum type="alphaUcPeriod"/>
            </a:pPr>
            <a:r>
              <a:rPr lang="en-US" sz="3200" b="0" i="0" u="none" strike="noStrike" cap="none">
                <a:solidFill>
                  <a:schemeClr val="dk1"/>
                </a:solidFill>
                <a:latin typeface="Calibri"/>
                <a:ea typeface="Calibri"/>
                <a:cs typeface="Calibri"/>
                <a:sym typeface="Calibri"/>
              </a:rPr>
              <a:t>All of the above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ctrTitle"/>
          </p:nvPr>
        </p:nvSpPr>
        <p:spPr>
          <a:xfrm>
            <a:off x="849550" y="426549"/>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7200"/>
              <a:buFont typeface="Calibri"/>
              <a:buNone/>
            </a:pPr>
            <a:r>
              <a:rPr lang="en-US" sz="3500" b="1" u="sng"/>
              <a:t>Matter:</a:t>
            </a:r>
            <a:r>
              <a:rPr lang="en-US" sz="3500"/>
              <a:t> anything that has mass and take up volume, or space</a:t>
            </a:r>
            <a:endParaRPr sz="3500"/>
          </a:p>
        </p:txBody>
      </p:sp>
      <p:pic>
        <p:nvPicPr>
          <p:cNvPr id="152" name="Google Shape;152;p6"/>
          <p:cNvPicPr preferRelativeResize="0"/>
          <p:nvPr/>
        </p:nvPicPr>
        <p:blipFill rotWithShape="1">
          <a:blip r:embed="rId3">
            <a:alphaModFix/>
          </a:blip>
          <a:srcRect/>
          <a:stretch/>
        </p:blipFill>
        <p:spPr>
          <a:xfrm>
            <a:off x="1880915" y="2818652"/>
            <a:ext cx="5451058" cy="3748127"/>
          </a:xfrm>
          <a:prstGeom prst="rect">
            <a:avLst/>
          </a:prstGeom>
          <a:noFill/>
          <a:ln>
            <a:noFill/>
          </a:ln>
        </p:spPr>
      </p:pic>
      <p:sp>
        <p:nvSpPr>
          <p:cNvPr id="153" name="Google Shape;153;p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dda40b9448_5_14"/>
          <p:cNvSpPr txBox="1"/>
          <p:nvPr/>
        </p:nvSpPr>
        <p:spPr>
          <a:xfrm>
            <a:off x="952449" y="324850"/>
            <a:ext cx="7891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000" b="0" i="0" u="none" strike="noStrike" cap="none">
                <a:solidFill>
                  <a:schemeClr val="dk1"/>
                </a:solidFill>
                <a:latin typeface="Calibri"/>
                <a:ea typeface="Calibri"/>
                <a:cs typeface="Calibri"/>
                <a:sym typeface="Calibri"/>
              </a:rPr>
              <a:t>A medium can be:</a:t>
            </a:r>
            <a:endParaRPr sz="4000" b="0" i="0" u="none" strike="noStrike" cap="none">
              <a:solidFill>
                <a:srgbClr val="000000"/>
              </a:solidFill>
              <a:latin typeface="Arial"/>
              <a:ea typeface="Arial"/>
              <a:cs typeface="Arial"/>
              <a:sym typeface="Arial"/>
            </a:endParaRPr>
          </a:p>
        </p:txBody>
      </p:sp>
      <p:pic>
        <p:nvPicPr>
          <p:cNvPr id="619" name="Google Shape;619;gdda40b9448_5_14" descr="earth.jpg"/>
          <p:cNvPicPr preferRelativeResize="0"/>
          <p:nvPr/>
        </p:nvPicPr>
        <p:blipFill rotWithShape="1">
          <a:blip r:embed="rId3">
            <a:alphaModFix/>
          </a:blip>
          <a:srcRect l="-5827" r="-5816"/>
          <a:stretch/>
        </p:blipFill>
        <p:spPr>
          <a:xfrm>
            <a:off x="5943883" y="4634546"/>
            <a:ext cx="3323486" cy="2124621"/>
          </a:xfrm>
          <a:prstGeom prst="rect">
            <a:avLst/>
          </a:prstGeom>
          <a:noFill/>
          <a:ln>
            <a:noFill/>
          </a:ln>
        </p:spPr>
      </p:pic>
      <p:sp>
        <p:nvSpPr>
          <p:cNvPr id="620" name="Google Shape;620;gdda40b9448_5_14"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gdda40b9448_5_14"/>
          <p:cNvSpPr txBox="1"/>
          <p:nvPr/>
        </p:nvSpPr>
        <p:spPr>
          <a:xfrm>
            <a:off x="536836" y="1467338"/>
            <a:ext cx="5079900" cy="2284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3200"/>
              <a:buFont typeface="Calibri"/>
              <a:buAutoNum type="alphaUcPeriod"/>
            </a:pPr>
            <a:r>
              <a:rPr lang="en-US" sz="3200" b="0" i="0" u="none" strike="noStrike" cap="none">
                <a:solidFill>
                  <a:schemeClr val="dk1"/>
                </a:solidFill>
                <a:latin typeface="Calibri"/>
                <a:ea typeface="Calibri"/>
                <a:cs typeface="Calibri"/>
                <a:sym typeface="Calibri"/>
              </a:rPr>
              <a:t>Solid</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3200"/>
              <a:buFont typeface="Calibri"/>
              <a:buAutoNum type="alphaUcPeriod"/>
            </a:pPr>
            <a:r>
              <a:rPr lang="en-US" sz="3200" b="0" i="0" u="none" strike="noStrike" cap="none">
                <a:solidFill>
                  <a:schemeClr val="dk1"/>
                </a:solidFill>
                <a:latin typeface="Calibri"/>
                <a:ea typeface="Calibri"/>
                <a:cs typeface="Calibri"/>
                <a:sym typeface="Calibri"/>
              </a:rPr>
              <a:t>Gas</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3200"/>
              <a:buFont typeface="Calibri"/>
              <a:buAutoNum type="alphaUcPeriod"/>
            </a:pPr>
            <a:r>
              <a:rPr lang="en-US" sz="3200" b="0" i="0" u="none" strike="noStrike" cap="none">
                <a:solidFill>
                  <a:schemeClr val="dk1"/>
                </a:solidFill>
                <a:latin typeface="Calibri"/>
                <a:ea typeface="Calibri"/>
                <a:cs typeface="Calibri"/>
                <a:sym typeface="Calibri"/>
              </a:rPr>
              <a:t>Liquid</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FF0000"/>
              </a:buClr>
              <a:buSzPts val="3200"/>
              <a:buFont typeface="Calibri"/>
              <a:buAutoNum type="alphaUcPeriod"/>
            </a:pPr>
            <a:r>
              <a:rPr lang="en-US" sz="3200" b="0" i="0" u="none" strike="noStrike" cap="none">
                <a:solidFill>
                  <a:srgbClr val="FF0000"/>
                </a:solidFill>
                <a:latin typeface="Calibri"/>
                <a:ea typeface="Calibri"/>
                <a:cs typeface="Calibri"/>
                <a:sym typeface="Calibri"/>
              </a:rPr>
              <a:t>All of the above</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63" descr="guitar.jpg"/>
          <p:cNvPicPr preferRelativeResize="0">
            <a:picLocks noGrp="1"/>
          </p:cNvPicPr>
          <p:nvPr>
            <p:ph type="body" idx="1"/>
          </p:nvPr>
        </p:nvPicPr>
        <p:blipFill rotWithShape="1">
          <a:blip r:embed="rId3">
            <a:alphaModFix/>
          </a:blip>
          <a:srcRect l="-10572" r="-10572"/>
          <a:stretch/>
        </p:blipFill>
        <p:spPr>
          <a:xfrm>
            <a:off x="457200" y="1407140"/>
            <a:ext cx="8229600" cy="4525963"/>
          </a:xfrm>
          <a:prstGeom prst="rect">
            <a:avLst/>
          </a:prstGeom>
          <a:noFill/>
          <a:ln w="9525" cap="flat" cmpd="sng">
            <a:solidFill>
              <a:schemeClr val="lt1"/>
            </a:solidFill>
            <a:prstDash val="solid"/>
            <a:round/>
            <a:headEnd type="none" w="sm" len="sm"/>
            <a:tailEnd type="none" w="sm" len="sm"/>
          </a:ln>
        </p:spPr>
      </p:pic>
      <p:cxnSp>
        <p:nvCxnSpPr>
          <p:cNvPr id="628" name="Google Shape;628;p63"/>
          <p:cNvCxnSpPr/>
          <p:nvPr/>
        </p:nvCxnSpPr>
        <p:spPr>
          <a:xfrm flipH="1">
            <a:off x="2972560" y="3796302"/>
            <a:ext cx="743140" cy="770069"/>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629" name="Google Shape;629;p63"/>
          <p:cNvCxnSpPr/>
          <p:nvPr/>
        </p:nvCxnSpPr>
        <p:spPr>
          <a:xfrm rot="10800000" flipH="1">
            <a:off x="5891074" y="2067026"/>
            <a:ext cx="1364675" cy="324239"/>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
        <p:nvSpPr>
          <p:cNvPr id="630" name="Google Shape;630;p63"/>
          <p:cNvSpPr txBox="1"/>
          <p:nvPr/>
        </p:nvSpPr>
        <p:spPr>
          <a:xfrm>
            <a:off x="1044050" y="424025"/>
            <a:ext cx="76956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000" b="0" i="0" u="none" strike="noStrike" cap="none">
                <a:solidFill>
                  <a:schemeClr val="dk1"/>
                </a:solidFill>
                <a:latin typeface="Calibri"/>
                <a:ea typeface="Calibri"/>
                <a:cs typeface="Calibri"/>
                <a:sym typeface="Calibri"/>
              </a:rPr>
              <a:t>What is a vibration?</a:t>
            </a:r>
            <a:endParaRPr sz="4000" b="0" i="0" u="none" strike="noStrike" cap="none">
              <a:solidFill>
                <a:srgbClr val="000000"/>
              </a:solidFill>
              <a:latin typeface="Arial"/>
              <a:ea typeface="Arial"/>
              <a:cs typeface="Arial"/>
              <a:sym typeface="Arial"/>
            </a:endParaRPr>
          </a:p>
        </p:txBody>
      </p:sp>
      <p:sp>
        <p:nvSpPr>
          <p:cNvPr id="631" name="Google Shape;631;p6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6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8" name="Google Shape;638;p6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5" name="Google Shape;645;p6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646" name="Google Shape;646;p65" descr="Traveling Sound - Activity - TeachEngineering"/>
          <p:cNvPicPr preferRelativeResize="0"/>
          <p:nvPr/>
        </p:nvPicPr>
        <p:blipFill rotWithShape="1">
          <a:blip r:embed="rId5">
            <a:alphaModFix/>
          </a:blip>
          <a:srcRect/>
          <a:stretch/>
        </p:blipFill>
        <p:spPr>
          <a:xfrm>
            <a:off x="1572998" y="2145959"/>
            <a:ext cx="5658973" cy="256608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3" name="Google Shape;653;p66"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654" name="Google Shape;654;p66" descr="wood in Spanish | English-Spanish translator | Nglish by Britannica"/>
          <p:cNvPicPr preferRelativeResize="0"/>
          <p:nvPr/>
        </p:nvPicPr>
        <p:blipFill rotWithShape="1">
          <a:blip r:embed="rId5">
            <a:alphaModFix/>
          </a:blip>
          <a:srcRect/>
          <a:stretch/>
        </p:blipFill>
        <p:spPr>
          <a:xfrm>
            <a:off x="2364127" y="2073261"/>
            <a:ext cx="4415745" cy="293847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1" name="Google Shape;661;p6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662" name="Google Shape;662;p67" descr="Sound Waves in Water - cymatics patterns HD - YouTube"/>
          <p:cNvPicPr preferRelativeResize="0"/>
          <p:nvPr/>
        </p:nvPicPr>
        <p:blipFill rotWithShape="1">
          <a:blip r:embed="rId5">
            <a:alphaModFix/>
          </a:blip>
          <a:srcRect/>
          <a:stretch/>
        </p:blipFill>
        <p:spPr>
          <a:xfrm>
            <a:off x="2258902" y="2275114"/>
            <a:ext cx="4061162" cy="230777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69" descr="Questions"/>
          <p:cNvSpPr/>
          <p:nvPr/>
        </p:nvSpPr>
        <p:spPr>
          <a:xfrm>
            <a:off x="235857" y="145141"/>
            <a:ext cx="968829" cy="92891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5" name="Google Shape;675;p69" descr="Traveling Sound - Activity - TeachEngineering"/>
          <p:cNvPicPr preferRelativeResize="0"/>
          <p:nvPr/>
        </p:nvPicPr>
        <p:blipFill rotWithShape="1">
          <a:blip r:embed="rId4">
            <a:alphaModFix/>
          </a:blip>
          <a:srcRect/>
          <a:stretch/>
        </p:blipFill>
        <p:spPr>
          <a:xfrm>
            <a:off x="4227280" y="1797615"/>
            <a:ext cx="4165834" cy="1889012"/>
          </a:xfrm>
          <a:prstGeom prst="rect">
            <a:avLst/>
          </a:prstGeom>
          <a:noFill/>
          <a:ln>
            <a:noFill/>
          </a:ln>
        </p:spPr>
      </p:pic>
      <p:pic>
        <p:nvPicPr>
          <p:cNvPr id="676" name="Google Shape;676;p69" descr="Sound Waves in Water - cymatics patterns HD - YouTube"/>
          <p:cNvPicPr preferRelativeResize="0"/>
          <p:nvPr/>
        </p:nvPicPr>
        <p:blipFill rotWithShape="1">
          <a:blip r:embed="rId5">
            <a:alphaModFix/>
          </a:blip>
          <a:srcRect/>
          <a:stretch/>
        </p:blipFill>
        <p:spPr>
          <a:xfrm>
            <a:off x="2771432" y="4274457"/>
            <a:ext cx="4061162" cy="2307772"/>
          </a:xfrm>
          <a:prstGeom prst="rect">
            <a:avLst/>
          </a:prstGeom>
          <a:noFill/>
          <a:ln>
            <a:noFill/>
          </a:ln>
        </p:spPr>
      </p:pic>
      <p:pic>
        <p:nvPicPr>
          <p:cNvPr id="677" name="Google Shape;677;p69" descr="wood in Spanish | English-Spanish translator | Nglish by Britannica"/>
          <p:cNvPicPr preferRelativeResize="0"/>
          <p:nvPr/>
        </p:nvPicPr>
        <p:blipFill rotWithShape="1">
          <a:blip r:embed="rId6">
            <a:alphaModFix/>
          </a:blip>
          <a:srcRect/>
          <a:stretch/>
        </p:blipFill>
        <p:spPr>
          <a:xfrm>
            <a:off x="235857" y="1797615"/>
            <a:ext cx="2838679" cy="1889012"/>
          </a:xfrm>
          <a:prstGeom prst="rect">
            <a:avLst/>
          </a:prstGeom>
          <a:noFill/>
          <a:ln>
            <a:noFill/>
          </a:ln>
        </p:spPr>
      </p:pic>
      <p:sp>
        <p:nvSpPr>
          <p:cNvPr id="678" name="Google Shape;678;p69"/>
          <p:cNvSpPr txBox="1"/>
          <p:nvPr/>
        </p:nvSpPr>
        <p:spPr>
          <a:xfrm>
            <a:off x="1345075" y="321400"/>
            <a:ext cx="7512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Which of these is an example of a medium?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dda40b9448_5_22" descr="Questions"/>
          <p:cNvSpPr/>
          <p:nvPr/>
        </p:nvSpPr>
        <p:spPr>
          <a:xfrm>
            <a:off x="235857" y="145141"/>
            <a:ext cx="968700" cy="928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5" name="Google Shape;685;gdda40b9448_5_22" descr="Traveling Sound - Activity - TeachEngineering"/>
          <p:cNvPicPr preferRelativeResize="0"/>
          <p:nvPr/>
        </p:nvPicPr>
        <p:blipFill rotWithShape="1">
          <a:blip r:embed="rId4">
            <a:alphaModFix/>
          </a:blip>
          <a:srcRect/>
          <a:stretch/>
        </p:blipFill>
        <p:spPr>
          <a:xfrm>
            <a:off x="4227280" y="1797615"/>
            <a:ext cx="4165834" cy="1889012"/>
          </a:xfrm>
          <a:prstGeom prst="rect">
            <a:avLst/>
          </a:prstGeom>
          <a:noFill/>
          <a:ln w="38100" cap="flat" cmpd="sng">
            <a:solidFill>
              <a:srgbClr val="FF0000"/>
            </a:solidFill>
            <a:prstDash val="solid"/>
            <a:round/>
            <a:headEnd type="none" w="sm" len="sm"/>
            <a:tailEnd type="none" w="sm" len="sm"/>
          </a:ln>
        </p:spPr>
      </p:pic>
      <p:pic>
        <p:nvPicPr>
          <p:cNvPr id="686" name="Google Shape;686;gdda40b9448_5_22" descr="Sound Waves in Water - cymatics patterns HD - YouTube"/>
          <p:cNvPicPr preferRelativeResize="0"/>
          <p:nvPr/>
        </p:nvPicPr>
        <p:blipFill rotWithShape="1">
          <a:blip r:embed="rId5">
            <a:alphaModFix/>
          </a:blip>
          <a:srcRect/>
          <a:stretch/>
        </p:blipFill>
        <p:spPr>
          <a:xfrm>
            <a:off x="2771432" y="4274457"/>
            <a:ext cx="4061162" cy="2307772"/>
          </a:xfrm>
          <a:prstGeom prst="rect">
            <a:avLst/>
          </a:prstGeom>
          <a:noFill/>
          <a:ln w="38100" cap="flat" cmpd="sng">
            <a:solidFill>
              <a:srgbClr val="FF0000"/>
            </a:solidFill>
            <a:prstDash val="solid"/>
            <a:round/>
            <a:headEnd type="none" w="sm" len="sm"/>
            <a:tailEnd type="none" w="sm" len="sm"/>
          </a:ln>
        </p:spPr>
      </p:pic>
      <p:pic>
        <p:nvPicPr>
          <p:cNvPr id="687" name="Google Shape;687;gdda40b9448_5_22" descr="wood in Spanish | English-Spanish translator | Nglish by Britannica"/>
          <p:cNvPicPr preferRelativeResize="0"/>
          <p:nvPr/>
        </p:nvPicPr>
        <p:blipFill rotWithShape="1">
          <a:blip r:embed="rId6">
            <a:alphaModFix/>
          </a:blip>
          <a:srcRect/>
          <a:stretch/>
        </p:blipFill>
        <p:spPr>
          <a:xfrm>
            <a:off x="235857" y="1797615"/>
            <a:ext cx="2838679" cy="1889012"/>
          </a:xfrm>
          <a:prstGeom prst="rect">
            <a:avLst/>
          </a:prstGeom>
          <a:noFill/>
          <a:ln w="38100" cap="flat" cmpd="sng">
            <a:solidFill>
              <a:srgbClr val="FF0000"/>
            </a:solidFill>
            <a:prstDash val="solid"/>
            <a:round/>
            <a:headEnd type="none" w="sm" len="sm"/>
            <a:tailEnd type="none" w="sm" len="sm"/>
          </a:ln>
        </p:spPr>
      </p:pic>
      <p:sp>
        <p:nvSpPr>
          <p:cNvPr id="688" name="Google Shape;688;gdda40b9448_5_22"/>
          <p:cNvSpPr txBox="1"/>
          <p:nvPr/>
        </p:nvSpPr>
        <p:spPr>
          <a:xfrm>
            <a:off x="1345075" y="321400"/>
            <a:ext cx="7512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Which of these is an example of a medium?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4"/>
          <p:cNvSpPr txBox="1"/>
          <p:nvPr/>
        </p:nvSpPr>
        <p:spPr>
          <a:xfrm>
            <a:off x="2598852" y="324858"/>
            <a:ext cx="379847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medium?</a:t>
            </a:r>
            <a:endParaRPr sz="1400" b="0" i="0" u="none" strike="noStrike" cap="none">
              <a:solidFill>
                <a:srgbClr val="000000"/>
              </a:solidFill>
              <a:latin typeface="Arial"/>
              <a:ea typeface="Arial"/>
              <a:cs typeface="Arial"/>
              <a:sym typeface="Arial"/>
            </a:endParaRPr>
          </a:p>
        </p:txBody>
      </p:sp>
      <p:pic>
        <p:nvPicPr>
          <p:cNvPr id="695" name="Google Shape;695;p74" descr="earth.jpg"/>
          <p:cNvPicPr preferRelativeResize="0"/>
          <p:nvPr/>
        </p:nvPicPr>
        <p:blipFill rotWithShape="1">
          <a:blip r:embed="rId3">
            <a:alphaModFix/>
          </a:blip>
          <a:srcRect l="-5824" r="-5824"/>
          <a:stretch/>
        </p:blipFill>
        <p:spPr>
          <a:xfrm>
            <a:off x="457200" y="971189"/>
            <a:ext cx="8229600" cy="5260975"/>
          </a:xfrm>
          <a:prstGeom prst="rect">
            <a:avLst/>
          </a:prstGeom>
          <a:noFill/>
          <a:ln>
            <a:noFill/>
          </a:ln>
        </p:spPr>
      </p:pic>
      <p:sp>
        <p:nvSpPr>
          <p:cNvPr id="696" name="Google Shape;696;p7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a:picLocks noGrp="1"/>
          </p:cNvPicPr>
          <p:nvPr>
            <p:ph type="body" idx="1"/>
          </p:nvPr>
        </p:nvPicPr>
        <p:blipFill rotWithShape="1">
          <a:blip r:embed="rId3">
            <a:alphaModFix/>
          </a:blip>
          <a:srcRect l="-12513" r="-12512"/>
          <a:stretch/>
        </p:blipFill>
        <p:spPr>
          <a:xfrm>
            <a:off x="-3347" y="3429001"/>
            <a:ext cx="3923700" cy="2157900"/>
          </a:xfrm>
          <a:prstGeom prst="rect">
            <a:avLst/>
          </a:prstGeom>
          <a:noFill/>
          <a:ln w="9525" cap="flat" cmpd="sng">
            <a:solidFill>
              <a:schemeClr val="lt1"/>
            </a:solidFill>
            <a:prstDash val="solid"/>
            <a:round/>
            <a:headEnd type="none" w="sm" len="sm"/>
            <a:tailEnd type="none" w="sm" len="sm"/>
          </a:ln>
        </p:spPr>
      </p:pic>
      <p:cxnSp>
        <p:nvCxnSpPr>
          <p:cNvPr id="160" name="Google Shape;160;p7"/>
          <p:cNvCxnSpPr/>
          <p:nvPr/>
        </p:nvCxnSpPr>
        <p:spPr>
          <a:xfrm>
            <a:off x="3548502" y="4533929"/>
            <a:ext cx="1146300" cy="7800"/>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pic>
        <p:nvPicPr>
          <p:cNvPr id="161" name="Google Shape;161;p7" descr="states of matter.jpg"/>
          <p:cNvPicPr preferRelativeResize="0"/>
          <p:nvPr/>
        </p:nvPicPr>
        <p:blipFill rotWithShape="1">
          <a:blip r:embed="rId4">
            <a:alphaModFix/>
          </a:blip>
          <a:srcRect l="-93" t="32071" r="77520" b="40614"/>
          <a:stretch/>
        </p:blipFill>
        <p:spPr>
          <a:xfrm>
            <a:off x="4694799" y="2520276"/>
            <a:ext cx="3010144" cy="2427679"/>
          </a:xfrm>
          <a:prstGeom prst="rect">
            <a:avLst/>
          </a:prstGeom>
          <a:noFill/>
          <a:ln>
            <a:noFill/>
          </a:ln>
        </p:spPr>
      </p:pic>
      <p:sp>
        <p:nvSpPr>
          <p:cNvPr id="162" name="Google Shape;162;p7"/>
          <p:cNvSpPr txBox="1"/>
          <p:nvPr/>
        </p:nvSpPr>
        <p:spPr>
          <a:xfrm>
            <a:off x="5596175" y="5017351"/>
            <a:ext cx="3449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Constant Motion</a:t>
            </a:r>
            <a:endParaRPr sz="1400" b="0" i="0" u="none" strike="noStrike" cap="none">
              <a:solidFill>
                <a:srgbClr val="000000"/>
              </a:solidFill>
              <a:latin typeface="Arial"/>
              <a:ea typeface="Arial"/>
              <a:cs typeface="Arial"/>
              <a:sym typeface="Arial"/>
            </a:endParaRPr>
          </a:p>
        </p:txBody>
      </p:sp>
      <p:sp>
        <p:nvSpPr>
          <p:cNvPr id="163" name="Google Shape;163;p7"/>
          <p:cNvSpPr txBox="1"/>
          <p:nvPr/>
        </p:nvSpPr>
        <p:spPr>
          <a:xfrm>
            <a:off x="849564" y="357150"/>
            <a:ext cx="77583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3500" b="1" i="0" u="sng" strike="noStrike" cap="none">
                <a:solidFill>
                  <a:schemeClr val="dk1"/>
                </a:solidFill>
                <a:latin typeface="Calibri"/>
                <a:ea typeface="Calibri"/>
                <a:cs typeface="Calibri"/>
                <a:sym typeface="Calibri"/>
              </a:rPr>
              <a:t>Particle</a:t>
            </a:r>
            <a:r>
              <a:rPr lang="en-US" sz="3500" b="1" u="sng">
                <a:solidFill>
                  <a:schemeClr val="dk1"/>
                </a:solidFill>
                <a:latin typeface="Calibri"/>
                <a:ea typeface="Calibri"/>
                <a:cs typeface="Calibri"/>
                <a:sym typeface="Calibri"/>
              </a:rPr>
              <a:t> </a:t>
            </a:r>
            <a:r>
              <a:rPr lang="en-US" sz="3500" b="1" i="0" u="sng" strike="noStrike" cap="none">
                <a:solidFill>
                  <a:schemeClr val="dk1"/>
                </a:solidFill>
                <a:latin typeface="Calibri"/>
                <a:ea typeface="Calibri"/>
                <a:cs typeface="Calibri"/>
                <a:sym typeface="Calibri"/>
              </a:rPr>
              <a:t>Theory:</a:t>
            </a:r>
            <a:r>
              <a:rPr lang="en-US" sz="3500" b="0" i="0" u="none" strike="noStrike" cap="none">
                <a:solidFill>
                  <a:schemeClr val="dk1"/>
                </a:solidFill>
                <a:latin typeface="Calibri"/>
                <a:ea typeface="Calibri"/>
                <a:cs typeface="Calibri"/>
                <a:sym typeface="Calibri"/>
              </a:rPr>
              <a:t> all matter consists of tiny particles that are in constant motion</a:t>
            </a:r>
            <a:endParaRPr sz="3500" b="0" i="0" u="none" strike="noStrike" cap="none">
              <a:solidFill>
                <a:srgbClr val="000000"/>
              </a:solidFill>
              <a:latin typeface="Arial"/>
              <a:ea typeface="Arial"/>
              <a:cs typeface="Arial"/>
              <a:sym typeface="Arial"/>
            </a:endParaRPr>
          </a:p>
        </p:txBody>
      </p:sp>
      <p:sp>
        <p:nvSpPr>
          <p:cNvPr id="164" name="Google Shape;164;p7" descr="Rewind"/>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75"/>
          <p:cNvSpPr txBox="1"/>
          <p:nvPr/>
        </p:nvSpPr>
        <p:spPr>
          <a:xfrm>
            <a:off x="965525" y="419575"/>
            <a:ext cx="77349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500" b="0" i="0" u="none" strike="noStrike" cap="none">
                <a:solidFill>
                  <a:schemeClr val="dk1"/>
                </a:solidFill>
                <a:latin typeface="Calibri"/>
                <a:ea typeface="Calibri"/>
                <a:cs typeface="Calibri"/>
                <a:sym typeface="Calibri"/>
              </a:rPr>
              <a:t>What types of substances can make up a medium? What are some examples?</a:t>
            </a:r>
            <a:endParaRPr sz="3500" b="0" i="0" u="none" strike="noStrike" cap="none">
              <a:solidFill>
                <a:srgbClr val="000000"/>
              </a:solidFill>
              <a:latin typeface="Arial"/>
              <a:ea typeface="Arial"/>
              <a:cs typeface="Arial"/>
              <a:sym typeface="Arial"/>
            </a:endParaRPr>
          </a:p>
        </p:txBody>
      </p:sp>
      <p:sp>
        <p:nvSpPr>
          <p:cNvPr id="703" name="Google Shape;703;p7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4" name="Google Shape;704;p75"/>
          <p:cNvPicPr preferRelativeResize="0"/>
          <p:nvPr/>
        </p:nvPicPr>
        <p:blipFill>
          <a:blip r:embed="rId4">
            <a:alphaModFix/>
          </a:blip>
          <a:stretch>
            <a:fillRect/>
          </a:stretch>
        </p:blipFill>
        <p:spPr>
          <a:xfrm>
            <a:off x="1306275" y="1820200"/>
            <a:ext cx="6531449" cy="42895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76" descr="guitar.jpg"/>
          <p:cNvPicPr preferRelativeResize="0">
            <a:picLocks noGrp="1"/>
          </p:cNvPicPr>
          <p:nvPr>
            <p:ph type="body" idx="1"/>
          </p:nvPr>
        </p:nvPicPr>
        <p:blipFill rotWithShape="1">
          <a:blip r:embed="rId3">
            <a:alphaModFix/>
          </a:blip>
          <a:srcRect l="-10572" r="-10572"/>
          <a:stretch/>
        </p:blipFill>
        <p:spPr>
          <a:xfrm>
            <a:off x="457200" y="1407140"/>
            <a:ext cx="8229600" cy="4525963"/>
          </a:xfrm>
          <a:prstGeom prst="rect">
            <a:avLst/>
          </a:prstGeom>
          <a:noFill/>
          <a:ln w="9525" cap="flat" cmpd="sng">
            <a:solidFill>
              <a:schemeClr val="lt1"/>
            </a:solidFill>
            <a:prstDash val="solid"/>
            <a:round/>
            <a:headEnd type="none" w="sm" len="sm"/>
            <a:tailEnd type="none" w="sm" len="sm"/>
          </a:ln>
        </p:spPr>
      </p:pic>
      <p:cxnSp>
        <p:nvCxnSpPr>
          <p:cNvPr id="711" name="Google Shape;711;p76"/>
          <p:cNvCxnSpPr/>
          <p:nvPr/>
        </p:nvCxnSpPr>
        <p:spPr>
          <a:xfrm flipH="1">
            <a:off x="2972560" y="3796302"/>
            <a:ext cx="743140" cy="770069"/>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712" name="Google Shape;712;p76"/>
          <p:cNvCxnSpPr/>
          <p:nvPr/>
        </p:nvCxnSpPr>
        <p:spPr>
          <a:xfrm rot="10800000" flipH="1">
            <a:off x="5891074" y="2067026"/>
            <a:ext cx="1364675" cy="324239"/>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
        <p:nvSpPr>
          <p:cNvPr id="713" name="Google Shape;713;p76"/>
          <p:cNvSpPr txBox="1"/>
          <p:nvPr/>
        </p:nvSpPr>
        <p:spPr>
          <a:xfrm>
            <a:off x="1004800" y="319325"/>
            <a:ext cx="77871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000" b="0" i="0" u="none" strike="noStrike" cap="none">
                <a:solidFill>
                  <a:schemeClr val="dk1"/>
                </a:solidFill>
                <a:latin typeface="Calibri"/>
                <a:ea typeface="Calibri"/>
                <a:cs typeface="Calibri"/>
                <a:sym typeface="Calibri"/>
              </a:rPr>
              <a:t>What is a vibration?</a:t>
            </a:r>
            <a:endParaRPr sz="4000" b="0" i="0" u="none" strike="noStrike" cap="none">
              <a:solidFill>
                <a:srgbClr val="000000"/>
              </a:solidFill>
              <a:latin typeface="Arial"/>
              <a:ea typeface="Arial"/>
              <a:cs typeface="Arial"/>
              <a:sym typeface="Arial"/>
            </a:endParaRPr>
          </a:p>
        </p:txBody>
      </p:sp>
      <p:sp>
        <p:nvSpPr>
          <p:cNvPr id="714" name="Google Shape;714;p7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77"/>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721" name="Google Shape;721;p77"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78"/>
          <p:cNvSpPr txBox="1">
            <a:spLocks noGrp="1"/>
          </p:cNvSpPr>
          <p:nvPr>
            <p:ph type="title"/>
          </p:nvPr>
        </p:nvSpPr>
        <p:spPr>
          <a:xfrm>
            <a:off x="142875" y="274637"/>
            <a:ext cx="8786813" cy="16541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Medium</a:t>
            </a:r>
            <a:r>
              <a:rPr lang="en-US" b="1"/>
              <a:t>: </a:t>
            </a:r>
            <a:r>
              <a:rPr lang="en-US"/>
              <a:t>any material that waves travel through</a:t>
            </a:r>
            <a:endParaRPr/>
          </a:p>
        </p:txBody>
      </p:sp>
      <p:pic>
        <p:nvPicPr>
          <p:cNvPr id="728" name="Google Shape;728;p78" descr="earth.jpg"/>
          <p:cNvPicPr preferRelativeResize="0">
            <a:picLocks noGrp="1"/>
          </p:cNvPicPr>
          <p:nvPr>
            <p:ph type="body" idx="1"/>
          </p:nvPr>
        </p:nvPicPr>
        <p:blipFill rotWithShape="1">
          <a:blip r:embed="rId3">
            <a:alphaModFix/>
          </a:blip>
          <a:srcRect l="-14891" r="-14891"/>
          <a:stretch/>
        </p:blipFill>
        <p:spPr>
          <a:xfrm>
            <a:off x="457200" y="2128838"/>
            <a:ext cx="8229600" cy="4525963"/>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0"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80"/>
          <p:cNvSpPr txBox="1"/>
          <p:nvPr/>
        </p:nvSpPr>
        <p:spPr>
          <a:xfrm>
            <a:off x="722555" y="180654"/>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sound waves, and how are they related?</a:t>
            </a:r>
            <a:endParaRPr sz="1400" b="0" i="0" u="none" strike="noStrike" cap="none">
              <a:solidFill>
                <a:srgbClr val="000000"/>
              </a:solidFill>
              <a:latin typeface="Arial"/>
              <a:ea typeface="Arial"/>
              <a:cs typeface="Arial"/>
              <a:sym typeface="Arial"/>
            </a:endParaRPr>
          </a:p>
        </p:txBody>
      </p:sp>
      <p:pic>
        <p:nvPicPr>
          <p:cNvPr id="736" name="Google Shape;736;p80"/>
          <p:cNvPicPr preferRelativeResize="0"/>
          <p:nvPr/>
        </p:nvPicPr>
        <p:blipFill rotWithShape="1">
          <a:blip r:embed="rId4">
            <a:alphaModFix/>
          </a:blip>
          <a:srcRect t="-26384" b="-26382"/>
          <a:stretch/>
        </p:blipFill>
        <p:spPr>
          <a:xfrm>
            <a:off x="4156364" y="2080018"/>
            <a:ext cx="4446438" cy="2559344"/>
          </a:xfrm>
          <a:prstGeom prst="rect">
            <a:avLst/>
          </a:prstGeom>
          <a:noFill/>
          <a:ln>
            <a:noFill/>
          </a:ln>
        </p:spPr>
      </p:pic>
      <p:pic>
        <p:nvPicPr>
          <p:cNvPr id="737" name="Google Shape;737;p80" descr="soundwaves.jpg"/>
          <p:cNvPicPr preferRelativeResize="0"/>
          <p:nvPr/>
        </p:nvPicPr>
        <p:blipFill rotWithShape="1">
          <a:blip r:embed="rId5">
            <a:alphaModFix/>
          </a:blip>
          <a:srcRect l="-22732" r="-22730"/>
          <a:stretch/>
        </p:blipFill>
        <p:spPr>
          <a:xfrm>
            <a:off x="-332276" y="1528948"/>
            <a:ext cx="4904276" cy="2697163"/>
          </a:xfrm>
          <a:prstGeom prst="rect">
            <a:avLst/>
          </a:prstGeom>
          <a:noFill/>
          <a:ln>
            <a:noFill/>
          </a:ln>
        </p:spPr>
      </p:pic>
      <p:pic>
        <p:nvPicPr>
          <p:cNvPr id="738" name="Google Shape;738;p80" descr="earth.jpg"/>
          <p:cNvPicPr preferRelativeResize="0"/>
          <p:nvPr/>
        </p:nvPicPr>
        <p:blipFill rotWithShape="1">
          <a:blip r:embed="rId6">
            <a:alphaModFix/>
          </a:blip>
          <a:srcRect l="-14891" r="-14891"/>
          <a:stretch/>
        </p:blipFill>
        <p:spPr>
          <a:xfrm>
            <a:off x="2333502" y="4639362"/>
            <a:ext cx="3279402" cy="180354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81"/>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857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grpSp>
        <p:nvGrpSpPr>
          <p:cNvPr id="759" name="Google Shape;759;p83"/>
          <p:cNvGrpSpPr/>
          <p:nvPr/>
        </p:nvGrpSpPr>
        <p:grpSpPr>
          <a:xfrm>
            <a:off x="1505008" y="297180"/>
            <a:ext cx="5828913" cy="6262953"/>
            <a:chOff x="814636" y="0"/>
            <a:chExt cx="5828913" cy="6262953"/>
          </a:xfrm>
        </p:grpSpPr>
        <p:sp>
          <p:nvSpPr>
            <p:cNvPr id="760" name="Google Shape;760;p83"/>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83"/>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762" name="Google Shape;762;p83"/>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83"/>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83"/>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765" name="Google Shape;765;p83"/>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83"/>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83"/>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768" name="Google Shape;768;p83"/>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83"/>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83"/>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771" name="Google Shape;771;p83"/>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83"/>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83"/>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774" name="Google Shape;774;p83"/>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83"/>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83"/>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777" name="Google Shape;777;p83"/>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78" name="Google Shape;778;p83"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779" name="Google Shape;779;p83"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780" name="Google Shape;780;p83"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781" name="Google Shape;781;p83"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782" name="Google Shape;782;p83"/>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3" name="Google Shape;783;p83"/>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Sound Waves</a:t>
            </a:r>
            <a:endParaRPr/>
          </a:p>
        </p:txBody>
      </p:sp>
      <p:pic>
        <p:nvPicPr>
          <p:cNvPr id="790" name="Google Shape;790;p84" descr="soundwaves.jpg"/>
          <p:cNvPicPr preferRelativeResize="0">
            <a:picLocks noGrp="1"/>
          </p:cNvPicPr>
          <p:nvPr>
            <p:ph type="body" idx="1"/>
          </p:nvPr>
        </p:nvPicPr>
        <p:blipFill rotWithShape="1">
          <a:blip r:embed="rId3">
            <a:alphaModFix/>
          </a:blip>
          <a:srcRect l="-22732" r="-22730"/>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791" name="Google Shape;791;p84"/>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c0c07d555d_0_2"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gc0c07d555d_0_2"/>
          <p:cNvSpPr txBox="1"/>
          <p:nvPr/>
        </p:nvSpPr>
        <p:spPr>
          <a:xfrm>
            <a:off x="722555" y="18065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sound waves, and how are they related?</a:t>
            </a:r>
            <a:endParaRPr sz="1400" b="0" i="0" u="none" strike="noStrike" cap="none">
              <a:solidFill>
                <a:srgbClr val="000000"/>
              </a:solidFill>
              <a:latin typeface="Arial"/>
              <a:ea typeface="Arial"/>
              <a:cs typeface="Arial"/>
              <a:sym typeface="Arial"/>
            </a:endParaRPr>
          </a:p>
        </p:txBody>
      </p:sp>
      <p:pic>
        <p:nvPicPr>
          <p:cNvPr id="799" name="Google Shape;799;gc0c07d555d_0_2"/>
          <p:cNvPicPr preferRelativeResize="0"/>
          <p:nvPr/>
        </p:nvPicPr>
        <p:blipFill rotWithShape="1">
          <a:blip r:embed="rId4">
            <a:alphaModFix/>
          </a:blip>
          <a:srcRect t="-26382" b="-26381"/>
          <a:stretch/>
        </p:blipFill>
        <p:spPr>
          <a:xfrm>
            <a:off x="4156364" y="2080018"/>
            <a:ext cx="4446438" cy="2559344"/>
          </a:xfrm>
          <a:prstGeom prst="rect">
            <a:avLst/>
          </a:prstGeom>
          <a:noFill/>
          <a:ln>
            <a:noFill/>
          </a:ln>
        </p:spPr>
      </p:pic>
      <p:pic>
        <p:nvPicPr>
          <p:cNvPr id="800" name="Google Shape;800;gc0c07d555d_0_2" descr="soundwaves.jpg"/>
          <p:cNvPicPr preferRelativeResize="0"/>
          <p:nvPr/>
        </p:nvPicPr>
        <p:blipFill rotWithShape="1">
          <a:blip r:embed="rId5">
            <a:alphaModFix/>
          </a:blip>
          <a:srcRect l="-22734" r="-22720"/>
          <a:stretch/>
        </p:blipFill>
        <p:spPr>
          <a:xfrm>
            <a:off x="-332276" y="1528948"/>
            <a:ext cx="4904276" cy="2697163"/>
          </a:xfrm>
          <a:prstGeom prst="rect">
            <a:avLst/>
          </a:prstGeom>
          <a:noFill/>
          <a:ln>
            <a:noFill/>
          </a:ln>
        </p:spPr>
      </p:pic>
      <p:pic>
        <p:nvPicPr>
          <p:cNvPr id="801" name="Google Shape;801;gc0c07d555d_0_2" descr="earth.jpg"/>
          <p:cNvPicPr preferRelativeResize="0"/>
          <p:nvPr/>
        </p:nvPicPr>
        <p:blipFill rotWithShape="1">
          <a:blip r:embed="rId6">
            <a:alphaModFix/>
          </a:blip>
          <a:srcRect l="-14886" r="-14898"/>
          <a:stretch/>
        </p:blipFill>
        <p:spPr>
          <a:xfrm>
            <a:off x="2333502" y="4639362"/>
            <a:ext cx="3279402" cy="18035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85"/>
          <p:cNvSpPr txBox="1"/>
          <p:nvPr/>
        </p:nvSpPr>
        <p:spPr>
          <a:xfrm>
            <a:off x="628650" y="365125"/>
            <a:ext cx="7886700" cy="130644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Arial"/>
              <a:buNone/>
            </a:pPr>
            <a:r>
              <a:rPr lang="en-US" sz="4400" b="0" i="0" u="none" strike="noStrike" cap="none">
                <a:solidFill>
                  <a:srgbClr val="FFC000"/>
                </a:solidFill>
                <a:latin typeface="Calibri"/>
                <a:ea typeface="Calibri"/>
                <a:cs typeface="Calibri"/>
                <a:sym typeface="Calibri"/>
              </a:rPr>
              <a:t>Demonstration</a:t>
            </a:r>
            <a:endParaRPr sz="1400" b="0" i="0" u="none" strike="noStrike" cap="none">
              <a:solidFill>
                <a:srgbClr val="000000"/>
              </a:solidFill>
              <a:latin typeface="Arial"/>
              <a:ea typeface="Arial"/>
              <a:cs typeface="Arial"/>
              <a:sym typeface="Arial"/>
            </a:endParaRPr>
          </a:p>
        </p:txBody>
      </p:sp>
      <p:sp>
        <p:nvSpPr>
          <p:cNvPr id="808" name="Google Shape;808;p85"/>
          <p:cNvSpPr txBox="1"/>
          <p:nvPr/>
        </p:nvSpPr>
        <p:spPr>
          <a:xfrm>
            <a:off x="214925" y="1277275"/>
            <a:ext cx="3901200" cy="4303500"/>
          </a:xfrm>
          <a:prstGeom prst="rect">
            <a:avLst/>
          </a:prstGeom>
          <a:noFill/>
          <a:ln>
            <a:noFill/>
          </a:ln>
        </p:spPr>
        <p:txBody>
          <a:bodyPr spcFirstLastPara="1" wrap="square" lIns="91425" tIns="45700" rIns="91425" bIns="45700" anchor="t" anchorCtr="0">
            <a:noAutofit/>
          </a:bodyPr>
          <a:lstStyle/>
          <a:p>
            <a:pPr marL="0" marR="0" lvl="0" indent="-101600" algn="l" rtl="0">
              <a:lnSpc>
                <a:spcPct val="90000"/>
              </a:lnSpc>
              <a:spcBef>
                <a:spcPts val="0"/>
              </a:spcBef>
              <a:spcAft>
                <a:spcPts val="0"/>
              </a:spcAft>
              <a:buClr>
                <a:schemeClr val="dk1"/>
              </a:buClr>
              <a:buSzPts val="1600"/>
              <a:buFont typeface="Arial"/>
              <a:buChar char="•"/>
            </a:pPr>
            <a:r>
              <a:rPr lang="en-US" sz="1600" b="1" i="0" u="none" strike="noStrike" cap="none">
                <a:solidFill>
                  <a:schemeClr val="dk1"/>
                </a:solidFill>
                <a:latin typeface="Calibri"/>
                <a:ea typeface="Calibri"/>
                <a:cs typeface="Calibri"/>
                <a:sym typeface="Calibri"/>
              </a:rPr>
              <a:t>TEACHER DIRECTIONS:</a:t>
            </a:r>
            <a:endParaRPr sz="1600" b="0" i="0" u="none" strike="noStrike" cap="none">
              <a:solidFill>
                <a:srgbClr val="000000"/>
              </a:solidFill>
              <a:latin typeface="Arial"/>
              <a:ea typeface="Arial"/>
              <a:cs typeface="Arial"/>
              <a:sym typeface="Arial"/>
            </a:endParaRPr>
          </a:p>
          <a:p>
            <a:pPr marL="0" marR="0" lvl="0" indent="-101600" algn="l" rtl="0">
              <a:lnSpc>
                <a:spcPct val="90000"/>
              </a:lnSpc>
              <a:spcBef>
                <a:spcPts val="600"/>
              </a:spcBef>
              <a:spcAft>
                <a:spcPts val="0"/>
              </a:spcAft>
              <a:buClr>
                <a:srgbClr val="000000"/>
              </a:buClr>
              <a:buSzPts val="1600"/>
              <a:buFont typeface="Arial"/>
              <a:buChar char="•"/>
            </a:pPr>
            <a:r>
              <a:rPr lang="en-US" sz="1600" b="0" i="1" u="none" strike="noStrike" cap="none">
                <a:solidFill>
                  <a:srgbClr val="000000"/>
                </a:solidFill>
                <a:latin typeface="Lato"/>
                <a:ea typeface="Lato"/>
                <a:cs typeface="Lato"/>
                <a:sym typeface="Lato"/>
              </a:rPr>
              <a:t>Remove the lid from a cardboard pencil case or tissue box. Arrange a series of rubber bands stretched over the box from thinnest to thickest. Have students pluck each rubber band and talk about your observations. Place a ruler on its edge across the rubber bands, like a bridge. Pluck each rubber band again and talk about what changed. Students will learn that thinner, shorter bands produce higher sound pitches because they produce shorter sound waves. The ruler across the bands acts like a dampener and should change the pitch the tightened rubber bands make</a:t>
            </a:r>
            <a:r>
              <a:rPr lang="en-US" sz="1600" b="0" i="0" u="none" strike="noStrike" cap="none">
                <a:solidFill>
                  <a:srgbClr val="000000"/>
                </a:solidFill>
                <a:latin typeface="Lato"/>
                <a:ea typeface="Lato"/>
                <a:cs typeface="Lato"/>
                <a:sym typeface="Lato"/>
              </a:rPr>
              <a:t>.</a:t>
            </a:r>
            <a:endParaRPr sz="1600" b="0" i="1" u="none" strike="noStrike" cap="none">
              <a:solidFill>
                <a:schemeClr val="dk1"/>
              </a:solidFill>
              <a:latin typeface="Calibri"/>
              <a:ea typeface="Calibri"/>
              <a:cs typeface="Calibri"/>
              <a:sym typeface="Calibri"/>
            </a:endParaRPr>
          </a:p>
          <a:p>
            <a:pPr marL="0" marR="0" lvl="0" indent="-101600" algn="l" rtl="0">
              <a:lnSpc>
                <a:spcPct val="90000"/>
              </a:lnSpc>
              <a:spcBef>
                <a:spcPts val="600"/>
              </a:spcBef>
              <a:spcAft>
                <a:spcPts val="0"/>
              </a:spcAft>
              <a:buClr>
                <a:schemeClr val="dk1"/>
              </a:buClr>
              <a:buSzPts val="1600"/>
              <a:buFont typeface="Arial"/>
              <a:buChar char="•"/>
            </a:pPr>
            <a:r>
              <a:rPr lang="en-US" sz="1600" b="1" i="1" u="sng" strike="noStrike" cap="none">
                <a:solidFill>
                  <a:schemeClr val="dk1"/>
                </a:solidFill>
                <a:latin typeface="Calibri"/>
                <a:ea typeface="Calibri"/>
                <a:cs typeface="Calibri"/>
                <a:sym typeface="Calibri"/>
              </a:rPr>
              <a:t>During</a:t>
            </a:r>
            <a:r>
              <a:rPr lang="en-US" sz="1600" b="0" i="1" u="none" strike="noStrike" cap="none">
                <a:solidFill>
                  <a:schemeClr val="dk1"/>
                </a:solidFill>
                <a:latin typeface="Calibri"/>
                <a:ea typeface="Calibri"/>
                <a:cs typeface="Calibri"/>
                <a:sym typeface="Calibri"/>
              </a:rPr>
              <a:t>: During the demonstration ask students to predict what will happen and how it will sound as you pluck different rubber bands.</a:t>
            </a:r>
            <a:endParaRPr sz="1600" b="0" i="1" u="none" strike="noStrike" cap="none">
              <a:solidFill>
                <a:schemeClr val="dk1"/>
              </a:solidFill>
              <a:latin typeface="Calibri"/>
              <a:ea typeface="Calibri"/>
              <a:cs typeface="Calibri"/>
              <a:sym typeface="Calibri"/>
            </a:endParaRPr>
          </a:p>
          <a:p>
            <a:pPr marL="0" marR="0" lvl="0" indent="-101600" algn="l" rtl="0">
              <a:lnSpc>
                <a:spcPct val="90000"/>
              </a:lnSpc>
              <a:spcBef>
                <a:spcPts val="600"/>
              </a:spcBef>
              <a:spcAft>
                <a:spcPts val="0"/>
              </a:spcAft>
              <a:buClr>
                <a:schemeClr val="dk1"/>
              </a:buClr>
              <a:buSzPts val="1600"/>
              <a:buFont typeface="Calibri"/>
              <a:buChar char="•"/>
            </a:pPr>
            <a:r>
              <a:rPr lang="en-US" sz="1600" b="1" i="1" u="sng" strike="noStrike" cap="none">
                <a:solidFill>
                  <a:schemeClr val="dk1"/>
                </a:solidFill>
                <a:latin typeface="Calibri"/>
                <a:ea typeface="Calibri"/>
                <a:cs typeface="Calibri"/>
                <a:sym typeface="Calibri"/>
              </a:rPr>
              <a:t>Questions</a:t>
            </a:r>
            <a:r>
              <a:rPr lang="en-US" sz="1600" b="0" i="1" u="none" strike="noStrike" cap="none">
                <a:solidFill>
                  <a:schemeClr val="dk1"/>
                </a:solidFill>
                <a:latin typeface="Calibri"/>
                <a:ea typeface="Calibri"/>
                <a:cs typeface="Calibri"/>
                <a:sym typeface="Calibri"/>
              </a:rPr>
              <a:t>: What do you notice when you pluck the rubber bands?</a:t>
            </a:r>
            <a:endParaRPr sz="1600" b="0" i="1"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rgbClr val="000000"/>
              </a:buClr>
              <a:buSzPts val="1300"/>
              <a:buFont typeface="Arial"/>
              <a:buNone/>
            </a:pPr>
            <a:r>
              <a:rPr lang="en-US" sz="1600" b="0" i="1" u="none" strike="noStrike" cap="none">
                <a:solidFill>
                  <a:schemeClr val="dk1"/>
                </a:solidFill>
                <a:latin typeface="Calibri"/>
                <a:ea typeface="Calibri"/>
                <a:cs typeface="Calibri"/>
                <a:sym typeface="Calibri"/>
              </a:rPr>
              <a:t>Can you predict how it will sound like as you pluck different rubber bands?</a:t>
            </a:r>
            <a:endParaRPr sz="1600" b="0" i="1" u="none" strike="noStrike" cap="none">
              <a:solidFill>
                <a:schemeClr val="dk1"/>
              </a:solidFill>
              <a:latin typeface="Calibri"/>
              <a:ea typeface="Calibri"/>
              <a:cs typeface="Calibri"/>
              <a:sym typeface="Calibri"/>
            </a:endParaRPr>
          </a:p>
        </p:txBody>
      </p:sp>
      <p:pic>
        <p:nvPicPr>
          <p:cNvPr id="809" name="Google Shape;809;p85" descr="Longer rubber bands should produce lower and longer sounds."/>
          <p:cNvPicPr preferRelativeResize="0"/>
          <p:nvPr/>
        </p:nvPicPr>
        <p:blipFill rotWithShape="1">
          <a:blip r:embed="rId3">
            <a:alphaModFix/>
          </a:blip>
          <a:srcRect r="27432" b="2"/>
          <a:stretch/>
        </p:blipFill>
        <p:spPr>
          <a:xfrm>
            <a:off x="4116225" y="1904282"/>
            <a:ext cx="4627724" cy="4224808"/>
          </a:xfrm>
          <a:prstGeom prst="rect">
            <a:avLst/>
          </a:prstGeom>
          <a:noFill/>
          <a:ln>
            <a:noFill/>
          </a:ln>
        </p:spPr>
      </p:pic>
      <p:sp>
        <p:nvSpPr>
          <p:cNvPr id="810" name="Google Shape;810;p85" descr="Classroom"/>
          <p:cNvSpPr/>
          <p:nvPr/>
        </p:nvSpPr>
        <p:spPr>
          <a:xfrm>
            <a:off x="124754" y="87073"/>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86"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87"/>
          <p:cNvSpPr txBox="1">
            <a:spLocks noGrp="1"/>
          </p:cNvSpPr>
          <p:nvPr>
            <p:ph type="title"/>
          </p:nvPr>
        </p:nvSpPr>
        <p:spPr>
          <a:xfrm>
            <a:off x="457200" y="125175"/>
            <a:ext cx="8229600" cy="219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b="1" u="sng"/>
              <a:t>Longitudinal wave</a:t>
            </a:r>
            <a:r>
              <a:rPr lang="en-US" sz="3500" b="1"/>
              <a:t>: </a:t>
            </a:r>
            <a:r>
              <a:rPr lang="en-US" sz="3500"/>
              <a:t>a wave that makes particles move back and forth along the direction of the wave</a:t>
            </a:r>
            <a:endParaRPr sz="3500"/>
          </a:p>
        </p:txBody>
      </p:sp>
      <p:pic>
        <p:nvPicPr>
          <p:cNvPr id="823" name="Google Shape;823;p87"/>
          <p:cNvPicPr preferRelativeResize="0">
            <a:picLocks noGrp="1"/>
          </p:cNvPicPr>
          <p:nvPr>
            <p:ph type="body" idx="1"/>
          </p:nvPr>
        </p:nvPicPr>
        <p:blipFill rotWithShape="1">
          <a:blip r:embed="rId3">
            <a:alphaModFix/>
          </a:blip>
          <a:srcRect t="-64240" b="-64242"/>
          <a:stretch/>
        </p:blipFill>
        <p:spPr>
          <a:xfrm>
            <a:off x="424771" y="2057400"/>
            <a:ext cx="8229600" cy="4525963"/>
          </a:xfrm>
          <a:prstGeom prst="rect">
            <a:avLst/>
          </a:prstGeom>
          <a:noFill/>
          <a:ln w="9525" cap="flat" cmpd="sng">
            <a:solidFill>
              <a:schemeClr val="lt1"/>
            </a:solidFill>
            <a:prstDash val="solid"/>
            <a:round/>
            <a:headEnd type="none" w="sm" len="sm"/>
            <a:tailEnd type="none" w="sm" len="sm"/>
          </a:ln>
        </p:spPr>
      </p:pic>
      <p:sp>
        <p:nvSpPr>
          <p:cNvPr id="824" name="Google Shape;824;p87" descr="Rewind"/>
          <p:cNvSpPr/>
          <p:nvPr/>
        </p:nvSpPr>
        <p:spPr>
          <a:xfrm>
            <a:off x="34120" y="0"/>
            <a:ext cx="781301" cy="79731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Compression</a:t>
            </a:r>
            <a:r>
              <a:rPr lang="en-US" sz="3600"/>
              <a:t>: where particles are closely packed </a:t>
            </a:r>
            <a:endParaRPr/>
          </a:p>
        </p:txBody>
      </p:sp>
      <p:pic>
        <p:nvPicPr>
          <p:cNvPr id="831" name="Google Shape;831;p88"/>
          <p:cNvPicPr preferRelativeResize="0">
            <a:picLocks noGrp="1"/>
          </p:cNvPicPr>
          <p:nvPr>
            <p:ph type="body" idx="1"/>
          </p:nvPr>
        </p:nvPicPr>
        <p:blipFill rotWithShape="1">
          <a:blip r:embed="rId3">
            <a:alphaModFix/>
          </a:blip>
          <a:srcRect l="59385" t="19104" r="30265" b="25508"/>
          <a:stretch/>
        </p:blipFill>
        <p:spPr>
          <a:xfrm>
            <a:off x="3202260" y="1991990"/>
            <a:ext cx="2627249" cy="3384980"/>
          </a:xfrm>
          <a:prstGeom prst="rect">
            <a:avLst/>
          </a:prstGeom>
          <a:noFill/>
          <a:ln w="9525" cap="flat" cmpd="sng">
            <a:solidFill>
              <a:schemeClr val="lt1"/>
            </a:solidFill>
            <a:prstDash val="solid"/>
            <a:round/>
            <a:headEnd type="none" w="sm" len="sm"/>
            <a:tailEnd type="none" w="sm" len="sm"/>
          </a:ln>
        </p:spPr>
      </p:pic>
      <p:sp>
        <p:nvSpPr>
          <p:cNvPr id="832" name="Google Shape;832;p8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9"/>
          <p:cNvSpPr txBox="1">
            <a:spLocks noGrp="1"/>
          </p:cNvSpPr>
          <p:nvPr>
            <p:ph type="title"/>
          </p:nvPr>
        </p:nvSpPr>
        <p:spPr>
          <a:xfrm>
            <a:off x="457200" y="424771"/>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Rarefaction</a:t>
            </a:r>
            <a:r>
              <a:rPr lang="en-US" sz="3600"/>
              <a:t>: where particles are loosely packed</a:t>
            </a:r>
            <a:endParaRPr/>
          </a:p>
        </p:txBody>
      </p:sp>
      <p:pic>
        <p:nvPicPr>
          <p:cNvPr id="839" name="Google Shape;839;p89"/>
          <p:cNvPicPr preferRelativeResize="0">
            <a:picLocks noGrp="1"/>
          </p:cNvPicPr>
          <p:nvPr>
            <p:ph type="body" idx="1"/>
          </p:nvPr>
        </p:nvPicPr>
        <p:blipFill rotWithShape="1">
          <a:blip r:embed="rId3">
            <a:alphaModFix/>
          </a:blip>
          <a:srcRect l="42501" t="25837" r="40684" b="18941"/>
          <a:stretch/>
        </p:blipFill>
        <p:spPr>
          <a:xfrm>
            <a:off x="2594231" y="2269674"/>
            <a:ext cx="3828251" cy="3026235"/>
          </a:xfrm>
          <a:prstGeom prst="rect">
            <a:avLst/>
          </a:prstGeom>
          <a:noFill/>
          <a:ln w="9525" cap="flat" cmpd="sng">
            <a:solidFill>
              <a:schemeClr val="lt1"/>
            </a:solidFill>
            <a:prstDash val="solid"/>
            <a:round/>
            <a:headEnd type="none" w="sm" len="sm"/>
            <a:tailEnd type="none" w="sm" len="sm"/>
          </a:ln>
        </p:spPr>
      </p:pic>
      <p:sp>
        <p:nvSpPr>
          <p:cNvPr id="840" name="Google Shape;840;p8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90"/>
          <p:cNvSpPr txBox="1">
            <a:spLocks noGrp="1"/>
          </p:cNvSpPr>
          <p:nvPr>
            <p:ph type="title"/>
          </p:nvPr>
        </p:nvSpPr>
        <p:spPr>
          <a:xfrm>
            <a:off x="357187" y="494505"/>
            <a:ext cx="8786813" cy="16541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b="1" u="sng"/>
              <a:t>Medium</a:t>
            </a:r>
            <a:r>
              <a:rPr lang="en-US" sz="3500" b="1"/>
              <a:t>: </a:t>
            </a:r>
            <a:r>
              <a:rPr lang="en-US" sz="3500"/>
              <a:t>any material that waves travel through</a:t>
            </a:r>
            <a:endParaRPr sz="3500"/>
          </a:p>
        </p:txBody>
      </p:sp>
      <p:pic>
        <p:nvPicPr>
          <p:cNvPr id="847" name="Google Shape;847;p90" descr="earth.jpg"/>
          <p:cNvPicPr preferRelativeResize="0">
            <a:picLocks noGrp="1"/>
          </p:cNvPicPr>
          <p:nvPr>
            <p:ph type="body" idx="1"/>
          </p:nvPr>
        </p:nvPicPr>
        <p:blipFill rotWithShape="1">
          <a:blip r:embed="rId3">
            <a:alphaModFix/>
          </a:blip>
          <a:srcRect l="-14891" r="-14891"/>
          <a:stretch/>
        </p:blipFill>
        <p:spPr>
          <a:xfrm>
            <a:off x="457200" y="2128838"/>
            <a:ext cx="8229600" cy="4525963"/>
          </a:xfrm>
          <a:prstGeom prst="rect">
            <a:avLst/>
          </a:prstGeom>
          <a:noFill/>
          <a:ln w="9525" cap="flat" cmpd="sng">
            <a:solidFill>
              <a:schemeClr val="lt1"/>
            </a:solidFill>
            <a:prstDash val="solid"/>
            <a:round/>
            <a:headEnd type="none" w="sm" len="sm"/>
            <a:tailEnd type="none" w="sm" len="sm"/>
          </a:ln>
        </p:spPr>
      </p:pic>
      <p:sp>
        <p:nvSpPr>
          <p:cNvPr id="848" name="Google Shape;848;p90" descr="Rewind"/>
          <p:cNvSpPr/>
          <p:nvPr/>
        </p:nvSpPr>
        <p:spPr>
          <a:xfrm>
            <a:off x="0" y="-112714"/>
            <a:ext cx="1159329" cy="863828"/>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91"/>
          <p:cNvSpPr txBox="1">
            <a:spLocks noGrp="1"/>
          </p:cNvSpPr>
          <p:nvPr>
            <p:ph type="title"/>
          </p:nvPr>
        </p:nvSpPr>
        <p:spPr>
          <a:xfrm>
            <a:off x="457200" y="532603"/>
            <a:ext cx="8715375" cy="15398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b="1" u="sng"/>
              <a:t>Vibration:</a:t>
            </a:r>
            <a:r>
              <a:rPr lang="en-US" sz="3500"/>
              <a:t> the movement of particles that occurs in solids, liquids, or gases</a:t>
            </a:r>
            <a:endParaRPr sz="3500"/>
          </a:p>
        </p:txBody>
      </p:sp>
      <p:pic>
        <p:nvPicPr>
          <p:cNvPr id="855" name="Google Shape;855;p91" descr="guitar.jpg"/>
          <p:cNvPicPr preferRelativeResize="0">
            <a:picLocks noGrp="1"/>
          </p:cNvPicPr>
          <p:nvPr>
            <p:ph type="body" idx="1"/>
          </p:nvPr>
        </p:nvPicPr>
        <p:blipFill rotWithShape="1">
          <a:blip r:embed="rId3">
            <a:alphaModFix/>
          </a:blip>
          <a:srcRect t="8727" b="8727"/>
          <a:stretch/>
        </p:blipFill>
        <p:spPr>
          <a:xfrm>
            <a:off x="457200" y="2043113"/>
            <a:ext cx="8229600" cy="4525963"/>
          </a:xfrm>
          <a:prstGeom prst="rect">
            <a:avLst/>
          </a:prstGeom>
          <a:noFill/>
          <a:ln w="9525" cap="flat" cmpd="sng">
            <a:solidFill>
              <a:schemeClr val="lt1"/>
            </a:solidFill>
            <a:prstDash val="solid"/>
            <a:round/>
            <a:headEnd type="none" w="sm" len="sm"/>
            <a:tailEnd type="none" w="sm" len="sm"/>
          </a:ln>
        </p:spPr>
      </p:pic>
      <p:sp>
        <p:nvSpPr>
          <p:cNvPr id="856" name="Google Shape;856;p91" descr="Rewind"/>
          <p:cNvSpPr/>
          <p:nvPr/>
        </p:nvSpPr>
        <p:spPr>
          <a:xfrm>
            <a:off x="0" y="-89128"/>
            <a:ext cx="1159329" cy="921886"/>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9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93"/>
          <p:cNvSpPr txBox="1">
            <a:spLocks noGrp="1"/>
          </p:cNvSpPr>
          <p:nvPr>
            <p:ph type="title"/>
          </p:nvPr>
        </p:nvSpPr>
        <p:spPr>
          <a:xfrm>
            <a:off x="191075" y="661775"/>
            <a:ext cx="8761800" cy="1220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are longitudinal waves?</a:t>
            </a:r>
            <a:endParaRPr/>
          </a:p>
        </p:txBody>
      </p:sp>
      <p:pic>
        <p:nvPicPr>
          <p:cNvPr id="869" name="Google Shape;869;p93"/>
          <p:cNvPicPr preferRelativeResize="0">
            <a:picLocks noGrp="1"/>
          </p:cNvPicPr>
          <p:nvPr>
            <p:ph type="body" idx="1"/>
          </p:nvPr>
        </p:nvPicPr>
        <p:blipFill rotWithShape="1">
          <a:blip r:embed="rId3">
            <a:alphaModFix/>
          </a:blip>
          <a:srcRect t="-64240" b="-64242"/>
          <a:stretch/>
        </p:blipFill>
        <p:spPr>
          <a:xfrm>
            <a:off x="424771" y="2057400"/>
            <a:ext cx="8229600" cy="4525963"/>
          </a:xfrm>
          <a:prstGeom prst="rect">
            <a:avLst/>
          </a:prstGeom>
          <a:noFill/>
          <a:ln w="9525" cap="flat" cmpd="sng">
            <a:solidFill>
              <a:schemeClr val="lt1"/>
            </a:solidFill>
            <a:prstDash val="solid"/>
            <a:round/>
            <a:headEnd type="none" w="sm" len="sm"/>
            <a:tailEnd type="none" w="sm" len="sm"/>
          </a:ln>
        </p:spPr>
      </p:pic>
      <p:sp>
        <p:nvSpPr>
          <p:cNvPr id="870" name="Google Shape;870;p9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dda40b9448_5_37"/>
          <p:cNvSpPr txBox="1">
            <a:spLocks noGrp="1"/>
          </p:cNvSpPr>
          <p:nvPr>
            <p:ph type="title"/>
          </p:nvPr>
        </p:nvSpPr>
        <p:spPr>
          <a:xfrm>
            <a:off x="732050" y="35098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a:t>What is the difference between compression and rarefaction?</a:t>
            </a:r>
            <a:endParaRPr/>
          </a:p>
        </p:txBody>
      </p:sp>
      <p:pic>
        <p:nvPicPr>
          <p:cNvPr id="877" name="Google Shape;877;gdda40b9448_5_37"/>
          <p:cNvPicPr preferRelativeResize="0">
            <a:picLocks noGrp="1"/>
          </p:cNvPicPr>
          <p:nvPr>
            <p:ph type="body" idx="1"/>
          </p:nvPr>
        </p:nvPicPr>
        <p:blipFill rotWithShape="1">
          <a:blip r:embed="rId3">
            <a:alphaModFix/>
          </a:blip>
          <a:srcRect l="59385" t="19103" r="30265" b="25506"/>
          <a:stretch/>
        </p:blipFill>
        <p:spPr>
          <a:xfrm>
            <a:off x="996983" y="2499686"/>
            <a:ext cx="2627100" cy="3384900"/>
          </a:xfrm>
          <a:prstGeom prst="rect">
            <a:avLst/>
          </a:prstGeom>
          <a:noFill/>
          <a:ln w="9525" cap="flat" cmpd="sng">
            <a:solidFill>
              <a:schemeClr val="lt1"/>
            </a:solidFill>
            <a:prstDash val="solid"/>
            <a:round/>
            <a:headEnd type="none" w="sm" len="sm"/>
            <a:tailEnd type="none" w="sm" len="sm"/>
          </a:ln>
        </p:spPr>
      </p:pic>
      <p:sp>
        <p:nvSpPr>
          <p:cNvPr id="878" name="Google Shape;878;gdda40b9448_5_37"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9" name="Google Shape;879;gdda40b9448_5_37"/>
          <p:cNvPicPr preferRelativeResize="0"/>
          <p:nvPr/>
        </p:nvPicPr>
        <p:blipFill rotWithShape="1">
          <a:blip r:embed="rId3">
            <a:alphaModFix/>
          </a:blip>
          <a:srcRect l="42501" t="25837" r="40683" b="18940"/>
          <a:stretch/>
        </p:blipFill>
        <p:spPr>
          <a:xfrm>
            <a:off x="4919338" y="2738848"/>
            <a:ext cx="3828251" cy="3026235"/>
          </a:xfrm>
          <a:prstGeom prst="rect">
            <a:avLst/>
          </a:prstGeom>
          <a:noFill/>
          <a:ln>
            <a:noFill/>
          </a:ln>
        </p:spPr>
      </p:pic>
      <p:pic>
        <p:nvPicPr>
          <p:cNvPr id="880" name="Google Shape;880;gdda40b9448_5_37"/>
          <p:cNvPicPr preferRelativeResize="0"/>
          <p:nvPr/>
        </p:nvPicPr>
        <p:blipFill>
          <a:blip r:embed="rId5">
            <a:alphaModFix/>
          </a:blip>
          <a:stretch>
            <a:fillRect/>
          </a:stretch>
        </p:blipFill>
        <p:spPr>
          <a:xfrm>
            <a:off x="49075" y="1646372"/>
            <a:ext cx="4522925" cy="5091525"/>
          </a:xfrm>
          <a:prstGeom prst="rect">
            <a:avLst/>
          </a:prstGeom>
          <a:noFill/>
          <a:ln>
            <a:noFill/>
          </a:ln>
        </p:spPr>
      </p:pic>
      <p:pic>
        <p:nvPicPr>
          <p:cNvPr id="881" name="Google Shape;881;gdda40b9448_5_37"/>
          <p:cNvPicPr preferRelativeResize="0"/>
          <p:nvPr/>
        </p:nvPicPr>
        <p:blipFill>
          <a:blip r:embed="rId5">
            <a:alphaModFix/>
          </a:blip>
          <a:stretch>
            <a:fillRect/>
          </a:stretch>
        </p:blipFill>
        <p:spPr>
          <a:xfrm>
            <a:off x="4572013" y="1646372"/>
            <a:ext cx="4522925" cy="5091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p:nvPr/>
        </p:nvSpPr>
        <p:spPr>
          <a:xfrm>
            <a:off x="978425" y="560625"/>
            <a:ext cx="7825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000" b="0" i="0" u="none" strike="noStrike" cap="none">
                <a:solidFill>
                  <a:schemeClr val="dk1"/>
                </a:solidFill>
                <a:latin typeface="Calibri"/>
                <a:ea typeface="Calibri"/>
                <a:cs typeface="Calibri"/>
                <a:sym typeface="Calibri"/>
              </a:rPr>
              <a:t>What is matter?</a:t>
            </a:r>
            <a:endParaRPr sz="4000" b="0" i="0" u="none" strike="noStrike" cap="none">
              <a:solidFill>
                <a:srgbClr val="000000"/>
              </a:solidFill>
              <a:latin typeface="Arial"/>
              <a:ea typeface="Arial"/>
              <a:cs typeface="Arial"/>
              <a:sym typeface="Arial"/>
            </a:endParaRPr>
          </a:p>
        </p:txBody>
      </p:sp>
      <p:pic>
        <p:nvPicPr>
          <p:cNvPr id="177" name="Google Shape;177;p9"/>
          <p:cNvPicPr preferRelativeResize="0"/>
          <p:nvPr/>
        </p:nvPicPr>
        <p:blipFill rotWithShape="1">
          <a:blip r:embed="rId3">
            <a:alphaModFix/>
          </a:blip>
          <a:srcRect/>
          <a:stretch/>
        </p:blipFill>
        <p:spPr>
          <a:xfrm>
            <a:off x="1700442" y="1711747"/>
            <a:ext cx="5451058" cy="3748127"/>
          </a:xfrm>
          <a:prstGeom prst="rect">
            <a:avLst/>
          </a:prstGeom>
          <a:noFill/>
          <a:ln>
            <a:noFill/>
          </a:ln>
        </p:spPr>
      </p:pic>
      <p:sp>
        <p:nvSpPr>
          <p:cNvPr id="178" name="Google Shape;178;p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95"/>
          <p:cNvSpPr txBox="1"/>
          <p:nvPr/>
        </p:nvSpPr>
        <p:spPr>
          <a:xfrm>
            <a:off x="1017876" y="324850"/>
            <a:ext cx="7734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000" b="0" i="0" u="none" strike="noStrike" cap="none">
                <a:solidFill>
                  <a:schemeClr val="dk1"/>
                </a:solidFill>
                <a:latin typeface="Calibri"/>
                <a:ea typeface="Calibri"/>
                <a:cs typeface="Calibri"/>
                <a:sym typeface="Calibri"/>
              </a:rPr>
              <a:t>What is a medium?</a:t>
            </a:r>
            <a:endParaRPr sz="4000" b="0" i="0" u="none" strike="noStrike" cap="none">
              <a:solidFill>
                <a:srgbClr val="000000"/>
              </a:solidFill>
              <a:latin typeface="Arial"/>
              <a:ea typeface="Arial"/>
              <a:cs typeface="Arial"/>
              <a:sym typeface="Arial"/>
            </a:endParaRPr>
          </a:p>
        </p:txBody>
      </p:sp>
      <p:pic>
        <p:nvPicPr>
          <p:cNvPr id="888" name="Google Shape;888;p95" descr="earth.jpg"/>
          <p:cNvPicPr preferRelativeResize="0"/>
          <p:nvPr/>
        </p:nvPicPr>
        <p:blipFill rotWithShape="1">
          <a:blip r:embed="rId3">
            <a:alphaModFix/>
          </a:blip>
          <a:srcRect l="-5824" r="-5824"/>
          <a:stretch/>
        </p:blipFill>
        <p:spPr>
          <a:xfrm>
            <a:off x="457200" y="1141339"/>
            <a:ext cx="8229600" cy="5260974"/>
          </a:xfrm>
          <a:prstGeom prst="rect">
            <a:avLst/>
          </a:prstGeom>
          <a:noFill/>
          <a:ln>
            <a:noFill/>
          </a:ln>
        </p:spPr>
      </p:pic>
      <p:sp>
        <p:nvSpPr>
          <p:cNvPr id="889" name="Google Shape;889;p9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895" name="Google Shape;895;p96" descr="guitar.jpg"/>
          <p:cNvPicPr preferRelativeResize="0">
            <a:picLocks noGrp="1"/>
          </p:cNvPicPr>
          <p:nvPr>
            <p:ph type="body" idx="1"/>
          </p:nvPr>
        </p:nvPicPr>
        <p:blipFill rotWithShape="1">
          <a:blip r:embed="rId3">
            <a:alphaModFix/>
          </a:blip>
          <a:srcRect l="-10572" r="-10572"/>
          <a:stretch/>
        </p:blipFill>
        <p:spPr>
          <a:xfrm>
            <a:off x="457200" y="1407140"/>
            <a:ext cx="8229600" cy="4525963"/>
          </a:xfrm>
          <a:prstGeom prst="rect">
            <a:avLst/>
          </a:prstGeom>
          <a:noFill/>
          <a:ln w="9525" cap="flat" cmpd="sng">
            <a:solidFill>
              <a:schemeClr val="lt1"/>
            </a:solidFill>
            <a:prstDash val="solid"/>
            <a:round/>
            <a:headEnd type="none" w="sm" len="sm"/>
            <a:tailEnd type="none" w="sm" len="sm"/>
          </a:ln>
        </p:spPr>
      </p:pic>
      <p:cxnSp>
        <p:nvCxnSpPr>
          <p:cNvPr id="896" name="Google Shape;896;p96"/>
          <p:cNvCxnSpPr/>
          <p:nvPr/>
        </p:nvCxnSpPr>
        <p:spPr>
          <a:xfrm flipH="1">
            <a:off x="2972560" y="3796302"/>
            <a:ext cx="743140" cy="770069"/>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897" name="Google Shape;897;p96"/>
          <p:cNvCxnSpPr/>
          <p:nvPr/>
        </p:nvCxnSpPr>
        <p:spPr>
          <a:xfrm rot="10800000" flipH="1">
            <a:off x="5891074" y="2067026"/>
            <a:ext cx="1364675" cy="324239"/>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
        <p:nvSpPr>
          <p:cNvPr id="898" name="Google Shape;898;p96"/>
          <p:cNvSpPr txBox="1"/>
          <p:nvPr/>
        </p:nvSpPr>
        <p:spPr>
          <a:xfrm>
            <a:off x="1017875" y="319325"/>
            <a:ext cx="77871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000" b="0" i="0" u="none" strike="noStrike" cap="none">
                <a:solidFill>
                  <a:schemeClr val="dk1"/>
                </a:solidFill>
                <a:latin typeface="Calibri"/>
                <a:ea typeface="Calibri"/>
                <a:cs typeface="Calibri"/>
                <a:sym typeface="Calibri"/>
              </a:rPr>
              <a:t>What is a vibration?</a:t>
            </a:r>
            <a:endParaRPr sz="4000" b="0" i="0" u="none" strike="noStrike" cap="none">
              <a:solidFill>
                <a:srgbClr val="000000"/>
              </a:solidFill>
              <a:latin typeface="Arial"/>
              <a:ea typeface="Arial"/>
              <a:cs typeface="Arial"/>
              <a:sym typeface="Arial"/>
            </a:endParaRPr>
          </a:p>
        </p:txBody>
      </p:sp>
      <p:sp>
        <p:nvSpPr>
          <p:cNvPr id="899" name="Google Shape;899;p9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97"/>
          <p:cNvSpPr txBox="1"/>
          <p:nvPr/>
        </p:nvSpPr>
        <p:spPr>
          <a:xfrm>
            <a:off x="2125207" y="905355"/>
            <a:ext cx="5529039"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dk1"/>
                </a:solidFill>
                <a:latin typeface="Calibri"/>
                <a:ea typeface="Calibri"/>
                <a:cs typeface="Calibri"/>
                <a:sym typeface="Calibri"/>
              </a:rPr>
              <a:t>Sound Waves</a:t>
            </a:r>
            <a:endParaRPr sz="1400" b="0" i="0" u="none" strike="noStrike" cap="none" dirty="0">
              <a:solidFill>
                <a:srgbClr val="000000"/>
              </a:solidFill>
              <a:latin typeface="Arial"/>
              <a:ea typeface="Arial"/>
              <a:cs typeface="Arial"/>
              <a:sym typeface="Arial"/>
            </a:endParaRPr>
          </a:p>
        </p:txBody>
      </p:sp>
      <p:sp>
        <p:nvSpPr>
          <p:cNvPr id="906" name="Google Shape;906;p97"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7" name="Google Shape;907;p97"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98"/>
          <p:cNvSpPr txBox="1">
            <a:spLocks noGrp="1"/>
          </p:cNvSpPr>
          <p:nvPr>
            <p:ph type="title"/>
          </p:nvPr>
        </p:nvSpPr>
        <p:spPr>
          <a:xfrm>
            <a:off x="424771" y="488951"/>
            <a:ext cx="8815387" cy="158273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b="1" u="sng"/>
              <a:t>Sound waves:</a:t>
            </a:r>
            <a:r>
              <a:rPr lang="en-US" sz="3500" b="1"/>
              <a:t> </a:t>
            </a:r>
            <a:r>
              <a:rPr lang="en-US" sz="3500"/>
              <a:t>are longitudinal waves that travel through a medium </a:t>
            </a:r>
            <a:endParaRPr sz="3500"/>
          </a:p>
        </p:txBody>
      </p:sp>
      <p:pic>
        <p:nvPicPr>
          <p:cNvPr id="914" name="Google Shape;914;p98" descr="soundwaves.jpg"/>
          <p:cNvPicPr preferRelativeResize="0">
            <a:picLocks noGrp="1"/>
          </p:cNvPicPr>
          <p:nvPr>
            <p:ph type="body" idx="1"/>
          </p:nvPr>
        </p:nvPicPr>
        <p:blipFill rotWithShape="1">
          <a:blip r:embed="rId3">
            <a:alphaModFix/>
          </a:blip>
          <a:srcRect l="-22732" r="-22730"/>
          <a:stretch/>
        </p:blipFill>
        <p:spPr>
          <a:xfrm>
            <a:off x="450056" y="2071688"/>
            <a:ext cx="8229600" cy="4525963"/>
          </a:xfrm>
          <a:prstGeom prst="rect">
            <a:avLst/>
          </a:prstGeom>
          <a:noFill/>
          <a:ln w="9525" cap="flat" cmpd="sng">
            <a:solidFill>
              <a:schemeClr val="lt1"/>
            </a:solidFill>
            <a:prstDash val="solid"/>
            <a:round/>
            <a:headEnd type="none" w="sm" len="sm"/>
            <a:tailEnd type="none" w="sm" len="sm"/>
          </a:ln>
        </p:spPr>
      </p:pic>
      <p:sp>
        <p:nvSpPr>
          <p:cNvPr id="915" name="Google Shape;915;p98"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6" name="Google Shape;916;p98" descr="Blog"/>
          <p:cNvPicPr preferRelativeResize="0"/>
          <p:nvPr/>
        </p:nvPicPr>
        <p:blipFill rotWithShape="1">
          <a:blip r:embed="rId5">
            <a:alphaModFix/>
          </a:blip>
          <a:srcRect/>
          <a:stretch/>
        </p:blipFill>
        <p:spPr>
          <a:xfrm>
            <a:off x="849542" y="187766"/>
            <a:ext cx="474009" cy="474009"/>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gdda40b9448_6_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dda40b9448_6_5"/>
          <p:cNvSpPr txBox="1">
            <a:spLocks noGrp="1"/>
          </p:cNvSpPr>
          <p:nvPr>
            <p:ph type="title"/>
          </p:nvPr>
        </p:nvSpPr>
        <p:spPr>
          <a:xfrm>
            <a:off x="191075" y="373825"/>
            <a:ext cx="8761800" cy="991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are sound waves?</a:t>
            </a:r>
            <a:endParaRPr/>
          </a:p>
        </p:txBody>
      </p:sp>
      <p:sp>
        <p:nvSpPr>
          <p:cNvPr id="929" name="Google Shape;929;gdda40b9448_6_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0" name="Google Shape;930;gdda40b9448_6_5" descr="soundwaves.jpg"/>
          <p:cNvPicPr preferRelativeResize="0">
            <a:picLocks noGrp="1"/>
          </p:cNvPicPr>
          <p:nvPr>
            <p:ph type="body" idx="1"/>
          </p:nvPr>
        </p:nvPicPr>
        <p:blipFill rotWithShape="1">
          <a:blip r:embed="rId4">
            <a:alphaModFix/>
          </a:blip>
          <a:srcRect l="-22734" r="-22720"/>
          <a:stretch/>
        </p:blipFill>
        <p:spPr>
          <a:xfrm>
            <a:off x="457181" y="1652888"/>
            <a:ext cx="8229600" cy="4526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pic>
        <p:nvPicPr>
          <p:cNvPr id="936" name="Google Shape;936;p99"/>
          <p:cNvPicPr preferRelativeResize="0"/>
          <p:nvPr/>
        </p:nvPicPr>
        <p:blipFill rotWithShape="1">
          <a:blip r:embed="rId3">
            <a:alphaModFix/>
          </a:blip>
          <a:srcRect/>
          <a:stretch/>
        </p:blipFill>
        <p:spPr>
          <a:xfrm>
            <a:off x="0" y="406400"/>
            <a:ext cx="9144000" cy="6035566"/>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pic>
        <p:nvPicPr>
          <p:cNvPr id="942" name="Google Shape;942;p100" descr="speaker.jpg"/>
          <p:cNvPicPr preferRelativeResize="0"/>
          <p:nvPr/>
        </p:nvPicPr>
        <p:blipFill rotWithShape="1">
          <a:blip r:embed="rId3">
            <a:alphaModFix/>
          </a:blip>
          <a:srcRect/>
          <a:stretch/>
        </p:blipFill>
        <p:spPr>
          <a:xfrm>
            <a:off x="1993900" y="0"/>
            <a:ext cx="5143500" cy="6858000"/>
          </a:xfrm>
          <a:prstGeom prst="rect">
            <a:avLst/>
          </a:prstGeom>
          <a:noFill/>
          <a:ln>
            <a:noFill/>
          </a:ln>
        </p:spPr>
      </p:pic>
      <p:cxnSp>
        <p:nvCxnSpPr>
          <p:cNvPr id="943" name="Google Shape;943;p100"/>
          <p:cNvCxnSpPr/>
          <p:nvPr/>
        </p:nvCxnSpPr>
        <p:spPr>
          <a:xfrm rot="10800000">
            <a:off x="716117" y="2404775"/>
            <a:ext cx="2445606" cy="324240"/>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254"/>
              </a:srgbClr>
            </a:outerShdw>
          </a:effectLst>
        </p:spPr>
      </p:cxnSp>
      <p:cxnSp>
        <p:nvCxnSpPr>
          <p:cNvPr id="944" name="Google Shape;944;p100"/>
          <p:cNvCxnSpPr/>
          <p:nvPr/>
        </p:nvCxnSpPr>
        <p:spPr>
          <a:xfrm flipH="1">
            <a:off x="1107954" y="3836832"/>
            <a:ext cx="2580723" cy="1026758"/>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254"/>
              </a:srgbClr>
            </a:outerShdw>
          </a:effectLst>
        </p:spPr>
      </p:cxnSp>
      <p:sp>
        <p:nvSpPr>
          <p:cNvPr id="945" name="Google Shape;945;p100"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01"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02"/>
          <p:cNvSpPr txBox="1">
            <a:spLocks noGrp="1"/>
          </p:cNvSpPr>
          <p:nvPr>
            <p:ph type="title"/>
          </p:nvPr>
        </p:nvSpPr>
        <p:spPr>
          <a:xfrm>
            <a:off x="821750" y="279550"/>
            <a:ext cx="7857900" cy="1582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950" b="1" u="sng"/>
              <a:t>Sound waves:</a:t>
            </a:r>
            <a:r>
              <a:rPr lang="en-US" sz="3950" b="1"/>
              <a:t> </a:t>
            </a:r>
            <a:r>
              <a:rPr lang="en-US" sz="3950"/>
              <a:t>are ________ waves that travel through a _____. </a:t>
            </a:r>
            <a:endParaRPr sz="3950"/>
          </a:p>
        </p:txBody>
      </p:sp>
      <p:pic>
        <p:nvPicPr>
          <p:cNvPr id="958" name="Google Shape;958;p102" descr="soundwaves.jpg"/>
          <p:cNvPicPr preferRelativeResize="0">
            <a:picLocks noGrp="1"/>
          </p:cNvPicPr>
          <p:nvPr>
            <p:ph type="body" idx="1"/>
          </p:nvPr>
        </p:nvPicPr>
        <p:blipFill rotWithShape="1">
          <a:blip r:embed="rId3">
            <a:alphaModFix/>
          </a:blip>
          <a:srcRect l="-22732" r="-22730"/>
          <a:stretch/>
        </p:blipFill>
        <p:spPr>
          <a:xfrm>
            <a:off x="450056" y="2071688"/>
            <a:ext cx="8229600" cy="4525963"/>
          </a:xfrm>
          <a:prstGeom prst="rect">
            <a:avLst/>
          </a:prstGeom>
          <a:noFill/>
          <a:ln w="9525" cap="flat" cmpd="sng">
            <a:solidFill>
              <a:schemeClr val="lt1"/>
            </a:solidFill>
            <a:prstDash val="solid"/>
            <a:round/>
            <a:headEnd type="none" w="sm" len="sm"/>
            <a:tailEnd type="none" w="sm" len="sm"/>
          </a:ln>
        </p:spPr>
      </p:pic>
      <p:sp>
        <p:nvSpPr>
          <p:cNvPr id="959" name="Google Shape;959;p102" descr="Questions"/>
          <p:cNvSpPr/>
          <p:nvPr/>
        </p:nvSpPr>
        <p:spPr>
          <a:xfrm>
            <a:off x="0" y="0"/>
            <a:ext cx="1061357" cy="957996"/>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3480</Words>
  <Application>Microsoft Office PowerPoint</Application>
  <PresentationFormat>On-screen Show (4:3)</PresentationFormat>
  <Paragraphs>440</Paragraphs>
  <Slides>115</Slides>
  <Notes>112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115</vt:i4>
      </vt:variant>
    </vt:vector>
  </HeadingPairs>
  <TitlesOfParts>
    <vt:vector size="120" baseType="lpstr">
      <vt:lpstr>Calibri</vt:lpstr>
      <vt:lpstr>Lato</vt:lpstr>
      <vt:lpstr>Arial</vt:lpstr>
      <vt:lpstr>Helvetica Neue</vt:lpstr>
      <vt:lpstr>Office Theme</vt:lpstr>
      <vt:lpstr>PowerPoint Presentation</vt:lpstr>
      <vt:lpstr>Longitudinal Wave</vt:lpstr>
      <vt:lpstr>PowerPoint Presentation</vt:lpstr>
      <vt:lpstr>PowerPoint Presentation</vt:lpstr>
      <vt:lpstr>PowerPoint Presentation</vt:lpstr>
      <vt:lpstr>Matter: anything that has mass and take up volume, or space</vt:lpstr>
      <vt:lpstr>PowerPoint Presentation</vt:lpstr>
      <vt:lpstr>PowerPoint Presentation</vt:lpstr>
      <vt:lpstr>PowerPoint Presentation</vt:lpstr>
      <vt:lpstr>PowerPoint Presentation</vt:lpstr>
      <vt:lpstr>PowerPoint Presentation</vt:lpstr>
      <vt:lpstr>Longitudinal wave: a wave that makes particles move back and forth along the direction of the 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 and down along the direction of a wave Back and forth along the direction of the wave Forward along the direction of the wave</vt:lpstr>
      <vt:lpstr>Up and down along the direction of a wave Back and forth along the direction of the wave Forward along the direction of the wave</vt:lpstr>
      <vt:lpstr>What is the difference between compressions and rarefactions?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longitudinal wave?</vt:lpstr>
      <vt:lpstr>What is the difference between compressions and rarefactions? </vt:lpstr>
      <vt:lpstr>PowerPoint Presentation</vt:lpstr>
      <vt:lpstr>Longitudinal wave: a wave that makes particles move back and forth along the direction of the wave</vt:lpstr>
      <vt:lpstr>PowerPoint Presentation</vt:lpstr>
      <vt:lpstr>PowerPoint Presentation</vt:lpstr>
      <vt:lpstr>PowerPoint Presentation</vt:lpstr>
      <vt:lpstr>PowerPoint Presentation</vt:lpstr>
      <vt:lpstr>Medium</vt:lpstr>
      <vt:lpstr>PowerPoint Presentation</vt:lpstr>
      <vt:lpstr>PowerPoint Presentation</vt:lpstr>
      <vt:lpstr>Longitudinal wave: a wave that makes particles move back and forth along the direction of the wave</vt:lpstr>
      <vt:lpstr>Compression: where particles are closely packed </vt:lpstr>
      <vt:lpstr>Rarefaction: where particles are loosely packed</vt:lpstr>
      <vt:lpstr>PowerPoint Presentation</vt:lpstr>
      <vt:lpstr>What is a longitudinal wave?</vt:lpstr>
      <vt:lpstr>What is the difference between compression and rarefaction?</vt:lpstr>
      <vt:lpstr>PowerPoint Presentation</vt:lpstr>
      <vt:lpstr>Medium: any material that waves travel through</vt:lpstr>
      <vt:lpstr>PowerPoint Presentation</vt:lpstr>
      <vt:lpstr>What is a medium?</vt:lpstr>
      <vt:lpstr>PowerPoint Presentation</vt:lpstr>
      <vt:lpstr>PowerPoint Presentation</vt:lpstr>
      <vt:lpstr>PowerPoint Presentation</vt:lpstr>
      <vt:lpstr>Sounds waves move through mediums using vibrations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Medium: any material that waves travel through</vt:lpstr>
      <vt:lpstr>PowerPoint Presentation</vt:lpstr>
      <vt:lpstr>PowerPoint Presentation</vt:lpstr>
      <vt:lpstr>PowerPoint Presentation</vt:lpstr>
      <vt:lpstr>PowerPoint Presentation</vt:lpstr>
      <vt:lpstr>Sound Waves</vt:lpstr>
      <vt:lpstr>PowerPoint Presentation</vt:lpstr>
      <vt:lpstr>PowerPoint Presentation</vt:lpstr>
      <vt:lpstr>PowerPoint Presentation</vt:lpstr>
      <vt:lpstr>Longitudinal wave: a wave that makes particles move back and forth along the direction of the wave</vt:lpstr>
      <vt:lpstr>Compression: where particles are closely packed </vt:lpstr>
      <vt:lpstr>Rarefaction: where particles are loosely packed</vt:lpstr>
      <vt:lpstr>Medium: any material that waves travel through</vt:lpstr>
      <vt:lpstr>Vibration: the movement of particles that occurs in solids, liquids, or gases</vt:lpstr>
      <vt:lpstr>PowerPoint Presentation</vt:lpstr>
      <vt:lpstr>What are longitudinal waves?</vt:lpstr>
      <vt:lpstr>What is the difference between compression and rarefaction?</vt:lpstr>
      <vt:lpstr>PowerPoint Presentation</vt:lpstr>
      <vt:lpstr>PowerPoint Presentation</vt:lpstr>
      <vt:lpstr>PowerPoint Presentation</vt:lpstr>
      <vt:lpstr>Sound waves: are longitudinal waves that travel through a medium </vt:lpstr>
      <vt:lpstr>PowerPoint Presentation</vt:lpstr>
      <vt:lpstr>What are sound waves?</vt:lpstr>
      <vt:lpstr>PowerPoint Presentation</vt:lpstr>
      <vt:lpstr>PowerPoint Presentation</vt:lpstr>
      <vt:lpstr>PowerPoint Presentation</vt:lpstr>
      <vt:lpstr>Sound waves: are ________ waves that travel through a _____. </vt:lpstr>
      <vt:lpstr>Sound waves: are longitudinal waves that travel through a medium.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type of wave is a sound wave?</vt:lpstr>
      <vt:lpstr>What does a sound wave travel through?</vt:lpstr>
      <vt:lpstr>PowerPoint Presentation</vt:lpstr>
      <vt:lpstr>Sound waves: are longitudinal waves that travel through a medium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Kunemund, Rachel (rk8vm)</dc:creator>
  <cp:lastModifiedBy>Kunemund, Rachel (rk8vm)</cp:lastModifiedBy>
  <cp:revision>1</cp:revision>
  <dcterms:created xsi:type="dcterms:W3CDTF">2020-11-11T15:25:25Z</dcterms:created>
  <dcterms:modified xsi:type="dcterms:W3CDTF">2021-08-04T03:31:04Z</dcterms:modified>
</cp:coreProperties>
</file>