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LDFWf1BJ0QtOJBhPPxgWD1yVW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07a57167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e07a57167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e07a57167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e1014693c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de1014693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scientific classification?</a:t>
            </a:r>
            <a:endParaRPr/>
          </a:p>
          <a:p>
            <a:pPr marL="0" lvl="0" indent="0" algn="l" rtl="0">
              <a:spcBef>
                <a:spcPts val="0"/>
              </a:spcBef>
              <a:spcAft>
                <a:spcPts val="0"/>
              </a:spcAft>
              <a:buNone/>
            </a:pPr>
            <a:endParaRPr/>
          </a:p>
          <a:p>
            <a:pPr marL="0" lvl="0" indent="0" algn="l" rtl="0">
              <a:spcBef>
                <a:spcPts val="0"/>
              </a:spcBef>
              <a:spcAft>
                <a:spcPts val="0"/>
              </a:spcAft>
              <a:buNone/>
            </a:pPr>
            <a:r>
              <a:rPr lang="en-US"/>
              <a:t>[We use a classification system to organize different types of living things according to their different characteristics.]</a:t>
            </a:r>
            <a:endParaRPr/>
          </a:p>
        </p:txBody>
      </p:sp>
      <p:sp>
        <p:nvSpPr>
          <p:cNvPr id="190" name="Google Shape;190;gde1014693c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07af2a627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e07af2a627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term, </a:t>
            </a:r>
            <a:r>
              <a:rPr lang="en-US" b="1"/>
              <a:t>species</a:t>
            </a:r>
            <a:r>
              <a:rPr lang="en-US"/>
              <a:t>.</a:t>
            </a:r>
            <a:endParaRPr/>
          </a:p>
        </p:txBody>
      </p:sp>
      <p:sp>
        <p:nvSpPr>
          <p:cNvPr id="198" name="Google Shape;198;ge07af2a627_0_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species is a type of organism that can reproduce viable offspring, which means the offspring can also produce offspring. </a:t>
            </a:r>
            <a:endParaRPr/>
          </a:p>
        </p:txBody>
      </p:sp>
      <p:sp>
        <p:nvSpPr>
          <p:cNvPr id="206" name="Google Shape;20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de1014693c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de1014693c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215" name="Google Shape;215;gde1014693c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e1014693c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de1014693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species?</a:t>
            </a:r>
            <a:endParaRPr/>
          </a:p>
          <a:p>
            <a:pPr marL="0" lvl="0" indent="0" algn="l" rtl="0">
              <a:spcBef>
                <a:spcPts val="0"/>
              </a:spcBef>
              <a:spcAft>
                <a:spcPts val="0"/>
              </a:spcAft>
              <a:buNone/>
            </a:pPr>
            <a:endParaRPr/>
          </a:p>
          <a:p>
            <a:pPr marL="0" lvl="0" indent="0" algn="l" rtl="0">
              <a:spcBef>
                <a:spcPts val="0"/>
              </a:spcBef>
              <a:spcAft>
                <a:spcPts val="0"/>
              </a:spcAft>
              <a:buNone/>
            </a:pPr>
            <a:r>
              <a:rPr lang="en-US"/>
              <a:t>[A species is a type of organism that can reproduce viable offspring, which means the offspring can also produce offspring.]</a:t>
            </a:r>
            <a:endParaRPr/>
          </a:p>
        </p:txBody>
      </p:sp>
      <p:sp>
        <p:nvSpPr>
          <p:cNvPr id="221" name="Google Shape;221;gde1014693c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07af2a627_0_8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e07af2a627_0_8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29" name="Google Shape;229;ge07af2a627_0_8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species is a type of organism that can reproduce viable offspring, which means the offspring can also produce offspring.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Clear and concise language is important when explaining new terms. </a:t>
            </a:r>
            <a:endParaRPr/>
          </a:p>
        </p:txBody>
      </p:sp>
      <p:sp>
        <p:nvSpPr>
          <p:cNvPr id="236" name="Google Shape;23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07af2a627_0_9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e07af2a627_0_9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e07af2a627_0_9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e07af2a627_0_3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e07af2a627_0_3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253" name="Google Shape;253;ge07af2a627_0_3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What is a requirement regarding reproduction for organisms to be considered a species?</a:t>
            </a:r>
            <a:endParaRPr/>
          </a:p>
          <a:p>
            <a:pPr marL="0" lvl="0" indent="0" algn="l" rtl="0">
              <a:spcBef>
                <a:spcPts val="0"/>
              </a:spcBef>
              <a:spcAft>
                <a:spcPts val="0"/>
              </a:spcAft>
              <a:buNone/>
            </a:pPr>
            <a:endParaRPr/>
          </a:p>
          <a:p>
            <a:pPr marL="0" lvl="0" indent="0" algn="l" rtl="0">
              <a:spcBef>
                <a:spcPts val="0"/>
              </a:spcBef>
              <a:spcAft>
                <a:spcPts val="0"/>
              </a:spcAft>
              <a:buNone/>
            </a:pPr>
            <a:r>
              <a:rPr lang="en-US"/>
              <a:t>[The organism’s offspring must able be able to produce offspring.]</a:t>
            </a:r>
            <a:endParaRPr/>
          </a:p>
        </p:txBody>
      </p:sp>
      <p:sp>
        <p:nvSpPr>
          <p:cNvPr id="259" name="Google Shape;25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we’ll be focusing on species. </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07af2a627_0_4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e07af2a627_0_4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species</a:t>
            </a:r>
            <a:r>
              <a:rPr lang="en-US"/>
              <a:t>.  </a:t>
            </a:r>
            <a:endParaRPr/>
          </a:p>
        </p:txBody>
      </p:sp>
      <p:sp>
        <p:nvSpPr>
          <p:cNvPr id="267" name="Google Shape;267;ge07af2a627_0_4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picture of a great white shark. It is an example of a species.</a:t>
            </a:r>
            <a:endParaRPr/>
          </a:p>
        </p:txBody>
      </p:sp>
      <p:sp>
        <p:nvSpPr>
          <p:cNvPr id="274" name="Google Shape;27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 this picture of a watering hole, there are several species. The elephant is one example of a species. The antelope is another species. </a:t>
            </a:r>
            <a:endParaRPr/>
          </a:p>
        </p:txBody>
      </p:sp>
      <p:sp>
        <p:nvSpPr>
          <p:cNvPr id="282" name="Google Shape;28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e07af2a627_0_5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e07af2a627_0_5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some non-examples of </a:t>
            </a:r>
            <a:r>
              <a:rPr lang="en-US" b="1"/>
              <a:t>species</a:t>
            </a:r>
            <a:r>
              <a:rPr lang="en-US"/>
              <a:t>.  </a:t>
            </a:r>
            <a:endParaRPr/>
          </a:p>
        </p:txBody>
      </p:sp>
      <p:sp>
        <p:nvSpPr>
          <p:cNvPr id="292" name="Google Shape;292;ge07af2a627_0_5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group of fish.  It is not an example of species. There are many different species within the group of fishes.</a:t>
            </a:r>
            <a:endParaRPr/>
          </a:p>
        </p:txBody>
      </p:sp>
      <p:sp>
        <p:nvSpPr>
          <p:cNvPr id="299" name="Google Shape;29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 liger is also NOT a species. It is the offspring of a tiger and lion, but the liger cannot reproduce itself. </a:t>
            </a:r>
            <a:endParaRPr/>
          </a:p>
        </p:txBody>
      </p:sp>
      <p:sp>
        <p:nvSpPr>
          <p:cNvPr id="308" name="Google Shape;30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07af2a627_0_6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e07af2a627_0_6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316" name="Google Shape;316;ge07af2a627_0_6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example of a species?</a:t>
            </a:r>
            <a:endParaRPr/>
          </a:p>
        </p:txBody>
      </p:sp>
      <p:sp>
        <p:nvSpPr>
          <p:cNvPr id="321" name="Google Shape;32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e1014693c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is this not an example of the term species?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very important when giving non-examples to make sure to offer opportunities for students to think about and discuss </a:t>
            </a:r>
            <a:r>
              <a:rPr lang="en-US" i="1"/>
              <a:t>why</a:t>
            </a:r>
            <a:r>
              <a:rPr lang="en-US"/>
              <a:t> it is not an example. </a:t>
            </a:r>
            <a:endParaRPr/>
          </a:p>
        </p:txBody>
      </p:sp>
      <p:sp>
        <p:nvSpPr>
          <p:cNvPr id="328" name="Google Shape;328;gde1014693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e1014693c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de1014693c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species?</a:t>
            </a:r>
            <a:endParaRPr/>
          </a:p>
          <a:p>
            <a:pPr marL="0" lvl="0" indent="0" algn="l" rtl="0">
              <a:spcBef>
                <a:spcPts val="0"/>
              </a:spcBef>
              <a:spcAft>
                <a:spcPts val="0"/>
              </a:spcAft>
              <a:buNone/>
            </a:pPr>
            <a:endParaRPr/>
          </a:p>
          <a:p>
            <a:pPr marL="0" lvl="0" indent="0" algn="l" rtl="0">
              <a:spcBef>
                <a:spcPts val="0"/>
              </a:spcBef>
              <a:spcAft>
                <a:spcPts val="0"/>
              </a:spcAft>
              <a:buNone/>
            </a:pPr>
            <a:r>
              <a:rPr lang="en-US"/>
              <a:t>[A species is a type of organism that can reproduce viable offspring, which means the offspring can also produce offspring.]</a:t>
            </a:r>
            <a:endParaRPr/>
          </a:p>
        </p:txBody>
      </p:sp>
      <p:sp>
        <p:nvSpPr>
          <p:cNvPr id="336" name="Google Shape;336;gde1014693c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e07af2a62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e07af2a62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scientists determine what organisms are part of a species?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Feedback: Asking students to make predictions about how scientists determine what organisms are part of a species is a great way to activate and elicit student ideas and prior knowledge. This type of activity is evidence of the teacher planning for students’ engagement with science ideas. Further, this type of activity helps to build students’ epistemic knowledge of how and why scientists engage in specific practices. Making connections to science practices is an important way to help students understand their own role and potential within the field of science. </a:t>
            </a:r>
            <a:endParaRPr/>
          </a:p>
        </p:txBody>
      </p:sp>
      <p:sp>
        <p:nvSpPr>
          <p:cNvPr id="125" name="Google Shape;125;ge07af2a62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e07af2a627_0_6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e07af2a627_0_6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344" name="Google Shape;344;ge07af2a627_0_6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species is a type of organism that can reproduce viable offspring, which means the offspring can also produce offspring. </a:t>
            </a:r>
            <a:endParaRPr/>
          </a:p>
        </p:txBody>
      </p:sp>
      <p:sp>
        <p:nvSpPr>
          <p:cNvPr id="351" name="Google Shape;35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07af2a627_0_7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e07af2a627_0_7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The species identification activity can be a great way to show students the implications of the “species” label and to demonstrate how this label is used by scientists to categorize organisms and better-understand the ecology of an area. </a:t>
            </a:r>
            <a:endParaRPr/>
          </a:p>
        </p:txBody>
      </p:sp>
      <p:sp>
        <p:nvSpPr>
          <p:cNvPr id="359" name="Google Shape;359;ge07af2a627_0_7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07af2a627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e07af2a627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more about species, let’s reflect once more on our big question.  Was there anything that we predicted earlier that was correct or incorrect? Do you have any new thoughts to share?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371" name="Google Shape;371;ge07af2a627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380" name="Google Shape;38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e07af2a627_0_7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e07af2a627_0_7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e07af2a627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e07af2a627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Have students recall the characteristics of life and make predictions about how tiny cells are able to carry out all the necessary functions to support life. Beginning with open-ended questions, followed by providing explicit explanations, and then asking probing questions is a great way to engage students in a discussion while also providing clear explanations.</a:t>
            </a:r>
            <a:endParaRPr/>
          </a:p>
        </p:txBody>
      </p:sp>
      <p:sp>
        <p:nvSpPr>
          <p:cNvPr id="134" name="Google Shape;134;ge07af2a627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07af2a627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e07af2a627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get into our topic for today, let’s review some other words &amp; concepts that you already learned and make sure you are firm in your understanding. </a:t>
            </a:r>
            <a:endParaRPr/>
          </a:p>
        </p:txBody>
      </p:sp>
      <p:sp>
        <p:nvSpPr>
          <p:cNvPr id="145" name="Google Shape;145;ge07af2a627_0_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W</a:t>
            </a:r>
            <a:r>
              <a:rPr lang="en-US" sz="1200"/>
              <a:t>e use a classification system to organize different types of living things according to their different characteristics.</a:t>
            </a:r>
            <a:endParaRPr sz="1200"/>
          </a:p>
          <a:p>
            <a:pPr marL="0" lvl="0" indent="0" algn="l" rtl="0">
              <a:spcBef>
                <a:spcPts val="0"/>
              </a:spcBef>
              <a:spcAft>
                <a:spcPts val="0"/>
              </a:spcAft>
              <a:buNone/>
            </a:pPr>
            <a:endParaRPr/>
          </a:p>
        </p:txBody>
      </p:sp>
      <p:sp>
        <p:nvSpPr>
          <p:cNvPr id="151" name="Google Shape;15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 ecology, there are five levels of organization.</a:t>
            </a:r>
            <a:endParaRPr/>
          </a:p>
        </p:txBody>
      </p:sp>
      <p:sp>
        <p:nvSpPr>
          <p:cNvPr id="159" name="Google Shape;15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lesson addresses species. </a:t>
            </a:r>
            <a:endParaRPr/>
          </a:p>
        </p:txBody>
      </p:sp>
      <p:sp>
        <p:nvSpPr>
          <p:cNvPr id="171" name="Google Shape;17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e1014693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de1014693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184" name="Google Shape;184;gde1014693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 name="Google Shape;2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3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s://www.nationalgeographic.org/activity/species-identification/?utm_source=BibblioRCM_Row" TargetMode="External"/><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docs.google.com/presentation/d/1QuvsxWFH2zNYSRqufVYmKyUImUC_nQcmFCedPQbWFLY/cop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e07a57167c_0_0"/>
          <p:cNvGrpSpPr/>
          <p:nvPr/>
        </p:nvGrpSpPr>
        <p:grpSpPr>
          <a:xfrm>
            <a:off x="1602761" y="297450"/>
            <a:ext cx="5720011" cy="6263103"/>
            <a:chOff x="923539" y="-5"/>
            <a:chExt cx="5720011" cy="6263103"/>
          </a:xfrm>
        </p:grpSpPr>
        <p:sp>
          <p:nvSpPr>
            <p:cNvPr id="90" name="Google Shape;90;ge07a57167c_0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e07a57167c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e07a57167c_0_0"/>
            <p:cNvSpPr/>
            <p:nvPr/>
          </p:nvSpPr>
          <p:spPr>
            <a:xfrm>
              <a:off x="957251" y="-5"/>
              <a:ext cx="6138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e07a57167c_0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e07a57167c_0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e07a57167c_0_0"/>
            <p:cNvSpPr/>
            <p:nvPr/>
          </p:nvSpPr>
          <p:spPr>
            <a:xfrm>
              <a:off x="933625" y="938920"/>
              <a:ext cx="6138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e07a57167c_0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e07a57167c_0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e07a57167c_0_0"/>
            <p:cNvSpPr/>
            <p:nvPr/>
          </p:nvSpPr>
          <p:spPr>
            <a:xfrm>
              <a:off x="923539" y="1875970"/>
              <a:ext cx="6138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e07a57167c_0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e07a57167c_0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e07a57167c_0_0"/>
            <p:cNvSpPr/>
            <p:nvPr/>
          </p:nvSpPr>
          <p:spPr>
            <a:xfrm>
              <a:off x="923539" y="2815420"/>
              <a:ext cx="6138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e07a57167c_0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e07a57167c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e07a57167c_0_0"/>
            <p:cNvSpPr/>
            <p:nvPr/>
          </p:nvSpPr>
          <p:spPr>
            <a:xfrm>
              <a:off x="930982" y="4170470"/>
              <a:ext cx="6138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e07a57167c_0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e07a57167c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 </a:t>
              </a:r>
              <a:r>
                <a:rPr lang="en-US" sz="2800" b="0" i="0" u="none" strike="noStrike" cap="none">
                  <a:solidFill>
                    <a:schemeClr val="lt1"/>
                  </a:solidFill>
                  <a:latin typeface="Calibri"/>
                  <a:ea typeface="Calibri"/>
                  <a:cs typeface="Calibri"/>
                  <a:sym typeface="Calibri"/>
                </a:rPr>
                <a:t>Activity</a:t>
              </a:r>
              <a:endParaRPr/>
            </a:p>
          </p:txBody>
        </p:sp>
        <p:sp>
          <p:nvSpPr>
            <p:cNvPr id="107" name="Google Shape;107;ge07a57167c_0_0"/>
            <p:cNvSpPr/>
            <p:nvPr/>
          </p:nvSpPr>
          <p:spPr>
            <a:xfrm>
              <a:off x="935032" y="5531370"/>
              <a:ext cx="6138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e07a57167c_0_0" descr="Comment Like"/>
          <p:cNvPicPr preferRelativeResize="0"/>
          <p:nvPr/>
        </p:nvPicPr>
        <p:blipFill rotWithShape="1">
          <a:blip r:embed="rId9">
            <a:alphaModFix/>
          </a:blip>
          <a:srcRect/>
          <a:stretch/>
        </p:blipFill>
        <p:spPr>
          <a:xfrm>
            <a:off x="5531643" y="4959793"/>
            <a:ext cx="260714" cy="260714"/>
          </a:xfrm>
          <a:prstGeom prst="rect">
            <a:avLst/>
          </a:prstGeom>
          <a:noFill/>
          <a:ln>
            <a:noFill/>
          </a:ln>
        </p:spPr>
      </p:pic>
      <p:pic>
        <p:nvPicPr>
          <p:cNvPr id="109" name="Google Shape;109;ge07a57167c_0_0" descr="Comment Dislike"/>
          <p:cNvPicPr preferRelativeResize="0"/>
          <p:nvPr/>
        </p:nvPicPr>
        <p:blipFill rotWithShape="1">
          <a:blip r:embed="rId10">
            <a:alphaModFix/>
          </a:blip>
          <a:srcRect/>
          <a:stretch/>
        </p:blipFill>
        <p:spPr>
          <a:xfrm>
            <a:off x="5850764" y="4959793"/>
            <a:ext cx="260714" cy="260714"/>
          </a:xfrm>
          <a:prstGeom prst="rect">
            <a:avLst/>
          </a:prstGeom>
          <a:noFill/>
          <a:ln>
            <a:noFill/>
          </a:ln>
        </p:spPr>
      </p:pic>
      <p:pic>
        <p:nvPicPr>
          <p:cNvPr id="110" name="Google Shape;110;ge07a57167c_0_0" descr="Blog"/>
          <p:cNvPicPr preferRelativeResize="0"/>
          <p:nvPr/>
        </p:nvPicPr>
        <p:blipFill rotWithShape="1">
          <a:blip r:embed="rId11">
            <a:alphaModFix/>
          </a:blip>
          <a:srcRect/>
          <a:stretch/>
        </p:blipFill>
        <p:spPr>
          <a:xfrm>
            <a:off x="5646139" y="4638246"/>
            <a:ext cx="260714" cy="260714"/>
          </a:xfrm>
          <a:prstGeom prst="rect">
            <a:avLst/>
          </a:prstGeom>
          <a:noFill/>
          <a:ln>
            <a:noFill/>
          </a:ln>
        </p:spPr>
      </p:pic>
      <p:pic>
        <p:nvPicPr>
          <p:cNvPr id="111" name="Google Shape;111;ge07a57167c_0_0" descr="Labor"/>
          <p:cNvPicPr preferRelativeResize="0"/>
          <p:nvPr/>
        </p:nvPicPr>
        <p:blipFill rotWithShape="1">
          <a:blip r:embed="rId12">
            <a:alphaModFix/>
          </a:blip>
          <a:srcRect/>
          <a:stretch/>
        </p:blipFill>
        <p:spPr>
          <a:xfrm>
            <a:off x="5531643" y="5249239"/>
            <a:ext cx="227094" cy="227094"/>
          </a:xfrm>
          <a:prstGeom prst="rect">
            <a:avLst/>
          </a:prstGeom>
          <a:noFill/>
          <a:ln>
            <a:noFill/>
          </a:ln>
        </p:spPr>
      </p:pic>
      <p:sp>
        <p:nvSpPr>
          <p:cNvPr id="112" name="Google Shape;112;ge07a57167c_0_0"/>
          <p:cNvSpPr/>
          <p:nvPr/>
        </p:nvSpPr>
        <p:spPr>
          <a:xfrm>
            <a:off x="170829" y="211025"/>
            <a:ext cx="79930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ge07a57167c_0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de1014693c_0_5"/>
          <p:cNvSpPr txBox="1"/>
          <p:nvPr/>
        </p:nvSpPr>
        <p:spPr>
          <a:xfrm>
            <a:off x="829198" y="298400"/>
            <a:ext cx="8051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scientific classification?</a:t>
            </a:r>
            <a:endParaRPr sz="5000">
              <a:solidFill>
                <a:schemeClr val="dk1"/>
              </a:solidFill>
              <a:latin typeface="Calibri"/>
              <a:ea typeface="Calibri"/>
              <a:cs typeface="Calibri"/>
              <a:sym typeface="Calibri"/>
            </a:endParaRPr>
          </a:p>
        </p:txBody>
      </p:sp>
      <p:sp>
        <p:nvSpPr>
          <p:cNvPr id="193" name="Google Shape;193;gde1014693c_0_5"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gde1014693c_0_5"/>
          <p:cNvPicPr preferRelativeResize="0"/>
          <p:nvPr/>
        </p:nvPicPr>
        <p:blipFill rotWithShape="1">
          <a:blip r:embed="rId4">
            <a:alphaModFix/>
          </a:blip>
          <a:srcRect/>
          <a:stretch/>
        </p:blipFill>
        <p:spPr>
          <a:xfrm>
            <a:off x="1874054" y="1922798"/>
            <a:ext cx="5395900" cy="4046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e07af2a627_0_264"/>
          <p:cNvSpPr txBox="1"/>
          <p:nvPr/>
        </p:nvSpPr>
        <p:spPr>
          <a:xfrm>
            <a:off x="1276800" y="900650"/>
            <a:ext cx="65904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Species</a:t>
            </a:r>
            <a:endParaRPr sz="6600" b="1">
              <a:solidFill>
                <a:schemeClr val="dk1"/>
              </a:solidFill>
              <a:latin typeface="Calibri"/>
              <a:ea typeface="Calibri"/>
              <a:cs typeface="Calibri"/>
              <a:sym typeface="Calibri"/>
            </a:endParaRPr>
          </a:p>
        </p:txBody>
      </p:sp>
      <p:sp>
        <p:nvSpPr>
          <p:cNvPr id="201" name="Google Shape;201;ge07af2a627_0_264" descr="Artificial Intelligence"/>
          <p:cNvSpPr/>
          <p:nvPr/>
        </p:nvSpPr>
        <p:spPr>
          <a:xfrm>
            <a:off x="1795374" y="1881600"/>
            <a:ext cx="30420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ge07af2a627_0_264" descr="Blog"/>
          <p:cNvPicPr preferRelativeResize="0"/>
          <p:nvPr/>
        </p:nvPicPr>
        <p:blipFill rotWithShape="1">
          <a:blip r:embed="rId4">
            <a:alphaModFix/>
          </a:blip>
          <a:srcRect/>
          <a:stretch/>
        </p:blipFill>
        <p:spPr>
          <a:xfrm>
            <a:off x="4650075" y="2008850"/>
            <a:ext cx="2286000" cy="2840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p:nvPr/>
        </p:nvSpPr>
        <p:spPr>
          <a:xfrm>
            <a:off x="863700" y="210825"/>
            <a:ext cx="7416600" cy="147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Species</a:t>
            </a:r>
            <a:r>
              <a:rPr lang="en-US" sz="3000">
                <a:solidFill>
                  <a:schemeClr val="dk1"/>
                </a:solidFill>
                <a:latin typeface="Calibri"/>
                <a:ea typeface="Calibri"/>
                <a:cs typeface="Calibri"/>
                <a:sym typeface="Calibri"/>
              </a:rPr>
              <a:t>: a type of organism that can reproduce viable offspring, which means the offspring can also produce offspring</a:t>
            </a:r>
            <a:endParaRPr sz="3000">
              <a:solidFill>
                <a:schemeClr val="dk1"/>
              </a:solidFill>
              <a:latin typeface="Calibri"/>
              <a:ea typeface="Calibri"/>
              <a:cs typeface="Calibri"/>
              <a:sym typeface="Calibri"/>
            </a:endParaRPr>
          </a:p>
        </p:txBody>
      </p:sp>
      <p:pic>
        <p:nvPicPr>
          <p:cNvPr id="209" name="Google Shape;209;p7" descr="bat.jpg"/>
          <p:cNvPicPr preferRelativeResize="0"/>
          <p:nvPr/>
        </p:nvPicPr>
        <p:blipFill rotWithShape="1">
          <a:blip r:embed="rId3">
            <a:alphaModFix/>
          </a:blip>
          <a:srcRect/>
          <a:stretch/>
        </p:blipFill>
        <p:spPr>
          <a:xfrm>
            <a:off x="1219200" y="2286000"/>
            <a:ext cx="6684264" cy="4172712"/>
          </a:xfrm>
          <a:prstGeom prst="rect">
            <a:avLst/>
          </a:prstGeom>
          <a:noFill/>
          <a:ln>
            <a:noFill/>
          </a:ln>
        </p:spPr>
      </p:pic>
      <p:sp>
        <p:nvSpPr>
          <p:cNvPr id="210" name="Google Shape;210;p7" descr="Artificial Intelligence"/>
          <p:cNvSpPr/>
          <p:nvPr/>
        </p:nvSpPr>
        <p:spPr>
          <a:xfrm>
            <a:off x="0" y="0"/>
            <a:ext cx="698100" cy="656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7" descr="Blog"/>
          <p:cNvPicPr preferRelativeResize="0"/>
          <p:nvPr/>
        </p:nvPicPr>
        <p:blipFill rotWithShape="1">
          <a:blip r:embed="rId5">
            <a:alphaModFix/>
          </a:blip>
          <a:srcRect/>
          <a:stretch/>
        </p:blipFill>
        <p:spPr>
          <a:xfrm>
            <a:off x="698105" y="96606"/>
            <a:ext cx="463492" cy="4634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de1014693c_0_20"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de1014693c_0_25"/>
          <p:cNvSpPr txBox="1"/>
          <p:nvPr/>
        </p:nvSpPr>
        <p:spPr>
          <a:xfrm>
            <a:off x="829198" y="298400"/>
            <a:ext cx="8051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species?</a:t>
            </a:r>
            <a:endParaRPr sz="5000">
              <a:solidFill>
                <a:schemeClr val="dk1"/>
              </a:solidFill>
              <a:latin typeface="Calibri"/>
              <a:ea typeface="Calibri"/>
              <a:cs typeface="Calibri"/>
              <a:sym typeface="Calibri"/>
            </a:endParaRPr>
          </a:p>
        </p:txBody>
      </p:sp>
      <p:sp>
        <p:nvSpPr>
          <p:cNvPr id="224" name="Google Shape;224;gde1014693c_0_25"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gde1014693c_0_25" descr="bat.jpg"/>
          <p:cNvPicPr preferRelativeResize="0"/>
          <p:nvPr/>
        </p:nvPicPr>
        <p:blipFill rotWithShape="1">
          <a:blip r:embed="rId4">
            <a:alphaModFix/>
          </a:blip>
          <a:srcRect/>
          <a:stretch/>
        </p:blipFill>
        <p:spPr>
          <a:xfrm>
            <a:off x="1229863" y="1865250"/>
            <a:ext cx="6684263" cy="41727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e07af2a627_0_887"/>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232" name="Google Shape;232;ge07af2a627_0_88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
          <p:cNvSpPr/>
          <p:nvPr/>
        </p:nvSpPr>
        <p:spPr>
          <a:xfrm>
            <a:off x="0" y="616800"/>
            <a:ext cx="91440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“Reproduce viable offspring”</a:t>
            </a:r>
            <a:endParaRPr sz="4800">
              <a:solidFill>
                <a:schemeClr val="dk1"/>
              </a:solidFill>
              <a:latin typeface="Calibri"/>
              <a:ea typeface="Calibri"/>
              <a:cs typeface="Calibri"/>
              <a:sym typeface="Calibri"/>
            </a:endParaRPr>
          </a:p>
        </p:txBody>
      </p:sp>
      <p:pic>
        <p:nvPicPr>
          <p:cNvPr id="239" name="Google Shape;239;p8" descr="bat.jpg"/>
          <p:cNvPicPr preferRelativeResize="0"/>
          <p:nvPr/>
        </p:nvPicPr>
        <p:blipFill rotWithShape="1">
          <a:blip r:embed="rId3">
            <a:alphaModFix/>
          </a:blip>
          <a:srcRect/>
          <a:stretch/>
        </p:blipFill>
        <p:spPr>
          <a:xfrm>
            <a:off x="1371600" y="1447800"/>
            <a:ext cx="6684264" cy="4172712"/>
          </a:xfrm>
          <a:prstGeom prst="rect">
            <a:avLst/>
          </a:prstGeom>
          <a:noFill/>
          <a:ln>
            <a:noFill/>
          </a:ln>
        </p:spPr>
      </p:pic>
      <p:sp>
        <p:nvSpPr>
          <p:cNvPr id="240" name="Google Shape;240;p8"/>
          <p:cNvSpPr/>
          <p:nvPr/>
        </p:nvSpPr>
        <p:spPr>
          <a:xfrm>
            <a:off x="0" y="5991102"/>
            <a:ext cx="9144000"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800">
                <a:solidFill>
                  <a:schemeClr val="dk1"/>
                </a:solidFill>
                <a:latin typeface="Calibri"/>
                <a:ea typeface="Calibri"/>
                <a:cs typeface="Calibri"/>
                <a:sym typeface="Calibri"/>
              </a:rPr>
              <a:t>Offspring can also produce offspring</a:t>
            </a:r>
            <a:endParaRPr sz="4800">
              <a:solidFill>
                <a:schemeClr val="dk1"/>
              </a:solidFill>
              <a:latin typeface="Calibri"/>
              <a:ea typeface="Calibri"/>
              <a:cs typeface="Calibri"/>
              <a:sym typeface="Calibri"/>
            </a:endParaRPr>
          </a:p>
        </p:txBody>
      </p:sp>
      <p:sp>
        <p:nvSpPr>
          <p:cNvPr id="241" name="Google Shape;241;p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e07af2a627_0_967"/>
          <p:cNvSpPr txBox="1"/>
          <p:nvPr/>
        </p:nvSpPr>
        <p:spPr>
          <a:xfrm>
            <a:off x="606150" y="282926"/>
            <a:ext cx="8209500" cy="2401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a:solidFill>
                  <a:schemeClr val="dk1"/>
                </a:solidFill>
                <a:latin typeface="Calibri"/>
                <a:ea typeface="Calibri"/>
                <a:cs typeface="Calibri"/>
                <a:sym typeface="Calibri"/>
              </a:rPr>
              <a:t>The use of the term “species” relates to the Nature of Science. Scientists have long-debated how species should be defined, and ideas about species have changed in light of new information, including discoveries in genetics.</a:t>
            </a:r>
            <a:endParaRPr sz="1400" i="0" u="none" strike="noStrike" cap="none">
              <a:solidFill>
                <a:srgbClr val="000000"/>
              </a:solidFill>
              <a:latin typeface="Calibri"/>
              <a:ea typeface="Calibri"/>
              <a:cs typeface="Calibri"/>
              <a:sym typeface="Calibri"/>
            </a:endParaRPr>
          </a:p>
        </p:txBody>
      </p:sp>
      <p:pic>
        <p:nvPicPr>
          <p:cNvPr id="248" name="Google Shape;248;ge07af2a627_0_967" descr="Conversations with Dan: social vs natural science | Footnotes to Plato"/>
          <p:cNvPicPr preferRelativeResize="0"/>
          <p:nvPr/>
        </p:nvPicPr>
        <p:blipFill rotWithShape="1">
          <a:blip r:embed="rId3">
            <a:alphaModFix/>
          </a:blip>
          <a:srcRect/>
          <a:stretch/>
        </p:blipFill>
        <p:spPr>
          <a:xfrm>
            <a:off x="2022239" y="2817274"/>
            <a:ext cx="5377326" cy="3791025"/>
          </a:xfrm>
          <a:prstGeom prst="rect">
            <a:avLst/>
          </a:prstGeom>
          <a:noFill/>
          <a:ln>
            <a:noFill/>
          </a:ln>
        </p:spPr>
      </p:pic>
      <p:sp>
        <p:nvSpPr>
          <p:cNvPr id="249" name="Google Shape;249;ge07af2a627_0_96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e07af2a627_0_348"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txBox="1"/>
          <p:nvPr/>
        </p:nvSpPr>
        <p:spPr>
          <a:xfrm>
            <a:off x="721798" y="396575"/>
            <a:ext cx="80511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requirement regarding reproduction for organisms to be considered a species?</a:t>
            </a:r>
            <a:endParaRPr sz="5000">
              <a:solidFill>
                <a:schemeClr val="dk1"/>
              </a:solidFill>
              <a:latin typeface="Calibri"/>
              <a:ea typeface="Calibri"/>
              <a:cs typeface="Calibri"/>
              <a:sym typeface="Calibri"/>
            </a:endParaRPr>
          </a:p>
        </p:txBody>
      </p:sp>
      <p:pic>
        <p:nvPicPr>
          <p:cNvPr id="262" name="Google Shape;262;p10" descr="bat.jpg"/>
          <p:cNvPicPr preferRelativeResize="0"/>
          <p:nvPr/>
        </p:nvPicPr>
        <p:blipFill rotWithShape="1">
          <a:blip r:embed="rId3">
            <a:alphaModFix/>
          </a:blip>
          <a:srcRect/>
          <a:stretch/>
        </p:blipFill>
        <p:spPr>
          <a:xfrm>
            <a:off x="1879925" y="2335950"/>
            <a:ext cx="5384151" cy="3361101"/>
          </a:xfrm>
          <a:prstGeom prst="rect">
            <a:avLst/>
          </a:prstGeom>
          <a:noFill/>
          <a:ln>
            <a:noFill/>
          </a:ln>
        </p:spPr>
      </p:pic>
      <p:sp>
        <p:nvSpPr>
          <p:cNvPr id="263" name="Google Shape;263;p10"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2133600" y="381000"/>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b="0" i="0" u="none" strike="noStrike" cap="none">
                <a:solidFill>
                  <a:schemeClr val="dk1"/>
                </a:solidFill>
                <a:latin typeface="Calibri"/>
                <a:ea typeface="Calibri"/>
                <a:cs typeface="Calibri"/>
                <a:sym typeface="Calibri"/>
              </a:rPr>
              <a:t>Species</a:t>
            </a:r>
            <a:endParaRPr/>
          </a:p>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20" name="Google Shape;120;p2" descr="Animals at Watering Hole.jpg"/>
          <p:cNvPicPr preferRelativeResize="0"/>
          <p:nvPr/>
        </p:nvPicPr>
        <p:blipFill rotWithShape="1">
          <a:blip r:embed="rId3">
            <a:alphaModFix/>
          </a:blip>
          <a:srcRect/>
          <a:stretch/>
        </p:blipFill>
        <p:spPr>
          <a:xfrm>
            <a:off x="1371600" y="1905000"/>
            <a:ext cx="6467856" cy="4312920"/>
          </a:xfrm>
          <a:prstGeom prst="rect">
            <a:avLst/>
          </a:prstGeom>
          <a:noFill/>
          <a:ln>
            <a:noFill/>
          </a:ln>
        </p:spPr>
      </p:pic>
      <p:sp>
        <p:nvSpPr>
          <p:cNvPr id="121" name="Google Shape;121;p2"/>
          <p:cNvSpPr/>
          <p:nvPr/>
        </p:nvSpPr>
        <p:spPr>
          <a:xfrm>
            <a:off x="1447800" y="2590800"/>
            <a:ext cx="3581400" cy="3505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e07af2a627_0_435" descr="Artificial Intelligence"/>
          <p:cNvSpPr/>
          <p:nvPr/>
        </p:nvSpPr>
        <p:spPr>
          <a:xfrm>
            <a:off x="1714500" y="1172300"/>
            <a:ext cx="3534300" cy="360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0" name="Google Shape;270;ge07af2a627_0_435" descr="Comment Like"/>
          <p:cNvPicPr preferRelativeResize="0"/>
          <p:nvPr/>
        </p:nvPicPr>
        <p:blipFill rotWithShape="1">
          <a:blip r:embed="rId4">
            <a:alphaModFix/>
          </a:blip>
          <a:srcRect/>
          <a:stretch/>
        </p:blipFill>
        <p:spPr>
          <a:xfrm>
            <a:off x="4572000" y="2036490"/>
            <a:ext cx="2350039" cy="23500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2" descr="shark.jpg"/>
          <p:cNvPicPr preferRelativeResize="0"/>
          <p:nvPr/>
        </p:nvPicPr>
        <p:blipFill rotWithShape="1">
          <a:blip r:embed="rId3">
            <a:alphaModFix/>
          </a:blip>
          <a:srcRect/>
          <a:stretch/>
        </p:blipFill>
        <p:spPr>
          <a:xfrm>
            <a:off x="990600" y="923700"/>
            <a:ext cx="7162801" cy="5372102"/>
          </a:xfrm>
          <a:prstGeom prst="rect">
            <a:avLst/>
          </a:prstGeom>
          <a:noFill/>
          <a:ln>
            <a:noFill/>
          </a:ln>
        </p:spPr>
      </p:pic>
      <p:sp>
        <p:nvSpPr>
          <p:cNvPr id="277" name="Google Shape;277;p12" descr="Artificial Intelligence"/>
          <p:cNvSpPr/>
          <p:nvPr/>
        </p:nvSpPr>
        <p:spPr>
          <a:xfrm>
            <a:off x="0" y="0"/>
            <a:ext cx="670800" cy="6579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12" descr="Comment Like"/>
          <p:cNvPicPr preferRelativeResize="0"/>
          <p:nvPr/>
        </p:nvPicPr>
        <p:blipFill rotWithShape="1">
          <a:blip r:embed="rId5">
            <a:alphaModFix/>
          </a:blip>
          <a:srcRect/>
          <a:stretch/>
        </p:blipFill>
        <p:spPr>
          <a:xfrm>
            <a:off x="552368" y="88471"/>
            <a:ext cx="551606" cy="4808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3" descr="Animals at Watering Hole.jpg"/>
          <p:cNvPicPr preferRelativeResize="0"/>
          <p:nvPr/>
        </p:nvPicPr>
        <p:blipFill rotWithShape="1">
          <a:blip r:embed="rId3">
            <a:alphaModFix/>
          </a:blip>
          <a:srcRect/>
          <a:stretch/>
        </p:blipFill>
        <p:spPr>
          <a:xfrm>
            <a:off x="1524000" y="914400"/>
            <a:ext cx="6467856" cy="4312920"/>
          </a:xfrm>
          <a:prstGeom prst="rect">
            <a:avLst/>
          </a:prstGeom>
          <a:noFill/>
          <a:ln>
            <a:noFill/>
          </a:ln>
        </p:spPr>
      </p:pic>
      <p:sp>
        <p:nvSpPr>
          <p:cNvPr id="285" name="Google Shape;285;p13"/>
          <p:cNvSpPr/>
          <p:nvPr/>
        </p:nvSpPr>
        <p:spPr>
          <a:xfrm>
            <a:off x="1600200" y="1600200"/>
            <a:ext cx="3581400" cy="3505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3"/>
          <p:cNvSpPr/>
          <p:nvPr/>
        </p:nvSpPr>
        <p:spPr>
          <a:xfrm>
            <a:off x="5715000" y="3124200"/>
            <a:ext cx="762000" cy="10668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3" descr="Artificial Intelligence"/>
          <p:cNvSpPr/>
          <p:nvPr/>
        </p:nvSpPr>
        <p:spPr>
          <a:xfrm>
            <a:off x="0" y="0"/>
            <a:ext cx="670800" cy="6579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13" descr="Comment Like"/>
          <p:cNvPicPr preferRelativeResize="0"/>
          <p:nvPr/>
        </p:nvPicPr>
        <p:blipFill rotWithShape="1">
          <a:blip r:embed="rId5">
            <a:alphaModFix/>
          </a:blip>
          <a:srcRect/>
          <a:stretch/>
        </p:blipFill>
        <p:spPr>
          <a:xfrm>
            <a:off x="552368" y="88471"/>
            <a:ext cx="551606" cy="4808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e07af2a627_0_520" descr="Artificial Intelligence"/>
          <p:cNvSpPr/>
          <p:nvPr/>
        </p:nvSpPr>
        <p:spPr>
          <a:xfrm>
            <a:off x="1839950" y="1172300"/>
            <a:ext cx="3408900" cy="3310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ge07af2a627_0_520" descr="Comment Dislike"/>
          <p:cNvPicPr preferRelativeResize="0"/>
          <p:nvPr/>
        </p:nvPicPr>
        <p:blipFill rotWithShape="1">
          <a:blip r:embed="rId4">
            <a:alphaModFix/>
          </a:blip>
          <a:srcRect/>
          <a:stretch/>
        </p:blipFill>
        <p:spPr>
          <a:xfrm>
            <a:off x="4572000" y="1755137"/>
            <a:ext cx="2510794" cy="25107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5"/>
          <p:cNvPicPr preferRelativeResize="0"/>
          <p:nvPr/>
        </p:nvPicPr>
        <p:blipFill rotWithShape="1">
          <a:blip r:embed="rId3">
            <a:alphaModFix/>
          </a:blip>
          <a:srcRect/>
          <a:stretch/>
        </p:blipFill>
        <p:spPr>
          <a:xfrm>
            <a:off x="0" y="785644"/>
            <a:ext cx="9144000" cy="6072356"/>
          </a:xfrm>
          <a:prstGeom prst="rect">
            <a:avLst/>
          </a:prstGeom>
          <a:noFill/>
          <a:ln>
            <a:noFill/>
          </a:ln>
        </p:spPr>
      </p:pic>
      <p:sp>
        <p:nvSpPr>
          <p:cNvPr id="302" name="Google Shape;302;p15"/>
          <p:cNvSpPr txBox="1"/>
          <p:nvPr/>
        </p:nvSpPr>
        <p:spPr>
          <a:xfrm>
            <a:off x="2895600" y="152400"/>
            <a:ext cx="374784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Many different species</a:t>
            </a:r>
            <a:endParaRPr sz="3000">
              <a:solidFill>
                <a:schemeClr val="dk1"/>
              </a:solidFill>
              <a:latin typeface="Calibri"/>
              <a:ea typeface="Calibri"/>
              <a:cs typeface="Calibri"/>
              <a:sym typeface="Calibri"/>
            </a:endParaRPr>
          </a:p>
        </p:txBody>
      </p:sp>
      <p:sp>
        <p:nvSpPr>
          <p:cNvPr id="303" name="Google Shape;303;p15" descr="Artificial Intelligence"/>
          <p:cNvSpPr/>
          <p:nvPr/>
        </p:nvSpPr>
        <p:spPr>
          <a:xfrm>
            <a:off x="0" y="0"/>
            <a:ext cx="725100" cy="706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4" name="Google Shape;304;p15" descr="Comment Dislike"/>
          <p:cNvPicPr preferRelativeResize="0"/>
          <p:nvPr/>
        </p:nvPicPr>
        <p:blipFill rotWithShape="1">
          <a:blip r:embed="rId5">
            <a:alphaModFix/>
          </a:blip>
          <a:srcRect/>
          <a:stretch/>
        </p:blipFill>
        <p:spPr>
          <a:xfrm>
            <a:off x="581093" y="124362"/>
            <a:ext cx="534033" cy="53573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16"/>
          <p:cNvPicPr preferRelativeResize="0"/>
          <p:nvPr/>
        </p:nvPicPr>
        <p:blipFill rotWithShape="1">
          <a:blip r:embed="rId3">
            <a:alphaModFix/>
          </a:blip>
          <a:srcRect/>
          <a:stretch/>
        </p:blipFill>
        <p:spPr>
          <a:xfrm>
            <a:off x="290550" y="856452"/>
            <a:ext cx="8562898" cy="5623150"/>
          </a:xfrm>
          <a:prstGeom prst="rect">
            <a:avLst/>
          </a:prstGeom>
          <a:noFill/>
          <a:ln>
            <a:noFill/>
          </a:ln>
        </p:spPr>
      </p:pic>
      <p:sp>
        <p:nvSpPr>
          <p:cNvPr id="311" name="Google Shape;311;p16" descr="Artificial Intelligence"/>
          <p:cNvSpPr/>
          <p:nvPr/>
        </p:nvSpPr>
        <p:spPr>
          <a:xfrm>
            <a:off x="0" y="0"/>
            <a:ext cx="725100" cy="706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16" descr="Comment Dislike"/>
          <p:cNvPicPr preferRelativeResize="0"/>
          <p:nvPr/>
        </p:nvPicPr>
        <p:blipFill rotWithShape="1">
          <a:blip r:embed="rId5">
            <a:alphaModFix/>
          </a:blip>
          <a:srcRect/>
          <a:stretch/>
        </p:blipFill>
        <p:spPr>
          <a:xfrm>
            <a:off x="581093" y="124362"/>
            <a:ext cx="534033" cy="53573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e07af2a627_0_605"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0"/>
          <p:cNvSpPr txBox="1">
            <a:spLocks noGrp="1"/>
          </p:cNvSpPr>
          <p:nvPr>
            <p:ph type="title"/>
          </p:nvPr>
        </p:nvSpPr>
        <p:spPr>
          <a:xfrm>
            <a:off x="950375" y="412300"/>
            <a:ext cx="75309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is an example of a species?</a:t>
            </a:r>
            <a:endParaRPr/>
          </a:p>
        </p:txBody>
      </p:sp>
      <p:sp>
        <p:nvSpPr>
          <p:cNvPr id="324" name="Google Shape;324;p20"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20"/>
          <p:cNvPicPr preferRelativeResize="0"/>
          <p:nvPr/>
        </p:nvPicPr>
        <p:blipFill>
          <a:blip r:embed="rId4">
            <a:alphaModFix/>
          </a:blip>
          <a:stretch>
            <a:fillRect/>
          </a:stretch>
        </p:blipFill>
        <p:spPr>
          <a:xfrm>
            <a:off x="1240075" y="1707700"/>
            <a:ext cx="6663850" cy="4376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de1014693c_0_13"/>
          <p:cNvSpPr txBox="1">
            <a:spLocks noGrp="1"/>
          </p:cNvSpPr>
          <p:nvPr>
            <p:ph type="title"/>
          </p:nvPr>
        </p:nvSpPr>
        <p:spPr>
          <a:xfrm>
            <a:off x="950375" y="412300"/>
            <a:ext cx="75309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this </a:t>
            </a:r>
            <a:r>
              <a:rPr lang="en-US" b="1" i="1"/>
              <a:t>not</a:t>
            </a:r>
            <a:r>
              <a:rPr lang="en-US"/>
              <a:t> an example of the term species?</a:t>
            </a:r>
            <a:endParaRPr/>
          </a:p>
        </p:txBody>
      </p:sp>
      <p:pic>
        <p:nvPicPr>
          <p:cNvPr id="331" name="Google Shape;331;gde1014693c_0_13" descr="dreamstime_xs_27175239.jpg"/>
          <p:cNvPicPr preferRelativeResize="0"/>
          <p:nvPr/>
        </p:nvPicPr>
        <p:blipFill rotWithShape="1">
          <a:blip r:embed="rId3">
            <a:alphaModFix/>
          </a:blip>
          <a:srcRect/>
          <a:stretch/>
        </p:blipFill>
        <p:spPr>
          <a:xfrm>
            <a:off x="1524000" y="1919150"/>
            <a:ext cx="6096000" cy="4051300"/>
          </a:xfrm>
          <a:prstGeom prst="rect">
            <a:avLst/>
          </a:prstGeom>
          <a:noFill/>
          <a:ln>
            <a:noFill/>
          </a:ln>
        </p:spPr>
      </p:pic>
      <p:sp>
        <p:nvSpPr>
          <p:cNvPr id="332" name="Google Shape;332;gde1014693c_0_13"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de1014693c_0_35"/>
          <p:cNvSpPr txBox="1"/>
          <p:nvPr/>
        </p:nvSpPr>
        <p:spPr>
          <a:xfrm>
            <a:off x="829198" y="298400"/>
            <a:ext cx="8051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species?</a:t>
            </a:r>
            <a:endParaRPr sz="5000">
              <a:solidFill>
                <a:schemeClr val="dk1"/>
              </a:solidFill>
              <a:latin typeface="Calibri"/>
              <a:ea typeface="Calibri"/>
              <a:cs typeface="Calibri"/>
              <a:sym typeface="Calibri"/>
            </a:endParaRPr>
          </a:p>
        </p:txBody>
      </p:sp>
      <p:sp>
        <p:nvSpPr>
          <p:cNvPr id="339" name="Google Shape;339;gde1014693c_0_35"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0" name="Google Shape;340;gde1014693c_0_35" descr="bat.jpg"/>
          <p:cNvPicPr preferRelativeResize="0"/>
          <p:nvPr/>
        </p:nvPicPr>
        <p:blipFill rotWithShape="1">
          <a:blip r:embed="rId4">
            <a:alphaModFix/>
          </a:blip>
          <a:srcRect/>
          <a:stretch/>
        </p:blipFill>
        <p:spPr>
          <a:xfrm>
            <a:off x="1229863" y="1865250"/>
            <a:ext cx="6684263" cy="41727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e07af2a627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ge07af2a627_0_0"/>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scientists determine what organisms are part of a species?</a:t>
            </a:r>
            <a:endParaRPr/>
          </a:p>
        </p:txBody>
      </p:sp>
      <p:pic>
        <p:nvPicPr>
          <p:cNvPr id="129" name="Google Shape;129;ge07af2a627_0_0" descr="Animals at Watering Hole.jpg"/>
          <p:cNvPicPr preferRelativeResize="0"/>
          <p:nvPr/>
        </p:nvPicPr>
        <p:blipFill rotWithShape="1">
          <a:blip r:embed="rId4">
            <a:alphaModFix/>
          </a:blip>
          <a:srcRect/>
          <a:stretch/>
        </p:blipFill>
        <p:spPr>
          <a:xfrm>
            <a:off x="1371600" y="1905000"/>
            <a:ext cx="6467856" cy="4312921"/>
          </a:xfrm>
          <a:prstGeom prst="rect">
            <a:avLst/>
          </a:prstGeom>
          <a:noFill/>
          <a:ln>
            <a:noFill/>
          </a:ln>
        </p:spPr>
      </p:pic>
      <p:sp>
        <p:nvSpPr>
          <p:cNvPr id="130" name="Google Shape;130;ge07af2a627_0_0"/>
          <p:cNvSpPr/>
          <p:nvPr/>
        </p:nvSpPr>
        <p:spPr>
          <a:xfrm>
            <a:off x="1447800" y="2590800"/>
            <a:ext cx="3581400" cy="3505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e07af2a627_0_635"/>
          <p:cNvSpPr txBox="1"/>
          <p:nvPr/>
        </p:nvSpPr>
        <p:spPr>
          <a:xfrm>
            <a:off x="2585360" y="639731"/>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347" name="Google Shape;347;ge07af2a627_0_635" descr="Rewind"/>
          <p:cNvSpPr/>
          <p:nvPr/>
        </p:nvSpPr>
        <p:spPr>
          <a:xfrm>
            <a:off x="2376225" y="1563125"/>
            <a:ext cx="41823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2"/>
          <p:cNvSpPr/>
          <p:nvPr/>
        </p:nvSpPr>
        <p:spPr>
          <a:xfrm>
            <a:off x="724500" y="365100"/>
            <a:ext cx="7995600" cy="147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Species</a:t>
            </a:r>
            <a:r>
              <a:rPr lang="en-US" sz="3000">
                <a:solidFill>
                  <a:schemeClr val="dk1"/>
                </a:solidFill>
                <a:latin typeface="Calibri"/>
                <a:ea typeface="Calibri"/>
                <a:cs typeface="Calibri"/>
                <a:sym typeface="Calibri"/>
              </a:rPr>
              <a:t>: a type of organism that can reproduce viable offspring, which means the offspring can also produce offspring</a:t>
            </a:r>
            <a:endParaRPr sz="3000">
              <a:solidFill>
                <a:schemeClr val="dk1"/>
              </a:solidFill>
              <a:latin typeface="Calibri"/>
              <a:ea typeface="Calibri"/>
              <a:cs typeface="Calibri"/>
              <a:sym typeface="Calibri"/>
            </a:endParaRPr>
          </a:p>
        </p:txBody>
      </p:sp>
      <p:pic>
        <p:nvPicPr>
          <p:cNvPr id="354" name="Google Shape;354;p22" descr="bat.jpg"/>
          <p:cNvPicPr preferRelativeResize="0"/>
          <p:nvPr/>
        </p:nvPicPr>
        <p:blipFill rotWithShape="1">
          <a:blip r:embed="rId3">
            <a:alphaModFix/>
          </a:blip>
          <a:srcRect/>
          <a:stretch/>
        </p:blipFill>
        <p:spPr>
          <a:xfrm>
            <a:off x="1219200" y="2286000"/>
            <a:ext cx="6684264" cy="4172712"/>
          </a:xfrm>
          <a:prstGeom prst="rect">
            <a:avLst/>
          </a:prstGeom>
          <a:noFill/>
          <a:ln>
            <a:noFill/>
          </a:ln>
        </p:spPr>
      </p:pic>
      <p:sp>
        <p:nvSpPr>
          <p:cNvPr id="355" name="Google Shape;355;p22" descr="Rewind"/>
          <p:cNvSpPr/>
          <p:nvPr/>
        </p:nvSpPr>
        <p:spPr>
          <a:xfrm>
            <a:off x="0" y="0"/>
            <a:ext cx="780600" cy="758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e07af2a627_0_799"/>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Extension Activity</a:t>
            </a:r>
            <a:endParaRPr/>
          </a:p>
        </p:txBody>
      </p:sp>
      <p:sp>
        <p:nvSpPr>
          <p:cNvPr id="362" name="Google Shape;362;ge07af2a627_0_799"/>
          <p:cNvSpPr txBox="1"/>
          <p:nvPr/>
        </p:nvSpPr>
        <p:spPr>
          <a:xfrm>
            <a:off x="1607094" y="996409"/>
            <a:ext cx="5706300" cy="8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hlink"/>
                </a:solidFill>
                <a:latin typeface="Calibri"/>
                <a:ea typeface="Calibri"/>
                <a:cs typeface="Calibri"/>
                <a:sym typeface="Calibri"/>
                <a:hlinkClick r:id="rId3"/>
              </a:rPr>
              <a:t>Species Identification</a:t>
            </a:r>
            <a:endParaRPr sz="3600" u="sng">
              <a:solidFill>
                <a:schemeClr val="dk1"/>
              </a:solidFill>
              <a:latin typeface="Calibri"/>
              <a:ea typeface="Calibri"/>
              <a:cs typeface="Calibri"/>
              <a:sym typeface="Calibri"/>
            </a:endParaRPr>
          </a:p>
          <a:p>
            <a:pPr marL="0" marR="0" lvl="0" indent="0" algn="ctr" rtl="0">
              <a:spcBef>
                <a:spcPts val="0"/>
              </a:spcBef>
              <a:spcAft>
                <a:spcPts val="0"/>
              </a:spcAft>
              <a:buNone/>
            </a:pPr>
            <a:endParaRPr/>
          </a:p>
        </p:txBody>
      </p:sp>
      <p:pic>
        <p:nvPicPr>
          <p:cNvPr id="363" name="Google Shape;363;ge07af2a627_0_799" descr="Cursor"/>
          <p:cNvPicPr preferRelativeResize="0"/>
          <p:nvPr/>
        </p:nvPicPr>
        <p:blipFill rotWithShape="1">
          <a:blip r:embed="rId4">
            <a:alphaModFix/>
          </a:blip>
          <a:srcRect/>
          <a:stretch/>
        </p:blipFill>
        <p:spPr>
          <a:xfrm rot="5400000">
            <a:off x="2989506" y="1484441"/>
            <a:ext cx="685800" cy="685800"/>
          </a:xfrm>
          <a:prstGeom prst="rect">
            <a:avLst/>
          </a:prstGeom>
          <a:noFill/>
          <a:ln>
            <a:noFill/>
          </a:ln>
        </p:spPr>
      </p:pic>
      <p:sp>
        <p:nvSpPr>
          <p:cNvPr id="364" name="Google Shape;364;ge07af2a627_0_799"/>
          <p:cNvSpPr txBox="1"/>
          <p:nvPr/>
        </p:nvSpPr>
        <p:spPr>
          <a:xfrm>
            <a:off x="1035987" y="2341956"/>
            <a:ext cx="25524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for more information on the species identification activity.</a:t>
            </a:r>
            <a:endParaRPr/>
          </a:p>
        </p:txBody>
      </p:sp>
      <p:sp>
        <p:nvSpPr>
          <p:cNvPr id="365" name="Google Shape;365;ge07af2a627_0_799" descr="Laptop"/>
          <p:cNvSpPr/>
          <p:nvPr/>
        </p:nvSpPr>
        <p:spPr>
          <a:xfrm>
            <a:off x="44364" y="0"/>
            <a:ext cx="5661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ge07af2a627_0_799"/>
          <p:cNvPicPr preferRelativeResize="0"/>
          <p:nvPr/>
        </p:nvPicPr>
        <p:blipFill>
          <a:blip r:embed="rId6">
            <a:alphaModFix/>
          </a:blip>
          <a:stretch>
            <a:fillRect/>
          </a:stretch>
        </p:blipFill>
        <p:spPr>
          <a:xfrm>
            <a:off x="3439712" y="2255716"/>
            <a:ext cx="5250814" cy="3918711"/>
          </a:xfrm>
          <a:prstGeom prst="rect">
            <a:avLst/>
          </a:prstGeom>
          <a:noFill/>
          <a:ln>
            <a:noFill/>
          </a:ln>
        </p:spPr>
      </p:pic>
      <p:pic>
        <p:nvPicPr>
          <p:cNvPr id="367" name="Google Shape;367;ge07af2a627_0_799"/>
          <p:cNvPicPr preferRelativeResize="0"/>
          <p:nvPr/>
        </p:nvPicPr>
        <p:blipFill>
          <a:blip r:embed="rId7">
            <a:alphaModFix/>
          </a:blip>
          <a:stretch>
            <a:fillRect/>
          </a:stretch>
        </p:blipFill>
        <p:spPr>
          <a:xfrm>
            <a:off x="1607100" y="3839906"/>
            <a:ext cx="3134913" cy="277144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e07af2a627_0_86"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e07af2a627_0_86"/>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scientists determine what organisms are part of a species.</a:t>
            </a:r>
            <a:endParaRPr/>
          </a:p>
        </p:txBody>
      </p:sp>
      <p:pic>
        <p:nvPicPr>
          <p:cNvPr id="375" name="Google Shape;375;ge07af2a627_0_86" descr="Animals at Watering Hole.jpg"/>
          <p:cNvPicPr preferRelativeResize="0"/>
          <p:nvPr/>
        </p:nvPicPr>
        <p:blipFill rotWithShape="1">
          <a:blip r:embed="rId4">
            <a:alphaModFix/>
          </a:blip>
          <a:srcRect/>
          <a:stretch/>
        </p:blipFill>
        <p:spPr>
          <a:xfrm>
            <a:off x="1371600" y="1905000"/>
            <a:ext cx="6467856" cy="4312921"/>
          </a:xfrm>
          <a:prstGeom prst="rect">
            <a:avLst/>
          </a:prstGeom>
          <a:noFill/>
          <a:ln>
            <a:noFill/>
          </a:ln>
        </p:spPr>
      </p:pic>
      <p:sp>
        <p:nvSpPr>
          <p:cNvPr id="376" name="Google Shape;376;ge07af2a627_0_86"/>
          <p:cNvSpPr/>
          <p:nvPr/>
        </p:nvSpPr>
        <p:spPr>
          <a:xfrm>
            <a:off x="1447800" y="2590800"/>
            <a:ext cx="3581400" cy="3505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e07af2a627_0_716" descr="IEP Translation – Communication from OSEP regarding the ..."/>
          <p:cNvPicPr preferRelativeResize="0"/>
          <p:nvPr/>
        </p:nvPicPr>
        <p:blipFill rotWithShape="1">
          <a:blip r:embed="rId3">
            <a:alphaModFix/>
          </a:blip>
          <a:srcRect/>
          <a:stretch/>
        </p:blipFill>
        <p:spPr>
          <a:xfrm>
            <a:off x="2079516" y="960975"/>
            <a:ext cx="4984968" cy="904500"/>
          </a:xfrm>
          <a:prstGeom prst="rect">
            <a:avLst/>
          </a:prstGeom>
          <a:noFill/>
          <a:ln>
            <a:noFill/>
          </a:ln>
        </p:spPr>
      </p:pic>
      <p:pic>
        <p:nvPicPr>
          <p:cNvPr id="388" name="Google Shape;388;ge07af2a627_0_716" descr="United States Department of Education - Wikipedia"/>
          <p:cNvPicPr preferRelativeResize="0"/>
          <p:nvPr/>
        </p:nvPicPr>
        <p:blipFill rotWithShape="1">
          <a:blip r:embed="rId4">
            <a:alphaModFix/>
          </a:blip>
          <a:srcRect/>
          <a:stretch/>
        </p:blipFill>
        <p:spPr>
          <a:xfrm>
            <a:off x="3468025" y="1949675"/>
            <a:ext cx="2129875" cy="2006925"/>
          </a:xfrm>
          <a:prstGeom prst="rect">
            <a:avLst/>
          </a:prstGeom>
          <a:noFill/>
          <a:ln>
            <a:noFill/>
          </a:ln>
        </p:spPr>
      </p:pic>
      <p:pic>
        <p:nvPicPr>
          <p:cNvPr id="389" name="Google Shape;389;ge07af2a627_0_716"/>
          <p:cNvPicPr preferRelativeResize="0"/>
          <p:nvPr/>
        </p:nvPicPr>
        <p:blipFill rotWithShape="1">
          <a:blip r:embed="rId5">
            <a:alphaModFix/>
          </a:blip>
          <a:srcRect/>
          <a:stretch/>
        </p:blipFill>
        <p:spPr>
          <a:xfrm>
            <a:off x="1311684" y="4040800"/>
            <a:ext cx="6520744" cy="1289750"/>
          </a:xfrm>
          <a:prstGeom prst="rect">
            <a:avLst/>
          </a:prstGeom>
          <a:noFill/>
          <a:ln>
            <a:noFill/>
          </a:ln>
        </p:spPr>
      </p:pic>
      <p:sp>
        <p:nvSpPr>
          <p:cNvPr id="390" name="Google Shape;390;ge07af2a627_0_716"/>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391" name="Google Shape;391;ge07af2a627_0_716"/>
          <p:cNvSpPr txBox="1"/>
          <p:nvPr/>
        </p:nvSpPr>
        <p:spPr>
          <a:xfrm>
            <a:off x="903553" y="53305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e07af2a627_0_94"/>
          <p:cNvSpPr txBox="1"/>
          <p:nvPr/>
        </p:nvSpPr>
        <p:spPr>
          <a:xfrm>
            <a:off x="2300959" y="548361"/>
            <a:ext cx="4695741"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sp>
        <p:nvSpPr>
          <p:cNvPr id="137" name="Google Shape;137;ge07af2a627_0_94" descr="Classroom"/>
          <p:cNvSpPr/>
          <p:nvPr/>
        </p:nvSpPr>
        <p:spPr>
          <a:xfrm>
            <a:off x="0" y="0"/>
            <a:ext cx="719400" cy="72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e07af2a627_0_94"/>
          <p:cNvSpPr txBox="1"/>
          <p:nvPr/>
        </p:nvSpPr>
        <p:spPr>
          <a:xfrm>
            <a:off x="1366000" y="1293550"/>
            <a:ext cx="6411900" cy="1677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chemeClr val="hlink"/>
                </a:solidFill>
                <a:latin typeface="Calibri"/>
                <a:ea typeface="Calibri"/>
                <a:cs typeface="Calibri"/>
                <a:sym typeface="Calibri"/>
                <a:hlinkClick r:id="rId4"/>
              </a:rPr>
              <a:t>Ligers and Mules Presentation</a:t>
            </a:r>
            <a:endParaRPr sz="2800">
              <a:latin typeface="Calibri"/>
              <a:ea typeface="Calibri"/>
              <a:cs typeface="Calibri"/>
              <a:sym typeface="Calibri"/>
            </a:endParaRPr>
          </a:p>
          <a:p>
            <a:pPr marL="0" lvl="0" indent="0" algn="ctr" rtl="0">
              <a:spcBef>
                <a:spcPts val="0"/>
              </a:spcBef>
              <a:spcAft>
                <a:spcPts val="0"/>
              </a:spcAft>
              <a:buNone/>
            </a:pPr>
            <a:endParaRPr sz="1500">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Use the presentation linked above to generate interest for the topic of species, to activate prior knowledge, and to encourage students to consider the qualifications for the title “species”. </a:t>
            </a:r>
            <a:endParaRPr sz="1800">
              <a:latin typeface="Calibri"/>
              <a:ea typeface="Calibri"/>
              <a:cs typeface="Calibri"/>
              <a:sym typeface="Calibri"/>
            </a:endParaRPr>
          </a:p>
        </p:txBody>
      </p:sp>
      <p:pic>
        <p:nvPicPr>
          <p:cNvPr id="139" name="Google Shape;139;ge07af2a627_0_94"/>
          <p:cNvPicPr preferRelativeResize="0"/>
          <p:nvPr/>
        </p:nvPicPr>
        <p:blipFill>
          <a:blip r:embed="rId5">
            <a:alphaModFix/>
          </a:blip>
          <a:stretch>
            <a:fillRect/>
          </a:stretch>
        </p:blipFill>
        <p:spPr>
          <a:xfrm>
            <a:off x="643075" y="3034350"/>
            <a:ext cx="2866884" cy="3582050"/>
          </a:xfrm>
          <a:prstGeom prst="rect">
            <a:avLst/>
          </a:prstGeom>
          <a:noFill/>
          <a:ln>
            <a:noFill/>
          </a:ln>
        </p:spPr>
      </p:pic>
      <p:pic>
        <p:nvPicPr>
          <p:cNvPr id="140" name="Google Shape;140;ge07af2a627_0_94"/>
          <p:cNvPicPr preferRelativeResize="0"/>
          <p:nvPr/>
        </p:nvPicPr>
        <p:blipFill>
          <a:blip r:embed="rId6">
            <a:alphaModFix/>
          </a:blip>
          <a:stretch>
            <a:fillRect/>
          </a:stretch>
        </p:blipFill>
        <p:spPr>
          <a:xfrm>
            <a:off x="3963434" y="3123550"/>
            <a:ext cx="4760540" cy="3286037"/>
          </a:xfrm>
          <a:prstGeom prst="rect">
            <a:avLst/>
          </a:prstGeom>
          <a:noFill/>
          <a:ln>
            <a:noFill/>
          </a:ln>
        </p:spPr>
      </p:pic>
      <p:pic>
        <p:nvPicPr>
          <p:cNvPr id="141" name="Google Shape;141;ge07af2a627_0_94" descr="Cursor"/>
          <p:cNvPicPr preferRelativeResize="0"/>
          <p:nvPr/>
        </p:nvPicPr>
        <p:blipFill rotWithShape="1">
          <a:blip r:embed="rId7">
            <a:alphaModFix/>
          </a:blip>
          <a:srcRect/>
          <a:stretch/>
        </p:blipFill>
        <p:spPr>
          <a:xfrm rot="5400000">
            <a:off x="1859049" y="1628073"/>
            <a:ext cx="560375" cy="560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e07af2a627_0_181" descr="Rewind"/>
          <p:cNvSpPr/>
          <p:nvPr/>
        </p:nvSpPr>
        <p:spPr>
          <a:xfrm>
            <a:off x="2308350" y="970150"/>
            <a:ext cx="45273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
          <p:cNvPicPr preferRelativeResize="0"/>
          <p:nvPr/>
        </p:nvPicPr>
        <p:blipFill rotWithShape="1">
          <a:blip r:embed="rId3">
            <a:alphaModFix/>
          </a:blip>
          <a:srcRect/>
          <a:stretch/>
        </p:blipFill>
        <p:spPr>
          <a:xfrm>
            <a:off x="1874054" y="2259398"/>
            <a:ext cx="5395900" cy="4046925"/>
          </a:xfrm>
          <a:prstGeom prst="rect">
            <a:avLst/>
          </a:prstGeom>
          <a:noFill/>
          <a:ln>
            <a:noFill/>
          </a:ln>
        </p:spPr>
      </p:pic>
      <p:sp>
        <p:nvSpPr>
          <p:cNvPr id="154" name="Google Shape;154;p3"/>
          <p:cNvSpPr txBox="1"/>
          <p:nvPr/>
        </p:nvSpPr>
        <p:spPr>
          <a:xfrm>
            <a:off x="780602" y="359025"/>
            <a:ext cx="80094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0" u="sng" strike="noStrike" cap="none">
                <a:solidFill>
                  <a:schemeClr val="dk1"/>
                </a:solidFill>
                <a:latin typeface="Calibri"/>
                <a:ea typeface="Calibri"/>
                <a:cs typeface="Calibri"/>
                <a:sym typeface="Calibri"/>
              </a:rPr>
              <a:t>Scientific Classification:</a:t>
            </a:r>
            <a:r>
              <a:rPr lang="en-US" sz="3500" b="0" i="0" u="none" strike="noStrike" cap="none">
                <a:solidFill>
                  <a:schemeClr val="dk1"/>
                </a:solidFill>
                <a:latin typeface="Calibri"/>
                <a:ea typeface="Calibri"/>
                <a:cs typeface="Calibri"/>
                <a:sym typeface="Calibri"/>
              </a:rPr>
              <a:t> s</a:t>
            </a:r>
            <a:r>
              <a:rPr lang="en-US" sz="3500">
                <a:solidFill>
                  <a:schemeClr val="dk1"/>
                </a:solidFill>
                <a:latin typeface="Calibri"/>
                <a:ea typeface="Calibri"/>
                <a:cs typeface="Calibri"/>
                <a:sym typeface="Calibri"/>
              </a:rPr>
              <a:t>ystem to organize different types of living things according to their different characteristics</a:t>
            </a:r>
            <a:endParaRPr sz="3500">
              <a:solidFill>
                <a:schemeClr val="dk1"/>
              </a:solidFill>
              <a:latin typeface="Calibri"/>
              <a:ea typeface="Calibri"/>
              <a:cs typeface="Calibri"/>
              <a:sym typeface="Calibri"/>
            </a:endParaRPr>
          </a:p>
        </p:txBody>
      </p:sp>
      <p:sp>
        <p:nvSpPr>
          <p:cNvPr id="155" name="Google Shape;155;p3" descr="Rewind"/>
          <p:cNvSpPr/>
          <p:nvPr/>
        </p:nvSpPr>
        <p:spPr>
          <a:xfrm>
            <a:off x="0" y="0"/>
            <a:ext cx="780600" cy="758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
          <p:cNvSpPr/>
          <p:nvPr/>
        </p:nvSpPr>
        <p:spPr>
          <a:xfrm>
            <a:off x="1676400" y="1371600"/>
            <a:ext cx="5715000" cy="5105400"/>
          </a:xfrm>
          <a:prstGeom prst="ellipse">
            <a:avLst/>
          </a:prstGeom>
          <a:solidFill>
            <a:srgbClr val="FF505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4"/>
          <p:cNvSpPr/>
          <p:nvPr/>
        </p:nvSpPr>
        <p:spPr>
          <a:xfrm>
            <a:off x="1905000" y="2057400"/>
            <a:ext cx="5181600" cy="4495800"/>
          </a:xfrm>
          <a:prstGeom prst="ellipse">
            <a:avLst/>
          </a:prstGeom>
          <a:solidFill>
            <a:srgbClr val="F8C73E"/>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4"/>
          <p:cNvSpPr/>
          <p:nvPr/>
        </p:nvSpPr>
        <p:spPr>
          <a:xfrm>
            <a:off x="1905000" y="3048000"/>
            <a:ext cx="5029200" cy="3505200"/>
          </a:xfrm>
          <a:prstGeom prst="ellipse">
            <a:avLst/>
          </a:prstGeom>
          <a:solidFill>
            <a:srgbClr val="FFFF9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4"/>
          <p:cNvSpPr/>
          <p:nvPr/>
        </p:nvSpPr>
        <p:spPr>
          <a:xfrm>
            <a:off x="2209800" y="3886200"/>
            <a:ext cx="4419600" cy="2514600"/>
          </a:xfrm>
          <a:prstGeom prst="ellipse">
            <a:avLst/>
          </a:prstGeom>
          <a:solidFill>
            <a:srgbClr val="C2D59B"/>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4"/>
          <p:cNvSpPr/>
          <p:nvPr/>
        </p:nvSpPr>
        <p:spPr>
          <a:xfrm>
            <a:off x="2438400" y="4876800"/>
            <a:ext cx="4038600" cy="1676400"/>
          </a:xfrm>
          <a:prstGeom prst="ellipse">
            <a:avLst/>
          </a:prstGeom>
          <a:solidFill>
            <a:srgbClr val="93B3D7"/>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4"/>
          <p:cNvSpPr txBox="1"/>
          <p:nvPr/>
        </p:nvSpPr>
        <p:spPr>
          <a:xfrm>
            <a:off x="2286000" y="381000"/>
            <a:ext cx="4054315" cy="5632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u="sng">
                <a:solidFill>
                  <a:schemeClr val="dk1"/>
                </a:solidFill>
                <a:latin typeface="Calibri"/>
                <a:ea typeface="Calibri"/>
                <a:cs typeface="Calibri"/>
                <a:sym typeface="Calibri"/>
              </a:rPr>
              <a:t>Ecology</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Biome</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Ecosystem</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Community</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Population</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Species</a:t>
            </a:r>
            <a:endParaRPr sz="6000">
              <a:solidFill>
                <a:schemeClr val="dk1"/>
              </a:solidFill>
              <a:latin typeface="Calibri"/>
              <a:ea typeface="Calibri"/>
              <a:cs typeface="Calibri"/>
              <a:sym typeface="Calibri"/>
            </a:endParaRPr>
          </a:p>
        </p:txBody>
      </p:sp>
      <p:sp>
        <p:nvSpPr>
          <p:cNvPr id="167" name="Google Shape;167;p4" descr="Rewind"/>
          <p:cNvSpPr/>
          <p:nvPr/>
        </p:nvSpPr>
        <p:spPr>
          <a:xfrm>
            <a:off x="0" y="0"/>
            <a:ext cx="780600" cy="758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p:nvPr/>
        </p:nvSpPr>
        <p:spPr>
          <a:xfrm>
            <a:off x="1676400" y="1371600"/>
            <a:ext cx="5715000" cy="5105400"/>
          </a:xfrm>
          <a:prstGeom prst="ellipse">
            <a:avLst/>
          </a:prstGeom>
          <a:solidFill>
            <a:srgbClr val="FF505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5"/>
          <p:cNvSpPr/>
          <p:nvPr/>
        </p:nvSpPr>
        <p:spPr>
          <a:xfrm>
            <a:off x="1905000" y="2057400"/>
            <a:ext cx="5181600" cy="4495800"/>
          </a:xfrm>
          <a:prstGeom prst="ellipse">
            <a:avLst/>
          </a:prstGeom>
          <a:solidFill>
            <a:srgbClr val="F8C73E"/>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
          <p:cNvSpPr/>
          <p:nvPr/>
        </p:nvSpPr>
        <p:spPr>
          <a:xfrm>
            <a:off x="1905000" y="3048000"/>
            <a:ext cx="5029200" cy="3505200"/>
          </a:xfrm>
          <a:prstGeom prst="ellipse">
            <a:avLst/>
          </a:prstGeom>
          <a:solidFill>
            <a:srgbClr val="FFFF99"/>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5"/>
          <p:cNvSpPr/>
          <p:nvPr/>
        </p:nvSpPr>
        <p:spPr>
          <a:xfrm>
            <a:off x="2209800" y="3886200"/>
            <a:ext cx="4419600" cy="2514600"/>
          </a:xfrm>
          <a:prstGeom prst="ellipse">
            <a:avLst/>
          </a:prstGeom>
          <a:solidFill>
            <a:srgbClr val="C2D59B"/>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5"/>
          <p:cNvSpPr/>
          <p:nvPr/>
        </p:nvSpPr>
        <p:spPr>
          <a:xfrm>
            <a:off x="2438400" y="4876800"/>
            <a:ext cx="4038600" cy="1676400"/>
          </a:xfrm>
          <a:prstGeom prst="ellipse">
            <a:avLst/>
          </a:prstGeom>
          <a:solidFill>
            <a:srgbClr val="93B3D7"/>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5"/>
          <p:cNvSpPr txBox="1"/>
          <p:nvPr/>
        </p:nvSpPr>
        <p:spPr>
          <a:xfrm>
            <a:off x="2244322" y="381000"/>
            <a:ext cx="4137671" cy="5632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u="sng">
                <a:solidFill>
                  <a:schemeClr val="dk1"/>
                </a:solidFill>
                <a:latin typeface="Calibri"/>
                <a:ea typeface="Calibri"/>
                <a:cs typeface="Calibri"/>
                <a:sym typeface="Calibri"/>
              </a:rPr>
              <a:t>Ecology</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Biome</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Ecosystem</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Community</a:t>
            </a:r>
            <a:endParaRPr/>
          </a:p>
          <a:p>
            <a:pPr marL="0" marR="0" lvl="0" indent="-381000" algn="ctr" rtl="0">
              <a:spcBef>
                <a:spcPts val="0"/>
              </a:spcBef>
              <a:spcAft>
                <a:spcPts val="0"/>
              </a:spcAft>
              <a:buClr>
                <a:schemeClr val="dk1"/>
              </a:buClr>
              <a:buSzPts val="6000"/>
              <a:buFont typeface="Calibri"/>
              <a:buChar char="-"/>
            </a:pPr>
            <a:r>
              <a:rPr lang="en-US" sz="6000">
                <a:solidFill>
                  <a:schemeClr val="dk1"/>
                </a:solidFill>
                <a:latin typeface="Calibri"/>
                <a:ea typeface="Calibri"/>
                <a:cs typeface="Calibri"/>
                <a:sym typeface="Calibri"/>
              </a:rPr>
              <a:t>Population</a:t>
            </a:r>
            <a:endParaRPr/>
          </a:p>
          <a:p>
            <a:pPr marL="0" marR="0" lvl="0" indent="-381000" algn="ctr" rtl="0">
              <a:spcBef>
                <a:spcPts val="0"/>
              </a:spcBef>
              <a:spcAft>
                <a:spcPts val="0"/>
              </a:spcAft>
              <a:buClr>
                <a:srgbClr val="FF0000"/>
              </a:buClr>
              <a:buSzPts val="6000"/>
              <a:buFont typeface="Calibri"/>
              <a:buChar char="-"/>
            </a:pPr>
            <a:r>
              <a:rPr lang="en-US" sz="6000" b="1">
                <a:solidFill>
                  <a:srgbClr val="FF0000"/>
                </a:solidFill>
                <a:latin typeface="Calibri"/>
                <a:ea typeface="Calibri"/>
                <a:cs typeface="Calibri"/>
                <a:sym typeface="Calibri"/>
              </a:rPr>
              <a:t>Species</a:t>
            </a:r>
            <a:endParaRPr sz="6000" b="1">
              <a:solidFill>
                <a:srgbClr val="FF0000"/>
              </a:solidFill>
              <a:latin typeface="Calibri"/>
              <a:ea typeface="Calibri"/>
              <a:cs typeface="Calibri"/>
              <a:sym typeface="Calibri"/>
            </a:endParaRPr>
          </a:p>
        </p:txBody>
      </p:sp>
      <p:cxnSp>
        <p:nvCxnSpPr>
          <p:cNvPr id="179" name="Google Shape;179;p5"/>
          <p:cNvCxnSpPr/>
          <p:nvPr/>
        </p:nvCxnSpPr>
        <p:spPr>
          <a:xfrm rot="10800000">
            <a:off x="6553200" y="5791200"/>
            <a:ext cx="1752600" cy="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180" name="Google Shape;180;p5" descr="Rewind"/>
          <p:cNvSpPr/>
          <p:nvPr/>
        </p:nvSpPr>
        <p:spPr>
          <a:xfrm>
            <a:off x="0" y="0"/>
            <a:ext cx="780600" cy="758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de1014693c_0_0"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1299</Words>
  <Application>Microsoft Office PowerPoint</Application>
  <PresentationFormat>On-screen Show (4:3)</PresentationFormat>
  <Paragraphs>136</Paragraphs>
  <Slides>35</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example of a species?</vt:lpstr>
      <vt:lpstr>Why is this not an example of the term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dc:creator>
  <cp:lastModifiedBy>Kunemund, Rachel (rk8vm)</cp:lastModifiedBy>
  <cp:revision>1</cp:revision>
  <dcterms:created xsi:type="dcterms:W3CDTF">2014-08-01T15:49:52Z</dcterms:created>
  <dcterms:modified xsi:type="dcterms:W3CDTF">2021-08-03T19:14:39Z</dcterms:modified>
</cp:coreProperties>
</file>