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Lst>
  <p:sldSz cy="6858000" cx="9144000"/>
  <p:notesSz cx="6858000" cy="9144000"/>
  <p:embeddedFontLst>
    <p:embeddedFont>
      <p:font typeface="Poppins"/>
      <p:regular r:id="rId67"/>
      <p:bold r:id="rId68"/>
      <p:italic r:id="rId69"/>
      <p:boldItalic r:id="rId70"/>
    </p:embeddedFont>
    <p:embeddedFont>
      <p:font typeface="Helvetica Neue Light"/>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5" roundtripDataSignature="AMtx7mhXsGsCq/PE/29W1THZPKrF4tstH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HelveticaNeueLight-italic.fntdata"/><Relationship Id="rId72" Type="http://schemas.openxmlformats.org/officeDocument/2006/relationships/font" Target="fonts/HelveticaNeueLight-bold.fntdata"/><Relationship Id="rId31" Type="http://schemas.openxmlformats.org/officeDocument/2006/relationships/slide" Target="slides/slide26.xml"/><Relationship Id="rId75" Type="http://customschemas.google.com/relationships/presentationmetadata" Target="metadata"/><Relationship Id="rId30" Type="http://schemas.openxmlformats.org/officeDocument/2006/relationships/slide" Target="slides/slide25.xml"/><Relationship Id="rId74" Type="http://schemas.openxmlformats.org/officeDocument/2006/relationships/font" Target="fonts/HelveticaNeueLight-boldItalic.fntdata"/><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HelveticaNeueLight-regular.fntdata"/><Relationship Id="rId70" Type="http://schemas.openxmlformats.org/officeDocument/2006/relationships/font" Target="fonts/Poppins-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Poppins-bold.fntdata"/><Relationship Id="rId23" Type="http://schemas.openxmlformats.org/officeDocument/2006/relationships/slide" Target="slides/slide18.xml"/><Relationship Id="rId67" Type="http://schemas.openxmlformats.org/officeDocument/2006/relationships/font" Target="fonts/Poppins-regular.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Poppins-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7e576c1a67_0_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27e576c1a67_0_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An organism is any living thing.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True]</a:t>
            </a:r>
            <a:endParaRPr/>
          </a:p>
          <a:p>
            <a:pPr indent="0" lvl="0" marL="0" rtl="0" algn="l">
              <a:lnSpc>
                <a:spcPct val="100000"/>
              </a:lnSpc>
              <a:spcBef>
                <a:spcPts val="0"/>
              </a:spcBef>
              <a:spcAft>
                <a:spcPts val="0"/>
              </a:spcAft>
              <a:buSzPts val="1400"/>
              <a:buNone/>
            </a:pPr>
            <a:r>
              <a:t/>
            </a:r>
            <a:endParaRPr/>
          </a:p>
        </p:txBody>
      </p:sp>
      <p:sp>
        <p:nvSpPr>
          <p:cNvPr id="187" name="Google Shape;187;g27e576c1a67_0_1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91a9c54469_0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91a9c54469_0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An organism is any living thing. </a:t>
            </a:r>
            <a:r>
              <a:rPr b="1" lang="en-US"/>
              <a:t>True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False]</a:t>
            </a:r>
            <a:endParaRPr/>
          </a:p>
          <a:p>
            <a:pPr indent="0" lvl="0" marL="0" rtl="0" algn="l">
              <a:lnSpc>
                <a:spcPct val="100000"/>
              </a:lnSpc>
              <a:spcBef>
                <a:spcPts val="0"/>
              </a:spcBef>
              <a:spcAft>
                <a:spcPts val="0"/>
              </a:spcAft>
              <a:buSzPts val="1400"/>
              <a:buNone/>
            </a:pPr>
            <a:r>
              <a:t/>
            </a:r>
            <a:endParaRPr/>
          </a:p>
        </p:txBody>
      </p:sp>
      <p:sp>
        <p:nvSpPr>
          <p:cNvPr id="197" name="Google Shape;197;g291a9c54469_0_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8c7dfa711f_0_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28c7dfa711f_0_1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another word for an area where living and nonliving things interact?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Ecosystem]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07" name="Google Shape;207;g28c7dfa711f_0_1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8c7dfa711f_0_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28c7dfa711f_0_1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another word for an area where living and nonliving things interact? </a:t>
            </a:r>
            <a:r>
              <a:rPr b="1" lang="en-US"/>
              <a:t>B. Ecosystem</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16" name="Google Shape;216;g28c7dfa711f_0_1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91a9c54469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291a9c54469_0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______ _______ are organisms that move, grow, change, and respond to the environment.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Living things]</a:t>
            </a:r>
            <a:endParaRPr/>
          </a:p>
          <a:p>
            <a:pPr indent="0" lvl="0" marL="0" rtl="0" algn="l">
              <a:lnSpc>
                <a:spcPct val="100000"/>
              </a:lnSpc>
              <a:spcBef>
                <a:spcPts val="0"/>
              </a:spcBef>
              <a:spcAft>
                <a:spcPts val="0"/>
              </a:spcAft>
              <a:buSzPts val="1400"/>
              <a:buNone/>
            </a:pPr>
            <a:r>
              <a:t/>
            </a:r>
            <a:endParaRPr/>
          </a:p>
        </p:txBody>
      </p:sp>
      <p:sp>
        <p:nvSpPr>
          <p:cNvPr id="225" name="Google Shape;225;g291a9c54469_0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91a9c54469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291a9c54469_0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a:t>Living things</a:t>
            </a:r>
            <a:r>
              <a:rPr lang="en-US"/>
              <a:t> are organisms that move, grow, change, and respond to the environment.</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234" name="Google Shape;234;g291a9c54469_0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9295eb51f2_0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29295eb51f2_0_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________ is the process by which living things create new organisms of their own kind.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 Reproduction]</a:t>
            </a:r>
            <a:endParaRPr/>
          </a:p>
          <a:p>
            <a:pPr indent="0" lvl="0" marL="0" rtl="0" algn="l">
              <a:lnSpc>
                <a:spcPct val="100000"/>
              </a:lnSpc>
              <a:spcBef>
                <a:spcPts val="0"/>
              </a:spcBef>
              <a:spcAft>
                <a:spcPts val="0"/>
              </a:spcAft>
              <a:buSzPts val="1400"/>
              <a:buNone/>
            </a:pPr>
            <a:r>
              <a:t/>
            </a:r>
            <a:endParaRPr/>
          </a:p>
        </p:txBody>
      </p:sp>
      <p:sp>
        <p:nvSpPr>
          <p:cNvPr id="243" name="Google Shape;243;g29295eb51f2_0_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93128c1e26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293128c1e26_0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Reproduction</a:t>
            </a:r>
            <a:r>
              <a:rPr lang="en-US"/>
              <a:t> </a:t>
            </a:r>
            <a:r>
              <a:rPr lang="en-US"/>
              <a:t>is the process by which living things create new organisms of their own kind.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52" name="Google Shape;252;g293128c1e26_0_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word </a:t>
            </a:r>
            <a:r>
              <a:rPr b="1" lang="en-US"/>
              <a:t>species</a:t>
            </a:r>
            <a:r>
              <a:rPr lang="en-US"/>
              <a:t>.</a:t>
            </a:r>
            <a:endParaRPr/>
          </a:p>
        </p:txBody>
      </p:sp>
      <p:sp>
        <p:nvSpPr>
          <p:cNvPr id="261" name="Google Shape;261;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Species</a:t>
            </a:r>
            <a:r>
              <a:rPr lang="en-US"/>
              <a:t> </a:t>
            </a:r>
            <a:r>
              <a:rPr lang="en-US"/>
              <a:t>is a group of similar organisms that can reproduce.</a:t>
            </a:r>
            <a:endParaRPr b="0"/>
          </a:p>
          <a:p>
            <a:pPr indent="0" lvl="0" marL="0" rtl="0" algn="l">
              <a:lnSpc>
                <a:spcPct val="100000"/>
              </a:lnSpc>
              <a:spcBef>
                <a:spcPts val="0"/>
              </a:spcBef>
              <a:spcAft>
                <a:spcPts val="0"/>
              </a:spcAft>
              <a:buSzPts val="1400"/>
              <a:buNone/>
            </a:pPr>
            <a:r>
              <a:t/>
            </a:r>
            <a:endParaRPr/>
          </a:p>
        </p:txBody>
      </p:sp>
      <p:sp>
        <p:nvSpPr>
          <p:cNvPr id="269" name="Google Shape;269;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Species</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78" name="Google Shape;278;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 </a:t>
            </a:r>
            <a:r>
              <a:rPr lang="en-US"/>
              <a:t>species</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lang="en-US"/>
              <a:t>[A group of similar organisms that can reproduce.</a:t>
            </a:r>
            <a:r>
              <a:rPr b="0" lang="en-US"/>
              <a:t>]</a:t>
            </a:r>
            <a:endParaRPr/>
          </a:p>
        </p:txBody>
      </p:sp>
      <p:sp>
        <p:nvSpPr>
          <p:cNvPr id="284" name="Google Shape;284;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92" name="Google Shape;292;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8c7dfa711f_0_14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28c7dfa711f_0_1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latin typeface="Arial"/>
                <a:ea typeface="Arial"/>
                <a:cs typeface="Arial"/>
                <a:sym typeface="Arial"/>
              </a:rPr>
              <a:t>All the organisms of the same species that live in the same place at the same time are a population</a:t>
            </a:r>
            <a:r>
              <a:rPr lang="en-US" sz="1100">
                <a:latin typeface="Arial"/>
                <a:ea typeface="Arial"/>
                <a:cs typeface="Arial"/>
                <a:sym typeface="Arial"/>
              </a:rPr>
              <a:t>. For example, the human species that live in the United States make up the population of the United States.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91745b13ca_0_4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291745b13ca_0_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latin typeface="Arial"/>
                <a:ea typeface="Arial"/>
                <a:cs typeface="Arial"/>
                <a:sym typeface="Arial"/>
              </a:rPr>
              <a:t>The populations of a species that live in the same place at the same time together make up a community. In this picture, the redfish species are living in the coral reef at the same time together. Therefore, they make up a community.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13" name="Google Shape;313;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7430209113_0_10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27430209113_0_10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All the organisms of the same species that live in the same place at the same time are a ___________.</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[B. Population]</a:t>
            </a:r>
            <a:endParaRPr/>
          </a:p>
        </p:txBody>
      </p:sp>
      <p:sp>
        <p:nvSpPr>
          <p:cNvPr id="319" name="Google Shape;319;g27430209113_0_10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93128c1e26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293128c1e26_0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All the organisms of the same species that live in the same place at the same time are a </a:t>
            </a:r>
            <a:r>
              <a:rPr b="1" lang="en-US"/>
              <a:t>population</a:t>
            </a:r>
            <a:r>
              <a:rPr lang="en-US"/>
              <a:t>.</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[B. Population]</a:t>
            </a:r>
            <a:endParaRPr/>
          </a:p>
        </p:txBody>
      </p:sp>
      <p:sp>
        <p:nvSpPr>
          <p:cNvPr id="328" name="Google Shape;328;g293128c1e26_0_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8c7dfa711f_0_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28c7dfa711f_0_1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The populations of a species that live in the same place at the same time together make up a community.</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True]</a:t>
            </a:r>
            <a:endParaRPr/>
          </a:p>
        </p:txBody>
      </p:sp>
      <p:sp>
        <p:nvSpPr>
          <p:cNvPr id="337" name="Google Shape;337;g28c7dfa711f_0_1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93128c1e26_0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293128c1e26_0_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The populations of a species that live in the same place at the same time together make up a community.</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True]</a:t>
            </a:r>
            <a:endParaRPr/>
          </a:p>
        </p:txBody>
      </p:sp>
      <p:sp>
        <p:nvSpPr>
          <p:cNvPr id="350" name="Google Shape;350;g293128c1e26_0_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e68c1a8e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7e68c1a8e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How do plants and animals interact with their environments?</a:t>
            </a:r>
            <a:endParaRPr b="0"/>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2" name="Google Shape;132;g27e68c1a8e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species</a:t>
            </a:r>
            <a:r>
              <a:rPr lang="en-US"/>
              <a:t>.</a:t>
            </a:r>
            <a:endParaRPr/>
          </a:p>
        </p:txBody>
      </p:sp>
      <p:sp>
        <p:nvSpPr>
          <p:cNvPr id="363" name="Google Shape;363;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Here is an example of a species. This picture shows the bald eagle species. These eagles are all similar and can reproduce.</a:t>
            </a:r>
            <a:endParaRPr/>
          </a:p>
          <a:p>
            <a:pPr indent="0" lvl="0" marL="0" rtl="0" algn="l">
              <a:lnSpc>
                <a:spcPct val="100000"/>
              </a:lnSpc>
              <a:spcBef>
                <a:spcPts val="0"/>
              </a:spcBef>
              <a:spcAft>
                <a:spcPts val="0"/>
              </a:spcAft>
              <a:buSzPts val="1400"/>
              <a:buNone/>
            </a:pPr>
            <a:r>
              <a:t/>
            </a:r>
            <a:endParaRPr/>
          </a:p>
        </p:txBody>
      </p:sp>
      <p:sp>
        <p:nvSpPr>
          <p:cNvPr id="370" name="Google Shape;370;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8c7dfa711f_0_2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g28c7dfa711f_0_2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Here is another example of a species. This picture shows the green sea turtle species. The sea turtle species are similar in this picture and they can reproduce.</a:t>
            </a:r>
            <a:endParaRPr/>
          </a:p>
        </p:txBody>
      </p:sp>
      <p:sp>
        <p:nvSpPr>
          <p:cNvPr id="378" name="Google Shape;378;g28c7dfa711f_0_2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7e576c1a67_0_8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g27e576c1a67_0_8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Here is another example of a species. This picture shows the grizzly bear species. Again, you can see that the grizzly bears look similar and can reproduce. </a:t>
            </a:r>
            <a:endParaRPr/>
          </a:p>
        </p:txBody>
      </p:sp>
      <p:sp>
        <p:nvSpPr>
          <p:cNvPr id="386" name="Google Shape;386;g27e576c1a67_0_8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species</a:t>
            </a:r>
            <a:r>
              <a:rPr lang="en-US"/>
              <a:t>.</a:t>
            </a:r>
            <a:endParaRPr/>
          </a:p>
        </p:txBody>
      </p:sp>
      <p:sp>
        <p:nvSpPr>
          <p:cNvPr id="394" name="Google Shape;394;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a non-example of a species. Though the rocks all look similar, they are not able to reproduce.</a:t>
            </a:r>
            <a:endParaRPr/>
          </a:p>
        </p:txBody>
      </p:sp>
      <p:sp>
        <p:nvSpPr>
          <p:cNvPr id="401" name="Google Shape;401;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also a non-example of a species. Though the acoustic guitars all look similar, they are not able to reproduce.</a:t>
            </a:r>
            <a:endParaRPr/>
          </a:p>
        </p:txBody>
      </p:sp>
      <p:sp>
        <p:nvSpPr>
          <p:cNvPr id="409" name="Google Shape;409;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17" name="Google Shape;417;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is NOT an example of a species?</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[Acoustic guitars]</a:t>
            </a:r>
            <a:endParaRPr/>
          </a:p>
        </p:txBody>
      </p:sp>
      <p:sp>
        <p:nvSpPr>
          <p:cNvPr id="423" name="Google Shape;423;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93128c1e26_0_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293128c1e26_0_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is NOT an example of a species? </a:t>
            </a:r>
            <a:r>
              <a:rPr b="1" lang="en-US"/>
              <a:t>Acoustic guitars</a:t>
            </a:r>
            <a:r>
              <a:rPr lang="en-US"/>
              <a:t>. The acoustic guitars look similar, but they are not able to reproduce.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[Acoustic guitars]</a:t>
            </a:r>
            <a:endParaRPr/>
          </a:p>
        </p:txBody>
      </p:sp>
      <p:sp>
        <p:nvSpPr>
          <p:cNvPr id="436" name="Google Shape;436;g293128c1e26_0_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1" name="Google Shape;141;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450" name="Google Shape;450;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7e576c1a67_0_10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27e576c1a67_0_10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Species is a group of similar organisms that can reproduce.</a:t>
            </a:r>
            <a:endParaRPr b="0"/>
          </a:p>
          <a:p>
            <a:pPr indent="0" lvl="0" marL="0" rtl="0" algn="l">
              <a:lnSpc>
                <a:spcPct val="100000"/>
              </a:lnSpc>
              <a:spcBef>
                <a:spcPts val="0"/>
              </a:spcBef>
              <a:spcAft>
                <a:spcPts val="0"/>
              </a:spcAft>
              <a:buSzPts val="1400"/>
              <a:buNone/>
            </a:pPr>
            <a:r>
              <a:t/>
            </a:r>
            <a:endParaRPr/>
          </a:p>
        </p:txBody>
      </p:sp>
      <p:sp>
        <p:nvSpPr>
          <p:cNvPr id="457" name="Google Shape;457;g27e576c1a67_0_10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species</a:t>
            </a:r>
            <a:r>
              <a:rPr lang="en-US">
                <a:solidFill>
                  <a:srgbClr val="242424"/>
                </a:solidFill>
              </a:rPr>
              <a:t>. </a:t>
            </a:r>
            <a:endParaRPr/>
          </a:p>
        </p:txBody>
      </p:sp>
      <p:sp>
        <p:nvSpPr>
          <p:cNvPr id="465" name="Google Shape;465;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species</a:t>
            </a:r>
            <a:r>
              <a:rPr b="1" lang="en-US">
                <a:solidFill>
                  <a:srgbClr val="242424"/>
                </a:solidFill>
              </a:rPr>
              <a:t>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species</a:t>
            </a:r>
            <a:r>
              <a:rPr b="1" lang="en-US"/>
              <a:t>.</a:t>
            </a:r>
            <a:endParaRPr>
              <a:solidFill>
                <a:schemeClr val="dk1"/>
              </a:solidFill>
            </a:endParaRPr>
          </a:p>
        </p:txBody>
      </p:sp>
      <p:sp>
        <p:nvSpPr>
          <p:cNvPr id="476" name="Google Shape;476;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5e11802ac4_0_19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g25e11802ac4_0_19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species</a:t>
            </a:r>
            <a:r>
              <a:rPr b="1" lang="en-US"/>
              <a:t> </a:t>
            </a:r>
            <a:r>
              <a:rPr lang="en-US" sz="1200">
                <a:solidFill>
                  <a:schemeClr val="dk1"/>
                </a:solidFill>
              </a:rPr>
              <a:t>from these four choices</a:t>
            </a:r>
            <a:r>
              <a:rPr lang="en-US"/>
              <a:t>.</a:t>
            </a:r>
            <a:endParaRPr/>
          </a:p>
        </p:txBody>
      </p:sp>
      <p:sp>
        <p:nvSpPr>
          <p:cNvPr id="498" name="Google Shape;498;g25e11802ac4_0_19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93128c1e26_0_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g293128c1e26_0_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the picture that shows </a:t>
            </a:r>
            <a:r>
              <a:rPr b="1" lang="en-US"/>
              <a:t>species</a:t>
            </a:r>
            <a:r>
              <a:rPr lang="en-US"/>
              <a:t>.</a:t>
            </a:r>
            <a:endParaRPr/>
          </a:p>
        </p:txBody>
      </p:sp>
      <p:sp>
        <p:nvSpPr>
          <p:cNvPr id="518" name="Google Shape;518;g293128c1e26_0_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species</a:t>
            </a:r>
            <a:r>
              <a:rPr b="1" lang="en-US"/>
              <a:t>.</a:t>
            </a:r>
            <a:endParaRPr>
              <a:solidFill>
                <a:schemeClr val="dk1"/>
              </a:solidFill>
            </a:endParaRPr>
          </a:p>
        </p:txBody>
      </p:sp>
      <p:sp>
        <p:nvSpPr>
          <p:cNvPr id="539" name="Google Shape;539;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species</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562" name="Google Shape;562;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93128c1e26_0_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g293128c1e26_0_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 group of similar organisms that can reproduce” is correct! This is the definition of </a:t>
            </a:r>
            <a:r>
              <a:rPr b="1" lang="en-US"/>
              <a:t>species.</a:t>
            </a:r>
            <a:endParaRPr sz="1200">
              <a:solidFill>
                <a:schemeClr val="dk1"/>
              </a:solidFill>
            </a:endParaRPr>
          </a:p>
        </p:txBody>
      </p:sp>
      <p:sp>
        <p:nvSpPr>
          <p:cNvPr id="583" name="Google Shape;583;g293128c1e26_0_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species</a:t>
            </a:r>
            <a:r>
              <a:rPr b="1" lang="en-US"/>
              <a:t>: </a:t>
            </a:r>
            <a:r>
              <a:rPr lang="en-US"/>
              <a:t>A group of similar organisms that can reproduce</a:t>
            </a:r>
            <a:endParaRPr>
              <a:solidFill>
                <a:schemeClr val="dk1"/>
              </a:solidFill>
            </a:endParaRPr>
          </a:p>
        </p:txBody>
      </p:sp>
      <p:sp>
        <p:nvSpPr>
          <p:cNvPr id="605" name="Google Shape;605;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8c7dfa711f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28c7dfa711f_0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organism is any living thing.</a:t>
            </a:r>
            <a:endParaRPr/>
          </a:p>
        </p:txBody>
      </p:sp>
      <p:sp>
        <p:nvSpPr>
          <p:cNvPr id="147" name="Google Shape;147;g28c7dfa711f_0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species</a:t>
            </a:r>
            <a:r>
              <a:rPr b="1" lang="en-US"/>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629" name="Google Shape;629;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93128c1e26_0_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g293128c1e26_0_1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 group of similar black bears” is correct! This is an example of </a:t>
            </a:r>
            <a:r>
              <a:rPr b="1" lang="en-US"/>
              <a:t>species.</a:t>
            </a:r>
            <a:endParaRPr sz="1200">
              <a:solidFill>
                <a:schemeClr val="dk1"/>
              </a:solidFill>
            </a:endParaRPr>
          </a:p>
        </p:txBody>
      </p:sp>
      <p:sp>
        <p:nvSpPr>
          <p:cNvPr id="650" name="Google Shape;650;g293128c1e26_0_1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species</a:t>
            </a:r>
            <a:r>
              <a:rPr lang="en-US" sz="1100"/>
              <a:t>: A group of similar black bears.</a:t>
            </a:r>
            <a:endParaRPr sz="1100">
              <a:solidFill>
                <a:schemeClr val="dk1"/>
              </a:solidFill>
            </a:endParaRPr>
          </a:p>
        </p:txBody>
      </p:sp>
      <p:sp>
        <p:nvSpPr>
          <p:cNvPr id="672" name="Google Shape;672;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species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697" name="Google Shape;697;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93128c1e26_0_1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g293128c1e26_0_1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“We are a part of the human species” That is correct! This is an example of how </a:t>
            </a:r>
            <a:r>
              <a:rPr b="1" lang="en-US"/>
              <a:t>species </a:t>
            </a:r>
            <a:r>
              <a:rPr lang="en-US"/>
              <a:t>impacts your life.</a:t>
            </a:r>
            <a:endParaRPr sz="1200">
              <a:solidFill>
                <a:schemeClr val="dk1"/>
              </a:solidFill>
            </a:endParaRPr>
          </a:p>
        </p:txBody>
      </p:sp>
      <p:sp>
        <p:nvSpPr>
          <p:cNvPr id="718" name="Google Shape;718;g293128c1e26_0_1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9" name="Google Shape;739;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b="1" lang="en-US"/>
              <a:t>species</a:t>
            </a:r>
            <a:r>
              <a:rPr b="1" lang="en-US" sz="1200">
                <a:solidFill>
                  <a:schemeClr val="dk1"/>
                </a:solidFill>
              </a:rPr>
              <a:t> </a:t>
            </a:r>
            <a:r>
              <a:rPr lang="en-US" sz="1200">
                <a:solidFill>
                  <a:schemeClr val="dk1"/>
                </a:solidFill>
              </a:rPr>
              <a:t>impact my life?”: </a:t>
            </a:r>
            <a:r>
              <a:rPr lang="en-US"/>
              <a:t>We are a part of the human species</a:t>
            </a:r>
            <a:r>
              <a:rPr lang="en-US"/>
              <a:t>. </a:t>
            </a:r>
            <a:endParaRPr/>
          </a:p>
        </p:txBody>
      </p:sp>
      <p:sp>
        <p:nvSpPr>
          <p:cNvPr id="740" name="Google Shape;740;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766" name="Google Shape;766;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7e576c1a67_0_10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g27e576c1a67_0_10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Species is a group of similar organisms that can reproduce.</a:t>
            </a:r>
            <a:endParaRPr/>
          </a:p>
        </p:txBody>
      </p:sp>
      <p:sp>
        <p:nvSpPr>
          <p:cNvPr id="773" name="Google Shape;773;g27e576c1a67_0_10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7e576c1a67_0_10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g27e576c1a67_0_10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Let’s reflect once more on our big question. Our “big question” is:</a:t>
            </a:r>
            <a:r>
              <a:rPr b="1" lang="en-US"/>
              <a:t> How do plants and animals interact with their environments?</a:t>
            </a:r>
            <a:endParaRPr b="1"/>
          </a:p>
          <a:p>
            <a:pPr indent="0" lvl="0" marL="0" rtl="0" algn="l">
              <a:lnSpc>
                <a:spcPct val="100000"/>
              </a:lnSpc>
              <a:spcBef>
                <a:spcPts val="0"/>
              </a:spcBef>
              <a:spcAft>
                <a:spcPts val="0"/>
              </a:spcAft>
              <a:buClr>
                <a:schemeClr val="dk1"/>
              </a:buClr>
              <a:buSzPts val="1400"/>
              <a:buFont typeface="Arial"/>
              <a:buNone/>
            </a:pPr>
            <a:r>
              <a:rPr lang="en-US"/>
              <a:t> </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781" name="Google Shape;781;g27e576c1a67_0_10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291745b13ca_0_3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g291745b13ca_0_3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Click the link to go to a series of videos about different animal species. Choose different animal species to learn a little bit more about them. Have students jot down 1 or 2 facts about each species that they find interesting or new to them. Have a discussion about these noticings after each video.  </a:t>
            </a:r>
            <a:endParaRPr/>
          </a:p>
        </p:txBody>
      </p:sp>
      <p:sp>
        <p:nvSpPr>
          <p:cNvPr id="790" name="Google Shape;790;g291745b13ca_0_3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8c7dfa711f_0_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g28c7dfa711f_0_1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ecosystem is an area where living and nonliving things interact. </a:t>
            </a:r>
            <a:endParaRPr/>
          </a:p>
        </p:txBody>
      </p:sp>
      <p:sp>
        <p:nvSpPr>
          <p:cNvPr id="156" name="Google Shape;156;g28c7dfa711f_0_1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0" name="Google Shape;800;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801" name="Google Shape;801;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6" name="Google Shape;80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91a9c54469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291a9c54469_0_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Living things are organisms that grow, change, and respond to its environment.</a:t>
            </a:r>
            <a:endParaRPr/>
          </a:p>
        </p:txBody>
      </p:sp>
      <p:sp>
        <p:nvSpPr>
          <p:cNvPr id="164" name="Google Shape;164;g291a9c54469_0_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9295eb51f2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9295eb51f2_0_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Reproduction is the process by which living things create new organisms of their own kind.</a:t>
            </a:r>
            <a:endParaRPr/>
          </a:p>
        </p:txBody>
      </p:sp>
      <p:sp>
        <p:nvSpPr>
          <p:cNvPr id="173" name="Google Shape;173;g29295eb51f2_0_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81" name="Google Shape;181;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8.png"/><Relationship Id="rId11" Type="http://schemas.openxmlformats.org/officeDocument/2006/relationships/image" Target="../media/image4.png"/><Relationship Id="rId10" Type="http://schemas.openxmlformats.org/officeDocument/2006/relationships/image" Target="../media/image1.png"/><Relationship Id="rId12" Type="http://schemas.openxmlformats.org/officeDocument/2006/relationships/image" Target="../media/image11.png"/><Relationship Id="rId9"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14.jpg"/><Relationship Id="rId5"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14.jpg"/><Relationship Id="rId5"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29.png"/><Relationship Id="rId5"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jp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6.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5.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5.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6.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6.png"/><Relationship Id="rId4" Type="http://schemas.openxmlformats.org/officeDocument/2006/relationships/image" Target="../media/image33.png"/><Relationship Id="rId5"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6.png"/><Relationship Id="rId4" Type="http://schemas.openxmlformats.org/officeDocument/2006/relationships/image" Target="../media/image33.png"/><Relationship Id="rId5"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6.png"/><Relationship Id="rId4" Type="http://schemas.openxmlformats.org/officeDocument/2006/relationships/image" Target="../media/image33.png"/><Relationship Id="rId5"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6.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6.png"/><Relationship Id="rId4" Type="http://schemas.openxmlformats.org/officeDocument/2006/relationships/image" Target="../media/image39.png"/><Relationship Id="rId5"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png"/><Relationship Id="rId4" Type="http://schemas.openxmlformats.org/officeDocument/2006/relationships/image" Target="../media/image39.png"/><Relationship Id="rId5"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5.png"/><Relationship Id="rId4" Type="http://schemas.openxmlformats.org/officeDocument/2006/relationships/image" Target="../media/image44.png"/><Relationship Id="rId5" Type="http://schemas.openxmlformats.org/officeDocument/2006/relationships/image" Target="../media/image37.png"/><Relationship Id="rId6"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5.png"/><Relationship Id="rId4" Type="http://schemas.openxmlformats.org/officeDocument/2006/relationships/image" Target="../media/image44.png"/><Relationship Id="rId5" Type="http://schemas.openxmlformats.org/officeDocument/2006/relationships/image" Target="../media/image37.png"/><Relationship Id="rId6"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3.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2.png"/><Relationship Id="rId4" Type="http://schemas.openxmlformats.org/officeDocument/2006/relationships/image" Target="../media/image41.png"/><Relationship Id="rId5" Type="http://schemas.openxmlformats.org/officeDocument/2006/relationships/image" Target="../media/image47.png"/><Relationship Id="rId6"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2.png"/><Relationship Id="rId4" Type="http://schemas.openxmlformats.org/officeDocument/2006/relationships/image" Target="../media/image41.png"/><Relationship Id="rId5" Type="http://schemas.openxmlformats.org/officeDocument/2006/relationships/image" Target="../media/image47.png"/><Relationship Id="rId6"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4.jpg"/><Relationship Id="rId5" Type="http://schemas.openxmlformats.org/officeDocument/2006/relationships/image" Target="../media/image1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3.png"/><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hyperlink" Target="https://kids.nationalgeographic.com/videos/topic/amazing-animals" TargetMode="External"/><Relationship Id="rId4" Type="http://schemas.openxmlformats.org/officeDocument/2006/relationships/hyperlink" Target="https://kids.nationalgeographic.com/videos/topic/amazing-animals" TargetMode="External"/><Relationship Id="rId5" Type="http://schemas.openxmlformats.org/officeDocument/2006/relationships/image" Target="../media/image58.png"/><Relationship Id="rId6" Type="http://schemas.openxmlformats.org/officeDocument/2006/relationships/image" Target="../media/image54.png"/><Relationship Id="rId7"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5.jpg"/><Relationship Id="rId4" Type="http://schemas.openxmlformats.org/officeDocument/2006/relationships/image" Target="../media/image49.png"/><Relationship Id="rId5"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22.png"/><Relationship Id="rId5"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019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27e576c1a67_0_165"/>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True or false: An organism is any living thing. </a:t>
            </a:r>
            <a:endParaRPr b="0" i="0" sz="1400" u="none" cap="none" strike="noStrike">
              <a:solidFill>
                <a:srgbClr val="000000"/>
              </a:solidFill>
              <a:latin typeface="Arial"/>
              <a:ea typeface="Arial"/>
              <a:cs typeface="Arial"/>
              <a:sym typeface="Arial"/>
            </a:endParaRPr>
          </a:p>
        </p:txBody>
      </p:sp>
      <p:sp>
        <p:nvSpPr>
          <p:cNvPr descr="Questions" id="190" name="Google Shape;190;g27e576c1a67_0_16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g27e576c1a67_0_165"/>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descr="dog.jpg" id="192" name="Google Shape;192;g27e576c1a67_0_165"/>
          <p:cNvPicPr preferRelativeResize="0"/>
          <p:nvPr/>
        </p:nvPicPr>
        <p:blipFill rotWithShape="1">
          <a:blip r:embed="rId4">
            <a:alphaModFix/>
          </a:blip>
          <a:srcRect b="0" l="0" r="0" t="0"/>
          <a:stretch/>
        </p:blipFill>
        <p:spPr>
          <a:xfrm>
            <a:off x="3123900" y="2752225"/>
            <a:ext cx="2734624" cy="3782226"/>
          </a:xfrm>
          <a:prstGeom prst="rect">
            <a:avLst/>
          </a:prstGeom>
          <a:noFill/>
          <a:ln>
            <a:noFill/>
          </a:ln>
        </p:spPr>
      </p:pic>
      <p:pic>
        <p:nvPicPr>
          <p:cNvPr descr="Plant.jpg" id="193" name="Google Shape;193;g27e576c1a67_0_165"/>
          <p:cNvPicPr preferRelativeResize="0"/>
          <p:nvPr/>
        </p:nvPicPr>
        <p:blipFill rotWithShape="1">
          <a:blip r:embed="rId5">
            <a:alphaModFix/>
          </a:blip>
          <a:srcRect b="5437" l="0" r="0" t="19843"/>
          <a:stretch/>
        </p:blipFill>
        <p:spPr>
          <a:xfrm>
            <a:off x="5858540" y="3004816"/>
            <a:ext cx="2909933" cy="337068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descr="Questions" id="199" name="Google Shape;199;g291a9c54469_0_2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g291a9c54469_0_29"/>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True or false: An organism is any living thing. </a:t>
            </a:r>
            <a:endParaRPr b="0" i="0" sz="1400" u="none" cap="none" strike="noStrike">
              <a:solidFill>
                <a:srgbClr val="000000"/>
              </a:solidFill>
              <a:latin typeface="Arial"/>
              <a:ea typeface="Arial"/>
              <a:cs typeface="Arial"/>
              <a:sym typeface="Arial"/>
            </a:endParaRPr>
          </a:p>
        </p:txBody>
      </p:sp>
      <p:sp>
        <p:nvSpPr>
          <p:cNvPr id="201" name="Google Shape;201;g291a9c54469_0_29"/>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True</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descr="dog.jpg" id="202" name="Google Shape;202;g291a9c54469_0_29"/>
          <p:cNvPicPr preferRelativeResize="0"/>
          <p:nvPr/>
        </p:nvPicPr>
        <p:blipFill rotWithShape="1">
          <a:blip r:embed="rId4">
            <a:alphaModFix/>
          </a:blip>
          <a:srcRect b="0" l="0" r="0" t="0"/>
          <a:stretch/>
        </p:blipFill>
        <p:spPr>
          <a:xfrm>
            <a:off x="3123900" y="2752225"/>
            <a:ext cx="2734624" cy="3782226"/>
          </a:xfrm>
          <a:prstGeom prst="rect">
            <a:avLst/>
          </a:prstGeom>
          <a:noFill/>
          <a:ln>
            <a:noFill/>
          </a:ln>
        </p:spPr>
      </p:pic>
      <p:pic>
        <p:nvPicPr>
          <p:cNvPr descr="Plant.jpg" id="203" name="Google Shape;203;g291a9c54469_0_29"/>
          <p:cNvPicPr preferRelativeResize="0"/>
          <p:nvPr/>
        </p:nvPicPr>
        <p:blipFill rotWithShape="1">
          <a:blip r:embed="rId5">
            <a:alphaModFix/>
          </a:blip>
          <a:srcRect b="5437" l="0" r="0" t="19843"/>
          <a:stretch/>
        </p:blipFill>
        <p:spPr>
          <a:xfrm>
            <a:off x="5858540" y="3004816"/>
            <a:ext cx="2909933" cy="337068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28c7dfa711f_0_167"/>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another word for an area where living and nonliving things interact?</a:t>
            </a:r>
            <a:endParaRPr b="0" i="0" sz="1400" u="none" cap="none" strike="noStrike">
              <a:solidFill>
                <a:srgbClr val="000000"/>
              </a:solidFill>
              <a:latin typeface="Arial"/>
              <a:ea typeface="Arial"/>
              <a:cs typeface="Arial"/>
              <a:sym typeface="Arial"/>
            </a:endParaRPr>
          </a:p>
        </p:txBody>
      </p:sp>
      <p:sp>
        <p:nvSpPr>
          <p:cNvPr descr="Questions" id="210" name="Google Shape;210;g28c7dfa711f_0_16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g28c7dfa711f_0_167"/>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System</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Ecosystem</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Economy</a:t>
            </a:r>
            <a:endParaRPr b="0" i="0" sz="3200" u="none" cap="none" strike="noStrike">
              <a:solidFill>
                <a:schemeClr val="dk1"/>
              </a:solidFill>
              <a:latin typeface="Calibri"/>
              <a:ea typeface="Calibri"/>
              <a:cs typeface="Calibri"/>
              <a:sym typeface="Calibri"/>
            </a:endParaRPr>
          </a:p>
        </p:txBody>
      </p:sp>
      <p:pic>
        <p:nvPicPr>
          <p:cNvPr descr="Ecosystems - BrainPOP" id="212" name="Google Shape;212;g28c7dfa711f_0_167"/>
          <p:cNvPicPr preferRelativeResize="0"/>
          <p:nvPr/>
        </p:nvPicPr>
        <p:blipFill rotWithShape="1">
          <a:blip r:embed="rId4">
            <a:alphaModFix/>
          </a:blip>
          <a:srcRect b="0" l="0" r="0" t="0"/>
          <a:stretch/>
        </p:blipFill>
        <p:spPr>
          <a:xfrm>
            <a:off x="4002525" y="2869802"/>
            <a:ext cx="4584474" cy="3444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descr="Questions" id="218" name="Google Shape;218;g28c7dfa711f_0_17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g28c7dfa711f_0_176"/>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another word for an area where living and nonliving things interact?</a:t>
            </a:r>
            <a:endParaRPr b="0" i="0" sz="1400" u="none" cap="none" strike="noStrike">
              <a:solidFill>
                <a:srgbClr val="000000"/>
              </a:solidFill>
              <a:latin typeface="Arial"/>
              <a:ea typeface="Arial"/>
              <a:cs typeface="Arial"/>
              <a:sym typeface="Arial"/>
            </a:endParaRPr>
          </a:p>
        </p:txBody>
      </p:sp>
      <p:sp>
        <p:nvSpPr>
          <p:cNvPr id="220" name="Google Shape;220;g28c7dfa711f_0_176"/>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System</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Ecosystem</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Economy</a:t>
            </a:r>
            <a:endParaRPr b="0" i="0" sz="3200" u="none" cap="none" strike="noStrike">
              <a:solidFill>
                <a:schemeClr val="dk1"/>
              </a:solidFill>
              <a:latin typeface="Calibri"/>
              <a:ea typeface="Calibri"/>
              <a:cs typeface="Calibri"/>
              <a:sym typeface="Calibri"/>
            </a:endParaRPr>
          </a:p>
        </p:txBody>
      </p:sp>
      <p:pic>
        <p:nvPicPr>
          <p:cNvPr descr="Ecosystems - BrainPOP" id="221" name="Google Shape;221;g28c7dfa711f_0_176"/>
          <p:cNvPicPr preferRelativeResize="0"/>
          <p:nvPr/>
        </p:nvPicPr>
        <p:blipFill rotWithShape="1">
          <a:blip r:embed="rId4">
            <a:alphaModFix/>
          </a:blip>
          <a:srcRect b="0" l="0" r="0" t="0"/>
          <a:stretch/>
        </p:blipFill>
        <p:spPr>
          <a:xfrm>
            <a:off x="4002525" y="2869802"/>
            <a:ext cx="4584474" cy="3444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291a9c54469_0_12"/>
          <p:cNvSpPr txBox="1"/>
          <p:nvPr/>
        </p:nvSpPr>
        <p:spPr>
          <a:xfrm>
            <a:off x="989763" y="21692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_________ __________ are organisms that move, grow, change, and respond to the environment</a:t>
            </a:r>
            <a:endParaRPr b="0" i="0" sz="1400" u="none" cap="none" strike="noStrike">
              <a:solidFill>
                <a:srgbClr val="000000"/>
              </a:solidFill>
              <a:latin typeface="Arial"/>
              <a:ea typeface="Arial"/>
              <a:cs typeface="Arial"/>
              <a:sym typeface="Arial"/>
            </a:endParaRPr>
          </a:p>
        </p:txBody>
      </p:sp>
      <p:sp>
        <p:nvSpPr>
          <p:cNvPr descr="Questions" id="228" name="Google Shape;228;g291a9c54469_0_1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291a9c54469_0_12"/>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Living things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Non-living things</a:t>
            </a:r>
            <a:endParaRPr b="0" i="0" sz="3200" u="none" cap="none" strike="noStrike">
              <a:solidFill>
                <a:schemeClr val="dk1"/>
              </a:solidFill>
              <a:latin typeface="Calibri"/>
              <a:ea typeface="Calibri"/>
              <a:cs typeface="Calibri"/>
              <a:sym typeface="Calibri"/>
            </a:endParaRPr>
          </a:p>
          <a:p>
            <a:pPr indent="-431800" lvl="0" marL="45720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Abiotic Factors</a:t>
            </a:r>
            <a:endParaRPr sz="3200">
              <a:solidFill>
                <a:schemeClr val="dk1"/>
              </a:solidFill>
              <a:latin typeface="Calibri"/>
              <a:ea typeface="Calibri"/>
              <a:cs typeface="Calibri"/>
              <a:sym typeface="Calibri"/>
            </a:endParaRPr>
          </a:p>
        </p:txBody>
      </p:sp>
      <p:pic>
        <p:nvPicPr>
          <p:cNvPr id="230" name="Google Shape;230;g291a9c54469_0_12"/>
          <p:cNvPicPr preferRelativeResize="0"/>
          <p:nvPr/>
        </p:nvPicPr>
        <p:blipFill rotWithShape="1">
          <a:blip r:embed="rId4">
            <a:alphaModFix/>
          </a:blip>
          <a:srcRect b="0" l="0" r="0" t="0"/>
          <a:stretch/>
        </p:blipFill>
        <p:spPr>
          <a:xfrm>
            <a:off x="4724100" y="3144275"/>
            <a:ext cx="3641594" cy="2980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291a9c54469_0_20"/>
          <p:cNvSpPr txBox="1"/>
          <p:nvPr/>
        </p:nvSpPr>
        <p:spPr>
          <a:xfrm>
            <a:off x="989763" y="21692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_________ __________ are organisms that move, grow, change, and respond to the environment</a:t>
            </a:r>
            <a:endParaRPr b="0" i="0" sz="1400" u="none" cap="none" strike="noStrike">
              <a:solidFill>
                <a:srgbClr val="000000"/>
              </a:solidFill>
              <a:latin typeface="Arial"/>
              <a:ea typeface="Arial"/>
              <a:cs typeface="Arial"/>
              <a:sym typeface="Arial"/>
            </a:endParaRPr>
          </a:p>
        </p:txBody>
      </p:sp>
      <p:sp>
        <p:nvSpPr>
          <p:cNvPr descr="Questions" id="237" name="Google Shape;237;g291a9c54469_0_2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g291a9c54469_0_20"/>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rtl="0" algn="l">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Living things</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Non-living things</a:t>
            </a:r>
            <a:endParaRPr b="0" i="0" sz="3200" u="none" cap="none" strike="noStrike">
              <a:solidFill>
                <a:srgbClr val="FF0000"/>
              </a:solidFill>
              <a:latin typeface="Calibri"/>
              <a:ea typeface="Calibri"/>
              <a:cs typeface="Calibri"/>
              <a:sym typeface="Calibri"/>
            </a:endParaRPr>
          </a:p>
          <a:p>
            <a:pPr indent="-431800" lvl="0" marL="45720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Abiotic Factors</a:t>
            </a:r>
            <a:endParaRPr sz="3200">
              <a:solidFill>
                <a:schemeClr val="dk1"/>
              </a:solidFill>
              <a:latin typeface="Calibri"/>
              <a:ea typeface="Calibri"/>
              <a:cs typeface="Calibri"/>
              <a:sym typeface="Calibri"/>
            </a:endParaRPr>
          </a:p>
        </p:txBody>
      </p:sp>
      <p:pic>
        <p:nvPicPr>
          <p:cNvPr id="239" name="Google Shape;239;g291a9c54469_0_20"/>
          <p:cNvPicPr preferRelativeResize="0"/>
          <p:nvPr/>
        </p:nvPicPr>
        <p:blipFill rotWithShape="1">
          <a:blip r:embed="rId4">
            <a:alphaModFix/>
          </a:blip>
          <a:srcRect b="0" l="0" r="0" t="0"/>
          <a:stretch/>
        </p:blipFill>
        <p:spPr>
          <a:xfrm>
            <a:off x="4724100" y="3144275"/>
            <a:ext cx="3641594" cy="2980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29295eb51f2_0_24"/>
          <p:cNvSpPr txBox="1"/>
          <p:nvPr/>
        </p:nvSpPr>
        <p:spPr>
          <a:xfrm>
            <a:off x="989763" y="216922"/>
            <a:ext cx="7778700" cy="1139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200">
                <a:solidFill>
                  <a:schemeClr val="dk1"/>
                </a:solidFill>
                <a:latin typeface="Calibri"/>
                <a:ea typeface="Calibri"/>
                <a:cs typeface="Calibri"/>
                <a:sym typeface="Calibri"/>
              </a:rPr>
              <a:t>________ is the process </a:t>
            </a:r>
            <a:r>
              <a:rPr lang="en-US" sz="3200">
                <a:solidFill>
                  <a:schemeClr val="dk1"/>
                </a:solidFill>
                <a:latin typeface="Calibri"/>
                <a:ea typeface="Calibri"/>
                <a:cs typeface="Calibri"/>
                <a:sym typeface="Calibri"/>
              </a:rPr>
              <a:t>by which living things create new organisms of their own kind.</a:t>
            </a:r>
            <a:r>
              <a:rPr lang="en-US" sz="3600">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descr="Questions" id="246" name="Google Shape;246;g29295eb51f2_0_2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g29295eb51f2_0_24"/>
          <p:cNvSpPr txBox="1"/>
          <p:nvPr/>
        </p:nvSpPr>
        <p:spPr>
          <a:xfrm>
            <a:off x="642100" y="1810475"/>
            <a:ext cx="3446400" cy="27735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Relationship</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Resistance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Reproduction</a:t>
            </a:r>
            <a:endParaRPr b="0" i="0" sz="3200" u="none" cap="none" strike="noStrike">
              <a:solidFill>
                <a:schemeClr val="dk1"/>
              </a:solidFill>
              <a:latin typeface="Calibri"/>
              <a:ea typeface="Calibri"/>
              <a:cs typeface="Calibri"/>
              <a:sym typeface="Calibri"/>
            </a:endParaRPr>
          </a:p>
        </p:txBody>
      </p:sp>
      <p:pic>
        <p:nvPicPr>
          <p:cNvPr id="248" name="Google Shape;248;g29295eb51f2_0_24"/>
          <p:cNvPicPr preferRelativeResize="0"/>
          <p:nvPr/>
        </p:nvPicPr>
        <p:blipFill rotWithShape="1">
          <a:blip r:embed="rId4">
            <a:alphaModFix/>
          </a:blip>
          <a:srcRect b="0" l="7887" r="8022" t="0"/>
          <a:stretch/>
        </p:blipFill>
        <p:spPr>
          <a:xfrm>
            <a:off x="4088500" y="3643600"/>
            <a:ext cx="4837651" cy="2980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293128c1e26_0_5"/>
          <p:cNvSpPr txBox="1"/>
          <p:nvPr/>
        </p:nvSpPr>
        <p:spPr>
          <a:xfrm>
            <a:off x="989763" y="216922"/>
            <a:ext cx="7778700" cy="1139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200">
                <a:solidFill>
                  <a:schemeClr val="dk1"/>
                </a:solidFill>
                <a:latin typeface="Calibri"/>
                <a:ea typeface="Calibri"/>
                <a:cs typeface="Calibri"/>
                <a:sym typeface="Calibri"/>
              </a:rPr>
              <a:t>________ is the process by which living things create new organisms of their own kind.</a:t>
            </a:r>
            <a:r>
              <a:rPr lang="en-US" sz="3600">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descr="Questions" id="255" name="Google Shape;255;g293128c1e26_0_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g293128c1e26_0_5"/>
          <p:cNvSpPr txBox="1"/>
          <p:nvPr/>
        </p:nvSpPr>
        <p:spPr>
          <a:xfrm>
            <a:off x="642100" y="1810475"/>
            <a:ext cx="3446400" cy="27735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Relationship</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Resistance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Reproduction</a:t>
            </a:r>
            <a:endParaRPr b="0" i="0" sz="3200" u="none" cap="none" strike="noStrike">
              <a:solidFill>
                <a:srgbClr val="FF0000"/>
              </a:solidFill>
              <a:latin typeface="Calibri"/>
              <a:ea typeface="Calibri"/>
              <a:cs typeface="Calibri"/>
              <a:sym typeface="Calibri"/>
            </a:endParaRPr>
          </a:p>
        </p:txBody>
      </p:sp>
      <p:pic>
        <p:nvPicPr>
          <p:cNvPr id="257" name="Google Shape;257;g293128c1e26_0_5"/>
          <p:cNvPicPr preferRelativeResize="0"/>
          <p:nvPr/>
        </p:nvPicPr>
        <p:blipFill rotWithShape="1">
          <a:blip r:embed="rId4">
            <a:alphaModFix/>
          </a:blip>
          <a:srcRect b="0" l="7887" r="8022" t="0"/>
          <a:stretch/>
        </p:blipFill>
        <p:spPr>
          <a:xfrm>
            <a:off x="4088500" y="3643600"/>
            <a:ext cx="4837651" cy="2980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8"/>
          <p:cNvSpPr txBox="1"/>
          <p:nvPr/>
        </p:nvSpPr>
        <p:spPr>
          <a:xfrm>
            <a:off x="1342650" y="13349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Species</a:t>
            </a:r>
            <a:endParaRPr b="0" i="0" sz="1400" u="none" cap="none" strike="noStrike">
              <a:solidFill>
                <a:srgbClr val="000000"/>
              </a:solidFill>
              <a:latin typeface="Arial"/>
              <a:ea typeface="Arial"/>
              <a:cs typeface="Arial"/>
              <a:sym typeface="Arial"/>
            </a:endParaRPr>
          </a:p>
        </p:txBody>
      </p:sp>
      <p:sp>
        <p:nvSpPr>
          <p:cNvPr descr="Artificial Intelligence" id="264" name="Google Shape;264;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65" name="Google Shape;265;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27e576c1a67_0_281"/>
          <p:cNvSpPr txBox="1"/>
          <p:nvPr>
            <p:ph idx="1" type="subTitle"/>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Species</a:t>
            </a:r>
            <a:r>
              <a:rPr b="1" lang="en-US">
                <a:solidFill>
                  <a:schemeClr val="dk1"/>
                </a:solidFill>
              </a:rPr>
              <a:t>: </a:t>
            </a:r>
            <a:r>
              <a:rPr lang="en-US">
                <a:solidFill>
                  <a:schemeClr val="dk1"/>
                </a:solidFill>
              </a:rPr>
              <a:t>a group of similar organisms that can reproduce</a:t>
            </a:r>
            <a:endParaRPr sz="3150"/>
          </a:p>
        </p:txBody>
      </p:sp>
      <p:sp>
        <p:nvSpPr>
          <p:cNvPr descr="Artificial Intelligence" id="272" name="Google Shape;272;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73" name="Google Shape;273;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74" name="Google Shape;274;g27e576c1a67_0_281"/>
          <p:cNvPicPr preferRelativeResize="0"/>
          <p:nvPr/>
        </p:nvPicPr>
        <p:blipFill>
          <a:blip r:embed="rId5">
            <a:alphaModFix/>
          </a:blip>
          <a:stretch>
            <a:fillRect/>
          </a:stretch>
        </p:blipFill>
        <p:spPr>
          <a:xfrm>
            <a:off x="1704786" y="2138900"/>
            <a:ext cx="5734425" cy="4289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019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828800" y="287215"/>
            <a:ext cx="54864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Species</a:t>
            </a:r>
            <a:endParaRPr b="1" i="0" sz="6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8" name="Google Shape;128;p2"/>
          <p:cNvPicPr preferRelativeResize="0"/>
          <p:nvPr/>
        </p:nvPicPr>
        <p:blipFill>
          <a:blip r:embed="rId3">
            <a:alphaModFix/>
          </a:blip>
          <a:stretch>
            <a:fillRect/>
          </a:stretch>
        </p:blipFill>
        <p:spPr>
          <a:xfrm>
            <a:off x="1247813" y="1488040"/>
            <a:ext cx="6648375" cy="49729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descr="Questions" id="280" name="Google Shape;280;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27e576c1a67_0_364"/>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 </a:t>
            </a:r>
            <a:r>
              <a:rPr lang="en-US" sz="3600">
                <a:solidFill>
                  <a:schemeClr val="dk1"/>
                </a:solidFill>
                <a:latin typeface="Calibri"/>
                <a:ea typeface="Calibri"/>
                <a:cs typeface="Calibri"/>
                <a:sym typeface="Calibri"/>
              </a:rPr>
              <a:t>species</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287" name="Google Shape;287;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8" name="Google Shape;288;g27e576c1a67_0_364"/>
          <p:cNvPicPr preferRelativeResize="0"/>
          <p:nvPr/>
        </p:nvPicPr>
        <p:blipFill>
          <a:blip r:embed="rId4">
            <a:alphaModFix/>
          </a:blip>
          <a:stretch>
            <a:fillRect/>
          </a:stretch>
        </p:blipFill>
        <p:spPr>
          <a:xfrm>
            <a:off x="1704798" y="1581975"/>
            <a:ext cx="5734425" cy="4289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95" name="Google Shape;295;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descr="Artificial Intelligence" id="300" name="Google Shape;300;g28c7dfa711f_0_14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g28c7dfa711f_0_140"/>
          <p:cNvSpPr txBox="1"/>
          <p:nvPr/>
        </p:nvSpPr>
        <p:spPr>
          <a:xfrm>
            <a:off x="596725" y="450175"/>
            <a:ext cx="83118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All the organisms of the same species that live in the same place at the same time are a population</a:t>
            </a:r>
            <a:r>
              <a:rPr b="0" i="0" lang="en-US" sz="3600" u="none" cap="none" strike="noStrike">
                <a:solidFill>
                  <a:srgbClr val="000000"/>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p:txBody>
      </p:sp>
      <p:pic>
        <p:nvPicPr>
          <p:cNvPr id="302" name="Google Shape;302;g28c7dfa711f_0_140"/>
          <p:cNvPicPr preferRelativeResize="0"/>
          <p:nvPr/>
        </p:nvPicPr>
        <p:blipFill>
          <a:blip r:embed="rId4">
            <a:alphaModFix/>
          </a:blip>
          <a:stretch>
            <a:fillRect/>
          </a:stretch>
        </p:blipFill>
        <p:spPr>
          <a:xfrm>
            <a:off x="1837975" y="2324525"/>
            <a:ext cx="5829300" cy="4019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descr="Artificial Intelligence" id="307" name="Google Shape;307;g291745b13ca_0_4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g291745b13ca_0_43"/>
          <p:cNvSpPr txBox="1"/>
          <p:nvPr/>
        </p:nvSpPr>
        <p:spPr>
          <a:xfrm>
            <a:off x="857325" y="297775"/>
            <a:ext cx="78741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The populations of a species that live in the same place at the same time together make up a community</a:t>
            </a:r>
            <a:r>
              <a:rPr b="0" i="0" lang="en-US" sz="3600" u="none" cap="none" strike="noStrike">
                <a:solidFill>
                  <a:srgbClr val="000000"/>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p:txBody>
      </p:sp>
      <p:pic>
        <p:nvPicPr>
          <p:cNvPr id="309" name="Google Shape;309;g291745b13ca_0_43"/>
          <p:cNvPicPr preferRelativeResize="0"/>
          <p:nvPr/>
        </p:nvPicPr>
        <p:blipFill>
          <a:blip r:embed="rId4">
            <a:alphaModFix/>
          </a:blip>
          <a:stretch>
            <a:fillRect/>
          </a:stretch>
        </p:blipFill>
        <p:spPr>
          <a:xfrm>
            <a:off x="1198150" y="2172125"/>
            <a:ext cx="6747708" cy="4500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descr="Questions" id="315" name="Google Shape;315;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descr="Questions" id="321" name="Google Shape;321;g27430209113_0_102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g27430209113_0_1020"/>
          <p:cNvSpPr txBox="1"/>
          <p:nvPr/>
        </p:nvSpPr>
        <p:spPr>
          <a:xfrm>
            <a:off x="516100" y="2475175"/>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Sample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Population</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Group</a:t>
            </a:r>
            <a:endParaRPr b="0" i="0" sz="3200" u="none" cap="none" strike="noStrike">
              <a:solidFill>
                <a:schemeClr val="dk1"/>
              </a:solidFill>
              <a:latin typeface="Calibri"/>
              <a:ea typeface="Calibri"/>
              <a:cs typeface="Calibri"/>
              <a:sym typeface="Calibri"/>
            </a:endParaRPr>
          </a:p>
        </p:txBody>
      </p:sp>
      <p:sp>
        <p:nvSpPr>
          <p:cNvPr id="323" name="Google Shape;323;g27430209113_0_1020"/>
          <p:cNvSpPr txBox="1"/>
          <p:nvPr/>
        </p:nvSpPr>
        <p:spPr>
          <a:xfrm>
            <a:off x="686525" y="517525"/>
            <a:ext cx="83118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All the organisms </a:t>
            </a:r>
            <a:r>
              <a:rPr lang="en-US" sz="3600">
                <a:solidFill>
                  <a:schemeClr val="dk1"/>
                </a:solidFill>
                <a:latin typeface="Calibri"/>
                <a:ea typeface="Calibri"/>
                <a:cs typeface="Calibri"/>
                <a:sym typeface="Calibri"/>
              </a:rPr>
              <a:t>of the same species that live in the same place at the same time are a _________</a:t>
            </a:r>
            <a:r>
              <a:rPr b="0" i="0" lang="en-US" sz="3600" u="none" cap="none" strike="noStrike">
                <a:solidFill>
                  <a:schemeClr val="dk1"/>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p:txBody>
      </p:sp>
      <p:pic>
        <p:nvPicPr>
          <p:cNvPr id="324" name="Google Shape;324;g27430209113_0_1020"/>
          <p:cNvPicPr preferRelativeResize="0"/>
          <p:nvPr/>
        </p:nvPicPr>
        <p:blipFill>
          <a:blip r:embed="rId4">
            <a:alphaModFix/>
          </a:blip>
          <a:stretch>
            <a:fillRect/>
          </a:stretch>
        </p:blipFill>
        <p:spPr>
          <a:xfrm>
            <a:off x="4360575" y="3481100"/>
            <a:ext cx="4563750" cy="3146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descr="Questions" id="330" name="Google Shape;330;g293128c1e26_0_1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g293128c1e26_0_18"/>
          <p:cNvSpPr txBox="1"/>
          <p:nvPr/>
        </p:nvSpPr>
        <p:spPr>
          <a:xfrm>
            <a:off x="516100" y="2475175"/>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Sample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Population</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Group</a:t>
            </a:r>
            <a:endParaRPr b="0" i="0" sz="3200" u="none" cap="none" strike="noStrike">
              <a:solidFill>
                <a:schemeClr val="dk1"/>
              </a:solidFill>
              <a:latin typeface="Calibri"/>
              <a:ea typeface="Calibri"/>
              <a:cs typeface="Calibri"/>
              <a:sym typeface="Calibri"/>
            </a:endParaRPr>
          </a:p>
        </p:txBody>
      </p:sp>
      <p:sp>
        <p:nvSpPr>
          <p:cNvPr id="332" name="Google Shape;332;g293128c1e26_0_18"/>
          <p:cNvSpPr txBox="1"/>
          <p:nvPr/>
        </p:nvSpPr>
        <p:spPr>
          <a:xfrm>
            <a:off x="686525" y="517525"/>
            <a:ext cx="83118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All the organisms of the same species that live in the same place at the same time are a _________</a:t>
            </a:r>
            <a:r>
              <a:rPr b="0" i="0" lang="en-US" sz="3600" u="none" cap="none" strike="noStrike">
                <a:solidFill>
                  <a:schemeClr val="dk1"/>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p:txBody>
      </p:sp>
      <p:pic>
        <p:nvPicPr>
          <p:cNvPr id="333" name="Google Shape;333;g293128c1e26_0_18"/>
          <p:cNvPicPr preferRelativeResize="0"/>
          <p:nvPr/>
        </p:nvPicPr>
        <p:blipFill>
          <a:blip r:embed="rId4">
            <a:alphaModFix/>
          </a:blip>
          <a:stretch>
            <a:fillRect/>
          </a:stretch>
        </p:blipFill>
        <p:spPr>
          <a:xfrm>
            <a:off x="4360575" y="3481100"/>
            <a:ext cx="4563750" cy="3146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descr="Questions" id="339" name="Google Shape;339;g28c7dfa711f_0_195"/>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g28c7dfa711f_0_195"/>
          <p:cNvSpPr txBox="1"/>
          <p:nvPr/>
        </p:nvSpPr>
        <p:spPr>
          <a:xfrm>
            <a:off x="983700" y="310425"/>
            <a:ext cx="79317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Arial"/>
              <a:buNone/>
            </a:pPr>
            <a:r>
              <a:rPr b="0" i="0" lang="en-US" sz="3600" u="none" cap="none" strike="noStrike">
                <a:solidFill>
                  <a:schemeClr val="dk1"/>
                </a:solidFill>
                <a:latin typeface="Calibri"/>
                <a:ea typeface="Calibri"/>
                <a:cs typeface="Calibri"/>
                <a:sym typeface="Calibri"/>
              </a:rPr>
              <a:t>True or false: </a:t>
            </a:r>
            <a:r>
              <a:rPr lang="en-US" sz="3600">
                <a:solidFill>
                  <a:schemeClr val="dk1"/>
                </a:solidFill>
                <a:latin typeface="Calibri"/>
                <a:ea typeface="Calibri"/>
                <a:cs typeface="Calibri"/>
                <a:sym typeface="Calibri"/>
              </a:rPr>
              <a:t>The populations of a species that live in the same place at the same time together make up a community.</a:t>
            </a:r>
            <a:endParaRPr b="0" i="0" sz="3600" u="none" cap="none" strike="noStrike">
              <a:solidFill>
                <a:srgbClr val="000000"/>
              </a:solidFill>
              <a:latin typeface="Calibri"/>
              <a:ea typeface="Calibri"/>
              <a:cs typeface="Calibri"/>
              <a:sym typeface="Calibri"/>
            </a:endParaRPr>
          </a:p>
        </p:txBody>
      </p:sp>
      <p:sp>
        <p:nvSpPr>
          <p:cNvPr id="341" name="Google Shape;341;g28c7dfa711f_0_195"/>
          <p:cNvSpPr txBox="1"/>
          <p:nvPr/>
        </p:nvSpPr>
        <p:spPr>
          <a:xfrm>
            <a:off x="516100" y="2619225"/>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sp>
        <p:nvSpPr>
          <p:cNvPr id="342" name="Google Shape;342;g28c7dfa711f_0_195"/>
          <p:cNvSpPr txBox="1"/>
          <p:nvPr/>
        </p:nvSpPr>
        <p:spPr>
          <a:xfrm>
            <a:off x="4976600" y="3005525"/>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43" name="Google Shape;343;g28c7dfa711f_0_195"/>
          <p:cNvSpPr txBox="1"/>
          <p:nvPr/>
        </p:nvSpPr>
        <p:spPr>
          <a:xfrm>
            <a:off x="6240200" y="4168100"/>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44" name="Google Shape;344;g28c7dfa711f_0_195"/>
          <p:cNvSpPr txBox="1"/>
          <p:nvPr/>
        </p:nvSpPr>
        <p:spPr>
          <a:xfrm>
            <a:off x="4248775" y="3815425"/>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45" name="Google Shape;345;g28c7dfa711f_0_195"/>
          <p:cNvSpPr txBox="1"/>
          <p:nvPr/>
        </p:nvSpPr>
        <p:spPr>
          <a:xfrm>
            <a:off x="4457700" y="5045325"/>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346" name="Google Shape;346;g28c7dfa711f_0_195"/>
          <p:cNvPicPr preferRelativeResize="0"/>
          <p:nvPr/>
        </p:nvPicPr>
        <p:blipFill>
          <a:blip r:embed="rId4">
            <a:alphaModFix/>
          </a:blip>
          <a:stretch>
            <a:fillRect/>
          </a:stretch>
        </p:blipFill>
        <p:spPr>
          <a:xfrm>
            <a:off x="3671950" y="3087975"/>
            <a:ext cx="5145425" cy="34320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descr="Questions" id="352" name="Google Shape;352;g293128c1e26_0_27"/>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g293128c1e26_0_27"/>
          <p:cNvSpPr txBox="1"/>
          <p:nvPr/>
        </p:nvSpPr>
        <p:spPr>
          <a:xfrm>
            <a:off x="983700" y="310425"/>
            <a:ext cx="79317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Arial"/>
              <a:buNone/>
            </a:pPr>
            <a:r>
              <a:rPr b="0" i="0" lang="en-US" sz="3600" u="none" cap="none" strike="noStrike">
                <a:solidFill>
                  <a:schemeClr val="dk1"/>
                </a:solidFill>
                <a:latin typeface="Calibri"/>
                <a:ea typeface="Calibri"/>
                <a:cs typeface="Calibri"/>
                <a:sym typeface="Calibri"/>
              </a:rPr>
              <a:t>True or false: </a:t>
            </a:r>
            <a:r>
              <a:rPr lang="en-US" sz="3600">
                <a:solidFill>
                  <a:schemeClr val="dk1"/>
                </a:solidFill>
                <a:latin typeface="Calibri"/>
                <a:ea typeface="Calibri"/>
                <a:cs typeface="Calibri"/>
                <a:sym typeface="Calibri"/>
              </a:rPr>
              <a:t>The populations of a species that live in the same place at the same time together make up a community.</a:t>
            </a:r>
            <a:endParaRPr b="0" i="0" sz="3600" u="none" cap="none" strike="noStrike">
              <a:solidFill>
                <a:srgbClr val="000000"/>
              </a:solidFill>
              <a:latin typeface="Calibri"/>
              <a:ea typeface="Calibri"/>
              <a:cs typeface="Calibri"/>
              <a:sym typeface="Calibri"/>
            </a:endParaRPr>
          </a:p>
        </p:txBody>
      </p:sp>
      <p:sp>
        <p:nvSpPr>
          <p:cNvPr id="354" name="Google Shape;354;g293128c1e26_0_27"/>
          <p:cNvSpPr txBox="1"/>
          <p:nvPr/>
        </p:nvSpPr>
        <p:spPr>
          <a:xfrm>
            <a:off x="516100" y="2619225"/>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True</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sp>
        <p:nvSpPr>
          <p:cNvPr id="355" name="Google Shape;355;g293128c1e26_0_27"/>
          <p:cNvSpPr txBox="1"/>
          <p:nvPr/>
        </p:nvSpPr>
        <p:spPr>
          <a:xfrm>
            <a:off x="4976600" y="3005525"/>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56" name="Google Shape;356;g293128c1e26_0_27"/>
          <p:cNvSpPr txBox="1"/>
          <p:nvPr/>
        </p:nvSpPr>
        <p:spPr>
          <a:xfrm>
            <a:off x="6240200" y="4168100"/>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57" name="Google Shape;357;g293128c1e26_0_27"/>
          <p:cNvSpPr txBox="1"/>
          <p:nvPr/>
        </p:nvSpPr>
        <p:spPr>
          <a:xfrm>
            <a:off x="4248775" y="3815425"/>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58" name="Google Shape;358;g293128c1e26_0_27"/>
          <p:cNvSpPr txBox="1"/>
          <p:nvPr/>
        </p:nvSpPr>
        <p:spPr>
          <a:xfrm>
            <a:off x="4457700" y="5045325"/>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359" name="Google Shape;359;g293128c1e26_0_27"/>
          <p:cNvPicPr preferRelativeResize="0"/>
          <p:nvPr/>
        </p:nvPicPr>
        <p:blipFill>
          <a:blip r:embed="rId4">
            <a:alphaModFix/>
          </a:blip>
          <a:stretch>
            <a:fillRect/>
          </a:stretch>
        </p:blipFill>
        <p:spPr>
          <a:xfrm>
            <a:off x="3671950" y="3087975"/>
            <a:ext cx="5145425" cy="34320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7e68c1a8e3_0_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7e68c1a8e3_0_0"/>
          <p:cNvSpPr txBox="1"/>
          <p:nvPr/>
        </p:nvSpPr>
        <p:spPr>
          <a:xfrm>
            <a:off x="722707"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How do </a:t>
            </a:r>
            <a:r>
              <a:rPr b="1" i="0" lang="en-US" sz="3000" u="none" cap="none" strike="noStrike">
                <a:solidFill>
                  <a:schemeClr val="dk1"/>
                </a:solidFill>
                <a:latin typeface="Calibri"/>
                <a:ea typeface="Calibri"/>
                <a:cs typeface="Calibri"/>
                <a:sym typeface="Calibri"/>
              </a:rPr>
              <a:t>plants and animals interact with their environments</a:t>
            </a:r>
            <a:r>
              <a:rPr b="1" i="0" lang="en-US" sz="30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id="136" name="Google Shape;136;g27e68c1a8e3_0_0"/>
          <p:cNvPicPr preferRelativeResize="0"/>
          <p:nvPr/>
        </p:nvPicPr>
        <p:blipFill rotWithShape="1">
          <a:blip r:embed="rId4">
            <a:alphaModFix/>
          </a:blip>
          <a:srcRect b="0" l="0" r="0" t="0"/>
          <a:stretch/>
        </p:blipFill>
        <p:spPr>
          <a:xfrm>
            <a:off x="253400" y="2096350"/>
            <a:ext cx="3971175" cy="3183100"/>
          </a:xfrm>
          <a:prstGeom prst="rect">
            <a:avLst/>
          </a:prstGeom>
          <a:noFill/>
          <a:ln>
            <a:noFill/>
          </a:ln>
        </p:spPr>
      </p:pic>
      <p:pic>
        <p:nvPicPr>
          <p:cNvPr id="137" name="Google Shape;137;g27e68c1a8e3_0_0"/>
          <p:cNvPicPr preferRelativeResize="0"/>
          <p:nvPr/>
        </p:nvPicPr>
        <p:blipFill rotWithShape="1">
          <a:blip r:embed="rId5">
            <a:alphaModFix/>
          </a:blip>
          <a:srcRect b="0" l="0" r="0" t="0"/>
          <a:stretch/>
        </p:blipFill>
        <p:spPr>
          <a:xfrm>
            <a:off x="4512200" y="2291451"/>
            <a:ext cx="4341425" cy="2882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descr="Artificial Intelligence" id="365" name="Google Shape;365;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66" name="Google Shape;366;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descr="Artificial Intelligence" id="372" name="Google Shape;372;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73" name="Google Shape;373;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374" name="Google Shape;374;g27e576c1a67_0_796"/>
          <p:cNvPicPr preferRelativeResize="0"/>
          <p:nvPr/>
        </p:nvPicPr>
        <p:blipFill>
          <a:blip r:embed="rId5">
            <a:alphaModFix/>
          </a:blip>
          <a:stretch>
            <a:fillRect/>
          </a:stretch>
        </p:blipFill>
        <p:spPr>
          <a:xfrm>
            <a:off x="436325" y="1243700"/>
            <a:ext cx="8271351" cy="46340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descr="Artificial Intelligence" id="380" name="Google Shape;380;g28c7dfa711f_0_25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81" name="Google Shape;381;g28c7dfa711f_0_252"/>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382" name="Google Shape;382;g28c7dfa711f_0_252"/>
          <p:cNvPicPr preferRelativeResize="0"/>
          <p:nvPr/>
        </p:nvPicPr>
        <p:blipFill>
          <a:blip r:embed="rId5">
            <a:alphaModFix/>
          </a:blip>
          <a:stretch>
            <a:fillRect/>
          </a:stretch>
        </p:blipFill>
        <p:spPr>
          <a:xfrm>
            <a:off x="452863" y="1133225"/>
            <a:ext cx="8238275" cy="49429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descr="Artificial Intelligence" id="388" name="Google Shape;388;g27e576c1a67_0_80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89" name="Google Shape;389;g27e576c1a67_0_803"/>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390" name="Google Shape;390;g27e576c1a67_0_803"/>
          <p:cNvPicPr preferRelativeResize="0"/>
          <p:nvPr/>
        </p:nvPicPr>
        <p:blipFill>
          <a:blip r:embed="rId5">
            <a:alphaModFix/>
          </a:blip>
          <a:stretch>
            <a:fillRect/>
          </a:stretch>
        </p:blipFill>
        <p:spPr>
          <a:xfrm>
            <a:off x="849600" y="1364550"/>
            <a:ext cx="7496000" cy="50025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descr="Artificial Intelligence" id="396" name="Google Shape;396;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97" name="Google Shape;397;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descr="Artificial Intelligence" id="403" name="Google Shape;403;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04" name="Google Shape;404;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05" name="Google Shape;405;g25e11802ac4_0_864"/>
          <p:cNvPicPr preferRelativeResize="0"/>
          <p:nvPr/>
        </p:nvPicPr>
        <p:blipFill>
          <a:blip r:embed="rId5">
            <a:alphaModFix/>
          </a:blip>
          <a:stretch>
            <a:fillRect/>
          </a:stretch>
        </p:blipFill>
        <p:spPr>
          <a:xfrm>
            <a:off x="672925" y="704589"/>
            <a:ext cx="7798149" cy="584861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descr="Artificial Intelligence" id="411" name="Google Shape;411;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12" name="Google Shape;412;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13" name="Google Shape;413;g25e11802ac4_0_780"/>
          <p:cNvPicPr preferRelativeResize="0"/>
          <p:nvPr/>
        </p:nvPicPr>
        <p:blipFill>
          <a:blip r:embed="rId5">
            <a:alphaModFix/>
          </a:blip>
          <a:stretch>
            <a:fillRect/>
          </a:stretch>
        </p:blipFill>
        <p:spPr>
          <a:xfrm>
            <a:off x="1128713" y="920475"/>
            <a:ext cx="6886575"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descr="Questions" id="419" name="Google Shape;419;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g27430209113_0_1469"/>
          <p:cNvSpPr txBox="1"/>
          <p:nvPr/>
        </p:nvSpPr>
        <p:spPr>
          <a:xfrm>
            <a:off x="1028700" y="424775"/>
            <a:ext cx="78792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one is NOT an example of </a:t>
            </a:r>
            <a:r>
              <a:rPr lang="en-US" sz="3600">
                <a:solidFill>
                  <a:schemeClr val="dk1"/>
                </a:solidFill>
                <a:latin typeface="Calibri"/>
                <a:ea typeface="Calibri"/>
                <a:cs typeface="Calibri"/>
                <a:sym typeface="Calibri"/>
              </a:rPr>
              <a:t>a species</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426" name="Google Shape;426;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g27430209113_0_1469"/>
          <p:cNvSpPr txBox="1"/>
          <p:nvPr/>
        </p:nvSpPr>
        <p:spPr>
          <a:xfrm>
            <a:off x="516175" y="5588150"/>
            <a:ext cx="21621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Bald Eagles</a:t>
            </a:r>
            <a:endParaRPr b="0" i="0" sz="1400" u="none" cap="none" strike="noStrike">
              <a:solidFill>
                <a:srgbClr val="000000"/>
              </a:solidFill>
              <a:latin typeface="Arial"/>
              <a:ea typeface="Arial"/>
              <a:cs typeface="Arial"/>
              <a:sym typeface="Arial"/>
            </a:endParaRPr>
          </a:p>
        </p:txBody>
      </p:sp>
      <p:sp>
        <p:nvSpPr>
          <p:cNvPr id="428" name="Google Shape;428;g27430209113_0_1469"/>
          <p:cNvSpPr txBox="1"/>
          <p:nvPr/>
        </p:nvSpPr>
        <p:spPr>
          <a:xfrm>
            <a:off x="3200538" y="5588150"/>
            <a:ext cx="27429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Acoustic Guitars</a:t>
            </a:r>
            <a:endParaRPr b="0" i="0" sz="3600" u="none" cap="none" strike="noStrike">
              <a:solidFill>
                <a:schemeClr val="dk1"/>
              </a:solidFill>
              <a:latin typeface="Calibri"/>
              <a:ea typeface="Calibri"/>
              <a:cs typeface="Calibri"/>
              <a:sym typeface="Calibri"/>
            </a:endParaRPr>
          </a:p>
        </p:txBody>
      </p:sp>
      <p:sp>
        <p:nvSpPr>
          <p:cNvPr id="429" name="Google Shape;429;g27430209113_0_1469"/>
          <p:cNvSpPr txBox="1"/>
          <p:nvPr/>
        </p:nvSpPr>
        <p:spPr>
          <a:xfrm>
            <a:off x="6364426" y="5588150"/>
            <a:ext cx="2551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Green Sea Turtles</a:t>
            </a:r>
            <a:endParaRPr b="0" i="0" sz="3600" u="none" cap="none" strike="noStrike">
              <a:solidFill>
                <a:schemeClr val="dk1"/>
              </a:solidFill>
              <a:latin typeface="Calibri"/>
              <a:ea typeface="Calibri"/>
              <a:cs typeface="Calibri"/>
              <a:sym typeface="Calibri"/>
            </a:endParaRPr>
          </a:p>
        </p:txBody>
      </p:sp>
      <p:pic>
        <p:nvPicPr>
          <p:cNvPr id="430" name="Google Shape;430;g27430209113_0_1469"/>
          <p:cNvPicPr preferRelativeResize="0"/>
          <p:nvPr/>
        </p:nvPicPr>
        <p:blipFill>
          <a:blip r:embed="rId4">
            <a:alphaModFix/>
          </a:blip>
          <a:stretch>
            <a:fillRect/>
          </a:stretch>
        </p:blipFill>
        <p:spPr>
          <a:xfrm>
            <a:off x="6108650" y="2542825"/>
            <a:ext cx="2948500" cy="2581774"/>
          </a:xfrm>
          <a:prstGeom prst="rect">
            <a:avLst/>
          </a:prstGeom>
          <a:noFill/>
          <a:ln>
            <a:noFill/>
          </a:ln>
        </p:spPr>
      </p:pic>
      <p:pic>
        <p:nvPicPr>
          <p:cNvPr id="431" name="Google Shape;431;g27430209113_0_1469"/>
          <p:cNvPicPr preferRelativeResize="0"/>
          <p:nvPr/>
        </p:nvPicPr>
        <p:blipFill>
          <a:blip r:embed="rId5">
            <a:alphaModFix/>
          </a:blip>
          <a:stretch>
            <a:fillRect/>
          </a:stretch>
        </p:blipFill>
        <p:spPr>
          <a:xfrm>
            <a:off x="3200550" y="2542825"/>
            <a:ext cx="2841200" cy="2581775"/>
          </a:xfrm>
          <a:prstGeom prst="rect">
            <a:avLst/>
          </a:prstGeom>
          <a:noFill/>
          <a:ln>
            <a:noFill/>
          </a:ln>
        </p:spPr>
      </p:pic>
      <p:pic>
        <p:nvPicPr>
          <p:cNvPr id="432" name="Google Shape;432;g27430209113_0_1469"/>
          <p:cNvPicPr preferRelativeResize="0"/>
          <p:nvPr/>
        </p:nvPicPr>
        <p:blipFill>
          <a:blip r:embed="rId6">
            <a:alphaModFix/>
          </a:blip>
          <a:stretch>
            <a:fillRect/>
          </a:stretch>
        </p:blipFill>
        <p:spPr>
          <a:xfrm>
            <a:off x="60800" y="2542825"/>
            <a:ext cx="3072849" cy="25817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293128c1e26_0_48"/>
          <p:cNvSpPr txBox="1"/>
          <p:nvPr/>
        </p:nvSpPr>
        <p:spPr>
          <a:xfrm>
            <a:off x="1028700" y="424775"/>
            <a:ext cx="78792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one is NOT an example of </a:t>
            </a:r>
            <a:r>
              <a:rPr lang="en-US" sz="3600">
                <a:solidFill>
                  <a:schemeClr val="dk1"/>
                </a:solidFill>
                <a:latin typeface="Calibri"/>
                <a:ea typeface="Calibri"/>
                <a:cs typeface="Calibri"/>
                <a:sym typeface="Calibri"/>
              </a:rPr>
              <a:t>a species</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439" name="Google Shape;439;g293128c1e26_0_4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g293128c1e26_0_48"/>
          <p:cNvSpPr txBox="1"/>
          <p:nvPr/>
        </p:nvSpPr>
        <p:spPr>
          <a:xfrm>
            <a:off x="516175" y="5588150"/>
            <a:ext cx="21621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Bald Eagles</a:t>
            </a:r>
            <a:endParaRPr b="0" i="0" sz="1400" u="none" cap="none" strike="noStrike">
              <a:solidFill>
                <a:srgbClr val="000000"/>
              </a:solidFill>
              <a:latin typeface="Arial"/>
              <a:ea typeface="Arial"/>
              <a:cs typeface="Arial"/>
              <a:sym typeface="Arial"/>
            </a:endParaRPr>
          </a:p>
        </p:txBody>
      </p:sp>
      <p:sp>
        <p:nvSpPr>
          <p:cNvPr id="441" name="Google Shape;441;g293128c1e26_0_48"/>
          <p:cNvSpPr txBox="1"/>
          <p:nvPr/>
        </p:nvSpPr>
        <p:spPr>
          <a:xfrm>
            <a:off x="3200538" y="5588150"/>
            <a:ext cx="27429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Acoustic Guitars</a:t>
            </a:r>
            <a:endParaRPr b="0" i="0" sz="3600" u="none" cap="none" strike="noStrike">
              <a:solidFill>
                <a:schemeClr val="dk1"/>
              </a:solidFill>
              <a:latin typeface="Calibri"/>
              <a:ea typeface="Calibri"/>
              <a:cs typeface="Calibri"/>
              <a:sym typeface="Calibri"/>
            </a:endParaRPr>
          </a:p>
        </p:txBody>
      </p:sp>
      <p:sp>
        <p:nvSpPr>
          <p:cNvPr id="442" name="Google Shape;442;g293128c1e26_0_48"/>
          <p:cNvSpPr txBox="1"/>
          <p:nvPr/>
        </p:nvSpPr>
        <p:spPr>
          <a:xfrm>
            <a:off x="6364426" y="5588150"/>
            <a:ext cx="2551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Green Sea Turtles</a:t>
            </a:r>
            <a:endParaRPr b="0" i="0" sz="3600" u="none" cap="none" strike="noStrike">
              <a:solidFill>
                <a:schemeClr val="dk1"/>
              </a:solidFill>
              <a:latin typeface="Calibri"/>
              <a:ea typeface="Calibri"/>
              <a:cs typeface="Calibri"/>
              <a:sym typeface="Calibri"/>
            </a:endParaRPr>
          </a:p>
        </p:txBody>
      </p:sp>
      <p:pic>
        <p:nvPicPr>
          <p:cNvPr id="443" name="Google Shape;443;g293128c1e26_0_48"/>
          <p:cNvPicPr preferRelativeResize="0"/>
          <p:nvPr/>
        </p:nvPicPr>
        <p:blipFill>
          <a:blip r:embed="rId4">
            <a:alphaModFix/>
          </a:blip>
          <a:stretch>
            <a:fillRect/>
          </a:stretch>
        </p:blipFill>
        <p:spPr>
          <a:xfrm>
            <a:off x="6108650" y="2542825"/>
            <a:ext cx="2948500" cy="2581774"/>
          </a:xfrm>
          <a:prstGeom prst="rect">
            <a:avLst/>
          </a:prstGeom>
          <a:noFill/>
          <a:ln>
            <a:noFill/>
          </a:ln>
        </p:spPr>
      </p:pic>
      <p:pic>
        <p:nvPicPr>
          <p:cNvPr id="444" name="Google Shape;444;g293128c1e26_0_48"/>
          <p:cNvPicPr preferRelativeResize="0"/>
          <p:nvPr/>
        </p:nvPicPr>
        <p:blipFill>
          <a:blip r:embed="rId5">
            <a:alphaModFix/>
          </a:blip>
          <a:stretch>
            <a:fillRect/>
          </a:stretch>
        </p:blipFill>
        <p:spPr>
          <a:xfrm>
            <a:off x="3200550" y="2542825"/>
            <a:ext cx="2841200" cy="2581775"/>
          </a:xfrm>
          <a:prstGeom prst="rect">
            <a:avLst/>
          </a:prstGeom>
          <a:noFill/>
          <a:ln>
            <a:noFill/>
          </a:ln>
        </p:spPr>
      </p:pic>
      <p:pic>
        <p:nvPicPr>
          <p:cNvPr id="445" name="Google Shape;445;g293128c1e26_0_48"/>
          <p:cNvPicPr preferRelativeResize="0"/>
          <p:nvPr/>
        </p:nvPicPr>
        <p:blipFill>
          <a:blip r:embed="rId6">
            <a:alphaModFix/>
          </a:blip>
          <a:stretch>
            <a:fillRect/>
          </a:stretch>
        </p:blipFill>
        <p:spPr>
          <a:xfrm>
            <a:off x="60800" y="2542825"/>
            <a:ext cx="3072849" cy="2581774"/>
          </a:xfrm>
          <a:prstGeom prst="rect">
            <a:avLst/>
          </a:prstGeom>
          <a:noFill/>
          <a:ln>
            <a:noFill/>
          </a:ln>
        </p:spPr>
      </p:pic>
      <p:sp>
        <p:nvSpPr>
          <p:cNvPr id="446" name="Google Shape;446;g293128c1e26_0_48"/>
          <p:cNvSpPr/>
          <p:nvPr/>
        </p:nvSpPr>
        <p:spPr>
          <a:xfrm>
            <a:off x="3124150" y="2252275"/>
            <a:ext cx="2994000" cy="44832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descr="Rewind" id="143" name="Google Shape;143;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453" name="Google Shape;453;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descr="Rewind" id="459" name="Google Shape;459;g27e576c1a67_0_1091"/>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g27e576c1a67_0_1091"/>
          <p:cNvSpPr txBox="1"/>
          <p:nvPr>
            <p:ph idx="1" type="subTitle"/>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Species</a:t>
            </a:r>
            <a:r>
              <a:rPr b="1" lang="en-US">
                <a:solidFill>
                  <a:schemeClr val="dk1"/>
                </a:solidFill>
              </a:rPr>
              <a:t>: </a:t>
            </a:r>
            <a:r>
              <a:rPr lang="en-US">
                <a:solidFill>
                  <a:schemeClr val="dk1"/>
                </a:solidFill>
              </a:rPr>
              <a:t>a group of similar organisms that can reproduce</a:t>
            </a:r>
            <a:endParaRPr sz="3150"/>
          </a:p>
        </p:txBody>
      </p:sp>
      <p:pic>
        <p:nvPicPr>
          <p:cNvPr id="461" name="Google Shape;461;g27e576c1a67_0_1091"/>
          <p:cNvPicPr preferRelativeResize="0"/>
          <p:nvPr/>
        </p:nvPicPr>
        <p:blipFill>
          <a:blip r:embed="rId4">
            <a:alphaModFix/>
          </a:blip>
          <a:stretch>
            <a:fillRect/>
          </a:stretch>
        </p:blipFill>
        <p:spPr>
          <a:xfrm>
            <a:off x="1704786" y="2138900"/>
            <a:ext cx="5734425" cy="42893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68" name="Google Shape;468;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469" name="Google Shape;469;g25e11802ac4_0_1976"/>
          <p:cNvCxnSpPr>
            <a:stCxn id="470" idx="4"/>
            <a:endCxn id="467"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471" name="Google Shape;471;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472" name="Google Shape;472;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470" name="Google Shape;470;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479" name="Google Shape;479;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480" name="Google Shape;480;g25e11802ac4_0_1886"/>
          <p:cNvCxnSpPr>
            <a:stCxn id="481" idx="4"/>
            <a:endCxn id="478"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482" name="Google Shape;482;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483" name="Google Shape;483;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481" name="Google Shape;481;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84" name="Google Shape;484;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Species</a:t>
            </a:r>
            <a:endParaRPr b="0" i="0" sz="700" u="none" cap="none" strike="noStrike">
              <a:solidFill>
                <a:srgbClr val="000000"/>
              </a:solidFill>
              <a:latin typeface="Arial"/>
              <a:ea typeface="Arial"/>
              <a:cs typeface="Arial"/>
              <a:sym typeface="Arial"/>
            </a:endParaRPr>
          </a:p>
        </p:txBody>
      </p:sp>
      <p:sp>
        <p:nvSpPr>
          <p:cNvPr id="485" name="Google Shape;485;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486" name="Google Shape;486;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487" name="Google Shape;487;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488" name="Google Shape;488;g25e11802ac4_0_1886"/>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species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489" name="Google Shape;489;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90" name="Google Shape;490;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91" name="Google Shape;491;g25e11802ac4_0_1886"/>
          <p:cNvCxnSpPr>
            <a:stCxn id="492" idx="4"/>
            <a:endCxn id="48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493" name="Google Shape;493;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494" name="Google Shape;494;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492" name="Google Shape;492;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g25e11802ac4_0_19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01" name="Google Shape;501;g25e11802ac4_0_19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02" name="Google Shape;502;g25e11802ac4_0_1992"/>
          <p:cNvCxnSpPr>
            <a:stCxn id="503" idx="4"/>
            <a:endCxn id="50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04" name="Google Shape;504;g25e11802ac4_0_19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05" name="Google Shape;505;g25e11802ac4_0_19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03" name="Google Shape;503;g25e11802ac4_0_19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06" name="Google Shape;506;g25e11802ac4_0_1992"/>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species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07" name="Google Shape;507;g25e11802ac4_0_1992"/>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08" name="Google Shape;508;g25e11802ac4_0_1992"/>
          <p:cNvSpPr txBox="1"/>
          <p:nvPr/>
        </p:nvSpPr>
        <p:spPr>
          <a:xfrm>
            <a:off x="4912971"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09" name="Google Shape;509;g25e11802ac4_0_1992"/>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10" name="Google Shape;510;g25e11802ac4_0_1992"/>
          <p:cNvSpPr txBox="1"/>
          <p:nvPr/>
        </p:nvSpPr>
        <p:spPr>
          <a:xfrm>
            <a:off x="4900071" y="434575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11" name="Google Shape;511;g25e11802ac4_0_1992"/>
          <p:cNvPicPr preferRelativeResize="0"/>
          <p:nvPr/>
        </p:nvPicPr>
        <p:blipFill>
          <a:blip r:embed="rId3">
            <a:alphaModFix/>
          </a:blip>
          <a:stretch>
            <a:fillRect/>
          </a:stretch>
        </p:blipFill>
        <p:spPr>
          <a:xfrm>
            <a:off x="1094725" y="1814425"/>
            <a:ext cx="3335626" cy="2280876"/>
          </a:xfrm>
          <a:prstGeom prst="rect">
            <a:avLst/>
          </a:prstGeom>
          <a:noFill/>
          <a:ln>
            <a:noFill/>
          </a:ln>
        </p:spPr>
      </p:pic>
      <p:pic>
        <p:nvPicPr>
          <p:cNvPr id="512" name="Google Shape;512;g25e11802ac4_0_1992"/>
          <p:cNvPicPr preferRelativeResize="0"/>
          <p:nvPr/>
        </p:nvPicPr>
        <p:blipFill>
          <a:blip r:embed="rId4">
            <a:alphaModFix/>
          </a:blip>
          <a:stretch>
            <a:fillRect/>
          </a:stretch>
        </p:blipFill>
        <p:spPr>
          <a:xfrm>
            <a:off x="5526775" y="1814425"/>
            <a:ext cx="3475075" cy="2213000"/>
          </a:xfrm>
          <a:prstGeom prst="rect">
            <a:avLst/>
          </a:prstGeom>
          <a:noFill/>
          <a:ln>
            <a:noFill/>
          </a:ln>
        </p:spPr>
      </p:pic>
      <p:pic>
        <p:nvPicPr>
          <p:cNvPr id="513" name="Google Shape;513;g25e11802ac4_0_1992"/>
          <p:cNvPicPr preferRelativeResize="0"/>
          <p:nvPr/>
        </p:nvPicPr>
        <p:blipFill>
          <a:blip r:embed="rId5">
            <a:alphaModFix/>
          </a:blip>
          <a:stretch>
            <a:fillRect/>
          </a:stretch>
        </p:blipFill>
        <p:spPr>
          <a:xfrm>
            <a:off x="1051000" y="4446500"/>
            <a:ext cx="3335625" cy="2079375"/>
          </a:xfrm>
          <a:prstGeom prst="rect">
            <a:avLst/>
          </a:prstGeom>
          <a:noFill/>
          <a:ln>
            <a:noFill/>
          </a:ln>
        </p:spPr>
      </p:pic>
      <p:pic>
        <p:nvPicPr>
          <p:cNvPr id="514" name="Google Shape;514;g25e11802ac4_0_1992"/>
          <p:cNvPicPr preferRelativeResize="0"/>
          <p:nvPr/>
        </p:nvPicPr>
        <p:blipFill>
          <a:blip r:embed="rId6">
            <a:alphaModFix/>
          </a:blip>
          <a:stretch>
            <a:fillRect/>
          </a:stretch>
        </p:blipFill>
        <p:spPr>
          <a:xfrm>
            <a:off x="5690700" y="4446500"/>
            <a:ext cx="3311151" cy="20793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g293128c1e26_0_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21" name="Google Shape;521;g293128c1e26_0_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22" name="Google Shape;522;g293128c1e26_0_67"/>
          <p:cNvCxnSpPr>
            <a:stCxn id="523" idx="4"/>
            <a:endCxn id="52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24" name="Google Shape;524;g293128c1e26_0_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25" name="Google Shape;525;g293128c1e26_0_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23" name="Google Shape;523;g293128c1e26_0_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26" name="Google Shape;526;g293128c1e26_0_67"/>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species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27" name="Google Shape;527;g293128c1e26_0_67"/>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28" name="Google Shape;528;g293128c1e26_0_67"/>
          <p:cNvSpPr txBox="1"/>
          <p:nvPr/>
        </p:nvSpPr>
        <p:spPr>
          <a:xfrm>
            <a:off x="4912971"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29" name="Google Shape;529;g293128c1e26_0_67"/>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30" name="Google Shape;530;g293128c1e26_0_67"/>
          <p:cNvSpPr txBox="1"/>
          <p:nvPr/>
        </p:nvSpPr>
        <p:spPr>
          <a:xfrm>
            <a:off x="4900071" y="434575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31" name="Google Shape;531;g293128c1e26_0_67"/>
          <p:cNvPicPr preferRelativeResize="0"/>
          <p:nvPr/>
        </p:nvPicPr>
        <p:blipFill>
          <a:blip r:embed="rId3">
            <a:alphaModFix/>
          </a:blip>
          <a:stretch>
            <a:fillRect/>
          </a:stretch>
        </p:blipFill>
        <p:spPr>
          <a:xfrm>
            <a:off x="1094725" y="1814425"/>
            <a:ext cx="3335626" cy="2280876"/>
          </a:xfrm>
          <a:prstGeom prst="rect">
            <a:avLst/>
          </a:prstGeom>
          <a:noFill/>
          <a:ln>
            <a:noFill/>
          </a:ln>
        </p:spPr>
      </p:pic>
      <p:pic>
        <p:nvPicPr>
          <p:cNvPr id="532" name="Google Shape;532;g293128c1e26_0_67"/>
          <p:cNvPicPr preferRelativeResize="0"/>
          <p:nvPr/>
        </p:nvPicPr>
        <p:blipFill>
          <a:blip r:embed="rId4">
            <a:alphaModFix/>
          </a:blip>
          <a:stretch>
            <a:fillRect/>
          </a:stretch>
        </p:blipFill>
        <p:spPr>
          <a:xfrm>
            <a:off x="5526775" y="1814425"/>
            <a:ext cx="3475075" cy="2213000"/>
          </a:xfrm>
          <a:prstGeom prst="rect">
            <a:avLst/>
          </a:prstGeom>
          <a:noFill/>
          <a:ln>
            <a:noFill/>
          </a:ln>
        </p:spPr>
      </p:pic>
      <p:pic>
        <p:nvPicPr>
          <p:cNvPr id="533" name="Google Shape;533;g293128c1e26_0_67"/>
          <p:cNvPicPr preferRelativeResize="0"/>
          <p:nvPr/>
        </p:nvPicPr>
        <p:blipFill>
          <a:blip r:embed="rId5">
            <a:alphaModFix/>
          </a:blip>
          <a:stretch>
            <a:fillRect/>
          </a:stretch>
        </p:blipFill>
        <p:spPr>
          <a:xfrm>
            <a:off x="1051000" y="4446500"/>
            <a:ext cx="3335625" cy="2079375"/>
          </a:xfrm>
          <a:prstGeom prst="rect">
            <a:avLst/>
          </a:prstGeom>
          <a:noFill/>
          <a:ln>
            <a:noFill/>
          </a:ln>
        </p:spPr>
      </p:pic>
      <p:pic>
        <p:nvPicPr>
          <p:cNvPr id="534" name="Google Shape;534;g293128c1e26_0_67"/>
          <p:cNvPicPr preferRelativeResize="0"/>
          <p:nvPr/>
        </p:nvPicPr>
        <p:blipFill>
          <a:blip r:embed="rId6">
            <a:alphaModFix/>
          </a:blip>
          <a:stretch>
            <a:fillRect/>
          </a:stretch>
        </p:blipFill>
        <p:spPr>
          <a:xfrm>
            <a:off x="5690700" y="4446500"/>
            <a:ext cx="3311151" cy="2079375"/>
          </a:xfrm>
          <a:prstGeom prst="rect">
            <a:avLst/>
          </a:prstGeom>
          <a:noFill/>
          <a:ln>
            <a:noFill/>
          </a:ln>
        </p:spPr>
      </p:pic>
      <p:sp>
        <p:nvSpPr>
          <p:cNvPr id="535" name="Google Shape;535;g293128c1e26_0_67"/>
          <p:cNvSpPr/>
          <p:nvPr/>
        </p:nvSpPr>
        <p:spPr>
          <a:xfrm>
            <a:off x="393325" y="4247938"/>
            <a:ext cx="4130400" cy="24765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42" name="Google Shape;542;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43" name="Google Shape;543;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44" name="Google Shape;544;g25e11802ac4_0_2108"/>
          <p:cNvCxnSpPr>
            <a:stCxn id="545" idx="4"/>
            <a:endCxn id="54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46" name="Google Shape;546;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47" name="Google Shape;547;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45" name="Google Shape;545;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48" name="Google Shape;548;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49" name="Google Shape;549;g25e11802ac4_0_2108"/>
          <p:cNvCxnSpPr>
            <a:stCxn id="550" idx="4"/>
            <a:endCxn id="541"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51" name="Google Shape;551;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52" name="Google Shape;552;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50" name="Google Shape;550;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3" name="Google Shape;553;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54" name="Google Shape;554;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55" name="Google Shape;555;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56" name="Google Shape;556;g25e11802ac4_0_2108"/>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species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557" name="Google Shape;557;g25e11802ac4_0_210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Species</a:t>
            </a:r>
            <a:endParaRPr b="0" i="0" sz="700" u="none" cap="none" strike="noStrike">
              <a:solidFill>
                <a:srgbClr val="000000"/>
              </a:solidFill>
              <a:latin typeface="Arial"/>
              <a:ea typeface="Arial"/>
              <a:cs typeface="Arial"/>
              <a:sym typeface="Arial"/>
            </a:endParaRPr>
          </a:p>
        </p:txBody>
      </p:sp>
      <p:pic>
        <p:nvPicPr>
          <p:cNvPr id="558" name="Google Shape;558;g25e11802ac4_0_2108"/>
          <p:cNvPicPr preferRelativeResize="0"/>
          <p:nvPr/>
        </p:nvPicPr>
        <p:blipFill>
          <a:blip r:embed="rId3">
            <a:alphaModFix/>
          </a:blip>
          <a:stretch>
            <a:fillRect/>
          </a:stretch>
        </p:blipFill>
        <p:spPr>
          <a:xfrm>
            <a:off x="5901151" y="1045975"/>
            <a:ext cx="2689225" cy="18135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65" name="Google Shape;565;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66" name="Google Shape;566;g25e11802ac4_0_2130"/>
          <p:cNvCxnSpPr>
            <a:stCxn id="567" idx="4"/>
            <a:endCxn id="56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68" name="Google Shape;568;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69" name="Google Shape;569;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67" name="Google Shape;567;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70" name="Google Shape;570;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species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71" name="Google Shape;571;g25e11802ac4_0_2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72" name="Google Shape;572;g25e11802ac4_0_2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73" name="Google Shape;573;g25e11802ac4_0_2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74" name="Google Shape;574;g25e11802ac4_0_2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75" name="Google Shape;575;g25e11802ac4_0_213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76" name="Google Shape;576;g25e11802ac4_0_2130"/>
          <p:cNvSpPr txBox="1"/>
          <p:nvPr/>
        </p:nvSpPr>
        <p:spPr>
          <a:xfrm>
            <a:off x="962132" y="5301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group of non-living things</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77" name="Google Shape;577;g25e11802ac4_0_2130"/>
          <p:cNvSpPr txBox="1"/>
          <p:nvPr/>
        </p:nvSpPr>
        <p:spPr>
          <a:xfrm>
            <a:off x="962132" y="310303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group of similar organisms that can reproduce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78" name="Google Shape;578;g25e11802ac4_0_2130"/>
          <p:cNvSpPr txBox="1"/>
          <p:nvPr/>
        </p:nvSpPr>
        <p:spPr>
          <a:xfrm>
            <a:off x="997332" y="20056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group of different organisms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79" name="Google Shape;579;g25e11802ac4_0_2130"/>
          <p:cNvSpPr txBox="1"/>
          <p:nvPr/>
        </p:nvSpPr>
        <p:spPr>
          <a:xfrm>
            <a:off x="962132" y="42004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group of organisms that cannot reproduce</a:t>
            </a:r>
            <a:endParaRPr b="0" i="0" sz="2400" u="none" cap="none" strike="noStrike">
              <a:solidFill>
                <a:srgbClr val="43464D"/>
              </a:solidFill>
              <a:latin typeface="Helvetica Neue Light"/>
              <a:ea typeface="Helvetica Neue Light"/>
              <a:cs typeface="Helvetica Neue Light"/>
              <a:sym typeface="Helvetica Neue 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g293128c1e26_0_8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86" name="Google Shape;586;g293128c1e26_0_8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87" name="Google Shape;587;g293128c1e26_0_88"/>
          <p:cNvCxnSpPr>
            <a:stCxn id="588" idx="4"/>
            <a:endCxn id="58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89" name="Google Shape;589;g293128c1e26_0_8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90" name="Google Shape;590;g293128c1e26_0_8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88" name="Google Shape;588;g293128c1e26_0_8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91" name="Google Shape;591;g293128c1e26_0_88"/>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species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92" name="Google Shape;592;g293128c1e26_0_88"/>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3" name="Google Shape;593;g293128c1e26_0_88"/>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94" name="Google Shape;594;g293128c1e26_0_88"/>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95" name="Google Shape;595;g293128c1e26_0_88"/>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96" name="Google Shape;596;g293128c1e26_0_88"/>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97" name="Google Shape;597;g293128c1e26_0_88"/>
          <p:cNvSpPr txBox="1"/>
          <p:nvPr/>
        </p:nvSpPr>
        <p:spPr>
          <a:xfrm>
            <a:off x="962132" y="5301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group of non-living things</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8" name="Google Shape;598;g293128c1e26_0_88"/>
          <p:cNvSpPr txBox="1"/>
          <p:nvPr/>
        </p:nvSpPr>
        <p:spPr>
          <a:xfrm>
            <a:off x="962132" y="310303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group of similar organisms that can reproduce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9" name="Google Shape;599;g293128c1e26_0_88"/>
          <p:cNvSpPr txBox="1"/>
          <p:nvPr/>
        </p:nvSpPr>
        <p:spPr>
          <a:xfrm>
            <a:off x="997332" y="20056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group of different organisms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00" name="Google Shape;600;g293128c1e26_0_88"/>
          <p:cNvSpPr txBox="1"/>
          <p:nvPr/>
        </p:nvSpPr>
        <p:spPr>
          <a:xfrm>
            <a:off x="962132" y="42004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group of organisms that cannot reproduce</a:t>
            </a:r>
            <a:endParaRPr b="0" i="0" sz="2400" u="none" cap="none" strike="noStrike">
              <a:solidFill>
                <a:srgbClr val="43464D"/>
              </a:solidFill>
              <a:latin typeface="Helvetica Neue Light"/>
              <a:ea typeface="Helvetica Neue Light"/>
              <a:cs typeface="Helvetica Neue Light"/>
              <a:sym typeface="Helvetica Neue Light"/>
            </a:endParaRPr>
          </a:p>
        </p:txBody>
      </p:sp>
      <p:sp>
        <p:nvSpPr>
          <p:cNvPr id="601" name="Google Shape;601;g293128c1e26_0_88"/>
          <p:cNvSpPr/>
          <p:nvPr/>
        </p:nvSpPr>
        <p:spPr>
          <a:xfrm>
            <a:off x="393325" y="2872175"/>
            <a:ext cx="7815900" cy="1015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8" name="Google Shape;608;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9" name="Google Shape;609;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10" name="Google Shape;610;g25e11802ac4_0_2343"/>
          <p:cNvCxnSpPr>
            <a:stCxn id="611" idx="4"/>
            <a:endCxn id="60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12" name="Google Shape;612;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13" name="Google Shape;613;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11" name="Google Shape;611;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14" name="Google Shape;614;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15" name="Google Shape;615;g25e11802ac4_0_2343"/>
          <p:cNvCxnSpPr>
            <a:stCxn id="616" idx="4"/>
            <a:endCxn id="607"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17" name="Google Shape;617;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18" name="Google Shape;618;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16" name="Google Shape;616;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9" name="Google Shape;619;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20" name="Google Shape;620;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21" name="Google Shape;621;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22" name="Google Shape;622;g25e11802ac4_0_2343"/>
          <p:cNvSpPr txBox="1"/>
          <p:nvPr/>
        </p:nvSpPr>
        <p:spPr>
          <a:xfrm>
            <a:off x="764154" y="1310075"/>
            <a:ext cx="3163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group of similar organisms that can reproduce</a:t>
            </a:r>
            <a:r>
              <a:rPr b="0" i="0" lang="en-US" sz="2400" u="none" cap="none" strike="noStrike">
                <a:solidFill>
                  <a:srgbClr val="43464D"/>
                </a:solidFill>
                <a:latin typeface="Helvetica Neue Light"/>
                <a:ea typeface="Helvetica Neue Light"/>
                <a:cs typeface="Helvetica Neue Light"/>
                <a:sym typeface="Helvetica Neue Light"/>
              </a:rPr>
              <a:t> </a:t>
            </a:r>
            <a:r>
              <a:rPr b="0" i="0" lang="en-US" sz="2400" u="none" cap="none" strike="noStrike">
                <a:solidFill>
                  <a:schemeClr val="dk1"/>
                </a:solidFill>
                <a:latin typeface="Helvetica Neue Light"/>
                <a:ea typeface="Helvetica Neue Light"/>
                <a:cs typeface="Helvetica Neue Light"/>
                <a:sym typeface="Helvetica Neue Light"/>
              </a:rPr>
              <a:t> </a:t>
            </a:r>
            <a:endParaRPr b="0" i="0" sz="1400" u="none" cap="none" strike="noStrike">
              <a:solidFill>
                <a:schemeClr val="dk1"/>
              </a:solidFill>
              <a:latin typeface="Arial"/>
              <a:ea typeface="Arial"/>
              <a:cs typeface="Arial"/>
              <a:sym typeface="Arial"/>
            </a:endParaRPr>
          </a:p>
        </p:txBody>
      </p:sp>
      <p:sp>
        <p:nvSpPr>
          <p:cNvPr id="623" name="Google Shape;623;g25e11802ac4_0_234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species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624" name="Google Shape;624;g25e11802ac4_0_234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Species</a:t>
            </a:r>
            <a:endParaRPr b="0" i="0" sz="700" u="none" cap="none" strike="noStrike">
              <a:solidFill>
                <a:srgbClr val="000000"/>
              </a:solidFill>
              <a:latin typeface="Arial"/>
              <a:ea typeface="Arial"/>
              <a:cs typeface="Arial"/>
              <a:sym typeface="Arial"/>
            </a:endParaRPr>
          </a:p>
        </p:txBody>
      </p:sp>
      <p:pic>
        <p:nvPicPr>
          <p:cNvPr id="625" name="Google Shape;625;g25e11802ac4_0_2343"/>
          <p:cNvPicPr preferRelativeResize="0"/>
          <p:nvPr/>
        </p:nvPicPr>
        <p:blipFill>
          <a:blip r:embed="rId3">
            <a:alphaModFix/>
          </a:blip>
          <a:stretch>
            <a:fillRect/>
          </a:stretch>
        </p:blipFill>
        <p:spPr>
          <a:xfrm>
            <a:off x="5901151" y="1045975"/>
            <a:ext cx="2689225" cy="1813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descr="Rewind" id="149" name="Google Shape;149;g28c7dfa711f_0_2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g28c7dfa711f_0_22"/>
          <p:cNvSpPr txBox="1"/>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3200"/>
              <a:buFont typeface="Arial"/>
              <a:buNone/>
            </a:pPr>
            <a:r>
              <a:rPr b="1" i="0" lang="en-US" sz="3200" u="sng" cap="none" strike="noStrike">
                <a:solidFill>
                  <a:srgbClr val="000000"/>
                </a:solidFill>
                <a:latin typeface="Calibri"/>
                <a:ea typeface="Calibri"/>
                <a:cs typeface="Calibri"/>
                <a:sym typeface="Calibri"/>
              </a:rPr>
              <a:t>Organism</a:t>
            </a:r>
            <a:r>
              <a:rPr b="1" i="0" lang="en-US" sz="3200" u="none" cap="none" strike="noStrike">
                <a:solidFill>
                  <a:srgbClr val="000000"/>
                </a:solidFill>
                <a:latin typeface="Calibri"/>
                <a:ea typeface="Calibri"/>
                <a:cs typeface="Calibri"/>
                <a:sym typeface="Calibri"/>
              </a:rPr>
              <a:t>: </a:t>
            </a:r>
            <a:r>
              <a:rPr b="0" i="0" lang="en-US" sz="3150" u="none" cap="none" strike="noStrike">
                <a:solidFill>
                  <a:srgbClr val="000000"/>
                </a:solidFill>
                <a:latin typeface="Calibri"/>
                <a:ea typeface="Calibri"/>
                <a:cs typeface="Calibri"/>
                <a:sym typeface="Calibri"/>
              </a:rPr>
              <a:t>any living thing</a:t>
            </a:r>
            <a:endParaRPr b="0" i="0" sz="3150" u="none" cap="none" strike="noStrike">
              <a:solidFill>
                <a:srgbClr val="888888"/>
              </a:solidFill>
              <a:latin typeface="Calibri"/>
              <a:ea typeface="Calibri"/>
              <a:cs typeface="Calibri"/>
              <a:sym typeface="Calibri"/>
            </a:endParaRPr>
          </a:p>
        </p:txBody>
      </p:sp>
      <p:pic>
        <p:nvPicPr>
          <p:cNvPr descr="dog.jpg" id="151" name="Google Shape;151;g28c7dfa711f_0_22"/>
          <p:cNvPicPr preferRelativeResize="0"/>
          <p:nvPr/>
        </p:nvPicPr>
        <p:blipFill rotWithShape="1">
          <a:blip r:embed="rId4">
            <a:alphaModFix/>
          </a:blip>
          <a:srcRect b="0" l="0" r="0" t="0"/>
          <a:stretch/>
        </p:blipFill>
        <p:spPr>
          <a:xfrm>
            <a:off x="1475600" y="1708325"/>
            <a:ext cx="3096389" cy="4375775"/>
          </a:xfrm>
          <a:prstGeom prst="rect">
            <a:avLst/>
          </a:prstGeom>
          <a:noFill/>
          <a:ln>
            <a:noFill/>
          </a:ln>
        </p:spPr>
      </p:pic>
      <p:pic>
        <p:nvPicPr>
          <p:cNvPr descr="Plant.jpg" id="152" name="Google Shape;152;g28c7dfa711f_0_22"/>
          <p:cNvPicPr preferRelativeResize="0"/>
          <p:nvPr/>
        </p:nvPicPr>
        <p:blipFill rotWithShape="1">
          <a:blip r:embed="rId5">
            <a:alphaModFix/>
          </a:blip>
          <a:srcRect b="5437" l="0" r="0" t="19843"/>
          <a:stretch/>
        </p:blipFill>
        <p:spPr>
          <a:xfrm>
            <a:off x="4572007" y="2000556"/>
            <a:ext cx="3294891" cy="389965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2" name="Google Shape;632;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33" name="Google Shape;633;g25e11802ac4_0_2367"/>
          <p:cNvCxnSpPr>
            <a:stCxn id="634" idx="4"/>
            <a:endCxn id="63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35" name="Google Shape;635;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36" name="Google Shape;636;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34" name="Google Shape;634;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37" name="Google Shape;637;g25e11802ac4_0_2367"/>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species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38" name="Google Shape;638;g25e11802ac4_0_23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9" name="Google Shape;639;g25e11802ac4_0_23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40" name="Google Shape;640;g25e11802ac4_0_23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41" name="Google Shape;641;g25e11802ac4_0_23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42" name="Google Shape;642;g25e11802ac4_0_23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43" name="Google Shape;643;g25e11802ac4_0_2367"/>
          <p:cNvSpPr txBox="1"/>
          <p:nvPr/>
        </p:nvSpPr>
        <p:spPr>
          <a:xfrm>
            <a:off x="911432" y="19863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group of similar books</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4" name="Google Shape;644;g25e11802ac4_0_2367"/>
          <p:cNvSpPr txBox="1"/>
          <p:nvPr/>
        </p:nvSpPr>
        <p:spPr>
          <a:xfrm>
            <a:off x="911432" y="297908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group of similar black bears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5" name="Google Shape;645;g25e11802ac4_0_2367"/>
          <p:cNvSpPr txBox="1"/>
          <p:nvPr/>
        </p:nvSpPr>
        <p:spPr>
          <a:xfrm>
            <a:off x="911432" y="49967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Helvetica Neue Light"/>
                <a:ea typeface="Helvetica Neue Light"/>
                <a:cs typeface="Helvetica Neue Light"/>
                <a:sym typeface="Helvetica Neue Light"/>
              </a:rPr>
              <a:t>A </a:t>
            </a:r>
            <a:r>
              <a:rPr lang="en-US" sz="2400">
                <a:latin typeface="Helvetica Neue Light"/>
                <a:ea typeface="Helvetica Neue Light"/>
                <a:cs typeface="Helvetica Neue Light"/>
                <a:sym typeface="Helvetica Neue Light"/>
              </a:rPr>
              <a:t>group of similar trumpets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6" name="Google Shape;646;g25e11802ac4_0_2367"/>
          <p:cNvSpPr txBox="1"/>
          <p:nvPr/>
        </p:nvSpPr>
        <p:spPr>
          <a:xfrm>
            <a:off x="911432" y="3971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group of similar cars</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g293128c1e26_0_11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53" name="Google Shape;653;g293128c1e26_0_11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4" name="Google Shape;654;g293128c1e26_0_112"/>
          <p:cNvCxnSpPr>
            <a:stCxn id="655" idx="4"/>
            <a:endCxn id="65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56" name="Google Shape;656;g293128c1e26_0_11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57" name="Google Shape;657;g293128c1e26_0_11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55" name="Google Shape;655;g293128c1e26_0_11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58" name="Google Shape;658;g293128c1e26_0_112"/>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species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59" name="Google Shape;659;g293128c1e26_0_112"/>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0" name="Google Shape;660;g293128c1e26_0_112"/>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61" name="Google Shape;661;g293128c1e26_0_112"/>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62" name="Google Shape;662;g293128c1e26_0_112"/>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63" name="Google Shape;663;g293128c1e26_0_112"/>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64" name="Google Shape;664;g293128c1e26_0_112"/>
          <p:cNvSpPr txBox="1"/>
          <p:nvPr/>
        </p:nvSpPr>
        <p:spPr>
          <a:xfrm>
            <a:off x="911432" y="19863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group of similar books</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5" name="Google Shape;665;g293128c1e26_0_112"/>
          <p:cNvSpPr txBox="1"/>
          <p:nvPr/>
        </p:nvSpPr>
        <p:spPr>
          <a:xfrm>
            <a:off x="911432" y="297908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group of similar black bears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6" name="Google Shape;666;g293128c1e26_0_112"/>
          <p:cNvSpPr txBox="1"/>
          <p:nvPr/>
        </p:nvSpPr>
        <p:spPr>
          <a:xfrm>
            <a:off x="911432" y="49967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Helvetica Neue Light"/>
                <a:ea typeface="Helvetica Neue Light"/>
                <a:cs typeface="Helvetica Neue Light"/>
                <a:sym typeface="Helvetica Neue Light"/>
              </a:rPr>
              <a:t>A </a:t>
            </a:r>
            <a:r>
              <a:rPr lang="en-US" sz="2400">
                <a:latin typeface="Helvetica Neue Light"/>
                <a:ea typeface="Helvetica Neue Light"/>
                <a:cs typeface="Helvetica Neue Light"/>
                <a:sym typeface="Helvetica Neue Light"/>
              </a:rPr>
              <a:t>group of similar trumpets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7" name="Google Shape;667;g293128c1e26_0_112"/>
          <p:cNvSpPr txBox="1"/>
          <p:nvPr/>
        </p:nvSpPr>
        <p:spPr>
          <a:xfrm>
            <a:off x="911432" y="3971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group of similar cars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8" name="Google Shape;668;g293128c1e26_0_112"/>
          <p:cNvSpPr/>
          <p:nvPr/>
        </p:nvSpPr>
        <p:spPr>
          <a:xfrm>
            <a:off x="369450" y="2721225"/>
            <a:ext cx="5094900" cy="885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75" name="Google Shape;675;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76" name="Google Shape;676;g25e11802ac4_0_2511"/>
          <p:cNvCxnSpPr>
            <a:stCxn id="677" idx="4"/>
            <a:endCxn id="67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78" name="Google Shape;678;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79" name="Google Shape;679;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77" name="Google Shape;677;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80" name="Google Shape;680;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81" name="Google Shape;681;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82" name="Google Shape;682;g25e11802ac4_0_2511"/>
          <p:cNvCxnSpPr>
            <a:stCxn id="683" idx="4"/>
            <a:endCxn id="68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84" name="Google Shape;684;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85" name="Google Shape;685;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83" name="Google Shape;683;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86" name="Google Shape;686;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87" name="Google Shape;687;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88" name="Google Shape;688;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89" name="Google Shape;689;g25e11802ac4_0_2511"/>
          <p:cNvSpPr txBox="1"/>
          <p:nvPr/>
        </p:nvSpPr>
        <p:spPr>
          <a:xfrm>
            <a:off x="554004" y="4580825"/>
            <a:ext cx="358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group of similar black bears</a:t>
            </a:r>
            <a:endParaRPr b="0" i="0" sz="2400" u="none" cap="none" strike="noStrike">
              <a:solidFill>
                <a:srgbClr val="43464D"/>
              </a:solidFill>
              <a:latin typeface="Helvetica Neue Light"/>
              <a:ea typeface="Helvetica Neue Light"/>
              <a:cs typeface="Helvetica Neue Light"/>
              <a:sym typeface="Helvetica Neue Light"/>
            </a:endParaRPr>
          </a:p>
        </p:txBody>
      </p:sp>
      <p:sp>
        <p:nvSpPr>
          <p:cNvPr id="690" name="Google Shape;690;g25e11802ac4_0_2511"/>
          <p:cNvSpPr txBox="1"/>
          <p:nvPr/>
        </p:nvSpPr>
        <p:spPr>
          <a:xfrm>
            <a:off x="764154" y="1310075"/>
            <a:ext cx="3163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group of similar organisms that can reproduce</a:t>
            </a:r>
            <a:r>
              <a:rPr b="0" i="0" lang="en-US" sz="2400" u="none" cap="none" strike="noStrike">
                <a:solidFill>
                  <a:srgbClr val="43464D"/>
                </a:solidFill>
                <a:latin typeface="Helvetica Neue Light"/>
                <a:ea typeface="Helvetica Neue Light"/>
                <a:cs typeface="Helvetica Neue Light"/>
                <a:sym typeface="Helvetica Neue Light"/>
              </a:rPr>
              <a:t> </a:t>
            </a:r>
            <a:r>
              <a:rPr b="0" i="0" lang="en-US" sz="2400" u="none" cap="none" strike="noStrike">
                <a:solidFill>
                  <a:schemeClr val="dk1"/>
                </a:solidFill>
                <a:latin typeface="Helvetica Neue Light"/>
                <a:ea typeface="Helvetica Neue Light"/>
                <a:cs typeface="Helvetica Neue Light"/>
                <a:sym typeface="Helvetica Neue Light"/>
              </a:rPr>
              <a:t> </a:t>
            </a:r>
            <a:endParaRPr b="0" i="0" sz="1400" u="none" cap="none" strike="noStrike">
              <a:solidFill>
                <a:schemeClr val="dk1"/>
              </a:solidFill>
              <a:latin typeface="Arial"/>
              <a:ea typeface="Arial"/>
              <a:cs typeface="Arial"/>
              <a:sym typeface="Arial"/>
            </a:endParaRPr>
          </a:p>
        </p:txBody>
      </p:sp>
      <p:sp>
        <p:nvSpPr>
          <p:cNvPr id="691" name="Google Shape;691;g25e11802ac4_0_2511"/>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species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692" name="Google Shape;692;g25e11802ac4_0_251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Species</a:t>
            </a:r>
            <a:endParaRPr b="0" i="0" sz="700" u="none" cap="none" strike="noStrike">
              <a:solidFill>
                <a:srgbClr val="000000"/>
              </a:solidFill>
              <a:latin typeface="Arial"/>
              <a:ea typeface="Arial"/>
              <a:cs typeface="Arial"/>
              <a:sym typeface="Arial"/>
            </a:endParaRPr>
          </a:p>
        </p:txBody>
      </p:sp>
      <p:pic>
        <p:nvPicPr>
          <p:cNvPr id="693" name="Google Shape;693;g25e11802ac4_0_2511"/>
          <p:cNvPicPr preferRelativeResize="0"/>
          <p:nvPr/>
        </p:nvPicPr>
        <p:blipFill>
          <a:blip r:embed="rId3">
            <a:alphaModFix/>
          </a:blip>
          <a:stretch>
            <a:fillRect/>
          </a:stretch>
        </p:blipFill>
        <p:spPr>
          <a:xfrm>
            <a:off x="5901151" y="1045975"/>
            <a:ext cx="2689225" cy="18135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00" name="Google Shape;700;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01" name="Google Shape;701;g25e11802ac4_0_2536"/>
          <p:cNvCxnSpPr>
            <a:stCxn id="702" idx="4"/>
            <a:endCxn id="69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03" name="Google Shape;703;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4" name="Google Shape;704;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02" name="Google Shape;702;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05" name="Google Shape;705;g25e11802ac4_0_2536"/>
          <p:cNvSpPr txBox="1"/>
          <p:nvPr/>
        </p:nvSpPr>
        <p:spPr>
          <a:xfrm>
            <a:off x="362275" y="355700"/>
            <a:ext cx="84738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species</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06" name="Google Shape;706;g25e11802ac4_0_2536"/>
          <p:cNvSpPr txBox="1"/>
          <p:nvPr/>
        </p:nvSpPr>
        <p:spPr>
          <a:xfrm>
            <a:off x="1166884" y="20656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7" name="Google Shape;707;g25e11802ac4_0_2536"/>
          <p:cNvSpPr txBox="1"/>
          <p:nvPr/>
        </p:nvSpPr>
        <p:spPr>
          <a:xfrm>
            <a:off x="406234" y="1927122"/>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08" name="Google Shape;708;g25e11802ac4_0_2536"/>
          <p:cNvSpPr txBox="1"/>
          <p:nvPr/>
        </p:nvSpPr>
        <p:spPr>
          <a:xfrm>
            <a:off x="406233" y="29785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09" name="Google Shape;709;g25e11802ac4_0_2536"/>
          <p:cNvSpPr txBox="1"/>
          <p:nvPr/>
        </p:nvSpPr>
        <p:spPr>
          <a:xfrm>
            <a:off x="393332" y="403002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10" name="Google Shape;710;g25e11802ac4_0_2536"/>
          <p:cNvSpPr txBox="1"/>
          <p:nvPr/>
        </p:nvSpPr>
        <p:spPr>
          <a:xfrm>
            <a:off x="393330" y="502119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11" name="Google Shape;711;g25e11802ac4_0_2536"/>
          <p:cNvSpPr txBox="1"/>
          <p:nvPr/>
        </p:nvSpPr>
        <p:spPr>
          <a:xfrm>
            <a:off x="1042682" y="201953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Species allow us to produce food</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12" name="Google Shape;712;g25e11802ac4_0_2536"/>
          <p:cNvSpPr txBox="1"/>
          <p:nvPr/>
        </p:nvSpPr>
        <p:spPr>
          <a:xfrm>
            <a:off x="1042682" y="4074512"/>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We are a part of the human species</a:t>
            </a:r>
            <a:r>
              <a:rPr b="0" i="0" lang="en-US" sz="2400" u="none" cap="none" strike="noStrike">
                <a:solidFill>
                  <a:srgbClr val="374151"/>
                </a:solidFill>
                <a:latin typeface="Helvetica Neue Light"/>
                <a:ea typeface="Helvetica Neue Light"/>
                <a:cs typeface="Helvetica Neue Light"/>
                <a:sym typeface="Helvetica Neue Light"/>
              </a:rPr>
              <a:t> </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13" name="Google Shape;713;g25e11802ac4_0_2536"/>
          <p:cNvSpPr txBox="1"/>
          <p:nvPr/>
        </p:nvSpPr>
        <p:spPr>
          <a:xfrm>
            <a:off x="1042682" y="507803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We use species to get to school </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14" name="Google Shape;714;g25e11802ac4_0_2536"/>
          <p:cNvSpPr txBox="1"/>
          <p:nvPr/>
        </p:nvSpPr>
        <p:spPr>
          <a:xfrm>
            <a:off x="1042682" y="307097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Species give us the ability to use our senses </a:t>
            </a:r>
            <a:endParaRPr b="0" i="0" sz="2400" u="none" cap="none" strike="noStrike">
              <a:solidFill>
                <a:srgbClr val="374151"/>
              </a:solidFill>
              <a:latin typeface="Helvetica Neue Light"/>
              <a:ea typeface="Helvetica Neue Light"/>
              <a:cs typeface="Helvetica Neue Light"/>
              <a:sym typeface="Helvetica Neue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g293128c1e26_0_13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1" name="Google Shape;721;g293128c1e26_0_13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22" name="Google Shape;722;g293128c1e26_0_137"/>
          <p:cNvCxnSpPr>
            <a:stCxn id="723" idx="4"/>
            <a:endCxn id="72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4" name="Google Shape;724;g293128c1e26_0_13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5" name="Google Shape;725;g293128c1e26_0_13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3" name="Google Shape;723;g293128c1e26_0_13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26" name="Google Shape;726;g293128c1e26_0_137"/>
          <p:cNvSpPr txBox="1"/>
          <p:nvPr/>
        </p:nvSpPr>
        <p:spPr>
          <a:xfrm>
            <a:off x="362275" y="355700"/>
            <a:ext cx="84738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species</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27" name="Google Shape;727;g293128c1e26_0_137"/>
          <p:cNvSpPr txBox="1"/>
          <p:nvPr/>
        </p:nvSpPr>
        <p:spPr>
          <a:xfrm>
            <a:off x="1166884" y="20656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28" name="Google Shape;728;g293128c1e26_0_137"/>
          <p:cNvSpPr txBox="1"/>
          <p:nvPr/>
        </p:nvSpPr>
        <p:spPr>
          <a:xfrm>
            <a:off x="406234" y="1927122"/>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29" name="Google Shape;729;g293128c1e26_0_137"/>
          <p:cNvSpPr txBox="1"/>
          <p:nvPr/>
        </p:nvSpPr>
        <p:spPr>
          <a:xfrm>
            <a:off x="406233" y="29785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30" name="Google Shape;730;g293128c1e26_0_137"/>
          <p:cNvSpPr txBox="1"/>
          <p:nvPr/>
        </p:nvSpPr>
        <p:spPr>
          <a:xfrm>
            <a:off x="393332" y="403002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31" name="Google Shape;731;g293128c1e26_0_137"/>
          <p:cNvSpPr txBox="1"/>
          <p:nvPr/>
        </p:nvSpPr>
        <p:spPr>
          <a:xfrm>
            <a:off x="393330" y="502119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32" name="Google Shape;732;g293128c1e26_0_137"/>
          <p:cNvSpPr txBox="1"/>
          <p:nvPr/>
        </p:nvSpPr>
        <p:spPr>
          <a:xfrm>
            <a:off x="1042682" y="201953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Species allow us to produce food</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33" name="Google Shape;733;g293128c1e26_0_137"/>
          <p:cNvSpPr txBox="1"/>
          <p:nvPr/>
        </p:nvSpPr>
        <p:spPr>
          <a:xfrm>
            <a:off x="1042682" y="4074512"/>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We are a part of the human species</a:t>
            </a:r>
            <a:r>
              <a:rPr b="0" i="0" lang="en-US" sz="2400" u="none" cap="none" strike="noStrike">
                <a:solidFill>
                  <a:srgbClr val="374151"/>
                </a:solidFill>
                <a:latin typeface="Helvetica Neue Light"/>
                <a:ea typeface="Helvetica Neue Light"/>
                <a:cs typeface="Helvetica Neue Light"/>
                <a:sym typeface="Helvetica Neue Light"/>
              </a:rPr>
              <a:t> </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34" name="Google Shape;734;g293128c1e26_0_137"/>
          <p:cNvSpPr txBox="1"/>
          <p:nvPr/>
        </p:nvSpPr>
        <p:spPr>
          <a:xfrm>
            <a:off x="1042682" y="507803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We use species to get to school </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35" name="Google Shape;735;g293128c1e26_0_137"/>
          <p:cNvSpPr txBox="1"/>
          <p:nvPr/>
        </p:nvSpPr>
        <p:spPr>
          <a:xfrm>
            <a:off x="1042682" y="307097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Species give us the ability to use our senses </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36" name="Google Shape;736;g293128c1e26_0_137"/>
          <p:cNvSpPr/>
          <p:nvPr/>
        </p:nvSpPr>
        <p:spPr>
          <a:xfrm>
            <a:off x="285625" y="3876275"/>
            <a:ext cx="5964900" cy="8937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43" name="Google Shape;743;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44" name="Google Shape;744;g25e11802ac4_0_2649"/>
          <p:cNvCxnSpPr>
            <a:stCxn id="745" idx="4"/>
            <a:endCxn id="74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46" name="Google Shape;746;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47" name="Google Shape;747;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45" name="Google Shape;745;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48" name="Google Shape;748;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49" name="Google Shape;749;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50" name="Google Shape;750;g25e11802ac4_0_2649"/>
          <p:cNvCxnSpPr>
            <a:stCxn id="751" idx="4"/>
            <a:endCxn id="748"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52" name="Google Shape;752;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53" name="Google Shape;753;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51" name="Google Shape;751;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54" name="Google Shape;754;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55" name="Google Shape;755;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56" name="Google Shape;756;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57" name="Google Shape;757;g25e11802ac4_0_2649"/>
          <p:cNvSpPr txBox="1"/>
          <p:nvPr/>
        </p:nvSpPr>
        <p:spPr>
          <a:xfrm>
            <a:off x="5155775" y="4580825"/>
            <a:ext cx="3366600" cy="769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We are a part of the human species</a:t>
            </a:r>
            <a:endParaRPr b="0" i="0" sz="2200" u="none" cap="none" strike="noStrike">
              <a:solidFill>
                <a:srgbClr val="434343"/>
              </a:solidFill>
              <a:latin typeface="Arial"/>
              <a:ea typeface="Arial"/>
              <a:cs typeface="Arial"/>
              <a:sym typeface="Arial"/>
            </a:endParaRPr>
          </a:p>
        </p:txBody>
      </p:sp>
      <p:sp>
        <p:nvSpPr>
          <p:cNvPr id="758" name="Google Shape;758;g25e11802ac4_0_2649"/>
          <p:cNvSpPr txBox="1"/>
          <p:nvPr/>
        </p:nvSpPr>
        <p:spPr>
          <a:xfrm>
            <a:off x="554004" y="4580825"/>
            <a:ext cx="358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group of similar black bears</a:t>
            </a:r>
            <a:endParaRPr b="0" i="0" sz="2400" u="none" cap="none" strike="noStrike">
              <a:solidFill>
                <a:srgbClr val="43464D"/>
              </a:solidFill>
              <a:latin typeface="Helvetica Neue Light"/>
              <a:ea typeface="Helvetica Neue Light"/>
              <a:cs typeface="Helvetica Neue Light"/>
              <a:sym typeface="Helvetica Neue Light"/>
            </a:endParaRPr>
          </a:p>
        </p:txBody>
      </p:sp>
      <p:sp>
        <p:nvSpPr>
          <p:cNvPr id="759" name="Google Shape;759;g25e11802ac4_0_2649"/>
          <p:cNvSpPr txBox="1"/>
          <p:nvPr/>
        </p:nvSpPr>
        <p:spPr>
          <a:xfrm>
            <a:off x="764154" y="1310075"/>
            <a:ext cx="3163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group of similar organisms that can reproduce</a:t>
            </a:r>
            <a:r>
              <a:rPr b="0" i="0" lang="en-US" sz="2400" u="none" cap="none" strike="noStrike">
                <a:solidFill>
                  <a:srgbClr val="43464D"/>
                </a:solidFill>
                <a:latin typeface="Helvetica Neue Light"/>
                <a:ea typeface="Helvetica Neue Light"/>
                <a:cs typeface="Helvetica Neue Light"/>
                <a:sym typeface="Helvetica Neue Light"/>
              </a:rPr>
              <a:t> </a:t>
            </a:r>
            <a:r>
              <a:rPr b="0" i="0" lang="en-US" sz="2400" u="none" cap="none" strike="noStrike">
                <a:solidFill>
                  <a:schemeClr val="dk1"/>
                </a:solidFill>
                <a:latin typeface="Helvetica Neue Light"/>
                <a:ea typeface="Helvetica Neue Light"/>
                <a:cs typeface="Helvetica Neue Light"/>
                <a:sym typeface="Helvetica Neue Light"/>
              </a:rPr>
              <a:t> </a:t>
            </a:r>
            <a:endParaRPr b="0" i="0" sz="1400" u="none" cap="none" strike="noStrike">
              <a:solidFill>
                <a:schemeClr val="dk1"/>
              </a:solidFill>
              <a:latin typeface="Arial"/>
              <a:ea typeface="Arial"/>
              <a:cs typeface="Arial"/>
              <a:sym typeface="Arial"/>
            </a:endParaRPr>
          </a:p>
        </p:txBody>
      </p:sp>
      <p:sp>
        <p:nvSpPr>
          <p:cNvPr id="760" name="Google Shape;760;g25e11802ac4_0_2649"/>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species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761" name="Google Shape;761;g25e11802ac4_0_2649"/>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Species</a:t>
            </a:r>
            <a:endParaRPr b="0" i="0" sz="700" u="none" cap="none" strike="noStrike">
              <a:solidFill>
                <a:srgbClr val="000000"/>
              </a:solidFill>
              <a:latin typeface="Arial"/>
              <a:ea typeface="Arial"/>
              <a:cs typeface="Arial"/>
              <a:sym typeface="Arial"/>
            </a:endParaRPr>
          </a:p>
        </p:txBody>
      </p:sp>
      <p:pic>
        <p:nvPicPr>
          <p:cNvPr id="762" name="Google Shape;762;g25e11802ac4_0_2649"/>
          <p:cNvPicPr preferRelativeResize="0"/>
          <p:nvPr/>
        </p:nvPicPr>
        <p:blipFill>
          <a:blip r:embed="rId3">
            <a:alphaModFix/>
          </a:blip>
          <a:stretch>
            <a:fillRect/>
          </a:stretch>
        </p:blipFill>
        <p:spPr>
          <a:xfrm>
            <a:off x="5901151" y="1045975"/>
            <a:ext cx="2689225" cy="18135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769" name="Google Shape;769;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descr="Rewind" id="775" name="Google Shape;775;g27e576c1a67_0_1074"/>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g27e576c1a67_0_1074"/>
          <p:cNvSpPr txBox="1"/>
          <p:nvPr>
            <p:ph idx="1" type="subTitle"/>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Species</a:t>
            </a:r>
            <a:r>
              <a:rPr b="1" lang="en-US">
                <a:solidFill>
                  <a:schemeClr val="dk1"/>
                </a:solidFill>
              </a:rPr>
              <a:t>: </a:t>
            </a:r>
            <a:r>
              <a:rPr lang="en-US">
                <a:solidFill>
                  <a:schemeClr val="dk1"/>
                </a:solidFill>
              </a:rPr>
              <a:t>a group of similar organisms that can reproduce</a:t>
            </a:r>
            <a:endParaRPr sz="3150"/>
          </a:p>
        </p:txBody>
      </p:sp>
      <p:pic>
        <p:nvPicPr>
          <p:cNvPr id="777" name="Google Shape;777;g27e576c1a67_0_1074"/>
          <p:cNvPicPr preferRelativeResize="0"/>
          <p:nvPr/>
        </p:nvPicPr>
        <p:blipFill>
          <a:blip r:embed="rId4">
            <a:alphaModFix/>
          </a:blip>
          <a:stretch>
            <a:fillRect/>
          </a:stretch>
        </p:blipFill>
        <p:spPr>
          <a:xfrm>
            <a:off x="1704786" y="2138900"/>
            <a:ext cx="5734425" cy="42893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descr="Lightbulb and gear" id="783" name="Google Shape;783;g27e576c1a67_0_1083"/>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g27e576c1a67_0_1083"/>
          <p:cNvSpPr txBox="1"/>
          <p:nvPr/>
        </p:nvSpPr>
        <p:spPr>
          <a:xfrm>
            <a:off x="701907" y="806059"/>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How do plants and animals interact with their environments?</a:t>
            </a:r>
            <a:endParaRPr b="0" i="0" sz="1400" u="none" cap="none" strike="noStrike">
              <a:solidFill>
                <a:srgbClr val="000000"/>
              </a:solidFill>
              <a:latin typeface="Arial"/>
              <a:ea typeface="Arial"/>
              <a:cs typeface="Arial"/>
              <a:sym typeface="Arial"/>
            </a:endParaRPr>
          </a:p>
        </p:txBody>
      </p:sp>
      <p:pic>
        <p:nvPicPr>
          <p:cNvPr id="785" name="Google Shape;785;g27e576c1a67_0_1083"/>
          <p:cNvPicPr preferRelativeResize="0"/>
          <p:nvPr/>
        </p:nvPicPr>
        <p:blipFill rotWithShape="1">
          <a:blip r:embed="rId4">
            <a:alphaModFix/>
          </a:blip>
          <a:srcRect b="0" l="0" r="0" t="0"/>
          <a:stretch/>
        </p:blipFill>
        <p:spPr>
          <a:xfrm>
            <a:off x="232600" y="2604325"/>
            <a:ext cx="3971175" cy="3183100"/>
          </a:xfrm>
          <a:prstGeom prst="rect">
            <a:avLst/>
          </a:prstGeom>
          <a:noFill/>
          <a:ln>
            <a:noFill/>
          </a:ln>
        </p:spPr>
      </p:pic>
      <p:pic>
        <p:nvPicPr>
          <p:cNvPr id="786" name="Google Shape;786;g27e576c1a67_0_1083"/>
          <p:cNvPicPr preferRelativeResize="0"/>
          <p:nvPr/>
        </p:nvPicPr>
        <p:blipFill rotWithShape="1">
          <a:blip r:embed="rId5">
            <a:alphaModFix/>
          </a:blip>
          <a:srcRect b="0" l="0" r="0" t="0"/>
          <a:stretch/>
        </p:blipFill>
        <p:spPr>
          <a:xfrm>
            <a:off x="4491400" y="2799426"/>
            <a:ext cx="4341425" cy="28827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g291745b13ca_0_384"/>
          <p:cNvSpPr txBox="1"/>
          <p:nvPr/>
        </p:nvSpPr>
        <p:spPr>
          <a:xfrm>
            <a:off x="2210850" y="111150"/>
            <a:ext cx="47223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lang="en-US" sz="5600">
                <a:solidFill>
                  <a:srgbClr val="FFC000"/>
                </a:solidFill>
                <a:latin typeface="Calibri"/>
                <a:ea typeface="Calibri"/>
                <a:cs typeface="Calibri"/>
                <a:sym typeface="Calibri"/>
              </a:rPr>
              <a:t>Species Activity</a:t>
            </a:r>
            <a:endParaRPr b="0" i="0" sz="1400" u="none" cap="none" strike="noStrike">
              <a:solidFill>
                <a:srgbClr val="000000"/>
              </a:solidFill>
              <a:latin typeface="Arial"/>
              <a:ea typeface="Arial"/>
              <a:cs typeface="Arial"/>
              <a:sym typeface="Arial"/>
            </a:endParaRPr>
          </a:p>
        </p:txBody>
      </p:sp>
      <p:sp>
        <p:nvSpPr>
          <p:cNvPr id="793" name="Google Shape;793;g291745b13ca_0_384"/>
          <p:cNvSpPr txBox="1"/>
          <p:nvPr/>
        </p:nvSpPr>
        <p:spPr>
          <a:xfrm>
            <a:off x="1548750" y="989000"/>
            <a:ext cx="6046500" cy="1416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Species Videos </a:t>
            </a:r>
            <a:endParaRPr sz="36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4"/>
              </a:rPr>
              <a:t>(National Geographic Kids)</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1400" u="none" cap="none" strike="noStrike">
              <a:solidFill>
                <a:srgbClr val="000000"/>
              </a:solidFill>
              <a:latin typeface="Arial"/>
              <a:ea typeface="Arial"/>
              <a:cs typeface="Arial"/>
              <a:sym typeface="Arial"/>
            </a:endParaRPr>
          </a:p>
        </p:txBody>
      </p:sp>
      <p:pic>
        <p:nvPicPr>
          <p:cNvPr descr="Cursor" id="794" name="Google Shape;794;g291745b13ca_0_384"/>
          <p:cNvPicPr preferRelativeResize="0"/>
          <p:nvPr/>
        </p:nvPicPr>
        <p:blipFill rotWithShape="1">
          <a:blip r:embed="rId5">
            <a:alphaModFix/>
          </a:blip>
          <a:srcRect b="0" l="0" r="0" t="0"/>
          <a:stretch/>
        </p:blipFill>
        <p:spPr>
          <a:xfrm rot="5400000">
            <a:off x="1714375" y="1980500"/>
            <a:ext cx="1060775" cy="1060775"/>
          </a:xfrm>
          <a:prstGeom prst="rect">
            <a:avLst/>
          </a:prstGeom>
          <a:noFill/>
          <a:ln>
            <a:noFill/>
          </a:ln>
        </p:spPr>
      </p:pic>
      <p:sp>
        <p:nvSpPr>
          <p:cNvPr id="795" name="Google Shape;795;g291745b13ca_0_384"/>
          <p:cNvSpPr txBox="1"/>
          <p:nvPr/>
        </p:nvSpPr>
        <p:spPr>
          <a:xfrm>
            <a:off x="147825" y="3041275"/>
            <a:ext cx="3066300" cy="341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the link to </a:t>
            </a:r>
            <a:r>
              <a:rPr i="1" lang="en-US" sz="1800">
                <a:solidFill>
                  <a:schemeClr val="dk1"/>
                </a:solidFill>
                <a:latin typeface="Calibri"/>
                <a:ea typeface="Calibri"/>
                <a:cs typeface="Calibri"/>
                <a:sym typeface="Calibri"/>
              </a:rPr>
              <a:t>go to a series of videos about different animal species. Choose different animal species to learn a little bit more about them.</a:t>
            </a:r>
            <a:endParaRPr i="1"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i="1"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i="1" lang="en-US" sz="1800">
                <a:solidFill>
                  <a:schemeClr val="dk1"/>
                </a:solidFill>
                <a:latin typeface="Calibri"/>
                <a:ea typeface="Calibri"/>
                <a:cs typeface="Calibri"/>
                <a:sym typeface="Calibri"/>
              </a:rPr>
              <a:t>Jot down 1 or 2 facts about each species that you find interesting or new to you!</a:t>
            </a:r>
            <a:endParaRPr i="1"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p:txBody>
      </p:sp>
      <p:sp>
        <p:nvSpPr>
          <p:cNvPr descr="Laptop" id="796" name="Google Shape;796;g291745b13ca_0_384"/>
          <p:cNvSpPr/>
          <p:nvPr/>
        </p:nvSpPr>
        <p:spPr>
          <a:xfrm>
            <a:off x="44367" y="0"/>
            <a:ext cx="735300" cy="73530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97" name="Google Shape;797;g291745b13ca_0_384"/>
          <p:cNvPicPr preferRelativeResize="0"/>
          <p:nvPr/>
        </p:nvPicPr>
        <p:blipFill>
          <a:blip r:embed="rId7">
            <a:alphaModFix/>
          </a:blip>
          <a:stretch>
            <a:fillRect/>
          </a:stretch>
        </p:blipFill>
        <p:spPr>
          <a:xfrm>
            <a:off x="3366525" y="3168950"/>
            <a:ext cx="5625078" cy="30432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28c7dfa711f_0_119"/>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Ecosystem:</a:t>
            </a:r>
            <a:r>
              <a:rPr lang="en-US" sz="3600"/>
              <a:t> an area where living and nonliving things interact.</a:t>
            </a:r>
            <a:endParaRPr sz="3600"/>
          </a:p>
        </p:txBody>
      </p:sp>
      <p:sp>
        <p:nvSpPr>
          <p:cNvPr descr="Rewind" id="159" name="Google Shape;159;g28c7dfa711f_0_11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Ecosystems - BrainPOP" id="160" name="Google Shape;160;g28c7dfa711f_0_119"/>
          <p:cNvPicPr preferRelativeResize="0"/>
          <p:nvPr/>
        </p:nvPicPr>
        <p:blipFill rotWithShape="1">
          <a:blip r:embed="rId4">
            <a:alphaModFix/>
          </a:blip>
          <a:srcRect b="0" l="0" r="0" t="0"/>
          <a:stretch/>
        </p:blipFill>
        <p:spPr>
          <a:xfrm>
            <a:off x="1866650" y="2245059"/>
            <a:ext cx="5553075" cy="41719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pic>
        <p:nvPicPr>
          <p:cNvPr id="803" name="Google Shape;803;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pic>
        <p:nvPicPr>
          <p:cNvPr descr="IEP Translation – Communication from OSEP regarding the ..." id="808" name="Google Shape;808;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809" name="Google Shape;809;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810" name="Google Shape;810;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811" name="Google Shape;811;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812" name="Google Shape;812;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291a9c54469_0_2"/>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Living Thing</a:t>
            </a:r>
            <a:r>
              <a:rPr b="1" lang="en-US" sz="3600"/>
              <a:t>: </a:t>
            </a:r>
            <a:r>
              <a:rPr lang="en-US" sz="3600"/>
              <a:t>organisms that move, grow, change, and respond to its environment</a:t>
            </a:r>
            <a:endParaRPr sz="3600"/>
          </a:p>
        </p:txBody>
      </p:sp>
      <p:sp>
        <p:nvSpPr>
          <p:cNvPr descr="Rewind" id="167" name="Google Shape;167;g291a9c54469_0_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8" name="Google Shape;168;g291a9c54469_0_2"/>
          <p:cNvPicPr preferRelativeResize="0"/>
          <p:nvPr/>
        </p:nvPicPr>
        <p:blipFill rotWithShape="1">
          <a:blip r:embed="rId4">
            <a:alphaModFix/>
          </a:blip>
          <a:srcRect b="0" l="0" r="0" t="0"/>
          <a:stretch/>
        </p:blipFill>
        <p:spPr>
          <a:xfrm>
            <a:off x="309425" y="2635965"/>
            <a:ext cx="4262575" cy="3489110"/>
          </a:xfrm>
          <a:prstGeom prst="rect">
            <a:avLst/>
          </a:prstGeom>
          <a:noFill/>
          <a:ln>
            <a:noFill/>
          </a:ln>
        </p:spPr>
      </p:pic>
      <p:pic>
        <p:nvPicPr>
          <p:cNvPr id="169" name="Google Shape;169;g291a9c54469_0_2"/>
          <p:cNvPicPr preferRelativeResize="0"/>
          <p:nvPr/>
        </p:nvPicPr>
        <p:blipFill rotWithShape="1">
          <a:blip r:embed="rId5">
            <a:alphaModFix/>
          </a:blip>
          <a:srcRect b="0" l="0" r="9082" t="0"/>
          <a:stretch/>
        </p:blipFill>
        <p:spPr>
          <a:xfrm>
            <a:off x="4953000" y="2635975"/>
            <a:ext cx="4018250" cy="3489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descr="Rewind" id="175" name="Google Shape;175;g29295eb51f2_0_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g29295eb51f2_0_2"/>
          <p:cNvSpPr txBox="1"/>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b="1" lang="en-US" sz="3200" u="sng">
                <a:solidFill>
                  <a:srgbClr val="000000"/>
                </a:solidFill>
                <a:latin typeface="Calibri"/>
                <a:ea typeface="Calibri"/>
                <a:cs typeface="Calibri"/>
                <a:sym typeface="Calibri"/>
              </a:rPr>
              <a:t>Reproduction</a:t>
            </a:r>
            <a:r>
              <a:rPr b="1" lang="en-US" sz="3200">
                <a:solidFill>
                  <a:srgbClr val="000000"/>
                </a:solidFill>
                <a:latin typeface="Calibri"/>
                <a:ea typeface="Calibri"/>
                <a:cs typeface="Calibri"/>
                <a:sym typeface="Calibri"/>
              </a:rPr>
              <a:t>: </a:t>
            </a:r>
            <a:r>
              <a:rPr lang="en-US" sz="3150">
                <a:solidFill>
                  <a:srgbClr val="000000"/>
                </a:solidFill>
                <a:latin typeface="Calibri"/>
                <a:ea typeface="Calibri"/>
                <a:cs typeface="Calibri"/>
                <a:sym typeface="Calibri"/>
              </a:rPr>
              <a:t>process by which living things create new organisms of their own kind</a:t>
            </a:r>
            <a:endParaRPr sz="3150">
              <a:solidFill>
                <a:srgbClr val="888888"/>
              </a:solidFill>
              <a:latin typeface="Calibri"/>
              <a:ea typeface="Calibri"/>
              <a:cs typeface="Calibri"/>
              <a:sym typeface="Calibri"/>
            </a:endParaRPr>
          </a:p>
        </p:txBody>
      </p:sp>
      <p:pic>
        <p:nvPicPr>
          <p:cNvPr id="177" name="Google Shape;177;g29295eb51f2_0_2"/>
          <p:cNvPicPr preferRelativeResize="0"/>
          <p:nvPr/>
        </p:nvPicPr>
        <p:blipFill rotWithShape="1">
          <a:blip r:embed="rId4">
            <a:alphaModFix/>
          </a:blip>
          <a:srcRect b="0" l="7887" r="8022" t="0"/>
          <a:stretch/>
        </p:blipFill>
        <p:spPr>
          <a:xfrm>
            <a:off x="1080550" y="2105538"/>
            <a:ext cx="6982885" cy="4191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descr="Questions" id="183" name="Google Shape;183;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