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596"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En+0D0uK3+BAC46L2Y1B1gPxw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Electric current is the movement of electrically charged particles. </a:t>
            </a:r>
            <a:endParaRPr/>
          </a:p>
        </p:txBody>
      </p:sp>
      <p:sp>
        <p:nvSpPr>
          <p:cNvPr id="181" name="Google Shape;18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If you notice some students struggling to keep up when you activating prior knowledge, it is important to remember to make adjustments and scaffold your content to meet students current level of understanding.</a:t>
            </a:r>
            <a:endParaRPr/>
          </a:p>
        </p:txBody>
      </p:sp>
      <p:sp>
        <p:nvSpPr>
          <p:cNvPr id="189" name="Google Shape;18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Electric current is the ____________ of electrically charged particles. </a:t>
            </a:r>
            <a:endParaRPr sz="1200"/>
          </a:p>
          <a:p>
            <a:pPr marL="0" marR="0" lvl="0" indent="0" algn="l" rtl="0">
              <a:lnSpc>
                <a:spcPct val="100000"/>
              </a:lnSpc>
              <a:spcBef>
                <a:spcPts val="0"/>
              </a:spcBef>
              <a:spcAft>
                <a:spcPts val="0"/>
              </a:spcAft>
              <a:buClr>
                <a:schemeClr val="dk1"/>
              </a:buClr>
              <a:buSzPts val="1200"/>
              <a:buFont typeface="Calibri"/>
              <a:buNone/>
            </a:pPr>
            <a:r>
              <a:rPr lang="en-US"/>
              <a:t>[movement]</a:t>
            </a:r>
            <a:endParaRPr/>
          </a:p>
          <a:p>
            <a:pPr marL="0" lvl="0" indent="0" algn="l" rtl="0">
              <a:spcBef>
                <a:spcPts val="0"/>
              </a:spcBef>
              <a:spcAft>
                <a:spcPts val="0"/>
              </a:spcAft>
              <a:buNone/>
            </a:pPr>
            <a:endParaRPr/>
          </a:p>
        </p:txBody>
      </p:sp>
      <p:sp>
        <p:nvSpPr>
          <p:cNvPr id="195" name="Google Shape;19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c6b51338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dc6b51338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Electric current is the </a:t>
            </a:r>
            <a:r>
              <a:rPr lang="en-US" u="sng">
                <a:solidFill>
                  <a:srgbClr val="FF0000"/>
                </a:solidFill>
              </a:rPr>
              <a:t>movement</a:t>
            </a:r>
            <a:r>
              <a:rPr lang="en-US" sz="1200"/>
              <a:t> of electrically charged particles. </a:t>
            </a:r>
            <a:endParaRPr sz="1200"/>
          </a:p>
          <a:p>
            <a:pPr marL="0" marR="0" lvl="0" indent="0" algn="l" rtl="0">
              <a:lnSpc>
                <a:spcPct val="100000"/>
              </a:lnSpc>
              <a:spcBef>
                <a:spcPts val="0"/>
              </a:spcBef>
              <a:spcAft>
                <a:spcPts val="0"/>
              </a:spcAft>
              <a:buClr>
                <a:schemeClr val="dk1"/>
              </a:buClr>
              <a:buSzPts val="1200"/>
              <a:buFont typeface="Calibri"/>
              <a:buNone/>
            </a:pPr>
            <a:endParaRPr/>
          </a:p>
        </p:txBody>
      </p:sp>
      <p:sp>
        <p:nvSpPr>
          <p:cNvPr id="203" name="Google Shape;203;gdc6b51338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relationship between a medium and waves?</a:t>
            </a:r>
            <a:endParaRPr/>
          </a:p>
          <a:p>
            <a:pPr marL="0" lvl="0" indent="0" algn="l" rtl="0">
              <a:spcBef>
                <a:spcPts val="0"/>
              </a:spcBef>
              <a:spcAft>
                <a:spcPts val="0"/>
              </a:spcAft>
              <a:buNone/>
            </a:pPr>
            <a:r>
              <a:rPr lang="en-US"/>
              <a:t>[A medium is any material that waves can travel through.]</a:t>
            </a:r>
            <a:endParaRPr/>
          </a:p>
        </p:txBody>
      </p:sp>
      <p:sp>
        <p:nvSpPr>
          <p:cNvPr id="211" name="Google Shape;21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are waves? </a:t>
            </a:r>
            <a:endParaRPr/>
          </a:p>
          <a:p>
            <a:pPr marL="0" lvl="0" indent="0" algn="l" rtl="0">
              <a:spcBef>
                <a:spcPts val="0"/>
              </a:spcBef>
              <a:spcAft>
                <a:spcPts val="0"/>
              </a:spcAft>
              <a:buNone/>
            </a:pPr>
            <a:r>
              <a:rPr lang="en-US"/>
              <a:t>[Waves are disturbances that travel through a medium, transporting energy from one location to another without transporting matter.]</a:t>
            </a:r>
            <a:endParaRPr/>
          </a:p>
        </p:txBody>
      </p:sp>
      <p:sp>
        <p:nvSpPr>
          <p:cNvPr id="219" name="Google Shape;21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are wavelength and frequency related? </a:t>
            </a:r>
            <a:endParaRPr/>
          </a:p>
          <a:p>
            <a:pPr marL="0" lvl="0" indent="0" algn="l" rtl="0">
              <a:spcBef>
                <a:spcPts val="0"/>
              </a:spcBef>
              <a:spcAft>
                <a:spcPts val="0"/>
              </a:spcAft>
              <a:buNone/>
            </a:pPr>
            <a:r>
              <a:rPr lang="en-US"/>
              <a:t>[Wavelength and frequency are inversely related. The longer the wavelength, the lower the frequency of the wave. The shorter the wavelength, the higher the frequency of the wave.]</a:t>
            </a:r>
            <a:endParaRPr/>
          </a:p>
        </p:txBody>
      </p:sp>
      <p:sp>
        <p:nvSpPr>
          <p:cNvPr id="227" name="Google Shape;22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speed of light.</a:t>
            </a:r>
            <a:endParaRPr/>
          </a:p>
        </p:txBody>
      </p:sp>
      <p:sp>
        <p:nvSpPr>
          <p:cNvPr id="235" name="Google Shape;23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 speed of light is the distance light can travel in a unit of time through a given substance. </a:t>
            </a:r>
            <a:endParaRPr b="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Feedback: Longer more formal definitions are tricky so it is even more important to use clear language when providing the new definition.</a:t>
            </a:r>
            <a:endParaRPr/>
          </a:p>
        </p:txBody>
      </p:sp>
      <p:sp>
        <p:nvSpPr>
          <p:cNvPr id="243" name="Google Shape;24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52" name="Google Shape;25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 will learn about speed of light.</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speed of light? </a:t>
            </a:r>
            <a:endParaRPr/>
          </a:p>
          <a:p>
            <a:pPr marL="0" marR="0" lvl="0" indent="0" algn="l" rtl="0">
              <a:lnSpc>
                <a:spcPct val="100000"/>
              </a:lnSpc>
              <a:spcBef>
                <a:spcPts val="0"/>
              </a:spcBef>
              <a:spcAft>
                <a:spcPts val="0"/>
              </a:spcAft>
              <a:buClr>
                <a:schemeClr val="dk1"/>
              </a:buClr>
              <a:buSzPts val="1200"/>
              <a:buFont typeface="Calibri"/>
              <a:buNone/>
            </a:pPr>
            <a:r>
              <a:rPr lang="en-US" sz="1200"/>
              <a:t>[The speed of light is the distance light can travel in a unit of time through a given substance.]</a:t>
            </a:r>
            <a:endParaRPr sz="1200"/>
          </a:p>
          <a:p>
            <a:pPr marL="0" lvl="0" indent="0" algn="l" rtl="0">
              <a:spcBef>
                <a:spcPts val="0"/>
              </a:spcBef>
              <a:spcAft>
                <a:spcPts val="0"/>
              </a:spcAft>
              <a:buNone/>
            </a:pPr>
            <a:endParaRPr b="0"/>
          </a:p>
        </p:txBody>
      </p:sp>
      <p:sp>
        <p:nvSpPr>
          <p:cNvPr id="258" name="Google Shape;25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266" name="Google Shape;26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speed of light equals wavelength times frequency. Here we can also see the equation with the symbols for each. </a:t>
            </a:r>
            <a:endParaRPr/>
          </a:p>
        </p:txBody>
      </p:sp>
      <p:sp>
        <p:nvSpPr>
          <p:cNvPr id="273" name="Google Shape;27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Remember, wavelength is the distance between two successive crests or troughs of a wave. </a:t>
            </a:r>
            <a:endParaRPr/>
          </a:p>
        </p:txBody>
      </p:sp>
      <p:sp>
        <p:nvSpPr>
          <p:cNvPr id="281" name="Google Shape;28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Remember, frequency is the number of waves that pass a fixed point in unit time. </a:t>
            </a:r>
            <a:endParaRPr/>
          </a:p>
        </p:txBody>
      </p:sp>
      <p:sp>
        <p:nvSpPr>
          <p:cNvPr id="290" name="Google Shape;290;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99" name="Google Shape;29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equation for speed of light? </a:t>
            </a:r>
            <a:endParaRPr/>
          </a:p>
          <a:p>
            <a:pPr marL="0" marR="0" lvl="0" indent="0" algn="l" rtl="0">
              <a:lnSpc>
                <a:spcPct val="100000"/>
              </a:lnSpc>
              <a:spcBef>
                <a:spcPts val="0"/>
              </a:spcBef>
              <a:spcAft>
                <a:spcPts val="0"/>
              </a:spcAft>
              <a:buClr>
                <a:schemeClr val="dk1"/>
              </a:buClr>
              <a:buSzPts val="1200"/>
              <a:buFont typeface="Calibri"/>
              <a:buNone/>
            </a:pPr>
            <a:r>
              <a:rPr lang="en-US" sz="1200"/>
              <a:t>[</a:t>
            </a:r>
            <a:r>
              <a:rPr lang="en-US"/>
              <a:t>The speed of light equals wavelength times frequency]</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Remember, students might look like they are understanding the definition but it is important that you check for understanding yourself by asking questions or providing them with other opportunities to respond.</a:t>
            </a:r>
            <a:endParaRPr/>
          </a:p>
        </p:txBody>
      </p:sp>
      <p:sp>
        <p:nvSpPr>
          <p:cNvPr id="305" name="Google Shape;305;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 of </a:t>
            </a:r>
            <a:r>
              <a:rPr lang="en-US" b="1"/>
              <a:t>speed of light</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to try and use phrasing and language that is clear and easy for students to understand when going over examples of term meaning.</a:t>
            </a:r>
            <a:endParaRPr/>
          </a:p>
        </p:txBody>
      </p:sp>
      <p:sp>
        <p:nvSpPr>
          <p:cNvPr id="313" name="Google Shape;31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speed of light in a vacuum is about 300,000 km per second.</a:t>
            </a:r>
            <a:endParaRPr/>
          </a:p>
        </p:txBody>
      </p:sp>
      <p:sp>
        <p:nvSpPr>
          <p:cNvPr id="320" name="Google Shape;320;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water, light slows down and only travels at about 225,000 km per second. </a:t>
            </a:r>
            <a:endParaRPr/>
          </a:p>
        </p:txBody>
      </p:sp>
      <p:sp>
        <p:nvSpPr>
          <p:cNvPr id="328" name="Google Shape;32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b="1"/>
              <a:t>What is the importance of the speed of light?</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this lesson, and we’ll revisit it.</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glass, light slows down even more to about 200,000 km per second. </a:t>
            </a:r>
            <a:endParaRPr/>
          </a:p>
        </p:txBody>
      </p:sp>
      <p:sp>
        <p:nvSpPr>
          <p:cNvPr id="336" name="Google Shape;33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44" name="Google Shape;344;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does the speed of light change in different substances? </a:t>
            </a:r>
            <a:endParaRPr/>
          </a:p>
          <a:p>
            <a:pPr marL="0" marR="0" lvl="0" indent="0" algn="l" rtl="0">
              <a:lnSpc>
                <a:spcPct val="100000"/>
              </a:lnSpc>
              <a:spcBef>
                <a:spcPts val="0"/>
              </a:spcBef>
              <a:spcAft>
                <a:spcPts val="0"/>
              </a:spcAft>
              <a:buClr>
                <a:schemeClr val="dk1"/>
              </a:buClr>
              <a:buSzPts val="1200"/>
              <a:buFont typeface="Calibri"/>
              <a:buNone/>
            </a:pPr>
            <a:r>
              <a:rPr lang="en-US"/>
              <a:t>[The speed of light depends on the medium the waves are traveling through. Light travels fastest in a vacuum]</a:t>
            </a:r>
            <a:endParaRPr sz="1200"/>
          </a:p>
          <a:p>
            <a:pPr marL="0" lvl="0" indent="0" algn="l" rtl="0">
              <a:spcBef>
                <a:spcPts val="0"/>
              </a:spcBef>
              <a:spcAft>
                <a:spcPts val="0"/>
              </a:spcAft>
              <a:buNone/>
            </a:pPr>
            <a:endParaRPr b="0"/>
          </a:p>
        </p:txBody>
      </p:sp>
      <p:sp>
        <p:nvSpPr>
          <p:cNvPr id="350" name="Google Shape;35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do we define the speed of light?</a:t>
            </a:r>
            <a:endParaRPr/>
          </a:p>
          <a:p>
            <a:pPr marL="0" marR="0" lvl="0" indent="0" algn="l" rtl="0">
              <a:lnSpc>
                <a:spcPct val="100000"/>
              </a:lnSpc>
              <a:spcBef>
                <a:spcPts val="0"/>
              </a:spcBef>
              <a:spcAft>
                <a:spcPts val="0"/>
              </a:spcAft>
              <a:buClr>
                <a:schemeClr val="dk1"/>
              </a:buClr>
              <a:buSzPts val="1200"/>
              <a:buFont typeface="Calibri"/>
              <a:buNone/>
            </a:pPr>
            <a:r>
              <a:rPr lang="en-US" sz="1200"/>
              <a:t>[The speed of light is the distance light can travel in a unit of time through a given substance.]</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When introducing new vocabularies, it is crucial to require the students to give out their own interpretation. I would strongly encourage you to ask students to explain the concept in their own words.</a:t>
            </a:r>
            <a:endParaRPr b="1"/>
          </a:p>
          <a:p>
            <a:pPr marL="0" lvl="0" indent="0" algn="l" rtl="0">
              <a:spcBef>
                <a:spcPts val="0"/>
              </a:spcBef>
              <a:spcAft>
                <a:spcPts val="0"/>
              </a:spcAft>
              <a:buNone/>
            </a:pPr>
            <a:endParaRPr b="0"/>
          </a:p>
        </p:txBody>
      </p:sp>
      <p:sp>
        <p:nvSpPr>
          <p:cNvPr id="358" name="Google Shape;358;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In a vacuum, light can travel at ______ km per second. </a:t>
            </a:r>
            <a:endParaRPr sz="1200"/>
          </a:p>
          <a:p>
            <a:pPr marL="0" marR="0" lvl="0" indent="0" algn="l" rtl="0">
              <a:lnSpc>
                <a:spcPct val="100000"/>
              </a:lnSpc>
              <a:spcBef>
                <a:spcPts val="0"/>
              </a:spcBef>
              <a:spcAft>
                <a:spcPts val="0"/>
              </a:spcAft>
              <a:buClr>
                <a:schemeClr val="dk1"/>
              </a:buClr>
              <a:buSzPts val="1200"/>
              <a:buFont typeface="Calibri"/>
              <a:buNone/>
            </a:pPr>
            <a:r>
              <a:rPr lang="en-US"/>
              <a:t>[300,000]</a:t>
            </a:r>
            <a:endParaRPr sz="1200"/>
          </a:p>
          <a:p>
            <a:pPr marL="0" lvl="0" indent="0" algn="l" rtl="0">
              <a:spcBef>
                <a:spcPts val="0"/>
              </a:spcBef>
              <a:spcAft>
                <a:spcPts val="0"/>
              </a:spcAft>
              <a:buNone/>
            </a:pPr>
            <a:endParaRPr b="0"/>
          </a:p>
        </p:txBody>
      </p:sp>
      <p:sp>
        <p:nvSpPr>
          <p:cNvPr id="366" name="Google Shape;366;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dc6b51338a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dc6b51338a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In a vacuum, light can travel at </a:t>
            </a:r>
            <a:r>
              <a:rPr lang="en-US" u="sng">
                <a:solidFill>
                  <a:srgbClr val="FF0000"/>
                </a:solidFill>
              </a:rPr>
              <a:t>300,000</a:t>
            </a:r>
            <a:r>
              <a:rPr lang="en-US" sz="1200"/>
              <a:t> km per second.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374" name="Google Shape;374;gdc6b51338a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equation for speed of light? </a:t>
            </a:r>
            <a:endParaRPr/>
          </a:p>
          <a:p>
            <a:pPr marL="0" lvl="0" indent="0" algn="l" rtl="0">
              <a:spcBef>
                <a:spcPts val="0"/>
              </a:spcBef>
              <a:spcAft>
                <a:spcPts val="0"/>
              </a:spcAft>
              <a:buClr>
                <a:schemeClr val="dk1"/>
              </a:buClr>
              <a:buSzPts val="1200"/>
              <a:buFont typeface="Calibri"/>
              <a:buNone/>
            </a:pPr>
            <a:r>
              <a:rPr lang="en-US"/>
              <a:t>[C = λ x ƒ]</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382" name="Google Shape;382;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dc6b51338a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dc6b51338a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equation for speed of light? </a:t>
            </a:r>
            <a:endParaRPr/>
          </a:p>
          <a:p>
            <a:pPr marL="0" marR="0" lvl="0" indent="0" algn="l" rtl="0">
              <a:lnSpc>
                <a:spcPct val="100000"/>
              </a:lnSpc>
              <a:spcBef>
                <a:spcPts val="0"/>
              </a:spcBef>
              <a:spcAft>
                <a:spcPts val="0"/>
              </a:spcAft>
              <a:buClr>
                <a:schemeClr val="dk1"/>
              </a:buClr>
              <a:buSzPts val="1200"/>
              <a:buFont typeface="Calibri"/>
              <a:buNone/>
            </a:pPr>
            <a:r>
              <a:rPr lang="en-US"/>
              <a:t>[C = λ x ƒ]</a:t>
            </a:r>
            <a:endParaRPr/>
          </a:p>
          <a:p>
            <a:pPr marL="0" lvl="0" indent="0" algn="l" rtl="0">
              <a:spcBef>
                <a:spcPts val="0"/>
              </a:spcBef>
              <a:spcAft>
                <a:spcPts val="0"/>
              </a:spcAft>
              <a:buNone/>
            </a:pPr>
            <a:endParaRPr b="0"/>
          </a:p>
        </p:txBody>
      </p:sp>
      <p:sp>
        <p:nvSpPr>
          <p:cNvPr id="391" name="Google Shape;391;gdc6b51338a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400" name="Google Shape;400;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 speed of light is the distance light can travel in a unit of time through a given substance. </a:t>
            </a:r>
            <a:endParaRPr b="0"/>
          </a:p>
          <a:p>
            <a:pPr marL="0" lvl="0" indent="0" algn="l" rtl="0">
              <a:spcBef>
                <a:spcPts val="0"/>
              </a:spcBef>
              <a:spcAft>
                <a:spcPts val="0"/>
              </a:spcAft>
              <a:buNone/>
            </a:pPr>
            <a:endParaRPr/>
          </a:p>
        </p:txBody>
      </p:sp>
      <p:sp>
        <p:nvSpPr>
          <p:cNvPr id="407" name="Google Shape;407;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Light travels 30 cm in one nanosecond.</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Keep in mind that you can use questions and opportunities to participate to keep students engaged. Engagement is key to promoting student understanding.</a:t>
            </a:r>
            <a:endParaRPr/>
          </a:p>
        </p:txBody>
      </p:sp>
      <p:sp>
        <p:nvSpPr>
          <p:cNvPr id="134" name="Google Shape;134;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speed of light equals wavelength times frequency. Here we can also see the equation with the symbols for each. </a:t>
            </a:r>
            <a:endParaRPr/>
          </a:p>
        </p:txBody>
      </p:sp>
      <p:sp>
        <p:nvSpPr>
          <p:cNvPr id="415" name="Google Shape;415;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let’s reflect once more on our big question. Was there anything that we predicted earlier that was correct or incorrect? Do you have any new hypotheses to share?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Providing your students with some reflection time at the end of the lesson is crucial in helping them to put the pieces together and make sense of the content.</a:t>
            </a:r>
            <a:endParaRPr/>
          </a:p>
        </p:txBody>
      </p:sp>
      <p:sp>
        <p:nvSpPr>
          <p:cNvPr id="423" name="Google Shape;423;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431" name="Google Shape;431;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Referring to prior topics that are relevant and on topic helps students make connections to the new content they will be learning and tie it to prior knowledge.</a:t>
            </a:r>
            <a:endParaRPr/>
          </a:p>
        </p:txBody>
      </p:sp>
      <p:sp>
        <p:nvSpPr>
          <p:cNvPr id="143" name="Google Shape;14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Waves are disturbances that travel through a medium, transporting energy from one location to another without transporting matter.</a:t>
            </a:r>
            <a:endParaRPr/>
          </a:p>
        </p:txBody>
      </p:sp>
      <p:sp>
        <p:nvSpPr>
          <p:cNvPr id="149" name="Google Shape;14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Wavelength is the distance between two successive crests or troughs of a wave.</a:t>
            </a:r>
            <a:endParaRPr/>
          </a:p>
        </p:txBody>
      </p:sp>
      <p:sp>
        <p:nvSpPr>
          <p:cNvPr id="157" name="Google Shape;15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Frequency is the number of waves that pass a fixed point in unit time. </a:t>
            </a:r>
            <a:endParaRPr/>
          </a:p>
        </p:txBody>
      </p:sp>
      <p:sp>
        <p:nvSpPr>
          <p:cNvPr id="165" name="Google Shape;16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medium is any material that waves can travel through. </a:t>
            </a:r>
            <a:endParaRPr/>
          </a:p>
        </p:txBody>
      </p:sp>
      <p:sp>
        <p:nvSpPr>
          <p:cNvPr id="173" name="Google Shape;17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5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5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5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5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5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www.youtube.com/watch?v=8XEcKhr3hB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Calibri"/>
                <a:ea typeface="Calibri"/>
                <a:cs typeface="Calibri"/>
                <a:sym typeface="Calibri"/>
              </a:rPr>
              <a:t>Intro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p:nvPr/>
        </p:nvSpPr>
        <p:spPr>
          <a:xfrm>
            <a:off x="849542" y="162258"/>
            <a:ext cx="8074876" cy="10729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Electric Current</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the movement of electrically charged particles</a:t>
            </a:r>
            <a:endParaRPr sz="2800" b="1">
              <a:solidFill>
                <a:srgbClr val="FF0000"/>
              </a:solidFill>
              <a:latin typeface="Calibri"/>
              <a:ea typeface="Calibri"/>
              <a:cs typeface="Calibri"/>
              <a:sym typeface="Calibri"/>
            </a:endParaRPr>
          </a:p>
        </p:txBody>
      </p:sp>
      <p:sp>
        <p:nvSpPr>
          <p:cNvPr id="184" name="Google Shape;184;p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 name="Google Shape;185;p9" descr="powerlines.jpg"/>
          <p:cNvPicPr preferRelativeResize="0"/>
          <p:nvPr/>
        </p:nvPicPr>
        <p:blipFill rotWithShape="1">
          <a:blip r:embed="rId4">
            <a:alphaModFix/>
          </a:blip>
          <a:srcRect l="-3072" r="-3071"/>
          <a:stretch/>
        </p:blipFill>
        <p:spPr>
          <a:xfrm>
            <a:off x="424771" y="1674646"/>
            <a:ext cx="8229600" cy="45259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p:nvPr/>
        </p:nvSpPr>
        <p:spPr>
          <a:xfrm>
            <a:off x="777697" y="249377"/>
            <a:ext cx="787667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Electric current is the ________ of electrically charged particles.</a:t>
            </a:r>
            <a:endParaRPr/>
          </a:p>
        </p:txBody>
      </p:sp>
      <p:sp>
        <p:nvSpPr>
          <p:cNvPr id="198" name="Google Shape;198;p1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9" name="Google Shape;199;p11" descr="powerlines.jpg"/>
          <p:cNvPicPr preferRelativeResize="0"/>
          <p:nvPr/>
        </p:nvPicPr>
        <p:blipFill rotWithShape="1">
          <a:blip r:embed="rId4">
            <a:alphaModFix/>
          </a:blip>
          <a:srcRect l="-3072" r="-3071"/>
          <a:stretch/>
        </p:blipFill>
        <p:spPr>
          <a:xfrm>
            <a:off x="424771" y="1674646"/>
            <a:ext cx="8229600" cy="45259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dc6b51338a_0_0"/>
          <p:cNvSpPr txBox="1"/>
          <p:nvPr/>
        </p:nvSpPr>
        <p:spPr>
          <a:xfrm>
            <a:off x="777697" y="249377"/>
            <a:ext cx="7876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Electric current is the </a:t>
            </a:r>
            <a:r>
              <a:rPr lang="en-US" sz="3600" u="sng">
                <a:solidFill>
                  <a:srgbClr val="FF0000"/>
                </a:solidFill>
                <a:latin typeface="Calibri"/>
                <a:ea typeface="Calibri"/>
                <a:cs typeface="Calibri"/>
                <a:sym typeface="Calibri"/>
              </a:rPr>
              <a:t>movement</a:t>
            </a:r>
            <a:r>
              <a:rPr lang="en-US" sz="3600">
                <a:solidFill>
                  <a:schemeClr val="dk1"/>
                </a:solidFill>
                <a:latin typeface="Calibri"/>
                <a:ea typeface="Calibri"/>
                <a:cs typeface="Calibri"/>
                <a:sym typeface="Calibri"/>
              </a:rPr>
              <a:t> of electrically charged particles.</a:t>
            </a:r>
            <a:endParaRPr/>
          </a:p>
        </p:txBody>
      </p:sp>
      <p:sp>
        <p:nvSpPr>
          <p:cNvPr id="206" name="Google Shape;206;gdc6b51338a_0_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gdc6b51338a_0_0" descr="powerlines.jpg"/>
          <p:cNvPicPr preferRelativeResize="0"/>
          <p:nvPr/>
        </p:nvPicPr>
        <p:blipFill rotWithShape="1">
          <a:blip r:embed="rId4">
            <a:alphaModFix/>
          </a:blip>
          <a:srcRect l="-3067" r="-3078"/>
          <a:stretch/>
        </p:blipFill>
        <p:spPr>
          <a:xfrm>
            <a:off x="424771" y="1674646"/>
            <a:ext cx="8229600" cy="45259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p:nvPr/>
        </p:nvSpPr>
        <p:spPr>
          <a:xfrm>
            <a:off x="989762" y="216922"/>
            <a:ext cx="78249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relationship between a medium and waves?</a:t>
            </a:r>
            <a:endParaRPr/>
          </a:p>
        </p:txBody>
      </p:sp>
      <p:sp>
        <p:nvSpPr>
          <p:cNvPr id="214" name="Google Shape;214;p1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12" descr="earth.jpg"/>
          <p:cNvPicPr preferRelativeResize="0"/>
          <p:nvPr/>
        </p:nvPicPr>
        <p:blipFill rotWithShape="1">
          <a:blip r:embed="rId4">
            <a:alphaModFix/>
          </a:blip>
          <a:srcRect l="-14891" r="-14891"/>
          <a:stretch/>
        </p:blipFill>
        <p:spPr>
          <a:xfrm>
            <a:off x="424771" y="1514225"/>
            <a:ext cx="8229600" cy="45259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p:nvPr/>
        </p:nvSpPr>
        <p:spPr>
          <a:xfrm>
            <a:off x="620793" y="203211"/>
            <a:ext cx="782493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waves?</a:t>
            </a:r>
            <a:endParaRPr/>
          </a:p>
        </p:txBody>
      </p:sp>
      <p:sp>
        <p:nvSpPr>
          <p:cNvPr id="222" name="Google Shape;222;p1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13" descr="he Physics of Sound"/>
          <p:cNvPicPr preferRelativeResize="0"/>
          <p:nvPr/>
        </p:nvPicPr>
        <p:blipFill rotWithShape="1">
          <a:blip r:embed="rId4">
            <a:alphaModFix/>
          </a:blip>
          <a:srcRect/>
          <a:stretch/>
        </p:blipFill>
        <p:spPr>
          <a:xfrm>
            <a:off x="1291076" y="1814868"/>
            <a:ext cx="6722268" cy="44815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
          <p:cNvSpPr txBox="1"/>
          <p:nvPr/>
        </p:nvSpPr>
        <p:spPr>
          <a:xfrm>
            <a:off x="849542" y="203211"/>
            <a:ext cx="803778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are wavelength and frequency related? </a:t>
            </a:r>
            <a:endParaRPr/>
          </a:p>
        </p:txBody>
      </p:sp>
      <p:sp>
        <p:nvSpPr>
          <p:cNvPr id="230" name="Google Shape;230;p1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Google Shape;231;p14"/>
          <p:cNvPicPr preferRelativeResize="0"/>
          <p:nvPr/>
        </p:nvPicPr>
        <p:blipFill rotWithShape="1">
          <a:blip r:embed="rId4">
            <a:alphaModFix/>
          </a:blip>
          <a:srcRect/>
          <a:stretch/>
        </p:blipFill>
        <p:spPr>
          <a:xfrm>
            <a:off x="1914024" y="1532189"/>
            <a:ext cx="5219700" cy="489346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5"/>
          <p:cNvSpPr txBox="1"/>
          <p:nvPr/>
        </p:nvSpPr>
        <p:spPr>
          <a:xfrm>
            <a:off x="2181588" y="1232964"/>
            <a:ext cx="5155963"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Speed of Light</a:t>
            </a:r>
            <a:endParaRPr sz="6600" b="1">
              <a:solidFill>
                <a:schemeClr val="dk1"/>
              </a:solidFill>
              <a:latin typeface="Calibri"/>
              <a:ea typeface="Calibri"/>
              <a:cs typeface="Calibri"/>
              <a:sym typeface="Calibri"/>
            </a:endParaRPr>
          </a:p>
        </p:txBody>
      </p:sp>
      <p:sp>
        <p:nvSpPr>
          <p:cNvPr id="238" name="Google Shape;238;p15"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15"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6"/>
          <p:cNvSpPr txBox="1">
            <a:spLocks noGrp="1"/>
          </p:cNvSpPr>
          <p:nvPr>
            <p:ph type="ctrTitle"/>
          </p:nvPr>
        </p:nvSpPr>
        <p:spPr>
          <a:xfrm>
            <a:off x="1347537" y="135869"/>
            <a:ext cx="7605544"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400" b="1" u="sng"/>
              <a:t>Speed of Light</a:t>
            </a:r>
            <a:r>
              <a:rPr lang="en-US" sz="3400" b="1" i="1"/>
              <a:t>:</a:t>
            </a:r>
            <a:r>
              <a:rPr lang="en-US" sz="3400" b="1"/>
              <a:t> </a:t>
            </a:r>
            <a:r>
              <a:rPr lang="en-US" sz="3400"/>
              <a:t>the distance light can travel in a unit of time through a given substance</a:t>
            </a:r>
            <a:endParaRPr sz="3400" b="1"/>
          </a:p>
        </p:txBody>
      </p:sp>
      <p:sp>
        <p:nvSpPr>
          <p:cNvPr id="246" name="Google Shape;246;p1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16"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48" name="Google Shape;248;p16" descr="speedoflight.jpg"/>
          <p:cNvPicPr preferRelativeResize="0"/>
          <p:nvPr/>
        </p:nvPicPr>
        <p:blipFill rotWithShape="1">
          <a:blip r:embed="rId5">
            <a:alphaModFix/>
          </a:blip>
          <a:srcRect t="22502" b="22501"/>
          <a:stretch/>
        </p:blipFill>
        <p:spPr>
          <a:xfrm>
            <a:off x="489284" y="1741763"/>
            <a:ext cx="8229600" cy="45259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7"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1266092" y="213483"/>
            <a:ext cx="7329039"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Speed of Light</a:t>
            </a:r>
            <a:endParaRPr sz="8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22" name="Google Shape;122;p2" descr="speedoflight.jpg"/>
          <p:cNvPicPr preferRelativeResize="0"/>
          <p:nvPr/>
        </p:nvPicPr>
        <p:blipFill rotWithShape="1">
          <a:blip r:embed="rId3">
            <a:alphaModFix/>
          </a:blip>
          <a:srcRect t="22502" b="22501"/>
          <a:stretch/>
        </p:blipFill>
        <p:spPr>
          <a:xfrm>
            <a:off x="1070149" y="2094010"/>
            <a:ext cx="7015877" cy="38584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8"/>
          <p:cNvSpPr txBox="1"/>
          <p:nvPr/>
        </p:nvSpPr>
        <p:spPr>
          <a:xfrm>
            <a:off x="978568" y="198487"/>
            <a:ext cx="790875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speed of light?</a:t>
            </a:r>
            <a:endParaRPr/>
          </a:p>
        </p:txBody>
      </p:sp>
      <p:sp>
        <p:nvSpPr>
          <p:cNvPr id="261" name="Google Shape;261;p1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18" descr="speedoflight.jpg"/>
          <p:cNvPicPr preferRelativeResize="0"/>
          <p:nvPr/>
        </p:nvPicPr>
        <p:blipFill rotWithShape="1">
          <a:blip r:embed="rId4">
            <a:alphaModFix/>
          </a:blip>
          <a:srcRect t="22502" b="22501"/>
          <a:stretch/>
        </p:blipFill>
        <p:spPr>
          <a:xfrm>
            <a:off x="489284" y="1485090"/>
            <a:ext cx="8229600" cy="45259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9"/>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69" name="Google Shape;269;p19"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0"/>
          <p:cNvSpPr txBox="1"/>
          <p:nvPr/>
        </p:nvSpPr>
        <p:spPr>
          <a:xfrm>
            <a:off x="445343" y="1214667"/>
            <a:ext cx="8698657" cy="182169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3200"/>
              <a:buFont typeface="Arial"/>
              <a:buNone/>
            </a:pPr>
            <a:r>
              <a:rPr lang="en-US" sz="3200">
                <a:solidFill>
                  <a:srgbClr val="FF0000"/>
                </a:solidFill>
                <a:latin typeface="Calibri"/>
                <a:ea typeface="Calibri"/>
                <a:cs typeface="Calibri"/>
                <a:sym typeface="Calibri"/>
              </a:rPr>
              <a:t>Speed of Light       </a:t>
            </a:r>
            <a:r>
              <a:rPr lang="en-US" sz="3200">
                <a:solidFill>
                  <a:schemeClr val="dk1"/>
                </a:solidFill>
                <a:latin typeface="Calibri"/>
                <a:ea typeface="Calibri"/>
                <a:cs typeface="Calibri"/>
                <a:sym typeface="Calibri"/>
              </a:rPr>
              <a:t>=  </a:t>
            </a:r>
            <a:r>
              <a:rPr lang="en-US" sz="3200">
                <a:solidFill>
                  <a:schemeClr val="accent5"/>
                </a:solidFill>
                <a:latin typeface="Calibri"/>
                <a:ea typeface="Calibri"/>
                <a:cs typeface="Calibri"/>
                <a:sym typeface="Calibri"/>
              </a:rPr>
              <a:t>Wavelength</a:t>
            </a:r>
            <a:r>
              <a:rPr lang="en-US" sz="3200">
                <a:solidFill>
                  <a:srgbClr val="538CD5"/>
                </a:solidFill>
                <a:latin typeface="Calibri"/>
                <a:ea typeface="Calibri"/>
                <a:cs typeface="Calibri"/>
                <a:sym typeface="Calibri"/>
              </a:rPr>
              <a:t>  </a:t>
            </a:r>
            <a:r>
              <a:rPr lang="en-US" sz="3200">
                <a:solidFill>
                  <a:schemeClr val="dk1"/>
                </a:solidFill>
                <a:latin typeface="Calibri"/>
                <a:ea typeface="Calibri"/>
                <a:cs typeface="Calibri"/>
                <a:sym typeface="Calibri"/>
              </a:rPr>
              <a:t>    x      </a:t>
            </a:r>
            <a:r>
              <a:rPr lang="en-US" sz="3200">
                <a:solidFill>
                  <a:schemeClr val="accent6"/>
                </a:solidFill>
                <a:latin typeface="Calibri"/>
                <a:ea typeface="Calibri"/>
                <a:cs typeface="Calibri"/>
                <a:sym typeface="Calibri"/>
              </a:rPr>
              <a:t>Frequency</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 </a:t>
            </a:r>
            <a:endParaRPr/>
          </a:p>
        </p:txBody>
      </p:sp>
      <p:sp>
        <p:nvSpPr>
          <p:cNvPr id="277" name="Google Shape;277;p20"/>
          <p:cNvSpPr txBox="1"/>
          <p:nvPr/>
        </p:nvSpPr>
        <p:spPr>
          <a:xfrm>
            <a:off x="613699" y="2372800"/>
            <a:ext cx="800760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FF0000"/>
              </a:buClr>
              <a:buSzPts val="4800"/>
              <a:buFont typeface="Calibri"/>
              <a:buNone/>
            </a:pPr>
            <a:r>
              <a:rPr lang="en-US" sz="4800">
                <a:solidFill>
                  <a:srgbClr val="FF0000"/>
                </a:solidFill>
                <a:latin typeface="Calibri"/>
                <a:ea typeface="Calibri"/>
                <a:cs typeface="Calibri"/>
                <a:sym typeface="Calibri"/>
              </a:rPr>
              <a:t>c</a:t>
            </a:r>
            <a:r>
              <a:rPr lang="en-US" sz="4800">
                <a:solidFill>
                  <a:schemeClr val="dk1"/>
                </a:solidFill>
                <a:latin typeface="Calibri"/>
                <a:ea typeface="Calibri"/>
                <a:cs typeface="Calibri"/>
                <a:sym typeface="Calibri"/>
              </a:rPr>
              <a:t>       =          </a:t>
            </a:r>
            <a:r>
              <a:rPr lang="en-US" sz="4800">
                <a:solidFill>
                  <a:srgbClr val="558ED5"/>
                </a:solidFill>
                <a:latin typeface="Calibri"/>
                <a:ea typeface="Calibri"/>
                <a:cs typeface="Calibri"/>
                <a:sym typeface="Calibri"/>
              </a:rPr>
              <a:t>λ</a:t>
            </a:r>
            <a:r>
              <a:rPr lang="en-US" sz="4800">
                <a:solidFill>
                  <a:schemeClr val="dk1"/>
                </a:solidFill>
                <a:latin typeface="Calibri"/>
                <a:ea typeface="Calibri"/>
                <a:cs typeface="Calibri"/>
                <a:sym typeface="Calibri"/>
              </a:rPr>
              <a:t>              x        </a:t>
            </a:r>
            <a:r>
              <a:rPr lang="en-US" sz="4800">
                <a:solidFill>
                  <a:srgbClr val="77933C"/>
                </a:solidFill>
                <a:latin typeface="Calibri"/>
                <a:ea typeface="Calibri"/>
                <a:cs typeface="Calibri"/>
                <a:sym typeface="Calibri"/>
              </a:rPr>
              <a:t>     </a:t>
            </a:r>
            <a:r>
              <a:rPr lang="en-US" sz="4800">
                <a:solidFill>
                  <a:schemeClr val="accent6"/>
                </a:solidFill>
                <a:latin typeface="Calibri"/>
                <a:ea typeface="Calibri"/>
                <a:cs typeface="Calibri"/>
                <a:sym typeface="Calibri"/>
              </a:rPr>
              <a:t>ƒ</a:t>
            </a:r>
            <a:endParaRPr sz="4800">
              <a:solidFill>
                <a:schemeClr val="accent6"/>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1"/>
          <p:cNvSpPr txBox="1"/>
          <p:nvPr/>
        </p:nvSpPr>
        <p:spPr>
          <a:xfrm>
            <a:off x="445343" y="1214667"/>
            <a:ext cx="8698657" cy="182169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3200"/>
              <a:buFont typeface="Arial"/>
              <a:buNone/>
            </a:pPr>
            <a:r>
              <a:rPr lang="en-US" sz="3200">
                <a:solidFill>
                  <a:srgbClr val="FF0000"/>
                </a:solidFill>
                <a:latin typeface="Calibri"/>
                <a:ea typeface="Calibri"/>
                <a:cs typeface="Calibri"/>
                <a:sym typeface="Calibri"/>
              </a:rPr>
              <a:t>Speed of Light       </a:t>
            </a:r>
            <a:r>
              <a:rPr lang="en-US" sz="3200">
                <a:solidFill>
                  <a:schemeClr val="dk1"/>
                </a:solidFill>
                <a:latin typeface="Calibri"/>
                <a:ea typeface="Calibri"/>
                <a:cs typeface="Calibri"/>
                <a:sym typeface="Calibri"/>
              </a:rPr>
              <a:t>=  </a:t>
            </a:r>
            <a:r>
              <a:rPr lang="en-US" sz="3200">
                <a:solidFill>
                  <a:schemeClr val="accent5"/>
                </a:solidFill>
                <a:latin typeface="Calibri"/>
                <a:ea typeface="Calibri"/>
                <a:cs typeface="Calibri"/>
                <a:sym typeface="Calibri"/>
              </a:rPr>
              <a:t>Wavelength</a:t>
            </a:r>
            <a:r>
              <a:rPr lang="en-US" sz="3200">
                <a:solidFill>
                  <a:srgbClr val="538CD5"/>
                </a:solidFill>
                <a:latin typeface="Calibri"/>
                <a:ea typeface="Calibri"/>
                <a:cs typeface="Calibri"/>
                <a:sym typeface="Calibri"/>
              </a:rPr>
              <a:t>  </a:t>
            </a:r>
            <a:r>
              <a:rPr lang="en-US" sz="3200">
                <a:solidFill>
                  <a:schemeClr val="dk1"/>
                </a:solidFill>
                <a:latin typeface="Calibri"/>
                <a:ea typeface="Calibri"/>
                <a:cs typeface="Calibri"/>
                <a:sym typeface="Calibri"/>
              </a:rPr>
              <a:t>    x      </a:t>
            </a:r>
            <a:r>
              <a:rPr lang="en-US" sz="3200">
                <a:solidFill>
                  <a:schemeClr val="accent6"/>
                </a:solidFill>
                <a:latin typeface="Calibri"/>
                <a:ea typeface="Calibri"/>
                <a:cs typeface="Calibri"/>
                <a:sym typeface="Calibri"/>
              </a:rPr>
              <a:t>Frequency</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 </a:t>
            </a:r>
            <a:endParaRPr/>
          </a:p>
        </p:txBody>
      </p:sp>
      <p:sp>
        <p:nvSpPr>
          <p:cNvPr id="285" name="Google Shape;285;p21"/>
          <p:cNvSpPr txBox="1"/>
          <p:nvPr/>
        </p:nvSpPr>
        <p:spPr>
          <a:xfrm>
            <a:off x="504024" y="2372800"/>
            <a:ext cx="8117100" cy="1143000"/>
          </a:xfrm>
          <a:prstGeom prst="rect">
            <a:avLst/>
          </a:prstGeom>
          <a:noFill/>
          <a:ln>
            <a:noFill/>
          </a:ln>
        </p:spPr>
        <p:txBody>
          <a:bodyPr spcFirstLastPara="1" wrap="square" lIns="91425" tIns="45700" rIns="91425" bIns="45700" anchor="ctr" anchorCtr="0">
            <a:normAutofit fontScale="92500"/>
          </a:bodyPr>
          <a:lstStyle/>
          <a:p>
            <a:pPr marL="0" marR="0" lvl="0" indent="0" algn="ctr" rtl="0">
              <a:spcBef>
                <a:spcPts val="0"/>
              </a:spcBef>
              <a:spcAft>
                <a:spcPts val="0"/>
              </a:spcAft>
              <a:buClr>
                <a:srgbClr val="FF0000"/>
              </a:buClr>
              <a:buSzPct val="100000"/>
              <a:buFont typeface="Calibri"/>
              <a:buNone/>
            </a:pPr>
            <a:r>
              <a:rPr lang="en-US" sz="4800">
                <a:solidFill>
                  <a:srgbClr val="FF0000"/>
                </a:solidFill>
                <a:latin typeface="Calibri"/>
                <a:ea typeface="Calibri"/>
                <a:cs typeface="Calibri"/>
                <a:sym typeface="Calibri"/>
              </a:rPr>
              <a:t>c</a:t>
            </a:r>
            <a:r>
              <a:rPr lang="en-US" sz="4800">
                <a:solidFill>
                  <a:schemeClr val="dk1"/>
                </a:solidFill>
                <a:latin typeface="Calibri"/>
                <a:ea typeface="Calibri"/>
                <a:cs typeface="Calibri"/>
                <a:sym typeface="Calibri"/>
              </a:rPr>
              <a:t>       =                  </a:t>
            </a:r>
            <a:r>
              <a:rPr lang="en-US" sz="4800">
                <a:solidFill>
                  <a:srgbClr val="558ED5"/>
                </a:solidFill>
                <a:latin typeface="Calibri"/>
                <a:ea typeface="Calibri"/>
                <a:cs typeface="Calibri"/>
                <a:sym typeface="Calibri"/>
              </a:rPr>
              <a:t>λ</a:t>
            </a:r>
            <a:r>
              <a:rPr lang="en-US" sz="4800">
                <a:solidFill>
                  <a:schemeClr val="dk1"/>
                </a:solidFill>
                <a:latin typeface="Calibri"/>
                <a:ea typeface="Calibri"/>
                <a:cs typeface="Calibri"/>
                <a:sym typeface="Calibri"/>
              </a:rPr>
              <a:t>              x        </a:t>
            </a:r>
            <a:r>
              <a:rPr lang="en-US" sz="4800">
                <a:solidFill>
                  <a:srgbClr val="77933C"/>
                </a:solidFill>
                <a:latin typeface="Calibri"/>
                <a:ea typeface="Calibri"/>
                <a:cs typeface="Calibri"/>
                <a:sym typeface="Calibri"/>
              </a:rPr>
              <a:t>     </a:t>
            </a:r>
            <a:r>
              <a:rPr lang="en-US" sz="4800">
                <a:solidFill>
                  <a:schemeClr val="accent6"/>
                </a:solidFill>
                <a:latin typeface="Calibri"/>
                <a:ea typeface="Calibri"/>
                <a:cs typeface="Calibri"/>
                <a:sym typeface="Calibri"/>
              </a:rPr>
              <a:t>ƒ</a:t>
            </a:r>
            <a:endParaRPr sz="4800">
              <a:solidFill>
                <a:schemeClr val="accent6"/>
              </a:solidFill>
              <a:latin typeface="Calibri"/>
              <a:ea typeface="Calibri"/>
              <a:cs typeface="Calibri"/>
              <a:sym typeface="Calibri"/>
            </a:endParaRPr>
          </a:p>
        </p:txBody>
      </p:sp>
      <p:sp>
        <p:nvSpPr>
          <p:cNvPr id="286" name="Google Shape;286;p21"/>
          <p:cNvSpPr/>
          <p:nvPr/>
        </p:nvSpPr>
        <p:spPr>
          <a:xfrm>
            <a:off x="3254105" y="367615"/>
            <a:ext cx="3081130" cy="3324647"/>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2"/>
          <p:cNvSpPr txBox="1"/>
          <p:nvPr/>
        </p:nvSpPr>
        <p:spPr>
          <a:xfrm>
            <a:off x="445343" y="1214667"/>
            <a:ext cx="8698657" cy="182169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3200"/>
              <a:buFont typeface="Arial"/>
              <a:buNone/>
            </a:pPr>
            <a:r>
              <a:rPr lang="en-US" sz="3200">
                <a:solidFill>
                  <a:srgbClr val="FF0000"/>
                </a:solidFill>
                <a:latin typeface="Calibri"/>
                <a:ea typeface="Calibri"/>
                <a:cs typeface="Calibri"/>
                <a:sym typeface="Calibri"/>
              </a:rPr>
              <a:t>Speed of Light       </a:t>
            </a:r>
            <a:r>
              <a:rPr lang="en-US" sz="3200">
                <a:solidFill>
                  <a:schemeClr val="dk1"/>
                </a:solidFill>
                <a:latin typeface="Calibri"/>
                <a:ea typeface="Calibri"/>
                <a:cs typeface="Calibri"/>
                <a:sym typeface="Calibri"/>
              </a:rPr>
              <a:t>=  </a:t>
            </a:r>
            <a:r>
              <a:rPr lang="en-US" sz="3200">
                <a:solidFill>
                  <a:schemeClr val="accent5"/>
                </a:solidFill>
                <a:latin typeface="Calibri"/>
                <a:ea typeface="Calibri"/>
                <a:cs typeface="Calibri"/>
                <a:sym typeface="Calibri"/>
              </a:rPr>
              <a:t>Wavelength</a:t>
            </a:r>
            <a:r>
              <a:rPr lang="en-US" sz="3200">
                <a:solidFill>
                  <a:srgbClr val="538CD5"/>
                </a:solidFill>
                <a:latin typeface="Calibri"/>
                <a:ea typeface="Calibri"/>
                <a:cs typeface="Calibri"/>
                <a:sym typeface="Calibri"/>
              </a:rPr>
              <a:t>  </a:t>
            </a:r>
            <a:r>
              <a:rPr lang="en-US" sz="3200">
                <a:solidFill>
                  <a:schemeClr val="dk1"/>
                </a:solidFill>
                <a:latin typeface="Calibri"/>
                <a:ea typeface="Calibri"/>
                <a:cs typeface="Calibri"/>
                <a:sym typeface="Calibri"/>
              </a:rPr>
              <a:t>    x      </a:t>
            </a:r>
            <a:r>
              <a:rPr lang="en-US" sz="3200">
                <a:solidFill>
                  <a:schemeClr val="accent6"/>
                </a:solidFill>
                <a:latin typeface="Calibri"/>
                <a:ea typeface="Calibri"/>
                <a:cs typeface="Calibri"/>
                <a:sym typeface="Calibri"/>
              </a:rPr>
              <a:t>Frequency</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 </a:t>
            </a:r>
            <a:endParaRPr/>
          </a:p>
        </p:txBody>
      </p:sp>
      <p:sp>
        <p:nvSpPr>
          <p:cNvPr id="294" name="Google Shape;294;p22"/>
          <p:cNvSpPr txBox="1"/>
          <p:nvPr/>
        </p:nvSpPr>
        <p:spPr>
          <a:xfrm>
            <a:off x="654825" y="2372800"/>
            <a:ext cx="796650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FF0000"/>
              </a:buClr>
              <a:buSzPts val="4800"/>
              <a:buFont typeface="Calibri"/>
              <a:buNone/>
            </a:pPr>
            <a:r>
              <a:rPr lang="en-US" sz="4800">
                <a:solidFill>
                  <a:srgbClr val="FF0000"/>
                </a:solidFill>
                <a:latin typeface="Calibri"/>
                <a:ea typeface="Calibri"/>
                <a:cs typeface="Calibri"/>
                <a:sym typeface="Calibri"/>
              </a:rPr>
              <a:t>c</a:t>
            </a:r>
            <a:r>
              <a:rPr lang="en-US" sz="4800">
                <a:solidFill>
                  <a:schemeClr val="dk1"/>
                </a:solidFill>
                <a:latin typeface="Calibri"/>
                <a:ea typeface="Calibri"/>
                <a:cs typeface="Calibri"/>
                <a:sym typeface="Calibri"/>
              </a:rPr>
              <a:t>       =          </a:t>
            </a:r>
            <a:r>
              <a:rPr lang="en-US" sz="4800">
                <a:solidFill>
                  <a:srgbClr val="558ED5"/>
                </a:solidFill>
                <a:latin typeface="Calibri"/>
                <a:ea typeface="Calibri"/>
                <a:cs typeface="Calibri"/>
                <a:sym typeface="Calibri"/>
              </a:rPr>
              <a:t>λ</a:t>
            </a:r>
            <a:r>
              <a:rPr lang="en-US" sz="4800">
                <a:solidFill>
                  <a:schemeClr val="dk1"/>
                </a:solidFill>
                <a:latin typeface="Calibri"/>
                <a:ea typeface="Calibri"/>
                <a:cs typeface="Calibri"/>
                <a:sym typeface="Calibri"/>
              </a:rPr>
              <a:t>              x        </a:t>
            </a:r>
            <a:r>
              <a:rPr lang="en-US" sz="4800">
                <a:solidFill>
                  <a:srgbClr val="77933C"/>
                </a:solidFill>
                <a:latin typeface="Calibri"/>
                <a:ea typeface="Calibri"/>
                <a:cs typeface="Calibri"/>
                <a:sym typeface="Calibri"/>
              </a:rPr>
              <a:t>     </a:t>
            </a:r>
            <a:r>
              <a:rPr lang="en-US" sz="4800">
                <a:solidFill>
                  <a:schemeClr val="accent6"/>
                </a:solidFill>
                <a:latin typeface="Calibri"/>
                <a:ea typeface="Calibri"/>
                <a:cs typeface="Calibri"/>
                <a:sym typeface="Calibri"/>
              </a:rPr>
              <a:t>ƒ</a:t>
            </a:r>
            <a:endParaRPr sz="4800">
              <a:solidFill>
                <a:schemeClr val="accent6"/>
              </a:solidFill>
              <a:latin typeface="Calibri"/>
              <a:ea typeface="Calibri"/>
              <a:cs typeface="Calibri"/>
              <a:sym typeface="Calibri"/>
            </a:endParaRPr>
          </a:p>
        </p:txBody>
      </p:sp>
      <p:sp>
        <p:nvSpPr>
          <p:cNvPr id="295" name="Google Shape;295;p22"/>
          <p:cNvSpPr/>
          <p:nvPr/>
        </p:nvSpPr>
        <p:spPr>
          <a:xfrm>
            <a:off x="6062868" y="463192"/>
            <a:ext cx="3081130" cy="3324647"/>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4"/>
          <p:cNvSpPr txBox="1"/>
          <p:nvPr/>
        </p:nvSpPr>
        <p:spPr>
          <a:xfrm>
            <a:off x="978568" y="198487"/>
            <a:ext cx="790875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equation for speed of light?</a:t>
            </a:r>
            <a:endParaRPr/>
          </a:p>
        </p:txBody>
      </p:sp>
      <p:sp>
        <p:nvSpPr>
          <p:cNvPr id="308" name="Google Shape;308;p2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9" name="Google Shape;309;p24" descr="speedoflight.jpg"/>
          <p:cNvPicPr preferRelativeResize="0"/>
          <p:nvPr/>
        </p:nvPicPr>
        <p:blipFill rotWithShape="1">
          <a:blip r:embed="rId4">
            <a:alphaModFix/>
          </a:blip>
          <a:srcRect t="22502" b="22501"/>
          <a:stretch/>
        </p:blipFill>
        <p:spPr>
          <a:xfrm>
            <a:off x="489284" y="1485090"/>
            <a:ext cx="8229600" cy="452596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5"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6" name="Google Shape;316;p25"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26"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24" name="Google Shape;324;p26" descr="peed of light | Definition &amp; Equation | Britannica"/>
          <p:cNvPicPr preferRelativeResize="0"/>
          <p:nvPr/>
        </p:nvPicPr>
        <p:blipFill rotWithShape="1">
          <a:blip r:embed="rId5">
            <a:alphaModFix/>
          </a:blip>
          <a:srcRect/>
          <a:stretch/>
        </p:blipFill>
        <p:spPr>
          <a:xfrm>
            <a:off x="594870" y="1379621"/>
            <a:ext cx="7883783" cy="443462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1" name="Google Shape;331;p27"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32" name="Google Shape;332;p27" descr="ow to get water reduction formulation right"/>
          <p:cNvPicPr preferRelativeResize="0"/>
          <p:nvPr/>
        </p:nvPicPr>
        <p:blipFill rotWithShape="1">
          <a:blip r:embed="rId5">
            <a:alphaModFix/>
          </a:blip>
          <a:srcRect/>
          <a:stretch/>
        </p:blipFill>
        <p:spPr>
          <a:xfrm>
            <a:off x="542115" y="1395663"/>
            <a:ext cx="8058594" cy="45343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722555" y="444638"/>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importance of the speed of light?</a:t>
            </a:r>
            <a:endParaRPr/>
          </a:p>
        </p:txBody>
      </p:sp>
      <p:pic>
        <p:nvPicPr>
          <p:cNvPr id="130" name="Google Shape;130;p3" descr="speedoflight.jpg"/>
          <p:cNvPicPr preferRelativeResize="0"/>
          <p:nvPr/>
        </p:nvPicPr>
        <p:blipFill rotWithShape="1">
          <a:blip r:embed="rId4">
            <a:alphaModFix/>
          </a:blip>
          <a:srcRect t="22502" b="22501"/>
          <a:stretch/>
        </p:blipFill>
        <p:spPr>
          <a:xfrm>
            <a:off x="1070149" y="2094010"/>
            <a:ext cx="7015877" cy="385846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28"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40" name="Google Shape;340;p28" descr="OKAL Glass, clear glass, Height: 6&quot; Volume: 12 oz - IKEA"/>
          <p:cNvPicPr preferRelativeResize="0"/>
          <p:nvPr/>
        </p:nvPicPr>
        <p:blipFill rotWithShape="1">
          <a:blip r:embed="rId5">
            <a:alphaModFix/>
          </a:blip>
          <a:srcRect/>
          <a:stretch/>
        </p:blipFill>
        <p:spPr>
          <a:xfrm>
            <a:off x="1719422" y="592221"/>
            <a:ext cx="5715000" cy="5715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9"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0"/>
          <p:cNvSpPr txBox="1"/>
          <p:nvPr/>
        </p:nvSpPr>
        <p:spPr>
          <a:xfrm>
            <a:off x="1077062" y="135065"/>
            <a:ext cx="710441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does the speed of light change in different substances?</a:t>
            </a:r>
            <a:endParaRPr/>
          </a:p>
        </p:txBody>
      </p:sp>
      <p:sp>
        <p:nvSpPr>
          <p:cNvPr id="353" name="Google Shape;353;p3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30" descr="peed of light | Definition &amp; Equation | Britannica"/>
          <p:cNvPicPr preferRelativeResize="0"/>
          <p:nvPr/>
        </p:nvPicPr>
        <p:blipFill rotWithShape="1">
          <a:blip r:embed="rId4">
            <a:alphaModFix/>
          </a:blip>
          <a:srcRect/>
          <a:stretch/>
        </p:blipFill>
        <p:spPr>
          <a:xfrm>
            <a:off x="687376" y="1780674"/>
            <a:ext cx="7883783" cy="443462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4"/>
          <p:cNvSpPr txBox="1"/>
          <p:nvPr/>
        </p:nvSpPr>
        <p:spPr>
          <a:xfrm>
            <a:off x="978568" y="198487"/>
            <a:ext cx="790875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do we define the speed of light?</a:t>
            </a:r>
            <a:endParaRPr/>
          </a:p>
        </p:txBody>
      </p:sp>
      <p:sp>
        <p:nvSpPr>
          <p:cNvPr id="361" name="Google Shape;361;p3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34" descr="speedoflight.jpg"/>
          <p:cNvPicPr preferRelativeResize="0"/>
          <p:nvPr/>
        </p:nvPicPr>
        <p:blipFill rotWithShape="1">
          <a:blip r:embed="rId4">
            <a:alphaModFix/>
          </a:blip>
          <a:srcRect t="22502" b="22501"/>
          <a:stretch/>
        </p:blipFill>
        <p:spPr>
          <a:xfrm>
            <a:off x="489284" y="1485090"/>
            <a:ext cx="8229600" cy="45259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5"/>
          <p:cNvSpPr txBox="1"/>
          <p:nvPr/>
        </p:nvSpPr>
        <p:spPr>
          <a:xfrm>
            <a:off x="1077062" y="135065"/>
            <a:ext cx="71043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In a vacuum, light can travel at ______ km per second</a:t>
            </a:r>
            <a:endParaRPr sz="3600">
              <a:solidFill>
                <a:schemeClr val="dk1"/>
              </a:solidFill>
              <a:latin typeface="Calibri"/>
              <a:ea typeface="Calibri"/>
              <a:cs typeface="Calibri"/>
              <a:sym typeface="Calibri"/>
            </a:endParaRPr>
          </a:p>
        </p:txBody>
      </p:sp>
      <p:sp>
        <p:nvSpPr>
          <p:cNvPr id="369" name="Google Shape;369;p35"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0" name="Google Shape;370;p35" descr="peed of light | Definition &amp; Equation | Britannica"/>
          <p:cNvPicPr preferRelativeResize="0"/>
          <p:nvPr/>
        </p:nvPicPr>
        <p:blipFill rotWithShape="1">
          <a:blip r:embed="rId4">
            <a:alphaModFix/>
          </a:blip>
          <a:srcRect/>
          <a:stretch/>
        </p:blipFill>
        <p:spPr>
          <a:xfrm>
            <a:off x="687376" y="1780674"/>
            <a:ext cx="7883783" cy="443462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dc6b51338a_0_7"/>
          <p:cNvSpPr txBox="1"/>
          <p:nvPr/>
        </p:nvSpPr>
        <p:spPr>
          <a:xfrm>
            <a:off x="1077062" y="135065"/>
            <a:ext cx="71043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In a vacuum, light can travel at </a:t>
            </a:r>
            <a:r>
              <a:rPr lang="en-US" sz="3600" u="sng">
                <a:solidFill>
                  <a:srgbClr val="FF0000"/>
                </a:solidFill>
                <a:latin typeface="Calibri"/>
                <a:ea typeface="Calibri"/>
                <a:cs typeface="Calibri"/>
                <a:sym typeface="Calibri"/>
              </a:rPr>
              <a:t>300,000</a:t>
            </a:r>
            <a:r>
              <a:rPr lang="en-US" sz="3600">
                <a:solidFill>
                  <a:schemeClr val="dk1"/>
                </a:solidFill>
                <a:latin typeface="Calibri"/>
                <a:ea typeface="Calibri"/>
                <a:cs typeface="Calibri"/>
                <a:sym typeface="Calibri"/>
              </a:rPr>
              <a:t> km per second</a:t>
            </a:r>
            <a:endParaRPr sz="3600">
              <a:solidFill>
                <a:schemeClr val="dk1"/>
              </a:solidFill>
              <a:latin typeface="Calibri"/>
              <a:ea typeface="Calibri"/>
              <a:cs typeface="Calibri"/>
              <a:sym typeface="Calibri"/>
            </a:endParaRPr>
          </a:p>
        </p:txBody>
      </p:sp>
      <p:sp>
        <p:nvSpPr>
          <p:cNvPr id="377" name="Google Shape;377;gdc6b51338a_0_7"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8" name="Google Shape;378;gdc6b51338a_0_7" descr="peed of light | Definition &amp; Equation | Britannica"/>
          <p:cNvPicPr preferRelativeResize="0"/>
          <p:nvPr/>
        </p:nvPicPr>
        <p:blipFill rotWithShape="1">
          <a:blip r:embed="rId4">
            <a:alphaModFix/>
          </a:blip>
          <a:srcRect/>
          <a:stretch/>
        </p:blipFill>
        <p:spPr>
          <a:xfrm>
            <a:off x="687376" y="1780674"/>
            <a:ext cx="7883782" cy="443462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6"/>
          <p:cNvSpPr txBox="1"/>
          <p:nvPr/>
        </p:nvSpPr>
        <p:spPr>
          <a:xfrm>
            <a:off x="735230" y="135065"/>
            <a:ext cx="820248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equation for speed of light?</a:t>
            </a:r>
            <a:endParaRPr/>
          </a:p>
        </p:txBody>
      </p:sp>
      <p:sp>
        <p:nvSpPr>
          <p:cNvPr id="385" name="Google Shape;385;p3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txBox="1"/>
          <p:nvPr/>
        </p:nvSpPr>
        <p:spPr>
          <a:xfrm>
            <a:off x="735230" y="1296235"/>
            <a:ext cx="3018183" cy="286564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C = λ / ƒ</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C = λ x ƒ</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C = ƒ / λ</a:t>
            </a:r>
            <a:endParaRPr sz="3200">
              <a:solidFill>
                <a:schemeClr val="dk1"/>
              </a:solidFill>
              <a:latin typeface="Calibri"/>
              <a:ea typeface="Calibri"/>
              <a:cs typeface="Calibri"/>
              <a:sym typeface="Calibri"/>
            </a:endParaRPr>
          </a:p>
        </p:txBody>
      </p:sp>
      <p:pic>
        <p:nvPicPr>
          <p:cNvPr id="387" name="Google Shape;387;p36" descr="speedoflight.jpg"/>
          <p:cNvPicPr preferRelativeResize="0"/>
          <p:nvPr/>
        </p:nvPicPr>
        <p:blipFill rotWithShape="1">
          <a:blip r:embed="rId4">
            <a:alphaModFix/>
          </a:blip>
          <a:srcRect t="22502" b="22501"/>
          <a:stretch/>
        </p:blipFill>
        <p:spPr>
          <a:xfrm>
            <a:off x="5452769" y="4723353"/>
            <a:ext cx="3362368" cy="184917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dc6b51338a_0_14"/>
          <p:cNvSpPr txBox="1"/>
          <p:nvPr/>
        </p:nvSpPr>
        <p:spPr>
          <a:xfrm>
            <a:off x="735230" y="135065"/>
            <a:ext cx="82026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equation for speed of light?</a:t>
            </a:r>
            <a:endParaRPr/>
          </a:p>
        </p:txBody>
      </p:sp>
      <p:sp>
        <p:nvSpPr>
          <p:cNvPr id="394" name="Google Shape;394;gdc6b51338a_0_14"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gdc6b51338a_0_14"/>
          <p:cNvSpPr txBox="1"/>
          <p:nvPr/>
        </p:nvSpPr>
        <p:spPr>
          <a:xfrm>
            <a:off x="735230" y="1296235"/>
            <a:ext cx="3018300" cy="28656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C = λ / ƒ</a:t>
            </a:r>
            <a:endParaRPr/>
          </a:p>
          <a:p>
            <a:pPr marL="342900" marR="0" lvl="0" indent="-342900" algn="l" rtl="0">
              <a:lnSpc>
                <a:spcPct val="115000"/>
              </a:lnSpc>
              <a:spcBef>
                <a:spcPts val="64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C = λ x ƒ</a:t>
            </a:r>
            <a:endParaRPr>
              <a:solidFill>
                <a:srgbClr val="FF0000"/>
              </a:solidFil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C = ƒ / λ</a:t>
            </a:r>
            <a:endParaRPr sz="3200">
              <a:solidFill>
                <a:schemeClr val="dk1"/>
              </a:solidFill>
              <a:latin typeface="Calibri"/>
              <a:ea typeface="Calibri"/>
              <a:cs typeface="Calibri"/>
              <a:sym typeface="Calibri"/>
            </a:endParaRPr>
          </a:p>
        </p:txBody>
      </p:sp>
      <p:pic>
        <p:nvPicPr>
          <p:cNvPr id="396" name="Google Shape;396;gdc6b51338a_0_14" descr="speedoflight.jpg"/>
          <p:cNvPicPr preferRelativeResize="0"/>
          <p:nvPr/>
        </p:nvPicPr>
        <p:blipFill rotWithShape="1">
          <a:blip r:embed="rId4">
            <a:alphaModFix/>
          </a:blip>
          <a:srcRect t="22504" b="22499"/>
          <a:stretch/>
        </p:blipFill>
        <p:spPr>
          <a:xfrm>
            <a:off x="5452769" y="4723353"/>
            <a:ext cx="3362368" cy="184917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0"/>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403" name="Google Shape;403;p40"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1"/>
          <p:cNvSpPr txBox="1">
            <a:spLocks noGrp="1"/>
          </p:cNvSpPr>
          <p:nvPr>
            <p:ph type="ctrTitle"/>
          </p:nvPr>
        </p:nvSpPr>
        <p:spPr>
          <a:xfrm>
            <a:off x="1347537" y="135869"/>
            <a:ext cx="7605544"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400" b="1" u="sng"/>
              <a:t>Speed of Light</a:t>
            </a:r>
            <a:r>
              <a:rPr lang="en-US" sz="3400" b="1" i="1"/>
              <a:t>:</a:t>
            </a:r>
            <a:r>
              <a:rPr lang="en-US" sz="3400" b="1"/>
              <a:t> </a:t>
            </a:r>
            <a:r>
              <a:rPr lang="en-US" sz="3400"/>
              <a:t>the distance light can travel in a unit of time through a given substance</a:t>
            </a:r>
            <a:endParaRPr sz="3400" b="1"/>
          </a:p>
        </p:txBody>
      </p:sp>
      <p:pic>
        <p:nvPicPr>
          <p:cNvPr id="410" name="Google Shape;410;p41" descr="speedoflight.jpg"/>
          <p:cNvPicPr preferRelativeResize="0"/>
          <p:nvPr/>
        </p:nvPicPr>
        <p:blipFill rotWithShape="1">
          <a:blip r:embed="rId3">
            <a:alphaModFix/>
          </a:blip>
          <a:srcRect t="22502" b="22501"/>
          <a:stretch/>
        </p:blipFill>
        <p:spPr>
          <a:xfrm>
            <a:off x="489284" y="1741763"/>
            <a:ext cx="8229600" cy="4525963"/>
          </a:xfrm>
          <a:prstGeom prst="rect">
            <a:avLst/>
          </a:prstGeom>
          <a:noFill/>
          <a:ln>
            <a:noFill/>
          </a:ln>
        </p:spPr>
      </p:pic>
      <p:sp>
        <p:nvSpPr>
          <p:cNvPr id="411" name="Google Shape;411;p41"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2"/>
          <p:cNvSpPr txBox="1"/>
          <p:nvPr/>
        </p:nvSpPr>
        <p:spPr>
          <a:xfrm>
            <a:off x="2301072" y="693336"/>
            <a:ext cx="47470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Demonstration</a:t>
            </a:r>
            <a:endParaRPr/>
          </a:p>
        </p:txBody>
      </p:sp>
      <p:sp>
        <p:nvSpPr>
          <p:cNvPr id="137" name="Google Shape;137;p32" descr="Classroom"/>
          <p:cNvSpPr/>
          <p:nvPr/>
        </p:nvSpPr>
        <p:spPr>
          <a:xfrm>
            <a:off x="124754" y="87073"/>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32" descr="This is a demonstration of a light nanosecond, the 30 cm distance traveled by light in a nanosecond.&#10;&#10;This demonstration was created at Utah State University by Professor Boyd F. Edwards, assisted by James Coburn (demonstration specialist), David Evans (videography), and Rebecca Whitney (closed captions), with support from Jan Sojka, Physics Department Head, and Robert Wagner, Executive Vice Provost and Dean of Academic and Instructional Services." title="Speed of Light Demo: Light Nanosecond">
            <a:hlinkClick r:id="rId4"/>
          </p:cNvPr>
          <p:cNvPicPr preferRelativeResize="0"/>
          <p:nvPr/>
        </p:nvPicPr>
        <p:blipFill>
          <a:blip r:embed="rId5">
            <a:alphaModFix/>
          </a:blip>
          <a:stretch>
            <a:fillRect/>
          </a:stretch>
        </p:blipFill>
        <p:spPr>
          <a:xfrm>
            <a:off x="2286000" y="1799843"/>
            <a:ext cx="4572000" cy="3429000"/>
          </a:xfrm>
          <a:prstGeom prst="rect">
            <a:avLst/>
          </a:prstGeom>
          <a:noFill/>
          <a:ln>
            <a:noFill/>
          </a:ln>
        </p:spPr>
      </p:pic>
      <p:sp>
        <p:nvSpPr>
          <p:cNvPr id="139" name="Google Shape;139;p32"/>
          <p:cNvSpPr txBox="1"/>
          <p:nvPr/>
        </p:nvSpPr>
        <p:spPr>
          <a:xfrm>
            <a:off x="1360800" y="5635125"/>
            <a:ext cx="7783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latin typeface="Calibri"/>
                <a:ea typeface="Calibri"/>
                <a:cs typeface="Calibri"/>
                <a:sym typeface="Calibri"/>
              </a:rPr>
              <a:t>Light travels 30 cm in one nanosecond. </a:t>
            </a:r>
            <a:endParaRPr sz="19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2"/>
          <p:cNvSpPr txBox="1"/>
          <p:nvPr/>
        </p:nvSpPr>
        <p:spPr>
          <a:xfrm>
            <a:off x="445343" y="1214667"/>
            <a:ext cx="8698657" cy="182169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3200"/>
              <a:buFont typeface="Arial"/>
              <a:buNone/>
            </a:pPr>
            <a:r>
              <a:rPr lang="en-US" sz="3200">
                <a:solidFill>
                  <a:srgbClr val="FF0000"/>
                </a:solidFill>
                <a:latin typeface="Calibri"/>
                <a:ea typeface="Calibri"/>
                <a:cs typeface="Calibri"/>
                <a:sym typeface="Calibri"/>
              </a:rPr>
              <a:t>Speed of Light       </a:t>
            </a:r>
            <a:r>
              <a:rPr lang="en-US" sz="3200">
                <a:solidFill>
                  <a:schemeClr val="dk1"/>
                </a:solidFill>
                <a:latin typeface="Calibri"/>
                <a:ea typeface="Calibri"/>
                <a:cs typeface="Calibri"/>
                <a:sym typeface="Calibri"/>
              </a:rPr>
              <a:t>=  </a:t>
            </a:r>
            <a:r>
              <a:rPr lang="en-US" sz="3200">
                <a:solidFill>
                  <a:schemeClr val="accent5"/>
                </a:solidFill>
                <a:latin typeface="Calibri"/>
                <a:ea typeface="Calibri"/>
                <a:cs typeface="Calibri"/>
                <a:sym typeface="Calibri"/>
              </a:rPr>
              <a:t>Wavelength</a:t>
            </a:r>
            <a:r>
              <a:rPr lang="en-US" sz="3200">
                <a:solidFill>
                  <a:srgbClr val="538CD5"/>
                </a:solidFill>
                <a:latin typeface="Calibri"/>
                <a:ea typeface="Calibri"/>
                <a:cs typeface="Calibri"/>
                <a:sym typeface="Calibri"/>
              </a:rPr>
              <a:t>  </a:t>
            </a:r>
            <a:r>
              <a:rPr lang="en-US" sz="3200">
                <a:solidFill>
                  <a:schemeClr val="dk1"/>
                </a:solidFill>
                <a:latin typeface="Calibri"/>
                <a:ea typeface="Calibri"/>
                <a:cs typeface="Calibri"/>
                <a:sym typeface="Calibri"/>
              </a:rPr>
              <a:t>    x      </a:t>
            </a:r>
            <a:r>
              <a:rPr lang="en-US" sz="3200">
                <a:solidFill>
                  <a:schemeClr val="accent6"/>
                </a:solidFill>
                <a:latin typeface="Calibri"/>
                <a:ea typeface="Calibri"/>
                <a:cs typeface="Calibri"/>
                <a:sym typeface="Calibri"/>
              </a:rPr>
              <a:t>Frequency</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 </a:t>
            </a:r>
            <a:endParaRPr/>
          </a:p>
        </p:txBody>
      </p:sp>
      <p:sp>
        <p:nvSpPr>
          <p:cNvPr id="418" name="Google Shape;418;p42"/>
          <p:cNvSpPr txBox="1"/>
          <p:nvPr/>
        </p:nvSpPr>
        <p:spPr>
          <a:xfrm>
            <a:off x="968105" y="2372803"/>
            <a:ext cx="7653131"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FF0000"/>
              </a:buClr>
              <a:buSzPts val="4800"/>
              <a:buFont typeface="Calibri"/>
              <a:buNone/>
            </a:pPr>
            <a:r>
              <a:rPr lang="en-US" sz="4800">
                <a:solidFill>
                  <a:srgbClr val="FF0000"/>
                </a:solidFill>
                <a:latin typeface="Calibri"/>
                <a:ea typeface="Calibri"/>
                <a:cs typeface="Calibri"/>
                <a:sym typeface="Calibri"/>
              </a:rPr>
              <a:t>c</a:t>
            </a:r>
            <a:r>
              <a:rPr lang="en-US" sz="4800">
                <a:solidFill>
                  <a:schemeClr val="dk1"/>
                </a:solidFill>
                <a:latin typeface="Calibri"/>
                <a:ea typeface="Calibri"/>
                <a:cs typeface="Calibri"/>
                <a:sym typeface="Calibri"/>
              </a:rPr>
              <a:t>       =          </a:t>
            </a:r>
            <a:r>
              <a:rPr lang="en-US" sz="4800">
                <a:solidFill>
                  <a:srgbClr val="558ED5"/>
                </a:solidFill>
                <a:latin typeface="Calibri"/>
                <a:ea typeface="Calibri"/>
                <a:cs typeface="Calibri"/>
                <a:sym typeface="Calibri"/>
              </a:rPr>
              <a:t>λ</a:t>
            </a:r>
            <a:r>
              <a:rPr lang="en-US" sz="4800">
                <a:solidFill>
                  <a:schemeClr val="dk1"/>
                </a:solidFill>
                <a:latin typeface="Calibri"/>
                <a:ea typeface="Calibri"/>
                <a:cs typeface="Calibri"/>
                <a:sym typeface="Calibri"/>
              </a:rPr>
              <a:t>              x        </a:t>
            </a:r>
            <a:r>
              <a:rPr lang="en-US" sz="4800">
                <a:solidFill>
                  <a:srgbClr val="77933C"/>
                </a:solidFill>
                <a:latin typeface="Calibri"/>
                <a:ea typeface="Calibri"/>
                <a:cs typeface="Calibri"/>
                <a:sym typeface="Calibri"/>
              </a:rPr>
              <a:t>     </a:t>
            </a:r>
            <a:r>
              <a:rPr lang="en-US" sz="4800">
                <a:solidFill>
                  <a:schemeClr val="accent6"/>
                </a:solidFill>
                <a:latin typeface="Calibri"/>
                <a:ea typeface="Calibri"/>
                <a:cs typeface="Calibri"/>
                <a:sym typeface="Calibri"/>
              </a:rPr>
              <a:t>ƒ</a:t>
            </a:r>
            <a:endParaRPr sz="4800">
              <a:solidFill>
                <a:schemeClr val="accent6"/>
              </a:solidFill>
              <a:latin typeface="Calibri"/>
              <a:ea typeface="Calibri"/>
              <a:cs typeface="Calibri"/>
              <a:sym typeface="Calibri"/>
            </a:endParaRPr>
          </a:p>
        </p:txBody>
      </p:sp>
      <p:sp>
        <p:nvSpPr>
          <p:cNvPr id="419" name="Google Shape;419;p42" descr="Rewind"/>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3"/>
          <p:cNvSpPr txBox="1"/>
          <p:nvPr/>
        </p:nvSpPr>
        <p:spPr>
          <a:xfrm>
            <a:off x="467248" y="630115"/>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importance of speed of light?</a:t>
            </a:r>
            <a:endParaRPr/>
          </a:p>
        </p:txBody>
      </p:sp>
      <p:pic>
        <p:nvPicPr>
          <p:cNvPr id="427" name="Google Shape;427;p43" descr="speedoflight.jpg"/>
          <p:cNvPicPr preferRelativeResize="0"/>
          <p:nvPr/>
        </p:nvPicPr>
        <p:blipFill rotWithShape="1">
          <a:blip r:embed="rId4">
            <a:alphaModFix/>
          </a:blip>
          <a:srcRect t="22502" b="22501"/>
          <a:stretch/>
        </p:blipFill>
        <p:spPr>
          <a:xfrm>
            <a:off x="1070149" y="2094010"/>
            <a:ext cx="7015877" cy="385846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44"/>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36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p:nvPr/>
        </p:nvSpPr>
        <p:spPr>
          <a:xfrm>
            <a:off x="838383" y="130447"/>
            <a:ext cx="8081028" cy="15539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Waves</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disturbances that travel through a medium, transporting energy from one location to another without transporting matter</a:t>
            </a:r>
            <a:endParaRPr sz="3000" b="1">
              <a:solidFill>
                <a:schemeClr val="dk1"/>
              </a:solidFill>
              <a:latin typeface="Calibri"/>
              <a:ea typeface="Calibri"/>
              <a:cs typeface="Calibri"/>
              <a:sym typeface="Calibri"/>
            </a:endParaRPr>
          </a:p>
        </p:txBody>
      </p:sp>
      <p:sp>
        <p:nvSpPr>
          <p:cNvPr id="152" name="Google Shape;152;p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5" descr="he Physics of Sound"/>
          <p:cNvPicPr preferRelativeResize="0"/>
          <p:nvPr/>
        </p:nvPicPr>
        <p:blipFill rotWithShape="1">
          <a:blip r:embed="rId4">
            <a:alphaModFix/>
          </a:blip>
          <a:srcRect/>
          <a:stretch/>
        </p:blipFill>
        <p:spPr>
          <a:xfrm>
            <a:off x="1291076" y="1814868"/>
            <a:ext cx="6722268" cy="44815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p:nvPr/>
        </p:nvSpPr>
        <p:spPr>
          <a:xfrm>
            <a:off x="849541" y="112295"/>
            <a:ext cx="8013979"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Wavelengths</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the distance between two successive crests or troughs of a wave</a:t>
            </a:r>
            <a:endParaRPr sz="2800" b="1">
              <a:solidFill>
                <a:schemeClr val="dk1"/>
              </a:solidFill>
              <a:latin typeface="Calibri"/>
              <a:ea typeface="Calibri"/>
              <a:cs typeface="Calibri"/>
              <a:sym typeface="Calibri"/>
            </a:endParaRPr>
          </a:p>
        </p:txBody>
      </p:sp>
      <p:sp>
        <p:nvSpPr>
          <p:cNvPr id="160" name="Google Shape;160;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6" descr="stronomy Notes 4 - Light and Telescopes"/>
          <p:cNvPicPr preferRelativeResize="0"/>
          <p:nvPr/>
        </p:nvPicPr>
        <p:blipFill rotWithShape="1">
          <a:blip r:embed="rId4">
            <a:alphaModFix/>
          </a:blip>
          <a:srcRect/>
          <a:stretch/>
        </p:blipFill>
        <p:spPr>
          <a:xfrm>
            <a:off x="1851443" y="1578394"/>
            <a:ext cx="5593080" cy="44649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p:nvPr/>
        </p:nvSpPr>
        <p:spPr>
          <a:xfrm>
            <a:off x="844535" y="229302"/>
            <a:ext cx="8074876"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Frequency</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the number of waves that pass a fixed point in unit time</a:t>
            </a:r>
            <a:endParaRPr sz="2800" b="1">
              <a:solidFill>
                <a:srgbClr val="FF0000"/>
              </a:solidFill>
              <a:latin typeface="Calibri"/>
              <a:ea typeface="Calibri"/>
              <a:cs typeface="Calibri"/>
              <a:sym typeface="Calibri"/>
            </a:endParaRPr>
          </a:p>
        </p:txBody>
      </p:sp>
      <p:sp>
        <p:nvSpPr>
          <p:cNvPr id="168" name="Google Shape;168;p7"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7"/>
          <p:cNvPicPr preferRelativeResize="0"/>
          <p:nvPr/>
        </p:nvPicPr>
        <p:blipFill rotWithShape="1">
          <a:blip r:embed="rId4">
            <a:alphaModFix/>
          </a:blip>
          <a:srcRect/>
          <a:stretch/>
        </p:blipFill>
        <p:spPr>
          <a:xfrm>
            <a:off x="1914024" y="1532189"/>
            <a:ext cx="5219700" cy="48934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p:nvPr/>
        </p:nvSpPr>
        <p:spPr>
          <a:xfrm>
            <a:off x="849542" y="293472"/>
            <a:ext cx="8074876" cy="7332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Medium</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any material that waves can travel through</a:t>
            </a:r>
            <a:endParaRPr sz="2800" b="1">
              <a:solidFill>
                <a:srgbClr val="FF0000"/>
              </a:solidFill>
              <a:latin typeface="Calibri"/>
              <a:ea typeface="Calibri"/>
              <a:cs typeface="Calibri"/>
              <a:sym typeface="Calibri"/>
            </a:endParaRPr>
          </a:p>
        </p:txBody>
      </p:sp>
      <p:sp>
        <p:nvSpPr>
          <p:cNvPr id="176" name="Google Shape;176;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177;p8" descr="earth.jpg"/>
          <p:cNvPicPr preferRelativeResize="0"/>
          <p:nvPr/>
        </p:nvPicPr>
        <p:blipFill rotWithShape="1">
          <a:blip r:embed="rId4">
            <a:alphaModFix/>
          </a:blip>
          <a:srcRect l="-14891" r="-14891"/>
          <a:stretch/>
        </p:blipFill>
        <p:spPr>
          <a:xfrm>
            <a:off x="424771" y="1514225"/>
            <a:ext cx="8229600" cy="452596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On-screen Show (4:3)</PresentationFormat>
  <Paragraphs>177</Paragraphs>
  <Slides>43</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Speed of Light: the distance light can travel in a unit of time through a given substance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Speed of Light: the distance light can travel in a unit of time through a given substance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Friedman</dc:creator>
  <cp:lastModifiedBy>Kunemund, Rachel (rk8vm)</cp:lastModifiedBy>
  <cp:revision>1</cp:revision>
  <dcterms:created xsi:type="dcterms:W3CDTF">2020-09-20T01:27:13Z</dcterms:created>
  <dcterms:modified xsi:type="dcterms:W3CDTF">2021-08-04T02:11:11Z</dcterms:modified>
</cp:coreProperties>
</file>