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Lst>
  <p:sldSz cy="6858000" cx="9144000"/>
  <p:notesSz cx="6858000" cy="9144000"/>
  <p:embeddedFontLst>
    <p:embeddedFont>
      <p:font typeface="Roboto"/>
      <p:regular r:id="rId69"/>
      <p:bold r:id="rId70"/>
      <p:italic r:id="rId71"/>
      <p:boldItalic r:id="rId72"/>
    </p:embeddedFont>
    <p:embeddedFont>
      <p:font typeface="Poppins"/>
      <p:regular r:id="rId73"/>
      <p:bold r:id="rId74"/>
      <p:italic r:id="rId75"/>
      <p:boldItalic r:id="rId76"/>
    </p:embeddedFont>
    <p:embeddedFont>
      <p:font typeface="Helvetica Neue Light"/>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1" roundtripDataSignature="AMtx7mgKY1yA3/fo3+vrgFJ9MIkx9WJsH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HelveticaNeueLight-boldItalic.fntdata"/><Relationship Id="rId81"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oppins-regular.fntdata"/><Relationship Id="rId72" Type="http://schemas.openxmlformats.org/officeDocument/2006/relationships/font" Target="fonts/Roboto-boldItalic.fntdata"/><Relationship Id="rId31" Type="http://schemas.openxmlformats.org/officeDocument/2006/relationships/slide" Target="slides/slide26.xml"/><Relationship Id="rId75" Type="http://schemas.openxmlformats.org/officeDocument/2006/relationships/font" Target="fonts/Poppins-italic.fntdata"/><Relationship Id="rId30" Type="http://schemas.openxmlformats.org/officeDocument/2006/relationships/slide" Target="slides/slide25.xml"/><Relationship Id="rId74" Type="http://schemas.openxmlformats.org/officeDocument/2006/relationships/font" Target="fonts/Poppins-bold.fntdata"/><Relationship Id="rId33" Type="http://schemas.openxmlformats.org/officeDocument/2006/relationships/slide" Target="slides/slide28.xml"/><Relationship Id="rId77" Type="http://schemas.openxmlformats.org/officeDocument/2006/relationships/font" Target="fonts/HelveticaNeueLight-regular.fntdata"/><Relationship Id="rId32" Type="http://schemas.openxmlformats.org/officeDocument/2006/relationships/slide" Target="slides/slide27.xml"/><Relationship Id="rId76" Type="http://schemas.openxmlformats.org/officeDocument/2006/relationships/font" Target="fonts/Poppins-boldItalic.fntdata"/><Relationship Id="rId35" Type="http://schemas.openxmlformats.org/officeDocument/2006/relationships/slide" Target="slides/slide30.xml"/><Relationship Id="rId79" Type="http://schemas.openxmlformats.org/officeDocument/2006/relationships/font" Target="fonts/HelveticaNeueLight-italic.fntdata"/><Relationship Id="rId34" Type="http://schemas.openxmlformats.org/officeDocument/2006/relationships/slide" Target="slides/slide29.xml"/><Relationship Id="rId78" Type="http://schemas.openxmlformats.org/officeDocument/2006/relationships/font" Target="fonts/HelveticaNeueLight-bold.fntdata"/><Relationship Id="rId71" Type="http://schemas.openxmlformats.org/officeDocument/2006/relationships/font" Target="fonts/Roboto-italic.fntdata"/><Relationship Id="rId70" Type="http://schemas.openxmlformats.org/officeDocument/2006/relationships/font" Target="fonts/Roboto-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bed57e9296_0_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2bed57e9296_0_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g2bed57e9296_0_1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b807f687a5_1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2b807f687a5_1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A forecast is a ________ or guess of what the weather will be.</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[A. prediction]</a:t>
            </a:r>
            <a:endParaRPr sz="1100"/>
          </a:p>
        </p:txBody>
      </p:sp>
      <p:sp>
        <p:nvSpPr>
          <p:cNvPr id="187" name="Google Shape;187;g2b807f687a5_1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bc31cd9566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2bc31cd9566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A forecast is a ________ or guess of what the weather will be.</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[A. prediction]</a:t>
            </a:r>
            <a:endParaRPr sz="1100"/>
          </a:p>
        </p:txBody>
      </p:sp>
      <p:sp>
        <p:nvSpPr>
          <p:cNvPr id="196" name="Google Shape;196;g2bc31cd9566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b808918c96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2b808918c96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Weather is what is happening in the air outside. What words describe the weather in the boxes below?</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[sunny, rainy, cloudy, stormy, snowy, windy]</a:t>
            </a:r>
            <a:endParaRPr/>
          </a:p>
        </p:txBody>
      </p:sp>
      <p:sp>
        <p:nvSpPr>
          <p:cNvPr id="205" name="Google Shape;205;g2b808918c96_0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bc31cd9566_0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2bc31cd9566_0_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Weather is what is happening in the air outside. What words describe the weather in the boxes below?</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[sunny, rainy, cloudy, stormy, snowy, windy]</a:t>
            </a:r>
            <a:endParaRPr/>
          </a:p>
        </p:txBody>
      </p:sp>
      <p:sp>
        <p:nvSpPr>
          <p:cNvPr id="219" name="Google Shape;219;g2bc31cd9566_0_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bc31cd9566_0_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2bc31cd9566_0_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500"/>
              <a:buNone/>
            </a:pPr>
            <a:r>
              <a:rPr lang="en-US"/>
              <a:t>Cumulus clouds are ______, white clouds with flat bottoms.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fluffy]</a:t>
            </a:r>
            <a:endParaRPr/>
          </a:p>
        </p:txBody>
      </p:sp>
      <p:sp>
        <p:nvSpPr>
          <p:cNvPr id="227" name="Google Shape;227;g2bc31cd9566_0_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bc600ba772_0_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2bc600ba772_0_1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500"/>
              <a:buNone/>
            </a:pPr>
            <a:r>
              <a:rPr lang="en-US"/>
              <a:t>Cumulus clouds are ______, white clouds with flat bottoms.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fluffy]</a:t>
            </a:r>
            <a:endParaRPr/>
          </a:p>
        </p:txBody>
      </p:sp>
      <p:sp>
        <p:nvSpPr>
          <p:cNvPr id="236" name="Google Shape;236;g2bc600ba772_0_1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bed57e9296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2bed57e9296_0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500"/>
              <a:buFont typeface="Arial"/>
              <a:buNone/>
            </a:pPr>
            <a:r>
              <a:rPr lang="en-US"/>
              <a:t>Cumulonimbus clouds are large, ______ clouds with dark bottoms.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tall]</a:t>
            </a:r>
            <a:endParaRPr/>
          </a:p>
        </p:txBody>
      </p:sp>
      <p:sp>
        <p:nvSpPr>
          <p:cNvPr id="245" name="Google Shape;245;g2bed57e9296_0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bed57e9296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g2bed57e9296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3500"/>
              <a:buNone/>
            </a:pPr>
            <a:r>
              <a:rPr lang="en-US"/>
              <a:t>Cumulonimbus clouds are large, ______ clouds with dark bottoms.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tall]</a:t>
            </a:r>
            <a:endParaRPr/>
          </a:p>
        </p:txBody>
      </p:sp>
      <p:sp>
        <p:nvSpPr>
          <p:cNvPr id="254" name="Google Shape;254;g2bed57e9296_0_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stratus</a:t>
            </a:r>
            <a:r>
              <a:rPr b="1" lang="en-US"/>
              <a:t> clouds</a:t>
            </a:r>
            <a:r>
              <a:rPr lang="en-US"/>
              <a:t>.</a:t>
            </a:r>
            <a:endParaRPr/>
          </a:p>
        </p:txBody>
      </p:sp>
      <p:sp>
        <p:nvSpPr>
          <p:cNvPr id="263" name="Google Shape;263;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Stratus clouds are smooth, gray clouds that cover the whole sky.</a:t>
            </a:r>
            <a:endParaRPr/>
          </a:p>
          <a:p>
            <a:pPr indent="0" lvl="0" marL="0" rtl="0" algn="l">
              <a:lnSpc>
                <a:spcPct val="100000"/>
              </a:lnSpc>
              <a:spcBef>
                <a:spcPts val="0"/>
              </a:spcBef>
              <a:spcAft>
                <a:spcPts val="0"/>
              </a:spcAft>
              <a:buSzPts val="1400"/>
              <a:buNone/>
            </a:pPr>
            <a:r>
              <a:t/>
            </a:r>
            <a:endParaRPr/>
          </a:p>
        </p:txBody>
      </p:sp>
      <p:sp>
        <p:nvSpPr>
          <p:cNvPr id="271" name="Google Shape;271;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phrase: Stratus clouds.</a:t>
            </a:r>
            <a:endParaRPr/>
          </a:p>
        </p:txBody>
      </p:sp>
      <p:sp>
        <p:nvSpPr>
          <p:cNvPr id="122" name="Google Shape;122;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80" name="Google Shape;280;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a:t>
            </a:r>
            <a:r>
              <a:rPr lang="en-US"/>
              <a:t>are stratus clouds</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Smooth, gray clouds that cover the whole sky</a:t>
            </a:r>
            <a:r>
              <a:rPr lang="en-US"/>
              <a:t>.</a:t>
            </a:r>
            <a:r>
              <a:rPr b="0" lang="en-US"/>
              <a:t>]</a:t>
            </a:r>
            <a:endParaRPr/>
          </a:p>
        </p:txBody>
      </p:sp>
      <p:sp>
        <p:nvSpPr>
          <p:cNvPr id="286" name="Google Shape;286;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94" name="Google Shape;294;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a613fe29c9_0_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2a613fe29c9_0_1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Because stratus clouds cover the whole sky, they block out direct sunlight.</a:t>
            </a:r>
            <a:endParaRPr/>
          </a:p>
        </p:txBody>
      </p:sp>
      <p:sp>
        <p:nvSpPr>
          <p:cNvPr id="301" name="Google Shape;301;g2a613fe29c9_0_1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a5a1442303_0_4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2a5a1442303_0_4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Stratus clouds are low-level clouds. They often form below 6,500 feet in altitude.</a:t>
            </a:r>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310" name="Google Shape;310;g2a5a1442303_0_4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bc31cd9566_0_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g2bc31cd9566_0_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Light rain and drizzle are usually associated with stratus clouds.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321" name="Google Shape;321;g2bc31cd9566_0_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29" name="Google Shape;329;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8c7b7e697c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28c7b7e697c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True or false: Because stratus clouds cover the whole sky, they block out direct sunlight.</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[A. True]</a:t>
            </a:r>
            <a:endParaRPr/>
          </a:p>
        </p:txBody>
      </p:sp>
      <p:sp>
        <p:nvSpPr>
          <p:cNvPr id="335" name="Google Shape;335;g28c7b7e697c_0_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bed57e9296_0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2bed57e9296_0_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True or false: Because stratus clouds cover the whole sky, they block out direct sunlight.</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[A. True]</a:t>
            </a:r>
            <a:endParaRPr/>
          </a:p>
        </p:txBody>
      </p:sp>
      <p:sp>
        <p:nvSpPr>
          <p:cNvPr id="345" name="Google Shape;345;g2bed57e9296_0_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f1b7a68edc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1f1b7a68edc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Stratus clouds are ______-level clouds. They often form below 6,500 feet in altitude.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[A. low]</a:t>
            </a:r>
            <a:endParaRPr/>
          </a:p>
        </p:txBody>
      </p:sp>
      <p:sp>
        <p:nvSpPr>
          <p:cNvPr id="355" name="Google Shape;355;g1f1b7a68edc_0_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How can I predict weather events by tracking weather conditions?</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1" name="Google Shape;131;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bed57e9296_0_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2bed57e9296_0_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Stratus clouds are ______-level clouds. They often form below 6,500 feet in altitude.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[A. low]</a:t>
            </a:r>
            <a:endParaRPr/>
          </a:p>
        </p:txBody>
      </p:sp>
      <p:sp>
        <p:nvSpPr>
          <p:cNvPr id="367" name="Google Shape;367;g2bed57e9296_0_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b790e7f309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2b790e7f309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True or false: Heavy rain and downpours are </a:t>
            </a:r>
            <a:r>
              <a:rPr lang="en-US"/>
              <a:t>usually</a:t>
            </a:r>
            <a:r>
              <a:rPr lang="en-US"/>
              <a:t> associated with stratus clouds.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[A. False - light rain and drizzle]</a:t>
            </a:r>
            <a:endParaRPr/>
          </a:p>
        </p:txBody>
      </p:sp>
      <p:sp>
        <p:nvSpPr>
          <p:cNvPr id="379" name="Google Shape;379;g2b790e7f309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bed57e9296_0_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2bed57e9296_0_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True or false: Heavy rain and downpours are usually associated with stratus clouds.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[A. False - light rain and drizzle]</a:t>
            </a:r>
            <a:endParaRPr/>
          </a:p>
        </p:txBody>
      </p:sp>
      <p:sp>
        <p:nvSpPr>
          <p:cNvPr id="388" name="Google Shape;388;g2bed57e9296_0_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stratus</a:t>
            </a:r>
            <a:r>
              <a:rPr b="1" lang="en-US"/>
              <a:t> clouds</a:t>
            </a:r>
            <a:r>
              <a:rPr lang="en-US"/>
              <a:t>.</a:t>
            </a:r>
            <a:endParaRPr/>
          </a:p>
        </p:txBody>
      </p:sp>
      <p:sp>
        <p:nvSpPr>
          <p:cNvPr id="397" name="Google Shape;397;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an example of stratus clouds. They are smooth, gray clouds that cover the whole sky. </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404" name="Google Shape;404;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b790e7f309_0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2b790e7f309_0_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also an example of stratus clouds. They are smooth, gray clouds that cover the whole sky. </a:t>
            </a:r>
            <a:endParaRPr/>
          </a:p>
        </p:txBody>
      </p:sp>
      <p:sp>
        <p:nvSpPr>
          <p:cNvPr id="413" name="Google Shape;413;g2b790e7f309_0_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stratus</a:t>
            </a:r>
            <a:r>
              <a:rPr b="1" lang="en-US"/>
              <a:t> clouds.</a:t>
            </a:r>
            <a:endParaRPr/>
          </a:p>
        </p:txBody>
      </p:sp>
      <p:sp>
        <p:nvSpPr>
          <p:cNvPr id="422" name="Google Shape;422;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These are not stratus clouds. They are not smooth, gray clouds that cover the whole sky.</a:t>
            </a:r>
            <a:endParaRPr/>
          </a:p>
        </p:txBody>
      </p:sp>
      <p:sp>
        <p:nvSpPr>
          <p:cNvPr id="429" name="Google Shape;429;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These are also not stratus clouds. They are not smooth, gray clouds that cover the whole sky. </a:t>
            </a:r>
            <a:endParaRPr/>
          </a:p>
        </p:txBody>
      </p:sp>
      <p:sp>
        <p:nvSpPr>
          <p:cNvPr id="438" name="Google Shape;438;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47" name="Google Shape;447;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3" name="Google Shape;143;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picture shows stratus clouds?</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right picture.]</a:t>
            </a:r>
            <a:endParaRPr/>
          </a:p>
        </p:txBody>
      </p:sp>
      <p:sp>
        <p:nvSpPr>
          <p:cNvPr id="453" name="Google Shape;453;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bed57e9296_0_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g2bed57e9296_0_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picture shows stratus clouds?</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right picture.]</a:t>
            </a:r>
            <a:endParaRPr/>
          </a:p>
        </p:txBody>
      </p:sp>
      <p:sp>
        <p:nvSpPr>
          <p:cNvPr id="464" name="Google Shape;464;g2bed57e9296_0_7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76" name="Google Shape;476;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a613fe29c9_2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g2a613fe29c9_2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lang="en-US"/>
              <a:t>Stratus clouds are smooth, gray clouds that cover the whole sky.</a:t>
            </a:r>
            <a:endParaRPr/>
          </a:p>
        </p:txBody>
      </p:sp>
      <p:sp>
        <p:nvSpPr>
          <p:cNvPr id="483" name="Google Shape;483;g2a613fe29c9_2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stratus</a:t>
            </a:r>
            <a:r>
              <a:rPr b="1" lang="en-US"/>
              <a:t> clouds</a:t>
            </a:r>
            <a:r>
              <a:rPr lang="en-US">
                <a:solidFill>
                  <a:srgbClr val="242424"/>
                </a:solidFill>
              </a:rPr>
              <a:t>. </a:t>
            </a:r>
            <a:endParaRPr/>
          </a:p>
        </p:txBody>
      </p:sp>
      <p:sp>
        <p:nvSpPr>
          <p:cNvPr id="491" name="Google Shape;491;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stratus</a:t>
            </a:r>
            <a:r>
              <a:rPr b="1" lang="en-US">
                <a:solidFill>
                  <a:srgbClr val="242424"/>
                </a:solidFill>
              </a:rPr>
              <a:t> clouds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stratus</a:t>
            </a:r>
            <a:r>
              <a:rPr b="1" lang="en-US"/>
              <a:t> clouds.</a:t>
            </a:r>
            <a:endParaRPr>
              <a:solidFill>
                <a:schemeClr val="dk1"/>
              </a:solidFill>
            </a:endParaRPr>
          </a:p>
        </p:txBody>
      </p:sp>
      <p:sp>
        <p:nvSpPr>
          <p:cNvPr id="502" name="Google Shape;502;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a613fe29c9_2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g2a613fe29c9_2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correct picture of stratus clouds from the choices below.</a:t>
            </a:r>
            <a:endParaRPr/>
          </a:p>
        </p:txBody>
      </p:sp>
      <p:sp>
        <p:nvSpPr>
          <p:cNvPr id="524" name="Google Shape;524;g2a613fe29c9_2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bed57e9296_0_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g2bed57e9296_0_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correct picture of stratus clouds from the choices below.</a:t>
            </a:r>
            <a:endParaRPr/>
          </a:p>
        </p:txBody>
      </p:sp>
      <p:sp>
        <p:nvSpPr>
          <p:cNvPr id="544" name="Google Shape;544;g2bed57e9296_0_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stratus clouds.</a:t>
            </a:r>
            <a:endParaRPr>
              <a:solidFill>
                <a:schemeClr val="dk1"/>
              </a:solidFill>
            </a:endParaRPr>
          </a:p>
        </p:txBody>
      </p:sp>
      <p:sp>
        <p:nvSpPr>
          <p:cNvPr id="565" name="Google Shape;565;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Choose the correct definition of </a:t>
            </a:r>
            <a:r>
              <a:rPr b="1" lang="en-US"/>
              <a:t>stratus</a:t>
            </a:r>
            <a:r>
              <a:rPr b="1" lang="en-US"/>
              <a:t> clouds </a:t>
            </a:r>
            <a:r>
              <a:rPr lang="en-US"/>
              <a:t>from the choices below.</a:t>
            </a:r>
            <a:endParaRPr sz="1200">
              <a:solidFill>
                <a:schemeClr val="dk1"/>
              </a:solidFill>
            </a:endParaRPr>
          </a:p>
        </p:txBody>
      </p:sp>
      <p:sp>
        <p:nvSpPr>
          <p:cNvPr id="588" name="Google Shape;588;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b807f687a5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2b807f687a5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Forecast is a prediction or guess of what the weather will be.</a:t>
            </a:r>
            <a:endParaRPr/>
          </a:p>
        </p:txBody>
      </p:sp>
      <p:sp>
        <p:nvSpPr>
          <p:cNvPr id="149" name="Google Shape;149;g2b807f687a5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bed57e9296_0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g2bed57e9296_0_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Choose the correct definition of </a:t>
            </a:r>
            <a:r>
              <a:rPr b="1" lang="en-US"/>
              <a:t>stratus clouds </a:t>
            </a:r>
            <a:r>
              <a:rPr lang="en-US"/>
              <a:t>from the choices below.</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[D. Smooth, gray clouds that cover the whole sky.]</a:t>
            </a:r>
            <a:endParaRPr/>
          </a:p>
        </p:txBody>
      </p:sp>
      <p:sp>
        <p:nvSpPr>
          <p:cNvPr id="609" name="Google Shape;609;g2bed57e9296_0_1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stratus</a:t>
            </a:r>
            <a:r>
              <a:rPr b="1" lang="en-US"/>
              <a:t> clouds: </a:t>
            </a:r>
            <a:r>
              <a:rPr lang="en-US"/>
              <a:t>Smooth, gray clouds that cover the whole sky</a:t>
            </a:r>
            <a:r>
              <a:rPr lang="en-US"/>
              <a:t>.</a:t>
            </a:r>
            <a:endParaRPr>
              <a:solidFill>
                <a:schemeClr val="dk1"/>
              </a:solidFill>
            </a:endParaRPr>
          </a:p>
        </p:txBody>
      </p:sp>
      <p:sp>
        <p:nvSpPr>
          <p:cNvPr id="631" name="Google Shape;631;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Choose the correct example of stratus clouds from the choices below.</a:t>
            </a:r>
            <a:endParaRPr sz="1200">
              <a:solidFill>
                <a:schemeClr val="dk1"/>
              </a:solidFill>
            </a:endParaRPr>
          </a:p>
        </p:txBody>
      </p:sp>
      <p:sp>
        <p:nvSpPr>
          <p:cNvPr id="655" name="Google Shape;655;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bed57e9296_0_1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g2bed57e9296_0_1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“Clouds that look like a big gray blanket across the sky” is correct! This is an example of </a:t>
            </a:r>
            <a:r>
              <a:rPr b="1" lang="en-US"/>
              <a:t>stratus clouds.</a:t>
            </a:r>
            <a:endParaRPr/>
          </a:p>
          <a:p>
            <a:pPr indent="0" lvl="0" marL="0" rtl="0" algn="l">
              <a:lnSpc>
                <a:spcPct val="100000"/>
              </a:lnSpc>
              <a:spcBef>
                <a:spcPts val="0"/>
              </a:spcBef>
              <a:spcAft>
                <a:spcPts val="0"/>
              </a:spcAft>
              <a:buSzPts val="1400"/>
              <a:buNone/>
            </a:pPr>
            <a:r>
              <a:t/>
            </a:r>
            <a:endParaRPr/>
          </a:p>
        </p:txBody>
      </p:sp>
      <p:sp>
        <p:nvSpPr>
          <p:cNvPr id="676" name="Google Shape;676;g2bed57e9296_0_1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stratus</a:t>
            </a:r>
            <a:r>
              <a:rPr b="1" lang="en-US" sz="1100"/>
              <a:t> clouds:</a:t>
            </a:r>
            <a:r>
              <a:rPr lang="en-US" sz="1100"/>
              <a:t> </a:t>
            </a:r>
            <a:r>
              <a:rPr lang="en-US"/>
              <a:t>Clouds that look like a big gray blanket across the sky</a:t>
            </a:r>
            <a:r>
              <a:rPr lang="en-US"/>
              <a:t>.</a:t>
            </a:r>
            <a:endParaRPr sz="1100">
              <a:solidFill>
                <a:schemeClr val="dk1"/>
              </a:solidFill>
            </a:endParaRPr>
          </a:p>
        </p:txBody>
      </p:sp>
      <p:sp>
        <p:nvSpPr>
          <p:cNvPr id="698" name="Google Shape;698;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a:t>
            </a:r>
            <a:r>
              <a:rPr b="1" lang="en-US"/>
              <a:t>stratus</a:t>
            </a:r>
            <a:r>
              <a:rPr b="1" lang="en-US"/>
              <a:t> clouds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23" name="Google Shape;723;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bed57e9296_0_1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g2bed57e9296_0_1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100"/>
              <a:t>“Stratus clouds tell me that I might not see the sun today.” That is correct! This is an example of how stratus clouds impact your life.</a:t>
            </a:r>
            <a:endParaRPr/>
          </a:p>
          <a:p>
            <a:pPr indent="0" lvl="0" marL="0" rtl="0" algn="l">
              <a:lnSpc>
                <a:spcPct val="100000"/>
              </a:lnSpc>
              <a:spcBef>
                <a:spcPts val="0"/>
              </a:spcBef>
              <a:spcAft>
                <a:spcPts val="0"/>
              </a:spcAft>
              <a:buSzPts val="1400"/>
              <a:buNone/>
            </a:pPr>
            <a:r>
              <a:t/>
            </a:r>
            <a:endParaRPr/>
          </a:p>
        </p:txBody>
      </p:sp>
      <p:sp>
        <p:nvSpPr>
          <p:cNvPr id="744" name="Google Shape;744;g2bed57e9296_0_1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solidFill>
                  <a:schemeClr val="dk1"/>
                </a:solidFill>
              </a:rPr>
              <a:t>Here is the Frayer Model with a picture, definition, example, and a correct response to “how d</a:t>
            </a:r>
            <a:r>
              <a:rPr lang="en-US" sz="1100"/>
              <a:t>o </a:t>
            </a:r>
            <a:r>
              <a:rPr b="1" lang="en-US" sz="1100"/>
              <a:t>stratus</a:t>
            </a:r>
            <a:r>
              <a:rPr b="1" lang="en-US" sz="1100"/>
              <a:t> clouds</a:t>
            </a:r>
            <a:r>
              <a:rPr b="1" lang="en-US" sz="1100">
                <a:solidFill>
                  <a:schemeClr val="dk1"/>
                </a:solidFill>
              </a:rPr>
              <a:t> </a:t>
            </a:r>
            <a:r>
              <a:rPr lang="en-US" sz="1100">
                <a:solidFill>
                  <a:schemeClr val="dk1"/>
                </a:solidFill>
              </a:rPr>
              <a:t>impact my life?”: </a:t>
            </a:r>
            <a:r>
              <a:rPr lang="en-US" sz="1100"/>
              <a:t>Stratus clouds tell me that I might not see the sun today</a:t>
            </a:r>
            <a:r>
              <a:rPr lang="en-US" sz="1100"/>
              <a:t>.</a:t>
            </a:r>
            <a:endParaRPr sz="1100"/>
          </a:p>
        </p:txBody>
      </p:sp>
      <p:sp>
        <p:nvSpPr>
          <p:cNvPr id="766" name="Google Shape;766;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792" name="Google Shape;792;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b790e7f309_0_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g2b790e7f309_0_1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b="1" lang="en-US"/>
              <a:t>Stratu</a:t>
            </a:r>
            <a:r>
              <a:rPr b="1" lang="en-US"/>
              <a:t>s clouds </a:t>
            </a:r>
            <a:r>
              <a:rPr lang="en-US"/>
              <a:t>are smooth, gray clouds that cover the whole sky.</a:t>
            </a:r>
            <a:endParaRPr/>
          </a:p>
        </p:txBody>
      </p:sp>
      <p:sp>
        <p:nvSpPr>
          <p:cNvPr id="799" name="Google Shape;799;g2b790e7f309_0_1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b808918c96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2b808918c96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Weather is what is happening in the air outside</a:t>
            </a:r>
            <a:endParaRPr/>
          </a:p>
        </p:txBody>
      </p:sp>
      <p:sp>
        <p:nvSpPr>
          <p:cNvPr id="157" name="Google Shape;157;g2b808918c96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2b790e7f309_0_1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6" name="Google Shape;806;g2b790e7f309_0_1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Our “big question” is: </a:t>
            </a:r>
            <a:r>
              <a:rPr b="1" lang="en-US"/>
              <a:t>How can I predict weather events by tracking weather conditions?</a:t>
            </a:r>
            <a:endParaRPr/>
          </a:p>
          <a:p>
            <a:pPr indent="0" lvl="0" marL="0" rtl="0" algn="l">
              <a:lnSpc>
                <a:spcPct val="100000"/>
              </a:lnSpc>
              <a:spcBef>
                <a:spcPts val="0"/>
              </a:spcBef>
              <a:spcAft>
                <a:spcPts val="0"/>
              </a:spcAft>
              <a:buSzPts val="1400"/>
              <a:buNone/>
            </a:pPr>
            <a:r>
              <a:rPr lang="en-US"/>
              <a:t>Does anyone have any additional examples to share that haven’t been discussed yet?</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807" name="Google Shape;807;g2b790e7f309_0_1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28d164d3bd8_0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8" name="Google Shape;818;g28d164d3bd8_0_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rPr lang="en-US"/>
              <a:t>Click the link above for an extension video on stratus clouds. Jot down 2 or 3 new facts that you learn about stratus clouds. Discuss them as a class.</a:t>
            </a:r>
            <a:endParaRPr/>
          </a:p>
          <a:p>
            <a:pPr indent="0" lvl="0" marL="0" rtl="0" algn="l">
              <a:lnSpc>
                <a:spcPct val="100000"/>
              </a:lnSpc>
              <a:spcBef>
                <a:spcPts val="0"/>
              </a:spcBef>
              <a:spcAft>
                <a:spcPts val="0"/>
              </a:spcAft>
              <a:buClr>
                <a:schemeClr val="dk1"/>
              </a:buClr>
              <a:buSzPts val="1800"/>
              <a:buFont typeface="Arial"/>
              <a:buNone/>
            </a:pPr>
            <a:r>
              <a:t/>
            </a:r>
            <a:endParaRPr/>
          </a:p>
          <a:p>
            <a:pPr indent="0" lvl="0" marL="0" rtl="0" algn="l">
              <a:lnSpc>
                <a:spcPct val="100000"/>
              </a:lnSpc>
              <a:spcBef>
                <a:spcPts val="0"/>
              </a:spcBef>
              <a:spcAft>
                <a:spcPts val="0"/>
              </a:spcAft>
              <a:buClr>
                <a:schemeClr val="dk1"/>
              </a:buClr>
              <a:buSzPts val="1800"/>
              <a:buFont typeface="Arial"/>
              <a:buNone/>
            </a:pPr>
            <a:r>
              <a:t/>
            </a:r>
            <a:endParaRPr/>
          </a:p>
        </p:txBody>
      </p:sp>
      <p:sp>
        <p:nvSpPr>
          <p:cNvPr id="819" name="Google Shape;819;g28d164d3bd8_0_1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9" name="Google Shape;829;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30" name="Google Shape;830;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5" name="Google Shape;83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bc31cd9566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bc31cd9566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Cumulus clouds are fluffy, white clouds with flat bottoms.</a:t>
            </a:r>
            <a:endParaRPr/>
          </a:p>
        </p:txBody>
      </p:sp>
      <p:sp>
        <p:nvSpPr>
          <p:cNvPr id="165" name="Google Shape;165;g2bc31cd9566_0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bed57e9296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bed57e9296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Cumulonimbus clouds are large, tall clouds with dark bottoms.</a:t>
            </a:r>
            <a:endParaRPr/>
          </a:p>
        </p:txBody>
      </p:sp>
      <p:sp>
        <p:nvSpPr>
          <p:cNvPr id="173" name="Google Shape;173;g2bed57e9296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81" name="Google Shape;181;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4.png"/><Relationship Id="rId11" Type="http://schemas.openxmlformats.org/officeDocument/2006/relationships/image" Target="../media/image8.png"/><Relationship Id="rId10" Type="http://schemas.openxmlformats.org/officeDocument/2006/relationships/image" Target="../media/image11.png"/><Relationship Id="rId9"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26.png"/><Relationship Id="rId5"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jp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png"/><Relationship Id="rId4" Type="http://schemas.openxmlformats.org/officeDocument/2006/relationships/image" Target="../media/image31.png"/><Relationship Id="rId5"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9.png"/><Relationship Id="rId4" Type="http://schemas.openxmlformats.org/officeDocument/2006/relationships/image" Target="../media/image31.png"/><Relationship Id="rId5"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24.png"/><Relationship Id="rId6" Type="http://schemas.openxmlformats.org/officeDocument/2006/relationships/image" Target="../media/image16.png"/><Relationship Id="rId7" Type="http://schemas.openxmlformats.org/officeDocument/2006/relationships/image" Target="../media/image14.png"/><Relationship Id="rId8"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9.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9.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9.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9.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9.png"/><Relationship Id="rId4" Type="http://schemas.openxmlformats.org/officeDocument/2006/relationships/image" Target="../media/image42.png"/><Relationship Id="rId5" Type="http://schemas.openxmlformats.org/officeDocument/2006/relationships/image" Target="../media/image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9.png"/><Relationship Id="rId4" Type="http://schemas.openxmlformats.org/officeDocument/2006/relationships/image" Target="../media/image42.png"/><Relationship Id="rId5"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9.png"/><Relationship Id="rId4" Type="http://schemas.openxmlformats.org/officeDocument/2006/relationships/image" Target="../media/image40.png"/><Relationship Id="rId5" Type="http://schemas.openxmlformats.org/officeDocument/2006/relationships/image" Target="../media/image14.png"/><Relationship Id="rId6"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9.png"/><Relationship Id="rId4" Type="http://schemas.openxmlformats.org/officeDocument/2006/relationships/image" Target="../media/image40.png"/><Relationship Id="rId5" Type="http://schemas.openxmlformats.org/officeDocument/2006/relationships/image" Target="../media/image14.png"/><Relationship Id="rId6"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5.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4.png"/><Relationship Id="rId4"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4.png"/><Relationship Id="rId4"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5.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24.png"/><Relationship Id="rId6" Type="http://schemas.openxmlformats.org/officeDocument/2006/relationships/image" Target="../media/image16.png"/><Relationship Id="rId7" Type="http://schemas.openxmlformats.org/officeDocument/2006/relationships/image" Target="../media/image14.png"/><Relationship Id="rId8" Type="http://schemas.openxmlformats.org/officeDocument/2006/relationships/image" Target="../media/image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https://www.youtube.com/watch?v=S-Qg7rSyzVw&amp;ab_channel=ExploringtheNatureofWyoming%7CUWyoExtension" TargetMode="External"/><Relationship Id="rId4" Type="http://schemas.openxmlformats.org/officeDocument/2006/relationships/hyperlink" Target="https://www.youtube.com/watch?v=S-Qg7rSyzVw&amp;ab_channel=ExploringtheNatureofWyoming%7CUWyoExtension" TargetMode="External"/><Relationship Id="rId5" Type="http://schemas.openxmlformats.org/officeDocument/2006/relationships/image" Target="../media/image48.png"/><Relationship Id="rId6" Type="http://schemas.openxmlformats.org/officeDocument/2006/relationships/image" Target="../media/image50.png"/><Relationship Id="rId7" Type="http://schemas.openxmlformats.org/officeDocument/2006/relationships/image" Target="../media/image5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6.jpg"/><Relationship Id="rId4" Type="http://schemas.openxmlformats.org/officeDocument/2006/relationships/image" Target="../media/image47.png"/><Relationship Id="rId5"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g2bed57e9296_0_195"/>
          <p:cNvGrpSpPr/>
          <p:nvPr/>
        </p:nvGrpSpPr>
        <p:grpSpPr>
          <a:xfrm>
            <a:off x="1325592" y="297175"/>
            <a:ext cx="6456691" cy="6404394"/>
            <a:chOff x="814636" y="0"/>
            <a:chExt cx="5828917" cy="6404394"/>
          </a:xfrm>
        </p:grpSpPr>
        <p:sp>
          <p:nvSpPr>
            <p:cNvPr id="90" name="Google Shape;90;g2bed57e9296_0_195"/>
            <p:cNvSpPr/>
            <p:nvPr/>
          </p:nvSpPr>
          <p:spPr>
            <a:xfrm rot="10800000">
              <a:off x="1480849" y="54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g2bed57e9296_0_195"/>
            <p:cNvSpPr txBox="1"/>
            <p:nvPr/>
          </p:nvSpPr>
          <p:spPr>
            <a:xfrm>
              <a:off x="1661623" y="68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g2bed57e9296_0_195"/>
            <p:cNvSpPr/>
            <p:nvPr/>
          </p:nvSpPr>
          <p:spPr>
            <a:xfrm>
              <a:off x="848401" y="0"/>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g2bed57e9296_0_195"/>
            <p:cNvSpPr/>
            <p:nvPr/>
          </p:nvSpPr>
          <p:spPr>
            <a:xfrm rot="10800000">
              <a:off x="1480849" y="938784"/>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g2bed57e9296_0_195"/>
            <p:cNvSpPr txBox="1"/>
            <p:nvPr/>
          </p:nvSpPr>
          <p:spPr>
            <a:xfrm>
              <a:off x="1661623" y="938929"/>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g2bed57e9296_0_195"/>
            <p:cNvSpPr/>
            <p:nvPr/>
          </p:nvSpPr>
          <p:spPr>
            <a:xfrm>
              <a:off x="824716" y="938929"/>
              <a:ext cx="722700" cy="7227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g2bed57e9296_0_195"/>
            <p:cNvSpPr/>
            <p:nvPr/>
          </p:nvSpPr>
          <p:spPr>
            <a:xfrm rot="10800000">
              <a:off x="1480849" y="1877027"/>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g2bed57e9296_0_195"/>
            <p:cNvSpPr txBox="1"/>
            <p:nvPr/>
          </p:nvSpPr>
          <p:spPr>
            <a:xfrm>
              <a:off x="1661623" y="1877172"/>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g2bed57e9296_0_195"/>
            <p:cNvSpPr/>
            <p:nvPr/>
          </p:nvSpPr>
          <p:spPr>
            <a:xfrm>
              <a:off x="814643" y="1875958"/>
              <a:ext cx="722700" cy="7227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g2bed57e9296_0_195"/>
            <p:cNvSpPr/>
            <p:nvPr/>
          </p:nvSpPr>
          <p:spPr>
            <a:xfrm rot="10800000">
              <a:off x="1480849" y="281527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g2bed57e9296_0_195"/>
            <p:cNvSpPr txBox="1"/>
            <p:nvPr/>
          </p:nvSpPr>
          <p:spPr>
            <a:xfrm>
              <a:off x="1661623" y="281541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g2bed57e9296_0_195"/>
            <p:cNvSpPr/>
            <p:nvPr/>
          </p:nvSpPr>
          <p:spPr>
            <a:xfrm>
              <a:off x="814636" y="2815415"/>
              <a:ext cx="722700" cy="72270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g2bed57e9296_0_195"/>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g2bed57e9296_0_195"/>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g2bed57e9296_0_195"/>
            <p:cNvSpPr/>
            <p:nvPr/>
          </p:nvSpPr>
          <p:spPr>
            <a:xfrm>
              <a:off x="822078" y="4170465"/>
              <a:ext cx="722700" cy="722700"/>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g2bed57e9296_0_195"/>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g2bed57e9296_0_195"/>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g2bed57e9296_0_195"/>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g2bed57e9296_0_195"/>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g2bed57e9296_0_195"/>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g2bed57e9296_0_195"/>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sp>
        <p:nvSpPr>
          <p:cNvPr id="111" name="Google Shape;111;g2bed57e9296_0_195"/>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282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 name="Google Shape;112;g2bed57e9296_0_195"/>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3" name="Google Shape;113;g2bed57e9296_0_195"/>
          <p:cNvSpPr/>
          <p:nvPr/>
        </p:nvSpPr>
        <p:spPr>
          <a:xfrm>
            <a:off x="4301093" y="5232562"/>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4" name="Google Shape;114;g2bed57e9296_0_195"/>
          <p:cNvCxnSpPr/>
          <p:nvPr/>
        </p:nvCxnSpPr>
        <p:spPr>
          <a:xfrm>
            <a:off x="4436994" y="5232562"/>
            <a:ext cx="0" cy="76200"/>
          </a:xfrm>
          <a:prstGeom prst="straightConnector1">
            <a:avLst/>
          </a:prstGeom>
          <a:noFill/>
          <a:ln cap="flat" cmpd="sng" w="25400">
            <a:solidFill>
              <a:srgbClr val="FF932B"/>
            </a:solidFill>
            <a:prstDash val="solid"/>
            <a:round/>
            <a:headEnd len="sm" w="sm" type="none"/>
            <a:tailEnd len="sm" w="sm" type="none"/>
          </a:ln>
        </p:spPr>
      </p:cxnSp>
      <p:cxnSp>
        <p:nvCxnSpPr>
          <p:cNvPr id="115" name="Google Shape;115;g2bed57e9296_0_195"/>
          <p:cNvCxnSpPr>
            <a:stCxn id="116" idx="4"/>
            <a:endCxn id="113" idx="2"/>
          </p:cNvCxnSpPr>
          <p:nvPr/>
        </p:nvCxnSpPr>
        <p:spPr>
          <a:xfrm>
            <a:off x="4435804" y="5405853"/>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7" name="Google Shape;117;g2bed57e9296_0_195"/>
          <p:cNvCxnSpPr/>
          <p:nvPr/>
        </p:nvCxnSpPr>
        <p:spPr>
          <a:xfrm>
            <a:off x="4301093" y="5357244"/>
            <a:ext cx="78900" cy="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g2bed57e9296_0_195"/>
          <p:cNvCxnSpPr/>
          <p:nvPr/>
        </p:nvCxnSpPr>
        <p:spPr>
          <a:xfrm>
            <a:off x="4491528" y="5355602"/>
            <a:ext cx="80400" cy="0"/>
          </a:xfrm>
          <a:prstGeom prst="straightConnector1">
            <a:avLst/>
          </a:prstGeom>
          <a:noFill/>
          <a:ln cap="flat" cmpd="sng" w="25400">
            <a:solidFill>
              <a:srgbClr val="FF932B"/>
            </a:solidFill>
            <a:prstDash val="solid"/>
            <a:round/>
            <a:headEnd len="sm" w="sm" type="none"/>
            <a:tailEnd len="sm" w="sm" type="none"/>
          </a:ln>
        </p:spPr>
      </p:cxnSp>
      <p:sp>
        <p:nvSpPr>
          <p:cNvPr id="116" name="Google Shape;116;g2bed57e9296_0_195"/>
          <p:cNvSpPr/>
          <p:nvPr/>
        </p:nvSpPr>
        <p:spPr>
          <a:xfrm>
            <a:off x="4380154" y="5308653"/>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descr="Questions" id="189" name="Google Shape;189;g2b807f687a5_1_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2b807f687a5_1_9"/>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A forecast is a _______ or guess of what the weather will be.</a:t>
            </a:r>
            <a:endParaRPr b="0" i="0" sz="3200" u="none" cap="none" strike="noStrike">
              <a:solidFill>
                <a:srgbClr val="000000"/>
              </a:solidFill>
              <a:latin typeface="Arial"/>
              <a:ea typeface="Arial"/>
              <a:cs typeface="Arial"/>
              <a:sym typeface="Arial"/>
            </a:endParaRPr>
          </a:p>
        </p:txBody>
      </p:sp>
      <p:sp>
        <p:nvSpPr>
          <p:cNvPr id="191" name="Google Shape;191;g2b807f687a5_1_9"/>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prediction</a:t>
            </a:r>
            <a:endParaRPr b="0" i="0" sz="3200" u="none" cap="none" strike="noStrike">
              <a:solidFill>
                <a:schemeClr val="dk1"/>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fact</a:t>
            </a:r>
            <a:endParaRPr b="0" i="0" sz="1400" u="none" cap="none" strike="noStrike">
              <a:solidFill>
                <a:srgbClr val="000000"/>
              </a:solidFill>
              <a:latin typeface="Arial"/>
              <a:ea typeface="Arial"/>
              <a:cs typeface="Arial"/>
              <a:sym typeface="Arial"/>
            </a:endParaRPr>
          </a:p>
        </p:txBody>
      </p:sp>
      <p:pic>
        <p:nvPicPr>
          <p:cNvPr id="192" name="Google Shape;192;g2b807f687a5_1_9"/>
          <p:cNvPicPr preferRelativeResize="0"/>
          <p:nvPr/>
        </p:nvPicPr>
        <p:blipFill rotWithShape="1">
          <a:blip r:embed="rId4">
            <a:alphaModFix/>
          </a:blip>
          <a:srcRect b="0" l="0" r="0" t="0"/>
          <a:stretch/>
        </p:blipFill>
        <p:spPr>
          <a:xfrm>
            <a:off x="2868750" y="2941400"/>
            <a:ext cx="6014475" cy="3668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descr="Questions" id="198" name="Google Shape;198;g2bc31cd9566_0_1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2bc31cd9566_0_19"/>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A forecast is a _______ or guess of what the weather will be.</a:t>
            </a:r>
            <a:endParaRPr b="0" i="0" sz="3200" u="none" cap="none" strike="noStrike">
              <a:solidFill>
                <a:srgbClr val="000000"/>
              </a:solidFill>
              <a:latin typeface="Arial"/>
              <a:ea typeface="Arial"/>
              <a:cs typeface="Arial"/>
              <a:sym typeface="Arial"/>
            </a:endParaRPr>
          </a:p>
        </p:txBody>
      </p:sp>
      <p:sp>
        <p:nvSpPr>
          <p:cNvPr id="200" name="Google Shape;200;g2bc31cd9566_0_19"/>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rgbClr val="FF0000"/>
              </a:buClr>
              <a:buSzPts val="3200"/>
              <a:buFont typeface="Arial"/>
              <a:buAutoNum type="alphaUcPeriod"/>
            </a:pPr>
            <a:r>
              <a:rPr b="0" i="0" lang="en-US" sz="3200" u="none" cap="none" strike="noStrike">
                <a:solidFill>
                  <a:srgbClr val="FF0000"/>
                </a:solidFill>
                <a:latin typeface="Calibri"/>
                <a:ea typeface="Calibri"/>
                <a:cs typeface="Calibri"/>
                <a:sym typeface="Calibri"/>
              </a:rPr>
              <a:t>prediction</a:t>
            </a:r>
            <a:endParaRPr b="0" i="0" sz="3200" u="none" cap="none" strike="noStrike">
              <a:solidFill>
                <a:srgbClr val="FF0000"/>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fact</a:t>
            </a:r>
            <a:endParaRPr b="0" i="0" sz="1400" u="none" cap="none" strike="noStrike">
              <a:solidFill>
                <a:srgbClr val="000000"/>
              </a:solidFill>
              <a:latin typeface="Arial"/>
              <a:ea typeface="Arial"/>
              <a:cs typeface="Arial"/>
              <a:sym typeface="Arial"/>
            </a:endParaRPr>
          </a:p>
        </p:txBody>
      </p:sp>
      <p:pic>
        <p:nvPicPr>
          <p:cNvPr id="201" name="Google Shape;201;g2bc31cd9566_0_19"/>
          <p:cNvPicPr preferRelativeResize="0"/>
          <p:nvPr/>
        </p:nvPicPr>
        <p:blipFill rotWithShape="1">
          <a:blip r:embed="rId4">
            <a:alphaModFix/>
          </a:blip>
          <a:srcRect b="0" l="0" r="0" t="0"/>
          <a:stretch/>
        </p:blipFill>
        <p:spPr>
          <a:xfrm>
            <a:off x="2868750" y="2941400"/>
            <a:ext cx="6014475" cy="3668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descr="Questions" id="207" name="Google Shape;207;g2b808918c96_0_1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g2b808918c96_0_10"/>
          <p:cNvSpPr txBox="1"/>
          <p:nvPr/>
        </p:nvSpPr>
        <p:spPr>
          <a:xfrm>
            <a:off x="983850" y="416675"/>
            <a:ext cx="77721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Weather is what is happening in the air outside. What words describe the weather in the boxes below? </a:t>
            </a:r>
            <a:endParaRPr b="0" i="0" sz="3200" u="none" cap="none" strike="noStrike">
              <a:solidFill>
                <a:srgbClr val="000000"/>
              </a:solidFill>
              <a:latin typeface="Arial"/>
              <a:ea typeface="Arial"/>
              <a:cs typeface="Arial"/>
              <a:sym typeface="Arial"/>
            </a:endParaRPr>
          </a:p>
        </p:txBody>
      </p:sp>
      <p:pic>
        <p:nvPicPr>
          <p:cNvPr id="209" name="Google Shape;209;g2b808918c96_0_10"/>
          <p:cNvPicPr preferRelativeResize="0"/>
          <p:nvPr/>
        </p:nvPicPr>
        <p:blipFill rotWithShape="1">
          <a:blip r:embed="rId4">
            <a:alphaModFix/>
          </a:blip>
          <a:srcRect b="0" l="0" r="0" t="0"/>
          <a:stretch/>
        </p:blipFill>
        <p:spPr>
          <a:xfrm>
            <a:off x="1298111" y="2031875"/>
            <a:ext cx="6547776" cy="4501675"/>
          </a:xfrm>
          <a:prstGeom prst="rect">
            <a:avLst/>
          </a:prstGeom>
          <a:noFill/>
          <a:ln>
            <a:noFill/>
          </a:ln>
        </p:spPr>
      </p:pic>
      <p:sp>
        <p:nvSpPr>
          <p:cNvPr id="210" name="Google Shape;210;g2b808918c96_0_10"/>
          <p:cNvSpPr txBox="1"/>
          <p:nvPr/>
        </p:nvSpPr>
        <p:spPr>
          <a:xfrm>
            <a:off x="1723050" y="3500875"/>
            <a:ext cx="983700" cy="5037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211" name="Google Shape;211;g2b808918c96_0_10"/>
          <p:cNvSpPr txBox="1"/>
          <p:nvPr/>
        </p:nvSpPr>
        <p:spPr>
          <a:xfrm>
            <a:off x="3298725" y="3500875"/>
            <a:ext cx="983700" cy="5037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212" name="Google Shape;212;g2b808918c96_0_10"/>
          <p:cNvSpPr txBox="1"/>
          <p:nvPr/>
        </p:nvSpPr>
        <p:spPr>
          <a:xfrm>
            <a:off x="4819675" y="3500875"/>
            <a:ext cx="983700" cy="5037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213" name="Google Shape;213;g2b808918c96_0_10"/>
          <p:cNvSpPr txBox="1"/>
          <p:nvPr/>
        </p:nvSpPr>
        <p:spPr>
          <a:xfrm>
            <a:off x="6428200" y="5720750"/>
            <a:ext cx="983700" cy="5037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214" name="Google Shape;214;g2b808918c96_0_10"/>
          <p:cNvSpPr txBox="1"/>
          <p:nvPr/>
        </p:nvSpPr>
        <p:spPr>
          <a:xfrm>
            <a:off x="3298725" y="5720750"/>
            <a:ext cx="983700" cy="5037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215" name="Google Shape;215;g2b808918c96_0_10"/>
          <p:cNvSpPr txBox="1"/>
          <p:nvPr/>
        </p:nvSpPr>
        <p:spPr>
          <a:xfrm>
            <a:off x="1723050" y="5720750"/>
            <a:ext cx="983700" cy="5037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descr="Questions" id="221" name="Google Shape;221;g2bc31cd9566_0_3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g2bc31cd9566_0_35"/>
          <p:cNvSpPr txBox="1"/>
          <p:nvPr/>
        </p:nvSpPr>
        <p:spPr>
          <a:xfrm>
            <a:off x="983850" y="416675"/>
            <a:ext cx="77721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Weather is what is happening in the air outside. What words describe the weather in the boxes below? </a:t>
            </a:r>
            <a:endParaRPr b="0" i="0" sz="3200" u="none" cap="none" strike="noStrike">
              <a:solidFill>
                <a:srgbClr val="000000"/>
              </a:solidFill>
              <a:latin typeface="Arial"/>
              <a:ea typeface="Arial"/>
              <a:cs typeface="Arial"/>
              <a:sym typeface="Arial"/>
            </a:endParaRPr>
          </a:p>
        </p:txBody>
      </p:sp>
      <p:pic>
        <p:nvPicPr>
          <p:cNvPr id="223" name="Google Shape;223;g2bc31cd9566_0_35"/>
          <p:cNvPicPr preferRelativeResize="0"/>
          <p:nvPr/>
        </p:nvPicPr>
        <p:blipFill rotWithShape="1">
          <a:blip r:embed="rId4">
            <a:alphaModFix/>
          </a:blip>
          <a:srcRect b="0" l="0" r="0" t="0"/>
          <a:stretch/>
        </p:blipFill>
        <p:spPr>
          <a:xfrm>
            <a:off x="1298111" y="2031875"/>
            <a:ext cx="6547776" cy="4501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descr="Questions" id="229" name="Google Shape;229;g2bc31cd9566_0_5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g2bc31cd9566_0_58"/>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Cumulus clouds are ______, white clouds with flat bottoms.</a:t>
            </a:r>
            <a:endParaRPr b="0" i="0" sz="3200" u="none" cap="none" strike="noStrike">
              <a:solidFill>
                <a:srgbClr val="000000"/>
              </a:solidFill>
              <a:latin typeface="Arial"/>
              <a:ea typeface="Arial"/>
              <a:cs typeface="Arial"/>
              <a:sym typeface="Arial"/>
            </a:endParaRPr>
          </a:p>
        </p:txBody>
      </p:sp>
      <p:sp>
        <p:nvSpPr>
          <p:cNvPr id="231" name="Google Shape;231;g2bc31cd9566_0_58"/>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fluffy</a:t>
            </a:r>
            <a:endParaRPr b="0" i="0" sz="3200" u="none" cap="none" strike="noStrike">
              <a:solidFill>
                <a:schemeClr val="dk1"/>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wispy</a:t>
            </a:r>
            <a:endParaRPr b="0" i="0" sz="1400" u="none" cap="none" strike="noStrike">
              <a:solidFill>
                <a:schemeClr val="dk1"/>
              </a:solidFill>
              <a:latin typeface="Arial"/>
              <a:ea typeface="Arial"/>
              <a:cs typeface="Arial"/>
              <a:sym typeface="Arial"/>
            </a:endParaRPr>
          </a:p>
        </p:txBody>
      </p:sp>
      <p:pic>
        <p:nvPicPr>
          <p:cNvPr id="232" name="Google Shape;232;g2bc31cd9566_0_58"/>
          <p:cNvPicPr preferRelativeResize="0"/>
          <p:nvPr/>
        </p:nvPicPr>
        <p:blipFill rotWithShape="1">
          <a:blip r:embed="rId4">
            <a:alphaModFix/>
          </a:blip>
          <a:srcRect b="0" l="0" r="0" t="0"/>
          <a:stretch/>
        </p:blipFill>
        <p:spPr>
          <a:xfrm>
            <a:off x="4332750" y="3529000"/>
            <a:ext cx="4369950" cy="29174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descr="Questions" id="238" name="Google Shape;238;g2bc600ba772_0_114"/>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g2bc600ba772_0_114"/>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Cumulus clouds are ______, white clouds with flat bottoms.</a:t>
            </a:r>
            <a:endParaRPr b="0" i="0" sz="3200" u="none" cap="none" strike="noStrike">
              <a:solidFill>
                <a:srgbClr val="000000"/>
              </a:solidFill>
              <a:latin typeface="Arial"/>
              <a:ea typeface="Arial"/>
              <a:cs typeface="Arial"/>
              <a:sym typeface="Arial"/>
            </a:endParaRPr>
          </a:p>
        </p:txBody>
      </p:sp>
      <p:sp>
        <p:nvSpPr>
          <p:cNvPr id="240" name="Google Shape;240;g2bc600ba772_0_114"/>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rgbClr val="FF0000"/>
              </a:buClr>
              <a:buSzPts val="3200"/>
              <a:buFont typeface="Arial"/>
              <a:buAutoNum type="alphaUcPeriod"/>
            </a:pPr>
            <a:r>
              <a:rPr b="0" i="0" lang="en-US" sz="3200" u="none" cap="none" strike="noStrike">
                <a:solidFill>
                  <a:srgbClr val="FF0000"/>
                </a:solidFill>
                <a:latin typeface="Calibri"/>
                <a:ea typeface="Calibri"/>
                <a:cs typeface="Calibri"/>
                <a:sym typeface="Calibri"/>
              </a:rPr>
              <a:t>fluffy</a:t>
            </a:r>
            <a:endParaRPr b="0" i="0" sz="3200" u="none" cap="none" strike="noStrike">
              <a:solidFill>
                <a:srgbClr val="FF0000"/>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wispy</a:t>
            </a:r>
            <a:endParaRPr b="0" i="0" sz="1400" u="none" cap="none" strike="noStrike">
              <a:solidFill>
                <a:schemeClr val="dk1"/>
              </a:solidFill>
              <a:latin typeface="Arial"/>
              <a:ea typeface="Arial"/>
              <a:cs typeface="Arial"/>
              <a:sym typeface="Arial"/>
            </a:endParaRPr>
          </a:p>
        </p:txBody>
      </p:sp>
      <p:pic>
        <p:nvPicPr>
          <p:cNvPr id="241" name="Google Shape;241;g2bc600ba772_0_114"/>
          <p:cNvPicPr preferRelativeResize="0"/>
          <p:nvPr/>
        </p:nvPicPr>
        <p:blipFill rotWithShape="1">
          <a:blip r:embed="rId4">
            <a:alphaModFix/>
          </a:blip>
          <a:srcRect b="0" l="0" r="0" t="0"/>
          <a:stretch/>
        </p:blipFill>
        <p:spPr>
          <a:xfrm>
            <a:off x="4332750" y="3529000"/>
            <a:ext cx="4369950" cy="29174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descr="Questions" id="247" name="Google Shape;247;g2bed57e9296_0_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g2bed57e9296_0_9"/>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Cumul</a:t>
            </a:r>
            <a:r>
              <a:rPr lang="en-US" sz="3200">
                <a:latin typeface="Calibri"/>
                <a:ea typeface="Calibri"/>
                <a:cs typeface="Calibri"/>
                <a:sym typeface="Calibri"/>
              </a:rPr>
              <a:t>onimbus</a:t>
            </a:r>
            <a:r>
              <a:rPr b="0" i="0" lang="en-US" sz="3200" u="none" cap="none" strike="noStrike">
                <a:solidFill>
                  <a:srgbClr val="000000"/>
                </a:solidFill>
                <a:latin typeface="Calibri"/>
                <a:ea typeface="Calibri"/>
                <a:cs typeface="Calibri"/>
                <a:sym typeface="Calibri"/>
              </a:rPr>
              <a:t> clouds are </a:t>
            </a:r>
            <a:r>
              <a:rPr lang="en-US" sz="3200">
                <a:latin typeface="Calibri"/>
                <a:ea typeface="Calibri"/>
                <a:cs typeface="Calibri"/>
                <a:sym typeface="Calibri"/>
              </a:rPr>
              <a:t>large</a:t>
            </a:r>
            <a:r>
              <a:rPr b="0" i="0" lang="en-US" sz="3200" u="none" cap="none" strike="noStrike">
                <a:solidFill>
                  <a:srgbClr val="000000"/>
                </a:solidFill>
                <a:latin typeface="Calibri"/>
                <a:ea typeface="Calibri"/>
                <a:cs typeface="Calibri"/>
                <a:sym typeface="Calibri"/>
              </a:rPr>
              <a:t>, </a:t>
            </a:r>
            <a:r>
              <a:rPr lang="en-US" sz="3200">
                <a:latin typeface="Calibri"/>
                <a:ea typeface="Calibri"/>
                <a:cs typeface="Calibri"/>
                <a:sym typeface="Calibri"/>
              </a:rPr>
              <a:t>______</a:t>
            </a:r>
            <a:r>
              <a:rPr b="0" i="0" lang="en-US" sz="3200" u="none" cap="none" strike="noStrike">
                <a:solidFill>
                  <a:srgbClr val="000000"/>
                </a:solidFill>
                <a:latin typeface="Calibri"/>
                <a:ea typeface="Calibri"/>
                <a:cs typeface="Calibri"/>
                <a:sym typeface="Calibri"/>
              </a:rPr>
              <a:t> clouds with </a:t>
            </a:r>
            <a:r>
              <a:rPr lang="en-US" sz="3200">
                <a:latin typeface="Calibri"/>
                <a:ea typeface="Calibri"/>
                <a:cs typeface="Calibri"/>
                <a:sym typeface="Calibri"/>
              </a:rPr>
              <a:t>dark bottoms</a:t>
            </a:r>
            <a:r>
              <a:rPr b="0" i="0" lang="en-US" sz="3200" u="none" cap="none" strike="noStrike">
                <a:solidFill>
                  <a:srgbClr val="000000"/>
                </a:solidFill>
                <a:latin typeface="Calibri"/>
                <a:ea typeface="Calibri"/>
                <a:cs typeface="Calibri"/>
                <a:sym typeface="Calibri"/>
              </a:rPr>
              <a:t>.</a:t>
            </a:r>
            <a:endParaRPr b="0" i="0" sz="3200" u="none" cap="none" strike="noStrike">
              <a:solidFill>
                <a:srgbClr val="000000"/>
              </a:solidFill>
              <a:latin typeface="Arial"/>
              <a:ea typeface="Arial"/>
              <a:cs typeface="Arial"/>
              <a:sym typeface="Arial"/>
            </a:endParaRPr>
          </a:p>
        </p:txBody>
      </p:sp>
      <p:sp>
        <p:nvSpPr>
          <p:cNvPr id="249" name="Google Shape;249;g2bed57e9296_0_9"/>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short</a:t>
            </a:r>
            <a:endParaRPr b="0" i="0" sz="3200" u="none" cap="none" strike="noStrike">
              <a:solidFill>
                <a:schemeClr val="dk1"/>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tall</a:t>
            </a:r>
            <a:endParaRPr b="0" i="0" sz="1400" u="none" cap="none" strike="noStrike">
              <a:solidFill>
                <a:schemeClr val="dk1"/>
              </a:solidFill>
              <a:latin typeface="Arial"/>
              <a:ea typeface="Arial"/>
              <a:cs typeface="Arial"/>
              <a:sym typeface="Arial"/>
            </a:endParaRPr>
          </a:p>
        </p:txBody>
      </p:sp>
      <p:pic>
        <p:nvPicPr>
          <p:cNvPr id="250" name="Google Shape;250;g2bed57e9296_0_9"/>
          <p:cNvPicPr preferRelativeResize="0"/>
          <p:nvPr/>
        </p:nvPicPr>
        <p:blipFill rotWithShape="1">
          <a:blip r:embed="rId4">
            <a:alphaModFix/>
          </a:blip>
          <a:srcRect b="0" l="0" r="0" t="0"/>
          <a:stretch/>
        </p:blipFill>
        <p:spPr>
          <a:xfrm>
            <a:off x="2968450" y="2876600"/>
            <a:ext cx="5907700" cy="3722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descr="Questions" id="256" name="Google Shape;256;g2bed57e9296_0_1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g2bed57e9296_0_18"/>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Cumul</a:t>
            </a:r>
            <a:r>
              <a:rPr lang="en-US" sz="3200">
                <a:latin typeface="Calibri"/>
                <a:ea typeface="Calibri"/>
                <a:cs typeface="Calibri"/>
                <a:sym typeface="Calibri"/>
              </a:rPr>
              <a:t>onimbus</a:t>
            </a:r>
            <a:r>
              <a:rPr b="0" i="0" lang="en-US" sz="3200" u="none" cap="none" strike="noStrike">
                <a:solidFill>
                  <a:srgbClr val="000000"/>
                </a:solidFill>
                <a:latin typeface="Calibri"/>
                <a:ea typeface="Calibri"/>
                <a:cs typeface="Calibri"/>
                <a:sym typeface="Calibri"/>
              </a:rPr>
              <a:t> clouds are </a:t>
            </a:r>
            <a:r>
              <a:rPr lang="en-US" sz="3200">
                <a:latin typeface="Calibri"/>
                <a:ea typeface="Calibri"/>
                <a:cs typeface="Calibri"/>
                <a:sym typeface="Calibri"/>
              </a:rPr>
              <a:t>large</a:t>
            </a:r>
            <a:r>
              <a:rPr b="0" i="0" lang="en-US" sz="3200" u="none" cap="none" strike="noStrike">
                <a:solidFill>
                  <a:srgbClr val="000000"/>
                </a:solidFill>
                <a:latin typeface="Calibri"/>
                <a:ea typeface="Calibri"/>
                <a:cs typeface="Calibri"/>
                <a:sym typeface="Calibri"/>
              </a:rPr>
              <a:t>, </a:t>
            </a:r>
            <a:r>
              <a:rPr lang="en-US" sz="3200">
                <a:latin typeface="Calibri"/>
                <a:ea typeface="Calibri"/>
                <a:cs typeface="Calibri"/>
                <a:sym typeface="Calibri"/>
              </a:rPr>
              <a:t>______</a:t>
            </a:r>
            <a:r>
              <a:rPr b="0" i="0" lang="en-US" sz="3200" u="none" cap="none" strike="noStrike">
                <a:solidFill>
                  <a:srgbClr val="000000"/>
                </a:solidFill>
                <a:latin typeface="Calibri"/>
                <a:ea typeface="Calibri"/>
                <a:cs typeface="Calibri"/>
                <a:sym typeface="Calibri"/>
              </a:rPr>
              <a:t> clouds with </a:t>
            </a:r>
            <a:r>
              <a:rPr lang="en-US" sz="3200">
                <a:latin typeface="Calibri"/>
                <a:ea typeface="Calibri"/>
                <a:cs typeface="Calibri"/>
                <a:sym typeface="Calibri"/>
              </a:rPr>
              <a:t>dark bottoms</a:t>
            </a:r>
            <a:r>
              <a:rPr b="0" i="0" lang="en-US" sz="3200" u="none" cap="none" strike="noStrike">
                <a:solidFill>
                  <a:srgbClr val="000000"/>
                </a:solidFill>
                <a:latin typeface="Calibri"/>
                <a:ea typeface="Calibri"/>
                <a:cs typeface="Calibri"/>
                <a:sym typeface="Calibri"/>
              </a:rPr>
              <a:t>.</a:t>
            </a:r>
            <a:endParaRPr b="0" i="0" sz="3200" u="none" cap="none" strike="noStrike">
              <a:solidFill>
                <a:srgbClr val="000000"/>
              </a:solidFill>
              <a:latin typeface="Arial"/>
              <a:ea typeface="Arial"/>
              <a:cs typeface="Arial"/>
              <a:sym typeface="Arial"/>
            </a:endParaRPr>
          </a:p>
        </p:txBody>
      </p:sp>
      <p:sp>
        <p:nvSpPr>
          <p:cNvPr id="258" name="Google Shape;258;g2bed57e9296_0_18"/>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short</a:t>
            </a:r>
            <a:endParaRPr b="0" i="0" sz="3200" u="none" cap="none" strike="noStrike">
              <a:solidFill>
                <a:schemeClr val="dk1"/>
              </a:solidFill>
              <a:latin typeface="Arial"/>
              <a:ea typeface="Arial"/>
              <a:cs typeface="Arial"/>
              <a:sym typeface="Arial"/>
            </a:endParaRPr>
          </a:p>
          <a:p>
            <a:pPr indent="-457200" lvl="0" marL="457200" marR="0" rtl="0" algn="l">
              <a:lnSpc>
                <a:spcPct val="115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tall</a:t>
            </a:r>
            <a:endParaRPr b="0" i="0" sz="1400" u="none" cap="none" strike="noStrike">
              <a:solidFill>
                <a:srgbClr val="FF0000"/>
              </a:solidFill>
              <a:latin typeface="Arial"/>
              <a:ea typeface="Arial"/>
              <a:cs typeface="Arial"/>
              <a:sym typeface="Arial"/>
            </a:endParaRPr>
          </a:p>
        </p:txBody>
      </p:sp>
      <p:pic>
        <p:nvPicPr>
          <p:cNvPr id="259" name="Google Shape;259;g2bed57e9296_0_18"/>
          <p:cNvPicPr preferRelativeResize="0"/>
          <p:nvPr/>
        </p:nvPicPr>
        <p:blipFill rotWithShape="1">
          <a:blip r:embed="rId4">
            <a:alphaModFix/>
          </a:blip>
          <a:srcRect b="0" l="0" r="0" t="0"/>
          <a:stretch/>
        </p:blipFill>
        <p:spPr>
          <a:xfrm>
            <a:off x="2968450" y="2876600"/>
            <a:ext cx="5907700" cy="3722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8"/>
          <p:cNvSpPr txBox="1"/>
          <p:nvPr/>
        </p:nvSpPr>
        <p:spPr>
          <a:xfrm>
            <a:off x="1342650" y="1334950"/>
            <a:ext cx="6458700" cy="90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5300">
                <a:solidFill>
                  <a:schemeClr val="dk1"/>
                </a:solidFill>
                <a:latin typeface="Calibri"/>
                <a:ea typeface="Calibri"/>
                <a:cs typeface="Calibri"/>
                <a:sym typeface="Calibri"/>
              </a:rPr>
              <a:t>Stratus</a:t>
            </a:r>
            <a:r>
              <a:rPr b="1" i="0" lang="en-US" sz="5300" u="none" cap="none" strike="noStrike">
                <a:solidFill>
                  <a:schemeClr val="dk1"/>
                </a:solidFill>
                <a:latin typeface="Calibri"/>
                <a:ea typeface="Calibri"/>
                <a:cs typeface="Calibri"/>
                <a:sym typeface="Calibri"/>
              </a:rPr>
              <a:t> clouds</a:t>
            </a:r>
            <a:endParaRPr b="0" i="0" sz="100" u="none" cap="none" strike="noStrike">
              <a:solidFill>
                <a:srgbClr val="000000"/>
              </a:solidFill>
              <a:latin typeface="Arial"/>
              <a:ea typeface="Arial"/>
              <a:cs typeface="Arial"/>
              <a:sym typeface="Arial"/>
            </a:endParaRPr>
          </a:p>
        </p:txBody>
      </p:sp>
      <p:sp>
        <p:nvSpPr>
          <p:cNvPr descr="Artificial Intelligence" id="266" name="Google Shape;266;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67" name="Google Shape;267;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27e576c1a67_0_281"/>
          <p:cNvSpPr txBox="1"/>
          <p:nvPr>
            <p:ph idx="1"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Stratus</a:t>
            </a:r>
            <a:r>
              <a:rPr b="1" lang="en-US" u="sng">
                <a:solidFill>
                  <a:schemeClr val="dk1"/>
                </a:solidFill>
              </a:rPr>
              <a:t> clouds</a:t>
            </a:r>
            <a:r>
              <a:rPr b="1" lang="en-US">
                <a:solidFill>
                  <a:schemeClr val="dk1"/>
                </a:solidFill>
              </a:rPr>
              <a:t>:</a:t>
            </a:r>
            <a:r>
              <a:rPr lang="en-US">
                <a:solidFill>
                  <a:schemeClr val="dk1"/>
                </a:solidFill>
              </a:rPr>
              <a:t> smooth, gray clouds that cover the whole sky</a:t>
            </a:r>
            <a:endParaRPr>
              <a:solidFill>
                <a:schemeClr val="dk1"/>
              </a:solidFill>
            </a:endParaRPr>
          </a:p>
        </p:txBody>
      </p:sp>
      <p:sp>
        <p:nvSpPr>
          <p:cNvPr descr="Artificial Intelligence" id="274" name="Google Shape;274;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75" name="Google Shape;275;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76" name="Google Shape;276;g27e576c1a67_0_281"/>
          <p:cNvPicPr preferRelativeResize="0"/>
          <p:nvPr/>
        </p:nvPicPr>
        <p:blipFill rotWithShape="1">
          <a:blip r:embed="rId5">
            <a:alphaModFix/>
          </a:blip>
          <a:srcRect b="0" l="0" r="0" t="0"/>
          <a:stretch/>
        </p:blipFill>
        <p:spPr>
          <a:xfrm>
            <a:off x="1001388" y="1910925"/>
            <a:ext cx="7141224" cy="47133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274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 name="Google Shape;125;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6" name="Google Shape;126;p2"/>
          <p:cNvSpPr txBox="1"/>
          <p:nvPr/>
        </p:nvSpPr>
        <p:spPr>
          <a:xfrm>
            <a:off x="1247400" y="368000"/>
            <a:ext cx="6649200" cy="939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5500">
                <a:latin typeface="Calibri"/>
                <a:ea typeface="Calibri"/>
                <a:cs typeface="Calibri"/>
                <a:sym typeface="Calibri"/>
              </a:rPr>
              <a:t>Stratus</a:t>
            </a:r>
            <a:r>
              <a:rPr b="1" i="0" lang="en-US" sz="5500" u="none" cap="none" strike="noStrike">
                <a:solidFill>
                  <a:srgbClr val="000000"/>
                </a:solidFill>
                <a:latin typeface="Calibri"/>
                <a:ea typeface="Calibri"/>
                <a:cs typeface="Calibri"/>
                <a:sym typeface="Calibri"/>
              </a:rPr>
              <a:t> clouds</a:t>
            </a:r>
            <a:endParaRPr b="0" i="0" sz="1300" u="none" cap="none" strike="noStrike">
              <a:solidFill>
                <a:srgbClr val="000000"/>
              </a:solidFill>
              <a:latin typeface="Calibri"/>
              <a:ea typeface="Calibri"/>
              <a:cs typeface="Calibri"/>
              <a:sym typeface="Calibri"/>
            </a:endParaRPr>
          </a:p>
        </p:txBody>
      </p:sp>
      <p:pic>
        <p:nvPicPr>
          <p:cNvPr id="127" name="Google Shape;127;p2"/>
          <p:cNvPicPr preferRelativeResize="0"/>
          <p:nvPr/>
        </p:nvPicPr>
        <p:blipFill rotWithShape="1">
          <a:blip r:embed="rId3">
            <a:alphaModFix/>
          </a:blip>
          <a:srcRect b="0" l="0" r="0" t="0"/>
          <a:stretch/>
        </p:blipFill>
        <p:spPr>
          <a:xfrm>
            <a:off x="809986" y="1410099"/>
            <a:ext cx="7524024" cy="4966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descr="Questions" id="282" name="Google Shape;282;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27e576c1a67_0_364"/>
          <p:cNvSpPr txBox="1"/>
          <p:nvPr/>
        </p:nvSpPr>
        <p:spPr>
          <a:xfrm>
            <a:off x="1951950" y="526375"/>
            <a:ext cx="57633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200" u="none" cap="none" strike="noStrike">
                <a:solidFill>
                  <a:schemeClr val="dk1"/>
                </a:solidFill>
                <a:latin typeface="Calibri"/>
                <a:ea typeface="Calibri"/>
                <a:cs typeface="Calibri"/>
                <a:sym typeface="Calibri"/>
              </a:rPr>
              <a:t>What are </a:t>
            </a:r>
            <a:r>
              <a:rPr lang="en-US" sz="3200">
                <a:solidFill>
                  <a:schemeClr val="dk1"/>
                </a:solidFill>
                <a:latin typeface="Calibri"/>
                <a:ea typeface="Calibri"/>
                <a:cs typeface="Calibri"/>
                <a:sym typeface="Calibri"/>
              </a:rPr>
              <a:t>stratus</a:t>
            </a:r>
            <a:r>
              <a:rPr b="0" i="0" lang="en-US" sz="3200" u="none" cap="none" strike="noStrike">
                <a:solidFill>
                  <a:schemeClr val="dk1"/>
                </a:solidFill>
                <a:latin typeface="Calibri"/>
                <a:ea typeface="Calibri"/>
                <a:cs typeface="Calibri"/>
                <a:sym typeface="Calibri"/>
              </a:rPr>
              <a:t> clouds?</a:t>
            </a:r>
            <a:endParaRPr b="0" i="0" sz="3200" u="none" cap="none" strike="noStrike">
              <a:solidFill>
                <a:schemeClr val="dk1"/>
              </a:solidFill>
              <a:latin typeface="Calibri"/>
              <a:ea typeface="Calibri"/>
              <a:cs typeface="Calibri"/>
              <a:sym typeface="Calibri"/>
            </a:endParaRPr>
          </a:p>
        </p:txBody>
      </p:sp>
      <p:sp>
        <p:nvSpPr>
          <p:cNvPr descr="Questions" id="289" name="Google Shape;289;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0" name="Google Shape;290;g27e576c1a67_0_364"/>
          <p:cNvPicPr preferRelativeResize="0"/>
          <p:nvPr/>
        </p:nvPicPr>
        <p:blipFill rotWithShape="1">
          <a:blip r:embed="rId4">
            <a:alphaModFix/>
          </a:blip>
          <a:srcRect b="0" l="0" r="0" t="0"/>
          <a:stretch/>
        </p:blipFill>
        <p:spPr>
          <a:xfrm>
            <a:off x="1262988" y="1436475"/>
            <a:ext cx="7141224" cy="47133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97" name="Google Shape;297;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descr="Artificial Intelligence" id="303" name="Google Shape;303;g2a613fe29c9_0_15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g2a613fe29c9_0_155"/>
          <p:cNvSpPr txBox="1"/>
          <p:nvPr/>
        </p:nvSpPr>
        <p:spPr>
          <a:xfrm>
            <a:off x="506625" y="531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Because stratus clouds cover the whole sky, they block out direct sunlight.</a:t>
            </a:r>
            <a:endParaRPr b="0" i="0" sz="3200" u="none" cap="none" strike="noStrike">
              <a:solidFill>
                <a:schemeClr val="dk1"/>
              </a:solidFill>
              <a:latin typeface="Calibri"/>
              <a:ea typeface="Calibri"/>
              <a:cs typeface="Calibri"/>
              <a:sym typeface="Calibri"/>
            </a:endParaRPr>
          </a:p>
        </p:txBody>
      </p:sp>
      <p:pic>
        <p:nvPicPr>
          <p:cNvPr id="305" name="Google Shape;305;g2a613fe29c9_0_155"/>
          <p:cNvPicPr preferRelativeResize="0"/>
          <p:nvPr/>
        </p:nvPicPr>
        <p:blipFill>
          <a:blip r:embed="rId4">
            <a:alphaModFix/>
          </a:blip>
          <a:stretch>
            <a:fillRect/>
          </a:stretch>
        </p:blipFill>
        <p:spPr>
          <a:xfrm>
            <a:off x="1866800" y="2693300"/>
            <a:ext cx="7056325" cy="3969175"/>
          </a:xfrm>
          <a:prstGeom prst="rect">
            <a:avLst/>
          </a:prstGeom>
          <a:noFill/>
          <a:ln>
            <a:noFill/>
          </a:ln>
        </p:spPr>
      </p:pic>
      <p:pic>
        <p:nvPicPr>
          <p:cNvPr id="306" name="Google Shape;306;g2a613fe29c9_0_155"/>
          <p:cNvPicPr preferRelativeResize="0"/>
          <p:nvPr/>
        </p:nvPicPr>
        <p:blipFill>
          <a:blip r:embed="rId5">
            <a:alphaModFix/>
          </a:blip>
          <a:stretch>
            <a:fillRect/>
          </a:stretch>
        </p:blipFill>
        <p:spPr>
          <a:xfrm>
            <a:off x="0" y="1140525"/>
            <a:ext cx="1808975" cy="18089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descr="Artificial Intelligence" id="312" name="Google Shape;312;g2a5a1442303_0_49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g2a5a1442303_0_494"/>
          <p:cNvSpPr txBox="1"/>
          <p:nvPr/>
        </p:nvSpPr>
        <p:spPr>
          <a:xfrm>
            <a:off x="594650" y="421275"/>
            <a:ext cx="8416500" cy="1472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lang="en-US" sz="3000">
                <a:latin typeface="Calibri"/>
                <a:ea typeface="Calibri"/>
                <a:cs typeface="Calibri"/>
                <a:sym typeface="Calibri"/>
              </a:rPr>
              <a:t>Stratus clouds are low-level clouds. They often form below 6,500 feet in altitude.</a:t>
            </a:r>
            <a:endParaRPr b="0" i="0" sz="3000" u="none" cap="none" strike="noStrike">
              <a:solidFill>
                <a:srgbClr val="000000"/>
              </a:solidFill>
              <a:latin typeface="Calibri"/>
              <a:ea typeface="Calibri"/>
              <a:cs typeface="Calibri"/>
              <a:sym typeface="Calibri"/>
            </a:endParaRPr>
          </a:p>
        </p:txBody>
      </p:sp>
      <p:pic>
        <p:nvPicPr>
          <p:cNvPr id="314" name="Google Shape;314;g2a5a1442303_0_494"/>
          <p:cNvPicPr preferRelativeResize="0"/>
          <p:nvPr/>
        </p:nvPicPr>
        <p:blipFill>
          <a:blip r:embed="rId4">
            <a:alphaModFix/>
          </a:blip>
          <a:stretch>
            <a:fillRect/>
          </a:stretch>
        </p:blipFill>
        <p:spPr>
          <a:xfrm>
            <a:off x="154475" y="2024500"/>
            <a:ext cx="6989288" cy="4659525"/>
          </a:xfrm>
          <a:prstGeom prst="rect">
            <a:avLst/>
          </a:prstGeom>
          <a:noFill/>
          <a:ln>
            <a:noFill/>
          </a:ln>
        </p:spPr>
      </p:pic>
      <p:sp>
        <p:nvSpPr>
          <p:cNvPr id="315" name="Google Shape;315;g2a5a1442303_0_494"/>
          <p:cNvSpPr/>
          <p:nvPr/>
        </p:nvSpPr>
        <p:spPr>
          <a:xfrm>
            <a:off x="3120375" y="5755675"/>
            <a:ext cx="1369500" cy="539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316" name="Google Shape;316;g2a5a1442303_0_494"/>
          <p:cNvCxnSpPr>
            <a:endCxn id="315" idx="7"/>
          </p:cNvCxnSpPr>
          <p:nvPr/>
        </p:nvCxnSpPr>
        <p:spPr>
          <a:xfrm flipH="1">
            <a:off x="4289316" y="3976424"/>
            <a:ext cx="3219900" cy="1858200"/>
          </a:xfrm>
          <a:prstGeom prst="straightConnector1">
            <a:avLst/>
          </a:prstGeom>
          <a:noFill/>
          <a:ln cap="flat" cmpd="sng" w="28575">
            <a:solidFill>
              <a:srgbClr val="FF0000"/>
            </a:solidFill>
            <a:prstDash val="solid"/>
            <a:round/>
            <a:headEnd len="med" w="med" type="none"/>
            <a:tailEnd len="med" w="med" type="triangle"/>
          </a:ln>
        </p:spPr>
      </p:cxnSp>
      <p:sp>
        <p:nvSpPr>
          <p:cNvPr id="317" name="Google Shape;317;g2a5a1442303_0_494"/>
          <p:cNvSpPr txBox="1"/>
          <p:nvPr/>
        </p:nvSpPr>
        <p:spPr>
          <a:xfrm>
            <a:off x="7509225" y="3429000"/>
            <a:ext cx="1153800" cy="104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chemeClr val="dk1"/>
                </a:solidFill>
                <a:latin typeface="Calibri"/>
                <a:ea typeface="Calibri"/>
                <a:cs typeface="Calibri"/>
                <a:sym typeface="Calibri"/>
              </a:rPr>
              <a:t>low</a:t>
            </a:r>
            <a:endParaRPr sz="3200">
              <a:solidFill>
                <a:schemeClr val="dk1"/>
              </a:solidFill>
              <a:latin typeface="Calibri"/>
              <a:ea typeface="Calibri"/>
              <a:cs typeface="Calibri"/>
              <a:sym typeface="Calibri"/>
            </a:endParaRPr>
          </a:p>
          <a:p>
            <a:pPr indent="0" lvl="0" marL="0" rtl="0" algn="ctr">
              <a:spcBef>
                <a:spcPts val="0"/>
              </a:spcBef>
              <a:spcAft>
                <a:spcPts val="0"/>
              </a:spcAft>
              <a:buNone/>
            </a:pPr>
            <a:r>
              <a:rPr lang="en-US" sz="3200">
                <a:solidFill>
                  <a:schemeClr val="dk1"/>
                </a:solidFill>
                <a:latin typeface="Calibri"/>
                <a:ea typeface="Calibri"/>
                <a:cs typeface="Calibri"/>
                <a:sym typeface="Calibri"/>
              </a:rPr>
              <a:t>level</a:t>
            </a:r>
            <a:endParaRPr sz="32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descr="Artificial Intelligence" id="323" name="Google Shape;323;g2bc31cd9566_0_7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g2bc31cd9566_0_71"/>
          <p:cNvSpPr txBox="1"/>
          <p:nvPr/>
        </p:nvSpPr>
        <p:spPr>
          <a:xfrm>
            <a:off x="506625" y="531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Light rain and drizzle are usually associated with stratus clouds.</a:t>
            </a:r>
            <a:endParaRPr b="0" i="0" sz="3200" u="none" cap="none" strike="noStrike">
              <a:solidFill>
                <a:schemeClr val="dk1"/>
              </a:solidFill>
              <a:latin typeface="Calibri"/>
              <a:ea typeface="Calibri"/>
              <a:cs typeface="Calibri"/>
              <a:sym typeface="Calibri"/>
            </a:endParaRPr>
          </a:p>
        </p:txBody>
      </p:sp>
      <p:pic>
        <p:nvPicPr>
          <p:cNvPr id="325" name="Google Shape;325;g2bc31cd9566_0_71"/>
          <p:cNvPicPr preferRelativeResize="0"/>
          <p:nvPr/>
        </p:nvPicPr>
        <p:blipFill>
          <a:blip r:embed="rId4">
            <a:alphaModFix/>
          </a:blip>
          <a:stretch>
            <a:fillRect/>
          </a:stretch>
        </p:blipFill>
        <p:spPr>
          <a:xfrm>
            <a:off x="1800225" y="2079975"/>
            <a:ext cx="5829300" cy="3886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descr="Questions" id="331" name="Google Shape;331;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descr="Questions" id="337" name="Google Shape;337;g28c7b7e697c_0_6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g28c7b7e697c_0_69"/>
          <p:cNvSpPr txBox="1"/>
          <p:nvPr/>
        </p:nvSpPr>
        <p:spPr>
          <a:xfrm>
            <a:off x="506625" y="531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True or false: Because stratus clouds cover the whole sky, they block out direct sunlight.</a:t>
            </a:r>
            <a:r>
              <a:rPr b="0" i="0" lang="en-US" sz="3200" u="none" cap="none" strike="noStrike">
                <a:solidFill>
                  <a:schemeClr val="dk1"/>
                </a:solidFill>
                <a:latin typeface="Calibri"/>
                <a:ea typeface="Calibri"/>
                <a:cs typeface="Calibri"/>
                <a:sym typeface="Calibri"/>
              </a:rPr>
              <a:t> </a:t>
            </a:r>
            <a:endParaRPr b="0" i="0" sz="3200" u="none" cap="none" strike="noStrike">
              <a:solidFill>
                <a:schemeClr val="dk1"/>
              </a:solidFill>
              <a:latin typeface="Calibri"/>
              <a:ea typeface="Calibri"/>
              <a:cs typeface="Calibri"/>
              <a:sym typeface="Calibri"/>
            </a:endParaRPr>
          </a:p>
        </p:txBody>
      </p:sp>
      <p:sp>
        <p:nvSpPr>
          <p:cNvPr id="339" name="Google Shape;339;g28c7b7e697c_0_69"/>
          <p:cNvSpPr txBox="1"/>
          <p:nvPr/>
        </p:nvSpPr>
        <p:spPr>
          <a:xfrm>
            <a:off x="339750" y="2059750"/>
            <a:ext cx="3098700" cy="31527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340" name="Google Shape;340;g28c7b7e697c_0_69"/>
          <p:cNvPicPr preferRelativeResize="0"/>
          <p:nvPr/>
        </p:nvPicPr>
        <p:blipFill>
          <a:blip r:embed="rId4">
            <a:alphaModFix/>
          </a:blip>
          <a:stretch>
            <a:fillRect/>
          </a:stretch>
        </p:blipFill>
        <p:spPr>
          <a:xfrm>
            <a:off x="4093529" y="4338255"/>
            <a:ext cx="4829596" cy="2324221"/>
          </a:xfrm>
          <a:prstGeom prst="rect">
            <a:avLst/>
          </a:prstGeom>
          <a:noFill/>
          <a:ln>
            <a:noFill/>
          </a:ln>
        </p:spPr>
      </p:pic>
      <p:pic>
        <p:nvPicPr>
          <p:cNvPr id="341" name="Google Shape;341;g28c7b7e697c_0_69"/>
          <p:cNvPicPr preferRelativeResize="0"/>
          <p:nvPr/>
        </p:nvPicPr>
        <p:blipFill>
          <a:blip r:embed="rId5">
            <a:alphaModFix/>
          </a:blip>
          <a:stretch>
            <a:fillRect/>
          </a:stretch>
        </p:blipFill>
        <p:spPr>
          <a:xfrm>
            <a:off x="2815825" y="3429000"/>
            <a:ext cx="1238126" cy="105927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descr="Questions" id="347" name="Google Shape;347;g2bed57e9296_0_42"/>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g2bed57e9296_0_42"/>
          <p:cNvSpPr txBox="1"/>
          <p:nvPr/>
        </p:nvSpPr>
        <p:spPr>
          <a:xfrm>
            <a:off x="506625" y="531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True or false: Because stratus clouds cover the whole sky, they block out direct sunlight.</a:t>
            </a:r>
            <a:r>
              <a:rPr b="0" i="0" lang="en-US" sz="3200" u="none" cap="none" strike="noStrike">
                <a:solidFill>
                  <a:schemeClr val="dk1"/>
                </a:solidFill>
                <a:latin typeface="Calibri"/>
                <a:ea typeface="Calibri"/>
                <a:cs typeface="Calibri"/>
                <a:sym typeface="Calibri"/>
              </a:rPr>
              <a:t> </a:t>
            </a:r>
            <a:endParaRPr b="0" i="0" sz="3200" u="none" cap="none" strike="noStrike">
              <a:solidFill>
                <a:schemeClr val="dk1"/>
              </a:solidFill>
              <a:latin typeface="Calibri"/>
              <a:ea typeface="Calibri"/>
              <a:cs typeface="Calibri"/>
              <a:sym typeface="Calibri"/>
            </a:endParaRPr>
          </a:p>
        </p:txBody>
      </p:sp>
      <p:sp>
        <p:nvSpPr>
          <p:cNvPr id="349" name="Google Shape;349;g2bed57e9296_0_42"/>
          <p:cNvSpPr txBox="1"/>
          <p:nvPr/>
        </p:nvSpPr>
        <p:spPr>
          <a:xfrm>
            <a:off x="339750" y="2059750"/>
            <a:ext cx="3098700" cy="31527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350" name="Google Shape;350;g2bed57e9296_0_42"/>
          <p:cNvPicPr preferRelativeResize="0"/>
          <p:nvPr/>
        </p:nvPicPr>
        <p:blipFill>
          <a:blip r:embed="rId4">
            <a:alphaModFix/>
          </a:blip>
          <a:stretch>
            <a:fillRect/>
          </a:stretch>
        </p:blipFill>
        <p:spPr>
          <a:xfrm>
            <a:off x="4093529" y="4338255"/>
            <a:ext cx="4829596" cy="2324221"/>
          </a:xfrm>
          <a:prstGeom prst="rect">
            <a:avLst/>
          </a:prstGeom>
          <a:noFill/>
          <a:ln>
            <a:noFill/>
          </a:ln>
        </p:spPr>
      </p:pic>
      <p:pic>
        <p:nvPicPr>
          <p:cNvPr id="351" name="Google Shape;351;g2bed57e9296_0_42"/>
          <p:cNvPicPr preferRelativeResize="0"/>
          <p:nvPr/>
        </p:nvPicPr>
        <p:blipFill>
          <a:blip r:embed="rId5">
            <a:alphaModFix/>
          </a:blip>
          <a:stretch>
            <a:fillRect/>
          </a:stretch>
        </p:blipFill>
        <p:spPr>
          <a:xfrm>
            <a:off x="2815825" y="3429000"/>
            <a:ext cx="1238126" cy="105927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descr="Questions" id="357" name="Google Shape;357;g1f1b7a68edc_0_6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g1f1b7a68edc_0_69"/>
          <p:cNvSpPr txBox="1"/>
          <p:nvPr/>
        </p:nvSpPr>
        <p:spPr>
          <a:xfrm>
            <a:off x="605500" y="876325"/>
            <a:ext cx="8416500" cy="1472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lang="en-US" sz="3000">
                <a:solidFill>
                  <a:schemeClr val="dk1"/>
                </a:solidFill>
                <a:latin typeface="Calibri"/>
                <a:ea typeface="Calibri"/>
                <a:cs typeface="Calibri"/>
                <a:sym typeface="Calibri"/>
              </a:rPr>
              <a:t>Stratus clouds are _____-level clouds. They often form below 6,500 feet in altitude.</a:t>
            </a:r>
            <a:endParaRPr b="0" i="0" sz="3000" u="none" cap="none" strike="noStrike">
              <a:solidFill>
                <a:srgbClr val="000000"/>
              </a:solidFill>
              <a:latin typeface="Calibri"/>
              <a:ea typeface="Calibri"/>
              <a:cs typeface="Calibri"/>
              <a:sym typeface="Calibri"/>
            </a:endParaRPr>
          </a:p>
        </p:txBody>
      </p:sp>
      <p:sp>
        <p:nvSpPr>
          <p:cNvPr id="359" name="Google Shape;359;g1f1b7a68edc_0_69"/>
          <p:cNvSpPr txBox="1"/>
          <p:nvPr/>
        </p:nvSpPr>
        <p:spPr>
          <a:xfrm>
            <a:off x="361650" y="2738550"/>
            <a:ext cx="3098700" cy="31527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low</a:t>
            </a:r>
            <a:endParaRPr sz="3200">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medium</a:t>
            </a:r>
            <a:endParaRPr sz="3200">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high</a:t>
            </a:r>
            <a:endParaRPr sz="3200">
              <a:solidFill>
                <a:schemeClr val="dk1"/>
              </a:solidFill>
              <a:latin typeface="Calibri"/>
              <a:ea typeface="Calibri"/>
              <a:cs typeface="Calibri"/>
              <a:sym typeface="Calibri"/>
            </a:endParaRPr>
          </a:p>
        </p:txBody>
      </p:sp>
      <p:pic>
        <p:nvPicPr>
          <p:cNvPr id="360" name="Google Shape;360;g1f1b7a68edc_0_69"/>
          <p:cNvPicPr preferRelativeResize="0"/>
          <p:nvPr/>
        </p:nvPicPr>
        <p:blipFill>
          <a:blip r:embed="rId4">
            <a:alphaModFix/>
          </a:blip>
          <a:stretch>
            <a:fillRect/>
          </a:stretch>
        </p:blipFill>
        <p:spPr>
          <a:xfrm>
            <a:off x="2969451" y="2811925"/>
            <a:ext cx="4907149" cy="3881850"/>
          </a:xfrm>
          <a:prstGeom prst="rect">
            <a:avLst/>
          </a:prstGeom>
          <a:noFill/>
          <a:ln>
            <a:noFill/>
          </a:ln>
        </p:spPr>
      </p:pic>
      <p:sp>
        <p:nvSpPr>
          <p:cNvPr id="361" name="Google Shape;361;g1f1b7a68edc_0_69"/>
          <p:cNvSpPr/>
          <p:nvPr/>
        </p:nvSpPr>
        <p:spPr>
          <a:xfrm>
            <a:off x="5051797" y="5920367"/>
            <a:ext cx="961500" cy="449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362" name="Google Shape;362;g1f1b7a68edc_0_69"/>
          <p:cNvCxnSpPr>
            <a:endCxn id="361" idx="7"/>
          </p:cNvCxnSpPr>
          <p:nvPr/>
        </p:nvCxnSpPr>
        <p:spPr>
          <a:xfrm flipH="1">
            <a:off x="5872489" y="4438136"/>
            <a:ext cx="2260800" cy="1548000"/>
          </a:xfrm>
          <a:prstGeom prst="straightConnector1">
            <a:avLst/>
          </a:prstGeom>
          <a:noFill/>
          <a:ln cap="flat" cmpd="sng" w="28575">
            <a:solidFill>
              <a:srgbClr val="FF0000"/>
            </a:solidFill>
            <a:prstDash val="solid"/>
            <a:round/>
            <a:headEnd len="med" w="med" type="none"/>
            <a:tailEnd len="med" w="med" type="triangle"/>
          </a:ln>
        </p:spPr>
      </p:cxnSp>
      <p:sp>
        <p:nvSpPr>
          <p:cNvPr id="363" name="Google Shape;363;g1f1b7a68edc_0_69"/>
          <p:cNvSpPr txBox="1"/>
          <p:nvPr/>
        </p:nvSpPr>
        <p:spPr>
          <a:xfrm>
            <a:off x="8133190" y="3982014"/>
            <a:ext cx="810000" cy="8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descr="Lightbulb and gear" id="133" name="Google Shape;133;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g27e68c1a8e3_0_0"/>
          <p:cNvSpPr txBox="1"/>
          <p:nvPr/>
        </p:nvSpPr>
        <p:spPr>
          <a:xfrm>
            <a:off x="467257" y="404359"/>
            <a:ext cx="82095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2700" u="none" cap="none" strike="noStrike">
                <a:solidFill>
                  <a:srgbClr val="374151"/>
                </a:solidFill>
                <a:highlight>
                  <a:srgbClr val="FFFFFF"/>
                </a:highlight>
                <a:latin typeface="Roboto"/>
                <a:ea typeface="Roboto"/>
                <a:cs typeface="Roboto"/>
                <a:sym typeface="Roboto"/>
              </a:rPr>
              <a:t>How can I predict weather events by tracking weather conditions?</a:t>
            </a:r>
            <a:endParaRPr b="0" i="0" sz="2900" u="none" cap="none" strike="noStrike">
              <a:solidFill>
                <a:srgbClr val="000000"/>
              </a:solidFill>
              <a:latin typeface="Arial"/>
              <a:ea typeface="Arial"/>
              <a:cs typeface="Arial"/>
              <a:sym typeface="Arial"/>
            </a:endParaRPr>
          </a:p>
        </p:txBody>
      </p:sp>
      <p:pic>
        <p:nvPicPr>
          <p:cNvPr id="135" name="Google Shape;135;g27e68c1a8e3_0_0"/>
          <p:cNvPicPr preferRelativeResize="0"/>
          <p:nvPr/>
        </p:nvPicPr>
        <p:blipFill rotWithShape="1">
          <a:blip r:embed="rId4">
            <a:alphaModFix/>
          </a:blip>
          <a:srcRect b="0" l="0" r="0" t="0"/>
          <a:stretch/>
        </p:blipFill>
        <p:spPr>
          <a:xfrm>
            <a:off x="3848138" y="3565211"/>
            <a:ext cx="1394650" cy="1394650"/>
          </a:xfrm>
          <a:prstGeom prst="rect">
            <a:avLst/>
          </a:prstGeom>
          <a:noFill/>
          <a:ln>
            <a:noFill/>
          </a:ln>
        </p:spPr>
      </p:pic>
      <p:pic>
        <p:nvPicPr>
          <p:cNvPr id="136" name="Google Shape;136;g27e68c1a8e3_0_0"/>
          <p:cNvPicPr preferRelativeResize="0"/>
          <p:nvPr/>
        </p:nvPicPr>
        <p:blipFill rotWithShape="1">
          <a:blip r:embed="rId5">
            <a:alphaModFix/>
          </a:blip>
          <a:srcRect b="0" l="0" r="0" t="0"/>
          <a:stretch/>
        </p:blipFill>
        <p:spPr>
          <a:xfrm>
            <a:off x="1006843" y="1668275"/>
            <a:ext cx="2841307" cy="1896925"/>
          </a:xfrm>
          <a:prstGeom prst="rect">
            <a:avLst/>
          </a:prstGeom>
          <a:noFill/>
          <a:ln>
            <a:noFill/>
          </a:ln>
        </p:spPr>
      </p:pic>
      <p:pic>
        <p:nvPicPr>
          <p:cNvPr id="137" name="Google Shape;137;g27e68c1a8e3_0_0"/>
          <p:cNvPicPr preferRelativeResize="0"/>
          <p:nvPr/>
        </p:nvPicPr>
        <p:blipFill rotWithShape="1">
          <a:blip r:embed="rId6">
            <a:alphaModFix/>
          </a:blip>
          <a:srcRect b="0" l="0" r="0" t="0"/>
          <a:stretch/>
        </p:blipFill>
        <p:spPr>
          <a:xfrm>
            <a:off x="5242800" y="4608575"/>
            <a:ext cx="2874051" cy="1896926"/>
          </a:xfrm>
          <a:prstGeom prst="rect">
            <a:avLst/>
          </a:prstGeom>
          <a:noFill/>
          <a:ln>
            <a:noFill/>
          </a:ln>
        </p:spPr>
      </p:pic>
      <p:pic>
        <p:nvPicPr>
          <p:cNvPr id="138" name="Google Shape;138;g27e68c1a8e3_0_0"/>
          <p:cNvPicPr preferRelativeResize="0"/>
          <p:nvPr/>
        </p:nvPicPr>
        <p:blipFill rotWithShape="1">
          <a:blip r:embed="rId7">
            <a:alphaModFix/>
          </a:blip>
          <a:srcRect b="0" l="0" r="0" t="0"/>
          <a:stretch/>
        </p:blipFill>
        <p:spPr>
          <a:xfrm>
            <a:off x="1006850" y="4592950"/>
            <a:ext cx="2841300" cy="1896924"/>
          </a:xfrm>
          <a:prstGeom prst="rect">
            <a:avLst/>
          </a:prstGeom>
          <a:noFill/>
          <a:ln>
            <a:noFill/>
          </a:ln>
        </p:spPr>
      </p:pic>
      <p:pic>
        <p:nvPicPr>
          <p:cNvPr id="139" name="Google Shape;139;g27e68c1a8e3_0_0"/>
          <p:cNvPicPr preferRelativeResize="0"/>
          <p:nvPr/>
        </p:nvPicPr>
        <p:blipFill rotWithShape="1">
          <a:blip r:embed="rId8">
            <a:alphaModFix/>
          </a:blip>
          <a:srcRect b="0" l="0" r="0" t="0"/>
          <a:stretch/>
        </p:blipFill>
        <p:spPr>
          <a:xfrm>
            <a:off x="5174750" y="1668275"/>
            <a:ext cx="3010150" cy="18969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descr="Questions" id="369" name="Google Shape;369;g2bed57e9296_0_5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g2bed57e9296_0_55"/>
          <p:cNvSpPr txBox="1"/>
          <p:nvPr/>
        </p:nvSpPr>
        <p:spPr>
          <a:xfrm>
            <a:off x="605500" y="876325"/>
            <a:ext cx="8416500" cy="1472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lang="en-US" sz="3000">
                <a:solidFill>
                  <a:schemeClr val="dk1"/>
                </a:solidFill>
                <a:latin typeface="Calibri"/>
                <a:ea typeface="Calibri"/>
                <a:cs typeface="Calibri"/>
                <a:sym typeface="Calibri"/>
              </a:rPr>
              <a:t>Stratus clouds are _____-level clouds. They often form below 6,500 feet in altitude.</a:t>
            </a:r>
            <a:endParaRPr b="0" i="0" sz="3000" u="none" cap="none" strike="noStrike">
              <a:solidFill>
                <a:srgbClr val="000000"/>
              </a:solidFill>
              <a:latin typeface="Calibri"/>
              <a:ea typeface="Calibri"/>
              <a:cs typeface="Calibri"/>
              <a:sym typeface="Calibri"/>
            </a:endParaRPr>
          </a:p>
        </p:txBody>
      </p:sp>
      <p:sp>
        <p:nvSpPr>
          <p:cNvPr id="371" name="Google Shape;371;g2bed57e9296_0_55"/>
          <p:cNvSpPr txBox="1"/>
          <p:nvPr/>
        </p:nvSpPr>
        <p:spPr>
          <a:xfrm>
            <a:off x="361650" y="2738550"/>
            <a:ext cx="3098700" cy="31527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low</a:t>
            </a:r>
            <a:endParaRPr sz="3200">
              <a:solidFill>
                <a:srgbClr val="FF0000"/>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medium</a:t>
            </a:r>
            <a:endParaRPr sz="3200">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high</a:t>
            </a:r>
            <a:endParaRPr sz="3200">
              <a:solidFill>
                <a:schemeClr val="dk1"/>
              </a:solidFill>
              <a:latin typeface="Calibri"/>
              <a:ea typeface="Calibri"/>
              <a:cs typeface="Calibri"/>
              <a:sym typeface="Calibri"/>
            </a:endParaRPr>
          </a:p>
        </p:txBody>
      </p:sp>
      <p:pic>
        <p:nvPicPr>
          <p:cNvPr id="372" name="Google Shape;372;g2bed57e9296_0_55"/>
          <p:cNvPicPr preferRelativeResize="0"/>
          <p:nvPr/>
        </p:nvPicPr>
        <p:blipFill>
          <a:blip r:embed="rId4">
            <a:alphaModFix/>
          </a:blip>
          <a:stretch>
            <a:fillRect/>
          </a:stretch>
        </p:blipFill>
        <p:spPr>
          <a:xfrm>
            <a:off x="2969451" y="2811925"/>
            <a:ext cx="4907149" cy="3881850"/>
          </a:xfrm>
          <a:prstGeom prst="rect">
            <a:avLst/>
          </a:prstGeom>
          <a:noFill/>
          <a:ln>
            <a:noFill/>
          </a:ln>
        </p:spPr>
      </p:pic>
      <p:sp>
        <p:nvSpPr>
          <p:cNvPr id="373" name="Google Shape;373;g2bed57e9296_0_55"/>
          <p:cNvSpPr/>
          <p:nvPr/>
        </p:nvSpPr>
        <p:spPr>
          <a:xfrm>
            <a:off x="5051797" y="5920367"/>
            <a:ext cx="961500" cy="449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374" name="Google Shape;374;g2bed57e9296_0_55"/>
          <p:cNvCxnSpPr>
            <a:endCxn id="373" idx="7"/>
          </p:cNvCxnSpPr>
          <p:nvPr/>
        </p:nvCxnSpPr>
        <p:spPr>
          <a:xfrm flipH="1">
            <a:off x="5872489" y="4438136"/>
            <a:ext cx="2260800" cy="1548000"/>
          </a:xfrm>
          <a:prstGeom prst="straightConnector1">
            <a:avLst/>
          </a:prstGeom>
          <a:noFill/>
          <a:ln cap="flat" cmpd="sng" w="28575">
            <a:solidFill>
              <a:srgbClr val="FF0000"/>
            </a:solidFill>
            <a:prstDash val="solid"/>
            <a:round/>
            <a:headEnd len="med" w="med" type="none"/>
            <a:tailEnd len="med" w="med" type="triangle"/>
          </a:ln>
        </p:spPr>
      </p:cxnSp>
      <p:sp>
        <p:nvSpPr>
          <p:cNvPr id="375" name="Google Shape;375;g2bed57e9296_0_55"/>
          <p:cNvSpPr txBox="1"/>
          <p:nvPr/>
        </p:nvSpPr>
        <p:spPr>
          <a:xfrm>
            <a:off x="8133190" y="3982014"/>
            <a:ext cx="810000" cy="8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0000"/>
                </a:solidFill>
                <a:latin typeface="Calibri"/>
                <a:ea typeface="Calibri"/>
                <a:cs typeface="Calibri"/>
                <a:sym typeface="Calibri"/>
              </a:rPr>
              <a:t>low</a:t>
            </a:r>
            <a:endParaRPr sz="3200">
              <a:solidFill>
                <a:srgbClr val="FF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descr="Questions" id="381" name="Google Shape;381;g2b790e7f309_0_1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g2b790e7f309_0_19"/>
          <p:cNvSpPr txBox="1"/>
          <p:nvPr/>
        </p:nvSpPr>
        <p:spPr>
          <a:xfrm>
            <a:off x="605500" y="876325"/>
            <a:ext cx="8416500" cy="1472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rgbClr val="000000"/>
                </a:solidFill>
                <a:latin typeface="Calibri"/>
                <a:ea typeface="Calibri"/>
                <a:cs typeface="Calibri"/>
                <a:sym typeface="Calibri"/>
              </a:rPr>
              <a:t>True or false: </a:t>
            </a:r>
            <a:r>
              <a:rPr lang="en-US" sz="3000">
                <a:solidFill>
                  <a:schemeClr val="dk1"/>
                </a:solidFill>
                <a:latin typeface="Calibri"/>
                <a:ea typeface="Calibri"/>
                <a:cs typeface="Calibri"/>
                <a:sym typeface="Calibri"/>
              </a:rPr>
              <a:t>Heavy rain and downpours are usually associated with stratus clouds.</a:t>
            </a:r>
            <a:endParaRPr b="0" i="0" sz="3000" u="none" cap="none" strike="noStrike">
              <a:solidFill>
                <a:srgbClr val="000000"/>
              </a:solidFill>
              <a:latin typeface="Calibri"/>
              <a:ea typeface="Calibri"/>
              <a:cs typeface="Calibri"/>
              <a:sym typeface="Calibri"/>
            </a:endParaRPr>
          </a:p>
        </p:txBody>
      </p:sp>
      <p:sp>
        <p:nvSpPr>
          <p:cNvPr id="383" name="Google Shape;383;g2b790e7f309_0_19"/>
          <p:cNvSpPr txBox="1"/>
          <p:nvPr/>
        </p:nvSpPr>
        <p:spPr>
          <a:xfrm>
            <a:off x="361650" y="2738550"/>
            <a:ext cx="3098700" cy="31527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384" name="Google Shape;384;g2b790e7f309_0_19"/>
          <p:cNvPicPr preferRelativeResize="0"/>
          <p:nvPr/>
        </p:nvPicPr>
        <p:blipFill>
          <a:blip r:embed="rId4">
            <a:alphaModFix/>
          </a:blip>
          <a:stretch>
            <a:fillRect/>
          </a:stretch>
        </p:blipFill>
        <p:spPr>
          <a:xfrm>
            <a:off x="2954000" y="2651475"/>
            <a:ext cx="5829300" cy="3886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descr="Questions" id="390" name="Google Shape;390;g2bed57e9296_0_67"/>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g2bed57e9296_0_67"/>
          <p:cNvSpPr txBox="1"/>
          <p:nvPr/>
        </p:nvSpPr>
        <p:spPr>
          <a:xfrm>
            <a:off x="605500" y="876325"/>
            <a:ext cx="8416500" cy="1472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rgbClr val="000000"/>
                </a:solidFill>
                <a:latin typeface="Calibri"/>
                <a:ea typeface="Calibri"/>
                <a:cs typeface="Calibri"/>
                <a:sym typeface="Calibri"/>
              </a:rPr>
              <a:t>True or false: </a:t>
            </a:r>
            <a:r>
              <a:rPr lang="en-US" sz="3000">
                <a:solidFill>
                  <a:schemeClr val="dk1"/>
                </a:solidFill>
                <a:latin typeface="Calibri"/>
                <a:ea typeface="Calibri"/>
                <a:cs typeface="Calibri"/>
                <a:sym typeface="Calibri"/>
              </a:rPr>
              <a:t>Heavy rain and downpours are usually associated with stratus clouds.</a:t>
            </a:r>
            <a:endParaRPr b="0" i="0" sz="3000" u="none" cap="none" strike="noStrike">
              <a:solidFill>
                <a:srgbClr val="000000"/>
              </a:solidFill>
              <a:latin typeface="Calibri"/>
              <a:ea typeface="Calibri"/>
              <a:cs typeface="Calibri"/>
              <a:sym typeface="Calibri"/>
            </a:endParaRPr>
          </a:p>
        </p:txBody>
      </p:sp>
      <p:sp>
        <p:nvSpPr>
          <p:cNvPr id="392" name="Google Shape;392;g2bed57e9296_0_67"/>
          <p:cNvSpPr txBox="1"/>
          <p:nvPr/>
        </p:nvSpPr>
        <p:spPr>
          <a:xfrm>
            <a:off x="361650" y="2738550"/>
            <a:ext cx="3098700" cy="31527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False</a:t>
            </a:r>
            <a:endParaRPr b="0" i="0" sz="3200" u="none" cap="none" strike="noStrike">
              <a:solidFill>
                <a:srgbClr val="FF0000"/>
              </a:solidFill>
              <a:latin typeface="Calibri"/>
              <a:ea typeface="Calibri"/>
              <a:cs typeface="Calibri"/>
              <a:sym typeface="Calibri"/>
            </a:endParaRPr>
          </a:p>
        </p:txBody>
      </p:sp>
      <p:pic>
        <p:nvPicPr>
          <p:cNvPr id="393" name="Google Shape;393;g2bed57e9296_0_67"/>
          <p:cNvPicPr preferRelativeResize="0"/>
          <p:nvPr/>
        </p:nvPicPr>
        <p:blipFill>
          <a:blip r:embed="rId4">
            <a:alphaModFix/>
          </a:blip>
          <a:stretch>
            <a:fillRect/>
          </a:stretch>
        </p:blipFill>
        <p:spPr>
          <a:xfrm>
            <a:off x="2954000" y="2651475"/>
            <a:ext cx="5829300" cy="3886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descr="Artificial Intelligence" id="399" name="Google Shape;399;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00" name="Google Shape;400;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descr="Artificial Intelligence" id="406" name="Google Shape;406;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07" name="Google Shape;407;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sp>
        <p:nvSpPr>
          <p:cNvPr id="408" name="Google Shape;408;g27e576c1a67_0_796"/>
          <p:cNvSpPr txBox="1"/>
          <p:nvPr>
            <p:ph idx="4294967295" type="ctrTitle"/>
          </p:nvPr>
        </p:nvSpPr>
        <p:spPr>
          <a:xfrm>
            <a:off x="609025" y="676227"/>
            <a:ext cx="8238900" cy="1750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b="0" i="0" lang="en-US" sz="3200" u="none" cap="none" strike="noStrike">
                <a:solidFill>
                  <a:schemeClr val="dk1"/>
                </a:solidFill>
                <a:latin typeface="Calibri"/>
                <a:ea typeface="Calibri"/>
                <a:cs typeface="Calibri"/>
                <a:sym typeface="Calibri"/>
              </a:rPr>
              <a:t>This is an example of </a:t>
            </a:r>
            <a:r>
              <a:rPr lang="en-US" sz="3200"/>
              <a:t>stratus</a:t>
            </a:r>
            <a:r>
              <a:rPr b="0" i="0" lang="en-US" sz="3200" u="none" cap="none" strike="noStrike">
                <a:solidFill>
                  <a:schemeClr val="dk1"/>
                </a:solidFill>
                <a:latin typeface="Calibri"/>
                <a:ea typeface="Calibri"/>
                <a:cs typeface="Calibri"/>
                <a:sym typeface="Calibri"/>
              </a:rPr>
              <a:t> clouds. </a:t>
            </a:r>
            <a:r>
              <a:rPr lang="en-US" sz="3200"/>
              <a:t>They are smooth, gray clouds that cover the whole sky</a:t>
            </a:r>
            <a:r>
              <a:rPr b="0" i="0" lang="en-US" sz="3200" u="none" cap="none" strike="noStrike">
                <a:solidFill>
                  <a:schemeClr val="dk1"/>
                </a:solidFill>
                <a:latin typeface="Calibri"/>
                <a:ea typeface="Calibri"/>
                <a:cs typeface="Calibri"/>
                <a:sym typeface="Calibri"/>
              </a:rPr>
              <a:t>. </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400"/>
              <a:buFont typeface="Arial"/>
              <a:buNone/>
            </a:pPr>
            <a:r>
              <a:t/>
            </a:r>
            <a:endParaRPr b="0" i="0" sz="2400" u="none" cap="none" strike="noStrike">
              <a:solidFill>
                <a:schemeClr val="dk1"/>
              </a:solidFill>
              <a:latin typeface="Calibri"/>
              <a:ea typeface="Calibri"/>
              <a:cs typeface="Calibri"/>
              <a:sym typeface="Calibri"/>
            </a:endParaRPr>
          </a:p>
        </p:txBody>
      </p:sp>
      <p:pic>
        <p:nvPicPr>
          <p:cNvPr id="409" name="Google Shape;409;g27e576c1a67_0_796"/>
          <p:cNvPicPr preferRelativeResize="0"/>
          <p:nvPr/>
        </p:nvPicPr>
        <p:blipFill>
          <a:blip r:embed="rId5">
            <a:alphaModFix/>
          </a:blip>
          <a:stretch>
            <a:fillRect/>
          </a:stretch>
        </p:blipFill>
        <p:spPr>
          <a:xfrm>
            <a:off x="1047824" y="1964775"/>
            <a:ext cx="7048350" cy="46832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descr="Artificial Intelligence" id="415" name="Google Shape;415;g2b790e7f309_0_6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16" name="Google Shape;416;g2b790e7f309_0_61"/>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sp>
        <p:nvSpPr>
          <p:cNvPr id="417" name="Google Shape;417;g2b790e7f309_0_61"/>
          <p:cNvSpPr txBox="1"/>
          <p:nvPr>
            <p:ph idx="4294967295" type="ctrTitle"/>
          </p:nvPr>
        </p:nvSpPr>
        <p:spPr>
          <a:xfrm>
            <a:off x="728450" y="773275"/>
            <a:ext cx="82389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b="0" i="0" lang="en-US" sz="3200" u="none" cap="none" strike="noStrike">
                <a:solidFill>
                  <a:schemeClr val="dk1"/>
                </a:solidFill>
                <a:latin typeface="Calibri"/>
                <a:ea typeface="Calibri"/>
                <a:cs typeface="Calibri"/>
                <a:sym typeface="Calibri"/>
              </a:rPr>
              <a:t>This is also an example of </a:t>
            </a:r>
            <a:r>
              <a:rPr lang="en-US" sz="3200"/>
              <a:t>stratus</a:t>
            </a:r>
            <a:r>
              <a:rPr b="0" i="0" lang="en-US" sz="3200" u="none" cap="none" strike="noStrike">
                <a:solidFill>
                  <a:schemeClr val="dk1"/>
                </a:solidFill>
                <a:latin typeface="Calibri"/>
                <a:ea typeface="Calibri"/>
                <a:cs typeface="Calibri"/>
                <a:sym typeface="Calibri"/>
              </a:rPr>
              <a:t> clouds. </a:t>
            </a:r>
            <a:r>
              <a:rPr lang="en-US" sz="3200"/>
              <a:t>They are smooth, gray clouds that cover the whole sky.</a:t>
            </a:r>
            <a:r>
              <a:rPr b="0" i="0" lang="en-US" sz="3200" u="none" cap="none" strike="noStrike">
                <a:solidFill>
                  <a:schemeClr val="dk1"/>
                </a:solidFill>
                <a:latin typeface="Calibri"/>
                <a:ea typeface="Calibri"/>
                <a:cs typeface="Calibri"/>
                <a:sym typeface="Calibri"/>
              </a:rPr>
              <a:t> </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400"/>
              <a:buFont typeface="Arial"/>
              <a:buNone/>
            </a:pPr>
            <a:r>
              <a:t/>
            </a:r>
            <a:endParaRPr b="0" i="0" sz="3200" u="none" cap="none" strike="noStrike">
              <a:solidFill>
                <a:schemeClr val="dk1"/>
              </a:solidFill>
              <a:latin typeface="Calibri"/>
              <a:ea typeface="Calibri"/>
              <a:cs typeface="Calibri"/>
              <a:sym typeface="Calibri"/>
            </a:endParaRPr>
          </a:p>
        </p:txBody>
      </p:sp>
      <p:pic>
        <p:nvPicPr>
          <p:cNvPr id="418" name="Google Shape;418;g2b790e7f309_0_61"/>
          <p:cNvPicPr preferRelativeResize="0"/>
          <p:nvPr/>
        </p:nvPicPr>
        <p:blipFill>
          <a:blip r:embed="rId5">
            <a:alphaModFix/>
          </a:blip>
          <a:stretch>
            <a:fillRect/>
          </a:stretch>
        </p:blipFill>
        <p:spPr>
          <a:xfrm>
            <a:off x="1195575" y="2079800"/>
            <a:ext cx="6752850" cy="46797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descr="Artificial Intelligence" id="424" name="Google Shape;424;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25" name="Google Shape;425;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descr="Artificial Intelligence" id="431" name="Google Shape;431;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32" name="Google Shape;432;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33" name="Google Shape;433;g25e11802ac4_0_864"/>
          <p:cNvSpPr txBox="1"/>
          <p:nvPr>
            <p:ph idx="4294967295" type="ctrTitle"/>
          </p:nvPr>
        </p:nvSpPr>
        <p:spPr>
          <a:xfrm>
            <a:off x="366825" y="528250"/>
            <a:ext cx="86154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b="0" i="0" lang="en-US" sz="3200" u="none" cap="none" strike="noStrike">
                <a:solidFill>
                  <a:schemeClr val="dk1"/>
                </a:solidFill>
                <a:latin typeface="Calibri"/>
                <a:ea typeface="Calibri"/>
                <a:cs typeface="Calibri"/>
                <a:sym typeface="Calibri"/>
              </a:rPr>
              <a:t>These are not </a:t>
            </a:r>
            <a:r>
              <a:rPr lang="en-US" sz="3200"/>
              <a:t>stratus</a:t>
            </a:r>
            <a:r>
              <a:rPr b="0" i="0" lang="en-US" sz="3200" u="none" cap="none" strike="noStrike">
                <a:solidFill>
                  <a:schemeClr val="dk1"/>
                </a:solidFill>
                <a:latin typeface="Calibri"/>
                <a:ea typeface="Calibri"/>
                <a:cs typeface="Calibri"/>
                <a:sym typeface="Calibri"/>
              </a:rPr>
              <a:t> clouds. They are not </a:t>
            </a:r>
            <a:r>
              <a:rPr lang="en-US" sz="3200"/>
              <a:t>smooth, gray clouds that cover the whole sky</a:t>
            </a:r>
            <a:r>
              <a:rPr b="0" i="0" lang="en-US" sz="3200" u="none" cap="none" strike="noStrike">
                <a:solidFill>
                  <a:schemeClr val="dk1"/>
                </a:solidFill>
                <a:latin typeface="Calibri"/>
                <a:ea typeface="Calibri"/>
                <a:cs typeface="Calibri"/>
                <a:sym typeface="Calibri"/>
              </a:rPr>
              <a:t>.</a:t>
            </a:r>
            <a:endParaRPr b="0" i="0" sz="3200" u="none" cap="none" strike="noStrike">
              <a:solidFill>
                <a:schemeClr val="dk1"/>
              </a:solidFill>
              <a:latin typeface="Calibri"/>
              <a:ea typeface="Calibri"/>
              <a:cs typeface="Calibri"/>
              <a:sym typeface="Calibri"/>
            </a:endParaRPr>
          </a:p>
        </p:txBody>
      </p:sp>
      <p:pic>
        <p:nvPicPr>
          <p:cNvPr id="434" name="Google Shape;434;g25e11802ac4_0_864"/>
          <p:cNvPicPr preferRelativeResize="0"/>
          <p:nvPr/>
        </p:nvPicPr>
        <p:blipFill rotWithShape="1">
          <a:blip r:embed="rId5">
            <a:alphaModFix/>
          </a:blip>
          <a:srcRect b="0" l="0" r="0" t="0"/>
          <a:stretch/>
        </p:blipFill>
        <p:spPr>
          <a:xfrm>
            <a:off x="1137438" y="1998251"/>
            <a:ext cx="6869124" cy="45859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descr="Artificial Intelligence" id="440" name="Google Shape;440;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41" name="Google Shape;441;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42" name="Google Shape;442;g25e11802ac4_0_780"/>
          <p:cNvSpPr txBox="1"/>
          <p:nvPr>
            <p:ph idx="4294967295" type="ctrTitle"/>
          </p:nvPr>
        </p:nvSpPr>
        <p:spPr>
          <a:xfrm>
            <a:off x="336750" y="551275"/>
            <a:ext cx="86502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Calibri"/>
              <a:buNone/>
            </a:pPr>
            <a:r>
              <a:rPr b="0" i="0" lang="en-US" sz="3200" u="none" cap="none" strike="noStrike">
                <a:solidFill>
                  <a:schemeClr val="dk1"/>
                </a:solidFill>
                <a:latin typeface="Calibri"/>
                <a:ea typeface="Calibri"/>
                <a:cs typeface="Calibri"/>
                <a:sym typeface="Calibri"/>
              </a:rPr>
              <a:t>These are also not </a:t>
            </a:r>
            <a:r>
              <a:rPr lang="en-US" sz="3200"/>
              <a:t>stratus</a:t>
            </a:r>
            <a:r>
              <a:rPr b="0" i="0" lang="en-US" sz="3200" u="none" cap="none" strike="noStrike">
                <a:solidFill>
                  <a:schemeClr val="dk1"/>
                </a:solidFill>
                <a:latin typeface="Calibri"/>
                <a:ea typeface="Calibri"/>
                <a:cs typeface="Calibri"/>
                <a:sym typeface="Calibri"/>
              </a:rPr>
              <a:t> clouds. They are not </a:t>
            </a:r>
            <a:r>
              <a:rPr lang="en-US" sz="3200"/>
              <a:t>smooth, gray clouds that cover the whole sky</a:t>
            </a:r>
            <a:r>
              <a:rPr b="0" i="0" lang="en-US" sz="3200" u="none" cap="none" strike="noStrike">
                <a:solidFill>
                  <a:schemeClr val="dk1"/>
                </a:solidFill>
                <a:latin typeface="Calibri"/>
                <a:ea typeface="Calibri"/>
                <a:cs typeface="Calibri"/>
                <a:sym typeface="Calibri"/>
              </a:rPr>
              <a:t>. </a:t>
            </a:r>
            <a:endParaRPr b="0" i="0" sz="3200" u="none" cap="none" strike="noStrike">
              <a:solidFill>
                <a:schemeClr val="dk1"/>
              </a:solidFill>
              <a:latin typeface="Calibri"/>
              <a:ea typeface="Calibri"/>
              <a:cs typeface="Calibri"/>
              <a:sym typeface="Calibri"/>
            </a:endParaRPr>
          </a:p>
        </p:txBody>
      </p:sp>
      <p:pic>
        <p:nvPicPr>
          <p:cNvPr id="443" name="Google Shape;443;g25e11802ac4_0_780"/>
          <p:cNvPicPr preferRelativeResize="0"/>
          <p:nvPr/>
        </p:nvPicPr>
        <p:blipFill rotWithShape="1">
          <a:blip r:embed="rId5">
            <a:alphaModFix/>
          </a:blip>
          <a:srcRect b="0" l="0" r="0" t="0"/>
          <a:stretch/>
        </p:blipFill>
        <p:spPr>
          <a:xfrm>
            <a:off x="1023525" y="1965675"/>
            <a:ext cx="7096938" cy="47380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descr="Questions" id="449" name="Google Shape;449;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descr="Rewind" id="145" name="Google Shape;145;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27430209113_0_1469"/>
          <p:cNvSpPr txBox="1"/>
          <p:nvPr/>
        </p:nvSpPr>
        <p:spPr>
          <a:xfrm>
            <a:off x="1028700" y="424771"/>
            <a:ext cx="7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picture shows </a:t>
            </a:r>
            <a:r>
              <a:rPr lang="en-US" sz="3600">
                <a:solidFill>
                  <a:schemeClr val="dk1"/>
                </a:solidFill>
                <a:latin typeface="Calibri"/>
                <a:ea typeface="Calibri"/>
                <a:cs typeface="Calibri"/>
                <a:sym typeface="Calibri"/>
              </a:rPr>
              <a:t>stratus</a:t>
            </a:r>
            <a:r>
              <a:rPr b="0" i="0" lang="en-US" sz="3600" u="none" cap="none" strike="noStrike">
                <a:solidFill>
                  <a:schemeClr val="dk1"/>
                </a:solidFill>
                <a:latin typeface="Calibri"/>
                <a:ea typeface="Calibri"/>
                <a:cs typeface="Calibri"/>
                <a:sym typeface="Calibri"/>
              </a:rPr>
              <a:t> clouds?</a:t>
            </a:r>
            <a:endParaRPr b="0" i="0" sz="1400" u="none" cap="none" strike="noStrike">
              <a:solidFill>
                <a:srgbClr val="000000"/>
              </a:solidFill>
              <a:latin typeface="Arial"/>
              <a:ea typeface="Arial"/>
              <a:cs typeface="Arial"/>
              <a:sym typeface="Arial"/>
            </a:endParaRPr>
          </a:p>
        </p:txBody>
      </p:sp>
      <p:sp>
        <p:nvSpPr>
          <p:cNvPr descr="Questions" id="456" name="Google Shape;456;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7" name="Google Shape;457;g27430209113_0_1469"/>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58" name="Google Shape;458;g27430209113_0_1469"/>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59" name="Google Shape;459;g27430209113_0_1469"/>
          <p:cNvPicPr preferRelativeResize="0"/>
          <p:nvPr/>
        </p:nvPicPr>
        <p:blipFill rotWithShape="1">
          <a:blip r:embed="rId5">
            <a:alphaModFix/>
          </a:blip>
          <a:srcRect b="0" l="0" r="0" t="0"/>
          <a:stretch/>
        </p:blipFill>
        <p:spPr>
          <a:xfrm>
            <a:off x="448244" y="2830225"/>
            <a:ext cx="3699975" cy="2470199"/>
          </a:xfrm>
          <a:prstGeom prst="rect">
            <a:avLst/>
          </a:prstGeom>
          <a:noFill/>
          <a:ln>
            <a:noFill/>
          </a:ln>
        </p:spPr>
      </p:pic>
      <p:pic>
        <p:nvPicPr>
          <p:cNvPr id="460" name="Google Shape;460;g27430209113_0_1469"/>
          <p:cNvPicPr preferRelativeResize="0"/>
          <p:nvPr/>
        </p:nvPicPr>
        <p:blipFill>
          <a:blip r:embed="rId6">
            <a:alphaModFix/>
          </a:blip>
          <a:stretch>
            <a:fillRect/>
          </a:stretch>
        </p:blipFill>
        <p:spPr>
          <a:xfrm>
            <a:off x="5014412" y="2878200"/>
            <a:ext cx="3573275" cy="23742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2bed57e9296_0_79"/>
          <p:cNvSpPr txBox="1"/>
          <p:nvPr/>
        </p:nvSpPr>
        <p:spPr>
          <a:xfrm>
            <a:off x="1028700" y="424771"/>
            <a:ext cx="7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picture shows </a:t>
            </a:r>
            <a:r>
              <a:rPr lang="en-US" sz="3600">
                <a:solidFill>
                  <a:schemeClr val="dk1"/>
                </a:solidFill>
                <a:latin typeface="Calibri"/>
                <a:ea typeface="Calibri"/>
                <a:cs typeface="Calibri"/>
                <a:sym typeface="Calibri"/>
              </a:rPr>
              <a:t>stratus</a:t>
            </a:r>
            <a:r>
              <a:rPr b="0" i="0" lang="en-US" sz="3600" u="none" cap="none" strike="noStrike">
                <a:solidFill>
                  <a:schemeClr val="dk1"/>
                </a:solidFill>
                <a:latin typeface="Calibri"/>
                <a:ea typeface="Calibri"/>
                <a:cs typeface="Calibri"/>
                <a:sym typeface="Calibri"/>
              </a:rPr>
              <a:t> clouds?</a:t>
            </a:r>
            <a:endParaRPr b="0" i="0" sz="1400" u="none" cap="none" strike="noStrike">
              <a:solidFill>
                <a:srgbClr val="000000"/>
              </a:solidFill>
              <a:latin typeface="Arial"/>
              <a:ea typeface="Arial"/>
              <a:cs typeface="Arial"/>
              <a:sym typeface="Arial"/>
            </a:endParaRPr>
          </a:p>
        </p:txBody>
      </p:sp>
      <p:sp>
        <p:nvSpPr>
          <p:cNvPr descr="Questions" id="467" name="Google Shape;467;g2bed57e9296_0_7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8" name="Google Shape;468;g2bed57e9296_0_79"/>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69" name="Google Shape;469;g2bed57e9296_0_79"/>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70" name="Google Shape;470;g2bed57e9296_0_79"/>
          <p:cNvPicPr preferRelativeResize="0"/>
          <p:nvPr/>
        </p:nvPicPr>
        <p:blipFill rotWithShape="1">
          <a:blip r:embed="rId5">
            <a:alphaModFix/>
          </a:blip>
          <a:srcRect b="0" l="0" r="0" t="0"/>
          <a:stretch/>
        </p:blipFill>
        <p:spPr>
          <a:xfrm>
            <a:off x="448244" y="2830225"/>
            <a:ext cx="3699975" cy="2470199"/>
          </a:xfrm>
          <a:prstGeom prst="rect">
            <a:avLst/>
          </a:prstGeom>
          <a:noFill/>
          <a:ln>
            <a:noFill/>
          </a:ln>
        </p:spPr>
      </p:pic>
      <p:pic>
        <p:nvPicPr>
          <p:cNvPr id="471" name="Google Shape;471;g2bed57e9296_0_79"/>
          <p:cNvPicPr preferRelativeResize="0"/>
          <p:nvPr/>
        </p:nvPicPr>
        <p:blipFill>
          <a:blip r:embed="rId6">
            <a:alphaModFix/>
          </a:blip>
          <a:stretch>
            <a:fillRect/>
          </a:stretch>
        </p:blipFill>
        <p:spPr>
          <a:xfrm>
            <a:off x="5014412" y="2878200"/>
            <a:ext cx="3573275" cy="2374250"/>
          </a:xfrm>
          <a:prstGeom prst="rect">
            <a:avLst/>
          </a:prstGeom>
          <a:noFill/>
          <a:ln>
            <a:noFill/>
          </a:ln>
        </p:spPr>
      </p:pic>
      <p:sp>
        <p:nvSpPr>
          <p:cNvPr id="472" name="Google Shape;472;g2bed57e9296_0_79"/>
          <p:cNvSpPr/>
          <p:nvPr/>
        </p:nvSpPr>
        <p:spPr>
          <a:xfrm>
            <a:off x="4650038" y="1548013"/>
            <a:ext cx="4302000" cy="5034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479" name="Google Shape;479;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descr="Rewind" id="485" name="Google Shape;485;g2a613fe29c9_2_9"/>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g2a613fe29c9_2_9"/>
          <p:cNvSpPr txBox="1"/>
          <p:nvPr>
            <p:ph idx="1"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Stratus clouds</a:t>
            </a:r>
            <a:r>
              <a:rPr b="1" lang="en-US">
                <a:solidFill>
                  <a:schemeClr val="dk1"/>
                </a:solidFill>
              </a:rPr>
              <a:t>:</a:t>
            </a:r>
            <a:r>
              <a:rPr lang="en-US">
                <a:solidFill>
                  <a:schemeClr val="dk1"/>
                </a:solidFill>
              </a:rPr>
              <a:t> smooth, gray clouds that cover the whole sky</a:t>
            </a:r>
            <a:endParaRPr>
              <a:solidFill>
                <a:schemeClr val="dk1"/>
              </a:solidFill>
            </a:endParaRPr>
          </a:p>
        </p:txBody>
      </p:sp>
      <p:pic>
        <p:nvPicPr>
          <p:cNvPr id="487" name="Google Shape;487;g2a613fe29c9_2_9"/>
          <p:cNvPicPr preferRelativeResize="0"/>
          <p:nvPr/>
        </p:nvPicPr>
        <p:blipFill rotWithShape="1">
          <a:blip r:embed="rId4">
            <a:alphaModFix/>
          </a:blip>
          <a:srcRect b="0" l="0" r="0" t="0"/>
          <a:stretch/>
        </p:blipFill>
        <p:spPr>
          <a:xfrm>
            <a:off x="1001388" y="1910925"/>
            <a:ext cx="7141224" cy="471334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94" name="Google Shape;494;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495" name="Google Shape;495;g25e11802ac4_0_1976"/>
          <p:cNvCxnSpPr>
            <a:stCxn id="496" idx="4"/>
            <a:endCxn id="493"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497" name="Google Shape;497;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498" name="Google Shape;498;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496" name="Google Shape;496;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05" name="Google Shape;505;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06" name="Google Shape;506;g25e11802ac4_0_1886"/>
          <p:cNvCxnSpPr>
            <a:stCxn id="507" idx="4"/>
            <a:endCxn id="504"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08" name="Google Shape;508;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09" name="Google Shape;509;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07" name="Google Shape;507;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0" name="Google Shape;510;g25e11802ac4_0_1886"/>
          <p:cNvSpPr txBox="1"/>
          <p:nvPr/>
        </p:nvSpPr>
        <p:spPr>
          <a:xfrm>
            <a:off x="30249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Stratus</a:t>
            </a:r>
            <a:endParaRPr b="1" i="0" sz="29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clouds</a:t>
            </a:r>
            <a:endParaRPr b="1" i="0" sz="2900" u="none" cap="none" strike="noStrike">
              <a:solidFill>
                <a:srgbClr val="000000"/>
              </a:solidFill>
              <a:latin typeface="Poppins"/>
              <a:ea typeface="Poppins"/>
              <a:cs typeface="Poppins"/>
              <a:sym typeface="Poppins"/>
            </a:endParaRPr>
          </a:p>
        </p:txBody>
      </p:sp>
      <p:sp>
        <p:nvSpPr>
          <p:cNvPr id="511" name="Google Shape;511;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12" name="Google Shape;512;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13" name="Google Shape;513;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14" name="Google Shape;514;g25e11802ac4_0_1886"/>
          <p:cNvSpPr txBox="1"/>
          <p:nvPr/>
        </p:nvSpPr>
        <p:spPr>
          <a:xfrm>
            <a:off x="4942825" y="6150850"/>
            <a:ext cx="37440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stratus</a:t>
            </a:r>
            <a:r>
              <a:rPr b="0" i="0" lang="en-US" sz="1700" u="none" cap="none" strike="noStrike">
                <a:solidFill>
                  <a:srgbClr val="000000"/>
                </a:solidFill>
                <a:latin typeface="Helvetica Neue Light"/>
                <a:ea typeface="Helvetica Neue Light"/>
                <a:cs typeface="Helvetica Neue Light"/>
                <a:sym typeface="Helvetica Neue Light"/>
              </a:rPr>
              <a:t> clouds impact my life?</a:t>
            </a:r>
            <a:endParaRPr b="0" i="0" sz="1700" u="none" cap="none" strike="noStrike">
              <a:solidFill>
                <a:srgbClr val="000000"/>
              </a:solidFill>
              <a:latin typeface="Arial"/>
              <a:ea typeface="Arial"/>
              <a:cs typeface="Arial"/>
              <a:sym typeface="Arial"/>
            </a:endParaRPr>
          </a:p>
        </p:txBody>
      </p:sp>
      <p:sp>
        <p:nvSpPr>
          <p:cNvPr id="515" name="Google Shape;515;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16" name="Google Shape;516;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17" name="Google Shape;517;g25e11802ac4_0_1886"/>
          <p:cNvCxnSpPr>
            <a:stCxn id="518" idx="4"/>
            <a:endCxn id="51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19" name="Google Shape;519;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20" name="Google Shape;520;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18" name="Google Shape;518;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g2a613fe29c9_2_2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27" name="Google Shape;527;g2a613fe29c9_2_2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28" name="Google Shape;528;g2a613fe29c9_2_20"/>
          <p:cNvCxnSpPr>
            <a:stCxn id="529" idx="4"/>
            <a:endCxn id="52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30" name="Google Shape;530;g2a613fe29c9_2_2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31" name="Google Shape;531;g2a613fe29c9_2_2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29" name="Google Shape;529;g2a613fe29c9_2_2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32" name="Google Shape;532;g2a613fe29c9_2_20"/>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stratus</a:t>
            </a:r>
            <a:r>
              <a:rPr b="1" i="0" lang="en-US" sz="3000" u="none" cap="none" strike="noStrike">
                <a:solidFill>
                  <a:srgbClr val="000000"/>
                </a:solidFill>
                <a:latin typeface="Calibri"/>
                <a:ea typeface="Calibri"/>
                <a:cs typeface="Calibri"/>
                <a:sym typeface="Calibri"/>
              </a:rPr>
              <a:t> clouds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33" name="Google Shape;533;g2a613fe29c9_2_20"/>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34" name="Google Shape;534;g2a613fe29c9_2_20"/>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35" name="Google Shape;535;g2a613fe29c9_2_20"/>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36" name="Google Shape;536;g2a613fe29c9_2_20"/>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37" name="Google Shape;537;g2a613fe29c9_2_20"/>
          <p:cNvPicPr preferRelativeResize="0"/>
          <p:nvPr/>
        </p:nvPicPr>
        <p:blipFill rotWithShape="1">
          <a:blip r:embed="rId3">
            <a:alphaModFix/>
          </a:blip>
          <a:srcRect b="0" l="0" r="0" t="0"/>
          <a:stretch/>
        </p:blipFill>
        <p:spPr>
          <a:xfrm>
            <a:off x="5807925" y="4409650"/>
            <a:ext cx="3026249" cy="2020400"/>
          </a:xfrm>
          <a:prstGeom prst="rect">
            <a:avLst/>
          </a:prstGeom>
          <a:noFill/>
          <a:ln>
            <a:noFill/>
          </a:ln>
        </p:spPr>
      </p:pic>
      <p:pic>
        <p:nvPicPr>
          <p:cNvPr id="538" name="Google Shape;538;g2a613fe29c9_2_20"/>
          <p:cNvPicPr preferRelativeResize="0"/>
          <p:nvPr/>
        </p:nvPicPr>
        <p:blipFill rotWithShape="1">
          <a:blip r:embed="rId4">
            <a:alphaModFix/>
          </a:blip>
          <a:srcRect b="0" l="0" r="0" t="0"/>
          <a:stretch/>
        </p:blipFill>
        <p:spPr>
          <a:xfrm>
            <a:off x="5807926" y="1942821"/>
            <a:ext cx="3026250" cy="2020403"/>
          </a:xfrm>
          <a:prstGeom prst="rect">
            <a:avLst/>
          </a:prstGeom>
          <a:noFill/>
          <a:ln>
            <a:noFill/>
          </a:ln>
        </p:spPr>
      </p:pic>
      <p:pic>
        <p:nvPicPr>
          <p:cNvPr id="539" name="Google Shape;539;g2a613fe29c9_2_20"/>
          <p:cNvPicPr preferRelativeResize="0"/>
          <p:nvPr/>
        </p:nvPicPr>
        <p:blipFill rotWithShape="1">
          <a:blip r:embed="rId5">
            <a:alphaModFix/>
          </a:blip>
          <a:srcRect b="0" l="0" r="0" t="0"/>
          <a:stretch/>
        </p:blipFill>
        <p:spPr>
          <a:xfrm>
            <a:off x="1172556" y="1942825"/>
            <a:ext cx="3061128" cy="2020401"/>
          </a:xfrm>
          <a:prstGeom prst="rect">
            <a:avLst/>
          </a:prstGeom>
          <a:noFill/>
          <a:ln>
            <a:noFill/>
          </a:ln>
        </p:spPr>
      </p:pic>
      <p:pic>
        <p:nvPicPr>
          <p:cNvPr id="540" name="Google Shape;540;g2a613fe29c9_2_20"/>
          <p:cNvPicPr preferRelativeResize="0"/>
          <p:nvPr/>
        </p:nvPicPr>
        <p:blipFill rotWithShape="1">
          <a:blip r:embed="rId6">
            <a:alphaModFix/>
          </a:blip>
          <a:srcRect b="0" l="0" r="0" t="0"/>
          <a:stretch/>
        </p:blipFill>
        <p:spPr>
          <a:xfrm>
            <a:off x="1189988" y="4345759"/>
            <a:ext cx="3026250" cy="201749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2bed57e9296_0_9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47" name="Google Shape;547;g2bed57e9296_0_9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48" name="Google Shape;548;g2bed57e9296_0_94"/>
          <p:cNvCxnSpPr>
            <a:stCxn id="549" idx="4"/>
            <a:endCxn id="54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50" name="Google Shape;550;g2bed57e9296_0_9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51" name="Google Shape;551;g2bed57e9296_0_9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49" name="Google Shape;549;g2bed57e9296_0_9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52" name="Google Shape;552;g2bed57e9296_0_94"/>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stratus</a:t>
            </a:r>
            <a:r>
              <a:rPr b="1" i="0" lang="en-US" sz="3000" u="none" cap="none" strike="noStrike">
                <a:solidFill>
                  <a:srgbClr val="000000"/>
                </a:solidFill>
                <a:latin typeface="Calibri"/>
                <a:ea typeface="Calibri"/>
                <a:cs typeface="Calibri"/>
                <a:sym typeface="Calibri"/>
              </a:rPr>
              <a:t> clouds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53" name="Google Shape;553;g2bed57e9296_0_94"/>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54" name="Google Shape;554;g2bed57e9296_0_94"/>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55" name="Google Shape;555;g2bed57e9296_0_94"/>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56" name="Google Shape;556;g2bed57e9296_0_94"/>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57" name="Google Shape;557;g2bed57e9296_0_94"/>
          <p:cNvPicPr preferRelativeResize="0"/>
          <p:nvPr/>
        </p:nvPicPr>
        <p:blipFill rotWithShape="1">
          <a:blip r:embed="rId3">
            <a:alphaModFix/>
          </a:blip>
          <a:srcRect b="0" l="0" r="0" t="0"/>
          <a:stretch/>
        </p:blipFill>
        <p:spPr>
          <a:xfrm>
            <a:off x="5807925" y="4409650"/>
            <a:ext cx="3026249" cy="2020400"/>
          </a:xfrm>
          <a:prstGeom prst="rect">
            <a:avLst/>
          </a:prstGeom>
          <a:noFill/>
          <a:ln>
            <a:noFill/>
          </a:ln>
        </p:spPr>
      </p:pic>
      <p:pic>
        <p:nvPicPr>
          <p:cNvPr id="558" name="Google Shape;558;g2bed57e9296_0_94"/>
          <p:cNvPicPr preferRelativeResize="0"/>
          <p:nvPr/>
        </p:nvPicPr>
        <p:blipFill rotWithShape="1">
          <a:blip r:embed="rId4">
            <a:alphaModFix/>
          </a:blip>
          <a:srcRect b="0" l="0" r="0" t="0"/>
          <a:stretch/>
        </p:blipFill>
        <p:spPr>
          <a:xfrm>
            <a:off x="5807926" y="1942821"/>
            <a:ext cx="3026250" cy="2020403"/>
          </a:xfrm>
          <a:prstGeom prst="rect">
            <a:avLst/>
          </a:prstGeom>
          <a:noFill/>
          <a:ln>
            <a:noFill/>
          </a:ln>
        </p:spPr>
      </p:pic>
      <p:pic>
        <p:nvPicPr>
          <p:cNvPr id="559" name="Google Shape;559;g2bed57e9296_0_94"/>
          <p:cNvPicPr preferRelativeResize="0"/>
          <p:nvPr/>
        </p:nvPicPr>
        <p:blipFill rotWithShape="1">
          <a:blip r:embed="rId5">
            <a:alphaModFix/>
          </a:blip>
          <a:srcRect b="0" l="0" r="0" t="0"/>
          <a:stretch/>
        </p:blipFill>
        <p:spPr>
          <a:xfrm>
            <a:off x="1172556" y="1942825"/>
            <a:ext cx="3061128" cy="2020401"/>
          </a:xfrm>
          <a:prstGeom prst="rect">
            <a:avLst/>
          </a:prstGeom>
          <a:noFill/>
          <a:ln>
            <a:noFill/>
          </a:ln>
        </p:spPr>
      </p:pic>
      <p:pic>
        <p:nvPicPr>
          <p:cNvPr id="560" name="Google Shape;560;g2bed57e9296_0_94"/>
          <p:cNvPicPr preferRelativeResize="0"/>
          <p:nvPr/>
        </p:nvPicPr>
        <p:blipFill rotWithShape="1">
          <a:blip r:embed="rId6">
            <a:alphaModFix/>
          </a:blip>
          <a:srcRect b="0" l="0" r="0" t="0"/>
          <a:stretch/>
        </p:blipFill>
        <p:spPr>
          <a:xfrm>
            <a:off x="1189988" y="4345759"/>
            <a:ext cx="3026250" cy="2017490"/>
          </a:xfrm>
          <a:prstGeom prst="rect">
            <a:avLst/>
          </a:prstGeom>
          <a:noFill/>
          <a:ln>
            <a:noFill/>
          </a:ln>
        </p:spPr>
      </p:pic>
      <p:sp>
        <p:nvSpPr>
          <p:cNvPr id="561" name="Google Shape;561;g2bed57e9296_0_94"/>
          <p:cNvSpPr/>
          <p:nvPr/>
        </p:nvSpPr>
        <p:spPr>
          <a:xfrm>
            <a:off x="393326" y="1665886"/>
            <a:ext cx="3985200" cy="2510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68" name="Google Shape;568;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69" name="Google Shape;569;g25e11802ac4_0_2108"/>
          <p:cNvCxnSpPr>
            <a:stCxn id="570" idx="4"/>
            <a:endCxn id="56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71" name="Google Shape;571;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72" name="Google Shape;572;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70" name="Google Shape;570;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73" name="Google Shape;573;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74" name="Google Shape;574;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75" name="Google Shape;575;g25e11802ac4_0_2108"/>
          <p:cNvCxnSpPr>
            <a:stCxn id="576" idx="4"/>
            <a:endCxn id="57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77" name="Google Shape;577;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78" name="Google Shape;578;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76" name="Google Shape;576;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9" name="Google Shape;579;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80" name="Google Shape;580;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81" name="Google Shape;581;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82" name="Google Shape;582;g25e11802ac4_0_2108"/>
          <p:cNvSpPr txBox="1"/>
          <p:nvPr/>
        </p:nvSpPr>
        <p:spPr>
          <a:xfrm>
            <a:off x="30249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Stratus</a:t>
            </a:r>
            <a:endParaRPr b="1" i="0" sz="29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clouds</a:t>
            </a:r>
            <a:endParaRPr b="1" i="0" sz="2900" u="none" cap="none" strike="noStrike">
              <a:solidFill>
                <a:srgbClr val="000000"/>
              </a:solidFill>
              <a:latin typeface="Poppins"/>
              <a:ea typeface="Poppins"/>
              <a:cs typeface="Poppins"/>
              <a:sym typeface="Poppins"/>
            </a:endParaRPr>
          </a:p>
        </p:txBody>
      </p:sp>
      <p:sp>
        <p:nvSpPr>
          <p:cNvPr id="583" name="Google Shape;583;g25e11802ac4_0_2108"/>
          <p:cNvSpPr txBox="1"/>
          <p:nvPr/>
        </p:nvSpPr>
        <p:spPr>
          <a:xfrm>
            <a:off x="4942825" y="6150850"/>
            <a:ext cx="37440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stratus</a:t>
            </a:r>
            <a:r>
              <a:rPr b="0" i="0" lang="en-US" sz="1700" u="none" cap="none" strike="noStrike">
                <a:solidFill>
                  <a:srgbClr val="000000"/>
                </a:solidFill>
                <a:latin typeface="Helvetica Neue Light"/>
                <a:ea typeface="Helvetica Neue Light"/>
                <a:cs typeface="Helvetica Neue Light"/>
                <a:sym typeface="Helvetica Neue Light"/>
              </a:rPr>
              <a:t> clouds impact my life?</a:t>
            </a:r>
            <a:endParaRPr b="0" i="0" sz="1700" u="none" cap="none" strike="noStrike">
              <a:solidFill>
                <a:srgbClr val="000000"/>
              </a:solidFill>
              <a:latin typeface="Arial"/>
              <a:ea typeface="Arial"/>
              <a:cs typeface="Arial"/>
              <a:sym typeface="Arial"/>
            </a:endParaRPr>
          </a:p>
        </p:txBody>
      </p:sp>
      <p:pic>
        <p:nvPicPr>
          <p:cNvPr id="584" name="Google Shape;584;g25e11802ac4_0_2108"/>
          <p:cNvPicPr preferRelativeResize="0"/>
          <p:nvPr/>
        </p:nvPicPr>
        <p:blipFill rotWithShape="1">
          <a:blip r:embed="rId3">
            <a:alphaModFix/>
          </a:blip>
          <a:srcRect b="0" l="0" r="0" t="0"/>
          <a:stretch/>
        </p:blipFill>
        <p:spPr>
          <a:xfrm>
            <a:off x="5906301" y="1070800"/>
            <a:ext cx="2715831" cy="17925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91" name="Google Shape;591;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92" name="Google Shape;592;g25e11802ac4_0_2130"/>
          <p:cNvCxnSpPr>
            <a:stCxn id="593" idx="4"/>
            <a:endCxn id="59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94" name="Google Shape;594;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95" name="Google Shape;595;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93" name="Google Shape;593;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96" name="Google Shape;596;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stratus</a:t>
            </a:r>
            <a:r>
              <a:rPr b="1" i="0" lang="en-US" sz="3000" u="none" cap="none" strike="noStrike">
                <a:solidFill>
                  <a:srgbClr val="000000"/>
                </a:solidFill>
                <a:latin typeface="Calibri"/>
                <a:ea typeface="Calibri"/>
                <a:cs typeface="Calibri"/>
                <a:sym typeface="Calibri"/>
              </a:rPr>
              <a:t> clouds</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597" name="Google Shape;597;g25e11802ac4_0_2130"/>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Smooth, gray clouds that cover the whole sky</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598" name="Google Shape;598;g25e11802ac4_0_2130"/>
          <p:cNvSpPr txBox="1"/>
          <p:nvPr/>
        </p:nvSpPr>
        <p:spPr>
          <a:xfrm>
            <a:off x="1036257"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Fluffy, white clouds with flat bottoms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9" name="Google Shape;599;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00" name="Google Shape;600;g25e11802ac4_0_2130"/>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Large, tall clouds with dark bottoms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01" name="Google Shape;601;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02" name="Google Shape;602;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03" name="Google Shape;603;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04" name="Google Shape;604;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05" name="Google Shape;605;g25e11802ac4_0_2130"/>
          <p:cNvSpPr txBox="1"/>
          <p:nvPr/>
        </p:nvSpPr>
        <p:spPr>
          <a:xfrm>
            <a:off x="1036257" y="304634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High, feathery clouds</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descr="Rewind" id="151" name="Google Shape;151;g2b807f687a5_1_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g2b807f687a5_1_0"/>
          <p:cNvSpPr txBox="1"/>
          <p:nvPr/>
        </p:nvSpPr>
        <p:spPr>
          <a:xfrm>
            <a:off x="259800" y="637196"/>
            <a:ext cx="8557800" cy="1154100"/>
          </a:xfrm>
          <a:prstGeom prst="rect">
            <a:avLst/>
          </a:prstGeom>
          <a:no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sng" cap="none" strike="noStrike">
                <a:solidFill>
                  <a:srgbClr val="000000"/>
                </a:solidFill>
                <a:latin typeface="Calibri"/>
                <a:ea typeface="Calibri"/>
                <a:cs typeface="Calibri"/>
                <a:sym typeface="Calibri"/>
              </a:rPr>
              <a:t>Forecast</a:t>
            </a:r>
            <a:r>
              <a:rPr b="0" i="0" lang="en-US" sz="3200" u="none" cap="none" strike="noStrike">
                <a:solidFill>
                  <a:srgbClr val="000000"/>
                </a:solidFill>
                <a:latin typeface="Calibri"/>
                <a:ea typeface="Calibri"/>
                <a:cs typeface="Calibri"/>
                <a:sym typeface="Calibri"/>
              </a:rPr>
              <a:t>: </a:t>
            </a:r>
            <a:r>
              <a:rPr b="0" i="0" lang="en-US" sz="3200" u="none" cap="none" strike="noStrike">
                <a:solidFill>
                  <a:srgbClr val="0D0D0D"/>
                </a:solidFill>
                <a:highlight>
                  <a:srgbClr val="FFFFFF"/>
                </a:highlight>
                <a:latin typeface="Calibri"/>
                <a:ea typeface="Calibri"/>
                <a:cs typeface="Calibri"/>
                <a:sym typeface="Calibri"/>
              </a:rPr>
              <a:t>A prediction or guess of what the weather will be </a:t>
            </a:r>
            <a:endParaRPr b="0" i="0" sz="3200" u="none" cap="none" strike="noStrike">
              <a:solidFill>
                <a:srgbClr val="000000"/>
              </a:solidFill>
              <a:latin typeface="Calibri"/>
              <a:ea typeface="Calibri"/>
              <a:cs typeface="Calibri"/>
              <a:sym typeface="Calibri"/>
            </a:endParaRPr>
          </a:p>
        </p:txBody>
      </p:sp>
      <p:pic>
        <p:nvPicPr>
          <p:cNvPr id="153" name="Google Shape;153;g2b807f687a5_1_0"/>
          <p:cNvPicPr preferRelativeResize="0"/>
          <p:nvPr/>
        </p:nvPicPr>
        <p:blipFill rotWithShape="1">
          <a:blip r:embed="rId4">
            <a:alphaModFix/>
          </a:blip>
          <a:srcRect b="0" l="0" r="0" t="0"/>
          <a:stretch/>
        </p:blipFill>
        <p:spPr>
          <a:xfrm>
            <a:off x="646244" y="2022301"/>
            <a:ext cx="7413480" cy="452219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g2bed57e9296_0_11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12" name="Google Shape;612;g2bed57e9296_0_11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13" name="Google Shape;613;g2bed57e9296_0_117"/>
          <p:cNvCxnSpPr>
            <a:stCxn id="614" idx="4"/>
            <a:endCxn id="61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5" name="Google Shape;615;g2bed57e9296_0_11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16" name="Google Shape;616;g2bed57e9296_0_11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14" name="Google Shape;614;g2bed57e9296_0_11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17" name="Google Shape;617;g2bed57e9296_0_117"/>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stratus</a:t>
            </a:r>
            <a:r>
              <a:rPr b="1" i="0" lang="en-US" sz="3000" u="none" cap="none" strike="noStrike">
                <a:solidFill>
                  <a:srgbClr val="000000"/>
                </a:solidFill>
                <a:latin typeface="Calibri"/>
                <a:ea typeface="Calibri"/>
                <a:cs typeface="Calibri"/>
                <a:sym typeface="Calibri"/>
              </a:rPr>
              <a:t> clouds</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618" name="Google Shape;618;g2bed57e9296_0_117"/>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Smooth, gray clouds that cover the whole sky</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19" name="Google Shape;619;g2bed57e9296_0_117"/>
          <p:cNvSpPr txBox="1"/>
          <p:nvPr/>
        </p:nvSpPr>
        <p:spPr>
          <a:xfrm>
            <a:off x="1036257"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Fluffy, white clouds with flat bottoms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0" name="Google Shape;620;g2bed57e9296_0_117"/>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1" name="Google Shape;621;g2bed57e9296_0_117"/>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Large, tall clouds with dark bottoms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2" name="Google Shape;622;g2bed57e9296_0_117"/>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23" name="Google Shape;623;g2bed57e9296_0_117"/>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24" name="Google Shape;624;g2bed57e9296_0_117"/>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25" name="Google Shape;625;g2bed57e9296_0_117"/>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26" name="Google Shape;626;g2bed57e9296_0_117"/>
          <p:cNvSpPr txBox="1"/>
          <p:nvPr/>
        </p:nvSpPr>
        <p:spPr>
          <a:xfrm>
            <a:off x="1036257" y="304634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High, feathery clouds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7" name="Google Shape;627;g2bed57e9296_0_117"/>
          <p:cNvSpPr/>
          <p:nvPr/>
        </p:nvSpPr>
        <p:spPr>
          <a:xfrm>
            <a:off x="289675" y="5024500"/>
            <a:ext cx="84435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4" name="Google Shape;634;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5" name="Google Shape;635;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36" name="Google Shape;636;g25e11802ac4_0_2343"/>
          <p:cNvCxnSpPr>
            <a:stCxn id="637" idx="4"/>
            <a:endCxn id="63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8" name="Google Shape;638;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39" name="Google Shape;639;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37" name="Google Shape;637;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40" name="Google Shape;640;g25e11802ac4_0_2343"/>
          <p:cNvSpPr txBox="1"/>
          <p:nvPr/>
        </p:nvSpPr>
        <p:spPr>
          <a:xfrm>
            <a:off x="612500" y="1210575"/>
            <a:ext cx="36960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Smooth, gray clouds that cover the whole sky</a:t>
            </a:r>
            <a:endParaRPr b="0" i="0" sz="2400" u="none" cap="none" strike="noStrike">
              <a:solidFill>
                <a:srgbClr val="434343"/>
              </a:solidFill>
              <a:latin typeface="Helvetica Neue Light"/>
              <a:ea typeface="Helvetica Neue Light"/>
              <a:cs typeface="Helvetica Neue Light"/>
              <a:sym typeface="Helvetica Neue Light"/>
            </a:endParaRPr>
          </a:p>
        </p:txBody>
      </p:sp>
      <p:cxnSp>
        <p:nvCxnSpPr>
          <p:cNvPr id="641" name="Google Shape;641;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42" name="Google Shape;642;g25e11802ac4_0_2343"/>
          <p:cNvCxnSpPr>
            <a:stCxn id="643" idx="4"/>
            <a:endCxn id="63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44" name="Google Shape;644;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45" name="Google Shape;645;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43" name="Google Shape;643;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6" name="Google Shape;646;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47" name="Google Shape;647;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48" name="Google Shape;648;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49" name="Google Shape;649;g25e11802ac4_0_2343"/>
          <p:cNvSpPr txBox="1"/>
          <p:nvPr/>
        </p:nvSpPr>
        <p:spPr>
          <a:xfrm>
            <a:off x="30249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Stratus</a:t>
            </a:r>
            <a:endParaRPr b="1" i="0" sz="29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clouds</a:t>
            </a:r>
            <a:endParaRPr b="1" i="0" sz="2900" u="none" cap="none" strike="noStrike">
              <a:solidFill>
                <a:srgbClr val="000000"/>
              </a:solidFill>
              <a:latin typeface="Poppins"/>
              <a:ea typeface="Poppins"/>
              <a:cs typeface="Poppins"/>
              <a:sym typeface="Poppins"/>
            </a:endParaRPr>
          </a:p>
        </p:txBody>
      </p:sp>
      <p:sp>
        <p:nvSpPr>
          <p:cNvPr id="650" name="Google Shape;650;g25e11802ac4_0_2343"/>
          <p:cNvSpPr txBox="1"/>
          <p:nvPr/>
        </p:nvSpPr>
        <p:spPr>
          <a:xfrm>
            <a:off x="4942825" y="6150850"/>
            <a:ext cx="37440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stratus</a:t>
            </a:r>
            <a:r>
              <a:rPr b="0" i="0" lang="en-US" sz="1700" u="none" cap="none" strike="noStrike">
                <a:solidFill>
                  <a:srgbClr val="000000"/>
                </a:solidFill>
                <a:latin typeface="Helvetica Neue Light"/>
                <a:ea typeface="Helvetica Neue Light"/>
                <a:cs typeface="Helvetica Neue Light"/>
                <a:sym typeface="Helvetica Neue Light"/>
              </a:rPr>
              <a:t> clouds impact my life?</a:t>
            </a:r>
            <a:endParaRPr b="0" i="0" sz="1700" u="none" cap="none" strike="noStrike">
              <a:solidFill>
                <a:srgbClr val="000000"/>
              </a:solidFill>
              <a:latin typeface="Arial"/>
              <a:ea typeface="Arial"/>
              <a:cs typeface="Arial"/>
              <a:sym typeface="Arial"/>
            </a:endParaRPr>
          </a:p>
        </p:txBody>
      </p:sp>
      <p:pic>
        <p:nvPicPr>
          <p:cNvPr id="651" name="Google Shape;651;g25e11802ac4_0_2343"/>
          <p:cNvPicPr preferRelativeResize="0"/>
          <p:nvPr/>
        </p:nvPicPr>
        <p:blipFill rotWithShape="1">
          <a:blip r:embed="rId3">
            <a:alphaModFix/>
          </a:blip>
          <a:srcRect b="0" l="0" r="0" t="0"/>
          <a:stretch/>
        </p:blipFill>
        <p:spPr>
          <a:xfrm>
            <a:off x="5906301" y="1070800"/>
            <a:ext cx="2715831" cy="17925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8" name="Google Shape;658;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9" name="Google Shape;659;g25e11802ac4_0_2367"/>
          <p:cNvCxnSpPr>
            <a:stCxn id="660" idx="4"/>
            <a:endCxn id="65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61" name="Google Shape;661;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62" name="Google Shape;662;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0" name="Google Shape;660;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63" name="Google Shape;663;g25e11802ac4_0_2367"/>
          <p:cNvSpPr txBox="1"/>
          <p:nvPr/>
        </p:nvSpPr>
        <p:spPr>
          <a:xfrm>
            <a:off x="467256" y="317051"/>
            <a:ext cx="8209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extLst>
                  <a:ext uri="http://customooxmlschemas.google.com/">
                    <go:slidesCustomData xmlns:go="http://customooxmlschemas.google.com/" textRoundtripDataId="0"/>
                  </a:ext>
                </a:extLst>
              </a:rPr>
              <a:t>Directions:</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
                  </a:ext>
                </a:extLst>
              </a:rPr>
              <a:t>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2"/>
                  </a:ext>
                </a:extLst>
              </a:rPr>
              <a:t>Choose the correct </a:t>
            </a:r>
            <a:r>
              <a:rPr b="0" i="1"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3"/>
                  </a:ext>
                </a:extLst>
              </a:rPr>
              <a:t>example</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4"/>
                  </a:ext>
                </a:extLst>
              </a:rPr>
              <a:t> of </a:t>
            </a:r>
            <a:r>
              <a:rPr b="1" lang="en-US" sz="3000">
                <a:latin typeface="Calibri"/>
                <a:ea typeface="Calibri"/>
                <a:cs typeface="Calibri"/>
                <a:sym typeface="Calibri"/>
                <a:extLst>
                  <a:ext uri="http://customooxmlschemas.google.com/">
                    <go:slidesCustomData xmlns:go="http://customooxmlschemas.google.com/" textRoundtripDataId="5"/>
                  </a:ext>
                </a:extLst>
              </a:rPr>
              <a:t>stratus</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6"/>
                  </a:ext>
                </a:extLst>
              </a:rPr>
              <a:t> clouds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7"/>
                  </a:ext>
                </a:extLst>
              </a:rPr>
              <a:t>from the choices below. </a:t>
            </a:r>
            <a:endParaRPr b="0" i="0" sz="1400" u="none" cap="none" strike="noStrike">
              <a:solidFill>
                <a:srgbClr val="000000"/>
              </a:solidFill>
              <a:latin typeface="Arial"/>
              <a:ea typeface="Arial"/>
              <a:cs typeface="Arial"/>
              <a:sym typeface="Arial"/>
            </a:endParaRPr>
          </a:p>
        </p:txBody>
      </p:sp>
      <p:sp>
        <p:nvSpPr>
          <p:cNvPr id="664" name="Google Shape;664;g25e11802ac4_0_2367"/>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Clouds that look like a big gray blanket across the sky </a:t>
            </a:r>
            <a:endParaRPr b="0" i="0" sz="1400" u="none" cap="none" strike="noStrike">
              <a:solidFill>
                <a:srgbClr val="434343"/>
              </a:solidFill>
              <a:latin typeface="Arial"/>
              <a:ea typeface="Arial"/>
              <a:cs typeface="Arial"/>
              <a:sym typeface="Arial"/>
            </a:endParaRPr>
          </a:p>
        </p:txBody>
      </p:sp>
      <p:sp>
        <p:nvSpPr>
          <p:cNvPr id="665" name="Google Shape;665;g25e11802ac4_0_2367"/>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Clouds high in the sky that look wispy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6" name="Google Shape;666;g25e11802ac4_0_23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7" name="Google Shape;667;g25e11802ac4_0_2367"/>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Small clouds that look like cotton balls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8" name="Google Shape;668;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69" name="Google Shape;669;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70" name="Google Shape;670;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71" name="Google Shape;671;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72" name="Google Shape;672;g25e11802ac4_0_2367"/>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Large clouds that look stormy</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g2bed57e9296_0_14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79" name="Google Shape;679;g2bed57e9296_0_14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80" name="Google Shape;680;g2bed57e9296_0_141"/>
          <p:cNvCxnSpPr>
            <a:stCxn id="681" idx="4"/>
            <a:endCxn id="67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82" name="Google Shape;682;g2bed57e9296_0_14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83" name="Google Shape;683;g2bed57e9296_0_14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81" name="Google Shape;681;g2bed57e9296_0_14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84" name="Google Shape;684;g2bed57e9296_0_141"/>
          <p:cNvSpPr txBox="1"/>
          <p:nvPr/>
        </p:nvSpPr>
        <p:spPr>
          <a:xfrm>
            <a:off x="467256" y="317051"/>
            <a:ext cx="8209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extLst>
                  <a:ext uri="http://customooxmlschemas.google.com/">
                    <go:slidesCustomData xmlns:go="http://customooxmlschemas.google.com/" textRoundtripDataId="8"/>
                  </a:ext>
                </a:extLst>
              </a:rPr>
              <a:t>Directions:</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9"/>
                  </a:ext>
                </a:extLst>
              </a:rPr>
              <a:t>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0"/>
                  </a:ext>
                </a:extLst>
              </a:rPr>
              <a:t>Choose the correct </a:t>
            </a:r>
            <a:r>
              <a:rPr b="0" i="1"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1"/>
                  </a:ext>
                </a:extLst>
              </a:rPr>
              <a:t>example</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2"/>
                  </a:ext>
                </a:extLst>
              </a:rPr>
              <a:t> of </a:t>
            </a:r>
            <a:r>
              <a:rPr b="1" lang="en-US" sz="3000">
                <a:latin typeface="Calibri"/>
                <a:ea typeface="Calibri"/>
                <a:cs typeface="Calibri"/>
                <a:sym typeface="Calibri"/>
                <a:extLst>
                  <a:ext uri="http://customooxmlschemas.google.com/">
                    <go:slidesCustomData xmlns:go="http://customooxmlschemas.google.com/" textRoundtripDataId="13"/>
                  </a:ext>
                </a:extLst>
              </a:rPr>
              <a:t>stratus</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4"/>
                  </a:ext>
                </a:extLst>
              </a:rPr>
              <a:t> clouds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5"/>
                  </a:ext>
                </a:extLst>
              </a:rPr>
              <a:t>from the choices below. </a:t>
            </a:r>
            <a:endParaRPr b="0" i="0" sz="1400" u="none" cap="none" strike="noStrike">
              <a:solidFill>
                <a:srgbClr val="000000"/>
              </a:solidFill>
              <a:latin typeface="Arial"/>
              <a:ea typeface="Arial"/>
              <a:cs typeface="Arial"/>
              <a:sym typeface="Arial"/>
            </a:endParaRPr>
          </a:p>
        </p:txBody>
      </p:sp>
      <p:sp>
        <p:nvSpPr>
          <p:cNvPr id="685" name="Google Shape;685;g2bed57e9296_0_141"/>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Clouds that look like a big gray blanket across the sky </a:t>
            </a:r>
            <a:endParaRPr b="0" i="0" sz="1400" u="none" cap="none" strike="noStrike">
              <a:solidFill>
                <a:srgbClr val="434343"/>
              </a:solidFill>
              <a:latin typeface="Arial"/>
              <a:ea typeface="Arial"/>
              <a:cs typeface="Arial"/>
              <a:sym typeface="Arial"/>
            </a:endParaRPr>
          </a:p>
        </p:txBody>
      </p:sp>
      <p:sp>
        <p:nvSpPr>
          <p:cNvPr id="686" name="Google Shape;686;g2bed57e9296_0_141"/>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Clouds high in the sky that look wispy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7" name="Google Shape;687;g2bed57e9296_0_141"/>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8" name="Google Shape;688;g2bed57e9296_0_141"/>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Small clouds that look like cotton balls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9" name="Google Shape;689;g2bed57e9296_0_141"/>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90" name="Google Shape;690;g2bed57e9296_0_141"/>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91" name="Google Shape;691;g2bed57e9296_0_141"/>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92" name="Google Shape;692;g2bed57e9296_0_141"/>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93" name="Google Shape;693;g2bed57e9296_0_141"/>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Large clouds that look stormy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4" name="Google Shape;694;g2bed57e9296_0_141"/>
          <p:cNvSpPr/>
          <p:nvPr/>
        </p:nvSpPr>
        <p:spPr>
          <a:xfrm>
            <a:off x="362275" y="4791850"/>
            <a:ext cx="8209500" cy="807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01" name="Google Shape;701;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02" name="Google Shape;702;g25e11802ac4_0_2511"/>
          <p:cNvCxnSpPr>
            <a:stCxn id="703" idx="4"/>
            <a:endCxn id="70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4" name="Google Shape;704;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5" name="Google Shape;705;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3" name="Google Shape;703;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06" name="Google Shape;706;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07" name="Google Shape;707;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08" name="Google Shape;708;g25e11802ac4_0_2511"/>
          <p:cNvCxnSpPr>
            <a:stCxn id="709" idx="4"/>
            <a:endCxn id="70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10" name="Google Shape;710;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11" name="Google Shape;711;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09" name="Google Shape;709;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2" name="Google Shape;712;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13" name="Google Shape;713;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14" name="Google Shape;714;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15" name="Google Shape;715;g25e11802ac4_0_2511"/>
          <p:cNvSpPr txBox="1"/>
          <p:nvPr/>
        </p:nvSpPr>
        <p:spPr>
          <a:xfrm>
            <a:off x="494375" y="4796825"/>
            <a:ext cx="41082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Clouds that look like a big gray blanket across the sky</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16" name="Google Shape;716;g25e11802ac4_0_2511"/>
          <p:cNvSpPr txBox="1"/>
          <p:nvPr/>
        </p:nvSpPr>
        <p:spPr>
          <a:xfrm>
            <a:off x="612500" y="1210575"/>
            <a:ext cx="36960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Smooth, gray clouds that cover the whole sky</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17" name="Google Shape;717;g25e11802ac4_0_2511"/>
          <p:cNvSpPr txBox="1"/>
          <p:nvPr/>
        </p:nvSpPr>
        <p:spPr>
          <a:xfrm>
            <a:off x="30249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Stratus</a:t>
            </a:r>
            <a:endParaRPr b="1" i="0" sz="29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clouds</a:t>
            </a:r>
            <a:endParaRPr b="1" i="0" sz="2900" u="none" cap="none" strike="noStrike">
              <a:solidFill>
                <a:srgbClr val="000000"/>
              </a:solidFill>
              <a:latin typeface="Poppins"/>
              <a:ea typeface="Poppins"/>
              <a:cs typeface="Poppins"/>
              <a:sym typeface="Poppins"/>
            </a:endParaRPr>
          </a:p>
        </p:txBody>
      </p:sp>
      <p:sp>
        <p:nvSpPr>
          <p:cNvPr id="718" name="Google Shape;718;g25e11802ac4_0_2511"/>
          <p:cNvSpPr txBox="1"/>
          <p:nvPr/>
        </p:nvSpPr>
        <p:spPr>
          <a:xfrm>
            <a:off x="4942825" y="6150850"/>
            <a:ext cx="37440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stratus</a:t>
            </a:r>
            <a:r>
              <a:rPr b="0" i="0" lang="en-US" sz="1700" u="none" cap="none" strike="noStrike">
                <a:solidFill>
                  <a:srgbClr val="000000"/>
                </a:solidFill>
                <a:latin typeface="Helvetica Neue Light"/>
                <a:ea typeface="Helvetica Neue Light"/>
                <a:cs typeface="Helvetica Neue Light"/>
                <a:sym typeface="Helvetica Neue Light"/>
              </a:rPr>
              <a:t> clouds impact my life?</a:t>
            </a:r>
            <a:endParaRPr b="0" i="0" sz="1700" u="none" cap="none" strike="noStrike">
              <a:solidFill>
                <a:srgbClr val="000000"/>
              </a:solidFill>
              <a:latin typeface="Arial"/>
              <a:ea typeface="Arial"/>
              <a:cs typeface="Arial"/>
              <a:sym typeface="Arial"/>
            </a:endParaRPr>
          </a:p>
        </p:txBody>
      </p:sp>
      <p:pic>
        <p:nvPicPr>
          <p:cNvPr id="719" name="Google Shape;719;g25e11802ac4_0_2511"/>
          <p:cNvPicPr preferRelativeResize="0"/>
          <p:nvPr/>
        </p:nvPicPr>
        <p:blipFill rotWithShape="1">
          <a:blip r:embed="rId3">
            <a:alphaModFix/>
          </a:blip>
          <a:srcRect b="0" l="0" r="0" t="0"/>
          <a:stretch/>
        </p:blipFill>
        <p:spPr>
          <a:xfrm>
            <a:off x="5906301" y="1070800"/>
            <a:ext cx="2715831" cy="17925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6" name="Google Shape;726;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7" name="Google Shape;727;g25e11802ac4_0_2536"/>
          <p:cNvCxnSpPr>
            <a:stCxn id="728" idx="4"/>
            <a:endCxn id="72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9" name="Google Shape;729;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30" name="Google Shape;730;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8" name="Google Shape;728;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31" name="Google Shape;731;g25e11802ac4_0_2536"/>
          <p:cNvSpPr txBox="1"/>
          <p:nvPr/>
        </p:nvSpPr>
        <p:spPr>
          <a:xfrm>
            <a:off x="457000" y="219850"/>
            <a:ext cx="84906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 </a:t>
            </a:r>
            <a:r>
              <a:rPr i="1" lang="en-US" sz="2900">
                <a:latin typeface="Calibri"/>
                <a:ea typeface="Calibri"/>
                <a:cs typeface="Calibri"/>
                <a:sym typeface="Calibri"/>
              </a:rPr>
              <a:t>stratus</a:t>
            </a:r>
            <a:r>
              <a:rPr b="0" i="1" lang="en-US" sz="2900" u="none" cap="none" strike="noStrike">
                <a:solidFill>
                  <a:srgbClr val="000000"/>
                </a:solidFill>
                <a:latin typeface="Calibri"/>
                <a:ea typeface="Calibri"/>
                <a:cs typeface="Calibri"/>
                <a:sym typeface="Calibri"/>
              </a:rPr>
              <a:t> clouds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32" name="Google Shape;732;g25e11802ac4_0_2536"/>
          <p:cNvSpPr txBox="1"/>
          <p:nvPr/>
        </p:nvSpPr>
        <p:spPr>
          <a:xfrm>
            <a:off x="1073532" y="42750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Stratus</a:t>
            </a:r>
            <a:r>
              <a:rPr b="0" i="0" lang="en-US" sz="2200" u="none" cap="none" strike="noStrike">
                <a:solidFill>
                  <a:srgbClr val="434343"/>
                </a:solidFill>
                <a:latin typeface="Helvetica Neue Light"/>
                <a:ea typeface="Helvetica Neue Light"/>
                <a:cs typeface="Helvetica Neue Light"/>
                <a:sym typeface="Helvetica Neue Light"/>
              </a:rPr>
              <a:t> clouds tell me that I might not see the sun today.</a:t>
            </a:r>
            <a:endParaRPr b="0" i="0" sz="2200" u="none" cap="none" strike="noStrike">
              <a:solidFill>
                <a:srgbClr val="434343"/>
              </a:solidFill>
              <a:latin typeface="Arial"/>
              <a:ea typeface="Arial"/>
              <a:cs typeface="Arial"/>
              <a:sym typeface="Arial"/>
            </a:endParaRPr>
          </a:p>
        </p:txBody>
      </p:sp>
      <p:sp>
        <p:nvSpPr>
          <p:cNvPr id="733" name="Google Shape;733;g25e11802ac4_0_2536"/>
          <p:cNvSpPr txBox="1"/>
          <p:nvPr/>
        </p:nvSpPr>
        <p:spPr>
          <a:xfrm>
            <a:off x="1073532" y="310962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200"/>
              <a:buFont typeface="Arial"/>
              <a:buNone/>
            </a:pPr>
            <a:r>
              <a:rPr lang="en-US" sz="2200">
                <a:solidFill>
                  <a:srgbClr val="43464D"/>
                </a:solidFill>
                <a:latin typeface="Helvetica Neue Light"/>
                <a:ea typeface="Helvetica Neue Light"/>
                <a:cs typeface="Helvetica Neue Light"/>
                <a:sym typeface="Helvetica Neue Light"/>
              </a:rPr>
              <a:t>Stratus</a:t>
            </a:r>
            <a:r>
              <a:rPr b="0" i="0" lang="en-US" sz="2200" u="none" cap="none" strike="noStrike">
                <a:solidFill>
                  <a:srgbClr val="43464D"/>
                </a:solidFill>
                <a:latin typeface="Helvetica Neue Light"/>
                <a:ea typeface="Helvetica Neue Light"/>
                <a:cs typeface="Helvetica Neue Light"/>
                <a:sym typeface="Helvetica Neue Light"/>
              </a:rPr>
              <a:t> clouds tell me to expect some snow.  </a:t>
            </a:r>
            <a:endParaRPr b="0" i="0" sz="22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10000"/>
              </a:lnSpc>
              <a:spcBef>
                <a:spcPts val="0"/>
              </a:spcBef>
              <a:spcAft>
                <a:spcPts val="0"/>
              </a:spcAft>
              <a:buClr>
                <a:srgbClr val="000000"/>
              </a:buClr>
              <a:buSzPts val="2200"/>
              <a:buFont typeface="Arial"/>
              <a:buNone/>
            </a:pPr>
            <a:r>
              <a:t/>
            </a:r>
            <a:endParaRPr b="0" i="0" sz="2200" u="none" cap="none" strike="noStrike">
              <a:solidFill>
                <a:srgbClr val="43464D"/>
              </a:solidFill>
              <a:latin typeface="Helvetica Neue Light"/>
              <a:ea typeface="Helvetica Neue Light"/>
              <a:cs typeface="Helvetica Neue Light"/>
              <a:sym typeface="Helvetica Neue Light"/>
            </a:endParaRPr>
          </a:p>
        </p:txBody>
      </p:sp>
      <p:sp>
        <p:nvSpPr>
          <p:cNvPr id="734" name="Google Shape;734;g25e11802ac4_0_253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5" name="Google Shape;735;g25e11802ac4_0_2536"/>
          <p:cNvSpPr txBox="1"/>
          <p:nvPr/>
        </p:nvSpPr>
        <p:spPr>
          <a:xfrm>
            <a:off x="1073532" y="18687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Stratus</a:t>
            </a:r>
            <a:r>
              <a:rPr b="0" i="0" lang="en-US" sz="2200" u="none" cap="none" strike="noStrike">
                <a:solidFill>
                  <a:srgbClr val="43464D"/>
                </a:solidFill>
                <a:latin typeface="Helvetica Neue Light"/>
                <a:ea typeface="Helvetica Neue Light"/>
                <a:cs typeface="Helvetica Neue Light"/>
                <a:sym typeface="Helvetica Neue Light"/>
              </a:rPr>
              <a:t> clouds tell me to look out for a severe storm.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36" name="Google Shape;736;g25e11802ac4_0_253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37" name="Google Shape;737;g25e11802ac4_0_2536"/>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38" name="Google Shape;738;g25e11802ac4_0_2536"/>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39" name="Google Shape;739;g25e11802ac4_0_2536"/>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40" name="Google Shape;740;g25e11802ac4_0_2536"/>
          <p:cNvSpPr txBox="1"/>
          <p:nvPr/>
        </p:nvSpPr>
        <p:spPr>
          <a:xfrm>
            <a:off x="1073532" y="563186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200"/>
              <a:buFont typeface="Arial"/>
              <a:buNone/>
            </a:pPr>
            <a:r>
              <a:rPr lang="en-US" sz="2200">
                <a:solidFill>
                  <a:srgbClr val="43464D"/>
                </a:solidFill>
                <a:latin typeface="Helvetica Neue Light"/>
                <a:ea typeface="Helvetica Neue Light"/>
                <a:cs typeface="Helvetica Neue Light"/>
                <a:sym typeface="Helvetica Neue Light"/>
              </a:rPr>
              <a:t>Stratus</a:t>
            </a:r>
            <a:r>
              <a:rPr b="0" i="0" lang="en-US" sz="2200" u="none" cap="none" strike="noStrike">
                <a:solidFill>
                  <a:srgbClr val="43464D"/>
                </a:solidFill>
                <a:latin typeface="Helvetica Neue Light"/>
                <a:ea typeface="Helvetica Neue Light"/>
                <a:cs typeface="Helvetica Neue Light"/>
                <a:sym typeface="Helvetica Neue Light"/>
              </a:rPr>
              <a:t> clouds tell me that it is going to be nice outside. </a:t>
            </a:r>
            <a:endParaRPr b="0" i="0" sz="2200" u="none" cap="none" strike="noStrike">
              <a:solidFill>
                <a:srgbClr val="434343"/>
              </a:solidFill>
              <a:latin typeface="Helvetica Neue Light"/>
              <a:ea typeface="Helvetica Neue Light"/>
              <a:cs typeface="Helvetica Neue Light"/>
              <a:sym typeface="Helvetica Neue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g2bed57e9296_0_16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47" name="Google Shape;747;g2bed57e9296_0_16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8" name="Google Shape;748;g2bed57e9296_0_166"/>
          <p:cNvCxnSpPr>
            <a:stCxn id="749" idx="4"/>
            <a:endCxn id="74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50" name="Google Shape;750;g2bed57e9296_0_16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51" name="Google Shape;751;g2bed57e9296_0_16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9" name="Google Shape;749;g2bed57e9296_0_16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52" name="Google Shape;752;g2bed57e9296_0_166"/>
          <p:cNvSpPr txBox="1"/>
          <p:nvPr/>
        </p:nvSpPr>
        <p:spPr>
          <a:xfrm>
            <a:off x="457000" y="219850"/>
            <a:ext cx="84906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 </a:t>
            </a:r>
            <a:r>
              <a:rPr i="1" lang="en-US" sz="2900">
                <a:latin typeface="Calibri"/>
                <a:ea typeface="Calibri"/>
                <a:cs typeface="Calibri"/>
                <a:sym typeface="Calibri"/>
              </a:rPr>
              <a:t>stratus</a:t>
            </a:r>
            <a:r>
              <a:rPr b="0" i="1" lang="en-US" sz="2900" u="none" cap="none" strike="noStrike">
                <a:solidFill>
                  <a:srgbClr val="000000"/>
                </a:solidFill>
                <a:latin typeface="Calibri"/>
                <a:ea typeface="Calibri"/>
                <a:cs typeface="Calibri"/>
                <a:sym typeface="Calibri"/>
              </a:rPr>
              <a:t> clouds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53" name="Google Shape;753;g2bed57e9296_0_166"/>
          <p:cNvSpPr txBox="1"/>
          <p:nvPr/>
        </p:nvSpPr>
        <p:spPr>
          <a:xfrm>
            <a:off x="1073532" y="42750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Stratus</a:t>
            </a:r>
            <a:r>
              <a:rPr b="0" i="0" lang="en-US" sz="2200" u="none" cap="none" strike="noStrike">
                <a:solidFill>
                  <a:srgbClr val="434343"/>
                </a:solidFill>
                <a:latin typeface="Helvetica Neue Light"/>
                <a:ea typeface="Helvetica Neue Light"/>
                <a:cs typeface="Helvetica Neue Light"/>
                <a:sym typeface="Helvetica Neue Light"/>
              </a:rPr>
              <a:t> clouds tell me that I might not see the sun today.</a:t>
            </a:r>
            <a:endParaRPr b="0" i="0" sz="2200" u="none" cap="none" strike="noStrike">
              <a:solidFill>
                <a:srgbClr val="434343"/>
              </a:solidFill>
              <a:latin typeface="Arial"/>
              <a:ea typeface="Arial"/>
              <a:cs typeface="Arial"/>
              <a:sym typeface="Arial"/>
            </a:endParaRPr>
          </a:p>
        </p:txBody>
      </p:sp>
      <p:sp>
        <p:nvSpPr>
          <p:cNvPr id="754" name="Google Shape;754;g2bed57e9296_0_166"/>
          <p:cNvSpPr txBox="1"/>
          <p:nvPr/>
        </p:nvSpPr>
        <p:spPr>
          <a:xfrm>
            <a:off x="1073532" y="310962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200"/>
              <a:buFont typeface="Arial"/>
              <a:buNone/>
            </a:pPr>
            <a:r>
              <a:rPr lang="en-US" sz="2200">
                <a:solidFill>
                  <a:srgbClr val="43464D"/>
                </a:solidFill>
                <a:latin typeface="Helvetica Neue Light"/>
                <a:ea typeface="Helvetica Neue Light"/>
                <a:cs typeface="Helvetica Neue Light"/>
                <a:sym typeface="Helvetica Neue Light"/>
              </a:rPr>
              <a:t>Stratus</a:t>
            </a:r>
            <a:r>
              <a:rPr b="0" i="0" lang="en-US" sz="2200" u="none" cap="none" strike="noStrike">
                <a:solidFill>
                  <a:srgbClr val="43464D"/>
                </a:solidFill>
                <a:latin typeface="Helvetica Neue Light"/>
                <a:ea typeface="Helvetica Neue Light"/>
                <a:cs typeface="Helvetica Neue Light"/>
                <a:sym typeface="Helvetica Neue Light"/>
              </a:rPr>
              <a:t> clouds tell me to expect some snow.  </a:t>
            </a:r>
            <a:endParaRPr b="0" i="0" sz="22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10000"/>
              </a:lnSpc>
              <a:spcBef>
                <a:spcPts val="0"/>
              </a:spcBef>
              <a:spcAft>
                <a:spcPts val="0"/>
              </a:spcAft>
              <a:buClr>
                <a:srgbClr val="000000"/>
              </a:buClr>
              <a:buSzPts val="2200"/>
              <a:buFont typeface="Arial"/>
              <a:buNone/>
            </a:pPr>
            <a:r>
              <a:t/>
            </a:r>
            <a:endParaRPr b="0" i="0" sz="2200" u="none" cap="none" strike="noStrike">
              <a:solidFill>
                <a:srgbClr val="43464D"/>
              </a:solidFill>
              <a:latin typeface="Helvetica Neue Light"/>
              <a:ea typeface="Helvetica Neue Light"/>
              <a:cs typeface="Helvetica Neue Light"/>
              <a:sym typeface="Helvetica Neue Light"/>
            </a:endParaRPr>
          </a:p>
        </p:txBody>
      </p:sp>
      <p:sp>
        <p:nvSpPr>
          <p:cNvPr id="755" name="Google Shape;755;g2bed57e9296_0_16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6" name="Google Shape;756;g2bed57e9296_0_166"/>
          <p:cNvSpPr txBox="1"/>
          <p:nvPr/>
        </p:nvSpPr>
        <p:spPr>
          <a:xfrm>
            <a:off x="1073532" y="18687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Stratus</a:t>
            </a:r>
            <a:r>
              <a:rPr b="0" i="0" lang="en-US" sz="2200" u="none" cap="none" strike="noStrike">
                <a:solidFill>
                  <a:srgbClr val="43464D"/>
                </a:solidFill>
                <a:latin typeface="Helvetica Neue Light"/>
                <a:ea typeface="Helvetica Neue Light"/>
                <a:cs typeface="Helvetica Neue Light"/>
                <a:sym typeface="Helvetica Neue Light"/>
              </a:rPr>
              <a:t> clouds tell me to look out for a severe storm.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57" name="Google Shape;757;g2bed57e9296_0_16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58" name="Google Shape;758;g2bed57e9296_0_166"/>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59" name="Google Shape;759;g2bed57e9296_0_166"/>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60" name="Google Shape;760;g2bed57e9296_0_166"/>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61" name="Google Shape;761;g2bed57e9296_0_166"/>
          <p:cNvSpPr txBox="1"/>
          <p:nvPr/>
        </p:nvSpPr>
        <p:spPr>
          <a:xfrm>
            <a:off x="1073532" y="563186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200"/>
              <a:buFont typeface="Arial"/>
              <a:buNone/>
            </a:pPr>
            <a:r>
              <a:rPr lang="en-US" sz="2200">
                <a:solidFill>
                  <a:srgbClr val="43464D"/>
                </a:solidFill>
                <a:latin typeface="Helvetica Neue Light"/>
                <a:ea typeface="Helvetica Neue Light"/>
                <a:cs typeface="Helvetica Neue Light"/>
                <a:sym typeface="Helvetica Neue Light"/>
              </a:rPr>
              <a:t>Stratus</a:t>
            </a:r>
            <a:r>
              <a:rPr b="0" i="0" lang="en-US" sz="2200" u="none" cap="none" strike="noStrike">
                <a:solidFill>
                  <a:srgbClr val="43464D"/>
                </a:solidFill>
                <a:latin typeface="Helvetica Neue Light"/>
                <a:ea typeface="Helvetica Neue Light"/>
                <a:cs typeface="Helvetica Neue Light"/>
                <a:sym typeface="Helvetica Neue Light"/>
              </a:rPr>
              <a:t> clouds tell me that it is going to be nice outside. </a:t>
            </a:r>
            <a:endParaRPr b="0" i="0" sz="2200" u="none" cap="none" strike="noStrike">
              <a:solidFill>
                <a:srgbClr val="434343"/>
              </a:solidFill>
              <a:latin typeface="Helvetica Neue Light"/>
              <a:ea typeface="Helvetica Neue Light"/>
              <a:cs typeface="Helvetica Neue Light"/>
              <a:sym typeface="Helvetica Neue Light"/>
            </a:endParaRPr>
          </a:p>
        </p:txBody>
      </p:sp>
      <p:sp>
        <p:nvSpPr>
          <p:cNvPr id="762" name="Google Shape;762;g2bed57e9296_0_166"/>
          <p:cNvSpPr/>
          <p:nvPr/>
        </p:nvSpPr>
        <p:spPr>
          <a:xfrm>
            <a:off x="240450" y="4092550"/>
            <a:ext cx="8305800" cy="829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69" name="Google Shape;769;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70" name="Google Shape;770;g25e11802ac4_0_2649"/>
          <p:cNvCxnSpPr>
            <a:stCxn id="771" idx="4"/>
            <a:endCxn id="76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72" name="Google Shape;772;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73" name="Google Shape;773;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71" name="Google Shape;771;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74" name="Google Shape;774;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75" name="Google Shape;775;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76" name="Google Shape;776;g25e11802ac4_0_2649"/>
          <p:cNvCxnSpPr>
            <a:stCxn id="777" idx="4"/>
            <a:endCxn id="774"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78" name="Google Shape;778;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79" name="Google Shape;779;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77" name="Google Shape;777;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80" name="Google Shape;780;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81" name="Google Shape;781;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82" name="Google Shape;782;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83" name="Google Shape;783;g25e11802ac4_0_2649"/>
          <p:cNvSpPr txBox="1"/>
          <p:nvPr/>
        </p:nvSpPr>
        <p:spPr>
          <a:xfrm>
            <a:off x="4500300" y="4796825"/>
            <a:ext cx="4179900" cy="9234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800"/>
              <a:buFont typeface="Arial"/>
              <a:buNone/>
            </a:pPr>
            <a:r>
              <a:rPr lang="en-US" sz="2400">
                <a:latin typeface="Helvetica Neue Light"/>
                <a:ea typeface="Helvetica Neue Light"/>
                <a:cs typeface="Helvetica Neue Light"/>
                <a:sym typeface="Helvetica Neue Light"/>
              </a:rPr>
              <a:t>Stratus clouds tell me that I might not see the sun today.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4" name="Google Shape;784;g25e11802ac4_0_2649"/>
          <p:cNvSpPr txBox="1"/>
          <p:nvPr/>
        </p:nvSpPr>
        <p:spPr>
          <a:xfrm>
            <a:off x="494375" y="4796825"/>
            <a:ext cx="41082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Clouds that look like a big gray blanket across the sky</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85" name="Google Shape;785;g25e11802ac4_0_2649"/>
          <p:cNvSpPr txBox="1"/>
          <p:nvPr/>
        </p:nvSpPr>
        <p:spPr>
          <a:xfrm>
            <a:off x="612500" y="1210575"/>
            <a:ext cx="36960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Smooth, gray clouds that cover the whole sky</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86" name="Google Shape;786;g25e11802ac4_0_2649"/>
          <p:cNvSpPr txBox="1"/>
          <p:nvPr/>
        </p:nvSpPr>
        <p:spPr>
          <a:xfrm>
            <a:off x="30249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Stratus</a:t>
            </a:r>
            <a:endParaRPr b="1" i="0" sz="29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clouds</a:t>
            </a:r>
            <a:endParaRPr b="1" i="0" sz="2900" u="none" cap="none" strike="noStrike">
              <a:solidFill>
                <a:srgbClr val="000000"/>
              </a:solidFill>
              <a:latin typeface="Poppins"/>
              <a:ea typeface="Poppins"/>
              <a:cs typeface="Poppins"/>
              <a:sym typeface="Poppins"/>
            </a:endParaRPr>
          </a:p>
        </p:txBody>
      </p:sp>
      <p:sp>
        <p:nvSpPr>
          <p:cNvPr id="787" name="Google Shape;787;g25e11802ac4_0_2649"/>
          <p:cNvSpPr txBox="1"/>
          <p:nvPr/>
        </p:nvSpPr>
        <p:spPr>
          <a:xfrm>
            <a:off x="4942825" y="6150850"/>
            <a:ext cx="37440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stratus</a:t>
            </a:r>
            <a:r>
              <a:rPr b="0" i="0" lang="en-US" sz="1700" u="none" cap="none" strike="noStrike">
                <a:solidFill>
                  <a:srgbClr val="000000"/>
                </a:solidFill>
                <a:latin typeface="Helvetica Neue Light"/>
                <a:ea typeface="Helvetica Neue Light"/>
                <a:cs typeface="Helvetica Neue Light"/>
                <a:sym typeface="Helvetica Neue Light"/>
              </a:rPr>
              <a:t> clouds impact my life?</a:t>
            </a:r>
            <a:endParaRPr b="0" i="0" sz="1700" u="none" cap="none" strike="noStrike">
              <a:solidFill>
                <a:srgbClr val="000000"/>
              </a:solidFill>
              <a:latin typeface="Arial"/>
              <a:ea typeface="Arial"/>
              <a:cs typeface="Arial"/>
              <a:sym typeface="Arial"/>
            </a:endParaRPr>
          </a:p>
        </p:txBody>
      </p:sp>
      <p:pic>
        <p:nvPicPr>
          <p:cNvPr id="788" name="Google Shape;788;g25e11802ac4_0_2649"/>
          <p:cNvPicPr preferRelativeResize="0"/>
          <p:nvPr/>
        </p:nvPicPr>
        <p:blipFill rotWithShape="1">
          <a:blip r:embed="rId3">
            <a:alphaModFix/>
          </a:blip>
          <a:srcRect b="0" l="0" r="0" t="0"/>
          <a:stretch/>
        </p:blipFill>
        <p:spPr>
          <a:xfrm>
            <a:off x="5906301" y="1070800"/>
            <a:ext cx="2715831" cy="17925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795" name="Google Shape;795;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descr="Rewind" id="801" name="Google Shape;801;g2b790e7f309_0_155"/>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g2b790e7f309_0_155"/>
          <p:cNvSpPr txBox="1"/>
          <p:nvPr>
            <p:ph idx="1"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Stratus clouds</a:t>
            </a:r>
            <a:r>
              <a:rPr b="1" lang="en-US">
                <a:solidFill>
                  <a:schemeClr val="dk1"/>
                </a:solidFill>
              </a:rPr>
              <a:t>:</a:t>
            </a:r>
            <a:r>
              <a:rPr lang="en-US">
                <a:solidFill>
                  <a:schemeClr val="dk1"/>
                </a:solidFill>
              </a:rPr>
              <a:t> smooth, gray clouds that cover the whole sky</a:t>
            </a:r>
            <a:endParaRPr>
              <a:solidFill>
                <a:schemeClr val="dk1"/>
              </a:solidFill>
            </a:endParaRPr>
          </a:p>
        </p:txBody>
      </p:sp>
      <p:pic>
        <p:nvPicPr>
          <p:cNvPr id="803" name="Google Shape;803;g2b790e7f309_0_155"/>
          <p:cNvPicPr preferRelativeResize="0"/>
          <p:nvPr/>
        </p:nvPicPr>
        <p:blipFill rotWithShape="1">
          <a:blip r:embed="rId4">
            <a:alphaModFix/>
          </a:blip>
          <a:srcRect b="0" l="0" r="0" t="0"/>
          <a:stretch/>
        </p:blipFill>
        <p:spPr>
          <a:xfrm>
            <a:off x="1001388" y="1910925"/>
            <a:ext cx="7141224" cy="47133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descr="Rewind" id="159" name="Google Shape;159;g2b808918c96_0_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g2b808918c96_0_1"/>
          <p:cNvSpPr txBox="1"/>
          <p:nvPr/>
        </p:nvSpPr>
        <p:spPr>
          <a:xfrm>
            <a:off x="259775" y="719996"/>
            <a:ext cx="8678100" cy="1148400"/>
          </a:xfrm>
          <a:prstGeom prst="rect">
            <a:avLst/>
          </a:prstGeom>
          <a:no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sng" cap="none" strike="noStrike">
                <a:solidFill>
                  <a:srgbClr val="000000"/>
                </a:solidFill>
                <a:latin typeface="Calibri"/>
                <a:ea typeface="Calibri"/>
                <a:cs typeface="Calibri"/>
                <a:sym typeface="Calibri"/>
              </a:rPr>
              <a:t>Weather</a:t>
            </a:r>
            <a:r>
              <a:rPr b="0" i="0" lang="en-US" sz="3200" u="none" cap="none" strike="noStrike">
                <a:solidFill>
                  <a:srgbClr val="000000"/>
                </a:solidFill>
                <a:latin typeface="Calibri"/>
                <a:ea typeface="Calibri"/>
                <a:cs typeface="Calibri"/>
                <a:sym typeface="Calibri"/>
              </a:rPr>
              <a:t>: </a:t>
            </a:r>
            <a:r>
              <a:rPr b="0" i="0" lang="en-US" sz="3200" u="none" cap="none" strike="noStrike">
                <a:solidFill>
                  <a:srgbClr val="0D0D0D"/>
                </a:solidFill>
                <a:highlight>
                  <a:srgbClr val="FFFFFF"/>
                </a:highlight>
                <a:latin typeface="Calibri"/>
                <a:ea typeface="Calibri"/>
                <a:cs typeface="Calibri"/>
                <a:sym typeface="Calibri"/>
              </a:rPr>
              <a:t>What is happening in the air outside</a:t>
            </a:r>
            <a:endParaRPr b="0" i="0" sz="3200" u="none" cap="none" strike="noStrike">
              <a:solidFill>
                <a:srgbClr val="000000"/>
              </a:solidFill>
              <a:latin typeface="Calibri"/>
              <a:ea typeface="Calibri"/>
              <a:cs typeface="Calibri"/>
              <a:sym typeface="Calibri"/>
            </a:endParaRPr>
          </a:p>
        </p:txBody>
      </p:sp>
      <p:pic>
        <p:nvPicPr>
          <p:cNvPr id="161" name="Google Shape;161;g2b808918c96_0_1"/>
          <p:cNvPicPr preferRelativeResize="0"/>
          <p:nvPr/>
        </p:nvPicPr>
        <p:blipFill rotWithShape="1">
          <a:blip r:embed="rId4">
            <a:alphaModFix/>
          </a:blip>
          <a:srcRect b="0" l="0" r="0" t="0"/>
          <a:stretch/>
        </p:blipFill>
        <p:spPr>
          <a:xfrm>
            <a:off x="1274022" y="2060298"/>
            <a:ext cx="6649790" cy="457179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descr="Lightbulb and gear" id="809" name="Google Shape;809;g2b790e7f309_0_162"/>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g2b790e7f309_0_162"/>
          <p:cNvSpPr txBox="1"/>
          <p:nvPr/>
        </p:nvSpPr>
        <p:spPr>
          <a:xfrm>
            <a:off x="467257" y="404359"/>
            <a:ext cx="82095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2700" u="none" cap="none" strike="noStrike">
                <a:solidFill>
                  <a:srgbClr val="374151"/>
                </a:solidFill>
                <a:highlight>
                  <a:srgbClr val="FFFFFF"/>
                </a:highlight>
                <a:latin typeface="Roboto"/>
                <a:ea typeface="Roboto"/>
                <a:cs typeface="Roboto"/>
                <a:sym typeface="Roboto"/>
              </a:rPr>
              <a:t>How can I predict weather events by tracking weather conditions?</a:t>
            </a:r>
            <a:endParaRPr b="0" i="0" sz="2900" u="none" cap="none" strike="noStrike">
              <a:solidFill>
                <a:srgbClr val="000000"/>
              </a:solidFill>
              <a:latin typeface="Arial"/>
              <a:ea typeface="Arial"/>
              <a:cs typeface="Arial"/>
              <a:sym typeface="Arial"/>
            </a:endParaRPr>
          </a:p>
        </p:txBody>
      </p:sp>
      <p:pic>
        <p:nvPicPr>
          <p:cNvPr id="811" name="Google Shape;811;g2b790e7f309_0_162"/>
          <p:cNvPicPr preferRelativeResize="0"/>
          <p:nvPr/>
        </p:nvPicPr>
        <p:blipFill rotWithShape="1">
          <a:blip r:embed="rId4">
            <a:alphaModFix/>
          </a:blip>
          <a:srcRect b="0" l="0" r="0" t="0"/>
          <a:stretch/>
        </p:blipFill>
        <p:spPr>
          <a:xfrm>
            <a:off x="3848138" y="3565211"/>
            <a:ext cx="1394650" cy="1394650"/>
          </a:xfrm>
          <a:prstGeom prst="rect">
            <a:avLst/>
          </a:prstGeom>
          <a:noFill/>
          <a:ln>
            <a:noFill/>
          </a:ln>
        </p:spPr>
      </p:pic>
      <p:pic>
        <p:nvPicPr>
          <p:cNvPr id="812" name="Google Shape;812;g2b790e7f309_0_162"/>
          <p:cNvPicPr preferRelativeResize="0"/>
          <p:nvPr/>
        </p:nvPicPr>
        <p:blipFill rotWithShape="1">
          <a:blip r:embed="rId5">
            <a:alphaModFix/>
          </a:blip>
          <a:srcRect b="0" l="0" r="0" t="0"/>
          <a:stretch/>
        </p:blipFill>
        <p:spPr>
          <a:xfrm>
            <a:off x="1006843" y="1668275"/>
            <a:ext cx="2841307" cy="1896925"/>
          </a:xfrm>
          <a:prstGeom prst="rect">
            <a:avLst/>
          </a:prstGeom>
          <a:noFill/>
          <a:ln>
            <a:noFill/>
          </a:ln>
        </p:spPr>
      </p:pic>
      <p:pic>
        <p:nvPicPr>
          <p:cNvPr id="813" name="Google Shape;813;g2b790e7f309_0_162"/>
          <p:cNvPicPr preferRelativeResize="0"/>
          <p:nvPr/>
        </p:nvPicPr>
        <p:blipFill rotWithShape="1">
          <a:blip r:embed="rId6">
            <a:alphaModFix/>
          </a:blip>
          <a:srcRect b="0" l="0" r="0" t="0"/>
          <a:stretch/>
        </p:blipFill>
        <p:spPr>
          <a:xfrm>
            <a:off x="5242800" y="4608575"/>
            <a:ext cx="2874051" cy="1896926"/>
          </a:xfrm>
          <a:prstGeom prst="rect">
            <a:avLst/>
          </a:prstGeom>
          <a:noFill/>
          <a:ln>
            <a:noFill/>
          </a:ln>
        </p:spPr>
      </p:pic>
      <p:pic>
        <p:nvPicPr>
          <p:cNvPr id="814" name="Google Shape;814;g2b790e7f309_0_162"/>
          <p:cNvPicPr preferRelativeResize="0"/>
          <p:nvPr/>
        </p:nvPicPr>
        <p:blipFill rotWithShape="1">
          <a:blip r:embed="rId7">
            <a:alphaModFix/>
          </a:blip>
          <a:srcRect b="0" l="0" r="0" t="0"/>
          <a:stretch/>
        </p:blipFill>
        <p:spPr>
          <a:xfrm>
            <a:off x="1006850" y="4592950"/>
            <a:ext cx="2841300" cy="1896924"/>
          </a:xfrm>
          <a:prstGeom prst="rect">
            <a:avLst/>
          </a:prstGeom>
          <a:noFill/>
          <a:ln>
            <a:noFill/>
          </a:ln>
        </p:spPr>
      </p:pic>
      <p:pic>
        <p:nvPicPr>
          <p:cNvPr id="815" name="Google Shape;815;g2b790e7f309_0_162"/>
          <p:cNvPicPr preferRelativeResize="0"/>
          <p:nvPr/>
        </p:nvPicPr>
        <p:blipFill rotWithShape="1">
          <a:blip r:embed="rId8">
            <a:alphaModFix/>
          </a:blip>
          <a:srcRect b="0" l="0" r="0" t="0"/>
          <a:stretch/>
        </p:blipFill>
        <p:spPr>
          <a:xfrm>
            <a:off x="5174750" y="1668275"/>
            <a:ext cx="3010150" cy="18969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g28d164d3bd8_0_117"/>
          <p:cNvSpPr txBox="1"/>
          <p:nvPr/>
        </p:nvSpPr>
        <p:spPr>
          <a:xfrm>
            <a:off x="1768509" y="143985"/>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Extension</a:t>
            </a:r>
            <a:r>
              <a:rPr b="0" i="0" lang="en-US" sz="5600" u="none" cap="none" strike="noStrike">
                <a:solidFill>
                  <a:srgbClr val="FFC000"/>
                </a:solidFill>
                <a:latin typeface="Calibri"/>
                <a:ea typeface="Calibri"/>
                <a:cs typeface="Calibri"/>
                <a:sym typeface="Calibri"/>
                <a:extLst>
                  <a:ext uri="http://customooxmlschemas.google.com/">
                    <go:slidesCustomData xmlns:go="http://customooxmlschemas.google.com/" textRoundtripDataId="16"/>
                  </a:ext>
                </a:extLst>
              </a:rPr>
              <a:t> Activity</a:t>
            </a:r>
            <a:endParaRPr b="0" i="0" sz="1400" u="none" cap="none" strike="noStrike">
              <a:solidFill>
                <a:srgbClr val="000000"/>
              </a:solidFill>
              <a:latin typeface="Arial"/>
              <a:ea typeface="Arial"/>
              <a:cs typeface="Arial"/>
              <a:sym typeface="Arial"/>
            </a:endParaRPr>
          </a:p>
        </p:txBody>
      </p:sp>
      <p:sp>
        <p:nvSpPr>
          <p:cNvPr id="822" name="Google Shape;822;g28d164d3bd8_0_117"/>
          <p:cNvSpPr txBox="1"/>
          <p:nvPr/>
        </p:nvSpPr>
        <p:spPr>
          <a:xfrm>
            <a:off x="1745550" y="1098275"/>
            <a:ext cx="56070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Stratus Clouds </a:t>
            </a:r>
            <a:endParaRPr sz="36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4"/>
              </a:rPr>
              <a:t>Extension Video</a:t>
            </a:r>
            <a:endParaRPr b="0" i="0" sz="1400" u="none" cap="none" strike="noStrike">
              <a:solidFill>
                <a:srgbClr val="000000"/>
              </a:solidFill>
              <a:latin typeface="Arial"/>
              <a:ea typeface="Arial"/>
              <a:cs typeface="Arial"/>
              <a:sym typeface="Arial"/>
            </a:endParaRPr>
          </a:p>
        </p:txBody>
      </p:sp>
      <p:pic>
        <p:nvPicPr>
          <p:cNvPr descr="Cursor" id="823" name="Google Shape;823;g28d164d3bd8_0_117"/>
          <p:cNvPicPr preferRelativeResize="0"/>
          <p:nvPr/>
        </p:nvPicPr>
        <p:blipFill rotWithShape="1">
          <a:blip r:embed="rId5">
            <a:alphaModFix/>
          </a:blip>
          <a:srcRect b="0" l="0" r="0" t="0"/>
          <a:stretch/>
        </p:blipFill>
        <p:spPr>
          <a:xfrm rot="5400000">
            <a:off x="1584719" y="1517151"/>
            <a:ext cx="914400" cy="914400"/>
          </a:xfrm>
          <a:prstGeom prst="rect">
            <a:avLst/>
          </a:prstGeom>
          <a:noFill/>
          <a:ln>
            <a:noFill/>
          </a:ln>
        </p:spPr>
      </p:pic>
      <p:sp>
        <p:nvSpPr>
          <p:cNvPr id="824" name="Google Shape;824;g28d164d3bd8_0_117"/>
          <p:cNvSpPr txBox="1"/>
          <p:nvPr/>
        </p:nvSpPr>
        <p:spPr>
          <a:xfrm>
            <a:off x="92275" y="2230725"/>
            <a:ext cx="1889100" cy="341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above for a</a:t>
            </a:r>
            <a:r>
              <a:rPr i="1" lang="en-US" sz="1800">
                <a:solidFill>
                  <a:schemeClr val="dk1"/>
                </a:solidFill>
                <a:latin typeface="Calibri"/>
                <a:ea typeface="Calibri"/>
                <a:cs typeface="Calibri"/>
                <a:sym typeface="Calibri"/>
              </a:rPr>
              <a:t>n extension</a:t>
            </a:r>
            <a:r>
              <a:rPr b="0" i="1" lang="en-US" sz="1800" u="none" cap="none" strike="noStrike">
                <a:solidFill>
                  <a:schemeClr val="dk1"/>
                </a:solidFill>
                <a:latin typeface="Calibri"/>
                <a:ea typeface="Calibri"/>
                <a:cs typeface="Calibri"/>
                <a:sym typeface="Calibri"/>
              </a:rPr>
              <a:t> video </a:t>
            </a:r>
            <a:r>
              <a:rPr i="1" lang="en-US" sz="1800">
                <a:solidFill>
                  <a:schemeClr val="dk1"/>
                </a:solidFill>
                <a:latin typeface="Calibri"/>
                <a:ea typeface="Calibri"/>
                <a:cs typeface="Calibri"/>
                <a:sym typeface="Calibri"/>
              </a:rPr>
              <a:t>on stratus clouds</a:t>
            </a:r>
            <a:r>
              <a:rPr b="0" i="1" lang="en-US" sz="1800" u="none" cap="none" strike="noStrike">
                <a:solidFill>
                  <a:schemeClr val="dk1"/>
                </a:solidFill>
                <a:latin typeface="Calibri"/>
                <a:ea typeface="Calibri"/>
                <a:cs typeface="Calibri"/>
                <a:sym typeface="Calibri"/>
              </a:rPr>
              <a:t>.</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i="1" lang="en-US" sz="1800">
                <a:solidFill>
                  <a:schemeClr val="dk1"/>
                </a:solidFill>
                <a:latin typeface="Calibri"/>
                <a:ea typeface="Calibri"/>
                <a:cs typeface="Calibri"/>
                <a:sym typeface="Calibri"/>
              </a:rPr>
              <a:t>Jot down 2 or 3 new facts that you learn about stratus clouds</a:t>
            </a:r>
            <a:r>
              <a:rPr b="0" i="1" lang="en-US" sz="1800" u="none" cap="none" strike="noStrike">
                <a:solidFill>
                  <a:schemeClr val="dk1"/>
                </a:solidFill>
                <a:latin typeface="Calibri"/>
                <a:ea typeface="Calibri"/>
                <a:cs typeface="Calibri"/>
                <a:sym typeface="Calibri"/>
              </a:rPr>
              <a:t>.</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Discuss them as a class.</a:t>
            </a:r>
            <a:endParaRPr b="0" i="1" sz="1800" u="none" cap="none" strike="noStrike">
              <a:solidFill>
                <a:schemeClr val="dk1"/>
              </a:solidFill>
              <a:latin typeface="Calibri"/>
              <a:ea typeface="Calibri"/>
              <a:cs typeface="Calibri"/>
              <a:sym typeface="Calibri"/>
            </a:endParaRPr>
          </a:p>
        </p:txBody>
      </p:sp>
      <p:sp>
        <p:nvSpPr>
          <p:cNvPr descr="Laptop" id="825" name="Google Shape;825;g28d164d3bd8_0_117"/>
          <p:cNvSpPr/>
          <p:nvPr/>
        </p:nvSpPr>
        <p:spPr>
          <a:xfrm>
            <a:off x="44367" y="0"/>
            <a:ext cx="735300" cy="73530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26" name="Google Shape;826;g28d164d3bd8_0_117"/>
          <p:cNvPicPr preferRelativeResize="0"/>
          <p:nvPr/>
        </p:nvPicPr>
        <p:blipFill>
          <a:blip r:embed="rId7">
            <a:alphaModFix/>
          </a:blip>
          <a:stretch>
            <a:fillRect/>
          </a:stretch>
        </p:blipFill>
        <p:spPr>
          <a:xfrm>
            <a:off x="2133775" y="2583951"/>
            <a:ext cx="6857823" cy="392810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pic>
        <p:nvPicPr>
          <p:cNvPr id="832" name="Google Shape;832;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descr="IEP Translation – Communication from OSEP regarding the ..." id="837" name="Google Shape;837;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38" name="Google Shape;838;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39" name="Google Shape;839;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40" name="Google Shape;840;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841" name="Google Shape;841;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descr="Rewind" id="167" name="Google Shape;167;g2bc31cd9566_0_1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g2bc31cd9566_0_10"/>
          <p:cNvSpPr txBox="1"/>
          <p:nvPr>
            <p:ph idx="4294967295"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1" i="0" lang="en-US" sz="3200" u="sng" cap="none" strike="noStrike">
                <a:solidFill>
                  <a:schemeClr val="dk1"/>
                </a:solidFill>
                <a:latin typeface="Calibri"/>
                <a:ea typeface="Calibri"/>
                <a:cs typeface="Calibri"/>
                <a:sym typeface="Calibri"/>
              </a:rPr>
              <a:t>Cumulus clouds</a:t>
            </a:r>
            <a:r>
              <a:rPr b="1" i="0" lang="en-US" sz="3200" u="none" cap="none" strike="noStrike">
                <a:solidFill>
                  <a:schemeClr val="dk1"/>
                </a:solidFill>
                <a:latin typeface="Calibri"/>
                <a:ea typeface="Calibri"/>
                <a:cs typeface="Calibri"/>
                <a:sym typeface="Calibri"/>
              </a:rPr>
              <a:t>:</a:t>
            </a:r>
            <a:r>
              <a:rPr b="0" i="0" lang="en-US" sz="3200" u="none" cap="none" strike="noStrike">
                <a:solidFill>
                  <a:schemeClr val="dk1"/>
                </a:solidFill>
                <a:latin typeface="Calibri"/>
                <a:ea typeface="Calibri"/>
                <a:cs typeface="Calibri"/>
                <a:sym typeface="Calibri"/>
              </a:rPr>
              <a:t> fluffy, white clouds with flat bottoms</a:t>
            </a:r>
            <a:endParaRPr b="0" i="0" sz="3200" u="none" cap="none" strike="noStrike">
              <a:solidFill>
                <a:schemeClr val="dk1"/>
              </a:solidFill>
              <a:latin typeface="Calibri"/>
              <a:ea typeface="Calibri"/>
              <a:cs typeface="Calibri"/>
              <a:sym typeface="Calibri"/>
            </a:endParaRPr>
          </a:p>
        </p:txBody>
      </p:sp>
      <p:pic>
        <p:nvPicPr>
          <p:cNvPr id="169" name="Google Shape;169;g2bc31cd9566_0_10"/>
          <p:cNvPicPr preferRelativeResize="0"/>
          <p:nvPr/>
        </p:nvPicPr>
        <p:blipFill rotWithShape="1">
          <a:blip r:embed="rId4">
            <a:alphaModFix/>
          </a:blip>
          <a:srcRect b="0" l="0" r="0" t="0"/>
          <a:stretch/>
        </p:blipFill>
        <p:spPr>
          <a:xfrm>
            <a:off x="1023525" y="1965675"/>
            <a:ext cx="7096938" cy="4738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descr="Rewind" id="175" name="Google Shape;175;g2bed57e9296_0_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g2bed57e9296_0_1"/>
          <p:cNvSpPr txBox="1"/>
          <p:nvPr>
            <p:ph idx="4294967295"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1" i="0" lang="en-US" sz="3200" u="sng" cap="none" strike="noStrike">
                <a:solidFill>
                  <a:schemeClr val="dk1"/>
                </a:solidFill>
                <a:latin typeface="Calibri"/>
                <a:ea typeface="Calibri"/>
                <a:cs typeface="Calibri"/>
                <a:sym typeface="Calibri"/>
              </a:rPr>
              <a:t>Cumul</a:t>
            </a:r>
            <a:r>
              <a:rPr b="1" lang="en-US" u="sng"/>
              <a:t>onimbus</a:t>
            </a:r>
            <a:r>
              <a:rPr b="1" i="0" lang="en-US" sz="3200" u="sng" cap="none" strike="noStrike">
                <a:solidFill>
                  <a:schemeClr val="dk1"/>
                </a:solidFill>
                <a:latin typeface="Calibri"/>
                <a:ea typeface="Calibri"/>
                <a:cs typeface="Calibri"/>
                <a:sym typeface="Calibri"/>
              </a:rPr>
              <a:t> clouds</a:t>
            </a:r>
            <a:r>
              <a:rPr b="1" i="0" lang="en-US" sz="3200" u="none" cap="none" strike="noStrike">
                <a:solidFill>
                  <a:schemeClr val="dk1"/>
                </a:solidFill>
                <a:latin typeface="Calibri"/>
                <a:ea typeface="Calibri"/>
                <a:cs typeface="Calibri"/>
                <a:sym typeface="Calibri"/>
              </a:rPr>
              <a:t>:</a:t>
            </a:r>
            <a:r>
              <a:rPr b="0" i="0" lang="en-US" sz="3200" u="none" cap="none" strike="noStrike">
                <a:solidFill>
                  <a:schemeClr val="dk1"/>
                </a:solidFill>
                <a:latin typeface="Calibri"/>
                <a:ea typeface="Calibri"/>
                <a:cs typeface="Calibri"/>
                <a:sym typeface="Calibri"/>
              </a:rPr>
              <a:t> </a:t>
            </a:r>
            <a:r>
              <a:rPr lang="en-US"/>
              <a:t>large, tall clouds with dark bottoms</a:t>
            </a:r>
            <a:endParaRPr b="0" i="0" sz="3200" u="none" cap="none" strike="noStrike">
              <a:solidFill>
                <a:schemeClr val="dk1"/>
              </a:solidFill>
              <a:latin typeface="Calibri"/>
              <a:ea typeface="Calibri"/>
              <a:cs typeface="Calibri"/>
              <a:sym typeface="Calibri"/>
            </a:endParaRPr>
          </a:p>
        </p:txBody>
      </p:sp>
      <p:pic>
        <p:nvPicPr>
          <p:cNvPr id="177" name="Google Shape;177;g2bed57e9296_0_1"/>
          <p:cNvPicPr preferRelativeResize="0"/>
          <p:nvPr/>
        </p:nvPicPr>
        <p:blipFill rotWithShape="1">
          <a:blip r:embed="rId4">
            <a:alphaModFix/>
          </a:blip>
          <a:srcRect b="0" l="0" r="0" t="0"/>
          <a:stretch/>
        </p:blipFill>
        <p:spPr>
          <a:xfrm>
            <a:off x="920375" y="1910925"/>
            <a:ext cx="7303250" cy="4602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descr="Questions" id="183" name="Google Shape;183;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