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76" r:id="rId11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9" roundtripDataSignature="AMtx7mh7z9DnLiS814N95xId74Ng94Uy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rantlifestyle.com/wp-content/uploads/2014/05/pygmy-sloth-mangroves_71212.jp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dn.static-economist.com/sites/default/files/images/print-edition/20140201_STP002_0.jpg" TargetMode="External"/><Relationship Id="rId4" Type="http://schemas.openxmlformats.org/officeDocument/2006/relationships/hyperlink" Target="http://www.spanishdict.com/translate/perezoso"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e251f77a6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e251f77a6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e251f77a65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e251f77a65_0_5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e251f77a65_0_5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89" name="Google Shape;189;ge251f77a65_0_5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e329f60070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e329f60070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not a type of symbiotic relationship? </a:t>
            </a:r>
            <a:endParaRPr/>
          </a:p>
          <a:p>
            <a:pPr marL="0" lvl="0" indent="0" algn="l" rtl="0">
              <a:spcBef>
                <a:spcPts val="0"/>
              </a:spcBef>
              <a:spcAft>
                <a:spcPts val="0"/>
              </a:spcAft>
              <a:buNone/>
            </a:pPr>
            <a:endParaRPr/>
          </a:p>
          <a:p>
            <a:pPr marL="0" lvl="0" indent="0" algn="l" rtl="0">
              <a:spcBef>
                <a:spcPts val="0"/>
              </a:spcBef>
              <a:spcAft>
                <a:spcPts val="0"/>
              </a:spcAft>
              <a:buNone/>
            </a:pPr>
            <a:r>
              <a:rPr lang="en-US"/>
              <a:t>[Cooperation]</a:t>
            </a:r>
            <a:endParaRPr/>
          </a:p>
        </p:txBody>
      </p:sp>
      <p:sp>
        <p:nvSpPr>
          <p:cNvPr id="1044" name="Google Shape;1044;ge329f60070_0_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picture shows a zebra and two birds. The birds feed and remove ticks off of the zebra while also alerting it when a predator is near. What is the primary type of interaction between these two organisms?</a:t>
            </a:r>
            <a:endParaRPr/>
          </a:p>
        </p:txBody>
      </p:sp>
      <p:sp>
        <p:nvSpPr>
          <p:cNvPr id="1053" name="Google Shape;1053;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e329f60070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e329f60070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picture shows a zebra and two birds. The birds feed and remove ticks off of the zebra while also alerting it when a predator is near. What is the primary type of interaction between these two organisms?</a:t>
            </a:r>
            <a:endParaRPr/>
          </a:p>
          <a:p>
            <a:pPr marL="0" lvl="0" indent="0" algn="l" rtl="0">
              <a:spcBef>
                <a:spcPts val="0"/>
              </a:spcBef>
              <a:spcAft>
                <a:spcPts val="0"/>
              </a:spcAft>
              <a:buNone/>
            </a:pPr>
            <a:endParaRPr/>
          </a:p>
          <a:p>
            <a:pPr marL="0" lvl="0" indent="0" algn="l" rtl="0">
              <a:spcBef>
                <a:spcPts val="0"/>
              </a:spcBef>
              <a:spcAft>
                <a:spcPts val="0"/>
              </a:spcAft>
              <a:buNone/>
            </a:pPr>
            <a:r>
              <a:rPr lang="en-US"/>
              <a:t>[Mutualism]</a:t>
            </a:r>
            <a:endParaRPr/>
          </a:p>
        </p:txBody>
      </p:sp>
      <p:sp>
        <p:nvSpPr>
          <p:cNvPr id="1062" name="Google Shape;1062;ge329f60070_0_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an example of parasitism? </a:t>
            </a:r>
            <a:endParaRPr/>
          </a:p>
        </p:txBody>
      </p:sp>
      <p:sp>
        <p:nvSpPr>
          <p:cNvPr id="1071" name="Google Shape;1071;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e329f60070_0_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ge329f60070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an example of parasitism? </a:t>
            </a:r>
            <a:endParaRPr/>
          </a:p>
          <a:p>
            <a:pPr marL="0" lvl="0" indent="0" algn="l" rtl="0">
              <a:spcBef>
                <a:spcPts val="0"/>
              </a:spcBef>
              <a:spcAft>
                <a:spcPts val="0"/>
              </a:spcAft>
              <a:buNone/>
            </a:pPr>
            <a:endParaRPr/>
          </a:p>
          <a:p>
            <a:pPr marL="0" lvl="0" indent="0" algn="l" rtl="0">
              <a:spcBef>
                <a:spcPts val="0"/>
              </a:spcBef>
              <a:spcAft>
                <a:spcPts val="0"/>
              </a:spcAft>
              <a:buNone/>
            </a:pPr>
            <a:r>
              <a:rPr lang="en-US"/>
              <a:t>[A tick feeding on a dog’s blood.]</a:t>
            </a:r>
            <a:endParaRPr/>
          </a:p>
        </p:txBody>
      </p:sp>
      <p:sp>
        <p:nvSpPr>
          <p:cNvPr id="1080" name="Google Shape;1080;ge329f60070_0_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e251f77a65_0_18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ge251f77a65_0_18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089" name="Google Shape;1089;ge251f77a65_0_18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e251f77a65_0_19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e251f77a65_0_19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Symbiosis is a close, long term interaction between two or more species. </a:t>
            </a:r>
            <a:endParaRPr/>
          </a:p>
        </p:txBody>
      </p:sp>
      <p:sp>
        <p:nvSpPr>
          <p:cNvPr id="1096" name="Google Shape;1096;ge251f77a65_0_19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e251f77a65_0_19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ge251f77a65_0_19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Parasitism is a relationship in which one organism benefits and one organism is harmed. </a:t>
            </a:r>
            <a:endParaRPr/>
          </a:p>
          <a:p>
            <a:pPr marL="0" lvl="0" indent="0" algn="l" rtl="0">
              <a:spcBef>
                <a:spcPts val="0"/>
              </a:spcBef>
              <a:spcAft>
                <a:spcPts val="0"/>
              </a:spcAft>
              <a:buNone/>
            </a:pPr>
            <a:endParaRPr/>
          </a:p>
        </p:txBody>
      </p:sp>
      <p:sp>
        <p:nvSpPr>
          <p:cNvPr id="1104" name="Google Shape;1104;ge251f77a65_0_19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e251f77a65_0_19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commensalism is a relationship in which one organism benefits and the other is unaffected.</a:t>
            </a:r>
            <a:endParaRPr/>
          </a:p>
        </p:txBody>
      </p:sp>
      <p:sp>
        <p:nvSpPr>
          <p:cNvPr id="1111" name="Google Shape;1111;ge251f77a65_0_19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e251f77a65_0_19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mutualism is a relationship in which one organism benefits and the other also benefits. Similar to the bee and the flower, other pollinators such as butterflies get food from flowers while also helping the flower to distribute pollen and reproduce. </a:t>
            </a:r>
            <a:endParaRPr/>
          </a:p>
        </p:txBody>
      </p:sp>
      <p:sp>
        <p:nvSpPr>
          <p:cNvPr id="1120" name="Google Shape;1120;ge251f77a65_0_19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community?</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[A community is when two or more organisms of different species interact in the same area.]</a:t>
            </a:r>
            <a:endParaRPr/>
          </a:p>
        </p:txBody>
      </p:sp>
      <p:sp>
        <p:nvSpPr>
          <p:cNvPr id="195" name="Google Shape;19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e251f77a65_0_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ge251f77a65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400"/>
          </a:p>
        </p:txBody>
      </p:sp>
      <p:sp>
        <p:nvSpPr>
          <p:cNvPr id="1130" name="Google Shape;1130;ge251f77a65_0_2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e251f77a65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ge251f77a65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a:t>
            </a:r>
            <a:r>
              <a:rPr lang="en-US"/>
              <a:t> about symbiotic relationships</a:t>
            </a:r>
            <a:r>
              <a:rPr lang="en-US" b="0"/>
              <a:t>, let’s reflect once more on our big question. Was there anything that we predicted earlier that was correct or incorrect? Do you have any new hypotheses to share? </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1141" name="Google Shape;1141;ge251f77a65_0_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8" name="Google Shape;1148;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149" name="Google Shape;1149;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Can you give an example of a friendly community relationship?</a:t>
            </a:r>
            <a:endParaRPr/>
          </a:p>
          <a:p>
            <a:pPr marL="0" lvl="0" indent="0" algn="l" rtl="0">
              <a:spcBef>
                <a:spcPts val="0"/>
              </a:spcBef>
              <a:spcAft>
                <a:spcPts val="0"/>
              </a:spcAft>
              <a:buNone/>
            </a:pPr>
            <a:endParaRPr/>
          </a:p>
          <a:p>
            <a:pPr marL="0" lvl="0" indent="0" algn="l" rtl="0">
              <a:spcBef>
                <a:spcPts val="0"/>
              </a:spcBef>
              <a:spcAft>
                <a:spcPts val="0"/>
              </a:spcAft>
              <a:buNone/>
            </a:pPr>
            <a:r>
              <a:rPr lang="en-US"/>
              <a:t>[Cooperation]</a:t>
            </a:r>
            <a:endParaRPr/>
          </a:p>
        </p:txBody>
      </p:sp>
      <p:sp>
        <p:nvSpPr>
          <p:cNvPr id="203" name="Google Shape;20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Can you give an example of a hostile community relationship?</a:t>
            </a:r>
            <a:endParaRPr/>
          </a:p>
          <a:p>
            <a:pPr marL="0" lvl="0" indent="0" algn="l" rtl="0">
              <a:spcBef>
                <a:spcPts val="0"/>
              </a:spcBef>
              <a:spcAft>
                <a:spcPts val="0"/>
              </a:spcAft>
              <a:buNone/>
            </a:pPr>
            <a:endParaRPr/>
          </a:p>
          <a:p>
            <a:pPr marL="0" lvl="0" indent="0" algn="l" rtl="0">
              <a:spcBef>
                <a:spcPts val="0"/>
              </a:spcBef>
              <a:spcAft>
                <a:spcPts val="0"/>
              </a:spcAft>
              <a:buNone/>
            </a:pPr>
            <a:r>
              <a:rPr lang="en-US"/>
              <a:t>[Competition]</a:t>
            </a:r>
            <a:endParaRPr/>
          </a:p>
        </p:txBody>
      </p:sp>
      <p:sp>
        <p:nvSpPr>
          <p:cNvPr id="211" name="Google Shape;21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Now let’s turn our attention to three special types of symbiotic relationships!</a:t>
            </a:r>
            <a:endParaRPr/>
          </a:p>
        </p:txBody>
      </p:sp>
      <p:sp>
        <p:nvSpPr>
          <p:cNvPr id="219" name="Google Shape;21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let’s define what </a:t>
            </a:r>
            <a:r>
              <a:rPr lang="en-US" b="1"/>
              <a:t>symbiosis</a:t>
            </a:r>
            <a:r>
              <a:rPr lang="en-US"/>
              <a:t> means.</a:t>
            </a:r>
            <a:endParaRPr/>
          </a:p>
        </p:txBody>
      </p:sp>
      <p:sp>
        <p:nvSpPr>
          <p:cNvPr id="226" name="Google Shape;22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Symbiosis is a close, long term interaction between two or more species. </a:t>
            </a:r>
            <a:endParaRPr/>
          </a:p>
        </p:txBody>
      </p:sp>
      <p:sp>
        <p:nvSpPr>
          <p:cNvPr id="234" name="Google Shape;23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329f60070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e329f6007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43" name="Google Shape;243;ge329f60070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329f6007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e329f6007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symbiosis?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[Symbiosis is a close, long term interaction between two or more species.]</a:t>
            </a:r>
            <a:endParaRPr/>
          </a:p>
        </p:txBody>
      </p:sp>
      <p:sp>
        <p:nvSpPr>
          <p:cNvPr id="249" name="Google Shape;249;ge329f6007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little more you need to know. </a:t>
            </a:r>
            <a:endParaRPr/>
          </a:p>
        </p:txBody>
      </p:sp>
      <p:sp>
        <p:nvSpPr>
          <p:cNvPr id="257" name="Google Shape;25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Today we will learn about symbiotic relationships. This includes </a:t>
            </a:r>
            <a:r>
              <a:rPr lang="en-US" sz="1200"/>
              <a:t>three types of relationships: mutualism, commensalism, and parasitism </a:t>
            </a:r>
            <a:endParaRPr/>
          </a:p>
          <a:p>
            <a:pPr marL="0" lvl="0" indent="0" algn="l" rtl="0">
              <a:spcBef>
                <a:spcPts val="0"/>
              </a:spcBef>
              <a:spcAft>
                <a:spcPts val="0"/>
              </a:spcAft>
              <a:buNone/>
            </a:pP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e329f60070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e329f60070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bee and this flower have a symbiotic relationship. The bee depends on the flower for food and the flower depends on the bee for spreading pollen to help it reproduce. </a:t>
            </a:r>
            <a:endParaRPr/>
          </a:p>
        </p:txBody>
      </p:sp>
      <p:sp>
        <p:nvSpPr>
          <p:cNvPr id="264" name="Google Shape;264;ge329f60070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e329f60070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e329f60070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75" name="Google Shape;275;ge329f60070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329f60070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e329f60070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are the bee and the flower an example of a symbiotic relationship?</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[This bee and this flower have a symbiotic relationship. The bee depends on the flower for food and the flower depends on the bee for spreading pollen to help it reproduce.]</a:t>
            </a:r>
            <a:endParaRPr/>
          </a:p>
        </p:txBody>
      </p:sp>
      <p:sp>
        <p:nvSpPr>
          <p:cNvPr id="281" name="Google Shape;281;ge329f60070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e251f77a65_0_6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e251f77a65_0_6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symbiosis</a:t>
            </a:r>
            <a:r>
              <a:rPr lang="en-US"/>
              <a:t>.  </a:t>
            </a:r>
            <a:endParaRPr/>
          </a:p>
        </p:txBody>
      </p:sp>
      <p:sp>
        <p:nvSpPr>
          <p:cNvPr id="289" name="Google Shape;289;ge251f77a65_0_6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shark and the two remora fish are also an example of symbiosis. The remora fish eat leftover food that the shark leaves behind. In this example of symbiosis, the shark is unaffected by the relationship.</a:t>
            </a:r>
            <a:endParaRPr/>
          </a:p>
        </p:txBody>
      </p:sp>
      <p:sp>
        <p:nvSpPr>
          <p:cNvPr id="296" name="Google Shape;29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family dog is another example of symbiosis. The family provides the dog with food and shelter and the dog provides protection and companionship.</a:t>
            </a:r>
            <a:endParaRPr/>
          </a:p>
        </p:txBody>
      </p:sp>
      <p:sp>
        <p:nvSpPr>
          <p:cNvPr id="304" name="Google Shape;30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329f60070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e329f60070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12" name="Google Shape;312;ge329f60070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e329f60070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e329f60070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What is another example of a symbiotic relationship?</a:t>
            </a:r>
            <a:endParaRPr/>
          </a:p>
        </p:txBody>
      </p:sp>
      <p:sp>
        <p:nvSpPr>
          <p:cNvPr id="318" name="Google Shape;318;ge329f60070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251f77a65_0_7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e251f77a65_0_7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break down the word </a:t>
            </a:r>
            <a:r>
              <a:rPr lang="en-US" b="1"/>
              <a:t>symbiosis</a:t>
            </a:r>
            <a:r>
              <a:rPr lang="en-US"/>
              <a:t> into parts to help us remember the definition of the term. </a:t>
            </a:r>
            <a:endParaRPr/>
          </a:p>
        </p:txBody>
      </p:sp>
      <p:sp>
        <p:nvSpPr>
          <p:cNvPr id="326" name="Google Shape;326;ge251f77a65_0_7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Symbiosis can be broken up into three parts that help us learn the meaning: sym, bio, and sis. Each part has important meaning. </a:t>
            </a:r>
            <a:endParaRPr/>
          </a:p>
        </p:txBody>
      </p:sp>
      <p:sp>
        <p:nvSpPr>
          <p:cNvPr id="333" name="Google Shape;33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e251f77a65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e251f77a65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types of interactions do organisms within an ecosystem share and how do these interactions affect individual fitness?</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27" name="Google Shape;127;ge251f77a65_0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329f60070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e329f60070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Sym means together. </a:t>
            </a:r>
            <a:endParaRPr/>
          </a:p>
        </p:txBody>
      </p:sp>
      <p:sp>
        <p:nvSpPr>
          <p:cNvPr id="346" name="Google Shape;346;ge329f60070_0_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329f60070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e329f60070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Bio means life or living things.</a:t>
            </a:r>
            <a:endParaRPr/>
          </a:p>
          <a:p>
            <a:pPr marL="0" lvl="0" indent="0" algn="l" rtl="0">
              <a:spcBef>
                <a:spcPts val="0"/>
              </a:spcBef>
              <a:spcAft>
                <a:spcPts val="0"/>
              </a:spcAft>
              <a:buNone/>
            </a:pPr>
            <a:endParaRPr/>
          </a:p>
        </p:txBody>
      </p:sp>
      <p:sp>
        <p:nvSpPr>
          <p:cNvPr id="360" name="Google Shape;360;ge329f60070_0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329f60070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e329f60070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Sis means condition or state of.</a:t>
            </a:r>
            <a:endParaRPr/>
          </a:p>
        </p:txBody>
      </p:sp>
      <p:sp>
        <p:nvSpPr>
          <p:cNvPr id="374" name="Google Shape;374;ge329f60070_0_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e329f60070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e329f60070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So when we put these word parts together, we see that symbiosis means the state of living things living together.</a:t>
            </a:r>
            <a:endParaRPr/>
          </a:p>
          <a:p>
            <a:pPr marL="0" lvl="0" indent="0" algn="l" rtl="0">
              <a:spcBef>
                <a:spcPts val="0"/>
              </a:spcBef>
              <a:spcAft>
                <a:spcPts val="0"/>
              </a:spcAft>
              <a:buNone/>
            </a:pPr>
            <a:endParaRPr/>
          </a:p>
        </p:txBody>
      </p:sp>
      <p:sp>
        <p:nvSpPr>
          <p:cNvPr id="388" name="Google Shape;388;ge329f60070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e329f60070_0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e329f60070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402" name="Google Shape;402;ge329f60070_0_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e329f60070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e329f60070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How can we use the word parts of symbiosis to help us remember the definition of the term?</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[Symbiosis can be broken up into three parts that help us learn the meaning: sym, bio, and sis. Each part has important meaning.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Sym means together.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Bio means life or living things.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Sis means condition or state of.</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So when we put these word parts together, we see that symbiosis means the state of living things living together.]</a:t>
            </a:r>
            <a:endParaRPr/>
          </a:p>
        </p:txBody>
      </p:sp>
      <p:sp>
        <p:nvSpPr>
          <p:cNvPr id="408" name="Google Shape;408;ge329f60070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e251f77a65_0_8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e251f77a65_0_8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is a bit more you should know about symbiosis. </a:t>
            </a:r>
            <a:endParaRPr/>
          </a:p>
        </p:txBody>
      </p:sp>
      <p:sp>
        <p:nvSpPr>
          <p:cNvPr id="422" name="Google Shape;422;ge251f77a65_0_8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“Symbiosis” ( 2 min review video: https://www.youtube.com/watch?v=2AM3ARs9MMg ) </a:t>
            </a:r>
            <a:endParaRPr/>
          </a:p>
        </p:txBody>
      </p:sp>
      <p:sp>
        <p:nvSpPr>
          <p:cNvPr id="429" name="Google Shape;429;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e251f77a65_0_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e251f77a65_0_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439" name="Google Shape;439;ge251f77a65_0_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definition of  a symbiosis?</a:t>
            </a:r>
            <a:endParaRPr/>
          </a:p>
          <a:p>
            <a:pPr marL="0" lvl="0" indent="0" algn="l" rtl="0">
              <a:spcBef>
                <a:spcPts val="0"/>
              </a:spcBef>
              <a:spcAft>
                <a:spcPts val="0"/>
              </a:spcAft>
              <a:buNone/>
            </a:pPr>
            <a:endParaRPr/>
          </a:p>
          <a:p>
            <a:pPr marL="0" lvl="0" indent="0" algn="l" rtl="0">
              <a:spcBef>
                <a:spcPts val="0"/>
              </a:spcBef>
              <a:spcAft>
                <a:spcPts val="0"/>
              </a:spcAft>
              <a:buNone/>
            </a:pPr>
            <a:r>
              <a:rPr lang="en-US"/>
              <a:t>[Symbiosis is a close, long term interaction between two or more species.]</a:t>
            </a:r>
            <a:endParaRPr/>
          </a:p>
        </p:txBody>
      </p:sp>
      <p:sp>
        <p:nvSpPr>
          <p:cNvPr id="445" name="Google Shape;44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251f77a65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e251f77a65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3D3D3D"/>
                </a:solidFill>
                <a:highlight>
                  <a:srgbClr val="FFFFFF"/>
                </a:highlight>
                <a:latin typeface="Arial"/>
                <a:ea typeface="Arial"/>
                <a:cs typeface="Arial"/>
                <a:sym typeface="Arial"/>
              </a:rPr>
              <a:t>I begin this lesson asking if students know what sloths are.  I allow for a student or two to describe them, and once students have done so, I show this </a:t>
            </a:r>
            <a:r>
              <a:rPr lang="en-US" sz="1100">
                <a:solidFill>
                  <a:srgbClr val="2196F3"/>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undeniably cute picture</a:t>
            </a:r>
            <a:r>
              <a:rPr lang="en-US" sz="1100">
                <a:solidFill>
                  <a:srgbClr val="3D3D3D"/>
                </a:solidFill>
                <a:highlight>
                  <a:srgbClr val="FFFFFF"/>
                </a:highlight>
                <a:latin typeface="Arial"/>
                <a:ea typeface="Arial"/>
                <a:cs typeface="Arial"/>
                <a:sym typeface="Arial"/>
              </a:rPr>
              <a:t> with an overhead projector.  After the "awww... so cute!" comments die down, I ask my largely Spanish speaking population if they know the Spanish word for sloths.  Some students may offer the answer if they know, but if not, I let them know that a sloth is called a </a:t>
            </a:r>
            <a:r>
              <a:rPr lang="en-US" sz="1100" i="1">
                <a:solidFill>
                  <a:srgbClr val="2196F3"/>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perezoso</a:t>
            </a:r>
            <a:r>
              <a:rPr lang="en-US" sz="1100">
                <a:solidFill>
                  <a:srgbClr val="3D3D3D"/>
                </a:solidFill>
                <a:highlight>
                  <a:srgbClr val="FFFFFF"/>
                </a:highlight>
                <a:latin typeface="Arial"/>
                <a:ea typeface="Arial"/>
                <a:cs typeface="Arial"/>
                <a:sym typeface="Arial"/>
              </a:rPr>
              <a:t> in Spanish.  I then ask students what else the word </a:t>
            </a:r>
            <a:r>
              <a:rPr lang="en-US" sz="1100" i="1">
                <a:solidFill>
                  <a:srgbClr val="3D3D3D"/>
                </a:solidFill>
                <a:highlight>
                  <a:srgbClr val="FFFFFF"/>
                </a:highlight>
                <a:latin typeface="Arial"/>
                <a:ea typeface="Arial"/>
                <a:cs typeface="Arial"/>
                <a:sym typeface="Arial"/>
              </a:rPr>
              <a:t>perezoso</a:t>
            </a:r>
            <a:r>
              <a:rPr lang="en-US" sz="1100">
                <a:solidFill>
                  <a:srgbClr val="3D3D3D"/>
                </a:solidFill>
                <a:highlight>
                  <a:srgbClr val="FFFFFF"/>
                </a:highlight>
                <a:latin typeface="Arial"/>
                <a:ea typeface="Arial"/>
                <a:cs typeface="Arial"/>
                <a:sym typeface="Arial"/>
              </a:rPr>
              <a:t> means and they tend to quickly reply, "lazy".  I then let them know that the word sloth can also mean lazy in English too. </a:t>
            </a:r>
            <a:endParaRPr sz="1100">
              <a:solidFill>
                <a:srgbClr val="3D3D3D"/>
              </a:solidFill>
              <a:highlight>
                <a:srgbClr val="FFFFFF"/>
              </a:highlight>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3D3D3D"/>
                </a:solidFill>
                <a:highlight>
                  <a:srgbClr val="FFFFFF"/>
                </a:highlight>
                <a:latin typeface="Arial"/>
                <a:ea typeface="Arial"/>
                <a:cs typeface="Arial"/>
                <a:sym typeface="Arial"/>
              </a:rPr>
              <a:t>I then ask students to reflect on what they know about sloths and why they may be called by names synonymous with laziness in more than one language.  Answers will vary, but most students will offer that sloths are slow moving animals that tend to spend most of their time up in trees. </a:t>
            </a:r>
            <a:endParaRPr sz="1100">
              <a:solidFill>
                <a:srgbClr val="3D3D3D"/>
              </a:solidFill>
              <a:highlight>
                <a:srgbClr val="FFFFFF"/>
              </a:highlight>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3D3D3D"/>
                </a:solidFill>
                <a:highlight>
                  <a:srgbClr val="FFFFFF"/>
                </a:highlight>
                <a:latin typeface="Arial"/>
                <a:ea typeface="Arial"/>
                <a:cs typeface="Arial"/>
                <a:sym typeface="Arial"/>
              </a:rPr>
              <a:t>I build on this prior knowledge to set up the lesson by saying, "Yes, sloths are pretty lazy... so lazy, in fact, that they only come down from the trees to use the bathroom once per week." I then tell them that one possible explanation of why they come down so infrequently is that they are more exposed to dangerous predators on the ground and are much safer in the trees.  I then ask students if this is the case, why would they ever come down?  Why not just do like birds do and let gravity take care of their business? </a:t>
            </a:r>
            <a:endParaRPr sz="1100">
              <a:solidFill>
                <a:srgbClr val="3D3D3D"/>
              </a:solidFill>
              <a:highlight>
                <a:srgbClr val="FFFFFF"/>
              </a:highlight>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3D3D3D"/>
                </a:solidFill>
                <a:highlight>
                  <a:srgbClr val="FFFFFF"/>
                </a:highlight>
                <a:latin typeface="Arial"/>
                <a:ea typeface="Arial"/>
                <a:cs typeface="Arial"/>
                <a:sym typeface="Arial"/>
              </a:rPr>
              <a:t>I allow students to offer a few potential explanations before I show them this </a:t>
            </a:r>
            <a:r>
              <a:rPr lang="en-US" sz="1100">
                <a:solidFill>
                  <a:srgbClr val="2196F3"/>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considerably less cute picture</a:t>
            </a:r>
            <a:r>
              <a:rPr lang="en-US" sz="1100">
                <a:solidFill>
                  <a:srgbClr val="3D3D3D"/>
                </a:solidFill>
                <a:highlight>
                  <a:srgbClr val="FFFFFF"/>
                </a:highlight>
                <a:latin typeface="Arial"/>
                <a:ea typeface="Arial"/>
                <a:cs typeface="Arial"/>
                <a:sym typeface="Arial"/>
              </a:rPr>
              <a:t> of a sloth on one of its weekly trips to the restroom.  Students usually ask, "what's wrong with it?", but if they don't offer a question, I'll guide them with, "what's different about this sloth?"  They tend to point out that it's fur looks kind of nasty and has green stuff in it.  I assure them that nothing's wrong with this sloth, it's engaging in behavior that helps it survive, but that the answer to why it comes out of the trees so infrequently (and at all, considering it's more vulnerable to predators on the ground), and why it's fur looks kind of green depend on understanding the web of symbiotic relationships that sloths find themselves enmeshed with other species.</a:t>
            </a:r>
            <a:endParaRPr sz="1100">
              <a:solidFill>
                <a:srgbClr val="3D3D3D"/>
              </a:solidFill>
              <a:highlight>
                <a:srgbClr val="FFFFFF"/>
              </a:highlight>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3D3D3D"/>
                </a:solidFill>
                <a:highlight>
                  <a:srgbClr val="FFFFFF"/>
                </a:highlight>
                <a:latin typeface="Arial"/>
                <a:ea typeface="Arial"/>
                <a:cs typeface="Arial"/>
                <a:sym typeface="Arial"/>
              </a:rPr>
              <a:t>I let the students know that we're going to answer these questions by reading an article, but that first we'll need to review some of the different types of symbiotic relationships we discussed in the previous lesson. </a:t>
            </a:r>
            <a:endParaRPr sz="1100">
              <a:solidFill>
                <a:srgbClr val="3D3D3D"/>
              </a:solidFill>
              <a:highlight>
                <a:srgbClr val="FFFFFF"/>
              </a:highlight>
              <a:latin typeface="Arial"/>
              <a:ea typeface="Arial"/>
              <a:cs typeface="Arial"/>
              <a:sym typeface="Arial"/>
            </a:endParaRPr>
          </a:p>
          <a:p>
            <a:pPr marL="0" lvl="0" indent="0" algn="l" rtl="0">
              <a:spcBef>
                <a:spcPts val="1200"/>
              </a:spcBef>
              <a:spcAft>
                <a:spcPts val="0"/>
              </a:spcAft>
              <a:buClr>
                <a:schemeClr val="dk1"/>
              </a:buClr>
              <a:buSzPts val="1200"/>
              <a:buFont typeface="Calibri"/>
              <a:buNone/>
            </a:pPr>
            <a:endParaRPr/>
          </a:p>
        </p:txBody>
      </p:sp>
      <p:sp>
        <p:nvSpPr>
          <p:cNvPr id="135" name="Google Shape;135;ge251f77a65_0_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Share an example of an animal or plant interaction. How does this show symbiosis? </a:t>
            </a:r>
            <a:endParaRPr/>
          </a:p>
        </p:txBody>
      </p:sp>
      <p:sp>
        <p:nvSpPr>
          <p:cNvPr id="453" name="Google Shape;453;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There are three main types of symbiotic relationships: commensalism, parasitism, and mutualism. </a:t>
            </a:r>
            <a:endParaRPr/>
          </a:p>
          <a:p>
            <a:pPr marL="0" lvl="0" indent="0" algn="l" rtl="0">
              <a:spcBef>
                <a:spcPts val="0"/>
              </a:spcBef>
              <a:spcAft>
                <a:spcPts val="0"/>
              </a:spcAft>
              <a:buNone/>
            </a:pPr>
            <a:endParaRPr/>
          </a:p>
        </p:txBody>
      </p:sp>
      <p:sp>
        <p:nvSpPr>
          <p:cNvPr id="461" name="Google Shape;46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First, let’s talk about parasitism. </a:t>
            </a:r>
            <a:endParaRPr/>
          </a:p>
          <a:p>
            <a:pPr marL="0" lvl="0" indent="0" algn="l" rtl="0">
              <a:spcBef>
                <a:spcPts val="0"/>
              </a:spcBef>
              <a:spcAft>
                <a:spcPts val="0"/>
              </a:spcAft>
              <a:buNone/>
            </a:pPr>
            <a:endParaRPr/>
          </a:p>
        </p:txBody>
      </p:sp>
      <p:sp>
        <p:nvSpPr>
          <p:cNvPr id="480" name="Google Shape;480;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e251f77a65_0_8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e251f77a65_0_8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define what </a:t>
            </a:r>
            <a:r>
              <a:rPr lang="en-US" b="1"/>
              <a:t>parasitism</a:t>
            </a:r>
            <a:r>
              <a:rPr lang="en-US"/>
              <a:t> means.</a:t>
            </a:r>
            <a:endParaRPr/>
          </a:p>
        </p:txBody>
      </p:sp>
      <p:sp>
        <p:nvSpPr>
          <p:cNvPr id="500" name="Google Shape;500;ge251f77a65_0_8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Parasitism is a relationship in which one organism benefits and one organism is harmed. </a:t>
            </a:r>
            <a:endParaRPr/>
          </a:p>
          <a:p>
            <a:pPr marL="0" lvl="0" indent="0" algn="l" rtl="0">
              <a:spcBef>
                <a:spcPts val="0"/>
              </a:spcBef>
              <a:spcAft>
                <a:spcPts val="0"/>
              </a:spcAft>
              <a:buNone/>
            </a:pPr>
            <a:endParaRPr/>
          </a:p>
        </p:txBody>
      </p:sp>
      <p:sp>
        <p:nvSpPr>
          <p:cNvPr id="508" name="Google Shape;508;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329f60070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e329f60070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517" name="Google Shape;517;ge329f60070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e329f60070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e329f60070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parasitism?</a:t>
            </a:r>
            <a:endParaRPr/>
          </a:p>
          <a:p>
            <a:pPr marL="0" lvl="0" indent="0" algn="l" rtl="0">
              <a:spcBef>
                <a:spcPts val="0"/>
              </a:spcBef>
              <a:spcAft>
                <a:spcPts val="0"/>
              </a:spcAft>
              <a:buNone/>
            </a:pPr>
            <a:endParaRPr/>
          </a:p>
          <a:p>
            <a:pPr marL="0" lvl="0" indent="0" algn="l" rtl="0">
              <a:spcBef>
                <a:spcPts val="0"/>
              </a:spcBef>
              <a:spcAft>
                <a:spcPts val="0"/>
              </a:spcAft>
              <a:buNone/>
            </a:pPr>
            <a:r>
              <a:rPr lang="en-US"/>
              <a:t>[Parasitism is a relationship in which one organism benefits and one organism is harmed.]</a:t>
            </a:r>
            <a:endParaRPr/>
          </a:p>
        </p:txBody>
      </p:sp>
      <p:sp>
        <p:nvSpPr>
          <p:cNvPr id="523" name="Google Shape;523;ge329f60070_0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the example of a deer and a tick, the tick is the organism that benefits and the deer is the organism that is harmed.</a:t>
            </a:r>
            <a:endParaRPr/>
          </a:p>
        </p:txBody>
      </p:sp>
      <p:sp>
        <p:nvSpPr>
          <p:cNvPr id="530" name="Google Shape;53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e251f77a65_0_9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e251f77a65_0_9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some examples of </a:t>
            </a:r>
            <a:r>
              <a:rPr lang="en-US" b="1"/>
              <a:t>parasitism</a:t>
            </a:r>
            <a:r>
              <a:rPr lang="en-US"/>
              <a:t>.  </a:t>
            </a:r>
            <a:endParaRPr/>
          </a:p>
        </p:txBody>
      </p:sp>
      <p:sp>
        <p:nvSpPr>
          <p:cNvPr id="541" name="Google Shape;541;ge251f77a65_0_9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tick living on a human is an example of parasitism. The tick eats the blood from the human and transmits disease. The tick benefits from the relationship and the human is harmed. Therefore, this is an example of parasitism.</a:t>
            </a:r>
            <a:endParaRPr/>
          </a:p>
        </p:txBody>
      </p:sp>
      <p:sp>
        <p:nvSpPr>
          <p:cNvPr id="548" name="Google Shape;54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251f77a65_0_4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e251f77a65_0_4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Cues are an important way to prepare students for what is coming next. </a:t>
            </a:r>
            <a:endParaRPr/>
          </a:p>
        </p:txBody>
      </p:sp>
      <p:sp>
        <p:nvSpPr>
          <p:cNvPr id="146" name="Google Shape;146;ge251f77a65_0_4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horse fly is another example of parasitism. The fly eats the blood from the horse and transmits disease. In this example, the fly benefits from the horse by getting food and the horse is harmed by receiving disease. Therefore, this is an example of parasitism.</a:t>
            </a:r>
            <a:endParaRPr/>
          </a:p>
        </p:txBody>
      </p:sp>
      <p:sp>
        <p:nvSpPr>
          <p:cNvPr id="556" name="Google Shape;55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e251f77a65_0_9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e251f77a65_0_9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parasitism</a:t>
            </a:r>
            <a:r>
              <a:rPr lang="en-US"/>
              <a:t>.  </a:t>
            </a:r>
            <a:endParaRPr/>
          </a:p>
        </p:txBody>
      </p:sp>
      <p:sp>
        <p:nvSpPr>
          <p:cNvPr id="564" name="Google Shape;564;ge251f77a65_0_9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shark and the two remora fish are a non example of parasitism. The fish eat leftover food that the shark does not eat. The shark is unaffected by the relationship.  Because neither the shark nor the fish are harmed by the relationship, this is not an example of parasitism.</a:t>
            </a:r>
            <a:endParaRPr/>
          </a:p>
        </p:txBody>
      </p:sp>
      <p:sp>
        <p:nvSpPr>
          <p:cNvPr id="571" name="Google Shape;57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relationship of this rhinoceros and the bird is a non example of parasitism. The bird eats ticks and other parasites off of the rhino so the rhino is getting pest control and the bird gets food. This is not an example of parasitism because both organisms are benefitting.</a:t>
            </a:r>
            <a:endParaRPr/>
          </a:p>
        </p:txBody>
      </p:sp>
      <p:sp>
        <p:nvSpPr>
          <p:cNvPr id="579" name="Google Shape;579;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e251f77a65_0_10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e251f77a65_0_10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587" name="Google Shape;587;ge251f77a65_0_10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438150" algn="l" rtl="0">
              <a:spcBef>
                <a:spcPts val="0"/>
              </a:spcBef>
              <a:spcAft>
                <a:spcPts val="0"/>
              </a:spcAft>
              <a:buClr>
                <a:schemeClr val="dk1"/>
              </a:buClr>
              <a:buSzPts val="1200"/>
              <a:buFont typeface="Calibri"/>
              <a:buNone/>
            </a:pPr>
            <a:r>
              <a:rPr lang="en-US"/>
              <a:t>What is parasitism?</a:t>
            </a:r>
            <a:endParaRPr/>
          </a:p>
        </p:txBody>
      </p:sp>
      <p:sp>
        <p:nvSpPr>
          <p:cNvPr id="593" name="Google Shape;593;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Parasitism is a relationship in which one organism benefits and the other is harmed. </a:t>
            </a:r>
            <a:endParaRPr/>
          </a:p>
        </p:txBody>
      </p:sp>
      <p:sp>
        <p:nvSpPr>
          <p:cNvPr id="602" name="Google Shape;602;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Are the following examples of parasitism</a:t>
            </a:r>
            <a:r>
              <a:rPr lang="en-US" b="0"/>
              <a:t>?</a:t>
            </a:r>
            <a:endParaRPr b="0"/>
          </a:p>
        </p:txBody>
      </p:sp>
      <p:sp>
        <p:nvSpPr>
          <p:cNvPr id="611" name="Google Shape;611;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mushroom sucks nutrients from the tree </a:t>
            </a:r>
            <a:endParaRPr/>
          </a:p>
          <a:p>
            <a:pPr marL="0" lvl="0" indent="0" algn="l" rtl="0">
              <a:spcBef>
                <a:spcPts val="0"/>
              </a:spcBef>
              <a:spcAft>
                <a:spcPts val="0"/>
              </a:spcAft>
              <a:buNone/>
            </a:pPr>
            <a:endParaRPr/>
          </a:p>
        </p:txBody>
      </p:sp>
      <p:sp>
        <p:nvSpPr>
          <p:cNvPr id="619" name="Google Shape;619;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Yes. The mushroom benefits from this relationship but it harms the tree. </a:t>
            </a:r>
            <a:endParaRPr/>
          </a:p>
        </p:txBody>
      </p:sp>
      <p:sp>
        <p:nvSpPr>
          <p:cNvPr id="628" name="Google Shape;628;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community is when two or more organisms of different species interact in the same area. </a:t>
            </a:r>
            <a:endParaRPr/>
          </a:p>
        </p:txBody>
      </p:sp>
      <p:sp>
        <p:nvSpPr>
          <p:cNvPr id="152" name="Google Shape;15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bee takes pollen from the plant and delivers it to another plant</a:t>
            </a:r>
            <a:endParaRPr/>
          </a:p>
        </p:txBody>
      </p:sp>
      <p:sp>
        <p:nvSpPr>
          <p:cNvPr id="638" name="Google Shape;638;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Both benefit from this – not parasitism </a:t>
            </a:r>
            <a:endParaRPr/>
          </a:p>
        </p:txBody>
      </p:sp>
      <p:sp>
        <p:nvSpPr>
          <p:cNvPr id="646" name="Google Shape;646;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Now let’s talk about the next symbiotic relationship: </a:t>
            </a:r>
            <a:r>
              <a:rPr lang="en-US" b="1"/>
              <a:t>commensalism</a:t>
            </a:r>
            <a:r>
              <a:rPr lang="en-US"/>
              <a:t>.</a:t>
            </a:r>
            <a:endParaRPr/>
          </a:p>
          <a:p>
            <a:pPr marL="0" lvl="0" indent="0" algn="l" rtl="0">
              <a:spcBef>
                <a:spcPts val="0"/>
              </a:spcBef>
              <a:spcAft>
                <a:spcPts val="0"/>
              </a:spcAft>
              <a:buNone/>
            </a:pPr>
            <a:endParaRPr/>
          </a:p>
        </p:txBody>
      </p:sp>
      <p:sp>
        <p:nvSpPr>
          <p:cNvPr id="654" name="Google Shape;654;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e251f77a65_0_1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e251f77a65_0_1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define commensalism.</a:t>
            </a:r>
            <a:endParaRPr/>
          </a:p>
        </p:txBody>
      </p:sp>
      <p:sp>
        <p:nvSpPr>
          <p:cNvPr id="673" name="Google Shape;673;ge251f77a65_0_1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commensalism is a relationship in which one organism benefits and the other is unaffected.</a:t>
            </a:r>
            <a:endParaRPr/>
          </a:p>
        </p:txBody>
      </p:sp>
      <p:sp>
        <p:nvSpPr>
          <p:cNvPr id="680" name="Google Shape;68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e329f60070_0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e329f60070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91" name="Google Shape;691;ge329f60070_0_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e329f60070_0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e329f60070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commensalism?</a:t>
            </a:r>
            <a:endParaRPr/>
          </a:p>
          <a:p>
            <a:pPr marL="0" lvl="0" indent="0" algn="l" rtl="0">
              <a:spcBef>
                <a:spcPts val="0"/>
              </a:spcBef>
              <a:spcAft>
                <a:spcPts val="0"/>
              </a:spcAft>
              <a:buNone/>
            </a:pPr>
            <a:endParaRPr/>
          </a:p>
          <a:p>
            <a:pPr marL="0" lvl="0" indent="0" algn="l" rtl="0">
              <a:spcBef>
                <a:spcPts val="0"/>
              </a:spcBef>
              <a:spcAft>
                <a:spcPts val="0"/>
              </a:spcAft>
              <a:buNone/>
            </a:pPr>
            <a:r>
              <a:rPr lang="en-US"/>
              <a:t>[Commensalism is a relationship in which one organism benefits and the other is unaffected.]</a:t>
            </a:r>
            <a:endParaRPr/>
          </a:p>
        </p:txBody>
      </p:sp>
      <p:sp>
        <p:nvSpPr>
          <p:cNvPr id="697" name="Google Shape;697;ge329f60070_0_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e251f77a65_0_1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e251f77a65_0_1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an example of </a:t>
            </a:r>
            <a:r>
              <a:rPr lang="en-US" b="1"/>
              <a:t>commensalism</a:t>
            </a:r>
            <a:r>
              <a:rPr lang="en-US"/>
              <a:t>.  </a:t>
            </a:r>
            <a:endParaRPr/>
          </a:p>
        </p:txBody>
      </p:sp>
      <p:sp>
        <p:nvSpPr>
          <p:cNvPr id="707" name="Google Shape;707;ge251f77a65_0_1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clown fish and the anemone are another example of commensalism. The clown fish receives protection from the anemone because the clown fish’s predators are poisoned by the anemones. The anemone is unaffected in this relationship, therefore, this is an example of commensalism.</a:t>
            </a:r>
            <a:endParaRPr/>
          </a:p>
        </p:txBody>
      </p:sp>
      <p:sp>
        <p:nvSpPr>
          <p:cNvPr id="714" name="Google Shape;71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e251f77a65_0_1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e251f77a65_0_13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commensalism</a:t>
            </a:r>
            <a:r>
              <a:rPr lang="en-US"/>
              <a:t>.  </a:t>
            </a:r>
            <a:endParaRPr/>
          </a:p>
        </p:txBody>
      </p:sp>
      <p:sp>
        <p:nvSpPr>
          <p:cNvPr id="724" name="Google Shape;724;ge251f77a65_0_13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 relationships within communities are friendly. Cooperation, as we see with these ants here, is a friendly relationship. </a:t>
            </a:r>
            <a:endParaRPr/>
          </a:p>
        </p:txBody>
      </p:sp>
      <p:sp>
        <p:nvSpPr>
          <p:cNvPr id="160" name="Google Shape;16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relationship of this rhinoceros and the bird, called an oxpecker, is not an example of commensalism. The bird eats ticks and other parasites off of the rhino so the rhino is getting pest control and the bird gets food. It is not an example of commensalism because both organisms are benefitting. </a:t>
            </a:r>
            <a:endParaRPr/>
          </a:p>
        </p:txBody>
      </p:sp>
      <p:sp>
        <p:nvSpPr>
          <p:cNvPr id="731" name="Google Shape;731;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Ticks and humans are another non example of commensalism. In this relationship, the tick eats the blood of the host (in this case the human) and can transmit disease. In this example, the human is harmed by the relationship and the tick benefits. This is not an example of commensalism because neither organism is unaffected.</a:t>
            </a:r>
            <a:endParaRPr/>
          </a:p>
        </p:txBody>
      </p:sp>
      <p:sp>
        <p:nvSpPr>
          <p:cNvPr id="741" name="Google Shape;741;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e251f77a65_0_14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e251f77a65_0_14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51" name="Google Shape;751;ge251f77a65_0_14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commensalism? </a:t>
            </a:r>
            <a:endParaRPr/>
          </a:p>
          <a:p>
            <a:pPr marL="0" lvl="0" indent="0" algn="l" rtl="0">
              <a:spcBef>
                <a:spcPts val="0"/>
              </a:spcBef>
              <a:spcAft>
                <a:spcPts val="0"/>
              </a:spcAft>
              <a:buNone/>
            </a:pPr>
            <a:endParaRPr/>
          </a:p>
          <a:p>
            <a:pPr marL="0" lvl="0" indent="0" algn="l" rtl="0">
              <a:spcBef>
                <a:spcPts val="0"/>
              </a:spcBef>
              <a:spcAft>
                <a:spcPts val="0"/>
              </a:spcAft>
              <a:buNone/>
            </a:pPr>
            <a:r>
              <a:rPr lang="en-US"/>
              <a:t>[A commensalism is a relationship in which one organism benefits and the other is unaffected.]</a:t>
            </a:r>
            <a:endParaRPr/>
          </a:p>
        </p:txBody>
      </p:sp>
      <p:sp>
        <p:nvSpPr>
          <p:cNvPr id="757" name="Google Shape;757;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picture demonstrates commensalism? </a:t>
            </a:r>
            <a:endParaRPr b="0"/>
          </a:p>
        </p:txBody>
      </p:sp>
      <p:sp>
        <p:nvSpPr>
          <p:cNvPr id="767" name="Google Shape;767;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shark and the remora fish demonstrate commensalism because the remora fish benefit from living in close proximity to the shark and the shark is unaffected by their presence. </a:t>
            </a:r>
            <a:endParaRPr b="0"/>
          </a:p>
        </p:txBody>
      </p:sp>
      <p:sp>
        <p:nvSpPr>
          <p:cNvPr id="777" name="Google Shape;777;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Finally, let’s talk about </a:t>
            </a:r>
            <a:r>
              <a:rPr lang="en-US" b="1"/>
              <a:t>mutualism</a:t>
            </a:r>
            <a:r>
              <a:rPr lang="en-US"/>
              <a:t>.</a:t>
            </a:r>
            <a:endParaRPr/>
          </a:p>
          <a:p>
            <a:pPr marL="0" lvl="0" indent="0" algn="l" rtl="0">
              <a:spcBef>
                <a:spcPts val="0"/>
              </a:spcBef>
              <a:spcAft>
                <a:spcPts val="0"/>
              </a:spcAft>
              <a:buNone/>
            </a:pPr>
            <a:endParaRPr/>
          </a:p>
        </p:txBody>
      </p:sp>
      <p:sp>
        <p:nvSpPr>
          <p:cNvPr id="788" name="Google Shape;788;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e251f77a65_0_15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e251f77a65_0_15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define </a:t>
            </a:r>
            <a:r>
              <a:rPr lang="en-US" b="1"/>
              <a:t>mutualism</a:t>
            </a:r>
            <a:r>
              <a:rPr lang="en-US"/>
              <a:t>.</a:t>
            </a:r>
            <a:endParaRPr/>
          </a:p>
        </p:txBody>
      </p:sp>
      <p:sp>
        <p:nvSpPr>
          <p:cNvPr id="807" name="Google Shape;807;ge251f77a65_0_15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mutualism is a relationship in which one organism benefits and the other also benefits. Similar to the bee and the flower, other pollinators such as butterflies get food from flowers while also helping the flower to distribute pollen and reproduce. </a:t>
            </a:r>
            <a:endParaRPr/>
          </a:p>
        </p:txBody>
      </p:sp>
      <p:sp>
        <p:nvSpPr>
          <p:cNvPr id="814" name="Google Shape;81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329f60070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ge329f60070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25" name="Google Shape;825;ge329f60070_0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 relationships within communities are hostile. Competition, as we see between these bears as they fight for territory, can be hostile. </a:t>
            </a:r>
            <a:endParaRPr/>
          </a:p>
        </p:txBody>
      </p:sp>
      <p:sp>
        <p:nvSpPr>
          <p:cNvPr id="169" name="Google Shape;1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e329f60070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ge329f60070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mutualism? </a:t>
            </a:r>
            <a:endParaRPr/>
          </a:p>
          <a:p>
            <a:pPr marL="0" lvl="0" indent="0" algn="l" rtl="0">
              <a:spcBef>
                <a:spcPts val="0"/>
              </a:spcBef>
              <a:spcAft>
                <a:spcPts val="0"/>
              </a:spcAft>
              <a:buNone/>
            </a:pPr>
            <a:endParaRPr/>
          </a:p>
          <a:p>
            <a:pPr marL="0" lvl="0" indent="0" algn="l" rtl="0">
              <a:spcBef>
                <a:spcPts val="0"/>
              </a:spcBef>
              <a:spcAft>
                <a:spcPts val="0"/>
              </a:spcAft>
              <a:buNone/>
            </a:pPr>
            <a:r>
              <a:rPr lang="en-US"/>
              <a:t>[Mutualism is a relationship in which one organism benefits and the other also benefits.]</a:t>
            </a:r>
            <a:endParaRPr/>
          </a:p>
        </p:txBody>
      </p:sp>
      <p:sp>
        <p:nvSpPr>
          <p:cNvPr id="831" name="Google Shape;831;ge329f60070_0_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e251f77a65_0_15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ge251f77a65_0_15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mutualism</a:t>
            </a:r>
            <a:r>
              <a:rPr lang="en-US"/>
              <a:t>.  </a:t>
            </a:r>
            <a:endParaRPr/>
          </a:p>
        </p:txBody>
      </p:sp>
      <p:sp>
        <p:nvSpPr>
          <p:cNvPr id="841" name="Google Shape;841;ge251f77a65_0_15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Coral and algae is an example of mutualism. In this example, a coral receives the extra food that the algae make by photosynthesis. The algae receives a place to live from the coral. This is an example of mutualism because both organisms are benefitting. Let’s look at one final example. </a:t>
            </a:r>
            <a:endParaRPr/>
          </a:p>
        </p:txBody>
      </p:sp>
      <p:sp>
        <p:nvSpPr>
          <p:cNvPr id="848" name="Google Shape;848;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oxpecker cleaning the ticks of an impala. In this mutual relationship, the oxpeckers get food (ticks) while the impala gets ticks removed – both benefit! </a:t>
            </a:r>
            <a:endParaRPr/>
          </a:p>
        </p:txBody>
      </p:sp>
      <p:sp>
        <p:nvSpPr>
          <p:cNvPr id="856" name="Google Shape;856;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e251f77a65_0_16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e251f77a65_0_16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look at a non-example of </a:t>
            </a:r>
            <a:r>
              <a:rPr lang="en-US" b="1"/>
              <a:t>mutualism</a:t>
            </a:r>
            <a:r>
              <a:rPr lang="en-US"/>
              <a:t>.  </a:t>
            </a:r>
            <a:endParaRPr/>
          </a:p>
        </p:txBody>
      </p:sp>
      <p:sp>
        <p:nvSpPr>
          <p:cNvPr id="864" name="Google Shape;864;ge251f77a65_0_16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raccoon lives in this tree. The tree is unaffected by this relationship so it is not an example of mutualism. </a:t>
            </a:r>
            <a:endParaRPr/>
          </a:p>
        </p:txBody>
      </p:sp>
      <p:sp>
        <p:nvSpPr>
          <p:cNvPr id="871" name="Google Shape;871;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e251f77a65_0_16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ge251f77a65_0_16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81" name="Google Shape;881;ge251f77a65_0_16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is an example of mutualism?</a:t>
            </a:r>
            <a:endParaRPr/>
          </a:p>
        </p:txBody>
      </p:sp>
      <p:sp>
        <p:nvSpPr>
          <p:cNvPr id="887" name="Google Shape;887;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e329f60070_0_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ge329f60070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Mutualism occurs when one organism _______ and another organism ______. </a:t>
            </a:r>
            <a:endParaRPr/>
          </a:p>
        </p:txBody>
      </p:sp>
      <p:sp>
        <p:nvSpPr>
          <p:cNvPr id="895" name="Google Shape;895;ge329f60070_0_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BOTH benefit</a:t>
            </a:r>
            <a:endParaRPr/>
          </a:p>
        </p:txBody>
      </p:sp>
      <p:sp>
        <p:nvSpPr>
          <p:cNvPr id="904" name="Google Shape;904;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Animals can compete or cooperate with others of the same species or different species. </a:t>
            </a:r>
            <a:endParaRPr/>
          </a:p>
        </p:txBody>
      </p:sp>
      <p:sp>
        <p:nvSpPr>
          <p:cNvPr id="178" name="Google Shape;17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how commensalism, mutualism, and parasitism. Let’s think about how these terms are similar and different. </a:t>
            </a:r>
            <a:endParaRPr/>
          </a:p>
        </p:txBody>
      </p:sp>
      <p:sp>
        <p:nvSpPr>
          <p:cNvPr id="913" name="Google Shape;913;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They are all examples of relationships between organisms. </a:t>
            </a:r>
            <a:endParaRPr/>
          </a:p>
        </p:txBody>
      </p:sp>
      <p:sp>
        <p:nvSpPr>
          <p:cNvPr id="923" name="Google Shape;923;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They are all some form of relationship, but they are not the same thing. </a:t>
            </a:r>
            <a:endParaRPr/>
          </a:p>
        </p:txBody>
      </p:sp>
      <p:sp>
        <p:nvSpPr>
          <p:cNvPr id="934" name="Google Shape;934;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differences between commensalism, mutualism, and parasitism have to do with how species benefit, are harmed, or are unaffected. How would you fill in this chart? </a:t>
            </a:r>
            <a:endParaRPr/>
          </a:p>
          <a:p>
            <a:pPr marL="0" lvl="0" indent="0" algn="l" rtl="0">
              <a:spcBef>
                <a:spcPts val="0"/>
              </a:spcBef>
              <a:spcAft>
                <a:spcPts val="0"/>
              </a:spcAft>
              <a:buNone/>
            </a:pPr>
            <a:endParaRPr/>
          </a:p>
        </p:txBody>
      </p:sp>
      <p:sp>
        <p:nvSpPr>
          <p:cNvPr id="944" name="Google Shape;944;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While all of these are relationships between organisms, in commensalism and parasitism only one species actually benefits.  Mutualism is different. </a:t>
            </a:r>
            <a:endParaRPr/>
          </a:p>
        </p:txBody>
      </p:sp>
      <p:sp>
        <p:nvSpPr>
          <p:cNvPr id="955" name="Google Shape;955;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mutualism, both species benefit. </a:t>
            </a:r>
            <a:endParaRPr/>
          </a:p>
        </p:txBody>
      </p:sp>
      <p:sp>
        <p:nvSpPr>
          <p:cNvPr id="969" name="Google Shape;969;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parasitism one species is actively harmed. This is different than commensalism and mutualism. </a:t>
            </a:r>
            <a:endParaRPr/>
          </a:p>
        </p:txBody>
      </p:sp>
      <p:sp>
        <p:nvSpPr>
          <p:cNvPr id="986" name="Google Shape;986;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commensalism, one species benefits and the other is unaffected. Commensalism is a relationship where one species benefits and the other is unaffected. </a:t>
            </a:r>
            <a:endParaRPr/>
          </a:p>
        </p:txBody>
      </p:sp>
      <p:sp>
        <p:nvSpPr>
          <p:cNvPr id="1006" name="Google Shape;1006;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e251f77a65_0_17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ge251f77a65_0_17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029" name="Google Shape;1029;ge251f77a65_0_17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not a type of symbiotic relationship? </a:t>
            </a:r>
            <a:endParaRPr/>
          </a:p>
        </p:txBody>
      </p:sp>
      <p:sp>
        <p:nvSpPr>
          <p:cNvPr id="1035" name="Google Shape;1035;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 name="Google Shape;39;p9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6" name="Google Shape;46;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0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10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10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10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0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3.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10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14.png"/><Relationship Id="rId4" Type="http://schemas.openxmlformats.org/officeDocument/2006/relationships/hyperlink" Target="https://www.pearlandisd.org/cms/lib/TX01918186/Centricity/Domain/1182/Symbiotic%20relationships.pdf"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betterlesson.com/lesson/633543/of-moths-and-sloths?from=search" TargetMode="External"/><Relationship Id="rId4" Type="http://schemas.openxmlformats.org/officeDocument/2006/relationships/hyperlink" Target="https://gizmodo.com/the-strange-symbiosis-between-sloths-and-moths-150685644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4.png"/></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7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47.jpg"/><Relationship Id="rId4" Type="http://schemas.openxmlformats.org/officeDocument/2006/relationships/image" Target="../media/image46.jpg"/></Relationships>
</file>

<file path=ppt/slides/_rels/slide7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47.jpg"/><Relationship Id="rId4" Type="http://schemas.openxmlformats.org/officeDocument/2006/relationships/image" Target="../media/image46.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4.png"/></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4.png"/></Relationships>
</file>

<file path=ppt/slides/_rels/slide8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4.png"/></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4.png"/></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22.jpg"/><Relationship Id="rId4" Type="http://schemas.openxmlformats.org/officeDocument/2006/relationships/image" Target="../media/image21.jpg"/></Relationships>
</file>

<file path=ppt/slides/_rels/slide9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e251f77a65_0_0"/>
          <p:cNvGrpSpPr/>
          <p:nvPr/>
        </p:nvGrpSpPr>
        <p:grpSpPr>
          <a:xfrm>
            <a:off x="1505008" y="297180"/>
            <a:ext cx="5828913" cy="6263098"/>
            <a:chOff x="814636" y="0"/>
            <a:chExt cx="5828913" cy="6263098"/>
          </a:xfrm>
        </p:grpSpPr>
        <p:sp>
          <p:nvSpPr>
            <p:cNvPr id="90" name="Google Shape;90;ge251f77a65_0_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e251f77a65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e251f77a65_0_0"/>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e251f77a65_0_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e251f77a65_0_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e251f77a65_0_0"/>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e251f77a65_0_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e251f77a65_0_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e251f77a65_0_0"/>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e251f77a65_0_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e251f77a65_0_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e251f77a65_0_0"/>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e251f77a65_0_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e251f77a65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e251f77a65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e251f77a65_0_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e251f77a65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ge251f77a65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e251f77a65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ge251f77a65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ge251f77a65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ge251f77a65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ge251f77a65_0_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ge251f77a65_0_0"/>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e251f77a65_0_53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ge329f60070_0_1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Which of the following is </a:t>
            </a:r>
            <a:r>
              <a:rPr lang="en-US" sz="3600" b="1"/>
              <a:t>NOT</a:t>
            </a:r>
            <a:r>
              <a:rPr lang="en-US" sz="3600"/>
              <a:t> a type of symbiotic relationship? </a:t>
            </a:r>
            <a:endParaRPr sz="3600"/>
          </a:p>
        </p:txBody>
      </p:sp>
      <p:sp>
        <p:nvSpPr>
          <p:cNvPr id="1047" name="Google Shape;1047;ge329f60070_0_199"/>
          <p:cNvSpPr txBox="1">
            <a:spLocks noGrp="1"/>
          </p:cNvSpPr>
          <p:nvPr>
            <p:ph type="body" idx="1"/>
          </p:nvPr>
        </p:nvSpPr>
        <p:spPr>
          <a:xfrm>
            <a:off x="457199" y="1600200"/>
            <a:ext cx="5690700" cy="4526100"/>
          </a:xfrm>
          <a:prstGeom prst="rect">
            <a:avLst/>
          </a:prstGeom>
          <a:noFill/>
          <a:ln>
            <a:noFill/>
          </a:ln>
        </p:spPr>
        <p:txBody>
          <a:bodyPr spcFirstLastPara="1" wrap="square" lIns="91425" tIns="45700" rIns="91425" bIns="45700" anchor="t" anchorCtr="0">
            <a:normAutofit/>
          </a:bodyPr>
          <a:lstStyle/>
          <a:p>
            <a:pPr marL="514350" lvl="0" indent="-539750" algn="l" rtl="0">
              <a:spcBef>
                <a:spcPts val="0"/>
              </a:spcBef>
              <a:spcAft>
                <a:spcPts val="0"/>
              </a:spcAft>
              <a:buClr>
                <a:schemeClr val="dk1"/>
              </a:buClr>
              <a:buSzPts val="3200"/>
              <a:buAutoNum type="alphaUcPeriod"/>
            </a:pPr>
            <a:r>
              <a:rPr lang="en-US" sz="3200"/>
              <a:t>Parasitism</a:t>
            </a:r>
            <a:endParaRPr sz="3200"/>
          </a:p>
          <a:p>
            <a:pPr marL="514350" lvl="0" indent="-539750" algn="l" rtl="0">
              <a:spcBef>
                <a:spcPts val="560"/>
              </a:spcBef>
              <a:spcAft>
                <a:spcPts val="0"/>
              </a:spcAft>
              <a:buClr>
                <a:srgbClr val="FF0000"/>
              </a:buClr>
              <a:buSzPts val="3200"/>
              <a:buAutoNum type="alphaUcPeriod"/>
            </a:pPr>
            <a:r>
              <a:rPr lang="en-US" sz="3200">
                <a:solidFill>
                  <a:srgbClr val="FF0000"/>
                </a:solidFill>
              </a:rPr>
              <a:t>Cooperatism </a:t>
            </a:r>
            <a:endParaRPr sz="3200">
              <a:solidFill>
                <a:srgbClr val="FF0000"/>
              </a:solidFill>
            </a:endParaRPr>
          </a:p>
          <a:p>
            <a:pPr marL="514350" lvl="0" indent="-539750" algn="l" rtl="0">
              <a:spcBef>
                <a:spcPts val="560"/>
              </a:spcBef>
              <a:spcAft>
                <a:spcPts val="0"/>
              </a:spcAft>
              <a:buClr>
                <a:schemeClr val="dk1"/>
              </a:buClr>
              <a:buSzPts val="3200"/>
              <a:buAutoNum type="alphaUcPeriod"/>
            </a:pPr>
            <a:r>
              <a:rPr lang="en-US" sz="3200"/>
              <a:t>Commensalism</a:t>
            </a:r>
            <a:endParaRPr sz="3200"/>
          </a:p>
          <a:p>
            <a:pPr marL="514350" lvl="0" indent="-539750" algn="l" rtl="0">
              <a:spcBef>
                <a:spcPts val="560"/>
              </a:spcBef>
              <a:spcAft>
                <a:spcPts val="0"/>
              </a:spcAft>
              <a:buClr>
                <a:schemeClr val="dk1"/>
              </a:buClr>
              <a:buSzPts val="3200"/>
              <a:buAutoNum type="alphaUcPeriod"/>
            </a:pPr>
            <a:r>
              <a:rPr lang="en-US" sz="3200"/>
              <a:t>Mutualism</a:t>
            </a:r>
            <a:endParaRPr sz="3200"/>
          </a:p>
        </p:txBody>
      </p:sp>
      <p:sp>
        <p:nvSpPr>
          <p:cNvPr id="1048" name="Google Shape;1048;ge329f60070_0_19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9" name="Google Shape;1049;ge329f60070_0_199"/>
          <p:cNvPicPr preferRelativeResize="0"/>
          <p:nvPr/>
        </p:nvPicPr>
        <p:blipFill rotWithShape="1">
          <a:blip r:embed="rId4">
            <a:alphaModFix/>
          </a:blip>
          <a:srcRect/>
          <a:stretch/>
        </p:blipFill>
        <p:spPr>
          <a:xfrm>
            <a:off x="4376975" y="3635550"/>
            <a:ext cx="4611773" cy="308104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82"/>
          <p:cNvSpPr txBox="1">
            <a:spLocks noGrp="1"/>
          </p:cNvSpPr>
          <p:nvPr>
            <p:ph type="title"/>
          </p:nvPr>
        </p:nvSpPr>
        <p:spPr>
          <a:xfrm>
            <a:off x="457200" y="274650"/>
            <a:ext cx="8453400" cy="156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400"/>
              <a:buFont typeface="Calibri"/>
              <a:buNone/>
            </a:pPr>
            <a:r>
              <a:rPr lang="en-US" sz="2400"/>
              <a:t>The picture shows a zebra and two birds. The birds feed and remove ticks off of the zebra while also alerting it when a predator is near. What is the primary type of interaction between these two organisms?</a:t>
            </a:r>
            <a:endParaRPr sz="2400"/>
          </a:p>
        </p:txBody>
      </p:sp>
      <p:sp>
        <p:nvSpPr>
          <p:cNvPr id="1056" name="Google Shape;1056;p82"/>
          <p:cNvSpPr txBox="1">
            <a:spLocks noGrp="1"/>
          </p:cNvSpPr>
          <p:nvPr>
            <p:ph type="body" idx="1"/>
          </p:nvPr>
        </p:nvSpPr>
        <p:spPr>
          <a:xfrm>
            <a:off x="457200" y="1978479"/>
            <a:ext cx="4038600" cy="4525963"/>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chemeClr val="dk1"/>
              </a:buClr>
              <a:buSzPts val="2800"/>
              <a:buAutoNum type="alphaUcPeriod"/>
            </a:pPr>
            <a:r>
              <a:rPr lang="en-US"/>
              <a:t>Mutualism</a:t>
            </a:r>
            <a:endParaRPr/>
          </a:p>
          <a:p>
            <a:pPr marL="514350" lvl="0" indent="-514350" algn="l" rtl="0">
              <a:spcBef>
                <a:spcPts val="560"/>
              </a:spcBef>
              <a:spcAft>
                <a:spcPts val="0"/>
              </a:spcAft>
              <a:buClr>
                <a:schemeClr val="dk1"/>
              </a:buClr>
              <a:buSzPts val="2800"/>
              <a:buAutoNum type="alphaUcPeriod"/>
            </a:pPr>
            <a:r>
              <a:rPr lang="en-US"/>
              <a:t>Commensalism</a:t>
            </a:r>
            <a:endParaRPr/>
          </a:p>
          <a:p>
            <a:pPr marL="514350" lvl="0" indent="-514350" algn="l" rtl="0">
              <a:spcBef>
                <a:spcPts val="560"/>
              </a:spcBef>
              <a:spcAft>
                <a:spcPts val="0"/>
              </a:spcAft>
              <a:buClr>
                <a:schemeClr val="dk1"/>
              </a:buClr>
              <a:buSzPts val="2800"/>
              <a:buAutoNum type="alphaUcPeriod"/>
            </a:pPr>
            <a:r>
              <a:rPr lang="en-US"/>
              <a:t>Competition</a:t>
            </a:r>
            <a:endParaRPr/>
          </a:p>
          <a:p>
            <a:pPr marL="514350" lvl="0" indent="-514350" algn="l" rtl="0">
              <a:spcBef>
                <a:spcPts val="560"/>
              </a:spcBef>
              <a:spcAft>
                <a:spcPts val="0"/>
              </a:spcAft>
              <a:buClr>
                <a:schemeClr val="dk1"/>
              </a:buClr>
              <a:buSzPts val="2800"/>
              <a:buAutoNum type="alphaUcPeriod"/>
            </a:pPr>
            <a:r>
              <a:rPr lang="en-US"/>
              <a:t>Parasitism </a:t>
            </a:r>
            <a:endParaRPr/>
          </a:p>
          <a:p>
            <a:pPr marL="514350" lvl="0" indent="-336550" algn="l" rtl="0">
              <a:spcBef>
                <a:spcPts val="560"/>
              </a:spcBef>
              <a:spcAft>
                <a:spcPts val="0"/>
              </a:spcAft>
              <a:buClr>
                <a:schemeClr val="dk1"/>
              </a:buClr>
              <a:buSzPts val="2800"/>
              <a:buNone/>
            </a:pPr>
            <a:endParaRPr/>
          </a:p>
          <a:p>
            <a:pPr marL="514350" lvl="0" indent="-336550" algn="l" rtl="0">
              <a:spcBef>
                <a:spcPts val="560"/>
              </a:spcBef>
              <a:spcAft>
                <a:spcPts val="0"/>
              </a:spcAft>
              <a:buClr>
                <a:schemeClr val="dk1"/>
              </a:buClr>
              <a:buSzPts val="2800"/>
              <a:buNone/>
            </a:pPr>
            <a:endParaRPr/>
          </a:p>
        </p:txBody>
      </p:sp>
      <p:pic>
        <p:nvPicPr>
          <p:cNvPr id="1057" name="Google Shape;1057;p82" descr="Screen Shot 2017-06-13 at 11.09.35 AM.png"/>
          <p:cNvPicPr preferRelativeResize="0"/>
          <p:nvPr/>
        </p:nvPicPr>
        <p:blipFill rotWithShape="1">
          <a:blip r:embed="rId3">
            <a:alphaModFix/>
          </a:blip>
          <a:srcRect/>
          <a:stretch/>
        </p:blipFill>
        <p:spPr>
          <a:xfrm>
            <a:off x="3896634" y="3603763"/>
            <a:ext cx="5140166" cy="3128291"/>
          </a:xfrm>
          <a:prstGeom prst="rect">
            <a:avLst/>
          </a:prstGeom>
          <a:noFill/>
          <a:ln>
            <a:noFill/>
          </a:ln>
        </p:spPr>
      </p:pic>
      <p:sp>
        <p:nvSpPr>
          <p:cNvPr id="1058" name="Google Shape;1058;p82"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e329f60070_0_207"/>
          <p:cNvSpPr txBox="1">
            <a:spLocks noGrp="1"/>
          </p:cNvSpPr>
          <p:nvPr>
            <p:ph type="title"/>
          </p:nvPr>
        </p:nvSpPr>
        <p:spPr>
          <a:xfrm>
            <a:off x="457200" y="274650"/>
            <a:ext cx="8453400" cy="156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400"/>
              <a:buFont typeface="Calibri"/>
              <a:buNone/>
            </a:pPr>
            <a:r>
              <a:rPr lang="en-US" sz="2400"/>
              <a:t>The picture shows a zebra and two birds. The birds feed and remove ticks off of the zebra while also alerting it when a predator is near. What is the primary type of interaction between these two organisms?</a:t>
            </a:r>
            <a:endParaRPr sz="2400"/>
          </a:p>
        </p:txBody>
      </p:sp>
      <p:sp>
        <p:nvSpPr>
          <p:cNvPr id="1065" name="Google Shape;1065;ge329f60070_0_207"/>
          <p:cNvSpPr txBox="1">
            <a:spLocks noGrp="1"/>
          </p:cNvSpPr>
          <p:nvPr>
            <p:ph type="body" idx="1"/>
          </p:nvPr>
        </p:nvSpPr>
        <p:spPr>
          <a:xfrm>
            <a:off x="457200" y="1978479"/>
            <a:ext cx="4038600" cy="4526100"/>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rgbClr val="FF0000"/>
              </a:buClr>
              <a:buSzPts val="2800"/>
              <a:buAutoNum type="alphaUcPeriod"/>
            </a:pPr>
            <a:r>
              <a:rPr lang="en-US">
                <a:solidFill>
                  <a:srgbClr val="FF0000"/>
                </a:solidFill>
              </a:rPr>
              <a:t>Mutualism</a:t>
            </a:r>
            <a:endParaRPr>
              <a:solidFill>
                <a:srgbClr val="FF0000"/>
              </a:solidFill>
            </a:endParaRPr>
          </a:p>
          <a:p>
            <a:pPr marL="514350" lvl="0" indent="-514350" algn="l" rtl="0">
              <a:spcBef>
                <a:spcPts val="560"/>
              </a:spcBef>
              <a:spcAft>
                <a:spcPts val="0"/>
              </a:spcAft>
              <a:buClr>
                <a:schemeClr val="dk1"/>
              </a:buClr>
              <a:buSzPts val="2800"/>
              <a:buAutoNum type="alphaUcPeriod"/>
            </a:pPr>
            <a:r>
              <a:rPr lang="en-US"/>
              <a:t>Commensalism</a:t>
            </a:r>
            <a:endParaRPr/>
          </a:p>
          <a:p>
            <a:pPr marL="514350" lvl="0" indent="-514350" algn="l" rtl="0">
              <a:spcBef>
                <a:spcPts val="560"/>
              </a:spcBef>
              <a:spcAft>
                <a:spcPts val="0"/>
              </a:spcAft>
              <a:buClr>
                <a:schemeClr val="dk1"/>
              </a:buClr>
              <a:buSzPts val="2800"/>
              <a:buAutoNum type="alphaUcPeriod"/>
            </a:pPr>
            <a:r>
              <a:rPr lang="en-US"/>
              <a:t>Competition</a:t>
            </a:r>
            <a:endParaRPr/>
          </a:p>
          <a:p>
            <a:pPr marL="514350" lvl="0" indent="-514350" algn="l" rtl="0">
              <a:spcBef>
                <a:spcPts val="560"/>
              </a:spcBef>
              <a:spcAft>
                <a:spcPts val="0"/>
              </a:spcAft>
              <a:buClr>
                <a:schemeClr val="dk1"/>
              </a:buClr>
              <a:buSzPts val="2800"/>
              <a:buAutoNum type="alphaUcPeriod"/>
            </a:pPr>
            <a:r>
              <a:rPr lang="en-US"/>
              <a:t>Parasitism </a:t>
            </a:r>
            <a:endParaRPr/>
          </a:p>
          <a:p>
            <a:pPr marL="514350" lvl="0" indent="-336550" algn="l" rtl="0">
              <a:spcBef>
                <a:spcPts val="560"/>
              </a:spcBef>
              <a:spcAft>
                <a:spcPts val="0"/>
              </a:spcAft>
              <a:buClr>
                <a:schemeClr val="dk1"/>
              </a:buClr>
              <a:buSzPts val="2800"/>
              <a:buNone/>
            </a:pPr>
            <a:endParaRPr/>
          </a:p>
          <a:p>
            <a:pPr marL="514350" lvl="0" indent="-336550" algn="l" rtl="0">
              <a:spcBef>
                <a:spcPts val="560"/>
              </a:spcBef>
              <a:spcAft>
                <a:spcPts val="0"/>
              </a:spcAft>
              <a:buClr>
                <a:schemeClr val="dk1"/>
              </a:buClr>
              <a:buSzPts val="2800"/>
              <a:buNone/>
            </a:pPr>
            <a:endParaRPr/>
          </a:p>
        </p:txBody>
      </p:sp>
      <p:pic>
        <p:nvPicPr>
          <p:cNvPr id="1066" name="Google Shape;1066;ge329f60070_0_207" descr="Screen Shot 2017-06-13 at 11.09.35 AM.png"/>
          <p:cNvPicPr preferRelativeResize="0"/>
          <p:nvPr/>
        </p:nvPicPr>
        <p:blipFill rotWithShape="1">
          <a:blip r:embed="rId3">
            <a:alphaModFix/>
          </a:blip>
          <a:srcRect/>
          <a:stretch/>
        </p:blipFill>
        <p:spPr>
          <a:xfrm>
            <a:off x="3896634" y="3603763"/>
            <a:ext cx="5140166" cy="3128291"/>
          </a:xfrm>
          <a:prstGeom prst="rect">
            <a:avLst/>
          </a:prstGeom>
          <a:noFill/>
          <a:ln>
            <a:noFill/>
          </a:ln>
        </p:spPr>
      </p:pic>
      <p:sp>
        <p:nvSpPr>
          <p:cNvPr id="1067" name="Google Shape;1067;ge329f60070_0_207"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84"/>
          <p:cNvSpPr txBox="1">
            <a:spLocks noGrp="1"/>
          </p:cNvSpPr>
          <p:nvPr>
            <p:ph type="body" idx="1"/>
          </p:nvPr>
        </p:nvSpPr>
        <p:spPr>
          <a:xfrm>
            <a:off x="457200" y="1959377"/>
            <a:ext cx="5352804" cy="2958254"/>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chemeClr val="dk1"/>
              </a:buClr>
              <a:buSzPts val="2800"/>
              <a:buAutoNum type="alphaUcPeriod"/>
            </a:pPr>
            <a:r>
              <a:rPr lang="en-US"/>
              <a:t>A tick feeding on a dog’s blood</a:t>
            </a:r>
            <a:endParaRPr/>
          </a:p>
          <a:p>
            <a:pPr marL="514350" lvl="0" indent="-514350" algn="l" rtl="0">
              <a:spcBef>
                <a:spcPts val="560"/>
              </a:spcBef>
              <a:spcAft>
                <a:spcPts val="0"/>
              </a:spcAft>
              <a:buClr>
                <a:schemeClr val="dk1"/>
              </a:buClr>
              <a:buSzPts val="2800"/>
              <a:buAutoNum type="alphaUcPeriod"/>
            </a:pPr>
            <a:r>
              <a:rPr lang="en-US"/>
              <a:t>A bee pollinating a flower</a:t>
            </a:r>
            <a:endParaRPr/>
          </a:p>
          <a:p>
            <a:pPr marL="514350" lvl="0" indent="-514350" algn="l" rtl="0">
              <a:spcBef>
                <a:spcPts val="560"/>
              </a:spcBef>
              <a:spcAft>
                <a:spcPts val="0"/>
              </a:spcAft>
              <a:buClr>
                <a:schemeClr val="dk1"/>
              </a:buClr>
              <a:buSzPts val="2800"/>
              <a:buAutoNum type="alphaUcPeriod"/>
            </a:pPr>
            <a:r>
              <a:rPr lang="en-US"/>
              <a:t>A clownfish finding shelter in a sea anemone</a:t>
            </a:r>
            <a:endParaRPr/>
          </a:p>
          <a:p>
            <a:pPr marL="514350" lvl="0" indent="-514350" algn="l" rtl="0">
              <a:spcBef>
                <a:spcPts val="560"/>
              </a:spcBef>
              <a:spcAft>
                <a:spcPts val="0"/>
              </a:spcAft>
              <a:buClr>
                <a:schemeClr val="dk1"/>
              </a:buClr>
              <a:buSzPts val="2800"/>
              <a:buAutoNum type="alphaUcPeriod"/>
            </a:pPr>
            <a:r>
              <a:rPr lang="en-US"/>
              <a:t>Some birds migrating to the South for winter </a:t>
            </a:r>
            <a:endParaRPr/>
          </a:p>
        </p:txBody>
      </p:sp>
      <p:sp>
        <p:nvSpPr>
          <p:cNvPr id="1074" name="Google Shape;1074;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Which of the following is an example of </a:t>
            </a:r>
            <a:r>
              <a:rPr lang="en-US" sz="3600" b="1"/>
              <a:t>parasitism</a:t>
            </a:r>
            <a:r>
              <a:rPr lang="en-US" sz="3600"/>
              <a:t>? </a:t>
            </a:r>
            <a:endParaRPr sz="3600"/>
          </a:p>
        </p:txBody>
      </p:sp>
      <p:sp>
        <p:nvSpPr>
          <p:cNvPr id="1075" name="Google Shape;1075;p8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6" name="Google Shape;1076;p84" descr="300-tick-on-white-tailed-deer-parasitism-in-deciduous-forest.jpg"/>
          <p:cNvPicPr preferRelativeResize="0"/>
          <p:nvPr/>
        </p:nvPicPr>
        <p:blipFill rotWithShape="1">
          <a:blip r:embed="rId4">
            <a:alphaModFix/>
          </a:blip>
          <a:srcRect/>
          <a:stretch/>
        </p:blipFill>
        <p:spPr>
          <a:xfrm>
            <a:off x="5387850" y="3536225"/>
            <a:ext cx="3526475" cy="31385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ge329f60070_0_216"/>
          <p:cNvSpPr txBox="1">
            <a:spLocks noGrp="1"/>
          </p:cNvSpPr>
          <p:nvPr>
            <p:ph type="body" idx="1"/>
          </p:nvPr>
        </p:nvSpPr>
        <p:spPr>
          <a:xfrm>
            <a:off x="457200" y="1959377"/>
            <a:ext cx="5352900" cy="2958300"/>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rgbClr val="FF0000"/>
              </a:buClr>
              <a:buSzPts val="2800"/>
              <a:buAutoNum type="alphaUcPeriod"/>
            </a:pPr>
            <a:r>
              <a:rPr lang="en-US">
                <a:solidFill>
                  <a:srgbClr val="FF0000"/>
                </a:solidFill>
              </a:rPr>
              <a:t>A tick feeding on a dog’s blood</a:t>
            </a:r>
            <a:endParaRPr>
              <a:solidFill>
                <a:srgbClr val="FF0000"/>
              </a:solidFill>
            </a:endParaRPr>
          </a:p>
          <a:p>
            <a:pPr marL="514350" lvl="0" indent="-514350" algn="l" rtl="0">
              <a:spcBef>
                <a:spcPts val="560"/>
              </a:spcBef>
              <a:spcAft>
                <a:spcPts val="0"/>
              </a:spcAft>
              <a:buClr>
                <a:schemeClr val="dk1"/>
              </a:buClr>
              <a:buSzPts val="2800"/>
              <a:buAutoNum type="alphaUcPeriod"/>
            </a:pPr>
            <a:r>
              <a:rPr lang="en-US"/>
              <a:t>A bee pollinating a flower</a:t>
            </a:r>
            <a:endParaRPr/>
          </a:p>
          <a:p>
            <a:pPr marL="514350" lvl="0" indent="-514350" algn="l" rtl="0">
              <a:spcBef>
                <a:spcPts val="560"/>
              </a:spcBef>
              <a:spcAft>
                <a:spcPts val="0"/>
              </a:spcAft>
              <a:buClr>
                <a:schemeClr val="dk1"/>
              </a:buClr>
              <a:buSzPts val="2800"/>
              <a:buAutoNum type="alphaUcPeriod"/>
            </a:pPr>
            <a:r>
              <a:rPr lang="en-US"/>
              <a:t>A clownfish finding shelter in a sea anemone</a:t>
            </a:r>
            <a:endParaRPr/>
          </a:p>
          <a:p>
            <a:pPr marL="514350" lvl="0" indent="-514350" algn="l" rtl="0">
              <a:spcBef>
                <a:spcPts val="560"/>
              </a:spcBef>
              <a:spcAft>
                <a:spcPts val="0"/>
              </a:spcAft>
              <a:buClr>
                <a:schemeClr val="dk1"/>
              </a:buClr>
              <a:buSzPts val="2800"/>
              <a:buAutoNum type="alphaUcPeriod"/>
            </a:pPr>
            <a:r>
              <a:rPr lang="en-US"/>
              <a:t>Some birds migrating to the South for winter </a:t>
            </a:r>
            <a:endParaRPr/>
          </a:p>
        </p:txBody>
      </p:sp>
      <p:sp>
        <p:nvSpPr>
          <p:cNvPr id="1083" name="Google Shape;1083;ge329f60070_0_2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Which of the following is an example of </a:t>
            </a:r>
            <a:r>
              <a:rPr lang="en-US" sz="3600" b="1"/>
              <a:t>parasitism</a:t>
            </a:r>
            <a:r>
              <a:rPr lang="en-US" sz="3600"/>
              <a:t>? </a:t>
            </a:r>
            <a:endParaRPr sz="3600"/>
          </a:p>
        </p:txBody>
      </p:sp>
      <p:sp>
        <p:nvSpPr>
          <p:cNvPr id="1084" name="Google Shape;1084;ge329f60070_0_21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5" name="Google Shape;1085;ge329f60070_0_216" descr="300-tick-on-white-tailed-deer-parasitism-in-deciduous-forest.jpg"/>
          <p:cNvPicPr preferRelativeResize="0"/>
          <p:nvPr/>
        </p:nvPicPr>
        <p:blipFill rotWithShape="1">
          <a:blip r:embed="rId4">
            <a:alphaModFix/>
          </a:blip>
          <a:srcRect/>
          <a:stretch/>
        </p:blipFill>
        <p:spPr>
          <a:xfrm>
            <a:off x="5387850" y="3536225"/>
            <a:ext cx="3526475" cy="31385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e251f77a65_0_185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092" name="Google Shape;1092;ge251f77a65_0_185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ge251f77a65_0_1940"/>
          <p:cNvPicPr preferRelativeResize="0"/>
          <p:nvPr/>
        </p:nvPicPr>
        <p:blipFill rotWithShape="1">
          <a:blip r:embed="rId3">
            <a:alphaModFix/>
          </a:blip>
          <a:srcRect/>
          <a:stretch/>
        </p:blipFill>
        <p:spPr>
          <a:xfrm>
            <a:off x="697450" y="1680962"/>
            <a:ext cx="7749101" cy="5177037"/>
          </a:xfrm>
          <a:prstGeom prst="rect">
            <a:avLst/>
          </a:prstGeom>
          <a:noFill/>
          <a:ln>
            <a:noFill/>
          </a:ln>
        </p:spPr>
      </p:pic>
      <p:sp>
        <p:nvSpPr>
          <p:cNvPr id="1099" name="Google Shape;1099;ge251f77a65_0_1940"/>
          <p:cNvSpPr txBox="1"/>
          <p:nvPr/>
        </p:nvSpPr>
        <p:spPr>
          <a:xfrm>
            <a:off x="697450" y="264225"/>
            <a:ext cx="81672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Symbiosis</a:t>
            </a:r>
            <a:r>
              <a:rPr lang="en-US" sz="3200">
                <a:solidFill>
                  <a:schemeClr val="dk1"/>
                </a:solidFill>
                <a:latin typeface="Calibri"/>
                <a:ea typeface="Calibri"/>
                <a:cs typeface="Calibri"/>
                <a:sym typeface="Calibri"/>
              </a:rPr>
              <a:t>: a close, long term interaction between two or more species</a:t>
            </a:r>
            <a:endParaRPr sz="3200">
              <a:solidFill>
                <a:schemeClr val="dk1"/>
              </a:solidFill>
              <a:latin typeface="Calibri"/>
              <a:ea typeface="Calibri"/>
              <a:cs typeface="Calibri"/>
              <a:sym typeface="Calibri"/>
            </a:endParaRPr>
          </a:p>
        </p:txBody>
      </p:sp>
      <p:sp>
        <p:nvSpPr>
          <p:cNvPr id="1100" name="Google Shape;1100;ge251f77a65_0_1940"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ge251f77a65_0_1949"/>
          <p:cNvSpPr txBox="1">
            <a:spLocks noGrp="1"/>
          </p:cNvSpPr>
          <p:nvPr>
            <p:ph type="subTitle" idx="1"/>
          </p:nvPr>
        </p:nvSpPr>
        <p:spPr>
          <a:xfrm>
            <a:off x="735300" y="380525"/>
            <a:ext cx="82005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Parasitism</a:t>
            </a:r>
            <a:r>
              <a:rPr lang="en-US">
                <a:solidFill>
                  <a:schemeClr val="dk1"/>
                </a:solidFill>
              </a:rPr>
              <a:t>: a relationship in which one organism benefits and one organism is harmed</a:t>
            </a:r>
            <a:r>
              <a:rPr lang="en-US"/>
              <a:t> </a:t>
            </a:r>
            <a:endParaRPr/>
          </a:p>
        </p:txBody>
      </p:sp>
      <p:pic>
        <p:nvPicPr>
          <p:cNvPr id="1107" name="Google Shape;1107;ge251f77a65_0_1949" descr="300-tick-on-white-tailed-deer-parasitism-in-deciduous-forest.jpg"/>
          <p:cNvPicPr preferRelativeResize="0"/>
          <p:nvPr/>
        </p:nvPicPr>
        <p:blipFill rotWithShape="1">
          <a:blip r:embed="rId3">
            <a:alphaModFix/>
          </a:blip>
          <a:srcRect/>
          <a:stretch/>
        </p:blipFill>
        <p:spPr>
          <a:xfrm>
            <a:off x="2282101" y="2358275"/>
            <a:ext cx="4579800" cy="4076025"/>
          </a:xfrm>
          <a:prstGeom prst="rect">
            <a:avLst/>
          </a:prstGeom>
          <a:noFill/>
          <a:ln>
            <a:noFill/>
          </a:ln>
        </p:spPr>
      </p:pic>
      <p:sp>
        <p:nvSpPr>
          <p:cNvPr id="1108" name="Google Shape;1108;ge251f77a65_0_1949"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ge251f77a65_0_1957"/>
          <p:cNvSpPr txBox="1">
            <a:spLocks noGrp="1"/>
          </p:cNvSpPr>
          <p:nvPr>
            <p:ph type="subTitle" idx="1"/>
          </p:nvPr>
        </p:nvSpPr>
        <p:spPr>
          <a:xfrm>
            <a:off x="687375" y="350301"/>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Commensalism</a:t>
            </a:r>
            <a:r>
              <a:rPr lang="en-US">
                <a:solidFill>
                  <a:schemeClr val="dk1"/>
                </a:solidFill>
              </a:rPr>
              <a:t>: a relationship in which one organism </a:t>
            </a:r>
            <a:r>
              <a:rPr lang="en-US" b="1">
                <a:solidFill>
                  <a:srgbClr val="008000"/>
                </a:solidFill>
              </a:rPr>
              <a:t>benefits</a:t>
            </a:r>
            <a:r>
              <a:rPr lang="en-US">
                <a:solidFill>
                  <a:schemeClr val="dk1"/>
                </a:solidFill>
              </a:rPr>
              <a:t> and the other is </a:t>
            </a:r>
            <a:r>
              <a:rPr lang="en-US" b="1">
                <a:solidFill>
                  <a:schemeClr val="dk1"/>
                </a:solidFill>
              </a:rPr>
              <a:t>unaffected</a:t>
            </a:r>
            <a:endParaRPr b="1">
              <a:solidFill>
                <a:schemeClr val="dk1"/>
              </a:solidFill>
            </a:endParaRPr>
          </a:p>
        </p:txBody>
      </p:sp>
      <p:pic>
        <p:nvPicPr>
          <p:cNvPr id="1114" name="Google Shape;1114;ge251f77a65_0_1957" descr="12153419_f520.jpg"/>
          <p:cNvPicPr preferRelativeResize="0"/>
          <p:nvPr/>
        </p:nvPicPr>
        <p:blipFill rotWithShape="1">
          <a:blip r:embed="rId3">
            <a:alphaModFix/>
          </a:blip>
          <a:srcRect/>
          <a:stretch/>
        </p:blipFill>
        <p:spPr>
          <a:xfrm>
            <a:off x="1823871" y="2490859"/>
            <a:ext cx="5499424" cy="3595777"/>
          </a:xfrm>
          <a:prstGeom prst="rect">
            <a:avLst/>
          </a:prstGeom>
          <a:noFill/>
          <a:ln>
            <a:noFill/>
          </a:ln>
        </p:spPr>
      </p:pic>
      <p:sp>
        <p:nvSpPr>
          <p:cNvPr id="1115" name="Google Shape;1115;ge251f77a65_0_1957"/>
          <p:cNvSpPr/>
          <p:nvPr/>
        </p:nvSpPr>
        <p:spPr>
          <a:xfrm>
            <a:off x="3675152" y="3004467"/>
            <a:ext cx="824100" cy="711600"/>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116" name="Google Shape;1116;ge251f77a65_0_1957"/>
          <p:cNvSpPr/>
          <p:nvPr/>
        </p:nvSpPr>
        <p:spPr>
          <a:xfrm>
            <a:off x="4688525" y="3160200"/>
            <a:ext cx="1621500" cy="1645500"/>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117" name="Google Shape;1117;ge251f77a65_0_1957"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ge251f77a65_0_1965"/>
          <p:cNvSpPr txBox="1">
            <a:spLocks noGrp="1"/>
          </p:cNvSpPr>
          <p:nvPr>
            <p:ph type="subTitle" idx="1"/>
          </p:nvPr>
        </p:nvSpPr>
        <p:spPr>
          <a:xfrm>
            <a:off x="836150" y="443868"/>
            <a:ext cx="7772400" cy="13041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Mutualism</a:t>
            </a:r>
            <a:r>
              <a:rPr lang="en-US">
                <a:solidFill>
                  <a:schemeClr val="dk1"/>
                </a:solidFill>
              </a:rPr>
              <a:t>: a relationship in which one organism</a:t>
            </a:r>
            <a:r>
              <a:rPr lang="en-US"/>
              <a:t> </a:t>
            </a:r>
            <a:r>
              <a:rPr lang="en-US" b="1">
                <a:solidFill>
                  <a:srgbClr val="008000"/>
                </a:solidFill>
              </a:rPr>
              <a:t>benefits</a:t>
            </a:r>
            <a:r>
              <a:rPr lang="en-US">
                <a:solidFill>
                  <a:srgbClr val="008000"/>
                </a:solidFill>
              </a:rPr>
              <a:t> </a:t>
            </a:r>
            <a:r>
              <a:rPr lang="en-US">
                <a:solidFill>
                  <a:schemeClr val="dk1"/>
                </a:solidFill>
              </a:rPr>
              <a:t>and the other also</a:t>
            </a:r>
            <a:r>
              <a:rPr lang="en-US"/>
              <a:t> </a:t>
            </a:r>
            <a:r>
              <a:rPr lang="en-US" b="1">
                <a:solidFill>
                  <a:srgbClr val="008000"/>
                </a:solidFill>
              </a:rPr>
              <a:t>benefits</a:t>
            </a:r>
            <a:endParaRPr/>
          </a:p>
        </p:txBody>
      </p:sp>
      <p:pic>
        <p:nvPicPr>
          <p:cNvPr id="1123" name="Google Shape;1123;ge251f77a65_0_1965" descr="dreamstime_xl_58822225.jpg"/>
          <p:cNvPicPr preferRelativeResize="0"/>
          <p:nvPr/>
        </p:nvPicPr>
        <p:blipFill rotWithShape="1">
          <a:blip r:embed="rId3">
            <a:alphaModFix/>
          </a:blip>
          <a:srcRect/>
          <a:stretch/>
        </p:blipFill>
        <p:spPr>
          <a:xfrm>
            <a:off x="2818877" y="2130670"/>
            <a:ext cx="3506107" cy="4347907"/>
          </a:xfrm>
          <a:prstGeom prst="rect">
            <a:avLst/>
          </a:prstGeom>
          <a:noFill/>
          <a:ln>
            <a:noFill/>
          </a:ln>
        </p:spPr>
      </p:pic>
      <p:sp>
        <p:nvSpPr>
          <p:cNvPr id="1124" name="Google Shape;1124;ge251f77a65_0_1965"/>
          <p:cNvSpPr/>
          <p:nvPr/>
        </p:nvSpPr>
        <p:spPr>
          <a:xfrm>
            <a:off x="3911937" y="3373410"/>
            <a:ext cx="2413200" cy="2833200"/>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125" name="Google Shape;1125;ge251f77a65_0_1965"/>
          <p:cNvSpPr/>
          <p:nvPr/>
        </p:nvSpPr>
        <p:spPr>
          <a:xfrm>
            <a:off x="3080415" y="2049799"/>
            <a:ext cx="2853300" cy="1164300"/>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126" name="Google Shape;1126;ge251f77a65_0_1965"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9"/>
          <p:cNvSpPr txBox="1"/>
          <p:nvPr/>
        </p:nvSpPr>
        <p:spPr>
          <a:xfrm>
            <a:off x="2091461" y="394925"/>
            <a:ext cx="49611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a:solidFill>
                  <a:schemeClr val="dk1"/>
                </a:solidFill>
                <a:latin typeface="Calibri"/>
                <a:ea typeface="Calibri"/>
                <a:cs typeface="Calibri"/>
                <a:sym typeface="Calibri"/>
              </a:rPr>
              <a:t>What is a community?</a:t>
            </a:r>
            <a:endParaRPr sz="4000">
              <a:solidFill>
                <a:schemeClr val="dk1"/>
              </a:solidFill>
              <a:latin typeface="Calibri"/>
              <a:ea typeface="Calibri"/>
              <a:cs typeface="Calibri"/>
              <a:sym typeface="Calibri"/>
            </a:endParaRPr>
          </a:p>
        </p:txBody>
      </p:sp>
      <p:pic>
        <p:nvPicPr>
          <p:cNvPr id="198" name="Google Shape;198;p9" descr="Animals at Watering Hole.jpg"/>
          <p:cNvPicPr preferRelativeResize="0"/>
          <p:nvPr/>
        </p:nvPicPr>
        <p:blipFill rotWithShape="1">
          <a:blip r:embed="rId3">
            <a:alphaModFix/>
          </a:blip>
          <a:srcRect/>
          <a:stretch/>
        </p:blipFill>
        <p:spPr>
          <a:xfrm>
            <a:off x="1116088" y="1606944"/>
            <a:ext cx="6911826" cy="4608980"/>
          </a:xfrm>
          <a:prstGeom prst="rect">
            <a:avLst/>
          </a:prstGeom>
          <a:noFill/>
          <a:ln>
            <a:noFill/>
          </a:ln>
        </p:spPr>
      </p:pic>
      <p:sp>
        <p:nvSpPr>
          <p:cNvPr id="199" name="Google Shape;199;p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ge251f77a65_0_275"/>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Extension Activity</a:t>
            </a:r>
            <a:endParaRPr/>
          </a:p>
        </p:txBody>
      </p:sp>
      <p:sp>
        <p:nvSpPr>
          <p:cNvPr id="1133" name="Google Shape;1133;ge251f77a65_0_275" descr="Laptop"/>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ge251f77a65_0_275"/>
          <p:cNvSpPr txBox="1"/>
          <p:nvPr/>
        </p:nvSpPr>
        <p:spPr>
          <a:xfrm>
            <a:off x="2308350" y="1761900"/>
            <a:ext cx="4527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u="sng">
                <a:solidFill>
                  <a:schemeClr val="hlink"/>
                </a:solidFill>
                <a:latin typeface="Calibri"/>
                <a:ea typeface="Calibri"/>
                <a:cs typeface="Calibri"/>
                <a:sym typeface="Calibri"/>
                <a:hlinkClick r:id="rId4"/>
              </a:rPr>
              <a:t>Categorizing Relationships</a:t>
            </a:r>
            <a:endParaRPr sz="2800">
              <a:latin typeface="Calibri"/>
              <a:ea typeface="Calibri"/>
              <a:cs typeface="Calibri"/>
              <a:sym typeface="Calibri"/>
            </a:endParaRPr>
          </a:p>
        </p:txBody>
      </p:sp>
      <p:pic>
        <p:nvPicPr>
          <p:cNvPr id="1135" name="Google Shape;1135;ge251f77a65_0_275" descr="Cursor"/>
          <p:cNvPicPr preferRelativeResize="0"/>
          <p:nvPr/>
        </p:nvPicPr>
        <p:blipFill rotWithShape="1">
          <a:blip r:embed="rId5">
            <a:alphaModFix/>
          </a:blip>
          <a:srcRect/>
          <a:stretch/>
        </p:blipFill>
        <p:spPr>
          <a:xfrm rot="5400000">
            <a:off x="2117698" y="2101525"/>
            <a:ext cx="608775" cy="608775"/>
          </a:xfrm>
          <a:prstGeom prst="rect">
            <a:avLst/>
          </a:prstGeom>
          <a:noFill/>
          <a:ln>
            <a:noFill/>
          </a:ln>
        </p:spPr>
      </p:pic>
      <p:sp>
        <p:nvSpPr>
          <p:cNvPr id="1136" name="Google Shape;1136;ge251f77a65_0_275"/>
          <p:cNvSpPr txBox="1"/>
          <p:nvPr/>
        </p:nvSpPr>
        <p:spPr>
          <a:xfrm>
            <a:off x="1265700" y="2710300"/>
            <a:ext cx="3306300" cy="281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latin typeface="Calibri"/>
                <a:ea typeface="Calibri"/>
                <a:cs typeface="Calibri"/>
                <a:sym typeface="Calibri"/>
              </a:rPr>
              <a:t>The resource linked above outlines a class activity that will give students practice with identifying different types of symbiotic relationships. The activity is formatted so that students work in small groups and can share their thoughts on categorization. </a:t>
            </a:r>
            <a:endParaRPr sz="1900">
              <a:latin typeface="Calibri"/>
              <a:ea typeface="Calibri"/>
              <a:cs typeface="Calibri"/>
              <a:sym typeface="Calibri"/>
            </a:endParaRPr>
          </a:p>
        </p:txBody>
      </p:sp>
      <p:pic>
        <p:nvPicPr>
          <p:cNvPr id="1137" name="Google Shape;1137;ge251f77a65_0_275"/>
          <p:cNvPicPr preferRelativeResize="0"/>
          <p:nvPr/>
        </p:nvPicPr>
        <p:blipFill>
          <a:blip r:embed="rId6">
            <a:alphaModFix/>
          </a:blip>
          <a:stretch>
            <a:fillRect/>
          </a:stretch>
        </p:blipFill>
        <p:spPr>
          <a:xfrm>
            <a:off x="5389825" y="2710300"/>
            <a:ext cx="2948514" cy="378405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ge251f77a65_0_361"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ge251f77a65_0_361"/>
          <p:cNvSpPr txBox="1"/>
          <p:nvPr/>
        </p:nvSpPr>
        <p:spPr>
          <a:xfrm>
            <a:off x="467256" y="313993"/>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Questions: </a:t>
            </a:r>
            <a:r>
              <a:rPr lang="en-US" sz="3000">
                <a:solidFill>
                  <a:schemeClr val="dk1"/>
                </a:solidFill>
                <a:latin typeface="Calibri"/>
                <a:ea typeface="Calibri"/>
                <a:cs typeface="Calibri"/>
                <a:sym typeface="Calibri"/>
              </a:rPr>
              <a:t>What types of reactions do organisms within an ecosystem share and how do these interactions affect individual fitness?</a:t>
            </a:r>
            <a:endParaRPr/>
          </a:p>
        </p:txBody>
      </p:sp>
      <p:pic>
        <p:nvPicPr>
          <p:cNvPr id="1145" name="Google Shape;1145;ge251f77a65_0_361" descr="dreamstime_xl_7331123.jpg"/>
          <p:cNvPicPr preferRelativeResize="0"/>
          <p:nvPr/>
        </p:nvPicPr>
        <p:blipFill rotWithShape="1">
          <a:blip r:embed="rId4">
            <a:alphaModFix/>
          </a:blip>
          <a:srcRect/>
          <a:stretch/>
        </p:blipFill>
        <p:spPr>
          <a:xfrm>
            <a:off x="1760853" y="2399405"/>
            <a:ext cx="5622305" cy="3748743"/>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51" name="Google Shape;1151;p9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0"/>
          <p:cNvSpPr txBox="1"/>
          <p:nvPr/>
        </p:nvSpPr>
        <p:spPr>
          <a:xfrm>
            <a:off x="976675" y="183500"/>
            <a:ext cx="7872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Can you give an example of a friendly community relationship?</a:t>
            </a:r>
            <a:endParaRPr sz="3600">
              <a:solidFill>
                <a:schemeClr val="dk1"/>
              </a:solidFill>
              <a:latin typeface="Calibri"/>
              <a:ea typeface="Calibri"/>
              <a:cs typeface="Calibri"/>
              <a:sym typeface="Calibri"/>
            </a:endParaRPr>
          </a:p>
        </p:txBody>
      </p:sp>
      <p:pic>
        <p:nvPicPr>
          <p:cNvPr id="206" name="Google Shape;206;p10" descr="dreamstime_xl_29729597.jpg"/>
          <p:cNvPicPr preferRelativeResize="0"/>
          <p:nvPr/>
        </p:nvPicPr>
        <p:blipFill rotWithShape="1">
          <a:blip r:embed="rId3">
            <a:alphaModFix/>
          </a:blip>
          <a:srcRect/>
          <a:stretch/>
        </p:blipFill>
        <p:spPr>
          <a:xfrm>
            <a:off x="1843455" y="1964199"/>
            <a:ext cx="5457084" cy="3646329"/>
          </a:xfrm>
          <a:prstGeom prst="rect">
            <a:avLst/>
          </a:prstGeom>
          <a:noFill/>
          <a:ln>
            <a:noFill/>
          </a:ln>
        </p:spPr>
      </p:pic>
      <p:sp>
        <p:nvSpPr>
          <p:cNvPr id="207" name="Google Shape;207;p1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1"/>
          <p:cNvSpPr txBox="1"/>
          <p:nvPr/>
        </p:nvSpPr>
        <p:spPr>
          <a:xfrm>
            <a:off x="1074300" y="554775"/>
            <a:ext cx="7744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Can you give an example of a hostile community relationship?</a:t>
            </a:r>
            <a:endParaRPr sz="3600">
              <a:solidFill>
                <a:schemeClr val="dk1"/>
              </a:solidFill>
              <a:latin typeface="Calibri"/>
              <a:ea typeface="Calibri"/>
              <a:cs typeface="Calibri"/>
              <a:sym typeface="Calibri"/>
            </a:endParaRPr>
          </a:p>
        </p:txBody>
      </p:sp>
      <p:pic>
        <p:nvPicPr>
          <p:cNvPr id="214" name="Google Shape;214;p11" descr="dreamstime_xl_62620503.jpg"/>
          <p:cNvPicPr preferRelativeResize="0"/>
          <p:nvPr/>
        </p:nvPicPr>
        <p:blipFill rotWithShape="1">
          <a:blip r:embed="rId3">
            <a:alphaModFix/>
          </a:blip>
          <a:srcRect/>
          <a:stretch/>
        </p:blipFill>
        <p:spPr>
          <a:xfrm>
            <a:off x="2269173" y="2364700"/>
            <a:ext cx="4605675" cy="3070010"/>
          </a:xfrm>
          <a:prstGeom prst="rect">
            <a:avLst/>
          </a:prstGeom>
          <a:noFill/>
          <a:ln>
            <a:noFill/>
          </a:ln>
        </p:spPr>
      </p:pic>
      <p:sp>
        <p:nvSpPr>
          <p:cNvPr id="215" name="Google Shape;215;p1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2"/>
          <p:cNvSpPr txBox="1">
            <a:spLocks noGrp="1"/>
          </p:cNvSpPr>
          <p:nvPr>
            <p:ph type="ctrTitle"/>
          </p:nvPr>
        </p:nvSpPr>
        <p:spPr>
          <a:xfrm>
            <a:off x="685800" y="207819"/>
            <a:ext cx="7772400" cy="104920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Calibri"/>
              <a:buNone/>
            </a:pPr>
            <a:r>
              <a:rPr lang="en-US" sz="5400"/>
              <a:t>Symbiotic Relationships</a:t>
            </a:r>
            <a:endParaRPr sz="5400"/>
          </a:p>
        </p:txBody>
      </p:sp>
      <p:pic>
        <p:nvPicPr>
          <p:cNvPr id="222" name="Google Shape;222;p12" descr="dreamstime_xl_7331123.jpg"/>
          <p:cNvPicPr preferRelativeResize="0"/>
          <p:nvPr/>
        </p:nvPicPr>
        <p:blipFill rotWithShape="1">
          <a:blip r:embed="rId3">
            <a:alphaModFix/>
          </a:blip>
          <a:srcRect/>
          <a:stretch/>
        </p:blipFill>
        <p:spPr>
          <a:xfrm>
            <a:off x="1715978" y="2249130"/>
            <a:ext cx="5622303" cy="37487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3"/>
          <p:cNvSpPr txBox="1"/>
          <p:nvPr/>
        </p:nvSpPr>
        <p:spPr>
          <a:xfrm>
            <a:off x="2650352" y="1016025"/>
            <a:ext cx="38433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latin typeface="Calibri"/>
                <a:ea typeface="Calibri"/>
                <a:cs typeface="Calibri"/>
                <a:sym typeface="Calibri"/>
              </a:rPr>
              <a:t>Symbiosis</a:t>
            </a:r>
            <a:endParaRPr sz="6600" b="1">
              <a:solidFill>
                <a:srgbClr val="000000"/>
              </a:solidFill>
              <a:latin typeface="Calibri"/>
              <a:ea typeface="Calibri"/>
              <a:cs typeface="Calibri"/>
              <a:sym typeface="Calibri"/>
            </a:endParaRPr>
          </a:p>
        </p:txBody>
      </p:sp>
      <p:sp>
        <p:nvSpPr>
          <p:cNvPr id="229" name="Google Shape;229;p13"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0" name="Google Shape;230;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14"/>
          <p:cNvPicPr preferRelativeResize="0"/>
          <p:nvPr/>
        </p:nvPicPr>
        <p:blipFill rotWithShape="1">
          <a:blip r:embed="rId3">
            <a:alphaModFix/>
          </a:blip>
          <a:srcRect/>
          <a:stretch/>
        </p:blipFill>
        <p:spPr>
          <a:xfrm>
            <a:off x="697450" y="1512487"/>
            <a:ext cx="7749101" cy="5177037"/>
          </a:xfrm>
          <a:prstGeom prst="rect">
            <a:avLst/>
          </a:prstGeom>
          <a:noFill/>
          <a:ln>
            <a:noFill/>
          </a:ln>
        </p:spPr>
      </p:pic>
      <p:sp>
        <p:nvSpPr>
          <p:cNvPr id="237" name="Google Shape;237;p14"/>
          <p:cNvSpPr txBox="1"/>
          <p:nvPr/>
        </p:nvSpPr>
        <p:spPr>
          <a:xfrm>
            <a:off x="966050" y="264225"/>
            <a:ext cx="76536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Symbiosis</a:t>
            </a:r>
            <a:r>
              <a:rPr lang="en-US" sz="3200">
                <a:solidFill>
                  <a:schemeClr val="dk1"/>
                </a:solidFill>
                <a:latin typeface="Calibri"/>
                <a:ea typeface="Calibri"/>
                <a:cs typeface="Calibri"/>
                <a:sym typeface="Calibri"/>
              </a:rPr>
              <a:t>: a close, long term interaction between two or more species</a:t>
            </a:r>
            <a:endParaRPr sz="3200">
              <a:solidFill>
                <a:schemeClr val="dk1"/>
              </a:solidFill>
              <a:latin typeface="Calibri"/>
              <a:ea typeface="Calibri"/>
              <a:cs typeface="Calibri"/>
              <a:sym typeface="Calibri"/>
            </a:endParaRPr>
          </a:p>
        </p:txBody>
      </p:sp>
      <p:sp>
        <p:nvSpPr>
          <p:cNvPr id="238" name="Google Shape;238;p1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9" name="Google Shape;239;p14"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e329f60070_0_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e329f60070_0_6"/>
          <p:cNvSpPr txBox="1"/>
          <p:nvPr/>
        </p:nvSpPr>
        <p:spPr>
          <a:xfrm>
            <a:off x="2425962" y="348975"/>
            <a:ext cx="42921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What is symbiosis?</a:t>
            </a:r>
            <a:endParaRPr sz="4000">
              <a:solidFill>
                <a:schemeClr val="dk1"/>
              </a:solidFill>
              <a:latin typeface="Calibri"/>
              <a:ea typeface="Calibri"/>
              <a:cs typeface="Calibri"/>
              <a:sym typeface="Calibri"/>
            </a:endParaRPr>
          </a:p>
        </p:txBody>
      </p:sp>
      <p:sp>
        <p:nvSpPr>
          <p:cNvPr id="252" name="Google Shape;252;ge329f60070_0_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ge329f60070_0_6"/>
          <p:cNvPicPr preferRelativeResize="0"/>
          <p:nvPr/>
        </p:nvPicPr>
        <p:blipFill rotWithShape="1">
          <a:blip r:embed="rId4">
            <a:alphaModFix/>
          </a:blip>
          <a:srcRect/>
          <a:stretch/>
        </p:blipFill>
        <p:spPr>
          <a:xfrm>
            <a:off x="697450" y="1282737"/>
            <a:ext cx="7749101" cy="51770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15"/>
          <p:cNvPicPr preferRelativeResize="0"/>
          <p:nvPr/>
        </p:nvPicPr>
        <p:blipFill>
          <a:blip r:embed="rId4">
            <a:alphaModFix/>
          </a:blip>
          <a:stretch>
            <a:fillRect/>
          </a:stretch>
        </p:blipFill>
        <p:spPr>
          <a:xfrm>
            <a:off x="106575" y="735300"/>
            <a:ext cx="8773076" cy="5787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ctrTitle"/>
          </p:nvPr>
        </p:nvSpPr>
        <p:spPr>
          <a:xfrm>
            <a:off x="793025" y="367994"/>
            <a:ext cx="7772400" cy="1049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Calibri"/>
              <a:buNone/>
            </a:pPr>
            <a:r>
              <a:rPr lang="en-US" sz="5400"/>
              <a:t>Symbiotic Relationships</a:t>
            </a:r>
            <a:endParaRPr sz="5400"/>
          </a:p>
        </p:txBody>
      </p:sp>
      <p:sp>
        <p:nvSpPr>
          <p:cNvPr id="120" name="Google Shape;120;p2"/>
          <p:cNvSpPr txBox="1"/>
          <p:nvPr/>
        </p:nvSpPr>
        <p:spPr>
          <a:xfrm>
            <a:off x="685800" y="1199922"/>
            <a:ext cx="7772400" cy="1049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Mutualism, commensalism, and parasitism </a:t>
            </a:r>
            <a:endParaRPr sz="2800" b="0" i="0" u="none" strike="noStrike" cap="none">
              <a:solidFill>
                <a:schemeClr val="dk1"/>
              </a:solidFill>
              <a:latin typeface="Calibri"/>
              <a:ea typeface="Calibri"/>
              <a:cs typeface="Calibri"/>
              <a:sym typeface="Calibri"/>
            </a:endParaRPr>
          </a:p>
        </p:txBody>
      </p:sp>
      <p:pic>
        <p:nvPicPr>
          <p:cNvPr id="121" name="Google Shape;121;p2" descr="dreamstime_xl_7331123.jpg"/>
          <p:cNvPicPr preferRelativeResize="0"/>
          <p:nvPr/>
        </p:nvPicPr>
        <p:blipFill rotWithShape="1">
          <a:blip r:embed="rId3">
            <a:alphaModFix/>
          </a:blip>
          <a:srcRect/>
          <a:stretch/>
        </p:blipFill>
        <p:spPr>
          <a:xfrm>
            <a:off x="1715978" y="2249130"/>
            <a:ext cx="5622303" cy="3748743"/>
          </a:xfrm>
          <a:prstGeom prst="rect">
            <a:avLst/>
          </a:prstGeom>
          <a:noFill/>
          <a:ln>
            <a:noFill/>
          </a:ln>
        </p:spPr>
      </p:pic>
      <p:sp>
        <p:nvSpPr>
          <p:cNvPr id="122" name="Google Shape;122;p2"/>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2"/>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e329f60070_0_14"/>
          <p:cNvPicPr preferRelativeResize="0"/>
          <p:nvPr/>
        </p:nvPicPr>
        <p:blipFill rotWithShape="1">
          <a:blip r:embed="rId3">
            <a:alphaModFix/>
          </a:blip>
          <a:srcRect l="10921" r="4282"/>
          <a:stretch/>
        </p:blipFill>
        <p:spPr>
          <a:xfrm>
            <a:off x="1022600" y="897150"/>
            <a:ext cx="7233024" cy="5424775"/>
          </a:xfrm>
          <a:prstGeom prst="rect">
            <a:avLst/>
          </a:prstGeom>
          <a:noFill/>
          <a:ln>
            <a:noFill/>
          </a:ln>
        </p:spPr>
      </p:pic>
      <p:cxnSp>
        <p:nvCxnSpPr>
          <p:cNvPr id="267" name="Google Shape;267;ge329f60070_0_14"/>
          <p:cNvCxnSpPr/>
          <p:nvPr/>
        </p:nvCxnSpPr>
        <p:spPr>
          <a:xfrm flipH="1">
            <a:off x="5169886" y="3059089"/>
            <a:ext cx="1146600" cy="369900"/>
          </a:xfrm>
          <a:prstGeom prst="straightConnector1">
            <a:avLst/>
          </a:prstGeom>
          <a:noFill/>
          <a:ln w="762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68" name="Google Shape;268;ge329f60070_0_14"/>
          <p:cNvCxnSpPr/>
          <p:nvPr/>
        </p:nvCxnSpPr>
        <p:spPr>
          <a:xfrm flipH="1">
            <a:off x="4572001" y="4897263"/>
            <a:ext cx="1146600" cy="369900"/>
          </a:xfrm>
          <a:prstGeom prst="straightConnector1">
            <a:avLst/>
          </a:prstGeom>
          <a:noFill/>
          <a:ln w="762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sp>
        <p:nvSpPr>
          <p:cNvPr id="269" name="Google Shape;269;ge329f60070_0_14"/>
          <p:cNvSpPr txBox="1"/>
          <p:nvPr/>
        </p:nvSpPr>
        <p:spPr>
          <a:xfrm>
            <a:off x="6316472" y="2719498"/>
            <a:ext cx="12699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Bee</a:t>
            </a:r>
            <a:endParaRPr sz="4000" b="1">
              <a:solidFill>
                <a:schemeClr val="dk1"/>
              </a:solidFill>
              <a:latin typeface="Calibri"/>
              <a:ea typeface="Calibri"/>
              <a:cs typeface="Calibri"/>
              <a:sym typeface="Calibri"/>
            </a:endParaRPr>
          </a:p>
        </p:txBody>
      </p:sp>
      <p:sp>
        <p:nvSpPr>
          <p:cNvPr id="270" name="Google Shape;270;ge329f60070_0_14"/>
          <p:cNvSpPr txBox="1"/>
          <p:nvPr/>
        </p:nvSpPr>
        <p:spPr>
          <a:xfrm>
            <a:off x="5689064" y="4478516"/>
            <a:ext cx="2067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Flower</a:t>
            </a:r>
            <a:endParaRPr sz="4000" b="1">
              <a:solidFill>
                <a:schemeClr val="dk1"/>
              </a:solidFill>
              <a:latin typeface="Calibri"/>
              <a:ea typeface="Calibri"/>
              <a:cs typeface="Calibri"/>
              <a:sym typeface="Calibri"/>
            </a:endParaRPr>
          </a:p>
        </p:txBody>
      </p:sp>
      <p:sp>
        <p:nvSpPr>
          <p:cNvPr id="271" name="Google Shape;271;ge329f60070_0_1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e329f60070_0_25"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e329f60070_0_30"/>
          <p:cNvSpPr txBox="1"/>
          <p:nvPr/>
        </p:nvSpPr>
        <p:spPr>
          <a:xfrm>
            <a:off x="1007302" y="348975"/>
            <a:ext cx="7842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How are the bee and the flower an example of a symbiotic relationship?</a:t>
            </a:r>
            <a:endParaRPr sz="4000">
              <a:solidFill>
                <a:schemeClr val="dk1"/>
              </a:solidFill>
              <a:latin typeface="Calibri"/>
              <a:ea typeface="Calibri"/>
              <a:cs typeface="Calibri"/>
              <a:sym typeface="Calibri"/>
            </a:endParaRPr>
          </a:p>
        </p:txBody>
      </p:sp>
      <p:sp>
        <p:nvSpPr>
          <p:cNvPr id="284" name="Google Shape;284;ge329f60070_0_3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ge329f60070_0_30"/>
          <p:cNvPicPr preferRelativeResize="0"/>
          <p:nvPr/>
        </p:nvPicPr>
        <p:blipFill rotWithShape="1">
          <a:blip r:embed="rId4">
            <a:alphaModFix/>
          </a:blip>
          <a:srcRect/>
          <a:stretch/>
        </p:blipFill>
        <p:spPr>
          <a:xfrm>
            <a:off x="1602888" y="2063675"/>
            <a:ext cx="5938226" cy="39672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e251f77a65_0_623"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292;ge251f77a65_0_62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7"/>
          <p:cNvPicPr preferRelativeResize="0"/>
          <p:nvPr/>
        </p:nvPicPr>
        <p:blipFill rotWithShape="1">
          <a:blip r:embed="rId3">
            <a:alphaModFix/>
          </a:blip>
          <a:srcRect/>
          <a:stretch/>
        </p:blipFill>
        <p:spPr>
          <a:xfrm>
            <a:off x="779350" y="890438"/>
            <a:ext cx="7585299" cy="5077123"/>
          </a:xfrm>
          <a:prstGeom prst="rect">
            <a:avLst/>
          </a:prstGeom>
          <a:noFill/>
          <a:ln>
            <a:noFill/>
          </a:ln>
        </p:spPr>
      </p:pic>
      <p:sp>
        <p:nvSpPr>
          <p:cNvPr id="299" name="Google Shape;299;p1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0" name="Google Shape;300;p1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18"/>
          <p:cNvPicPr preferRelativeResize="0"/>
          <p:nvPr/>
        </p:nvPicPr>
        <p:blipFill rotWithShape="1">
          <a:blip r:embed="rId3">
            <a:alphaModFix/>
          </a:blip>
          <a:srcRect/>
          <a:stretch/>
        </p:blipFill>
        <p:spPr>
          <a:xfrm>
            <a:off x="653150" y="853523"/>
            <a:ext cx="7837724" cy="5150964"/>
          </a:xfrm>
          <a:prstGeom prst="rect">
            <a:avLst/>
          </a:prstGeom>
          <a:noFill/>
          <a:ln>
            <a:noFill/>
          </a:ln>
        </p:spPr>
      </p:pic>
      <p:sp>
        <p:nvSpPr>
          <p:cNvPr id="307" name="Google Shape;307;p1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8" name="Google Shape;308;p18"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e329f60070_0_3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e329f60070_0_42"/>
          <p:cNvSpPr txBox="1"/>
          <p:nvPr/>
        </p:nvSpPr>
        <p:spPr>
          <a:xfrm>
            <a:off x="1007302" y="348975"/>
            <a:ext cx="7842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another example of a symbiotic relationship?</a:t>
            </a:r>
            <a:endParaRPr sz="4000">
              <a:solidFill>
                <a:schemeClr val="dk1"/>
              </a:solidFill>
              <a:latin typeface="Calibri"/>
              <a:ea typeface="Calibri"/>
              <a:cs typeface="Calibri"/>
              <a:sym typeface="Calibri"/>
            </a:endParaRPr>
          </a:p>
        </p:txBody>
      </p:sp>
      <p:sp>
        <p:nvSpPr>
          <p:cNvPr id="321" name="Google Shape;321;ge329f60070_0_4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ge329f60070_0_42"/>
          <p:cNvPicPr preferRelativeResize="0"/>
          <p:nvPr/>
        </p:nvPicPr>
        <p:blipFill>
          <a:blip r:embed="rId4">
            <a:alphaModFix/>
          </a:blip>
          <a:stretch>
            <a:fillRect/>
          </a:stretch>
        </p:blipFill>
        <p:spPr>
          <a:xfrm>
            <a:off x="1203763" y="1824975"/>
            <a:ext cx="6736475" cy="4424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e251f77a65_0_708"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9" name="Google Shape;329;ge251f77a65_0_708"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20"/>
          <p:cNvPicPr preferRelativeResize="0"/>
          <p:nvPr/>
        </p:nvPicPr>
        <p:blipFill>
          <a:blip r:embed="rId3">
            <a:alphaModFix/>
          </a:blip>
          <a:stretch>
            <a:fillRect/>
          </a:stretch>
        </p:blipFill>
        <p:spPr>
          <a:xfrm>
            <a:off x="0" y="0"/>
            <a:ext cx="1355000" cy="793825"/>
          </a:xfrm>
          <a:prstGeom prst="rect">
            <a:avLst/>
          </a:prstGeom>
          <a:noFill/>
          <a:ln>
            <a:noFill/>
          </a:ln>
        </p:spPr>
      </p:pic>
      <p:sp>
        <p:nvSpPr>
          <p:cNvPr id="336" name="Google Shape;336;p20"/>
          <p:cNvSpPr txBox="1"/>
          <p:nvPr/>
        </p:nvSpPr>
        <p:spPr>
          <a:xfrm>
            <a:off x="1148700" y="793825"/>
            <a:ext cx="68466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Symbiosis</a:t>
            </a:r>
            <a:endParaRPr sz="6400" b="1">
              <a:latin typeface="Calibri"/>
              <a:ea typeface="Calibri"/>
              <a:cs typeface="Calibri"/>
              <a:sym typeface="Calibri"/>
            </a:endParaRPr>
          </a:p>
        </p:txBody>
      </p:sp>
      <p:sp>
        <p:nvSpPr>
          <p:cNvPr id="337" name="Google Shape;337;p20"/>
          <p:cNvSpPr txBox="1"/>
          <p:nvPr/>
        </p:nvSpPr>
        <p:spPr>
          <a:xfrm>
            <a:off x="3406500" y="2844150"/>
            <a:ext cx="2331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bio</a:t>
            </a:r>
            <a:endParaRPr sz="6400" b="1">
              <a:latin typeface="Calibri"/>
              <a:ea typeface="Calibri"/>
              <a:cs typeface="Calibri"/>
              <a:sym typeface="Calibri"/>
            </a:endParaRPr>
          </a:p>
        </p:txBody>
      </p:sp>
      <p:sp>
        <p:nvSpPr>
          <p:cNvPr id="338" name="Google Shape;338;p20"/>
          <p:cNvSpPr txBox="1"/>
          <p:nvPr/>
        </p:nvSpPr>
        <p:spPr>
          <a:xfrm>
            <a:off x="166900" y="2690975"/>
            <a:ext cx="21117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a:t>
            </a:r>
            <a:endParaRPr sz="6400" b="1">
              <a:latin typeface="Calibri"/>
              <a:ea typeface="Calibri"/>
              <a:cs typeface="Calibri"/>
              <a:sym typeface="Calibri"/>
            </a:endParaRPr>
          </a:p>
        </p:txBody>
      </p:sp>
      <p:sp>
        <p:nvSpPr>
          <p:cNvPr id="339" name="Google Shape;339;p20"/>
          <p:cNvSpPr txBox="1"/>
          <p:nvPr/>
        </p:nvSpPr>
        <p:spPr>
          <a:xfrm>
            <a:off x="6445950" y="2844150"/>
            <a:ext cx="21891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sis</a:t>
            </a:r>
            <a:endParaRPr sz="6400" b="1">
              <a:latin typeface="Calibri"/>
              <a:ea typeface="Calibri"/>
              <a:cs typeface="Calibri"/>
              <a:sym typeface="Calibri"/>
            </a:endParaRPr>
          </a:p>
        </p:txBody>
      </p:sp>
      <p:cxnSp>
        <p:nvCxnSpPr>
          <p:cNvPr id="340" name="Google Shape;340;p20"/>
          <p:cNvCxnSpPr/>
          <p:nvPr/>
        </p:nvCxnSpPr>
        <p:spPr>
          <a:xfrm flipH="1">
            <a:off x="1681200" y="1835350"/>
            <a:ext cx="1623600" cy="1011000"/>
          </a:xfrm>
          <a:prstGeom prst="straightConnector1">
            <a:avLst/>
          </a:prstGeom>
          <a:noFill/>
          <a:ln w="38100" cap="flat" cmpd="sng">
            <a:solidFill>
              <a:srgbClr val="FF0000"/>
            </a:solidFill>
            <a:prstDash val="solid"/>
            <a:round/>
            <a:headEnd type="none" w="med" len="med"/>
            <a:tailEnd type="triangle" w="med" len="med"/>
          </a:ln>
        </p:spPr>
      </p:cxnSp>
      <p:cxnSp>
        <p:nvCxnSpPr>
          <p:cNvPr id="341" name="Google Shape;341;p20"/>
          <p:cNvCxnSpPr/>
          <p:nvPr/>
        </p:nvCxnSpPr>
        <p:spPr>
          <a:xfrm>
            <a:off x="4562250" y="1835350"/>
            <a:ext cx="19500" cy="1204500"/>
          </a:xfrm>
          <a:prstGeom prst="straightConnector1">
            <a:avLst/>
          </a:prstGeom>
          <a:noFill/>
          <a:ln w="38100" cap="flat" cmpd="sng">
            <a:solidFill>
              <a:srgbClr val="FF0000"/>
            </a:solidFill>
            <a:prstDash val="solid"/>
            <a:round/>
            <a:headEnd type="none" w="med" len="med"/>
            <a:tailEnd type="triangle" w="med" len="med"/>
          </a:ln>
        </p:spPr>
      </p:cxnSp>
      <p:cxnSp>
        <p:nvCxnSpPr>
          <p:cNvPr id="342" name="Google Shape;342;p20"/>
          <p:cNvCxnSpPr/>
          <p:nvPr/>
        </p:nvCxnSpPr>
        <p:spPr>
          <a:xfrm>
            <a:off x="6245700" y="1728150"/>
            <a:ext cx="1071900" cy="13785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e251f77a65_0_106"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ge251f77a65_0_106"/>
          <p:cNvSpPr txBox="1"/>
          <p:nvPr/>
        </p:nvSpPr>
        <p:spPr>
          <a:xfrm>
            <a:off x="626731" y="271068"/>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Questions: </a:t>
            </a:r>
            <a:r>
              <a:rPr lang="en-US" sz="3000">
                <a:solidFill>
                  <a:schemeClr val="dk1"/>
                </a:solidFill>
                <a:latin typeface="Calibri"/>
                <a:ea typeface="Calibri"/>
                <a:cs typeface="Calibri"/>
                <a:sym typeface="Calibri"/>
              </a:rPr>
              <a:t>What types of reactions do organisms within an ecosystem share and how do these interactions affect individual fitness?</a:t>
            </a:r>
            <a:endParaRPr/>
          </a:p>
        </p:txBody>
      </p:sp>
      <p:pic>
        <p:nvPicPr>
          <p:cNvPr id="131" name="Google Shape;131;ge251f77a65_0_106" descr="dreamstime_xl_7331123.jpg"/>
          <p:cNvPicPr preferRelativeResize="0"/>
          <p:nvPr/>
        </p:nvPicPr>
        <p:blipFill rotWithShape="1">
          <a:blip r:embed="rId4">
            <a:alphaModFix/>
          </a:blip>
          <a:srcRect/>
          <a:stretch/>
        </p:blipFill>
        <p:spPr>
          <a:xfrm>
            <a:off x="1760853" y="2399405"/>
            <a:ext cx="5622305" cy="37487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e329f60070_0_58"/>
          <p:cNvPicPr preferRelativeResize="0"/>
          <p:nvPr/>
        </p:nvPicPr>
        <p:blipFill>
          <a:blip r:embed="rId3">
            <a:alphaModFix/>
          </a:blip>
          <a:stretch>
            <a:fillRect/>
          </a:stretch>
        </p:blipFill>
        <p:spPr>
          <a:xfrm>
            <a:off x="0" y="0"/>
            <a:ext cx="1355000" cy="793825"/>
          </a:xfrm>
          <a:prstGeom prst="rect">
            <a:avLst/>
          </a:prstGeom>
          <a:noFill/>
          <a:ln>
            <a:noFill/>
          </a:ln>
        </p:spPr>
      </p:pic>
      <p:sp>
        <p:nvSpPr>
          <p:cNvPr id="349" name="Google Shape;349;ge329f60070_0_58"/>
          <p:cNvSpPr txBox="1"/>
          <p:nvPr/>
        </p:nvSpPr>
        <p:spPr>
          <a:xfrm>
            <a:off x="1148700" y="793825"/>
            <a:ext cx="68466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Symbiosis</a:t>
            </a:r>
            <a:endParaRPr sz="6400" b="1">
              <a:latin typeface="Calibri"/>
              <a:ea typeface="Calibri"/>
              <a:cs typeface="Calibri"/>
              <a:sym typeface="Calibri"/>
            </a:endParaRPr>
          </a:p>
        </p:txBody>
      </p:sp>
      <p:sp>
        <p:nvSpPr>
          <p:cNvPr id="350" name="Google Shape;350;ge329f60070_0_58"/>
          <p:cNvSpPr txBox="1"/>
          <p:nvPr/>
        </p:nvSpPr>
        <p:spPr>
          <a:xfrm>
            <a:off x="3406500" y="2844150"/>
            <a:ext cx="2331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bio</a:t>
            </a:r>
            <a:endParaRPr sz="6400" b="1">
              <a:latin typeface="Calibri"/>
              <a:ea typeface="Calibri"/>
              <a:cs typeface="Calibri"/>
              <a:sym typeface="Calibri"/>
            </a:endParaRPr>
          </a:p>
        </p:txBody>
      </p:sp>
      <p:sp>
        <p:nvSpPr>
          <p:cNvPr id="351" name="Google Shape;351;ge329f60070_0_58"/>
          <p:cNvSpPr txBox="1"/>
          <p:nvPr/>
        </p:nvSpPr>
        <p:spPr>
          <a:xfrm>
            <a:off x="166900" y="2690975"/>
            <a:ext cx="21117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a:t>
            </a:r>
            <a:endParaRPr sz="6400" b="1">
              <a:latin typeface="Calibri"/>
              <a:ea typeface="Calibri"/>
              <a:cs typeface="Calibri"/>
              <a:sym typeface="Calibri"/>
            </a:endParaRPr>
          </a:p>
        </p:txBody>
      </p:sp>
      <p:sp>
        <p:nvSpPr>
          <p:cNvPr id="352" name="Google Shape;352;ge329f60070_0_58"/>
          <p:cNvSpPr txBox="1"/>
          <p:nvPr/>
        </p:nvSpPr>
        <p:spPr>
          <a:xfrm>
            <a:off x="6445950" y="2844150"/>
            <a:ext cx="21891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sis</a:t>
            </a:r>
            <a:endParaRPr sz="6400" b="1">
              <a:latin typeface="Calibri"/>
              <a:ea typeface="Calibri"/>
              <a:cs typeface="Calibri"/>
              <a:sym typeface="Calibri"/>
            </a:endParaRPr>
          </a:p>
        </p:txBody>
      </p:sp>
      <p:cxnSp>
        <p:nvCxnSpPr>
          <p:cNvPr id="353" name="Google Shape;353;ge329f60070_0_58"/>
          <p:cNvCxnSpPr/>
          <p:nvPr/>
        </p:nvCxnSpPr>
        <p:spPr>
          <a:xfrm flipH="1">
            <a:off x="1681200" y="1835350"/>
            <a:ext cx="1623600" cy="1011000"/>
          </a:xfrm>
          <a:prstGeom prst="straightConnector1">
            <a:avLst/>
          </a:prstGeom>
          <a:noFill/>
          <a:ln w="38100" cap="flat" cmpd="sng">
            <a:solidFill>
              <a:srgbClr val="FF0000"/>
            </a:solidFill>
            <a:prstDash val="solid"/>
            <a:round/>
            <a:headEnd type="none" w="med" len="med"/>
            <a:tailEnd type="triangle" w="med" len="med"/>
          </a:ln>
        </p:spPr>
      </p:cxnSp>
      <p:cxnSp>
        <p:nvCxnSpPr>
          <p:cNvPr id="354" name="Google Shape;354;ge329f60070_0_58"/>
          <p:cNvCxnSpPr/>
          <p:nvPr/>
        </p:nvCxnSpPr>
        <p:spPr>
          <a:xfrm>
            <a:off x="1355000" y="3916825"/>
            <a:ext cx="1071900" cy="1378500"/>
          </a:xfrm>
          <a:prstGeom prst="straightConnector1">
            <a:avLst/>
          </a:prstGeom>
          <a:noFill/>
          <a:ln w="38100" cap="flat" cmpd="sng">
            <a:solidFill>
              <a:srgbClr val="FF0000"/>
            </a:solidFill>
            <a:prstDash val="solid"/>
            <a:round/>
            <a:headEnd type="none" w="med" len="med"/>
            <a:tailEnd type="triangle" w="med" len="med"/>
          </a:ln>
        </p:spPr>
      </p:cxnSp>
      <p:pic>
        <p:nvPicPr>
          <p:cNvPr id="355" name="Google Shape;355;ge329f60070_0_58"/>
          <p:cNvPicPr preferRelativeResize="0"/>
          <p:nvPr/>
        </p:nvPicPr>
        <p:blipFill>
          <a:blip r:embed="rId4">
            <a:alphaModFix/>
          </a:blip>
          <a:stretch>
            <a:fillRect/>
          </a:stretch>
        </p:blipFill>
        <p:spPr>
          <a:xfrm>
            <a:off x="57250" y="2922825"/>
            <a:ext cx="2331000" cy="917525"/>
          </a:xfrm>
          <a:prstGeom prst="rect">
            <a:avLst/>
          </a:prstGeom>
          <a:noFill/>
          <a:ln>
            <a:noFill/>
          </a:ln>
        </p:spPr>
      </p:pic>
      <p:sp>
        <p:nvSpPr>
          <p:cNvPr id="356" name="Google Shape;356;ge329f60070_0_58"/>
          <p:cNvSpPr txBox="1"/>
          <p:nvPr/>
        </p:nvSpPr>
        <p:spPr>
          <a:xfrm>
            <a:off x="1573950" y="5434750"/>
            <a:ext cx="18381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Together</a:t>
            </a:r>
            <a:endParaRPr sz="36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ge329f60070_0_72"/>
          <p:cNvPicPr preferRelativeResize="0"/>
          <p:nvPr/>
        </p:nvPicPr>
        <p:blipFill>
          <a:blip r:embed="rId3">
            <a:alphaModFix/>
          </a:blip>
          <a:stretch>
            <a:fillRect/>
          </a:stretch>
        </p:blipFill>
        <p:spPr>
          <a:xfrm>
            <a:off x="0" y="0"/>
            <a:ext cx="1355000" cy="793825"/>
          </a:xfrm>
          <a:prstGeom prst="rect">
            <a:avLst/>
          </a:prstGeom>
          <a:noFill/>
          <a:ln>
            <a:noFill/>
          </a:ln>
        </p:spPr>
      </p:pic>
      <p:sp>
        <p:nvSpPr>
          <p:cNvPr id="363" name="Google Shape;363;ge329f60070_0_72"/>
          <p:cNvSpPr txBox="1"/>
          <p:nvPr/>
        </p:nvSpPr>
        <p:spPr>
          <a:xfrm>
            <a:off x="1148700" y="793825"/>
            <a:ext cx="68466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Symbiosis</a:t>
            </a:r>
            <a:endParaRPr sz="6400" b="1">
              <a:latin typeface="Calibri"/>
              <a:ea typeface="Calibri"/>
              <a:cs typeface="Calibri"/>
              <a:sym typeface="Calibri"/>
            </a:endParaRPr>
          </a:p>
        </p:txBody>
      </p:sp>
      <p:sp>
        <p:nvSpPr>
          <p:cNvPr id="364" name="Google Shape;364;ge329f60070_0_72"/>
          <p:cNvSpPr txBox="1"/>
          <p:nvPr/>
        </p:nvSpPr>
        <p:spPr>
          <a:xfrm>
            <a:off x="3406500" y="2844150"/>
            <a:ext cx="2331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bio</a:t>
            </a:r>
            <a:endParaRPr sz="6400" b="1">
              <a:latin typeface="Calibri"/>
              <a:ea typeface="Calibri"/>
              <a:cs typeface="Calibri"/>
              <a:sym typeface="Calibri"/>
            </a:endParaRPr>
          </a:p>
        </p:txBody>
      </p:sp>
      <p:sp>
        <p:nvSpPr>
          <p:cNvPr id="365" name="Google Shape;365;ge329f60070_0_72"/>
          <p:cNvSpPr txBox="1"/>
          <p:nvPr/>
        </p:nvSpPr>
        <p:spPr>
          <a:xfrm>
            <a:off x="166900" y="2690975"/>
            <a:ext cx="21117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a:t>
            </a:r>
            <a:endParaRPr sz="6400" b="1">
              <a:latin typeface="Calibri"/>
              <a:ea typeface="Calibri"/>
              <a:cs typeface="Calibri"/>
              <a:sym typeface="Calibri"/>
            </a:endParaRPr>
          </a:p>
        </p:txBody>
      </p:sp>
      <p:sp>
        <p:nvSpPr>
          <p:cNvPr id="366" name="Google Shape;366;ge329f60070_0_72"/>
          <p:cNvSpPr txBox="1"/>
          <p:nvPr/>
        </p:nvSpPr>
        <p:spPr>
          <a:xfrm>
            <a:off x="6445950" y="2844150"/>
            <a:ext cx="21891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sis</a:t>
            </a:r>
            <a:endParaRPr sz="6400" b="1">
              <a:latin typeface="Calibri"/>
              <a:ea typeface="Calibri"/>
              <a:cs typeface="Calibri"/>
              <a:sym typeface="Calibri"/>
            </a:endParaRPr>
          </a:p>
        </p:txBody>
      </p:sp>
      <p:cxnSp>
        <p:nvCxnSpPr>
          <p:cNvPr id="367" name="Google Shape;367;ge329f60070_0_72"/>
          <p:cNvCxnSpPr/>
          <p:nvPr/>
        </p:nvCxnSpPr>
        <p:spPr>
          <a:xfrm>
            <a:off x="4562250" y="1835350"/>
            <a:ext cx="19500" cy="1204500"/>
          </a:xfrm>
          <a:prstGeom prst="straightConnector1">
            <a:avLst/>
          </a:prstGeom>
          <a:noFill/>
          <a:ln w="38100" cap="flat" cmpd="sng">
            <a:solidFill>
              <a:srgbClr val="FF0000"/>
            </a:solidFill>
            <a:prstDash val="solid"/>
            <a:round/>
            <a:headEnd type="none" w="med" len="med"/>
            <a:tailEnd type="triangle" w="med" len="med"/>
          </a:ln>
        </p:spPr>
      </p:cxnSp>
      <p:pic>
        <p:nvPicPr>
          <p:cNvPr id="368" name="Google Shape;368;ge329f60070_0_72"/>
          <p:cNvPicPr preferRelativeResize="0"/>
          <p:nvPr/>
        </p:nvPicPr>
        <p:blipFill>
          <a:blip r:embed="rId4">
            <a:alphaModFix/>
          </a:blip>
          <a:stretch>
            <a:fillRect/>
          </a:stretch>
        </p:blipFill>
        <p:spPr>
          <a:xfrm>
            <a:off x="3406500" y="3039838"/>
            <a:ext cx="2331000" cy="917525"/>
          </a:xfrm>
          <a:prstGeom prst="rect">
            <a:avLst/>
          </a:prstGeom>
          <a:noFill/>
          <a:ln>
            <a:noFill/>
          </a:ln>
        </p:spPr>
      </p:pic>
      <p:sp>
        <p:nvSpPr>
          <p:cNvPr id="369" name="Google Shape;369;ge329f60070_0_72"/>
          <p:cNvSpPr txBox="1"/>
          <p:nvPr/>
        </p:nvSpPr>
        <p:spPr>
          <a:xfrm>
            <a:off x="2741700" y="5250950"/>
            <a:ext cx="36606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Life or living things</a:t>
            </a:r>
            <a:endParaRPr sz="3600">
              <a:latin typeface="Calibri"/>
              <a:ea typeface="Calibri"/>
              <a:cs typeface="Calibri"/>
              <a:sym typeface="Calibri"/>
            </a:endParaRPr>
          </a:p>
        </p:txBody>
      </p:sp>
      <p:cxnSp>
        <p:nvCxnSpPr>
          <p:cNvPr id="370" name="Google Shape;370;ge329f60070_0_72"/>
          <p:cNvCxnSpPr/>
          <p:nvPr/>
        </p:nvCxnSpPr>
        <p:spPr>
          <a:xfrm>
            <a:off x="4581750" y="4013850"/>
            <a:ext cx="19500" cy="12045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ge329f60070_0_85"/>
          <p:cNvPicPr preferRelativeResize="0"/>
          <p:nvPr/>
        </p:nvPicPr>
        <p:blipFill>
          <a:blip r:embed="rId3">
            <a:alphaModFix/>
          </a:blip>
          <a:stretch>
            <a:fillRect/>
          </a:stretch>
        </p:blipFill>
        <p:spPr>
          <a:xfrm>
            <a:off x="0" y="0"/>
            <a:ext cx="1355000" cy="793825"/>
          </a:xfrm>
          <a:prstGeom prst="rect">
            <a:avLst/>
          </a:prstGeom>
          <a:noFill/>
          <a:ln>
            <a:noFill/>
          </a:ln>
        </p:spPr>
      </p:pic>
      <p:sp>
        <p:nvSpPr>
          <p:cNvPr id="377" name="Google Shape;377;ge329f60070_0_85"/>
          <p:cNvSpPr txBox="1"/>
          <p:nvPr/>
        </p:nvSpPr>
        <p:spPr>
          <a:xfrm>
            <a:off x="1148700" y="793825"/>
            <a:ext cx="68466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Symbiosis</a:t>
            </a:r>
            <a:endParaRPr sz="6400" b="1">
              <a:latin typeface="Calibri"/>
              <a:ea typeface="Calibri"/>
              <a:cs typeface="Calibri"/>
              <a:sym typeface="Calibri"/>
            </a:endParaRPr>
          </a:p>
        </p:txBody>
      </p:sp>
      <p:sp>
        <p:nvSpPr>
          <p:cNvPr id="378" name="Google Shape;378;ge329f60070_0_85"/>
          <p:cNvSpPr txBox="1"/>
          <p:nvPr/>
        </p:nvSpPr>
        <p:spPr>
          <a:xfrm>
            <a:off x="3406500" y="2844150"/>
            <a:ext cx="2331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bio</a:t>
            </a:r>
            <a:endParaRPr sz="6400" b="1">
              <a:latin typeface="Calibri"/>
              <a:ea typeface="Calibri"/>
              <a:cs typeface="Calibri"/>
              <a:sym typeface="Calibri"/>
            </a:endParaRPr>
          </a:p>
        </p:txBody>
      </p:sp>
      <p:sp>
        <p:nvSpPr>
          <p:cNvPr id="379" name="Google Shape;379;ge329f60070_0_85"/>
          <p:cNvSpPr txBox="1"/>
          <p:nvPr/>
        </p:nvSpPr>
        <p:spPr>
          <a:xfrm>
            <a:off x="166900" y="2690975"/>
            <a:ext cx="21117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a:t>
            </a:r>
            <a:endParaRPr sz="6400" b="1">
              <a:latin typeface="Calibri"/>
              <a:ea typeface="Calibri"/>
              <a:cs typeface="Calibri"/>
              <a:sym typeface="Calibri"/>
            </a:endParaRPr>
          </a:p>
        </p:txBody>
      </p:sp>
      <p:sp>
        <p:nvSpPr>
          <p:cNvPr id="380" name="Google Shape;380;ge329f60070_0_85"/>
          <p:cNvSpPr txBox="1"/>
          <p:nvPr/>
        </p:nvSpPr>
        <p:spPr>
          <a:xfrm>
            <a:off x="6445950" y="2844150"/>
            <a:ext cx="21891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sis</a:t>
            </a:r>
            <a:endParaRPr sz="6400" b="1">
              <a:latin typeface="Calibri"/>
              <a:ea typeface="Calibri"/>
              <a:cs typeface="Calibri"/>
              <a:sym typeface="Calibri"/>
            </a:endParaRPr>
          </a:p>
        </p:txBody>
      </p:sp>
      <p:cxnSp>
        <p:nvCxnSpPr>
          <p:cNvPr id="381" name="Google Shape;381;ge329f60070_0_85"/>
          <p:cNvCxnSpPr/>
          <p:nvPr/>
        </p:nvCxnSpPr>
        <p:spPr>
          <a:xfrm flipH="1">
            <a:off x="5969850" y="4126900"/>
            <a:ext cx="1623600" cy="1011000"/>
          </a:xfrm>
          <a:prstGeom prst="straightConnector1">
            <a:avLst/>
          </a:prstGeom>
          <a:noFill/>
          <a:ln w="38100" cap="flat" cmpd="sng">
            <a:solidFill>
              <a:srgbClr val="FF0000"/>
            </a:solidFill>
            <a:prstDash val="solid"/>
            <a:round/>
            <a:headEnd type="none" w="med" len="med"/>
            <a:tailEnd type="triangle" w="med" len="med"/>
          </a:ln>
        </p:spPr>
      </p:cxnSp>
      <p:cxnSp>
        <p:nvCxnSpPr>
          <p:cNvPr id="382" name="Google Shape;382;ge329f60070_0_85"/>
          <p:cNvCxnSpPr/>
          <p:nvPr/>
        </p:nvCxnSpPr>
        <p:spPr>
          <a:xfrm>
            <a:off x="6245700" y="1728150"/>
            <a:ext cx="1071900" cy="1378500"/>
          </a:xfrm>
          <a:prstGeom prst="straightConnector1">
            <a:avLst/>
          </a:prstGeom>
          <a:noFill/>
          <a:ln w="38100" cap="flat" cmpd="sng">
            <a:solidFill>
              <a:srgbClr val="FF0000"/>
            </a:solidFill>
            <a:prstDash val="solid"/>
            <a:round/>
            <a:headEnd type="none" w="med" len="med"/>
            <a:tailEnd type="triangle" w="med" len="med"/>
          </a:ln>
        </p:spPr>
      </p:cxnSp>
      <p:pic>
        <p:nvPicPr>
          <p:cNvPr id="383" name="Google Shape;383;ge329f60070_0_85"/>
          <p:cNvPicPr preferRelativeResize="0"/>
          <p:nvPr/>
        </p:nvPicPr>
        <p:blipFill>
          <a:blip r:embed="rId4">
            <a:alphaModFix/>
          </a:blip>
          <a:stretch>
            <a:fillRect/>
          </a:stretch>
        </p:blipFill>
        <p:spPr>
          <a:xfrm>
            <a:off x="6375000" y="3106638"/>
            <a:ext cx="2331000" cy="917525"/>
          </a:xfrm>
          <a:prstGeom prst="rect">
            <a:avLst/>
          </a:prstGeom>
          <a:noFill/>
          <a:ln>
            <a:noFill/>
          </a:ln>
        </p:spPr>
      </p:pic>
      <p:sp>
        <p:nvSpPr>
          <p:cNvPr id="384" name="Google Shape;384;ge329f60070_0_85"/>
          <p:cNvSpPr txBox="1"/>
          <p:nvPr/>
        </p:nvSpPr>
        <p:spPr>
          <a:xfrm>
            <a:off x="3737300" y="5240625"/>
            <a:ext cx="41013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Condition or state of</a:t>
            </a:r>
            <a:endParaRPr sz="36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ge329f60070_0_102"/>
          <p:cNvPicPr preferRelativeResize="0"/>
          <p:nvPr/>
        </p:nvPicPr>
        <p:blipFill>
          <a:blip r:embed="rId3">
            <a:alphaModFix/>
          </a:blip>
          <a:stretch>
            <a:fillRect/>
          </a:stretch>
        </p:blipFill>
        <p:spPr>
          <a:xfrm>
            <a:off x="0" y="0"/>
            <a:ext cx="1355000" cy="793825"/>
          </a:xfrm>
          <a:prstGeom prst="rect">
            <a:avLst/>
          </a:prstGeom>
          <a:noFill/>
          <a:ln>
            <a:noFill/>
          </a:ln>
        </p:spPr>
      </p:pic>
      <p:sp>
        <p:nvSpPr>
          <p:cNvPr id="391" name="Google Shape;391;ge329f60070_0_102"/>
          <p:cNvSpPr txBox="1"/>
          <p:nvPr/>
        </p:nvSpPr>
        <p:spPr>
          <a:xfrm>
            <a:off x="1148700" y="2844150"/>
            <a:ext cx="68466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Symbiosis</a:t>
            </a:r>
            <a:endParaRPr sz="6400" b="1">
              <a:latin typeface="Calibri"/>
              <a:ea typeface="Calibri"/>
              <a:cs typeface="Calibri"/>
              <a:sym typeface="Calibri"/>
            </a:endParaRPr>
          </a:p>
        </p:txBody>
      </p:sp>
      <p:sp>
        <p:nvSpPr>
          <p:cNvPr id="392" name="Google Shape;392;ge329f60070_0_102"/>
          <p:cNvSpPr txBox="1"/>
          <p:nvPr/>
        </p:nvSpPr>
        <p:spPr>
          <a:xfrm>
            <a:off x="3577525" y="1067400"/>
            <a:ext cx="2331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bio</a:t>
            </a:r>
            <a:endParaRPr sz="6400" b="1">
              <a:latin typeface="Calibri"/>
              <a:ea typeface="Calibri"/>
              <a:cs typeface="Calibri"/>
              <a:sym typeface="Calibri"/>
            </a:endParaRPr>
          </a:p>
        </p:txBody>
      </p:sp>
      <p:sp>
        <p:nvSpPr>
          <p:cNvPr id="393" name="Google Shape;393;ge329f60070_0_102"/>
          <p:cNvSpPr txBox="1"/>
          <p:nvPr/>
        </p:nvSpPr>
        <p:spPr>
          <a:xfrm>
            <a:off x="337925" y="1067400"/>
            <a:ext cx="21117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a:t>
            </a:r>
            <a:endParaRPr sz="6400" b="1">
              <a:latin typeface="Calibri"/>
              <a:ea typeface="Calibri"/>
              <a:cs typeface="Calibri"/>
              <a:sym typeface="Calibri"/>
            </a:endParaRPr>
          </a:p>
        </p:txBody>
      </p:sp>
      <p:sp>
        <p:nvSpPr>
          <p:cNvPr id="394" name="Google Shape;394;ge329f60070_0_102"/>
          <p:cNvSpPr txBox="1"/>
          <p:nvPr/>
        </p:nvSpPr>
        <p:spPr>
          <a:xfrm>
            <a:off x="6616975" y="1067400"/>
            <a:ext cx="21891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sis</a:t>
            </a:r>
            <a:endParaRPr sz="6400" b="1">
              <a:latin typeface="Calibri"/>
              <a:ea typeface="Calibri"/>
              <a:cs typeface="Calibri"/>
              <a:sym typeface="Calibri"/>
            </a:endParaRPr>
          </a:p>
        </p:txBody>
      </p:sp>
      <p:pic>
        <p:nvPicPr>
          <p:cNvPr id="395" name="Google Shape;395;ge329f60070_0_102"/>
          <p:cNvPicPr preferRelativeResize="0"/>
          <p:nvPr/>
        </p:nvPicPr>
        <p:blipFill>
          <a:blip r:embed="rId4">
            <a:alphaModFix/>
          </a:blip>
          <a:stretch>
            <a:fillRect/>
          </a:stretch>
        </p:blipFill>
        <p:spPr>
          <a:xfrm>
            <a:off x="6049300" y="1255350"/>
            <a:ext cx="746196" cy="793825"/>
          </a:xfrm>
          <a:prstGeom prst="rect">
            <a:avLst/>
          </a:prstGeom>
          <a:noFill/>
          <a:ln>
            <a:noFill/>
          </a:ln>
        </p:spPr>
      </p:pic>
      <p:pic>
        <p:nvPicPr>
          <p:cNvPr id="396" name="Google Shape;396;ge329f60070_0_102"/>
          <p:cNvPicPr preferRelativeResize="0"/>
          <p:nvPr/>
        </p:nvPicPr>
        <p:blipFill>
          <a:blip r:embed="rId5">
            <a:alphaModFix/>
          </a:blip>
          <a:stretch>
            <a:fillRect/>
          </a:stretch>
        </p:blipFill>
        <p:spPr>
          <a:xfrm>
            <a:off x="4279575" y="4013850"/>
            <a:ext cx="584850" cy="1169700"/>
          </a:xfrm>
          <a:prstGeom prst="rect">
            <a:avLst/>
          </a:prstGeom>
          <a:noFill/>
          <a:ln>
            <a:noFill/>
          </a:ln>
        </p:spPr>
      </p:pic>
      <p:pic>
        <p:nvPicPr>
          <p:cNvPr id="397" name="Google Shape;397;ge329f60070_0_102"/>
          <p:cNvPicPr preferRelativeResize="0"/>
          <p:nvPr/>
        </p:nvPicPr>
        <p:blipFill>
          <a:blip r:embed="rId4">
            <a:alphaModFix/>
          </a:blip>
          <a:stretch>
            <a:fillRect/>
          </a:stretch>
        </p:blipFill>
        <p:spPr>
          <a:xfrm>
            <a:off x="2690550" y="1255338"/>
            <a:ext cx="746196" cy="793825"/>
          </a:xfrm>
          <a:prstGeom prst="rect">
            <a:avLst/>
          </a:prstGeom>
          <a:noFill/>
          <a:ln>
            <a:noFill/>
          </a:ln>
        </p:spPr>
      </p:pic>
      <p:sp>
        <p:nvSpPr>
          <p:cNvPr id="398" name="Google Shape;398;ge329f60070_0_102"/>
          <p:cNvSpPr txBox="1"/>
          <p:nvPr/>
        </p:nvSpPr>
        <p:spPr>
          <a:xfrm>
            <a:off x="1186950" y="5301900"/>
            <a:ext cx="67701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State of living things living together</a:t>
            </a:r>
            <a:endParaRPr sz="36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e329f60070_0_11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e329f60070_0_124"/>
          <p:cNvSpPr txBox="1"/>
          <p:nvPr/>
        </p:nvSpPr>
        <p:spPr>
          <a:xfrm>
            <a:off x="1007302" y="348975"/>
            <a:ext cx="78420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How can we use the word parts of symbiosis to help us remember the definition of the term?</a:t>
            </a:r>
            <a:endParaRPr sz="4000">
              <a:solidFill>
                <a:schemeClr val="dk1"/>
              </a:solidFill>
              <a:latin typeface="Calibri"/>
              <a:ea typeface="Calibri"/>
              <a:cs typeface="Calibri"/>
              <a:sym typeface="Calibri"/>
            </a:endParaRPr>
          </a:p>
        </p:txBody>
      </p:sp>
      <p:sp>
        <p:nvSpPr>
          <p:cNvPr id="411" name="Google Shape;411;ge329f60070_0_12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ge329f60070_0_124"/>
          <p:cNvSpPr txBox="1"/>
          <p:nvPr/>
        </p:nvSpPr>
        <p:spPr>
          <a:xfrm>
            <a:off x="1319725" y="2723700"/>
            <a:ext cx="68466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Symbiosis</a:t>
            </a:r>
            <a:endParaRPr sz="6400" b="1">
              <a:latin typeface="Calibri"/>
              <a:ea typeface="Calibri"/>
              <a:cs typeface="Calibri"/>
              <a:sym typeface="Calibri"/>
            </a:endParaRPr>
          </a:p>
        </p:txBody>
      </p:sp>
      <p:sp>
        <p:nvSpPr>
          <p:cNvPr id="413" name="Google Shape;413;ge329f60070_0_124"/>
          <p:cNvSpPr txBox="1"/>
          <p:nvPr/>
        </p:nvSpPr>
        <p:spPr>
          <a:xfrm>
            <a:off x="3577525" y="4774025"/>
            <a:ext cx="2331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bio</a:t>
            </a:r>
            <a:endParaRPr sz="6400" b="1">
              <a:latin typeface="Calibri"/>
              <a:ea typeface="Calibri"/>
              <a:cs typeface="Calibri"/>
              <a:sym typeface="Calibri"/>
            </a:endParaRPr>
          </a:p>
        </p:txBody>
      </p:sp>
      <p:sp>
        <p:nvSpPr>
          <p:cNvPr id="414" name="Google Shape;414;ge329f60070_0_124"/>
          <p:cNvSpPr txBox="1"/>
          <p:nvPr/>
        </p:nvSpPr>
        <p:spPr>
          <a:xfrm>
            <a:off x="337925" y="4620850"/>
            <a:ext cx="21117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Sym</a:t>
            </a:r>
            <a:endParaRPr sz="6400" b="1">
              <a:latin typeface="Calibri"/>
              <a:ea typeface="Calibri"/>
              <a:cs typeface="Calibri"/>
              <a:sym typeface="Calibri"/>
            </a:endParaRPr>
          </a:p>
        </p:txBody>
      </p:sp>
      <p:sp>
        <p:nvSpPr>
          <p:cNvPr id="415" name="Google Shape;415;ge329f60070_0_124"/>
          <p:cNvSpPr txBox="1"/>
          <p:nvPr/>
        </p:nvSpPr>
        <p:spPr>
          <a:xfrm>
            <a:off x="6616975" y="4774025"/>
            <a:ext cx="21891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sis</a:t>
            </a:r>
            <a:endParaRPr sz="6400" b="1">
              <a:latin typeface="Calibri"/>
              <a:ea typeface="Calibri"/>
              <a:cs typeface="Calibri"/>
              <a:sym typeface="Calibri"/>
            </a:endParaRPr>
          </a:p>
        </p:txBody>
      </p:sp>
      <p:cxnSp>
        <p:nvCxnSpPr>
          <p:cNvPr id="416" name="Google Shape;416;ge329f60070_0_124"/>
          <p:cNvCxnSpPr/>
          <p:nvPr/>
        </p:nvCxnSpPr>
        <p:spPr>
          <a:xfrm flipH="1">
            <a:off x="1852225" y="3765225"/>
            <a:ext cx="1623600" cy="1011000"/>
          </a:xfrm>
          <a:prstGeom prst="straightConnector1">
            <a:avLst/>
          </a:prstGeom>
          <a:noFill/>
          <a:ln w="38100" cap="flat" cmpd="sng">
            <a:solidFill>
              <a:srgbClr val="FF0000"/>
            </a:solidFill>
            <a:prstDash val="solid"/>
            <a:round/>
            <a:headEnd type="none" w="med" len="med"/>
            <a:tailEnd type="triangle" w="med" len="med"/>
          </a:ln>
        </p:spPr>
      </p:cxnSp>
      <p:cxnSp>
        <p:nvCxnSpPr>
          <p:cNvPr id="417" name="Google Shape;417;ge329f60070_0_124"/>
          <p:cNvCxnSpPr/>
          <p:nvPr/>
        </p:nvCxnSpPr>
        <p:spPr>
          <a:xfrm>
            <a:off x="4733275" y="3765225"/>
            <a:ext cx="19500" cy="1204500"/>
          </a:xfrm>
          <a:prstGeom prst="straightConnector1">
            <a:avLst/>
          </a:prstGeom>
          <a:noFill/>
          <a:ln w="38100" cap="flat" cmpd="sng">
            <a:solidFill>
              <a:srgbClr val="FF0000"/>
            </a:solidFill>
            <a:prstDash val="solid"/>
            <a:round/>
            <a:headEnd type="none" w="med" len="med"/>
            <a:tailEnd type="triangle" w="med" len="med"/>
          </a:ln>
        </p:spPr>
      </p:cxnSp>
      <p:cxnSp>
        <p:nvCxnSpPr>
          <p:cNvPr id="418" name="Google Shape;418;ge329f60070_0_124"/>
          <p:cNvCxnSpPr/>
          <p:nvPr/>
        </p:nvCxnSpPr>
        <p:spPr>
          <a:xfrm>
            <a:off x="6416725" y="3658025"/>
            <a:ext cx="1071900" cy="13785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ge251f77a65_0_806"/>
          <p:cNvPicPr preferRelativeResize="0"/>
          <p:nvPr/>
        </p:nvPicPr>
        <p:blipFill rotWithShape="1">
          <a:blip r:embed="rId3">
            <a:alphaModFix/>
          </a:blip>
          <a:srcRect/>
          <a:stretch/>
        </p:blipFill>
        <p:spPr>
          <a:xfrm>
            <a:off x="0" y="406400"/>
            <a:ext cx="9144002" cy="6035565"/>
          </a:xfrm>
          <a:prstGeom prst="rect">
            <a:avLst/>
          </a:prstGeom>
          <a:noFill/>
          <a:ln>
            <a:noFill/>
          </a:ln>
        </p:spPr>
      </p:pic>
      <p:sp>
        <p:nvSpPr>
          <p:cNvPr id="425" name="Google Shape;425;ge251f77a65_0_80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5"/>
          <p:cNvSpPr txBox="1">
            <a:spLocks noGrp="1"/>
          </p:cNvSpPr>
          <p:nvPr>
            <p:ph type="ctrTitle"/>
          </p:nvPr>
        </p:nvSpPr>
        <p:spPr>
          <a:xfrm>
            <a:off x="685800" y="427701"/>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 </a:t>
            </a:r>
            <a:r>
              <a:rPr lang="en-US" sz="5400"/>
              <a:t>Symbiotic Relationships</a:t>
            </a:r>
            <a:endParaRPr/>
          </a:p>
        </p:txBody>
      </p:sp>
      <p:sp>
        <p:nvSpPr>
          <p:cNvPr id="432" name="Google Shape;432;p25"/>
          <p:cNvSpPr txBox="1">
            <a:spLocks noGrp="1"/>
          </p:cNvSpPr>
          <p:nvPr>
            <p:ph type="subTitle" idx="1"/>
          </p:nvPr>
        </p:nvSpPr>
        <p:spPr>
          <a:xfrm>
            <a:off x="685800" y="1897726"/>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a:t>Exist when two or more organisms of different species live in close proximity and develop long-term interaction patterns</a:t>
            </a:r>
            <a:endParaRPr/>
          </a:p>
        </p:txBody>
      </p:sp>
      <p:pic>
        <p:nvPicPr>
          <p:cNvPr id="433" name="Google Shape;433;p25" descr="dreamstime_xl_9372953.jpg"/>
          <p:cNvPicPr preferRelativeResize="0"/>
          <p:nvPr/>
        </p:nvPicPr>
        <p:blipFill rotWithShape="1">
          <a:blip r:embed="rId3">
            <a:alphaModFix/>
          </a:blip>
          <a:srcRect/>
          <a:stretch/>
        </p:blipFill>
        <p:spPr>
          <a:xfrm>
            <a:off x="1666195" y="3650322"/>
            <a:ext cx="5811618" cy="2195303"/>
          </a:xfrm>
          <a:prstGeom prst="rect">
            <a:avLst/>
          </a:prstGeom>
          <a:noFill/>
          <a:ln>
            <a:noFill/>
          </a:ln>
        </p:spPr>
      </p:pic>
      <p:sp>
        <p:nvSpPr>
          <p:cNvPr id="434" name="Google Shape;434;p25"/>
          <p:cNvSpPr txBox="1"/>
          <p:nvPr/>
        </p:nvSpPr>
        <p:spPr>
          <a:xfrm>
            <a:off x="2885146" y="6078191"/>
            <a:ext cx="32576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***See notes for a review video!</a:t>
            </a:r>
            <a:endParaRPr sz="1800">
              <a:solidFill>
                <a:schemeClr val="dk1"/>
              </a:solidFill>
              <a:latin typeface="Calibri"/>
              <a:ea typeface="Calibri"/>
              <a:cs typeface="Calibri"/>
              <a:sym typeface="Calibri"/>
            </a:endParaRPr>
          </a:p>
        </p:txBody>
      </p:sp>
      <p:sp>
        <p:nvSpPr>
          <p:cNvPr id="435" name="Google Shape;435;p2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e251f77a65_0_88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7"/>
          <p:cNvSpPr txBox="1"/>
          <p:nvPr/>
        </p:nvSpPr>
        <p:spPr>
          <a:xfrm>
            <a:off x="1135505" y="413963"/>
            <a:ext cx="6873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the definition of symbiosis?</a:t>
            </a:r>
            <a:endParaRPr sz="3600">
              <a:solidFill>
                <a:schemeClr val="dk1"/>
              </a:solidFill>
              <a:latin typeface="Calibri"/>
              <a:ea typeface="Calibri"/>
              <a:cs typeface="Calibri"/>
              <a:sym typeface="Calibri"/>
            </a:endParaRPr>
          </a:p>
        </p:txBody>
      </p:sp>
      <p:pic>
        <p:nvPicPr>
          <p:cNvPr id="448" name="Google Shape;448;p27"/>
          <p:cNvPicPr preferRelativeResize="0"/>
          <p:nvPr/>
        </p:nvPicPr>
        <p:blipFill rotWithShape="1">
          <a:blip r:embed="rId3">
            <a:alphaModFix/>
          </a:blip>
          <a:srcRect/>
          <a:stretch/>
        </p:blipFill>
        <p:spPr>
          <a:xfrm>
            <a:off x="1135525" y="1772617"/>
            <a:ext cx="6872949" cy="4591709"/>
          </a:xfrm>
          <a:prstGeom prst="rect">
            <a:avLst/>
          </a:prstGeom>
          <a:noFill/>
          <a:ln>
            <a:noFill/>
          </a:ln>
        </p:spPr>
      </p:pic>
      <p:sp>
        <p:nvSpPr>
          <p:cNvPr id="449" name="Google Shape;449;p27"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e251f77a65_0_191"/>
          <p:cNvSpPr txBox="1"/>
          <p:nvPr/>
        </p:nvSpPr>
        <p:spPr>
          <a:xfrm>
            <a:off x="2301072" y="693336"/>
            <a:ext cx="51285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C000"/>
              </a:buClr>
              <a:buSzPts val="5600"/>
              <a:buFont typeface="Calibri"/>
              <a:buNone/>
            </a:pPr>
            <a:r>
              <a:rPr lang="en-US" sz="5600">
                <a:solidFill>
                  <a:srgbClr val="FFC000"/>
                </a:solidFill>
                <a:latin typeface="Calibri"/>
                <a:ea typeface="Calibri"/>
                <a:cs typeface="Calibri"/>
                <a:sym typeface="Calibri"/>
              </a:rPr>
              <a:t>Demonstration</a:t>
            </a:r>
            <a:endParaRPr sz="1800">
              <a:solidFill>
                <a:schemeClr val="dk1"/>
              </a:solidFill>
              <a:latin typeface="Calibri"/>
              <a:ea typeface="Calibri"/>
              <a:cs typeface="Calibri"/>
              <a:sym typeface="Calibri"/>
            </a:endParaRPr>
          </a:p>
        </p:txBody>
      </p:sp>
      <p:sp>
        <p:nvSpPr>
          <p:cNvPr id="138" name="Google Shape;138;ge251f77a65_0_191"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 name="Google Shape;139;ge251f77a65_0_191"/>
          <p:cNvSpPr txBox="1"/>
          <p:nvPr/>
        </p:nvSpPr>
        <p:spPr>
          <a:xfrm>
            <a:off x="1272375" y="1962625"/>
            <a:ext cx="67341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900" u="sng">
                <a:solidFill>
                  <a:schemeClr val="hlink"/>
                </a:solidFill>
                <a:latin typeface="Calibri"/>
                <a:ea typeface="Calibri"/>
                <a:cs typeface="Calibri"/>
                <a:sym typeface="Calibri"/>
                <a:hlinkClick r:id="rId4"/>
              </a:rPr>
              <a:t>Moths and Sloths: A Strange Relationship</a:t>
            </a:r>
            <a:endParaRPr sz="2900">
              <a:latin typeface="Calibri"/>
              <a:ea typeface="Calibri"/>
              <a:cs typeface="Calibri"/>
              <a:sym typeface="Calibri"/>
            </a:endParaRPr>
          </a:p>
        </p:txBody>
      </p:sp>
      <p:sp>
        <p:nvSpPr>
          <p:cNvPr id="140" name="Google Shape;140;ge251f77a65_0_191"/>
          <p:cNvSpPr txBox="1"/>
          <p:nvPr/>
        </p:nvSpPr>
        <p:spPr>
          <a:xfrm>
            <a:off x="1143525" y="2694700"/>
            <a:ext cx="6991800" cy="201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200"/>
              <a:buFont typeface="Calibri"/>
              <a:buNone/>
            </a:pPr>
            <a:r>
              <a:rPr lang="en-US" sz="1700">
                <a:solidFill>
                  <a:schemeClr val="dk1"/>
                </a:solidFill>
                <a:latin typeface="Calibri"/>
                <a:ea typeface="Calibri"/>
                <a:cs typeface="Calibri"/>
                <a:sym typeface="Calibri"/>
              </a:rPr>
              <a:t>Linked above is an article describing the symbiotic relationship between sloths and moths. This example is a great way to get students interested in the topic and to engage their prior knowledge about types of relationships. You may choose to have students read the article with a partner or to go through the article as a class with check-in questions. In the speaker notes is an explanation of how one teacher uses the article as a warm-up. This warm-up was taken from the BetterLesson  website linked </a:t>
            </a:r>
            <a:r>
              <a:rPr lang="en-US" sz="1700" u="sng">
                <a:solidFill>
                  <a:schemeClr val="hlink"/>
                </a:solidFill>
                <a:latin typeface="Calibri"/>
                <a:ea typeface="Calibri"/>
                <a:cs typeface="Calibri"/>
                <a:sym typeface="Calibri"/>
                <a:hlinkClick r:id="rId5"/>
              </a:rPr>
              <a:t>here</a:t>
            </a:r>
            <a:r>
              <a:rPr lang="en-US" sz="1700">
                <a:solidFill>
                  <a:schemeClr val="dk1"/>
                </a:solidFill>
                <a:latin typeface="Calibri"/>
                <a:ea typeface="Calibri"/>
                <a:cs typeface="Calibri"/>
                <a:sym typeface="Calibri"/>
              </a:rPr>
              <a:t>.</a:t>
            </a:r>
            <a:endParaRPr sz="1900">
              <a:latin typeface="Calibri"/>
              <a:ea typeface="Calibri"/>
              <a:cs typeface="Calibri"/>
              <a:sym typeface="Calibri"/>
            </a:endParaRPr>
          </a:p>
        </p:txBody>
      </p:sp>
      <p:pic>
        <p:nvPicPr>
          <p:cNvPr id="141" name="Google Shape;141;ge251f77a65_0_191" descr="Cursor"/>
          <p:cNvPicPr preferRelativeResize="0"/>
          <p:nvPr/>
        </p:nvPicPr>
        <p:blipFill rotWithShape="1">
          <a:blip r:embed="rId6">
            <a:alphaModFix/>
          </a:blip>
          <a:srcRect/>
          <a:stretch/>
        </p:blipFill>
        <p:spPr>
          <a:xfrm rot="5400000">
            <a:off x="860048" y="2261300"/>
            <a:ext cx="608775" cy="608775"/>
          </a:xfrm>
          <a:prstGeom prst="rect">
            <a:avLst/>
          </a:prstGeom>
          <a:noFill/>
          <a:ln>
            <a:noFill/>
          </a:ln>
        </p:spPr>
      </p:pic>
      <p:pic>
        <p:nvPicPr>
          <p:cNvPr id="142" name="Google Shape;142;ge251f77a65_0_191"/>
          <p:cNvPicPr preferRelativeResize="0"/>
          <p:nvPr/>
        </p:nvPicPr>
        <p:blipFill>
          <a:blip r:embed="rId7">
            <a:alphaModFix/>
          </a:blip>
          <a:stretch>
            <a:fillRect/>
          </a:stretch>
        </p:blipFill>
        <p:spPr>
          <a:xfrm>
            <a:off x="2976177" y="4811875"/>
            <a:ext cx="3191636" cy="18531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8"/>
          <p:cNvSpPr txBox="1"/>
          <p:nvPr/>
        </p:nvSpPr>
        <p:spPr>
          <a:xfrm>
            <a:off x="0" y="140566"/>
            <a:ext cx="91440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Share an example of an animal or plant interaction.</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How does this show symbiosis?</a:t>
            </a:r>
            <a:endParaRPr sz="3600">
              <a:solidFill>
                <a:schemeClr val="dk1"/>
              </a:solidFill>
              <a:latin typeface="Calibri"/>
              <a:ea typeface="Calibri"/>
              <a:cs typeface="Calibri"/>
              <a:sym typeface="Calibri"/>
            </a:endParaRPr>
          </a:p>
        </p:txBody>
      </p:sp>
      <p:pic>
        <p:nvPicPr>
          <p:cNvPr id="456" name="Google Shape;456;p28"/>
          <p:cNvPicPr preferRelativeResize="0"/>
          <p:nvPr/>
        </p:nvPicPr>
        <p:blipFill rotWithShape="1">
          <a:blip r:embed="rId3">
            <a:alphaModFix/>
          </a:blip>
          <a:srcRect/>
          <a:stretch/>
        </p:blipFill>
        <p:spPr>
          <a:xfrm>
            <a:off x="1352287" y="2182951"/>
            <a:ext cx="6439424" cy="4310152"/>
          </a:xfrm>
          <a:prstGeom prst="rect">
            <a:avLst/>
          </a:prstGeom>
          <a:noFill/>
          <a:ln>
            <a:noFill/>
          </a:ln>
        </p:spPr>
      </p:pic>
      <p:sp>
        <p:nvSpPr>
          <p:cNvPr id="457" name="Google Shape;457;p28"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9"/>
          <p:cNvSpPr txBox="1">
            <a:spLocks noGrp="1"/>
          </p:cNvSpPr>
          <p:nvPr>
            <p:ph type="ctrTitle"/>
          </p:nvPr>
        </p:nvSpPr>
        <p:spPr>
          <a:xfrm>
            <a:off x="685800" y="427701"/>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 </a:t>
            </a:r>
            <a:endParaRPr/>
          </a:p>
        </p:txBody>
      </p:sp>
      <p:grpSp>
        <p:nvGrpSpPr>
          <p:cNvPr id="464" name="Google Shape;464;p29"/>
          <p:cNvGrpSpPr/>
          <p:nvPr/>
        </p:nvGrpSpPr>
        <p:grpSpPr>
          <a:xfrm>
            <a:off x="770170" y="157479"/>
            <a:ext cx="7471923" cy="6529982"/>
            <a:chOff x="391843" y="-270223"/>
            <a:chExt cx="7471923" cy="6529982"/>
          </a:xfrm>
        </p:grpSpPr>
        <p:sp>
          <p:nvSpPr>
            <p:cNvPr id="465" name="Google Shape;465;p29"/>
            <p:cNvSpPr/>
            <p:nvPr/>
          </p:nvSpPr>
          <p:spPr>
            <a:xfrm>
              <a:off x="1705786" y="550983"/>
              <a:ext cx="4829063" cy="1677070"/>
            </a:xfrm>
            <a:prstGeom prst="ellipse">
              <a:avLst/>
            </a:prstGeom>
            <a:solidFill>
              <a:srgbClr val="C5D8F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9"/>
            <p:cNvSpPr/>
            <p:nvPr/>
          </p:nvSpPr>
          <p:spPr>
            <a:xfrm>
              <a:off x="3659872" y="4451423"/>
              <a:ext cx="935865" cy="1011225"/>
            </a:xfrm>
            <a:prstGeom prst="downArrow">
              <a:avLst>
                <a:gd name="adj1" fmla="val 50000"/>
                <a:gd name="adj2" fmla="val 5000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9"/>
            <p:cNvSpPr/>
            <p:nvPr/>
          </p:nvSpPr>
          <p:spPr>
            <a:xfrm>
              <a:off x="1881728" y="5136721"/>
              <a:ext cx="4492152" cy="11230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9"/>
            <p:cNvSpPr txBox="1"/>
            <p:nvPr/>
          </p:nvSpPr>
          <p:spPr>
            <a:xfrm>
              <a:off x="1881728" y="5136721"/>
              <a:ext cx="4492152" cy="1123038"/>
            </a:xfrm>
            <a:prstGeom prst="rect">
              <a:avLst/>
            </a:prstGeom>
            <a:noFill/>
            <a:ln>
              <a:noFill/>
            </a:ln>
          </p:spPr>
          <p:txBody>
            <a:bodyPr spcFirstLastPara="1" wrap="square" lIns="227575" tIns="227575" rIns="227575" bIns="227575" anchor="ctr" anchorCtr="0">
              <a:noAutofit/>
            </a:bodyPr>
            <a:lstStyle/>
            <a:p>
              <a:pPr marL="0" marR="0" lvl="0" indent="0" algn="ctr" rtl="0">
                <a:lnSpc>
                  <a:spcPct val="90000"/>
                </a:lnSpc>
                <a:spcBef>
                  <a:spcPts val="0"/>
                </a:spcBef>
                <a:spcAft>
                  <a:spcPts val="0"/>
                </a:spcAft>
                <a:buNone/>
              </a:pPr>
              <a:r>
                <a:rPr lang="en-US" sz="3200" b="1">
                  <a:solidFill>
                    <a:schemeClr val="dk1"/>
                  </a:solidFill>
                  <a:latin typeface="Calibri"/>
                  <a:ea typeface="Calibri"/>
                  <a:cs typeface="Calibri"/>
                  <a:sym typeface="Calibri"/>
                </a:rPr>
                <a:t>Symbiotic Relationships</a:t>
              </a:r>
              <a:endParaRPr sz="3200" b="1">
                <a:solidFill>
                  <a:schemeClr val="dk1"/>
                </a:solidFill>
                <a:latin typeface="Calibri"/>
                <a:ea typeface="Calibri"/>
                <a:cs typeface="Calibri"/>
                <a:sym typeface="Calibri"/>
              </a:endParaRPr>
            </a:p>
          </p:txBody>
        </p:sp>
        <p:sp>
          <p:nvSpPr>
            <p:cNvPr id="469" name="Google Shape;469;p29"/>
            <p:cNvSpPr/>
            <p:nvPr/>
          </p:nvSpPr>
          <p:spPr>
            <a:xfrm>
              <a:off x="3461469" y="2357577"/>
              <a:ext cx="1684557" cy="1684557"/>
            </a:xfrm>
            <a:prstGeom prst="ellipse">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9"/>
            <p:cNvSpPr txBox="1"/>
            <p:nvPr/>
          </p:nvSpPr>
          <p:spPr>
            <a:xfrm>
              <a:off x="3708167" y="2604275"/>
              <a:ext cx="1191161" cy="1191161"/>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Mutualism</a:t>
              </a:r>
              <a:endParaRPr sz="2100" b="1">
                <a:solidFill>
                  <a:schemeClr val="lt1"/>
                </a:solidFill>
                <a:latin typeface="Calibri"/>
                <a:ea typeface="Calibri"/>
                <a:cs typeface="Calibri"/>
                <a:sym typeface="Calibri"/>
              </a:endParaRPr>
            </a:p>
          </p:txBody>
        </p:sp>
        <p:sp>
          <p:nvSpPr>
            <p:cNvPr id="471" name="Google Shape;471;p29"/>
            <p:cNvSpPr/>
            <p:nvPr/>
          </p:nvSpPr>
          <p:spPr>
            <a:xfrm>
              <a:off x="1913520" y="1094290"/>
              <a:ext cx="2369666" cy="1683546"/>
            </a:xfrm>
            <a:prstGeom prst="ellipse">
              <a:avLst/>
            </a:prstGeom>
            <a:gradFill>
              <a:gsLst>
                <a:gs pos="0">
                  <a:srgbClr val="50BAAE"/>
                </a:gs>
                <a:gs pos="100000">
                  <a:srgbClr val="A5F9EE"/>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9"/>
            <p:cNvSpPr txBox="1"/>
            <p:nvPr/>
          </p:nvSpPr>
          <p:spPr>
            <a:xfrm>
              <a:off x="2260550" y="1340840"/>
              <a:ext cx="1675606" cy="1190446"/>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Commensalism</a:t>
              </a:r>
              <a:endParaRPr sz="1400" b="1">
                <a:solidFill>
                  <a:schemeClr val="lt1"/>
                </a:solidFill>
                <a:latin typeface="Calibri"/>
                <a:ea typeface="Calibri"/>
                <a:cs typeface="Calibri"/>
                <a:sym typeface="Calibri"/>
              </a:endParaRPr>
            </a:p>
          </p:txBody>
        </p:sp>
        <p:sp>
          <p:nvSpPr>
            <p:cNvPr id="473" name="Google Shape;473;p29"/>
            <p:cNvSpPr/>
            <p:nvPr/>
          </p:nvSpPr>
          <p:spPr>
            <a:xfrm>
              <a:off x="3978066" y="686496"/>
              <a:ext cx="1684557" cy="1684557"/>
            </a:xfrm>
            <a:prstGeom prst="ellipse">
              <a:avLst/>
            </a:prstGeom>
            <a:solidFill>
              <a:srgbClr val="95373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9"/>
            <p:cNvSpPr txBox="1"/>
            <p:nvPr/>
          </p:nvSpPr>
          <p:spPr>
            <a:xfrm>
              <a:off x="4224764" y="933194"/>
              <a:ext cx="1191161" cy="1191161"/>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Parasitism</a:t>
              </a:r>
              <a:endParaRPr sz="2000" b="1">
                <a:solidFill>
                  <a:schemeClr val="lt1"/>
                </a:solidFill>
                <a:latin typeface="Calibri"/>
                <a:ea typeface="Calibri"/>
                <a:cs typeface="Calibri"/>
                <a:sym typeface="Calibri"/>
              </a:endParaRPr>
            </a:p>
          </p:txBody>
        </p:sp>
        <p:sp>
          <p:nvSpPr>
            <p:cNvPr id="475" name="Google Shape;475;p29"/>
            <p:cNvSpPr/>
            <p:nvPr/>
          </p:nvSpPr>
          <p:spPr>
            <a:xfrm>
              <a:off x="391843" y="-270223"/>
              <a:ext cx="7471923" cy="5423309"/>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355" y="30000"/>
                  </a:moveTo>
                  <a:lnTo>
                    <a:pt x="4355" y="30000"/>
                  </a:lnTo>
                  <a:cubicBezTo>
                    <a:pt x="4355" y="43255"/>
                    <a:pt x="29268" y="54000"/>
                    <a:pt x="60000" y="54000"/>
                  </a:cubicBezTo>
                  <a:cubicBezTo>
                    <a:pt x="90732" y="54000"/>
                    <a:pt x="115645" y="43255"/>
                    <a:pt x="115645" y="30000"/>
                  </a:cubicBezTo>
                  <a:cubicBezTo>
                    <a:pt x="115645" y="16745"/>
                    <a:pt x="90732" y="6000"/>
                    <a:pt x="60000" y="6000"/>
                  </a:cubicBezTo>
                  <a:cubicBezTo>
                    <a:pt x="29268" y="6000"/>
                    <a:pt x="4355" y="16745"/>
                    <a:pt x="4355" y="30000"/>
                  </a:cubicBezTo>
                  <a:close/>
                </a:path>
              </a:pathLst>
            </a:custGeom>
            <a:solidFill>
              <a:schemeClr val="lt1">
                <a:alpha val="40000"/>
              </a:schemeClr>
            </a:solidFill>
            <a:ln w="2857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2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0"/>
          <p:cNvSpPr txBox="1">
            <a:spLocks noGrp="1"/>
          </p:cNvSpPr>
          <p:nvPr>
            <p:ph type="ctrTitle"/>
          </p:nvPr>
        </p:nvSpPr>
        <p:spPr>
          <a:xfrm>
            <a:off x="685800" y="427701"/>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 </a:t>
            </a:r>
            <a:endParaRPr/>
          </a:p>
        </p:txBody>
      </p:sp>
      <p:grpSp>
        <p:nvGrpSpPr>
          <p:cNvPr id="483" name="Google Shape;483;p30"/>
          <p:cNvGrpSpPr/>
          <p:nvPr/>
        </p:nvGrpSpPr>
        <p:grpSpPr>
          <a:xfrm>
            <a:off x="770170" y="157479"/>
            <a:ext cx="7471923" cy="6529982"/>
            <a:chOff x="391843" y="-270223"/>
            <a:chExt cx="7471923" cy="6529982"/>
          </a:xfrm>
        </p:grpSpPr>
        <p:sp>
          <p:nvSpPr>
            <p:cNvPr id="484" name="Google Shape;484;p30"/>
            <p:cNvSpPr/>
            <p:nvPr/>
          </p:nvSpPr>
          <p:spPr>
            <a:xfrm>
              <a:off x="1705786" y="550983"/>
              <a:ext cx="4829063" cy="1677070"/>
            </a:xfrm>
            <a:prstGeom prst="ellipse">
              <a:avLst/>
            </a:prstGeom>
            <a:solidFill>
              <a:srgbClr val="C6D9F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3659872" y="4451423"/>
              <a:ext cx="935865" cy="1011225"/>
            </a:xfrm>
            <a:prstGeom prst="downArrow">
              <a:avLst>
                <a:gd name="adj1" fmla="val 50000"/>
                <a:gd name="adj2" fmla="val 5000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1881728" y="5136721"/>
              <a:ext cx="4492152" cy="11230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txBox="1"/>
            <p:nvPr/>
          </p:nvSpPr>
          <p:spPr>
            <a:xfrm>
              <a:off x="1881728" y="5136721"/>
              <a:ext cx="4492152" cy="1123038"/>
            </a:xfrm>
            <a:prstGeom prst="rect">
              <a:avLst/>
            </a:prstGeom>
            <a:noFill/>
            <a:ln>
              <a:noFill/>
            </a:ln>
          </p:spPr>
          <p:txBody>
            <a:bodyPr spcFirstLastPara="1" wrap="square" lIns="227575" tIns="227575" rIns="227575" bIns="227575" anchor="ctr" anchorCtr="0">
              <a:noAutofit/>
            </a:bodyPr>
            <a:lstStyle/>
            <a:p>
              <a:pPr marL="0" marR="0" lvl="0" indent="0" algn="ctr" rtl="0">
                <a:lnSpc>
                  <a:spcPct val="90000"/>
                </a:lnSpc>
                <a:spcBef>
                  <a:spcPts val="0"/>
                </a:spcBef>
                <a:spcAft>
                  <a:spcPts val="0"/>
                </a:spcAft>
                <a:buNone/>
              </a:pPr>
              <a:r>
                <a:rPr lang="en-US" sz="3200" b="0">
                  <a:solidFill>
                    <a:schemeClr val="dk1"/>
                  </a:solidFill>
                  <a:latin typeface="Calibri"/>
                  <a:ea typeface="Calibri"/>
                  <a:cs typeface="Calibri"/>
                  <a:sym typeface="Calibri"/>
                </a:rPr>
                <a:t>Symbiotic Relationships</a:t>
              </a:r>
              <a:endParaRPr sz="3200" b="0">
                <a:solidFill>
                  <a:schemeClr val="dk1"/>
                </a:solidFill>
                <a:latin typeface="Calibri"/>
                <a:ea typeface="Calibri"/>
                <a:cs typeface="Calibri"/>
                <a:sym typeface="Calibri"/>
              </a:endParaRPr>
            </a:p>
          </p:txBody>
        </p:sp>
        <p:sp>
          <p:nvSpPr>
            <p:cNvPr id="488" name="Google Shape;488;p30"/>
            <p:cNvSpPr/>
            <p:nvPr/>
          </p:nvSpPr>
          <p:spPr>
            <a:xfrm>
              <a:off x="3461469" y="2357577"/>
              <a:ext cx="1684557" cy="1684557"/>
            </a:xfrm>
            <a:prstGeom prst="ellipse">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txBox="1"/>
            <p:nvPr/>
          </p:nvSpPr>
          <p:spPr>
            <a:xfrm>
              <a:off x="3708167" y="2604275"/>
              <a:ext cx="1191161" cy="1191161"/>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Mutualism</a:t>
              </a:r>
              <a:endParaRPr sz="2100" b="1">
                <a:solidFill>
                  <a:schemeClr val="lt1"/>
                </a:solidFill>
                <a:latin typeface="Calibri"/>
                <a:ea typeface="Calibri"/>
                <a:cs typeface="Calibri"/>
                <a:sym typeface="Calibri"/>
              </a:endParaRPr>
            </a:p>
          </p:txBody>
        </p:sp>
        <p:sp>
          <p:nvSpPr>
            <p:cNvPr id="490" name="Google Shape;490;p30"/>
            <p:cNvSpPr/>
            <p:nvPr/>
          </p:nvSpPr>
          <p:spPr>
            <a:xfrm>
              <a:off x="1913520" y="1094290"/>
              <a:ext cx="2369666" cy="1683546"/>
            </a:xfrm>
            <a:prstGeom prst="ellipse">
              <a:avLst/>
            </a:prstGeom>
            <a:gradFill>
              <a:gsLst>
                <a:gs pos="0">
                  <a:srgbClr val="50BAAE"/>
                </a:gs>
                <a:gs pos="100000">
                  <a:srgbClr val="A5F9EE"/>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txBox="1"/>
            <p:nvPr/>
          </p:nvSpPr>
          <p:spPr>
            <a:xfrm>
              <a:off x="2260550" y="1340840"/>
              <a:ext cx="1675606" cy="1190446"/>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Commensalism</a:t>
              </a:r>
              <a:endParaRPr sz="2100" b="1">
                <a:solidFill>
                  <a:schemeClr val="lt1"/>
                </a:solidFill>
                <a:latin typeface="Calibri"/>
                <a:ea typeface="Calibri"/>
                <a:cs typeface="Calibri"/>
                <a:sym typeface="Calibri"/>
              </a:endParaRPr>
            </a:p>
          </p:txBody>
        </p:sp>
        <p:sp>
          <p:nvSpPr>
            <p:cNvPr id="492" name="Google Shape;492;p30"/>
            <p:cNvSpPr/>
            <p:nvPr/>
          </p:nvSpPr>
          <p:spPr>
            <a:xfrm>
              <a:off x="3336326" y="304371"/>
              <a:ext cx="2968037" cy="2448806"/>
            </a:xfrm>
            <a:prstGeom prst="ellipse">
              <a:avLst/>
            </a:prstGeom>
            <a:solidFill>
              <a:srgbClr val="95373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0"/>
            <p:cNvSpPr txBox="1"/>
            <p:nvPr/>
          </p:nvSpPr>
          <p:spPr>
            <a:xfrm>
              <a:off x="3770985" y="662990"/>
              <a:ext cx="2098719" cy="173156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Parasitism</a:t>
              </a:r>
              <a:endParaRPr sz="2000" b="1">
                <a:solidFill>
                  <a:schemeClr val="lt1"/>
                </a:solidFill>
                <a:latin typeface="Calibri"/>
                <a:ea typeface="Calibri"/>
                <a:cs typeface="Calibri"/>
                <a:sym typeface="Calibri"/>
              </a:endParaRPr>
            </a:p>
          </p:txBody>
        </p:sp>
        <p:sp>
          <p:nvSpPr>
            <p:cNvPr id="494" name="Google Shape;494;p30"/>
            <p:cNvSpPr/>
            <p:nvPr/>
          </p:nvSpPr>
          <p:spPr>
            <a:xfrm>
              <a:off x="391843" y="-270223"/>
              <a:ext cx="7471923" cy="5423309"/>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355" y="30000"/>
                  </a:moveTo>
                  <a:lnTo>
                    <a:pt x="4355" y="30000"/>
                  </a:lnTo>
                  <a:cubicBezTo>
                    <a:pt x="4355" y="43255"/>
                    <a:pt x="29268" y="54000"/>
                    <a:pt x="60000" y="54000"/>
                  </a:cubicBezTo>
                  <a:cubicBezTo>
                    <a:pt x="90732" y="54000"/>
                    <a:pt x="115645" y="43255"/>
                    <a:pt x="115645" y="30000"/>
                  </a:cubicBezTo>
                  <a:cubicBezTo>
                    <a:pt x="115645" y="16745"/>
                    <a:pt x="90732" y="6000"/>
                    <a:pt x="60000" y="6000"/>
                  </a:cubicBezTo>
                  <a:cubicBezTo>
                    <a:pt x="29268" y="6000"/>
                    <a:pt x="4355" y="16745"/>
                    <a:pt x="4355" y="30000"/>
                  </a:cubicBezTo>
                  <a:close/>
                </a:path>
              </a:pathLst>
            </a:custGeom>
            <a:solidFill>
              <a:schemeClr val="lt1">
                <a:alpha val="40000"/>
              </a:scheme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30"/>
          <p:cNvSpPr/>
          <p:nvPr/>
        </p:nvSpPr>
        <p:spPr>
          <a:xfrm>
            <a:off x="3718086" y="764397"/>
            <a:ext cx="2939942" cy="2404153"/>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496" name="Google Shape;496;p3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e251f77a65_0_897"/>
          <p:cNvSpPr txBox="1"/>
          <p:nvPr/>
        </p:nvSpPr>
        <p:spPr>
          <a:xfrm>
            <a:off x="2312550" y="1058950"/>
            <a:ext cx="45189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latin typeface="Calibri"/>
                <a:ea typeface="Calibri"/>
                <a:cs typeface="Calibri"/>
                <a:sym typeface="Calibri"/>
              </a:rPr>
              <a:t>Parasitism</a:t>
            </a:r>
            <a:endParaRPr sz="6600" b="1">
              <a:solidFill>
                <a:srgbClr val="000000"/>
              </a:solidFill>
              <a:latin typeface="Calibri"/>
              <a:ea typeface="Calibri"/>
              <a:cs typeface="Calibri"/>
              <a:sym typeface="Calibri"/>
            </a:endParaRPr>
          </a:p>
        </p:txBody>
      </p:sp>
      <p:sp>
        <p:nvSpPr>
          <p:cNvPr id="503" name="Google Shape;503;ge251f77a65_0_897"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4" name="Google Shape;504;ge251f77a65_0_89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2"/>
          <p:cNvSpPr txBox="1">
            <a:spLocks noGrp="1"/>
          </p:cNvSpPr>
          <p:nvPr>
            <p:ph type="subTitle" idx="1"/>
          </p:nvPr>
        </p:nvSpPr>
        <p:spPr>
          <a:xfrm>
            <a:off x="823500" y="258000"/>
            <a:ext cx="81123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Parasitism</a:t>
            </a:r>
            <a:r>
              <a:rPr lang="en-US">
                <a:solidFill>
                  <a:schemeClr val="dk1"/>
                </a:solidFill>
              </a:rPr>
              <a:t>: a relationship in which one organism benefits and one organism is harmed</a:t>
            </a:r>
            <a:r>
              <a:rPr lang="en-US"/>
              <a:t> </a:t>
            </a:r>
            <a:endParaRPr/>
          </a:p>
        </p:txBody>
      </p:sp>
      <p:pic>
        <p:nvPicPr>
          <p:cNvPr id="511" name="Google Shape;511;p32" descr="300-tick-on-white-tailed-deer-parasitism-in-deciduous-forest.jpg"/>
          <p:cNvPicPr preferRelativeResize="0"/>
          <p:nvPr/>
        </p:nvPicPr>
        <p:blipFill rotWithShape="1">
          <a:blip r:embed="rId3">
            <a:alphaModFix/>
          </a:blip>
          <a:srcRect/>
          <a:stretch/>
        </p:blipFill>
        <p:spPr>
          <a:xfrm>
            <a:off x="2282101" y="2010600"/>
            <a:ext cx="4579800" cy="4076025"/>
          </a:xfrm>
          <a:prstGeom prst="rect">
            <a:avLst/>
          </a:prstGeom>
          <a:noFill/>
          <a:ln>
            <a:noFill/>
          </a:ln>
        </p:spPr>
      </p:pic>
      <p:sp>
        <p:nvSpPr>
          <p:cNvPr id="512" name="Google Shape;512;p3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3" name="Google Shape;513;p32"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e329f60070_0_13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e329f60070_0_144"/>
          <p:cNvSpPr txBox="1"/>
          <p:nvPr/>
        </p:nvSpPr>
        <p:spPr>
          <a:xfrm>
            <a:off x="808200" y="368025"/>
            <a:ext cx="7934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parasitism?</a:t>
            </a:r>
            <a:endParaRPr sz="3600">
              <a:solidFill>
                <a:schemeClr val="dk1"/>
              </a:solidFill>
              <a:latin typeface="Calibri"/>
              <a:ea typeface="Calibri"/>
              <a:cs typeface="Calibri"/>
              <a:sym typeface="Calibri"/>
            </a:endParaRPr>
          </a:p>
        </p:txBody>
      </p:sp>
      <p:sp>
        <p:nvSpPr>
          <p:cNvPr id="526" name="Google Shape;526;ge329f60070_0_14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7" name="Google Shape;527;ge329f60070_0_144" descr="300-tick-on-white-tailed-deer-parasitism-in-deciduous-forest.jpg"/>
          <p:cNvPicPr preferRelativeResize="0"/>
          <p:nvPr/>
        </p:nvPicPr>
        <p:blipFill rotWithShape="1">
          <a:blip r:embed="rId4">
            <a:alphaModFix/>
          </a:blip>
          <a:srcRect/>
          <a:stretch/>
        </p:blipFill>
        <p:spPr>
          <a:xfrm>
            <a:off x="1928075" y="1487625"/>
            <a:ext cx="5287875" cy="47062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3"/>
          <p:cNvSpPr txBox="1">
            <a:spLocks noGrp="1"/>
          </p:cNvSpPr>
          <p:nvPr>
            <p:ph type="ctrTitle"/>
          </p:nvPr>
        </p:nvSpPr>
        <p:spPr>
          <a:xfrm>
            <a:off x="685800" y="427701"/>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 </a:t>
            </a:r>
            <a:r>
              <a:rPr lang="en-US" sz="5400"/>
              <a:t>Parasitism</a:t>
            </a:r>
            <a:endParaRPr/>
          </a:p>
        </p:txBody>
      </p:sp>
      <p:sp>
        <p:nvSpPr>
          <p:cNvPr id="533" name="Google Shape;533;p33"/>
          <p:cNvSpPr txBox="1">
            <a:spLocks noGrp="1"/>
          </p:cNvSpPr>
          <p:nvPr>
            <p:ph type="subTitle" idx="1"/>
          </p:nvPr>
        </p:nvSpPr>
        <p:spPr>
          <a:xfrm>
            <a:off x="685800" y="1897726"/>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a:t>A relationship in which one organism </a:t>
            </a:r>
            <a:r>
              <a:rPr lang="en-US" b="1">
                <a:solidFill>
                  <a:srgbClr val="008000"/>
                </a:solidFill>
              </a:rPr>
              <a:t>benefits</a:t>
            </a:r>
            <a:r>
              <a:rPr lang="en-US"/>
              <a:t> and one organism is </a:t>
            </a:r>
            <a:r>
              <a:rPr lang="en-US" b="1">
                <a:solidFill>
                  <a:srgbClr val="FF0000"/>
                </a:solidFill>
              </a:rPr>
              <a:t>harmed </a:t>
            </a:r>
            <a:endParaRPr b="1">
              <a:solidFill>
                <a:srgbClr val="FF0000"/>
              </a:solidFill>
            </a:endParaRPr>
          </a:p>
        </p:txBody>
      </p:sp>
      <p:pic>
        <p:nvPicPr>
          <p:cNvPr id="534" name="Google Shape;534;p33" descr="300-tick-on-white-tailed-deer-parasitism-in-deciduous-forest.jpg"/>
          <p:cNvPicPr preferRelativeResize="0"/>
          <p:nvPr/>
        </p:nvPicPr>
        <p:blipFill rotWithShape="1">
          <a:blip r:embed="rId3">
            <a:alphaModFix/>
          </a:blip>
          <a:srcRect/>
          <a:stretch/>
        </p:blipFill>
        <p:spPr>
          <a:xfrm>
            <a:off x="2658696" y="2979001"/>
            <a:ext cx="3810000" cy="3390900"/>
          </a:xfrm>
          <a:prstGeom prst="rect">
            <a:avLst/>
          </a:prstGeom>
          <a:noFill/>
          <a:ln>
            <a:noFill/>
          </a:ln>
        </p:spPr>
      </p:pic>
      <p:sp>
        <p:nvSpPr>
          <p:cNvPr id="535" name="Google Shape;535;p33"/>
          <p:cNvSpPr/>
          <p:nvPr/>
        </p:nvSpPr>
        <p:spPr>
          <a:xfrm>
            <a:off x="3026607" y="3174845"/>
            <a:ext cx="1824072" cy="178964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536" name="Google Shape;536;p33"/>
          <p:cNvSpPr/>
          <p:nvPr/>
        </p:nvSpPr>
        <p:spPr>
          <a:xfrm>
            <a:off x="5286822" y="3138843"/>
            <a:ext cx="996089" cy="1022966"/>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537" name="Google Shape;537;p3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e251f77a65_0_912"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4" name="Google Shape;544;ge251f77a65_0_912"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35"/>
          <p:cNvPicPr preferRelativeResize="0"/>
          <p:nvPr/>
        </p:nvPicPr>
        <p:blipFill rotWithShape="1">
          <a:blip r:embed="rId3">
            <a:alphaModFix/>
          </a:blip>
          <a:srcRect/>
          <a:stretch/>
        </p:blipFill>
        <p:spPr>
          <a:xfrm>
            <a:off x="0" y="601025"/>
            <a:ext cx="8523799" cy="6256975"/>
          </a:xfrm>
          <a:prstGeom prst="rect">
            <a:avLst/>
          </a:prstGeom>
          <a:noFill/>
          <a:ln>
            <a:noFill/>
          </a:ln>
        </p:spPr>
      </p:pic>
      <p:sp>
        <p:nvSpPr>
          <p:cNvPr id="551" name="Google Shape;551;p3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2" name="Google Shape;552;p3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e251f77a65_0_448"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36"/>
          <p:cNvPicPr preferRelativeResize="0"/>
          <p:nvPr/>
        </p:nvPicPr>
        <p:blipFill>
          <a:blip r:embed="rId3">
            <a:alphaModFix/>
          </a:blip>
          <a:stretch>
            <a:fillRect/>
          </a:stretch>
        </p:blipFill>
        <p:spPr>
          <a:xfrm>
            <a:off x="709613" y="976693"/>
            <a:ext cx="7724775" cy="4904619"/>
          </a:xfrm>
          <a:prstGeom prst="rect">
            <a:avLst/>
          </a:prstGeom>
          <a:noFill/>
          <a:ln>
            <a:noFill/>
          </a:ln>
        </p:spPr>
      </p:pic>
      <p:sp>
        <p:nvSpPr>
          <p:cNvPr id="559" name="Google Shape;559;p3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0" name="Google Shape;560;p3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e251f77a65_0_998"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7" name="Google Shape;567;ge251f77a65_0_998"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38"/>
          <p:cNvPicPr preferRelativeResize="0"/>
          <p:nvPr/>
        </p:nvPicPr>
        <p:blipFill rotWithShape="1">
          <a:blip r:embed="rId3">
            <a:alphaModFix/>
          </a:blip>
          <a:srcRect/>
          <a:stretch/>
        </p:blipFill>
        <p:spPr>
          <a:xfrm>
            <a:off x="0" y="858600"/>
            <a:ext cx="9143997" cy="5999398"/>
          </a:xfrm>
          <a:prstGeom prst="rect">
            <a:avLst/>
          </a:prstGeom>
          <a:noFill/>
          <a:ln>
            <a:noFill/>
          </a:ln>
        </p:spPr>
      </p:pic>
      <p:sp>
        <p:nvSpPr>
          <p:cNvPr id="574" name="Google Shape;574;p3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5" name="Google Shape;575;p38"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39"/>
          <p:cNvPicPr preferRelativeResize="0"/>
          <p:nvPr/>
        </p:nvPicPr>
        <p:blipFill rotWithShape="1">
          <a:blip r:embed="rId3">
            <a:alphaModFix/>
          </a:blip>
          <a:srcRect/>
          <a:stretch/>
        </p:blipFill>
        <p:spPr>
          <a:xfrm>
            <a:off x="0" y="753365"/>
            <a:ext cx="9143999" cy="6104636"/>
          </a:xfrm>
          <a:prstGeom prst="rect">
            <a:avLst/>
          </a:prstGeom>
          <a:noFill/>
          <a:ln>
            <a:noFill/>
          </a:ln>
        </p:spPr>
      </p:pic>
      <p:sp>
        <p:nvSpPr>
          <p:cNvPr id="582" name="Google Shape;582;p3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3" name="Google Shape;583;p39"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e251f77a65_0_108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parasitism?</a:t>
            </a:r>
            <a:endParaRPr sz="3600"/>
          </a:p>
        </p:txBody>
      </p:sp>
      <p:sp>
        <p:nvSpPr>
          <p:cNvPr id="596" name="Google Shape;596;p41"/>
          <p:cNvSpPr txBox="1">
            <a:spLocks noGrp="1"/>
          </p:cNvSpPr>
          <p:nvPr>
            <p:ph type="body" idx="1"/>
          </p:nvPr>
        </p:nvSpPr>
        <p:spPr>
          <a:xfrm>
            <a:off x="457199" y="1959376"/>
            <a:ext cx="5217687" cy="4525963"/>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chemeClr val="dk1"/>
              </a:buClr>
              <a:buSzPts val="2800"/>
              <a:buAutoNum type="alphaUcPeriod"/>
            </a:pPr>
            <a:r>
              <a:rPr lang="en-US"/>
              <a:t>A relationship where both organisms benefit </a:t>
            </a:r>
            <a:endParaRPr/>
          </a:p>
          <a:p>
            <a:pPr marL="514350" lvl="0" indent="-514350" algn="l" rtl="0">
              <a:spcBef>
                <a:spcPts val="560"/>
              </a:spcBef>
              <a:spcAft>
                <a:spcPts val="0"/>
              </a:spcAft>
              <a:buClr>
                <a:schemeClr val="dk1"/>
              </a:buClr>
              <a:buSzPts val="2800"/>
              <a:buAutoNum type="alphaUcPeriod"/>
            </a:pPr>
            <a:r>
              <a:rPr lang="en-US"/>
              <a:t>A relationship in which two organisms are both harmed </a:t>
            </a:r>
            <a:endParaRPr/>
          </a:p>
          <a:p>
            <a:pPr marL="514350" lvl="0" indent="-514350" algn="l" rtl="0">
              <a:spcBef>
                <a:spcPts val="560"/>
              </a:spcBef>
              <a:spcAft>
                <a:spcPts val="0"/>
              </a:spcAft>
              <a:buClr>
                <a:schemeClr val="dk1"/>
              </a:buClr>
              <a:buSzPts val="2800"/>
              <a:buAutoNum type="alphaUcPeriod"/>
            </a:pPr>
            <a:r>
              <a:rPr lang="en-US"/>
              <a:t>When individuals work together</a:t>
            </a:r>
            <a:endParaRPr/>
          </a:p>
          <a:p>
            <a:pPr marL="514350" lvl="0" indent="-514350" algn="l" rtl="0">
              <a:spcBef>
                <a:spcPts val="560"/>
              </a:spcBef>
              <a:spcAft>
                <a:spcPts val="0"/>
              </a:spcAft>
              <a:buClr>
                <a:schemeClr val="dk1"/>
              </a:buClr>
              <a:buSzPts val="2800"/>
              <a:buAutoNum type="alphaUcPeriod"/>
            </a:pPr>
            <a:r>
              <a:rPr lang="en-US"/>
              <a:t>A relationship in which one organism benefits and the other is harmed </a:t>
            </a:r>
            <a:endParaRPr/>
          </a:p>
        </p:txBody>
      </p:sp>
      <p:sp>
        <p:nvSpPr>
          <p:cNvPr id="597" name="Google Shape;597;p4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8" name="Google Shape;598;p41"/>
          <p:cNvPicPr preferRelativeResize="0"/>
          <p:nvPr/>
        </p:nvPicPr>
        <p:blipFill>
          <a:blip r:embed="rId4">
            <a:alphaModFix/>
          </a:blip>
          <a:stretch>
            <a:fillRect/>
          </a:stretch>
        </p:blipFill>
        <p:spPr>
          <a:xfrm>
            <a:off x="5356932" y="4421732"/>
            <a:ext cx="3549675" cy="22537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parasitism?</a:t>
            </a:r>
            <a:endParaRPr sz="3600"/>
          </a:p>
        </p:txBody>
      </p:sp>
      <p:sp>
        <p:nvSpPr>
          <p:cNvPr id="605" name="Google Shape;605;p42"/>
          <p:cNvSpPr txBox="1">
            <a:spLocks noGrp="1"/>
          </p:cNvSpPr>
          <p:nvPr>
            <p:ph type="body" idx="1"/>
          </p:nvPr>
        </p:nvSpPr>
        <p:spPr>
          <a:xfrm>
            <a:off x="457199" y="1959376"/>
            <a:ext cx="5217687" cy="4525963"/>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chemeClr val="dk1"/>
              </a:buClr>
              <a:buSzPts val="2800"/>
              <a:buAutoNum type="alphaUcPeriod"/>
            </a:pPr>
            <a:r>
              <a:rPr lang="en-US"/>
              <a:t>A relationship where both organisms benefit </a:t>
            </a:r>
            <a:endParaRPr/>
          </a:p>
          <a:p>
            <a:pPr marL="514350" lvl="0" indent="-514350" algn="l" rtl="0">
              <a:spcBef>
                <a:spcPts val="560"/>
              </a:spcBef>
              <a:spcAft>
                <a:spcPts val="0"/>
              </a:spcAft>
              <a:buClr>
                <a:schemeClr val="dk1"/>
              </a:buClr>
              <a:buSzPts val="2800"/>
              <a:buAutoNum type="alphaUcPeriod"/>
            </a:pPr>
            <a:r>
              <a:rPr lang="en-US"/>
              <a:t>A relationship in which two organisms are both harmed </a:t>
            </a:r>
            <a:endParaRPr/>
          </a:p>
          <a:p>
            <a:pPr marL="514350" lvl="0" indent="-514350" algn="l" rtl="0">
              <a:spcBef>
                <a:spcPts val="560"/>
              </a:spcBef>
              <a:spcAft>
                <a:spcPts val="0"/>
              </a:spcAft>
              <a:buClr>
                <a:schemeClr val="dk1"/>
              </a:buClr>
              <a:buSzPts val="2800"/>
              <a:buAutoNum type="alphaUcPeriod"/>
            </a:pPr>
            <a:r>
              <a:rPr lang="en-US"/>
              <a:t>When individuals work together</a:t>
            </a:r>
            <a:endParaRPr/>
          </a:p>
          <a:p>
            <a:pPr marL="514350" lvl="0" indent="-514350" algn="l" rtl="0">
              <a:spcBef>
                <a:spcPts val="560"/>
              </a:spcBef>
              <a:spcAft>
                <a:spcPts val="0"/>
              </a:spcAft>
              <a:buClr>
                <a:srgbClr val="FF0000"/>
              </a:buClr>
              <a:buSzPts val="2800"/>
              <a:buAutoNum type="alphaUcPeriod"/>
            </a:pPr>
            <a:r>
              <a:rPr lang="en-US">
                <a:solidFill>
                  <a:srgbClr val="FF0000"/>
                </a:solidFill>
              </a:rPr>
              <a:t>A relationship in which one organism benefits and the other is harmed </a:t>
            </a:r>
            <a:endParaRPr>
              <a:solidFill>
                <a:srgbClr val="FF0000"/>
              </a:solidFill>
            </a:endParaRPr>
          </a:p>
        </p:txBody>
      </p:sp>
      <p:sp>
        <p:nvSpPr>
          <p:cNvPr id="606" name="Google Shape;606;p4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7" name="Google Shape;607;p42"/>
          <p:cNvPicPr preferRelativeResize="0"/>
          <p:nvPr/>
        </p:nvPicPr>
        <p:blipFill>
          <a:blip r:embed="rId4">
            <a:alphaModFix/>
          </a:blip>
          <a:stretch>
            <a:fillRect/>
          </a:stretch>
        </p:blipFill>
        <p:spPr>
          <a:xfrm>
            <a:off x="5356932" y="4421732"/>
            <a:ext cx="3549675" cy="22537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43"/>
          <p:cNvPicPr preferRelativeResize="0"/>
          <p:nvPr/>
        </p:nvPicPr>
        <p:blipFill rotWithShape="1">
          <a:blip r:embed="rId3">
            <a:alphaModFix/>
          </a:blip>
          <a:srcRect/>
          <a:stretch/>
        </p:blipFill>
        <p:spPr>
          <a:xfrm>
            <a:off x="2440732" y="2144111"/>
            <a:ext cx="4328155" cy="3586186"/>
          </a:xfrm>
          <a:prstGeom prst="rect">
            <a:avLst/>
          </a:prstGeom>
          <a:noFill/>
          <a:ln>
            <a:noFill/>
          </a:ln>
        </p:spPr>
      </p:pic>
      <p:sp>
        <p:nvSpPr>
          <p:cNvPr id="614" name="Google Shape;614;p43"/>
          <p:cNvSpPr txBox="1"/>
          <p:nvPr/>
        </p:nvSpPr>
        <p:spPr>
          <a:xfrm>
            <a:off x="2046298" y="209150"/>
            <a:ext cx="5051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Are the following examples of parasitism ?</a:t>
            </a:r>
            <a:endParaRPr sz="3600">
              <a:solidFill>
                <a:schemeClr val="dk1"/>
              </a:solidFill>
              <a:latin typeface="Calibri"/>
              <a:ea typeface="Calibri"/>
              <a:cs typeface="Calibri"/>
              <a:sym typeface="Calibri"/>
            </a:endParaRPr>
          </a:p>
        </p:txBody>
      </p:sp>
      <p:sp>
        <p:nvSpPr>
          <p:cNvPr id="615" name="Google Shape;615;p43"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4"/>
          <p:cNvSpPr txBox="1"/>
          <p:nvPr/>
        </p:nvSpPr>
        <p:spPr>
          <a:xfrm>
            <a:off x="2400285" y="5588362"/>
            <a:ext cx="43690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mushroom sucks nutrients from the tree </a:t>
            </a:r>
            <a:endParaRPr sz="1800">
              <a:solidFill>
                <a:schemeClr val="dk1"/>
              </a:solidFill>
              <a:latin typeface="Calibri"/>
              <a:ea typeface="Calibri"/>
              <a:cs typeface="Calibri"/>
              <a:sym typeface="Calibri"/>
            </a:endParaRPr>
          </a:p>
        </p:txBody>
      </p:sp>
      <p:sp>
        <p:nvSpPr>
          <p:cNvPr id="622" name="Google Shape;622;p44"/>
          <p:cNvSpPr txBox="1"/>
          <p:nvPr/>
        </p:nvSpPr>
        <p:spPr>
          <a:xfrm>
            <a:off x="3872642" y="1049011"/>
            <a:ext cx="131176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008000"/>
                </a:solidFill>
                <a:latin typeface="Calibri"/>
                <a:ea typeface="Calibri"/>
                <a:cs typeface="Calibri"/>
                <a:sym typeface="Calibri"/>
              </a:rPr>
              <a:t>YES</a:t>
            </a:r>
            <a:endParaRPr sz="4400" b="1">
              <a:solidFill>
                <a:srgbClr val="008000"/>
              </a:solidFill>
              <a:latin typeface="Calibri"/>
              <a:ea typeface="Calibri"/>
              <a:cs typeface="Calibri"/>
              <a:sym typeface="Calibri"/>
            </a:endParaRPr>
          </a:p>
        </p:txBody>
      </p:sp>
      <p:pic>
        <p:nvPicPr>
          <p:cNvPr id="623" name="Google Shape;623;p44" descr="dreamstime_xl_1923462.jpg"/>
          <p:cNvPicPr preferRelativeResize="0"/>
          <p:nvPr/>
        </p:nvPicPr>
        <p:blipFill rotWithShape="1">
          <a:blip r:embed="rId3">
            <a:alphaModFix/>
          </a:blip>
          <a:srcRect/>
          <a:stretch/>
        </p:blipFill>
        <p:spPr>
          <a:xfrm>
            <a:off x="3070047" y="1049011"/>
            <a:ext cx="3026234" cy="4539351"/>
          </a:xfrm>
          <a:prstGeom prst="rect">
            <a:avLst/>
          </a:prstGeom>
          <a:noFill/>
          <a:ln>
            <a:noFill/>
          </a:ln>
        </p:spPr>
      </p:pic>
      <p:sp>
        <p:nvSpPr>
          <p:cNvPr id="624" name="Google Shape;624;p44"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45"/>
          <p:cNvSpPr txBox="1"/>
          <p:nvPr/>
        </p:nvSpPr>
        <p:spPr>
          <a:xfrm>
            <a:off x="2400285" y="5588362"/>
            <a:ext cx="43690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mushroom sucks nutrients from the tree </a:t>
            </a:r>
            <a:endParaRPr sz="1800">
              <a:solidFill>
                <a:schemeClr val="dk1"/>
              </a:solidFill>
              <a:latin typeface="Calibri"/>
              <a:ea typeface="Calibri"/>
              <a:cs typeface="Calibri"/>
              <a:sym typeface="Calibri"/>
            </a:endParaRPr>
          </a:p>
        </p:txBody>
      </p:sp>
      <p:sp>
        <p:nvSpPr>
          <p:cNvPr id="631" name="Google Shape;631;p45"/>
          <p:cNvSpPr txBox="1"/>
          <p:nvPr/>
        </p:nvSpPr>
        <p:spPr>
          <a:xfrm>
            <a:off x="3872642" y="1049011"/>
            <a:ext cx="131176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008000"/>
                </a:solidFill>
                <a:latin typeface="Calibri"/>
                <a:ea typeface="Calibri"/>
                <a:cs typeface="Calibri"/>
                <a:sym typeface="Calibri"/>
              </a:rPr>
              <a:t>YES</a:t>
            </a:r>
            <a:endParaRPr sz="4400" b="1">
              <a:solidFill>
                <a:srgbClr val="008000"/>
              </a:solidFill>
              <a:latin typeface="Calibri"/>
              <a:ea typeface="Calibri"/>
              <a:cs typeface="Calibri"/>
              <a:sym typeface="Calibri"/>
            </a:endParaRPr>
          </a:p>
        </p:txBody>
      </p:sp>
      <p:sp>
        <p:nvSpPr>
          <p:cNvPr id="632" name="Google Shape;632;p45"/>
          <p:cNvSpPr txBox="1"/>
          <p:nvPr/>
        </p:nvSpPr>
        <p:spPr>
          <a:xfrm>
            <a:off x="4039422" y="279570"/>
            <a:ext cx="109225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008000"/>
                </a:solidFill>
                <a:latin typeface="Calibri"/>
                <a:ea typeface="Calibri"/>
                <a:cs typeface="Calibri"/>
                <a:sym typeface="Calibri"/>
              </a:rPr>
              <a:t>YES</a:t>
            </a:r>
            <a:endParaRPr sz="4400" b="1">
              <a:solidFill>
                <a:srgbClr val="008000"/>
              </a:solidFill>
              <a:latin typeface="Calibri"/>
              <a:ea typeface="Calibri"/>
              <a:cs typeface="Calibri"/>
              <a:sym typeface="Calibri"/>
            </a:endParaRPr>
          </a:p>
        </p:txBody>
      </p:sp>
      <p:pic>
        <p:nvPicPr>
          <p:cNvPr id="633" name="Google Shape;633;p45" descr="dreamstime_xl_1923462.jpg"/>
          <p:cNvPicPr preferRelativeResize="0"/>
          <p:nvPr/>
        </p:nvPicPr>
        <p:blipFill rotWithShape="1">
          <a:blip r:embed="rId3">
            <a:alphaModFix/>
          </a:blip>
          <a:srcRect/>
          <a:stretch/>
        </p:blipFill>
        <p:spPr>
          <a:xfrm>
            <a:off x="3070047" y="1049011"/>
            <a:ext cx="3026234" cy="4539351"/>
          </a:xfrm>
          <a:prstGeom prst="rect">
            <a:avLst/>
          </a:prstGeom>
          <a:noFill/>
          <a:ln>
            <a:noFill/>
          </a:ln>
        </p:spPr>
      </p:pic>
      <p:sp>
        <p:nvSpPr>
          <p:cNvPr id="634" name="Google Shape;634;p45"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656325" y="18457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3500" b="1" u="sng"/>
              <a:t>Community:</a:t>
            </a:r>
            <a:r>
              <a:rPr lang="en-US" sz="3500"/>
              <a:t> when two or more organisms of different species interact in the same area</a:t>
            </a:r>
            <a:endParaRPr sz="3500"/>
          </a:p>
        </p:txBody>
      </p:sp>
      <p:pic>
        <p:nvPicPr>
          <p:cNvPr id="155" name="Google Shape;155;p4" descr="Animals at Watering Hole.jpg"/>
          <p:cNvPicPr preferRelativeResize="0"/>
          <p:nvPr/>
        </p:nvPicPr>
        <p:blipFill rotWithShape="1">
          <a:blip r:embed="rId3">
            <a:alphaModFix/>
          </a:blip>
          <a:srcRect/>
          <a:stretch/>
        </p:blipFill>
        <p:spPr>
          <a:xfrm>
            <a:off x="916725" y="1500075"/>
            <a:ext cx="7310551" cy="4874850"/>
          </a:xfrm>
          <a:prstGeom prst="rect">
            <a:avLst/>
          </a:prstGeom>
          <a:noFill/>
          <a:ln>
            <a:noFill/>
          </a:ln>
        </p:spPr>
      </p:pic>
      <p:sp>
        <p:nvSpPr>
          <p:cNvPr id="156" name="Google Shape;156;p4"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46" descr="dreamstime_xl_27533578.jpg"/>
          <p:cNvPicPr preferRelativeResize="0"/>
          <p:nvPr/>
        </p:nvPicPr>
        <p:blipFill rotWithShape="1">
          <a:blip r:embed="rId3">
            <a:alphaModFix/>
          </a:blip>
          <a:srcRect/>
          <a:stretch/>
        </p:blipFill>
        <p:spPr>
          <a:xfrm>
            <a:off x="1675443" y="1714500"/>
            <a:ext cx="6120771" cy="3442934"/>
          </a:xfrm>
          <a:prstGeom prst="rect">
            <a:avLst/>
          </a:prstGeom>
          <a:noFill/>
          <a:ln>
            <a:noFill/>
          </a:ln>
        </p:spPr>
      </p:pic>
      <p:sp>
        <p:nvSpPr>
          <p:cNvPr id="641" name="Google Shape;641;p46"/>
          <p:cNvSpPr txBox="1"/>
          <p:nvPr/>
        </p:nvSpPr>
        <p:spPr>
          <a:xfrm>
            <a:off x="1553540" y="5387230"/>
            <a:ext cx="65199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bee takes pollen from the plant and delivers it to another plant.</a:t>
            </a:r>
            <a:endParaRPr/>
          </a:p>
        </p:txBody>
      </p:sp>
      <p:sp>
        <p:nvSpPr>
          <p:cNvPr id="642" name="Google Shape;642;p46"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7"/>
          <p:cNvSpPr txBox="1"/>
          <p:nvPr/>
        </p:nvSpPr>
        <p:spPr>
          <a:xfrm>
            <a:off x="4256663" y="658175"/>
            <a:ext cx="99047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0000"/>
                </a:solidFill>
                <a:latin typeface="Calibri"/>
                <a:ea typeface="Calibri"/>
                <a:cs typeface="Calibri"/>
                <a:sym typeface="Calibri"/>
              </a:rPr>
              <a:t>NO</a:t>
            </a:r>
            <a:endParaRPr sz="4400" b="1">
              <a:solidFill>
                <a:srgbClr val="FF0000"/>
              </a:solidFill>
              <a:latin typeface="Calibri"/>
              <a:ea typeface="Calibri"/>
              <a:cs typeface="Calibri"/>
              <a:sym typeface="Calibri"/>
            </a:endParaRPr>
          </a:p>
        </p:txBody>
      </p:sp>
      <p:pic>
        <p:nvPicPr>
          <p:cNvPr id="649" name="Google Shape;649;p47" descr="dreamstime_xl_27533578.jpg"/>
          <p:cNvPicPr preferRelativeResize="0"/>
          <p:nvPr/>
        </p:nvPicPr>
        <p:blipFill rotWithShape="1">
          <a:blip r:embed="rId3">
            <a:alphaModFix/>
          </a:blip>
          <a:srcRect/>
          <a:stretch/>
        </p:blipFill>
        <p:spPr>
          <a:xfrm>
            <a:off x="1675443" y="1714500"/>
            <a:ext cx="6120771" cy="3442934"/>
          </a:xfrm>
          <a:prstGeom prst="rect">
            <a:avLst/>
          </a:prstGeom>
          <a:noFill/>
          <a:ln>
            <a:noFill/>
          </a:ln>
        </p:spPr>
      </p:pic>
      <p:sp>
        <p:nvSpPr>
          <p:cNvPr id="650" name="Google Shape;650;p47"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8"/>
          <p:cNvSpPr txBox="1">
            <a:spLocks noGrp="1"/>
          </p:cNvSpPr>
          <p:nvPr>
            <p:ph type="ctrTitle"/>
          </p:nvPr>
        </p:nvSpPr>
        <p:spPr>
          <a:xfrm>
            <a:off x="685800" y="427701"/>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 </a:t>
            </a:r>
            <a:endParaRPr/>
          </a:p>
        </p:txBody>
      </p:sp>
      <p:grpSp>
        <p:nvGrpSpPr>
          <p:cNvPr id="657" name="Google Shape;657;p48"/>
          <p:cNvGrpSpPr/>
          <p:nvPr/>
        </p:nvGrpSpPr>
        <p:grpSpPr>
          <a:xfrm>
            <a:off x="770170" y="157479"/>
            <a:ext cx="7471923" cy="6529982"/>
            <a:chOff x="391843" y="-270223"/>
            <a:chExt cx="7471923" cy="6529982"/>
          </a:xfrm>
        </p:grpSpPr>
        <p:sp>
          <p:nvSpPr>
            <p:cNvPr id="658" name="Google Shape;658;p48"/>
            <p:cNvSpPr/>
            <p:nvPr/>
          </p:nvSpPr>
          <p:spPr>
            <a:xfrm>
              <a:off x="1705786" y="550983"/>
              <a:ext cx="4829063" cy="1677070"/>
            </a:xfrm>
            <a:prstGeom prst="ellipse">
              <a:avLst/>
            </a:prstGeom>
            <a:solidFill>
              <a:srgbClr val="C6D9F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3659872" y="4451423"/>
              <a:ext cx="935865" cy="1011225"/>
            </a:xfrm>
            <a:prstGeom prst="downArrow">
              <a:avLst>
                <a:gd name="adj1" fmla="val 50000"/>
                <a:gd name="adj2" fmla="val 5000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1881728" y="5136721"/>
              <a:ext cx="4492152" cy="11230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txBox="1"/>
            <p:nvPr/>
          </p:nvSpPr>
          <p:spPr>
            <a:xfrm>
              <a:off x="1881728" y="5136721"/>
              <a:ext cx="4492152" cy="1123038"/>
            </a:xfrm>
            <a:prstGeom prst="rect">
              <a:avLst/>
            </a:prstGeom>
            <a:noFill/>
            <a:ln>
              <a:noFill/>
            </a:ln>
          </p:spPr>
          <p:txBody>
            <a:bodyPr spcFirstLastPara="1" wrap="square" lIns="227575" tIns="227575" rIns="227575" bIns="227575" anchor="ctr" anchorCtr="0">
              <a:noAutofit/>
            </a:bodyPr>
            <a:lstStyle/>
            <a:p>
              <a:pPr marL="0" marR="0" lvl="0" indent="0" algn="ctr" rtl="0">
                <a:lnSpc>
                  <a:spcPct val="90000"/>
                </a:lnSpc>
                <a:spcBef>
                  <a:spcPts val="0"/>
                </a:spcBef>
                <a:spcAft>
                  <a:spcPts val="0"/>
                </a:spcAft>
                <a:buNone/>
              </a:pPr>
              <a:r>
                <a:rPr lang="en-US" sz="3200" b="0">
                  <a:solidFill>
                    <a:schemeClr val="dk1"/>
                  </a:solidFill>
                  <a:latin typeface="Calibri"/>
                  <a:ea typeface="Calibri"/>
                  <a:cs typeface="Calibri"/>
                  <a:sym typeface="Calibri"/>
                </a:rPr>
                <a:t>Symbiotic Relationships</a:t>
              </a:r>
              <a:endParaRPr sz="3200" b="0">
                <a:solidFill>
                  <a:schemeClr val="dk1"/>
                </a:solidFill>
                <a:latin typeface="Calibri"/>
                <a:ea typeface="Calibri"/>
                <a:cs typeface="Calibri"/>
                <a:sym typeface="Calibri"/>
              </a:endParaRPr>
            </a:p>
          </p:txBody>
        </p:sp>
        <p:sp>
          <p:nvSpPr>
            <p:cNvPr id="662" name="Google Shape;662;p48"/>
            <p:cNvSpPr/>
            <p:nvPr/>
          </p:nvSpPr>
          <p:spPr>
            <a:xfrm>
              <a:off x="3461469" y="2357577"/>
              <a:ext cx="1684557" cy="1684557"/>
            </a:xfrm>
            <a:prstGeom prst="ellipse">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txBox="1"/>
            <p:nvPr/>
          </p:nvSpPr>
          <p:spPr>
            <a:xfrm>
              <a:off x="3708167" y="2604275"/>
              <a:ext cx="1191161" cy="1191161"/>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Mutualism</a:t>
              </a:r>
              <a:endParaRPr sz="2100" b="1">
                <a:solidFill>
                  <a:schemeClr val="lt1"/>
                </a:solidFill>
                <a:latin typeface="Calibri"/>
                <a:ea typeface="Calibri"/>
                <a:cs typeface="Calibri"/>
                <a:sym typeface="Calibri"/>
              </a:endParaRPr>
            </a:p>
          </p:txBody>
        </p:sp>
        <p:sp>
          <p:nvSpPr>
            <p:cNvPr id="664" name="Google Shape;664;p48"/>
            <p:cNvSpPr/>
            <p:nvPr/>
          </p:nvSpPr>
          <p:spPr>
            <a:xfrm>
              <a:off x="1434137" y="817526"/>
              <a:ext cx="3328431" cy="2237074"/>
            </a:xfrm>
            <a:prstGeom prst="ellipse">
              <a:avLst/>
            </a:prstGeom>
            <a:gradFill>
              <a:gsLst>
                <a:gs pos="0">
                  <a:srgbClr val="50BAAE"/>
                </a:gs>
                <a:gs pos="100000">
                  <a:srgbClr val="A5F9EE"/>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8"/>
            <p:cNvSpPr txBox="1"/>
            <p:nvPr/>
          </p:nvSpPr>
          <p:spPr>
            <a:xfrm>
              <a:off x="1921574" y="1145138"/>
              <a:ext cx="2353557" cy="158185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rgbClr val="000000"/>
                  </a:solidFill>
                  <a:latin typeface="Calibri"/>
                  <a:ea typeface="Calibri"/>
                  <a:cs typeface="Calibri"/>
                  <a:sym typeface="Calibri"/>
                </a:rPr>
                <a:t>Commensalism</a:t>
              </a:r>
              <a:endParaRPr sz="2100" b="1">
                <a:solidFill>
                  <a:srgbClr val="000000"/>
                </a:solidFill>
                <a:latin typeface="Calibri"/>
                <a:ea typeface="Calibri"/>
                <a:cs typeface="Calibri"/>
                <a:sym typeface="Calibri"/>
              </a:endParaRPr>
            </a:p>
          </p:txBody>
        </p:sp>
        <p:sp>
          <p:nvSpPr>
            <p:cNvPr id="666" name="Google Shape;666;p48"/>
            <p:cNvSpPr/>
            <p:nvPr/>
          </p:nvSpPr>
          <p:spPr>
            <a:xfrm>
              <a:off x="4421930" y="627739"/>
              <a:ext cx="1684557" cy="1684557"/>
            </a:xfrm>
            <a:prstGeom prst="ellipse">
              <a:avLst/>
            </a:prstGeom>
            <a:solidFill>
              <a:srgbClr val="95373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txBox="1"/>
            <p:nvPr/>
          </p:nvSpPr>
          <p:spPr>
            <a:xfrm>
              <a:off x="4668628" y="874437"/>
              <a:ext cx="1191161" cy="1191161"/>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n-US" sz="2100" b="0">
                  <a:solidFill>
                    <a:schemeClr val="lt1"/>
                  </a:solidFill>
                  <a:latin typeface="Calibri"/>
                  <a:ea typeface="Calibri"/>
                  <a:cs typeface="Calibri"/>
                  <a:sym typeface="Calibri"/>
                </a:rPr>
                <a:t>Parasitism</a:t>
              </a:r>
              <a:endParaRPr sz="2100" b="0">
                <a:solidFill>
                  <a:schemeClr val="lt1"/>
                </a:solidFill>
                <a:latin typeface="Calibri"/>
                <a:ea typeface="Calibri"/>
                <a:cs typeface="Calibri"/>
                <a:sym typeface="Calibri"/>
              </a:endParaRPr>
            </a:p>
          </p:txBody>
        </p:sp>
        <p:sp>
          <p:nvSpPr>
            <p:cNvPr id="668" name="Google Shape;668;p48"/>
            <p:cNvSpPr/>
            <p:nvPr/>
          </p:nvSpPr>
          <p:spPr>
            <a:xfrm>
              <a:off x="391843" y="-270223"/>
              <a:ext cx="7471923" cy="5423309"/>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355" y="30000"/>
                  </a:moveTo>
                  <a:lnTo>
                    <a:pt x="4355" y="30000"/>
                  </a:lnTo>
                  <a:cubicBezTo>
                    <a:pt x="4355" y="43255"/>
                    <a:pt x="29268" y="54000"/>
                    <a:pt x="60000" y="54000"/>
                  </a:cubicBezTo>
                  <a:cubicBezTo>
                    <a:pt x="90732" y="54000"/>
                    <a:pt x="115645" y="43255"/>
                    <a:pt x="115645" y="30000"/>
                  </a:cubicBezTo>
                  <a:cubicBezTo>
                    <a:pt x="115645" y="16745"/>
                    <a:pt x="90732" y="6000"/>
                    <a:pt x="60000" y="6000"/>
                  </a:cubicBezTo>
                  <a:cubicBezTo>
                    <a:pt x="29268" y="6000"/>
                    <a:pt x="4355" y="16745"/>
                    <a:pt x="4355" y="30000"/>
                  </a:cubicBezTo>
                  <a:close/>
                </a:path>
              </a:pathLst>
            </a:custGeom>
            <a:solidFill>
              <a:schemeClr val="lt1">
                <a:alpha val="40000"/>
              </a:scheme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48"/>
          <p:cNvSpPr/>
          <p:nvPr/>
        </p:nvSpPr>
        <p:spPr>
          <a:xfrm>
            <a:off x="1803790" y="1245228"/>
            <a:ext cx="3325357" cy="2231547"/>
          </a:xfrm>
          <a:prstGeom prst="ellipse">
            <a:avLst/>
          </a:prstGeom>
          <a:noFill/>
          <a:ln w="76200"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e251f77a65_0_1172"/>
          <p:cNvSpPr txBox="1"/>
          <p:nvPr/>
        </p:nvSpPr>
        <p:spPr>
          <a:xfrm>
            <a:off x="1765199" y="1016025"/>
            <a:ext cx="56136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Commensalism</a:t>
            </a:r>
            <a:endParaRPr sz="6600" b="1">
              <a:solidFill>
                <a:schemeClr val="dk1"/>
              </a:solidFill>
              <a:latin typeface="Calibri"/>
              <a:ea typeface="Calibri"/>
              <a:cs typeface="Calibri"/>
              <a:sym typeface="Calibri"/>
            </a:endParaRPr>
          </a:p>
        </p:txBody>
      </p:sp>
      <p:sp>
        <p:nvSpPr>
          <p:cNvPr id="676" name="Google Shape;676;ge251f77a65_0_1172"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7" name="Google Shape;677;ge251f77a65_0_117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0"/>
          <p:cNvSpPr txBox="1">
            <a:spLocks noGrp="1"/>
          </p:cNvSpPr>
          <p:nvPr>
            <p:ph type="subTitle" idx="1"/>
          </p:nvPr>
        </p:nvSpPr>
        <p:spPr>
          <a:xfrm>
            <a:off x="1009038" y="365626"/>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Commensalism</a:t>
            </a:r>
            <a:r>
              <a:rPr lang="en-US">
                <a:solidFill>
                  <a:schemeClr val="dk1"/>
                </a:solidFill>
              </a:rPr>
              <a:t>: a relationship in which one organism </a:t>
            </a:r>
            <a:r>
              <a:rPr lang="en-US" b="1">
                <a:solidFill>
                  <a:srgbClr val="008000"/>
                </a:solidFill>
              </a:rPr>
              <a:t>benefits</a:t>
            </a:r>
            <a:r>
              <a:rPr lang="en-US">
                <a:solidFill>
                  <a:schemeClr val="dk1"/>
                </a:solidFill>
              </a:rPr>
              <a:t> and the other is </a:t>
            </a:r>
            <a:r>
              <a:rPr lang="en-US" b="1">
                <a:solidFill>
                  <a:schemeClr val="dk1"/>
                </a:solidFill>
              </a:rPr>
              <a:t>unaffected</a:t>
            </a:r>
            <a:endParaRPr b="1">
              <a:solidFill>
                <a:schemeClr val="dk1"/>
              </a:solidFill>
            </a:endParaRPr>
          </a:p>
        </p:txBody>
      </p:sp>
      <p:pic>
        <p:nvPicPr>
          <p:cNvPr id="683" name="Google Shape;683;p50" descr="12153419_f520.jpg"/>
          <p:cNvPicPr preferRelativeResize="0"/>
          <p:nvPr/>
        </p:nvPicPr>
        <p:blipFill rotWithShape="1">
          <a:blip r:embed="rId3">
            <a:alphaModFix/>
          </a:blip>
          <a:srcRect/>
          <a:stretch/>
        </p:blipFill>
        <p:spPr>
          <a:xfrm>
            <a:off x="1822296" y="2506159"/>
            <a:ext cx="5499424" cy="3595777"/>
          </a:xfrm>
          <a:prstGeom prst="rect">
            <a:avLst/>
          </a:prstGeom>
          <a:noFill/>
          <a:ln>
            <a:noFill/>
          </a:ln>
        </p:spPr>
      </p:pic>
      <p:sp>
        <p:nvSpPr>
          <p:cNvPr id="684" name="Google Shape;684;p50"/>
          <p:cNvSpPr/>
          <p:nvPr/>
        </p:nvSpPr>
        <p:spPr>
          <a:xfrm>
            <a:off x="3673577" y="3019767"/>
            <a:ext cx="824100" cy="711600"/>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685" name="Google Shape;685;p50"/>
          <p:cNvSpPr/>
          <p:nvPr/>
        </p:nvSpPr>
        <p:spPr>
          <a:xfrm>
            <a:off x="4686950" y="3175500"/>
            <a:ext cx="1621500" cy="1645500"/>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686" name="Google Shape;686;p5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7" name="Google Shape;687;p50"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e329f60070_0_15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e329f60070_0_158"/>
          <p:cNvSpPr txBox="1"/>
          <p:nvPr/>
        </p:nvSpPr>
        <p:spPr>
          <a:xfrm>
            <a:off x="915400" y="209150"/>
            <a:ext cx="7980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commensalism?</a:t>
            </a:r>
            <a:endParaRPr sz="3600">
              <a:solidFill>
                <a:schemeClr val="dk1"/>
              </a:solidFill>
              <a:latin typeface="Calibri"/>
              <a:ea typeface="Calibri"/>
              <a:cs typeface="Calibri"/>
              <a:sym typeface="Calibri"/>
            </a:endParaRPr>
          </a:p>
        </p:txBody>
      </p:sp>
      <p:sp>
        <p:nvSpPr>
          <p:cNvPr id="700" name="Google Shape;700;ge329f60070_0_15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1" name="Google Shape;701;ge329f60070_0_158" descr="12153419_f520.jpg"/>
          <p:cNvPicPr preferRelativeResize="0"/>
          <p:nvPr/>
        </p:nvPicPr>
        <p:blipFill rotWithShape="1">
          <a:blip r:embed="rId4">
            <a:alphaModFix/>
          </a:blip>
          <a:srcRect/>
          <a:stretch/>
        </p:blipFill>
        <p:spPr>
          <a:xfrm>
            <a:off x="1506687" y="1666875"/>
            <a:ext cx="6130625" cy="4435050"/>
          </a:xfrm>
          <a:prstGeom prst="rect">
            <a:avLst/>
          </a:prstGeom>
          <a:noFill/>
          <a:ln>
            <a:noFill/>
          </a:ln>
        </p:spPr>
      </p:pic>
      <p:sp>
        <p:nvSpPr>
          <p:cNvPr id="702" name="Google Shape;702;ge329f60070_0_158"/>
          <p:cNvSpPr/>
          <p:nvPr/>
        </p:nvSpPr>
        <p:spPr>
          <a:xfrm>
            <a:off x="3570451" y="2300362"/>
            <a:ext cx="918600" cy="877500"/>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03" name="Google Shape;703;ge329f60070_0_158"/>
          <p:cNvSpPr/>
          <p:nvPr/>
        </p:nvSpPr>
        <p:spPr>
          <a:xfrm>
            <a:off x="4700134" y="2492444"/>
            <a:ext cx="1807500" cy="2029500"/>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e251f77a65_0_1255"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0" name="Google Shape;710;ge251f77a65_0_125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52" descr="C:\Users\John\Downloads\ThinkstockPhotos-470667501.jpg"/>
          <p:cNvPicPr preferRelativeResize="0"/>
          <p:nvPr/>
        </p:nvPicPr>
        <p:blipFill rotWithShape="1">
          <a:blip r:embed="rId3">
            <a:alphaModFix/>
          </a:blip>
          <a:srcRect/>
          <a:stretch/>
        </p:blipFill>
        <p:spPr>
          <a:xfrm>
            <a:off x="308025" y="767524"/>
            <a:ext cx="8527949" cy="6090474"/>
          </a:xfrm>
          <a:prstGeom prst="rect">
            <a:avLst/>
          </a:prstGeom>
          <a:noFill/>
          <a:ln>
            <a:noFill/>
          </a:ln>
        </p:spPr>
      </p:pic>
      <p:sp>
        <p:nvSpPr>
          <p:cNvPr id="717" name="Google Shape;717;p52"/>
          <p:cNvSpPr txBox="1"/>
          <p:nvPr/>
        </p:nvSpPr>
        <p:spPr>
          <a:xfrm>
            <a:off x="477215" y="1210191"/>
            <a:ext cx="89163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lt1"/>
                </a:solidFill>
                <a:latin typeface="Calibri"/>
                <a:ea typeface="Calibri"/>
                <a:cs typeface="Calibri"/>
                <a:sym typeface="Calibri"/>
              </a:rPr>
              <a:t>Anemone is </a:t>
            </a:r>
            <a:r>
              <a:rPr lang="en-US" sz="3000" b="1" i="1" u="sng">
                <a:solidFill>
                  <a:schemeClr val="lt1"/>
                </a:solidFill>
                <a:latin typeface="Calibri"/>
                <a:ea typeface="Calibri"/>
                <a:cs typeface="Calibri"/>
                <a:sym typeface="Calibri"/>
              </a:rPr>
              <a:t>unaffected</a:t>
            </a:r>
            <a:r>
              <a:rPr lang="en-US" sz="3000" b="1">
                <a:solidFill>
                  <a:schemeClr val="lt1"/>
                </a:solidFill>
                <a:latin typeface="Calibri"/>
                <a:ea typeface="Calibri"/>
                <a:cs typeface="Calibri"/>
                <a:sym typeface="Calibri"/>
              </a:rPr>
              <a:t>				Commensalism </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718" name="Google Shape;718;p52"/>
          <p:cNvSpPr/>
          <p:nvPr/>
        </p:nvSpPr>
        <p:spPr>
          <a:xfrm>
            <a:off x="4336860" y="1018499"/>
            <a:ext cx="982500" cy="937500"/>
          </a:xfrm>
          <a:prstGeom prst="mathEqual">
            <a:avLst>
              <a:gd name="adj1" fmla="val 23520"/>
              <a:gd name="adj2" fmla="val 1176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19" name="Google Shape;719;p5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0" name="Google Shape;720;p5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e251f77a65_0_1338"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7" name="Google Shape;727;ge251f77a65_0_1338"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Friendly Relationships</a:t>
            </a:r>
            <a:endParaRPr/>
          </a:p>
        </p:txBody>
      </p:sp>
      <p:pic>
        <p:nvPicPr>
          <p:cNvPr id="163" name="Google Shape;163;p5" descr="dreamstime_xl_29729597.jpg"/>
          <p:cNvPicPr preferRelativeResize="0"/>
          <p:nvPr/>
        </p:nvPicPr>
        <p:blipFill rotWithShape="1">
          <a:blip r:embed="rId3">
            <a:alphaModFix/>
          </a:blip>
          <a:srcRect/>
          <a:stretch/>
        </p:blipFill>
        <p:spPr>
          <a:xfrm>
            <a:off x="1726155" y="1320249"/>
            <a:ext cx="5457087" cy="3646328"/>
          </a:xfrm>
          <a:prstGeom prst="rect">
            <a:avLst/>
          </a:prstGeom>
          <a:noFill/>
          <a:ln>
            <a:noFill/>
          </a:ln>
        </p:spPr>
      </p:pic>
      <p:sp>
        <p:nvSpPr>
          <p:cNvPr id="164" name="Google Shape;164;p5"/>
          <p:cNvSpPr txBox="1"/>
          <p:nvPr/>
        </p:nvSpPr>
        <p:spPr>
          <a:xfrm>
            <a:off x="1726154" y="5054885"/>
            <a:ext cx="545708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i="0" u="none" strike="noStrike" cap="none">
                <a:solidFill>
                  <a:srgbClr val="FF0000"/>
                </a:solidFill>
                <a:latin typeface="Calibri"/>
                <a:ea typeface="Calibri"/>
                <a:cs typeface="Calibri"/>
                <a:sym typeface="Calibri"/>
              </a:rPr>
              <a:t>Cooperation</a:t>
            </a:r>
            <a:endParaRPr sz="8000" b="1" i="0" u="none" strike="noStrike" cap="none">
              <a:solidFill>
                <a:srgbClr val="FF0000"/>
              </a:solidFill>
              <a:latin typeface="Calibri"/>
              <a:ea typeface="Calibri"/>
              <a:cs typeface="Calibri"/>
              <a:sym typeface="Calibri"/>
            </a:endParaRPr>
          </a:p>
        </p:txBody>
      </p:sp>
      <p:sp>
        <p:nvSpPr>
          <p:cNvPr id="165" name="Google Shape;165;p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54"/>
          <p:cNvPicPr preferRelativeResize="0"/>
          <p:nvPr/>
        </p:nvPicPr>
        <p:blipFill rotWithShape="1">
          <a:blip r:embed="rId3">
            <a:alphaModFix/>
          </a:blip>
          <a:srcRect/>
          <a:stretch/>
        </p:blipFill>
        <p:spPr>
          <a:xfrm>
            <a:off x="258293" y="800575"/>
            <a:ext cx="8627408" cy="6057425"/>
          </a:xfrm>
          <a:prstGeom prst="rect">
            <a:avLst/>
          </a:prstGeom>
          <a:noFill/>
          <a:ln>
            <a:noFill/>
          </a:ln>
        </p:spPr>
      </p:pic>
      <p:sp>
        <p:nvSpPr>
          <p:cNvPr id="734" name="Google Shape;734;p54"/>
          <p:cNvSpPr txBox="1"/>
          <p:nvPr/>
        </p:nvSpPr>
        <p:spPr>
          <a:xfrm>
            <a:off x="150249" y="1158294"/>
            <a:ext cx="91440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rgbClr val="FFFFFF"/>
                </a:solidFill>
                <a:latin typeface="Calibri"/>
                <a:ea typeface="Calibri"/>
                <a:cs typeface="Calibri"/>
                <a:sym typeface="Calibri"/>
              </a:rPr>
              <a:t>Both organisms benefit 				Commensalism</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735" name="Google Shape;735;p54"/>
          <p:cNvSpPr/>
          <p:nvPr/>
        </p:nvSpPr>
        <p:spPr>
          <a:xfrm>
            <a:off x="4414916" y="1034706"/>
            <a:ext cx="1208400" cy="801300"/>
          </a:xfrm>
          <a:prstGeom prst="mathNotEqual">
            <a:avLst>
              <a:gd name="adj1" fmla="val 23520"/>
              <a:gd name="adj2" fmla="val 6600000"/>
              <a:gd name="adj3" fmla="val 1176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5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7" name="Google Shape;737;p5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743" name="Google Shape;743;p55"/>
          <p:cNvPicPr preferRelativeResize="0"/>
          <p:nvPr/>
        </p:nvPicPr>
        <p:blipFill rotWithShape="1">
          <a:blip r:embed="rId3">
            <a:alphaModFix/>
          </a:blip>
          <a:srcRect r="9618" b="3779"/>
          <a:stretch/>
        </p:blipFill>
        <p:spPr>
          <a:xfrm>
            <a:off x="1671155" y="1895290"/>
            <a:ext cx="6350387" cy="4962710"/>
          </a:xfrm>
          <a:prstGeom prst="rect">
            <a:avLst/>
          </a:prstGeom>
          <a:noFill/>
          <a:ln>
            <a:noFill/>
          </a:ln>
        </p:spPr>
      </p:pic>
      <p:sp>
        <p:nvSpPr>
          <p:cNvPr id="744" name="Google Shape;744;p55"/>
          <p:cNvSpPr/>
          <p:nvPr/>
        </p:nvSpPr>
        <p:spPr>
          <a:xfrm>
            <a:off x="2575775" y="0"/>
            <a:ext cx="4456689" cy="24006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One organism benefits</a:t>
            </a:r>
            <a:endParaRPr/>
          </a:p>
          <a:p>
            <a:pPr marL="0" marR="0" lvl="0" indent="0" algn="ctr" rtl="0">
              <a:spcBef>
                <a:spcPts val="0"/>
              </a:spcBef>
              <a:spcAft>
                <a:spcPts val="0"/>
              </a:spcAft>
              <a:buNone/>
            </a:pPr>
            <a:r>
              <a:rPr lang="en-US" sz="3000" b="1">
                <a:solidFill>
                  <a:schemeClr val="dk1"/>
                </a:solidFill>
                <a:latin typeface="Calibri"/>
                <a:ea typeface="Calibri"/>
                <a:cs typeface="Calibri"/>
                <a:sym typeface="Calibri"/>
              </a:rPr>
              <a:t>One organism is harmed</a:t>
            </a:r>
            <a:endParaRPr/>
          </a:p>
          <a:p>
            <a:pPr marL="0" marR="0" lvl="0" indent="0" algn="ctr" rtl="0">
              <a:spcBef>
                <a:spcPts val="0"/>
              </a:spcBef>
              <a:spcAft>
                <a:spcPts val="0"/>
              </a:spcAft>
              <a:buNone/>
            </a:pPr>
            <a:r>
              <a:rPr lang="en-US" sz="3000" b="1">
                <a:solidFill>
                  <a:schemeClr val="dk1"/>
                </a:solidFill>
                <a:latin typeface="Calibri"/>
                <a:ea typeface="Calibri"/>
                <a:cs typeface="Calibri"/>
                <a:sym typeface="Calibri"/>
              </a:rPr>
              <a:t>				</a:t>
            </a:r>
            <a:endParaRPr sz="3000" b="1">
              <a:solidFill>
                <a:schemeClr val="dk1"/>
              </a:solidFill>
              <a:latin typeface="Calibri"/>
              <a:ea typeface="Calibri"/>
              <a:cs typeface="Calibri"/>
              <a:sym typeface="Calibri"/>
            </a:endParaRPr>
          </a:p>
          <a:p>
            <a:pPr marL="0" marR="0" lvl="0" indent="0" algn="ctr" rtl="0">
              <a:spcBef>
                <a:spcPts val="0"/>
              </a:spcBef>
              <a:spcAft>
                <a:spcPts val="0"/>
              </a:spcAft>
              <a:buNone/>
            </a:pPr>
            <a:endParaRPr sz="30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3000" b="1">
                <a:solidFill>
                  <a:schemeClr val="dk1"/>
                </a:solidFill>
                <a:latin typeface="Calibri"/>
                <a:ea typeface="Calibri"/>
                <a:cs typeface="Calibri"/>
                <a:sym typeface="Calibri"/>
              </a:rPr>
              <a:t>Commensalism</a:t>
            </a:r>
            <a:endParaRPr sz="3000">
              <a:solidFill>
                <a:schemeClr val="dk1"/>
              </a:solidFill>
              <a:latin typeface="Calibri"/>
              <a:ea typeface="Calibri"/>
              <a:cs typeface="Calibri"/>
              <a:sym typeface="Calibri"/>
            </a:endParaRPr>
          </a:p>
        </p:txBody>
      </p:sp>
      <p:sp>
        <p:nvSpPr>
          <p:cNvPr id="745" name="Google Shape;745;p55"/>
          <p:cNvSpPr/>
          <p:nvPr/>
        </p:nvSpPr>
        <p:spPr>
          <a:xfrm>
            <a:off x="4266301" y="1093906"/>
            <a:ext cx="1208308" cy="801384"/>
          </a:xfrm>
          <a:prstGeom prst="mathNotEqual">
            <a:avLst>
              <a:gd name="adj1" fmla="val 23520"/>
              <a:gd name="adj2" fmla="val 6600000"/>
              <a:gd name="adj3" fmla="val 1176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746;p5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7" name="Google Shape;747;p55"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e251f77a65_0_142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commensalism?</a:t>
            </a:r>
            <a:endParaRPr/>
          </a:p>
        </p:txBody>
      </p:sp>
      <p:sp>
        <p:nvSpPr>
          <p:cNvPr id="760" name="Google Shape;760;p5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1" name="Google Shape;761;p57" descr="12153419_f520.jpg"/>
          <p:cNvPicPr preferRelativeResize="0"/>
          <p:nvPr/>
        </p:nvPicPr>
        <p:blipFill rotWithShape="1">
          <a:blip r:embed="rId4">
            <a:alphaModFix/>
          </a:blip>
          <a:srcRect/>
          <a:stretch/>
        </p:blipFill>
        <p:spPr>
          <a:xfrm>
            <a:off x="1506687" y="1666875"/>
            <a:ext cx="6130625" cy="4435050"/>
          </a:xfrm>
          <a:prstGeom prst="rect">
            <a:avLst/>
          </a:prstGeom>
          <a:noFill/>
          <a:ln>
            <a:noFill/>
          </a:ln>
        </p:spPr>
      </p:pic>
      <p:sp>
        <p:nvSpPr>
          <p:cNvPr id="762" name="Google Shape;762;p57"/>
          <p:cNvSpPr/>
          <p:nvPr/>
        </p:nvSpPr>
        <p:spPr>
          <a:xfrm>
            <a:off x="3570451" y="2300362"/>
            <a:ext cx="918600" cy="877500"/>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63" name="Google Shape;763;p57"/>
          <p:cNvSpPr/>
          <p:nvPr/>
        </p:nvSpPr>
        <p:spPr>
          <a:xfrm>
            <a:off x="4700134" y="2492444"/>
            <a:ext cx="1807500" cy="2029500"/>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Which picture demonstrates </a:t>
            </a:r>
            <a:r>
              <a:rPr lang="en-US" b="1"/>
              <a:t>commensalism</a:t>
            </a:r>
            <a:r>
              <a:rPr lang="en-US"/>
              <a:t>? </a:t>
            </a:r>
            <a:endParaRPr/>
          </a:p>
        </p:txBody>
      </p:sp>
      <p:pic>
        <p:nvPicPr>
          <p:cNvPr id="770" name="Google Shape;770;p58" descr="dreamstime_xl_1777069.jpg"/>
          <p:cNvPicPr preferRelativeResize="0"/>
          <p:nvPr/>
        </p:nvPicPr>
        <p:blipFill rotWithShape="1">
          <a:blip r:embed="rId3">
            <a:alphaModFix/>
          </a:blip>
          <a:srcRect/>
          <a:stretch/>
        </p:blipFill>
        <p:spPr>
          <a:xfrm>
            <a:off x="2850544" y="4289933"/>
            <a:ext cx="3554331" cy="2369212"/>
          </a:xfrm>
          <a:prstGeom prst="rect">
            <a:avLst/>
          </a:prstGeom>
          <a:noFill/>
          <a:ln>
            <a:noFill/>
          </a:ln>
        </p:spPr>
      </p:pic>
      <p:pic>
        <p:nvPicPr>
          <p:cNvPr id="771" name="Google Shape;771;p58" descr="caribbean-bahamas-little-bahama-bank-lemon-shark-negaprion-brevirostris-with-remora-597294394-58306beb3df78c6f6a314a05.jpg"/>
          <p:cNvPicPr preferRelativeResize="0"/>
          <p:nvPr/>
        </p:nvPicPr>
        <p:blipFill rotWithShape="1">
          <a:blip r:embed="rId4">
            <a:alphaModFix/>
          </a:blip>
          <a:srcRect/>
          <a:stretch/>
        </p:blipFill>
        <p:spPr>
          <a:xfrm>
            <a:off x="5027869" y="1700208"/>
            <a:ext cx="3658931" cy="2439287"/>
          </a:xfrm>
          <a:prstGeom prst="rect">
            <a:avLst/>
          </a:prstGeom>
          <a:noFill/>
          <a:ln>
            <a:noFill/>
          </a:ln>
        </p:spPr>
      </p:pic>
      <p:pic>
        <p:nvPicPr>
          <p:cNvPr id="772" name="Google Shape;772;p58" descr="icatalp1.jpg"/>
          <p:cNvPicPr preferRelativeResize="0"/>
          <p:nvPr/>
        </p:nvPicPr>
        <p:blipFill rotWithShape="1">
          <a:blip r:embed="rId5">
            <a:alphaModFix/>
          </a:blip>
          <a:srcRect/>
          <a:stretch/>
        </p:blipFill>
        <p:spPr>
          <a:xfrm>
            <a:off x="280834" y="1701688"/>
            <a:ext cx="3894261" cy="2437807"/>
          </a:xfrm>
          <a:prstGeom prst="rect">
            <a:avLst/>
          </a:prstGeom>
          <a:noFill/>
          <a:ln>
            <a:noFill/>
          </a:ln>
        </p:spPr>
      </p:pic>
      <p:sp>
        <p:nvSpPr>
          <p:cNvPr id="773" name="Google Shape;773;p58" descr="Questions"/>
          <p:cNvSpPr/>
          <p:nvPr/>
        </p:nvSpPr>
        <p:spPr>
          <a:xfrm>
            <a:off x="0" y="0"/>
            <a:ext cx="735300" cy="7353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Which picture demonstrates </a:t>
            </a:r>
            <a:r>
              <a:rPr lang="en-US" b="1"/>
              <a:t>commensalism</a:t>
            </a:r>
            <a:r>
              <a:rPr lang="en-US"/>
              <a:t>? </a:t>
            </a:r>
            <a:endParaRPr/>
          </a:p>
        </p:txBody>
      </p:sp>
      <p:pic>
        <p:nvPicPr>
          <p:cNvPr id="780" name="Google Shape;780;p59" descr="dreamstime_xl_1777069.jpg"/>
          <p:cNvPicPr preferRelativeResize="0"/>
          <p:nvPr/>
        </p:nvPicPr>
        <p:blipFill rotWithShape="1">
          <a:blip r:embed="rId3">
            <a:alphaModFix/>
          </a:blip>
          <a:srcRect/>
          <a:stretch/>
        </p:blipFill>
        <p:spPr>
          <a:xfrm>
            <a:off x="2850544" y="4289933"/>
            <a:ext cx="3554331" cy="2369212"/>
          </a:xfrm>
          <a:prstGeom prst="rect">
            <a:avLst/>
          </a:prstGeom>
          <a:noFill/>
          <a:ln>
            <a:noFill/>
          </a:ln>
        </p:spPr>
      </p:pic>
      <p:pic>
        <p:nvPicPr>
          <p:cNvPr id="781" name="Google Shape;781;p59" descr="caribbean-bahamas-little-bahama-bank-lemon-shark-negaprion-brevirostris-with-remora-597294394-58306beb3df78c6f6a314a05.jpg"/>
          <p:cNvPicPr preferRelativeResize="0"/>
          <p:nvPr/>
        </p:nvPicPr>
        <p:blipFill rotWithShape="1">
          <a:blip r:embed="rId4">
            <a:alphaModFix/>
          </a:blip>
          <a:srcRect/>
          <a:stretch/>
        </p:blipFill>
        <p:spPr>
          <a:xfrm>
            <a:off x="5027869" y="1700208"/>
            <a:ext cx="3658931" cy="2439287"/>
          </a:xfrm>
          <a:prstGeom prst="rect">
            <a:avLst/>
          </a:prstGeom>
          <a:noFill/>
          <a:ln>
            <a:noFill/>
          </a:ln>
        </p:spPr>
      </p:pic>
      <p:pic>
        <p:nvPicPr>
          <p:cNvPr id="782" name="Google Shape;782;p59" descr="icatalp1.jpg"/>
          <p:cNvPicPr preferRelativeResize="0"/>
          <p:nvPr/>
        </p:nvPicPr>
        <p:blipFill rotWithShape="1">
          <a:blip r:embed="rId5">
            <a:alphaModFix/>
          </a:blip>
          <a:srcRect/>
          <a:stretch/>
        </p:blipFill>
        <p:spPr>
          <a:xfrm>
            <a:off x="280834" y="1701688"/>
            <a:ext cx="3894261" cy="2437807"/>
          </a:xfrm>
          <a:prstGeom prst="rect">
            <a:avLst/>
          </a:prstGeom>
          <a:noFill/>
          <a:ln>
            <a:noFill/>
          </a:ln>
        </p:spPr>
      </p:pic>
      <p:sp>
        <p:nvSpPr>
          <p:cNvPr id="783" name="Google Shape;783;p59"/>
          <p:cNvSpPr/>
          <p:nvPr/>
        </p:nvSpPr>
        <p:spPr>
          <a:xfrm>
            <a:off x="4874901" y="1553648"/>
            <a:ext cx="4041185" cy="2736286"/>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4" name="Google Shape;784;p59" descr="Questions"/>
          <p:cNvSpPr/>
          <p:nvPr/>
        </p:nvSpPr>
        <p:spPr>
          <a:xfrm>
            <a:off x="0" y="0"/>
            <a:ext cx="735300" cy="7353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60"/>
          <p:cNvSpPr txBox="1">
            <a:spLocks noGrp="1"/>
          </p:cNvSpPr>
          <p:nvPr>
            <p:ph type="ctrTitle"/>
          </p:nvPr>
        </p:nvSpPr>
        <p:spPr>
          <a:xfrm>
            <a:off x="685800" y="427701"/>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 </a:t>
            </a:r>
            <a:endParaRPr/>
          </a:p>
        </p:txBody>
      </p:sp>
      <p:grpSp>
        <p:nvGrpSpPr>
          <p:cNvPr id="791" name="Google Shape;791;p60"/>
          <p:cNvGrpSpPr/>
          <p:nvPr/>
        </p:nvGrpSpPr>
        <p:grpSpPr>
          <a:xfrm>
            <a:off x="770170" y="157479"/>
            <a:ext cx="7471923" cy="6529982"/>
            <a:chOff x="391843" y="-270223"/>
            <a:chExt cx="7471923" cy="6529982"/>
          </a:xfrm>
        </p:grpSpPr>
        <p:sp>
          <p:nvSpPr>
            <p:cNvPr id="792" name="Google Shape;792;p60"/>
            <p:cNvSpPr/>
            <p:nvPr/>
          </p:nvSpPr>
          <p:spPr>
            <a:xfrm>
              <a:off x="1705786" y="550983"/>
              <a:ext cx="4829063" cy="1677070"/>
            </a:xfrm>
            <a:prstGeom prst="ellipse">
              <a:avLst/>
            </a:prstGeom>
            <a:solidFill>
              <a:srgbClr val="C6D9F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0"/>
            <p:cNvSpPr/>
            <p:nvPr/>
          </p:nvSpPr>
          <p:spPr>
            <a:xfrm>
              <a:off x="3659872" y="4451423"/>
              <a:ext cx="935865" cy="1011225"/>
            </a:xfrm>
            <a:prstGeom prst="downArrow">
              <a:avLst>
                <a:gd name="adj1" fmla="val 50000"/>
                <a:gd name="adj2" fmla="val 5000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0"/>
            <p:cNvSpPr/>
            <p:nvPr/>
          </p:nvSpPr>
          <p:spPr>
            <a:xfrm>
              <a:off x="1881728" y="5136721"/>
              <a:ext cx="4492152" cy="11230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0"/>
            <p:cNvSpPr txBox="1"/>
            <p:nvPr/>
          </p:nvSpPr>
          <p:spPr>
            <a:xfrm>
              <a:off x="1881728" y="5136721"/>
              <a:ext cx="4492152" cy="1123038"/>
            </a:xfrm>
            <a:prstGeom prst="rect">
              <a:avLst/>
            </a:prstGeom>
            <a:noFill/>
            <a:ln>
              <a:noFill/>
            </a:ln>
          </p:spPr>
          <p:txBody>
            <a:bodyPr spcFirstLastPara="1" wrap="square" lIns="227575" tIns="227575" rIns="227575" bIns="227575" anchor="ctr" anchorCtr="0">
              <a:noAutofit/>
            </a:bodyPr>
            <a:lstStyle/>
            <a:p>
              <a:pPr marL="0" marR="0" lvl="0" indent="0" algn="ctr" rtl="0">
                <a:lnSpc>
                  <a:spcPct val="90000"/>
                </a:lnSpc>
                <a:spcBef>
                  <a:spcPts val="0"/>
                </a:spcBef>
                <a:spcAft>
                  <a:spcPts val="0"/>
                </a:spcAft>
                <a:buNone/>
              </a:pPr>
              <a:r>
                <a:rPr lang="en-US" sz="3200" b="0">
                  <a:solidFill>
                    <a:schemeClr val="dk1"/>
                  </a:solidFill>
                  <a:latin typeface="Calibri"/>
                  <a:ea typeface="Calibri"/>
                  <a:cs typeface="Calibri"/>
                  <a:sym typeface="Calibri"/>
                </a:rPr>
                <a:t>Symbiotic Relationships</a:t>
              </a:r>
              <a:endParaRPr sz="3200" b="0">
                <a:solidFill>
                  <a:schemeClr val="dk1"/>
                </a:solidFill>
                <a:latin typeface="Calibri"/>
                <a:ea typeface="Calibri"/>
                <a:cs typeface="Calibri"/>
                <a:sym typeface="Calibri"/>
              </a:endParaRPr>
            </a:p>
          </p:txBody>
        </p:sp>
        <p:sp>
          <p:nvSpPr>
            <p:cNvPr id="796" name="Google Shape;796;p60"/>
            <p:cNvSpPr/>
            <p:nvPr/>
          </p:nvSpPr>
          <p:spPr>
            <a:xfrm>
              <a:off x="3461469" y="2357577"/>
              <a:ext cx="1684557" cy="1684557"/>
            </a:xfrm>
            <a:prstGeom prst="ellipse">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0"/>
            <p:cNvSpPr txBox="1"/>
            <p:nvPr/>
          </p:nvSpPr>
          <p:spPr>
            <a:xfrm>
              <a:off x="3708167" y="2604275"/>
              <a:ext cx="1191161" cy="1191161"/>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dk1"/>
                  </a:solidFill>
                  <a:latin typeface="Calibri"/>
                  <a:ea typeface="Calibri"/>
                  <a:cs typeface="Calibri"/>
                  <a:sym typeface="Calibri"/>
                </a:rPr>
                <a:t>Mutualism</a:t>
              </a:r>
              <a:endParaRPr sz="2100" b="1">
                <a:solidFill>
                  <a:schemeClr val="dk1"/>
                </a:solidFill>
                <a:latin typeface="Calibri"/>
                <a:ea typeface="Calibri"/>
                <a:cs typeface="Calibri"/>
                <a:sym typeface="Calibri"/>
              </a:endParaRPr>
            </a:p>
          </p:txBody>
        </p:sp>
        <p:sp>
          <p:nvSpPr>
            <p:cNvPr id="798" name="Google Shape;798;p60"/>
            <p:cNvSpPr/>
            <p:nvPr/>
          </p:nvSpPr>
          <p:spPr>
            <a:xfrm>
              <a:off x="1913520" y="1094290"/>
              <a:ext cx="2369666" cy="1683546"/>
            </a:xfrm>
            <a:prstGeom prst="ellipse">
              <a:avLst/>
            </a:prstGeom>
            <a:gradFill>
              <a:gsLst>
                <a:gs pos="0">
                  <a:srgbClr val="50BAAE"/>
                </a:gs>
                <a:gs pos="100000">
                  <a:srgbClr val="A5F9EE"/>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0"/>
            <p:cNvSpPr txBox="1"/>
            <p:nvPr/>
          </p:nvSpPr>
          <p:spPr>
            <a:xfrm>
              <a:off x="2260550" y="1340840"/>
              <a:ext cx="1675606" cy="1190446"/>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0">
                  <a:solidFill>
                    <a:schemeClr val="lt1"/>
                  </a:solidFill>
                  <a:latin typeface="Calibri"/>
                  <a:ea typeface="Calibri"/>
                  <a:cs typeface="Calibri"/>
                  <a:sym typeface="Calibri"/>
                </a:rPr>
                <a:t>Commensalism</a:t>
              </a:r>
              <a:endParaRPr sz="2100" b="0">
                <a:solidFill>
                  <a:schemeClr val="lt1"/>
                </a:solidFill>
                <a:latin typeface="Calibri"/>
                <a:ea typeface="Calibri"/>
                <a:cs typeface="Calibri"/>
                <a:sym typeface="Calibri"/>
              </a:endParaRPr>
            </a:p>
          </p:txBody>
        </p:sp>
        <p:sp>
          <p:nvSpPr>
            <p:cNvPr id="800" name="Google Shape;800;p60"/>
            <p:cNvSpPr/>
            <p:nvPr/>
          </p:nvSpPr>
          <p:spPr>
            <a:xfrm>
              <a:off x="3978066" y="686496"/>
              <a:ext cx="1684557" cy="1684557"/>
            </a:xfrm>
            <a:prstGeom prst="ellipse">
              <a:avLst/>
            </a:prstGeom>
            <a:solidFill>
              <a:srgbClr val="95373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0"/>
            <p:cNvSpPr txBox="1"/>
            <p:nvPr/>
          </p:nvSpPr>
          <p:spPr>
            <a:xfrm>
              <a:off x="4224764" y="933194"/>
              <a:ext cx="1191161" cy="1191161"/>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n-US" sz="2100" b="0">
                  <a:solidFill>
                    <a:schemeClr val="lt1"/>
                  </a:solidFill>
                  <a:latin typeface="Calibri"/>
                  <a:ea typeface="Calibri"/>
                  <a:cs typeface="Calibri"/>
                  <a:sym typeface="Calibri"/>
                </a:rPr>
                <a:t>Parasitism</a:t>
              </a:r>
              <a:endParaRPr sz="2100" b="0">
                <a:solidFill>
                  <a:schemeClr val="lt1"/>
                </a:solidFill>
                <a:latin typeface="Calibri"/>
                <a:ea typeface="Calibri"/>
                <a:cs typeface="Calibri"/>
                <a:sym typeface="Calibri"/>
              </a:endParaRPr>
            </a:p>
          </p:txBody>
        </p:sp>
        <p:sp>
          <p:nvSpPr>
            <p:cNvPr id="802" name="Google Shape;802;p60"/>
            <p:cNvSpPr/>
            <p:nvPr/>
          </p:nvSpPr>
          <p:spPr>
            <a:xfrm>
              <a:off x="391843" y="-270223"/>
              <a:ext cx="7471923" cy="5423309"/>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355" y="30000"/>
                  </a:moveTo>
                  <a:lnTo>
                    <a:pt x="4355" y="30000"/>
                  </a:lnTo>
                  <a:cubicBezTo>
                    <a:pt x="4355" y="43255"/>
                    <a:pt x="29268" y="54000"/>
                    <a:pt x="60000" y="54000"/>
                  </a:cubicBezTo>
                  <a:cubicBezTo>
                    <a:pt x="90732" y="54000"/>
                    <a:pt x="115645" y="43255"/>
                    <a:pt x="115645" y="30000"/>
                  </a:cubicBezTo>
                  <a:cubicBezTo>
                    <a:pt x="115645" y="16745"/>
                    <a:pt x="90732" y="6000"/>
                    <a:pt x="60000" y="6000"/>
                  </a:cubicBezTo>
                  <a:cubicBezTo>
                    <a:pt x="29268" y="6000"/>
                    <a:pt x="4355" y="16745"/>
                    <a:pt x="4355" y="30000"/>
                  </a:cubicBezTo>
                  <a:close/>
                </a:path>
              </a:pathLst>
            </a:custGeom>
            <a:solidFill>
              <a:schemeClr val="lt1">
                <a:alpha val="40000"/>
              </a:scheme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60"/>
          <p:cNvSpPr/>
          <p:nvPr/>
        </p:nvSpPr>
        <p:spPr>
          <a:xfrm>
            <a:off x="3823793" y="2701995"/>
            <a:ext cx="1702466" cy="1729275"/>
          </a:xfrm>
          <a:prstGeom prst="ellipse">
            <a:avLst/>
          </a:prstGeom>
          <a:noFill/>
          <a:ln w="76200"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e251f77a65_0_1507"/>
          <p:cNvSpPr txBox="1"/>
          <p:nvPr/>
        </p:nvSpPr>
        <p:spPr>
          <a:xfrm>
            <a:off x="1765199" y="1016025"/>
            <a:ext cx="56136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Mutualism</a:t>
            </a:r>
            <a:endParaRPr sz="6600" b="1">
              <a:solidFill>
                <a:schemeClr val="dk1"/>
              </a:solidFill>
              <a:latin typeface="Calibri"/>
              <a:ea typeface="Calibri"/>
              <a:cs typeface="Calibri"/>
              <a:sym typeface="Calibri"/>
            </a:endParaRPr>
          </a:p>
        </p:txBody>
      </p:sp>
      <p:sp>
        <p:nvSpPr>
          <p:cNvPr id="810" name="Google Shape;810;ge251f77a65_0_1507"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1" name="Google Shape;811;ge251f77a65_0_150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62"/>
          <p:cNvSpPr txBox="1">
            <a:spLocks noGrp="1"/>
          </p:cNvSpPr>
          <p:nvPr>
            <p:ph type="subTitle" idx="1"/>
          </p:nvPr>
        </p:nvSpPr>
        <p:spPr>
          <a:xfrm>
            <a:off x="1084025" y="275368"/>
            <a:ext cx="7772400" cy="13041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Mutualism</a:t>
            </a:r>
            <a:r>
              <a:rPr lang="en-US">
                <a:solidFill>
                  <a:schemeClr val="dk1"/>
                </a:solidFill>
              </a:rPr>
              <a:t>: a relationship in which one organism</a:t>
            </a:r>
            <a:r>
              <a:rPr lang="en-US"/>
              <a:t> </a:t>
            </a:r>
            <a:r>
              <a:rPr lang="en-US" b="1">
                <a:solidFill>
                  <a:srgbClr val="008000"/>
                </a:solidFill>
              </a:rPr>
              <a:t>benefits</a:t>
            </a:r>
            <a:r>
              <a:rPr lang="en-US">
                <a:solidFill>
                  <a:srgbClr val="008000"/>
                </a:solidFill>
              </a:rPr>
              <a:t> </a:t>
            </a:r>
            <a:r>
              <a:rPr lang="en-US">
                <a:solidFill>
                  <a:schemeClr val="dk1"/>
                </a:solidFill>
              </a:rPr>
              <a:t>and the other also</a:t>
            </a:r>
            <a:r>
              <a:rPr lang="en-US"/>
              <a:t> </a:t>
            </a:r>
            <a:r>
              <a:rPr lang="en-US" b="1">
                <a:solidFill>
                  <a:srgbClr val="008000"/>
                </a:solidFill>
              </a:rPr>
              <a:t>benefits</a:t>
            </a:r>
            <a:endParaRPr/>
          </a:p>
        </p:txBody>
      </p:sp>
      <p:pic>
        <p:nvPicPr>
          <p:cNvPr id="817" name="Google Shape;817;p62" descr="dreamstime_xl_58822225.jpg"/>
          <p:cNvPicPr preferRelativeResize="0"/>
          <p:nvPr/>
        </p:nvPicPr>
        <p:blipFill rotWithShape="1">
          <a:blip r:embed="rId3">
            <a:alphaModFix/>
          </a:blip>
          <a:srcRect/>
          <a:stretch/>
        </p:blipFill>
        <p:spPr>
          <a:xfrm>
            <a:off x="2719390" y="1766985"/>
            <a:ext cx="3705222" cy="4558411"/>
          </a:xfrm>
          <a:prstGeom prst="rect">
            <a:avLst/>
          </a:prstGeom>
          <a:noFill/>
          <a:ln>
            <a:noFill/>
          </a:ln>
        </p:spPr>
      </p:pic>
      <p:sp>
        <p:nvSpPr>
          <p:cNvPr id="818" name="Google Shape;818;p62"/>
          <p:cNvSpPr/>
          <p:nvPr/>
        </p:nvSpPr>
        <p:spPr>
          <a:xfrm>
            <a:off x="3874527" y="3069895"/>
            <a:ext cx="2550000" cy="2970300"/>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819" name="Google Shape;819;p62"/>
          <p:cNvSpPr/>
          <p:nvPr/>
        </p:nvSpPr>
        <p:spPr>
          <a:xfrm>
            <a:off x="2995782" y="1682199"/>
            <a:ext cx="3015300" cy="1221000"/>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820" name="Google Shape;820;p6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1" name="Google Shape;821;p62"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e329f60070_0_17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Hostile Relationships</a:t>
            </a:r>
            <a:endParaRPr/>
          </a:p>
        </p:txBody>
      </p:sp>
      <p:pic>
        <p:nvPicPr>
          <p:cNvPr id="172" name="Google Shape;172;p6" descr="dreamstime_xl_62620503.jpg"/>
          <p:cNvPicPr preferRelativeResize="0"/>
          <p:nvPr/>
        </p:nvPicPr>
        <p:blipFill rotWithShape="1">
          <a:blip r:embed="rId3">
            <a:alphaModFix/>
          </a:blip>
          <a:srcRect/>
          <a:stretch/>
        </p:blipFill>
        <p:spPr>
          <a:xfrm>
            <a:off x="2215723" y="1699300"/>
            <a:ext cx="4605677" cy="3070008"/>
          </a:xfrm>
          <a:prstGeom prst="rect">
            <a:avLst/>
          </a:prstGeom>
          <a:noFill/>
          <a:ln>
            <a:noFill/>
          </a:ln>
        </p:spPr>
      </p:pic>
      <p:sp>
        <p:nvSpPr>
          <p:cNvPr id="173" name="Google Shape;173;p6"/>
          <p:cNvSpPr/>
          <p:nvPr/>
        </p:nvSpPr>
        <p:spPr>
          <a:xfrm>
            <a:off x="1866943" y="5019708"/>
            <a:ext cx="548409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i="0" u="none" strike="noStrike" cap="none">
                <a:solidFill>
                  <a:srgbClr val="FF0000"/>
                </a:solidFill>
                <a:latin typeface="Calibri"/>
                <a:ea typeface="Calibri"/>
                <a:cs typeface="Calibri"/>
                <a:sym typeface="Calibri"/>
              </a:rPr>
              <a:t>Competition</a:t>
            </a:r>
            <a:endParaRPr sz="8000" b="1" i="0" u="none" strike="noStrike" cap="none">
              <a:solidFill>
                <a:srgbClr val="FF0000"/>
              </a:solidFill>
              <a:latin typeface="Calibri"/>
              <a:ea typeface="Calibri"/>
              <a:cs typeface="Calibri"/>
              <a:sym typeface="Calibri"/>
            </a:endParaRPr>
          </a:p>
        </p:txBody>
      </p:sp>
      <p:sp>
        <p:nvSpPr>
          <p:cNvPr id="174" name="Google Shape;174;p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e329f60070_0_1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mutualism?</a:t>
            </a:r>
            <a:endParaRPr/>
          </a:p>
        </p:txBody>
      </p:sp>
      <p:sp>
        <p:nvSpPr>
          <p:cNvPr id="834" name="Google Shape;834;ge329f60070_0_17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5" name="Google Shape;835;ge329f60070_0_177" descr="dreamstime_xl_58822225.jpg"/>
          <p:cNvPicPr preferRelativeResize="0"/>
          <p:nvPr/>
        </p:nvPicPr>
        <p:blipFill rotWithShape="1">
          <a:blip r:embed="rId4">
            <a:alphaModFix/>
          </a:blip>
          <a:srcRect/>
          <a:stretch/>
        </p:blipFill>
        <p:spPr>
          <a:xfrm>
            <a:off x="2719390" y="1766985"/>
            <a:ext cx="3705222" cy="4558411"/>
          </a:xfrm>
          <a:prstGeom prst="rect">
            <a:avLst/>
          </a:prstGeom>
          <a:noFill/>
          <a:ln>
            <a:noFill/>
          </a:ln>
        </p:spPr>
      </p:pic>
      <p:sp>
        <p:nvSpPr>
          <p:cNvPr id="836" name="Google Shape;836;ge329f60070_0_177"/>
          <p:cNvSpPr/>
          <p:nvPr/>
        </p:nvSpPr>
        <p:spPr>
          <a:xfrm>
            <a:off x="3874527" y="3069895"/>
            <a:ext cx="2550000" cy="2970300"/>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837" name="Google Shape;837;ge329f60070_0_177"/>
          <p:cNvSpPr/>
          <p:nvPr/>
        </p:nvSpPr>
        <p:spPr>
          <a:xfrm>
            <a:off x="2995782" y="1682199"/>
            <a:ext cx="3015300" cy="1221000"/>
          </a:xfrm>
          <a:prstGeom prst="ellipse">
            <a:avLst/>
          </a:prstGeom>
          <a:noFill/>
          <a:ln w="76200"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e251f77a65_0_1515"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4" name="Google Shape;844;ge251f77a65_0_151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64" descr="C:\Users\John\Downloads\ThinkstockPhotos-486812623.jpg"/>
          <p:cNvPicPr preferRelativeResize="0"/>
          <p:nvPr/>
        </p:nvPicPr>
        <p:blipFill rotWithShape="1">
          <a:blip r:embed="rId3">
            <a:alphaModFix/>
          </a:blip>
          <a:srcRect/>
          <a:stretch/>
        </p:blipFill>
        <p:spPr>
          <a:xfrm>
            <a:off x="377250" y="837125"/>
            <a:ext cx="8389500" cy="6020874"/>
          </a:xfrm>
          <a:prstGeom prst="rect">
            <a:avLst/>
          </a:prstGeom>
          <a:noFill/>
          <a:ln>
            <a:noFill/>
          </a:ln>
        </p:spPr>
      </p:pic>
      <p:sp>
        <p:nvSpPr>
          <p:cNvPr id="851" name="Google Shape;851;p6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2" name="Google Shape;852;p6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65" descr="dreamstime_xl_21101769.jpg"/>
          <p:cNvPicPr preferRelativeResize="0"/>
          <p:nvPr/>
        </p:nvPicPr>
        <p:blipFill rotWithShape="1">
          <a:blip r:embed="rId3">
            <a:alphaModFix/>
          </a:blip>
          <a:srcRect/>
          <a:stretch/>
        </p:blipFill>
        <p:spPr>
          <a:xfrm>
            <a:off x="2723874" y="235389"/>
            <a:ext cx="4319347" cy="6479956"/>
          </a:xfrm>
          <a:prstGeom prst="rect">
            <a:avLst/>
          </a:prstGeom>
          <a:noFill/>
          <a:ln>
            <a:noFill/>
          </a:ln>
        </p:spPr>
      </p:pic>
      <p:sp>
        <p:nvSpPr>
          <p:cNvPr id="859" name="Google Shape;859;p6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0" name="Google Shape;860;p6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e251f77a65_0_160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7" name="Google Shape;867;ge251f77a65_0_1600"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67" descr="300-105680411-raccoon-on-tree.jpg"/>
          <p:cNvPicPr preferRelativeResize="0"/>
          <p:nvPr/>
        </p:nvPicPr>
        <p:blipFill rotWithShape="1">
          <a:blip r:embed="rId3">
            <a:alphaModFix/>
          </a:blip>
          <a:srcRect/>
          <a:stretch/>
        </p:blipFill>
        <p:spPr>
          <a:xfrm>
            <a:off x="1845443" y="1870393"/>
            <a:ext cx="5324850" cy="4987610"/>
          </a:xfrm>
          <a:prstGeom prst="rect">
            <a:avLst/>
          </a:prstGeom>
          <a:noFill/>
          <a:ln>
            <a:noFill/>
          </a:ln>
        </p:spPr>
      </p:pic>
      <p:sp>
        <p:nvSpPr>
          <p:cNvPr id="874" name="Google Shape;874;p67"/>
          <p:cNvSpPr txBox="1"/>
          <p:nvPr/>
        </p:nvSpPr>
        <p:spPr>
          <a:xfrm>
            <a:off x="269404" y="1162511"/>
            <a:ext cx="86052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Tree is unaffected 			Mutualism</a:t>
            </a:r>
            <a:endParaRPr sz="4000">
              <a:solidFill>
                <a:schemeClr val="dk1"/>
              </a:solidFill>
              <a:latin typeface="Calibri"/>
              <a:ea typeface="Calibri"/>
              <a:cs typeface="Calibri"/>
              <a:sym typeface="Calibri"/>
            </a:endParaRPr>
          </a:p>
        </p:txBody>
      </p:sp>
      <p:sp>
        <p:nvSpPr>
          <p:cNvPr id="875" name="Google Shape;875;p67"/>
          <p:cNvSpPr/>
          <p:nvPr/>
        </p:nvSpPr>
        <p:spPr>
          <a:xfrm>
            <a:off x="4849431" y="1258763"/>
            <a:ext cx="756900" cy="515400"/>
          </a:xfrm>
          <a:prstGeom prst="mathNotEqual">
            <a:avLst>
              <a:gd name="adj1" fmla="val 23520"/>
              <a:gd name="adj2" fmla="val 6600000"/>
              <a:gd name="adj3" fmla="val 1176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76" name="Google Shape;876;p6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7" name="Google Shape;877;p67"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ge251f77a65_0_168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4000"/>
              <a:t>What is an example of mutualism?</a:t>
            </a:r>
            <a:endParaRPr sz="4000"/>
          </a:p>
        </p:txBody>
      </p:sp>
      <p:sp>
        <p:nvSpPr>
          <p:cNvPr id="890" name="Google Shape;890;p6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1" name="Google Shape;891;p68"/>
          <p:cNvPicPr preferRelativeResize="0"/>
          <p:nvPr/>
        </p:nvPicPr>
        <p:blipFill>
          <a:blip r:embed="rId4">
            <a:alphaModFix/>
          </a:blip>
          <a:stretch>
            <a:fillRect/>
          </a:stretch>
        </p:blipFill>
        <p:spPr>
          <a:xfrm>
            <a:off x="1203763" y="1824975"/>
            <a:ext cx="6736475" cy="44241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e329f60070_0_1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b="1"/>
              <a:t>Mutualism</a:t>
            </a:r>
            <a:r>
              <a:rPr lang="en-US" sz="3200"/>
              <a:t> occurs when one organism ___(1)___ and another organism ___(2)___. </a:t>
            </a:r>
            <a:endParaRPr sz="3200"/>
          </a:p>
        </p:txBody>
      </p:sp>
      <p:sp>
        <p:nvSpPr>
          <p:cNvPr id="898" name="Google Shape;898;ge329f60070_0_189"/>
          <p:cNvSpPr txBox="1">
            <a:spLocks noGrp="1"/>
          </p:cNvSpPr>
          <p:nvPr>
            <p:ph type="body" idx="1"/>
          </p:nvPr>
        </p:nvSpPr>
        <p:spPr>
          <a:xfrm>
            <a:off x="551782" y="2019009"/>
            <a:ext cx="4038600" cy="452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US"/>
              <a:t>(1)</a:t>
            </a:r>
            <a:endParaRPr/>
          </a:p>
          <a:p>
            <a:pPr marL="514350" lvl="0" indent="-514350" algn="l" rtl="0">
              <a:spcBef>
                <a:spcPts val="560"/>
              </a:spcBef>
              <a:spcAft>
                <a:spcPts val="0"/>
              </a:spcAft>
              <a:buClr>
                <a:schemeClr val="dk1"/>
              </a:buClr>
              <a:buSzPts val="2800"/>
              <a:buAutoNum type="alphaUcPeriod"/>
            </a:pPr>
            <a:r>
              <a:rPr lang="en-US"/>
              <a:t>Is harmed</a:t>
            </a:r>
            <a:endParaRPr/>
          </a:p>
          <a:p>
            <a:pPr marL="514350" lvl="0" indent="-514350" algn="l" rtl="0">
              <a:spcBef>
                <a:spcPts val="560"/>
              </a:spcBef>
              <a:spcAft>
                <a:spcPts val="0"/>
              </a:spcAft>
              <a:buClr>
                <a:schemeClr val="dk1"/>
              </a:buClr>
              <a:buSzPts val="2800"/>
              <a:buAutoNum type="alphaUcPeriod"/>
            </a:pPr>
            <a:r>
              <a:rPr lang="en-US"/>
              <a:t>Benefits</a:t>
            </a:r>
            <a:endParaRPr/>
          </a:p>
          <a:p>
            <a:pPr marL="514350" lvl="0" indent="-514350" algn="l" rtl="0">
              <a:spcBef>
                <a:spcPts val="560"/>
              </a:spcBef>
              <a:spcAft>
                <a:spcPts val="0"/>
              </a:spcAft>
              <a:buClr>
                <a:schemeClr val="dk1"/>
              </a:buClr>
              <a:buSzPts val="2800"/>
              <a:buAutoNum type="alphaUcPeriod"/>
            </a:pPr>
            <a:r>
              <a:rPr lang="en-US"/>
              <a:t>Is unaffected</a:t>
            </a:r>
            <a:endParaRPr/>
          </a:p>
          <a:p>
            <a:pPr marL="514350" lvl="0" indent="-514350" algn="l" rtl="0">
              <a:spcBef>
                <a:spcPts val="560"/>
              </a:spcBef>
              <a:spcAft>
                <a:spcPts val="0"/>
              </a:spcAft>
              <a:buClr>
                <a:schemeClr val="dk1"/>
              </a:buClr>
              <a:buSzPts val="2800"/>
              <a:buAutoNum type="alphaUcPeriod"/>
            </a:pPr>
            <a:r>
              <a:rPr lang="en-US"/>
              <a:t>Dies</a:t>
            </a:r>
            <a:endParaRPr/>
          </a:p>
        </p:txBody>
      </p:sp>
      <p:sp>
        <p:nvSpPr>
          <p:cNvPr id="899" name="Google Shape;899;ge329f60070_0_189"/>
          <p:cNvSpPr txBox="1">
            <a:spLocks noGrp="1"/>
          </p:cNvSpPr>
          <p:nvPr>
            <p:ph type="body" idx="1"/>
          </p:nvPr>
        </p:nvSpPr>
        <p:spPr>
          <a:xfrm>
            <a:off x="4825231" y="2019009"/>
            <a:ext cx="4038600" cy="452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US"/>
              <a:t>(2)</a:t>
            </a:r>
            <a:endParaRPr/>
          </a:p>
          <a:p>
            <a:pPr marL="514350" lvl="0" indent="-514350" algn="l" rtl="0">
              <a:spcBef>
                <a:spcPts val="560"/>
              </a:spcBef>
              <a:spcAft>
                <a:spcPts val="0"/>
              </a:spcAft>
              <a:buClr>
                <a:schemeClr val="dk1"/>
              </a:buClr>
              <a:buSzPts val="2800"/>
              <a:buAutoNum type="alphaUcPeriod"/>
            </a:pPr>
            <a:r>
              <a:rPr lang="en-US"/>
              <a:t>Is harmed</a:t>
            </a:r>
            <a:endParaRPr/>
          </a:p>
          <a:p>
            <a:pPr marL="514350" lvl="0" indent="-514350" algn="l" rtl="0">
              <a:spcBef>
                <a:spcPts val="560"/>
              </a:spcBef>
              <a:spcAft>
                <a:spcPts val="0"/>
              </a:spcAft>
              <a:buClr>
                <a:schemeClr val="dk1"/>
              </a:buClr>
              <a:buSzPts val="2800"/>
              <a:buAutoNum type="alphaUcPeriod"/>
            </a:pPr>
            <a:r>
              <a:rPr lang="en-US"/>
              <a:t>Benefits</a:t>
            </a:r>
            <a:endParaRPr/>
          </a:p>
          <a:p>
            <a:pPr marL="514350" lvl="0" indent="-514350" algn="l" rtl="0">
              <a:spcBef>
                <a:spcPts val="560"/>
              </a:spcBef>
              <a:spcAft>
                <a:spcPts val="0"/>
              </a:spcAft>
              <a:buClr>
                <a:schemeClr val="dk1"/>
              </a:buClr>
              <a:buSzPts val="2800"/>
              <a:buAutoNum type="alphaUcPeriod"/>
            </a:pPr>
            <a:r>
              <a:rPr lang="en-US"/>
              <a:t>Is unaffected</a:t>
            </a:r>
            <a:endParaRPr/>
          </a:p>
          <a:p>
            <a:pPr marL="514350" lvl="0" indent="-514350" algn="l" rtl="0">
              <a:spcBef>
                <a:spcPts val="560"/>
              </a:spcBef>
              <a:spcAft>
                <a:spcPts val="0"/>
              </a:spcAft>
              <a:buClr>
                <a:schemeClr val="dk1"/>
              </a:buClr>
              <a:buSzPts val="2800"/>
              <a:buAutoNum type="alphaUcPeriod"/>
            </a:pPr>
            <a:r>
              <a:rPr lang="en-US"/>
              <a:t>Dies</a:t>
            </a:r>
            <a:endParaRPr/>
          </a:p>
        </p:txBody>
      </p:sp>
      <p:sp>
        <p:nvSpPr>
          <p:cNvPr id="900" name="Google Shape;900;ge329f60070_0_18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b="1"/>
              <a:t>Mutualism</a:t>
            </a:r>
            <a:r>
              <a:rPr lang="en-US" sz="3200"/>
              <a:t> occurs when one organism ___(1)___ and another organism ___(2)___. </a:t>
            </a:r>
            <a:endParaRPr sz="3200"/>
          </a:p>
        </p:txBody>
      </p:sp>
      <p:sp>
        <p:nvSpPr>
          <p:cNvPr id="907" name="Google Shape;907;p69"/>
          <p:cNvSpPr txBox="1">
            <a:spLocks noGrp="1"/>
          </p:cNvSpPr>
          <p:nvPr>
            <p:ph type="body" idx="1"/>
          </p:nvPr>
        </p:nvSpPr>
        <p:spPr>
          <a:xfrm>
            <a:off x="551782" y="2019009"/>
            <a:ext cx="4038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US"/>
              <a:t>(1)</a:t>
            </a:r>
            <a:endParaRPr/>
          </a:p>
          <a:p>
            <a:pPr marL="514350" lvl="0" indent="-514350" algn="l" rtl="0">
              <a:spcBef>
                <a:spcPts val="560"/>
              </a:spcBef>
              <a:spcAft>
                <a:spcPts val="0"/>
              </a:spcAft>
              <a:buClr>
                <a:schemeClr val="dk1"/>
              </a:buClr>
              <a:buSzPts val="2800"/>
              <a:buAutoNum type="alphaUcPeriod"/>
            </a:pPr>
            <a:r>
              <a:rPr lang="en-US"/>
              <a:t>Is harmed</a:t>
            </a:r>
            <a:endParaRPr/>
          </a:p>
          <a:p>
            <a:pPr marL="514350" lvl="0" indent="-514350" algn="l" rtl="0">
              <a:spcBef>
                <a:spcPts val="560"/>
              </a:spcBef>
              <a:spcAft>
                <a:spcPts val="0"/>
              </a:spcAft>
              <a:buClr>
                <a:srgbClr val="FF0000"/>
              </a:buClr>
              <a:buSzPts val="2800"/>
              <a:buAutoNum type="alphaUcPeriod"/>
            </a:pPr>
            <a:r>
              <a:rPr lang="en-US" b="1">
                <a:solidFill>
                  <a:srgbClr val="FF0000"/>
                </a:solidFill>
              </a:rPr>
              <a:t>Benefits</a:t>
            </a:r>
            <a:endParaRPr>
              <a:solidFill>
                <a:srgbClr val="FF0000"/>
              </a:solidFill>
            </a:endParaRPr>
          </a:p>
          <a:p>
            <a:pPr marL="514350" lvl="0" indent="-514350" algn="l" rtl="0">
              <a:spcBef>
                <a:spcPts val="560"/>
              </a:spcBef>
              <a:spcAft>
                <a:spcPts val="0"/>
              </a:spcAft>
              <a:buClr>
                <a:schemeClr val="dk1"/>
              </a:buClr>
              <a:buSzPts val="2800"/>
              <a:buAutoNum type="alphaUcPeriod"/>
            </a:pPr>
            <a:r>
              <a:rPr lang="en-US"/>
              <a:t>Is unaffected</a:t>
            </a:r>
            <a:endParaRPr/>
          </a:p>
          <a:p>
            <a:pPr marL="514350" lvl="0" indent="-514350" algn="l" rtl="0">
              <a:spcBef>
                <a:spcPts val="560"/>
              </a:spcBef>
              <a:spcAft>
                <a:spcPts val="0"/>
              </a:spcAft>
              <a:buClr>
                <a:schemeClr val="dk1"/>
              </a:buClr>
              <a:buSzPts val="2800"/>
              <a:buAutoNum type="alphaUcPeriod"/>
            </a:pPr>
            <a:r>
              <a:rPr lang="en-US"/>
              <a:t>Dies</a:t>
            </a:r>
            <a:endParaRPr/>
          </a:p>
          <a:p>
            <a:pPr marL="514350" lvl="0" indent="-336550" algn="l" rtl="0">
              <a:spcBef>
                <a:spcPts val="560"/>
              </a:spcBef>
              <a:spcAft>
                <a:spcPts val="0"/>
              </a:spcAft>
              <a:buClr>
                <a:schemeClr val="dk1"/>
              </a:buClr>
              <a:buSzPts val="2800"/>
              <a:buNone/>
            </a:pPr>
            <a:endParaRPr/>
          </a:p>
        </p:txBody>
      </p:sp>
      <p:sp>
        <p:nvSpPr>
          <p:cNvPr id="908" name="Google Shape;908;p69"/>
          <p:cNvSpPr txBox="1">
            <a:spLocks noGrp="1"/>
          </p:cNvSpPr>
          <p:nvPr>
            <p:ph type="body" idx="1"/>
          </p:nvPr>
        </p:nvSpPr>
        <p:spPr>
          <a:xfrm>
            <a:off x="4825231" y="2019009"/>
            <a:ext cx="4038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US"/>
              <a:t>(2)</a:t>
            </a:r>
            <a:endParaRPr/>
          </a:p>
          <a:p>
            <a:pPr marL="514350" lvl="0" indent="-514350" algn="l" rtl="0">
              <a:spcBef>
                <a:spcPts val="560"/>
              </a:spcBef>
              <a:spcAft>
                <a:spcPts val="0"/>
              </a:spcAft>
              <a:buClr>
                <a:schemeClr val="dk1"/>
              </a:buClr>
              <a:buSzPts val="2800"/>
              <a:buAutoNum type="alphaUcPeriod"/>
            </a:pPr>
            <a:r>
              <a:rPr lang="en-US"/>
              <a:t>Is harmed</a:t>
            </a:r>
            <a:endParaRPr/>
          </a:p>
          <a:p>
            <a:pPr marL="514350" lvl="0" indent="-514350" algn="l" rtl="0">
              <a:spcBef>
                <a:spcPts val="560"/>
              </a:spcBef>
              <a:spcAft>
                <a:spcPts val="0"/>
              </a:spcAft>
              <a:buClr>
                <a:srgbClr val="FF0000"/>
              </a:buClr>
              <a:buSzPts val="2800"/>
              <a:buAutoNum type="alphaUcPeriod"/>
            </a:pPr>
            <a:r>
              <a:rPr lang="en-US" b="1">
                <a:solidFill>
                  <a:srgbClr val="FF0000"/>
                </a:solidFill>
              </a:rPr>
              <a:t>Benefits</a:t>
            </a:r>
            <a:endParaRPr>
              <a:solidFill>
                <a:srgbClr val="FF0000"/>
              </a:solidFill>
            </a:endParaRPr>
          </a:p>
          <a:p>
            <a:pPr marL="514350" lvl="0" indent="-514350" algn="l" rtl="0">
              <a:spcBef>
                <a:spcPts val="560"/>
              </a:spcBef>
              <a:spcAft>
                <a:spcPts val="0"/>
              </a:spcAft>
              <a:buClr>
                <a:schemeClr val="dk1"/>
              </a:buClr>
              <a:buSzPts val="2800"/>
              <a:buAutoNum type="alphaUcPeriod"/>
            </a:pPr>
            <a:r>
              <a:rPr lang="en-US"/>
              <a:t>Is unaffected</a:t>
            </a:r>
            <a:endParaRPr/>
          </a:p>
          <a:p>
            <a:pPr marL="514350" lvl="0" indent="-514350" algn="l" rtl="0">
              <a:spcBef>
                <a:spcPts val="560"/>
              </a:spcBef>
              <a:spcAft>
                <a:spcPts val="0"/>
              </a:spcAft>
              <a:buClr>
                <a:schemeClr val="dk1"/>
              </a:buClr>
              <a:buSzPts val="2800"/>
              <a:buAutoNum type="alphaUcPeriod"/>
            </a:pPr>
            <a:r>
              <a:rPr lang="en-US"/>
              <a:t>Dies</a:t>
            </a:r>
            <a:endParaRPr/>
          </a:p>
          <a:p>
            <a:pPr marL="514350" lvl="0" indent="-336550" algn="l" rtl="0">
              <a:spcBef>
                <a:spcPts val="560"/>
              </a:spcBef>
              <a:spcAft>
                <a:spcPts val="0"/>
              </a:spcAft>
              <a:buClr>
                <a:schemeClr val="dk1"/>
              </a:buClr>
              <a:buSzPts val="2800"/>
              <a:buNone/>
            </a:pPr>
            <a:endParaRPr/>
          </a:p>
        </p:txBody>
      </p:sp>
      <p:sp>
        <p:nvSpPr>
          <p:cNvPr id="909" name="Google Shape;909;p6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457200" y="451537"/>
            <a:ext cx="4187806"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Same Species</a:t>
            </a:r>
            <a:endParaRPr b="1"/>
          </a:p>
        </p:txBody>
      </p:sp>
      <p:pic>
        <p:nvPicPr>
          <p:cNvPr id="181" name="Google Shape;181;p7" descr="dreamstime_xl_2103464.jpg"/>
          <p:cNvPicPr preferRelativeResize="0"/>
          <p:nvPr/>
        </p:nvPicPr>
        <p:blipFill rotWithShape="1">
          <a:blip r:embed="rId3">
            <a:alphaModFix/>
          </a:blip>
          <a:srcRect/>
          <a:stretch/>
        </p:blipFill>
        <p:spPr>
          <a:xfrm>
            <a:off x="591219" y="1594537"/>
            <a:ext cx="4053787" cy="2702524"/>
          </a:xfrm>
          <a:prstGeom prst="rect">
            <a:avLst/>
          </a:prstGeom>
          <a:noFill/>
          <a:ln>
            <a:noFill/>
          </a:ln>
        </p:spPr>
      </p:pic>
      <p:pic>
        <p:nvPicPr>
          <p:cNvPr id="182" name="Google Shape;182;p7" descr="dreamstime_xl_14619686.jpg"/>
          <p:cNvPicPr preferRelativeResize="0"/>
          <p:nvPr/>
        </p:nvPicPr>
        <p:blipFill rotWithShape="1">
          <a:blip r:embed="rId4">
            <a:alphaModFix/>
          </a:blip>
          <a:srcRect/>
          <a:stretch/>
        </p:blipFill>
        <p:spPr>
          <a:xfrm>
            <a:off x="5945118" y="2309619"/>
            <a:ext cx="2026746" cy="1351164"/>
          </a:xfrm>
          <a:prstGeom prst="rect">
            <a:avLst/>
          </a:prstGeom>
          <a:noFill/>
          <a:ln>
            <a:noFill/>
          </a:ln>
        </p:spPr>
      </p:pic>
      <p:pic>
        <p:nvPicPr>
          <p:cNvPr id="183" name="Google Shape;183;p7" descr="dreamstime_xl_11341163.jpg"/>
          <p:cNvPicPr preferRelativeResize="0"/>
          <p:nvPr/>
        </p:nvPicPr>
        <p:blipFill rotWithShape="1">
          <a:blip r:embed="rId5">
            <a:alphaModFix/>
          </a:blip>
          <a:srcRect/>
          <a:stretch/>
        </p:blipFill>
        <p:spPr>
          <a:xfrm>
            <a:off x="5945118" y="3660783"/>
            <a:ext cx="2026747" cy="1351360"/>
          </a:xfrm>
          <a:prstGeom prst="rect">
            <a:avLst/>
          </a:prstGeom>
          <a:noFill/>
          <a:ln>
            <a:noFill/>
          </a:ln>
        </p:spPr>
      </p:pic>
      <p:sp>
        <p:nvSpPr>
          <p:cNvPr id="184" name="Google Shape;184;p7"/>
          <p:cNvSpPr txBox="1"/>
          <p:nvPr/>
        </p:nvSpPr>
        <p:spPr>
          <a:xfrm>
            <a:off x="4797406" y="5012143"/>
            <a:ext cx="4187806"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Different Species</a:t>
            </a:r>
            <a:endParaRPr sz="4400" b="1" i="0" u="none" strike="noStrike" cap="none">
              <a:solidFill>
                <a:schemeClr val="dk1"/>
              </a:solidFill>
              <a:latin typeface="Calibri"/>
              <a:ea typeface="Calibri"/>
              <a:cs typeface="Calibri"/>
              <a:sym typeface="Calibri"/>
            </a:endParaRPr>
          </a:p>
        </p:txBody>
      </p:sp>
      <p:sp>
        <p:nvSpPr>
          <p:cNvPr id="185" name="Google Shape;185;p7"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71"/>
          <p:cNvSpPr txBox="1"/>
          <p:nvPr/>
        </p:nvSpPr>
        <p:spPr>
          <a:xfrm rot="-2287028">
            <a:off x="4270743" y="5154546"/>
            <a:ext cx="307057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Metallic Bond</a:t>
            </a:r>
            <a:endParaRPr/>
          </a:p>
        </p:txBody>
      </p:sp>
      <p:sp>
        <p:nvSpPr>
          <p:cNvPr id="916" name="Google Shape;916;p71"/>
          <p:cNvSpPr txBox="1"/>
          <p:nvPr/>
        </p:nvSpPr>
        <p:spPr>
          <a:xfrm rot="-2496613">
            <a:off x="1312008" y="4947460"/>
            <a:ext cx="239305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Ionic Bond</a:t>
            </a:r>
            <a:endParaRPr/>
          </a:p>
        </p:txBody>
      </p:sp>
      <p:pic>
        <p:nvPicPr>
          <p:cNvPr id="917" name="Google Shape;917;p71" descr="puzzle pieces.jpg"/>
          <p:cNvPicPr preferRelativeResize="0"/>
          <p:nvPr/>
        </p:nvPicPr>
        <p:blipFill rotWithShape="1">
          <a:blip r:embed="rId3">
            <a:alphaModFix/>
          </a:blip>
          <a:srcRect/>
          <a:stretch/>
        </p:blipFill>
        <p:spPr>
          <a:xfrm>
            <a:off x="0" y="343450"/>
            <a:ext cx="9144002" cy="6858001"/>
          </a:xfrm>
          <a:prstGeom prst="rect">
            <a:avLst/>
          </a:prstGeom>
          <a:noFill/>
          <a:ln>
            <a:noFill/>
          </a:ln>
        </p:spPr>
      </p:pic>
      <p:sp>
        <p:nvSpPr>
          <p:cNvPr id="918" name="Google Shape;918;p71"/>
          <p:cNvSpPr txBox="1"/>
          <p:nvPr/>
        </p:nvSpPr>
        <p:spPr>
          <a:xfrm>
            <a:off x="3180841" y="4429760"/>
            <a:ext cx="27822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Commensalism</a:t>
            </a:r>
            <a:endParaRPr/>
          </a:p>
          <a:p>
            <a:pPr marL="0" marR="0" lvl="0" indent="0" algn="ctr" rtl="0">
              <a:spcBef>
                <a:spcPts val="0"/>
              </a:spcBef>
              <a:spcAft>
                <a:spcPts val="0"/>
              </a:spcAft>
              <a:buNone/>
            </a:pPr>
            <a:r>
              <a:rPr lang="en-US" sz="3200" b="1">
                <a:solidFill>
                  <a:schemeClr val="dk1"/>
                </a:solidFill>
                <a:latin typeface="Calibri"/>
                <a:ea typeface="Calibri"/>
                <a:cs typeface="Calibri"/>
                <a:sym typeface="Calibri"/>
              </a:rPr>
              <a:t>Mutualism</a:t>
            </a:r>
            <a:endParaRPr/>
          </a:p>
          <a:p>
            <a:pPr marL="0" marR="0" lvl="0" indent="0" algn="ctr" rtl="0">
              <a:spcBef>
                <a:spcPts val="0"/>
              </a:spcBef>
              <a:spcAft>
                <a:spcPts val="0"/>
              </a:spcAft>
              <a:buNone/>
            </a:pPr>
            <a:r>
              <a:rPr lang="en-US" sz="3200" b="1">
                <a:solidFill>
                  <a:schemeClr val="dk1"/>
                </a:solidFill>
                <a:latin typeface="Calibri"/>
                <a:ea typeface="Calibri"/>
                <a:cs typeface="Calibri"/>
                <a:sym typeface="Calibri"/>
              </a:rPr>
              <a:t>Parasitism </a:t>
            </a:r>
            <a:endParaRPr sz="3000" b="1">
              <a:solidFill>
                <a:schemeClr val="dk1"/>
              </a:solidFill>
              <a:latin typeface="Calibri"/>
              <a:ea typeface="Calibri"/>
              <a:cs typeface="Calibri"/>
              <a:sym typeface="Calibri"/>
            </a:endParaRPr>
          </a:p>
        </p:txBody>
      </p:sp>
      <p:sp>
        <p:nvSpPr>
          <p:cNvPr id="919" name="Google Shape;919;p7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72"/>
          <p:cNvSpPr/>
          <p:nvPr/>
        </p:nvSpPr>
        <p:spPr>
          <a:xfrm>
            <a:off x="439596" y="1139609"/>
            <a:ext cx="7945287" cy="5128236"/>
          </a:xfrm>
          <a:prstGeom prst="rect">
            <a:avLst/>
          </a:prstGeom>
          <a:noFill/>
          <a:ln w="38100"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a:solidFill>
                  <a:srgbClr val="000000"/>
                </a:solidFill>
                <a:latin typeface="Calibri"/>
                <a:ea typeface="Calibri"/>
                <a:cs typeface="Calibri"/>
                <a:sym typeface="Calibri"/>
              </a:rPr>
              <a:t>Commensalism</a:t>
            </a:r>
            <a:endParaRPr sz="4000">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r>
              <a:rPr lang="en-US" sz="4000">
                <a:solidFill>
                  <a:srgbClr val="000000"/>
                </a:solidFill>
                <a:latin typeface="Calibri"/>
                <a:ea typeface="Calibri"/>
                <a:cs typeface="Calibri"/>
                <a:sym typeface="Calibri"/>
              </a:rPr>
              <a:t>Mutualism</a:t>
            </a:r>
            <a:endParaRPr sz="4000">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r>
              <a:rPr lang="en-US" sz="4000">
                <a:solidFill>
                  <a:srgbClr val="000000"/>
                </a:solidFill>
                <a:latin typeface="Calibri"/>
                <a:ea typeface="Calibri"/>
                <a:cs typeface="Calibri"/>
                <a:sym typeface="Calibri"/>
              </a:rPr>
              <a:t>Parasitism</a:t>
            </a:r>
            <a:endParaRPr sz="4000">
              <a:solidFill>
                <a:srgbClr val="000000"/>
              </a:solidFill>
              <a:latin typeface="Calibri"/>
              <a:ea typeface="Calibri"/>
              <a:cs typeface="Calibri"/>
              <a:sym typeface="Calibri"/>
            </a:endParaRPr>
          </a:p>
        </p:txBody>
      </p:sp>
      <p:sp>
        <p:nvSpPr>
          <p:cNvPr id="926" name="Google Shape;926;p72"/>
          <p:cNvSpPr txBox="1"/>
          <p:nvPr/>
        </p:nvSpPr>
        <p:spPr>
          <a:xfrm>
            <a:off x="3807790" y="123946"/>
            <a:ext cx="15751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Relationships</a:t>
            </a:r>
            <a:endParaRPr/>
          </a:p>
          <a:p>
            <a:pPr marL="0" marR="0" lvl="0" indent="0" algn="ctr" rtl="0">
              <a:spcBef>
                <a:spcPts val="0"/>
              </a:spcBef>
              <a:spcAft>
                <a:spcPts val="0"/>
              </a:spcAft>
              <a:buNone/>
            </a:pPr>
            <a:r>
              <a:rPr lang="en-US" sz="2000">
                <a:solidFill>
                  <a:schemeClr val="dk1"/>
                </a:solidFill>
                <a:latin typeface="Calibri"/>
                <a:ea typeface="Calibri"/>
                <a:cs typeface="Calibri"/>
                <a:sym typeface="Calibri"/>
              </a:rPr>
              <a:t>Between </a:t>
            </a:r>
            <a:endParaRPr/>
          </a:p>
          <a:p>
            <a:pPr marL="0" marR="0" lvl="0" indent="0" algn="ctr" rtl="0">
              <a:spcBef>
                <a:spcPts val="0"/>
              </a:spcBef>
              <a:spcAft>
                <a:spcPts val="0"/>
              </a:spcAft>
              <a:buNone/>
            </a:pPr>
            <a:r>
              <a:rPr lang="en-US" sz="2000">
                <a:solidFill>
                  <a:schemeClr val="dk1"/>
                </a:solidFill>
                <a:latin typeface="Calibri"/>
                <a:ea typeface="Calibri"/>
                <a:cs typeface="Calibri"/>
                <a:sym typeface="Calibri"/>
              </a:rPr>
              <a:t>Organisms</a:t>
            </a:r>
            <a:endParaRPr sz="2000">
              <a:solidFill>
                <a:schemeClr val="dk1"/>
              </a:solidFill>
              <a:latin typeface="Calibri"/>
              <a:ea typeface="Calibri"/>
              <a:cs typeface="Calibri"/>
              <a:sym typeface="Calibri"/>
            </a:endParaRPr>
          </a:p>
        </p:txBody>
      </p:sp>
      <p:pic>
        <p:nvPicPr>
          <p:cNvPr id="927" name="Google Shape;927;p72" descr="dreamstime_xs_11479540.jpg"/>
          <p:cNvPicPr preferRelativeResize="0"/>
          <p:nvPr/>
        </p:nvPicPr>
        <p:blipFill rotWithShape="1">
          <a:blip r:embed="rId3">
            <a:alphaModFix/>
          </a:blip>
          <a:srcRect/>
          <a:stretch/>
        </p:blipFill>
        <p:spPr>
          <a:xfrm>
            <a:off x="3936081" y="1359733"/>
            <a:ext cx="1092600" cy="1049725"/>
          </a:xfrm>
          <a:prstGeom prst="rect">
            <a:avLst/>
          </a:prstGeom>
          <a:noFill/>
          <a:ln>
            <a:noFill/>
          </a:ln>
        </p:spPr>
      </p:pic>
      <p:pic>
        <p:nvPicPr>
          <p:cNvPr id="928" name="Google Shape;928;p72" descr="dreamstime_xs_11479540.jpg"/>
          <p:cNvPicPr preferRelativeResize="0"/>
          <p:nvPr/>
        </p:nvPicPr>
        <p:blipFill rotWithShape="1">
          <a:blip r:embed="rId3">
            <a:alphaModFix/>
          </a:blip>
          <a:srcRect/>
          <a:stretch/>
        </p:blipFill>
        <p:spPr>
          <a:xfrm>
            <a:off x="3705156" y="2936301"/>
            <a:ext cx="1092600" cy="1269850"/>
          </a:xfrm>
          <a:prstGeom prst="rect">
            <a:avLst/>
          </a:prstGeom>
          <a:noFill/>
          <a:ln>
            <a:noFill/>
          </a:ln>
        </p:spPr>
      </p:pic>
      <p:pic>
        <p:nvPicPr>
          <p:cNvPr id="929" name="Google Shape;929;p72" descr="dreamstime_xs_11479540.jpg"/>
          <p:cNvPicPr preferRelativeResize="0"/>
          <p:nvPr/>
        </p:nvPicPr>
        <p:blipFill rotWithShape="1">
          <a:blip r:embed="rId3">
            <a:alphaModFix/>
          </a:blip>
          <a:srcRect/>
          <a:stretch/>
        </p:blipFill>
        <p:spPr>
          <a:xfrm>
            <a:off x="3705156" y="4873635"/>
            <a:ext cx="1092600" cy="1269850"/>
          </a:xfrm>
          <a:prstGeom prst="rect">
            <a:avLst/>
          </a:prstGeom>
          <a:noFill/>
          <a:ln>
            <a:noFill/>
          </a:ln>
        </p:spPr>
      </p:pic>
      <p:sp>
        <p:nvSpPr>
          <p:cNvPr id="930" name="Google Shape;930;p7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936" name="Google Shape;936;p73" descr="dreamstime_xs_4340474.jpg"/>
          <p:cNvPicPr preferRelativeResize="0"/>
          <p:nvPr/>
        </p:nvPicPr>
        <p:blipFill rotWithShape="1">
          <a:blip r:embed="rId3">
            <a:alphaModFix/>
          </a:blip>
          <a:srcRect/>
          <a:stretch/>
        </p:blipFill>
        <p:spPr>
          <a:xfrm>
            <a:off x="1544692" y="241391"/>
            <a:ext cx="5830749" cy="3887166"/>
          </a:xfrm>
          <a:prstGeom prst="rect">
            <a:avLst/>
          </a:prstGeom>
          <a:noFill/>
          <a:ln>
            <a:noFill/>
          </a:ln>
        </p:spPr>
      </p:pic>
      <p:sp>
        <p:nvSpPr>
          <p:cNvPr id="937" name="Google Shape;937;p73"/>
          <p:cNvSpPr/>
          <p:nvPr/>
        </p:nvSpPr>
        <p:spPr>
          <a:xfrm>
            <a:off x="309344" y="4379352"/>
            <a:ext cx="6024091" cy="2197816"/>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8" name="Google Shape;938;p73"/>
          <p:cNvSpPr/>
          <p:nvPr/>
        </p:nvSpPr>
        <p:spPr>
          <a:xfrm>
            <a:off x="2995764" y="4379352"/>
            <a:ext cx="6099393" cy="2197816"/>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9" name="Google Shape;939;p73"/>
          <p:cNvSpPr txBox="1"/>
          <p:nvPr/>
        </p:nvSpPr>
        <p:spPr>
          <a:xfrm>
            <a:off x="4019853" y="5030556"/>
            <a:ext cx="134581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Relationship</a:t>
            </a:r>
            <a:endParaRPr sz="1800">
              <a:solidFill>
                <a:schemeClr val="dk1"/>
              </a:solidFill>
              <a:latin typeface="Calibri"/>
              <a:ea typeface="Calibri"/>
              <a:cs typeface="Calibri"/>
              <a:sym typeface="Calibri"/>
            </a:endParaRPr>
          </a:p>
        </p:txBody>
      </p:sp>
      <p:sp>
        <p:nvSpPr>
          <p:cNvPr id="940" name="Google Shape;940;p7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74"/>
          <p:cNvSpPr/>
          <p:nvPr/>
        </p:nvSpPr>
        <p:spPr>
          <a:xfrm>
            <a:off x="407033" y="1123329"/>
            <a:ext cx="7945287" cy="5339879"/>
          </a:xfrm>
          <a:prstGeom prst="rect">
            <a:avLst/>
          </a:prstGeom>
          <a:noFill/>
          <a:ln w="571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000000"/>
                </a:solidFill>
                <a:latin typeface="Calibri"/>
                <a:ea typeface="Calibri"/>
                <a:cs typeface="Calibri"/>
                <a:sym typeface="Calibri"/>
              </a:rPr>
              <a:t>Commensalism</a:t>
            </a:r>
            <a:endParaRPr sz="2000" b="1">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b="1">
                <a:solidFill>
                  <a:srgbClr val="000000"/>
                </a:solidFill>
                <a:latin typeface="Calibri"/>
                <a:ea typeface="Calibri"/>
                <a:cs typeface="Calibri"/>
                <a:sym typeface="Calibri"/>
              </a:rPr>
              <a:t>Mutualism</a:t>
            </a:r>
            <a:endParaRPr sz="2000" b="1">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Parasitism</a:t>
            </a:r>
            <a:endParaRPr sz="2000" b="1">
              <a:solidFill>
                <a:schemeClr val="dk1"/>
              </a:solidFill>
              <a:latin typeface="Calibri"/>
              <a:ea typeface="Calibri"/>
              <a:cs typeface="Calibri"/>
              <a:sym typeface="Calibri"/>
            </a:endParaRPr>
          </a:p>
        </p:txBody>
      </p:sp>
      <p:sp>
        <p:nvSpPr>
          <p:cNvPr id="947" name="Google Shape;947;p74"/>
          <p:cNvSpPr txBox="1"/>
          <p:nvPr/>
        </p:nvSpPr>
        <p:spPr>
          <a:xfrm>
            <a:off x="2186658" y="0"/>
            <a:ext cx="159945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Calibri"/>
                <a:ea typeface="Calibri"/>
                <a:cs typeface="Calibri"/>
                <a:sym typeface="Calibri"/>
              </a:rPr>
              <a:t>Only one</a:t>
            </a:r>
            <a:endParaRPr/>
          </a:p>
          <a:p>
            <a:pPr marL="0" marR="0" lvl="0" indent="0" algn="ctr" rtl="0">
              <a:spcBef>
                <a:spcPts val="0"/>
              </a:spcBef>
              <a:spcAft>
                <a:spcPts val="0"/>
              </a:spcAft>
              <a:buNone/>
            </a:pPr>
            <a:r>
              <a:rPr lang="en-US" sz="2000">
                <a:solidFill>
                  <a:srgbClr val="FF0000"/>
                </a:solidFill>
                <a:latin typeface="Calibri"/>
                <a:ea typeface="Calibri"/>
                <a:cs typeface="Calibri"/>
                <a:sym typeface="Calibri"/>
              </a:rPr>
              <a:t>Species Benefits</a:t>
            </a:r>
            <a:endParaRPr sz="2000">
              <a:solidFill>
                <a:srgbClr val="FF0000"/>
              </a:solidFill>
              <a:latin typeface="Calibri"/>
              <a:ea typeface="Calibri"/>
              <a:cs typeface="Calibri"/>
              <a:sym typeface="Calibri"/>
            </a:endParaRPr>
          </a:p>
        </p:txBody>
      </p:sp>
      <p:sp>
        <p:nvSpPr>
          <p:cNvPr id="948" name="Google Shape;948;p74"/>
          <p:cNvSpPr txBox="1"/>
          <p:nvPr/>
        </p:nvSpPr>
        <p:spPr>
          <a:xfrm>
            <a:off x="3916958" y="66414"/>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Both Species Benefit</a:t>
            </a:r>
            <a:endParaRPr sz="2000">
              <a:solidFill>
                <a:schemeClr val="dk1"/>
              </a:solidFill>
              <a:latin typeface="Calibri"/>
              <a:ea typeface="Calibri"/>
              <a:cs typeface="Calibri"/>
              <a:sym typeface="Calibri"/>
            </a:endParaRPr>
          </a:p>
        </p:txBody>
      </p:sp>
      <p:sp>
        <p:nvSpPr>
          <p:cNvPr id="949" name="Google Shape;949;p74"/>
          <p:cNvSpPr txBox="1"/>
          <p:nvPr/>
        </p:nvSpPr>
        <p:spPr>
          <a:xfrm>
            <a:off x="5406510" y="66414"/>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Calibri"/>
                <a:ea typeface="Calibri"/>
                <a:cs typeface="Calibri"/>
                <a:sym typeface="Calibri"/>
              </a:rPr>
              <a:t>One </a:t>
            </a:r>
            <a:endParaRPr/>
          </a:p>
          <a:p>
            <a:pPr marL="0" marR="0" lvl="0" indent="0" algn="ctr" rtl="0">
              <a:spcBef>
                <a:spcPts val="0"/>
              </a:spcBef>
              <a:spcAft>
                <a:spcPts val="0"/>
              </a:spcAft>
              <a:buNone/>
            </a:pPr>
            <a:r>
              <a:rPr lang="en-US" sz="2000">
                <a:solidFill>
                  <a:srgbClr val="FF0000"/>
                </a:solidFill>
                <a:latin typeface="Calibri"/>
                <a:ea typeface="Calibri"/>
                <a:cs typeface="Calibri"/>
                <a:sym typeface="Calibri"/>
              </a:rPr>
              <a:t>Species is Harmed</a:t>
            </a:r>
            <a:endParaRPr sz="2000">
              <a:solidFill>
                <a:srgbClr val="FF0000"/>
              </a:solidFill>
              <a:latin typeface="Calibri"/>
              <a:ea typeface="Calibri"/>
              <a:cs typeface="Calibri"/>
              <a:sym typeface="Calibri"/>
            </a:endParaRPr>
          </a:p>
        </p:txBody>
      </p:sp>
      <p:sp>
        <p:nvSpPr>
          <p:cNvPr id="950" name="Google Shape;950;p74"/>
          <p:cNvSpPr txBox="1"/>
          <p:nvPr/>
        </p:nvSpPr>
        <p:spPr>
          <a:xfrm>
            <a:off x="6862768" y="81518"/>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00000"/>
                </a:solidFill>
                <a:latin typeface="Calibri"/>
                <a:ea typeface="Calibri"/>
                <a:cs typeface="Calibri"/>
                <a:sym typeface="Calibri"/>
              </a:rPr>
              <a:t>One </a:t>
            </a:r>
            <a:endParaRPr/>
          </a:p>
          <a:p>
            <a:pPr marL="0" marR="0" lvl="0" indent="0" algn="ctr" rtl="0">
              <a:spcBef>
                <a:spcPts val="0"/>
              </a:spcBef>
              <a:spcAft>
                <a:spcPts val="0"/>
              </a:spcAft>
              <a:buNone/>
            </a:pPr>
            <a:r>
              <a:rPr lang="en-US" sz="2000">
                <a:solidFill>
                  <a:srgbClr val="000000"/>
                </a:solidFill>
                <a:latin typeface="Calibri"/>
                <a:ea typeface="Calibri"/>
                <a:cs typeface="Calibri"/>
                <a:sym typeface="Calibri"/>
              </a:rPr>
              <a:t>Species is Unaffected</a:t>
            </a:r>
            <a:endParaRPr sz="2000">
              <a:solidFill>
                <a:srgbClr val="000000"/>
              </a:solidFill>
              <a:latin typeface="Calibri"/>
              <a:ea typeface="Calibri"/>
              <a:cs typeface="Calibri"/>
              <a:sym typeface="Calibri"/>
            </a:endParaRPr>
          </a:p>
        </p:txBody>
      </p:sp>
      <p:sp>
        <p:nvSpPr>
          <p:cNvPr id="951" name="Google Shape;951;p7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75"/>
          <p:cNvSpPr/>
          <p:nvPr/>
        </p:nvSpPr>
        <p:spPr>
          <a:xfrm>
            <a:off x="407033" y="1123329"/>
            <a:ext cx="7945287" cy="5339879"/>
          </a:xfrm>
          <a:prstGeom prst="rect">
            <a:avLst/>
          </a:prstGeom>
          <a:noFill/>
          <a:ln w="571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000000"/>
                </a:solidFill>
                <a:latin typeface="Calibri"/>
                <a:ea typeface="Calibri"/>
                <a:cs typeface="Calibri"/>
                <a:sym typeface="Calibri"/>
              </a:rPr>
              <a:t>Commensalism</a:t>
            </a:r>
            <a:endParaRPr sz="2000" b="1">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b="1">
                <a:solidFill>
                  <a:srgbClr val="000000"/>
                </a:solidFill>
                <a:latin typeface="Calibri"/>
                <a:ea typeface="Calibri"/>
                <a:cs typeface="Calibri"/>
                <a:sym typeface="Calibri"/>
              </a:rPr>
              <a:t>Mutualism</a:t>
            </a:r>
            <a:endParaRPr sz="2000" b="1">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Parasitism</a:t>
            </a:r>
            <a:endParaRPr sz="2000" b="1">
              <a:solidFill>
                <a:schemeClr val="dk1"/>
              </a:solidFill>
              <a:latin typeface="Calibri"/>
              <a:ea typeface="Calibri"/>
              <a:cs typeface="Calibri"/>
              <a:sym typeface="Calibri"/>
            </a:endParaRPr>
          </a:p>
        </p:txBody>
      </p:sp>
      <p:sp>
        <p:nvSpPr>
          <p:cNvPr id="958" name="Google Shape;958;p75"/>
          <p:cNvSpPr txBox="1"/>
          <p:nvPr/>
        </p:nvSpPr>
        <p:spPr>
          <a:xfrm>
            <a:off x="2186658" y="0"/>
            <a:ext cx="159945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Calibri"/>
                <a:ea typeface="Calibri"/>
                <a:cs typeface="Calibri"/>
                <a:sym typeface="Calibri"/>
              </a:rPr>
              <a:t>Only one</a:t>
            </a:r>
            <a:endParaRPr/>
          </a:p>
          <a:p>
            <a:pPr marL="0" marR="0" lvl="0" indent="0" algn="ctr" rtl="0">
              <a:spcBef>
                <a:spcPts val="0"/>
              </a:spcBef>
              <a:spcAft>
                <a:spcPts val="0"/>
              </a:spcAft>
              <a:buNone/>
            </a:pPr>
            <a:r>
              <a:rPr lang="en-US" sz="2000">
                <a:solidFill>
                  <a:srgbClr val="FF0000"/>
                </a:solidFill>
                <a:latin typeface="Calibri"/>
                <a:ea typeface="Calibri"/>
                <a:cs typeface="Calibri"/>
                <a:sym typeface="Calibri"/>
              </a:rPr>
              <a:t>Species Benefits</a:t>
            </a:r>
            <a:endParaRPr sz="2000">
              <a:solidFill>
                <a:srgbClr val="FF0000"/>
              </a:solidFill>
              <a:latin typeface="Calibri"/>
              <a:ea typeface="Calibri"/>
              <a:cs typeface="Calibri"/>
              <a:sym typeface="Calibri"/>
            </a:endParaRPr>
          </a:p>
        </p:txBody>
      </p:sp>
      <p:sp>
        <p:nvSpPr>
          <p:cNvPr id="959" name="Google Shape;959;p75"/>
          <p:cNvSpPr txBox="1"/>
          <p:nvPr/>
        </p:nvSpPr>
        <p:spPr>
          <a:xfrm>
            <a:off x="3916958" y="66414"/>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Both Species Benefit</a:t>
            </a:r>
            <a:endParaRPr sz="2000">
              <a:solidFill>
                <a:schemeClr val="dk1"/>
              </a:solidFill>
              <a:latin typeface="Calibri"/>
              <a:ea typeface="Calibri"/>
              <a:cs typeface="Calibri"/>
              <a:sym typeface="Calibri"/>
            </a:endParaRPr>
          </a:p>
        </p:txBody>
      </p:sp>
      <p:pic>
        <p:nvPicPr>
          <p:cNvPr id="960" name="Google Shape;960;p75" descr="dreamstime_xs_11479540.jpg"/>
          <p:cNvPicPr preferRelativeResize="0"/>
          <p:nvPr/>
        </p:nvPicPr>
        <p:blipFill rotWithShape="1">
          <a:blip r:embed="rId3">
            <a:alphaModFix/>
          </a:blip>
          <a:srcRect/>
          <a:stretch/>
        </p:blipFill>
        <p:spPr>
          <a:xfrm>
            <a:off x="2340608" y="1318692"/>
            <a:ext cx="1092600" cy="1269850"/>
          </a:xfrm>
          <a:prstGeom prst="rect">
            <a:avLst/>
          </a:prstGeom>
          <a:noFill/>
          <a:ln>
            <a:noFill/>
          </a:ln>
        </p:spPr>
      </p:pic>
      <p:pic>
        <p:nvPicPr>
          <p:cNvPr id="961" name="Google Shape;961;p75" descr="dreamstime_xs_11479540.jpg"/>
          <p:cNvPicPr preferRelativeResize="0"/>
          <p:nvPr/>
        </p:nvPicPr>
        <p:blipFill rotWithShape="1">
          <a:blip r:embed="rId3">
            <a:alphaModFix/>
          </a:blip>
          <a:srcRect/>
          <a:stretch/>
        </p:blipFill>
        <p:spPr>
          <a:xfrm>
            <a:off x="2186658" y="5068998"/>
            <a:ext cx="1092600" cy="1269850"/>
          </a:xfrm>
          <a:prstGeom prst="rect">
            <a:avLst/>
          </a:prstGeom>
          <a:noFill/>
          <a:ln>
            <a:noFill/>
          </a:ln>
        </p:spPr>
      </p:pic>
      <p:sp>
        <p:nvSpPr>
          <p:cNvPr id="962" name="Google Shape;962;p75"/>
          <p:cNvSpPr/>
          <p:nvPr/>
        </p:nvSpPr>
        <p:spPr>
          <a:xfrm>
            <a:off x="2084312" y="306082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3" name="Google Shape;963;p75"/>
          <p:cNvSpPr txBox="1"/>
          <p:nvPr/>
        </p:nvSpPr>
        <p:spPr>
          <a:xfrm>
            <a:off x="5406510" y="66414"/>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Calibri"/>
                <a:ea typeface="Calibri"/>
                <a:cs typeface="Calibri"/>
                <a:sym typeface="Calibri"/>
              </a:rPr>
              <a:t>One </a:t>
            </a:r>
            <a:endParaRPr/>
          </a:p>
          <a:p>
            <a:pPr marL="0" marR="0" lvl="0" indent="0" algn="ctr" rtl="0">
              <a:spcBef>
                <a:spcPts val="0"/>
              </a:spcBef>
              <a:spcAft>
                <a:spcPts val="0"/>
              </a:spcAft>
              <a:buNone/>
            </a:pPr>
            <a:r>
              <a:rPr lang="en-US" sz="2000">
                <a:solidFill>
                  <a:srgbClr val="FF0000"/>
                </a:solidFill>
                <a:latin typeface="Calibri"/>
                <a:ea typeface="Calibri"/>
                <a:cs typeface="Calibri"/>
                <a:sym typeface="Calibri"/>
              </a:rPr>
              <a:t>Species is Harmed</a:t>
            </a:r>
            <a:endParaRPr sz="2000">
              <a:solidFill>
                <a:srgbClr val="FF0000"/>
              </a:solidFill>
              <a:latin typeface="Calibri"/>
              <a:ea typeface="Calibri"/>
              <a:cs typeface="Calibri"/>
              <a:sym typeface="Calibri"/>
            </a:endParaRPr>
          </a:p>
        </p:txBody>
      </p:sp>
      <p:sp>
        <p:nvSpPr>
          <p:cNvPr id="964" name="Google Shape;964;p75"/>
          <p:cNvSpPr txBox="1"/>
          <p:nvPr/>
        </p:nvSpPr>
        <p:spPr>
          <a:xfrm>
            <a:off x="6862768" y="81518"/>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00000"/>
                </a:solidFill>
                <a:latin typeface="Calibri"/>
                <a:ea typeface="Calibri"/>
                <a:cs typeface="Calibri"/>
                <a:sym typeface="Calibri"/>
              </a:rPr>
              <a:t>One </a:t>
            </a:r>
            <a:endParaRPr/>
          </a:p>
          <a:p>
            <a:pPr marL="0" marR="0" lvl="0" indent="0" algn="ctr" rtl="0">
              <a:spcBef>
                <a:spcPts val="0"/>
              </a:spcBef>
              <a:spcAft>
                <a:spcPts val="0"/>
              </a:spcAft>
              <a:buNone/>
            </a:pPr>
            <a:r>
              <a:rPr lang="en-US" sz="2000">
                <a:solidFill>
                  <a:srgbClr val="000000"/>
                </a:solidFill>
                <a:latin typeface="Calibri"/>
                <a:ea typeface="Calibri"/>
                <a:cs typeface="Calibri"/>
                <a:sym typeface="Calibri"/>
              </a:rPr>
              <a:t>Species is Unaffected</a:t>
            </a:r>
            <a:endParaRPr sz="2000">
              <a:solidFill>
                <a:srgbClr val="000000"/>
              </a:solidFill>
              <a:latin typeface="Calibri"/>
              <a:ea typeface="Calibri"/>
              <a:cs typeface="Calibri"/>
              <a:sym typeface="Calibri"/>
            </a:endParaRPr>
          </a:p>
        </p:txBody>
      </p:sp>
      <p:sp>
        <p:nvSpPr>
          <p:cNvPr id="965" name="Google Shape;965;p7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76"/>
          <p:cNvSpPr/>
          <p:nvPr/>
        </p:nvSpPr>
        <p:spPr>
          <a:xfrm>
            <a:off x="407033" y="1123329"/>
            <a:ext cx="7945287" cy="5339879"/>
          </a:xfrm>
          <a:prstGeom prst="rect">
            <a:avLst/>
          </a:prstGeom>
          <a:noFill/>
          <a:ln w="571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000000"/>
                </a:solidFill>
                <a:latin typeface="Calibri"/>
                <a:ea typeface="Calibri"/>
                <a:cs typeface="Calibri"/>
                <a:sym typeface="Calibri"/>
              </a:rPr>
              <a:t>Commensalism</a:t>
            </a:r>
            <a:endParaRPr sz="2000" b="1">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b="1">
                <a:solidFill>
                  <a:srgbClr val="000000"/>
                </a:solidFill>
                <a:latin typeface="Calibri"/>
                <a:ea typeface="Calibri"/>
                <a:cs typeface="Calibri"/>
                <a:sym typeface="Calibri"/>
              </a:rPr>
              <a:t>Mutualism</a:t>
            </a:r>
            <a:endParaRPr sz="2000" b="1">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Parasitism</a:t>
            </a:r>
            <a:endParaRPr sz="2000" b="1">
              <a:solidFill>
                <a:schemeClr val="dk1"/>
              </a:solidFill>
              <a:latin typeface="Calibri"/>
              <a:ea typeface="Calibri"/>
              <a:cs typeface="Calibri"/>
              <a:sym typeface="Calibri"/>
            </a:endParaRPr>
          </a:p>
        </p:txBody>
      </p:sp>
      <p:sp>
        <p:nvSpPr>
          <p:cNvPr id="972" name="Google Shape;972;p76"/>
          <p:cNvSpPr txBox="1"/>
          <p:nvPr/>
        </p:nvSpPr>
        <p:spPr>
          <a:xfrm>
            <a:off x="2186658" y="0"/>
            <a:ext cx="159945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Calibri"/>
                <a:ea typeface="Calibri"/>
                <a:cs typeface="Calibri"/>
                <a:sym typeface="Calibri"/>
              </a:rPr>
              <a:t>Only one</a:t>
            </a:r>
            <a:endParaRPr/>
          </a:p>
          <a:p>
            <a:pPr marL="0" marR="0" lvl="0" indent="0" algn="ctr" rtl="0">
              <a:spcBef>
                <a:spcPts val="0"/>
              </a:spcBef>
              <a:spcAft>
                <a:spcPts val="0"/>
              </a:spcAft>
              <a:buNone/>
            </a:pPr>
            <a:r>
              <a:rPr lang="en-US" sz="2000">
                <a:solidFill>
                  <a:srgbClr val="FF0000"/>
                </a:solidFill>
                <a:latin typeface="Calibri"/>
                <a:ea typeface="Calibri"/>
                <a:cs typeface="Calibri"/>
                <a:sym typeface="Calibri"/>
              </a:rPr>
              <a:t>Species Benefits</a:t>
            </a:r>
            <a:endParaRPr sz="2000">
              <a:solidFill>
                <a:srgbClr val="FF0000"/>
              </a:solidFill>
              <a:latin typeface="Calibri"/>
              <a:ea typeface="Calibri"/>
              <a:cs typeface="Calibri"/>
              <a:sym typeface="Calibri"/>
            </a:endParaRPr>
          </a:p>
        </p:txBody>
      </p:sp>
      <p:sp>
        <p:nvSpPr>
          <p:cNvPr id="973" name="Google Shape;973;p76"/>
          <p:cNvSpPr txBox="1"/>
          <p:nvPr/>
        </p:nvSpPr>
        <p:spPr>
          <a:xfrm>
            <a:off x="3916958" y="66414"/>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Both Species Benefit</a:t>
            </a:r>
            <a:endParaRPr sz="2000">
              <a:solidFill>
                <a:schemeClr val="dk1"/>
              </a:solidFill>
              <a:latin typeface="Calibri"/>
              <a:ea typeface="Calibri"/>
              <a:cs typeface="Calibri"/>
              <a:sym typeface="Calibri"/>
            </a:endParaRPr>
          </a:p>
        </p:txBody>
      </p:sp>
      <p:pic>
        <p:nvPicPr>
          <p:cNvPr id="974" name="Google Shape;974;p76" descr="dreamstime_xs_11479540.jpg"/>
          <p:cNvPicPr preferRelativeResize="0"/>
          <p:nvPr/>
        </p:nvPicPr>
        <p:blipFill rotWithShape="1">
          <a:blip r:embed="rId3">
            <a:alphaModFix/>
          </a:blip>
          <a:srcRect/>
          <a:stretch/>
        </p:blipFill>
        <p:spPr>
          <a:xfrm>
            <a:off x="2340608" y="1318692"/>
            <a:ext cx="1092600" cy="1269850"/>
          </a:xfrm>
          <a:prstGeom prst="rect">
            <a:avLst/>
          </a:prstGeom>
          <a:noFill/>
          <a:ln>
            <a:noFill/>
          </a:ln>
        </p:spPr>
      </p:pic>
      <p:pic>
        <p:nvPicPr>
          <p:cNvPr id="975" name="Google Shape;975;p76" descr="dreamstime_xs_11479540.jpg"/>
          <p:cNvPicPr preferRelativeResize="0"/>
          <p:nvPr/>
        </p:nvPicPr>
        <p:blipFill rotWithShape="1">
          <a:blip r:embed="rId3">
            <a:alphaModFix/>
          </a:blip>
          <a:srcRect/>
          <a:stretch/>
        </p:blipFill>
        <p:spPr>
          <a:xfrm>
            <a:off x="2186658" y="5068998"/>
            <a:ext cx="1092600" cy="1269850"/>
          </a:xfrm>
          <a:prstGeom prst="rect">
            <a:avLst/>
          </a:prstGeom>
          <a:noFill/>
          <a:ln>
            <a:noFill/>
          </a:ln>
        </p:spPr>
      </p:pic>
      <p:pic>
        <p:nvPicPr>
          <p:cNvPr id="976" name="Google Shape;976;p76" descr="dreamstime_xs_11479540.jpg"/>
          <p:cNvPicPr preferRelativeResize="0"/>
          <p:nvPr/>
        </p:nvPicPr>
        <p:blipFill rotWithShape="1">
          <a:blip r:embed="rId3">
            <a:alphaModFix/>
          </a:blip>
          <a:srcRect/>
          <a:stretch/>
        </p:blipFill>
        <p:spPr>
          <a:xfrm>
            <a:off x="4072275" y="3208993"/>
            <a:ext cx="1092600" cy="1269850"/>
          </a:xfrm>
          <a:prstGeom prst="rect">
            <a:avLst/>
          </a:prstGeom>
          <a:noFill/>
          <a:ln>
            <a:noFill/>
          </a:ln>
        </p:spPr>
      </p:pic>
      <p:sp>
        <p:nvSpPr>
          <p:cNvPr id="977" name="Google Shape;977;p76"/>
          <p:cNvSpPr/>
          <p:nvPr/>
        </p:nvSpPr>
        <p:spPr>
          <a:xfrm>
            <a:off x="2084312" y="306082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8" name="Google Shape;978;p76"/>
          <p:cNvSpPr/>
          <p:nvPr/>
        </p:nvSpPr>
        <p:spPr>
          <a:xfrm>
            <a:off x="4072275" y="476201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9" name="Google Shape;979;p76"/>
          <p:cNvSpPr/>
          <p:nvPr/>
        </p:nvSpPr>
        <p:spPr>
          <a:xfrm>
            <a:off x="4072275" y="1123329"/>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0" name="Google Shape;980;p76"/>
          <p:cNvSpPr txBox="1"/>
          <p:nvPr/>
        </p:nvSpPr>
        <p:spPr>
          <a:xfrm>
            <a:off x="5406510" y="66414"/>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Calibri"/>
                <a:ea typeface="Calibri"/>
                <a:cs typeface="Calibri"/>
                <a:sym typeface="Calibri"/>
              </a:rPr>
              <a:t>One </a:t>
            </a:r>
            <a:endParaRPr/>
          </a:p>
          <a:p>
            <a:pPr marL="0" marR="0" lvl="0" indent="0" algn="ctr" rtl="0">
              <a:spcBef>
                <a:spcPts val="0"/>
              </a:spcBef>
              <a:spcAft>
                <a:spcPts val="0"/>
              </a:spcAft>
              <a:buNone/>
            </a:pPr>
            <a:r>
              <a:rPr lang="en-US" sz="2000">
                <a:solidFill>
                  <a:srgbClr val="FF0000"/>
                </a:solidFill>
                <a:latin typeface="Calibri"/>
                <a:ea typeface="Calibri"/>
                <a:cs typeface="Calibri"/>
                <a:sym typeface="Calibri"/>
              </a:rPr>
              <a:t>Species is Harmed</a:t>
            </a:r>
            <a:endParaRPr sz="2000">
              <a:solidFill>
                <a:srgbClr val="FF0000"/>
              </a:solidFill>
              <a:latin typeface="Calibri"/>
              <a:ea typeface="Calibri"/>
              <a:cs typeface="Calibri"/>
              <a:sym typeface="Calibri"/>
            </a:endParaRPr>
          </a:p>
        </p:txBody>
      </p:sp>
      <p:sp>
        <p:nvSpPr>
          <p:cNvPr id="981" name="Google Shape;981;p76"/>
          <p:cNvSpPr txBox="1"/>
          <p:nvPr/>
        </p:nvSpPr>
        <p:spPr>
          <a:xfrm>
            <a:off x="6862768" y="81518"/>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00000"/>
                </a:solidFill>
                <a:latin typeface="Calibri"/>
                <a:ea typeface="Calibri"/>
                <a:cs typeface="Calibri"/>
                <a:sym typeface="Calibri"/>
              </a:rPr>
              <a:t>One </a:t>
            </a:r>
            <a:endParaRPr/>
          </a:p>
          <a:p>
            <a:pPr marL="0" marR="0" lvl="0" indent="0" algn="ctr" rtl="0">
              <a:spcBef>
                <a:spcPts val="0"/>
              </a:spcBef>
              <a:spcAft>
                <a:spcPts val="0"/>
              </a:spcAft>
              <a:buNone/>
            </a:pPr>
            <a:r>
              <a:rPr lang="en-US" sz="2000">
                <a:solidFill>
                  <a:srgbClr val="000000"/>
                </a:solidFill>
                <a:latin typeface="Calibri"/>
                <a:ea typeface="Calibri"/>
                <a:cs typeface="Calibri"/>
                <a:sym typeface="Calibri"/>
              </a:rPr>
              <a:t>Species is Unaffected</a:t>
            </a:r>
            <a:endParaRPr sz="2000">
              <a:solidFill>
                <a:srgbClr val="000000"/>
              </a:solidFill>
              <a:latin typeface="Calibri"/>
              <a:ea typeface="Calibri"/>
              <a:cs typeface="Calibri"/>
              <a:sym typeface="Calibri"/>
            </a:endParaRPr>
          </a:p>
        </p:txBody>
      </p:sp>
      <p:sp>
        <p:nvSpPr>
          <p:cNvPr id="982" name="Google Shape;982;p7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77"/>
          <p:cNvSpPr/>
          <p:nvPr/>
        </p:nvSpPr>
        <p:spPr>
          <a:xfrm>
            <a:off x="407033" y="1123329"/>
            <a:ext cx="7945287" cy="5339879"/>
          </a:xfrm>
          <a:prstGeom prst="rect">
            <a:avLst/>
          </a:prstGeom>
          <a:noFill/>
          <a:ln w="571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000000"/>
                </a:solidFill>
                <a:latin typeface="Calibri"/>
                <a:ea typeface="Calibri"/>
                <a:cs typeface="Calibri"/>
                <a:sym typeface="Calibri"/>
              </a:rPr>
              <a:t>Commensalism</a:t>
            </a:r>
            <a:endParaRPr sz="2000" b="1">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b="1">
                <a:solidFill>
                  <a:srgbClr val="000000"/>
                </a:solidFill>
                <a:latin typeface="Calibri"/>
                <a:ea typeface="Calibri"/>
                <a:cs typeface="Calibri"/>
                <a:sym typeface="Calibri"/>
              </a:rPr>
              <a:t>Mutualism</a:t>
            </a:r>
            <a:endParaRPr sz="2000" b="1">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Parasitism</a:t>
            </a:r>
            <a:endParaRPr sz="2000" b="1">
              <a:solidFill>
                <a:schemeClr val="dk1"/>
              </a:solidFill>
              <a:latin typeface="Calibri"/>
              <a:ea typeface="Calibri"/>
              <a:cs typeface="Calibri"/>
              <a:sym typeface="Calibri"/>
            </a:endParaRPr>
          </a:p>
        </p:txBody>
      </p:sp>
      <p:sp>
        <p:nvSpPr>
          <p:cNvPr id="989" name="Google Shape;989;p77"/>
          <p:cNvSpPr txBox="1"/>
          <p:nvPr/>
        </p:nvSpPr>
        <p:spPr>
          <a:xfrm>
            <a:off x="2186658" y="0"/>
            <a:ext cx="159945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Calibri"/>
                <a:ea typeface="Calibri"/>
                <a:cs typeface="Calibri"/>
                <a:sym typeface="Calibri"/>
              </a:rPr>
              <a:t>Only one</a:t>
            </a:r>
            <a:endParaRPr/>
          </a:p>
          <a:p>
            <a:pPr marL="0" marR="0" lvl="0" indent="0" algn="ctr" rtl="0">
              <a:spcBef>
                <a:spcPts val="0"/>
              </a:spcBef>
              <a:spcAft>
                <a:spcPts val="0"/>
              </a:spcAft>
              <a:buNone/>
            </a:pPr>
            <a:r>
              <a:rPr lang="en-US" sz="2000">
                <a:solidFill>
                  <a:srgbClr val="FF0000"/>
                </a:solidFill>
                <a:latin typeface="Calibri"/>
                <a:ea typeface="Calibri"/>
                <a:cs typeface="Calibri"/>
                <a:sym typeface="Calibri"/>
              </a:rPr>
              <a:t>Species Benefits</a:t>
            </a:r>
            <a:endParaRPr sz="2000">
              <a:solidFill>
                <a:srgbClr val="FF0000"/>
              </a:solidFill>
              <a:latin typeface="Calibri"/>
              <a:ea typeface="Calibri"/>
              <a:cs typeface="Calibri"/>
              <a:sym typeface="Calibri"/>
            </a:endParaRPr>
          </a:p>
        </p:txBody>
      </p:sp>
      <p:sp>
        <p:nvSpPr>
          <p:cNvPr id="990" name="Google Shape;990;p77"/>
          <p:cNvSpPr txBox="1"/>
          <p:nvPr/>
        </p:nvSpPr>
        <p:spPr>
          <a:xfrm>
            <a:off x="3916958" y="66414"/>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Both Species Benefit</a:t>
            </a:r>
            <a:endParaRPr sz="2000">
              <a:solidFill>
                <a:schemeClr val="dk1"/>
              </a:solidFill>
              <a:latin typeface="Calibri"/>
              <a:ea typeface="Calibri"/>
              <a:cs typeface="Calibri"/>
              <a:sym typeface="Calibri"/>
            </a:endParaRPr>
          </a:p>
        </p:txBody>
      </p:sp>
      <p:pic>
        <p:nvPicPr>
          <p:cNvPr id="991" name="Google Shape;991;p77" descr="dreamstime_xs_11479540.jpg"/>
          <p:cNvPicPr preferRelativeResize="0"/>
          <p:nvPr/>
        </p:nvPicPr>
        <p:blipFill rotWithShape="1">
          <a:blip r:embed="rId3">
            <a:alphaModFix/>
          </a:blip>
          <a:srcRect/>
          <a:stretch/>
        </p:blipFill>
        <p:spPr>
          <a:xfrm>
            <a:off x="2340608" y="1318692"/>
            <a:ext cx="1092600" cy="1269850"/>
          </a:xfrm>
          <a:prstGeom prst="rect">
            <a:avLst/>
          </a:prstGeom>
          <a:noFill/>
          <a:ln>
            <a:noFill/>
          </a:ln>
        </p:spPr>
      </p:pic>
      <p:pic>
        <p:nvPicPr>
          <p:cNvPr id="992" name="Google Shape;992;p77" descr="dreamstime_xs_11479540.jpg"/>
          <p:cNvPicPr preferRelativeResize="0"/>
          <p:nvPr/>
        </p:nvPicPr>
        <p:blipFill rotWithShape="1">
          <a:blip r:embed="rId3">
            <a:alphaModFix/>
          </a:blip>
          <a:srcRect/>
          <a:stretch/>
        </p:blipFill>
        <p:spPr>
          <a:xfrm>
            <a:off x="2186658" y="5068998"/>
            <a:ext cx="1092600" cy="1269850"/>
          </a:xfrm>
          <a:prstGeom prst="rect">
            <a:avLst/>
          </a:prstGeom>
          <a:noFill/>
          <a:ln>
            <a:noFill/>
          </a:ln>
        </p:spPr>
      </p:pic>
      <p:pic>
        <p:nvPicPr>
          <p:cNvPr id="993" name="Google Shape;993;p77" descr="dreamstime_xs_11479540.jpg"/>
          <p:cNvPicPr preferRelativeResize="0"/>
          <p:nvPr/>
        </p:nvPicPr>
        <p:blipFill rotWithShape="1">
          <a:blip r:embed="rId3">
            <a:alphaModFix/>
          </a:blip>
          <a:srcRect/>
          <a:stretch/>
        </p:blipFill>
        <p:spPr>
          <a:xfrm>
            <a:off x="4072275" y="3208993"/>
            <a:ext cx="1092600" cy="1269850"/>
          </a:xfrm>
          <a:prstGeom prst="rect">
            <a:avLst/>
          </a:prstGeom>
          <a:noFill/>
          <a:ln>
            <a:noFill/>
          </a:ln>
        </p:spPr>
      </p:pic>
      <p:sp>
        <p:nvSpPr>
          <p:cNvPr id="994" name="Google Shape;994;p77"/>
          <p:cNvSpPr/>
          <p:nvPr/>
        </p:nvSpPr>
        <p:spPr>
          <a:xfrm>
            <a:off x="2084312" y="306082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5" name="Google Shape;995;p77"/>
          <p:cNvSpPr/>
          <p:nvPr/>
        </p:nvSpPr>
        <p:spPr>
          <a:xfrm>
            <a:off x="4072275" y="476201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6" name="Google Shape;996;p77"/>
          <p:cNvSpPr/>
          <p:nvPr/>
        </p:nvSpPr>
        <p:spPr>
          <a:xfrm>
            <a:off x="4072275" y="1123329"/>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7" name="Google Shape;997;p77"/>
          <p:cNvSpPr txBox="1"/>
          <p:nvPr/>
        </p:nvSpPr>
        <p:spPr>
          <a:xfrm>
            <a:off x="5406510" y="66414"/>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Calibri"/>
                <a:ea typeface="Calibri"/>
                <a:cs typeface="Calibri"/>
                <a:sym typeface="Calibri"/>
              </a:rPr>
              <a:t>One </a:t>
            </a:r>
            <a:endParaRPr/>
          </a:p>
          <a:p>
            <a:pPr marL="0" marR="0" lvl="0" indent="0" algn="ctr" rtl="0">
              <a:spcBef>
                <a:spcPts val="0"/>
              </a:spcBef>
              <a:spcAft>
                <a:spcPts val="0"/>
              </a:spcAft>
              <a:buNone/>
            </a:pPr>
            <a:r>
              <a:rPr lang="en-US" sz="2000">
                <a:solidFill>
                  <a:srgbClr val="FF0000"/>
                </a:solidFill>
                <a:latin typeface="Calibri"/>
                <a:ea typeface="Calibri"/>
                <a:cs typeface="Calibri"/>
                <a:sym typeface="Calibri"/>
              </a:rPr>
              <a:t>Species is Harmed</a:t>
            </a:r>
            <a:endParaRPr sz="2000">
              <a:solidFill>
                <a:srgbClr val="FF0000"/>
              </a:solidFill>
              <a:latin typeface="Calibri"/>
              <a:ea typeface="Calibri"/>
              <a:cs typeface="Calibri"/>
              <a:sym typeface="Calibri"/>
            </a:endParaRPr>
          </a:p>
        </p:txBody>
      </p:sp>
      <p:pic>
        <p:nvPicPr>
          <p:cNvPr id="998" name="Google Shape;998;p77" descr="dreamstime_xs_11479540.jpg"/>
          <p:cNvPicPr preferRelativeResize="0"/>
          <p:nvPr/>
        </p:nvPicPr>
        <p:blipFill rotWithShape="1">
          <a:blip r:embed="rId3">
            <a:alphaModFix/>
          </a:blip>
          <a:srcRect/>
          <a:stretch/>
        </p:blipFill>
        <p:spPr>
          <a:xfrm>
            <a:off x="5635885" y="5068998"/>
            <a:ext cx="1092600" cy="1269850"/>
          </a:xfrm>
          <a:prstGeom prst="rect">
            <a:avLst/>
          </a:prstGeom>
          <a:noFill/>
          <a:ln>
            <a:noFill/>
          </a:ln>
        </p:spPr>
      </p:pic>
      <p:sp>
        <p:nvSpPr>
          <p:cNvPr id="999" name="Google Shape;999;p77"/>
          <p:cNvSpPr/>
          <p:nvPr/>
        </p:nvSpPr>
        <p:spPr>
          <a:xfrm>
            <a:off x="5533539" y="306082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0" name="Google Shape;1000;p77"/>
          <p:cNvSpPr/>
          <p:nvPr/>
        </p:nvSpPr>
        <p:spPr>
          <a:xfrm>
            <a:off x="5533539" y="1082077"/>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1" name="Google Shape;1001;p77"/>
          <p:cNvSpPr txBox="1"/>
          <p:nvPr/>
        </p:nvSpPr>
        <p:spPr>
          <a:xfrm>
            <a:off x="6862768" y="81518"/>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00000"/>
                </a:solidFill>
                <a:latin typeface="Calibri"/>
                <a:ea typeface="Calibri"/>
                <a:cs typeface="Calibri"/>
                <a:sym typeface="Calibri"/>
              </a:rPr>
              <a:t>One </a:t>
            </a:r>
            <a:endParaRPr/>
          </a:p>
          <a:p>
            <a:pPr marL="0" marR="0" lvl="0" indent="0" algn="ctr" rtl="0">
              <a:spcBef>
                <a:spcPts val="0"/>
              </a:spcBef>
              <a:spcAft>
                <a:spcPts val="0"/>
              </a:spcAft>
              <a:buNone/>
            </a:pPr>
            <a:r>
              <a:rPr lang="en-US" sz="2000">
                <a:solidFill>
                  <a:srgbClr val="000000"/>
                </a:solidFill>
                <a:latin typeface="Calibri"/>
                <a:ea typeface="Calibri"/>
                <a:cs typeface="Calibri"/>
                <a:sym typeface="Calibri"/>
              </a:rPr>
              <a:t>Species is Unaffected</a:t>
            </a:r>
            <a:endParaRPr sz="2000">
              <a:solidFill>
                <a:srgbClr val="000000"/>
              </a:solidFill>
              <a:latin typeface="Calibri"/>
              <a:ea typeface="Calibri"/>
              <a:cs typeface="Calibri"/>
              <a:sym typeface="Calibri"/>
            </a:endParaRPr>
          </a:p>
        </p:txBody>
      </p:sp>
      <p:sp>
        <p:nvSpPr>
          <p:cNvPr id="1002" name="Google Shape;1002;p7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78"/>
          <p:cNvSpPr/>
          <p:nvPr/>
        </p:nvSpPr>
        <p:spPr>
          <a:xfrm>
            <a:off x="407033" y="1123329"/>
            <a:ext cx="7945287" cy="5339879"/>
          </a:xfrm>
          <a:prstGeom prst="rect">
            <a:avLst/>
          </a:prstGeom>
          <a:noFill/>
          <a:ln w="571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000000"/>
                </a:solidFill>
                <a:latin typeface="Calibri"/>
                <a:ea typeface="Calibri"/>
                <a:cs typeface="Calibri"/>
                <a:sym typeface="Calibri"/>
              </a:rPr>
              <a:t>Commensalism</a:t>
            </a:r>
            <a:endParaRPr sz="2000" b="1">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b="1">
                <a:solidFill>
                  <a:srgbClr val="000000"/>
                </a:solidFill>
                <a:latin typeface="Calibri"/>
                <a:ea typeface="Calibri"/>
                <a:cs typeface="Calibri"/>
                <a:sym typeface="Calibri"/>
              </a:rPr>
              <a:t>Mutualism</a:t>
            </a:r>
            <a:endParaRPr sz="2000" b="1">
              <a:solidFill>
                <a:srgbClr val="000000"/>
              </a:solidFill>
              <a:latin typeface="Calibri"/>
              <a:ea typeface="Calibri"/>
              <a:cs typeface="Calibri"/>
              <a:sym typeface="Calibri"/>
            </a:endParaRPr>
          </a:p>
          <a:p>
            <a:pPr marL="0" marR="0" lvl="0" indent="0" algn="l" rtl="0">
              <a:spcBef>
                <a:spcPts val="0"/>
              </a:spcBef>
              <a:spcAft>
                <a:spcPts val="0"/>
              </a:spcAft>
              <a:buNone/>
            </a:pPr>
            <a:endParaRPr sz="4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Parasitism</a:t>
            </a:r>
            <a:endParaRPr sz="2000" b="1">
              <a:solidFill>
                <a:schemeClr val="dk1"/>
              </a:solidFill>
              <a:latin typeface="Calibri"/>
              <a:ea typeface="Calibri"/>
              <a:cs typeface="Calibri"/>
              <a:sym typeface="Calibri"/>
            </a:endParaRPr>
          </a:p>
        </p:txBody>
      </p:sp>
      <p:sp>
        <p:nvSpPr>
          <p:cNvPr id="1009" name="Google Shape;1009;p78"/>
          <p:cNvSpPr txBox="1"/>
          <p:nvPr/>
        </p:nvSpPr>
        <p:spPr>
          <a:xfrm>
            <a:off x="2186658" y="0"/>
            <a:ext cx="159945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Calibri"/>
                <a:ea typeface="Calibri"/>
                <a:cs typeface="Calibri"/>
                <a:sym typeface="Calibri"/>
              </a:rPr>
              <a:t>Only one</a:t>
            </a:r>
            <a:endParaRPr/>
          </a:p>
          <a:p>
            <a:pPr marL="0" marR="0" lvl="0" indent="0" algn="ctr" rtl="0">
              <a:spcBef>
                <a:spcPts val="0"/>
              </a:spcBef>
              <a:spcAft>
                <a:spcPts val="0"/>
              </a:spcAft>
              <a:buNone/>
            </a:pPr>
            <a:r>
              <a:rPr lang="en-US" sz="2000">
                <a:solidFill>
                  <a:srgbClr val="FF0000"/>
                </a:solidFill>
                <a:latin typeface="Calibri"/>
                <a:ea typeface="Calibri"/>
                <a:cs typeface="Calibri"/>
                <a:sym typeface="Calibri"/>
              </a:rPr>
              <a:t>Species Benefits</a:t>
            </a:r>
            <a:endParaRPr sz="2000">
              <a:solidFill>
                <a:srgbClr val="FF0000"/>
              </a:solidFill>
              <a:latin typeface="Calibri"/>
              <a:ea typeface="Calibri"/>
              <a:cs typeface="Calibri"/>
              <a:sym typeface="Calibri"/>
            </a:endParaRPr>
          </a:p>
        </p:txBody>
      </p:sp>
      <p:sp>
        <p:nvSpPr>
          <p:cNvPr id="1010" name="Google Shape;1010;p78"/>
          <p:cNvSpPr txBox="1"/>
          <p:nvPr/>
        </p:nvSpPr>
        <p:spPr>
          <a:xfrm>
            <a:off x="3916958" y="66414"/>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Both Species Benefit</a:t>
            </a:r>
            <a:endParaRPr sz="2000">
              <a:solidFill>
                <a:schemeClr val="dk1"/>
              </a:solidFill>
              <a:latin typeface="Calibri"/>
              <a:ea typeface="Calibri"/>
              <a:cs typeface="Calibri"/>
              <a:sym typeface="Calibri"/>
            </a:endParaRPr>
          </a:p>
        </p:txBody>
      </p:sp>
      <p:pic>
        <p:nvPicPr>
          <p:cNvPr id="1011" name="Google Shape;1011;p78" descr="dreamstime_xs_11479540.jpg"/>
          <p:cNvPicPr preferRelativeResize="0"/>
          <p:nvPr/>
        </p:nvPicPr>
        <p:blipFill rotWithShape="1">
          <a:blip r:embed="rId3">
            <a:alphaModFix/>
          </a:blip>
          <a:srcRect/>
          <a:stretch/>
        </p:blipFill>
        <p:spPr>
          <a:xfrm>
            <a:off x="2340608" y="1318692"/>
            <a:ext cx="1092600" cy="1269850"/>
          </a:xfrm>
          <a:prstGeom prst="rect">
            <a:avLst/>
          </a:prstGeom>
          <a:noFill/>
          <a:ln>
            <a:noFill/>
          </a:ln>
        </p:spPr>
      </p:pic>
      <p:pic>
        <p:nvPicPr>
          <p:cNvPr id="1012" name="Google Shape;1012;p78" descr="dreamstime_xs_11479540.jpg"/>
          <p:cNvPicPr preferRelativeResize="0"/>
          <p:nvPr/>
        </p:nvPicPr>
        <p:blipFill rotWithShape="1">
          <a:blip r:embed="rId3">
            <a:alphaModFix/>
          </a:blip>
          <a:srcRect/>
          <a:stretch/>
        </p:blipFill>
        <p:spPr>
          <a:xfrm>
            <a:off x="2186658" y="5068998"/>
            <a:ext cx="1092600" cy="1269850"/>
          </a:xfrm>
          <a:prstGeom prst="rect">
            <a:avLst/>
          </a:prstGeom>
          <a:noFill/>
          <a:ln>
            <a:noFill/>
          </a:ln>
        </p:spPr>
      </p:pic>
      <p:pic>
        <p:nvPicPr>
          <p:cNvPr id="1013" name="Google Shape;1013;p78" descr="dreamstime_xs_11479540.jpg"/>
          <p:cNvPicPr preferRelativeResize="0"/>
          <p:nvPr/>
        </p:nvPicPr>
        <p:blipFill rotWithShape="1">
          <a:blip r:embed="rId3">
            <a:alphaModFix/>
          </a:blip>
          <a:srcRect/>
          <a:stretch/>
        </p:blipFill>
        <p:spPr>
          <a:xfrm>
            <a:off x="4072275" y="3208993"/>
            <a:ext cx="1092600" cy="1269850"/>
          </a:xfrm>
          <a:prstGeom prst="rect">
            <a:avLst/>
          </a:prstGeom>
          <a:noFill/>
          <a:ln>
            <a:noFill/>
          </a:ln>
        </p:spPr>
      </p:pic>
      <p:sp>
        <p:nvSpPr>
          <p:cNvPr id="1014" name="Google Shape;1014;p78"/>
          <p:cNvSpPr/>
          <p:nvPr/>
        </p:nvSpPr>
        <p:spPr>
          <a:xfrm>
            <a:off x="2084312" y="306082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5" name="Google Shape;1015;p78"/>
          <p:cNvSpPr/>
          <p:nvPr/>
        </p:nvSpPr>
        <p:spPr>
          <a:xfrm>
            <a:off x="4072275" y="476201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6" name="Google Shape;1016;p78"/>
          <p:cNvSpPr/>
          <p:nvPr/>
        </p:nvSpPr>
        <p:spPr>
          <a:xfrm>
            <a:off x="4072275" y="1123329"/>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7" name="Google Shape;1017;p78"/>
          <p:cNvSpPr txBox="1"/>
          <p:nvPr/>
        </p:nvSpPr>
        <p:spPr>
          <a:xfrm>
            <a:off x="5406510" y="66414"/>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Calibri"/>
                <a:ea typeface="Calibri"/>
                <a:cs typeface="Calibri"/>
                <a:sym typeface="Calibri"/>
              </a:rPr>
              <a:t>One </a:t>
            </a:r>
            <a:endParaRPr/>
          </a:p>
          <a:p>
            <a:pPr marL="0" marR="0" lvl="0" indent="0" algn="ctr" rtl="0">
              <a:spcBef>
                <a:spcPts val="0"/>
              </a:spcBef>
              <a:spcAft>
                <a:spcPts val="0"/>
              </a:spcAft>
              <a:buNone/>
            </a:pPr>
            <a:r>
              <a:rPr lang="en-US" sz="2000">
                <a:solidFill>
                  <a:srgbClr val="FF0000"/>
                </a:solidFill>
                <a:latin typeface="Calibri"/>
                <a:ea typeface="Calibri"/>
                <a:cs typeface="Calibri"/>
                <a:sym typeface="Calibri"/>
              </a:rPr>
              <a:t>Species is Harmed</a:t>
            </a:r>
            <a:endParaRPr sz="2000">
              <a:solidFill>
                <a:srgbClr val="FF0000"/>
              </a:solidFill>
              <a:latin typeface="Calibri"/>
              <a:ea typeface="Calibri"/>
              <a:cs typeface="Calibri"/>
              <a:sym typeface="Calibri"/>
            </a:endParaRPr>
          </a:p>
        </p:txBody>
      </p:sp>
      <p:pic>
        <p:nvPicPr>
          <p:cNvPr id="1018" name="Google Shape;1018;p78" descr="dreamstime_xs_11479540.jpg"/>
          <p:cNvPicPr preferRelativeResize="0"/>
          <p:nvPr/>
        </p:nvPicPr>
        <p:blipFill rotWithShape="1">
          <a:blip r:embed="rId3">
            <a:alphaModFix/>
          </a:blip>
          <a:srcRect/>
          <a:stretch/>
        </p:blipFill>
        <p:spPr>
          <a:xfrm>
            <a:off x="5635885" y="5068998"/>
            <a:ext cx="1092600" cy="1269850"/>
          </a:xfrm>
          <a:prstGeom prst="rect">
            <a:avLst/>
          </a:prstGeom>
          <a:noFill/>
          <a:ln>
            <a:noFill/>
          </a:ln>
        </p:spPr>
      </p:pic>
      <p:sp>
        <p:nvSpPr>
          <p:cNvPr id="1019" name="Google Shape;1019;p78"/>
          <p:cNvSpPr/>
          <p:nvPr/>
        </p:nvSpPr>
        <p:spPr>
          <a:xfrm>
            <a:off x="5533539" y="306082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0" name="Google Shape;1020;p78"/>
          <p:cNvSpPr/>
          <p:nvPr/>
        </p:nvSpPr>
        <p:spPr>
          <a:xfrm>
            <a:off x="5533539" y="1082077"/>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1" name="Google Shape;1021;p78"/>
          <p:cNvSpPr txBox="1"/>
          <p:nvPr/>
        </p:nvSpPr>
        <p:spPr>
          <a:xfrm>
            <a:off x="6862768" y="81518"/>
            <a:ext cx="148955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00000"/>
                </a:solidFill>
                <a:latin typeface="Calibri"/>
                <a:ea typeface="Calibri"/>
                <a:cs typeface="Calibri"/>
                <a:sym typeface="Calibri"/>
              </a:rPr>
              <a:t>One </a:t>
            </a:r>
            <a:endParaRPr/>
          </a:p>
          <a:p>
            <a:pPr marL="0" marR="0" lvl="0" indent="0" algn="ctr" rtl="0">
              <a:spcBef>
                <a:spcPts val="0"/>
              </a:spcBef>
              <a:spcAft>
                <a:spcPts val="0"/>
              </a:spcAft>
              <a:buNone/>
            </a:pPr>
            <a:r>
              <a:rPr lang="en-US" sz="2000">
                <a:solidFill>
                  <a:srgbClr val="000000"/>
                </a:solidFill>
                <a:latin typeface="Calibri"/>
                <a:ea typeface="Calibri"/>
                <a:cs typeface="Calibri"/>
                <a:sym typeface="Calibri"/>
              </a:rPr>
              <a:t>Species is Unaffected</a:t>
            </a:r>
            <a:endParaRPr sz="2000">
              <a:solidFill>
                <a:srgbClr val="000000"/>
              </a:solidFill>
              <a:latin typeface="Calibri"/>
              <a:ea typeface="Calibri"/>
              <a:cs typeface="Calibri"/>
              <a:sym typeface="Calibri"/>
            </a:endParaRPr>
          </a:p>
        </p:txBody>
      </p:sp>
      <p:pic>
        <p:nvPicPr>
          <p:cNvPr id="1022" name="Google Shape;1022;p78" descr="dreamstime_xs_11479540.jpg"/>
          <p:cNvPicPr preferRelativeResize="0"/>
          <p:nvPr/>
        </p:nvPicPr>
        <p:blipFill rotWithShape="1">
          <a:blip r:embed="rId3">
            <a:alphaModFix/>
          </a:blip>
          <a:srcRect/>
          <a:stretch/>
        </p:blipFill>
        <p:spPr>
          <a:xfrm>
            <a:off x="7047368" y="1318692"/>
            <a:ext cx="1092600" cy="1269850"/>
          </a:xfrm>
          <a:prstGeom prst="rect">
            <a:avLst/>
          </a:prstGeom>
          <a:noFill/>
          <a:ln>
            <a:noFill/>
          </a:ln>
        </p:spPr>
      </p:pic>
      <p:sp>
        <p:nvSpPr>
          <p:cNvPr id="1023" name="Google Shape;1023;p78"/>
          <p:cNvSpPr/>
          <p:nvPr/>
        </p:nvSpPr>
        <p:spPr>
          <a:xfrm>
            <a:off x="7047368" y="306082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4" name="Google Shape;1024;p78"/>
          <p:cNvSpPr/>
          <p:nvPr/>
        </p:nvSpPr>
        <p:spPr>
          <a:xfrm>
            <a:off x="7047368" y="4762018"/>
            <a:ext cx="1194946" cy="170119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5" name="Google Shape;1025;p7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ge251f77a65_0_177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Which of the following is </a:t>
            </a:r>
            <a:r>
              <a:rPr lang="en-US" sz="3600" b="1"/>
              <a:t>NOT</a:t>
            </a:r>
            <a:r>
              <a:rPr lang="en-US" sz="3600"/>
              <a:t> a type of symbiotic relationship? </a:t>
            </a:r>
            <a:endParaRPr sz="3600"/>
          </a:p>
        </p:txBody>
      </p:sp>
      <p:sp>
        <p:nvSpPr>
          <p:cNvPr id="1038" name="Google Shape;1038;p80"/>
          <p:cNvSpPr txBox="1">
            <a:spLocks noGrp="1"/>
          </p:cNvSpPr>
          <p:nvPr>
            <p:ph type="body" idx="1"/>
          </p:nvPr>
        </p:nvSpPr>
        <p:spPr>
          <a:xfrm>
            <a:off x="457199" y="1600200"/>
            <a:ext cx="5690595" cy="4525963"/>
          </a:xfrm>
          <a:prstGeom prst="rect">
            <a:avLst/>
          </a:prstGeom>
          <a:noFill/>
          <a:ln>
            <a:noFill/>
          </a:ln>
        </p:spPr>
        <p:txBody>
          <a:bodyPr spcFirstLastPara="1" wrap="square" lIns="91425" tIns="45700" rIns="91425" bIns="45700" anchor="t" anchorCtr="0">
            <a:normAutofit/>
          </a:bodyPr>
          <a:lstStyle/>
          <a:p>
            <a:pPr marL="514350" lvl="0" indent="-539750" algn="l" rtl="0">
              <a:spcBef>
                <a:spcPts val="0"/>
              </a:spcBef>
              <a:spcAft>
                <a:spcPts val="0"/>
              </a:spcAft>
              <a:buClr>
                <a:schemeClr val="dk1"/>
              </a:buClr>
              <a:buSzPts val="3200"/>
              <a:buAutoNum type="alphaUcPeriod"/>
            </a:pPr>
            <a:r>
              <a:rPr lang="en-US" sz="3200"/>
              <a:t>Parasitism</a:t>
            </a:r>
            <a:endParaRPr sz="3200"/>
          </a:p>
          <a:p>
            <a:pPr marL="514350" lvl="0" indent="-539750" algn="l" rtl="0">
              <a:spcBef>
                <a:spcPts val="560"/>
              </a:spcBef>
              <a:spcAft>
                <a:spcPts val="0"/>
              </a:spcAft>
              <a:buClr>
                <a:schemeClr val="dk1"/>
              </a:buClr>
              <a:buSzPts val="3200"/>
              <a:buAutoNum type="alphaUcPeriod"/>
            </a:pPr>
            <a:r>
              <a:rPr lang="en-US" sz="3200"/>
              <a:t>Cooperatism </a:t>
            </a:r>
            <a:endParaRPr sz="3200"/>
          </a:p>
          <a:p>
            <a:pPr marL="514350" lvl="0" indent="-539750" algn="l" rtl="0">
              <a:spcBef>
                <a:spcPts val="560"/>
              </a:spcBef>
              <a:spcAft>
                <a:spcPts val="0"/>
              </a:spcAft>
              <a:buClr>
                <a:schemeClr val="dk1"/>
              </a:buClr>
              <a:buSzPts val="3200"/>
              <a:buAutoNum type="alphaUcPeriod"/>
            </a:pPr>
            <a:r>
              <a:rPr lang="en-US" sz="3200"/>
              <a:t>Commensalism</a:t>
            </a:r>
            <a:endParaRPr sz="3200"/>
          </a:p>
          <a:p>
            <a:pPr marL="514350" lvl="0" indent="-539750" algn="l" rtl="0">
              <a:spcBef>
                <a:spcPts val="560"/>
              </a:spcBef>
              <a:spcAft>
                <a:spcPts val="0"/>
              </a:spcAft>
              <a:buClr>
                <a:schemeClr val="dk1"/>
              </a:buClr>
              <a:buSzPts val="3200"/>
              <a:buAutoNum type="alphaUcPeriod"/>
            </a:pPr>
            <a:r>
              <a:rPr lang="en-US" sz="3200"/>
              <a:t>Mutualism</a:t>
            </a:r>
            <a:endParaRPr sz="3200"/>
          </a:p>
        </p:txBody>
      </p:sp>
      <p:sp>
        <p:nvSpPr>
          <p:cNvPr id="1039" name="Google Shape;1039;p8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0" name="Google Shape;1040;p80"/>
          <p:cNvPicPr preferRelativeResize="0"/>
          <p:nvPr/>
        </p:nvPicPr>
        <p:blipFill rotWithShape="1">
          <a:blip r:embed="rId4">
            <a:alphaModFix/>
          </a:blip>
          <a:srcRect/>
          <a:stretch/>
        </p:blipFill>
        <p:spPr>
          <a:xfrm>
            <a:off x="4376975" y="3635550"/>
            <a:ext cx="4611773" cy="308104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4086</Words>
  <Application>Microsoft Office PowerPoint</Application>
  <PresentationFormat>On-screen Show (4:3)</PresentationFormat>
  <Paragraphs>558</Paragraphs>
  <Slides>113</Slides>
  <Notes>113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113</vt:i4>
      </vt:variant>
    </vt:vector>
  </HeadingPairs>
  <TitlesOfParts>
    <vt:vector size="116" baseType="lpstr">
      <vt:lpstr>Arial</vt:lpstr>
      <vt:lpstr>Calibri</vt:lpstr>
      <vt:lpstr>Office Theme</vt:lpstr>
      <vt:lpstr>PowerPoint Presentation</vt:lpstr>
      <vt:lpstr>Symbiotic Relationships</vt:lpstr>
      <vt:lpstr>PowerPoint Presentation</vt:lpstr>
      <vt:lpstr>PowerPoint Presentation</vt:lpstr>
      <vt:lpstr>PowerPoint Presentation</vt:lpstr>
      <vt:lpstr>Community: when two or more organisms of different species interact in the same area</vt:lpstr>
      <vt:lpstr>Friendly Relationships</vt:lpstr>
      <vt:lpstr>Hostile Relationships</vt:lpstr>
      <vt:lpstr>Same Species</vt:lpstr>
      <vt:lpstr>PowerPoint Presentation</vt:lpstr>
      <vt:lpstr>PowerPoint Presentation</vt:lpstr>
      <vt:lpstr>PowerPoint Presentation</vt:lpstr>
      <vt:lpstr>PowerPoint Presentation</vt:lpstr>
      <vt:lpstr>Symbiotic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Symbiotic Relationships</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 Parasitism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parasitism?</vt:lpstr>
      <vt:lpstr>What is parasitism?</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commensalism?</vt:lpstr>
      <vt:lpstr>Which picture demonstrates commensalism? </vt:lpstr>
      <vt:lpstr>Which picture demonstrates commensalism? </vt:lpstr>
      <vt:lpstr> </vt:lpstr>
      <vt:lpstr>PowerPoint Presentation</vt:lpstr>
      <vt:lpstr>PowerPoint Presentation</vt:lpstr>
      <vt:lpstr>PowerPoint Presentation</vt:lpstr>
      <vt:lpstr>What is mutualism?</vt:lpstr>
      <vt:lpstr>PowerPoint Presentation</vt:lpstr>
      <vt:lpstr>PowerPoint Presentation</vt:lpstr>
      <vt:lpstr>PowerPoint Presentation</vt:lpstr>
      <vt:lpstr>PowerPoint Presentation</vt:lpstr>
      <vt:lpstr>PowerPoint Presentation</vt:lpstr>
      <vt:lpstr>PowerPoint Presentation</vt:lpstr>
      <vt:lpstr>What is an example of mutualism?</vt:lpstr>
      <vt:lpstr>Mutualism occurs when one organism ___(1)___ and another organism ___(2)___. </vt:lpstr>
      <vt:lpstr>Mutualism occurs when one organism ___(1)___ and another organism ___(2)___.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of the following is NOT a type of symbiotic relationship? </vt:lpstr>
      <vt:lpstr>Which of the following is NOT a type of symbiotic relationship? </vt:lpstr>
      <vt:lpstr>The picture shows a zebra and two birds. The birds feed and remove ticks off of the zebra while also alerting it when a predator is near. What is the primary type of interaction between these two organisms?</vt:lpstr>
      <vt:lpstr>The picture shows a zebra and two birds. The birds feed and remove ticks off of the zebra while also alerting it when a predator is near. What is the primary type of interaction between these two organisms?</vt:lpstr>
      <vt:lpstr>Which of the following is an example of parasitism? </vt:lpstr>
      <vt:lpstr>Which of the following is an example of parasitism?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2017-06-13T14:15:22Z</dcterms:created>
  <dcterms:modified xsi:type="dcterms:W3CDTF">2021-08-03T19:32:43Z</dcterms:modified>
</cp:coreProperties>
</file>