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76" r:id="rId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DPe+uPFyU6U1IFUvU4vxmi+GT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statement “If I use Scott’s fertilizer, then my grass will grow faster” is an example of a hypothesis because it is an educated guess that I can test.  </a:t>
            </a:r>
            <a:endParaRPr/>
          </a:p>
          <a:p>
            <a:pPr marL="0" lvl="0" indent="0" algn="l" rtl="0">
              <a:spcBef>
                <a:spcPts val="0"/>
              </a:spcBef>
              <a:spcAft>
                <a:spcPts val="0"/>
              </a:spcAft>
              <a:buNone/>
            </a:pPr>
            <a:r>
              <a:rPr lang="en-US"/>
              <a:t>The company claims on the bag that this fertilizer will help me grow grass 35% faster than if I didn’t use this fertilizer.  I can conduct an experiment to test whether or not this hypothesis is true.</a:t>
            </a:r>
            <a:endParaRPr/>
          </a:p>
        </p:txBody>
      </p:sp>
      <p:sp>
        <p:nvSpPr>
          <p:cNvPr id="185" name="Google Shape;1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theory is a widely accepted explanation that has stood up to repeated testing.  Theories provide us with an explanation as to </a:t>
            </a:r>
            <a:r>
              <a:rPr lang="en-US" i="1"/>
              <a:t>why </a:t>
            </a:r>
            <a:r>
              <a:rPr lang="en-US" i="0"/>
              <a:t>natural phenomena occur. </a:t>
            </a:r>
            <a:r>
              <a:rPr lang="en-US"/>
              <a:t>The theory of evolution, or how humans came to exist, is one example of a scientific theory.  It hasn’t been proven, but there is a lot of evidence to support this idea. Acceptance of a theory can change over time in light of new data/information. </a:t>
            </a:r>
            <a:endParaRPr/>
          </a:p>
        </p:txBody>
      </p:sp>
      <p:sp>
        <p:nvSpPr>
          <p:cNvPr id="193" name="Google Shape;19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law is an observation that </a:t>
            </a:r>
            <a:r>
              <a:rPr lang="en-US" b="1"/>
              <a:t>always</a:t>
            </a:r>
            <a:r>
              <a:rPr lang="en-US"/>
              <a:t> occurs under certain conditions.  These usually involve math, as scientists come up with formulas that explain </a:t>
            </a:r>
            <a:r>
              <a:rPr lang="en-US" i="1"/>
              <a:t>how</a:t>
            </a:r>
            <a:r>
              <a:rPr lang="en-US"/>
              <a:t> natural phenomena occur.  Newton’s second law of motion, the law of force, is one example of a scientific law.  This is considered a scientific law because this formula will always explain the amount of force that an object has.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It is important in providing these definitions to use clear, concise language. </a:t>
            </a:r>
            <a:endParaRPr/>
          </a:p>
          <a:p>
            <a:pPr marL="0" lvl="0" indent="0" algn="l" rtl="0">
              <a:spcBef>
                <a:spcPts val="0"/>
              </a:spcBef>
              <a:spcAft>
                <a:spcPts val="0"/>
              </a:spcAft>
              <a:buNone/>
            </a:pPr>
            <a:endParaRPr/>
          </a:p>
        </p:txBody>
      </p:sp>
      <p:sp>
        <p:nvSpPr>
          <p:cNvPr id="201" name="Google Shape;2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209" name="Google Shape;20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NOT one of the 6 concepts to know about the nature of science?</a:t>
            </a:r>
            <a:endParaRPr/>
          </a:p>
          <a:p>
            <a:pPr marL="0" lvl="0" indent="0" algn="l" rtl="0">
              <a:spcBef>
                <a:spcPts val="0"/>
              </a:spcBef>
              <a:spcAft>
                <a:spcPts val="0"/>
              </a:spcAft>
              <a:buNone/>
            </a:pPr>
            <a:endParaRPr/>
          </a:p>
        </p:txBody>
      </p:sp>
      <p:sp>
        <p:nvSpPr>
          <p:cNvPr id="215" name="Google Shape;21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96993b0a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d96993b0a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NOT one of the 6 concepts to know about the nature of science?</a:t>
            </a:r>
            <a:endParaRPr/>
          </a:p>
          <a:p>
            <a:pPr marL="0" lvl="0" indent="0" algn="l" rtl="0">
              <a:spcBef>
                <a:spcPts val="0"/>
              </a:spcBef>
              <a:spcAft>
                <a:spcPts val="0"/>
              </a:spcAft>
              <a:buNone/>
            </a:pPr>
            <a:endParaRPr/>
          </a:p>
          <a:p>
            <a:pPr marL="0" lvl="0" indent="0" algn="l" rtl="0">
              <a:spcBef>
                <a:spcPts val="0"/>
              </a:spcBef>
              <a:spcAft>
                <a:spcPts val="0"/>
              </a:spcAft>
              <a:buNone/>
            </a:pPr>
            <a:r>
              <a:rPr lang="en-US"/>
              <a:t>[Once you find an answer you don’t need science anymore. → In fact, as we participate in science investigations, we usually come across more questions that we want to answer!]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here to explain why this answer is not correct, as done above. </a:t>
            </a:r>
            <a:endParaRPr/>
          </a:p>
        </p:txBody>
      </p:sp>
      <p:sp>
        <p:nvSpPr>
          <p:cNvPr id="225" name="Google Shape;225;gd96993b0a5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hypothesis?</a:t>
            </a:r>
            <a:endParaRPr/>
          </a:p>
          <a:p>
            <a:pPr marL="0" lvl="0" indent="0" algn="l" rtl="0">
              <a:spcBef>
                <a:spcPts val="0"/>
              </a:spcBef>
              <a:spcAft>
                <a:spcPts val="0"/>
              </a:spcAft>
              <a:buNone/>
            </a:pPr>
            <a:endParaRPr/>
          </a:p>
        </p:txBody>
      </p:sp>
      <p:sp>
        <p:nvSpPr>
          <p:cNvPr id="235" name="Google Shape;23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96993b0a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d96993b0a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hypothesis?</a:t>
            </a:r>
            <a:endParaRPr/>
          </a:p>
          <a:p>
            <a:pPr marL="0" lvl="0" indent="0" algn="l" rtl="0">
              <a:spcBef>
                <a:spcPts val="0"/>
              </a:spcBef>
              <a:spcAft>
                <a:spcPts val="0"/>
              </a:spcAft>
              <a:buNone/>
            </a:pPr>
            <a:endParaRPr/>
          </a:p>
        </p:txBody>
      </p:sp>
      <p:sp>
        <p:nvSpPr>
          <p:cNvPr id="244" name="Google Shape;244;gd96993b0a5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What’s the difference between a theory and a law?</a:t>
            </a:r>
            <a:endParaRPr/>
          </a:p>
          <a:p>
            <a:pPr marL="0" lvl="0" indent="0" algn="l" rtl="0">
              <a:spcBef>
                <a:spcPts val="0"/>
              </a:spcBef>
              <a:spcAft>
                <a:spcPts val="0"/>
              </a:spcAft>
              <a:buNone/>
            </a:pPr>
            <a:endParaRPr/>
          </a:p>
          <a:p>
            <a:pPr marL="0" lvl="0" indent="0" algn="l" rtl="0">
              <a:spcBef>
                <a:spcPts val="0"/>
              </a:spcBef>
              <a:spcAft>
                <a:spcPts val="0"/>
              </a:spcAft>
              <a:buNone/>
            </a:pPr>
            <a:r>
              <a:rPr lang="en-US"/>
              <a:t>[A theory is a widely accepted explanation for natural phenomena, while a law is an observation that </a:t>
            </a:r>
            <a:r>
              <a:rPr lang="en-US" i="0" u="sng"/>
              <a:t>always</a:t>
            </a:r>
            <a:r>
              <a:rPr lang="en-US" i="0" u="none"/>
              <a:t> occurs.] Theories can attempt to explain why a law exists. </a:t>
            </a:r>
            <a:endParaRPr/>
          </a:p>
        </p:txBody>
      </p:sp>
      <p:sp>
        <p:nvSpPr>
          <p:cNvPr id="253" name="Google Shape;25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cell theory.</a:t>
            </a:r>
            <a:endParaRPr/>
          </a:p>
        </p:txBody>
      </p:sp>
      <p:sp>
        <p:nvSpPr>
          <p:cNvPr id="264" name="Google Shape;26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learn about the cell theory.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Cell theory is the scientific theory stating that all living things are made of cells. This theory was developed by a few different scientists as advancements were made in microscope technology</a:t>
            </a:r>
            <a:r>
              <a:rPr lang="en-US"/>
              <a:t>, and the rules of this theory changed as microscopes improved and new information was gathered. </a:t>
            </a:r>
            <a:endParaRPr sz="1200"/>
          </a:p>
        </p:txBody>
      </p:sp>
      <p:sp>
        <p:nvSpPr>
          <p:cNvPr id="272" name="Google Shape;27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83" name="Google Shape;28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96993b0a5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d96993b0a5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[The scientific theory that all living things are made of cells.]</a:t>
            </a:r>
            <a:endParaRPr/>
          </a:p>
        </p:txBody>
      </p:sp>
      <p:sp>
        <p:nvSpPr>
          <p:cNvPr id="289" name="Google Shape;289;gd96993b0a5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97" name="Google Shape;29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theory is made up of 3 basic principles, or rules.  When we observe something in the natural world that meets all three of these rules, that means it is a living thing.</a:t>
            </a:r>
            <a:endParaRPr/>
          </a:p>
        </p:txBody>
      </p:sp>
      <p:sp>
        <p:nvSpPr>
          <p:cNvPr id="304" name="Google Shape;30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#1:  The cell is the basic unit of life.</a:t>
            </a:r>
            <a:endParaRPr/>
          </a:p>
        </p:txBody>
      </p:sp>
      <p:sp>
        <p:nvSpPr>
          <p:cNvPr id="313" name="Google Shape;31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#2:  All living things are made up of one or more cells. Here we can see the cells that we might find in plants and animals. It’s worth noting that organisms with many cells often have different types of cells that look different from one another and serve different purposes. </a:t>
            </a:r>
            <a:endParaRPr/>
          </a:p>
        </p:txBody>
      </p:sp>
      <p:sp>
        <p:nvSpPr>
          <p:cNvPr id="322" name="Google Shape;32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#3:  All new cells are made from cells that already exist. Here we see a basic illustration of one cell dividing into two new cells. We will learn more about this process later on! </a:t>
            </a:r>
            <a:endParaRPr/>
          </a:p>
        </p:txBody>
      </p:sp>
      <p:sp>
        <p:nvSpPr>
          <p:cNvPr id="334" name="Google Shape;33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42" name="Google Shape;342;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96993b0a5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96993b0a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3 rules of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Rule #1 - The cell is the basic unit of life.</a:t>
            </a:r>
            <a:endParaRPr/>
          </a:p>
          <a:p>
            <a:pPr marL="0" lvl="0" indent="0" algn="l" rtl="0">
              <a:spcBef>
                <a:spcPts val="0"/>
              </a:spcBef>
              <a:spcAft>
                <a:spcPts val="0"/>
              </a:spcAft>
              <a:buNone/>
            </a:pPr>
            <a:endParaRPr/>
          </a:p>
          <a:p>
            <a:pPr marL="0" lvl="0" indent="0" algn="l" rtl="0">
              <a:spcBef>
                <a:spcPts val="0"/>
              </a:spcBef>
              <a:spcAft>
                <a:spcPts val="0"/>
              </a:spcAft>
              <a:buNone/>
            </a:pPr>
            <a:r>
              <a:rPr lang="en-US"/>
              <a:t>Rule #2 - All living thing are made up of one or more cells.</a:t>
            </a:r>
            <a:endParaRPr/>
          </a:p>
          <a:p>
            <a:pPr marL="0" lvl="0" indent="0" algn="l" rtl="0">
              <a:spcBef>
                <a:spcPts val="0"/>
              </a:spcBef>
              <a:spcAft>
                <a:spcPts val="0"/>
              </a:spcAft>
              <a:buNone/>
            </a:pPr>
            <a:endParaRPr/>
          </a:p>
          <a:p>
            <a:pPr marL="0" lvl="0" indent="0" algn="l" rtl="0">
              <a:spcBef>
                <a:spcPts val="0"/>
              </a:spcBef>
              <a:spcAft>
                <a:spcPts val="0"/>
              </a:spcAft>
              <a:buNone/>
            </a:pPr>
            <a:r>
              <a:rPr lang="en-US"/>
              <a:t>Rule #3 - All the new cells are made from cell that already exist.]</a:t>
            </a:r>
            <a:endParaRPr/>
          </a:p>
        </p:txBody>
      </p:sp>
      <p:sp>
        <p:nvSpPr>
          <p:cNvPr id="348" name="Google Shape;348;gd96993b0a5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does the development of the cell theory relate to the nature of science?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a:t>
            </a:r>
            <a:r>
              <a:rPr lang="en-US"/>
              <a:t>guesses</a:t>
            </a:r>
            <a:r>
              <a:rPr lang="en-US" b="0"/>
              <a:t>!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that</a:t>
            </a:r>
            <a:r>
              <a:rPr lang="en-US" b="1"/>
              <a:t> cell theory</a:t>
            </a:r>
            <a:r>
              <a:rPr lang="en-US"/>
              <a:t> can be applied to. </a:t>
            </a:r>
            <a:endParaRPr/>
          </a:p>
        </p:txBody>
      </p:sp>
      <p:sp>
        <p:nvSpPr>
          <p:cNvPr id="356" name="Google Shape;35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REMEMBER:  Cell theory states that all living things are made of cells.  This means that if cell theory applies to something we observe, it must be considered a living thing.</a:t>
            </a:r>
            <a:endParaRPr sz="1200"/>
          </a:p>
        </p:txBody>
      </p:sp>
      <p:sp>
        <p:nvSpPr>
          <p:cNvPr id="363" name="Google Shape;36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cell theory apply to this plant?</a:t>
            </a:r>
            <a:endParaRPr/>
          </a:p>
          <a:p>
            <a:pPr marL="0" lvl="0" indent="0" algn="l" rtl="0">
              <a:spcBef>
                <a:spcPts val="0"/>
              </a:spcBef>
              <a:spcAft>
                <a:spcPts val="0"/>
              </a:spcAft>
              <a:buNone/>
            </a:pPr>
            <a:endParaRPr/>
          </a:p>
          <a:p>
            <a:pPr marL="0" lvl="0" indent="0" algn="l" rtl="0">
              <a:spcBef>
                <a:spcPts val="0"/>
              </a:spcBef>
              <a:spcAft>
                <a:spcPts val="0"/>
              </a:spcAft>
              <a:buNone/>
            </a:pPr>
            <a:r>
              <a:rPr lang="en-US"/>
              <a:t>[Yes – plants are living things.]</a:t>
            </a:r>
            <a:endParaRPr/>
          </a:p>
          <a:p>
            <a:pPr marL="0" lvl="0" indent="0" algn="l" rtl="0">
              <a:spcBef>
                <a:spcPts val="0"/>
              </a:spcBef>
              <a:spcAft>
                <a:spcPts val="0"/>
              </a:spcAft>
              <a:buNone/>
            </a:pPr>
            <a:endParaRPr/>
          </a:p>
        </p:txBody>
      </p:sp>
      <p:sp>
        <p:nvSpPr>
          <p:cNvPr id="375" name="Google Shape;37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cell theory apply to this fly?</a:t>
            </a:r>
            <a:endParaRPr/>
          </a:p>
          <a:p>
            <a:pPr marL="0" lvl="0" indent="0" algn="l" rtl="0">
              <a:spcBef>
                <a:spcPts val="0"/>
              </a:spcBef>
              <a:spcAft>
                <a:spcPts val="0"/>
              </a:spcAft>
              <a:buNone/>
            </a:pPr>
            <a:endParaRPr/>
          </a:p>
          <a:p>
            <a:pPr marL="0" lvl="0" indent="0" algn="l" rtl="0">
              <a:spcBef>
                <a:spcPts val="0"/>
              </a:spcBef>
              <a:spcAft>
                <a:spcPts val="0"/>
              </a:spcAft>
              <a:buNone/>
            </a:pPr>
            <a:r>
              <a:rPr lang="en-US"/>
              <a:t>[Yes – flies are living things.]</a:t>
            </a:r>
            <a:endParaRPr/>
          </a:p>
        </p:txBody>
      </p:sp>
      <p:sp>
        <p:nvSpPr>
          <p:cNvPr id="384" name="Google Shape;38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96993b0a5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d96993b0a5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93" name="Google Shape;393;gd96993b0a5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6993b0a5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d96993b0a5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examples of the application of cell theory?</a:t>
            </a:r>
            <a:endParaRPr/>
          </a:p>
        </p:txBody>
      </p:sp>
      <p:sp>
        <p:nvSpPr>
          <p:cNvPr id="399" name="Google Shape;399;gd96993b0a5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non-examples, or objects that </a:t>
            </a:r>
            <a:r>
              <a:rPr lang="en-US" b="1"/>
              <a:t>cell theory</a:t>
            </a:r>
            <a:r>
              <a:rPr lang="en-US"/>
              <a:t> does not apply to.</a:t>
            </a:r>
            <a:endParaRPr/>
          </a:p>
        </p:txBody>
      </p:sp>
      <p:sp>
        <p:nvSpPr>
          <p:cNvPr id="407" name="Google Shape;40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cell theory apply to these rocks?</a:t>
            </a:r>
            <a:endParaRPr/>
          </a:p>
          <a:p>
            <a:pPr marL="0" lvl="0" indent="0" algn="l" rtl="0">
              <a:spcBef>
                <a:spcPts val="0"/>
              </a:spcBef>
              <a:spcAft>
                <a:spcPts val="0"/>
              </a:spcAft>
              <a:buNone/>
            </a:pPr>
            <a:endParaRPr/>
          </a:p>
          <a:p>
            <a:pPr marL="0" lvl="0" indent="0" algn="l" rtl="0">
              <a:spcBef>
                <a:spcPts val="0"/>
              </a:spcBef>
              <a:spcAft>
                <a:spcPts val="0"/>
              </a:spcAft>
              <a:buNone/>
            </a:pPr>
            <a:r>
              <a:rPr lang="en-US"/>
              <a:t>[No – rocks are not living things.]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explain </a:t>
            </a:r>
            <a:r>
              <a:rPr lang="en-US" i="1"/>
              <a:t>why</a:t>
            </a:r>
            <a:r>
              <a:rPr lang="en-US"/>
              <a:t> non examples do not fit, as is done above. </a:t>
            </a:r>
            <a:endParaRPr/>
          </a:p>
        </p:txBody>
      </p:sp>
      <p:sp>
        <p:nvSpPr>
          <p:cNvPr id="414" name="Google Shape;41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cell theory apply to this river?</a:t>
            </a:r>
            <a:endParaRPr/>
          </a:p>
          <a:p>
            <a:pPr marL="0" lvl="0" indent="0" algn="l" rtl="0">
              <a:spcBef>
                <a:spcPts val="0"/>
              </a:spcBef>
              <a:spcAft>
                <a:spcPts val="0"/>
              </a:spcAft>
              <a:buNone/>
            </a:pPr>
            <a:endParaRPr/>
          </a:p>
          <a:p>
            <a:pPr marL="0" lvl="0" indent="0" algn="l" rtl="0">
              <a:spcBef>
                <a:spcPts val="0"/>
              </a:spcBef>
              <a:spcAft>
                <a:spcPts val="0"/>
              </a:spcAft>
              <a:buNone/>
            </a:pPr>
            <a:r>
              <a:rPr lang="en-US"/>
              <a:t>[No – while there are likely many living things in and around the river water, the river itself is not alive. Water is an important resources for living things.]</a:t>
            </a:r>
            <a:endParaRPr/>
          </a:p>
        </p:txBody>
      </p:sp>
      <p:sp>
        <p:nvSpPr>
          <p:cNvPr id="423" name="Google Shape;42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cell theory apply to these toys?</a:t>
            </a:r>
            <a:endParaRPr/>
          </a:p>
          <a:p>
            <a:pPr marL="0" lvl="0" indent="0" algn="l" rtl="0">
              <a:spcBef>
                <a:spcPts val="0"/>
              </a:spcBef>
              <a:spcAft>
                <a:spcPts val="0"/>
              </a:spcAft>
              <a:buNone/>
            </a:pPr>
            <a:endParaRPr/>
          </a:p>
          <a:p>
            <a:pPr marL="0" lvl="0" indent="0" algn="l" rtl="0">
              <a:spcBef>
                <a:spcPts val="0"/>
              </a:spcBef>
              <a:spcAft>
                <a:spcPts val="0"/>
              </a:spcAft>
              <a:buNone/>
            </a:pPr>
            <a:r>
              <a:rPr lang="en-US"/>
              <a:t>[No – toys are not living things, though sometimes they are made to look like living things.]</a:t>
            </a:r>
            <a:endParaRPr/>
          </a:p>
        </p:txBody>
      </p:sp>
      <p:sp>
        <p:nvSpPr>
          <p:cNvPr id="432" name="Google Shape;43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b3d83f1ac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b3d83f1ac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a scenario that introduces today’s topic of study. </a:t>
            </a:r>
            <a:endParaRPr/>
          </a:p>
          <a:p>
            <a:pPr marL="0" lvl="0" indent="0" algn="l" rtl="0">
              <a:spcBef>
                <a:spcPts val="0"/>
              </a:spcBef>
              <a:spcAft>
                <a:spcPts val="0"/>
              </a:spcAft>
              <a:buNone/>
            </a:pPr>
            <a:r>
              <a:rPr lang="en-US"/>
              <a:t>There was once a farmer who kept finding mice in his grain house. He concluded that the mice were coming from the grain itself - that all the ingredients necessary for making a new mouse come together randomly, so to speak. What do you think about the farmer’s hypothesis? What kind of investigation do you think he could conduct to test this hypothesis? </a:t>
            </a:r>
            <a:endParaRPr/>
          </a:p>
          <a:p>
            <a:pPr marL="0" lvl="0" indent="0" algn="l" rtl="0">
              <a:spcBef>
                <a:spcPts val="0"/>
              </a:spcBef>
              <a:spcAft>
                <a:spcPts val="0"/>
              </a:spcAft>
              <a:buNone/>
            </a:pPr>
            <a:endParaRPr/>
          </a:p>
          <a:p>
            <a:pPr marL="0" lvl="0" indent="0" algn="l" rtl="0">
              <a:spcBef>
                <a:spcPts val="0"/>
              </a:spcBef>
              <a:spcAft>
                <a:spcPts val="0"/>
              </a:spcAft>
              <a:buNone/>
            </a:pPr>
            <a:r>
              <a:rPr lang="en-US"/>
              <a:t>*Allow students to turn and talk before sharing ideas with the class. </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now that living things come from other living things - they don’t just randomly appear from nonliving substances. This may seem obvious, but there really was a time in history when the idea of “spontaneous generation” of living things was widely accepted. Today we are going to look at some advancements within science that allowed us to gain this understanding. It all started with the ability to see small substances that had never been seen before!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is a great opportunity to build students’ epistemic understanding of how the field of science has changed over time. The iterative nature of science, and the way that new ideas build on or refute prior knowledge to advance the field, is a great connection to students’ own learning of concepts in class.</a:t>
            </a:r>
            <a:endParaRPr/>
          </a:p>
        </p:txBody>
      </p:sp>
      <p:sp>
        <p:nvSpPr>
          <p:cNvPr id="134" name="Google Shape;134;g7b3d83f1ac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96993b0a5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d96993b0a5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41" name="Google Shape;441;gd96993b0a5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d96993b0a5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d96993b0a5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non-examples of the application of cell theory?</a:t>
            </a:r>
            <a:endParaRPr/>
          </a:p>
        </p:txBody>
      </p:sp>
      <p:sp>
        <p:nvSpPr>
          <p:cNvPr id="447" name="Google Shape;447;gd96993b0a5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[The scientific theory that all living things are made of cells.]</a:t>
            </a:r>
            <a:endParaRPr/>
          </a:p>
        </p:txBody>
      </p:sp>
      <p:sp>
        <p:nvSpPr>
          <p:cNvPr id="455" name="Google Shape;45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number of basic rules to know in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[Three.]</a:t>
            </a:r>
            <a:endParaRPr/>
          </a:p>
        </p:txBody>
      </p:sp>
      <p:sp>
        <p:nvSpPr>
          <p:cNvPr id="463" name="Google Shape;463;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a:p>
          <a:p>
            <a:pPr marL="0" lvl="0" indent="0" algn="l" rtl="0">
              <a:spcBef>
                <a:spcPts val="0"/>
              </a:spcBef>
              <a:spcAft>
                <a:spcPts val="0"/>
              </a:spcAft>
              <a:buNone/>
            </a:pPr>
            <a:endParaRPr/>
          </a:p>
        </p:txBody>
      </p:sp>
      <p:sp>
        <p:nvSpPr>
          <p:cNvPr id="471" name="Google Shape;47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d96993b0a5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d96993b0a5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a:p>
          <a:p>
            <a:pPr marL="0" lvl="0" indent="0" algn="l" rtl="0">
              <a:spcBef>
                <a:spcPts val="0"/>
              </a:spcBef>
              <a:spcAft>
                <a:spcPts val="0"/>
              </a:spcAft>
              <a:buNone/>
            </a:pPr>
            <a:endParaRPr/>
          </a:p>
        </p:txBody>
      </p:sp>
      <p:sp>
        <p:nvSpPr>
          <p:cNvPr id="487" name="Google Shape;487;gd96993b0a5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We’ve learned what the cell theory is, but there’s still a bit more we need to discuss. </a:t>
            </a:r>
            <a:endParaRPr/>
          </a:p>
        </p:txBody>
      </p:sp>
      <p:sp>
        <p:nvSpPr>
          <p:cNvPr id="503" name="Google Shape;50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development of cell theory is an example of how the nature of science concepts help to guide scientists’ thinking.</a:t>
            </a:r>
            <a:endParaRPr/>
          </a:p>
        </p:txBody>
      </p:sp>
      <p:sp>
        <p:nvSpPr>
          <p:cNvPr id="510" name="Google Shape;51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asks us to think about </a:t>
            </a:r>
            <a:r>
              <a:rPr lang="en-US" b="1"/>
              <a:t>how</a:t>
            </a:r>
            <a:r>
              <a:rPr lang="en-US"/>
              <a:t> the development of the cell theory relates to the nature of science.  </a:t>
            </a:r>
            <a:endParaRPr/>
          </a:p>
          <a:p>
            <a:pPr marL="0" lvl="0" indent="0" algn="l" rtl="0">
              <a:spcBef>
                <a:spcPts val="0"/>
              </a:spcBef>
              <a:spcAft>
                <a:spcPts val="0"/>
              </a:spcAft>
              <a:buNone/>
            </a:pPr>
            <a:r>
              <a:rPr lang="en-US"/>
              <a:t>Before we look at specific examples of how these two things are connected, click on this link to watch a short video clip about the history of the cell theory.  As you watch, try to think about how the scientists who developed cell theory followed the nature of science concepts throughout this process.  Feel free to look back at your notes if needed!</a:t>
            </a:r>
            <a:endParaRPr/>
          </a:p>
          <a:p>
            <a:pPr marL="0" lvl="0" indent="0" algn="l" rtl="0">
              <a:spcBef>
                <a:spcPts val="0"/>
              </a:spcBef>
              <a:spcAft>
                <a:spcPts val="0"/>
              </a:spcAft>
              <a:buNone/>
            </a:pPr>
            <a:endParaRPr/>
          </a:p>
          <a:p>
            <a:pPr marL="0" lvl="0" indent="0" algn="l" rtl="0">
              <a:spcBef>
                <a:spcPts val="0"/>
              </a:spcBef>
              <a:spcAft>
                <a:spcPts val="0"/>
              </a:spcAft>
              <a:buNone/>
            </a:pPr>
            <a:r>
              <a:rPr lang="en-US"/>
              <a:t>*Notice: This video has availability of subtitles in multiple languages.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Prepare some open-ended questions to follow up this video so that students can share their thoughts about how the scientists who developed cell theory followed the nature of science concepts throughout the process. Engaging students in discussion is important to help them learn to communicate about their scientific ideas. </a:t>
            </a:r>
            <a:endParaRPr/>
          </a:p>
        </p:txBody>
      </p:sp>
      <p:sp>
        <p:nvSpPr>
          <p:cNvPr id="518" name="Google Shape;51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specific examples of how the nature of science concepts relate to the development of cell theory.</a:t>
            </a:r>
            <a:endParaRPr/>
          </a:p>
        </p:txBody>
      </p:sp>
      <p:sp>
        <p:nvSpPr>
          <p:cNvPr id="528" name="Google Shape;52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topic, let’s review some other words &amp; concepts that you already learned and make sure you are firm in your understanding. </a:t>
            </a:r>
            <a:endParaRPr/>
          </a:p>
        </p:txBody>
      </p:sp>
      <p:sp>
        <p:nvSpPr>
          <p:cNvPr id="143" name="Google Shape;14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the nature of science states that science helps us understand the natural world.  The development of the microscope gave us a completely new view of the natural world that had never been seen before, as these objects were too small to see with the naked eye.  With the invention of the microscope, we were able to gain an understanding of how the natural world works on a microscopic scale which eventually led to the development of cell theory.</a:t>
            </a:r>
            <a:endParaRPr/>
          </a:p>
        </p:txBody>
      </p:sp>
      <p:sp>
        <p:nvSpPr>
          <p:cNvPr id="535" name="Google Shape;535;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nature of science also states that science is based on observational and experimental evidence.  Scientists who developed microscopes, such as Anton van Leeuwenhoek and Robert Hooke, first discovered cells due to observational and experimental evidence that they gathered as they looked at different objects.  Further, scientists who used microscopes to explore cells of plants and animals, like Matthias Schleiden, Theodor Schwann, and Rudolf Virchow, found additional evidence through their observations and experiments that resulted in the development of the cell theory.</a:t>
            </a:r>
            <a:endParaRPr/>
          </a:p>
        </p:txBody>
      </p:sp>
      <p:sp>
        <p:nvSpPr>
          <p:cNvPr id="544" name="Google Shape;54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nature of science concept states that science is a blend of logic and innovation.  Hooke’s coining of the term “cell” after viewing a slice of cork under his microscope is great example of how scientists blend logic and innovation.  Hooke was innovative in developing his version of a microscope and, after viewing cork under the microscope’s lens, he used logic in coming up with the term “cell,” as the box-like shapes he observed reminded him of the cells, or rooms.</a:t>
            </a:r>
            <a:endParaRPr/>
          </a:p>
        </p:txBody>
      </p:sp>
      <p:sp>
        <p:nvSpPr>
          <p:cNvPr id="555" name="Google Shape;55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nature of science also states that scientific ideas can change with new data.  The development of cell theory summarizes this concept perfectly.  From the initial discovery of cells to the three basic principles of the theory itself, each scientist involved in this process presented new data from their observations and experiments that led to changes in the world’s understanding of cells over time. A great example is the rule that all cells come from other cells. IT was once that the cells could come from nonliving substances.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visual is a great way to help students understand the concept of scientific ideas changing with new data. Share with students that science is not static today either - their generation will continue to build and push ways of thinking by engaging in scientific practices! </a:t>
            </a:r>
            <a:endParaRPr/>
          </a:p>
        </p:txBody>
      </p:sp>
      <p:sp>
        <p:nvSpPr>
          <p:cNvPr id="566" name="Google Shape;56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also see the nature of science concept which states that science is a complex, social endeavor illustrated here.  When Schleiden found that all plants are made of cells and Schwann found that all animals are made of cells, they partnered up as they realized there had to be some connection with these discoveries, and developed cell theory.  </a:t>
            </a:r>
            <a:endParaRPr/>
          </a:p>
        </p:txBody>
      </p:sp>
      <p:sp>
        <p:nvSpPr>
          <p:cNvPr id="590" name="Google Shape;59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Lastly, we can even see the nature of science concept stating that scientists must remain objective to avoid bias.  As Schleiden and Schwann faced disagreement on that third rule of cell theory, about cells coming from other cells, they remained objective by waiting until Virchow stepped in before this final rule was confirmed as part of the theory.</a:t>
            </a:r>
            <a:endParaRPr/>
          </a:p>
        </p:txBody>
      </p:sp>
      <p:sp>
        <p:nvSpPr>
          <p:cNvPr id="609" name="Google Shape;60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28" name="Google Shape;62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the nature of science have to do with the development of cell theory?</a:t>
            </a:r>
            <a:endParaRPr/>
          </a:p>
          <a:p>
            <a:pPr marL="0" lvl="0" indent="0" algn="l" rtl="0">
              <a:spcBef>
                <a:spcPts val="0"/>
              </a:spcBef>
              <a:spcAft>
                <a:spcPts val="0"/>
              </a:spcAft>
              <a:buNone/>
            </a:pPr>
            <a:endParaRPr/>
          </a:p>
        </p:txBody>
      </p:sp>
      <p:sp>
        <p:nvSpPr>
          <p:cNvPr id="634" name="Google Shape;634;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d96993b0a5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d96993b0a5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the nature of science have to do with the development of cell theory?</a:t>
            </a:r>
            <a:endParaRPr/>
          </a:p>
          <a:p>
            <a:pPr marL="0" lvl="0" indent="0" algn="l" rtl="0">
              <a:spcBef>
                <a:spcPts val="0"/>
              </a:spcBef>
              <a:spcAft>
                <a:spcPts val="0"/>
              </a:spcAft>
              <a:buNone/>
            </a:pPr>
            <a:endParaRPr/>
          </a:p>
          <a:p>
            <a:pPr marL="0" lvl="0" indent="0" algn="l" rtl="0">
              <a:spcBef>
                <a:spcPts val="0"/>
              </a:spcBef>
              <a:spcAft>
                <a:spcPts val="0"/>
              </a:spcAft>
              <a:buNone/>
            </a:pPr>
            <a:r>
              <a:rPr lang="en-US"/>
              <a:t>[Cell theory is an example of how the nature of science concepts help guide scientists’ thinking.]</a:t>
            </a:r>
            <a:endParaRPr/>
          </a:p>
        </p:txBody>
      </p:sp>
      <p:sp>
        <p:nvSpPr>
          <p:cNvPr id="643" name="Google Shape;643;gd96993b0a5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Name one example of how the development of cell theory relates to the nature of science concepts.</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[Students can state any of the examples from the 6 previous PowerPoint slides.  If student proposes a different connection that was not covered in PowerPoint, use your discretion to determine acceptability.]</a:t>
            </a:r>
            <a:endParaRPr/>
          </a:p>
        </p:txBody>
      </p:sp>
      <p:sp>
        <p:nvSpPr>
          <p:cNvPr id="652" name="Google Shape;65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nature of science refers to some foundational concepts that guide scientists’ thinking about the natural world. We can think of it like the Constitution of the United States – just as the constitution is like a “code” that US citizens live by, the nature of science is a sort of “code” that scientists live by.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9" name="Google Shape;14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60" name="Google Shape;66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Cell theory is the scientific theory that all living things are made of cells. This theory was developed by a few different scientists as advancements were made in microscope technology.</a:t>
            </a:r>
            <a:endParaRPr sz="1200"/>
          </a:p>
        </p:txBody>
      </p:sp>
      <p:sp>
        <p:nvSpPr>
          <p:cNvPr id="667" name="Google Shape;66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theory is made up of 3 basic principles, or rules.  When something we observe in the natural world that meets all three of these rules, that means it is a living thing.</a:t>
            </a:r>
            <a:endParaRPr/>
          </a:p>
        </p:txBody>
      </p:sp>
      <p:sp>
        <p:nvSpPr>
          <p:cNvPr id="677" name="Google Shape;677;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#1:  The cell is the basic unit of life.</a:t>
            </a:r>
            <a:endParaRPr/>
          </a:p>
        </p:txBody>
      </p:sp>
      <p:sp>
        <p:nvSpPr>
          <p:cNvPr id="686" name="Google Shape;68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#2:  All living things are made up of one or more cells.</a:t>
            </a:r>
            <a:endParaRPr/>
          </a:p>
        </p:txBody>
      </p:sp>
      <p:sp>
        <p:nvSpPr>
          <p:cNvPr id="695" name="Google Shape;69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#3:  All new cells are made from cells that already exist.</a:t>
            </a:r>
            <a:endParaRPr/>
          </a:p>
        </p:txBody>
      </p:sp>
      <p:sp>
        <p:nvSpPr>
          <p:cNvPr id="707" name="Google Shape;70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And lastly, the development of cell theory is an example of how the nature of science concepts help to guide scientists’ thinking.</a:t>
            </a:r>
            <a:endParaRPr/>
          </a:p>
        </p:txBody>
      </p:sp>
      <p:sp>
        <p:nvSpPr>
          <p:cNvPr id="715" name="Google Shape;715;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Feedback: </a:t>
            </a:r>
            <a:endParaRPr/>
          </a:p>
        </p:txBody>
      </p:sp>
      <p:sp>
        <p:nvSpPr>
          <p:cNvPr id="722" name="Google Shape;72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Feedback: These reinforcement activities are a great way to differentiate learning experiences for your students based on their needs and interests. Students do not all need to complete the same activity or at the same time. These activities can be easily included for if students finish early or need an alternative activity. </a:t>
            </a:r>
            <a:endParaRPr/>
          </a:p>
        </p:txBody>
      </p:sp>
      <p:sp>
        <p:nvSpPr>
          <p:cNvPr id="731" name="Google Shape;73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Let’s reflect once more on our big question.  Does anyone have any additional examples to share that haven’t been discussed yet? </a:t>
            </a:r>
            <a:endParaRPr b="1"/>
          </a:p>
        </p:txBody>
      </p:sp>
      <p:sp>
        <p:nvSpPr>
          <p:cNvPr id="743" name="Google Shape;74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nature of science includes 6 concepts that guide scientists’ thinking and their approach to seeking new information.</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751" name="Google Shape;75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These 6 concepts included in the nature of science are...</a:t>
            </a:r>
            <a:endParaRPr/>
          </a:p>
          <a:p>
            <a:pPr marL="171450" marR="0" lvl="0" indent="-171450" algn="l" rtl="0">
              <a:lnSpc>
                <a:spcPct val="100000"/>
              </a:lnSpc>
              <a:spcBef>
                <a:spcPts val="0"/>
              </a:spcBef>
              <a:spcAft>
                <a:spcPts val="0"/>
              </a:spcAft>
              <a:buClr>
                <a:schemeClr val="dk1"/>
              </a:buClr>
              <a:buSzPts val="1200"/>
              <a:buFont typeface="Arial"/>
              <a:buChar char="•"/>
            </a:pPr>
            <a:r>
              <a:rPr lang="en-US"/>
              <a:t>We can understand the natural world through science.</a:t>
            </a:r>
            <a:endParaRPr/>
          </a:p>
          <a:p>
            <a:pPr marL="171450" marR="0" lvl="0" indent="-171450" algn="l" rtl="0">
              <a:lnSpc>
                <a:spcPct val="100000"/>
              </a:lnSpc>
              <a:spcBef>
                <a:spcPts val="0"/>
              </a:spcBef>
              <a:spcAft>
                <a:spcPts val="0"/>
              </a:spcAft>
              <a:buClr>
                <a:schemeClr val="dk1"/>
              </a:buClr>
              <a:buSzPts val="1200"/>
              <a:buFont typeface="Arial"/>
              <a:buChar char="•"/>
            </a:pPr>
            <a:r>
              <a:rPr lang="en-US"/>
              <a:t>Science is based on evidence – observational and experimental.</a:t>
            </a:r>
            <a:endParaRPr/>
          </a:p>
          <a:p>
            <a:pPr marL="171450" marR="0" lvl="0" indent="-171450" algn="l" rtl="0">
              <a:lnSpc>
                <a:spcPct val="100000"/>
              </a:lnSpc>
              <a:spcBef>
                <a:spcPts val="0"/>
              </a:spcBef>
              <a:spcAft>
                <a:spcPts val="0"/>
              </a:spcAft>
              <a:buClr>
                <a:schemeClr val="dk1"/>
              </a:buClr>
              <a:buSzPts val="1200"/>
              <a:buFont typeface="Arial"/>
              <a:buChar char="•"/>
            </a:pPr>
            <a:r>
              <a:rPr lang="en-US"/>
              <a:t>Science is a blend of logic and innovation.</a:t>
            </a:r>
            <a:endParaRPr/>
          </a:p>
          <a:p>
            <a:pPr marL="171450" marR="0" lvl="0" indent="-171450" algn="l" rtl="0">
              <a:lnSpc>
                <a:spcPct val="100000"/>
              </a:lnSpc>
              <a:spcBef>
                <a:spcPts val="0"/>
              </a:spcBef>
              <a:spcAft>
                <a:spcPts val="0"/>
              </a:spcAft>
              <a:buClr>
                <a:schemeClr val="dk1"/>
              </a:buClr>
              <a:buSzPts val="1200"/>
              <a:buFont typeface="Arial"/>
              <a:buChar char="•"/>
            </a:pPr>
            <a:r>
              <a:rPr lang="en-US"/>
              <a:t>Scientific ideas can change as new data is collected.</a:t>
            </a:r>
            <a:endParaRPr/>
          </a:p>
          <a:p>
            <a:pPr marL="171450" marR="0" lvl="0" indent="-171450" algn="l" rtl="0">
              <a:lnSpc>
                <a:spcPct val="100000"/>
              </a:lnSpc>
              <a:spcBef>
                <a:spcPts val="0"/>
              </a:spcBef>
              <a:spcAft>
                <a:spcPts val="0"/>
              </a:spcAft>
              <a:buClr>
                <a:schemeClr val="dk1"/>
              </a:buClr>
              <a:buSzPts val="1200"/>
              <a:buFont typeface="Arial"/>
              <a:buChar char="•"/>
            </a:pPr>
            <a:r>
              <a:rPr lang="en-US"/>
              <a:t>Science is a complex, social endeavor.</a:t>
            </a:r>
            <a:endParaRPr/>
          </a:p>
          <a:p>
            <a:pPr marL="171450" marR="0" lvl="0" indent="-171450" algn="l" rtl="0">
              <a:lnSpc>
                <a:spcPct val="100000"/>
              </a:lnSpc>
              <a:spcBef>
                <a:spcPts val="0"/>
              </a:spcBef>
              <a:spcAft>
                <a:spcPts val="0"/>
              </a:spcAft>
              <a:buClr>
                <a:schemeClr val="dk1"/>
              </a:buClr>
              <a:buSzPts val="1200"/>
              <a:buFont typeface="Arial"/>
              <a:buChar char="•"/>
            </a:pPr>
            <a:r>
              <a:rPr lang="en-US"/>
              <a:t>Scientists must try to remain objective to avoid bias.</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Feedback: These are great concepts to refer back to throughout other powerpoints. Building students’ understanding of the epistemologies of science is important to help them engage in scientific practices and understand when and why they are doing so within their science classes. </a:t>
            </a:r>
            <a:endParaRPr/>
          </a:p>
        </p:txBody>
      </p:sp>
      <p:sp>
        <p:nvSpPr>
          <p:cNvPr id="164" name="Google Shape;16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hypothesis is an educated guess that must be tested.  Like we discussed in our review of the scientific method, when you have a question or problem that you want to investigate, you use existing knowledge to develop a hypothesis, then test it in an experiment.</a:t>
            </a:r>
            <a:endParaRPr/>
          </a:p>
        </p:txBody>
      </p:sp>
      <p:sp>
        <p:nvSpPr>
          <p:cNvPr id="177" name="Google Shape;17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hyperlink" Target="https://www.youtube.com/watch?v=4OpBylwH9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8.jpg"/><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1.jpg"/></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hyperlink" Target="https://www.spart5.net/site/handlers/filedownload.ashx?moduleinstanceid=4950&amp;dataid=10962&amp;FileName=cell.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hyperlink" Target="https://flexbooks.ck12.org/cbook/ck-12-college-human-biology-flexbook-2.0/section/4.2/primary/lesson/discovery-of-cells-and-cell-theory-chumbio" TargetMode="External"/><Relationship Id="rId7"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a:t>
              </a:r>
              <a:r>
                <a:rPr lang="en-US" sz="2800">
                  <a:solidFill>
                    <a:schemeClr val="lt1"/>
                  </a:solidFill>
                  <a:latin typeface="Calibri"/>
                  <a:ea typeface="Calibri"/>
                  <a:cs typeface="Calibri"/>
                  <a:sym typeface="Calibri"/>
                </a:rPr>
                <a:t>Engagement</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p:cNvSpPr txBox="1"/>
          <p:nvPr/>
        </p:nvSpPr>
        <p:spPr>
          <a:xfrm>
            <a:off x="841062" y="432008"/>
            <a:ext cx="79554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If I use Scott’s fertilizer, then my grass will grow faster.</a:t>
            </a:r>
            <a:endParaRPr/>
          </a:p>
        </p:txBody>
      </p:sp>
      <p:pic>
        <p:nvPicPr>
          <p:cNvPr id="188" name="Google Shape;188;p9" descr="Amazon.com : Scotts Turf Builder Starter Food for New Grass, 15 lb ..."/>
          <p:cNvPicPr preferRelativeResize="0"/>
          <p:nvPr/>
        </p:nvPicPr>
        <p:blipFill rotWithShape="1">
          <a:blip r:embed="rId3">
            <a:alphaModFix/>
          </a:blip>
          <a:srcRect/>
          <a:stretch/>
        </p:blipFill>
        <p:spPr>
          <a:xfrm>
            <a:off x="3035679" y="1201730"/>
            <a:ext cx="3072641" cy="4844458"/>
          </a:xfrm>
          <a:prstGeom prst="rect">
            <a:avLst/>
          </a:prstGeom>
          <a:noFill/>
          <a:ln>
            <a:noFill/>
          </a:ln>
        </p:spPr>
      </p:pic>
      <p:sp>
        <p:nvSpPr>
          <p:cNvPr id="189" name="Google Shape;189;p9"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0" descr="Theory vs. Scientific Theory – Contemporary Vocabularium"/>
          <p:cNvPicPr preferRelativeResize="0"/>
          <p:nvPr/>
        </p:nvPicPr>
        <p:blipFill rotWithShape="1">
          <a:blip r:embed="rId3">
            <a:alphaModFix/>
          </a:blip>
          <a:srcRect/>
          <a:stretch/>
        </p:blipFill>
        <p:spPr>
          <a:xfrm>
            <a:off x="1280651" y="1491290"/>
            <a:ext cx="6582697" cy="4544184"/>
          </a:xfrm>
          <a:prstGeom prst="rect">
            <a:avLst/>
          </a:prstGeom>
          <a:noFill/>
          <a:ln>
            <a:noFill/>
          </a:ln>
        </p:spPr>
      </p:pic>
      <p:sp>
        <p:nvSpPr>
          <p:cNvPr id="196" name="Google Shape;196;p10"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txBox="1"/>
          <p:nvPr/>
        </p:nvSpPr>
        <p:spPr>
          <a:xfrm>
            <a:off x="920075" y="372200"/>
            <a:ext cx="7864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rgbClr val="000000"/>
                </a:solidFill>
                <a:latin typeface="Calibri"/>
                <a:ea typeface="Calibri"/>
                <a:cs typeface="Calibri"/>
                <a:sym typeface="Calibri"/>
              </a:rPr>
              <a:t>Theory:</a:t>
            </a:r>
            <a:r>
              <a:rPr lang="en-US" sz="3600">
                <a:solidFill>
                  <a:srgbClr val="000000"/>
                </a:solidFill>
                <a:latin typeface="Calibri"/>
                <a:ea typeface="Calibri"/>
                <a:cs typeface="Calibri"/>
                <a:sym typeface="Calibri"/>
              </a:rPr>
              <a:t>  a widely accepted explanation that has stood up to repeated testing</a:t>
            </a:r>
            <a:endParaRPr sz="3600" u="sng">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1" descr="6: Newton's Laws of Motion - 10 Scientific Laws and Theories You ..."/>
          <p:cNvPicPr preferRelativeResize="0"/>
          <p:nvPr/>
        </p:nvPicPr>
        <p:blipFill rotWithShape="1">
          <a:blip r:embed="rId3">
            <a:alphaModFix/>
          </a:blip>
          <a:srcRect/>
          <a:stretch/>
        </p:blipFill>
        <p:spPr>
          <a:xfrm>
            <a:off x="976046" y="1886673"/>
            <a:ext cx="7191907" cy="4059820"/>
          </a:xfrm>
          <a:prstGeom prst="rect">
            <a:avLst/>
          </a:prstGeom>
          <a:noFill/>
          <a:ln>
            <a:noFill/>
          </a:ln>
        </p:spPr>
      </p:pic>
      <p:sp>
        <p:nvSpPr>
          <p:cNvPr id="204" name="Google Shape;204;p11"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txBox="1"/>
          <p:nvPr/>
        </p:nvSpPr>
        <p:spPr>
          <a:xfrm>
            <a:off x="920075" y="307150"/>
            <a:ext cx="7788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rgbClr val="000000"/>
                </a:solidFill>
                <a:latin typeface="Calibri"/>
                <a:ea typeface="Calibri"/>
                <a:cs typeface="Calibri"/>
                <a:sym typeface="Calibri"/>
              </a:rPr>
              <a:t>Law:</a:t>
            </a:r>
            <a:r>
              <a:rPr lang="en-US" sz="3600">
                <a:solidFill>
                  <a:srgbClr val="000000"/>
                </a:solidFill>
                <a:latin typeface="Calibri"/>
                <a:ea typeface="Calibri"/>
                <a:cs typeface="Calibri"/>
                <a:sym typeface="Calibri"/>
              </a:rPr>
              <a:t> an explanation that always occurs under certain conditions</a:t>
            </a:r>
            <a:endParaRPr sz="3600" u="sng">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3"/>
          <p:cNvSpPr txBox="1"/>
          <p:nvPr/>
        </p:nvSpPr>
        <p:spPr>
          <a:xfrm>
            <a:off x="983850" y="364800"/>
            <a:ext cx="77658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of the following is </a:t>
            </a:r>
            <a:r>
              <a:rPr lang="en-US" sz="2800" b="1">
                <a:solidFill>
                  <a:schemeClr val="dk1"/>
                </a:solidFill>
                <a:latin typeface="Calibri"/>
                <a:ea typeface="Calibri"/>
                <a:cs typeface="Calibri"/>
                <a:sym typeface="Calibri"/>
              </a:rPr>
              <a:t>NOT</a:t>
            </a:r>
            <a:r>
              <a:rPr lang="en-US" sz="2800">
                <a:solidFill>
                  <a:schemeClr val="dk1"/>
                </a:solidFill>
                <a:latin typeface="Calibri"/>
                <a:ea typeface="Calibri"/>
                <a:cs typeface="Calibri"/>
                <a:sym typeface="Calibri"/>
              </a:rPr>
              <a:t> one of the 6 concepts to know about the nature of science?</a:t>
            </a:r>
            <a:endParaRPr/>
          </a:p>
        </p:txBody>
      </p:sp>
      <p:sp>
        <p:nvSpPr>
          <p:cNvPr id="218" name="Google Shape;218;p13"/>
          <p:cNvSpPr txBox="1"/>
          <p:nvPr/>
        </p:nvSpPr>
        <p:spPr>
          <a:xfrm>
            <a:off x="334246" y="2002991"/>
            <a:ext cx="7917000" cy="1736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We can understand the natural world through science.</a:t>
            </a:r>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Science is a complex, social endeavor.</a:t>
            </a:r>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Scientific ideas can change as we collect more data.</a:t>
            </a:r>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Once you find an answer you don’t need science anymore.</a:t>
            </a:r>
            <a:endParaRPr/>
          </a:p>
        </p:txBody>
      </p:sp>
      <p:pic>
        <p:nvPicPr>
          <p:cNvPr id="219" name="Google Shape;219;p13" descr="Conversations with Dan: social vs natural science | Footnotes to Plato"/>
          <p:cNvPicPr preferRelativeResize="0"/>
          <p:nvPr/>
        </p:nvPicPr>
        <p:blipFill rotWithShape="1">
          <a:blip r:embed="rId3">
            <a:alphaModFix/>
          </a:blip>
          <a:srcRect/>
          <a:stretch/>
        </p:blipFill>
        <p:spPr>
          <a:xfrm>
            <a:off x="4092063" y="4521649"/>
            <a:ext cx="3189325" cy="2248473"/>
          </a:xfrm>
          <a:prstGeom prst="rect">
            <a:avLst/>
          </a:prstGeom>
          <a:noFill/>
          <a:ln>
            <a:noFill/>
          </a:ln>
        </p:spPr>
      </p:pic>
      <p:pic>
        <p:nvPicPr>
          <p:cNvPr id="220" name="Google Shape;220;p13" descr="Challenge Upro-g De Juin - Number 6 Clipart - Png Download - Full ..."/>
          <p:cNvPicPr preferRelativeResize="0"/>
          <p:nvPr/>
        </p:nvPicPr>
        <p:blipFill rotWithShape="1">
          <a:blip r:embed="rId4">
            <a:alphaModFix/>
          </a:blip>
          <a:srcRect/>
          <a:stretch/>
        </p:blipFill>
        <p:spPr>
          <a:xfrm>
            <a:off x="7608301" y="4927522"/>
            <a:ext cx="1264653" cy="1842600"/>
          </a:xfrm>
          <a:prstGeom prst="rect">
            <a:avLst/>
          </a:prstGeom>
          <a:noFill/>
          <a:ln>
            <a:noFill/>
          </a:ln>
        </p:spPr>
      </p:pic>
      <p:sp>
        <p:nvSpPr>
          <p:cNvPr id="221" name="Google Shape;221;p13" descr="Questions"/>
          <p:cNvSpPr/>
          <p:nvPr/>
        </p:nvSpPr>
        <p:spPr>
          <a:xfrm>
            <a:off x="0" y="0"/>
            <a:ext cx="983848" cy="954107"/>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d96993b0a5_0_3"/>
          <p:cNvSpPr txBox="1"/>
          <p:nvPr/>
        </p:nvSpPr>
        <p:spPr>
          <a:xfrm>
            <a:off x="983850" y="364800"/>
            <a:ext cx="77658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of the following is </a:t>
            </a:r>
            <a:r>
              <a:rPr lang="en-US" sz="2800" b="1">
                <a:solidFill>
                  <a:schemeClr val="dk1"/>
                </a:solidFill>
                <a:latin typeface="Calibri"/>
                <a:ea typeface="Calibri"/>
                <a:cs typeface="Calibri"/>
                <a:sym typeface="Calibri"/>
              </a:rPr>
              <a:t>NOT</a:t>
            </a:r>
            <a:r>
              <a:rPr lang="en-US" sz="2800">
                <a:solidFill>
                  <a:schemeClr val="dk1"/>
                </a:solidFill>
                <a:latin typeface="Calibri"/>
                <a:ea typeface="Calibri"/>
                <a:cs typeface="Calibri"/>
                <a:sym typeface="Calibri"/>
              </a:rPr>
              <a:t> one of the 6 concepts to know about the nature of science?</a:t>
            </a:r>
            <a:endParaRPr/>
          </a:p>
        </p:txBody>
      </p:sp>
      <p:sp>
        <p:nvSpPr>
          <p:cNvPr id="228" name="Google Shape;228;gd96993b0a5_0_3"/>
          <p:cNvSpPr txBox="1"/>
          <p:nvPr/>
        </p:nvSpPr>
        <p:spPr>
          <a:xfrm>
            <a:off x="334246" y="2002991"/>
            <a:ext cx="7917000" cy="1736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We can understand the natural world through science.</a:t>
            </a:r>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Science is a complex, social endeavor.</a:t>
            </a:r>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Scientific ideas can change as we collect more data.</a:t>
            </a:r>
            <a:endParaRPr/>
          </a:p>
          <a:p>
            <a:pPr marL="457200" marR="0" lvl="0" indent="-457200" algn="l" rtl="0">
              <a:lnSpc>
                <a:spcPct val="115000"/>
              </a:lnSpc>
              <a:spcBef>
                <a:spcPts val="0"/>
              </a:spcBef>
              <a:spcAft>
                <a:spcPts val="0"/>
              </a:spcAft>
              <a:buClr>
                <a:srgbClr val="FF0000"/>
              </a:buClr>
              <a:buSzPts val="2400"/>
              <a:buFont typeface="Calibri"/>
              <a:buAutoNum type="alphaUcPeriod"/>
            </a:pPr>
            <a:r>
              <a:rPr lang="en-US" sz="2400">
                <a:solidFill>
                  <a:srgbClr val="FF0000"/>
                </a:solidFill>
                <a:latin typeface="Calibri"/>
                <a:ea typeface="Calibri"/>
                <a:cs typeface="Calibri"/>
                <a:sym typeface="Calibri"/>
              </a:rPr>
              <a:t>Once you find an answer you don’t need science anymore.</a:t>
            </a:r>
            <a:endParaRPr>
              <a:solidFill>
                <a:srgbClr val="FF0000"/>
              </a:solidFill>
            </a:endParaRPr>
          </a:p>
        </p:txBody>
      </p:sp>
      <p:pic>
        <p:nvPicPr>
          <p:cNvPr id="229" name="Google Shape;229;gd96993b0a5_0_3" descr="Conversations with Dan: social vs natural science | Footnotes to Plato"/>
          <p:cNvPicPr preferRelativeResize="0"/>
          <p:nvPr/>
        </p:nvPicPr>
        <p:blipFill rotWithShape="1">
          <a:blip r:embed="rId3">
            <a:alphaModFix/>
          </a:blip>
          <a:srcRect/>
          <a:stretch/>
        </p:blipFill>
        <p:spPr>
          <a:xfrm>
            <a:off x="4092063" y="4521649"/>
            <a:ext cx="3189325" cy="2248473"/>
          </a:xfrm>
          <a:prstGeom prst="rect">
            <a:avLst/>
          </a:prstGeom>
          <a:noFill/>
          <a:ln>
            <a:noFill/>
          </a:ln>
        </p:spPr>
      </p:pic>
      <p:pic>
        <p:nvPicPr>
          <p:cNvPr id="230" name="Google Shape;230;gd96993b0a5_0_3" descr="Challenge Upro-g De Juin - Number 6 Clipart - Png Download - Full ..."/>
          <p:cNvPicPr preferRelativeResize="0"/>
          <p:nvPr/>
        </p:nvPicPr>
        <p:blipFill rotWithShape="1">
          <a:blip r:embed="rId4">
            <a:alphaModFix/>
          </a:blip>
          <a:srcRect/>
          <a:stretch/>
        </p:blipFill>
        <p:spPr>
          <a:xfrm>
            <a:off x="7608301" y="4927522"/>
            <a:ext cx="1264653" cy="1842600"/>
          </a:xfrm>
          <a:prstGeom prst="rect">
            <a:avLst/>
          </a:prstGeom>
          <a:noFill/>
          <a:ln>
            <a:noFill/>
          </a:ln>
        </p:spPr>
      </p:pic>
      <p:sp>
        <p:nvSpPr>
          <p:cNvPr id="231" name="Google Shape;231;gd96993b0a5_0_3" descr="Questions"/>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p:nvPr/>
        </p:nvSpPr>
        <p:spPr>
          <a:xfrm>
            <a:off x="2445875" y="723100"/>
            <a:ext cx="42522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hypothesis?</a:t>
            </a:r>
            <a:endParaRPr/>
          </a:p>
        </p:txBody>
      </p:sp>
      <p:sp>
        <p:nvSpPr>
          <p:cNvPr id="238" name="Google Shape;238;p15"/>
          <p:cNvSpPr txBox="1"/>
          <p:nvPr/>
        </p:nvSpPr>
        <p:spPr>
          <a:xfrm>
            <a:off x="300736" y="1772452"/>
            <a:ext cx="6102300" cy="18732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chemeClr val="dk1"/>
              </a:buClr>
              <a:buSzPts val="2600"/>
              <a:buFont typeface="Calibri"/>
              <a:buAutoNum type="alphaUcPeriod"/>
            </a:pPr>
            <a:r>
              <a:rPr lang="en-US" sz="2600">
                <a:solidFill>
                  <a:schemeClr val="dk1"/>
                </a:solidFill>
                <a:latin typeface="Calibri"/>
                <a:ea typeface="Calibri"/>
                <a:cs typeface="Calibri"/>
                <a:sym typeface="Calibri"/>
              </a:rPr>
              <a:t>An explanation that always occurs</a:t>
            </a:r>
            <a:endParaRPr/>
          </a:p>
          <a:p>
            <a:pPr marL="514350" marR="0" lvl="0" indent="-514350" algn="l" rtl="0">
              <a:lnSpc>
                <a:spcPct val="115000"/>
              </a:lnSpc>
              <a:spcBef>
                <a:spcPts val="0"/>
              </a:spcBef>
              <a:spcAft>
                <a:spcPts val="0"/>
              </a:spcAft>
              <a:buSzPts val="2600"/>
              <a:buFont typeface="Calibri"/>
              <a:buAutoNum type="alphaUcPeriod"/>
            </a:pPr>
            <a:r>
              <a:rPr lang="en-US" sz="2600">
                <a:latin typeface="Calibri"/>
                <a:ea typeface="Calibri"/>
                <a:cs typeface="Calibri"/>
                <a:sym typeface="Calibri"/>
              </a:rPr>
              <a:t>An educated guess that must be tested</a:t>
            </a:r>
            <a:endParaRPr/>
          </a:p>
          <a:p>
            <a:pPr marL="514350" marR="0" lvl="0" indent="-514350" algn="l" rtl="0">
              <a:lnSpc>
                <a:spcPct val="115000"/>
              </a:lnSpc>
              <a:spcBef>
                <a:spcPts val="0"/>
              </a:spcBef>
              <a:spcAft>
                <a:spcPts val="0"/>
              </a:spcAft>
              <a:buClr>
                <a:schemeClr val="dk1"/>
              </a:buClr>
              <a:buSzPts val="2600"/>
              <a:buFont typeface="Calibri"/>
              <a:buAutoNum type="alphaUcPeriod"/>
            </a:pPr>
            <a:r>
              <a:rPr lang="en-US" sz="2600">
                <a:solidFill>
                  <a:schemeClr val="dk1"/>
                </a:solidFill>
                <a:latin typeface="Calibri"/>
                <a:ea typeface="Calibri"/>
                <a:cs typeface="Calibri"/>
                <a:sym typeface="Calibri"/>
              </a:rPr>
              <a:t>A widely accepted explanation</a:t>
            </a:r>
            <a:endParaRPr/>
          </a:p>
          <a:p>
            <a:pPr marL="428625" marR="0" lvl="0" indent="-263525"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239" name="Google Shape;239;p15" descr="Hypothesis Clipart Science Result - Science For The People Png ..."/>
          <p:cNvPicPr preferRelativeResize="0"/>
          <p:nvPr/>
        </p:nvPicPr>
        <p:blipFill rotWithShape="1">
          <a:blip r:embed="rId3">
            <a:alphaModFix/>
          </a:blip>
          <a:srcRect b="8340"/>
          <a:stretch/>
        </p:blipFill>
        <p:spPr>
          <a:xfrm>
            <a:off x="5855670" y="3465225"/>
            <a:ext cx="2834060" cy="3179008"/>
          </a:xfrm>
          <a:prstGeom prst="rect">
            <a:avLst/>
          </a:prstGeom>
          <a:noFill/>
          <a:ln>
            <a:noFill/>
          </a:ln>
        </p:spPr>
      </p:pic>
      <p:sp>
        <p:nvSpPr>
          <p:cNvPr id="240" name="Google Shape;240;p15"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d96993b0a5_0_12"/>
          <p:cNvSpPr txBox="1"/>
          <p:nvPr/>
        </p:nvSpPr>
        <p:spPr>
          <a:xfrm>
            <a:off x="2445875" y="723100"/>
            <a:ext cx="42522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hypothesis?</a:t>
            </a:r>
            <a:endParaRPr/>
          </a:p>
        </p:txBody>
      </p:sp>
      <p:sp>
        <p:nvSpPr>
          <p:cNvPr id="247" name="Google Shape;247;gd96993b0a5_0_12"/>
          <p:cNvSpPr txBox="1"/>
          <p:nvPr/>
        </p:nvSpPr>
        <p:spPr>
          <a:xfrm>
            <a:off x="300736" y="1772452"/>
            <a:ext cx="6102300" cy="18732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chemeClr val="dk1"/>
              </a:buClr>
              <a:buSzPts val="2600"/>
              <a:buFont typeface="Calibri"/>
              <a:buAutoNum type="alphaUcPeriod"/>
            </a:pPr>
            <a:r>
              <a:rPr lang="en-US" sz="2600">
                <a:solidFill>
                  <a:schemeClr val="dk1"/>
                </a:solidFill>
                <a:latin typeface="Calibri"/>
                <a:ea typeface="Calibri"/>
                <a:cs typeface="Calibri"/>
                <a:sym typeface="Calibri"/>
              </a:rPr>
              <a:t>An explanation that always occurs</a:t>
            </a:r>
            <a:endParaRPr/>
          </a:p>
          <a:p>
            <a:pPr marL="514350" marR="0" lvl="0" indent="-514350" algn="l" rtl="0">
              <a:lnSpc>
                <a:spcPct val="115000"/>
              </a:lnSpc>
              <a:spcBef>
                <a:spcPts val="0"/>
              </a:spcBef>
              <a:spcAft>
                <a:spcPts val="0"/>
              </a:spcAft>
              <a:buClr>
                <a:srgbClr val="FF0000"/>
              </a:buClr>
              <a:buSzPts val="2600"/>
              <a:buFont typeface="Calibri"/>
              <a:buAutoNum type="alphaUcPeriod"/>
            </a:pPr>
            <a:r>
              <a:rPr lang="en-US" sz="2600">
                <a:solidFill>
                  <a:srgbClr val="FF0000"/>
                </a:solidFill>
                <a:latin typeface="Calibri"/>
                <a:ea typeface="Calibri"/>
                <a:cs typeface="Calibri"/>
                <a:sym typeface="Calibri"/>
              </a:rPr>
              <a:t>An educated guess that must be tested</a:t>
            </a:r>
            <a:endParaRPr>
              <a:solidFill>
                <a:srgbClr val="FF0000"/>
              </a:solidFill>
            </a:endParaRPr>
          </a:p>
          <a:p>
            <a:pPr marL="514350" marR="0" lvl="0" indent="-514350" algn="l" rtl="0">
              <a:lnSpc>
                <a:spcPct val="115000"/>
              </a:lnSpc>
              <a:spcBef>
                <a:spcPts val="0"/>
              </a:spcBef>
              <a:spcAft>
                <a:spcPts val="0"/>
              </a:spcAft>
              <a:buClr>
                <a:schemeClr val="dk1"/>
              </a:buClr>
              <a:buSzPts val="2600"/>
              <a:buFont typeface="Calibri"/>
              <a:buAutoNum type="alphaUcPeriod"/>
            </a:pPr>
            <a:r>
              <a:rPr lang="en-US" sz="2600">
                <a:solidFill>
                  <a:schemeClr val="dk1"/>
                </a:solidFill>
                <a:latin typeface="Calibri"/>
                <a:ea typeface="Calibri"/>
                <a:cs typeface="Calibri"/>
                <a:sym typeface="Calibri"/>
              </a:rPr>
              <a:t>A widely accepted explanation</a:t>
            </a:r>
            <a:endParaRPr/>
          </a:p>
          <a:p>
            <a:pPr marL="428625" marR="0" lvl="0" indent="-263525"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248" name="Google Shape;248;gd96993b0a5_0_12" descr="Hypothesis Clipart Science Result - Science For The People Png ..."/>
          <p:cNvPicPr preferRelativeResize="0"/>
          <p:nvPr/>
        </p:nvPicPr>
        <p:blipFill rotWithShape="1">
          <a:blip r:embed="rId3">
            <a:alphaModFix/>
          </a:blip>
          <a:srcRect b="8340"/>
          <a:stretch/>
        </p:blipFill>
        <p:spPr>
          <a:xfrm>
            <a:off x="5855670" y="3465225"/>
            <a:ext cx="2834060" cy="3179008"/>
          </a:xfrm>
          <a:prstGeom prst="rect">
            <a:avLst/>
          </a:prstGeom>
          <a:noFill/>
          <a:ln>
            <a:noFill/>
          </a:ln>
        </p:spPr>
      </p:pic>
      <p:sp>
        <p:nvSpPr>
          <p:cNvPr id="249" name="Google Shape;249;gd96993b0a5_0_1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p:nvPr/>
        </p:nvSpPr>
        <p:spPr>
          <a:xfrm>
            <a:off x="917128" y="266825"/>
            <a:ext cx="7832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What’s the main difference between a theory and a law?</a:t>
            </a:r>
            <a:endParaRPr/>
          </a:p>
        </p:txBody>
      </p:sp>
      <p:sp>
        <p:nvSpPr>
          <p:cNvPr id="256" name="Google Shape;256;p1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17"/>
          <p:cNvPicPr preferRelativeResize="0"/>
          <p:nvPr/>
        </p:nvPicPr>
        <p:blipFill>
          <a:blip r:embed="rId4">
            <a:alphaModFix/>
          </a:blip>
          <a:stretch>
            <a:fillRect/>
          </a:stretch>
        </p:blipFill>
        <p:spPr>
          <a:xfrm>
            <a:off x="77025" y="1558725"/>
            <a:ext cx="4133394" cy="5030075"/>
          </a:xfrm>
          <a:prstGeom prst="rect">
            <a:avLst/>
          </a:prstGeom>
          <a:noFill/>
          <a:ln>
            <a:noFill/>
          </a:ln>
        </p:spPr>
      </p:pic>
      <p:pic>
        <p:nvPicPr>
          <p:cNvPr id="258" name="Google Shape;258;p17"/>
          <p:cNvPicPr preferRelativeResize="0"/>
          <p:nvPr/>
        </p:nvPicPr>
        <p:blipFill>
          <a:blip r:embed="rId4">
            <a:alphaModFix/>
          </a:blip>
          <a:stretch>
            <a:fillRect/>
          </a:stretch>
        </p:blipFill>
        <p:spPr>
          <a:xfrm>
            <a:off x="4803006" y="1558725"/>
            <a:ext cx="4133394" cy="5030075"/>
          </a:xfrm>
          <a:prstGeom prst="rect">
            <a:avLst/>
          </a:prstGeom>
          <a:noFill/>
          <a:ln>
            <a:noFill/>
          </a:ln>
        </p:spPr>
      </p:pic>
      <p:pic>
        <p:nvPicPr>
          <p:cNvPr id="259" name="Google Shape;259;p17" descr="Theory vs. Scientific Theory – Contemporary Vocabularium"/>
          <p:cNvPicPr preferRelativeResize="0"/>
          <p:nvPr/>
        </p:nvPicPr>
        <p:blipFill rotWithShape="1">
          <a:blip r:embed="rId5">
            <a:alphaModFix/>
          </a:blip>
          <a:srcRect/>
          <a:stretch/>
        </p:blipFill>
        <p:spPr>
          <a:xfrm>
            <a:off x="291852" y="2691793"/>
            <a:ext cx="3703739" cy="2763949"/>
          </a:xfrm>
          <a:prstGeom prst="rect">
            <a:avLst/>
          </a:prstGeom>
          <a:noFill/>
          <a:ln>
            <a:noFill/>
          </a:ln>
        </p:spPr>
      </p:pic>
      <p:pic>
        <p:nvPicPr>
          <p:cNvPr id="260" name="Google Shape;260;p17" descr="6: Newton's Laws of Motion - 10 Scientific Laws and Theories You ..."/>
          <p:cNvPicPr preferRelativeResize="0"/>
          <p:nvPr/>
        </p:nvPicPr>
        <p:blipFill rotWithShape="1">
          <a:blip r:embed="rId6">
            <a:alphaModFix/>
          </a:blip>
          <a:srcRect/>
          <a:stretch/>
        </p:blipFill>
        <p:spPr>
          <a:xfrm>
            <a:off x="5074575" y="2978305"/>
            <a:ext cx="3590257" cy="21909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8"/>
          <p:cNvSpPr txBox="1"/>
          <p:nvPr/>
        </p:nvSpPr>
        <p:spPr>
          <a:xfrm>
            <a:off x="2509320" y="868150"/>
            <a:ext cx="412536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Cell Theory</a:t>
            </a:r>
            <a:endParaRPr/>
          </a:p>
        </p:txBody>
      </p:sp>
      <p:sp>
        <p:nvSpPr>
          <p:cNvPr id="267" name="Google Shape;267;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685800" y="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Cell Theory</a:t>
            </a:r>
            <a:endParaRPr/>
          </a:p>
        </p:txBody>
      </p:sp>
      <p:pic>
        <p:nvPicPr>
          <p:cNvPr id="120" name="Google Shape;120;p2" descr="The Wacky History of Cell Theory | Let's Talk Science"/>
          <p:cNvPicPr preferRelativeResize="0"/>
          <p:nvPr/>
        </p:nvPicPr>
        <p:blipFill rotWithShape="1">
          <a:blip r:embed="rId3">
            <a:alphaModFix/>
          </a:blip>
          <a:srcRect/>
          <a:stretch/>
        </p:blipFill>
        <p:spPr>
          <a:xfrm>
            <a:off x="1724990" y="1163980"/>
            <a:ext cx="5694020" cy="5694020"/>
          </a:xfrm>
          <a:prstGeom prst="rect">
            <a:avLst/>
          </a:prstGeom>
          <a:noFill/>
          <a:ln>
            <a:noFill/>
          </a:ln>
        </p:spPr>
      </p:pic>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75" name="Google Shape;275;p19"/>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76" name="Google Shape;276;p19"/>
          <p:cNvSpPr/>
          <p:nvPr/>
        </p:nvSpPr>
        <p:spPr>
          <a:xfrm>
            <a:off x="1015717" y="363483"/>
            <a:ext cx="76440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Theory</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the scientific theory stating that all living things are made of cells.</a:t>
            </a:r>
            <a:endParaRPr/>
          </a:p>
        </p:txBody>
      </p:sp>
      <p:pic>
        <p:nvPicPr>
          <p:cNvPr id="277" name="Google Shape;277;p19" descr="The Wacky History of Cell Theory | Let's Talk Science"/>
          <p:cNvPicPr preferRelativeResize="0"/>
          <p:nvPr/>
        </p:nvPicPr>
        <p:blipFill rotWithShape="1">
          <a:blip r:embed="rId3">
            <a:alphaModFix/>
          </a:blip>
          <a:srcRect/>
          <a:stretch/>
        </p:blipFill>
        <p:spPr>
          <a:xfrm>
            <a:off x="2184260" y="2115300"/>
            <a:ext cx="4585300" cy="4585300"/>
          </a:xfrm>
          <a:prstGeom prst="rect">
            <a:avLst/>
          </a:prstGeom>
          <a:noFill/>
          <a:ln>
            <a:noFill/>
          </a:ln>
        </p:spPr>
      </p:pic>
      <p:sp>
        <p:nvSpPr>
          <p:cNvPr id="278" name="Google Shape;278;p1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1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d96993b0a5_0_37"/>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cell theory?</a:t>
            </a:r>
            <a:endParaRPr/>
          </a:p>
        </p:txBody>
      </p:sp>
      <p:pic>
        <p:nvPicPr>
          <p:cNvPr id="292" name="Google Shape;292;gd96993b0a5_0_37" descr="The Wacky History of Cell Theory | Let's Talk Science"/>
          <p:cNvPicPr preferRelativeResize="0"/>
          <p:nvPr/>
        </p:nvPicPr>
        <p:blipFill rotWithShape="1">
          <a:blip r:embed="rId3">
            <a:alphaModFix/>
          </a:blip>
          <a:srcRect/>
          <a:stretch/>
        </p:blipFill>
        <p:spPr>
          <a:xfrm>
            <a:off x="2277229" y="1914869"/>
            <a:ext cx="4399364" cy="4399363"/>
          </a:xfrm>
          <a:prstGeom prst="rect">
            <a:avLst/>
          </a:prstGeom>
          <a:noFill/>
          <a:ln>
            <a:noFill/>
          </a:ln>
        </p:spPr>
      </p:pic>
      <p:sp>
        <p:nvSpPr>
          <p:cNvPr id="293" name="Google Shape;293;gd96993b0a5_0_37"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00" name="Google Shape;300;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Theory</a:t>
            </a:r>
            <a:endParaRPr/>
          </a:p>
        </p:txBody>
      </p:sp>
      <p:sp>
        <p:nvSpPr>
          <p:cNvPr id="307" name="Google Shape;307;p21"/>
          <p:cNvSpPr txBox="1">
            <a:spLocks noGrp="1"/>
          </p:cNvSpPr>
          <p:nvPr>
            <p:ph type="body" idx="1"/>
          </p:nvPr>
        </p:nvSpPr>
        <p:spPr>
          <a:xfrm>
            <a:off x="457200" y="1247422"/>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t>is made up of 3 basic rules </a:t>
            </a:r>
            <a:endParaRPr/>
          </a:p>
        </p:txBody>
      </p:sp>
      <p:pic>
        <p:nvPicPr>
          <p:cNvPr id="308" name="Google Shape;308;p21" descr="stamp.jpg"/>
          <p:cNvPicPr preferRelativeResize="0"/>
          <p:nvPr/>
        </p:nvPicPr>
        <p:blipFill rotWithShape="1">
          <a:blip r:embed="rId3">
            <a:alphaModFix/>
          </a:blip>
          <a:srcRect/>
          <a:stretch/>
        </p:blipFill>
        <p:spPr>
          <a:xfrm>
            <a:off x="1531214" y="2285999"/>
            <a:ext cx="6258119" cy="4161649"/>
          </a:xfrm>
          <a:prstGeom prst="rect">
            <a:avLst/>
          </a:prstGeom>
          <a:noFill/>
          <a:ln>
            <a:noFill/>
          </a:ln>
        </p:spPr>
      </p:pic>
      <p:sp>
        <p:nvSpPr>
          <p:cNvPr id="309" name="Google Shape;309;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p:nvPr/>
        </p:nvSpPr>
        <p:spPr>
          <a:xfrm>
            <a:off x="768350" y="800100"/>
            <a:ext cx="76073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rPr>
              <a:t>Rule #1</a:t>
            </a:r>
            <a:r>
              <a:rPr lang="en-US" sz="3600">
                <a:solidFill>
                  <a:schemeClr val="dk1"/>
                </a:solidFill>
                <a:latin typeface="Calibri"/>
                <a:ea typeface="Calibri"/>
                <a:cs typeface="Calibri"/>
                <a:sym typeface="Calibri"/>
              </a:rPr>
              <a:t>:  The cell is the basic unit of life.</a:t>
            </a:r>
            <a:endParaRPr/>
          </a:p>
        </p:txBody>
      </p:sp>
      <p:pic>
        <p:nvPicPr>
          <p:cNvPr id="316" name="Google Shape;316;p22" descr="Animal Cell.jpg"/>
          <p:cNvPicPr preferRelativeResize="0"/>
          <p:nvPr/>
        </p:nvPicPr>
        <p:blipFill rotWithShape="1">
          <a:blip r:embed="rId3">
            <a:alphaModFix/>
          </a:blip>
          <a:srcRect l="-1243" r="-1869"/>
          <a:stretch/>
        </p:blipFill>
        <p:spPr>
          <a:xfrm>
            <a:off x="455169" y="2491309"/>
            <a:ext cx="3888828" cy="3160338"/>
          </a:xfrm>
          <a:prstGeom prst="rect">
            <a:avLst/>
          </a:prstGeom>
          <a:noFill/>
          <a:ln>
            <a:noFill/>
          </a:ln>
        </p:spPr>
      </p:pic>
      <p:pic>
        <p:nvPicPr>
          <p:cNvPr id="317" name="Google Shape;317;p22" descr="A picture containing indoor, table&#10;&#10;Description automatically generated"/>
          <p:cNvPicPr preferRelativeResize="0"/>
          <p:nvPr/>
        </p:nvPicPr>
        <p:blipFill rotWithShape="1">
          <a:blip r:embed="rId4">
            <a:alphaModFix/>
          </a:blip>
          <a:srcRect l="16456" r="14936"/>
          <a:stretch/>
        </p:blipFill>
        <p:spPr>
          <a:xfrm>
            <a:off x="4438590" y="2491309"/>
            <a:ext cx="4442652" cy="3560614"/>
          </a:xfrm>
          <a:prstGeom prst="rect">
            <a:avLst/>
          </a:prstGeom>
          <a:noFill/>
          <a:ln>
            <a:noFill/>
          </a:ln>
        </p:spPr>
      </p:pic>
      <p:sp>
        <p:nvSpPr>
          <p:cNvPr id="318" name="Google Shape;318;p22"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3"/>
          <p:cNvSpPr txBox="1"/>
          <p:nvPr/>
        </p:nvSpPr>
        <p:spPr>
          <a:xfrm>
            <a:off x="898650" y="425100"/>
            <a:ext cx="7962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#2</a:t>
            </a:r>
            <a:r>
              <a:rPr lang="en-US" sz="3600">
                <a:solidFill>
                  <a:schemeClr val="dk1"/>
                </a:solidFill>
                <a:latin typeface="Calibri"/>
                <a:ea typeface="Calibri"/>
                <a:cs typeface="Calibri"/>
                <a:sym typeface="Calibri"/>
              </a:rPr>
              <a:t>:  All living things are made of one or more cells.</a:t>
            </a:r>
            <a:endParaRPr/>
          </a:p>
        </p:txBody>
      </p:sp>
      <p:pic>
        <p:nvPicPr>
          <p:cNvPr id="325" name="Google Shape;325;p23" descr="Microscope Lab Templates (With images) | Plant and animal cells ..."/>
          <p:cNvPicPr preferRelativeResize="0"/>
          <p:nvPr/>
        </p:nvPicPr>
        <p:blipFill rotWithShape="1">
          <a:blip r:embed="rId3">
            <a:alphaModFix/>
          </a:blip>
          <a:srcRect l="10455" t="7723" r="8020" b="8777"/>
          <a:stretch/>
        </p:blipFill>
        <p:spPr>
          <a:xfrm>
            <a:off x="3335967" y="1892300"/>
            <a:ext cx="2963233" cy="3035029"/>
          </a:xfrm>
          <a:prstGeom prst="rect">
            <a:avLst/>
          </a:prstGeom>
          <a:noFill/>
          <a:ln>
            <a:noFill/>
          </a:ln>
        </p:spPr>
      </p:pic>
      <p:pic>
        <p:nvPicPr>
          <p:cNvPr id="326" name="Google Shape;326;p23" descr="Hand Holding Plant Clipart , Transparent Cartoon, Free Cliparts ..."/>
          <p:cNvPicPr preferRelativeResize="0"/>
          <p:nvPr/>
        </p:nvPicPr>
        <p:blipFill rotWithShape="1">
          <a:blip r:embed="rId4">
            <a:alphaModFix/>
          </a:blip>
          <a:srcRect/>
          <a:stretch/>
        </p:blipFill>
        <p:spPr>
          <a:xfrm>
            <a:off x="282575" y="4318000"/>
            <a:ext cx="2270669" cy="2273300"/>
          </a:xfrm>
          <a:prstGeom prst="rect">
            <a:avLst/>
          </a:prstGeom>
          <a:noFill/>
          <a:ln>
            <a:noFill/>
          </a:ln>
        </p:spPr>
      </p:pic>
      <p:pic>
        <p:nvPicPr>
          <p:cNvPr id="327" name="Google Shape;327;p23" descr="Green Animals Clipart Clipartfest - Animal Clipart , Free ..."/>
          <p:cNvPicPr preferRelativeResize="0"/>
          <p:nvPr/>
        </p:nvPicPr>
        <p:blipFill rotWithShape="1">
          <a:blip r:embed="rId5">
            <a:alphaModFix/>
          </a:blip>
          <a:srcRect/>
          <a:stretch/>
        </p:blipFill>
        <p:spPr>
          <a:xfrm>
            <a:off x="7001213" y="4318000"/>
            <a:ext cx="1860212" cy="2273300"/>
          </a:xfrm>
          <a:prstGeom prst="rect">
            <a:avLst/>
          </a:prstGeom>
          <a:noFill/>
          <a:ln>
            <a:noFill/>
          </a:ln>
        </p:spPr>
      </p:pic>
      <p:sp>
        <p:nvSpPr>
          <p:cNvPr id="328" name="Google Shape;328;p23"/>
          <p:cNvSpPr/>
          <p:nvPr/>
        </p:nvSpPr>
        <p:spPr>
          <a:xfrm rot="-1846254">
            <a:off x="2260218" y="3979043"/>
            <a:ext cx="1518511" cy="60223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23"/>
          <p:cNvSpPr/>
          <p:nvPr/>
        </p:nvSpPr>
        <p:spPr>
          <a:xfrm rot="2128411">
            <a:off x="5851359" y="4006849"/>
            <a:ext cx="1478800" cy="622300"/>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23"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4"/>
          <p:cNvSpPr txBox="1"/>
          <p:nvPr/>
        </p:nvSpPr>
        <p:spPr>
          <a:xfrm>
            <a:off x="574675" y="425100"/>
            <a:ext cx="8260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#3</a:t>
            </a:r>
            <a:r>
              <a:rPr lang="en-US" sz="3600">
                <a:solidFill>
                  <a:schemeClr val="dk1"/>
                </a:solidFill>
                <a:latin typeface="Calibri"/>
                <a:ea typeface="Calibri"/>
                <a:cs typeface="Calibri"/>
                <a:sym typeface="Calibri"/>
              </a:rPr>
              <a:t>:  All new cells are made from cells that already exist.</a:t>
            </a:r>
            <a:endParaRPr/>
          </a:p>
        </p:txBody>
      </p:sp>
      <p:pic>
        <p:nvPicPr>
          <p:cNvPr id="337" name="Google Shape;337;p24" descr="Cell Division | CK-12 Foundation"/>
          <p:cNvPicPr preferRelativeResize="0"/>
          <p:nvPr/>
        </p:nvPicPr>
        <p:blipFill rotWithShape="1">
          <a:blip r:embed="rId3">
            <a:alphaModFix/>
          </a:blip>
          <a:srcRect/>
          <a:stretch/>
        </p:blipFill>
        <p:spPr>
          <a:xfrm>
            <a:off x="682625" y="2558871"/>
            <a:ext cx="7778750" cy="2489200"/>
          </a:xfrm>
          <a:prstGeom prst="rect">
            <a:avLst/>
          </a:prstGeom>
          <a:noFill/>
          <a:ln>
            <a:noFill/>
          </a:ln>
        </p:spPr>
      </p:pic>
      <p:sp>
        <p:nvSpPr>
          <p:cNvPr id="338" name="Google Shape;338;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96993b0a5_0_49"/>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3 rules of cell theory?</a:t>
            </a:r>
            <a:endParaRPr/>
          </a:p>
        </p:txBody>
      </p:sp>
      <p:sp>
        <p:nvSpPr>
          <p:cNvPr id="351" name="Google Shape;351;gd96993b0a5_0_4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gd96993b0a5_0_49" descr="stamp.jpg"/>
          <p:cNvPicPr preferRelativeResize="0"/>
          <p:nvPr/>
        </p:nvPicPr>
        <p:blipFill rotWithShape="1">
          <a:blip r:embed="rId4">
            <a:alphaModFix/>
          </a:blip>
          <a:srcRect/>
          <a:stretch/>
        </p:blipFill>
        <p:spPr>
          <a:xfrm>
            <a:off x="1517339" y="1592224"/>
            <a:ext cx="6258118" cy="41616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606144" y="408747"/>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does the development of the cell theory relate to the nature of science?</a:t>
            </a:r>
            <a:endParaRPr/>
          </a:p>
        </p:txBody>
      </p:sp>
      <p:pic>
        <p:nvPicPr>
          <p:cNvPr id="130" name="Google Shape;130;p3" descr="The Wacky History of Cell Theory | Let's Talk Science"/>
          <p:cNvPicPr preferRelativeResize="0"/>
          <p:nvPr/>
        </p:nvPicPr>
        <p:blipFill rotWithShape="1">
          <a:blip r:embed="rId4">
            <a:alphaModFix/>
          </a:blip>
          <a:srcRect/>
          <a:stretch/>
        </p:blipFill>
        <p:spPr>
          <a:xfrm>
            <a:off x="2274606" y="1441410"/>
            <a:ext cx="4872580" cy="48725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2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366" name="Google Shape;366;p2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367" name="Google Shape;367;p26"/>
          <p:cNvSpPr/>
          <p:nvPr/>
        </p:nvSpPr>
        <p:spPr>
          <a:xfrm>
            <a:off x="576233" y="841904"/>
            <a:ext cx="799153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Theory</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the scientific theory that all </a:t>
            </a:r>
            <a:r>
              <a:rPr lang="en-US" sz="3600">
                <a:solidFill>
                  <a:srgbClr val="FF0000"/>
                </a:solidFill>
                <a:latin typeface="Calibri"/>
                <a:ea typeface="Calibri"/>
                <a:cs typeface="Calibri"/>
                <a:sym typeface="Calibri"/>
              </a:rPr>
              <a:t>living things are made of cells</a:t>
            </a:r>
            <a:r>
              <a:rPr lang="en-US" sz="3600">
                <a:solidFill>
                  <a:schemeClr val="dk1"/>
                </a:solidFill>
                <a:latin typeface="Calibri"/>
                <a:ea typeface="Calibri"/>
                <a:cs typeface="Calibri"/>
                <a:sym typeface="Calibri"/>
              </a:rPr>
              <a:t>.</a:t>
            </a:r>
            <a:endParaRPr/>
          </a:p>
        </p:txBody>
      </p:sp>
      <p:pic>
        <p:nvPicPr>
          <p:cNvPr id="368" name="Google Shape;368;p26" descr="The Wacky History of Cell Theory | Let's Talk Science"/>
          <p:cNvPicPr preferRelativeResize="0"/>
          <p:nvPr/>
        </p:nvPicPr>
        <p:blipFill rotWithShape="1">
          <a:blip r:embed="rId3">
            <a:alphaModFix/>
          </a:blip>
          <a:srcRect/>
          <a:stretch/>
        </p:blipFill>
        <p:spPr>
          <a:xfrm>
            <a:off x="2277229" y="2412581"/>
            <a:ext cx="4399363" cy="4399363"/>
          </a:xfrm>
          <a:prstGeom prst="rect">
            <a:avLst/>
          </a:prstGeom>
          <a:noFill/>
          <a:ln>
            <a:noFill/>
          </a:ln>
        </p:spPr>
      </p:pic>
      <p:sp>
        <p:nvSpPr>
          <p:cNvPr id="369" name="Google Shape;369;p26"/>
          <p:cNvSpPr txBox="1"/>
          <p:nvPr/>
        </p:nvSpPr>
        <p:spPr>
          <a:xfrm>
            <a:off x="3200400" y="81928"/>
            <a:ext cx="2743200"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Calibri"/>
                <a:ea typeface="Calibri"/>
                <a:cs typeface="Calibri"/>
                <a:sym typeface="Calibri"/>
              </a:rPr>
              <a:t>Remember!!!</a:t>
            </a:r>
            <a:endParaRPr/>
          </a:p>
        </p:txBody>
      </p:sp>
      <p:sp>
        <p:nvSpPr>
          <p:cNvPr id="370" name="Google Shape;370;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2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7" descr="Hand Holding Plant Clipart , Transparent Cartoon, Free Cliparts ..."/>
          <p:cNvPicPr preferRelativeResize="0"/>
          <p:nvPr/>
        </p:nvPicPr>
        <p:blipFill rotWithShape="1">
          <a:blip r:embed="rId3">
            <a:alphaModFix/>
          </a:blip>
          <a:srcRect/>
          <a:stretch/>
        </p:blipFill>
        <p:spPr>
          <a:xfrm>
            <a:off x="1953220" y="1614372"/>
            <a:ext cx="5237559" cy="5243628"/>
          </a:xfrm>
          <a:prstGeom prst="rect">
            <a:avLst/>
          </a:prstGeom>
          <a:noFill/>
          <a:ln>
            <a:noFill/>
          </a:ln>
        </p:spPr>
      </p:pic>
      <p:sp>
        <p:nvSpPr>
          <p:cNvPr id="378" name="Google Shape;378;p27"/>
          <p:cNvSpPr txBox="1"/>
          <p:nvPr/>
        </p:nvSpPr>
        <p:spPr>
          <a:xfrm>
            <a:off x="1152523" y="680710"/>
            <a:ext cx="68389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Does cell theory apply to this plant?</a:t>
            </a:r>
            <a:endParaRPr/>
          </a:p>
        </p:txBody>
      </p:sp>
      <p:sp>
        <p:nvSpPr>
          <p:cNvPr id="379" name="Google Shape;379;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2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9"/>
          <p:cNvSpPr txBox="1"/>
          <p:nvPr/>
        </p:nvSpPr>
        <p:spPr>
          <a:xfrm>
            <a:off x="1394618" y="690840"/>
            <a:ext cx="63547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Does cell theory apply to this fly?</a:t>
            </a:r>
            <a:endParaRPr/>
          </a:p>
        </p:txBody>
      </p:sp>
      <p:pic>
        <p:nvPicPr>
          <p:cNvPr id="387" name="Google Shape;387;p29"/>
          <p:cNvPicPr preferRelativeResize="0"/>
          <p:nvPr/>
        </p:nvPicPr>
        <p:blipFill rotWithShape="1">
          <a:blip r:embed="rId3">
            <a:alphaModFix/>
          </a:blip>
          <a:srcRect/>
          <a:stretch/>
        </p:blipFill>
        <p:spPr>
          <a:xfrm>
            <a:off x="1817760" y="2031999"/>
            <a:ext cx="5508480" cy="4530725"/>
          </a:xfrm>
          <a:prstGeom prst="rect">
            <a:avLst/>
          </a:prstGeom>
          <a:noFill/>
          <a:ln>
            <a:noFill/>
          </a:ln>
        </p:spPr>
      </p:pic>
      <p:sp>
        <p:nvSpPr>
          <p:cNvPr id="388" name="Google Shape;388;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d96993b0a5_0_5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d96993b0a5_0_62"/>
          <p:cNvSpPr txBox="1"/>
          <p:nvPr/>
        </p:nvSpPr>
        <p:spPr>
          <a:xfrm>
            <a:off x="963599" y="286175"/>
            <a:ext cx="788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examples of the application of cell theory?</a:t>
            </a:r>
            <a:endParaRPr/>
          </a:p>
        </p:txBody>
      </p:sp>
      <p:sp>
        <p:nvSpPr>
          <p:cNvPr id="402" name="Google Shape;402;gd96993b0a5_0_6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gd96993b0a5_0_62"/>
          <p:cNvPicPr preferRelativeResize="0"/>
          <p:nvPr/>
        </p:nvPicPr>
        <p:blipFill rotWithShape="1">
          <a:blip r:embed="rId4">
            <a:alphaModFix/>
          </a:blip>
          <a:srcRect/>
          <a:stretch/>
        </p:blipFill>
        <p:spPr>
          <a:xfrm>
            <a:off x="1230056" y="1821079"/>
            <a:ext cx="6410850" cy="41998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 name="Google Shape;410;p3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1"/>
          <p:cNvSpPr txBox="1"/>
          <p:nvPr/>
        </p:nvSpPr>
        <p:spPr>
          <a:xfrm>
            <a:off x="970359" y="681811"/>
            <a:ext cx="72032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Does cell theory apply to these rocks?</a:t>
            </a:r>
            <a:endParaRPr/>
          </a:p>
        </p:txBody>
      </p:sp>
      <p:pic>
        <p:nvPicPr>
          <p:cNvPr id="417" name="Google Shape;417;p31" descr="Clip Art Rock &amp; Look At Clip Art Images - ClipartLook"/>
          <p:cNvPicPr preferRelativeResize="0"/>
          <p:nvPr/>
        </p:nvPicPr>
        <p:blipFill rotWithShape="1">
          <a:blip r:embed="rId3">
            <a:alphaModFix/>
          </a:blip>
          <a:srcRect/>
          <a:stretch/>
        </p:blipFill>
        <p:spPr>
          <a:xfrm>
            <a:off x="1714500" y="2046288"/>
            <a:ext cx="5715000" cy="4010025"/>
          </a:xfrm>
          <a:prstGeom prst="rect">
            <a:avLst/>
          </a:prstGeom>
          <a:noFill/>
          <a:ln>
            <a:noFill/>
          </a:ln>
        </p:spPr>
      </p:pic>
      <p:sp>
        <p:nvSpPr>
          <p:cNvPr id="418" name="Google Shape;418;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3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8"/>
          <p:cNvSpPr txBox="1"/>
          <p:nvPr/>
        </p:nvSpPr>
        <p:spPr>
          <a:xfrm>
            <a:off x="935174" y="690850"/>
            <a:ext cx="6969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Does cell theory apply to this river?</a:t>
            </a:r>
            <a:endParaRPr/>
          </a:p>
        </p:txBody>
      </p:sp>
      <p:sp>
        <p:nvSpPr>
          <p:cNvPr id="426" name="Google Shape;426;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28" name="Google Shape;428;p28"/>
          <p:cNvPicPr preferRelativeResize="0"/>
          <p:nvPr/>
        </p:nvPicPr>
        <p:blipFill>
          <a:blip r:embed="rId5">
            <a:alphaModFix/>
          </a:blip>
          <a:stretch>
            <a:fillRect/>
          </a:stretch>
        </p:blipFill>
        <p:spPr>
          <a:xfrm>
            <a:off x="940751" y="1847477"/>
            <a:ext cx="7262500" cy="40886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2"/>
          <p:cNvSpPr txBox="1"/>
          <p:nvPr/>
        </p:nvSpPr>
        <p:spPr>
          <a:xfrm>
            <a:off x="970359" y="681811"/>
            <a:ext cx="72032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Does cell theory apply to these toys?</a:t>
            </a:r>
            <a:endParaRPr/>
          </a:p>
        </p:txBody>
      </p:sp>
      <p:pic>
        <p:nvPicPr>
          <p:cNvPr id="435" name="Google Shape;435;p32" descr="Kids toys in box vector clipart By Microvector | TheHungryJPEG.com"/>
          <p:cNvPicPr preferRelativeResize="0"/>
          <p:nvPr/>
        </p:nvPicPr>
        <p:blipFill rotWithShape="1">
          <a:blip r:embed="rId3">
            <a:alphaModFix/>
          </a:blip>
          <a:srcRect t="19367" b="13519"/>
          <a:stretch/>
        </p:blipFill>
        <p:spPr>
          <a:xfrm>
            <a:off x="1143000" y="1573431"/>
            <a:ext cx="6858000" cy="4602758"/>
          </a:xfrm>
          <a:prstGeom prst="rect">
            <a:avLst/>
          </a:prstGeom>
          <a:noFill/>
          <a:ln>
            <a:noFill/>
          </a:ln>
        </p:spPr>
      </p:pic>
      <p:sp>
        <p:nvSpPr>
          <p:cNvPr id="436" name="Google Shape;436;p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32"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7b3d83f1ac_0_3" descr="Classroom"/>
          <p:cNvSpPr/>
          <p:nvPr/>
        </p:nvSpPr>
        <p:spPr>
          <a:xfrm>
            <a:off x="191579" y="2206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7b3d83f1ac_0_3"/>
          <p:cNvSpPr txBox="1"/>
          <p:nvPr/>
        </p:nvSpPr>
        <p:spPr>
          <a:xfrm>
            <a:off x="153300" y="2422925"/>
            <a:ext cx="88374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Can life come from nonliving things?</a:t>
            </a:r>
            <a:endParaRPr sz="4000"/>
          </a:p>
        </p:txBody>
      </p:sp>
      <p:pic>
        <p:nvPicPr>
          <p:cNvPr id="138" name="Google Shape;138;g7b3d83f1ac_0_3"/>
          <p:cNvPicPr preferRelativeResize="0"/>
          <p:nvPr/>
        </p:nvPicPr>
        <p:blipFill>
          <a:blip r:embed="rId4">
            <a:alphaModFix/>
          </a:blip>
          <a:stretch>
            <a:fillRect/>
          </a:stretch>
        </p:blipFill>
        <p:spPr>
          <a:xfrm>
            <a:off x="1986363" y="3176700"/>
            <a:ext cx="5171287" cy="3447525"/>
          </a:xfrm>
          <a:prstGeom prst="rect">
            <a:avLst/>
          </a:prstGeom>
          <a:noFill/>
          <a:ln>
            <a:noFill/>
          </a:ln>
        </p:spPr>
      </p:pic>
      <p:sp>
        <p:nvSpPr>
          <p:cNvPr id="139" name="Google Shape;139;g7b3d83f1ac_0_3"/>
          <p:cNvSpPr txBox="1"/>
          <p:nvPr/>
        </p:nvSpPr>
        <p:spPr>
          <a:xfrm>
            <a:off x="1387363" y="367450"/>
            <a:ext cx="67578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Engagement Activity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d96993b0a5_0_3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d96993b0a5_0_70"/>
          <p:cNvSpPr txBox="1"/>
          <p:nvPr/>
        </p:nvSpPr>
        <p:spPr>
          <a:xfrm>
            <a:off x="963599" y="286175"/>
            <a:ext cx="788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non-examples of the application of cell theory?</a:t>
            </a:r>
            <a:endParaRPr/>
          </a:p>
        </p:txBody>
      </p:sp>
      <p:sp>
        <p:nvSpPr>
          <p:cNvPr id="450" name="Google Shape;450;gd96993b0a5_0_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gd96993b0a5_0_70"/>
          <p:cNvPicPr preferRelativeResize="0"/>
          <p:nvPr/>
        </p:nvPicPr>
        <p:blipFill rotWithShape="1">
          <a:blip r:embed="rId4">
            <a:alphaModFix/>
          </a:blip>
          <a:srcRect/>
          <a:stretch/>
        </p:blipFill>
        <p:spPr>
          <a:xfrm>
            <a:off x="1230056" y="1821079"/>
            <a:ext cx="6410850" cy="419989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4"/>
          <p:cNvSpPr txBox="1"/>
          <p:nvPr/>
        </p:nvSpPr>
        <p:spPr>
          <a:xfrm>
            <a:off x="1252948" y="307781"/>
            <a:ext cx="702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definition of cell theory?</a:t>
            </a:r>
            <a:endParaRPr/>
          </a:p>
        </p:txBody>
      </p:sp>
      <p:pic>
        <p:nvPicPr>
          <p:cNvPr id="458" name="Google Shape;458;p34" descr="The Wacky History of Cell Theory | Let's Talk Science"/>
          <p:cNvPicPr preferRelativeResize="0"/>
          <p:nvPr/>
        </p:nvPicPr>
        <p:blipFill rotWithShape="1">
          <a:blip r:embed="rId3">
            <a:alphaModFix/>
          </a:blip>
          <a:srcRect/>
          <a:stretch/>
        </p:blipFill>
        <p:spPr>
          <a:xfrm>
            <a:off x="2277229" y="1914869"/>
            <a:ext cx="4399363" cy="4399363"/>
          </a:xfrm>
          <a:prstGeom prst="rect">
            <a:avLst/>
          </a:prstGeom>
          <a:noFill/>
          <a:ln>
            <a:noFill/>
          </a:ln>
        </p:spPr>
      </p:pic>
      <p:sp>
        <p:nvSpPr>
          <p:cNvPr id="459" name="Google Shape;459;p34"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5"/>
          <p:cNvSpPr txBox="1"/>
          <p:nvPr/>
        </p:nvSpPr>
        <p:spPr>
          <a:xfrm>
            <a:off x="1109074" y="308550"/>
            <a:ext cx="76431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What is the number of basic rules to know in cell theory?</a:t>
            </a:r>
            <a:endParaRPr/>
          </a:p>
        </p:txBody>
      </p:sp>
      <p:pic>
        <p:nvPicPr>
          <p:cNvPr id="466" name="Google Shape;466;p35" descr="stamp.jpg"/>
          <p:cNvPicPr preferRelativeResize="0"/>
          <p:nvPr/>
        </p:nvPicPr>
        <p:blipFill rotWithShape="1">
          <a:blip r:embed="rId3">
            <a:alphaModFix/>
          </a:blip>
          <a:srcRect/>
          <a:stretch/>
        </p:blipFill>
        <p:spPr>
          <a:xfrm>
            <a:off x="1442939" y="1800349"/>
            <a:ext cx="6258118" cy="4161648"/>
          </a:xfrm>
          <a:prstGeom prst="rect">
            <a:avLst/>
          </a:prstGeom>
          <a:noFill/>
          <a:ln>
            <a:noFill/>
          </a:ln>
        </p:spPr>
      </p:pic>
      <p:sp>
        <p:nvSpPr>
          <p:cNvPr id="467" name="Google Shape;467;p35"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6"/>
          <p:cNvSpPr txBox="1"/>
          <p:nvPr/>
        </p:nvSpPr>
        <p:spPr>
          <a:xfrm>
            <a:off x="1051299" y="213100"/>
            <a:ext cx="7786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474" name="Google Shape;474;p36"/>
          <p:cNvSpPr txBox="1"/>
          <p:nvPr/>
        </p:nvSpPr>
        <p:spPr>
          <a:xfrm>
            <a:off x="499307" y="1590668"/>
            <a:ext cx="8145300" cy="20103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All living things are made of one or more cells.</a:t>
            </a:r>
            <a:endParaRPr/>
          </a:p>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Non-living things have cells too.</a:t>
            </a:r>
            <a:endParaRPr/>
          </a:p>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The cell is the basic unit of life.</a:t>
            </a:r>
            <a:endParaRPr/>
          </a:p>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All new cells are made from cells that already exist.</a:t>
            </a:r>
            <a:endParaRPr/>
          </a:p>
        </p:txBody>
      </p:sp>
      <p:pic>
        <p:nvPicPr>
          <p:cNvPr id="475" name="Google Shape;475;p36" descr="Animal Cell.jpg"/>
          <p:cNvPicPr preferRelativeResize="0"/>
          <p:nvPr/>
        </p:nvPicPr>
        <p:blipFill rotWithShape="1">
          <a:blip r:embed="rId3">
            <a:alphaModFix/>
          </a:blip>
          <a:srcRect l="-1243" r="-1869"/>
          <a:stretch/>
        </p:blipFill>
        <p:spPr>
          <a:xfrm>
            <a:off x="292558" y="3583848"/>
            <a:ext cx="1867015" cy="1517269"/>
          </a:xfrm>
          <a:prstGeom prst="rect">
            <a:avLst/>
          </a:prstGeom>
          <a:noFill/>
          <a:ln>
            <a:noFill/>
          </a:ln>
        </p:spPr>
      </p:pic>
      <p:pic>
        <p:nvPicPr>
          <p:cNvPr id="476" name="Google Shape;476;p36" descr="A picture containing indoor, table&#10;&#10;Description automatically generated"/>
          <p:cNvPicPr preferRelativeResize="0"/>
          <p:nvPr/>
        </p:nvPicPr>
        <p:blipFill rotWithShape="1">
          <a:blip r:embed="rId4">
            <a:alphaModFix/>
          </a:blip>
          <a:srcRect l="16456" r="14936"/>
          <a:stretch/>
        </p:blipFill>
        <p:spPr>
          <a:xfrm>
            <a:off x="159613" y="5148560"/>
            <a:ext cx="2132904" cy="1709440"/>
          </a:xfrm>
          <a:prstGeom prst="rect">
            <a:avLst/>
          </a:prstGeom>
          <a:noFill/>
          <a:ln>
            <a:noFill/>
          </a:ln>
        </p:spPr>
      </p:pic>
      <p:pic>
        <p:nvPicPr>
          <p:cNvPr id="477" name="Google Shape;477;p36" descr="Microscope Lab Templates (With images) | Plant and animal cells ..."/>
          <p:cNvPicPr preferRelativeResize="0"/>
          <p:nvPr/>
        </p:nvPicPr>
        <p:blipFill rotWithShape="1">
          <a:blip r:embed="rId5">
            <a:alphaModFix/>
          </a:blip>
          <a:srcRect l="10455" t="7723" r="8020" b="8777"/>
          <a:stretch/>
        </p:blipFill>
        <p:spPr>
          <a:xfrm>
            <a:off x="3708398" y="3583848"/>
            <a:ext cx="1727200" cy="1769048"/>
          </a:xfrm>
          <a:prstGeom prst="rect">
            <a:avLst/>
          </a:prstGeom>
          <a:noFill/>
          <a:ln>
            <a:noFill/>
          </a:ln>
        </p:spPr>
      </p:pic>
      <p:pic>
        <p:nvPicPr>
          <p:cNvPr id="478" name="Google Shape;478;p36" descr="Hand Holding Plant Clipart , Transparent Cartoon, Free Cliparts ..."/>
          <p:cNvPicPr preferRelativeResize="0"/>
          <p:nvPr/>
        </p:nvPicPr>
        <p:blipFill rotWithShape="1">
          <a:blip r:embed="rId6">
            <a:alphaModFix/>
          </a:blip>
          <a:srcRect/>
          <a:stretch/>
        </p:blipFill>
        <p:spPr>
          <a:xfrm>
            <a:off x="2444006" y="5352896"/>
            <a:ext cx="1323520" cy="1325054"/>
          </a:xfrm>
          <a:prstGeom prst="rect">
            <a:avLst/>
          </a:prstGeom>
          <a:noFill/>
          <a:ln>
            <a:noFill/>
          </a:ln>
        </p:spPr>
      </p:pic>
      <p:pic>
        <p:nvPicPr>
          <p:cNvPr id="479" name="Google Shape;479;p36" descr="Green Animals Clipart Clipartfest - Animal Clipart , Free ..."/>
          <p:cNvPicPr preferRelativeResize="0"/>
          <p:nvPr/>
        </p:nvPicPr>
        <p:blipFill rotWithShape="1">
          <a:blip r:embed="rId7">
            <a:alphaModFix/>
          </a:blip>
          <a:srcRect/>
          <a:stretch/>
        </p:blipFill>
        <p:spPr>
          <a:xfrm>
            <a:off x="5408155" y="5337908"/>
            <a:ext cx="1084275" cy="1325055"/>
          </a:xfrm>
          <a:prstGeom prst="rect">
            <a:avLst/>
          </a:prstGeom>
          <a:noFill/>
          <a:ln>
            <a:noFill/>
          </a:ln>
        </p:spPr>
      </p:pic>
      <p:sp>
        <p:nvSpPr>
          <p:cNvPr id="480" name="Google Shape;480;p36"/>
          <p:cNvSpPr/>
          <p:nvPr/>
        </p:nvSpPr>
        <p:spPr>
          <a:xfrm rot="-1846254">
            <a:off x="3324974" y="5050311"/>
            <a:ext cx="885105" cy="297311"/>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36"/>
          <p:cNvSpPr/>
          <p:nvPr/>
        </p:nvSpPr>
        <p:spPr>
          <a:xfrm rot="2128411">
            <a:off x="4778957" y="5024296"/>
            <a:ext cx="861958" cy="307216"/>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2" name="Google Shape;482;p36" descr="Cell Division | CK-12 Foundation"/>
          <p:cNvPicPr preferRelativeResize="0"/>
          <p:nvPr/>
        </p:nvPicPr>
        <p:blipFill rotWithShape="1">
          <a:blip r:embed="rId8">
            <a:alphaModFix/>
          </a:blip>
          <a:srcRect/>
          <a:stretch/>
        </p:blipFill>
        <p:spPr>
          <a:xfrm>
            <a:off x="6328240" y="4175312"/>
            <a:ext cx="2688720" cy="860390"/>
          </a:xfrm>
          <a:prstGeom prst="rect">
            <a:avLst/>
          </a:prstGeom>
          <a:noFill/>
          <a:ln>
            <a:noFill/>
          </a:ln>
        </p:spPr>
      </p:pic>
      <p:sp>
        <p:nvSpPr>
          <p:cNvPr id="483" name="Google Shape;483;p36" descr="Questions"/>
          <p:cNvSpPr/>
          <p:nvPr/>
        </p:nvSpPr>
        <p:spPr>
          <a:xfrm>
            <a:off x="0" y="0"/>
            <a:ext cx="983848" cy="954107"/>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d96993b0a5_0_77"/>
          <p:cNvSpPr txBox="1"/>
          <p:nvPr/>
        </p:nvSpPr>
        <p:spPr>
          <a:xfrm>
            <a:off x="1051299" y="213100"/>
            <a:ext cx="7786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490" name="Google Shape;490;gd96993b0a5_0_77"/>
          <p:cNvSpPr txBox="1"/>
          <p:nvPr/>
        </p:nvSpPr>
        <p:spPr>
          <a:xfrm>
            <a:off x="499307" y="1590668"/>
            <a:ext cx="8145300" cy="20103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All living things are made of one or more cells.</a:t>
            </a:r>
            <a:endParaRPr/>
          </a:p>
          <a:p>
            <a:pPr marL="514350" marR="0" lvl="0" indent="-514350" algn="l" rtl="0">
              <a:lnSpc>
                <a:spcPct val="115000"/>
              </a:lnSpc>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Non-living things have cells too.</a:t>
            </a:r>
            <a:endParaRPr>
              <a:solidFill>
                <a:srgbClr val="FF0000"/>
              </a:solidFill>
            </a:endParaRPr>
          </a:p>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The cell is the basic unit of life.</a:t>
            </a:r>
            <a:endParaRPr/>
          </a:p>
          <a:p>
            <a:pPr marL="514350" marR="0" lvl="0" indent="-51435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All new cells are made from cells that already exist.</a:t>
            </a:r>
            <a:endParaRPr/>
          </a:p>
        </p:txBody>
      </p:sp>
      <p:pic>
        <p:nvPicPr>
          <p:cNvPr id="491" name="Google Shape;491;gd96993b0a5_0_77" descr="Animal Cell.jpg"/>
          <p:cNvPicPr preferRelativeResize="0"/>
          <p:nvPr/>
        </p:nvPicPr>
        <p:blipFill rotWithShape="1">
          <a:blip r:embed="rId3">
            <a:alphaModFix/>
          </a:blip>
          <a:srcRect l="-1247" r="-1866"/>
          <a:stretch/>
        </p:blipFill>
        <p:spPr>
          <a:xfrm>
            <a:off x="292558" y="3583848"/>
            <a:ext cx="1867017" cy="1517268"/>
          </a:xfrm>
          <a:prstGeom prst="rect">
            <a:avLst/>
          </a:prstGeom>
          <a:noFill/>
          <a:ln>
            <a:noFill/>
          </a:ln>
        </p:spPr>
      </p:pic>
      <p:pic>
        <p:nvPicPr>
          <p:cNvPr id="492" name="Google Shape;492;gd96993b0a5_0_77" descr="A picture containing indoor, table&#10;&#10;Description automatically generated"/>
          <p:cNvPicPr preferRelativeResize="0"/>
          <p:nvPr/>
        </p:nvPicPr>
        <p:blipFill rotWithShape="1">
          <a:blip r:embed="rId4">
            <a:alphaModFix/>
          </a:blip>
          <a:srcRect l="16458" r="14935"/>
          <a:stretch/>
        </p:blipFill>
        <p:spPr>
          <a:xfrm>
            <a:off x="159613" y="5148560"/>
            <a:ext cx="2132903" cy="1709439"/>
          </a:xfrm>
          <a:prstGeom prst="rect">
            <a:avLst/>
          </a:prstGeom>
          <a:noFill/>
          <a:ln>
            <a:noFill/>
          </a:ln>
        </p:spPr>
      </p:pic>
      <p:pic>
        <p:nvPicPr>
          <p:cNvPr id="493" name="Google Shape;493;gd96993b0a5_0_77" descr="Microscope Lab Templates (With images) | Plant and animal cells ..."/>
          <p:cNvPicPr preferRelativeResize="0"/>
          <p:nvPr/>
        </p:nvPicPr>
        <p:blipFill rotWithShape="1">
          <a:blip r:embed="rId5">
            <a:alphaModFix/>
          </a:blip>
          <a:srcRect l="10451" t="7723" r="8022" b="8775"/>
          <a:stretch/>
        </p:blipFill>
        <p:spPr>
          <a:xfrm>
            <a:off x="3708398" y="3583848"/>
            <a:ext cx="1727200" cy="1769049"/>
          </a:xfrm>
          <a:prstGeom prst="rect">
            <a:avLst/>
          </a:prstGeom>
          <a:noFill/>
          <a:ln>
            <a:noFill/>
          </a:ln>
        </p:spPr>
      </p:pic>
      <p:pic>
        <p:nvPicPr>
          <p:cNvPr id="494" name="Google Shape;494;gd96993b0a5_0_77" descr="Hand Holding Plant Clipart , Transparent Cartoon, Free Cliparts ..."/>
          <p:cNvPicPr preferRelativeResize="0"/>
          <p:nvPr/>
        </p:nvPicPr>
        <p:blipFill rotWithShape="1">
          <a:blip r:embed="rId6">
            <a:alphaModFix/>
          </a:blip>
          <a:srcRect/>
          <a:stretch/>
        </p:blipFill>
        <p:spPr>
          <a:xfrm>
            <a:off x="2444006" y="5352896"/>
            <a:ext cx="1323519" cy="1325054"/>
          </a:xfrm>
          <a:prstGeom prst="rect">
            <a:avLst/>
          </a:prstGeom>
          <a:noFill/>
          <a:ln>
            <a:noFill/>
          </a:ln>
        </p:spPr>
      </p:pic>
      <p:pic>
        <p:nvPicPr>
          <p:cNvPr id="495" name="Google Shape;495;gd96993b0a5_0_77" descr="Green Animals Clipart Clipartfest - Animal Clipart , Free ..."/>
          <p:cNvPicPr preferRelativeResize="0"/>
          <p:nvPr/>
        </p:nvPicPr>
        <p:blipFill rotWithShape="1">
          <a:blip r:embed="rId7">
            <a:alphaModFix/>
          </a:blip>
          <a:srcRect/>
          <a:stretch/>
        </p:blipFill>
        <p:spPr>
          <a:xfrm>
            <a:off x="5408155" y="5337908"/>
            <a:ext cx="1084275" cy="1325054"/>
          </a:xfrm>
          <a:prstGeom prst="rect">
            <a:avLst/>
          </a:prstGeom>
          <a:noFill/>
          <a:ln>
            <a:noFill/>
          </a:ln>
        </p:spPr>
      </p:pic>
      <p:sp>
        <p:nvSpPr>
          <p:cNvPr id="496" name="Google Shape;496;gd96993b0a5_0_77"/>
          <p:cNvSpPr/>
          <p:nvPr/>
        </p:nvSpPr>
        <p:spPr>
          <a:xfrm rot="-1845835">
            <a:off x="3325003" y="5050386"/>
            <a:ext cx="885041" cy="297432"/>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gd96993b0a5_0_77"/>
          <p:cNvSpPr/>
          <p:nvPr/>
        </p:nvSpPr>
        <p:spPr>
          <a:xfrm rot="2127949">
            <a:off x="4779037" y="5024263"/>
            <a:ext cx="861919" cy="307173"/>
          </a:xfrm>
          <a:prstGeom prst="lef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8" name="Google Shape;498;gd96993b0a5_0_77" descr="Cell Division | CK-12 Foundation"/>
          <p:cNvPicPr preferRelativeResize="0"/>
          <p:nvPr/>
        </p:nvPicPr>
        <p:blipFill rotWithShape="1">
          <a:blip r:embed="rId8">
            <a:alphaModFix/>
          </a:blip>
          <a:srcRect/>
          <a:stretch/>
        </p:blipFill>
        <p:spPr>
          <a:xfrm>
            <a:off x="6328240" y="4175312"/>
            <a:ext cx="2688720" cy="860390"/>
          </a:xfrm>
          <a:prstGeom prst="rect">
            <a:avLst/>
          </a:prstGeom>
          <a:noFill/>
          <a:ln>
            <a:noFill/>
          </a:ln>
        </p:spPr>
      </p:pic>
      <p:sp>
        <p:nvSpPr>
          <p:cNvPr id="499" name="Google Shape;499;gd96993b0a5_0_77" descr="Questions"/>
          <p:cNvSpPr/>
          <p:nvPr/>
        </p:nvSpPr>
        <p:spPr>
          <a:xfrm>
            <a:off x="0" y="0"/>
            <a:ext cx="983700" cy="954000"/>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506" name="Google Shape;506;p3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9"/>
          <p:cNvSpPr txBox="1"/>
          <p:nvPr/>
        </p:nvSpPr>
        <p:spPr>
          <a:xfrm>
            <a:off x="92599" y="940891"/>
            <a:ext cx="91440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The development of cell theory is an example of how the nature of science concepts help guide scientists’ thinking.</a:t>
            </a:r>
            <a:endParaRPr/>
          </a:p>
        </p:txBody>
      </p:sp>
      <p:pic>
        <p:nvPicPr>
          <p:cNvPr id="513" name="Google Shape;513;p39" descr="Cell Theory 101"/>
          <p:cNvPicPr preferRelativeResize="0"/>
          <p:nvPr/>
        </p:nvPicPr>
        <p:blipFill rotWithShape="1">
          <a:blip r:embed="rId3">
            <a:alphaModFix/>
          </a:blip>
          <a:srcRect l="11556" r="13332"/>
          <a:stretch/>
        </p:blipFill>
        <p:spPr>
          <a:xfrm>
            <a:off x="1696720" y="2323060"/>
            <a:ext cx="5750560" cy="4309198"/>
          </a:xfrm>
          <a:prstGeom prst="rect">
            <a:avLst/>
          </a:prstGeom>
          <a:noFill/>
          <a:ln>
            <a:noFill/>
          </a:ln>
        </p:spPr>
      </p:pic>
      <p:sp>
        <p:nvSpPr>
          <p:cNvPr id="514" name="Google Shape;514;p3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40" descr="video-youtube-icon-png-1 - McConaghie Counseling"/>
          <p:cNvPicPr preferRelativeResize="0"/>
          <p:nvPr/>
        </p:nvPicPr>
        <p:blipFill rotWithShape="1">
          <a:blip r:embed="rId3">
            <a:alphaModFix/>
          </a:blip>
          <a:srcRect/>
          <a:stretch/>
        </p:blipFill>
        <p:spPr>
          <a:xfrm>
            <a:off x="2667000" y="3048000"/>
            <a:ext cx="3810000" cy="3810000"/>
          </a:xfrm>
          <a:prstGeom prst="rect">
            <a:avLst/>
          </a:prstGeom>
          <a:noFill/>
          <a:ln>
            <a:noFill/>
          </a:ln>
        </p:spPr>
      </p:pic>
      <p:sp>
        <p:nvSpPr>
          <p:cNvPr id="521" name="Google Shape;521;p40"/>
          <p:cNvSpPr txBox="1"/>
          <p:nvPr/>
        </p:nvSpPr>
        <p:spPr>
          <a:xfrm>
            <a:off x="1397000" y="2421038"/>
            <a:ext cx="6350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The Wacky History of Cell Theory</a:t>
            </a:r>
            <a:endParaRPr sz="3600">
              <a:solidFill>
                <a:schemeClr val="dk1"/>
              </a:solidFill>
              <a:latin typeface="Calibri"/>
              <a:ea typeface="Calibri"/>
              <a:cs typeface="Calibri"/>
              <a:sym typeface="Calibri"/>
            </a:endParaRPr>
          </a:p>
        </p:txBody>
      </p:sp>
      <p:sp>
        <p:nvSpPr>
          <p:cNvPr id="522" name="Google Shape;522;p4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descr="Lightbulb and gear"/>
          <p:cNvSpPr/>
          <p:nvPr/>
        </p:nvSpPr>
        <p:spPr>
          <a:xfrm>
            <a:off x="674445" y="37460"/>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txBox="1"/>
          <p:nvPr/>
        </p:nvSpPr>
        <p:spPr>
          <a:xfrm>
            <a:off x="467248" y="1057910"/>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does the development of the cell theory relate to the nature of science?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1" name="Google Shape;531;p4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2"/>
          <p:cNvSpPr txBox="1"/>
          <p:nvPr/>
        </p:nvSpPr>
        <p:spPr>
          <a:xfrm>
            <a:off x="1306285" y="634589"/>
            <a:ext cx="69774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Science helps us understand the natural world.</a:t>
            </a:r>
            <a:endParaRPr/>
          </a:p>
        </p:txBody>
      </p:sp>
      <p:pic>
        <p:nvPicPr>
          <p:cNvPr id="538" name="Google Shape;538;p42" descr="Microscope.jpg"/>
          <p:cNvPicPr preferRelativeResize="0"/>
          <p:nvPr/>
        </p:nvPicPr>
        <p:blipFill rotWithShape="1">
          <a:blip r:embed="rId3">
            <a:alphaModFix/>
          </a:blip>
          <a:srcRect l="-40915" r="-40915"/>
          <a:stretch/>
        </p:blipFill>
        <p:spPr>
          <a:xfrm>
            <a:off x="540450" y="1679418"/>
            <a:ext cx="8229597" cy="4525962"/>
          </a:xfrm>
          <a:prstGeom prst="rect">
            <a:avLst/>
          </a:prstGeom>
          <a:noFill/>
          <a:ln>
            <a:noFill/>
          </a:ln>
        </p:spPr>
      </p:pic>
      <p:sp>
        <p:nvSpPr>
          <p:cNvPr id="539" name="Google Shape;539;p4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0" name="Google Shape;540;p4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43" descr="Gutopia: A Microbial Paradise – Science and Food"/>
          <p:cNvPicPr preferRelativeResize="0"/>
          <p:nvPr/>
        </p:nvPicPr>
        <p:blipFill rotWithShape="1">
          <a:blip r:embed="rId3">
            <a:alphaModFix/>
          </a:blip>
          <a:srcRect/>
          <a:stretch/>
        </p:blipFill>
        <p:spPr>
          <a:xfrm>
            <a:off x="184601" y="4287852"/>
            <a:ext cx="2326176" cy="2510425"/>
          </a:xfrm>
          <a:prstGeom prst="rect">
            <a:avLst/>
          </a:prstGeom>
          <a:noFill/>
          <a:ln>
            <a:noFill/>
          </a:ln>
        </p:spPr>
      </p:pic>
      <p:pic>
        <p:nvPicPr>
          <p:cNvPr id="547" name="Google Shape;547;p43" descr="robert hooke | History of Microbiology"/>
          <p:cNvPicPr preferRelativeResize="0"/>
          <p:nvPr/>
        </p:nvPicPr>
        <p:blipFill rotWithShape="1">
          <a:blip r:embed="rId4">
            <a:alphaModFix/>
          </a:blip>
          <a:srcRect/>
          <a:stretch/>
        </p:blipFill>
        <p:spPr>
          <a:xfrm>
            <a:off x="6634549" y="4096960"/>
            <a:ext cx="2326175" cy="2761040"/>
          </a:xfrm>
          <a:prstGeom prst="rect">
            <a:avLst/>
          </a:prstGeom>
          <a:noFill/>
          <a:ln>
            <a:noFill/>
          </a:ln>
        </p:spPr>
      </p:pic>
      <p:pic>
        <p:nvPicPr>
          <p:cNvPr id="548" name="Google Shape;548;p43" descr="PPT - The Plant Cell PowerPoint Presentation, free download - ID ..."/>
          <p:cNvPicPr preferRelativeResize="0"/>
          <p:nvPr/>
        </p:nvPicPr>
        <p:blipFill rotWithShape="1">
          <a:blip r:embed="rId5">
            <a:alphaModFix/>
          </a:blip>
          <a:srcRect l="3444" t="12149" r="778" b="13184"/>
          <a:stretch/>
        </p:blipFill>
        <p:spPr>
          <a:xfrm>
            <a:off x="2377165" y="1876726"/>
            <a:ext cx="4123776" cy="2411124"/>
          </a:xfrm>
          <a:prstGeom prst="rect">
            <a:avLst/>
          </a:prstGeom>
          <a:noFill/>
          <a:ln>
            <a:noFill/>
          </a:ln>
        </p:spPr>
      </p:pic>
      <p:sp>
        <p:nvSpPr>
          <p:cNvPr id="549" name="Google Shape;549;p43"/>
          <p:cNvSpPr txBox="1"/>
          <p:nvPr/>
        </p:nvSpPr>
        <p:spPr>
          <a:xfrm>
            <a:off x="345442" y="975658"/>
            <a:ext cx="84531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dk1"/>
                </a:solidFill>
                <a:latin typeface="Calibri"/>
                <a:ea typeface="Calibri"/>
                <a:cs typeface="Calibri"/>
                <a:sym typeface="Calibri"/>
              </a:rPr>
              <a:t>Science is based on observational and experimental evidence.</a:t>
            </a:r>
            <a:endParaRPr/>
          </a:p>
        </p:txBody>
      </p:sp>
      <p:sp>
        <p:nvSpPr>
          <p:cNvPr id="550" name="Google Shape;550;p43"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43" descr="Comment Like"/>
          <p:cNvPicPr preferRelativeResize="0"/>
          <p:nvPr/>
        </p:nvPicPr>
        <p:blipFill rotWithShape="1">
          <a:blip r:embed="rId7">
            <a:alphaModFix/>
          </a:blip>
          <a:srcRect/>
          <a:stretch/>
        </p:blipFill>
        <p:spPr>
          <a:xfrm>
            <a:off x="735230" y="146272"/>
            <a:ext cx="571056" cy="5710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44" descr="Check it out! What cork looks like under microscope."/>
          <p:cNvPicPr preferRelativeResize="0"/>
          <p:nvPr/>
        </p:nvPicPr>
        <p:blipFill rotWithShape="1">
          <a:blip r:embed="rId3">
            <a:alphaModFix/>
          </a:blip>
          <a:srcRect/>
          <a:stretch/>
        </p:blipFill>
        <p:spPr>
          <a:xfrm rot="10800000">
            <a:off x="1060651" y="1372451"/>
            <a:ext cx="3531476" cy="2638799"/>
          </a:xfrm>
          <a:prstGeom prst="rect">
            <a:avLst/>
          </a:prstGeom>
          <a:noFill/>
          <a:ln>
            <a:noFill/>
          </a:ln>
        </p:spPr>
      </p:pic>
      <p:sp>
        <p:nvSpPr>
          <p:cNvPr id="558" name="Google Shape;558;p44"/>
          <p:cNvSpPr txBox="1"/>
          <p:nvPr/>
        </p:nvSpPr>
        <p:spPr>
          <a:xfrm>
            <a:off x="1481455" y="334142"/>
            <a:ext cx="61812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Science is a blend of logic and innovation.</a:t>
            </a:r>
            <a:endParaRPr/>
          </a:p>
        </p:txBody>
      </p:sp>
      <p:sp>
        <p:nvSpPr>
          <p:cNvPr id="559" name="Google Shape;559;p4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4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pic>
        <p:nvPicPr>
          <p:cNvPr id="561" name="Google Shape;561;p44"/>
          <p:cNvPicPr preferRelativeResize="0"/>
          <p:nvPr/>
        </p:nvPicPr>
        <p:blipFill>
          <a:blip r:embed="rId6">
            <a:alphaModFix/>
          </a:blip>
          <a:stretch>
            <a:fillRect/>
          </a:stretch>
        </p:blipFill>
        <p:spPr>
          <a:xfrm>
            <a:off x="1060650" y="3520425"/>
            <a:ext cx="3531475" cy="2768675"/>
          </a:xfrm>
          <a:prstGeom prst="rect">
            <a:avLst/>
          </a:prstGeom>
          <a:noFill/>
          <a:ln>
            <a:noFill/>
          </a:ln>
        </p:spPr>
      </p:pic>
      <p:pic>
        <p:nvPicPr>
          <p:cNvPr id="562" name="Google Shape;562;p44"/>
          <p:cNvPicPr preferRelativeResize="0"/>
          <p:nvPr/>
        </p:nvPicPr>
        <p:blipFill>
          <a:blip r:embed="rId7">
            <a:alphaModFix/>
          </a:blip>
          <a:stretch>
            <a:fillRect/>
          </a:stretch>
        </p:blipFill>
        <p:spPr>
          <a:xfrm>
            <a:off x="4764700" y="1372450"/>
            <a:ext cx="3318751" cy="491665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5"/>
          <p:cNvSpPr txBox="1"/>
          <p:nvPr/>
        </p:nvSpPr>
        <p:spPr>
          <a:xfrm>
            <a:off x="782320" y="1597477"/>
            <a:ext cx="757936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Scientific ideas can change with new data.</a:t>
            </a:r>
            <a:endParaRPr/>
          </a:p>
        </p:txBody>
      </p:sp>
      <p:cxnSp>
        <p:nvCxnSpPr>
          <p:cNvPr id="569" name="Google Shape;569;p45"/>
          <p:cNvCxnSpPr/>
          <p:nvPr/>
        </p:nvCxnSpPr>
        <p:spPr>
          <a:xfrm>
            <a:off x="782320" y="3312160"/>
            <a:ext cx="7680960" cy="0"/>
          </a:xfrm>
          <a:prstGeom prst="straightConnector1">
            <a:avLst/>
          </a:prstGeom>
          <a:noFill/>
          <a:ln w="57150" cap="flat" cmpd="sng">
            <a:solidFill>
              <a:schemeClr val="accent6"/>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570" name="Google Shape;570;p45"/>
          <p:cNvSpPr txBox="1"/>
          <p:nvPr/>
        </p:nvSpPr>
        <p:spPr>
          <a:xfrm>
            <a:off x="350522" y="3931920"/>
            <a:ext cx="1402080"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Robert Hooke: coined the term “cells”</a:t>
            </a:r>
            <a:endParaRPr/>
          </a:p>
        </p:txBody>
      </p:sp>
      <p:sp>
        <p:nvSpPr>
          <p:cNvPr id="571" name="Google Shape;571;p45"/>
          <p:cNvSpPr txBox="1"/>
          <p:nvPr/>
        </p:nvSpPr>
        <p:spPr>
          <a:xfrm>
            <a:off x="1849120" y="3935619"/>
            <a:ext cx="1493520" cy="107721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Anton van Leeuwenhoek: observed living cells (bacteria)</a:t>
            </a:r>
            <a:endParaRPr/>
          </a:p>
        </p:txBody>
      </p:sp>
      <p:sp>
        <p:nvSpPr>
          <p:cNvPr id="572" name="Google Shape;572;p45"/>
          <p:cNvSpPr txBox="1"/>
          <p:nvPr/>
        </p:nvSpPr>
        <p:spPr>
          <a:xfrm>
            <a:off x="3675380" y="3940536"/>
            <a:ext cx="1823719"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Matthias Schleiden: discovered plants are made of cells</a:t>
            </a:r>
            <a:endParaRPr/>
          </a:p>
        </p:txBody>
      </p:sp>
      <p:sp>
        <p:nvSpPr>
          <p:cNvPr id="573" name="Google Shape;573;p45"/>
          <p:cNvSpPr txBox="1"/>
          <p:nvPr/>
        </p:nvSpPr>
        <p:spPr>
          <a:xfrm>
            <a:off x="5499099" y="3940374"/>
            <a:ext cx="1767841"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Theodor Schwann: discovered animals are made of cells</a:t>
            </a:r>
            <a:endParaRPr/>
          </a:p>
        </p:txBody>
      </p:sp>
      <p:sp>
        <p:nvSpPr>
          <p:cNvPr id="574" name="Google Shape;574;p45"/>
          <p:cNvSpPr txBox="1"/>
          <p:nvPr/>
        </p:nvSpPr>
        <p:spPr>
          <a:xfrm>
            <a:off x="7332975" y="3935619"/>
            <a:ext cx="1595120" cy="107721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Rudolf Virchow: confirmed that cells come from other living cells</a:t>
            </a:r>
            <a:endParaRPr/>
          </a:p>
        </p:txBody>
      </p:sp>
      <p:cxnSp>
        <p:nvCxnSpPr>
          <p:cNvPr id="575" name="Google Shape;575;p45"/>
          <p:cNvCxnSpPr/>
          <p:nvPr/>
        </p:nvCxnSpPr>
        <p:spPr>
          <a:xfrm>
            <a:off x="1361440" y="3048000"/>
            <a:ext cx="0" cy="812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76" name="Google Shape;576;p45"/>
          <p:cNvCxnSpPr/>
          <p:nvPr/>
        </p:nvCxnSpPr>
        <p:spPr>
          <a:xfrm>
            <a:off x="2306320" y="3022600"/>
            <a:ext cx="0" cy="812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77" name="Google Shape;577;p45"/>
          <p:cNvCxnSpPr/>
          <p:nvPr/>
        </p:nvCxnSpPr>
        <p:spPr>
          <a:xfrm>
            <a:off x="4970778" y="3037840"/>
            <a:ext cx="0" cy="812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78" name="Google Shape;578;p45"/>
          <p:cNvCxnSpPr/>
          <p:nvPr/>
        </p:nvCxnSpPr>
        <p:spPr>
          <a:xfrm>
            <a:off x="6035040" y="3022600"/>
            <a:ext cx="0" cy="812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79" name="Google Shape;579;p45"/>
          <p:cNvCxnSpPr/>
          <p:nvPr/>
        </p:nvCxnSpPr>
        <p:spPr>
          <a:xfrm>
            <a:off x="7569200" y="3037840"/>
            <a:ext cx="0" cy="812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580" name="Google Shape;580;p45"/>
          <p:cNvSpPr txBox="1"/>
          <p:nvPr/>
        </p:nvSpPr>
        <p:spPr>
          <a:xfrm>
            <a:off x="1046479" y="2717969"/>
            <a:ext cx="6426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1665</a:t>
            </a:r>
            <a:endParaRPr/>
          </a:p>
        </p:txBody>
      </p:sp>
      <p:sp>
        <p:nvSpPr>
          <p:cNvPr id="581" name="Google Shape;581;p45"/>
          <p:cNvSpPr txBox="1"/>
          <p:nvPr/>
        </p:nvSpPr>
        <p:spPr>
          <a:xfrm>
            <a:off x="1982456" y="2717969"/>
            <a:ext cx="71754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1680s</a:t>
            </a:r>
            <a:endParaRPr/>
          </a:p>
        </p:txBody>
      </p:sp>
      <p:sp>
        <p:nvSpPr>
          <p:cNvPr id="582" name="Google Shape;582;p45"/>
          <p:cNvSpPr txBox="1"/>
          <p:nvPr/>
        </p:nvSpPr>
        <p:spPr>
          <a:xfrm>
            <a:off x="4645658" y="2717969"/>
            <a:ext cx="6426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1838</a:t>
            </a:r>
            <a:endParaRPr/>
          </a:p>
        </p:txBody>
      </p:sp>
      <p:sp>
        <p:nvSpPr>
          <p:cNvPr id="583" name="Google Shape;583;p45"/>
          <p:cNvSpPr txBox="1"/>
          <p:nvPr/>
        </p:nvSpPr>
        <p:spPr>
          <a:xfrm>
            <a:off x="5741678" y="2717969"/>
            <a:ext cx="6426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1839</a:t>
            </a:r>
            <a:endParaRPr/>
          </a:p>
        </p:txBody>
      </p:sp>
      <p:sp>
        <p:nvSpPr>
          <p:cNvPr id="584" name="Google Shape;584;p45"/>
          <p:cNvSpPr txBox="1"/>
          <p:nvPr/>
        </p:nvSpPr>
        <p:spPr>
          <a:xfrm>
            <a:off x="7266940" y="2717969"/>
            <a:ext cx="6426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1855</a:t>
            </a:r>
            <a:endParaRPr/>
          </a:p>
        </p:txBody>
      </p:sp>
      <p:sp>
        <p:nvSpPr>
          <p:cNvPr id="585" name="Google Shape;585;p4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 name="Google Shape;586;p4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6"/>
          <p:cNvSpPr txBox="1"/>
          <p:nvPr/>
        </p:nvSpPr>
        <p:spPr>
          <a:xfrm>
            <a:off x="1769109" y="735224"/>
            <a:ext cx="5605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Science is a complex, social endeavor.</a:t>
            </a:r>
            <a:endParaRPr/>
          </a:p>
        </p:txBody>
      </p:sp>
      <p:cxnSp>
        <p:nvCxnSpPr>
          <p:cNvPr id="593" name="Google Shape;593;p46"/>
          <p:cNvCxnSpPr/>
          <p:nvPr/>
        </p:nvCxnSpPr>
        <p:spPr>
          <a:xfrm>
            <a:off x="2240280" y="2468335"/>
            <a:ext cx="4379100" cy="0"/>
          </a:xfrm>
          <a:prstGeom prst="straightConnector1">
            <a:avLst/>
          </a:prstGeom>
          <a:noFill/>
          <a:ln w="57150" cap="flat" cmpd="sng">
            <a:solidFill>
              <a:schemeClr val="accent6"/>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594" name="Google Shape;594;p46"/>
          <p:cNvSpPr txBox="1"/>
          <p:nvPr/>
        </p:nvSpPr>
        <p:spPr>
          <a:xfrm>
            <a:off x="1831340" y="3096711"/>
            <a:ext cx="1823700" cy="8310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Matthias Schleiden: discovered plants are made of cells</a:t>
            </a:r>
            <a:endParaRPr/>
          </a:p>
        </p:txBody>
      </p:sp>
      <p:sp>
        <p:nvSpPr>
          <p:cNvPr id="595" name="Google Shape;595;p46"/>
          <p:cNvSpPr txBox="1"/>
          <p:nvPr/>
        </p:nvSpPr>
        <p:spPr>
          <a:xfrm>
            <a:off x="3655059" y="3096549"/>
            <a:ext cx="1767900" cy="8310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Theodor Schwann: discovered animals are made of cells</a:t>
            </a:r>
            <a:endParaRPr/>
          </a:p>
        </p:txBody>
      </p:sp>
      <p:sp>
        <p:nvSpPr>
          <p:cNvPr id="596" name="Google Shape;596;p46"/>
          <p:cNvSpPr txBox="1"/>
          <p:nvPr/>
        </p:nvSpPr>
        <p:spPr>
          <a:xfrm>
            <a:off x="5488935" y="3091794"/>
            <a:ext cx="1595100" cy="10773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Rudolf Virchow: confirmed that cells come from other living cells</a:t>
            </a:r>
            <a:endParaRPr/>
          </a:p>
        </p:txBody>
      </p:sp>
      <p:cxnSp>
        <p:nvCxnSpPr>
          <p:cNvPr id="597" name="Google Shape;597;p46"/>
          <p:cNvCxnSpPr/>
          <p:nvPr/>
        </p:nvCxnSpPr>
        <p:spPr>
          <a:xfrm>
            <a:off x="3126738" y="2194015"/>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98" name="Google Shape;598;p46"/>
          <p:cNvCxnSpPr/>
          <p:nvPr/>
        </p:nvCxnSpPr>
        <p:spPr>
          <a:xfrm>
            <a:off x="4191000" y="2178775"/>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99" name="Google Shape;599;p46"/>
          <p:cNvCxnSpPr/>
          <p:nvPr/>
        </p:nvCxnSpPr>
        <p:spPr>
          <a:xfrm>
            <a:off x="5725160" y="2194015"/>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00" name="Google Shape;600;p46"/>
          <p:cNvSpPr txBox="1"/>
          <p:nvPr/>
        </p:nvSpPr>
        <p:spPr>
          <a:xfrm>
            <a:off x="2801618" y="1874144"/>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1838</a:t>
            </a:r>
            <a:endParaRPr/>
          </a:p>
        </p:txBody>
      </p:sp>
      <p:sp>
        <p:nvSpPr>
          <p:cNvPr id="601" name="Google Shape;601;p46"/>
          <p:cNvSpPr txBox="1"/>
          <p:nvPr/>
        </p:nvSpPr>
        <p:spPr>
          <a:xfrm>
            <a:off x="3897638" y="1874144"/>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1839</a:t>
            </a:r>
            <a:endParaRPr/>
          </a:p>
        </p:txBody>
      </p:sp>
      <p:sp>
        <p:nvSpPr>
          <p:cNvPr id="602" name="Google Shape;602;p46"/>
          <p:cNvSpPr txBox="1"/>
          <p:nvPr/>
        </p:nvSpPr>
        <p:spPr>
          <a:xfrm>
            <a:off x="5422900" y="1874144"/>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1855</a:t>
            </a:r>
            <a:endParaRPr/>
          </a:p>
        </p:txBody>
      </p:sp>
      <p:pic>
        <p:nvPicPr>
          <p:cNvPr id="603" name="Google Shape;603;p46" descr="Meeting"/>
          <p:cNvPicPr preferRelativeResize="0"/>
          <p:nvPr/>
        </p:nvPicPr>
        <p:blipFill rotWithShape="1">
          <a:blip r:embed="rId3">
            <a:alphaModFix/>
          </a:blip>
          <a:srcRect/>
          <a:stretch/>
        </p:blipFill>
        <p:spPr>
          <a:xfrm>
            <a:off x="3738880" y="4188742"/>
            <a:ext cx="1899920" cy="1899920"/>
          </a:xfrm>
          <a:prstGeom prst="rect">
            <a:avLst/>
          </a:prstGeom>
          <a:noFill/>
          <a:ln>
            <a:noFill/>
          </a:ln>
        </p:spPr>
      </p:pic>
      <p:sp>
        <p:nvSpPr>
          <p:cNvPr id="604" name="Google Shape;604;p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5" name="Google Shape;605;p4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7"/>
          <p:cNvSpPr txBox="1"/>
          <p:nvPr/>
        </p:nvSpPr>
        <p:spPr>
          <a:xfrm>
            <a:off x="1153210" y="874008"/>
            <a:ext cx="6837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Scientists must remain objective to avoid bias.</a:t>
            </a:r>
            <a:endParaRPr/>
          </a:p>
        </p:txBody>
      </p:sp>
      <p:cxnSp>
        <p:nvCxnSpPr>
          <p:cNvPr id="612" name="Google Shape;612;p47"/>
          <p:cNvCxnSpPr/>
          <p:nvPr/>
        </p:nvCxnSpPr>
        <p:spPr>
          <a:xfrm>
            <a:off x="2278380" y="2482210"/>
            <a:ext cx="4379100" cy="0"/>
          </a:xfrm>
          <a:prstGeom prst="straightConnector1">
            <a:avLst/>
          </a:prstGeom>
          <a:noFill/>
          <a:ln w="57150" cap="flat" cmpd="sng">
            <a:solidFill>
              <a:schemeClr val="accent6"/>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613" name="Google Shape;613;p47"/>
          <p:cNvSpPr txBox="1"/>
          <p:nvPr/>
        </p:nvSpPr>
        <p:spPr>
          <a:xfrm>
            <a:off x="1869440" y="3110586"/>
            <a:ext cx="1823700" cy="8310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Matthias Schleiden: discovered plants are made of cells</a:t>
            </a:r>
            <a:endParaRPr/>
          </a:p>
        </p:txBody>
      </p:sp>
      <p:sp>
        <p:nvSpPr>
          <p:cNvPr id="614" name="Google Shape;614;p47"/>
          <p:cNvSpPr txBox="1"/>
          <p:nvPr/>
        </p:nvSpPr>
        <p:spPr>
          <a:xfrm>
            <a:off x="3693159" y="3110424"/>
            <a:ext cx="1767900" cy="8310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Theodor Schwann: discovered animals are made of cells</a:t>
            </a:r>
            <a:endParaRPr/>
          </a:p>
        </p:txBody>
      </p:sp>
      <p:sp>
        <p:nvSpPr>
          <p:cNvPr id="615" name="Google Shape;615;p47"/>
          <p:cNvSpPr txBox="1"/>
          <p:nvPr/>
        </p:nvSpPr>
        <p:spPr>
          <a:xfrm>
            <a:off x="5527035" y="3105669"/>
            <a:ext cx="1595100" cy="10773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Rudolf Virchow: confirmed that cells come from other living cells</a:t>
            </a:r>
            <a:endParaRPr/>
          </a:p>
        </p:txBody>
      </p:sp>
      <p:cxnSp>
        <p:nvCxnSpPr>
          <p:cNvPr id="616" name="Google Shape;616;p47"/>
          <p:cNvCxnSpPr/>
          <p:nvPr/>
        </p:nvCxnSpPr>
        <p:spPr>
          <a:xfrm>
            <a:off x="3164838" y="2207890"/>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17" name="Google Shape;617;p47"/>
          <p:cNvCxnSpPr/>
          <p:nvPr/>
        </p:nvCxnSpPr>
        <p:spPr>
          <a:xfrm>
            <a:off x="4229100" y="2192650"/>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18" name="Google Shape;618;p47"/>
          <p:cNvCxnSpPr/>
          <p:nvPr/>
        </p:nvCxnSpPr>
        <p:spPr>
          <a:xfrm>
            <a:off x="5763260" y="2207890"/>
            <a:ext cx="0" cy="812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19" name="Google Shape;619;p47"/>
          <p:cNvSpPr txBox="1"/>
          <p:nvPr/>
        </p:nvSpPr>
        <p:spPr>
          <a:xfrm>
            <a:off x="2839718" y="1888019"/>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1838</a:t>
            </a:r>
            <a:endParaRPr/>
          </a:p>
        </p:txBody>
      </p:sp>
      <p:sp>
        <p:nvSpPr>
          <p:cNvPr id="620" name="Google Shape;620;p47"/>
          <p:cNvSpPr txBox="1"/>
          <p:nvPr/>
        </p:nvSpPr>
        <p:spPr>
          <a:xfrm>
            <a:off x="3935738" y="1888019"/>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1839</a:t>
            </a:r>
            <a:endParaRPr/>
          </a:p>
        </p:txBody>
      </p:sp>
      <p:sp>
        <p:nvSpPr>
          <p:cNvPr id="621" name="Google Shape;621;p47"/>
          <p:cNvSpPr txBox="1"/>
          <p:nvPr/>
        </p:nvSpPr>
        <p:spPr>
          <a:xfrm>
            <a:off x="5461000" y="1888019"/>
            <a:ext cx="642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1855</a:t>
            </a:r>
            <a:endParaRPr/>
          </a:p>
        </p:txBody>
      </p:sp>
      <p:pic>
        <p:nvPicPr>
          <p:cNvPr id="622" name="Google Shape;622;p47" descr="Badge Tick"/>
          <p:cNvPicPr preferRelativeResize="0"/>
          <p:nvPr/>
        </p:nvPicPr>
        <p:blipFill rotWithShape="1">
          <a:blip r:embed="rId3">
            <a:alphaModFix/>
          </a:blip>
          <a:srcRect/>
          <a:stretch/>
        </p:blipFill>
        <p:spPr>
          <a:xfrm>
            <a:off x="5374635" y="4122200"/>
            <a:ext cx="1899920" cy="1899920"/>
          </a:xfrm>
          <a:prstGeom prst="rect">
            <a:avLst/>
          </a:prstGeom>
          <a:noFill/>
          <a:ln>
            <a:noFill/>
          </a:ln>
        </p:spPr>
      </p:pic>
      <p:sp>
        <p:nvSpPr>
          <p:cNvPr id="623" name="Google Shape;623;p4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4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9"/>
          <p:cNvSpPr txBox="1"/>
          <p:nvPr/>
        </p:nvSpPr>
        <p:spPr>
          <a:xfrm>
            <a:off x="1531620" y="548640"/>
            <a:ext cx="60807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What does the nature of science have to do with the development of cell theory?</a:t>
            </a:r>
            <a:endParaRPr/>
          </a:p>
        </p:txBody>
      </p:sp>
      <p:sp>
        <p:nvSpPr>
          <p:cNvPr id="637" name="Google Shape;637;p49"/>
          <p:cNvSpPr txBox="1"/>
          <p:nvPr/>
        </p:nvSpPr>
        <p:spPr>
          <a:xfrm>
            <a:off x="182779" y="1630425"/>
            <a:ext cx="7944900" cy="2878200"/>
          </a:xfrm>
          <a:prstGeom prst="rect">
            <a:avLst/>
          </a:prstGeom>
          <a:noFill/>
          <a:ln>
            <a:noFill/>
          </a:ln>
        </p:spPr>
        <p:txBody>
          <a:bodyPr spcFirstLastPara="1" wrap="square" lIns="91425" tIns="45700" rIns="91425" bIns="45700" anchor="t" anchorCtr="0">
            <a:spAutoFit/>
          </a:bodyPr>
          <a:lstStyle/>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Cell theory is an example of how the nature of science concepts help guide scientists’ thinking.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Absolutely nothing.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same scientists who came up with the nature of science also created cell theory.</a:t>
            </a:r>
            <a:endParaRPr sz="2800"/>
          </a:p>
          <a:p>
            <a:pPr marL="285750" marR="0" lvl="0" indent="-15875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p:txBody>
      </p:sp>
      <p:sp>
        <p:nvSpPr>
          <p:cNvPr id="638" name="Google Shape;638;p49"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9" name="Google Shape;639;p49" descr="Cell Theory 101"/>
          <p:cNvPicPr preferRelativeResize="0"/>
          <p:nvPr/>
        </p:nvPicPr>
        <p:blipFill rotWithShape="1">
          <a:blip r:embed="rId4">
            <a:alphaModFix/>
          </a:blip>
          <a:srcRect l="11556" r="13332"/>
          <a:stretch/>
        </p:blipFill>
        <p:spPr>
          <a:xfrm>
            <a:off x="5818781" y="4377796"/>
            <a:ext cx="3211436" cy="24064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d96993b0a5_0_92"/>
          <p:cNvSpPr txBox="1"/>
          <p:nvPr/>
        </p:nvSpPr>
        <p:spPr>
          <a:xfrm>
            <a:off x="1531620" y="548640"/>
            <a:ext cx="6080700"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What does the nature of science have to do with the development of cell theory?</a:t>
            </a:r>
            <a:endParaRPr/>
          </a:p>
        </p:txBody>
      </p:sp>
      <p:sp>
        <p:nvSpPr>
          <p:cNvPr id="646" name="Google Shape;646;gd96993b0a5_0_92"/>
          <p:cNvSpPr txBox="1"/>
          <p:nvPr/>
        </p:nvSpPr>
        <p:spPr>
          <a:xfrm>
            <a:off x="182779" y="1630425"/>
            <a:ext cx="7944900" cy="2878200"/>
          </a:xfrm>
          <a:prstGeom prst="rect">
            <a:avLst/>
          </a:prstGeom>
          <a:noFill/>
          <a:ln>
            <a:noFill/>
          </a:ln>
        </p:spPr>
        <p:txBody>
          <a:bodyPr spcFirstLastPara="1" wrap="square" lIns="91425" tIns="45700" rIns="91425" bIns="45700" anchor="t" anchorCtr="0">
            <a:spAutoFit/>
          </a:bodyPr>
          <a:lstStyle/>
          <a:p>
            <a:pPr marL="285750" marR="0" lvl="0" indent="-33655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Cell theory is an example of how the nature of science concepts help guide scientists’ thinking.</a:t>
            </a:r>
            <a:endParaRPr sz="2800">
              <a:solidFill>
                <a:srgbClr val="FF0000"/>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Absolutely nothing.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same scientists who came up with the nature of science also created cell theory.</a:t>
            </a:r>
            <a:endParaRPr sz="2800"/>
          </a:p>
          <a:p>
            <a:pPr marL="285750" marR="0" lvl="0" indent="-15875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p:txBody>
      </p:sp>
      <p:sp>
        <p:nvSpPr>
          <p:cNvPr id="647" name="Google Shape;647;gd96993b0a5_0_9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8" name="Google Shape;648;gd96993b0a5_0_92" descr="Cell Theory 101"/>
          <p:cNvPicPr preferRelativeResize="0"/>
          <p:nvPr/>
        </p:nvPicPr>
        <p:blipFill rotWithShape="1">
          <a:blip r:embed="rId4">
            <a:alphaModFix/>
          </a:blip>
          <a:srcRect l="11559" r="13331"/>
          <a:stretch/>
        </p:blipFill>
        <p:spPr>
          <a:xfrm>
            <a:off x="5818781" y="4377796"/>
            <a:ext cx="3211436" cy="240649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1"/>
          <p:cNvSpPr txBox="1"/>
          <p:nvPr/>
        </p:nvSpPr>
        <p:spPr>
          <a:xfrm>
            <a:off x="1078800" y="423775"/>
            <a:ext cx="7798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Name one example of how the development of cell theory relates to the nature of science concepts.</a:t>
            </a:r>
            <a:endParaRPr sz="1800"/>
          </a:p>
        </p:txBody>
      </p:sp>
      <p:sp>
        <p:nvSpPr>
          <p:cNvPr id="655" name="Google Shape;655;p51"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6" name="Google Shape;656;p51" descr="Microscope.jpg"/>
          <p:cNvPicPr preferRelativeResize="0"/>
          <p:nvPr/>
        </p:nvPicPr>
        <p:blipFill rotWithShape="1">
          <a:blip r:embed="rId4">
            <a:alphaModFix/>
          </a:blip>
          <a:srcRect l="-40915" r="-40915"/>
          <a:stretch/>
        </p:blipFill>
        <p:spPr>
          <a:xfrm>
            <a:off x="1276366" y="2498271"/>
            <a:ext cx="6591267" cy="36249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5" descr="Conversations with Dan: social vs natural science | Footnotes to Plato"/>
          <p:cNvPicPr preferRelativeResize="0"/>
          <p:nvPr/>
        </p:nvPicPr>
        <p:blipFill rotWithShape="1">
          <a:blip r:embed="rId3">
            <a:alphaModFix/>
          </a:blip>
          <a:srcRect/>
          <a:stretch/>
        </p:blipFill>
        <p:spPr>
          <a:xfrm>
            <a:off x="2024569" y="145754"/>
            <a:ext cx="5094861" cy="3591877"/>
          </a:xfrm>
          <a:prstGeom prst="rect">
            <a:avLst/>
          </a:prstGeom>
          <a:noFill/>
          <a:ln>
            <a:noFill/>
          </a:ln>
        </p:spPr>
      </p:pic>
      <p:pic>
        <p:nvPicPr>
          <p:cNvPr id="152" name="Google Shape;152;p5" descr="President Trump, Mocking the Constitution | Constitutional ..."/>
          <p:cNvPicPr preferRelativeResize="0"/>
          <p:nvPr/>
        </p:nvPicPr>
        <p:blipFill rotWithShape="1">
          <a:blip r:embed="rId4">
            <a:alphaModFix/>
          </a:blip>
          <a:srcRect/>
          <a:stretch/>
        </p:blipFill>
        <p:spPr>
          <a:xfrm>
            <a:off x="1503910" y="3738776"/>
            <a:ext cx="6136177" cy="3119224"/>
          </a:xfrm>
          <a:prstGeom prst="rect">
            <a:avLst/>
          </a:prstGeom>
          <a:noFill/>
          <a:ln>
            <a:noFill/>
          </a:ln>
        </p:spPr>
      </p:pic>
      <p:sp>
        <p:nvSpPr>
          <p:cNvPr id="153" name="Google Shape;153;p5" descr="Rewind"/>
          <p:cNvSpPr/>
          <p:nvPr/>
        </p:nvSpPr>
        <p:spPr>
          <a:xfrm>
            <a:off x="0" y="0"/>
            <a:ext cx="920087" cy="78022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63" name="Google Shape;663;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670" name="Google Shape;670;p53"/>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671" name="Google Shape;671;p53"/>
          <p:cNvSpPr/>
          <p:nvPr/>
        </p:nvSpPr>
        <p:spPr>
          <a:xfrm>
            <a:off x="920083" y="373772"/>
            <a:ext cx="79914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Theory</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the scientific theory that all living things are made of cells.</a:t>
            </a:r>
            <a:endParaRPr/>
          </a:p>
        </p:txBody>
      </p:sp>
      <p:pic>
        <p:nvPicPr>
          <p:cNvPr id="672" name="Google Shape;672;p53" descr="The Wacky History of Cell Theory | Let's Talk Science"/>
          <p:cNvPicPr preferRelativeResize="0"/>
          <p:nvPr/>
        </p:nvPicPr>
        <p:blipFill rotWithShape="1">
          <a:blip r:embed="rId3">
            <a:alphaModFix/>
          </a:blip>
          <a:srcRect/>
          <a:stretch/>
        </p:blipFill>
        <p:spPr>
          <a:xfrm>
            <a:off x="2277229" y="2412581"/>
            <a:ext cx="4399363" cy="4399363"/>
          </a:xfrm>
          <a:prstGeom prst="rect">
            <a:avLst/>
          </a:prstGeom>
          <a:noFill/>
          <a:ln>
            <a:noFill/>
          </a:ln>
        </p:spPr>
      </p:pic>
      <p:sp>
        <p:nvSpPr>
          <p:cNvPr id="673" name="Google Shape;673;p53"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Theory</a:t>
            </a:r>
            <a:endParaRPr/>
          </a:p>
        </p:txBody>
      </p:sp>
      <p:sp>
        <p:nvSpPr>
          <p:cNvPr id="680" name="Google Shape;680;p54"/>
          <p:cNvSpPr txBox="1">
            <a:spLocks noGrp="1"/>
          </p:cNvSpPr>
          <p:nvPr>
            <p:ph type="body" idx="1"/>
          </p:nvPr>
        </p:nvSpPr>
        <p:spPr>
          <a:xfrm>
            <a:off x="457200" y="1247422"/>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t>is made up of 3 basic rules </a:t>
            </a:r>
            <a:endParaRPr/>
          </a:p>
        </p:txBody>
      </p:sp>
      <p:pic>
        <p:nvPicPr>
          <p:cNvPr id="681" name="Google Shape;681;p54" descr="stamp.jpg"/>
          <p:cNvPicPr preferRelativeResize="0"/>
          <p:nvPr/>
        </p:nvPicPr>
        <p:blipFill rotWithShape="1">
          <a:blip r:embed="rId3">
            <a:alphaModFix/>
          </a:blip>
          <a:srcRect/>
          <a:stretch/>
        </p:blipFill>
        <p:spPr>
          <a:xfrm>
            <a:off x="1531214" y="2285999"/>
            <a:ext cx="6258119" cy="4161649"/>
          </a:xfrm>
          <a:prstGeom prst="rect">
            <a:avLst/>
          </a:prstGeom>
          <a:noFill/>
          <a:ln>
            <a:noFill/>
          </a:ln>
        </p:spPr>
      </p:pic>
      <p:sp>
        <p:nvSpPr>
          <p:cNvPr id="682" name="Google Shape;682;p54"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5"/>
          <p:cNvSpPr txBox="1"/>
          <p:nvPr/>
        </p:nvSpPr>
        <p:spPr>
          <a:xfrm>
            <a:off x="768350" y="800100"/>
            <a:ext cx="76073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rPr>
              <a:t>Rule #1</a:t>
            </a:r>
            <a:r>
              <a:rPr lang="en-US" sz="3600">
                <a:solidFill>
                  <a:schemeClr val="dk1"/>
                </a:solidFill>
                <a:latin typeface="Calibri"/>
                <a:ea typeface="Calibri"/>
                <a:cs typeface="Calibri"/>
                <a:sym typeface="Calibri"/>
              </a:rPr>
              <a:t>:  The cell is the basic unit of life.</a:t>
            </a:r>
            <a:endParaRPr/>
          </a:p>
        </p:txBody>
      </p:sp>
      <p:pic>
        <p:nvPicPr>
          <p:cNvPr id="689" name="Google Shape;689;p55" descr="Animal Cell.jpg"/>
          <p:cNvPicPr preferRelativeResize="0"/>
          <p:nvPr/>
        </p:nvPicPr>
        <p:blipFill rotWithShape="1">
          <a:blip r:embed="rId3">
            <a:alphaModFix/>
          </a:blip>
          <a:srcRect l="-1243" r="-1869"/>
          <a:stretch/>
        </p:blipFill>
        <p:spPr>
          <a:xfrm>
            <a:off x="455169" y="2491309"/>
            <a:ext cx="3888828" cy="3160338"/>
          </a:xfrm>
          <a:prstGeom prst="rect">
            <a:avLst/>
          </a:prstGeom>
          <a:noFill/>
          <a:ln>
            <a:noFill/>
          </a:ln>
        </p:spPr>
      </p:pic>
      <p:pic>
        <p:nvPicPr>
          <p:cNvPr id="690" name="Google Shape;690;p55" descr="A picture containing indoor, table&#10;&#10;Description automatically generated"/>
          <p:cNvPicPr preferRelativeResize="0"/>
          <p:nvPr/>
        </p:nvPicPr>
        <p:blipFill rotWithShape="1">
          <a:blip r:embed="rId4">
            <a:alphaModFix/>
          </a:blip>
          <a:srcRect l="16456" r="14936"/>
          <a:stretch/>
        </p:blipFill>
        <p:spPr>
          <a:xfrm>
            <a:off x="4438590" y="2491309"/>
            <a:ext cx="4442652" cy="3560614"/>
          </a:xfrm>
          <a:prstGeom prst="rect">
            <a:avLst/>
          </a:prstGeom>
          <a:noFill/>
          <a:ln>
            <a:noFill/>
          </a:ln>
        </p:spPr>
      </p:pic>
      <p:sp>
        <p:nvSpPr>
          <p:cNvPr id="691" name="Google Shape;691;p55" descr="Rewind"/>
          <p:cNvSpPr/>
          <p:nvPr/>
        </p:nvSpPr>
        <p:spPr>
          <a:xfrm>
            <a:off x="0" y="0"/>
            <a:ext cx="920087" cy="78022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56"/>
          <p:cNvSpPr txBox="1"/>
          <p:nvPr/>
        </p:nvSpPr>
        <p:spPr>
          <a:xfrm>
            <a:off x="1050925" y="425092"/>
            <a:ext cx="7042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#2</a:t>
            </a:r>
            <a:r>
              <a:rPr lang="en-US" sz="3600">
                <a:solidFill>
                  <a:schemeClr val="dk1"/>
                </a:solidFill>
                <a:latin typeface="Calibri"/>
                <a:ea typeface="Calibri"/>
                <a:cs typeface="Calibri"/>
                <a:sym typeface="Calibri"/>
              </a:rPr>
              <a:t>:  All living things are made of one or more cells.</a:t>
            </a:r>
            <a:endParaRPr/>
          </a:p>
        </p:txBody>
      </p:sp>
      <p:pic>
        <p:nvPicPr>
          <p:cNvPr id="698" name="Google Shape;698;p56" descr="Microscope Lab Templates (With images) | Plant and animal cells ..."/>
          <p:cNvPicPr preferRelativeResize="0"/>
          <p:nvPr/>
        </p:nvPicPr>
        <p:blipFill rotWithShape="1">
          <a:blip r:embed="rId3">
            <a:alphaModFix/>
          </a:blip>
          <a:srcRect l="10455" t="7723" r="8020" b="8777"/>
          <a:stretch/>
        </p:blipFill>
        <p:spPr>
          <a:xfrm>
            <a:off x="3335967" y="1892300"/>
            <a:ext cx="2963233" cy="3035029"/>
          </a:xfrm>
          <a:prstGeom prst="rect">
            <a:avLst/>
          </a:prstGeom>
          <a:noFill/>
          <a:ln>
            <a:noFill/>
          </a:ln>
        </p:spPr>
      </p:pic>
      <p:pic>
        <p:nvPicPr>
          <p:cNvPr id="699" name="Google Shape;699;p56" descr="Hand Holding Plant Clipart , Transparent Cartoon, Free Cliparts ..."/>
          <p:cNvPicPr preferRelativeResize="0"/>
          <p:nvPr/>
        </p:nvPicPr>
        <p:blipFill rotWithShape="1">
          <a:blip r:embed="rId4">
            <a:alphaModFix/>
          </a:blip>
          <a:srcRect/>
          <a:stretch/>
        </p:blipFill>
        <p:spPr>
          <a:xfrm>
            <a:off x="282575" y="4318000"/>
            <a:ext cx="2270669" cy="2273300"/>
          </a:xfrm>
          <a:prstGeom prst="rect">
            <a:avLst/>
          </a:prstGeom>
          <a:noFill/>
          <a:ln>
            <a:noFill/>
          </a:ln>
        </p:spPr>
      </p:pic>
      <p:pic>
        <p:nvPicPr>
          <p:cNvPr id="700" name="Google Shape;700;p56" descr="Green Animals Clipart Clipartfest - Animal Clipart , Free ..."/>
          <p:cNvPicPr preferRelativeResize="0"/>
          <p:nvPr/>
        </p:nvPicPr>
        <p:blipFill rotWithShape="1">
          <a:blip r:embed="rId5">
            <a:alphaModFix/>
          </a:blip>
          <a:srcRect/>
          <a:stretch/>
        </p:blipFill>
        <p:spPr>
          <a:xfrm>
            <a:off x="7001213" y="4318000"/>
            <a:ext cx="1860212" cy="2273300"/>
          </a:xfrm>
          <a:prstGeom prst="rect">
            <a:avLst/>
          </a:prstGeom>
          <a:noFill/>
          <a:ln>
            <a:noFill/>
          </a:ln>
        </p:spPr>
      </p:pic>
      <p:sp>
        <p:nvSpPr>
          <p:cNvPr id="701" name="Google Shape;701;p56"/>
          <p:cNvSpPr/>
          <p:nvPr/>
        </p:nvSpPr>
        <p:spPr>
          <a:xfrm rot="-1846254">
            <a:off x="2260218" y="3979043"/>
            <a:ext cx="1518511" cy="60223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56"/>
          <p:cNvSpPr/>
          <p:nvPr/>
        </p:nvSpPr>
        <p:spPr>
          <a:xfrm rot="2128411">
            <a:off x="5851359" y="4006849"/>
            <a:ext cx="1478800" cy="622300"/>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56" descr="Rewind"/>
          <p:cNvSpPr/>
          <p:nvPr/>
        </p:nvSpPr>
        <p:spPr>
          <a:xfrm>
            <a:off x="0" y="0"/>
            <a:ext cx="920087" cy="780221"/>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7"/>
          <p:cNvSpPr txBox="1"/>
          <p:nvPr/>
        </p:nvSpPr>
        <p:spPr>
          <a:xfrm>
            <a:off x="574675" y="785186"/>
            <a:ext cx="7994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#3</a:t>
            </a:r>
            <a:r>
              <a:rPr lang="en-US" sz="3600">
                <a:solidFill>
                  <a:schemeClr val="dk1"/>
                </a:solidFill>
                <a:latin typeface="Calibri"/>
                <a:ea typeface="Calibri"/>
                <a:cs typeface="Calibri"/>
                <a:sym typeface="Calibri"/>
              </a:rPr>
              <a:t>:  All new cells are made from cells that already exist.</a:t>
            </a:r>
            <a:endParaRPr/>
          </a:p>
        </p:txBody>
      </p:sp>
      <p:pic>
        <p:nvPicPr>
          <p:cNvPr id="710" name="Google Shape;710;p57" descr="Cell Division | CK-12 Foundation"/>
          <p:cNvPicPr preferRelativeResize="0"/>
          <p:nvPr/>
        </p:nvPicPr>
        <p:blipFill rotWithShape="1">
          <a:blip r:embed="rId3">
            <a:alphaModFix/>
          </a:blip>
          <a:srcRect/>
          <a:stretch/>
        </p:blipFill>
        <p:spPr>
          <a:xfrm>
            <a:off x="682625" y="2558871"/>
            <a:ext cx="7778750" cy="2489200"/>
          </a:xfrm>
          <a:prstGeom prst="rect">
            <a:avLst/>
          </a:prstGeom>
          <a:noFill/>
          <a:ln>
            <a:noFill/>
          </a:ln>
        </p:spPr>
      </p:pic>
      <p:sp>
        <p:nvSpPr>
          <p:cNvPr id="711" name="Google Shape;711;p57"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8"/>
          <p:cNvSpPr txBox="1"/>
          <p:nvPr/>
        </p:nvSpPr>
        <p:spPr>
          <a:xfrm>
            <a:off x="92599" y="940891"/>
            <a:ext cx="91440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The development of cell theory is an example of how the nature of science concepts help guide scientists’ thinking.</a:t>
            </a:r>
            <a:endParaRPr/>
          </a:p>
        </p:txBody>
      </p:sp>
      <p:pic>
        <p:nvPicPr>
          <p:cNvPr id="718" name="Google Shape;718;p58" descr="Cell Theory 101"/>
          <p:cNvPicPr preferRelativeResize="0"/>
          <p:nvPr/>
        </p:nvPicPr>
        <p:blipFill rotWithShape="1">
          <a:blip r:embed="rId3">
            <a:alphaModFix/>
          </a:blip>
          <a:srcRect l="11556" r="13332"/>
          <a:stretch/>
        </p:blipFill>
        <p:spPr>
          <a:xfrm>
            <a:off x="1696720" y="2323060"/>
            <a:ext cx="5750560" cy="4309198"/>
          </a:xfrm>
          <a:prstGeom prst="rect">
            <a:avLst/>
          </a:prstGeom>
          <a:noFill/>
          <a:ln>
            <a:noFill/>
          </a:ln>
        </p:spPr>
      </p:pic>
      <p:sp>
        <p:nvSpPr>
          <p:cNvPr id="719" name="Google Shape;719;p58"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0"/>
          <p:cNvSpPr txBox="1"/>
          <p:nvPr/>
        </p:nvSpPr>
        <p:spPr>
          <a:xfrm>
            <a:off x="1290320" y="393288"/>
            <a:ext cx="656336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Reinforcement Activity</a:t>
            </a:r>
            <a:endParaRPr/>
          </a:p>
        </p:txBody>
      </p:sp>
      <p:sp>
        <p:nvSpPr>
          <p:cNvPr id="725" name="Google Shape;725;p60"/>
          <p:cNvSpPr/>
          <p:nvPr/>
        </p:nvSpPr>
        <p:spPr>
          <a:xfrm>
            <a:off x="2743200" y="1900535"/>
            <a:ext cx="36576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Cell Theory WebQuest</a:t>
            </a:r>
            <a:endParaRPr sz="3000">
              <a:solidFill>
                <a:schemeClr val="dk1"/>
              </a:solidFill>
              <a:latin typeface="Calibri"/>
              <a:ea typeface="Calibri"/>
              <a:cs typeface="Calibri"/>
              <a:sym typeface="Calibri"/>
            </a:endParaRPr>
          </a:p>
        </p:txBody>
      </p:sp>
      <p:pic>
        <p:nvPicPr>
          <p:cNvPr id="726" name="Google Shape;726;p60" descr="Cursor"/>
          <p:cNvPicPr preferRelativeResize="0"/>
          <p:nvPr/>
        </p:nvPicPr>
        <p:blipFill rotWithShape="1">
          <a:blip r:embed="rId4">
            <a:alphaModFix/>
          </a:blip>
          <a:srcRect/>
          <a:stretch/>
        </p:blipFill>
        <p:spPr>
          <a:xfrm rot="5400000">
            <a:off x="4114800" y="2378452"/>
            <a:ext cx="914400" cy="914400"/>
          </a:xfrm>
          <a:prstGeom prst="rect">
            <a:avLst/>
          </a:prstGeom>
          <a:noFill/>
          <a:ln>
            <a:noFill/>
          </a:ln>
        </p:spPr>
      </p:pic>
      <p:sp>
        <p:nvSpPr>
          <p:cNvPr id="727" name="Google Shape;727;p60"/>
          <p:cNvSpPr txBox="1"/>
          <p:nvPr/>
        </p:nvSpPr>
        <p:spPr>
          <a:xfrm>
            <a:off x="2370071" y="3249306"/>
            <a:ext cx="440385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PDF that includes questions about the cell theory, as well as web-based resources for students to access for information to answer questions.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Students will also depict the development of cell theory over time by creating their own timeline.</a:t>
            </a:r>
            <a:endParaRPr/>
          </a:p>
        </p:txBody>
      </p:sp>
      <p:sp>
        <p:nvSpPr>
          <p:cNvPr id="728" name="Google Shape;728;p60"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1"/>
          <p:cNvSpPr txBox="1"/>
          <p:nvPr/>
        </p:nvSpPr>
        <p:spPr>
          <a:xfrm>
            <a:off x="1230922" y="195812"/>
            <a:ext cx="752265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rgbClr val="FFC000"/>
                </a:solidFill>
                <a:latin typeface="Calibri"/>
                <a:ea typeface="Calibri"/>
                <a:cs typeface="Calibri"/>
                <a:sym typeface="Calibri"/>
              </a:rPr>
              <a:t>Reinforcement Activity</a:t>
            </a:r>
            <a:endParaRPr dirty="0"/>
          </a:p>
        </p:txBody>
      </p:sp>
      <p:sp>
        <p:nvSpPr>
          <p:cNvPr id="734" name="Google Shape;734;p61"/>
          <p:cNvSpPr txBox="1"/>
          <p:nvPr/>
        </p:nvSpPr>
        <p:spPr>
          <a:xfrm>
            <a:off x="940541" y="936788"/>
            <a:ext cx="781304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Flexbooks</a:t>
            </a: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Reading &amp; Adaptive Practice Questions </a:t>
            </a:r>
            <a:endParaRPr dirty="0"/>
          </a:p>
          <a:p>
            <a:pPr marL="0" marR="0" lvl="0" indent="0" algn="ctr" rtl="0">
              <a:spcBef>
                <a:spcPts val="0"/>
              </a:spcBef>
              <a:spcAft>
                <a:spcPts val="0"/>
              </a:spcAft>
              <a:buNone/>
            </a:pP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(Cell Theory)</a:t>
            </a:r>
            <a:endParaRPr sz="3000" dirty="0">
              <a:solidFill>
                <a:schemeClr val="dk1"/>
              </a:solidFill>
              <a:latin typeface="Calibri"/>
              <a:ea typeface="Calibri"/>
              <a:cs typeface="Calibri"/>
              <a:sym typeface="Calibri"/>
            </a:endParaRPr>
          </a:p>
        </p:txBody>
      </p:sp>
      <p:pic>
        <p:nvPicPr>
          <p:cNvPr id="735" name="Google Shape;735;p61" descr="Cursor"/>
          <p:cNvPicPr preferRelativeResize="0"/>
          <p:nvPr/>
        </p:nvPicPr>
        <p:blipFill rotWithShape="1">
          <a:blip r:embed="rId4">
            <a:alphaModFix/>
          </a:blip>
          <a:srcRect/>
          <a:stretch/>
        </p:blipFill>
        <p:spPr>
          <a:xfrm rot="5400000">
            <a:off x="773723" y="2042292"/>
            <a:ext cx="914400" cy="914400"/>
          </a:xfrm>
          <a:prstGeom prst="rect">
            <a:avLst/>
          </a:prstGeom>
          <a:noFill/>
          <a:ln>
            <a:noFill/>
          </a:ln>
        </p:spPr>
      </p:pic>
      <p:sp>
        <p:nvSpPr>
          <p:cNvPr id="736" name="Google Shape;736;p61"/>
          <p:cNvSpPr txBox="1"/>
          <p:nvPr/>
        </p:nvSpPr>
        <p:spPr>
          <a:xfrm>
            <a:off x="411982" y="2785761"/>
            <a:ext cx="2552282"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student-friendly reading passage about the discovery of cells and cell theory.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Once finished reading, students can select the “start practice” button in the bottom right corner to complete computer-adaptive practice questions about the topic.</a:t>
            </a:r>
            <a:endParaRPr/>
          </a:p>
        </p:txBody>
      </p:sp>
      <p:pic>
        <p:nvPicPr>
          <p:cNvPr id="737" name="Google Shape;737;p61"/>
          <p:cNvPicPr preferRelativeResize="0"/>
          <p:nvPr/>
        </p:nvPicPr>
        <p:blipFill rotWithShape="1">
          <a:blip r:embed="rId5">
            <a:alphaModFix/>
          </a:blip>
          <a:srcRect/>
          <a:stretch/>
        </p:blipFill>
        <p:spPr>
          <a:xfrm>
            <a:off x="3195262" y="4905550"/>
            <a:ext cx="4942897" cy="1957227"/>
          </a:xfrm>
          <a:prstGeom prst="rect">
            <a:avLst/>
          </a:prstGeom>
          <a:noFill/>
          <a:ln w="9525" cap="flat" cmpd="sng">
            <a:solidFill>
              <a:schemeClr val="dk1"/>
            </a:solidFill>
            <a:prstDash val="solid"/>
            <a:round/>
            <a:headEnd type="none" w="sm" len="sm"/>
            <a:tailEnd type="none" w="sm" len="sm"/>
          </a:ln>
        </p:spPr>
      </p:pic>
      <p:pic>
        <p:nvPicPr>
          <p:cNvPr id="738" name="Google Shape;738;p61"/>
          <p:cNvPicPr preferRelativeResize="0"/>
          <p:nvPr/>
        </p:nvPicPr>
        <p:blipFill rotWithShape="1">
          <a:blip r:embed="rId6">
            <a:alphaModFix/>
          </a:blip>
          <a:srcRect/>
          <a:stretch/>
        </p:blipFill>
        <p:spPr>
          <a:xfrm>
            <a:off x="5394284" y="2340809"/>
            <a:ext cx="3627454" cy="2430111"/>
          </a:xfrm>
          <a:prstGeom prst="rect">
            <a:avLst/>
          </a:prstGeom>
          <a:noFill/>
          <a:ln w="9525" cap="flat" cmpd="sng">
            <a:solidFill>
              <a:schemeClr val="dk1"/>
            </a:solidFill>
            <a:prstDash val="solid"/>
            <a:round/>
            <a:headEnd type="none" w="sm" len="sm"/>
            <a:tailEnd type="none" w="sm" len="sm"/>
          </a:ln>
        </p:spPr>
      </p:pic>
      <p:sp>
        <p:nvSpPr>
          <p:cNvPr id="739" name="Google Shape;739;p61" descr="Laptop"/>
          <p:cNvSpPr/>
          <p:nvPr/>
        </p:nvSpPr>
        <p:spPr>
          <a:xfrm>
            <a:off x="44367"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9"/>
          <p:cNvSpPr txBox="1"/>
          <p:nvPr/>
        </p:nvSpPr>
        <p:spPr>
          <a:xfrm>
            <a:off x="606144" y="408747"/>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does the development of the cell theory relate to the nature of science?</a:t>
            </a:r>
            <a:endParaRPr/>
          </a:p>
        </p:txBody>
      </p:sp>
      <p:pic>
        <p:nvPicPr>
          <p:cNvPr id="747" name="Google Shape;747;p59" descr="The Wacky History of Cell Theory | Let's Talk Science"/>
          <p:cNvPicPr preferRelativeResize="0"/>
          <p:nvPr/>
        </p:nvPicPr>
        <p:blipFill rotWithShape="1">
          <a:blip r:embed="rId4">
            <a:alphaModFix/>
          </a:blip>
          <a:srcRect/>
          <a:stretch/>
        </p:blipFill>
        <p:spPr>
          <a:xfrm>
            <a:off x="2274606" y="1441410"/>
            <a:ext cx="4872580" cy="48725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descr="Challenge Upro-g De Juin - Number 6 Clipart - Png Download - Full ..."/>
          <p:cNvPicPr preferRelativeResize="0"/>
          <p:nvPr/>
        </p:nvPicPr>
        <p:blipFill rotWithShape="1">
          <a:blip r:embed="rId3">
            <a:alphaModFix/>
          </a:blip>
          <a:srcRect/>
          <a:stretch/>
        </p:blipFill>
        <p:spPr>
          <a:xfrm>
            <a:off x="2217738" y="0"/>
            <a:ext cx="4706937" cy="6858000"/>
          </a:xfrm>
          <a:prstGeom prst="rect">
            <a:avLst/>
          </a:prstGeom>
          <a:noFill/>
          <a:ln>
            <a:noFill/>
          </a:ln>
        </p:spPr>
      </p:pic>
      <p:sp>
        <p:nvSpPr>
          <p:cNvPr id="160" name="Google Shape;160;p6"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txBox="1"/>
          <p:nvPr/>
        </p:nvSpPr>
        <p:spPr>
          <a:xfrm>
            <a:off x="729205" y="2335776"/>
            <a:ext cx="7245900" cy="831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We can understand the natural world through science.</a:t>
            </a:r>
            <a:endParaRPr/>
          </a:p>
        </p:txBody>
      </p:sp>
      <p:sp>
        <p:nvSpPr>
          <p:cNvPr id="167" name="Google Shape;167;p7"/>
          <p:cNvSpPr txBox="1"/>
          <p:nvPr/>
        </p:nvSpPr>
        <p:spPr>
          <a:xfrm>
            <a:off x="729205" y="3321881"/>
            <a:ext cx="8437945"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Science is based on evidence – observational and experimental.</a:t>
            </a:r>
            <a:endParaRPr/>
          </a:p>
        </p:txBody>
      </p:sp>
      <p:sp>
        <p:nvSpPr>
          <p:cNvPr id="168" name="Google Shape;168;p7"/>
          <p:cNvSpPr txBox="1"/>
          <p:nvPr/>
        </p:nvSpPr>
        <p:spPr>
          <a:xfrm>
            <a:off x="729205" y="4014861"/>
            <a:ext cx="7685590"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Science is a blend of logic and innovation.</a:t>
            </a:r>
            <a:endParaRPr/>
          </a:p>
        </p:txBody>
      </p:sp>
      <p:sp>
        <p:nvSpPr>
          <p:cNvPr id="169" name="Google Shape;169;p7"/>
          <p:cNvSpPr txBox="1"/>
          <p:nvPr/>
        </p:nvSpPr>
        <p:spPr>
          <a:xfrm>
            <a:off x="729205" y="4707841"/>
            <a:ext cx="7685590"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Scientific ideas can change as new data is collected.</a:t>
            </a:r>
            <a:endParaRPr/>
          </a:p>
        </p:txBody>
      </p:sp>
      <p:sp>
        <p:nvSpPr>
          <p:cNvPr id="170" name="Google Shape;170;p7"/>
          <p:cNvSpPr txBox="1"/>
          <p:nvPr/>
        </p:nvSpPr>
        <p:spPr>
          <a:xfrm>
            <a:off x="729205" y="5396440"/>
            <a:ext cx="7685590"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Science is a complex, social endeavor.</a:t>
            </a:r>
            <a:endParaRPr/>
          </a:p>
        </p:txBody>
      </p:sp>
      <p:sp>
        <p:nvSpPr>
          <p:cNvPr id="171" name="Google Shape;171;p7"/>
          <p:cNvSpPr txBox="1"/>
          <p:nvPr/>
        </p:nvSpPr>
        <p:spPr>
          <a:xfrm>
            <a:off x="729205" y="6089420"/>
            <a:ext cx="7685590"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Scientists must try to remain objective to avoid bias.</a:t>
            </a:r>
            <a:endParaRPr/>
          </a:p>
        </p:txBody>
      </p:sp>
      <p:pic>
        <p:nvPicPr>
          <p:cNvPr id="172" name="Google Shape;172;p7" descr="Conversations with Dan: social vs natural science | Footnotes to Plato"/>
          <p:cNvPicPr preferRelativeResize="0"/>
          <p:nvPr/>
        </p:nvPicPr>
        <p:blipFill rotWithShape="1">
          <a:blip r:embed="rId3">
            <a:alphaModFix/>
          </a:blip>
          <a:srcRect/>
          <a:stretch/>
        </p:blipFill>
        <p:spPr>
          <a:xfrm>
            <a:off x="2931038" y="134469"/>
            <a:ext cx="3189325" cy="2248473"/>
          </a:xfrm>
          <a:prstGeom prst="rect">
            <a:avLst/>
          </a:prstGeom>
          <a:noFill/>
          <a:ln>
            <a:noFill/>
          </a:ln>
        </p:spPr>
      </p:pic>
      <p:sp>
        <p:nvSpPr>
          <p:cNvPr id="173" name="Google Shape;173;p7"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fade">
                                      <p:cBhvr>
                                        <p:cTn id="22" dur="1000"/>
                                        <p:tgtEl>
                                          <p:spTgt spid="1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fade">
                                      <p:cBhvr>
                                        <p:cTn id="27" dur="1000"/>
                                        <p:tgtEl>
                                          <p:spTgt spid="1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descr="Hypothesis Clipart Science Result - Science For The People Png ..."/>
          <p:cNvPicPr preferRelativeResize="0"/>
          <p:nvPr/>
        </p:nvPicPr>
        <p:blipFill rotWithShape="1">
          <a:blip r:embed="rId3">
            <a:alphaModFix/>
          </a:blip>
          <a:srcRect b="8340"/>
          <a:stretch/>
        </p:blipFill>
        <p:spPr>
          <a:xfrm>
            <a:off x="2293004" y="1399673"/>
            <a:ext cx="4557991" cy="5112766"/>
          </a:xfrm>
          <a:prstGeom prst="rect">
            <a:avLst/>
          </a:prstGeom>
          <a:noFill/>
          <a:ln>
            <a:noFill/>
          </a:ln>
        </p:spPr>
      </p:pic>
      <p:sp>
        <p:nvSpPr>
          <p:cNvPr id="180" name="Google Shape;180;p8"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txBox="1"/>
          <p:nvPr/>
        </p:nvSpPr>
        <p:spPr>
          <a:xfrm>
            <a:off x="920075" y="199075"/>
            <a:ext cx="7891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rgbClr val="000000"/>
                </a:solidFill>
                <a:latin typeface="Calibri"/>
                <a:ea typeface="Calibri"/>
                <a:cs typeface="Calibri"/>
                <a:sym typeface="Calibri"/>
              </a:rPr>
              <a:t>Hypothesis:</a:t>
            </a:r>
            <a:r>
              <a:rPr lang="en-US" sz="3600">
                <a:solidFill>
                  <a:srgbClr val="000000"/>
                </a:solidFill>
                <a:latin typeface="Calibri"/>
                <a:ea typeface="Calibri"/>
                <a:cs typeface="Calibri"/>
                <a:sym typeface="Calibri"/>
              </a:rPr>
              <a:t>  an “educated guess” that must be tested</a:t>
            </a:r>
            <a:endParaRPr sz="3600" u="sng">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4033</Words>
  <Application>Microsoft Office PowerPoint</Application>
  <PresentationFormat>On-screen Show (4:3)</PresentationFormat>
  <Paragraphs>346</Paragraphs>
  <Slides>71</Slides>
  <Notes>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PowerPoint Presentation</vt:lpstr>
      <vt:lpstr>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2017-05-16T13:21:17Z</dcterms:created>
  <dcterms:modified xsi:type="dcterms:W3CDTF">2021-08-03T18:58:49Z</dcterms:modified>
</cp:coreProperties>
</file>