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76"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77" r:id="rId11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6" roundtripDataSignature="AMtx7mgm/AVA2q3lukPta1A61ziiHwND6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Researching those existing ideas helps you develop your own hypothesis.  A hypothesis is a suggested</a:t>
            </a:r>
            <a:r>
              <a:rPr lang="en-US" b="1"/>
              <a:t> </a:t>
            </a:r>
            <a:r>
              <a:rPr lang="en-US"/>
              <a:t>explanation or idea that can be tested through an experiment. It’s super important to note that </a:t>
            </a:r>
            <a:r>
              <a:rPr lang="en-US" b="1"/>
              <a:t>a hypothesis must be able to be tested! The hypothesis predicts what will happen and why. </a:t>
            </a:r>
            <a:endParaRPr/>
          </a:p>
        </p:txBody>
      </p:sp>
      <p:sp>
        <p:nvSpPr>
          <p:cNvPr id="181" name="Google Shape;181;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ded927cd3f_0_8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5" name="Google Shape;945;gded927cd3f_0_8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law?</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 explanation that always occurs]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46" name="Google Shape;946;gded927cd3f_0_8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ded927cd3f_0_8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gded927cd3f_0_8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main difference between a theory and a law?</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theory is a widely accepted explanation for natural phenomena, while a law is an explanation that </a:t>
            </a:r>
            <a:r>
              <a:rPr lang="en-US" u="sng"/>
              <a:t>always</a:t>
            </a:r>
            <a:r>
              <a:rPr lang="en-US"/>
              <a:t> occurs.]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55" name="Google Shape;955;gded927cd3f_0_8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ded927cd3f_0_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gded927cd3f_0_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As a demonstration doesn’t necessarily apply here, you may choose to share the two video links above with your students so they can hear these concepts explained again.</a:t>
            </a:r>
            <a:endParaRPr>
              <a:highlight>
                <a:schemeClr val="lt1"/>
              </a:highlight>
            </a:endParaRPr>
          </a:p>
        </p:txBody>
      </p:sp>
      <p:sp>
        <p:nvSpPr>
          <p:cNvPr id="966" name="Google Shape;966;gded927cd3f_0_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ded927cd3f_0_9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gded927cd3f_0_9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974" name="Google Shape;974;gded927cd3f_0_9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ded927cd3f_0_9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9" name="Google Shape;979;gded927cd3f_0_9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A hypothesis is an educated guess that must be tested.  Like we discussed with the nature of science and the scientific method, when you have a question or problem that you want to investigate, you use existing knowledge to develop a hypothesis, then test it with an experiment.</a:t>
            </a:r>
            <a:endParaRPr/>
          </a:p>
        </p:txBody>
      </p:sp>
      <p:sp>
        <p:nvSpPr>
          <p:cNvPr id="980" name="Google Shape;980;gded927cd3f_0_9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ded927cd3f_0_9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9" name="Google Shape;989;gded927cd3f_0_9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A theory is a widely accepted explanation for natural occurrences that has stood up to repeated testing. </a:t>
            </a:r>
            <a:endParaRPr/>
          </a:p>
        </p:txBody>
      </p:sp>
      <p:sp>
        <p:nvSpPr>
          <p:cNvPr id="990" name="Google Shape;990;gded927cd3f_0_9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ded927cd3f_0_10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gded927cd3f_0_10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A law is an observation that always occurs under certain conditions. These usually involve math, as scientists come up with formulas that help explain natural phenomena. Theories often attempt to explain why these observations happen consistently.</a:t>
            </a:r>
            <a:endParaRPr/>
          </a:p>
        </p:txBody>
      </p:sp>
      <p:sp>
        <p:nvSpPr>
          <p:cNvPr id="1000" name="Google Shape;1000;gded927cd3f_0_10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ded927cd3f_0_10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9" name="Google Shape;1009;gded927cd3f_0_10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Have students discuss these questions with a partner or with their table before calling on groups to share one of their responses with the class. You may write responses on the board to keep track and to keep students thinking toward new answers.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Alternative: If you know of a simulation or other reinforcement activity that could correspond with this topic, please contact a member of the team and let them know.</a:t>
            </a:r>
            <a:endParaRPr/>
          </a:p>
        </p:txBody>
      </p:sp>
      <p:sp>
        <p:nvSpPr>
          <p:cNvPr id="1010" name="Google Shape;1010;gded927cd3f_0_10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ed927cd3f_0_10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gded927cd3f_0_10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a:t>Okay everyone.  Let’s reflect once more on our big question.  Does anyone have any additional examples to share that haven’t been discussed yet? </a:t>
            </a:r>
            <a:endParaRPr/>
          </a:p>
        </p:txBody>
      </p:sp>
      <p:sp>
        <p:nvSpPr>
          <p:cNvPr id="1019" name="Google Shape;1019;gded927cd3f_0_10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ded927cd3f_0_10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6" name="Google Shape;1026;gded927cd3f_0_10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1027" name="Google Shape;1027;gded927cd3f_0_10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Investigators use experiments to test their hypotheses. Experiments must be designed carefully, well-controlled and documented so that they can be replicated (or repeated) by other investigators. Experimental results are recorded as data that can be used to determine whether or not the hypothesis is supported. </a:t>
            </a:r>
            <a:endParaRPr/>
          </a:p>
        </p:txBody>
      </p:sp>
      <p:sp>
        <p:nvSpPr>
          <p:cNvPr id="189" name="Google Shape;18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Finally, after you conduct your experiment, you should be able to draw conclusions about whether your hypothesis was supported or not. Hypotheses that are not supported are rejected. </a:t>
            </a:r>
            <a:endParaRPr/>
          </a:p>
          <a:p>
            <a:pPr marL="0" lvl="0" indent="0" algn="l" rtl="0">
              <a:lnSpc>
                <a:spcPct val="100000"/>
              </a:lnSpc>
              <a:spcBef>
                <a:spcPts val="0"/>
              </a:spcBef>
              <a:spcAft>
                <a:spcPts val="0"/>
              </a:spcAft>
              <a:buSzPts val="1400"/>
              <a:buNone/>
            </a:pPr>
            <a:endParaRPr/>
          </a:p>
        </p:txBody>
      </p:sp>
      <p:sp>
        <p:nvSpPr>
          <p:cNvPr id="197" name="Google Shape;197;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205" name="Google Shape;20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are the steps that investigators follow to answer questions about the natural world called?</a:t>
            </a:r>
            <a:endParaRPr/>
          </a:p>
          <a:p>
            <a:pPr marL="0" lvl="0" indent="0" algn="l" rtl="0">
              <a:lnSpc>
                <a:spcPct val="100000"/>
              </a:lnSpc>
              <a:spcBef>
                <a:spcPts val="0"/>
              </a:spcBef>
              <a:spcAft>
                <a:spcPts val="0"/>
              </a:spcAft>
              <a:buSzPts val="1400"/>
              <a:buNone/>
            </a:pPr>
            <a:endParaRPr/>
          </a:p>
        </p:txBody>
      </p:sp>
      <p:sp>
        <p:nvSpPr>
          <p:cNvPr id="211" name="Google Shape;21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ded927cd3f_0_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ded927cd3f_0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are the steps that investigators follow to answer questions about the natural world called?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[Scientific Method]</a:t>
            </a:r>
            <a:endParaRPr/>
          </a:p>
        </p:txBody>
      </p:sp>
      <p:sp>
        <p:nvSpPr>
          <p:cNvPr id="220" name="Google Shape;220;gded927cd3f_0_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d96993b0a5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d96993b0a5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Which of the following is NOT one of the 6 concepts to know about the nature of science?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[Once you find an answer you don’t need science anymore. → In fact, as we participate in science investigations, we usually come across more questions that we want to answer!]</a:t>
            </a:r>
            <a:endParaRPr/>
          </a:p>
        </p:txBody>
      </p:sp>
      <p:sp>
        <p:nvSpPr>
          <p:cNvPr id="229" name="Google Shape;229;gd96993b0a5_0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The first step of the scientific method always begins with making an...</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[Observation]</a:t>
            </a:r>
            <a:endParaRPr/>
          </a:p>
        </p:txBody>
      </p:sp>
      <p:sp>
        <p:nvSpPr>
          <p:cNvPr id="239" name="Google Shape;239;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96993b0a5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d96993b0a5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A hypothesis must be...</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[testable / able to be tested through an experiment]</a:t>
            </a:r>
            <a:endParaRPr/>
          </a:p>
        </p:txBody>
      </p:sp>
      <p:sp>
        <p:nvSpPr>
          <p:cNvPr id="247" name="Google Shape;247;gd96993b0a5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the phrase Nature of Science.</a:t>
            </a:r>
            <a:endParaRPr/>
          </a:p>
        </p:txBody>
      </p:sp>
      <p:sp>
        <p:nvSpPr>
          <p:cNvPr id="255" name="Google Shape;255;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Today we’ll be learning about 6 concepts referred to as the nature of science...</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The nature of science refers to some foundational concepts that guide scientists’ thinking about the natural world.  </a:t>
            </a:r>
            <a:endParaRPr/>
          </a:p>
          <a:p>
            <a:pPr marL="0" lvl="0" indent="0" algn="l" rtl="0">
              <a:spcBef>
                <a:spcPts val="0"/>
              </a:spcBef>
              <a:spcAft>
                <a:spcPts val="0"/>
              </a:spcAft>
              <a:buClr>
                <a:schemeClr val="dk1"/>
              </a:buClr>
              <a:buFont typeface="Arial"/>
              <a:buNone/>
            </a:pPr>
            <a:r>
              <a:rPr lang="en-US"/>
              <a:t>We can think of it like the Constitution of the United States.  Just as the constitution is like a “code” that US citizens live by, the nature of science is a sort of “code” that scientists live by.</a:t>
            </a:r>
            <a:endParaRPr/>
          </a:p>
        </p:txBody>
      </p:sp>
      <p:sp>
        <p:nvSpPr>
          <p:cNvPr id="263" name="Google Shape;263;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74" name="Google Shape;274;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d96993b0a5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gd96993b0a5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nature of science?</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a:t>
            </a:r>
            <a:r>
              <a:rPr lang="en-US"/>
              <a:t>The nature of science refers to some foundational concepts that guide scientists’ thinking about the natural world.]</a:t>
            </a:r>
            <a:endParaRPr/>
          </a:p>
          <a:p>
            <a:pPr marL="0" lvl="0" indent="0" algn="l" rtl="0">
              <a:lnSpc>
                <a:spcPct val="100000"/>
              </a:lnSpc>
              <a:spcBef>
                <a:spcPts val="0"/>
              </a:spcBef>
              <a:spcAft>
                <a:spcPts val="0"/>
              </a:spcAft>
              <a:buSzPts val="1400"/>
              <a:buNone/>
            </a:pPr>
            <a:endParaRPr/>
          </a:p>
        </p:txBody>
      </p:sp>
      <p:sp>
        <p:nvSpPr>
          <p:cNvPr id="280" name="Google Shape;280;gd96993b0a5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88" name="Google Shape;288;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The scientific method gives us steps to follow as we begin learning how to conduct investigations.  However, if you look up “the scientific method,” you’ll see that there are different steps listed sometimes.  That’s because science is a process that can vary or change from case to case, or one experiment to the next.  For example, as we begin an investigation, we may realize that something isn’t working, we need to go a different direction with an idea, or we may need to think of a new idea altogether.  In these instances, we may not complete every step of the scientific method.</a:t>
            </a:r>
            <a:endParaRPr/>
          </a:p>
        </p:txBody>
      </p:sp>
      <p:sp>
        <p:nvSpPr>
          <p:cNvPr id="295" name="Google Shape;295;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That’s where “The Nature of Science” comes in!  The nature of science involves testing and refining our current understanding of the world around us – just like the steps of the scientific method help us do.  However, it includes 6 broader concepts, or general guidelines, for us to understand and follow as we participate in scientific inquiry.  Let’s take a closer look at these 6 concepts.</a:t>
            </a:r>
            <a:endParaRPr/>
          </a:p>
        </p:txBody>
      </p:sp>
      <p:sp>
        <p:nvSpPr>
          <p:cNvPr id="303" name="Google Shape;303;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First, we can gain an understanding of things in the world around us through science.  Science can help us find many different answers, but not answers to everything – only things that can be observed, measured, and tested in the natural world.</a:t>
            </a:r>
            <a:endParaRPr/>
          </a:p>
        </p:txBody>
      </p:sp>
      <p:sp>
        <p:nvSpPr>
          <p:cNvPr id="311" name="Google Shape;311;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Everything in science begins with an observation that makes us curious about something.  Then we gather more evidence through experiments and more observations to determine answers to the questions or problems that we were curious about.</a:t>
            </a:r>
            <a:endParaRPr/>
          </a:p>
        </p:txBody>
      </p:sp>
      <p:sp>
        <p:nvSpPr>
          <p:cNvPr id="319" name="Google Shape;319;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ded927cd3f_0_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ded927cd3f_0_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Engaging in science involves the use of current understandings and science knowledge, as well as creative, innovative ideas and tools that help us expand on what we already know and understand. Sometimes new information is uncovered systematically, but other times we might learn new things through creative or even accidental processes.</a:t>
            </a:r>
            <a:endParaRPr/>
          </a:p>
        </p:txBody>
      </p:sp>
      <p:sp>
        <p:nvSpPr>
          <p:cNvPr id="327" name="Google Shape;327;gded927cd3f_0_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ded927cd3f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ded927cd3f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Science and technology are closely related to each other.  We use science to understand the natural world through observation and experimentation, and new technologies are developed to aid in gathering data.  As we collect new data, we gain fresh insights and raise new questions, and this can prompt a need for additional investigations.  Through this process, scientific ideas and knowledge can change over time. Just as new technologies can help us learn more about our world, new scientific discoveries can lead to advancements in technology. </a:t>
            </a:r>
            <a:endParaRPr/>
          </a:p>
        </p:txBody>
      </p:sp>
      <p:sp>
        <p:nvSpPr>
          <p:cNvPr id="335" name="Google Shape;335;gded927cd3f_0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does the nature of science relate to the development of hypotheses, theories, and laws?</a:t>
            </a:r>
            <a:endParaRPr b="1"/>
          </a:p>
          <a:p>
            <a:pPr marL="0" lvl="0" indent="0" algn="l" rtl="0">
              <a:lnSpc>
                <a:spcPct val="100000"/>
              </a:lnSpc>
              <a:spcBef>
                <a:spcPts val="0"/>
              </a:spcBef>
              <a:spcAft>
                <a:spcPts val="0"/>
              </a:spcAft>
              <a:buSzPts val="1400"/>
              <a:buNone/>
            </a:pPr>
            <a:r>
              <a:rPr lang="en-US" b="0"/>
              <a:t> </a:t>
            </a:r>
            <a:endParaRPr/>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a:t>
            </a:r>
            <a:r>
              <a:rPr lang="en-US"/>
              <a:t>guesses</a:t>
            </a:r>
            <a:r>
              <a:rPr lang="en-US" b="0"/>
              <a:t>!  Be sure to keep this question and your predictions in mind as we move through these next few lessons, and we’ll continue to revisit it.</a:t>
            </a:r>
            <a:endParaRP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ded927cd3f_0_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ded927cd3f_0_1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Science involves communication, teamwork, collaboration, careful examination, creativity, and the ability to think outside the box, or innovation. Scientific results are not meaningful unless they are communicated with others and analyzed by different perspectives. </a:t>
            </a:r>
            <a:endParaRPr/>
          </a:p>
        </p:txBody>
      </p:sp>
      <p:sp>
        <p:nvSpPr>
          <p:cNvPr id="343" name="Google Shape;343;gded927cd3f_0_1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ded927cd3f_0_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ded927cd3f_0_1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Everyone has their own beliefs, feelings, or opinions about things we encounter in the world.  But when scientists are investigating a question or problem, it’s important that they set these personal opinions aside so that they do not impact the results.  </a:t>
            </a:r>
            <a:endParaRPr/>
          </a:p>
          <a:p>
            <a:pPr marL="0" lvl="0" indent="0" algn="l" rtl="0">
              <a:spcBef>
                <a:spcPts val="0"/>
              </a:spcBef>
              <a:spcAft>
                <a:spcPts val="0"/>
              </a:spcAft>
              <a:buNone/>
            </a:pPr>
            <a:r>
              <a:rPr lang="en-US"/>
              <a:t>For example, let’s say we were conducting an experiment to determine if Android or Apple cell phones get better service in our school building.  You might be a huge fan of Apple phones and really think that this brand is the best, but you must remain objective and set your personal beliefs aside so that your opinion does not influence the results of the experiment. </a:t>
            </a:r>
            <a:endParaRPr/>
          </a:p>
          <a:p>
            <a:pPr marL="0" lvl="0" indent="0" algn="l" rtl="0">
              <a:spcBef>
                <a:spcPts val="0"/>
              </a:spcBef>
              <a:spcAft>
                <a:spcPts val="0"/>
              </a:spcAft>
              <a:buNone/>
            </a:pPr>
            <a:r>
              <a:rPr lang="en-US"/>
              <a:t>While scientists do their best to avoid being subjective, it is difficult to avoid completely and subjectivity has influenced many scientific results and influenced scientific processes historically. </a:t>
            </a:r>
            <a:endParaRPr/>
          </a:p>
        </p:txBody>
      </p:sp>
      <p:sp>
        <p:nvSpPr>
          <p:cNvPr id="351" name="Google Shape;351;gded927cd3f_0_1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59" name="Google Shape;359;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d96993b0a5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d96993b0a5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What is the difference between the scientific method and the nature of science?</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[The nature of science includes broad/general guidelines for scientists, while the scientific method is a set of specific steps to follow.]</a:t>
            </a:r>
            <a:endParaRPr/>
          </a:p>
          <a:p>
            <a:pPr marL="0" lvl="0" indent="0" algn="l" rtl="0">
              <a:lnSpc>
                <a:spcPct val="100000"/>
              </a:lnSpc>
              <a:spcBef>
                <a:spcPts val="0"/>
              </a:spcBef>
              <a:spcAft>
                <a:spcPts val="0"/>
              </a:spcAft>
              <a:buSzPts val="1400"/>
              <a:buNone/>
            </a:pPr>
            <a:endParaRPr/>
          </a:p>
        </p:txBody>
      </p:sp>
      <p:sp>
        <p:nvSpPr>
          <p:cNvPr id="365" name="Google Shape;365;gd96993b0a5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ded927cd3f_0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ded927cd3f_0_1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of the following is NOT one of the 6 concepts to know about the nature of science?</a:t>
            </a:r>
            <a:endParaRPr/>
          </a:p>
          <a:p>
            <a:pPr marL="0" lvl="0" indent="0" algn="l" rtl="0">
              <a:lnSpc>
                <a:spcPct val="100000"/>
              </a:lnSpc>
              <a:spcBef>
                <a:spcPts val="0"/>
              </a:spcBef>
              <a:spcAft>
                <a:spcPts val="0"/>
              </a:spcAft>
              <a:buSzPts val="1400"/>
              <a:buNone/>
            </a:pPr>
            <a:endParaRPr/>
          </a:p>
        </p:txBody>
      </p:sp>
      <p:sp>
        <p:nvSpPr>
          <p:cNvPr id="374" name="Google Shape;374;gded927cd3f_0_1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ded927cd3f_0_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ded927cd3f_0_1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of the following is NOT one of the 6 concepts to know about the nature of science?</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100"/>
              <a:buFont typeface="Arial"/>
              <a:buNone/>
            </a:pPr>
            <a:r>
              <a:rPr lang="en-US"/>
              <a:t>[Once you find an answer you don’t need science anymore. → In fact, as we participate in science investigations, we usually come across more questions that we want to answer!]</a:t>
            </a:r>
            <a:endParaRPr/>
          </a:p>
          <a:p>
            <a:pPr marL="0" lvl="0" indent="0" algn="l" rtl="0">
              <a:lnSpc>
                <a:spcPct val="100000"/>
              </a:lnSpc>
              <a:spcBef>
                <a:spcPts val="0"/>
              </a:spcBef>
              <a:spcAft>
                <a:spcPts val="0"/>
              </a:spcAft>
              <a:buSzPts val="1400"/>
              <a:buNone/>
            </a:pPr>
            <a:endParaRPr/>
          </a:p>
        </p:txBody>
      </p:sp>
      <p:sp>
        <p:nvSpPr>
          <p:cNvPr id="384" name="Google Shape;384;gded927cd3f_0_1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394" name="Google Shape;394;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ded927cd3f_0_1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ded927cd3f_0_1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The nature of science refers to some foundational concepts that guide scientists’ thinking about the natural world.  </a:t>
            </a:r>
            <a:endParaRPr/>
          </a:p>
          <a:p>
            <a:pPr marL="0" lvl="0" indent="0" algn="l" rtl="0">
              <a:spcBef>
                <a:spcPts val="0"/>
              </a:spcBef>
              <a:spcAft>
                <a:spcPts val="0"/>
              </a:spcAft>
              <a:buClr>
                <a:schemeClr val="dk1"/>
              </a:buClr>
              <a:buFont typeface="Arial"/>
              <a:buNone/>
            </a:pPr>
            <a:r>
              <a:rPr lang="en-US"/>
              <a:t>We can think of it like the Constitution of the United States.  Just as the constitution is like a “code” that US citizens live by, the nature of science is a sort of “code” that scientists live by.</a:t>
            </a:r>
            <a:endParaRPr/>
          </a:p>
        </p:txBody>
      </p:sp>
      <p:sp>
        <p:nvSpPr>
          <p:cNvPr id="401" name="Google Shape;401;gded927cd3f_0_1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ded927cd3f_0_2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gded927cd3f_0_2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we can gain an understanding of things in the world around us through science.  Science can help us find many different answers, but not answers to everything – only things that can be observed, measured, and tested in the natural world.</a:t>
            </a:r>
            <a:endParaRPr/>
          </a:p>
        </p:txBody>
      </p:sp>
      <p:sp>
        <p:nvSpPr>
          <p:cNvPr id="411" name="Google Shape;411;gded927cd3f_0_2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ded927cd3f_0_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gded927cd3f_0_2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Everything in science begins with an observation that makes us curious about something.  Then we gather more evidence through experiments and more observations to determine answers to the questions or problems that we were curious about.</a:t>
            </a:r>
            <a:endParaRPr/>
          </a:p>
        </p:txBody>
      </p:sp>
      <p:sp>
        <p:nvSpPr>
          <p:cNvPr id="419" name="Google Shape;419;gded927cd3f_0_2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7b3d83f1ac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7b3d83f1ac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Before we jump in, let’s look at a short demonstration related to the nature of science.</a:t>
            </a:r>
            <a:endParaRPr/>
          </a:p>
          <a:p>
            <a:pPr marL="0" lvl="0" indent="0" algn="l" rtl="0">
              <a:spcBef>
                <a:spcPts val="0"/>
              </a:spcBef>
              <a:spcAft>
                <a:spcPts val="0"/>
              </a:spcAft>
              <a:buClr>
                <a:schemeClr val="dk1"/>
              </a:buClr>
              <a:buSzPts val="1100"/>
              <a:buFont typeface="Arial"/>
              <a:buNone/>
            </a:pPr>
            <a:r>
              <a:rPr lang="en-US" sz="1300"/>
              <a:t>Which temperature of water do you think will cause the color to spread out within the liquid faster? </a:t>
            </a:r>
            <a:endParaRPr sz="1300"/>
          </a:p>
          <a:p>
            <a:pPr marL="0" lvl="0" indent="0" algn="l" rtl="0">
              <a:spcBef>
                <a:spcPts val="0"/>
              </a:spcBef>
              <a:spcAft>
                <a:spcPts val="0"/>
              </a:spcAft>
              <a:buClr>
                <a:schemeClr val="dk1"/>
              </a:buClr>
              <a:buSzPts val="1100"/>
              <a:buFont typeface="Arial"/>
              <a:buNone/>
            </a:pPr>
            <a:r>
              <a:rPr lang="en-US" sz="1300"/>
              <a:t>Let’s observe and see if our guess was correct… </a:t>
            </a:r>
            <a:endParaRPr sz="1300"/>
          </a:p>
          <a:p>
            <a:pPr marL="0" lvl="0" indent="0" algn="l" rtl="0">
              <a:spcBef>
                <a:spcPts val="0"/>
              </a:spcBef>
              <a:spcAft>
                <a:spcPts val="0"/>
              </a:spcAft>
              <a:buClr>
                <a:schemeClr val="dk1"/>
              </a:buClr>
              <a:buSzPts val="1100"/>
              <a:buFont typeface="Arial"/>
              <a:buNone/>
            </a:pPr>
            <a:r>
              <a:rPr lang="en-US" sz="1300"/>
              <a:t>Notice that the hot water caused the color to move much faster through the liquid. What we call “heat” really has to do with how fast molecules are moving - that movement of the water molecules causes the food dye to move as well. </a:t>
            </a:r>
            <a:endParaRPr sz="1300"/>
          </a:p>
          <a:p>
            <a:pPr marL="0" lvl="0" indent="0" algn="l" rtl="0">
              <a:spcBef>
                <a:spcPts val="0"/>
              </a:spcBef>
              <a:spcAft>
                <a:spcPts val="0"/>
              </a:spcAft>
              <a:buSzPts val="1100"/>
              <a:buNone/>
            </a:pPr>
            <a:r>
              <a:rPr lang="en-US" sz="1300"/>
              <a:t>This small and simple experiment demonstrates a few of the principles that make up what we call the “nature of science”. Science gives us insight into the natural world. Science is based upon data, which we collected through simple observation. Science is also a collaborative and social process. Without communication, science cannot move forward. Notice that I had you all work with a partner in generating your predictions for what would happen. If we had uncovered new information about water, we would certainly want to share that with others who are studying it. Scientific understanding also changes as new data is collected, much like those of you who guessed that the color would move fastest in the cold cup. We are going to dive further into these principles and others today.</a:t>
            </a:r>
            <a:endParaRPr/>
          </a:p>
        </p:txBody>
      </p:sp>
      <p:sp>
        <p:nvSpPr>
          <p:cNvPr id="134" name="Google Shape;134;g7b3d83f1ac_0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ded927cd3f_0_2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ded927cd3f_0_2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Engaging in science involves the use of current understandings and science knowledge, as well as creative, innovative ideas and tools that help us expand on what we already know and understand. Sometimes new information is uncovered systematically, but other times we might learn new things through creative or even accidental processes.</a:t>
            </a:r>
            <a:endParaRPr/>
          </a:p>
        </p:txBody>
      </p:sp>
      <p:sp>
        <p:nvSpPr>
          <p:cNvPr id="427" name="Google Shape;427;gded927cd3f_0_2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ded927cd3f_0_2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ded927cd3f_0_2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Science and technology are closely related to each other.  We use science to understand the natural world through observation and experimentation, and new technologies are developed to aid in gathering data.  As we collect new data, we gain fresh insights and raise new questions, and this can prompt a need for additional investigations.  Through this process, scientific ideas and knowledge can change over time. Just as new technologies can help us learn more about our world, new scientific discoveries can lead to advancements in technology. </a:t>
            </a:r>
            <a:endParaRPr/>
          </a:p>
        </p:txBody>
      </p:sp>
      <p:sp>
        <p:nvSpPr>
          <p:cNvPr id="435" name="Google Shape;435;gded927cd3f_0_2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ded927cd3f_0_2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ded927cd3f_0_2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Science involves communication, teamwork, collaboration, careful examination, creativity, and the ability to think outside the box, or innovation. Scientific results are not meaningful unless they are communicated with others and analyzed by different perspectives. </a:t>
            </a:r>
            <a:endParaRPr/>
          </a:p>
        </p:txBody>
      </p:sp>
      <p:sp>
        <p:nvSpPr>
          <p:cNvPr id="443" name="Google Shape;443;gded927cd3f_0_2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ded927cd3f_0_2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ded927cd3f_0_2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Everyone has their own beliefs, feelings, or opinions about things we encounter in the world.  But when scientists are investigating a question or problem, it’s important that they set these personal opinions aside so that they do not impact the results.  </a:t>
            </a:r>
            <a:endParaRPr/>
          </a:p>
          <a:p>
            <a:pPr marL="0" lvl="0" indent="0" algn="l" rtl="0">
              <a:spcBef>
                <a:spcPts val="0"/>
              </a:spcBef>
              <a:spcAft>
                <a:spcPts val="0"/>
              </a:spcAft>
              <a:buNone/>
            </a:pPr>
            <a:r>
              <a:rPr lang="en-US"/>
              <a:t>For example, let’s say we were conducting an experiment to determine if Android or Apple cell phones get better service in our school building.  You might be a huge fan of Apple phones and really think that this brand is the best, but you must remain objective and set your personal beliefs aside so that your opinion does not influence the results of the experiment. </a:t>
            </a:r>
            <a:endParaRPr/>
          </a:p>
          <a:p>
            <a:pPr marL="0" lvl="0" indent="0" algn="l" rtl="0">
              <a:spcBef>
                <a:spcPts val="0"/>
              </a:spcBef>
              <a:spcAft>
                <a:spcPts val="0"/>
              </a:spcAft>
              <a:buNone/>
            </a:pPr>
            <a:r>
              <a:rPr lang="en-US"/>
              <a:t>While scientists do their best to avoid being subjective, it is difficult to avoid completely and subjectivity has influenced many scientific results and influenced scientific processes historically. </a:t>
            </a:r>
            <a:endParaRPr/>
          </a:p>
        </p:txBody>
      </p:sp>
      <p:sp>
        <p:nvSpPr>
          <p:cNvPr id="451" name="Google Shape;451;gded927cd3f_0_2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ded927cd3f_0_2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ded927cd3f_0_2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b="1"/>
              <a:t>Explicit cue to revisit the big question at the end of the lesson:  </a:t>
            </a:r>
            <a:r>
              <a:rPr lang="en-US"/>
              <a:t>Okay everyone.  Let’s reflect once more on our big question.  Does anyone have any additional examples to share that haven’t been discussed yet? </a:t>
            </a:r>
            <a:endParaRPr/>
          </a:p>
        </p:txBody>
      </p:sp>
      <p:sp>
        <p:nvSpPr>
          <p:cNvPr id="459" name="Google Shape;459;gded927cd3f_0_2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467" name="Google Shape;467;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ded927cd3f_0_2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ded927cd3f_0_2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482" name="Google Shape;482;gded927cd3f_0_2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ded927cd3f_0_2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ded927cd3f_0_2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this lesson, we’ll define the terms hypothesis, theory, and law, and we’ll also discuss the differences between these three things.</a:t>
            </a:r>
            <a:endParaRPr/>
          </a:p>
        </p:txBody>
      </p:sp>
      <p:sp>
        <p:nvSpPr>
          <p:cNvPr id="512" name="Google Shape;512;gded927cd3f_0_2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ded927cd3f_0_3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gded927cd3f_0_3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does the nature of science relate to the development of hypotheses, theories, and laws?</a:t>
            </a:r>
            <a:endParaRPr b="1"/>
          </a:p>
          <a:p>
            <a:pPr marL="0" lvl="0" indent="0" algn="l" rtl="0">
              <a:lnSpc>
                <a:spcPct val="100000"/>
              </a:lnSpc>
              <a:spcBef>
                <a:spcPts val="0"/>
              </a:spcBef>
              <a:spcAft>
                <a:spcPts val="0"/>
              </a:spcAft>
              <a:buSzPts val="1400"/>
              <a:buNone/>
            </a:pPr>
            <a:r>
              <a:rPr lang="en-US" b="0"/>
              <a:t> </a:t>
            </a:r>
            <a:endParaRPr/>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a:t>
            </a:r>
            <a:r>
              <a:rPr lang="en-US"/>
              <a:t>guesses</a:t>
            </a:r>
            <a:r>
              <a:rPr lang="en-US" b="0"/>
              <a:t>!  Be sure to keep this question and your predictions in mind as we move through these next few lessons, and we’ll continue to revisit it.</a:t>
            </a:r>
            <a:endParaRPr/>
          </a:p>
        </p:txBody>
      </p:sp>
      <p:sp>
        <p:nvSpPr>
          <p:cNvPr id="521" name="Google Shape;521;gded927cd3f_0_3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3" name="Google Shape;14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ded927cd3f_0_3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ded927cd3f_0_3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529" name="Google Shape;529;gded927cd3f_0_3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ded927cd3f_0_3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ded927cd3f_0_3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The nature of science refers to some foundational concepts that guide scientists’ thinking about the natural world.  </a:t>
            </a:r>
            <a:endParaRPr/>
          </a:p>
          <a:p>
            <a:pPr marL="0" lvl="0" indent="0" algn="l" rtl="0">
              <a:spcBef>
                <a:spcPts val="0"/>
              </a:spcBef>
              <a:spcAft>
                <a:spcPts val="0"/>
              </a:spcAft>
              <a:buClr>
                <a:schemeClr val="dk1"/>
              </a:buClr>
              <a:buFont typeface="Arial"/>
              <a:buNone/>
            </a:pPr>
            <a:r>
              <a:rPr lang="en-US"/>
              <a:t>We can think of it like the Constitution of the United States.  Just as the constitution is like a “code” that US citizens live by, the nature of science is a sort of “code” that scientists live by.</a:t>
            </a:r>
            <a:endParaRPr/>
          </a:p>
        </p:txBody>
      </p:sp>
      <p:sp>
        <p:nvSpPr>
          <p:cNvPr id="535" name="Google Shape;535;gded927cd3f_0_3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ded927cd3f_0_3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gded927cd3f_0_3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nature of science involves testing and refining our current understanding of the world around us – just like the steps of the scientific method help us do.  However, it includes 6 broader concepts, or general guidelines, for us to understand and follow as we participate in scientific inquiry.  Let’s take a closer look at these 6 concepts.</a:t>
            </a:r>
            <a:endParaRPr/>
          </a:p>
        </p:txBody>
      </p:sp>
      <p:sp>
        <p:nvSpPr>
          <p:cNvPr id="545" name="Google Shape;545;gded927cd3f_0_3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ded927cd3f_0_3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ded927cd3f_0_3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we can gain an understanding of things in the world around us through science.  Science can help us find many different answers, but not answers to everything – only things that can be observed, measured, and tested in the natural world.</a:t>
            </a:r>
            <a:endParaRPr/>
          </a:p>
        </p:txBody>
      </p:sp>
      <p:sp>
        <p:nvSpPr>
          <p:cNvPr id="553" name="Google Shape;553;gded927cd3f_0_3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ded927cd3f_0_3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gded927cd3f_0_3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Everything in science begins with an observation that makes us curious about something.  Then we gather more evidence through experiments and more observations to determine answers to the questions or problems that we were curious about.</a:t>
            </a:r>
            <a:endParaRPr/>
          </a:p>
        </p:txBody>
      </p:sp>
      <p:sp>
        <p:nvSpPr>
          <p:cNvPr id="561" name="Google Shape;561;gded927cd3f_0_3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ded927cd3f_0_3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gded927cd3f_0_3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Engaging in science involves the use of current understandings and science knowledge, as well as creative, innovative ideas and tools that help us expand on what we already know and understand. Sometimes new information is uncovered systematically, but other times we might learn new things through creative or even accidental processes.</a:t>
            </a:r>
            <a:endParaRPr/>
          </a:p>
        </p:txBody>
      </p:sp>
      <p:sp>
        <p:nvSpPr>
          <p:cNvPr id="569" name="Google Shape;569;gded927cd3f_0_3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ded927cd3f_0_3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gded927cd3f_0_3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Science and technology are closely related to each other.  We use science to understand the natural world through observation and experimentation, and new technologies are developed to aid in gathering data.  As we collect new data, we gain fresh insights and raise new questions, and this can prompt a need for additional investigations.  Through this process, scientific ideas and knowledge can change over time. Just as new technologies can help us learn more about our world, new scientific discoveries can lead to advancements in technology. </a:t>
            </a:r>
            <a:endParaRPr/>
          </a:p>
        </p:txBody>
      </p:sp>
      <p:sp>
        <p:nvSpPr>
          <p:cNvPr id="577" name="Google Shape;577;gded927cd3f_0_3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ded927cd3f_0_3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gded927cd3f_0_3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Science involves communication, teamwork, collaboration, careful examination, creativity, and the ability to think outside the box, or innovation. Scientific results are not meaningful unless they are communicated with others and analyzed by different perspectives. </a:t>
            </a:r>
            <a:endParaRPr/>
          </a:p>
        </p:txBody>
      </p:sp>
      <p:sp>
        <p:nvSpPr>
          <p:cNvPr id="585" name="Google Shape;585;gded927cd3f_0_3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ded927cd3f_0_3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gded927cd3f_0_3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Everyone has their own beliefs, feelings, or opinions about things we encounter in the world.  But when scientists are investigating a question or problem, it’s important that they set these personal opinions aside so that they do not impact the results.  </a:t>
            </a:r>
            <a:endParaRPr/>
          </a:p>
          <a:p>
            <a:pPr marL="0" lvl="0" indent="0" algn="l" rtl="0">
              <a:spcBef>
                <a:spcPts val="0"/>
              </a:spcBef>
              <a:spcAft>
                <a:spcPts val="0"/>
              </a:spcAft>
              <a:buNone/>
            </a:pPr>
            <a:r>
              <a:rPr lang="en-US"/>
              <a:t>For example, let’s say we were conducting an experiment to determine if Android or Apple cell phones get better service in our school building.  You might be a huge fan of Apple phones and really think that this brand is the best, but you must remain objective and set your personal beliefs aside so that your opinion does not influence the results of the experiment. </a:t>
            </a:r>
            <a:endParaRPr/>
          </a:p>
          <a:p>
            <a:pPr marL="0" lvl="0" indent="0" algn="l" rtl="0">
              <a:spcBef>
                <a:spcPts val="0"/>
              </a:spcBef>
              <a:spcAft>
                <a:spcPts val="0"/>
              </a:spcAft>
              <a:buNone/>
            </a:pPr>
            <a:r>
              <a:rPr lang="en-US"/>
              <a:t>While scientists do their best to avoid being subjective, it is difficult to avoid completely and subjectivity has influenced many scientific results and influenced scientific processes historically. </a:t>
            </a:r>
            <a:endParaRPr/>
          </a:p>
        </p:txBody>
      </p:sp>
      <p:sp>
        <p:nvSpPr>
          <p:cNvPr id="593" name="Google Shape;593;gded927cd3f_0_3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ded927cd3f_0_3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gded927cd3f_0_3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601" name="Google Shape;601;gded927cd3f_0_3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One term that you’ve likely heard year after year in science class is the </a:t>
            </a:r>
            <a:r>
              <a:rPr lang="en-US" b="1"/>
              <a:t>scientific method</a:t>
            </a:r>
            <a:r>
              <a:rPr lang="en-US"/>
              <a:t>.  The scientific method is a series of steps that investigators follow to answer questions about the natural world.  By following the same steps, investigators are able to copy and check the work that is done by others. Let’s do a quick review of these steps.</a:t>
            </a:r>
            <a:endParaRPr/>
          </a:p>
          <a:p>
            <a:pPr marL="0" lvl="0" indent="0" algn="l" rtl="0">
              <a:lnSpc>
                <a:spcPct val="100000"/>
              </a:lnSpc>
              <a:spcBef>
                <a:spcPts val="0"/>
              </a:spcBef>
              <a:spcAft>
                <a:spcPts val="0"/>
              </a:spcAft>
              <a:buSzPts val="1400"/>
              <a:buNone/>
            </a:pPr>
            <a:endParaRPr/>
          </a:p>
        </p:txBody>
      </p:sp>
      <p:sp>
        <p:nvSpPr>
          <p:cNvPr id="149" name="Google Shape;14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ded927cd3f_0_3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gded927cd3f_0_3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the scientific method and the nature of science?</a:t>
            </a:r>
            <a:endParaRPr/>
          </a:p>
          <a:p>
            <a:pPr marL="0" lvl="0" indent="0" algn="l" rtl="0">
              <a:spcBef>
                <a:spcPts val="0"/>
              </a:spcBef>
              <a:spcAft>
                <a:spcPts val="0"/>
              </a:spcAft>
              <a:buNone/>
            </a:pPr>
            <a:endParaRPr/>
          </a:p>
          <a:p>
            <a:pPr marL="0" lvl="0" indent="0" algn="l" rtl="0">
              <a:spcBef>
                <a:spcPts val="0"/>
              </a:spcBef>
              <a:spcAft>
                <a:spcPts val="0"/>
              </a:spcAft>
              <a:buNone/>
            </a:pPr>
            <a:r>
              <a:rPr lang="en-US"/>
              <a:t>[The nature of science includes broad/general guidelines for scientists, while the scientific method is a set of specific steps to follow.]</a:t>
            </a:r>
            <a:endParaRPr/>
          </a:p>
          <a:p>
            <a:pPr marL="0" lvl="0" indent="0" algn="l" rtl="0">
              <a:lnSpc>
                <a:spcPct val="100000"/>
              </a:lnSpc>
              <a:spcBef>
                <a:spcPts val="0"/>
              </a:spcBef>
              <a:spcAft>
                <a:spcPts val="0"/>
              </a:spcAft>
              <a:buSzPts val="1400"/>
              <a:buNone/>
            </a:pPr>
            <a:endParaRPr/>
          </a:p>
        </p:txBody>
      </p:sp>
      <p:sp>
        <p:nvSpPr>
          <p:cNvPr id="607" name="Google Shape;607;gded927cd3f_0_3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ded927cd3f_0_3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gded927cd3f_0_3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of the following is NOT one of the 6 concepts to know about the nature of science?</a:t>
            </a:r>
            <a:endParaRPr/>
          </a:p>
          <a:p>
            <a:pPr marL="0" lvl="0" indent="0" algn="l" rtl="0">
              <a:lnSpc>
                <a:spcPct val="100000"/>
              </a:lnSpc>
              <a:spcBef>
                <a:spcPts val="0"/>
              </a:spcBef>
              <a:spcAft>
                <a:spcPts val="0"/>
              </a:spcAft>
              <a:buSzPts val="1400"/>
              <a:buNone/>
            </a:pPr>
            <a:endParaRPr/>
          </a:p>
        </p:txBody>
      </p:sp>
      <p:sp>
        <p:nvSpPr>
          <p:cNvPr id="616" name="Google Shape;616;gded927cd3f_0_3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ded927cd3f_0_4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gded927cd3f_0_4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of the following is NOT one of the 6 concepts to know about the nature of science?</a:t>
            </a:r>
            <a:endParaRPr/>
          </a:p>
          <a:p>
            <a:pPr marL="0" lvl="0" indent="0" algn="l" rtl="0">
              <a:spcBef>
                <a:spcPts val="0"/>
              </a:spcBef>
              <a:spcAft>
                <a:spcPts val="0"/>
              </a:spcAft>
              <a:buNone/>
            </a:pPr>
            <a:endParaRPr/>
          </a:p>
          <a:p>
            <a:pPr marL="0" lvl="0" indent="0" algn="l" rtl="0">
              <a:spcBef>
                <a:spcPts val="0"/>
              </a:spcBef>
              <a:spcAft>
                <a:spcPts val="0"/>
              </a:spcAft>
              <a:buNone/>
            </a:pPr>
            <a:r>
              <a:rPr lang="en-US"/>
              <a:t>[Science only progresses through systematic and structured procedures. → Plenty of important scientific discoveries have been made through creative innovation and sometimes even on accident!]</a:t>
            </a:r>
            <a:endParaRPr/>
          </a:p>
          <a:p>
            <a:pPr marL="0" lvl="0" indent="0" algn="l" rtl="0">
              <a:spcBef>
                <a:spcPts val="0"/>
              </a:spcBef>
              <a:spcAft>
                <a:spcPts val="0"/>
              </a:spcAft>
              <a:buNone/>
            </a:pPr>
            <a:endParaRPr/>
          </a:p>
          <a:p>
            <a:pPr marL="0" lvl="0" indent="0" algn="l" rtl="0">
              <a:lnSpc>
                <a:spcPct val="100000"/>
              </a:lnSpc>
              <a:spcBef>
                <a:spcPts val="0"/>
              </a:spcBef>
              <a:spcAft>
                <a:spcPts val="0"/>
              </a:spcAft>
              <a:buSzPts val="1400"/>
              <a:buNone/>
            </a:pPr>
            <a:endParaRPr/>
          </a:p>
        </p:txBody>
      </p:sp>
      <p:sp>
        <p:nvSpPr>
          <p:cNvPr id="626" name="Google Shape;626;gded927cd3f_0_4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ded927cd3f_0_4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ded927cd3f_0_4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hypothesis.</a:t>
            </a:r>
            <a:endParaRPr/>
          </a:p>
        </p:txBody>
      </p:sp>
      <p:sp>
        <p:nvSpPr>
          <p:cNvPr id="636" name="Google Shape;636;gded927cd3f_0_4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ded927cd3f_0_4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gded927cd3f_0_4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A hypothesis is an educated guess that must be tested.  Like we discussed with the nature of science and the scientific method, when you have a question or problem that you want to investigate, you use existing knowledge to develop a hypothesis, then test it with an experiment.</a:t>
            </a:r>
            <a:endParaRPr/>
          </a:p>
        </p:txBody>
      </p:sp>
      <p:sp>
        <p:nvSpPr>
          <p:cNvPr id="644" name="Google Shape;644;gded927cd3f_0_4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ded927cd3f_0_4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gded927cd3f_0_4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655" name="Google Shape;655;gded927cd3f_0_4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ded927cd3f_0_4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gded927cd3f_0_4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hypothesis?</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a:t>
            </a:r>
            <a:r>
              <a:rPr lang="en-US"/>
              <a:t>A hypothesis is an educated guess that must be tested.  Like we discussed with the nature of science and the scientific method, when you have a question or problem that you want to investigate, you use existing knowledge to develop a hypothesis, then test it with an experiment.]</a:t>
            </a:r>
            <a:endParaRPr/>
          </a:p>
          <a:p>
            <a:pPr marL="0" lvl="0" indent="0" algn="l" rtl="0">
              <a:lnSpc>
                <a:spcPct val="100000"/>
              </a:lnSpc>
              <a:spcBef>
                <a:spcPts val="0"/>
              </a:spcBef>
              <a:spcAft>
                <a:spcPts val="0"/>
              </a:spcAft>
              <a:buSzPts val="1400"/>
              <a:buNone/>
            </a:pPr>
            <a:endParaRPr/>
          </a:p>
        </p:txBody>
      </p:sp>
      <p:sp>
        <p:nvSpPr>
          <p:cNvPr id="661" name="Google Shape;661;gded927cd3f_0_4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ded927cd3f_0_4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gded927cd3f_0_4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a:t>
            </a:r>
            <a:r>
              <a:rPr lang="en-US" b="1"/>
              <a:t> hypotheses</a:t>
            </a:r>
            <a:r>
              <a:rPr lang="en-US"/>
              <a:t>. </a:t>
            </a:r>
            <a:endParaRPr/>
          </a:p>
        </p:txBody>
      </p:sp>
      <p:sp>
        <p:nvSpPr>
          <p:cNvPr id="669" name="Google Shape;669;gded927cd3f_0_4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ded927cd3f_0_5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gded927cd3f_0_5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The statement “If I use Scott’s fertilizer, then my grass will grow faster” is an example of a hypothesis because it is an educated guess that I can test.  The company claims on the bag that this fertilizer will help me grow grass 35% faster than if I didn’t use this fertilizer.  I can conduct an experiment to test whether or not this hypothesis is true.</a:t>
            </a:r>
            <a:endParaRPr/>
          </a:p>
        </p:txBody>
      </p:sp>
      <p:sp>
        <p:nvSpPr>
          <p:cNvPr id="676" name="Google Shape;676;gded927cd3f_0_5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ded927cd3f_0_6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gded927cd3f_0_6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statement “If I brush my teeth twice a day, then I will not get a cavity,” is another example of a hypothesis because it is an educated guess that we can test.  We came up with this hypothesis because we’ve heard people recommend brushing twice a day to avoid problems at the dentist, like cavities.  Now we can test this hypothesis by conducting an experiment to determine if brushing twice a day actually does prevent us from getting a cavity.</a:t>
            </a:r>
            <a:endParaRPr/>
          </a:p>
        </p:txBody>
      </p:sp>
      <p:sp>
        <p:nvSpPr>
          <p:cNvPr id="685" name="Google Shape;685;gded927cd3f_0_6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The first step of the scientific method always begins with making an observation, or noticing something interesting that you’d like to explore further.</a:t>
            </a:r>
            <a:endParaRPr/>
          </a:p>
        </p:txBody>
      </p:sp>
      <p:sp>
        <p:nvSpPr>
          <p:cNvPr id="157" name="Google Shape;15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ded927cd3f_0_6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gded927cd3f_0_6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694" name="Google Shape;694;gded927cd3f_0_6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ded927cd3f_0_6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ded927cd3f_0_6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Write your own hypothesis - remember, it has to be something we could test. </a:t>
            </a:r>
            <a:endParaRPr/>
          </a:p>
          <a:p>
            <a:pPr marL="0" lvl="0" indent="0" algn="l" rtl="0">
              <a:lnSpc>
                <a:spcPct val="100000"/>
              </a:lnSpc>
              <a:spcBef>
                <a:spcPts val="0"/>
              </a:spcBef>
              <a:spcAft>
                <a:spcPts val="0"/>
              </a:spcAft>
              <a:buSzPts val="1400"/>
              <a:buNone/>
            </a:pPr>
            <a:endParaRPr/>
          </a:p>
        </p:txBody>
      </p:sp>
      <p:sp>
        <p:nvSpPr>
          <p:cNvPr id="700" name="Google Shape;700;gded927cd3f_0_6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ed927cd3f_0_6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gded927cd3f_0_6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theory.</a:t>
            </a:r>
            <a:endParaRPr/>
          </a:p>
        </p:txBody>
      </p:sp>
      <p:sp>
        <p:nvSpPr>
          <p:cNvPr id="708" name="Google Shape;708;gded927cd3f_0_6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ded927cd3f_0_6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gded927cd3f_0_6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A theory is a widely accepted explanation for natural occurrences that has stood up to repeated testing. </a:t>
            </a:r>
            <a:endParaRPr/>
          </a:p>
        </p:txBody>
      </p:sp>
      <p:sp>
        <p:nvSpPr>
          <p:cNvPr id="716" name="Google Shape;716;gded927cd3f_0_6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ded927cd3f_0_6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gded927cd3f_0_6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727" name="Google Shape;727;gded927cd3f_0_6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ded927cd3f_0_6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gded927cd3f_0_6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theory?</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a:t>
            </a:r>
            <a:r>
              <a:rPr lang="en-US"/>
              <a:t>A theory is a widely accepted explanation for natural occurrences that has stood up to repeated testing.]</a:t>
            </a:r>
            <a:endParaRPr/>
          </a:p>
          <a:p>
            <a:pPr marL="0" lvl="0" indent="0" algn="l" rtl="0">
              <a:lnSpc>
                <a:spcPct val="100000"/>
              </a:lnSpc>
              <a:spcBef>
                <a:spcPts val="0"/>
              </a:spcBef>
              <a:spcAft>
                <a:spcPts val="0"/>
              </a:spcAft>
              <a:buSzPts val="1400"/>
              <a:buNone/>
            </a:pPr>
            <a:endParaRPr/>
          </a:p>
        </p:txBody>
      </p:sp>
      <p:sp>
        <p:nvSpPr>
          <p:cNvPr id="733" name="Google Shape;733;gded927cd3f_0_6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ded927cd3f_0_6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Google Shape;740;gded927cd3f_0_6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a:t>
            </a:r>
            <a:r>
              <a:rPr lang="en-US" b="1"/>
              <a:t> theories</a:t>
            </a:r>
            <a:r>
              <a:rPr lang="en-US"/>
              <a:t>. </a:t>
            </a:r>
            <a:endParaRPr/>
          </a:p>
        </p:txBody>
      </p:sp>
      <p:sp>
        <p:nvSpPr>
          <p:cNvPr id="741" name="Google Shape;741;gded927cd3f_0_6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ded927cd3f_0_6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gded927cd3f_0_6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theory of evolution, or how humans came to exist, is one example of a scientific theory.  It hasn’t been proven, but there is a lot of evidence to support this idea.  This makes it a theory, or a widely accepted explanation, for how modern organisms developed over time.</a:t>
            </a:r>
            <a:endParaRPr/>
          </a:p>
        </p:txBody>
      </p:sp>
      <p:sp>
        <p:nvSpPr>
          <p:cNvPr id="748" name="Google Shape;748;gded927cd3f_0_6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ded927cd3f_0_6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gded927cd3f_0_6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Cell theory is another example of a scientific theory that we’ll actually be focusing on in more detail during our next lesson.  It is a basic set of principles that apply to cells which have been widely accepted by scientists for centuries and has developed over time as more evidence has become available.</a:t>
            </a:r>
            <a:endParaRPr/>
          </a:p>
        </p:txBody>
      </p:sp>
      <p:sp>
        <p:nvSpPr>
          <p:cNvPr id="757" name="Google Shape;757;gded927cd3f_0_6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ded927cd3f_0_6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gded927cd3f_0_6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766" name="Google Shape;766;gded927cd3f_0_6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As you observe interesting things, you may find yourself asking some questions about what you saw, or you may even notice a problem that needs to be fixed.</a:t>
            </a:r>
            <a:endParaRPr/>
          </a:p>
        </p:txBody>
      </p:sp>
      <p:sp>
        <p:nvSpPr>
          <p:cNvPr id="165" name="Google Shape;165;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ded927cd3f_0_6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gded927cd3f_0_6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examples of theories?</a:t>
            </a:r>
            <a:endParaRPr/>
          </a:p>
          <a:p>
            <a:pPr marL="0" lvl="0" indent="0" algn="l" rtl="0">
              <a:lnSpc>
                <a:spcPct val="100000"/>
              </a:lnSpc>
              <a:spcBef>
                <a:spcPts val="0"/>
              </a:spcBef>
              <a:spcAft>
                <a:spcPts val="0"/>
              </a:spcAft>
              <a:buSzPts val="1400"/>
              <a:buNone/>
            </a:pPr>
            <a:endParaRPr/>
          </a:p>
        </p:txBody>
      </p:sp>
      <p:sp>
        <p:nvSpPr>
          <p:cNvPr id="772" name="Google Shape;772;gded927cd3f_0_6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ded927cd3f_0_7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9" name="Google Shape;779;gded927cd3f_0_7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law.</a:t>
            </a:r>
            <a:endParaRPr/>
          </a:p>
        </p:txBody>
      </p:sp>
      <p:sp>
        <p:nvSpPr>
          <p:cNvPr id="780" name="Google Shape;780;gded927cd3f_0_7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ded927cd3f_0_7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gded927cd3f_0_7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A law is an observation that always occurs under certain conditions. These usually involve math, as scientists come up with formulas that help explain natural phenomena. Theories often attempt to explain why these observations happen consistently.</a:t>
            </a:r>
            <a:endParaRPr/>
          </a:p>
        </p:txBody>
      </p:sp>
      <p:sp>
        <p:nvSpPr>
          <p:cNvPr id="788" name="Google Shape;788;gded927cd3f_0_7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ded927cd3f_0_7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gded927cd3f_0_7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799" name="Google Shape;799;gded927cd3f_0_7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ded927cd3f_0_7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4" name="Google Shape;804;gded927cd3f_0_7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law?</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a:t>
            </a:r>
            <a:r>
              <a:rPr lang="en-US"/>
              <a:t>A law is an observation that always occurs under certain conditions.  These usually involve math, as scientists come up with formulas that help explain natural phenomena. Theories often attempt to explain why these observations happen consistently.]</a:t>
            </a:r>
            <a:endParaRPr/>
          </a:p>
        </p:txBody>
      </p:sp>
      <p:sp>
        <p:nvSpPr>
          <p:cNvPr id="805" name="Google Shape;805;gded927cd3f_0_7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ded927cd3f_0_7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gded927cd3f_0_7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a:t>
            </a:r>
            <a:r>
              <a:rPr lang="en-US" b="1"/>
              <a:t> laws</a:t>
            </a:r>
            <a:r>
              <a:rPr lang="en-US"/>
              <a:t>. </a:t>
            </a:r>
            <a:endParaRPr/>
          </a:p>
        </p:txBody>
      </p:sp>
      <p:sp>
        <p:nvSpPr>
          <p:cNvPr id="813" name="Google Shape;813;gded927cd3f_0_7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ded927cd3f_0_7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9" name="Google Shape;819;gded927cd3f_0_7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Newton’s second law of motion, the law of force, is one example of a scientific law.  Newton came up with this mathematical formula to explain that force is the product of an object’s mass and its rate of acceleration, or how quickly it is moving.  This is considered a scientific law because, given the appropriate conditions, it will always explain the amount of force that an object has.</a:t>
            </a:r>
            <a:endParaRPr/>
          </a:p>
          <a:p>
            <a:pPr marL="0" lvl="0" indent="0" algn="l" rtl="0">
              <a:spcBef>
                <a:spcPts val="0"/>
              </a:spcBef>
              <a:spcAft>
                <a:spcPts val="0"/>
              </a:spcAft>
              <a:buNone/>
            </a:pPr>
            <a:endParaRPr/>
          </a:p>
        </p:txBody>
      </p:sp>
      <p:sp>
        <p:nvSpPr>
          <p:cNvPr id="820" name="Google Shape;820;gded927cd3f_0_7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ded927cd3f_0_7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gded927cd3f_0_7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Another example of a scientific law is Mendel’s Laws of Inheritance.  We’ll be learning about these laws in more detail when we get to our unit on genetics later in the school year.  But the laws of inheritance are considered laws because they can, given the appropriate conditions, reliably explain how we get the different physical traits that we have. </a:t>
            </a:r>
            <a:endParaRPr/>
          </a:p>
        </p:txBody>
      </p:sp>
      <p:sp>
        <p:nvSpPr>
          <p:cNvPr id="829" name="Google Shape;829;gded927cd3f_0_7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ded927cd3f_0_7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gded927cd3f_0_7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838" name="Google Shape;838;gded927cd3f_0_7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ded927cd3f_0_7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3" name="Google Shape;843;gded927cd3f_0_7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an example of a law? Explain your answer. </a:t>
            </a:r>
            <a:endParaRPr/>
          </a:p>
          <a:p>
            <a:pPr marL="0" lvl="0" indent="0" algn="l" rtl="0">
              <a:lnSpc>
                <a:spcPct val="100000"/>
              </a:lnSpc>
              <a:spcBef>
                <a:spcPts val="0"/>
              </a:spcBef>
              <a:spcAft>
                <a:spcPts val="0"/>
              </a:spcAft>
              <a:buSzPts val="1400"/>
              <a:buNone/>
            </a:pPr>
            <a:endParaRPr/>
          </a:p>
        </p:txBody>
      </p:sp>
      <p:sp>
        <p:nvSpPr>
          <p:cNvPr id="844" name="Google Shape;844;gded927cd3f_0_7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This leads you to doing some research into different answers and solutions that may already exist about that topic and helps you to further develop your own ideas.</a:t>
            </a:r>
            <a:endParaRPr/>
          </a:p>
          <a:p>
            <a:pPr marL="0" lvl="0" indent="0" algn="l" rtl="0">
              <a:lnSpc>
                <a:spcPct val="100000"/>
              </a:lnSpc>
              <a:spcBef>
                <a:spcPts val="0"/>
              </a:spcBef>
              <a:spcAft>
                <a:spcPts val="0"/>
              </a:spcAft>
              <a:buSzPts val="1400"/>
              <a:buNone/>
            </a:pPr>
            <a:endParaRPr/>
          </a:p>
        </p:txBody>
      </p:sp>
      <p:sp>
        <p:nvSpPr>
          <p:cNvPr id="173" name="Google Shape;173;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ded927cd3f_0_7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gded927cd3f_0_7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These three terms can be easily confused, so listen closely as we go over some important information that will help you keep them straight.</a:t>
            </a:r>
            <a:endParaRPr/>
          </a:p>
        </p:txBody>
      </p:sp>
      <p:sp>
        <p:nvSpPr>
          <p:cNvPr id="852" name="Google Shape;852;gded927cd3f_0_7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ded927cd3f_0_7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gded927cd3f_0_7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First, theories and laws both begin with a hypothesis – or an educated guess that must be tested.  When you have a hypothesis, you conduct an experiment to test it, and that experiment may result in a new theory or law.</a:t>
            </a:r>
            <a:endParaRPr/>
          </a:p>
        </p:txBody>
      </p:sp>
      <p:sp>
        <p:nvSpPr>
          <p:cNvPr id="860" name="Google Shape;860;gded927cd3f_0_7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ded927cd3f_0_7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gded927cd3f_0_7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Second, some people may say that something isn’t true because it’s “just a theory.”  But scientists actually consider theories AND laws to be acceptable ways to explain natural phenomena.</a:t>
            </a:r>
            <a:endParaRPr/>
          </a:p>
        </p:txBody>
      </p:sp>
      <p:sp>
        <p:nvSpPr>
          <p:cNvPr id="869" name="Google Shape;869;gded927cd3f_0_7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ded927cd3f_0_7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gded927cd3f_0_7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However, although both are acceptable ways to explain things, there are some key differences. Laws are proven facts – they work every time and explain </a:t>
            </a:r>
            <a:r>
              <a:rPr lang="en-US" i="1" u="sng"/>
              <a:t>what</a:t>
            </a:r>
            <a:r>
              <a:rPr lang="en-US"/>
              <a:t> happens, usually using some type of math formula.  On the other hand, theories are really just hypotheses that have been tested repeatedly – they’re the best possible explanation that we have currently found to describe </a:t>
            </a:r>
            <a:r>
              <a:rPr lang="en-US" i="1" u="sng"/>
              <a:t>why</a:t>
            </a:r>
            <a:r>
              <a:rPr lang="en-US"/>
              <a:t> something happens.</a:t>
            </a:r>
            <a:endParaRPr/>
          </a:p>
        </p:txBody>
      </p:sp>
      <p:sp>
        <p:nvSpPr>
          <p:cNvPr id="877" name="Google Shape;877;gded927cd3f_0_7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ded927cd3f_0_8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4" name="Google Shape;894;gded927cd3f_0_8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895" name="Google Shape;895;gded927cd3f_0_8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ded927cd3f_0_8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0" name="Google Shape;900;gded927cd3f_0_8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hypothesis?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 educated guess that must be tested]</a:t>
            </a:r>
            <a:endParaRPr/>
          </a:p>
        </p:txBody>
      </p:sp>
      <p:sp>
        <p:nvSpPr>
          <p:cNvPr id="901" name="Google Shape;901;gded927cd3f_0_8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ded927cd3f_0_8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gded927cd3f_0_8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hypothesis?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10" name="Google Shape;910;gded927cd3f_0_8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ded927cd3f_0_8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gded927cd3f_0_8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theory?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19" name="Google Shape;919;gded927cd3f_0_8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ded927cd3f_0_8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7" name="Google Shape;927;gded927cd3f_0_8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theory?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widely accepted theory]</a:t>
            </a:r>
            <a:endParaRPr/>
          </a:p>
        </p:txBody>
      </p:sp>
      <p:sp>
        <p:nvSpPr>
          <p:cNvPr id="928" name="Google Shape;928;gded927cd3f_0_8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ded927cd3f_0_8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6" name="Google Shape;936;gded927cd3f_0_8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law?</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37" name="Google Shape;937;gded927cd3f_0_8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0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5.jpg"/><Relationship Id="rId4" Type="http://schemas.openxmlformats.org/officeDocument/2006/relationships/image" Target="../media/image54.png"/></Relationships>
</file>

<file path=ppt/slides/_rels/slide10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hyperlink" Target="https://www.youtube.com/watch?v=GyN2RhbhiEU" TargetMode="External"/><Relationship Id="rId4" Type="http://schemas.openxmlformats.org/officeDocument/2006/relationships/hyperlink" Target="https://www.youtube.com/watch?v=lqk3TKuGNBA"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0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0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0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0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6.png"/></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26.png"/></Relationships>
</file>

<file path=ppt/slides/_rels/slide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2.png"/></Relationships>
</file>

<file path=ppt/slides/_rels/slide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2.png"/></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26.png"/></Relationships>
</file>

<file path=ppt/slides/_rels/slide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8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8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2.png"/></Relationships>
</file>

<file path=ppt/slides/_rels/slide8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2.png"/></Relationships>
</file>

<file path=ppt/slides/_rels/slide8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g"/></Relationships>
</file>

<file path=ppt/slides/_rels/slide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9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9" descr="Rewind"/>
          <p:cNvSpPr/>
          <p:nvPr/>
        </p:nvSpPr>
        <p:spPr>
          <a:xfrm>
            <a:off x="0" y="0"/>
            <a:ext cx="920087" cy="78022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9"/>
          <p:cNvSpPr txBox="1"/>
          <p:nvPr/>
        </p:nvSpPr>
        <p:spPr>
          <a:xfrm>
            <a:off x="2885713" y="223302"/>
            <a:ext cx="33726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000000"/>
                </a:solidFill>
                <a:latin typeface="Calibri"/>
                <a:ea typeface="Calibri"/>
                <a:cs typeface="Calibri"/>
                <a:sym typeface="Calibri"/>
              </a:rPr>
              <a:t>Hypothesis</a:t>
            </a:r>
            <a:endParaRPr/>
          </a:p>
        </p:txBody>
      </p:sp>
      <p:pic>
        <p:nvPicPr>
          <p:cNvPr id="185" name="Google Shape;185;p9" descr="Hypothesis Clipart Science Result - Science For The People Png ..."/>
          <p:cNvPicPr preferRelativeResize="0"/>
          <p:nvPr/>
        </p:nvPicPr>
        <p:blipFill rotWithShape="1">
          <a:blip r:embed="rId4">
            <a:alphaModFix/>
          </a:blip>
          <a:srcRect b="8340"/>
          <a:stretch/>
        </p:blipFill>
        <p:spPr>
          <a:xfrm>
            <a:off x="2141195" y="1181355"/>
            <a:ext cx="4861609" cy="5453339"/>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gded927cd3f_0_866"/>
          <p:cNvSpPr txBox="1"/>
          <p:nvPr/>
        </p:nvSpPr>
        <p:spPr>
          <a:xfrm>
            <a:off x="929975" y="478725"/>
            <a:ext cx="78045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4200">
                <a:solidFill>
                  <a:schemeClr val="dk1"/>
                </a:solidFill>
                <a:latin typeface="Calibri"/>
                <a:ea typeface="Calibri"/>
                <a:cs typeface="Calibri"/>
                <a:sym typeface="Calibri"/>
              </a:rPr>
              <a:t>What is a law?</a:t>
            </a:r>
            <a:endParaRPr sz="2000" b="0" i="0" u="none" strike="noStrike" cap="none">
              <a:solidFill>
                <a:srgbClr val="000000"/>
              </a:solidFill>
              <a:latin typeface="Arial"/>
              <a:ea typeface="Arial"/>
              <a:cs typeface="Arial"/>
              <a:sym typeface="Arial"/>
            </a:endParaRPr>
          </a:p>
        </p:txBody>
      </p:sp>
      <p:sp>
        <p:nvSpPr>
          <p:cNvPr id="949" name="Google Shape;949;gded927cd3f_0_866"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gded927cd3f_0_866"/>
          <p:cNvSpPr txBox="1"/>
          <p:nvPr/>
        </p:nvSpPr>
        <p:spPr>
          <a:xfrm>
            <a:off x="276525" y="1836575"/>
            <a:ext cx="5149500" cy="3921900"/>
          </a:xfrm>
          <a:prstGeom prst="rect">
            <a:avLst/>
          </a:prstGeom>
          <a:noFill/>
          <a:ln>
            <a:noFill/>
          </a:ln>
        </p:spPr>
        <p:txBody>
          <a:bodyPr spcFirstLastPara="1" wrap="square" lIns="91425" tIns="45700" rIns="91425" bIns="45700" anchor="t" anchorCtr="0">
            <a:spAutoFit/>
          </a:bodyPr>
          <a:lstStyle/>
          <a:p>
            <a:pPr marL="571500" marR="0" lvl="0" indent="-596900" algn="l" rtl="0">
              <a:lnSpc>
                <a:spcPct val="115000"/>
              </a:lnSpc>
              <a:spcBef>
                <a:spcPts val="0"/>
              </a:spcBef>
              <a:spcAft>
                <a:spcPts val="0"/>
              </a:spcAft>
              <a:buClr>
                <a:srgbClr val="FF0000"/>
              </a:buClr>
              <a:buSzPts val="3200"/>
              <a:buFont typeface="Arial"/>
              <a:buAutoNum type="alphaUcPeriod"/>
            </a:pPr>
            <a:r>
              <a:rPr lang="en-US" sz="3200">
                <a:solidFill>
                  <a:srgbClr val="FF0000"/>
                </a:solidFill>
                <a:latin typeface="Calibri"/>
                <a:ea typeface="Calibri"/>
                <a:cs typeface="Calibri"/>
                <a:sym typeface="Calibri"/>
              </a:rPr>
              <a:t>An explanation that always occurs</a:t>
            </a:r>
            <a:endParaRPr sz="3200">
              <a:solidFill>
                <a:srgbClr val="FF0000"/>
              </a:solidFill>
            </a:endParaRPr>
          </a:p>
          <a:p>
            <a:pPr marL="571500" marR="0" lvl="0" indent="-596900" algn="l" rtl="0">
              <a:lnSpc>
                <a:spcPct val="115000"/>
              </a:lnSpc>
              <a:spcBef>
                <a:spcPts val="0"/>
              </a:spcBef>
              <a:spcAft>
                <a:spcPts val="0"/>
              </a:spcAft>
              <a:buClr>
                <a:srgbClr val="000000"/>
              </a:buClr>
              <a:buSzPts val="3200"/>
              <a:buFont typeface="Arial"/>
              <a:buAutoNum type="alphaUcPeriod"/>
            </a:pPr>
            <a:r>
              <a:rPr lang="en-US" sz="3200">
                <a:solidFill>
                  <a:srgbClr val="000000"/>
                </a:solidFill>
                <a:latin typeface="Calibri"/>
                <a:ea typeface="Calibri"/>
                <a:cs typeface="Calibri"/>
                <a:sym typeface="Calibri"/>
              </a:rPr>
              <a:t>An educated guess that must be tested</a:t>
            </a:r>
            <a:endParaRPr sz="3200"/>
          </a:p>
          <a:p>
            <a:pPr marL="571500" marR="0" lvl="0" indent="-596900" algn="l" rtl="0">
              <a:lnSpc>
                <a:spcPct val="115000"/>
              </a:lnSpc>
              <a:spcBef>
                <a:spcPts val="0"/>
              </a:spcBef>
              <a:spcAft>
                <a:spcPts val="0"/>
              </a:spcAft>
              <a:buClr>
                <a:srgbClr val="000000"/>
              </a:buClr>
              <a:buSzPts val="3200"/>
              <a:buFont typeface="Arial"/>
              <a:buAutoNum type="alphaUcPeriod"/>
            </a:pPr>
            <a:r>
              <a:rPr lang="en-US" sz="3200">
                <a:solidFill>
                  <a:srgbClr val="000000"/>
                </a:solidFill>
                <a:latin typeface="Calibri"/>
                <a:ea typeface="Calibri"/>
                <a:cs typeface="Calibri"/>
                <a:sym typeface="Calibri"/>
              </a:rPr>
              <a:t>A widely accepted explanation</a:t>
            </a:r>
            <a:endParaRPr sz="3200"/>
          </a:p>
          <a:p>
            <a:pPr marL="571500" marR="0" lvl="0" indent="-393700" algn="l" rtl="0">
              <a:spcBef>
                <a:spcPts val="0"/>
              </a:spcBef>
              <a:spcAft>
                <a:spcPts val="0"/>
              </a:spcAft>
              <a:buClr>
                <a:srgbClr val="000000"/>
              </a:buClr>
              <a:buSzPts val="2800"/>
              <a:buFont typeface="Arial"/>
              <a:buNone/>
            </a:pPr>
            <a:endParaRPr sz="2800">
              <a:solidFill>
                <a:srgbClr val="000000"/>
              </a:solidFill>
              <a:latin typeface="Calibri"/>
              <a:ea typeface="Calibri"/>
              <a:cs typeface="Calibri"/>
              <a:sym typeface="Calibri"/>
            </a:endParaRPr>
          </a:p>
        </p:txBody>
      </p:sp>
      <p:pic>
        <p:nvPicPr>
          <p:cNvPr id="951" name="Google Shape;951;gded927cd3f_0_866" descr="6: Newton's Laws of Motion - 10 Scientific Laws and Theories You ..."/>
          <p:cNvPicPr preferRelativeResize="0"/>
          <p:nvPr/>
        </p:nvPicPr>
        <p:blipFill rotWithShape="1">
          <a:blip r:embed="rId4">
            <a:alphaModFix/>
          </a:blip>
          <a:srcRect/>
          <a:stretch/>
        </p:blipFill>
        <p:spPr>
          <a:xfrm>
            <a:off x="4415350" y="3625625"/>
            <a:ext cx="4634326" cy="2616076"/>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gded927cd3f_0_874"/>
          <p:cNvSpPr txBox="1"/>
          <p:nvPr/>
        </p:nvSpPr>
        <p:spPr>
          <a:xfrm>
            <a:off x="983700" y="339850"/>
            <a:ext cx="7804500" cy="138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4200">
                <a:solidFill>
                  <a:schemeClr val="dk1"/>
                </a:solidFill>
                <a:latin typeface="Calibri"/>
                <a:ea typeface="Calibri"/>
                <a:cs typeface="Calibri"/>
                <a:sym typeface="Calibri"/>
              </a:rPr>
              <a:t>What is the main difference between a theory and a law?</a:t>
            </a:r>
            <a:endParaRPr sz="2000" b="0" i="0" u="none" strike="noStrike" cap="none">
              <a:solidFill>
                <a:srgbClr val="000000"/>
              </a:solidFill>
              <a:latin typeface="Arial"/>
              <a:ea typeface="Arial"/>
              <a:cs typeface="Arial"/>
              <a:sym typeface="Arial"/>
            </a:endParaRPr>
          </a:p>
        </p:txBody>
      </p:sp>
      <p:sp>
        <p:nvSpPr>
          <p:cNvPr id="958" name="Google Shape;958;gded927cd3f_0_874"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59" name="Google Shape;959;gded927cd3f_0_874"/>
          <p:cNvPicPr preferRelativeResize="0"/>
          <p:nvPr/>
        </p:nvPicPr>
        <p:blipFill>
          <a:blip r:embed="rId4">
            <a:alphaModFix/>
          </a:blip>
          <a:stretch>
            <a:fillRect/>
          </a:stretch>
        </p:blipFill>
        <p:spPr>
          <a:xfrm>
            <a:off x="194088" y="1802600"/>
            <a:ext cx="4085083" cy="4386800"/>
          </a:xfrm>
          <a:prstGeom prst="rect">
            <a:avLst/>
          </a:prstGeom>
          <a:noFill/>
          <a:ln>
            <a:noFill/>
          </a:ln>
        </p:spPr>
      </p:pic>
      <p:pic>
        <p:nvPicPr>
          <p:cNvPr id="960" name="Google Shape;960;gded927cd3f_0_874"/>
          <p:cNvPicPr preferRelativeResize="0"/>
          <p:nvPr/>
        </p:nvPicPr>
        <p:blipFill>
          <a:blip r:embed="rId4">
            <a:alphaModFix/>
          </a:blip>
          <a:stretch>
            <a:fillRect/>
          </a:stretch>
        </p:blipFill>
        <p:spPr>
          <a:xfrm>
            <a:off x="4864830" y="1802600"/>
            <a:ext cx="4085083" cy="4386800"/>
          </a:xfrm>
          <a:prstGeom prst="rect">
            <a:avLst/>
          </a:prstGeom>
          <a:noFill/>
          <a:ln>
            <a:noFill/>
          </a:ln>
        </p:spPr>
      </p:pic>
      <p:pic>
        <p:nvPicPr>
          <p:cNvPr id="961" name="Google Shape;961;gded927cd3f_0_874" descr="Theory vs. Scientific Theory – Contemporary Vocabularium"/>
          <p:cNvPicPr preferRelativeResize="0"/>
          <p:nvPr/>
        </p:nvPicPr>
        <p:blipFill rotWithShape="1">
          <a:blip r:embed="rId5">
            <a:alphaModFix/>
          </a:blip>
          <a:srcRect/>
          <a:stretch/>
        </p:blipFill>
        <p:spPr>
          <a:xfrm>
            <a:off x="406404" y="2790765"/>
            <a:ext cx="3660449" cy="2410479"/>
          </a:xfrm>
          <a:prstGeom prst="rect">
            <a:avLst/>
          </a:prstGeom>
          <a:noFill/>
          <a:ln>
            <a:noFill/>
          </a:ln>
        </p:spPr>
      </p:pic>
      <p:pic>
        <p:nvPicPr>
          <p:cNvPr id="962" name="Google Shape;962;gded927cd3f_0_874" descr="6: Newton's Laws of Motion - 10 Scientific Laws and Theories You ..."/>
          <p:cNvPicPr preferRelativeResize="0"/>
          <p:nvPr/>
        </p:nvPicPr>
        <p:blipFill rotWithShape="1">
          <a:blip r:embed="rId6">
            <a:alphaModFix/>
          </a:blip>
          <a:srcRect/>
          <a:stretch/>
        </p:blipFill>
        <p:spPr>
          <a:xfrm>
            <a:off x="5133225" y="3040636"/>
            <a:ext cx="3548295" cy="1910734"/>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gded927cd3f_0_886" descr="Laptop"/>
          <p:cNvSpPr/>
          <p:nvPr/>
        </p:nvSpPr>
        <p:spPr>
          <a:xfrm>
            <a:off x="44367"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gded927cd3f_0_886"/>
          <p:cNvSpPr txBox="1"/>
          <p:nvPr/>
        </p:nvSpPr>
        <p:spPr>
          <a:xfrm>
            <a:off x="44374" y="310350"/>
            <a:ext cx="9144000" cy="1816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600">
                <a:solidFill>
                  <a:srgbClr val="FFC000"/>
                </a:solidFill>
                <a:latin typeface="Calibri"/>
                <a:ea typeface="Calibri"/>
                <a:cs typeface="Calibri"/>
                <a:sym typeface="Calibri"/>
              </a:rPr>
              <a:t>Videos to Re-Explain </a:t>
            </a:r>
            <a:endParaRPr/>
          </a:p>
          <a:p>
            <a:pPr marL="0" marR="0" lvl="0" indent="0" algn="ctr" rtl="0">
              <a:spcBef>
                <a:spcPts val="0"/>
              </a:spcBef>
              <a:spcAft>
                <a:spcPts val="0"/>
              </a:spcAft>
              <a:buNone/>
            </a:pPr>
            <a:r>
              <a:rPr lang="en-US" sz="5600">
                <a:solidFill>
                  <a:srgbClr val="FFC000"/>
                </a:solidFill>
                <a:latin typeface="Calibri"/>
                <a:ea typeface="Calibri"/>
                <a:cs typeface="Calibri"/>
                <a:sym typeface="Calibri"/>
              </a:rPr>
              <a:t>(In lieu of a Demonstration)</a:t>
            </a:r>
            <a:endParaRPr/>
          </a:p>
        </p:txBody>
      </p:sp>
      <p:sp>
        <p:nvSpPr>
          <p:cNvPr id="970" name="Google Shape;970;gded927cd3f_0_886"/>
          <p:cNvSpPr txBox="1"/>
          <p:nvPr/>
        </p:nvSpPr>
        <p:spPr>
          <a:xfrm>
            <a:off x="391614" y="2736306"/>
            <a:ext cx="8449500" cy="1385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u="sng">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Fact vs. Theory vs. Hypothesis vs. Law... EXPLAINED!</a:t>
            </a:r>
            <a:endParaRPr sz="2800">
              <a:solidFill>
                <a:srgbClr val="000000"/>
              </a:solidFill>
              <a:latin typeface="Calibri"/>
              <a:ea typeface="Calibri"/>
              <a:cs typeface="Calibri"/>
              <a:sym typeface="Calibri"/>
            </a:endParaRPr>
          </a:p>
          <a:p>
            <a:pPr marL="0" marR="0" lvl="0" indent="0" algn="ctr" rtl="0">
              <a:spcBef>
                <a:spcPts val="0"/>
              </a:spcBef>
              <a:spcAft>
                <a:spcPts val="0"/>
              </a:spcAft>
              <a:buNone/>
            </a:pPr>
            <a:endParaRPr sz="2800">
              <a:solidFill>
                <a:srgbClr val="000000"/>
              </a:solidFill>
              <a:latin typeface="Calibri"/>
              <a:ea typeface="Calibri"/>
              <a:cs typeface="Calibri"/>
              <a:sym typeface="Calibri"/>
            </a:endParaRPr>
          </a:p>
          <a:p>
            <a:pPr marL="0" marR="0" lvl="0" indent="0" algn="ctr" rtl="0">
              <a:spcBef>
                <a:spcPts val="0"/>
              </a:spcBef>
              <a:spcAft>
                <a:spcPts val="0"/>
              </a:spcAft>
              <a:buNone/>
            </a:pPr>
            <a:r>
              <a:rPr lang="en-US" sz="2800" u="sng">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What's the difference between scientific law and theory?</a:t>
            </a:r>
            <a:endParaRPr sz="2800">
              <a:solidFill>
                <a:srgbClr val="000000"/>
              </a:solidFill>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gded927cd3f_0_975" descr="Rewind"/>
          <p:cNvSpPr/>
          <p:nvPr/>
        </p:nvSpPr>
        <p:spPr>
          <a:xfrm>
            <a:off x="1828800" y="9144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gded927cd3f_0_980"/>
          <p:cNvSpPr txBox="1"/>
          <p:nvPr/>
        </p:nvSpPr>
        <p:spPr>
          <a:xfrm>
            <a:off x="804656" y="728259"/>
            <a:ext cx="7415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983" name="Google Shape;983;gded927cd3f_0_980"/>
          <p:cNvSpPr/>
          <p:nvPr/>
        </p:nvSpPr>
        <p:spPr>
          <a:xfrm>
            <a:off x="733703" y="728259"/>
            <a:ext cx="7486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984" name="Google Shape;984;gded927cd3f_0_980"/>
          <p:cNvSpPr/>
          <p:nvPr/>
        </p:nvSpPr>
        <p:spPr>
          <a:xfrm>
            <a:off x="804650" y="210300"/>
            <a:ext cx="7855200" cy="1682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u="sng">
                <a:solidFill>
                  <a:schemeClr val="dk1"/>
                </a:solidFill>
                <a:latin typeface="Calibri"/>
                <a:ea typeface="Calibri"/>
                <a:cs typeface="Calibri"/>
                <a:sym typeface="Calibri"/>
              </a:rPr>
              <a:t>Hypothesis</a:t>
            </a:r>
            <a:r>
              <a:rPr lang="en-US" sz="3600" b="1" i="0" u="none" strike="noStrike" cap="none">
                <a:solidFill>
                  <a:schemeClr val="dk1"/>
                </a:solidFill>
                <a:latin typeface="Calibri"/>
                <a:ea typeface="Calibri"/>
                <a:cs typeface="Calibri"/>
                <a:sym typeface="Calibri"/>
              </a:rPr>
              <a:t>:</a:t>
            </a:r>
            <a:r>
              <a:rPr lang="en-US" sz="3600" b="0" i="0" u="none" strike="noStrike" cap="none">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an “educated guess” that must be tested</a:t>
            </a:r>
            <a:endParaRPr sz="1400" b="0" i="0" u="none" strike="noStrike" cap="none">
              <a:solidFill>
                <a:srgbClr val="000000"/>
              </a:solidFill>
              <a:latin typeface="Arial"/>
              <a:ea typeface="Arial"/>
              <a:cs typeface="Arial"/>
              <a:sym typeface="Arial"/>
            </a:endParaRPr>
          </a:p>
        </p:txBody>
      </p:sp>
      <p:pic>
        <p:nvPicPr>
          <p:cNvPr id="985" name="Google Shape;985;gded927cd3f_0_980" descr="Hypothesis Clipart Science Result - Science For The People Png ..."/>
          <p:cNvPicPr preferRelativeResize="0"/>
          <p:nvPr/>
        </p:nvPicPr>
        <p:blipFill rotWithShape="1">
          <a:blip r:embed="rId3">
            <a:alphaModFix/>
          </a:blip>
          <a:srcRect b="8340"/>
          <a:stretch/>
        </p:blipFill>
        <p:spPr>
          <a:xfrm>
            <a:off x="2439775" y="1436245"/>
            <a:ext cx="4795898" cy="5379631"/>
          </a:xfrm>
          <a:prstGeom prst="rect">
            <a:avLst/>
          </a:prstGeom>
          <a:noFill/>
          <a:ln>
            <a:noFill/>
          </a:ln>
        </p:spPr>
      </p:pic>
      <p:sp>
        <p:nvSpPr>
          <p:cNvPr id="986" name="Google Shape;986;gded927cd3f_0_980"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gded927cd3f_0_990"/>
          <p:cNvSpPr txBox="1"/>
          <p:nvPr/>
        </p:nvSpPr>
        <p:spPr>
          <a:xfrm>
            <a:off x="804656" y="728259"/>
            <a:ext cx="7415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993" name="Google Shape;993;gded927cd3f_0_990"/>
          <p:cNvSpPr/>
          <p:nvPr/>
        </p:nvSpPr>
        <p:spPr>
          <a:xfrm>
            <a:off x="733703" y="728259"/>
            <a:ext cx="7486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994" name="Google Shape;994;gded927cd3f_0_990"/>
          <p:cNvSpPr/>
          <p:nvPr/>
        </p:nvSpPr>
        <p:spPr>
          <a:xfrm>
            <a:off x="1015725" y="210297"/>
            <a:ext cx="7644000" cy="1682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u="sng">
                <a:solidFill>
                  <a:schemeClr val="dk1"/>
                </a:solidFill>
                <a:latin typeface="Calibri"/>
                <a:ea typeface="Calibri"/>
                <a:cs typeface="Calibri"/>
                <a:sym typeface="Calibri"/>
              </a:rPr>
              <a:t>Theory</a:t>
            </a:r>
            <a:r>
              <a:rPr lang="en-US" sz="3600" b="1" i="0" u="none" strike="noStrike" cap="none">
                <a:solidFill>
                  <a:schemeClr val="dk1"/>
                </a:solidFill>
                <a:latin typeface="Calibri"/>
                <a:ea typeface="Calibri"/>
                <a:cs typeface="Calibri"/>
                <a:sym typeface="Calibri"/>
              </a:rPr>
              <a:t>:</a:t>
            </a:r>
            <a:r>
              <a:rPr lang="en-US" sz="3600" b="0" i="0" u="none" strike="noStrike" cap="none">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a widely accepted explanation that has stood up to repeated testing</a:t>
            </a:r>
            <a:endParaRPr sz="1400" b="0" i="0" u="none" strike="noStrike" cap="none">
              <a:solidFill>
                <a:srgbClr val="000000"/>
              </a:solidFill>
              <a:latin typeface="Arial"/>
              <a:ea typeface="Arial"/>
              <a:cs typeface="Arial"/>
              <a:sym typeface="Arial"/>
            </a:endParaRPr>
          </a:p>
        </p:txBody>
      </p:sp>
      <p:pic>
        <p:nvPicPr>
          <p:cNvPr id="995" name="Google Shape;995;gded927cd3f_0_990" descr="Theory vs. Scientific Theory – Contemporary Vocabularium"/>
          <p:cNvPicPr preferRelativeResize="0"/>
          <p:nvPr/>
        </p:nvPicPr>
        <p:blipFill rotWithShape="1">
          <a:blip r:embed="rId3">
            <a:alphaModFix/>
          </a:blip>
          <a:srcRect/>
          <a:stretch/>
        </p:blipFill>
        <p:spPr>
          <a:xfrm>
            <a:off x="753680" y="1565155"/>
            <a:ext cx="7636639" cy="5271743"/>
          </a:xfrm>
          <a:prstGeom prst="rect">
            <a:avLst/>
          </a:prstGeom>
          <a:noFill/>
          <a:ln>
            <a:noFill/>
          </a:ln>
        </p:spPr>
      </p:pic>
      <p:sp>
        <p:nvSpPr>
          <p:cNvPr id="996" name="Google Shape;996;gded927cd3f_0_990"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gded927cd3f_0_1000"/>
          <p:cNvSpPr txBox="1"/>
          <p:nvPr/>
        </p:nvSpPr>
        <p:spPr>
          <a:xfrm>
            <a:off x="804656" y="728259"/>
            <a:ext cx="7415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003" name="Google Shape;1003;gded927cd3f_0_1000"/>
          <p:cNvSpPr/>
          <p:nvPr/>
        </p:nvSpPr>
        <p:spPr>
          <a:xfrm>
            <a:off x="733703" y="728259"/>
            <a:ext cx="7486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004" name="Google Shape;1004;gded927cd3f_0_1000"/>
          <p:cNvSpPr/>
          <p:nvPr/>
        </p:nvSpPr>
        <p:spPr>
          <a:xfrm>
            <a:off x="733700" y="241200"/>
            <a:ext cx="8048700" cy="1682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u="sng">
                <a:solidFill>
                  <a:schemeClr val="dk1"/>
                </a:solidFill>
                <a:latin typeface="Calibri"/>
                <a:ea typeface="Calibri"/>
                <a:cs typeface="Calibri"/>
                <a:sym typeface="Calibri"/>
              </a:rPr>
              <a:t>Law</a:t>
            </a:r>
            <a:r>
              <a:rPr lang="en-US" sz="3600" b="1" i="0" u="none" strike="noStrike" cap="none">
                <a:solidFill>
                  <a:schemeClr val="dk1"/>
                </a:solidFill>
                <a:latin typeface="Calibri"/>
                <a:ea typeface="Calibri"/>
                <a:cs typeface="Calibri"/>
                <a:sym typeface="Calibri"/>
              </a:rPr>
              <a:t>:</a:t>
            </a:r>
            <a:r>
              <a:rPr lang="en-US" sz="3600" b="0" i="0" u="none" strike="noStrike" cap="none">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an observation that always occurs under certain conditions</a:t>
            </a:r>
            <a:endParaRPr sz="1400" b="0" i="0" u="none" strike="noStrike" cap="none">
              <a:solidFill>
                <a:srgbClr val="000000"/>
              </a:solidFill>
              <a:latin typeface="Arial"/>
              <a:ea typeface="Arial"/>
              <a:cs typeface="Arial"/>
              <a:sym typeface="Arial"/>
            </a:endParaRPr>
          </a:p>
        </p:txBody>
      </p:sp>
      <p:pic>
        <p:nvPicPr>
          <p:cNvPr id="1005" name="Google Shape;1005;gded927cd3f_0_1000" descr="6: Newton's Laws of Motion - 10 Scientific Laws and Theories You ..."/>
          <p:cNvPicPr preferRelativeResize="0"/>
          <p:nvPr/>
        </p:nvPicPr>
        <p:blipFill rotWithShape="1">
          <a:blip r:embed="rId3">
            <a:alphaModFix/>
          </a:blip>
          <a:srcRect/>
          <a:stretch/>
        </p:blipFill>
        <p:spPr>
          <a:xfrm>
            <a:off x="441901" y="1989525"/>
            <a:ext cx="8140876" cy="4595500"/>
          </a:xfrm>
          <a:prstGeom prst="rect">
            <a:avLst/>
          </a:prstGeom>
          <a:noFill/>
          <a:ln>
            <a:noFill/>
          </a:ln>
        </p:spPr>
      </p:pic>
      <p:sp>
        <p:nvSpPr>
          <p:cNvPr id="1006" name="Google Shape;1006;gded927cd3f_0_1000"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gded927cd3f_0_1013" descr="Laptop"/>
          <p:cNvSpPr/>
          <p:nvPr/>
        </p:nvSpPr>
        <p:spPr>
          <a:xfrm>
            <a:off x="44367"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gded927cd3f_0_1013"/>
          <p:cNvSpPr txBox="1"/>
          <p:nvPr/>
        </p:nvSpPr>
        <p:spPr>
          <a:xfrm>
            <a:off x="44374" y="310350"/>
            <a:ext cx="91440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600">
                <a:solidFill>
                  <a:srgbClr val="FFC000"/>
                </a:solidFill>
                <a:latin typeface="Calibri"/>
                <a:ea typeface="Calibri"/>
                <a:cs typeface="Calibri"/>
                <a:sym typeface="Calibri"/>
              </a:rPr>
              <a:t>Reflection Activity</a:t>
            </a:r>
            <a:endParaRPr/>
          </a:p>
        </p:txBody>
      </p:sp>
      <p:pic>
        <p:nvPicPr>
          <p:cNvPr id="1014" name="Google Shape;1014;gded927cd3f_0_1013"/>
          <p:cNvPicPr preferRelativeResize="0"/>
          <p:nvPr/>
        </p:nvPicPr>
        <p:blipFill>
          <a:blip r:embed="rId4">
            <a:alphaModFix/>
          </a:blip>
          <a:stretch>
            <a:fillRect/>
          </a:stretch>
        </p:blipFill>
        <p:spPr>
          <a:xfrm>
            <a:off x="2836670" y="1349525"/>
            <a:ext cx="3559376" cy="1488350"/>
          </a:xfrm>
          <a:prstGeom prst="rect">
            <a:avLst/>
          </a:prstGeom>
          <a:noFill/>
          <a:ln>
            <a:noFill/>
          </a:ln>
        </p:spPr>
      </p:pic>
      <p:sp>
        <p:nvSpPr>
          <p:cNvPr id="1015" name="Google Shape;1015;gded927cd3f_0_1013"/>
          <p:cNvSpPr txBox="1"/>
          <p:nvPr/>
        </p:nvSpPr>
        <p:spPr>
          <a:xfrm>
            <a:off x="482125" y="3034800"/>
            <a:ext cx="8229600" cy="1954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a:latin typeface="Calibri"/>
                <a:ea typeface="Calibri"/>
                <a:cs typeface="Calibri"/>
                <a:sym typeface="Calibri"/>
              </a:rPr>
              <a:t>What components of the scientific method were included in our water and food dye experiment? </a:t>
            </a:r>
            <a:endParaRPr sz="2300">
              <a:latin typeface="Calibri"/>
              <a:ea typeface="Calibri"/>
              <a:cs typeface="Calibri"/>
              <a:sym typeface="Calibri"/>
            </a:endParaRPr>
          </a:p>
          <a:p>
            <a:pPr marL="0" lvl="0" indent="0" algn="ctr" rtl="0">
              <a:spcBef>
                <a:spcPts val="0"/>
              </a:spcBef>
              <a:spcAft>
                <a:spcPts val="0"/>
              </a:spcAft>
              <a:buNone/>
            </a:pPr>
            <a:endParaRPr sz="2300">
              <a:latin typeface="Calibri"/>
              <a:ea typeface="Calibri"/>
              <a:cs typeface="Calibri"/>
              <a:sym typeface="Calibri"/>
            </a:endParaRPr>
          </a:p>
          <a:p>
            <a:pPr marL="0" lvl="0" indent="0" algn="ctr" rtl="0">
              <a:spcBef>
                <a:spcPts val="0"/>
              </a:spcBef>
              <a:spcAft>
                <a:spcPts val="0"/>
              </a:spcAft>
              <a:buNone/>
            </a:pPr>
            <a:r>
              <a:rPr lang="en-US" sz="2300">
                <a:latin typeface="Calibri"/>
                <a:ea typeface="Calibri"/>
                <a:cs typeface="Calibri"/>
                <a:sym typeface="Calibri"/>
              </a:rPr>
              <a:t>Which principles of the nature of science do you think were demonstrated? </a:t>
            </a:r>
            <a:endParaRPr sz="2300">
              <a:latin typeface="Calibri"/>
              <a:ea typeface="Calibri"/>
              <a:cs typeface="Calibri"/>
              <a:sym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gded927cd3f_0_1022"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2" name="Google Shape;1022;gded927cd3f_0_1022"/>
          <p:cNvSpPr txBox="1"/>
          <p:nvPr/>
        </p:nvSpPr>
        <p:spPr>
          <a:xfrm>
            <a:off x="606150" y="282926"/>
            <a:ext cx="82095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does the </a:t>
            </a:r>
            <a:r>
              <a:rPr lang="en-US" sz="3000">
                <a:solidFill>
                  <a:schemeClr val="dk1"/>
                </a:solidFill>
                <a:latin typeface="Calibri"/>
                <a:ea typeface="Calibri"/>
                <a:cs typeface="Calibri"/>
                <a:sym typeface="Calibri"/>
              </a:rPr>
              <a:t>nature of science relate to the development of hypotheses, theories, and laws?</a:t>
            </a:r>
            <a:endParaRPr sz="1400" b="0" i="0" u="none" strike="noStrike" cap="none">
              <a:solidFill>
                <a:srgbClr val="000000"/>
              </a:solidFill>
              <a:latin typeface="Arial"/>
              <a:ea typeface="Arial"/>
              <a:cs typeface="Arial"/>
              <a:sym typeface="Arial"/>
            </a:endParaRPr>
          </a:p>
        </p:txBody>
      </p:sp>
      <p:pic>
        <p:nvPicPr>
          <p:cNvPr id="1023" name="Google Shape;1023;gded927cd3f_0_1022" descr="Conversations with Dan: social vs natural science | Footnotes to Plato"/>
          <p:cNvPicPr preferRelativeResize="0"/>
          <p:nvPr/>
        </p:nvPicPr>
        <p:blipFill rotWithShape="1">
          <a:blip r:embed="rId4">
            <a:alphaModFix/>
          </a:blip>
          <a:srcRect/>
          <a:stretch/>
        </p:blipFill>
        <p:spPr>
          <a:xfrm>
            <a:off x="1257635" y="1946194"/>
            <a:ext cx="6628722" cy="467325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pic>
        <p:nvPicPr>
          <p:cNvPr id="1029" name="Google Shape;1029;gded927cd3f_0_1029"/>
          <p:cNvPicPr preferRelativeResize="0"/>
          <p:nvPr/>
        </p:nvPicPr>
        <p:blipFill rotWithShape="1">
          <a:blip r:embed="rId3">
            <a:alphaModFix/>
          </a:blip>
          <a:srcRect/>
          <a:stretch/>
        </p:blipFill>
        <p:spPr>
          <a:xfrm>
            <a:off x="0" y="0"/>
            <a:ext cx="9143069"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0" descr="Rewind"/>
          <p:cNvSpPr/>
          <p:nvPr/>
        </p:nvSpPr>
        <p:spPr>
          <a:xfrm>
            <a:off x="0" y="0"/>
            <a:ext cx="920087" cy="78022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10"/>
          <p:cNvSpPr txBox="1"/>
          <p:nvPr/>
        </p:nvSpPr>
        <p:spPr>
          <a:xfrm>
            <a:off x="2717725" y="741238"/>
            <a:ext cx="36963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000000"/>
                </a:solidFill>
                <a:latin typeface="Calibri"/>
                <a:ea typeface="Calibri"/>
                <a:cs typeface="Calibri"/>
                <a:sym typeface="Calibri"/>
              </a:rPr>
              <a:t>Experiment</a:t>
            </a:r>
            <a:endParaRPr/>
          </a:p>
        </p:txBody>
      </p:sp>
      <p:pic>
        <p:nvPicPr>
          <p:cNvPr id="193" name="Google Shape;193;p10"/>
          <p:cNvPicPr preferRelativeResize="0"/>
          <p:nvPr/>
        </p:nvPicPr>
        <p:blipFill>
          <a:blip r:embed="rId4">
            <a:alphaModFix/>
          </a:blip>
          <a:stretch>
            <a:fillRect/>
          </a:stretch>
        </p:blipFill>
        <p:spPr>
          <a:xfrm>
            <a:off x="1487972" y="2064359"/>
            <a:ext cx="6168050" cy="4052401"/>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1" descr="Rewind"/>
          <p:cNvSpPr/>
          <p:nvPr/>
        </p:nvSpPr>
        <p:spPr>
          <a:xfrm>
            <a:off x="0" y="0"/>
            <a:ext cx="920087" cy="78022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11"/>
          <p:cNvSpPr txBox="1"/>
          <p:nvPr/>
        </p:nvSpPr>
        <p:spPr>
          <a:xfrm>
            <a:off x="167857" y="681235"/>
            <a:ext cx="88083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000000"/>
                </a:solidFill>
                <a:latin typeface="Calibri"/>
                <a:ea typeface="Calibri"/>
                <a:cs typeface="Calibri"/>
                <a:sym typeface="Calibri"/>
              </a:rPr>
              <a:t>Draw Conclusions &amp; Share Results</a:t>
            </a:r>
            <a:endParaRPr/>
          </a:p>
        </p:txBody>
      </p:sp>
      <p:pic>
        <p:nvPicPr>
          <p:cNvPr id="201" name="Google Shape;201;p11" descr="Free Conclusion Cliparts, Download Free Clip Art, Free Clip Art on ..."/>
          <p:cNvPicPr preferRelativeResize="0"/>
          <p:nvPr/>
        </p:nvPicPr>
        <p:blipFill rotWithShape="1">
          <a:blip r:embed="rId4">
            <a:alphaModFix/>
          </a:blip>
          <a:srcRect/>
          <a:stretch/>
        </p:blipFill>
        <p:spPr>
          <a:xfrm>
            <a:off x="2405886" y="1970849"/>
            <a:ext cx="4332277" cy="420591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3" descr="Questions"/>
          <p:cNvSpPr/>
          <p:nvPr/>
        </p:nvSpPr>
        <p:spPr>
          <a:xfrm>
            <a:off x="0" y="0"/>
            <a:ext cx="983848" cy="95410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13"/>
          <p:cNvSpPr txBox="1"/>
          <p:nvPr/>
        </p:nvSpPr>
        <p:spPr>
          <a:xfrm>
            <a:off x="983850" y="416675"/>
            <a:ext cx="7772100" cy="1708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rgbClr val="000000"/>
                </a:solidFill>
                <a:latin typeface="Calibri"/>
                <a:ea typeface="Calibri"/>
                <a:cs typeface="Calibri"/>
                <a:sym typeface="Calibri"/>
              </a:rPr>
              <a:t>What are the steps that investigators follow to answer questions about the natural world called?</a:t>
            </a:r>
            <a:endParaRPr sz="3500"/>
          </a:p>
        </p:txBody>
      </p:sp>
      <p:sp>
        <p:nvSpPr>
          <p:cNvPr id="215" name="Google Shape;215;p13"/>
          <p:cNvSpPr txBox="1"/>
          <p:nvPr/>
        </p:nvSpPr>
        <p:spPr>
          <a:xfrm>
            <a:off x="344550" y="2755649"/>
            <a:ext cx="5456400" cy="2068800"/>
          </a:xfrm>
          <a:prstGeom prst="rect">
            <a:avLst/>
          </a:prstGeom>
          <a:noFill/>
          <a:ln>
            <a:noFill/>
          </a:ln>
        </p:spPr>
        <p:txBody>
          <a:bodyPr spcFirstLastPara="1" wrap="square" lIns="91425" tIns="45700" rIns="91425" bIns="45700" anchor="t" anchorCtr="0">
            <a:spAutoFit/>
          </a:bodyPr>
          <a:lstStyle/>
          <a:p>
            <a:pPr marL="457200" marR="0" lvl="0" indent="-482600" algn="l" rtl="0">
              <a:lnSpc>
                <a:spcPct val="115000"/>
              </a:lnSpc>
              <a:spcBef>
                <a:spcPts val="0"/>
              </a:spcBef>
              <a:spcAft>
                <a:spcPts val="0"/>
              </a:spcAft>
              <a:buClr>
                <a:srgbClr val="000000"/>
              </a:buClr>
              <a:buSzPts val="3200"/>
              <a:buFont typeface="Arial"/>
              <a:buAutoNum type="alphaUcPeriod"/>
            </a:pPr>
            <a:r>
              <a:rPr lang="en-US" sz="3200">
                <a:solidFill>
                  <a:srgbClr val="000000"/>
                </a:solidFill>
                <a:latin typeface="Calibri"/>
                <a:ea typeface="Calibri"/>
                <a:cs typeface="Calibri"/>
                <a:sym typeface="Calibri"/>
              </a:rPr>
              <a:t>Experiment</a:t>
            </a:r>
            <a:endParaRPr sz="3200"/>
          </a:p>
          <a:p>
            <a:pPr marL="457200" marR="0" lvl="0" indent="-482600" algn="l" rtl="0">
              <a:lnSpc>
                <a:spcPct val="115000"/>
              </a:lnSpc>
              <a:spcBef>
                <a:spcPts val="0"/>
              </a:spcBef>
              <a:spcAft>
                <a:spcPts val="0"/>
              </a:spcAft>
              <a:buClr>
                <a:srgbClr val="000000"/>
              </a:buClr>
              <a:buSzPts val="3200"/>
              <a:buFont typeface="Arial"/>
              <a:buAutoNum type="alphaUcPeriod"/>
            </a:pPr>
            <a:r>
              <a:rPr lang="en-US" sz="3200">
                <a:solidFill>
                  <a:srgbClr val="000000"/>
                </a:solidFill>
                <a:latin typeface="Calibri"/>
                <a:ea typeface="Calibri"/>
                <a:cs typeface="Calibri"/>
                <a:sym typeface="Calibri"/>
              </a:rPr>
              <a:t>Scientific Method</a:t>
            </a:r>
            <a:endParaRPr sz="3200"/>
          </a:p>
          <a:p>
            <a:pPr marL="457200" marR="0" lvl="0" indent="-482600" algn="l" rtl="0">
              <a:lnSpc>
                <a:spcPct val="115000"/>
              </a:lnSpc>
              <a:spcBef>
                <a:spcPts val="0"/>
              </a:spcBef>
              <a:spcAft>
                <a:spcPts val="0"/>
              </a:spcAft>
              <a:buClr>
                <a:srgbClr val="000000"/>
              </a:buClr>
              <a:buSzPts val="3200"/>
              <a:buFont typeface="Arial"/>
              <a:buAutoNum type="alphaUcPeriod"/>
            </a:pPr>
            <a:r>
              <a:rPr lang="en-US" sz="3200">
                <a:solidFill>
                  <a:srgbClr val="000000"/>
                </a:solidFill>
                <a:latin typeface="Calibri"/>
                <a:ea typeface="Calibri"/>
                <a:cs typeface="Calibri"/>
                <a:sym typeface="Calibri"/>
              </a:rPr>
              <a:t>Questions</a:t>
            </a:r>
            <a:endParaRPr sz="3200"/>
          </a:p>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6" name="Google Shape;216;p13" descr="Steps of the Scientific Method"/>
          <p:cNvPicPr preferRelativeResize="0"/>
          <p:nvPr/>
        </p:nvPicPr>
        <p:blipFill rotWithShape="1">
          <a:blip r:embed="rId4">
            <a:alphaModFix/>
          </a:blip>
          <a:srcRect/>
          <a:stretch/>
        </p:blipFill>
        <p:spPr>
          <a:xfrm>
            <a:off x="6316827" y="1979752"/>
            <a:ext cx="2439125" cy="4878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ded927cd3f_0_112"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gded927cd3f_0_112"/>
          <p:cNvSpPr txBox="1"/>
          <p:nvPr/>
        </p:nvSpPr>
        <p:spPr>
          <a:xfrm>
            <a:off x="983700" y="434050"/>
            <a:ext cx="7772100" cy="1708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rgbClr val="000000"/>
                </a:solidFill>
                <a:latin typeface="Calibri"/>
                <a:ea typeface="Calibri"/>
                <a:cs typeface="Calibri"/>
                <a:sym typeface="Calibri"/>
              </a:rPr>
              <a:t>What are the steps that investigators follow to answer questions about the natural world called?</a:t>
            </a:r>
            <a:endParaRPr sz="3500"/>
          </a:p>
        </p:txBody>
      </p:sp>
      <p:sp>
        <p:nvSpPr>
          <p:cNvPr id="224" name="Google Shape;224;gded927cd3f_0_112"/>
          <p:cNvSpPr txBox="1"/>
          <p:nvPr/>
        </p:nvSpPr>
        <p:spPr>
          <a:xfrm>
            <a:off x="344550" y="2755649"/>
            <a:ext cx="5456400" cy="2068800"/>
          </a:xfrm>
          <a:prstGeom prst="rect">
            <a:avLst/>
          </a:prstGeom>
          <a:noFill/>
          <a:ln>
            <a:noFill/>
          </a:ln>
        </p:spPr>
        <p:txBody>
          <a:bodyPr spcFirstLastPara="1" wrap="square" lIns="91425" tIns="45700" rIns="91425" bIns="45700" anchor="t" anchorCtr="0">
            <a:spAutoFit/>
          </a:bodyPr>
          <a:lstStyle/>
          <a:p>
            <a:pPr marL="457200" marR="0" lvl="0" indent="-482600" algn="l" rtl="0">
              <a:lnSpc>
                <a:spcPct val="115000"/>
              </a:lnSpc>
              <a:spcBef>
                <a:spcPts val="0"/>
              </a:spcBef>
              <a:spcAft>
                <a:spcPts val="0"/>
              </a:spcAft>
              <a:buClr>
                <a:srgbClr val="000000"/>
              </a:buClr>
              <a:buSzPts val="3200"/>
              <a:buFont typeface="Arial"/>
              <a:buAutoNum type="alphaUcPeriod"/>
            </a:pPr>
            <a:r>
              <a:rPr lang="en-US" sz="3200">
                <a:solidFill>
                  <a:srgbClr val="000000"/>
                </a:solidFill>
                <a:latin typeface="Calibri"/>
                <a:ea typeface="Calibri"/>
                <a:cs typeface="Calibri"/>
                <a:sym typeface="Calibri"/>
              </a:rPr>
              <a:t>Experiment</a:t>
            </a:r>
            <a:endParaRPr sz="3200"/>
          </a:p>
          <a:p>
            <a:pPr marL="457200" marR="0" lvl="0" indent="-482600" algn="l" rtl="0">
              <a:lnSpc>
                <a:spcPct val="115000"/>
              </a:lnSpc>
              <a:spcBef>
                <a:spcPts val="0"/>
              </a:spcBef>
              <a:spcAft>
                <a:spcPts val="0"/>
              </a:spcAft>
              <a:buClr>
                <a:srgbClr val="FF0000"/>
              </a:buClr>
              <a:buSzPts val="3200"/>
              <a:buFont typeface="Arial"/>
              <a:buAutoNum type="alphaUcPeriod"/>
            </a:pPr>
            <a:r>
              <a:rPr lang="en-US" sz="3200">
                <a:solidFill>
                  <a:srgbClr val="FF0000"/>
                </a:solidFill>
                <a:latin typeface="Calibri"/>
                <a:ea typeface="Calibri"/>
                <a:cs typeface="Calibri"/>
                <a:sym typeface="Calibri"/>
              </a:rPr>
              <a:t>Scientific Method</a:t>
            </a:r>
            <a:endParaRPr sz="3200">
              <a:solidFill>
                <a:srgbClr val="FF0000"/>
              </a:solidFill>
            </a:endParaRPr>
          </a:p>
          <a:p>
            <a:pPr marL="457200" marR="0" lvl="0" indent="-482600" algn="l" rtl="0">
              <a:lnSpc>
                <a:spcPct val="115000"/>
              </a:lnSpc>
              <a:spcBef>
                <a:spcPts val="0"/>
              </a:spcBef>
              <a:spcAft>
                <a:spcPts val="0"/>
              </a:spcAft>
              <a:buClr>
                <a:srgbClr val="000000"/>
              </a:buClr>
              <a:buSzPts val="3200"/>
              <a:buFont typeface="Arial"/>
              <a:buAutoNum type="alphaUcPeriod"/>
            </a:pPr>
            <a:r>
              <a:rPr lang="en-US" sz="3200">
                <a:solidFill>
                  <a:srgbClr val="000000"/>
                </a:solidFill>
                <a:latin typeface="Calibri"/>
                <a:ea typeface="Calibri"/>
                <a:cs typeface="Calibri"/>
                <a:sym typeface="Calibri"/>
              </a:rPr>
              <a:t>Questions</a:t>
            </a:r>
            <a:endParaRPr sz="3200"/>
          </a:p>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5" name="Google Shape;225;gded927cd3f_0_112" descr="Steps of the Scientific Method"/>
          <p:cNvPicPr preferRelativeResize="0"/>
          <p:nvPr/>
        </p:nvPicPr>
        <p:blipFill rotWithShape="1">
          <a:blip r:embed="rId4">
            <a:alphaModFix/>
          </a:blip>
          <a:srcRect/>
          <a:stretch/>
        </p:blipFill>
        <p:spPr>
          <a:xfrm>
            <a:off x="6316827" y="1979752"/>
            <a:ext cx="2439125" cy="4878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d96993b0a5_0_3"/>
          <p:cNvSpPr txBox="1"/>
          <p:nvPr/>
        </p:nvSpPr>
        <p:spPr>
          <a:xfrm>
            <a:off x="983850" y="364800"/>
            <a:ext cx="77658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Which of the following is </a:t>
            </a:r>
            <a:r>
              <a:rPr lang="en-US" sz="2800" b="1" i="0" u="none" strike="noStrike" cap="none">
                <a:solidFill>
                  <a:schemeClr val="dk1"/>
                </a:solidFill>
                <a:latin typeface="Calibri"/>
                <a:ea typeface="Calibri"/>
                <a:cs typeface="Calibri"/>
                <a:sym typeface="Calibri"/>
              </a:rPr>
              <a:t>NOT</a:t>
            </a:r>
            <a:r>
              <a:rPr lang="en-US" sz="2800" b="0" i="0" u="none" strike="noStrike" cap="none">
                <a:solidFill>
                  <a:schemeClr val="dk1"/>
                </a:solidFill>
                <a:latin typeface="Calibri"/>
                <a:ea typeface="Calibri"/>
                <a:cs typeface="Calibri"/>
                <a:sym typeface="Calibri"/>
              </a:rPr>
              <a:t> one of the 6 concepts to know about the nature of science?</a:t>
            </a:r>
            <a:endParaRPr sz="1400" b="0" i="0" u="none" strike="noStrike" cap="none">
              <a:solidFill>
                <a:srgbClr val="000000"/>
              </a:solidFill>
              <a:latin typeface="Arial"/>
              <a:ea typeface="Arial"/>
              <a:cs typeface="Arial"/>
              <a:sym typeface="Arial"/>
            </a:endParaRPr>
          </a:p>
        </p:txBody>
      </p:sp>
      <p:sp>
        <p:nvSpPr>
          <p:cNvPr id="232" name="Google Shape;232;gd96993b0a5_0_3"/>
          <p:cNvSpPr txBox="1"/>
          <p:nvPr/>
        </p:nvSpPr>
        <p:spPr>
          <a:xfrm>
            <a:off x="334246" y="2002991"/>
            <a:ext cx="7917000" cy="17361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chemeClr val="dk1"/>
              </a:buClr>
              <a:buSzPts val="2400"/>
              <a:buFont typeface="Calibri"/>
              <a:buAutoNum type="alphaUcPeriod"/>
            </a:pPr>
            <a:r>
              <a:rPr lang="en-US" sz="2400" b="0" i="0" u="none" strike="noStrike" cap="none">
                <a:solidFill>
                  <a:schemeClr val="dk1"/>
                </a:solidFill>
                <a:latin typeface="Calibri"/>
                <a:ea typeface="Calibri"/>
                <a:cs typeface="Calibri"/>
                <a:sym typeface="Calibri"/>
              </a:rPr>
              <a:t>We can understand the natural world through science.</a:t>
            </a:r>
            <a:endParaRPr sz="1400" b="0" i="0" u="none" strike="noStrike" cap="none">
              <a:solidFill>
                <a:srgbClr val="000000"/>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2400"/>
              <a:buFont typeface="Calibri"/>
              <a:buAutoNum type="alphaUcPeriod"/>
            </a:pPr>
            <a:r>
              <a:rPr lang="en-US" sz="2400" b="0" i="0" u="none" strike="noStrike" cap="none">
                <a:solidFill>
                  <a:schemeClr val="dk1"/>
                </a:solidFill>
                <a:latin typeface="Calibri"/>
                <a:ea typeface="Calibri"/>
                <a:cs typeface="Calibri"/>
                <a:sym typeface="Calibri"/>
              </a:rPr>
              <a:t>Science is a complex, social endeavor.</a:t>
            </a:r>
            <a:endParaRPr sz="1400" b="0" i="0" u="none" strike="noStrike" cap="none">
              <a:solidFill>
                <a:srgbClr val="000000"/>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2400"/>
              <a:buFont typeface="Calibri"/>
              <a:buAutoNum type="alphaUcPeriod"/>
            </a:pPr>
            <a:r>
              <a:rPr lang="en-US" sz="2400" b="0" i="0" u="none" strike="noStrike" cap="none">
                <a:solidFill>
                  <a:schemeClr val="dk1"/>
                </a:solidFill>
                <a:latin typeface="Calibri"/>
                <a:ea typeface="Calibri"/>
                <a:cs typeface="Calibri"/>
                <a:sym typeface="Calibri"/>
              </a:rPr>
              <a:t>Scientific ideas can change as we collect more data.</a:t>
            </a:r>
            <a:endParaRPr sz="1400" b="0" i="0" u="none" strike="noStrike" cap="none">
              <a:solidFill>
                <a:srgbClr val="000000"/>
              </a:solidFill>
              <a:latin typeface="Arial"/>
              <a:ea typeface="Arial"/>
              <a:cs typeface="Arial"/>
              <a:sym typeface="Arial"/>
            </a:endParaRPr>
          </a:p>
          <a:p>
            <a:pPr marL="457200" marR="0" lvl="0" indent="-457200" algn="l" rtl="0">
              <a:lnSpc>
                <a:spcPct val="115000"/>
              </a:lnSpc>
              <a:spcBef>
                <a:spcPts val="0"/>
              </a:spcBef>
              <a:spcAft>
                <a:spcPts val="0"/>
              </a:spcAft>
              <a:buClr>
                <a:srgbClr val="FF0000"/>
              </a:buClr>
              <a:buSzPts val="2400"/>
              <a:buFont typeface="Calibri"/>
              <a:buAutoNum type="alphaUcPeriod"/>
            </a:pPr>
            <a:r>
              <a:rPr lang="en-US" sz="2400" b="0" i="0" u="none" strike="noStrike" cap="none">
                <a:solidFill>
                  <a:srgbClr val="FF0000"/>
                </a:solidFill>
                <a:latin typeface="Calibri"/>
                <a:ea typeface="Calibri"/>
                <a:cs typeface="Calibri"/>
                <a:sym typeface="Calibri"/>
              </a:rPr>
              <a:t>Once you find an answer you don’t need science anymore.</a:t>
            </a:r>
            <a:endParaRPr sz="1400" b="0" i="0" u="none" strike="noStrike" cap="none">
              <a:solidFill>
                <a:srgbClr val="FF0000"/>
              </a:solidFill>
              <a:latin typeface="Arial"/>
              <a:ea typeface="Arial"/>
              <a:cs typeface="Arial"/>
              <a:sym typeface="Arial"/>
            </a:endParaRPr>
          </a:p>
        </p:txBody>
      </p:sp>
      <p:pic>
        <p:nvPicPr>
          <p:cNvPr id="233" name="Google Shape;233;gd96993b0a5_0_3" descr="Conversations with Dan: social vs natural science | Footnotes to Plato"/>
          <p:cNvPicPr preferRelativeResize="0"/>
          <p:nvPr/>
        </p:nvPicPr>
        <p:blipFill rotWithShape="1">
          <a:blip r:embed="rId3">
            <a:alphaModFix/>
          </a:blip>
          <a:srcRect/>
          <a:stretch/>
        </p:blipFill>
        <p:spPr>
          <a:xfrm>
            <a:off x="4092063" y="4521649"/>
            <a:ext cx="3189325" cy="2248473"/>
          </a:xfrm>
          <a:prstGeom prst="rect">
            <a:avLst/>
          </a:prstGeom>
          <a:noFill/>
          <a:ln>
            <a:noFill/>
          </a:ln>
        </p:spPr>
      </p:pic>
      <p:pic>
        <p:nvPicPr>
          <p:cNvPr id="234" name="Google Shape;234;gd96993b0a5_0_3" descr="Challenge Upro-g De Juin - Number 6 Clipart - Png Download - Full ..."/>
          <p:cNvPicPr preferRelativeResize="0"/>
          <p:nvPr/>
        </p:nvPicPr>
        <p:blipFill rotWithShape="1">
          <a:blip r:embed="rId4">
            <a:alphaModFix/>
          </a:blip>
          <a:srcRect/>
          <a:stretch/>
        </p:blipFill>
        <p:spPr>
          <a:xfrm>
            <a:off x="7608301" y="4927522"/>
            <a:ext cx="1264653" cy="1842600"/>
          </a:xfrm>
          <a:prstGeom prst="rect">
            <a:avLst/>
          </a:prstGeom>
          <a:noFill/>
          <a:ln>
            <a:noFill/>
          </a:ln>
        </p:spPr>
      </p:pic>
      <p:sp>
        <p:nvSpPr>
          <p:cNvPr id="235" name="Google Shape;235;gd96993b0a5_0_3" descr="Questions"/>
          <p:cNvSpPr/>
          <p:nvPr/>
        </p:nvSpPr>
        <p:spPr>
          <a:xfrm>
            <a:off x="0" y="0"/>
            <a:ext cx="983700" cy="9540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5" descr="Questions"/>
          <p:cNvSpPr/>
          <p:nvPr/>
        </p:nvSpPr>
        <p:spPr>
          <a:xfrm>
            <a:off x="0" y="0"/>
            <a:ext cx="983848" cy="95410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15"/>
          <p:cNvSpPr txBox="1"/>
          <p:nvPr/>
        </p:nvSpPr>
        <p:spPr>
          <a:xfrm>
            <a:off x="844949" y="292750"/>
            <a:ext cx="79287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00"/>
                </a:solidFill>
                <a:latin typeface="Calibri"/>
                <a:ea typeface="Calibri"/>
                <a:cs typeface="Calibri"/>
                <a:sym typeface="Calibri"/>
              </a:rPr>
              <a:t>The first step of the Scientific Method always begins with making an...</a:t>
            </a:r>
            <a:endParaRPr/>
          </a:p>
        </p:txBody>
      </p:sp>
      <p:pic>
        <p:nvPicPr>
          <p:cNvPr id="243" name="Google Shape;243;p15" descr="Inquiry Clipart | Clipart Panda - Free Clipart Images"/>
          <p:cNvPicPr preferRelativeResize="0"/>
          <p:nvPr/>
        </p:nvPicPr>
        <p:blipFill rotWithShape="1">
          <a:blip r:embed="rId4">
            <a:alphaModFix/>
          </a:blip>
          <a:srcRect/>
          <a:stretch/>
        </p:blipFill>
        <p:spPr>
          <a:xfrm>
            <a:off x="2395487" y="1705815"/>
            <a:ext cx="4352925" cy="4876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d96993b0a5_0_12"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gd96993b0a5_0_12"/>
          <p:cNvSpPr txBox="1"/>
          <p:nvPr/>
        </p:nvSpPr>
        <p:spPr>
          <a:xfrm>
            <a:off x="2313007" y="283598"/>
            <a:ext cx="45180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000000"/>
                </a:solidFill>
                <a:latin typeface="Calibri"/>
                <a:ea typeface="Calibri"/>
                <a:cs typeface="Calibri"/>
                <a:sym typeface="Calibri"/>
              </a:rPr>
              <a:t>A hypothesis must be...</a:t>
            </a:r>
            <a:endParaRPr/>
          </a:p>
        </p:txBody>
      </p:sp>
      <p:pic>
        <p:nvPicPr>
          <p:cNvPr id="251" name="Google Shape;251;gd96993b0a5_0_12" descr="Hypothesis Clipart Science Result - Science For The People Png ..."/>
          <p:cNvPicPr preferRelativeResize="0"/>
          <p:nvPr/>
        </p:nvPicPr>
        <p:blipFill rotWithShape="1">
          <a:blip r:embed="rId4">
            <a:alphaModFix/>
          </a:blip>
          <a:srcRect b="8340"/>
          <a:stretch/>
        </p:blipFill>
        <p:spPr>
          <a:xfrm>
            <a:off x="2141195" y="1121080"/>
            <a:ext cx="4861609" cy="545333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8"/>
          <p:cNvSpPr txBox="1"/>
          <p:nvPr/>
        </p:nvSpPr>
        <p:spPr>
          <a:xfrm>
            <a:off x="1342650" y="1487350"/>
            <a:ext cx="64587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Nature of Science</a:t>
            </a:r>
            <a:endParaRPr sz="1400" b="0" i="0" u="none" strike="noStrike" cap="none">
              <a:solidFill>
                <a:srgbClr val="000000"/>
              </a:solidFill>
              <a:latin typeface="Arial"/>
              <a:ea typeface="Arial"/>
              <a:cs typeface="Arial"/>
              <a:sym typeface="Arial"/>
            </a:endParaRPr>
          </a:p>
        </p:txBody>
      </p:sp>
      <p:sp>
        <p:nvSpPr>
          <p:cNvPr id="258" name="Google Shape;258;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9" name="Google Shape;259;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 name="Google Shape;120;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121" name="Google Shape;121;p2" descr="Conversations with Dan: social vs natural science | Footnotes to Plato"/>
          <p:cNvPicPr preferRelativeResize="0"/>
          <p:nvPr/>
        </p:nvPicPr>
        <p:blipFill rotWithShape="1">
          <a:blip r:embed="rId3">
            <a:alphaModFix/>
          </a:blip>
          <a:srcRect/>
          <a:stretch/>
        </p:blipFill>
        <p:spPr>
          <a:xfrm>
            <a:off x="1257639" y="368002"/>
            <a:ext cx="6628722" cy="4673250"/>
          </a:xfrm>
          <a:prstGeom prst="rect">
            <a:avLst/>
          </a:prstGeom>
          <a:noFill/>
          <a:ln>
            <a:noFill/>
          </a:ln>
        </p:spPr>
      </p:pic>
      <p:sp>
        <p:nvSpPr>
          <p:cNvPr id="122" name="Google Shape;122;p2"/>
          <p:cNvSpPr txBox="1"/>
          <p:nvPr/>
        </p:nvSpPr>
        <p:spPr>
          <a:xfrm>
            <a:off x="1623312" y="5363426"/>
            <a:ext cx="58974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u="sng">
                <a:solidFill>
                  <a:srgbClr val="FF0000"/>
                </a:solidFill>
                <a:latin typeface="Calibri"/>
                <a:ea typeface="Calibri"/>
                <a:cs typeface="Calibri"/>
                <a:sym typeface="Calibri"/>
              </a:rPr>
              <a:t>6 Concepts to Know</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9"/>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66" name="Google Shape;266;p19"/>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67" name="Google Shape;267;p19"/>
          <p:cNvSpPr/>
          <p:nvPr/>
        </p:nvSpPr>
        <p:spPr>
          <a:xfrm>
            <a:off x="1015725" y="363472"/>
            <a:ext cx="7644000" cy="1682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chemeClr val="dk1"/>
                </a:solidFill>
                <a:latin typeface="Calibri"/>
                <a:ea typeface="Calibri"/>
                <a:cs typeface="Calibri"/>
                <a:sym typeface="Calibri"/>
              </a:rPr>
              <a:t>Cell Theory</a:t>
            </a:r>
            <a:r>
              <a:rPr lang="en-US" sz="3600" b="1" i="0" u="none" strike="noStrike" cap="none">
                <a:solidFill>
                  <a:schemeClr val="dk1"/>
                </a:solidFill>
                <a:latin typeface="Calibri"/>
                <a:ea typeface="Calibri"/>
                <a:cs typeface="Calibri"/>
                <a:sym typeface="Calibri"/>
              </a:rPr>
              <a:t>:</a:t>
            </a:r>
            <a:r>
              <a:rPr lang="en-US" sz="3600" b="0" i="0" u="none" strike="noStrike" cap="none">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foundational ideas that guide scientists’ thinking about the natural world</a:t>
            </a:r>
            <a:endParaRPr sz="1400" b="0" i="0" u="none" strike="noStrike" cap="none">
              <a:solidFill>
                <a:srgbClr val="000000"/>
              </a:solidFill>
              <a:latin typeface="Arial"/>
              <a:ea typeface="Arial"/>
              <a:cs typeface="Arial"/>
              <a:sym typeface="Arial"/>
            </a:endParaRPr>
          </a:p>
        </p:txBody>
      </p:sp>
      <p:sp>
        <p:nvSpPr>
          <p:cNvPr id="268" name="Google Shape;268;p1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9" name="Google Shape;269;p19"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270" name="Google Shape;270;p19" descr="President Trump, Mocking the Constitution | Constitutional ..."/>
          <p:cNvPicPr preferRelativeResize="0"/>
          <p:nvPr/>
        </p:nvPicPr>
        <p:blipFill rotWithShape="1">
          <a:blip r:embed="rId5">
            <a:alphaModFix/>
          </a:blip>
          <a:srcRect/>
          <a:stretch/>
        </p:blipFill>
        <p:spPr>
          <a:xfrm>
            <a:off x="446175" y="2375550"/>
            <a:ext cx="8213550" cy="4175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d96993b0a5_0_37"/>
          <p:cNvSpPr txBox="1"/>
          <p:nvPr/>
        </p:nvSpPr>
        <p:spPr>
          <a:xfrm>
            <a:off x="1058700" y="307800"/>
            <a:ext cx="7804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the nature of science?</a:t>
            </a:r>
            <a:endParaRPr sz="1400" b="0" i="0" u="none" strike="noStrike" cap="none">
              <a:solidFill>
                <a:srgbClr val="000000"/>
              </a:solidFill>
              <a:latin typeface="Arial"/>
              <a:ea typeface="Arial"/>
              <a:cs typeface="Arial"/>
              <a:sym typeface="Arial"/>
            </a:endParaRPr>
          </a:p>
        </p:txBody>
      </p:sp>
      <p:sp>
        <p:nvSpPr>
          <p:cNvPr id="283" name="Google Shape;283;gd96993b0a5_0_37"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4" name="Google Shape;284;gd96993b0a5_0_37" descr="President Trump, Mocking the Constitution | Constitutional ..."/>
          <p:cNvPicPr preferRelativeResize="0"/>
          <p:nvPr/>
        </p:nvPicPr>
        <p:blipFill rotWithShape="1">
          <a:blip r:embed="rId4">
            <a:alphaModFix/>
          </a:blip>
          <a:srcRect/>
          <a:stretch/>
        </p:blipFill>
        <p:spPr>
          <a:xfrm>
            <a:off x="345312" y="1613251"/>
            <a:ext cx="8453376" cy="4297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91" name="Google Shape;291;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8" name="Google Shape;298;p21"/>
          <p:cNvPicPr preferRelativeResize="0"/>
          <p:nvPr/>
        </p:nvPicPr>
        <p:blipFill rotWithShape="1">
          <a:blip r:embed="rId4">
            <a:alphaModFix/>
          </a:blip>
          <a:srcRect/>
          <a:stretch/>
        </p:blipFill>
        <p:spPr>
          <a:xfrm>
            <a:off x="-2" y="1147347"/>
            <a:ext cx="4376674" cy="4563300"/>
          </a:xfrm>
          <a:prstGeom prst="rect">
            <a:avLst/>
          </a:prstGeom>
          <a:noFill/>
          <a:ln>
            <a:noFill/>
          </a:ln>
        </p:spPr>
      </p:pic>
      <p:pic>
        <p:nvPicPr>
          <p:cNvPr id="299" name="Google Shape;299;p21" descr="Hypothesis clipart experimental research, Hypothesis experimental ..."/>
          <p:cNvPicPr preferRelativeResize="0"/>
          <p:nvPr/>
        </p:nvPicPr>
        <p:blipFill rotWithShape="1">
          <a:blip r:embed="rId5">
            <a:alphaModFix/>
          </a:blip>
          <a:srcRect/>
          <a:stretch/>
        </p:blipFill>
        <p:spPr>
          <a:xfrm>
            <a:off x="4685650" y="1543337"/>
            <a:ext cx="4458350" cy="3771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6" name="Google Shape;306;p22" descr="Conversations with Dan: social vs natural science | Footnotes to Plato"/>
          <p:cNvPicPr preferRelativeResize="0"/>
          <p:nvPr/>
        </p:nvPicPr>
        <p:blipFill rotWithShape="1">
          <a:blip r:embed="rId4">
            <a:alphaModFix/>
          </a:blip>
          <a:srcRect/>
          <a:stretch/>
        </p:blipFill>
        <p:spPr>
          <a:xfrm>
            <a:off x="1257639" y="383790"/>
            <a:ext cx="6628722" cy="4673250"/>
          </a:xfrm>
          <a:prstGeom prst="rect">
            <a:avLst/>
          </a:prstGeom>
          <a:noFill/>
          <a:ln>
            <a:noFill/>
          </a:ln>
        </p:spPr>
      </p:pic>
      <p:sp>
        <p:nvSpPr>
          <p:cNvPr id="307" name="Google Shape;307;p22"/>
          <p:cNvSpPr txBox="1"/>
          <p:nvPr/>
        </p:nvSpPr>
        <p:spPr>
          <a:xfrm>
            <a:off x="1623312" y="5550814"/>
            <a:ext cx="58974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u="sng">
                <a:solidFill>
                  <a:srgbClr val="FF0000"/>
                </a:solidFill>
                <a:latin typeface="Calibri"/>
                <a:ea typeface="Calibri"/>
                <a:cs typeface="Calibri"/>
                <a:sym typeface="Calibri"/>
              </a:rPr>
              <a:t>6 Concepts to Know</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3"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23"/>
          <p:cNvSpPr txBox="1"/>
          <p:nvPr/>
        </p:nvSpPr>
        <p:spPr>
          <a:xfrm>
            <a:off x="526875" y="275525"/>
            <a:ext cx="83163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00"/>
                </a:solidFill>
                <a:latin typeface="Calibri"/>
                <a:ea typeface="Calibri"/>
                <a:cs typeface="Calibri"/>
                <a:sym typeface="Calibri"/>
              </a:rPr>
              <a:t>We can understand the natural world through science.</a:t>
            </a:r>
            <a:endParaRPr/>
          </a:p>
        </p:txBody>
      </p:sp>
      <p:pic>
        <p:nvPicPr>
          <p:cNvPr id="315" name="Google Shape;315;p23" descr="Natural World - Campaign on Behance"/>
          <p:cNvPicPr preferRelativeResize="0"/>
          <p:nvPr/>
        </p:nvPicPr>
        <p:blipFill rotWithShape="1">
          <a:blip r:embed="rId4">
            <a:alphaModFix/>
          </a:blip>
          <a:srcRect b="5820"/>
          <a:stretch/>
        </p:blipFill>
        <p:spPr>
          <a:xfrm>
            <a:off x="1750573" y="1767875"/>
            <a:ext cx="5642850" cy="48495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4"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4"/>
          <p:cNvSpPr txBox="1"/>
          <p:nvPr/>
        </p:nvSpPr>
        <p:spPr>
          <a:xfrm>
            <a:off x="941840" y="428244"/>
            <a:ext cx="72603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00"/>
                </a:solidFill>
                <a:latin typeface="Calibri"/>
                <a:ea typeface="Calibri"/>
                <a:cs typeface="Calibri"/>
                <a:sym typeface="Calibri"/>
              </a:rPr>
              <a:t>Science is based on evidence – </a:t>
            </a:r>
            <a:endParaRPr/>
          </a:p>
          <a:p>
            <a:pPr marL="0" marR="0" lvl="0" indent="0" algn="l" rtl="0">
              <a:spcBef>
                <a:spcPts val="0"/>
              </a:spcBef>
              <a:spcAft>
                <a:spcPts val="0"/>
              </a:spcAft>
              <a:buNone/>
            </a:pPr>
            <a:r>
              <a:rPr lang="en-US" sz="3600">
                <a:solidFill>
                  <a:srgbClr val="000000"/>
                </a:solidFill>
                <a:latin typeface="Calibri"/>
                <a:ea typeface="Calibri"/>
                <a:cs typeface="Calibri"/>
                <a:sym typeface="Calibri"/>
              </a:rPr>
              <a:t>both observational and experimental.</a:t>
            </a:r>
            <a:endParaRPr/>
          </a:p>
        </p:txBody>
      </p:sp>
      <p:pic>
        <p:nvPicPr>
          <p:cNvPr id="323" name="Google Shape;323;p24" descr="Controlled experiments (article) | Khan Academy"/>
          <p:cNvPicPr preferRelativeResize="0"/>
          <p:nvPr/>
        </p:nvPicPr>
        <p:blipFill rotWithShape="1">
          <a:blip r:embed="rId4">
            <a:alphaModFix/>
          </a:blip>
          <a:srcRect/>
          <a:stretch/>
        </p:blipFill>
        <p:spPr>
          <a:xfrm>
            <a:off x="0" y="2918958"/>
            <a:ext cx="9144003" cy="337541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ded927cd3f_0_13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gded927cd3f_0_134"/>
          <p:cNvSpPr txBox="1"/>
          <p:nvPr/>
        </p:nvSpPr>
        <p:spPr>
          <a:xfrm>
            <a:off x="600894" y="324094"/>
            <a:ext cx="79422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000000"/>
                </a:solidFill>
                <a:latin typeface="Calibri"/>
                <a:ea typeface="Calibri"/>
                <a:cs typeface="Calibri"/>
                <a:sym typeface="Calibri"/>
              </a:rPr>
              <a:t>Science is a blend of logic and innovation.</a:t>
            </a:r>
            <a:endParaRPr/>
          </a:p>
        </p:txBody>
      </p:sp>
      <p:pic>
        <p:nvPicPr>
          <p:cNvPr id="331" name="Google Shape;331;gded927cd3f_0_134" descr="Kids Brainstorming Clipart"/>
          <p:cNvPicPr preferRelativeResize="0"/>
          <p:nvPr/>
        </p:nvPicPr>
        <p:blipFill rotWithShape="1">
          <a:blip r:embed="rId4">
            <a:alphaModFix/>
          </a:blip>
          <a:srcRect t="5274" b="11923"/>
          <a:stretch/>
        </p:blipFill>
        <p:spPr>
          <a:xfrm>
            <a:off x="1423174" y="1319518"/>
            <a:ext cx="6297601" cy="521439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ded927cd3f_0_14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gded927cd3f_0_143"/>
          <p:cNvSpPr txBox="1"/>
          <p:nvPr/>
        </p:nvSpPr>
        <p:spPr>
          <a:xfrm>
            <a:off x="735300" y="254625"/>
            <a:ext cx="8021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00"/>
                </a:solidFill>
                <a:latin typeface="Calibri"/>
                <a:ea typeface="Calibri"/>
                <a:cs typeface="Calibri"/>
                <a:sym typeface="Calibri"/>
              </a:rPr>
              <a:t>Scientific ideas can change as new data is collected.</a:t>
            </a:r>
            <a:endParaRPr/>
          </a:p>
        </p:txBody>
      </p:sp>
      <p:pic>
        <p:nvPicPr>
          <p:cNvPr id="339" name="Google Shape;339;gded927cd3f_0_143" descr="Government Agencies Are Gaining New Data Collection Tools in 2018"/>
          <p:cNvPicPr preferRelativeResize="0"/>
          <p:nvPr/>
        </p:nvPicPr>
        <p:blipFill rotWithShape="1">
          <a:blip r:embed="rId4">
            <a:alphaModFix/>
          </a:blip>
          <a:srcRect/>
          <a:stretch/>
        </p:blipFill>
        <p:spPr>
          <a:xfrm>
            <a:off x="1545875" y="1649549"/>
            <a:ext cx="6052250" cy="5040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3"/>
          <p:cNvSpPr txBox="1"/>
          <p:nvPr/>
        </p:nvSpPr>
        <p:spPr>
          <a:xfrm>
            <a:off x="606150" y="282926"/>
            <a:ext cx="82095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does the </a:t>
            </a:r>
            <a:r>
              <a:rPr lang="en-US" sz="3000">
                <a:solidFill>
                  <a:schemeClr val="dk1"/>
                </a:solidFill>
                <a:latin typeface="Calibri"/>
                <a:ea typeface="Calibri"/>
                <a:cs typeface="Calibri"/>
                <a:sym typeface="Calibri"/>
              </a:rPr>
              <a:t>nature of science relate to the development of hypotheses, theories, and laws?</a:t>
            </a:r>
            <a:endParaRPr sz="1400" b="0" i="0" u="none" strike="noStrike" cap="none">
              <a:solidFill>
                <a:srgbClr val="000000"/>
              </a:solidFill>
              <a:latin typeface="Arial"/>
              <a:ea typeface="Arial"/>
              <a:cs typeface="Arial"/>
              <a:sym typeface="Arial"/>
            </a:endParaRPr>
          </a:p>
        </p:txBody>
      </p:sp>
      <p:pic>
        <p:nvPicPr>
          <p:cNvPr id="130" name="Google Shape;130;p3" descr="Conversations with Dan: social vs natural science | Footnotes to Plato"/>
          <p:cNvPicPr preferRelativeResize="0"/>
          <p:nvPr/>
        </p:nvPicPr>
        <p:blipFill rotWithShape="1">
          <a:blip r:embed="rId4">
            <a:alphaModFix/>
          </a:blip>
          <a:srcRect/>
          <a:stretch/>
        </p:blipFill>
        <p:spPr>
          <a:xfrm>
            <a:off x="1257635" y="1946194"/>
            <a:ext cx="6628722" cy="4673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ded927cd3f_0_152"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gded927cd3f_0_152"/>
          <p:cNvSpPr txBox="1"/>
          <p:nvPr/>
        </p:nvSpPr>
        <p:spPr>
          <a:xfrm>
            <a:off x="1002147" y="144679"/>
            <a:ext cx="71397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000000"/>
                </a:solidFill>
                <a:latin typeface="Calibri"/>
                <a:ea typeface="Calibri"/>
                <a:cs typeface="Calibri"/>
                <a:sym typeface="Calibri"/>
              </a:rPr>
              <a:t>Science is a complex, social endeavor.</a:t>
            </a:r>
            <a:endParaRPr/>
          </a:p>
        </p:txBody>
      </p:sp>
      <p:pic>
        <p:nvPicPr>
          <p:cNvPr id="347" name="Google Shape;347;gded927cd3f_0_152" descr="Proteinlimit, Muscle Damage &amp; T2DM, Calories, Everyday Biceps T ..."/>
          <p:cNvPicPr preferRelativeResize="0"/>
          <p:nvPr/>
        </p:nvPicPr>
        <p:blipFill rotWithShape="1">
          <a:blip r:embed="rId4">
            <a:alphaModFix/>
          </a:blip>
          <a:srcRect/>
          <a:stretch/>
        </p:blipFill>
        <p:spPr>
          <a:xfrm>
            <a:off x="1266927" y="1293703"/>
            <a:ext cx="6610145" cy="541961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ded927cd3f_0_161"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gded927cd3f_0_161"/>
          <p:cNvSpPr txBox="1"/>
          <p:nvPr/>
        </p:nvSpPr>
        <p:spPr>
          <a:xfrm>
            <a:off x="420400" y="590300"/>
            <a:ext cx="8488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00"/>
                </a:solidFill>
                <a:latin typeface="Calibri"/>
                <a:ea typeface="Calibri"/>
                <a:cs typeface="Calibri"/>
                <a:sym typeface="Calibri"/>
              </a:rPr>
              <a:t>Scientists must try to remain objective to avoid bias.</a:t>
            </a:r>
            <a:endParaRPr/>
          </a:p>
        </p:txBody>
      </p:sp>
      <p:pic>
        <p:nvPicPr>
          <p:cNvPr id="355" name="Google Shape;355;gded927cd3f_0_161" descr="Examples and Observations of a Confirmation Bias"/>
          <p:cNvPicPr preferRelativeResize="0"/>
          <p:nvPr/>
        </p:nvPicPr>
        <p:blipFill rotWithShape="1">
          <a:blip r:embed="rId4">
            <a:alphaModFix/>
          </a:blip>
          <a:srcRect t="15135" b="24898"/>
          <a:stretch/>
        </p:blipFill>
        <p:spPr>
          <a:xfrm>
            <a:off x="235113" y="2643749"/>
            <a:ext cx="8673776" cy="34676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d96993b0a5_0_49"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gd96993b0a5_0_49"/>
          <p:cNvSpPr txBox="1"/>
          <p:nvPr/>
        </p:nvSpPr>
        <p:spPr>
          <a:xfrm>
            <a:off x="983700" y="134150"/>
            <a:ext cx="77016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00"/>
                </a:solidFill>
                <a:latin typeface="Calibri"/>
                <a:ea typeface="Calibri"/>
                <a:cs typeface="Calibri"/>
                <a:sym typeface="Calibri"/>
              </a:rPr>
              <a:t>What is the difference between the scientific method and the nature of science?</a:t>
            </a:r>
            <a:endParaRPr/>
          </a:p>
        </p:txBody>
      </p:sp>
      <p:pic>
        <p:nvPicPr>
          <p:cNvPr id="369" name="Google Shape;369;gd96993b0a5_0_49"/>
          <p:cNvPicPr preferRelativeResize="0"/>
          <p:nvPr/>
        </p:nvPicPr>
        <p:blipFill rotWithShape="1">
          <a:blip r:embed="rId4">
            <a:alphaModFix/>
          </a:blip>
          <a:srcRect/>
          <a:stretch/>
        </p:blipFill>
        <p:spPr>
          <a:xfrm>
            <a:off x="237275" y="1888849"/>
            <a:ext cx="4593849" cy="4789751"/>
          </a:xfrm>
          <a:prstGeom prst="rect">
            <a:avLst/>
          </a:prstGeom>
          <a:noFill/>
          <a:ln>
            <a:noFill/>
          </a:ln>
        </p:spPr>
      </p:pic>
      <p:pic>
        <p:nvPicPr>
          <p:cNvPr id="370" name="Google Shape;370;gd96993b0a5_0_49" descr="Hypothesis clipart experimental research, Hypothesis experimental ..."/>
          <p:cNvPicPr preferRelativeResize="0"/>
          <p:nvPr/>
        </p:nvPicPr>
        <p:blipFill rotWithShape="1">
          <a:blip r:embed="rId5">
            <a:alphaModFix/>
          </a:blip>
          <a:srcRect/>
          <a:stretch/>
        </p:blipFill>
        <p:spPr>
          <a:xfrm>
            <a:off x="4831126" y="2513500"/>
            <a:ext cx="4185401" cy="35404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ded927cd3f_0_173"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gded927cd3f_0_173"/>
          <p:cNvSpPr txBox="1"/>
          <p:nvPr/>
        </p:nvSpPr>
        <p:spPr>
          <a:xfrm>
            <a:off x="838200" y="265875"/>
            <a:ext cx="80733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00"/>
                </a:solidFill>
                <a:latin typeface="Calibri"/>
                <a:ea typeface="Calibri"/>
                <a:cs typeface="Calibri"/>
                <a:sym typeface="Calibri"/>
              </a:rPr>
              <a:t>Which of the following is </a:t>
            </a:r>
            <a:r>
              <a:rPr lang="en-US" sz="3600" b="1">
                <a:solidFill>
                  <a:srgbClr val="000000"/>
                </a:solidFill>
                <a:latin typeface="Calibri"/>
                <a:ea typeface="Calibri"/>
                <a:cs typeface="Calibri"/>
                <a:sym typeface="Calibri"/>
              </a:rPr>
              <a:t>NOT</a:t>
            </a:r>
            <a:r>
              <a:rPr lang="en-US" sz="3600">
                <a:solidFill>
                  <a:srgbClr val="000000"/>
                </a:solidFill>
                <a:latin typeface="Calibri"/>
                <a:ea typeface="Calibri"/>
                <a:cs typeface="Calibri"/>
                <a:sym typeface="Calibri"/>
              </a:rPr>
              <a:t> one of the 6 concepts to know about the nature of science?</a:t>
            </a:r>
            <a:endParaRPr/>
          </a:p>
        </p:txBody>
      </p:sp>
      <p:sp>
        <p:nvSpPr>
          <p:cNvPr id="378" name="Google Shape;378;gded927cd3f_0_173"/>
          <p:cNvSpPr txBox="1"/>
          <p:nvPr/>
        </p:nvSpPr>
        <p:spPr>
          <a:xfrm>
            <a:off x="274500" y="2165050"/>
            <a:ext cx="4826100" cy="44883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15000"/>
              </a:lnSpc>
              <a:spcBef>
                <a:spcPts val="0"/>
              </a:spcBef>
              <a:spcAft>
                <a:spcPts val="0"/>
              </a:spcAft>
              <a:buClr>
                <a:srgbClr val="000000"/>
              </a:buClr>
              <a:buSzPts val="2800"/>
              <a:buFont typeface="Arial"/>
              <a:buAutoNum type="alphaUcPeriod"/>
            </a:pPr>
            <a:r>
              <a:rPr lang="en-US" sz="2800">
                <a:solidFill>
                  <a:srgbClr val="000000"/>
                </a:solidFill>
                <a:latin typeface="Calibri"/>
                <a:ea typeface="Calibri"/>
                <a:cs typeface="Calibri"/>
                <a:sym typeface="Calibri"/>
              </a:rPr>
              <a:t>We can understand the natural world through science.</a:t>
            </a:r>
            <a:endParaRPr/>
          </a:p>
          <a:p>
            <a:pPr marL="285750" marR="0" lvl="0" indent="-285750" algn="l" rtl="0">
              <a:lnSpc>
                <a:spcPct val="115000"/>
              </a:lnSpc>
              <a:spcBef>
                <a:spcPts val="0"/>
              </a:spcBef>
              <a:spcAft>
                <a:spcPts val="0"/>
              </a:spcAft>
              <a:buClr>
                <a:srgbClr val="000000"/>
              </a:buClr>
              <a:buSzPts val="2800"/>
              <a:buFont typeface="Arial"/>
              <a:buAutoNum type="alphaUcPeriod"/>
            </a:pPr>
            <a:r>
              <a:rPr lang="en-US" sz="2800">
                <a:solidFill>
                  <a:srgbClr val="000000"/>
                </a:solidFill>
                <a:latin typeface="Calibri"/>
                <a:ea typeface="Calibri"/>
                <a:cs typeface="Calibri"/>
                <a:sym typeface="Calibri"/>
              </a:rPr>
              <a:t>Science is a complex, social endeavor.</a:t>
            </a:r>
            <a:endParaRPr/>
          </a:p>
          <a:p>
            <a:pPr marL="285750" marR="0" lvl="0" indent="-285750" algn="l" rtl="0">
              <a:lnSpc>
                <a:spcPct val="115000"/>
              </a:lnSpc>
              <a:spcBef>
                <a:spcPts val="0"/>
              </a:spcBef>
              <a:spcAft>
                <a:spcPts val="0"/>
              </a:spcAft>
              <a:buClr>
                <a:srgbClr val="000000"/>
              </a:buClr>
              <a:buSzPts val="2800"/>
              <a:buFont typeface="Arial"/>
              <a:buAutoNum type="alphaUcPeriod"/>
            </a:pPr>
            <a:r>
              <a:rPr lang="en-US" sz="2800">
                <a:solidFill>
                  <a:srgbClr val="000000"/>
                </a:solidFill>
                <a:latin typeface="Calibri"/>
                <a:ea typeface="Calibri"/>
                <a:cs typeface="Calibri"/>
                <a:sym typeface="Calibri"/>
              </a:rPr>
              <a:t>Scientific ideas can change as we collect more data.</a:t>
            </a:r>
            <a:endParaRPr/>
          </a:p>
          <a:p>
            <a:pPr marL="285750" marR="0" lvl="0" indent="-285750" algn="l" rtl="0">
              <a:lnSpc>
                <a:spcPct val="115000"/>
              </a:lnSpc>
              <a:spcBef>
                <a:spcPts val="0"/>
              </a:spcBef>
              <a:spcAft>
                <a:spcPts val="0"/>
              </a:spcAft>
              <a:buClr>
                <a:srgbClr val="000000"/>
              </a:buClr>
              <a:buSzPts val="2800"/>
              <a:buFont typeface="Arial"/>
              <a:buAutoNum type="alphaUcPeriod"/>
            </a:pPr>
            <a:r>
              <a:rPr lang="en-US" sz="2800">
                <a:solidFill>
                  <a:srgbClr val="000000"/>
                </a:solidFill>
                <a:latin typeface="Calibri"/>
                <a:ea typeface="Calibri"/>
                <a:cs typeface="Calibri"/>
                <a:sym typeface="Calibri"/>
              </a:rPr>
              <a:t>Once you find an answer you don’t need science anymore.</a:t>
            </a:r>
            <a:endParaRPr/>
          </a:p>
        </p:txBody>
      </p:sp>
      <p:pic>
        <p:nvPicPr>
          <p:cNvPr id="379" name="Google Shape;379;gded927cd3f_0_173" descr="Conversations with Dan: social vs natural science | Footnotes to Plato"/>
          <p:cNvPicPr preferRelativeResize="0"/>
          <p:nvPr/>
        </p:nvPicPr>
        <p:blipFill rotWithShape="1">
          <a:blip r:embed="rId4">
            <a:alphaModFix/>
          </a:blip>
          <a:srcRect/>
          <a:stretch/>
        </p:blipFill>
        <p:spPr>
          <a:xfrm>
            <a:off x="5100600" y="2223701"/>
            <a:ext cx="3884301" cy="2738424"/>
          </a:xfrm>
          <a:prstGeom prst="rect">
            <a:avLst/>
          </a:prstGeom>
          <a:noFill/>
          <a:ln>
            <a:noFill/>
          </a:ln>
        </p:spPr>
      </p:pic>
      <p:sp>
        <p:nvSpPr>
          <p:cNvPr id="380" name="Google Shape;380;gded927cd3f_0_173"/>
          <p:cNvSpPr txBox="1"/>
          <p:nvPr/>
        </p:nvSpPr>
        <p:spPr>
          <a:xfrm>
            <a:off x="5225793" y="5083679"/>
            <a:ext cx="36339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u="sng">
                <a:solidFill>
                  <a:srgbClr val="FF0000"/>
                </a:solidFill>
                <a:latin typeface="Calibri"/>
                <a:ea typeface="Calibri"/>
                <a:cs typeface="Calibri"/>
                <a:sym typeface="Calibri"/>
              </a:rPr>
              <a:t>6 Concepts to Know</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ded927cd3f_0_185"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gded927cd3f_0_185"/>
          <p:cNvSpPr txBox="1"/>
          <p:nvPr/>
        </p:nvSpPr>
        <p:spPr>
          <a:xfrm>
            <a:off x="838200" y="265875"/>
            <a:ext cx="80733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00"/>
                </a:solidFill>
                <a:latin typeface="Calibri"/>
                <a:ea typeface="Calibri"/>
                <a:cs typeface="Calibri"/>
                <a:sym typeface="Calibri"/>
              </a:rPr>
              <a:t>Which of the following is </a:t>
            </a:r>
            <a:r>
              <a:rPr lang="en-US" sz="3600" b="1">
                <a:solidFill>
                  <a:srgbClr val="000000"/>
                </a:solidFill>
                <a:latin typeface="Calibri"/>
                <a:ea typeface="Calibri"/>
                <a:cs typeface="Calibri"/>
                <a:sym typeface="Calibri"/>
              </a:rPr>
              <a:t>NOT</a:t>
            </a:r>
            <a:r>
              <a:rPr lang="en-US" sz="3600">
                <a:solidFill>
                  <a:srgbClr val="000000"/>
                </a:solidFill>
                <a:latin typeface="Calibri"/>
                <a:ea typeface="Calibri"/>
                <a:cs typeface="Calibri"/>
                <a:sym typeface="Calibri"/>
              </a:rPr>
              <a:t> one of the 6 concepts to know about the nature of science?</a:t>
            </a:r>
            <a:endParaRPr/>
          </a:p>
        </p:txBody>
      </p:sp>
      <p:sp>
        <p:nvSpPr>
          <p:cNvPr id="388" name="Google Shape;388;gded927cd3f_0_185"/>
          <p:cNvSpPr txBox="1"/>
          <p:nvPr/>
        </p:nvSpPr>
        <p:spPr>
          <a:xfrm>
            <a:off x="274500" y="2165050"/>
            <a:ext cx="4826100" cy="44883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15000"/>
              </a:lnSpc>
              <a:spcBef>
                <a:spcPts val="0"/>
              </a:spcBef>
              <a:spcAft>
                <a:spcPts val="0"/>
              </a:spcAft>
              <a:buClr>
                <a:srgbClr val="000000"/>
              </a:buClr>
              <a:buSzPts val="2800"/>
              <a:buFont typeface="Arial"/>
              <a:buAutoNum type="alphaUcPeriod"/>
            </a:pPr>
            <a:r>
              <a:rPr lang="en-US" sz="2800">
                <a:solidFill>
                  <a:srgbClr val="000000"/>
                </a:solidFill>
                <a:latin typeface="Calibri"/>
                <a:ea typeface="Calibri"/>
                <a:cs typeface="Calibri"/>
                <a:sym typeface="Calibri"/>
              </a:rPr>
              <a:t>We can understand the natural world through science.</a:t>
            </a:r>
            <a:endParaRPr/>
          </a:p>
          <a:p>
            <a:pPr marL="285750" marR="0" lvl="0" indent="-285750" algn="l" rtl="0">
              <a:lnSpc>
                <a:spcPct val="115000"/>
              </a:lnSpc>
              <a:spcBef>
                <a:spcPts val="0"/>
              </a:spcBef>
              <a:spcAft>
                <a:spcPts val="0"/>
              </a:spcAft>
              <a:buClr>
                <a:srgbClr val="000000"/>
              </a:buClr>
              <a:buSzPts val="2800"/>
              <a:buFont typeface="Arial"/>
              <a:buAutoNum type="alphaUcPeriod"/>
            </a:pPr>
            <a:r>
              <a:rPr lang="en-US" sz="2800">
                <a:solidFill>
                  <a:srgbClr val="000000"/>
                </a:solidFill>
                <a:latin typeface="Calibri"/>
                <a:ea typeface="Calibri"/>
                <a:cs typeface="Calibri"/>
                <a:sym typeface="Calibri"/>
              </a:rPr>
              <a:t>Science is a complex, social endeavor.</a:t>
            </a:r>
            <a:endParaRPr/>
          </a:p>
          <a:p>
            <a:pPr marL="285750" marR="0" lvl="0" indent="-285750" algn="l" rtl="0">
              <a:lnSpc>
                <a:spcPct val="115000"/>
              </a:lnSpc>
              <a:spcBef>
                <a:spcPts val="0"/>
              </a:spcBef>
              <a:spcAft>
                <a:spcPts val="0"/>
              </a:spcAft>
              <a:buClr>
                <a:srgbClr val="000000"/>
              </a:buClr>
              <a:buSzPts val="2800"/>
              <a:buFont typeface="Arial"/>
              <a:buAutoNum type="alphaUcPeriod"/>
            </a:pPr>
            <a:r>
              <a:rPr lang="en-US" sz="2800">
                <a:solidFill>
                  <a:srgbClr val="000000"/>
                </a:solidFill>
                <a:latin typeface="Calibri"/>
                <a:ea typeface="Calibri"/>
                <a:cs typeface="Calibri"/>
                <a:sym typeface="Calibri"/>
              </a:rPr>
              <a:t>Scientific ideas can change as we collect more data.</a:t>
            </a:r>
            <a:endParaRPr/>
          </a:p>
          <a:p>
            <a:pPr marL="285750" marR="0" lvl="0" indent="-285750" algn="l" rtl="0">
              <a:lnSpc>
                <a:spcPct val="115000"/>
              </a:lnSpc>
              <a:spcBef>
                <a:spcPts val="0"/>
              </a:spcBef>
              <a:spcAft>
                <a:spcPts val="0"/>
              </a:spcAft>
              <a:buClr>
                <a:srgbClr val="FF0000"/>
              </a:buClr>
              <a:buSzPts val="2800"/>
              <a:buFont typeface="Arial"/>
              <a:buAutoNum type="alphaUcPeriod"/>
            </a:pPr>
            <a:r>
              <a:rPr lang="en-US" sz="2800">
                <a:solidFill>
                  <a:srgbClr val="FF0000"/>
                </a:solidFill>
                <a:latin typeface="Calibri"/>
                <a:ea typeface="Calibri"/>
                <a:cs typeface="Calibri"/>
                <a:sym typeface="Calibri"/>
              </a:rPr>
              <a:t>Once you find an answer you don’t need science anymore.</a:t>
            </a:r>
            <a:endParaRPr>
              <a:solidFill>
                <a:srgbClr val="FF0000"/>
              </a:solidFill>
            </a:endParaRPr>
          </a:p>
        </p:txBody>
      </p:sp>
      <p:pic>
        <p:nvPicPr>
          <p:cNvPr id="389" name="Google Shape;389;gded927cd3f_0_185" descr="Conversations with Dan: social vs natural science | Footnotes to Plato"/>
          <p:cNvPicPr preferRelativeResize="0"/>
          <p:nvPr/>
        </p:nvPicPr>
        <p:blipFill rotWithShape="1">
          <a:blip r:embed="rId4">
            <a:alphaModFix/>
          </a:blip>
          <a:srcRect/>
          <a:stretch/>
        </p:blipFill>
        <p:spPr>
          <a:xfrm>
            <a:off x="5100600" y="2223701"/>
            <a:ext cx="3884301" cy="2738424"/>
          </a:xfrm>
          <a:prstGeom prst="rect">
            <a:avLst/>
          </a:prstGeom>
          <a:noFill/>
          <a:ln>
            <a:noFill/>
          </a:ln>
        </p:spPr>
      </p:pic>
      <p:sp>
        <p:nvSpPr>
          <p:cNvPr id="390" name="Google Shape;390;gded927cd3f_0_185"/>
          <p:cNvSpPr txBox="1"/>
          <p:nvPr/>
        </p:nvSpPr>
        <p:spPr>
          <a:xfrm>
            <a:off x="5225793" y="5083679"/>
            <a:ext cx="36339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u="sng">
                <a:solidFill>
                  <a:srgbClr val="FF0000"/>
                </a:solidFill>
                <a:latin typeface="Calibri"/>
                <a:ea typeface="Calibri"/>
                <a:cs typeface="Calibri"/>
                <a:sym typeface="Calibri"/>
              </a:rPr>
              <a:t>6 Concepts to Know</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397" name="Google Shape;397;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ded927cd3f_0_194"/>
          <p:cNvSpPr txBox="1"/>
          <p:nvPr/>
        </p:nvSpPr>
        <p:spPr>
          <a:xfrm>
            <a:off x="804656" y="728259"/>
            <a:ext cx="7415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04" name="Google Shape;404;gded927cd3f_0_194"/>
          <p:cNvSpPr/>
          <p:nvPr/>
        </p:nvSpPr>
        <p:spPr>
          <a:xfrm>
            <a:off x="733703" y="728259"/>
            <a:ext cx="7486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05" name="Google Shape;405;gded927cd3f_0_194"/>
          <p:cNvSpPr/>
          <p:nvPr/>
        </p:nvSpPr>
        <p:spPr>
          <a:xfrm>
            <a:off x="804650" y="363475"/>
            <a:ext cx="7855200" cy="1682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chemeClr val="dk1"/>
                </a:solidFill>
                <a:latin typeface="Calibri"/>
                <a:ea typeface="Calibri"/>
                <a:cs typeface="Calibri"/>
                <a:sym typeface="Calibri"/>
              </a:rPr>
              <a:t>Cell Theory</a:t>
            </a:r>
            <a:r>
              <a:rPr lang="en-US" sz="3600" b="1" i="0" u="none" strike="noStrike" cap="none">
                <a:solidFill>
                  <a:schemeClr val="dk1"/>
                </a:solidFill>
                <a:latin typeface="Calibri"/>
                <a:ea typeface="Calibri"/>
                <a:cs typeface="Calibri"/>
                <a:sym typeface="Calibri"/>
              </a:rPr>
              <a:t>:</a:t>
            </a:r>
            <a:r>
              <a:rPr lang="en-US" sz="3600" b="0" i="0" u="none" strike="noStrike" cap="none">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foundational ideas that guide scientists’ thinking about the natural world</a:t>
            </a:r>
            <a:endParaRPr sz="1400" b="0" i="0" u="none" strike="noStrike" cap="none">
              <a:solidFill>
                <a:srgbClr val="000000"/>
              </a:solidFill>
              <a:latin typeface="Arial"/>
              <a:ea typeface="Arial"/>
              <a:cs typeface="Arial"/>
              <a:sym typeface="Arial"/>
            </a:endParaRPr>
          </a:p>
        </p:txBody>
      </p:sp>
      <p:pic>
        <p:nvPicPr>
          <p:cNvPr id="406" name="Google Shape;406;gded927cd3f_0_194" descr="President Trump, Mocking the Constitution | Constitutional ..."/>
          <p:cNvPicPr preferRelativeResize="0"/>
          <p:nvPr/>
        </p:nvPicPr>
        <p:blipFill rotWithShape="1">
          <a:blip r:embed="rId3">
            <a:alphaModFix/>
          </a:blip>
          <a:srcRect/>
          <a:stretch/>
        </p:blipFill>
        <p:spPr>
          <a:xfrm>
            <a:off x="446175" y="2375550"/>
            <a:ext cx="8213550" cy="4175200"/>
          </a:xfrm>
          <a:prstGeom prst="rect">
            <a:avLst/>
          </a:prstGeom>
          <a:noFill/>
          <a:ln>
            <a:noFill/>
          </a:ln>
        </p:spPr>
      </p:pic>
      <p:sp>
        <p:nvSpPr>
          <p:cNvPr id="407" name="Google Shape;407;gded927cd3f_0_194"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ded927cd3f_0_204"/>
          <p:cNvSpPr txBox="1"/>
          <p:nvPr/>
        </p:nvSpPr>
        <p:spPr>
          <a:xfrm>
            <a:off x="526875" y="275525"/>
            <a:ext cx="83163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00"/>
                </a:solidFill>
                <a:latin typeface="Calibri"/>
                <a:ea typeface="Calibri"/>
                <a:cs typeface="Calibri"/>
                <a:sym typeface="Calibri"/>
              </a:rPr>
              <a:t>We can understand the natural world through science.</a:t>
            </a:r>
            <a:endParaRPr/>
          </a:p>
        </p:txBody>
      </p:sp>
      <p:pic>
        <p:nvPicPr>
          <p:cNvPr id="414" name="Google Shape;414;gded927cd3f_0_204" descr="Natural World - Campaign on Behance"/>
          <p:cNvPicPr preferRelativeResize="0"/>
          <p:nvPr/>
        </p:nvPicPr>
        <p:blipFill rotWithShape="1">
          <a:blip r:embed="rId3">
            <a:alphaModFix/>
          </a:blip>
          <a:srcRect b="5820"/>
          <a:stretch/>
        </p:blipFill>
        <p:spPr>
          <a:xfrm>
            <a:off x="1750573" y="1767875"/>
            <a:ext cx="5642850" cy="4849525"/>
          </a:xfrm>
          <a:prstGeom prst="rect">
            <a:avLst/>
          </a:prstGeom>
          <a:noFill/>
          <a:ln>
            <a:noFill/>
          </a:ln>
        </p:spPr>
      </p:pic>
      <p:sp>
        <p:nvSpPr>
          <p:cNvPr id="415" name="Google Shape;415;gded927cd3f_0_204"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ded927cd3f_0_211"/>
          <p:cNvSpPr txBox="1"/>
          <p:nvPr/>
        </p:nvSpPr>
        <p:spPr>
          <a:xfrm>
            <a:off x="941840" y="428244"/>
            <a:ext cx="72603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00"/>
                </a:solidFill>
                <a:latin typeface="Calibri"/>
                <a:ea typeface="Calibri"/>
                <a:cs typeface="Calibri"/>
                <a:sym typeface="Calibri"/>
              </a:rPr>
              <a:t>Science is based on evidence – </a:t>
            </a:r>
            <a:endParaRPr/>
          </a:p>
          <a:p>
            <a:pPr marL="0" marR="0" lvl="0" indent="0" algn="l" rtl="0">
              <a:spcBef>
                <a:spcPts val="0"/>
              </a:spcBef>
              <a:spcAft>
                <a:spcPts val="0"/>
              </a:spcAft>
              <a:buNone/>
            </a:pPr>
            <a:r>
              <a:rPr lang="en-US" sz="3600">
                <a:solidFill>
                  <a:srgbClr val="000000"/>
                </a:solidFill>
                <a:latin typeface="Calibri"/>
                <a:ea typeface="Calibri"/>
                <a:cs typeface="Calibri"/>
                <a:sym typeface="Calibri"/>
              </a:rPr>
              <a:t>both observational and experimental.</a:t>
            </a:r>
            <a:endParaRPr/>
          </a:p>
        </p:txBody>
      </p:sp>
      <p:pic>
        <p:nvPicPr>
          <p:cNvPr id="422" name="Google Shape;422;gded927cd3f_0_211" descr="Controlled experiments (article) | Khan Academy"/>
          <p:cNvPicPr preferRelativeResize="0"/>
          <p:nvPr/>
        </p:nvPicPr>
        <p:blipFill rotWithShape="1">
          <a:blip r:embed="rId3">
            <a:alphaModFix/>
          </a:blip>
          <a:srcRect/>
          <a:stretch/>
        </p:blipFill>
        <p:spPr>
          <a:xfrm>
            <a:off x="0" y="2918958"/>
            <a:ext cx="9144003" cy="3375417"/>
          </a:xfrm>
          <a:prstGeom prst="rect">
            <a:avLst/>
          </a:prstGeom>
          <a:noFill/>
          <a:ln>
            <a:noFill/>
          </a:ln>
        </p:spPr>
      </p:pic>
      <p:sp>
        <p:nvSpPr>
          <p:cNvPr id="423" name="Google Shape;423;gded927cd3f_0_211"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7b3d83f1ac_0_3" descr="Classroom"/>
          <p:cNvSpPr/>
          <p:nvPr/>
        </p:nvSpPr>
        <p:spPr>
          <a:xfrm>
            <a:off x="191579" y="2206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g7b3d83f1ac_0_3"/>
          <p:cNvSpPr txBox="1"/>
          <p:nvPr/>
        </p:nvSpPr>
        <p:spPr>
          <a:xfrm>
            <a:off x="1387375" y="220675"/>
            <a:ext cx="67578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600"/>
              <a:buFont typeface="Arial"/>
              <a:buNone/>
            </a:pPr>
            <a:r>
              <a:rPr lang="en-US" sz="5600">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pic>
        <p:nvPicPr>
          <p:cNvPr id="138" name="Google Shape;138;g7b3d83f1ac_0_3"/>
          <p:cNvPicPr preferRelativeResize="0"/>
          <p:nvPr/>
        </p:nvPicPr>
        <p:blipFill>
          <a:blip r:embed="rId4">
            <a:alphaModFix/>
          </a:blip>
          <a:stretch>
            <a:fillRect/>
          </a:stretch>
        </p:blipFill>
        <p:spPr>
          <a:xfrm>
            <a:off x="2986583" y="1174975"/>
            <a:ext cx="3559376" cy="1488350"/>
          </a:xfrm>
          <a:prstGeom prst="rect">
            <a:avLst/>
          </a:prstGeom>
          <a:noFill/>
          <a:ln>
            <a:noFill/>
          </a:ln>
        </p:spPr>
      </p:pic>
      <p:sp>
        <p:nvSpPr>
          <p:cNvPr id="139" name="Google Shape;139;g7b3d83f1ac_0_3"/>
          <p:cNvSpPr txBox="1"/>
          <p:nvPr/>
        </p:nvSpPr>
        <p:spPr>
          <a:xfrm>
            <a:off x="419400" y="2663325"/>
            <a:ext cx="8305200" cy="421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Calibri"/>
                <a:ea typeface="Calibri"/>
                <a:cs typeface="Calibri"/>
                <a:sym typeface="Calibri"/>
              </a:rPr>
              <a:t>Materials Needed: </a:t>
            </a:r>
            <a:endParaRPr sz="2000">
              <a:latin typeface="Calibri"/>
              <a:ea typeface="Calibri"/>
              <a:cs typeface="Calibri"/>
              <a:sym typeface="Calibri"/>
            </a:endParaRPr>
          </a:p>
          <a:p>
            <a:pPr marL="0" lvl="0" indent="0" algn="l" rtl="0">
              <a:spcBef>
                <a:spcPts val="0"/>
              </a:spcBef>
              <a:spcAft>
                <a:spcPts val="0"/>
              </a:spcAft>
              <a:buNone/>
            </a:pPr>
            <a:r>
              <a:rPr lang="en-US" sz="2000">
                <a:latin typeface="Calibri"/>
                <a:ea typeface="Calibri"/>
                <a:cs typeface="Calibri"/>
                <a:sym typeface="Calibri"/>
              </a:rPr>
              <a:t>Document camera, 2 styrofoam cups, two different food dyes, hot and cold water </a:t>
            </a:r>
            <a:endParaRPr sz="2000">
              <a:latin typeface="Calibri"/>
              <a:ea typeface="Calibri"/>
              <a:cs typeface="Calibri"/>
              <a:sym typeface="Calibri"/>
            </a:endParaRPr>
          </a:p>
          <a:p>
            <a:pPr marL="0" lvl="0" indent="0" algn="l" rtl="0">
              <a:spcBef>
                <a:spcPts val="0"/>
              </a:spcBef>
              <a:spcAft>
                <a:spcPts val="0"/>
              </a:spcAft>
              <a:buNone/>
            </a:pPr>
            <a:endParaRPr sz="2000">
              <a:latin typeface="Calibri"/>
              <a:ea typeface="Calibri"/>
              <a:cs typeface="Calibri"/>
              <a:sym typeface="Calibri"/>
            </a:endParaRPr>
          </a:p>
          <a:p>
            <a:pPr marL="0" lvl="0" indent="0" algn="l" rtl="0">
              <a:spcBef>
                <a:spcPts val="0"/>
              </a:spcBef>
              <a:spcAft>
                <a:spcPts val="0"/>
              </a:spcAft>
              <a:buNone/>
            </a:pPr>
            <a:r>
              <a:rPr lang="en-US" sz="2000">
                <a:latin typeface="Calibri"/>
                <a:ea typeface="Calibri"/>
                <a:cs typeface="Calibri"/>
                <a:sym typeface="Calibri"/>
              </a:rPr>
              <a:t>Procedure: </a:t>
            </a:r>
            <a:endParaRPr sz="2000">
              <a:latin typeface="Calibri"/>
              <a:ea typeface="Calibri"/>
              <a:cs typeface="Calibri"/>
              <a:sym typeface="Calibri"/>
            </a:endParaRPr>
          </a:p>
          <a:p>
            <a:pPr marL="0" lvl="0" indent="0" algn="l" rtl="0">
              <a:spcBef>
                <a:spcPts val="0"/>
              </a:spcBef>
              <a:spcAft>
                <a:spcPts val="0"/>
              </a:spcAft>
              <a:buNone/>
            </a:pPr>
            <a:r>
              <a:rPr lang="en-US" sz="2000">
                <a:latin typeface="Calibri"/>
                <a:ea typeface="Calibri"/>
                <a:cs typeface="Calibri"/>
                <a:sym typeface="Calibri"/>
              </a:rPr>
              <a:t>Explain that you have a cup of hot and cold water. You will be putting one drop of food coloring into each at the same time. Have students predict which temperature of water will cause the color to spread out into the water faster with a Think-Pair-Share. </a:t>
            </a:r>
            <a:r>
              <a:rPr lang="en-US" sz="2000">
                <a:solidFill>
                  <a:srgbClr val="000000"/>
                </a:solidFill>
                <a:latin typeface="Calibri"/>
                <a:ea typeface="Calibri"/>
                <a:cs typeface="Calibri"/>
                <a:sym typeface="Calibri"/>
              </a:rPr>
              <a:t>You can record responses as tallies on the boards and make it a competition!</a:t>
            </a:r>
            <a:r>
              <a:rPr lang="en-US" sz="2000">
                <a:latin typeface="Calibri"/>
                <a:ea typeface="Calibri"/>
                <a:cs typeface="Calibri"/>
                <a:sym typeface="Calibri"/>
              </a:rPr>
              <a:t> Add a drop of food coloring to each and allow students to observe via projection of the document camera footage. </a:t>
            </a:r>
            <a:endParaRPr sz="20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ded927cd3f_0_218"/>
          <p:cNvSpPr txBox="1"/>
          <p:nvPr/>
        </p:nvSpPr>
        <p:spPr>
          <a:xfrm>
            <a:off x="826594" y="306719"/>
            <a:ext cx="79422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000000"/>
                </a:solidFill>
                <a:latin typeface="Calibri"/>
                <a:ea typeface="Calibri"/>
                <a:cs typeface="Calibri"/>
                <a:sym typeface="Calibri"/>
              </a:rPr>
              <a:t>Science is a blend of logic and innovation.</a:t>
            </a:r>
            <a:endParaRPr/>
          </a:p>
        </p:txBody>
      </p:sp>
      <p:pic>
        <p:nvPicPr>
          <p:cNvPr id="430" name="Google Shape;430;gded927cd3f_0_218" descr="Kids Brainstorming Clipart"/>
          <p:cNvPicPr preferRelativeResize="0"/>
          <p:nvPr/>
        </p:nvPicPr>
        <p:blipFill rotWithShape="1">
          <a:blip r:embed="rId3">
            <a:alphaModFix/>
          </a:blip>
          <a:srcRect t="5274" b="11923"/>
          <a:stretch/>
        </p:blipFill>
        <p:spPr>
          <a:xfrm>
            <a:off x="1423174" y="1319518"/>
            <a:ext cx="6297601" cy="5214395"/>
          </a:xfrm>
          <a:prstGeom prst="rect">
            <a:avLst/>
          </a:prstGeom>
          <a:noFill/>
          <a:ln>
            <a:noFill/>
          </a:ln>
        </p:spPr>
      </p:pic>
      <p:sp>
        <p:nvSpPr>
          <p:cNvPr id="431" name="Google Shape;431;gded927cd3f_0_218"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ded927cd3f_0_225"/>
          <p:cNvSpPr txBox="1"/>
          <p:nvPr/>
        </p:nvSpPr>
        <p:spPr>
          <a:xfrm>
            <a:off x="735300" y="254625"/>
            <a:ext cx="8021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00"/>
                </a:solidFill>
                <a:latin typeface="Calibri"/>
                <a:ea typeface="Calibri"/>
                <a:cs typeface="Calibri"/>
                <a:sym typeface="Calibri"/>
              </a:rPr>
              <a:t>Scientific ideas can change as new data is collected.</a:t>
            </a:r>
            <a:endParaRPr/>
          </a:p>
        </p:txBody>
      </p:sp>
      <p:pic>
        <p:nvPicPr>
          <p:cNvPr id="438" name="Google Shape;438;gded927cd3f_0_225" descr="Government Agencies Are Gaining New Data Collection Tools in 2018"/>
          <p:cNvPicPr preferRelativeResize="0"/>
          <p:nvPr/>
        </p:nvPicPr>
        <p:blipFill rotWithShape="1">
          <a:blip r:embed="rId3">
            <a:alphaModFix/>
          </a:blip>
          <a:srcRect/>
          <a:stretch/>
        </p:blipFill>
        <p:spPr>
          <a:xfrm>
            <a:off x="1545875" y="1649549"/>
            <a:ext cx="6052250" cy="5040650"/>
          </a:xfrm>
          <a:prstGeom prst="rect">
            <a:avLst/>
          </a:prstGeom>
          <a:noFill/>
          <a:ln>
            <a:noFill/>
          </a:ln>
        </p:spPr>
      </p:pic>
      <p:sp>
        <p:nvSpPr>
          <p:cNvPr id="439" name="Google Shape;439;gded927cd3f_0_225"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ded927cd3f_0_232"/>
          <p:cNvSpPr txBox="1"/>
          <p:nvPr/>
        </p:nvSpPr>
        <p:spPr>
          <a:xfrm>
            <a:off x="1002147" y="144679"/>
            <a:ext cx="71397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000000"/>
                </a:solidFill>
                <a:latin typeface="Calibri"/>
                <a:ea typeface="Calibri"/>
                <a:cs typeface="Calibri"/>
                <a:sym typeface="Calibri"/>
              </a:rPr>
              <a:t>Science is a complex, social endeavor.</a:t>
            </a:r>
            <a:endParaRPr/>
          </a:p>
        </p:txBody>
      </p:sp>
      <p:pic>
        <p:nvPicPr>
          <p:cNvPr id="446" name="Google Shape;446;gded927cd3f_0_232" descr="Proteinlimit, Muscle Damage &amp; T2DM, Calories, Everyday Biceps T ..."/>
          <p:cNvPicPr preferRelativeResize="0"/>
          <p:nvPr/>
        </p:nvPicPr>
        <p:blipFill rotWithShape="1">
          <a:blip r:embed="rId3">
            <a:alphaModFix/>
          </a:blip>
          <a:srcRect/>
          <a:stretch/>
        </p:blipFill>
        <p:spPr>
          <a:xfrm>
            <a:off x="1356189" y="1469203"/>
            <a:ext cx="6728700" cy="5244107"/>
          </a:xfrm>
          <a:prstGeom prst="rect">
            <a:avLst/>
          </a:prstGeom>
          <a:noFill/>
          <a:ln>
            <a:noFill/>
          </a:ln>
        </p:spPr>
      </p:pic>
      <p:sp>
        <p:nvSpPr>
          <p:cNvPr id="447" name="Google Shape;447;gded927cd3f_0_232"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gded927cd3f_0_239"/>
          <p:cNvSpPr txBox="1"/>
          <p:nvPr/>
        </p:nvSpPr>
        <p:spPr>
          <a:xfrm>
            <a:off x="420400" y="590300"/>
            <a:ext cx="8488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00"/>
                </a:solidFill>
                <a:latin typeface="Calibri"/>
                <a:ea typeface="Calibri"/>
                <a:cs typeface="Calibri"/>
                <a:sym typeface="Calibri"/>
              </a:rPr>
              <a:t>Scientists must try to remain objective to avoid bias.</a:t>
            </a:r>
            <a:endParaRPr/>
          </a:p>
        </p:txBody>
      </p:sp>
      <p:pic>
        <p:nvPicPr>
          <p:cNvPr id="454" name="Google Shape;454;gded927cd3f_0_239" descr="Examples and Observations of a Confirmation Bias"/>
          <p:cNvPicPr preferRelativeResize="0"/>
          <p:nvPr/>
        </p:nvPicPr>
        <p:blipFill rotWithShape="1">
          <a:blip r:embed="rId3">
            <a:alphaModFix/>
          </a:blip>
          <a:srcRect t="15135" b="24898"/>
          <a:stretch/>
        </p:blipFill>
        <p:spPr>
          <a:xfrm>
            <a:off x="235113" y="2643749"/>
            <a:ext cx="8673776" cy="3467675"/>
          </a:xfrm>
          <a:prstGeom prst="rect">
            <a:avLst/>
          </a:prstGeom>
          <a:noFill/>
          <a:ln>
            <a:noFill/>
          </a:ln>
        </p:spPr>
      </p:pic>
      <p:sp>
        <p:nvSpPr>
          <p:cNvPr id="455" name="Google Shape;455;gded927cd3f_0_239"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ded927cd3f_0_259"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gded927cd3f_0_259"/>
          <p:cNvSpPr txBox="1"/>
          <p:nvPr/>
        </p:nvSpPr>
        <p:spPr>
          <a:xfrm>
            <a:off x="606150" y="282926"/>
            <a:ext cx="82095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does the </a:t>
            </a:r>
            <a:r>
              <a:rPr lang="en-US" sz="3000">
                <a:solidFill>
                  <a:schemeClr val="dk1"/>
                </a:solidFill>
                <a:latin typeface="Calibri"/>
                <a:ea typeface="Calibri"/>
                <a:cs typeface="Calibri"/>
                <a:sym typeface="Calibri"/>
              </a:rPr>
              <a:t>nature of science relate to the development of hypotheses, theories, and laws?</a:t>
            </a:r>
            <a:endParaRPr sz="1400" b="0" i="0" u="none" strike="noStrike" cap="none">
              <a:solidFill>
                <a:srgbClr val="000000"/>
              </a:solidFill>
              <a:latin typeface="Arial"/>
              <a:ea typeface="Arial"/>
              <a:cs typeface="Arial"/>
              <a:sym typeface="Arial"/>
            </a:endParaRPr>
          </a:p>
        </p:txBody>
      </p:sp>
      <p:pic>
        <p:nvPicPr>
          <p:cNvPr id="463" name="Google Shape;463;gded927cd3f_0_259" descr="Conversations with Dan: social vs natural science | Footnotes to Plato"/>
          <p:cNvPicPr preferRelativeResize="0"/>
          <p:nvPr/>
        </p:nvPicPr>
        <p:blipFill rotWithShape="1">
          <a:blip r:embed="rId4">
            <a:alphaModFix/>
          </a:blip>
          <a:srcRect/>
          <a:stretch/>
        </p:blipFill>
        <p:spPr>
          <a:xfrm>
            <a:off x="1257635" y="1946194"/>
            <a:ext cx="6628722" cy="46732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grpSp>
        <p:nvGrpSpPr>
          <p:cNvPr id="484" name="Google Shape;484;gded927cd3f_0_266"/>
          <p:cNvGrpSpPr/>
          <p:nvPr/>
        </p:nvGrpSpPr>
        <p:grpSpPr>
          <a:xfrm>
            <a:off x="1505008" y="297180"/>
            <a:ext cx="5828913" cy="6263098"/>
            <a:chOff x="814636" y="0"/>
            <a:chExt cx="5828913" cy="6263098"/>
          </a:xfrm>
        </p:grpSpPr>
        <p:sp>
          <p:nvSpPr>
            <p:cNvPr id="485" name="Google Shape;485;gded927cd3f_0_266"/>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gded927cd3f_0_266"/>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487" name="Google Shape;487;gded927cd3f_0_266"/>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gded927cd3f_0_266"/>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gded927cd3f_0_266"/>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490" name="Google Shape;490;gded927cd3f_0_266"/>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gded927cd3f_0_266"/>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gded927cd3f_0_266"/>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493" name="Google Shape;493;gded927cd3f_0_266"/>
            <p:cNvSpPr/>
            <p:nvPr/>
          </p:nvSpPr>
          <p:spPr>
            <a:xfrm>
              <a:off x="814643" y="1875958"/>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gded927cd3f_0_266"/>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gded927cd3f_0_266"/>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496" name="Google Shape;496;gded927cd3f_0_266"/>
            <p:cNvSpPr/>
            <p:nvPr/>
          </p:nvSpPr>
          <p:spPr>
            <a:xfrm>
              <a:off x="814636" y="281541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gded927cd3f_0_266"/>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gded927cd3f_0_266"/>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499" name="Google Shape;499;gded927cd3f_0_266"/>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gded927cd3f_0_266"/>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gded927cd3f_0_266"/>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502" name="Google Shape;502;gded927cd3f_0_266"/>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03" name="Google Shape;503;gded927cd3f_0_266"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504" name="Google Shape;504;gded927cd3f_0_266"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505" name="Google Shape;505;gded927cd3f_0_266"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506" name="Google Shape;506;gded927cd3f_0_266"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507" name="Google Shape;507;gded927cd3f_0_266"/>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8" name="Google Shape;508;gded927cd3f_0_266"/>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ded927cd3f_0_295"/>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5" name="Google Shape;515;gded927cd3f_0_295"/>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516" name="Google Shape;516;gded927cd3f_0_295" descr="What's the Difference Between Strip Heaters and Space Heater"/>
          <p:cNvPicPr preferRelativeResize="0"/>
          <p:nvPr/>
        </p:nvPicPr>
        <p:blipFill rotWithShape="1">
          <a:blip r:embed="rId3">
            <a:alphaModFix/>
          </a:blip>
          <a:srcRect/>
          <a:stretch/>
        </p:blipFill>
        <p:spPr>
          <a:xfrm>
            <a:off x="1449809" y="1937636"/>
            <a:ext cx="6244481" cy="4786322"/>
          </a:xfrm>
          <a:prstGeom prst="rect">
            <a:avLst/>
          </a:prstGeom>
          <a:noFill/>
          <a:ln>
            <a:noFill/>
          </a:ln>
        </p:spPr>
      </p:pic>
      <p:sp>
        <p:nvSpPr>
          <p:cNvPr id="517" name="Google Shape;517;gded927cd3f_0_295"/>
          <p:cNvSpPr txBox="1"/>
          <p:nvPr/>
        </p:nvSpPr>
        <p:spPr>
          <a:xfrm>
            <a:off x="295203" y="737307"/>
            <a:ext cx="85536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00"/>
                </a:solidFill>
                <a:latin typeface="Calibri"/>
                <a:ea typeface="Calibri"/>
                <a:cs typeface="Calibri"/>
                <a:sym typeface="Calibri"/>
              </a:rPr>
              <a:t>Hypothesis, Theory, and Law – </a:t>
            </a:r>
            <a:endParaRPr/>
          </a:p>
          <a:p>
            <a:pPr marL="0" marR="0" lvl="0" indent="0" algn="ctr" rtl="0">
              <a:spcBef>
                <a:spcPts val="0"/>
              </a:spcBef>
              <a:spcAft>
                <a:spcPts val="0"/>
              </a:spcAft>
              <a:buNone/>
            </a:pPr>
            <a:r>
              <a:rPr lang="en-US" sz="3600">
                <a:solidFill>
                  <a:srgbClr val="000000"/>
                </a:solidFill>
                <a:latin typeface="Calibri"/>
                <a:ea typeface="Calibri"/>
                <a:cs typeface="Calibri"/>
                <a:sym typeface="Calibri"/>
              </a:rPr>
              <a:t>What’s the difference???</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gded927cd3f_0_303"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gded927cd3f_0_303"/>
          <p:cNvSpPr txBox="1"/>
          <p:nvPr/>
        </p:nvSpPr>
        <p:spPr>
          <a:xfrm>
            <a:off x="606150" y="282926"/>
            <a:ext cx="82095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does the </a:t>
            </a:r>
            <a:r>
              <a:rPr lang="en-US" sz="3000">
                <a:solidFill>
                  <a:schemeClr val="dk1"/>
                </a:solidFill>
                <a:latin typeface="Calibri"/>
                <a:ea typeface="Calibri"/>
                <a:cs typeface="Calibri"/>
                <a:sym typeface="Calibri"/>
              </a:rPr>
              <a:t>nature of science relate to the development of hypotheses, theories, and laws?</a:t>
            </a:r>
            <a:endParaRPr sz="1400" b="0" i="0" u="none" strike="noStrike" cap="none">
              <a:solidFill>
                <a:srgbClr val="000000"/>
              </a:solidFill>
              <a:latin typeface="Arial"/>
              <a:ea typeface="Arial"/>
              <a:cs typeface="Arial"/>
              <a:sym typeface="Arial"/>
            </a:endParaRPr>
          </a:p>
        </p:txBody>
      </p:sp>
      <p:pic>
        <p:nvPicPr>
          <p:cNvPr id="525" name="Google Shape;525;gded927cd3f_0_303" descr="Conversations with Dan: social vs natural science | Footnotes to Plato"/>
          <p:cNvPicPr preferRelativeResize="0"/>
          <p:nvPr/>
        </p:nvPicPr>
        <p:blipFill rotWithShape="1">
          <a:blip r:embed="rId4">
            <a:alphaModFix/>
          </a:blip>
          <a:srcRect/>
          <a:stretch/>
        </p:blipFill>
        <p:spPr>
          <a:xfrm>
            <a:off x="1257635" y="1946194"/>
            <a:ext cx="6628722" cy="4673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ded927cd3f_0_312" descr="Rewind"/>
          <p:cNvSpPr/>
          <p:nvPr/>
        </p:nvSpPr>
        <p:spPr>
          <a:xfrm>
            <a:off x="1828800" y="9144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gded927cd3f_0_317"/>
          <p:cNvSpPr txBox="1"/>
          <p:nvPr/>
        </p:nvSpPr>
        <p:spPr>
          <a:xfrm>
            <a:off x="804656" y="728259"/>
            <a:ext cx="7415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538" name="Google Shape;538;gded927cd3f_0_317"/>
          <p:cNvSpPr/>
          <p:nvPr/>
        </p:nvSpPr>
        <p:spPr>
          <a:xfrm>
            <a:off x="733703" y="728259"/>
            <a:ext cx="7486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539" name="Google Shape;539;gded927cd3f_0_317"/>
          <p:cNvSpPr/>
          <p:nvPr/>
        </p:nvSpPr>
        <p:spPr>
          <a:xfrm>
            <a:off x="804650" y="363475"/>
            <a:ext cx="7855200" cy="1682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u="sng">
                <a:solidFill>
                  <a:schemeClr val="dk1"/>
                </a:solidFill>
                <a:latin typeface="Calibri"/>
                <a:ea typeface="Calibri"/>
                <a:cs typeface="Calibri"/>
                <a:sym typeface="Calibri"/>
              </a:rPr>
              <a:t>Nature of Science</a:t>
            </a:r>
            <a:r>
              <a:rPr lang="en-US" sz="3600" b="1" i="0" u="none" strike="noStrike" cap="none">
                <a:solidFill>
                  <a:schemeClr val="dk1"/>
                </a:solidFill>
                <a:latin typeface="Calibri"/>
                <a:ea typeface="Calibri"/>
                <a:cs typeface="Calibri"/>
                <a:sym typeface="Calibri"/>
              </a:rPr>
              <a:t>:</a:t>
            </a:r>
            <a:r>
              <a:rPr lang="en-US" sz="3600" b="0" i="0" u="none" strike="noStrike" cap="none">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foundational ideas that guide scientists’ thinking about the natural world</a:t>
            </a:r>
            <a:endParaRPr sz="1400" b="0" i="0" u="none" strike="noStrike" cap="none">
              <a:solidFill>
                <a:srgbClr val="000000"/>
              </a:solidFill>
              <a:latin typeface="Arial"/>
              <a:ea typeface="Arial"/>
              <a:cs typeface="Arial"/>
              <a:sym typeface="Arial"/>
            </a:endParaRPr>
          </a:p>
        </p:txBody>
      </p:sp>
      <p:pic>
        <p:nvPicPr>
          <p:cNvPr id="540" name="Google Shape;540;gded927cd3f_0_317" descr="President Trump, Mocking the Constitution | Constitutional ..."/>
          <p:cNvPicPr preferRelativeResize="0"/>
          <p:nvPr/>
        </p:nvPicPr>
        <p:blipFill rotWithShape="1">
          <a:blip r:embed="rId3">
            <a:alphaModFix/>
          </a:blip>
          <a:srcRect/>
          <a:stretch/>
        </p:blipFill>
        <p:spPr>
          <a:xfrm>
            <a:off x="446175" y="2375550"/>
            <a:ext cx="8213550" cy="4175200"/>
          </a:xfrm>
          <a:prstGeom prst="rect">
            <a:avLst/>
          </a:prstGeom>
          <a:noFill/>
          <a:ln>
            <a:noFill/>
          </a:ln>
        </p:spPr>
      </p:pic>
      <p:sp>
        <p:nvSpPr>
          <p:cNvPr id="541" name="Google Shape;541;gded927cd3f_0_317"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gded927cd3f_0_373" descr="Conversations with Dan: social vs natural science | Footnotes to Plato"/>
          <p:cNvPicPr preferRelativeResize="0"/>
          <p:nvPr/>
        </p:nvPicPr>
        <p:blipFill rotWithShape="1">
          <a:blip r:embed="rId3">
            <a:alphaModFix/>
          </a:blip>
          <a:srcRect/>
          <a:stretch/>
        </p:blipFill>
        <p:spPr>
          <a:xfrm>
            <a:off x="1257639" y="383790"/>
            <a:ext cx="6628722" cy="4673250"/>
          </a:xfrm>
          <a:prstGeom prst="rect">
            <a:avLst/>
          </a:prstGeom>
          <a:noFill/>
          <a:ln>
            <a:noFill/>
          </a:ln>
        </p:spPr>
      </p:pic>
      <p:sp>
        <p:nvSpPr>
          <p:cNvPr id="548" name="Google Shape;548;gded927cd3f_0_373"/>
          <p:cNvSpPr txBox="1"/>
          <p:nvPr/>
        </p:nvSpPr>
        <p:spPr>
          <a:xfrm>
            <a:off x="1623312" y="5550814"/>
            <a:ext cx="58974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u="sng">
                <a:solidFill>
                  <a:srgbClr val="FF0000"/>
                </a:solidFill>
                <a:latin typeface="Calibri"/>
                <a:ea typeface="Calibri"/>
                <a:cs typeface="Calibri"/>
                <a:sym typeface="Calibri"/>
              </a:rPr>
              <a:t>6 Concepts to Know</a:t>
            </a:r>
            <a:endParaRPr/>
          </a:p>
        </p:txBody>
      </p:sp>
      <p:sp>
        <p:nvSpPr>
          <p:cNvPr id="549" name="Google Shape;549;gded927cd3f_0_373"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ded927cd3f_0_326"/>
          <p:cNvSpPr txBox="1"/>
          <p:nvPr/>
        </p:nvSpPr>
        <p:spPr>
          <a:xfrm>
            <a:off x="526875" y="275525"/>
            <a:ext cx="83163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00"/>
                </a:solidFill>
                <a:latin typeface="Calibri"/>
                <a:ea typeface="Calibri"/>
                <a:cs typeface="Calibri"/>
                <a:sym typeface="Calibri"/>
              </a:rPr>
              <a:t>We can understand the natural world through science.</a:t>
            </a:r>
            <a:endParaRPr/>
          </a:p>
        </p:txBody>
      </p:sp>
      <p:pic>
        <p:nvPicPr>
          <p:cNvPr id="556" name="Google Shape;556;gded927cd3f_0_326" descr="Natural World - Campaign on Behance"/>
          <p:cNvPicPr preferRelativeResize="0"/>
          <p:nvPr/>
        </p:nvPicPr>
        <p:blipFill rotWithShape="1">
          <a:blip r:embed="rId3">
            <a:alphaModFix/>
          </a:blip>
          <a:srcRect b="5820"/>
          <a:stretch/>
        </p:blipFill>
        <p:spPr>
          <a:xfrm>
            <a:off x="1750573" y="1767875"/>
            <a:ext cx="5642850" cy="4849525"/>
          </a:xfrm>
          <a:prstGeom prst="rect">
            <a:avLst/>
          </a:prstGeom>
          <a:noFill/>
          <a:ln>
            <a:noFill/>
          </a:ln>
        </p:spPr>
      </p:pic>
      <p:sp>
        <p:nvSpPr>
          <p:cNvPr id="557" name="Google Shape;557;gded927cd3f_0_326"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ded927cd3f_0_333"/>
          <p:cNvSpPr txBox="1"/>
          <p:nvPr/>
        </p:nvSpPr>
        <p:spPr>
          <a:xfrm>
            <a:off x="941840" y="428244"/>
            <a:ext cx="72603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00"/>
                </a:solidFill>
                <a:latin typeface="Calibri"/>
                <a:ea typeface="Calibri"/>
                <a:cs typeface="Calibri"/>
                <a:sym typeface="Calibri"/>
              </a:rPr>
              <a:t>Science is based on evidence – </a:t>
            </a:r>
            <a:endParaRPr/>
          </a:p>
          <a:p>
            <a:pPr marL="0" marR="0" lvl="0" indent="0" algn="l" rtl="0">
              <a:spcBef>
                <a:spcPts val="0"/>
              </a:spcBef>
              <a:spcAft>
                <a:spcPts val="0"/>
              </a:spcAft>
              <a:buNone/>
            </a:pPr>
            <a:r>
              <a:rPr lang="en-US" sz="3600">
                <a:solidFill>
                  <a:srgbClr val="000000"/>
                </a:solidFill>
                <a:latin typeface="Calibri"/>
                <a:ea typeface="Calibri"/>
                <a:cs typeface="Calibri"/>
                <a:sym typeface="Calibri"/>
              </a:rPr>
              <a:t>both observational and experimental.</a:t>
            </a:r>
            <a:endParaRPr/>
          </a:p>
        </p:txBody>
      </p:sp>
      <p:pic>
        <p:nvPicPr>
          <p:cNvPr id="564" name="Google Shape;564;gded927cd3f_0_333" descr="Controlled experiments (article) | Khan Academy"/>
          <p:cNvPicPr preferRelativeResize="0"/>
          <p:nvPr/>
        </p:nvPicPr>
        <p:blipFill rotWithShape="1">
          <a:blip r:embed="rId3">
            <a:alphaModFix/>
          </a:blip>
          <a:srcRect/>
          <a:stretch/>
        </p:blipFill>
        <p:spPr>
          <a:xfrm>
            <a:off x="0" y="2918958"/>
            <a:ext cx="9144003" cy="3375417"/>
          </a:xfrm>
          <a:prstGeom prst="rect">
            <a:avLst/>
          </a:prstGeom>
          <a:noFill/>
          <a:ln>
            <a:noFill/>
          </a:ln>
        </p:spPr>
      </p:pic>
      <p:sp>
        <p:nvSpPr>
          <p:cNvPr id="565" name="Google Shape;565;gded927cd3f_0_333"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gded927cd3f_0_340"/>
          <p:cNvSpPr txBox="1"/>
          <p:nvPr/>
        </p:nvSpPr>
        <p:spPr>
          <a:xfrm>
            <a:off x="826594" y="306719"/>
            <a:ext cx="79422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000000"/>
                </a:solidFill>
                <a:latin typeface="Calibri"/>
                <a:ea typeface="Calibri"/>
                <a:cs typeface="Calibri"/>
                <a:sym typeface="Calibri"/>
              </a:rPr>
              <a:t>Science is a blend of logic and innovation.</a:t>
            </a:r>
            <a:endParaRPr/>
          </a:p>
        </p:txBody>
      </p:sp>
      <p:pic>
        <p:nvPicPr>
          <p:cNvPr id="572" name="Google Shape;572;gded927cd3f_0_340" descr="Kids Brainstorming Clipart"/>
          <p:cNvPicPr preferRelativeResize="0"/>
          <p:nvPr/>
        </p:nvPicPr>
        <p:blipFill rotWithShape="1">
          <a:blip r:embed="rId3">
            <a:alphaModFix/>
          </a:blip>
          <a:srcRect t="5274" b="11923"/>
          <a:stretch/>
        </p:blipFill>
        <p:spPr>
          <a:xfrm>
            <a:off x="1423174" y="1319518"/>
            <a:ext cx="6297601" cy="5214395"/>
          </a:xfrm>
          <a:prstGeom prst="rect">
            <a:avLst/>
          </a:prstGeom>
          <a:noFill/>
          <a:ln>
            <a:noFill/>
          </a:ln>
        </p:spPr>
      </p:pic>
      <p:sp>
        <p:nvSpPr>
          <p:cNvPr id="573" name="Google Shape;573;gded927cd3f_0_340"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ded927cd3f_0_347"/>
          <p:cNvSpPr txBox="1"/>
          <p:nvPr/>
        </p:nvSpPr>
        <p:spPr>
          <a:xfrm>
            <a:off x="735300" y="254625"/>
            <a:ext cx="8021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00"/>
                </a:solidFill>
                <a:latin typeface="Calibri"/>
                <a:ea typeface="Calibri"/>
                <a:cs typeface="Calibri"/>
                <a:sym typeface="Calibri"/>
              </a:rPr>
              <a:t>Scientific ideas can change as new data is collected.</a:t>
            </a:r>
            <a:endParaRPr/>
          </a:p>
        </p:txBody>
      </p:sp>
      <p:pic>
        <p:nvPicPr>
          <p:cNvPr id="580" name="Google Shape;580;gded927cd3f_0_347" descr="Government Agencies Are Gaining New Data Collection Tools in 2018"/>
          <p:cNvPicPr preferRelativeResize="0"/>
          <p:nvPr/>
        </p:nvPicPr>
        <p:blipFill rotWithShape="1">
          <a:blip r:embed="rId3">
            <a:alphaModFix/>
          </a:blip>
          <a:srcRect/>
          <a:stretch/>
        </p:blipFill>
        <p:spPr>
          <a:xfrm>
            <a:off x="1545875" y="1649549"/>
            <a:ext cx="6052250" cy="5040650"/>
          </a:xfrm>
          <a:prstGeom prst="rect">
            <a:avLst/>
          </a:prstGeom>
          <a:noFill/>
          <a:ln>
            <a:noFill/>
          </a:ln>
        </p:spPr>
      </p:pic>
      <p:sp>
        <p:nvSpPr>
          <p:cNvPr id="581" name="Google Shape;581;gded927cd3f_0_347"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gded927cd3f_0_354"/>
          <p:cNvSpPr txBox="1"/>
          <p:nvPr/>
        </p:nvSpPr>
        <p:spPr>
          <a:xfrm>
            <a:off x="1002147" y="144679"/>
            <a:ext cx="71397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000000"/>
                </a:solidFill>
                <a:latin typeface="Calibri"/>
                <a:ea typeface="Calibri"/>
                <a:cs typeface="Calibri"/>
                <a:sym typeface="Calibri"/>
              </a:rPr>
              <a:t>Science is a complex, social endeavor.</a:t>
            </a:r>
            <a:endParaRPr/>
          </a:p>
        </p:txBody>
      </p:sp>
      <p:pic>
        <p:nvPicPr>
          <p:cNvPr id="588" name="Google Shape;588;gded927cd3f_0_354" descr="Proteinlimit, Muscle Damage &amp; T2DM, Calories, Everyday Biceps T ..."/>
          <p:cNvPicPr preferRelativeResize="0"/>
          <p:nvPr/>
        </p:nvPicPr>
        <p:blipFill rotWithShape="1">
          <a:blip r:embed="rId3">
            <a:alphaModFix/>
          </a:blip>
          <a:srcRect/>
          <a:stretch/>
        </p:blipFill>
        <p:spPr>
          <a:xfrm>
            <a:off x="1181527" y="1428107"/>
            <a:ext cx="6903361" cy="5285203"/>
          </a:xfrm>
          <a:prstGeom prst="rect">
            <a:avLst/>
          </a:prstGeom>
          <a:noFill/>
          <a:ln>
            <a:noFill/>
          </a:ln>
        </p:spPr>
      </p:pic>
      <p:sp>
        <p:nvSpPr>
          <p:cNvPr id="589" name="Google Shape;589;gded927cd3f_0_354"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gded927cd3f_0_361"/>
          <p:cNvSpPr txBox="1"/>
          <p:nvPr/>
        </p:nvSpPr>
        <p:spPr>
          <a:xfrm>
            <a:off x="420400" y="590300"/>
            <a:ext cx="8488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00"/>
                </a:solidFill>
                <a:latin typeface="Calibri"/>
                <a:ea typeface="Calibri"/>
                <a:cs typeface="Calibri"/>
                <a:sym typeface="Calibri"/>
              </a:rPr>
              <a:t>Scientists must try to remain objective to avoid bias.</a:t>
            </a:r>
            <a:endParaRPr/>
          </a:p>
        </p:txBody>
      </p:sp>
      <p:pic>
        <p:nvPicPr>
          <p:cNvPr id="596" name="Google Shape;596;gded927cd3f_0_361" descr="Examples and Observations of a Confirmation Bias"/>
          <p:cNvPicPr preferRelativeResize="0"/>
          <p:nvPr/>
        </p:nvPicPr>
        <p:blipFill rotWithShape="1">
          <a:blip r:embed="rId3">
            <a:alphaModFix/>
          </a:blip>
          <a:srcRect t="15135" b="24898"/>
          <a:stretch/>
        </p:blipFill>
        <p:spPr>
          <a:xfrm>
            <a:off x="235113" y="2643749"/>
            <a:ext cx="8673776" cy="3467675"/>
          </a:xfrm>
          <a:prstGeom prst="rect">
            <a:avLst/>
          </a:prstGeom>
          <a:noFill/>
          <a:ln>
            <a:noFill/>
          </a:ln>
        </p:spPr>
      </p:pic>
      <p:sp>
        <p:nvSpPr>
          <p:cNvPr id="597" name="Google Shape;597;gded927cd3f_0_361"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gded927cd3f_0_381"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5" descr="Rewind"/>
          <p:cNvSpPr/>
          <p:nvPr/>
        </p:nvSpPr>
        <p:spPr>
          <a:xfrm>
            <a:off x="0" y="0"/>
            <a:ext cx="920087" cy="78022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2" name="Google Shape;152;p5" descr="Steps of the Scientific Method"/>
          <p:cNvPicPr preferRelativeResize="0"/>
          <p:nvPr/>
        </p:nvPicPr>
        <p:blipFill rotWithShape="1">
          <a:blip r:embed="rId4">
            <a:alphaModFix/>
          </a:blip>
          <a:srcRect/>
          <a:stretch/>
        </p:blipFill>
        <p:spPr>
          <a:xfrm>
            <a:off x="5278700" y="-506393"/>
            <a:ext cx="3935393" cy="7870787"/>
          </a:xfrm>
          <a:prstGeom prst="rect">
            <a:avLst/>
          </a:prstGeom>
          <a:noFill/>
          <a:ln>
            <a:noFill/>
          </a:ln>
        </p:spPr>
      </p:pic>
      <p:sp>
        <p:nvSpPr>
          <p:cNvPr id="153" name="Google Shape;153;p5"/>
          <p:cNvSpPr txBox="1"/>
          <p:nvPr/>
        </p:nvSpPr>
        <p:spPr>
          <a:xfrm>
            <a:off x="312525" y="1798125"/>
            <a:ext cx="4899300" cy="2308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u="sng">
                <a:latin typeface="Calibri"/>
                <a:ea typeface="Calibri"/>
                <a:cs typeface="Calibri"/>
                <a:sym typeface="Calibri"/>
              </a:rPr>
              <a:t>Scientific Method:</a:t>
            </a:r>
            <a:r>
              <a:rPr lang="en-US" sz="3600">
                <a:solidFill>
                  <a:srgbClr val="FF0000"/>
                </a:solidFill>
                <a:latin typeface="Calibri"/>
                <a:ea typeface="Calibri"/>
                <a:cs typeface="Calibri"/>
                <a:sym typeface="Calibri"/>
              </a:rPr>
              <a:t> </a:t>
            </a:r>
            <a:r>
              <a:rPr lang="en-US" sz="3600">
                <a:solidFill>
                  <a:srgbClr val="000000"/>
                </a:solidFill>
                <a:latin typeface="Calibri"/>
                <a:ea typeface="Calibri"/>
                <a:cs typeface="Calibri"/>
                <a:sym typeface="Calibri"/>
              </a:rPr>
              <a:t>steps that investigators follow to answer questions about the natural world</a:t>
            </a:r>
            <a:endParaRPr sz="3600" b="1" u="sng">
              <a:solidFill>
                <a:srgbClr val="000000"/>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gded927cd3f_0_386"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gded927cd3f_0_386"/>
          <p:cNvSpPr txBox="1"/>
          <p:nvPr/>
        </p:nvSpPr>
        <p:spPr>
          <a:xfrm>
            <a:off x="983700" y="134150"/>
            <a:ext cx="77016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00"/>
                </a:solidFill>
                <a:latin typeface="Calibri"/>
                <a:ea typeface="Calibri"/>
                <a:cs typeface="Calibri"/>
                <a:sym typeface="Calibri"/>
              </a:rPr>
              <a:t>What is the difference between the scientific method and the nature of science?</a:t>
            </a:r>
            <a:endParaRPr/>
          </a:p>
        </p:txBody>
      </p:sp>
      <p:pic>
        <p:nvPicPr>
          <p:cNvPr id="611" name="Google Shape;611;gded927cd3f_0_386"/>
          <p:cNvPicPr preferRelativeResize="0"/>
          <p:nvPr/>
        </p:nvPicPr>
        <p:blipFill rotWithShape="1">
          <a:blip r:embed="rId4">
            <a:alphaModFix/>
          </a:blip>
          <a:srcRect/>
          <a:stretch/>
        </p:blipFill>
        <p:spPr>
          <a:xfrm>
            <a:off x="237275" y="1888849"/>
            <a:ext cx="4593849" cy="4789751"/>
          </a:xfrm>
          <a:prstGeom prst="rect">
            <a:avLst/>
          </a:prstGeom>
          <a:noFill/>
          <a:ln>
            <a:noFill/>
          </a:ln>
        </p:spPr>
      </p:pic>
      <p:pic>
        <p:nvPicPr>
          <p:cNvPr id="612" name="Google Shape;612;gded927cd3f_0_386" descr="Hypothesis clipart experimental research, Hypothesis experimental ..."/>
          <p:cNvPicPr preferRelativeResize="0"/>
          <p:nvPr/>
        </p:nvPicPr>
        <p:blipFill rotWithShape="1">
          <a:blip r:embed="rId5">
            <a:alphaModFix/>
          </a:blip>
          <a:srcRect/>
          <a:stretch/>
        </p:blipFill>
        <p:spPr>
          <a:xfrm>
            <a:off x="4831126" y="2513500"/>
            <a:ext cx="4185401" cy="35404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gded927cd3f_0_394"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gded927cd3f_0_394"/>
          <p:cNvSpPr txBox="1"/>
          <p:nvPr/>
        </p:nvSpPr>
        <p:spPr>
          <a:xfrm>
            <a:off x="838200" y="265875"/>
            <a:ext cx="80733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00"/>
                </a:solidFill>
                <a:latin typeface="Calibri"/>
                <a:ea typeface="Calibri"/>
                <a:cs typeface="Calibri"/>
                <a:sym typeface="Calibri"/>
              </a:rPr>
              <a:t>Which of the following is </a:t>
            </a:r>
            <a:r>
              <a:rPr lang="en-US" sz="3600" b="1">
                <a:solidFill>
                  <a:srgbClr val="000000"/>
                </a:solidFill>
                <a:latin typeface="Calibri"/>
                <a:ea typeface="Calibri"/>
                <a:cs typeface="Calibri"/>
                <a:sym typeface="Calibri"/>
              </a:rPr>
              <a:t>NOT</a:t>
            </a:r>
            <a:r>
              <a:rPr lang="en-US" sz="3600">
                <a:solidFill>
                  <a:srgbClr val="000000"/>
                </a:solidFill>
                <a:latin typeface="Calibri"/>
                <a:ea typeface="Calibri"/>
                <a:cs typeface="Calibri"/>
                <a:sym typeface="Calibri"/>
              </a:rPr>
              <a:t> one of the 6 concepts to know about the nature of science?</a:t>
            </a:r>
            <a:endParaRPr/>
          </a:p>
        </p:txBody>
      </p:sp>
      <p:pic>
        <p:nvPicPr>
          <p:cNvPr id="620" name="Google Shape;620;gded927cd3f_0_394" descr="Conversations with Dan: social vs natural science | Footnotes to Plato"/>
          <p:cNvPicPr preferRelativeResize="0"/>
          <p:nvPr/>
        </p:nvPicPr>
        <p:blipFill rotWithShape="1">
          <a:blip r:embed="rId4">
            <a:alphaModFix/>
          </a:blip>
          <a:srcRect/>
          <a:stretch/>
        </p:blipFill>
        <p:spPr>
          <a:xfrm>
            <a:off x="5100600" y="2223701"/>
            <a:ext cx="3884301" cy="2738424"/>
          </a:xfrm>
          <a:prstGeom prst="rect">
            <a:avLst/>
          </a:prstGeom>
          <a:noFill/>
          <a:ln>
            <a:noFill/>
          </a:ln>
        </p:spPr>
      </p:pic>
      <p:sp>
        <p:nvSpPr>
          <p:cNvPr id="621" name="Google Shape;621;gded927cd3f_0_394"/>
          <p:cNvSpPr txBox="1"/>
          <p:nvPr/>
        </p:nvSpPr>
        <p:spPr>
          <a:xfrm>
            <a:off x="5225793" y="5083679"/>
            <a:ext cx="36339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u="sng">
                <a:solidFill>
                  <a:srgbClr val="FF0000"/>
                </a:solidFill>
                <a:latin typeface="Calibri"/>
                <a:ea typeface="Calibri"/>
                <a:cs typeface="Calibri"/>
                <a:sym typeface="Calibri"/>
              </a:rPr>
              <a:t>6 Concepts to Know</a:t>
            </a:r>
            <a:endParaRPr/>
          </a:p>
        </p:txBody>
      </p:sp>
      <p:sp>
        <p:nvSpPr>
          <p:cNvPr id="622" name="Google Shape;622;gded927cd3f_0_394"/>
          <p:cNvSpPr txBox="1"/>
          <p:nvPr/>
        </p:nvSpPr>
        <p:spPr>
          <a:xfrm>
            <a:off x="187300" y="2124750"/>
            <a:ext cx="5038500" cy="44883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15000"/>
              </a:lnSpc>
              <a:spcBef>
                <a:spcPts val="0"/>
              </a:spcBef>
              <a:spcAft>
                <a:spcPts val="0"/>
              </a:spcAft>
              <a:buClr>
                <a:srgbClr val="000000"/>
              </a:buClr>
              <a:buSzPts val="2800"/>
              <a:buFont typeface="Arial"/>
              <a:buAutoNum type="alphaUcPeriod"/>
            </a:pPr>
            <a:r>
              <a:rPr lang="en-US" sz="2800">
                <a:solidFill>
                  <a:srgbClr val="000000"/>
                </a:solidFill>
                <a:latin typeface="Calibri"/>
                <a:ea typeface="Calibri"/>
                <a:cs typeface="Calibri"/>
                <a:sym typeface="Calibri"/>
              </a:rPr>
              <a:t>Science only progresses through systematic and structured procedures. </a:t>
            </a:r>
            <a:endParaRPr/>
          </a:p>
          <a:p>
            <a:pPr marL="285750" marR="0" lvl="0" indent="-285750" algn="l" rtl="0">
              <a:lnSpc>
                <a:spcPct val="115000"/>
              </a:lnSpc>
              <a:spcBef>
                <a:spcPts val="0"/>
              </a:spcBef>
              <a:spcAft>
                <a:spcPts val="0"/>
              </a:spcAft>
              <a:buClr>
                <a:srgbClr val="000000"/>
              </a:buClr>
              <a:buSzPts val="2800"/>
              <a:buFont typeface="Arial"/>
              <a:buAutoNum type="alphaUcPeriod"/>
            </a:pPr>
            <a:r>
              <a:rPr lang="en-US" sz="2800">
                <a:solidFill>
                  <a:srgbClr val="000000"/>
                </a:solidFill>
                <a:latin typeface="Calibri"/>
                <a:ea typeface="Calibri"/>
                <a:cs typeface="Calibri"/>
                <a:sym typeface="Calibri"/>
              </a:rPr>
              <a:t>Science is a blend of logic and innovation.</a:t>
            </a:r>
            <a:endParaRPr/>
          </a:p>
          <a:p>
            <a:pPr marL="285750" marR="0" lvl="0" indent="-285750" algn="l" rtl="0">
              <a:lnSpc>
                <a:spcPct val="115000"/>
              </a:lnSpc>
              <a:spcBef>
                <a:spcPts val="0"/>
              </a:spcBef>
              <a:spcAft>
                <a:spcPts val="0"/>
              </a:spcAft>
              <a:buClr>
                <a:srgbClr val="000000"/>
              </a:buClr>
              <a:buSzPts val="2800"/>
              <a:buFont typeface="Arial"/>
              <a:buAutoNum type="alphaUcPeriod"/>
            </a:pPr>
            <a:r>
              <a:rPr lang="en-US" sz="2800">
                <a:solidFill>
                  <a:srgbClr val="000000"/>
                </a:solidFill>
                <a:latin typeface="Calibri"/>
                <a:ea typeface="Calibri"/>
                <a:cs typeface="Calibri"/>
                <a:sym typeface="Calibri"/>
              </a:rPr>
              <a:t>Scientific ideas can change as we collect more data.</a:t>
            </a:r>
            <a:endParaRPr/>
          </a:p>
          <a:p>
            <a:pPr marL="285750" marR="0" lvl="0" indent="-285750" algn="l" rtl="0">
              <a:lnSpc>
                <a:spcPct val="115000"/>
              </a:lnSpc>
              <a:spcBef>
                <a:spcPts val="0"/>
              </a:spcBef>
              <a:spcAft>
                <a:spcPts val="0"/>
              </a:spcAft>
              <a:buClr>
                <a:srgbClr val="000000"/>
              </a:buClr>
              <a:buSzPts val="2800"/>
              <a:buFont typeface="Arial"/>
              <a:buAutoNum type="alphaUcPeriod"/>
            </a:pPr>
            <a:r>
              <a:rPr lang="en-US" sz="2800">
                <a:solidFill>
                  <a:srgbClr val="000000"/>
                </a:solidFill>
                <a:latin typeface="Calibri"/>
                <a:ea typeface="Calibri"/>
                <a:cs typeface="Calibri"/>
                <a:sym typeface="Calibri"/>
              </a:rPr>
              <a:t>We can understand the natural world through science.</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gded927cd3f_0_404"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gded927cd3f_0_404"/>
          <p:cNvSpPr txBox="1"/>
          <p:nvPr/>
        </p:nvSpPr>
        <p:spPr>
          <a:xfrm>
            <a:off x="838200" y="265875"/>
            <a:ext cx="80733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00"/>
                </a:solidFill>
                <a:latin typeface="Calibri"/>
                <a:ea typeface="Calibri"/>
                <a:cs typeface="Calibri"/>
                <a:sym typeface="Calibri"/>
              </a:rPr>
              <a:t>Which of the following is </a:t>
            </a:r>
            <a:r>
              <a:rPr lang="en-US" sz="3600" b="1">
                <a:solidFill>
                  <a:srgbClr val="000000"/>
                </a:solidFill>
                <a:latin typeface="Calibri"/>
                <a:ea typeface="Calibri"/>
                <a:cs typeface="Calibri"/>
                <a:sym typeface="Calibri"/>
              </a:rPr>
              <a:t>NOT</a:t>
            </a:r>
            <a:r>
              <a:rPr lang="en-US" sz="3600">
                <a:solidFill>
                  <a:srgbClr val="000000"/>
                </a:solidFill>
                <a:latin typeface="Calibri"/>
                <a:ea typeface="Calibri"/>
                <a:cs typeface="Calibri"/>
                <a:sym typeface="Calibri"/>
              </a:rPr>
              <a:t> one of the 6 concepts to know about the nature of science?</a:t>
            </a:r>
            <a:endParaRPr/>
          </a:p>
        </p:txBody>
      </p:sp>
      <p:pic>
        <p:nvPicPr>
          <p:cNvPr id="630" name="Google Shape;630;gded927cd3f_0_404" descr="Conversations with Dan: social vs natural science | Footnotes to Plato"/>
          <p:cNvPicPr preferRelativeResize="0"/>
          <p:nvPr/>
        </p:nvPicPr>
        <p:blipFill rotWithShape="1">
          <a:blip r:embed="rId4">
            <a:alphaModFix/>
          </a:blip>
          <a:srcRect/>
          <a:stretch/>
        </p:blipFill>
        <p:spPr>
          <a:xfrm>
            <a:off x="5100600" y="2223701"/>
            <a:ext cx="3884301" cy="2738424"/>
          </a:xfrm>
          <a:prstGeom prst="rect">
            <a:avLst/>
          </a:prstGeom>
          <a:noFill/>
          <a:ln>
            <a:noFill/>
          </a:ln>
        </p:spPr>
      </p:pic>
      <p:sp>
        <p:nvSpPr>
          <p:cNvPr id="631" name="Google Shape;631;gded927cd3f_0_404"/>
          <p:cNvSpPr txBox="1"/>
          <p:nvPr/>
        </p:nvSpPr>
        <p:spPr>
          <a:xfrm>
            <a:off x="5225793" y="5083679"/>
            <a:ext cx="36339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u="sng">
                <a:solidFill>
                  <a:srgbClr val="FF0000"/>
                </a:solidFill>
                <a:latin typeface="Calibri"/>
                <a:ea typeface="Calibri"/>
                <a:cs typeface="Calibri"/>
                <a:sym typeface="Calibri"/>
              </a:rPr>
              <a:t>6 Concepts to Know</a:t>
            </a:r>
            <a:endParaRPr/>
          </a:p>
        </p:txBody>
      </p:sp>
      <p:sp>
        <p:nvSpPr>
          <p:cNvPr id="632" name="Google Shape;632;gded927cd3f_0_404"/>
          <p:cNvSpPr txBox="1"/>
          <p:nvPr/>
        </p:nvSpPr>
        <p:spPr>
          <a:xfrm>
            <a:off x="187300" y="2124750"/>
            <a:ext cx="5038500" cy="44883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15000"/>
              </a:lnSpc>
              <a:spcBef>
                <a:spcPts val="0"/>
              </a:spcBef>
              <a:spcAft>
                <a:spcPts val="0"/>
              </a:spcAft>
              <a:buClr>
                <a:srgbClr val="000000"/>
              </a:buClr>
              <a:buSzPts val="2800"/>
              <a:buFont typeface="Arial"/>
              <a:buAutoNum type="alphaUcPeriod"/>
            </a:pPr>
            <a:r>
              <a:rPr lang="en-US" sz="2800">
                <a:solidFill>
                  <a:srgbClr val="FF0000"/>
                </a:solidFill>
                <a:latin typeface="Calibri"/>
                <a:ea typeface="Calibri"/>
                <a:cs typeface="Calibri"/>
                <a:sym typeface="Calibri"/>
              </a:rPr>
              <a:t>Science only progresses through systematic and structured procedures.</a:t>
            </a:r>
            <a:r>
              <a:rPr lang="en-US" sz="2800">
                <a:solidFill>
                  <a:srgbClr val="000000"/>
                </a:solidFill>
                <a:latin typeface="Calibri"/>
                <a:ea typeface="Calibri"/>
                <a:cs typeface="Calibri"/>
                <a:sym typeface="Calibri"/>
              </a:rPr>
              <a:t> </a:t>
            </a:r>
            <a:endParaRPr/>
          </a:p>
          <a:p>
            <a:pPr marL="285750" marR="0" lvl="0" indent="-285750" algn="l" rtl="0">
              <a:lnSpc>
                <a:spcPct val="115000"/>
              </a:lnSpc>
              <a:spcBef>
                <a:spcPts val="0"/>
              </a:spcBef>
              <a:spcAft>
                <a:spcPts val="0"/>
              </a:spcAft>
              <a:buClr>
                <a:srgbClr val="000000"/>
              </a:buClr>
              <a:buSzPts val="2800"/>
              <a:buFont typeface="Arial"/>
              <a:buAutoNum type="alphaUcPeriod"/>
            </a:pPr>
            <a:r>
              <a:rPr lang="en-US" sz="2800">
                <a:solidFill>
                  <a:srgbClr val="000000"/>
                </a:solidFill>
                <a:latin typeface="Calibri"/>
                <a:ea typeface="Calibri"/>
                <a:cs typeface="Calibri"/>
                <a:sym typeface="Calibri"/>
              </a:rPr>
              <a:t>Science is a blend of logic and innovation.</a:t>
            </a:r>
            <a:endParaRPr/>
          </a:p>
          <a:p>
            <a:pPr marL="285750" marR="0" lvl="0" indent="-285750" algn="l" rtl="0">
              <a:lnSpc>
                <a:spcPct val="115000"/>
              </a:lnSpc>
              <a:spcBef>
                <a:spcPts val="0"/>
              </a:spcBef>
              <a:spcAft>
                <a:spcPts val="0"/>
              </a:spcAft>
              <a:buClr>
                <a:srgbClr val="000000"/>
              </a:buClr>
              <a:buSzPts val="2800"/>
              <a:buFont typeface="Arial"/>
              <a:buAutoNum type="alphaUcPeriod"/>
            </a:pPr>
            <a:r>
              <a:rPr lang="en-US" sz="2800">
                <a:solidFill>
                  <a:srgbClr val="000000"/>
                </a:solidFill>
                <a:latin typeface="Calibri"/>
                <a:ea typeface="Calibri"/>
                <a:cs typeface="Calibri"/>
                <a:sym typeface="Calibri"/>
              </a:rPr>
              <a:t>Scientific ideas can change as we collect more data.</a:t>
            </a:r>
            <a:endParaRPr/>
          </a:p>
          <a:p>
            <a:pPr marL="285750" marR="0" lvl="0" indent="-285750" algn="l" rtl="0">
              <a:lnSpc>
                <a:spcPct val="115000"/>
              </a:lnSpc>
              <a:spcBef>
                <a:spcPts val="0"/>
              </a:spcBef>
              <a:spcAft>
                <a:spcPts val="0"/>
              </a:spcAft>
              <a:buClr>
                <a:srgbClr val="000000"/>
              </a:buClr>
              <a:buSzPts val="2800"/>
              <a:buFont typeface="Arial"/>
              <a:buAutoNum type="alphaUcPeriod"/>
            </a:pPr>
            <a:r>
              <a:rPr lang="en-US" sz="2800">
                <a:solidFill>
                  <a:srgbClr val="000000"/>
                </a:solidFill>
                <a:latin typeface="Calibri"/>
                <a:ea typeface="Calibri"/>
                <a:cs typeface="Calibri"/>
                <a:sym typeface="Calibri"/>
              </a:rPr>
              <a:t>We can understand the natural world through science.</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gded927cd3f_0_413"/>
          <p:cNvSpPr txBox="1"/>
          <p:nvPr/>
        </p:nvSpPr>
        <p:spPr>
          <a:xfrm>
            <a:off x="1342650" y="14873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Hypothesis</a:t>
            </a:r>
            <a:endParaRPr sz="1400" b="0" i="0" u="none" strike="noStrike" cap="none">
              <a:solidFill>
                <a:srgbClr val="000000"/>
              </a:solidFill>
              <a:latin typeface="Arial"/>
              <a:ea typeface="Arial"/>
              <a:cs typeface="Arial"/>
              <a:sym typeface="Arial"/>
            </a:endParaRPr>
          </a:p>
        </p:txBody>
      </p:sp>
      <p:sp>
        <p:nvSpPr>
          <p:cNvPr id="639" name="Google Shape;639;gded927cd3f_0_413"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0" name="Google Shape;640;gded927cd3f_0_41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gded927cd3f_0_420"/>
          <p:cNvSpPr txBox="1"/>
          <p:nvPr/>
        </p:nvSpPr>
        <p:spPr>
          <a:xfrm>
            <a:off x="804656" y="728259"/>
            <a:ext cx="7415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647" name="Google Shape;647;gded927cd3f_0_420"/>
          <p:cNvSpPr/>
          <p:nvPr/>
        </p:nvSpPr>
        <p:spPr>
          <a:xfrm>
            <a:off x="733703" y="728259"/>
            <a:ext cx="7486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648" name="Google Shape;648;gded927cd3f_0_420"/>
          <p:cNvSpPr/>
          <p:nvPr/>
        </p:nvSpPr>
        <p:spPr>
          <a:xfrm>
            <a:off x="1015725" y="210297"/>
            <a:ext cx="7644000" cy="1682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u="sng">
                <a:solidFill>
                  <a:schemeClr val="dk1"/>
                </a:solidFill>
                <a:latin typeface="Calibri"/>
                <a:ea typeface="Calibri"/>
                <a:cs typeface="Calibri"/>
                <a:sym typeface="Calibri"/>
              </a:rPr>
              <a:t>Hypothesis</a:t>
            </a:r>
            <a:r>
              <a:rPr lang="en-US" sz="3600" b="1" i="0" u="none" strike="noStrike" cap="none">
                <a:solidFill>
                  <a:schemeClr val="dk1"/>
                </a:solidFill>
                <a:latin typeface="Calibri"/>
                <a:ea typeface="Calibri"/>
                <a:cs typeface="Calibri"/>
                <a:sym typeface="Calibri"/>
              </a:rPr>
              <a:t>:</a:t>
            </a:r>
            <a:r>
              <a:rPr lang="en-US" sz="3600" b="0" i="0" u="none" strike="noStrike" cap="none">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an “educated guess” that must be tested</a:t>
            </a:r>
            <a:endParaRPr sz="1400" b="0" i="0" u="none" strike="noStrike" cap="none">
              <a:solidFill>
                <a:srgbClr val="000000"/>
              </a:solidFill>
              <a:latin typeface="Arial"/>
              <a:ea typeface="Arial"/>
              <a:cs typeface="Arial"/>
              <a:sym typeface="Arial"/>
            </a:endParaRPr>
          </a:p>
        </p:txBody>
      </p:sp>
      <p:sp>
        <p:nvSpPr>
          <p:cNvPr id="649" name="Google Shape;649;gded927cd3f_0_42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0" name="Google Shape;650;gded927cd3f_0_420"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651" name="Google Shape;651;gded927cd3f_0_420" descr="Hypothesis Clipart Science Result - Science For The People Png ..."/>
          <p:cNvPicPr preferRelativeResize="0"/>
          <p:nvPr/>
        </p:nvPicPr>
        <p:blipFill rotWithShape="1">
          <a:blip r:embed="rId5">
            <a:alphaModFix/>
          </a:blip>
          <a:srcRect b="8340"/>
          <a:stretch/>
        </p:blipFill>
        <p:spPr>
          <a:xfrm>
            <a:off x="2439775" y="1436245"/>
            <a:ext cx="4795898" cy="537963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gded927cd3f_0_431"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gded927cd3f_0_436"/>
          <p:cNvSpPr txBox="1"/>
          <p:nvPr/>
        </p:nvSpPr>
        <p:spPr>
          <a:xfrm>
            <a:off x="1058700" y="307800"/>
            <a:ext cx="7804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a hypothesis?</a:t>
            </a:r>
            <a:endParaRPr sz="1400" b="0" i="0" u="none" strike="noStrike" cap="none">
              <a:solidFill>
                <a:srgbClr val="000000"/>
              </a:solidFill>
              <a:latin typeface="Arial"/>
              <a:ea typeface="Arial"/>
              <a:cs typeface="Arial"/>
              <a:sym typeface="Arial"/>
            </a:endParaRPr>
          </a:p>
        </p:txBody>
      </p:sp>
      <p:sp>
        <p:nvSpPr>
          <p:cNvPr id="664" name="Google Shape;664;gded927cd3f_0_436"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5" name="Google Shape;665;gded927cd3f_0_436" descr="Hypothesis Clipart Science Result - Science For The People Png ..."/>
          <p:cNvPicPr preferRelativeResize="0"/>
          <p:nvPr/>
        </p:nvPicPr>
        <p:blipFill rotWithShape="1">
          <a:blip r:embed="rId4">
            <a:alphaModFix/>
          </a:blip>
          <a:srcRect b="8340"/>
          <a:stretch/>
        </p:blipFill>
        <p:spPr>
          <a:xfrm>
            <a:off x="2174050" y="1088995"/>
            <a:ext cx="4795898" cy="537963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gded927cd3f_0_444"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2" name="Google Shape;672;gded927cd3f_0_444"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gded927cd3f_0_52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9" name="Google Shape;679;gded927cd3f_0_525"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sp>
        <p:nvSpPr>
          <p:cNvPr id="680" name="Google Shape;680;gded927cd3f_0_525"/>
          <p:cNvSpPr txBox="1"/>
          <p:nvPr/>
        </p:nvSpPr>
        <p:spPr>
          <a:xfrm>
            <a:off x="540300" y="580325"/>
            <a:ext cx="8063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00"/>
                </a:solidFill>
                <a:latin typeface="Calibri"/>
                <a:ea typeface="Calibri"/>
                <a:cs typeface="Calibri"/>
                <a:sym typeface="Calibri"/>
              </a:rPr>
              <a:t>If I use Scott’s fertilizer, then my grass will grow faster than if it has no fertilizer.</a:t>
            </a:r>
            <a:endParaRPr/>
          </a:p>
        </p:txBody>
      </p:sp>
      <p:pic>
        <p:nvPicPr>
          <p:cNvPr id="681" name="Google Shape;681;gded927cd3f_0_525" descr="Amazon.com : Scotts Turf Builder Starter Food for New Grass, 15 lb ..."/>
          <p:cNvPicPr preferRelativeResize="0"/>
          <p:nvPr/>
        </p:nvPicPr>
        <p:blipFill rotWithShape="1">
          <a:blip r:embed="rId5">
            <a:alphaModFix/>
          </a:blip>
          <a:srcRect/>
          <a:stretch/>
        </p:blipFill>
        <p:spPr>
          <a:xfrm>
            <a:off x="2893163" y="2110775"/>
            <a:ext cx="2866875" cy="45200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gded927cd3f_0_61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8" name="Google Shape;688;gded927cd3f_0_610"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sp>
        <p:nvSpPr>
          <p:cNvPr id="689" name="Google Shape;689;gded927cd3f_0_610"/>
          <p:cNvSpPr txBox="1"/>
          <p:nvPr/>
        </p:nvSpPr>
        <p:spPr>
          <a:xfrm>
            <a:off x="540300" y="580325"/>
            <a:ext cx="8063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latin typeface="Calibri"/>
                <a:ea typeface="Calibri"/>
                <a:cs typeface="Calibri"/>
                <a:sym typeface="Calibri"/>
              </a:rPr>
              <a:t>If I brush my teeth twice a day, then I will not get a cavity.</a:t>
            </a:r>
            <a:endParaRPr/>
          </a:p>
        </p:txBody>
      </p:sp>
      <p:pic>
        <p:nvPicPr>
          <p:cNvPr id="690" name="Google Shape;690;gded927cd3f_0_610" descr="You're Probably Forgetting To Brush This Part Of Your Teeth ..."/>
          <p:cNvPicPr preferRelativeResize="0"/>
          <p:nvPr/>
        </p:nvPicPr>
        <p:blipFill rotWithShape="1">
          <a:blip r:embed="rId5">
            <a:alphaModFix/>
          </a:blip>
          <a:srcRect/>
          <a:stretch/>
        </p:blipFill>
        <p:spPr>
          <a:xfrm>
            <a:off x="1375564" y="1996924"/>
            <a:ext cx="6392875" cy="4270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 descr="Rewind"/>
          <p:cNvSpPr/>
          <p:nvPr/>
        </p:nvSpPr>
        <p:spPr>
          <a:xfrm>
            <a:off x="0" y="0"/>
            <a:ext cx="920087" cy="78022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0" name="Google Shape;160;p6" descr="Inquiry Clipart | Clipart Panda - Free Clipart Images"/>
          <p:cNvPicPr preferRelativeResize="0"/>
          <p:nvPr/>
        </p:nvPicPr>
        <p:blipFill rotWithShape="1">
          <a:blip r:embed="rId4">
            <a:alphaModFix/>
          </a:blip>
          <a:srcRect/>
          <a:stretch/>
        </p:blipFill>
        <p:spPr>
          <a:xfrm>
            <a:off x="2395550" y="1907853"/>
            <a:ext cx="4352925" cy="4876800"/>
          </a:xfrm>
          <a:prstGeom prst="rect">
            <a:avLst/>
          </a:prstGeom>
          <a:noFill/>
          <a:ln>
            <a:noFill/>
          </a:ln>
        </p:spPr>
      </p:pic>
      <p:sp>
        <p:nvSpPr>
          <p:cNvPr id="161" name="Google Shape;161;p6"/>
          <p:cNvSpPr txBox="1"/>
          <p:nvPr/>
        </p:nvSpPr>
        <p:spPr>
          <a:xfrm>
            <a:off x="2713348" y="520860"/>
            <a:ext cx="37173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000000"/>
                </a:solidFill>
                <a:latin typeface="Calibri"/>
                <a:ea typeface="Calibri"/>
                <a:cs typeface="Calibri"/>
                <a:sym typeface="Calibri"/>
              </a:rPr>
              <a:t>Observation</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ded927cd3f_0_619"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gded927cd3f_0_624"/>
          <p:cNvSpPr txBox="1"/>
          <p:nvPr/>
        </p:nvSpPr>
        <p:spPr>
          <a:xfrm>
            <a:off x="1058700" y="307800"/>
            <a:ext cx="7804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Write your own hypothesis - remember, it has to be something we could test. </a:t>
            </a:r>
            <a:endParaRPr sz="1400" b="0" i="0" u="none" strike="noStrike" cap="none">
              <a:solidFill>
                <a:srgbClr val="000000"/>
              </a:solidFill>
              <a:latin typeface="Arial"/>
              <a:ea typeface="Arial"/>
              <a:cs typeface="Arial"/>
              <a:sym typeface="Arial"/>
            </a:endParaRPr>
          </a:p>
        </p:txBody>
      </p:sp>
      <p:sp>
        <p:nvSpPr>
          <p:cNvPr id="703" name="Google Shape;703;gded927cd3f_0_624"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4" name="Google Shape;704;gded927cd3f_0_624" descr="Hypothesis Clipart Science Result - Science For The People Png ..."/>
          <p:cNvPicPr preferRelativeResize="0"/>
          <p:nvPr/>
        </p:nvPicPr>
        <p:blipFill rotWithShape="1">
          <a:blip r:embed="rId4">
            <a:alphaModFix/>
          </a:blip>
          <a:srcRect b="8340"/>
          <a:stretch/>
        </p:blipFill>
        <p:spPr>
          <a:xfrm>
            <a:off x="2459437" y="1750500"/>
            <a:ext cx="4225125" cy="473937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gded927cd3f_0_631"/>
          <p:cNvSpPr txBox="1"/>
          <p:nvPr/>
        </p:nvSpPr>
        <p:spPr>
          <a:xfrm>
            <a:off x="1342650" y="14873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Theory</a:t>
            </a:r>
            <a:endParaRPr sz="1400" b="0" i="0" u="none" strike="noStrike" cap="none">
              <a:solidFill>
                <a:srgbClr val="000000"/>
              </a:solidFill>
              <a:latin typeface="Arial"/>
              <a:ea typeface="Arial"/>
              <a:cs typeface="Arial"/>
              <a:sym typeface="Arial"/>
            </a:endParaRPr>
          </a:p>
        </p:txBody>
      </p:sp>
      <p:sp>
        <p:nvSpPr>
          <p:cNvPr id="711" name="Google Shape;711;gded927cd3f_0_631"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2" name="Google Shape;712;gded927cd3f_0_63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gded927cd3f_0_638"/>
          <p:cNvSpPr txBox="1"/>
          <p:nvPr/>
        </p:nvSpPr>
        <p:spPr>
          <a:xfrm>
            <a:off x="804656" y="728259"/>
            <a:ext cx="7415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719" name="Google Shape;719;gded927cd3f_0_638"/>
          <p:cNvSpPr/>
          <p:nvPr/>
        </p:nvSpPr>
        <p:spPr>
          <a:xfrm>
            <a:off x="733703" y="728259"/>
            <a:ext cx="7486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720" name="Google Shape;720;gded927cd3f_0_638"/>
          <p:cNvSpPr/>
          <p:nvPr/>
        </p:nvSpPr>
        <p:spPr>
          <a:xfrm>
            <a:off x="1015725" y="210297"/>
            <a:ext cx="7644000" cy="1682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u="sng">
                <a:solidFill>
                  <a:schemeClr val="dk1"/>
                </a:solidFill>
                <a:latin typeface="Calibri"/>
                <a:ea typeface="Calibri"/>
                <a:cs typeface="Calibri"/>
                <a:sym typeface="Calibri"/>
              </a:rPr>
              <a:t>Theory</a:t>
            </a:r>
            <a:r>
              <a:rPr lang="en-US" sz="3600" b="1" i="0" u="none" strike="noStrike" cap="none">
                <a:solidFill>
                  <a:schemeClr val="dk1"/>
                </a:solidFill>
                <a:latin typeface="Calibri"/>
                <a:ea typeface="Calibri"/>
                <a:cs typeface="Calibri"/>
                <a:sym typeface="Calibri"/>
              </a:rPr>
              <a:t>:</a:t>
            </a:r>
            <a:r>
              <a:rPr lang="en-US" sz="3600" b="0" i="0" u="none" strike="noStrike" cap="none">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a widely accepted explanation that has stood up to repeated testing</a:t>
            </a:r>
            <a:endParaRPr sz="1400" b="0" i="0" u="none" strike="noStrike" cap="none">
              <a:solidFill>
                <a:srgbClr val="000000"/>
              </a:solidFill>
              <a:latin typeface="Arial"/>
              <a:ea typeface="Arial"/>
              <a:cs typeface="Arial"/>
              <a:sym typeface="Arial"/>
            </a:endParaRPr>
          </a:p>
        </p:txBody>
      </p:sp>
      <p:sp>
        <p:nvSpPr>
          <p:cNvPr id="721" name="Google Shape;721;gded927cd3f_0_638"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22" name="Google Shape;722;gded927cd3f_0_638"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723" name="Google Shape;723;gded927cd3f_0_638" descr="Theory vs. Scientific Theory – Contemporary Vocabularium"/>
          <p:cNvPicPr preferRelativeResize="0"/>
          <p:nvPr/>
        </p:nvPicPr>
        <p:blipFill rotWithShape="1">
          <a:blip r:embed="rId5">
            <a:alphaModFix/>
          </a:blip>
          <a:srcRect/>
          <a:stretch/>
        </p:blipFill>
        <p:spPr>
          <a:xfrm>
            <a:off x="753680" y="1565155"/>
            <a:ext cx="7636639" cy="527174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gded927cd3f_0_648"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gded927cd3f_0_653"/>
          <p:cNvSpPr txBox="1"/>
          <p:nvPr/>
        </p:nvSpPr>
        <p:spPr>
          <a:xfrm>
            <a:off x="1058700" y="307800"/>
            <a:ext cx="7804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a theory?</a:t>
            </a:r>
            <a:endParaRPr sz="1400" b="0" i="0" u="none" strike="noStrike" cap="none">
              <a:solidFill>
                <a:srgbClr val="000000"/>
              </a:solidFill>
              <a:latin typeface="Arial"/>
              <a:ea typeface="Arial"/>
              <a:cs typeface="Arial"/>
              <a:sym typeface="Arial"/>
            </a:endParaRPr>
          </a:p>
        </p:txBody>
      </p:sp>
      <p:sp>
        <p:nvSpPr>
          <p:cNvPr id="736" name="Google Shape;736;gded927cd3f_0_653"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7" name="Google Shape;737;gded927cd3f_0_653" descr="Theory vs. Scientific Theory – Contemporary Vocabularium"/>
          <p:cNvPicPr preferRelativeResize="0"/>
          <p:nvPr/>
        </p:nvPicPr>
        <p:blipFill rotWithShape="1">
          <a:blip r:embed="rId4">
            <a:alphaModFix/>
          </a:blip>
          <a:srcRect/>
          <a:stretch/>
        </p:blipFill>
        <p:spPr>
          <a:xfrm>
            <a:off x="753680" y="1287355"/>
            <a:ext cx="7636639" cy="5271743"/>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gded927cd3f_0_662"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4" name="Google Shape;744;gded927cd3f_0_662"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gded927cd3f_0_668"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1" name="Google Shape;751;gded927cd3f_0_668"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752" name="Google Shape;752;gded927cd3f_0_668" descr="Theory vs. Scientific Theory – Contemporary Vocabularium"/>
          <p:cNvPicPr preferRelativeResize="0"/>
          <p:nvPr/>
        </p:nvPicPr>
        <p:blipFill rotWithShape="1">
          <a:blip r:embed="rId5">
            <a:alphaModFix/>
          </a:blip>
          <a:srcRect t="4548" b="13931"/>
          <a:stretch/>
        </p:blipFill>
        <p:spPr>
          <a:xfrm>
            <a:off x="56189" y="1604100"/>
            <a:ext cx="9031625" cy="5080275"/>
          </a:xfrm>
          <a:prstGeom prst="rect">
            <a:avLst/>
          </a:prstGeom>
          <a:noFill/>
          <a:ln>
            <a:noFill/>
          </a:ln>
        </p:spPr>
      </p:pic>
      <p:sp>
        <p:nvSpPr>
          <p:cNvPr id="753" name="Google Shape;753;gded927cd3f_0_668"/>
          <p:cNvSpPr txBox="1"/>
          <p:nvPr/>
        </p:nvSpPr>
        <p:spPr>
          <a:xfrm>
            <a:off x="3159889" y="360853"/>
            <a:ext cx="28242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000000"/>
                </a:solidFill>
                <a:latin typeface="Calibri"/>
                <a:ea typeface="Calibri"/>
                <a:cs typeface="Calibri"/>
                <a:sym typeface="Calibri"/>
              </a:rPr>
              <a:t>Evolution</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gded927cd3f_0_678"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0" name="Google Shape;760;gded927cd3f_0_678"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sp>
        <p:nvSpPr>
          <p:cNvPr id="761" name="Google Shape;761;gded927cd3f_0_678"/>
          <p:cNvSpPr txBox="1"/>
          <p:nvPr/>
        </p:nvSpPr>
        <p:spPr>
          <a:xfrm>
            <a:off x="2853150" y="240575"/>
            <a:ext cx="34377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latin typeface="Calibri"/>
                <a:ea typeface="Calibri"/>
                <a:cs typeface="Calibri"/>
                <a:sym typeface="Calibri"/>
              </a:rPr>
              <a:t>Cell Theory</a:t>
            </a:r>
            <a:endParaRPr/>
          </a:p>
        </p:txBody>
      </p:sp>
      <p:pic>
        <p:nvPicPr>
          <p:cNvPr id="762" name="Google Shape;762;gded927cd3f_0_678" descr="The Wacky History of Cell Theory | Let's Talk Science"/>
          <p:cNvPicPr preferRelativeResize="0"/>
          <p:nvPr/>
        </p:nvPicPr>
        <p:blipFill rotWithShape="1">
          <a:blip r:embed="rId5">
            <a:alphaModFix/>
          </a:blip>
          <a:srcRect/>
          <a:stretch/>
        </p:blipFill>
        <p:spPr>
          <a:xfrm>
            <a:off x="1724990" y="1163980"/>
            <a:ext cx="5694019" cy="569402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gded927cd3f_0_687"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7" descr="Rewind"/>
          <p:cNvSpPr/>
          <p:nvPr/>
        </p:nvSpPr>
        <p:spPr>
          <a:xfrm>
            <a:off x="0" y="0"/>
            <a:ext cx="920087" cy="78022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7"/>
          <p:cNvSpPr txBox="1"/>
          <p:nvPr/>
        </p:nvSpPr>
        <p:spPr>
          <a:xfrm>
            <a:off x="3170993" y="500566"/>
            <a:ext cx="28020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000000"/>
                </a:solidFill>
                <a:latin typeface="Calibri"/>
                <a:ea typeface="Calibri"/>
                <a:cs typeface="Calibri"/>
                <a:sym typeface="Calibri"/>
              </a:rPr>
              <a:t>Question</a:t>
            </a:r>
            <a:endParaRPr/>
          </a:p>
        </p:txBody>
      </p:sp>
      <p:pic>
        <p:nvPicPr>
          <p:cNvPr id="169" name="Google Shape;169;p7"/>
          <p:cNvPicPr preferRelativeResize="0"/>
          <p:nvPr/>
        </p:nvPicPr>
        <p:blipFill>
          <a:blip r:embed="rId4">
            <a:alphaModFix/>
          </a:blip>
          <a:stretch>
            <a:fillRect/>
          </a:stretch>
        </p:blipFill>
        <p:spPr>
          <a:xfrm>
            <a:off x="2374297" y="1848623"/>
            <a:ext cx="4395423" cy="4395402"/>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gded927cd3f_0_692"/>
          <p:cNvSpPr txBox="1"/>
          <p:nvPr/>
        </p:nvSpPr>
        <p:spPr>
          <a:xfrm>
            <a:off x="669750" y="446375"/>
            <a:ext cx="7804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are examples of theories?</a:t>
            </a:r>
            <a:endParaRPr sz="1400" b="0" i="0" u="none" strike="noStrike" cap="none">
              <a:solidFill>
                <a:srgbClr val="000000"/>
              </a:solidFill>
              <a:latin typeface="Arial"/>
              <a:ea typeface="Arial"/>
              <a:cs typeface="Arial"/>
              <a:sym typeface="Arial"/>
            </a:endParaRPr>
          </a:p>
        </p:txBody>
      </p:sp>
      <p:sp>
        <p:nvSpPr>
          <p:cNvPr id="775" name="Google Shape;775;gded927cd3f_0_692"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76" name="Google Shape;776;gded927cd3f_0_692"/>
          <p:cNvPicPr preferRelativeResize="0"/>
          <p:nvPr/>
        </p:nvPicPr>
        <p:blipFill>
          <a:blip r:embed="rId4">
            <a:alphaModFix/>
          </a:blip>
          <a:stretch>
            <a:fillRect/>
          </a:stretch>
        </p:blipFill>
        <p:spPr>
          <a:xfrm>
            <a:off x="1247175" y="1505725"/>
            <a:ext cx="6649650" cy="43671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gded927cd3f_0_700"/>
          <p:cNvSpPr txBox="1"/>
          <p:nvPr/>
        </p:nvSpPr>
        <p:spPr>
          <a:xfrm>
            <a:off x="1342650" y="14873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Law</a:t>
            </a:r>
            <a:endParaRPr sz="1400" b="0" i="0" u="none" strike="noStrike" cap="none">
              <a:solidFill>
                <a:srgbClr val="000000"/>
              </a:solidFill>
              <a:latin typeface="Arial"/>
              <a:ea typeface="Arial"/>
              <a:cs typeface="Arial"/>
              <a:sym typeface="Arial"/>
            </a:endParaRPr>
          </a:p>
        </p:txBody>
      </p:sp>
      <p:sp>
        <p:nvSpPr>
          <p:cNvPr id="783" name="Google Shape;783;gded927cd3f_0_700"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84" name="Google Shape;784;gded927cd3f_0_700"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gded927cd3f_0_707"/>
          <p:cNvSpPr txBox="1"/>
          <p:nvPr/>
        </p:nvSpPr>
        <p:spPr>
          <a:xfrm>
            <a:off x="804656" y="728259"/>
            <a:ext cx="7415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791" name="Google Shape;791;gded927cd3f_0_707"/>
          <p:cNvSpPr/>
          <p:nvPr/>
        </p:nvSpPr>
        <p:spPr>
          <a:xfrm>
            <a:off x="733703" y="728259"/>
            <a:ext cx="7486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792" name="Google Shape;792;gded927cd3f_0_707"/>
          <p:cNvSpPr/>
          <p:nvPr/>
        </p:nvSpPr>
        <p:spPr>
          <a:xfrm>
            <a:off x="750000" y="522800"/>
            <a:ext cx="8048700" cy="1682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u="sng">
                <a:solidFill>
                  <a:schemeClr val="dk1"/>
                </a:solidFill>
                <a:latin typeface="Calibri"/>
                <a:ea typeface="Calibri"/>
                <a:cs typeface="Calibri"/>
                <a:sym typeface="Calibri"/>
              </a:rPr>
              <a:t>Law</a:t>
            </a:r>
            <a:r>
              <a:rPr lang="en-US" sz="3600" b="1" i="0" u="none" strike="noStrike" cap="none">
                <a:solidFill>
                  <a:schemeClr val="dk1"/>
                </a:solidFill>
                <a:latin typeface="Calibri"/>
                <a:ea typeface="Calibri"/>
                <a:cs typeface="Calibri"/>
                <a:sym typeface="Calibri"/>
              </a:rPr>
              <a:t>:</a:t>
            </a:r>
            <a:r>
              <a:rPr lang="en-US" sz="3600" b="0" i="0" u="none" strike="noStrike" cap="none">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an observation that always occurs under certain conditions</a:t>
            </a:r>
            <a:endParaRPr sz="1400" b="0" i="0" u="none" strike="noStrike" cap="none">
              <a:solidFill>
                <a:srgbClr val="000000"/>
              </a:solidFill>
              <a:latin typeface="Arial"/>
              <a:ea typeface="Arial"/>
              <a:cs typeface="Arial"/>
              <a:sym typeface="Arial"/>
            </a:endParaRPr>
          </a:p>
        </p:txBody>
      </p:sp>
      <p:sp>
        <p:nvSpPr>
          <p:cNvPr id="793" name="Google Shape;793;gded927cd3f_0_707"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94" name="Google Shape;794;gded927cd3f_0_707"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795" name="Google Shape;795;gded927cd3f_0_707" descr="6: Newton's Laws of Motion - 10 Scientific Laws and Theories You ..."/>
          <p:cNvPicPr preferRelativeResize="0"/>
          <p:nvPr/>
        </p:nvPicPr>
        <p:blipFill rotWithShape="1">
          <a:blip r:embed="rId5">
            <a:alphaModFix/>
          </a:blip>
          <a:srcRect/>
          <a:stretch/>
        </p:blipFill>
        <p:spPr>
          <a:xfrm>
            <a:off x="441901" y="1989525"/>
            <a:ext cx="8140876" cy="45955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gded927cd3f_0_717"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gded927cd3f_0_722"/>
          <p:cNvSpPr txBox="1"/>
          <p:nvPr/>
        </p:nvSpPr>
        <p:spPr>
          <a:xfrm>
            <a:off x="1058700" y="307800"/>
            <a:ext cx="7804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a law?</a:t>
            </a:r>
            <a:endParaRPr sz="1400" b="0" i="0" u="none" strike="noStrike" cap="none">
              <a:solidFill>
                <a:srgbClr val="000000"/>
              </a:solidFill>
              <a:latin typeface="Arial"/>
              <a:ea typeface="Arial"/>
              <a:cs typeface="Arial"/>
              <a:sym typeface="Arial"/>
            </a:endParaRPr>
          </a:p>
        </p:txBody>
      </p:sp>
      <p:sp>
        <p:nvSpPr>
          <p:cNvPr id="808" name="Google Shape;808;gded927cd3f_0_722"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09" name="Google Shape;809;gded927cd3f_0_722" descr="6: Newton's Laws of Motion - 10 Scientific Laws and Theories You ..."/>
          <p:cNvPicPr preferRelativeResize="0"/>
          <p:nvPr/>
        </p:nvPicPr>
        <p:blipFill rotWithShape="1">
          <a:blip r:embed="rId4">
            <a:alphaModFix/>
          </a:blip>
          <a:srcRect/>
          <a:stretch/>
        </p:blipFill>
        <p:spPr>
          <a:xfrm>
            <a:off x="501563" y="1590200"/>
            <a:ext cx="8140876" cy="45955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gded927cd3f_0_731"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6" name="Google Shape;816;gded927cd3f_0_731"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gded927cd3f_0_737"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3" name="Google Shape;823;gded927cd3f_0_737"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sp>
        <p:nvSpPr>
          <p:cNvPr id="824" name="Google Shape;824;gded927cd3f_0_737"/>
          <p:cNvSpPr txBox="1"/>
          <p:nvPr/>
        </p:nvSpPr>
        <p:spPr>
          <a:xfrm>
            <a:off x="1072596" y="326125"/>
            <a:ext cx="74136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latin typeface="Calibri"/>
                <a:ea typeface="Calibri"/>
                <a:cs typeface="Calibri"/>
                <a:sym typeface="Calibri"/>
              </a:rPr>
              <a:t>Newton’s Law of Force</a:t>
            </a:r>
            <a:endParaRPr/>
          </a:p>
        </p:txBody>
      </p:sp>
      <p:pic>
        <p:nvPicPr>
          <p:cNvPr id="825" name="Google Shape;825;gded927cd3f_0_737" descr="6: Newton's Laws of Motion - 10 Scientific Laws and Theories You ..."/>
          <p:cNvPicPr preferRelativeResize="0"/>
          <p:nvPr/>
        </p:nvPicPr>
        <p:blipFill rotWithShape="1">
          <a:blip r:embed="rId5">
            <a:alphaModFix/>
          </a:blip>
          <a:srcRect/>
          <a:stretch/>
        </p:blipFill>
        <p:spPr>
          <a:xfrm>
            <a:off x="380964" y="1587125"/>
            <a:ext cx="8382075" cy="473167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gded927cd3f_0_74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2" name="Google Shape;832;gded927cd3f_0_746"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sp>
        <p:nvSpPr>
          <p:cNvPr id="833" name="Google Shape;833;gded927cd3f_0_746"/>
          <p:cNvSpPr txBox="1"/>
          <p:nvPr/>
        </p:nvSpPr>
        <p:spPr>
          <a:xfrm>
            <a:off x="1306271" y="326125"/>
            <a:ext cx="74136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latin typeface="Calibri"/>
                <a:ea typeface="Calibri"/>
                <a:cs typeface="Calibri"/>
                <a:sym typeface="Calibri"/>
              </a:rPr>
              <a:t>Mendel’s Laws of Inheritance</a:t>
            </a:r>
            <a:endParaRPr sz="800"/>
          </a:p>
        </p:txBody>
      </p:sp>
      <p:pic>
        <p:nvPicPr>
          <p:cNvPr id="834" name="Google Shape;834;gded927cd3f_0_746"/>
          <p:cNvPicPr preferRelativeResize="0"/>
          <p:nvPr/>
        </p:nvPicPr>
        <p:blipFill rotWithShape="1">
          <a:blip r:embed="rId5">
            <a:alphaModFix/>
          </a:blip>
          <a:srcRect/>
          <a:stretch/>
        </p:blipFill>
        <p:spPr>
          <a:xfrm>
            <a:off x="2210705" y="1684258"/>
            <a:ext cx="4722590" cy="5039779"/>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gded927cd3f_0_755"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gded927cd3f_0_760"/>
          <p:cNvSpPr txBox="1"/>
          <p:nvPr/>
        </p:nvSpPr>
        <p:spPr>
          <a:xfrm>
            <a:off x="895450" y="305125"/>
            <a:ext cx="7804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an example of a law? Explain your answer.</a:t>
            </a:r>
            <a:endParaRPr sz="1400" b="0" i="0" u="none" strike="noStrike" cap="none">
              <a:solidFill>
                <a:srgbClr val="000000"/>
              </a:solidFill>
              <a:latin typeface="Arial"/>
              <a:ea typeface="Arial"/>
              <a:cs typeface="Arial"/>
              <a:sym typeface="Arial"/>
            </a:endParaRPr>
          </a:p>
        </p:txBody>
      </p:sp>
      <p:sp>
        <p:nvSpPr>
          <p:cNvPr id="847" name="Google Shape;847;gded927cd3f_0_76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48" name="Google Shape;848;gded927cd3f_0_760"/>
          <p:cNvPicPr preferRelativeResize="0"/>
          <p:nvPr/>
        </p:nvPicPr>
        <p:blipFill>
          <a:blip r:embed="rId4">
            <a:alphaModFix/>
          </a:blip>
          <a:stretch>
            <a:fillRect/>
          </a:stretch>
        </p:blipFill>
        <p:spPr>
          <a:xfrm>
            <a:off x="1247175" y="1505725"/>
            <a:ext cx="6649650" cy="4367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8" descr="Rewind"/>
          <p:cNvSpPr/>
          <p:nvPr/>
        </p:nvSpPr>
        <p:spPr>
          <a:xfrm>
            <a:off x="0" y="0"/>
            <a:ext cx="920087" cy="78022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8"/>
          <p:cNvSpPr txBox="1"/>
          <p:nvPr/>
        </p:nvSpPr>
        <p:spPr>
          <a:xfrm>
            <a:off x="3170993" y="458641"/>
            <a:ext cx="28020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000000"/>
                </a:solidFill>
                <a:latin typeface="Calibri"/>
                <a:ea typeface="Calibri"/>
                <a:cs typeface="Calibri"/>
                <a:sym typeface="Calibri"/>
              </a:rPr>
              <a:t>Research</a:t>
            </a:r>
            <a:endParaRPr/>
          </a:p>
        </p:txBody>
      </p:sp>
      <p:pic>
        <p:nvPicPr>
          <p:cNvPr id="177" name="Google Shape;177;p8"/>
          <p:cNvPicPr preferRelativeResize="0"/>
          <p:nvPr/>
        </p:nvPicPr>
        <p:blipFill>
          <a:blip r:embed="rId4">
            <a:alphaModFix/>
          </a:blip>
          <a:stretch>
            <a:fillRect/>
          </a:stretch>
        </p:blipFill>
        <p:spPr>
          <a:xfrm>
            <a:off x="1473324" y="1617493"/>
            <a:ext cx="6197376" cy="464802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gded927cd3f_0_767"/>
          <p:cNvSpPr txBox="1"/>
          <p:nvPr/>
        </p:nvSpPr>
        <p:spPr>
          <a:xfrm>
            <a:off x="804656" y="728259"/>
            <a:ext cx="7415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855" name="Google Shape;855;gded927cd3f_0_767"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56" name="Google Shape;856;gded927cd3f_0_767" descr="YPS Distance Learning Covid-19 | York Public Schools"/>
          <p:cNvPicPr preferRelativeResize="0"/>
          <p:nvPr/>
        </p:nvPicPr>
        <p:blipFill rotWithShape="1">
          <a:blip r:embed="rId4">
            <a:alphaModFix/>
          </a:blip>
          <a:srcRect t="10510" b="27335"/>
          <a:stretch/>
        </p:blipFill>
        <p:spPr>
          <a:xfrm>
            <a:off x="440800" y="1012415"/>
            <a:ext cx="8262400" cy="464760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gded927cd3f_0_778"/>
          <p:cNvSpPr txBox="1"/>
          <p:nvPr/>
        </p:nvSpPr>
        <p:spPr>
          <a:xfrm>
            <a:off x="804656" y="728259"/>
            <a:ext cx="7415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863" name="Google Shape;863;gded927cd3f_0_778"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4" name="Google Shape;864;gded927cd3f_0_778" descr="Clip Art Hypothesis Picture - Hypothesis Transparent , Free ..."/>
          <p:cNvPicPr preferRelativeResize="0"/>
          <p:nvPr/>
        </p:nvPicPr>
        <p:blipFill rotWithShape="1">
          <a:blip r:embed="rId4">
            <a:alphaModFix/>
          </a:blip>
          <a:srcRect/>
          <a:stretch/>
        </p:blipFill>
        <p:spPr>
          <a:xfrm>
            <a:off x="285750" y="1299115"/>
            <a:ext cx="8572500" cy="3219450"/>
          </a:xfrm>
          <a:prstGeom prst="rect">
            <a:avLst/>
          </a:prstGeom>
          <a:noFill/>
          <a:ln>
            <a:noFill/>
          </a:ln>
        </p:spPr>
      </p:pic>
      <p:sp>
        <p:nvSpPr>
          <p:cNvPr id="865" name="Google Shape;865;gded927cd3f_0_778"/>
          <p:cNvSpPr txBox="1"/>
          <p:nvPr/>
        </p:nvSpPr>
        <p:spPr>
          <a:xfrm>
            <a:off x="1615632" y="5035689"/>
            <a:ext cx="59127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Calibri"/>
                <a:ea typeface="Calibri"/>
                <a:cs typeface="Calibri"/>
                <a:sym typeface="Calibri"/>
              </a:rPr>
              <a:t>An educated guess that must be tested.</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gded927cd3f_0_787"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2" name="Google Shape;872;gded927cd3f_0_787" descr="Science knowledge creative thinking ideas icons Vector Image"/>
          <p:cNvPicPr preferRelativeResize="0"/>
          <p:nvPr/>
        </p:nvPicPr>
        <p:blipFill rotWithShape="1">
          <a:blip r:embed="rId4">
            <a:alphaModFix/>
          </a:blip>
          <a:srcRect b="8020"/>
          <a:stretch/>
        </p:blipFill>
        <p:spPr>
          <a:xfrm>
            <a:off x="73125" y="1239512"/>
            <a:ext cx="4403575" cy="4378976"/>
          </a:xfrm>
          <a:prstGeom prst="rect">
            <a:avLst/>
          </a:prstGeom>
          <a:noFill/>
          <a:ln>
            <a:noFill/>
          </a:ln>
        </p:spPr>
      </p:pic>
      <p:pic>
        <p:nvPicPr>
          <p:cNvPr id="873" name="Google Shape;873;gded927cd3f_0_787" descr="Sunovion's New Drug Application for COPD Therapy Accepted by FDA"/>
          <p:cNvPicPr preferRelativeResize="0"/>
          <p:nvPr/>
        </p:nvPicPr>
        <p:blipFill rotWithShape="1">
          <a:blip r:embed="rId5">
            <a:alphaModFix/>
          </a:blip>
          <a:srcRect/>
          <a:stretch/>
        </p:blipFill>
        <p:spPr>
          <a:xfrm>
            <a:off x="4357975" y="2609400"/>
            <a:ext cx="4786026" cy="16392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gded927cd3f_0_797"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80" name="Google Shape;880;gded927cd3f_0_797"/>
          <p:cNvGrpSpPr/>
          <p:nvPr/>
        </p:nvGrpSpPr>
        <p:grpSpPr>
          <a:xfrm>
            <a:off x="4639809" y="1208900"/>
            <a:ext cx="4283403" cy="4338264"/>
            <a:chOff x="1354666" y="0"/>
            <a:chExt cx="5418600" cy="5418766"/>
          </a:xfrm>
        </p:grpSpPr>
        <p:sp>
          <p:nvSpPr>
            <p:cNvPr id="881" name="Google Shape;881;gded927cd3f_0_797"/>
            <p:cNvSpPr/>
            <p:nvPr/>
          </p:nvSpPr>
          <p:spPr>
            <a:xfrm>
              <a:off x="1354666" y="0"/>
              <a:ext cx="5418600" cy="5418600"/>
            </a:xfrm>
            <a:prstGeom prst="ellipse">
              <a:avLst/>
            </a:prstGeom>
            <a:solidFill>
              <a:srgbClr val="599BD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gded927cd3f_0_797"/>
            <p:cNvSpPr txBox="1"/>
            <p:nvPr/>
          </p:nvSpPr>
          <p:spPr>
            <a:xfrm>
              <a:off x="2903770" y="270922"/>
              <a:ext cx="2328000" cy="812700"/>
            </a:xfrm>
            <a:prstGeom prst="rect">
              <a:avLst/>
            </a:prstGeom>
            <a:noFill/>
            <a:ln>
              <a:noFill/>
            </a:ln>
          </p:spPr>
          <p:txBody>
            <a:bodyPr spcFirstLastPara="1" wrap="square" lIns="163575" tIns="163575" rIns="163575" bIns="163575" anchor="ctr" anchorCtr="0">
              <a:noAutofit/>
            </a:bodyPr>
            <a:lstStyle/>
            <a:p>
              <a:pPr marL="0" marR="0" lvl="0" indent="0" algn="ctr" rtl="0">
                <a:lnSpc>
                  <a:spcPct val="90000"/>
                </a:lnSpc>
                <a:spcBef>
                  <a:spcPts val="0"/>
                </a:spcBef>
                <a:spcAft>
                  <a:spcPts val="0"/>
                </a:spcAft>
                <a:buClr>
                  <a:srgbClr val="FFFFFF"/>
                </a:buClr>
                <a:buSzPts val="2300"/>
                <a:buFont typeface="Calibri"/>
                <a:buNone/>
              </a:pPr>
              <a:r>
                <a:rPr lang="en-US" sz="2300">
                  <a:solidFill>
                    <a:srgbClr val="FFFFFF"/>
                  </a:solidFill>
                  <a:latin typeface="Calibri"/>
                  <a:ea typeface="Calibri"/>
                  <a:cs typeface="Calibri"/>
                  <a:sym typeface="Calibri"/>
                </a:rPr>
                <a:t>Testable Explanations</a:t>
              </a:r>
              <a:endParaRPr/>
            </a:p>
          </p:txBody>
        </p:sp>
        <p:sp>
          <p:nvSpPr>
            <p:cNvPr id="883" name="Google Shape;883;gded927cd3f_0_797"/>
            <p:cNvSpPr/>
            <p:nvPr/>
          </p:nvSpPr>
          <p:spPr>
            <a:xfrm>
              <a:off x="2031999" y="1354666"/>
              <a:ext cx="4064100" cy="4064100"/>
            </a:xfrm>
            <a:prstGeom prst="ellipse">
              <a:avLst/>
            </a:prstGeom>
            <a:solidFill>
              <a:srgbClr val="4CC38C"/>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gded927cd3f_0_797"/>
            <p:cNvSpPr txBox="1"/>
            <p:nvPr/>
          </p:nvSpPr>
          <p:spPr>
            <a:xfrm>
              <a:off x="3117087" y="1608666"/>
              <a:ext cx="1893900" cy="762000"/>
            </a:xfrm>
            <a:prstGeom prst="rect">
              <a:avLst/>
            </a:prstGeom>
            <a:noFill/>
            <a:ln>
              <a:noFill/>
            </a:ln>
          </p:spPr>
          <p:txBody>
            <a:bodyPr spcFirstLastPara="1" wrap="square" lIns="177800" tIns="177800" rIns="177800" bIns="177800" anchor="ctr" anchorCtr="0">
              <a:noAutofit/>
            </a:bodyPr>
            <a:lstStyle/>
            <a:p>
              <a:pPr marL="0" marR="0" lvl="0" indent="0" algn="ctr" rtl="0">
                <a:lnSpc>
                  <a:spcPct val="90000"/>
                </a:lnSpc>
                <a:spcBef>
                  <a:spcPts val="0"/>
                </a:spcBef>
                <a:spcAft>
                  <a:spcPts val="0"/>
                </a:spcAft>
                <a:buClr>
                  <a:srgbClr val="FFFFFF"/>
                </a:buClr>
                <a:buSzPts val="2500"/>
                <a:buFont typeface="Calibri"/>
                <a:buNone/>
              </a:pPr>
              <a:r>
                <a:rPr lang="en-US" sz="2500">
                  <a:solidFill>
                    <a:srgbClr val="FFFFFF"/>
                  </a:solidFill>
                  <a:latin typeface="Calibri"/>
                  <a:ea typeface="Calibri"/>
                  <a:cs typeface="Calibri"/>
                  <a:sym typeface="Calibri"/>
                </a:rPr>
                <a:t>Hypotheses</a:t>
              </a:r>
              <a:endParaRPr/>
            </a:p>
          </p:txBody>
        </p:sp>
        <p:sp>
          <p:nvSpPr>
            <p:cNvPr id="885" name="Google Shape;885;gded927cd3f_0_797"/>
            <p:cNvSpPr/>
            <p:nvPr/>
          </p:nvSpPr>
          <p:spPr>
            <a:xfrm>
              <a:off x="2709333" y="2709333"/>
              <a:ext cx="2709300" cy="2709300"/>
            </a:xfrm>
            <a:prstGeom prst="ellipse">
              <a:avLst/>
            </a:prstGeom>
            <a:solidFill>
              <a:srgbClr val="6FAB46"/>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gded927cd3f_0_797"/>
            <p:cNvSpPr txBox="1"/>
            <p:nvPr/>
          </p:nvSpPr>
          <p:spPr>
            <a:xfrm>
              <a:off x="3106105" y="3386666"/>
              <a:ext cx="1915800" cy="1354800"/>
            </a:xfrm>
            <a:prstGeom prst="rect">
              <a:avLst/>
            </a:prstGeom>
            <a:noFill/>
            <a:ln>
              <a:noFill/>
            </a:ln>
          </p:spPr>
          <p:txBody>
            <a:bodyPr spcFirstLastPara="1" wrap="square" lIns="177800" tIns="177800" rIns="177800" bIns="177800" anchor="ctr" anchorCtr="0">
              <a:noAutofit/>
            </a:bodyPr>
            <a:lstStyle/>
            <a:p>
              <a:pPr marL="0" marR="0" lvl="0" indent="0" algn="ctr" rtl="0">
                <a:lnSpc>
                  <a:spcPct val="90000"/>
                </a:lnSpc>
                <a:spcBef>
                  <a:spcPts val="0"/>
                </a:spcBef>
                <a:spcAft>
                  <a:spcPts val="0"/>
                </a:spcAft>
                <a:buClr>
                  <a:srgbClr val="FFFFFF"/>
                </a:buClr>
                <a:buSzPts val="2500"/>
                <a:buFont typeface="Calibri"/>
                <a:buNone/>
              </a:pPr>
              <a:r>
                <a:rPr lang="en-US" sz="2500">
                  <a:solidFill>
                    <a:srgbClr val="FFFFFF"/>
                  </a:solidFill>
                  <a:latin typeface="Calibri"/>
                  <a:ea typeface="Calibri"/>
                  <a:cs typeface="Calibri"/>
                  <a:sym typeface="Calibri"/>
                </a:rPr>
                <a:t>Theories</a:t>
              </a:r>
              <a:endParaRPr/>
            </a:p>
            <a:p>
              <a:pPr marL="0" marR="0" lvl="0" indent="0" algn="ctr" rtl="0">
                <a:lnSpc>
                  <a:spcPct val="90000"/>
                </a:lnSpc>
                <a:spcBef>
                  <a:spcPts val="875"/>
                </a:spcBef>
                <a:spcAft>
                  <a:spcPts val="0"/>
                </a:spcAft>
                <a:buClr>
                  <a:srgbClr val="FFFFFF"/>
                </a:buClr>
                <a:buSzPts val="1700"/>
                <a:buFont typeface="Calibri"/>
                <a:buNone/>
              </a:pPr>
              <a:r>
                <a:rPr lang="en-US" sz="1700">
                  <a:solidFill>
                    <a:srgbClr val="FFFFFF"/>
                  </a:solidFill>
                  <a:latin typeface="Calibri"/>
                  <a:ea typeface="Calibri"/>
                  <a:cs typeface="Calibri"/>
                  <a:sym typeface="Calibri"/>
                </a:rPr>
                <a:t>(explain </a:t>
              </a:r>
              <a:r>
                <a:rPr lang="en-US" sz="1700" u="sng">
                  <a:solidFill>
                    <a:srgbClr val="FFFFFF"/>
                  </a:solidFill>
                  <a:latin typeface="Calibri"/>
                  <a:ea typeface="Calibri"/>
                  <a:cs typeface="Calibri"/>
                  <a:sym typeface="Calibri"/>
                </a:rPr>
                <a:t>why</a:t>
              </a:r>
              <a:r>
                <a:rPr lang="en-US" sz="1700">
                  <a:solidFill>
                    <a:srgbClr val="FFFFFF"/>
                  </a:solidFill>
                  <a:latin typeface="Calibri"/>
                  <a:ea typeface="Calibri"/>
                  <a:cs typeface="Calibri"/>
                  <a:sym typeface="Calibri"/>
                </a:rPr>
                <a:t> something happens)</a:t>
              </a:r>
              <a:endParaRPr/>
            </a:p>
          </p:txBody>
        </p:sp>
      </p:grpSp>
      <p:grpSp>
        <p:nvGrpSpPr>
          <p:cNvPr id="887" name="Google Shape;887;gded927cd3f_0_797"/>
          <p:cNvGrpSpPr/>
          <p:nvPr/>
        </p:nvGrpSpPr>
        <p:grpSpPr>
          <a:xfrm>
            <a:off x="220778" y="1310830"/>
            <a:ext cx="4283403" cy="4338264"/>
            <a:chOff x="1354666" y="0"/>
            <a:chExt cx="5418600" cy="5418766"/>
          </a:xfrm>
        </p:grpSpPr>
        <p:sp>
          <p:nvSpPr>
            <p:cNvPr id="888" name="Google Shape;888;gded927cd3f_0_797"/>
            <p:cNvSpPr/>
            <p:nvPr/>
          </p:nvSpPr>
          <p:spPr>
            <a:xfrm>
              <a:off x="1354666" y="0"/>
              <a:ext cx="5418600" cy="5418600"/>
            </a:xfrm>
            <a:prstGeom prst="ellipse">
              <a:avLst/>
            </a:prstGeom>
            <a:solidFill>
              <a:srgbClr val="FFC000"/>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gded927cd3f_0_797"/>
            <p:cNvSpPr txBox="1"/>
            <p:nvPr/>
          </p:nvSpPr>
          <p:spPr>
            <a:xfrm>
              <a:off x="2641599" y="406400"/>
              <a:ext cx="2844900" cy="921300"/>
            </a:xfrm>
            <a:prstGeom prst="rect">
              <a:avLst/>
            </a:prstGeom>
            <a:noFill/>
            <a:ln>
              <a:noFill/>
            </a:ln>
          </p:spPr>
          <p:txBody>
            <a:bodyPr spcFirstLastPara="1" wrap="square" lIns="227575" tIns="227575" rIns="227575" bIns="227575" anchor="ctr" anchorCtr="0">
              <a:noAutofit/>
            </a:bodyPr>
            <a:lstStyle/>
            <a:p>
              <a:pPr marL="0" marR="0" lvl="0" indent="0" algn="ctr" rtl="0">
                <a:lnSpc>
                  <a:spcPct val="90000"/>
                </a:lnSpc>
                <a:spcBef>
                  <a:spcPts val="0"/>
                </a:spcBef>
                <a:spcAft>
                  <a:spcPts val="0"/>
                </a:spcAft>
                <a:buClr>
                  <a:srgbClr val="FFFFFF"/>
                </a:buClr>
                <a:buSzPts val="3200"/>
                <a:buFont typeface="Calibri"/>
                <a:buNone/>
              </a:pPr>
              <a:r>
                <a:rPr lang="en-US" sz="3200">
                  <a:solidFill>
                    <a:srgbClr val="FFFFFF"/>
                  </a:solidFill>
                  <a:latin typeface="Calibri"/>
                  <a:ea typeface="Calibri"/>
                  <a:cs typeface="Calibri"/>
                  <a:sym typeface="Calibri"/>
                </a:rPr>
                <a:t>Facts</a:t>
              </a:r>
              <a:endParaRPr/>
            </a:p>
          </p:txBody>
        </p:sp>
        <p:sp>
          <p:nvSpPr>
            <p:cNvPr id="890" name="Google Shape;890;gded927cd3f_0_797"/>
            <p:cNvSpPr/>
            <p:nvPr/>
          </p:nvSpPr>
          <p:spPr>
            <a:xfrm>
              <a:off x="2031999" y="1354666"/>
              <a:ext cx="4064100" cy="4064100"/>
            </a:xfrm>
            <a:prstGeom prst="ellipse">
              <a:avLst/>
            </a:prstGeom>
            <a:solidFill>
              <a:srgbClr val="5999D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gded927cd3f_0_797"/>
            <p:cNvSpPr txBox="1"/>
            <p:nvPr/>
          </p:nvSpPr>
          <p:spPr>
            <a:xfrm>
              <a:off x="2627158" y="2370666"/>
              <a:ext cx="2873700" cy="2031900"/>
            </a:xfrm>
            <a:prstGeom prst="rect">
              <a:avLst/>
            </a:prstGeom>
            <a:noFill/>
            <a:ln>
              <a:noFill/>
            </a:ln>
          </p:spPr>
          <p:txBody>
            <a:bodyPr spcFirstLastPara="1" wrap="square" lIns="227575" tIns="227575" rIns="227575" bIns="227575" anchor="ctr" anchorCtr="0">
              <a:noAutofit/>
            </a:bodyPr>
            <a:lstStyle/>
            <a:p>
              <a:pPr marL="0" marR="0" lvl="0" indent="0" algn="ctr" rtl="0">
                <a:lnSpc>
                  <a:spcPct val="90000"/>
                </a:lnSpc>
                <a:spcBef>
                  <a:spcPts val="0"/>
                </a:spcBef>
                <a:spcAft>
                  <a:spcPts val="0"/>
                </a:spcAft>
                <a:buClr>
                  <a:srgbClr val="FFFFFF"/>
                </a:buClr>
                <a:buSzPts val="3200"/>
                <a:buFont typeface="Calibri"/>
                <a:buNone/>
              </a:pPr>
              <a:r>
                <a:rPr lang="en-US" sz="3200">
                  <a:solidFill>
                    <a:srgbClr val="FFFFFF"/>
                  </a:solidFill>
                  <a:latin typeface="Calibri"/>
                  <a:ea typeface="Calibri"/>
                  <a:cs typeface="Calibri"/>
                  <a:sym typeface="Calibri"/>
                </a:rPr>
                <a:t>Laws </a:t>
              </a:r>
              <a:endParaRPr/>
            </a:p>
            <a:p>
              <a:pPr marL="0" marR="0" lvl="0" indent="0" algn="ctr" rtl="0">
                <a:lnSpc>
                  <a:spcPct val="90000"/>
                </a:lnSpc>
                <a:spcBef>
                  <a:spcPts val="1120"/>
                </a:spcBef>
                <a:spcAft>
                  <a:spcPts val="0"/>
                </a:spcAft>
                <a:buClr>
                  <a:srgbClr val="FFFFFF"/>
                </a:buClr>
                <a:buSzPts val="2000"/>
                <a:buFont typeface="Calibri"/>
                <a:buNone/>
              </a:pPr>
              <a:r>
                <a:rPr lang="en-US" sz="2000">
                  <a:solidFill>
                    <a:srgbClr val="FFFFFF"/>
                  </a:solidFill>
                  <a:latin typeface="Calibri"/>
                  <a:ea typeface="Calibri"/>
                  <a:cs typeface="Calibri"/>
                  <a:sym typeface="Calibri"/>
                </a:rPr>
                <a:t>(explain </a:t>
              </a:r>
              <a:r>
                <a:rPr lang="en-US" sz="2000" u="sng">
                  <a:solidFill>
                    <a:srgbClr val="FFFFFF"/>
                  </a:solidFill>
                  <a:latin typeface="Calibri"/>
                  <a:ea typeface="Calibri"/>
                  <a:cs typeface="Calibri"/>
                  <a:sym typeface="Calibri"/>
                </a:rPr>
                <a:t>what</a:t>
              </a:r>
              <a:r>
                <a:rPr lang="en-US" sz="2000">
                  <a:solidFill>
                    <a:srgbClr val="FFFFFF"/>
                  </a:solidFill>
                  <a:latin typeface="Calibri"/>
                  <a:ea typeface="Calibri"/>
                  <a:cs typeface="Calibri"/>
                  <a:sym typeface="Calibri"/>
                </a:rPr>
                <a:t> happens)</a:t>
              </a:r>
              <a:endParaRPr/>
            </a:p>
          </p:txBody>
        </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gded927cd3f_0_816"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gded927cd3f_0_821"/>
          <p:cNvSpPr txBox="1"/>
          <p:nvPr/>
        </p:nvSpPr>
        <p:spPr>
          <a:xfrm>
            <a:off x="929975" y="478725"/>
            <a:ext cx="78045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4200">
                <a:solidFill>
                  <a:schemeClr val="dk1"/>
                </a:solidFill>
                <a:latin typeface="Calibri"/>
                <a:ea typeface="Calibri"/>
                <a:cs typeface="Calibri"/>
                <a:sym typeface="Calibri"/>
              </a:rPr>
              <a:t>What is a hypothesis?</a:t>
            </a:r>
            <a:endParaRPr sz="2000" b="0" i="0" u="none" strike="noStrike" cap="none">
              <a:solidFill>
                <a:srgbClr val="000000"/>
              </a:solidFill>
              <a:latin typeface="Arial"/>
              <a:ea typeface="Arial"/>
              <a:cs typeface="Arial"/>
              <a:sym typeface="Arial"/>
            </a:endParaRPr>
          </a:p>
        </p:txBody>
      </p:sp>
      <p:sp>
        <p:nvSpPr>
          <p:cNvPr id="904" name="Google Shape;904;gded927cd3f_0_821"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gded927cd3f_0_821"/>
          <p:cNvSpPr txBox="1"/>
          <p:nvPr/>
        </p:nvSpPr>
        <p:spPr>
          <a:xfrm>
            <a:off x="321075" y="1883575"/>
            <a:ext cx="4914000" cy="3921900"/>
          </a:xfrm>
          <a:prstGeom prst="rect">
            <a:avLst/>
          </a:prstGeom>
          <a:noFill/>
          <a:ln>
            <a:noFill/>
          </a:ln>
        </p:spPr>
        <p:txBody>
          <a:bodyPr spcFirstLastPara="1" wrap="square" lIns="91425" tIns="45700" rIns="91425" bIns="45700" anchor="t" anchorCtr="0">
            <a:spAutoFit/>
          </a:bodyPr>
          <a:lstStyle/>
          <a:p>
            <a:pPr marL="571500" marR="0" lvl="0" indent="-596900" algn="l" rtl="0">
              <a:lnSpc>
                <a:spcPct val="115000"/>
              </a:lnSpc>
              <a:spcBef>
                <a:spcPts val="0"/>
              </a:spcBef>
              <a:spcAft>
                <a:spcPts val="0"/>
              </a:spcAft>
              <a:buClr>
                <a:srgbClr val="000000"/>
              </a:buClr>
              <a:buSzPts val="3200"/>
              <a:buFont typeface="Arial"/>
              <a:buAutoNum type="alphaUcPeriod"/>
            </a:pPr>
            <a:r>
              <a:rPr lang="en-US" sz="3200">
                <a:solidFill>
                  <a:srgbClr val="000000"/>
                </a:solidFill>
                <a:latin typeface="Calibri"/>
                <a:ea typeface="Calibri"/>
                <a:cs typeface="Calibri"/>
                <a:sym typeface="Calibri"/>
              </a:rPr>
              <a:t>An explanation that always occurs</a:t>
            </a:r>
            <a:endParaRPr sz="3200"/>
          </a:p>
          <a:p>
            <a:pPr marL="571500" marR="0" lvl="0" indent="-596900" algn="l" rtl="0">
              <a:lnSpc>
                <a:spcPct val="115000"/>
              </a:lnSpc>
              <a:spcBef>
                <a:spcPts val="0"/>
              </a:spcBef>
              <a:spcAft>
                <a:spcPts val="0"/>
              </a:spcAft>
              <a:buClr>
                <a:srgbClr val="000000"/>
              </a:buClr>
              <a:buSzPts val="3200"/>
              <a:buFont typeface="Arial"/>
              <a:buAutoNum type="alphaUcPeriod"/>
            </a:pPr>
            <a:r>
              <a:rPr lang="en-US" sz="3200">
                <a:solidFill>
                  <a:srgbClr val="000000"/>
                </a:solidFill>
                <a:latin typeface="Calibri"/>
                <a:ea typeface="Calibri"/>
                <a:cs typeface="Calibri"/>
                <a:sym typeface="Calibri"/>
              </a:rPr>
              <a:t>An educated guess that must be tested</a:t>
            </a:r>
            <a:endParaRPr sz="3200"/>
          </a:p>
          <a:p>
            <a:pPr marL="571500" marR="0" lvl="0" indent="-596900" algn="l" rtl="0">
              <a:lnSpc>
                <a:spcPct val="115000"/>
              </a:lnSpc>
              <a:spcBef>
                <a:spcPts val="0"/>
              </a:spcBef>
              <a:spcAft>
                <a:spcPts val="0"/>
              </a:spcAft>
              <a:buClr>
                <a:srgbClr val="000000"/>
              </a:buClr>
              <a:buSzPts val="3200"/>
              <a:buFont typeface="Arial"/>
              <a:buAutoNum type="alphaUcPeriod"/>
            </a:pPr>
            <a:r>
              <a:rPr lang="en-US" sz="3200">
                <a:solidFill>
                  <a:srgbClr val="000000"/>
                </a:solidFill>
                <a:latin typeface="Calibri"/>
                <a:ea typeface="Calibri"/>
                <a:cs typeface="Calibri"/>
                <a:sym typeface="Calibri"/>
              </a:rPr>
              <a:t>A widely accepted explanation</a:t>
            </a:r>
            <a:endParaRPr sz="3200"/>
          </a:p>
          <a:p>
            <a:pPr marL="571500" marR="0" lvl="0" indent="-393700" algn="l" rtl="0">
              <a:spcBef>
                <a:spcPts val="0"/>
              </a:spcBef>
              <a:spcAft>
                <a:spcPts val="0"/>
              </a:spcAft>
              <a:buClr>
                <a:srgbClr val="000000"/>
              </a:buClr>
              <a:buSzPts val="2800"/>
              <a:buFont typeface="Arial"/>
              <a:buNone/>
            </a:pPr>
            <a:endParaRPr sz="2800">
              <a:solidFill>
                <a:srgbClr val="000000"/>
              </a:solidFill>
              <a:latin typeface="Calibri"/>
              <a:ea typeface="Calibri"/>
              <a:cs typeface="Calibri"/>
              <a:sym typeface="Calibri"/>
            </a:endParaRPr>
          </a:p>
        </p:txBody>
      </p:sp>
      <p:pic>
        <p:nvPicPr>
          <p:cNvPr id="906" name="Google Shape;906;gded927cd3f_0_821" descr="Hypothesis Clipart Science Result - Science For The People Png ..."/>
          <p:cNvPicPr preferRelativeResize="0"/>
          <p:nvPr/>
        </p:nvPicPr>
        <p:blipFill rotWithShape="1">
          <a:blip r:embed="rId4">
            <a:alphaModFix/>
          </a:blip>
          <a:srcRect b="8340"/>
          <a:stretch/>
        </p:blipFill>
        <p:spPr>
          <a:xfrm>
            <a:off x="5165626" y="2479898"/>
            <a:ext cx="3568850" cy="4003251"/>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gded927cd3f_0_830"/>
          <p:cNvSpPr txBox="1"/>
          <p:nvPr/>
        </p:nvSpPr>
        <p:spPr>
          <a:xfrm>
            <a:off x="929975" y="478725"/>
            <a:ext cx="78045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4200">
                <a:solidFill>
                  <a:schemeClr val="dk1"/>
                </a:solidFill>
                <a:latin typeface="Calibri"/>
                <a:ea typeface="Calibri"/>
                <a:cs typeface="Calibri"/>
                <a:sym typeface="Calibri"/>
              </a:rPr>
              <a:t>What is a hypothesis?</a:t>
            </a:r>
            <a:endParaRPr sz="2000" b="0" i="0" u="none" strike="noStrike" cap="none">
              <a:solidFill>
                <a:srgbClr val="000000"/>
              </a:solidFill>
              <a:latin typeface="Arial"/>
              <a:ea typeface="Arial"/>
              <a:cs typeface="Arial"/>
              <a:sym typeface="Arial"/>
            </a:endParaRPr>
          </a:p>
        </p:txBody>
      </p:sp>
      <p:sp>
        <p:nvSpPr>
          <p:cNvPr id="913" name="Google Shape;913;gded927cd3f_0_83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gded927cd3f_0_830"/>
          <p:cNvSpPr txBox="1"/>
          <p:nvPr/>
        </p:nvSpPr>
        <p:spPr>
          <a:xfrm>
            <a:off x="355800" y="1900950"/>
            <a:ext cx="4914000" cy="3921900"/>
          </a:xfrm>
          <a:prstGeom prst="rect">
            <a:avLst/>
          </a:prstGeom>
          <a:noFill/>
          <a:ln>
            <a:noFill/>
          </a:ln>
        </p:spPr>
        <p:txBody>
          <a:bodyPr spcFirstLastPara="1" wrap="square" lIns="91425" tIns="45700" rIns="91425" bIns="45700" anchor="t" anchorCtr="0">
            <a:spAutoFit/>
          </a:bodyPr>
          <a:lstStyle/>
          <a:p>
            <a:pPr marL="571500" marR="0" lvl="0" indent="-596900" algn="l" rtl="0">
              <a:lnSpc>
                <a:spcPct val="115000"/>
              </a:lnSpc>
              <a:spcBef>
                <a:spcPts val="0"/>
              </a:spcBef>
              <a:spcAft>
                <a:spcPts val="0"/>
              </a:spcAft>
              <a:buClr>
                <a:srgbClr val="000000"/>
              </a:buClr>
              <a:buSzPts val="3200"/>
              <a:buFont typeface="Arial"/>
              <a:buAutoNum type="alphaUcPeriod"/>
            </a:pPr>
            <a:r>
              <a:rPr lang="en-US" sz="3200">
                <a:solidFill>
                  <a:srgbClr val="000000"/>
                </a:solidFill>
                <a:latin typeface="Calibri"/>
                <a:ea typeface="Calibri"/>
                <a:cs typeface="Calibri"/>
                <a:sym typeface="Calibri"/>
              </a:rPr>
              <a:t>An explanation that always occurs</a:t>
            </a:r>
            <a:endParaRPr sz="3200"/>
          </a:p>
          <a:p>
            <a:pPr marL="571500" marR="0" lvl="0" indent="-596900" algn="l" rtl="0">
              <a:lnSpc>
                <a:spcPct val="115000"/>
              </a:lnSpc>
              <a:spcBef>
                <a:spcPts val="0"/>
              </a:spcBef>
              <a:spcAft>
                <a:spcPts val="0"/>
              </a:spcAft>
              <a:buClr>
                <a:srgbClr val="FF0000"/>
              </a:buClr>
              <a:buSzPts val="3200"/>
              <a:buFont typeface="Arial"/>
              <a:buAutoNum type="alphaUcPeriod"/>
            </a:pPr>
            <a:r>
              <a:rPr lang="en-US" sz="3200">
                <a:solidFill>
                  <a:srgbClr val="FF0000"/>
                </a:solidFill>
                <a:latin typeface="Calibri"/>
                <a:ea typeface="Calibri"/>
                <a:cs typeface="Calibri"/>
                <a:sym typeface="Calibri"/>
              </a:rPr>
              <a:t>An educated guess that must be tested</a:t>
            </a:r>
            <a:endParaRPr sz="3200">
              <a:solidFill>
                <a:srgbClr val="FF0000"/>
              </a:solidFill>
            </a:endParaRPr>
          </a:p>
          <a:p>
            <a:pPr marL="571500" marR="0" lvl="0" indent="-596900" algn="l" rtl="0">
              <a:lnSpc>
                <a:spcPct val="115000"/>
              </a:lnSpc>
              <a:spcBef>
                <a:spcPts val="0"/>
              </a:spcBef>
              <a:spcAft>
                <a:spcPts val="0"/>
              </a:spcAft>
              <a:buClr>
                <a:srgbClr val="000000"/>
              </a:buClr>
              <a:buSzPts val="3200"/>
              <a:buFont typeface="Arial"/>
              <a:buAutoNum type="alphaUcPeriod"/>
            </a:pPr>
            <a:r>
              <a:rPr lang="en-US" sz="3200">
                <a:solidFill>
                  <a:srgbClr val="000000"/>
                </a:solidFill>
                <a:latin typeface="Calibri"/>
                <a:ea typeface="Calibri"/>
                <a:cs typeface="Calibri"/>
                <a:sym typeface="Calibri"/>
              </a:rPr>
              <a:t>A widely accepted explanation</a:t>
            </a:r>
            <a:endParaRPr sz="3200"/>
          </a:p>
          <a:p>
            <a:pPr marL="571500" marR="0" lvl="0" indent="-393700" algn="l" rtl="0">
              <a:spcBef>
                <a:spcPts val="0"/>
              </a:spcBef>
              <a:spcAft>
                <a:spcPts val="0"/>
              </a:spcAft>
              <a:buClr>
                <a:srgbClr val="000000"/>
              </a:buClr>
              <a:buSzPts val="2800"/>
              <a:buFont typeface="Arial"/>
              <a:buNone/>
            </a:pPr>
            <a:endParaRPr sz="2800">
              <a:solidFill>
                <a:srgbClr val="000000"/>
              </a:solidFill>
              <a:latin typeface="Calibri"/>
              <a:ea typeface="Calibri"/>
              <a:cs typeface="Calibri"/>
              <a:sym typeface="Calibri"/>
            </a:endParaRPr>
          </a:p>
        </p:txBody>
      </p:sp>
      <p:pic>
        <p:nvPicPr>
          <p:cNvPr id="915" name="Google Shape;915;gded927cd3f_0_830" descr="Hypothesis Clipart Science Result - Science For The People Png ..."/>
          <p:cNvPicPr preferRelativeResize="0"/>
          <p:nvPr/>
        </p:nvPicPr>
        <p:blipFill rotWithShape="1">
          <a:blip r:embed="rId4">
            <a:alphaModFix/>
          </a:blip>
          <a:srcRect b="8340"/>
          <a:stretch/>
        </p:blipFill>
        <p:spPr>
          <a:xfrm>
            <a:off x="5165626" y="2479898"/>
            <a:ext cx="3568850" cy="4003251"/>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gded927cd3f_0_838"/>
          <p:cNvSpPr txBox="1"/>
          <p:nvPr/>
        </p:nvSpPr>
        <p:spPr>
          <a:xfrm>
            <a:off x="929975" y="478725"/>
            <a:ext cx="78045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4200">
                <a:solidFill>
                  <a:schemeClr val="dk1"/>
                </a:solidFill>
                <a:latin typeface="Calibri"/>
                <a:ea typeface="Calibri"/>
                <a:cs typeface="Calibri"/>
                <a:sym typeface="Calibri"/>
              </a:rPr>
              <a:t>What is a theory?</a:t>
            </a:r>
            <a:endParaRPr sz="2000" b="0" i="0" u="none" strike="noStrike" cap="none">
              <a:solidFill>
                <a:srgbClr val="000000"/>
              </a:solidFill>
              <a:latin typeface="Arial"/>
              <a:ea typeface="Arial"/>
              <a:cs typeface="Arial"/>
              <a:sym typeface="Arial"/>
            </a:endParaRPr>
          </a:p>
        </p:txBody>
      </p:sp>
      <p:sp>
        <p:nvSpPr>
          <p:cNvPr id="922" name="Google Shape;922;gded927cd3f_0_838"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gded927cd3f_0_838"/>
          <p:cNvSpPr txBox="1"/>
          <p:nvPr/>
        </p:nvSpPr>
        <p:spPr>
          <a:xfrm>
            <a:off x="276300" y="1682150"/>
            <a:ext cx="4295700" cy="3921900"/>
          </a:xfrm>
          <a:prstGeom prst="rect">
            <a:avLst/>
          </a:prstGeom>
          <a:noFill/>
          <a:ln>
            <a:noFill/>
          </a:ln>
        </p:spPr>
        <p:txBody>
          <a:bodyPr spcFirstLastPara="1" wrap="square" lIns="91425" tIns="45700" rIns="91425" bIns="45700" anchor="t" anchorCtr="0">
            <a:spAutoFit/>
          </a:bodyPr>
          <a:lstStyle/>
          <a:p>
            <a:pPr marL="571500" marR="0" lvl="0" indent="-596900" algn="l" rtl="0">
              <a:lnSpc>
                <a:spcPct val="115000"/>
              </a:lnSpc>
              <a:spcBef>
                <a:spcPts val="0"/>
              </a:spcBef>
              <a:spcAft>
                <a:spcPts val="0"/>
              </a:spcAft>
              <a:buClr>
                <a:srgbClr val="000000"/>
              </a:buClr>
              <a:buSzPts val="3200"/>
              <a:buFont typeface="Arial"/>
              <a:buAutoNum type="alphaUcPeriod"/>
            </a:pPr>
            <a:r>
              <a:rPr lang="en-US" sz="3200">
                <a:solidFill>
                  <a:srgbClr val="000000"/>
                </a:solidFill>
                <a:latin typeface="Calibri"/>
                <a:ea typeface="Calibri"/>
                <a:cs typeface="Calibri"/>
                <a:sym typeface="Calibri"/>
              </a:rPr>
              <a:t>An explanation that always occurs</a:t>
            </a:r>
            <a:endParaRPr sz="3200"/>
          </a:p>
          <a:p>
            <a:pPr marL="571500" marR="0" lvl="0" indent="-596900" algn="l" rtl="0">
              <a:lnSpc>
                <a:spcPct val="115000"/>
              </a:lnSpc>
              <a:spcBef>
                <a:spcPts val="0"/>
              </a:spcBef>
              <a:spcAft>
                <a:spcPts val="0"/>
              </a:spcAft>
              <a:buClr>
                <a:srgbClr val="000000"/>
              </a:buClr>
              <a:buSzPts val="3200"/>
              <a:buFont typeface="Arial"/>
              <a:buAutoNum type="alphaUcPeriod"/>
            </a:pPr>
            <a:r>
              <a:rPr lang="en-US" sz="3200">
                <a:solidFill>
                  <a:srgbClr val="000000"/>
                </a:solidFill>
                <a:latin typeface="Calibri"/>
                <a:ea typeface="Calibri"/>
                <a:cs typeface="Calibri"/>
                <a:sym typeface="Calibri"/>
              </a:rPr>
              <a:t>An educated guess that must be tested</a:t>
            </a:r>
            <a:endParaRPr sz="3200"/>
          </a:p>
          <a:p>
            <a:pPr marL="571500" marR="0" lvl="0" indent="-596900" algn="l" rtl="0">
              <a:lnSpc>
                <a:spcPct val="115000"/>
              </a:lnSpc>
              <a:spcBef>
                <a:spcPts val="0"/>
              </a:spcBef>
              <a:spcAft>
                <a:spcPts val="0"/>
              </a:spcAft>
              <a:buClr>
                <a:srgbClr val="000000"/>
              </a:buClr>
              <a:buSzPts val="3200"/>
              <a:buFont typeface="Arial"/>
              <a:buAutoNum type="alphaUcPeriod"/>
            </a:pPr>
            <a:r>
              <a:rPr lang="en-US" sz="3200">
                <a:solidFill>
                  <a:srgbClr val="000000"/>
                </a:solidFill>
                <a:latin typeface="Calibri"/>
                <a:ea typeface="Calibri"/>
                <a:cs typeface="Calibri"/>
                <a:sym typeface="Calibri"/>
              </a:rPr>
              <a:t>A widely accepted explanation</a:t>
            </a:r>
            <a:endParaRPr sz="3200"/>
          </a:p>
          <a:p>
            <a:pPr marL="571500" marR="0" lvl="0" indent="-393700" algn="l" rtl="0">
              <a:spcBef>
                <a:spcPts val="0"/>
              </a:spcBef>
              <a:spcAft>
                <a:spcPts val="0"/>
              </a:spcAft>
              <a:buClr>
                <a:srgbClr val="000000"/>
              </a:buClr>
              <a:buSzPts val="2800"/>
              <a:buFont typeface="Arial"/>
              <a:buNone/>
            </a:pPr>
            <a:endParaRPr sz="2800">
              <a:solidFill>
                <a:srgbClr val="000000"/>
              </a:solidFill>
              <a:latin typeface="Calibri"/>
              <a:ea typeface="Calibri"/>
              <a:cs typeface="Calibri"/>
              <a:sym typeface="Calibri"/>
            </a:endParaRPr>
          </a:p>
        </p:txBody>
      </p:sp>
      <p:pic>
        <p:nvPicPr>
          <p:cNvPr id="924" name="Google Shape;924;gded927cd3f_0_838" descr="Theory vs. Scientific Theory – Contemporary Vocabularium"/>
          <p:cNvPicPr preferRelativeResize="0"/>
          <p:nvPr/>
        </p:nvPicPr>
        <p:blipFill rotWithShape="1">
          <a:blip r:embed="rId4">
            <a:alphaModFix/>
          </a:blip>
          <a:srcRect l="5660" t="-6394" r="-12054"/>
          <a:stretch/>
        </p:blipFill>
        <p:spPr>
          <a:xfrm>
            <a:off x="4394368" y="2528263"/>
            <a:ext cx="4749639" cy="3278783"/>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gded927cd3f_0_848"/>
          <p:cNvSpPr txBox="1"/>
          <p:nvPr/>
        </p:nvSpPr>
        <p:spPr>
          <a:xfrm>
            <a:off x="929975" y="478725"/>
            <a:ext cx="78045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4200">
                <a:solidFill>
                  <a:schemeClr val="dk1"/>
                </a:solidFill>
                <a:latin typeface="Calibri"/>
                <a:ea typeface="Calibri"/>
                <a:cs typeface="Calibri"/>
                <a:sym typeface="Calibri"/>
              </a:rPr>
              <a:t>What is a theory?</a:t>
            </a:r>
            <a:endParaRPr sz="2000" b="0" i="0" u="none" strike="noStrike" cap="none">
              <a:solidFill>
                <a:srgbClr val="000000"/>
              </a:solidFill>
              <a:latin typeface="Arial"/>
              <a:ea typeface="Arial"/>
              <a:cs typeface="Arial"/>
              <a:sym typeface="Arial"/>
            </a:endParaRPr>
          </a:p>
        </p:txBody>
      </p:sp>
      <p:sp>
        <p:nvSpPr>
          <p:cNvPr id="931" name="Google Shape;931;gded927cd3f_0_848"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gded927cd3f_0_848"/>
          <p:cNvSpPr txBox="1"/>
          <p:nvPr/>
        </p:nvSpPr>
        <p:spPr>
          <a:xfrm>
            <a:off x="276300" y="1682150"/>
            <a:ext cx="4295700" cy="3921900"/>
          </a:xfrm>
          <a:prstGeom prst="rect">
            <a:avLst/>
          </a:prstGeom>
          <a:noFill/>
          <a:ln>
            <a:noFill/>
          </a:ln>
        </p:spPr>
        <p:txBody>
          <a:bodyPr spcFirstLastPara="1" wrap="square" lIns="91425" tIns="45700" rIns="91425" bIns="45700" anchor="t" anchorCtr="0">
            <a:spAutoFit/>
          </a:bodyPr>
          <a:lstStyle/>
          <a:p>
            <a:pPr marL="571500" marR="0" lvl="0" indent="-596900" algn="l" rtl="0">
              <a:lnSpc>
                <a:spcPct val="115000"/>
              </a:lnSpc>
              <a:spcBef>
                <a:spcPts val="0"/>
              </a:spcBef>
              <a:spcAft>
                <a:spcPts val="0"/>
              </a:spcAft>
              <a:buClr>
                <a:srgbClr val="000000"/>
              </a:buClr>
              <a:buSzPts val="3200"/>
              <a:buFont typeface="Arial"/>
              <a:buAutoNum type="alphaUcPeriod"/>
            </a:pPr>
            <a:r>
              <a:rPr lang="en-US" sz="3200">
                <a:solidFill>
                  <a:srgbClr val="000000"/>
                </a:solidFill>
                <a:latin typeface="Calibri"/>
                <a:ea typeface="Calibri"/>
                <a:cs typeface="Calibri"/>
                <a:sym typeface="Calibri"/>
              </a:rPr>
              <a:t>An explanation that always occurs</a:t>
            </a:r>
            <a:endParaRPr sz="3200"/>
          </a:p>
          <a:p>
            <a:pPr marL="571500" marR="0" lvl="0" indent="-596900" algn="l" rtl="0">
              <a:lnSpc>
                <a:spcPct val="115000"/>
              </a:lnSpc>
              <a:spcBef>
                <a:spcPts val="0"/>
              </a:spcBef>
              <a:spcAft>
                <a:spcPts val="0"/>
              </a:spcAft>
              <a:buClr>
                <a:srgbClr val="000000"/>
              </a:buClr>
              <a:buSzPts val="3200"/>
              <a:buFont typeface="Arial"/>
              <a:buAutoNum type="alphaUcPeriod"/>
            </a:pPr>
            <a:r>
              <a:rPr lang="en-US" sz="3200">
                <a:solidFill>
                  <a:srgbClr val="000000"/>
                </a:solidFill>
                <a:latin typeface="Calibri"/>
                <a:ea typeface="Calibri"/>
                <a:cs typeface="Calibri"/>
                <a:sym typeface="Calibri"/>
              </a:rPr>
              <a:t>An educated guess that must be tested</a:t>
            </a:r>
            <a:endParaRPr sz="3200"/>
          </a:p>
          <a:p>
            <a:pPr marL="571500" marR="0" lvl="0" indent="-596900" algn="l" rtl="0">
              <a:lnSpc>
                <a:spcPct val="115000"/>
              </a:lnSpc>
              <a:spcBef>
                <a:spcPts val="0"/>
              </a:spcBef>
              <a:spcAft>
                <a:spcPts val="0"/>
              </a:spcAft>
              <a:buClr>
                <a:srgbClr val="FF0000"/>
              </a:buClr>
              <a:buSzPts val="3200"/>
              <a:buFont typeface="Arial"/>
              <a:buAutoNum type="alphaUcPeriod"/>
            </a:pPr>
            <a:r>
              <a:rPr lang="en-US" sz="3200">
                <a:solidFill>
                  <a:srgbClr val="FF0000"/>
                </a:solidFill>
                <a:latin typeface="Calibri"/>
                <a:ea typeface="Calibri"/>
                <a:cs typeface="Calibri"/>
                <a:sym typeface="Calibri"/>
              </a:rPr>
              <a:t>A widely accepted explanation</a:t>
            </a:r>
            <a:endParaRPr sz="3200">
              <a:solidFill>
                <a:srgbClr val="FF0000"/>
              </a:solidFill>
            </a:endParaRPr>
          </a:p>
          <a:p>
            <a:pPr marL="571500" marR="0" lvl="0" indent="-393700" algn="l" rtl="0">
              <a:spcBef>
                <a:spcPts val="0"/>
              </a:spcBef>
              <a:spcAft>
                <a:spcPts val="0"/>
              </a:spcAft>
              <a:buClr>
                <a:srgbClr val="000000"/>
              </a:buClr>
              <a:buSzPts val="2800"/>
              <a:buFont typeface="Arial"/>
              <a:buNone/>
            </a:pPr>
            <a:endParaRPr sz="2800">
              <a:solidFill>
                <a:srgbClr val="000000"/>
              </a:solidFill>
              <a:latin typeface="Calibri"/>
              <a:ea typeface="Calibri"/>
              <a:cs typeface="Calibri"/>
              <a:sym typeface="Calibri"/>
            </a:endParaRPr>
          </a:p>
        </p:txBody>
      </p:sp>
      <p:pic>
        <p:nvPicPr>
          <p:cNvPr id="933" name="Google Shape;933;gded927cd3f_0_848" descr="Theory vs. Scientific Theory – Contemporary Vocabularium"/>
          <p:cNvPicPr preferRelativeResize="0"/>
          <p:nvPr/>
        </p:nvPicPr>
        <p:blipFill rotWithShape="1">
          <a:blip r:embed="rId4">
            <a:alphaModFix/>
          </a:blip>
          <a:srcRect l="5660" t="-6394" r="-12054"/>
          <a:stretch/>
        </p:blipFill>
        <p:spPr>
          <a:xfrm>
            <a:off x="4394368" y="2528263"/>
            <a:ext cx="4749639" cy="3278783"/>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gded927cd3f_0_856"/>
          <p:cNvSpPr txBox="1"/>
          <p:nvPr/>
        </p:nvSpPr>
        <p:spPr>
          <a:xfrm>
            <a:off x="929975" y="478725"/>
            <a:ext cx="78045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4200">
                <a:solidFill>
                  <a:schemeClr val="dk1"/>
                </a:solidFill>
                <a:latin typeface="Calibri"/>
                <a:ea typeface="Calibri"/>
                <a:cs typeface="Calibri"/>
                <a:sym typeface="Calibri"/>
              </a:rPr>
              <a:t>What is a law?</a:t>
            </a:r>
            <a:endParaRPr sz="2000" b="0" i="0" u="none" strike="noStrike" cap="none">
              <a:solidFill>
                <a:srgbClr val="000000"/>
              </a:solidFill>
              <a:latin typeface="Arial"/>
              <a:ea typeface="Arial"/>
              <a:cs typeface="Arial"/>
              <a:sym typeface="Arial"/>
            </a:endParaRPr>
          </a:p>
        </p:txBody>
      </p:sp>
      <p:sp>
        <p:nvSpPr>
          <p:cNvPr id="940" name="Google Shape;940;gded927cd3f_0_856"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gded927cd3f_0_856"/>
          <p:cNvSpPr txBox="1"/>
          <p:nvPr/>
        </p:nvSpPr>
        <p:spPr>
          <a:xfrm>
            <a:off x="276525" y="1836575"/>
            <a:ext cx="5149500" cy="3921900"/>
          </a:xfrm>
          <a:prstGeom prst="rect">
            <a:avLst/>
          </a:prstGeom>
          <a:noFill/>
          <a:ln>
            <a:noFill/>
          </a:ln>
        </p:spPr>
        <p:txBody>
          <a:bodyPr spcFirstLastPara="1" wrap="square" lIns="91425" tIns="45700" rIns="91425" bIns="45700" anchor="t" anchorCtr="0">
            <a:spAutoFit/>
          </a:bodyPr>
          <a:lstStyle/>
          <a:p>
            <a:pPr marL="571500" marR="0" lvl="0" indent="-596900" algn="l" rtl="0">
              <a:lnSpc>
                <a:spcPct val="115000"/>
              </a:lnSpc>
              <a:spcBef>
                <a:spcPts val="0"/>
              </a:spcBef>
              <a:spcAft>
                <a:spcPts val="0"/>
              </a:spcAft>
              <a:buClr>
                <a:srgbClr val="000000"/>
              </a:buClr>
              <a:buSzPts val="3200"/>
              <a:buFont typeface="Arial"/>
              <a:buAutoNum type="alphaUcPeriod"/>
            </a:pPr>
            <a:r>
              <a:rPr lang="en-US" sz="3200">
                <a:solidFill>
                  <a:srgbClr val="000000"/>
                </a:solidFill>
                <a:latin typeface="Calibri"/>
                <a:ea typeface="Calibri"/>
                <a:cs typeface="Calibri"/>
                <a:sym typeface="Calibri"/>
              </a:rPr>
              <a:t>An explanation that always occurs</a:t>
            </a:r>
            <a:endParaRPr sz="3200"/>
          </a:p>
          <a:p>
            <a:pPr marL="571500" marR="0" lvl="0" indent="-596900" algn="l" rtl="0">
              <a:lnSpc>
                <a:spcPct val="115000"/>
              </a:lnSpc>
              <a:spcBef>
                <a:spcPts val="0"/>
              </a:spcBef>
              <a:spcAft>
                <a:spcPts val="0"/>
              </a:spcAft>
              <a:buClr>
                <a:srgbClr val="000000"/>
              </a:buClr>
              <a:buSzPts val="3200"/>
              <a:buFont typeface="Arial"/>
              <a:buAutoNum type="alphaUcPeriod"/>
            </a:pPr>
            <a:r>
              <a:rPr lang="en-US" sz="3200">
                <a:solidFill>
                  <a:srgbClr val="000000"/>
                </a:solidFill>
                <a:latin typeface="Calibri"/>
                <a:ea typeface="Calibri"/>
                <a:cs typeface="Calibri"/>
                <a:sym typeface="Calibri"/>
              </a:rPr>
              <a:t>An educated guess that must be tested</a:t>
            </a:r>
            <a:endParaRPr sz="3200"/>
          </a:p>
          <a:p>
            <a:pPr marL="571500" marR="0" lvl="0" indent="-596900" algn="l" rtl="0">
              <a:lnSpc>
                <a:spcPct val="115000"/>
              </a:lnSpc>
              <a:spcBef>
                <a:spcPts val="0"/>
              </a:spcBef>
              <a:spcAft>
                <a:spcPts val="0"/>
              </a:spcAft>
              <a:buClr>
                <a:srgbClr val="000000"/>
              </a:buClr>
              <a:buSzPts val="3200"/>
              <a:buFont typeface="Arial"/>
              <a:buAutoNum type="alphaUcPeriod"/>
            </a:pPr>
            <a:r>
              <a:rPr lang="en-US" sz="3200">
                <a:solidFill>
                  <a:srgbClr val="000000"/>
                </a:solidFill>
                <a:latin typeface="Calibri"/>
                <a:ea typeface="Calibri"/>
                <a:cs typeface="Calibri"/>
                <a:sym typeface="Calibri"/>
              </a:rPr>
              <a:t>A widely accepted explanation</a:t>
            </a:r>
            <a:endParaRPr sz="3200"/>
          </a:p>
          <a:p>
            <a:pPr marL="571500" marR="0" lvl="0" indent="-393700" algn="l" rtl="0">
              <a:spcBef>
                <a:spcPts val="0"/>
              </a:spcBef>
              <a:spcAft>
                <a:spcPts val="0"/>
              </a:spcAft>
              <a:buClr>
                <a:srgbClr val="000000"/>
              </a:buClr>
              <a:buSzPts val="2800"/>
              <a:buFont typeface="Arial"/>
              <a:buNone/>
            </a:pPr>
            <a:endParaRPr sz="2800">
              <a:solidFill>
                <a:srgbClr val="000000"/>
              </a:solidFill>
              <a:latin typeface="Calibri"/>
              <a:ea typeface="Calibri"/>
              <a:cs typeface="Calibri"/>
              <a:sym typeface="Calibri"/>
            </a:endParaRPr>
          </a:p>
        </p:txBody>
      </p:sp>
      <p:pic>
        <p:nvPicPr>
          <p:cNvPr id="942" name="Google Shape;942;gded927cd3f_0_856" descr="6: Newton's Laws of Motion - 10 Scientific Laws and Theories You ..."/>
          <p:cNvPicPr preferRelativeResize="0"/>
          <p:nvPr/>
        </p:nvPicPr>
        <p:blipFill rotWithShape="1">
          <a:blip r:embed="rId4">
            <a:alphaModFix/>
          </a:blip>
          <a:srcRect/>
          <a:stretch/>
        </p:blipFill>
        <p:spPr>
          <a:xfrm>
            <a:off x="4415350" y="3625625"/>
            <a:ext cx="4634326" cy="261607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5901</Words>
  <Application>Microsoft Office PowerPoint</Application>
  <PresentationFormat>On-screen Show (4:3)</PresentationFormat>
  <Paragraphs>477</Paragraphs>
  <Slides>110</Slides>
  <Notes>110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110</vt:i4>
      </vt:variant>
    </vt:vector>
  </HeadingPairs>
  <TitlesOfParts>
    <vt:vector size="11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2017-05-16T13:21:17Z</dcterms:created>
  <dcterms:modified xsi:type="dcterms:W3CDTF">2021-08-03T19:54:28Z</dcterms:modified>
</cp:coreProperties>
</file>