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76"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7" r:id="rId11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4" roundtripDataSignature="AMtx7misl7rvQv7U6UVe9eVOhEZGuO+s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customschemas.google.com/relationships/presentationmetadata" Target="meta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cat>
            <c:strRef>
              <c:f>Sheet1!$A$1:$A$2</c:f>
              <c:strCache>
                <c:ptCount val="2"/>
                <c:pt idx="0">
                  <c:v>Nitrogen</c:v>
                </c:pt>
                <c:pt idx="1">
                  <c:v>Other</c:v>
                </c:pt>
              </c:strCache>
            </c:strRef>
          </c:cat>
          <c:val>
            <c:numRef>
              <c:f>Sheet1!$B$1:$B$2</c:f>
              <c:numCache>
                <c:formatCode>0%</c:formatCode>
                <c:ptCount val="2"/>
                <c:pt idx="0">
                  <c:v>0.78</c:v>
                </c:pt>
                <c:pt idx="1">
                  <c:v>0.12</c:v>
                </c:pt>
              </c:numCache>
            </c:numRef>
          </c:val>
          <c:extLst>
            <c:ext xmlns:c16="http://schemas.microsoft.com/office/drawing/2014/chart" uri="{C3380CC4-5D6E-409C-BE32-E72D297353CC}">
              <c16:uniqueId val="{00000000-D94C-274A-9069-C346214BFDB3}"/>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cat>
            <c:strRef>
              <c:f>Sheet1!$A$1:$A$2</c:f>
              <c:strCache>
                <c:ptCount val="2"/>
                <c:pt idx="0">
                  <c:v>Nitrogen</c:v>
                </c:pt>
                <c:pt idx="1">
                  <c:v>Other</c:v>
                </c:pt>
              </c:strCache>
            </c:strRef>
          </c:cat>
          <c:val>
            <c:numRef>
              <c:f>Sheet1!$B$1:$B$2</c:f>
              <c:numCache>
                <c:formatCode>0%</c:formatCode>
                <c:ptCount val="2"/>
                <c:pt idx="0">
                  <c:v>0.78</c:v>
                </c:pt>
                <c:pt idx="1">
                  <c:v>0.12</c:v>
                </c:pt>
              </c:numCache>
            </c:numRef>
          </c:val>
          <c:extLst>
            <c:ext xmlns:c16="http://schemas.microsoft.com/office/drawing/2014/chart" uri="{C3380CC4-5D6E-409C-BE32-E72D297353CC}">
              <c16:uniqueId val="{00000000-D94C-274A-9069-C346214BFDB3}"/>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Nitrogen is an element that is important to life. It is in the air around us, the planets and animals we eat, and in the soil beneath us. Nitrogen is everywhere!</a:t>
            </a:r>
            <a:endParaRPr/>
          </a:p>
        </p:txBody>
      </p:sp>
      <p:sp>
        <p:nvSpPr>
          <p:cNvPr id="184" name="Google Shape;18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t>
            </a:r>
            <a:r>
              <a:rPr lang="en-US"/>
              <a:t>ammonification</a:t>
            </a:r>
            <a:r>
              <a:rPr lang="en-US" sz="1200"/>
              <a:t>? </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[In this stage, the plants, animals, or animal waste are decomposed—or broken apart—by bacteria in the soil.]</a:t>
            </a:r>
            <a:endParaRPr/>
          </a:p>
        </p:txBody>
      </p:sp>
      <p:sp>
        <p:nvSpPr>
          <p:cNvPr id="1046" name="Google Shape;1046;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the </a:t>
            </a:r>
            <a:r>
              <a:rPr lang="en-US" b="1"/>
              <a:t>nitrogen cycle</a:t>
            </a:r>
            <a:r>
              <a:rPr lang="en-US" b="0"/>
              <a:t>.  </a:t>
            </a:r>
            <a:endParaRPr b="0"/>
          </a:p>
        </p:txBody>
      </p:sp>
      <p:sp>
        <p:nvSpPr>
          <p:cNvPr id="1054" name="Google Shape;1054;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example of the nitrogen cycle is goat. He is—very sadly—dead. He ate grass when he was alive so his body will be decomposed as the last stage of the nitrogen cycle. </a:t>
            </a:r>
            <a:endParaRPr/>
          </a:p>
          <a:p>
            <a:pPr marL="0" lvl="0" indent="0" algn="l" rtl="0">
              <a:spcBef>
                <a:spcPts val="0"/>
              </a:spcBef>
              <a:spcAft>
                <a:spcPts val="0"/>
              </a:spcAft>
              <a:buNone/>
            </a:pPr>
            <a:endParaRPr/>
          </a:p>
        </p:txBody>
      </p:sp>
      <p:sp>
        <p:nvSpPr>
          <p:cNvPr id="1061" name="Google Shape;1061;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Many farmers and gardeners have compost piles. These are piles of dead and decaying plants such as fruits and vegetables. This compost is put back into the soil to continue the nitrogen cycle and help plants grow.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72" name="Google Shape;1072;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Often farmers put worms into their garden. These worms help break down the decaying plants and animals and the animal excrement  and put nitrogen back into the nitrogen cycle. </a:t>
            </a:r>
            <a:endParaRPr/>
          </a:p>
          <a:p>
            <a:pPr marL="0" lvl="0" indent="0" algn="l" rtl="0">
              <a:spcBef>
                <a:spcPts val="0"/>
              </a:spcBef>
              <a:spcAft>
                <a:spcPts val="0"/>
              </a:spcAft>
              <a:buNone/>
            </a:pPr>
            <a:endParaRPr/>
          </a:p>
        </p:txBody>
      </p:sp>
      <p:sp>
        <p:nvSpPr>
          <p:cNvPr id="1081" name="Google Shape;1081;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the </a:t>
            </a:r>
            <a:r>
              <a:rPr lang="en-US" b="1"/>
              <a:t>nitrogen cycle</a:t>
            </a:r>
            <a:r>
              <a:rPr lang="en-US" b="0"/>
              <a:t>. </a:t>
            </a:r>
            <a:endParaRPr b="0"/>
          </a:p>
          <a:p>
            <a:pPr marL="0" lvl="0" indent="0" algn="l" rtl="0">
              <a:spcBef>
                <a:spcPts val="0"/>
              </a:spcBef>
              <a:spcAft>
                <a:spcPts val="0"/>
              </a:spcAft>
              <a:buNone/>
            </a:pPr>
            <a:endParaRPr/>
          </a:p>
        </p:txBody>
      </p:sp>
      <p:sp>
        <p:nvSpPr>
          <p:cNvPr id="1089" name="Google Shape;1089;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nonexample is rain. Rain, or precipitation, is a part of the water cycle NOT the nitrogen cycle. It does not deal with nitrogen. </a:t>
            </a:r>
            <a:endParaRPr/>
          </a:p>
          <a:p>
            <a:pPr marL="0" lvl="0" indent="0" algn="l" rtl="0">
              <a:spcBef>
                <a:spcPts val="0"/>
              </a:spcBef>
              <a:spcAft>
                <a:spcPts val="0"/>
              </a:spcAft>
              <a:buNone/>
            </a:pPr>
            <a:endParaRPr/>
          </a:p>
        </p:txBody>
      </p:sp>
      <p:sp>
        <p:nvSpPr>
          <p:cNvPr id="1096" name="Google Shape;1096;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Another non-example is photosynthesis. This is a cycle, but it does not involve nitrogen. The photosynthesis cycle involves the sun and water and carbon dioxide, NOT nitrogen.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104" name="Google Shape;1104;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112" name="Google Shape;1112;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examples of the nitrogen cycle?</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1118" name="Google Shape;1118;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fact, nitrogen makes up about 78% of the Earth’s atmosphere. So nitrogen is an important element for us to know about. </a:t>
            </a:r>
            <a:endParaRPr/>
          </a:p>
        </p:txBody>
      </p:sp>
      <p:sp>
        <p:nvSpPr>
          <p:cNvPr id="191" name="Google Shape;19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non-examples of the nitrogen cycle?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1126" name="Google Shape;1126;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nitrogen cycle?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The nitrogen cycle is the process through which nitrogen moves back and forth between plants, animals, bacteria, the atmosphere, and </a:t>
            </a:r>
            <a:r>
              <a:rPr lang="en-US" sz="1200"/>
              <a:t>soil.]</a:t>
            </a:r>
            <a:endParaRPr sz="1200"/>
          </a:p>
          <a:p>
            <a:pPr marL="0" lvl="0" indent="0" algn="l" rtl="0">
              <a:spcBef>
                <a:spcPts val="0"/>
              </a:spcBef>
              <a:spcAft>
                <a:spcPts val="0"/>
              </a:spcAft>
              <a:buNone/>
            </a:pPr>
            <a:endParaRPr b="0"/>
          </a:p>
        </p:txBody>
      </p:sp>
      <p:sp>
        <p:nvSpPr>
          <p:cNvPr id="1135" name="Google Shape;1135;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the four parts of the nitrogen cycle and what do they do?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[Fixation - conversion from atmospheric nitrogen to ammonia by bacteria or lightning</a:t>
            </a:r>
            <a:endParaRPr/>
          </a:p>
          <a:p>
            <a:pPr marL="0" marR="0" lvl="0" indent="0" algn="l" rtl="0">
              <a:lnSpc>
                <a:spcPct val="100000"/>
              </a:lnSpc>
              <a:spcBef>
                <a:spcPts val="0"/>
              </a:spcBef>
              <a:spcAft>
                <a:spcPts val="0"/>
              </a:spcAft>
              <a:buClr>
                <a:schemeClr val="dk1"/>
              </a:buClr>
              <a:buSzPts val="1200"/>
              <a:buFont typeface="Calibri"/>
              <a:buNone/>
            </a:pPr>
            <a:r>
              <a:rPr lang="en-US"/>
              <a:t>Nitrification - conversion of ammonia to nitrates or nitrates by bacteria</a:t>
            </a:r>
            <a:endParaRPr/>
          </a:p>
          <a:p>
            <a:pPr marL="0" marR="0" lvl="0" indent="0" algn="l" rtl="0">
              <a:lnSpc>
                <a:spcPct val="100000"/>
              </a:lnSpc>
              <a:spcBef>
                <a:spcPts val="0"/>
              </a:spcBef>
              <a:spcAft>
                <a:spcPts val="0"/>
              </a:spcAft>
              <a:buClr>
                <a:schemeClr val="dk1"/>
              </a:buClr>
              <a:buSzPts val="1200"/>
              <a:buFont typeface="Calibri"/>
              <a:buNone/>
            </a:pPr>
            <a:r>
              <a:rPr lang="en-US"/>
              <a:t>Assimilation - uptake of nitrates or nitrites by plants and conversion to proteins</a:t>
            </a:r>
            <a:endParaRPr/>
          </a:p>
          <a:p>
            <a:pPr marL="0" marR="0" lvl="0" indent="0" algn="l" rtl="0">
              <a:lnSpc>
                <a:spcPct val="100000"/>
              </a:lnSpc>
              <a:spcBef>
                <a:spcPts val="0"/>
              </a:spcBef>
              <a:spcAft>
                <a:spcPts val="0"/>
              </a:spcAft>
              <a:buClr>
                <a:schemeClr val="dk1"/>
              </a:buClr>
              <a:buSzPts val="1200"/>
              <a:buFont typeface="Calibri"/>
              <a:buNone/>
            </a:pPr>
            <a:r>
              <a:rPr lang="en-US"/>
              <a:t>Ammonification - plants, animals, or animal waste are decomposed—or broken apart—by bacteria in the soil.]</a:t>
            </a:r>
            <a:endParaRPr b="0"/>
          </a:p>
        </p:txBody>
      </p:sp>
      <p:sp>
        <p:nvSpPr>
          <p:cNvPr id="1143" name="Google Shape;1143;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151" name="Google Shape;1151;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nitrogen cycle is the process through which nitrogen moves back and forth between plants, animals, bacteria, the atmosphere, and </a:t>
            </a:r>
            <a:r>
              <a:rPr lang="en-US" sz="1200"/>
              <a:t>soil. </a:t>
            </a:r>
            <a:endParaRPr/>
          </a:p>
          <a:p>
            <a:pPr marL="0" lvl="0" indent="0" algn="l" rtl="0">
              <a:spcBef>
                <a:spcPts val="0"/>
              </a:spcBef>
              <a:spcAft>
                <a:spcPts val="0"/>
              </a:spcAft>
              <a:buNone/>
            </a:pPr>
            <a:endParaRPr/>
          </a:p>
        </p:txBody>
      </p:sp>
      <p:sp>
        <p:nvSpPr>
          <p:cNvPr id="1158" name="Google Shape;1158;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This simulation is a great way for students to engage authentically with science practices. </a:t>
            </a:r>
            <a:endParaRPr/>
          </a:p>
        </p:txBody>
      </p:sp>
      <p:sp>
        <p:nvSpPr>
          <p:cNvPr id="1166" name="Google Shape;1166;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1"/>
          </a:p>
        </p:txBody>
      </p:sp>
      <p:sp>
        <p:nvSpPr>
          <p:cNvPr id="1177" name="Google Shape;1177;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1186" name="Google Shape;1186;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Bacteria are very tiny one-celled organisms. Bacteria are found everywhere. </a:t>
            </a:r>
            <a:endParaRPr/>
          </a:p>
        </p:txBody>
      </p:sp>
      <p:sp>
        <p:nvSpPr>
          <p:cNvPr id="199" name="Google Shape;19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07" name="Google Shape;20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hydrosphere?</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213" name="Google Shape;21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d629fb66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dd629fb66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hydrosphere?</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[All the water on Earth]</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222" name="Google Shape;222;gdd629fb66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 </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231" name="Google Shape;23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d629fb66d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dd629fb66d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[All the gas layers around the Earth]</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240" name="Google Shape;240;gdd629fb66d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much of the Earth’s atmosphere is made of nitrogen? </a:t>
            </a:r>
            <a:endParaRPr/>
          </a:p>
          <a:p>
            <a:pPr marL="0" lvl="0" indent="0" algn="l" rtl="0">
              <a:spcBef>
                <a:spcPts val="0"/>
              </a:spcBef>
              <a:spcAft>
                <a:spcPts val="0"/>
              </a:spcAft>
              <a:buNone/>
            </a:pPr>
            <a:endParaRPr/>
          </a:p>
          <a:p>
            <a:pPr marL="0" lvl="0" indent="0" algn="l" rtl="0">
              <a:spcBef>
                <a:spcPts val="0"/>
              </a:spcBef>
              <a:spcAft>
                <a:spcPts val="0"/>
              </a:spcAft>
              <a:buNone/>
            </a:pPr>
            <a:r>
              <a:rPr lang="en-US"/>
              <a:t>[78%]</a:t>
            </a:r>
            <a:endParaRPr/>
          </a:p>
        </p:txBody>
      </p:sp>
      <p:sp>
        <p:nvSpPr>
          <p:cNvPr id="249" name="Google Shape;24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cycle? </a:t>
            </a:r>
            <a:endParaRPr/>
          </a:p>
          <a:p>
            <a:pPr marL="0" lvl="0" indent="0" algn="l" rtl="0">
              <a:spcBef>
                <a:spcPts val="0"/>
              </a:spcBef>
              <a:spcAft>
                <a:spcPts val="0"/>
              </a:spcAft>
              <a:buNone/>
            </a:pPr>
            <a:endParaRPr/>
          </a:p>
          <a:p>
            <a:pPr marL="0" lvl="0" indent="0" algn="l" rtl="0">
              <a:spcBef>
                <a:spcPts val="0"/>
              </a:spcBef>
              <a:spcAft>
                <a:spcPts val="0"/>
              </a:spcAft>
              <a:buNone/>
            </a:pPr>
            <a:r>
              <a:rPr lang="en-US"/>
              <a:t>[Cycles are events that happen in the same order over and over again.]</a:t>
            </a:r>
            <a:endParaRPr/>
          </a:p>
        </p:txBody>
      </p:sp>
      <p:sp>
        <p:nvSpPr>
          <p:cNvPr id="257" name="Google Shape;25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Water Cycle.</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Water Cycle.</a:t>
            </a:r>
            <a:endParaRPr/>
          </a:p>
        </p:txBody>
      </p:sp>
      <p:sp>
        <p:nvSpPr>
          <p:cNvPr id="265" name="Google Shape;26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Water Cycle is the process through which water moves from Earth through the atmosphere and returns to Earth.</a:t>
            </a:r>
            <a:endParaRPr/>
          </a:p>
          <a:p>
            <a:pPr marL="0" lvl="0" indent="0" algn="l" rtl="0">
              <a:spcBef>
                <a:spcPts val="0"/>
              </a:spcBef>
              <a:spcAft>
                <a:spcPts val="0"/>
              </a:spcAft>
              <a:buNone/>
            </a:pPr>
            <a:endParaRPr/>
          </a:p>
        </p:txBody>
      </p:sp>
      <p:sp>
        <p:nvSpPr>
          <p:cNvPr id="273" name="Google Shape;27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82" name="Google Shape;282;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Water Cycle?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b="0"/>
              <a:t>[The Water Cycle is the process through which water moves from Earth through the atmosphere and returns to Earth.]</a:t>
            </a:r>
            <a:endParaRPr/>
          </a:p>
        </p:txBody>
      </p:sp>
      <p:sp>
        <p:nvSpPr>
          <p:cNvPr id="288" name="Google Shape;28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water on Earth is part of the Water Cycle.</a:t>
            </a:r>
            <a:endParaRPr/>
          </a:p>
        </p:txBody>
      </p:sp>
      <p:sp>
        <p:nvSpPr>
          <p:cNvPr id="303" name="Google Shape;30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Water Cycle is a part of the flow, or exchange of energy, on Earth. The Water Cycle supports life by recycling water and nutrients. </a:t>
            </a:r>
            <a:endParaRPr/>
          </a:p>
        </p:txBody>
      </p:sp>
      <p:sp>
        <p:nvSpPr>
          <p:cNvPr id="314" name="Google Shape;31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Water Cycle brings freshwater to people, animals, and plants all around the world. </a:t>
            </a:r>
            <a:endParaRPr/>
          </a:p>
        </p:txBody>
      </p:sp>
      <p:sp>
        <p:nvSpPr>
          <p:cNvPr id="322" name="Google Shape;322;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three ways water can enter the Water Cycle.</a:t>
            </a:r>
            <a:endParaRPr/>
          </a:p>
        </p:txBody>
      </p:sp>
      <p:sp>
        <p:nvSpPr>
          <p:cNvPr id="334" name="Google Shape;33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transpiration, plants release water from their leaves.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Visuals are a great way to help students build connections about new content. </a:t>
            </a:r>
            <a:endParaRPr/>
          </a:p>
        </p:txBody>
      </p:sp>
      <p:sp>
        <p:nvSpPr>
          <p:cNvPr id="353" name="Google Shape;35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is the importance of the water and nitrogen cycles?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Asking students to make predictions about the importance of the water and nitrogen cycles is a great way to activate and elicit student ideas and prior knowledge. This type of activity is evidence of the teacher planning for students’ engagement with science ideas.</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evaporation, water changes from liquid to vapor. </a:t>
            </a:r>
            <a:endParaRPr/>
          </a:p>
        </p:txBody>
      </p:sp>
      <p:sp>
        <p:nvSpPr>
          <p:cNvPr id="364" name="Google Shape;36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in respiration, organisms, like humans and animals, release water as waste. We can see this happening when our breath fogs in cold weather. The fog is created when the water vapor freezes. </a:t>
            </a:r>
            <a:endParaRPr/>
          </a:p>
        </p:txBody>
      </p:sp>
      <p:sp>
        <p:nvSpPr>
          <p:cNvPr id="374" name="Google Shape;37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84" name="Google Shape;38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water cycle?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[The Water Cycle is the process through which water moves from Earth through the atmosphere and returns to Earth.]</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390" name="Google Shape;39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of the following is NOT a way water can enter the Water Cycle?</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398" name="Google Shape;39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d629fb66d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dd629fb66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of the following is NOT a way water can enter the Water Cycle?</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[Transcription]</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407" name="Google Shape;407;gdd629fb66d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dive deeper into the different components of the Water Cycle. </a:t>
            </a:r>
            <a:endParaRPr/>
          </a:p>
        </p:txBody>
      </p:sp>
      <p:sp>
        <p:nvSpPr>
          <p:cNvPr id="416" name="Google Shape;41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water enters the atmosphere, the water vapor cools and returns to its liquid state. </a:t>
            </a:r>
            <a:endParaRPr/>
          </a:p>
        </p:txBody>
      </p:sp>
      <p:sp>
        <p:nvSpPr>
          <p:cNvPr id="423" name="Google Shape;42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enough water condenses in the sky, the water falls back to land. The water can come down as rain, snow, hail, etc. </a:t>
            </a:r>
            <a:endParaRPr/>
          </a:p>
        </p:txBody>
      </p:sp>
      <p:sp>
        <p:nvSpPr>
          <p:cNvPr id="432" name="Google Shape;4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Precipitation that falls on land can become runoff or groundwater. </a:t>
            </a:r>
            <a:endParaRPr/>
          </a:p>
        </p:txBody>
      </p:sp>
      <p:sp>
        <p:nvSpPr>
          <p:cNvPr id="441" name="Google Shape;44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This demonstration is a great way to introduce students to an investigation. In your classroom, you may encourage students to plan and conduct this investigation more independently since a large component of inquiry-based activities is encouraging student thinking and independence. Beginning with open-ended questions, followed by providing explicit explanations, and then asking probing questions is a great way to engage students in a discussion while also providing clear explanations.</a:t>
            </a:r>
            <a:endParaRPr/>
          </a:p>
        </p:txBody>
      </p:sp>
      <p:sp>
        <p:nvSpPr>
          <p:cNvPr id="135" name="Google Shape;135;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Runoff water is water that flows into streams and rivers.</a:t>
            </a:r>
            <a:endParaRPr/>
          </a:p>
        </p:txBody>
      </p:sp>
      <p:sp>
        <p:nvSpPr>
          <p:cNvPr id="454" name="Google Shape;454;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Groundwater is water that seeps into the ground. </a:t>
            </a:r>
            <a:endParaRPr/>
          </a:p>
        </p:txBody>
      </p:sp>
      <p:sp>
        <p:nvSpPr>
          <p:cNvPr id="464" name="Google Shape;464;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74" name="Google Shape;47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circled portion of the water cycle called?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[Condensation]</a:t>
            </a:r>
            <a:endParaRPr/>
          </a:p>
          <a:p>
            <a:pPr marL="0" lvl="0" indent="0" algn="l" rtl="0">
              <a:spcBef>
                <a:spcPts val="0"/>
              </a:spcBef>
              <a:spcAft>
                <a:spcPts val="0"/>
              </a:spcAft>
              <a:buNone/>
            </a:pPr>
            <a:endParaRPr b="0"/>
          </a:p>
        </p:txBody>
      </p:sp>
      <p:sp>
        <p:nvSpPr>
          <p:cNvPr id="480" name="Google Shape;480;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Water that precipitates and flows into streams or rivers is called what?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489" name="Google Shape;48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dd629fb66d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dd629fb66d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Water that precipitates and flows into streams or rivers is called what?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[Runoff]</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498" name="Google Shape;498;gdd629fb66d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precipitation?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When enough water condenses in the sky, the water falls back to land. The water can come down as rain, snow, hail, etc.]</a:t>
            </a:r>
            <a:endParaRPr/>
          </a:p>
        </p:txBody>
      </p:sp>
      <p:sp>
        <p:nvSpPr>
          <p:cNvPr id="507" name="Google Shape;50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Simulation activities are an important way to help students make science thinking visible. In this case, the simulation helps students to model science phenomena. </a:t>
            </a:r>
            <a:endParaRPr/>
          </a:p>
        </p:txBody>
      </p:sp>
      <p:sp>
        <p:nvSpPr>
          <p:cNvPr id="515" name="Google Shape;51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526" name="Google Shape;526;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Water Cycle is the process through which water moves from Earth through the atmosphere and returns to Earth.</a:t>
            </a:r>
            <a:endParaRPr/>
          </a:p>
          <a:p>
            <a:pPr marL="0" lvl="0" indent="0" algn="l" rtl="0">
              <a:spcBef>
                <a:spcPts val="0"/>
              </a:spcBef>
              <a:spcAft>
                <a:spcPts val="0"/>
              </a:spcAft>
              <a:buNone/>
            </a:pPr>
            <a:endParaRPr/>
          </a:p>
        </p:txBody>
      </p:sp>
      <p:sp>
        <p:nvSpPr>
          <p:cNvPr id="533" name="Google Shape;53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Water enters the cycle in three ways – transpiration, respiration, evaporation.</a:t>
            </a:r>
            <a:endParaRPr/>
          </a:p>
          <a:p>
            <a:pPr marL="0" lvl="0" indent="0" algn="l" rtl="0">
              <a:spcBef>
                <a:spcPts val="0"/>
              </a:spcBef>
              <a:spcAft>
                <a:spcPts val="0"/>
              </a:spcAft>
              <a:buNone/>
            </a:pPr>
            <a:endParaRPr/>
          </a:p>
        </p:txBody>
      </p:sp>
      <p:sp>
        <p:nvSpPr>
          <p:cNvPr id="541" name="Google Shape;54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Precipitation - </a:t>
            </a:r>
            <a:r>
              <a:rPr lang="en-US"/>
              <a:t>When enough water condenses in the sky, the water falls back to land. The water can come down as rain, snow, hail, etc. </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a:p>
        </p:txBody>
      </p:sp>
      <p:sp>
        <p:nvSpPr>
          <p:cNvPr id="550" name="Google Shape;55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Depending on where it lands, it returns as runoff or groundwater. </a:t>
            </a:r>
            <a:endParaRPr/>
          </a:p>
          <a:p>
            <a:pPr marL="0" lvl="0" indent="0" algn="l" rtl="0">
              <a:spcBef>
                <a:spcPts val="0"/>
              </a:spcBef>
              <a:spcAft>
                <a:spcPts val="0"/>
              </a:spcAft>
              <a:buNone/>
            </a:pPr>
            <a:endParaRPr/>
          </a:p>
        </p:txBody>
      </p:sp>
      <p:sp>
        <p:nvSpPr>
          <p:cNvPr id="559" name="Google Shape;55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Then it repeats all over again. </a:t>
            </a:r>
            <a:endParaRPr/>
          </a:p>
          <a:p>
            <a:pPr marL="0" lvl="0" indent="0" algn="l" rtl="0">
              <a:spcBef>
                <a:spcPts val="0"/>
              </a:spcBef>
              <a:spcAft>
                <a:spcPts val="0"/>
              </a:spcAft>
              <a:buNone/>
            </a:pPr>
            <a:endParaRPr/>
          </a:p>
        </p:txBody>
      </p:sp>
      <p:sp>
        <p:nvSpPr>
          <p:cNvPr id="570" name="Google Shape;57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1"/>
          </a:p>
        </p:txBody>
      </p:sp>
      <p:sp>
        <p:nvSpPr>
          <p:cNvPr id="578" name="Google Shape;57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587" name="Google Shape;58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02" name="Google Shape;60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we’re going to learn about the nitrogen cycle.</a:t>
            </a:r>
            <a:endParaRPr/>
          </a:p>
        </p:txBody>
      </p:sp>
      <p:sp>
        <p:nvSpPr>
          <p:cNvPr id="632" name="Google Shape;632;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start, let’s think about our “big question”: </a:t>
            </a:r>
            <a:r>
              <a:rPr lang="en-US" b="1"/>
              <a:t>What is the importance of the water and nitrogen cycles? </a:t>
            </a:r>
            <a:endParaRPr b="1"/>
          </a:p>
          <a:p>
            <a:pPr marL="0" lvl="0" indent="0" algn="l" rtl="0">
              <a:spcBef>
                <a:spcPts val="0"/>
              </a:spcBef>
              <a:spcAft>
                <a:spcPts val="0"/>
              </a:spcAft>
              <a:buNone/>
            </a:pPr>
            <a:r>
              <a:rPr lang="en-US"/>
              <a:t>Today we will be focusing specifically on the nitrogen cycle!</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641" name="Google Shape;64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Much of life on Earth depends on cycles. Cycles are events that happen in the same order over and over again. The end of one cycle marks the beginning of another. </a:t>
            </a:r>
            <a:endParaRPr/>
          </a:p>
        </p:txBody>
      </p:sp>
      <p:sp>
        <p:nvSpPr>
          <p:cNvPr id="151" name="Google Shape;15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Use the school garden area or garden resources to review the four stages of the nitrogen cycle. </a:t>
            </a:r>
            <a:endParaRPr/>
          </a:p>
          <a:p>
            <a:pPr marL="0" lvl="0" indent="0" algn="l" rtl="0">
              <a:spcBef>
                <a:spcPts val="0"/>
              </a:spcBef>
              <a:spcAft>
                <a:spcPts val="0"/>
              </a:spcAft>
              <a:buNone/>
            </a:pPr>
            <a:endParaRPr/>
          </a:p>
        </p:txBody>
      </p:sp>
      <p:sp>
        <p:nvSpPr>
          <p:cNvPr id="650" name="Google Shape;65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659" name="Google Shape;659;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remember that much of life on Earth depends on cycles. Cycles are events that happen in the same order over and over again. The end of a on cycle marks the beginning of another. </a:t>
            </a:r>
            <a:endParaRPr/>
          </a:p>
        </p:txBody>
      </p:sp>
      <p:sp>
        <p:nvSpPr>
          <p:cNvPr id="665" name="Google Shape;66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Atmosphere is the layers of gas, that have distinct characteristics, surrounding the Earth’s surface. Sometimes, the atmosphere is called a “blanket” of gases.</a:t>
            </a:r>
            <a:endParaRPr/>
          </a:p>
        </p:txBody>
      </p:sp>
      <p:sp>
        <p:nvSpPr>
          <p:cNvPr id="673" name="Google Shape;673;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dafc958704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dafc95870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gases are invisible to human eyes as we look up from the surface of Earth, but astronauts can see the atmosphere quite clearly from space. </a:t>
            </a:r>
            <a:endParaRPr/>
          </a:p>
        </p:txBody>
      </p:sp>
      <p:sp>
        <p:nvSpPr>
          <p:cNvPr id="681" name="Google Shape;681;gdafc958704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hydrosphere is all the water on our planet. </a:t>
            </a:r>
            <a:endParaRPr/>
          </a:p>
        </p:txBody>
      </p:sp>
      <p:sp>
        <p:nvSpPr>
          <p:cNvPr id="690" name="Google Shape;690;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Nitrogen is an element that is important to life. It is in the air around us, the planets and animals we eat, and in the soil beneath us. Nitrogen is everywhere!</a:t>
            </a:r>
            <a:endParaRPr/>
          </a:p>
        </p:txBody>
      </p:sp>
      <p:sp>
        <p:nvSpPr>
          <p:cNvPr id="698" name="Google Shape;69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fact, nitrogen makes up about 78% of the Earth’s atmosphere. So nitrogen is an important element for us to know about. </a:t>
            </a:r>
            <a:endParaRPr/>
          </a:p>
        </p:txBody>
      </p:sp>
      <p:sp>
        <p:nvSpPr>
          <p:cNvPr id="705" name="Google Shape;705;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dd629fb66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gdd629fb66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Water Cycle is the process through which water moves from Earth through the atmosphere and returns to Earth.</a:t>
            </a:r>
            <a:endParaRPr/>
          </a:p>
          <a:p>
            <a:pPr marL="0" lvl="0" indent="0" algn="l" rtl="0">
              <a:spcBef>
                <a:spcPts val="0"/>
              </a:spcBef>
              <a:spcAft>
                <a:spcPts val="0"/>
              </a:spcAft>
              <a:buNone/>
            </a:pPr>
            <a:endParaRPr/>
          </a:p>
        </p:txBody>
      </p:sp>
      <p:sp>
        <p:nvSpPr>
          <p:cNvPr id="713" name="Google Shape;713;gdd629fb66d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721" name="Google Shape;721;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Atmosphere is the layers of gas, that have distinct characteristics, surrounding the Earth’s surface. Sometimes, the atmosphere is called a “blanket” of gases.</a:t>
            </a:r>
            <a:endParaRPr/>
          </a:p>
        </p:txBody>
      </p:sp>
      <p:sp>
        <p:nvSpPr>
          <p:cNvPr id="159" name="Google Shape;15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hydrosphere?</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727" name="Google Shape;727;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dd629fb66d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dd629fb66d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hydrosphere?</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[All the water on Earth]</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736" name="Google Shape;736;gdd629fb66d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745" name="Google Shape;745;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dd629fb66d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dd629fb66d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[All the gas layers around the Earth]</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754" name="Google Shape;754;gdd629fb66d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much of the Earth’s atmosphere is made of nitrogen? </a:t>
            </a:r>
            <a:endParaRPr/>
          </a:p>
          <a:p>
            <a:pPr marL="0" lvl="0" indent="0" algn="l" rtl="0">
              <a:spcBef>
                <a:spcPts val="0"/>
              </a:spcBef>
              <a:spcAft>
                <a:spcPts val="0"/>
              </a:spcAft>
              <a:buNone/>
            </a:pPr>
            <a:endParaRPr/>
          </a:p>
          <a:p>
            <a:pPr marL="0" lvl="0" indent="0" algn="l" rtl="0">
              <a:spcBef>
                <a:spcPts val="0"/>
              </a:spcBef>
              <a:spcAft>
                <a:spcPts val="0"/>
              </a:spcAft>
              <a:buNone/>
            </a:pPr>
            <a:r>
              <a:rPr lang="en-US"/>
              <a:t>[78%]</a:t>
            </a:r>
            <a:endParaRPr/>
          </a:p>
        </p:txBody>
      </p:sp>
      <p:sp>
        <p:nvSpPr>
          <p:cNvPr id="763" name="Google Shape;763;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cycle? </a:t>
            </a:r>
            <a:endParaRPr/>
          </a:p>
          <a:p>
            <a:pPr marL="0" lvl="0" indent="0" algn="l" rtl="0">
              <a:spcBef>
                <a:spcPts val="0"/>
              </a:spcBef>
              <a:spcAft>
                <a:spcPts val="0"/>
              </a:spcAft>
              <a:buNone/>
            </a:pPr>
            <a:endParaRPr/>
          </a:p>
          <a:p>
            <a:pPr marL="0" lvl="0" indent="0" algn="l" rtl="0">
              <a:spcBef>
                <a:spcPts val="0"/>
              </a:spcBef>
              <a:spcAft>
                <a:spcPts val="0"/>
              </a:spcAft>
              <a:buNone/>
            </a:pPr>
            <a:r>
              <a:rPr lang="en-US"/>
              <a:t>[Cycles are events that happen in the same order over and over again.]</a:t>
            </a:r>
            <a:endParaRPr/>
          </a:p>
        </p:txBody>
      </p:sp>
      <p:sp>
        <p:nvSpPr>
          <p:cNvPr id="771" name="Google Shape;771;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the nitrogen cycle. </a:t>
            </a:r>
            <a:endParaRPr/>
          </a:p>
        </p:txBody>
      </p:sp>
      <p:sp>
        <p:nvSpPr>
          <p:cNvPr id="779" name="Google Shape;779;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nitrogen cycle is the process through which nitrogen moves back and forth between plants, animals, bacteria, the atmosphere, and </a:t>
            </a:r>
            <a:r>
              <a:rPr lang="en-US" sz="1200"/>
              <a:t>soil. </a:t>
            </a:r>
            <a:endParaRPr/>
          </a:p>
          <a:p>
            <a:pPr marL="0" lvl="0" indent="0" algn="l" rtl="0">
              <a:spcBef>
                <a:spcPts val="0"/>
              </a:spcBef>
              <a:spcAft>
                <a:spcPts val="0"/>
              </a:spcAft>
              <a:buNone/>
            </a:pPr>
            <a:endParaRPr/>
          </a:p>
        </p:txBody>
      </p:sp>
      <p:sp>
        <p:nvSpPr>
          <p:cNvPr id="787" name="Google Shape;787;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96" name="Google Shape;79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nitrogen cycle? </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b="0"/>
              <a:t>[</a:t>
            </a:r>
            <a:r>
              <a:rPr lang="en-US"/>
              <a:t>The nitrogen cycle is the process through which nitrogen moves back and forth between plants, animals, bacteria, the atmosphere, and </a:t>
            </a:r>
            <a:r>
              <a:rPr lang="en-US" sz="1200"/>
              <a:t>soil.]</a:t>
            </a:r>
            <a:endParaRPr/>
          </a:p>
        </p:txBody>
      </p:sp>
      <p:sp>
        <p:nvSpPr>
          <p:cNvPr id="802" name="Google Shape;80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gases are invisible to human eyes as we look up from the surface of Earth, but astronauts can see the atmosphere quite clearly from space. </a:t>
            </a:r>
            <a:endParaRPr/>
          </a:p>
        </p:txBody>
      </p:sp>
      <p:sp>
        <p:nvSpPr>
          <p:cNvPr id="167" name="Google Shape;16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10" name="Google Shape;810;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Nitrogen from the atmosphere cannot be used by plants. </a:t>
            </a:r>
            <a:endParaRPr/>
          </a:p>
          <a:p>
            <a:pPr marL="0" lvl="0" indent="0" algn="l" rtl="0">
              <a:spcBef>
                <a:spcPts val="0"/>
              </a:spcBef>
              <a:spcAft>
                <a:spcPts val="0"/>
              </a:spcAft>
              <a:buNone/>
            </a:pPr>
            <a:r>
              <a:rPr lang="en-US"/>
              <a:t>The two atoms that make up nitrogen are very, very tightly bound together. </a:t>
            </a:r>
            <a:endParaRPr/>
          </a:p>
          <a:p>
            <a:pPr marL="0" lvl="0" indent="0" algn="l" rtl="0">
              <a:spcBef>
                <a:spcPts val="0"/>
              </a:spcBef>
              <a:spcAft>
                <a:spcPts val="0"/>
              </a:spcAft>
              <a:buNone/>
            </a:pPr>
            <a:r>
              <a:rPr lang="en-US"/>
              <a:t>Because of this, the nitrogen must be changed or converted to different forms. </a:t>
            </a:r>
            <a:endParaRPr/>
          </a:p>
          <a:p>
            <a:pPr marL="0" lvl="0" indent="0" algn="l" rtl="0">
              <a:spcBef>
                <a:spcPts val="0"/>
              </a:spcBef>
              <a:spcAft>
                <a:spcPts val="0"/>
              </a:spcAft>
              <a:buNone/>
            </a:pPr>
            <a:r>
              <a:rPr lang="en-US"/>
              <a:t>The two atoms must be broken apart. </a:t>
            </a:r>
            <a:endParaRPr/>
          </a:p>
          <a:p>
            <a:pPr marL="0" lvl="0" indent="0" algn="l" rtl="0">
              <a:spcBef>
                <a:spcPts val="0"/>
              </a:spcBef>
              <a:spcAft>
                <a:spcPts val="0"/>
              </a:spcAft>
              <a:buNone/>
            </a:pPr>
            <a:endParaRPr/>
          </a:p>
        </p:txBody>
      </p:sp>
      <p:sp>
        <p:nvSpPr>
          <p:cNvPr id="817" name="Google Shape;817;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nitrogen cycle has four stages: fixation, nitrification, assimilation, and ammonification. </a:t>
            </a:r>
            <a:endParaRPr/>
          </a:p>
          <a:p>
            <a:pPr marL="0" lvl="0" indent="0" algn="l" rtl="0">
              <a:spcBef>
                <a:spcPts val="0"/>
              </a:spcBef>
              <a:spcAft>
                <a:spcPts val="0"/>
              </a:spcAft>
              <a:buNone/>
            </a:pPr>
            <a:r>
              <a:rPr lang="en-US"/>
              <a:t>Each part of the cycle converts, of changes, the nitrogen so it can be used differently. </a:t>
            </a:r>
            <a:endParaRPr/>
          </a:p>
          <a:p>
            <a:pPr marL="0" lvl="0" indent="0" algn="l" rtl="0">
              <a:spcBef>
                <a:spcPts val="0"/>
              </a:spcBef>
              <a:spcAft>
                <a:spcPts val="0"/>
              </a:spcAft>
              <a:buNone/>
            </a:pPr>
            <a:endParaRPr/>
          </a:p>
        </p:txBody>
      </p:sp>
      <p:sp>
        <p:nvSpPr>
          <p:cNvPr id="827" name="Google Shape;827;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stage of the nitrogen cycle is fixation. </a:t>
            </a:r>
            <a:endParaRPr/>
          </a:p>
          <a:p>
            <a:pPr marL="0" lvl="0" indent="0" algn="l" rtl="0">
              <a:spcBef>
                <a:spcPts val="0"/>
              </a:spcBef>
              <a:spcAft>
                <a:spcPts val="0"/>
              </a:spcAft>
              <a:buNone/>
            </a:pPr>
            <a:r>
              <a:rPr lang="en-US"/>
              <a:t>In the fixation stage, atmospheric nitrogen is changed to ammonium. </a:t>
            </a:r>
            <a:endParaRPr/>
          </a:p>
          <a:p>
            <a:pPr marL="0" lvl="0" indent="0" algn="l" rtl="0">
              <a:spcBef>
                <a:spcPts val="0"/>
              </a:spcBef>
              <a:spcAft>
                <a:spcPts val="0"/>
              </a:spcAft>
              <a:buNone/>
            </a:pPr>
            <a:endParaRPr/>
          </a:p>
        </p:txBody>
      </p:sp>
      <p:sp>
        <p:nvSpPr>
          <p:cNvPr id="839" name="Google Shape;839;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Fixation can happen with bacteria in the soil or by lightning </a:t>
            </a:r>
            <a:endParaRPr/>
          </a:p>
          <a:p>
            <a:pPr marL="0" lvl="0" indent="0" algn="l" rtl="0">
              <a:spcBef>
                <a:spcPts val="0"/>
              </a:spcBef>
              <a:spcAft>
                <a:spcPts val="0"/>
              </a:spcAft>
              <a:buNone/>
            </a:pPr>
            <a:r>
              <a:rPr lang="en-US"/>
              <a:t>The bacteria or the lightning break apart the atoms and produce nitrogen oxides which come down to earth as nitrates. Plants can use nitrates.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4" name="Google Shape;85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71" name="Google Shape;871;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fixation? </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[Fixation is the conversion of atmospheric nitrogen to ammonia by bacteria in the soil or lightning.]</a:t>
            </a:r>
            <a:endParaRPr/>
          </a:p>
        </p:txBody>
      </p:sp>
      <p:sp>
        <p:nvSpPr>
          <p:cNvPr id="877" name="Google Shape;877;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next stage is nitrification. </a:t>
            </a:r>
            <a:endParaRPr/>
          </a:p>
          <a:p>
            <a:pPr marL="0" lvl="0" indent="0" algn="l" rtl="0">
              <a:spcBef>
                <a:spcPts val="0"/>
              </a:spcBef>
              <a:spcAft>
                <a:spcPts val="0"/>
              </a:spcAft>
              <a:buNone/>
            </a:pPr>
            <a:r>
              <a:rPr lang="en-US"/>
              <a:t>In this stage, the ammonium is changed into nitrites and nitrates by bacteria in the soil. </a:t>
            </a:r>
            <a:endParaRPr/>
          </a:p>
          <a:p>
            <a:pPr marL="0" lvl="0" indent="0" algn="l" rtl="0">
              <a:spcBef>
                <a:spcPts val="0"/>
              </a:spcBef>
              <a:spcAft>
                <a:spcPts val="0"/>
              </a:spcAft>
              <a:buNone/>
            </a:pPr>
            <a:endParaRPr/>
          </a:p>
        </p:txBody>
      </p:sp>
      <p:sp>
        <p:nvSpPr>
          <p:cNvPr id="885" name="Google Shape;885;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Nitrates and nitrites can be used by plants.</a:t>
            </a:r>
            <a:endParaRPr/>
          </a:p>
          <a:p>
            <a:pPr marL="0" lvl="0" indent="0" algn="l" rtl="0">
              <a:spcBef>
                <a:spcPts val="0"/>
              </a:spcBef>
              <a:spcAft>
                <a:spcPts val="0"/>
              </a:spcAft>
              <a:buNone/>
            </a:pPr>
            <a:r>
              <a:rPr lang="en-US"/>
              <a:t>This leads to the third stage. </a:t>
            </a:r>
            <a:endParaRPr/>
          </a:p>
          <a:p>
            <a:pPr marL="0" lvl="0" indent="0" algn="l" rtl="0">
              <a:spcBef>
                <a:spcPts val="0"/>
              </a:spcBef>
              <a:spcAft>
                <a:spcPts val="0"/>
              </a:spcAft>
              <a:buNone/>
            </a:pPr>
            <a:endParaRPr/>
          </a:p>
        </p:txBody>
      </p:sp>
      <p:sp>
        <p:nvSpPr>
          <p:cNvPr id="910" name="Google Shape;910;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8" name="Google Shape;92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hydrosphere is all the water on our planet. </a:t>
            </a:r>
            <a:endParaRPr/>
          </a:p>
        </p:txBody>
      </p:sp>
      <p:sp>
        <p:nvSpPr>
          <p:cNvPr id="176" name="Google Shape;17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nitrification?</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[Nitrification is when bacteria in the soil changes ammonia to nitrites and nitrates.]</a:t>
            </a:r>
            <a:endParaRPr/>
          </a:p>
        </p:txBody>
      </p:sp>
      <p:sp>
        <p:nvSpPr>
          <p:cNvPr id="934" name="Google Shape;934;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third stage is assimilation. </a:t>
            </a:r>
            <a:endParaRPr/>
          </a:p>
          <a:p>
            <a:pPr marL="0" lvl="0" indent="0" algn="l" rtl="0">
              <a:spcBef>
                <a:spcPts val="0"/>
              </a:spcBef>
              <a:spcAft>
                <a:spcPts val="0"/>
              </a:spcAft>
              <a:buNone/>
            </a:pPr>
            <a:r>
              <a:rPr lang="en-US"/>
              <a:t>During assimilation, nitrates and nitrites are absorbed by the plant’s roots. </a:t>
            </a:r>
            <a:endParaRPr/>
          </a:p>
          <a:p>
            <a:pPr marL="0" lvl="0" indent="0" algn="l" rtl="0">
              <a:spcBef>
                <a:spcPts val="0"/>
              </a:spcBef>
              <a:spcAft>
                <a:spcPts val="0"/>
              </a:spcAft>
              <a:buNone/>
            </a:pPr>
            <a:r>
              <a:rPr lang="en-US"/>
              <a:t>Inside the plant, nitrates and nitrites are converted to protein which is needed by plants and animals!</a:t>
            </a:r>
            <a:endParaRPr/>
          </a:p>
          <a:p>
            <a:pPr marL="0" lvl="0" indent="0" algn="l" rtl="0">
              <a:spcBef>
                <a:spcPts val="0"/>
              </a:spcBef>
              <a:spcAft>
                <a:spcPts val="0"/>
              </a:spcAft>
              <a:buNone/>
            </a:pPr>
            <a:endParaRPr/>
          </a:p>
        </p:txBody>
      </p:sp>
      <p:sp>
        <p:nvSpPr>
          <p:cNvPr id="942" name="Google Shape;94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the first three stages of the nitrogen cycle—fixation, nitrification, and assimilation—a few things can happen. </a:t>
            </a:r>
            <a:endParaRPr/>
          </a:p>
          <a:p>
            <a:pPr marL="0" lvl="0" indent="0" algn="l" rtl="0">
              <a:spcBef>
                <a:spcPts val="0"/>
              </a:spcBef>
              <a:spcAft>
                <a:spcPts val="0"/>
              </a:spcAft>
              <a:buNone/>
            </a:pPr>
            <a:r>
              <a:rPr lang="en-US"/>
              <a:t>Animals can eat the plants and their excrement can lead to the next stage in the nitrogen cycle. </a:t>
            </a:r>
            <a:endParaRPr/>
          </a:p>
          <a:p>
            <a:pPr marL="0" lvl="0" indent="0" algn="l" rtl="0">
              <a:spcBef>
                <a:spcPts val="0"/>
              </a:spcBef>
              <a:spcAft>
                <a:spcPts val="0"/>
              </a:spcAft>
              <a:buNone/>
            </a:pPr>
            <a:endParaRPr/>
          </a:p>
        </p:txBody>
      </p:sp>
      <p:sp>
        <p:nvSpPr>
          <p:cNvPr id="961" name="Google Shape;961;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Or the animals can eat the plants and then die which can also lead to the next stage in the nitrogen cycle. </a:t>
            </a:r>
            <a:endParaRPr/>
          </a:p>
          <a:p>
            <a:pPr marL="0" lvl="0" indent="0" algn="l" rtl="0">
              <a:spcBef>
                <a:spcPts val="0"/>
              </a:spcBef>
              <a:spcAft>
                <a:spcPts val="0"/>
              </a:spcAft>
              <a:buNone/>
            </a:pPr>
            <a:endParaRPr/>
          </a:p>
        </p:txBody>
      </p:sp>
      <p:sp>
        <p:nvSpPr>
          <p:cNvPr id="973" name="Google Shape;973;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Or the plants can die which can lead to the final stage in the nitrogen cycle. </a:t>
            </a:r>
            <a:endParaRPr/>
          </a:p>
          <a:p>
            <a:pPr marL="0" lvl="0" indent="0" algn="l" rtl="0">
              <a:spcBef>
                <a:spcPts val="0"/>
              </a:spcBef>
              <a:spcAft>
                <a:spcPts val="0"/>
              </a:spcAft>
              <a:buNone/>
            </a:pPr>
            <a:endParaRPr/>
          </a:p>
        </p:txBody>
      </p:sp>
      <p:sp>
        <p:nvSpPr>
          <p:cNvPr id="985" name="Google Shape;98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95" name="Google Shape;995;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assimilation? </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[Assimilation is the uptake of nitrates and nitrites by plants.]</a:t>
            </a:r>
            <a:endParaRPr/>
          </a:p>
        </p:txBody>
      </p:sp>
      <p:sp>
        <p:nvSpPr>
          <p:cNvPr id="1001" name="Google Shape;1001;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last stage in the nitrogen cycle is ammonification. In this stage, the plants, animals, or animal waste are decomposed—or broken apart—by bacteria in the soil. </a:t>
            </a:r>
            <a:endParaRPr/>
          </a:p>
          <a:p>
            <a:pPr marL="0" lvl="0" indent="0" algn="l" rtl="0">
              <a:spcBef>
                <a:spcPts val="0"/>
              </a:spcBef>
              <a:spcAft>
                <a:spcPts val="0"/>
              </a:spcAft>
              <a:buNone/>
            </a:pPr>
            <a:endParaRPr/>
          </a:p>
        </p:txBody>
      </p:sp>
      <p:sp>
        <p:nvSpPr>
          <p:cNvPr id="1009" name="Google Shape;1009;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When this happens, nitrogen is either released back into the atmosphere or it is turned back into nitrites or nitrates and absorbed by the plant roots again. </a:t>
            </a:r>
            <a:endParaRPr/>
          </a:p>
          <a:p>
            <a:pPr marL="0" lvl="0" indent="0" algn="l" rtl="0">
              <a:spcBef>
                <a:spcPts val="0"/>
              </a:spcBef>
              <a:spcAft>
                <a:spcPts val="0"/>
              </a:spcAft>
              <a:buNone/>
            </a:pPr>
            <a:endParaRPr/>
          </a:p>
        </p:txBody>
      </p:sp>
      <p:sp>
        <p:nvSpPr>
          <p:cNvPr id="1027" name="Google Shape;1027;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40" name="Google Shape;1040;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7.png"/></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8.png"/></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5.xml.rels><?xml version="1.0" encoding="UTF-8" standalone="yes"?>
<Relationships xmlns="http://schemas.openxmlformats.org/package/2006/relationships"><Relationship Id="rId3" Type="http://schemas.openxmlformats.org/officeDocument/2006/relationships/hyperlink" Target="https://www.explorelearning.com/index.cfm?method=cResource.dspDetail&amp;InteractiveCaseID=9"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44.png"/><Relationship Id="rId4" Type="http://schemas.openxmlformats.org/officeDocument/2006/relationships/image" Target="../media/image43.png"/></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435"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8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7.jp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68.jpg"/></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 name="Google Shape;187;p9" descr="Nitrogen.jpg"/>
          <p:cNvPicPr preferRelativeResize="0"/>
          <p:nvPr/>
        </p:nvPicPr>
        <p:blipFill rotWithShape="1">
          <a:blip r:embed="rId4">
            <a:alphaModFix/>
          </a:blip>
          <a:srcRect/>
          <a:stretch/>
        </p:blipFill>
        <p:spPr>
          <a:xfrm>
            <a:off x="1205653" y="630621"/>
            <a:ext cx="6810264" cy="567558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99"/>
          <p:cNvSpPr txBox="1"/>
          <p:nvPr/>
        </p:nvSpPr>
        <p:spPr>
          <a:xfrm>
            <a:off x="1066799" y="324620"/>
            <a:ext cx="7907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ammonification?</a:t>
            </a:r>
            <a:endParaRPr/>
          </a:p>
        </p:txBody>
      </p:sp>
      <p:sp>
        <p:nvSpPr>
          <p:cNvPr id="1049" name="Google Shape;1049;p9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0" name="Google Shape;1050;p99" descr="Anchor Image Nitrogen Cycle.jpg"/>
          <p:cNvPicPr preferRelativeResize="0"/>
          <p:nvPr/>
        </p:nvPicPr>
        <p:blipFill rotWithShape="1">
          <a:blip r:embed="rId4">
            <a:alphaModFix/>
          </a:blip>
          <a:srcRect/>
          <a:stretch/>
        </p:blipFill>
        <p:spPr>
          <a:xfrm>
            <a:off x="2018781" y="1219200"/>
            <a:ext cx="5200402" cy="548362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00" descr="Artificial Intelligence"/>
          <p:cNvSpPr/>
          <p:nvPr/>
        </p:nvSpPr>
        <p:spPr>
          <a:xfrm>
            <a:off x="1181527" y="1172306"/>
            <a:ext cx="4067087"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7" name="Google Shape;1057;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0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4" name="Google Shape;1064;p101"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065" name="Google Shape;1065;p101" descr="Cartoon Goat.jpg"/>
          <p:cNvPicPr preferRelativeResize="0"/>
          <p:nvPr/>
        </p:nvPicPr>
        <p:blipFill rotWithShape="1">
          <a:blip r:embed="rId5">
            <a:alphaModFix/>
          </a:blip>
          <a:srcRect/>
          <a:stretch/>
        </p:blipFill>
        <p:spPr>
          <a:xfrm>
            <a:off x="3504235" y="406845"/>
            <a:ext cx="4848802" cy="5030457"/>
          </a:xfrm>
          <a:prstGeom prst="rect">
            <a:avLst/>
          </a:prstGeom>
          <a:noFill/>
          <a:ln>
            <a:noFill/>
          </a:ln>
        </p:spPr>
      </p:pic>
      <p:sp>
        <p:nvSpPr>
          <p:cNvPr id="1066" name="Google Shape;1066;p101"/>
          <p:cNvSpPr/>
          <p:nvPr/>
        </p:nvSpPr>
        <p:spPr>
          <a:xfrm>
            <a:off x="4647957" y="1927821"/>
            <a:ext cx="942300" cy="983100"/>
          </a:xfrm>
          <a:prstGeom prst="mathMultiply">
            <a:avLst>
              <a:gd name="adj1" fmla="val 17723"/>
            </a:avLst>
          </a:prstGeom>
          <a:solidFill>
            <a:schemeClr val="dk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7" name="Google Shape;1067;p101"/>
          <p:cNvSpPr/>
          <p:nvPr/>
        </p:nvSpPr>
        <p:spPr>
          <a:xfrm>
            <a:off x="5784870" y="1870674"/>
            <a:ext cx="942300" cy="983100"/>
          </a:xfrm>
          <a:prstGeom prst="mathMultiply">
            <a:avLst>
              <a:gd name="adj1" fmla="val 17723"/>
            </a:avLst>
          </a:prstGeom>
          <a:solidFill>
            <a:schemeClr val="dk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8" name="Google Shape;1068;p101"/>
          <p:cNvSpPr txBox="1"/>
          <p:nvPr/>
        </p:nvSpPr>
        <p:spPr>
          <a:xfrm>
            <a:off x="286764" y="2362238"/>
            <a:ext cx="3671761"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Goat is decomposed</a:t>
            </a:r>
            <a:endParaRPr/>
          </a:p>
          <a:p>
            <a:pPr marL="0" marR="0" lvl="0" indent="0" algn="ctr" rtl="0">
              <a:spcBef>
                <a:spcPts val="0"/>
              </a:spcBef>
              <a:spcAft>
                <a:spcPts val="0"/>
              </a:spcAft>
              <a:buNone/>
            </a:pPr>
            <a:r>
              <a:rPr lang="en-US" sz="3000">
                <a:solidFill>
                  <a:schemeClr val="dk1"/>
                </a:solidFill>
                <a:latin typeface="Calibri"/>
                <a:ea typeface="Calibri"/>
                <a:cs typeface="Calibri"/>
                <a:sym typeface="Calibri"/>
              </a:rPr>
              <a:t>in the last stage of the </a:t>
            </a:r>
            <a:endParaRPr/>
          </a:p>
          <a:p>
            <a:pPr marL="0" marR="0" lvl="0" indent="0" algn="ctr" rtl="0">
              <a:spcBef>
                <a:spcPts val="0"/>
              </a:spcBef>
              <a:spcAft>
                <a:spcPts val="0"/>
              </a:spcAft>
              <a:buNone/>
            </a:pPr>
            <a:r>
              <a:rPr lang="en-US" sz="3000">
                <a:solidFill>
                  <a:schemeClr val="dk1"/>
                </a:solidFill>
                <a:latin typeface="Calibri"/>
                <a:ea typeface="Calibri"/>
                <a:cs typeface="Calibri"/>
                <a:sym typeface="Calibri"/>
              </a:rPr>
              <a:t>nitrogen cycle</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0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5" name="Google Shape;1075;p102"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076" name="Google Shape;1076;p102" descr="Compost Pile.jpg"/>
          <p:cNvPicPr preferRelativeResize="0"/>
          <p:nvPr/>
        </p:nvPicPr>
        <p:blipFill rotWithShape="1">
          <a:blip r:embed="rId5">
            <a:alphaModFix/>
          </a:blip>
          <a:srcRect/>
          <a:stretch/>
        </p:blipFill>
        <p:spPr>
          <a:xfrm>
            <a:off x="2362384" y="1269874"/>
            <a:ext cx="6631406" cy="4420937"/>
          </a:xfrm>
          <a:prstGeom prst="rect">
            <a:avLst/>
          </a:prstGeom>
          <a:noFill/>
          <a:ln>
            <a:noFill/>
          </a:ln>
        </p:spPr>
      </p:pic>
      <p:sp>
        <p:nvSpPr>
          <p:cNvPr id="1077" name="Google Shape;1077;p102"/>
          <p:cNvSpPr txBox="1"/>
          <p:nvPr/>
        </p:nvSpPr>
        <p:spPr>
          <a:xfrm>
            <a:off x="0" y="2744565"/>
            <a:ext cx="2391926"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Compost piles</a:t>
            </a:r>
            <a:endParaRPr/>
          </a:p>
          <a:p>
            <a:pPr marL="0" marR="0" lvl="0" indent="0" algn="l" rtl="0">
              <a:spcBef>
                <a:spcPts val="0"/>
              </a:spcBef>
              <a:spcAft>
                <a:spcPts val="0"/>
              </a:spcAft>
              <a:buNone/>
            </a:pPr>
            <a:r>
              <a:rPr lang="en-US" sz="3000">
                <a:solidFill>
                  <a:schemeClr val="dk1"/>
                </a:solidFill>
                <a:latin typeface="Calibri"/>
                <a:ea typeface="Calibri"/>
                <a:cs typeface="Calibri"/>
                <a:sym typeface="Calibri"/>
              </a:rPr>
              <a:t>continue the </a:t>
            </a:r>
            <a:endParaRPr/>
          </a:p>
          <a:p>
            <a:pPr marL="0" marR="0" lvl="0" indent="0" algn="l" rtl="0">
              <a:spcBef>
                <a:spcPts val="0"/>
              </a:spcBef>
              <a:spcAft>
                <a:spcPts val="0"/>
              </a:spcAft>
              <a:buNone/>
            </a:pPr>
            <a:r>
              <a:rPr lang="en-US" sz="3000">
                <a:solidFill>
                  <a:schemeClr val="dk1"/>
                </a:solidFill>
                <a:latin typeface="Calibri"/>
                <a:ea typeface="Calibri"/>
                <a:cs typeface="Calibri"/>
                <a:sym typeface="Calibri"/>
              </a:rPr>
              <a:t>nitrogen cycle</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0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4" name="Google Shape;1084;p103"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085" name="Google Shape;1085;p103" descr="Worms in Garden.jpg"/>
          <p:cNvPicPr preferRelativeResize="0"/>
          <p:nvPr/>
        </p:nvPicPr>
        <p:blipFill rotWithShape="1">
          <a:blip r:embed="rId5">
            <a:alphaModFix/>
          </a:blip>
          <a:srcRect/>
          <a:stretch/>
        </p:blipFill>
        <p:spPr>
          <a:xfrm>
            <a:off x="1057816" y="1150885"/>
            <a:ext cx="7229925" cy="505218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0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2" name="Google Shape;1092;p10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0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9" name="Google Shape;1099;p105"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1100" name="Google Shape;1100;p105" descr="Rain drops.jpg"/>
          <p:cNvPicPr preferRelativeResize="0"/>
          <p:nvPr/>
        </p:nvPicPr>
        <p:blipFill rotWithShape="1">
          <a:blip r:embed="rId5">
            <a:alphaModFix/>
          </a:blip>
          <a:srcRect/>
          <a:stretch/>
        </p:blipFill>
        <p:spPr>
          <a:xfrm>
            <a:off x="1401690" y="1565376"/>
            <a:ext cx="6096593" cy="3988292"/>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0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7" name="Google Shape;1107;p106"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1108" name="Google Shape;1108;p106" descr="Photosynthesis.jpg"/>
          <p:cNvPicPr preferRelativeResize="0"/>
          <p:nvPr/>
        </p:nvPicPr>
        <p:blipFill rotWithShape="1">
          <a:blip r:embed="rId5">
            <a:alphaModFix/>
          </a:blip>
          <a:srcRect/>
          <a:stretch/>
        </p:blipFill>
        <p:spPr>
          <a:xfrm>
            <a:off x="1978516" y="0"/>
            <a:ext cx="5438880"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0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10"/>
          <p:cNvSpPr txBox="1"/>
          <p:nvPr/>
        </p:nvSpPr>
        <p:spPr>
          <a:xfrm>
            <a:off x="1183928" y="424771"/>
            <a:ext cx="760447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examples of the nitrogen cycle?</a:t>
            </a:r>
            <a:endParaRPr/>
          </a:p>
        </p:txBody>
      </p:sp>
      <p:sp>
        <p:nvSpPr>
          <p:cNvPr id="1121" name="Google Shape;1121;p1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2" name="Google Shape;1122;p110"/>
          <p:cNvPicPr preferRelativeResize="0"/>
          <p:nvPr/>
        </p:nvPicPr>
        <p:blipFill rotWithShape="1">
          <a:blip r:embed="rId4">
            <a:alphaModFix/>
          </a:blip>
          <a:srcRect/>
          <a:stretch/>
        </p:blipFill>
        <p:spPr>
          <a:xfrm>
            <a:off x="1183928" y="2022388"/>
            <a:ext cx="6410848" cy="41998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94" name="Google Shape;194;p10"/>
          <p:cNvGraphicFramePr/>
          <p:nvPr/>
        </p:nvGraphicFramePr>
        <p:xfrm>
          <a:off x="819945" y="401875"/>
          <a:ext cx="7813599" cy="5867378"/>
        </p:xfrm>
        <a:graphic>
          <a:graphicData uri="http://schemas.openxmlformats.org/drawingml/2006/chart">
            <c:chart xmlns:c="http://schemas.openxmlformats.org/drawingml/2006/chart" xmlns:r="http://schemas.openxmlformats.org/officeDocument/2006/relationships" r:id="rId4"/>
          </a:graphicData>
        </a:graphic>
      </p:graphicFrame>
      <p:sp>
        <p:nvSpPr>
          <p:cNvPr id="195" name="Google Shape;195;p10"/>
          <p:cNvSpPr txBox="1"/>
          <p:nvPr/>
        </p:nvSpPr>
        <p:spPr>
          <a:xfrm>
            <a:off x="3022544" y="3471808"/>
            <a:ext cx="2938951"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a:solidFill>
                  <a:srgbClr val="FFFFFF"/>
                </a:solidFill>
                <a:latin typeface="Calibri"/>
                <a:ea typeface="Calibri"/>
                <a:cs typeface="Calibri"/>
                <a:sym typeface="Calibri"/>
              </a:rPr>
              <a:t>78%</a:t>
            </a:r>
            <a:endParaRPr/>
          </a:p>
          <a:p>
            <a:pPr marL="0" marR="0" lvl="0" indent="0" algn="ctr" rtl="0">
              <a:spcBef>
                <a:spcPts val="0"/>
              </a:spcBef>
              <a:spcAft>
                <a:spcPts val="0"/>
              </a:spcAft>
              <a:buNone/>
            </a:pPr>
            <a:r>
              <a:rPr lang="en-US" sz="6000">
                <a:solidFill>
                  <a:srgbClr val="FFFFFF"/>
                </a:solidFill>
                <a:latin typeface="Calibri"/>
                <a:ea typeface="Calibri"/>
                <a:cs typeface="Calibri"/>
                <a:sym typeface="Calibri"/>
              </a:rPr>
              <a:t>Nitrogen</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11"/>
          <p:cNvSpPr txBox="1"/>
          <p:nvPr/>
        </p:nvSpPr>
        <p:spPr>
          <a:xfrm>
            <a:off x="1183928" y="424771"/>
            <a:ext cx="760447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non-examples of the nitrogen cycle?</a:t>
            </a:r>
            <a:endParaRPr/>
          </a:p>
        </p:txBody>
      </p:sp>
      <p:sp>
        <p:nvSpPr>
          <p:cNvPr id="1129" name="Google Shape;1129;p11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0" name="Google Shape;1130;p111"/>
          <p:cNvPicPr preferRelativeResize="0"/>
          <p:nvPr/>
        </p:nvPicPr>
        <p:blipFill rotWithShape="1">
          <a:blip r:embed="rId4">
            <a:alphaModFix/>
          </a:blip>
          <a:srcRect/>
          <a:stretch/>
        </p:blipFill>
        <p:spPr>
          <a:xfrm>
            <a:off x="1183928" y="2022388"/>
            <a:ext cx="6410848" cy="4199894"/>
          </a:xfrm>
          <a:prstGeom prst="rect">
            <a:avLst/>
          </a:prstGeom>
          <a:noFill/>
          <a:ln>
            <a:noFill/>
          </a:ln>
        </p:spPr>
      </p:pic>
      <p:sp>
        <p:nvSpPr>
          <p:cNvPr id="1131" name="Google Shape;1131;p111"/>
          <p:cNvSpPr txBox="1"/>
          <p:nvPr/>
        </p:nvSpPr>
        <p:spPr>
          <a:xfrm>
            <a:off x="1183928" y="2912533"/>
            <a:ext cx="142380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NON</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12"/>
          <p:cNvSpPr txBox="1"/>
          <p:nvPr/>
        </p:nvSpPr>
        <p:spPr>
          <a:xfrm>
            <a:off x="849542" y="424771"/>
            <a:ext cx="7888058"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What is the nitrogen cycle?</a:t>
            </a:r>
            <a:endParaRPr/>
          </a:p>
        </p:txBody>
      </p:sp>
      <p:sp>
        <p:nvSpPr>
          <p:cNvPr id="1138" name="Google Shape;1138;p11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9" name="Google Shape;1139;p112" descr="Anchor Image Nitrogen Cycle.jpg"/>
          <p:cNvPicPr preferRelativeResize="0"/>
          <p:nvPr/>
        </p:nvPicPr>
        <p:blipFill rotWithShape="1">
          <a:blip r:embed="rId4">
            <a:alphaModFix/>
          </a:blip>
          <a:srcRect/>
          <a:stretch/>
        </p:blipFill>
        <p:spPr>
          <a:xfrm>
            <a:off x="2018781" y="1219200"/>
            <a:ext cx="5200402" cy="548362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13"/>
          <p:cNvSpPr txBox="1"/>
          <p:nvPr/>
        </p:nvSpPr>
        <p:spPr>
          <a:xfrm>
            <a:off x="849542" y="424771"/>
            <a:ext cx="7888058"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What are the four parts of the nitrogen cycle and what do they do?</a:t>
            </a:r>
            <a:endParaRPr/>
          </a:p>
        </p:txBody>
      </p:sp>
      <p:sp>
        <p:nvSpPr>
          <p:cNvPr id="1146" name="Google Shape;1146;p11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7" name="Google Shape;1147;p113" descr="Anchor Image Nitrogen Cycle.jpg"/>
          <p:cNvPicPr preferRelativeResize="0"/>
          <p:nvPr/>
        </p:nvPicPr>
        <p:blipFill rotWithShape="1">
          <a:blip r:embed="rId4">
            <a:alphaModFix/>
          </a:blip>
          <a:srcRect/>
          <a:stretch/>
        </p:blipFill>
        <p:spPr>
          <a:xfrm>
            <a:off x="2235200" y="1714316"/>
            <a:ext cx="4746916" cy="500544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1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154" name="Google Shape;1154;p11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16"/>
          <p:cNvSpPr txBox="1">
            <a:spLocks noGrp="1"/>
          </p:cNvSpPr>
          <p:nvPr>
            <p:ph type="ctrTitle"/>
          </p:nvPr>
        </p:nvSpPr>
        <p:spPr>
          <a:xfrm>
            <a:off x="1323551" y="424770"/>
            <a:ext cx="7363767" cy="198683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a:t>The Nitrogen Cycle</a:t>
            </a:r>
            <a:r>
              <a:rPr lang="en-US" sz="3400" b="1"/>
              <a:t>: </a:t>
            </a:r>
            <a:r>
              <a:rPr lang="en-US" sz="3600"/>
              <a:t>the process through which nitrogen moves back and forth between plants, animals, bacteria, the atmosphere, and soil</a:t>
            </a:r>
            <a:br>
              <a:rPr lang="en-US" sz="3600"/>
            </a:br>
            <a:r>
              <a:rPr lang="en-US" sz="3400" b="1"/>
              <a:t> </a:t>
            </a:r>
            <a:endParaRPr/>
          </a:p>
        </p:txBody>
      </p:sp>
      <p:pic>
        <p:nvPicPr>
          <p:cNvPr id="1161" name="Google Shape;1161;p116" descr="Anchor Image Nitrogen Cycle.jpg"/>
          <p:cNvPicPr preferRelativeResize="0"/>
          <p:nvPr/>
        </p:nvPicPr>
        <p:blipFill rotWithShape="1">
          <a:blip r:embed="rId3">
            <a:alphaModFix/>
          </a:blip>
          <a:srcRect/>
          <a:stretch/>
        </p:blipFill>
        <p:spPr>
          <a:xfrm>
            <a:off x="2624666" y="2411605"/>
            <a:ext cx="4069583" cy="4291218"/>
          </a:xfrm>
          <a:prstGeom prst="rect">
            <a:avLst/>
          </a:prstGeom>
          <a:noFill/>
          <a:ln>
            <a:noFill/>
          </a:ln>
        </p:spPr>
      </p:pic>
      <p:sp>
        <p:nvSpPr>
          <p:cNvPr id="1162" name="Google Shape;1162;p11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1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169" name="Google Shape;1169;p114"/>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 Nitrogen Cycle</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(Gizmos)</a:t>
            </a:r>
            <a:endParaRPr/>
          </a:p>
        </p:txBody>
      </p:sp>
      <p:pic>
        <p:nvPicPr>
          <p:cNvPr id="1170" name="Google Shape;1170;p114"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1171" name="Google Shape;1171;p114"/>
          <p:cNvSpPr txBox="1"/>
          <p:nvPr/>
        </p:nvSpPr>
        <p:spPr>
          <a:xfrm>
            <a:off x="411982" y="2230734"/>
            <a:ext cx="255228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explore this case about the nitrogen cycle.</a:t>
            </a:r>
            <a:endParaRPr/>
          </a:p>
        </p:txBody>
      </p:sp>
      <p:sp>
        <p:nvSpPr>
          <p:cNvPr id="1172" name="Google Shape;1172;p114" descr="Laptop"/>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3" name="Google Shape;1173;p114"/>
          <p:cNvPicPr preferRelativeResize="0"/>
          <p:nvPr/>
        </p:nvPicPr>
        <p:blipFill rotWithShape="1">
          <a:blip r:embed="rId6">
            <a:alphaModFix/>
          </a:blip>
          <a:srcRect/>
          <a:stretch/>
        </p:blipFill>
        <p:spPr>
          <a:xfrm>
            <a:off x="2692400" y="2391343"/>
            <a:ext cx="6316133" cy="3897536"/>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1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7"/>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importance of the water and nitrogen cycles?</a:t>
            </a:r>
            <a:endParaRPr/>
          </a:p>
        </p:txBody>
      </p:sp>
      <p:pic>
        <p:nvPicPr>
          <p:cNvPr id="1181" name="Google Shape;1181;p117"/>
          <p:cNvPicPr preferRelativeResize="0"/>
          <p:nvPr/>
        </p:nvPicPr>
        <p:blipFill rotWithShape="1">
          <a:blip r:embed="rId4">
            <a:alphaModFix/>
          </a:blip>
          <a:srcRect/>
          <a:stretch/>
        </p:blipFill>
        <p:spPr>
          <a:xfrm>
            <a:off x="722555" y="2797365"/>
            <a:ext cx="3076029" cy="2806699"/>
          </a:xfrm>
          <a:prstGeom prst="rect">
            <a:avLst/>
          </a:prstGeom>
          <a:noFill/>
          <a:ln>
            <a:noFill/>
          </a:ln>
        </p:spPr>
      </p:pic>
      <p:pic>
        <p:nvPicPr>
          <p:cNvPr id="1182" name="Google Shape;1182;p117"/>
          <p:cNvPicPr preferRelativeResize="0"/>
          <p:nvPr/>
        </p:nvPicPr>
        <p:blipFill rotWithShape="1">
          <a:blip r:embed="rId5">
            <a:alphaModFix/>
          </a:blip>
          <a:srcRect/>
          <a:stretch/>
        </p:blipFill>
        <p:spPr>
          <a:xfrm>
            <a:off x="4972715" y="2827777"/>
            <a:ext cx="3499521" cy="2776287"/>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txBox="1"/>
          <p:nvPr/>
        </p:nvSpPr>
        <p:spPr>
          <a:xfrm>
            <a:off x="3022544" y="3471808"/>
            <a:ext cx="2938951"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a:solidFill>
                  <a:srgbClr val="FFFFFF"/>
                </a:solidFill>
                <a:latin typeface="Calibri"/>
                <a:ea typeface="Calibri"/>
                <a:cs typeface="Calibri"/>
                <a:sym typeface="Calibri"/>
              </a:rPr>
              <a:t>78%</a:t>
            </a:r>
            <a:endParaRPr/>
          </a:p>
          <a:p>
            <a:pPr marL="0" marR="0" lvl="0" indent="0" algn="ctr" rtl="0">
              <a:spcBef>
                <a:spcPts val="0"/>
              </a:spcBef>
              <a:spcAft>
                <a:spcPts val="0"/>
              </a:spcAft>
              <a:buNone/>
            </a:pPr>
            <a:r>
              <a:rPr lang="en-US" sz="6000">
                <a:solidFill>
                  <a:srgbClr val="FFFFFF"/>
                </a:solidFill>
                <a:latin typeface="Calibri"/>
                <a:ea typeface="Calibri"/>
                <a:cs typeface="Calibri"/>
                <a:sym typeface="Calibri"/>
              </a:rPr>
              <a:t>Nitrogen</a:t>
            </a:r>
            <a:endParaRPr/>
          </a:p>
        </p:txBody>
      </p:sp>
      <p:pic>
        <p:nvPicPr>
          <p:cNvPr id="203" name="Google Shape;203;p11" descr="Bacteria.jpg"/>
          <p:cNvPicPr preferRelativeResize="0"/>
          <p:nvPr/>
        </p:nvPicPr>
        <p:blipFill rotWithShape="1">
          <a:blip r:embed="rId4">
            <a:alphaModFix/>
          </a:blip>
          <a:srcRect/>
          <a:stretch/>
        </p:blipFill>
        <p:spPr>
          <a:xfrm>
            <a:off x="1066800" y="1192122"/>
            <a:ext cx="7112000" cy="45593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3"/>
          <p:cNvSpPr txBox="1"/>
          <p:nvPr/>
        </p:nvSpPr>
        <p:spPr>
          <a:xfrm>
            <a:off x="982133" y="424771"/>
            <a:ext cx="78909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hydrosphere?</a:t>
            </a:r>
            <a:endParaRPr/>
          </a:p>
        </p:txBody>
      </p:sp>
      <p:sp>
        <p:nvSpPr>
          <p:cNvPr id="216" name="Google Shape;216;p1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13" descr="dreamstime_water.jpg"/>
          <p:cNvPicPr preferRelativeResize="0"/>
          <p:nvPr/>
        </p:nvPicPr>
        <p:blipFill rotWithShape="1">
          <a:blip r:embed="rId4">
            <a:alphaModFix/>
          </a:blip>
          <a:srcRect/>
          <a:stretch/>
        </p:blipFill>
        <p:spPr>
          <a:xfrm>
            <a:off x="5496978" y="3674534"/>
            <a:ext cx="3647022" cy="3021140"/>
          </a:xfrm>
          <a:prstGeom prst="rect">
            <a:avLst/>
          </a:prstGeom>
          <a:noFill/>
          <a:ln>
            <a:noFill/>
          </a:ln>
        </p:spPr>
      </p:pic>
      <p:sp>
        <p:nvSpPr>
          <p:cNvPr id="218" name="Google Shape;218;p13"/>
          <p:cNvSpPr txBox="1"/>
          <p:nvPr/>
        </p:nvSpPr>
        <p:spPr>
          <a:xfrm>
            <a:off x="424771" y="1608667"/>
            <a:ext cx="7720200" cy="2801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water on Earth</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invisible gas layers around the Earth</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dd629fb66d_0_0"/>
          <p:cNvSpPr txBox="1"/>
          <p:nvPr/>
        </p:nvSpPr>
        <p:spPr>
          <a:xfrm>
            <a:off x="982133" y="424771"/>
            <a:ext cx="7890900" cy="64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hydrosphere?</a:t>
            </a:r>
            <a:endParaRPr/>
          </a:p>
        </p:txBody>
      </p:sp>
      <p:sp>
        <p:nvSpPr>
          <p:cNvPr id="225" name="Google Shape;225;gdd629fb66d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gdd629fb66d_0_0" descr="dreamstime_water.jpg"/>
          <p:cNvPicPr preferRelativeResize="0"/>
          <p:nvPr/>
        </p:nvPicPr>
        <p:blipFill rotWithShape="1">
          <a:blip r:embed="rId4">
            <a:alphaModFix/>
          </a:blip>
          <a:srcRect/>
          <a:stretch/>
        </p:blipFill>
        <p:spPr>
          <a:xfrm>
            <a:off x="5496978" y="3674534"/>
            <a:ext cx="3647021" cy="3021140"/>
          </a:xfrm>
          <a:prstGeom prst="rect">
            <a:avLst/>
          </a:prstGeom>
          <a:noFill/>
          <a:ln>
            <a:noFill/>
          </a:ln>
        </p:spPr>
      </p:pic>
      <p:sp>
        <p:nvSpPr>
          <p:cNvPr id="227" name="Google Shape;227;gdd629fb66d_0_0"/>
          <p:cNvSpPr txBox="1"/>
          <p:nvPr/>
        </p:nvSpPr>
        <p:spPr>
          <a:xfrm>
            <a:off x="424771" y="1608667"/>
            <a:ext cx="7720200" cy="2801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50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All the water on Earth</a:t>
            </a:r>
            <a:endParaRPr>
              <a:solidFill>
                <a:srgbClr val="FF0000"/>
              </a:solidFill>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invisible gas layers around the Earth</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txBox="1"/>
          <p:nvPr/>
        </p:nvSpPr>
        <p:spPr>
          <a:xfrm>
            <a:off x="982133" y="424771"/>
            <a:ext cx="78909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atmosphere?</a:t>
            </a:r>
            <a:endParaRPr/>
          </a:p>
        </p:txBody>
      </p:sp>
      <p:sp>
        <p:nvSpPr>
          <p:cNvPr id="234" name="Google Shape;234;p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p15" descr="dreamstime_water.jpg"/>
          <p:cNvPicPr preferRelativeResize="0"/>
          <p:nvPr/>
        </p:nvPicPr>
        <p:blipFill rotWithShape="1">
          <a:blip r:embed="rId4">
            <a:alphaModFix/>
          </a:blip>
          <a:srcRect/>
          <a:stretch/>
        </p:blipFill>
        <p:spPr>
          <a:xfrm>
            <a:off x="5496978" y="3674534"/>
            <a:ext cx="3647022" cy="3021140"/>
          </a:xfrm>
          <a:prstGeom prst="rect">
            <a:avLst/>
          </a:prstGeom>
          <a:noFill/>
          <a:ln>
            <a:noFill/>
          </a:ln>
        </p:spPr>
      </p:pic>
      <p:sp>
        <p:nvSpPr>
          <p:cNvPr id="236" name="Google Shape;236;p15"/>
          <p:cNvSpPr txBox="1"/>
          <p:nvPr/>
        </p:nvSpPr>
        <p:spPr>
          <a:xfrm>
            <a:off x="424771" y="1608667"/>
            <a:ext cx="7720200" cy="2801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water on Earth</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gas layers around the Earth</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dd629fb66d_0_8"/>
          <p:cNvSpPr txBox="1"/>
          <p:nvPr/>
        </p:nvSpPr>
        <p:spPr>
          <a:xfrm>
            <a:off x="982133" y="424771"/>
            <a:ext cx="7890900" cy="64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atmosphere?</a:t>
            </a:r>
            <a:endParaRPr/>
          </a:p>
        </p:txBody>
      </p:sp>
      <p:sp>
        <p:nvSpPr>
          <p:cNvPr id="243" name="Google Shape;243;gdd629fb66d_0_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gdd629fb66d_0_8" descr="dreamstime_water.jpg"/>
          <p:cNvPicPr preferRelativeResize="0"/>
          <p:nvPr/>
        </p:nvPicPr>
        <p:blipFill rotWithShape="1">
          <a:blip r:embed="rId4">
            <a:alphaModFix/>
          </a:blip>
          <a:srcRect/>
          <a:stretch/>
        </p:blipFill>
        <p:spPr>
          <a:xfrm>
            <a:off x="5496978" y="3674534"/>
            <a:ext cx="3647021" cy="3021140"/>
          </a:xfrm>
          <a:prstGeom prst="rect">
            <a:avLst/>
          </a:prstGeom>
          <a:noFill/>
          <a:ln>
            <a:noFill/>
          </a:ln>
        </p:spPr>
      </p:pic>
      <p:sp>
        <p:nvSpPr>
          <p:cNvPr id="245" name="Google Shape;245;gdd629fb66d_0_8"/>
          <p:cNvSpPr txBox="1"/>
          <p:nvPr/>
        </p:nvSpPr>
        <p:spPr>
          <a:xfrm>
            <a:off x="424771" y="1608667"/>
            <a:ext cx="7720200" cy="2801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water on Earth</a:t>
            </a:r>
            <a:endParaRPr/>
          </a:p>
          <a:p>
            <a:pPr marL="285750" marR="0" lvl="0" indent="-285750" algn="l" rtl="0">
              <a:lnSpc>
                <a:spcPct val="150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All the gas layers around the Earth</a:t>
            </a:r>
            <a:endParaRPr>
              <a:solidFill>
                <a:srgbClr val="FF0000"/>
              </a:solidFill>
            </a:endParaRPr>
          </a:p>
          <a:p>
            <a:pPr marL="285750" marR="0" lvl="0" indent="-28575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p:nvPr/>
        </p:nvSpPr>
        <p:spPr>
          <a:xfrm>
            <a:off x="934588" y="327247"/>
            <a:ext cx="7917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much of the Earth’s atmosphere is made of nitrogen?</a:t>
            </a:r>
            <a:endParaRPr/>
          </a:p>
        </p:txBody>
      </p:sp>
      <p:sp>
        <p:nvSpPr>
          <p:cNvPr id="252" name="Google Shape;252;p1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17" descr="Nitrogen.jpg"/>
          <p:cNvPicPr preferRelativeResize="0"/>
          <p:nvPr/>
        </p:nvPicPr>
        <p:blipFill rotWithShape="1">
          <a:blip r:embed="rId4">
            <a:alphaModFix/>
          </a:blip>
          <a:srcRect/>
          <a:stretch/>
        </p:blipFill>
        <p:spPr>
          <a:xfrm>
            <a:off x="2065867" y="1900713"/>
            <a:ext cx="5103384" cy="42530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8"/>
          <p:cNvSpPr txBox="1"/>
          <p:nvPr/>
        </p:nvSpPr>
        <p:spPr>
          <a:xfrm>
            <a:off x="989763" y="216922"/>
            <a:ext cx="79171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cycle?</a:t>
            </a:r>
            <a:endParaRPr/>
          </a:p>
        </p:txBody>
      </p:sp>
      <p:sp>
        <p:nvSpPr>
          <p:cNvPr id="260" name="Google Shape;260;p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 name="Google Shape;261;p18" descr="Cycle.jpg"/>
          <p:cNvPicPr preferRelativeResize="0"/>
          <p:nvPr/>
        </p:nvPicPr>
        <p:blipFill rotWithShape="1">
          <a:blip r:embed="rId4">
            <a:alphaModFix/>
          </a:blip>
          <a:srcRect/>
          <a:stretch/>
        </p:blipFill>
        <p:spPr>
          <a:xfrm>
            <a:off x="1963691" y="1460051"/>
            <a:ext cx="5218386" cy="52183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752599" y="257651"/>
            <a:ext cx="6587359"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Water Cycle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2" name="Google Shape;122;p2" descr="dreamstime_xl_26870237.jpg"/>
          <p:cNvPicPr preferRelativeResize="0"/>
          <p:nvPr/>
        </p:nvPicPr>
        <p:blipFill rotWithShape="1">
          <a:blip r:embed="rId3">
            <a:alphaModFix/>
          </a:blip>
          <a:srcRect/>
          <a:stretch/>
        </p:blipFill>
        <p:spPr>
          <a:xfrm>
            <a:off x="1266092" y="1839310"/>
            <a:ext cx="6587244" cy="42572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9"/>
          <p:cNvSpPr txBox="1"/>
          <p:nvPr/>
        </p:nvSpPr>
        <p:spPr>
          <a:xfrm>
            <a:off x="2579421" y="1296610"/>
            <a:ext cx="452002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Water Cycle</a:t>
            </a:r>
            <a:endParaRPr dirty="0"/>
          </a:p>
        </p:txBody>
      </p:sp>
      <p:sp>
        <p:nvSpPr>
          <p:cNvPr id="268" name="Google Shape;268;p1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9" name="Google Shape;269;p1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a:spLocks noGrp="1"/>
          </p:cNvSpPr>
          <p:nvPr>
            <p:ph type="ctrTitle"/>
          </p:nvPr>
        </p:nvSpPr>
        <p:spPr>
          <a:xfrm>
            <a:off x="1320799" y="367615"/>
            <a:ext cx="7615348"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a:t>Water Cycle</a:t>
            </a:r>
            <a:r>
              <a:rPr lang="en-US" sz="3400" b="1"/>
              <a:t>: </a:t>
            </a:r>
            <a:r>
              <a:rPr lang="en-US" sz="3400"/>
              <a:t>the process through which water moves from Earth through the atmosphere and returns to Earth </a:t>
            </a:r>
            <a:endParaRPr sz="3400" b="1"/>
          </a:p>
        </p:txBody>
      </p:sp>
      <p:sp>
        <p:nvSpPr>
          <p:cNvPr id="276" name="Google Shape;276;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p20"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78" name="Google Shape;278;p20" descr="dreamstime_xl_26870237.jpg"/>
          <p:cNvPicPr preferRelativeResize="0"/>
          <p:nvPr/>
        </p:nvPicPr>
        <p:blipFill rotWithShape="1">
          <a:blip r:embed="rId5">
            <a:alphaModFix/>
          </a:blip>
          <a:srcRect/>
          <a:stretch/>
        </p:blipFill>
        <p:spPr>
          <a:xfrm>
            <a:off x="1198722" y="2245710"/>
            <a:ext cx="6587244" cy="42572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2"/>
          <p:cNvSpPr txBox="1"/>
          <p:nvPr/>
        </p:nvSpPr>
        <p:spPr>
          <a:xfrm>
            <a:off x="735230" y="367615"/>
            <a:ext cx="80531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Water Cycle?</a:t>
            </a:r>
            <a:endParaRPr/>
          </a:p>
        </p:txBody>
      </p:sp>
      <p:sp>
        <p:nvSpPr>
          <p:cNvPr id="291" name="Google Shape;291;p2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22" descr="dreamstime_xl_26870237.jpg"/>
          <p:cNvPicPr preferRelativeResize="0"/>
          <p:nvPr/>
        </p:nvPicPr>
        <p:blipFill rotWithShape="1">
          <a:blip r:embed="rId4">
            <a:alphaModFix/>
          </a:blip>
          <a:srcRect/>
          <a:stretch/>
        </p:blipFill>
        <p:spPr>
          <a:xfrm>
            <a:off x="1181788" y="1653043"/>
            <a:ext cx="6587244" cy="42572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9" name="Google Shape;299;p2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24" descr="Lake Scene.jpg"/>
          <p:cNvPicPr preferRelativeResize="0"/>
          <p:nvPr/>
        </p:nvPicPr>
        <p:blipFill rotWithShape="1">
          <a:blip r:embed="rId4">
            <a:alphaModFix/>
          </a:blip>
          <a:srcRect/>
          <a:stretch/>
        </p:blipFill>
        <p:spPr>
          <a:xfrm>
            <a:off x="6336435" y="4407550"/>
            <a:ext cx="2614296" cy="1764650"/>
          </a:xfrm>
          <a:prstGeom prst="rect">
            <a:avLst/>
          </a:prstGeom>
          <a:noFill/>
          <a:ln>
            <a:noFill/>
          </a:ln>
        </p:spPr>
      </p:pic>
      <p:pic>
        <p:nvPicPr>
          <p:cNvPr id="307" name="Google Shape;307;p24" descr="Planet Earth.jpg"/>
          <p:cNvPicPr preferRelativeResize="0"/>
          <p:nvPr/>
        </p:nvPicPr>
        <p:blipFill rotWithShape="1">
          <a:blip r:embed="rId5">
            <a:alphaModFix/>
          </a:blip>
          <a:srcRect/>
          <a:stretch/>
        </p:blipFill>
        <p:spPr>
          <a:xfrm>
            <a:off x="3068997" y="1034352"/>
            <a:ext cx="3267438" cy="3267438"/>
          </a:xfrm>
          <a:prstGeom prst="rect">
            <a:avLst/>
          </a:prstGeom>
          <a:noFill/>
          <a:ln>
            <a:noFill/>
          </a:ln>
        </p:spPr>
      </p:pic>
      <p:pic>
        <p:nvPicPr>
          <p:cNvPr id="308" name="Google Shape;308;p24" descr="Delta.jpg"/>
          <p:cNvPicPr preferRelativeResize="0"/>
          <p:nvPr/>
        </p:nvPicPr>
        <p:blipFill rotWithShape="1">
          <a:blip r:embed="rId6">
            <a:alphaModFix/>
          </a:blip>
          <a:srcRect/>
          <a:stretch/>
        </p:blipFill>
        <p:spPr>
          <a:xfrm>
            <a:off x="3657432" y="4301790"/>
            <a:ext cx="1979270" cy="1870410"/>
          </a:xfrm>
          <a:prstGeom prst="rect">
            <a:avLst/>
          </a:prstGeom>
          <a:noFill/>
          <a:ln>
            <a:noFill/>
          </a:ln>
        </p:spPr>
      </p:pic>
      <p:pic>
        <p:nvPicPr>
          <p:cNvPr id="309" name="Google Shape;309;p24" descr="Ocean.jpg"/>
          <p:cNvPicPr preferRelativeResize="0"/>
          <p:nvPr/>
        </p:nvPicPr>
        <p:blipFill rotWithShape="1">
          <a:blip r:embed="rId7">
            <a:alphaModFix/>
          </a:blip>
          <a:srcRect/>
          <a:stretch/>
        </p:blipFill>
        <p:spPr>
          <a:xfrm>
            <a:off x="214466" y="4407550"/>
            <a:ext cx="2522849" cy="1680848"/>
          </a:xfrm>
          <a:prstGeom prst="rect">
            <a:avLst/>
          </a:prstGeom>
          <a:noFill/>
          <a:ln>
            <a:noFill/>
          </a:ln>
        </p:spPr>
      </p:pic>
      <p:sp>
        <p:nvSpPr>
          <p:cNvPr id="310" name="Google Shape;310;p24"/>
          <p:cNvSpPr txBox="1"/>
          <p:nvPr/>
        </p:nvSpPr>
        <p:spPr>
          <a:xfrm>
            <a:off x="2737315" y="340271"/>
            <a:ext cx="402911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All Water on Earth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p25" descr="Cycle Water Specific.jpg"/>
          <p:cNvPicPr preferRelativeResize="0"/>
          <p:nvPr/>
        </p:nvPicPr>
        <p:blipFill rotWithShape="1">
          <a:blip r:embed="rId4">
            <a:alphaModFix/>
          </a:blip>
          <a:srcRect/>
          <a:stretch/>
        </p:blipFill>
        <p:spPr>
          <a:xfrm>
            <a:off x="668096" y="181945"/>
            <a:ext cx="8084192" cy="6527985"/>
          </a:xfrm>
          <a:prstGeom prst="rect">
            <a:avLst/>
          </a:prstGeom>
          <a:noFill/>
          <a:ln>
            <a:noFill/>
          </a:ln>
        </p:spPr>
      </p:pic>
      <p:sp>
        <p:nvSpPr>
          <p:cNvPr id="318" name="Google Shape;318;p25"/>
          <p:cNvSpPr txBox="1"/>
          <p:nvPr/>
        </p:nvSpPr>
        <p:spPr>
          <a:xfrm>
            <a:off x="3658290" y="2357330"/>
            <a:ext cx="2150849"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Energy</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Water</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Nutrients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26" descr="Deer Drinking Water.jpg"/>
          <p:cNvPicPr preferRelativeResize="0"/>
          <p:nvPr/>
        </p:nvPicPr>
        <p:blipFill rotWithShape="1">
          <a:blip r:embed="rId4">
            <a:alphaModFix/>
          </a:blip>
          <a:srcRect/>
          <a:stretch/>
        </p:blipFill>
        <p:spPr>
          <a:xfrm>
            <a:off x="3322007" y="2602321"/>
            <a:ext cx="2482729" cy="1654119"/>
          </a:xfrm>
          <a:prstGeom prst="rect">
            <a:avLst/>
          </a:prstGeom>
          <a:noFill/>
          <a:ln>
            <a:noFill/>
          </a:ln>
        </p:spPr>
      </p:pic>
      <p:pic>
        <p:nvPicPr>
          <p:cNvPr id="326" name="Google Shape;326;p26" descr="Rain on flowers.jpg"/>
          <p:cNvPicPr preferRelativeResize="0"/>
          <p:nvPr/>
        </p:nvPicPr>
        <p:blipFill rotWithShape="1">
          <a:blip r:embed="rId5">
            <a:alphaModFix/>
          </a:blip>
          <a:srcRect/>
          <a:stretch/>
        </p:blipFill>
        <p:spPr>
          <a:xfrm>
            <a:off x="5958737" y="4310760"/>
            <a:ext cx="2876590" cy="1916528"/>
          </a:xfrm>
          <a:prstGeom prst="rect">
            <a:avLst/>
          </a:prstGeom>
          <a:noFill/>
          <a:ln>
            <a:noFill/>
          </a:ln>
        </p:spPr>
      </p:pic>
      <p:pic>
        <p:nvPicPr>
          <p:cNvPr id="327" name="Google Shape;327;p26" descr="Man Drinking Water.jpg"/>
          <p:cNvPicPr preferRelativeResize="0"/>
          <p:nvPr/>
        </p:nvPicPr>
        <p:blipFill rotWithShape="1">
          <a:blip r:embed="rId6">
            <a:alphaModFix/>
          </a:blip>
          <a:srcRect/>
          <a:stretch/>
        </p:blipFill>
        <p:spPr>
          <a:xfrm>
            <a:off x="215913" y="735230"/>
            <a:ext cx="2802388" cy="1867091"/>
          </a:xfrm>
          <a:prstGeom prst="rect">
            <a:avLst/>
          </a:prstGeom>
          <a:noFill/>
          <a:ln>
            <a:noFill/>
          </a:ln>
        </p:spPr>
      </p:pic>
      <p:sp>
        <p:nvSpPr>
          <p:cNvPr id="328" name="Google Shape;328;p26"/>
          <p:cNvSpPr txBox="1"/>
          <p:nvPr/>
        </p:nvSpPr>
        <p:spPr>
          <a:xfrm>
            <a:off x="911401" y="2834778"/>
            <a:ext cx="125955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People</a:t>
            </a:r>
            <a:endParaRPr/>
          </a:p>
        </p:txBody>
      </p:sp>
      <p:sp>
        <p:nvSpPr>
          <p:cNvPr id="329" name="Google Shape;329;p26"/>
          <p:cNvSpPr txBox="1"/>
          <p:nvPr/>
        </p:nvSpPr>
        <p:spPr>
          <a:xfrm>
            <a:off x="3879995" y="4310760"/>
            <a:ext cx="142805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Animals</a:t>
            </a:r>
            <a:endParaRPr/>
          </a:p>
        </p:txBody>
      </p:sp>
      <p:sp>
        <p:nvSpPr>
          <p:cNvPr id="330" name="Google Shape;330;p26"/>
          <p:cNvSpPr txBox="1"/>
          <p:nvPr/>
        </p:nvSpPr>
        <p:spPr>
          <a:xfrm>
            <a:off x="6779016" y="6383389"/>
            <a:ext cx="113745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Plants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endParaRPr/>
          </a:p>
        </p:txBody>
      </p:sp>
      <p:grpSp>
        <p:nvGrpSpPr>
          <p:cNvPr id="338" name="Google Shape;338;p27"/>
          <p:cNvGrpSpPr/>
          <p:nvPr/>
        </p:nvGrpSpPr>
        <p:grpSpPr>
          <a:xfrm>
            <a:off x="1037193" y="729735"/>
            <a:ext cx="7082181" cy="5391658"/>
            <a:chOff x="135493" y="106693"/>
            <a:chExt cx="7082181" cy="5391658"/>
          </a:xfrm>
        </p:grpSpPr>
        <p:sp>
          <p:nvSpPr>
            <p:cNvPr id="339" name="Google Shape;339;p27"/>
            <p:cNvSpPr/>
            <p:nvPr/>
          </p:nvSpPr>
          <p:spPr>
            <a:xfrm>
              <a:off x="3797135" y="2762799"/>
              <a:ext cx="2340927" cy="2340927"/>
            </a:xfrm>
            <a:prstGeom prst="ellipse">
              <a:avLst/>
            </a:prstGeom>
            <a:gradFill>
              <a:gsLst>
                <a:gs pos="0">
                  <a:srgbClr val="9FC3FF"/>
                </a:gs>
                <a:gs pos="35000">
                  <a:srgbClr val="BDD5FF"/>
                </a:gs>
                <a:gs pos="100000">
                  <a:srgbClr val="E4EE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txBox="1"/>
            <p:nvPr/>
          </p:nvSpPr>
          <p:spPr>
            <a:xfrm>
              <a:off x="4139956" y="3105620"/>
              <a:ext cx="1655285" cy="1655285"/>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Clr>
                  <a:schemeClr val="dk1"/>
                </a:buClr>
                <a:buSzPts val="3800"/>
                <a:buFont typeface="Calibri"/>
                <a:buNone/>
              </a:pPr>
              <a:r>
                <a:rPr lang="en-US" sz="3800">
                  <a:solidFill>
                    <a:schemeClr val="dk1"/>
                  </a:solidFill>
                  <a:latin typeface="Calibri"/>
                  <a:ea typeface="Calibri"/>
                  <a:cs typeface="Calibri"/>
                  <a:sym typeface="Calibri"/>
                </a:rPr>
                <a:t>Enter Water Cycle</a:t>
              </a:r>
              <a:endParaRPr/>
            </a:p>
          </p:txBody>
        </p:sp>
        <p:sp>
          <p:nvSpPr>
            <p:cNvPr id="341" name="Google Shape;341;p27"/>
            <p:cNvSpPr/>
            <p:nvPr/>
          </p:nvSpPr>
          <p:spPr>
            <a:xfrm rot="10182476">
              <a:off x="1227587" y="4054837"/>
              <a:ext cx="2466959" cy="667164"/>
            </a:xfrm>
            <a:prstGeom prst="leftArrow">
              <a:avLst>
                <a:gd name="adj1" fmla="val 60000"/>
                <a:gd name="adj2" fmla="val 50000"/>
              </a:avLst>
            </a:prstGeom>
            <a:gradFill>
              <a:gsLst>
                <a:gs pos="0">
                  <a:srgbClr val="FFA09D"/>
                </a:gs>
                <a:gs pos="35000">
                  <a:srgbClr val="FFBCBC"/>
                </a:gs>
                <a:gs pos="100000">
                  <a:srgbClr val="FFE2E2"/>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a:off x="135493" y="3719247"/>
              <a:ext cx="2223881" cy="1779104"/>
            </a:xfrm>
            <a:prstGeom prst="roundRect">
              <a:avLst>
                <a:gd name="adj" fmla="val 10000"/>
              </a:avLst>
            </a:prstGeom>
            <a:gradFill>
              <a:gsLst>
                <a:gs pos="0">
                  <a:srgbClr val="FFA09D"/>
                </a:gs>
                <a:gs pos="35000">
                  <a:srgbClr val="FFBCBC"/>
                </a:gs>
                <a:gs pos="100000">
                  <a:srgbClr val="FFE2E2"/>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txBox="1"/>
            <p:nvPr/>
          </p:nvSpPr>
          <p:spPr>
            <a:xfrm>
              <a:off x="187601" y="3771355"/>
              <a:ext cx="2119665" cy="167488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Evaporation</a:t>
              </a:r>
              <a:endParaRPr/>
            </a:p>
          </p:txBody>
        </p:sp>
        <p:sp>
          <p:nvSpPr>
            <p:cNvPr id="344" name="Google Shape;344;p27"/>
            <p:cNvSpPr/>
            <p:nvPr/>
          </p:nvSpPr>
          <p:spPr>
            <a:xfrm rot="-8451877">
              <a:off x="1165025" y="1767835"/>
              <a:ext cx="3102659" cy="667164"/>
            </a:xfrm>
            <a:prstGeom prst="leftArrow">
              <a:avLst>
                <a:gd name="adj1" fmla="val 60000"/>
                <a:gd name="adj2" fmla="val 50000"/>
              </a:avLst>
            </a:prstGeom>
            <a:gradFill>
              <a:gsLst>
                <a:gs pos="0">
                  <a:srgbClr val="DAFEA4"/>
                </a:gs>
                <a:gs pos="35000">
                  <a:srgbClr val="E3FEBF"/>
                </a:gs>
                <a:gs pos="100000">
                  <a:srgbClr val="F4FEE6"/>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a:off x="401114" y="232735"/>
              <a:ext cx="2223881" cy="1779104"/>
            </a:xfrm>
            <a:prstGeom prst="roundRect">
              <a:avLst>
                <a:gd name="adj" fmla="val 10000"/>
              </a:avLst>
            </a:prstGeom>
            <a:gradFill>
              <a:gsLst>
                <a:gs pos="0">
                  <a:srgbClr val="DAFEA4"/>
                </a:gs>
                <a:gs pos="35000">
                  <a:srgbClr val="E3FEBF"/>
                </a:gs>
                <a:gs pos="100000">
                  <a:srgbClr val="F4FEE6"/>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txBox="1"/>
            <p:nvPr/>
          </p:nvSpPr>
          <p:spPr>
            <a:xfrm>
              <a:off x="453222" y="284843"/>
              <a:ext cx="2119665" cy="167488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Transpiration</a:t>
              </a:r>
              <a:endParaRPr/>
            </a:p>
          </p:txBody>
        </p:sp>
        <p:sp>
          <p:nvSpPr>
            <p:cNvPr id="347" name="Google Shape;347;p27"/>
            <p:cNvSpPr/>
            <p:nvPr/>
          </p:nvSpPr>
          <p:spPr>
            <a:xfrm rot="-4129079">
              <a:off x="4832548" y="1534725"/>
              <a:ext cx="1870499" cy="667164"/>
            </a:xfrm>
            <a:prstGeom prst="lef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7"/>
            <p:cNvSpPr/>
            <p:nvPr/>
          </p:nvSpPr>
          <p:spPr>
            <a:xfrm>
              <a:off x="4993793" y="106693"/>
              <a:ext cx="2223881" cy="1779104"/>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7"/>
            <p:cNvSpPr txBox="1"/>
            <p:nvPr/>
          </p:nvSpPr>
          <p:spPr>
            <a:xfrm>
              <a:off x="5045901" y="158801"/>
              <a:ext cx="2119665" cy="167488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Respiration</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8"/>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Transpiration </a:t>
            </a:r>
            <a:endParaRPr/>
          </a:p>
        </p:txBody>
      </p:sp>
      <p:sp>
        <p:nvSpPr>
          <p:cNvPr id="357" name="Google Shape;357;p28"/>
          <p:cNvSpPr txBox="1">
            <a:spLocks noGrp="1"/>
          </p:cNvSpPr>
          <p:nvPr>
            <p:ph type="subTitle" idx="1"/>
          </p:nvPr>
        </p:nvSpPr>
        <p:spPr>
          <a:xfrm>
            <a:off x="685800" y="1589501"/>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008000"/>
              </a:buClr>
              <a:buSzPts val="3200"/>
              <a:buNone/>
            </a:pPr>
            <a:r>
              <a:rPr lang="en-US" b="1">
                <a:solidFill>
                  <a:srgbClr val="008000"/>
                </a:solidFill>
              </a:rPr>
              <a:t>Plants</a:t>
            </a:r>
            <a:r>
              <a:rPr lang="en-US"/>
              <a:t> release </a:t>
            </a:r>
            <a:r>
              <a:rPr lang="en-US" b="1">
                <a:solidFill>
                  <a:srgbClr val="376092"/>
                </a:solidFill>
              </a:rPr>
              <a:t>water</a:t>
            </a:r>
            <a:r>
              <a:rPr lang="en-US"/>
              <a:t> from their leaves</a:t>
            </a:r>
            <a:endParaRPr/>
          </a:p>
        </p:txBody>
      </p:sp>
      <p:pic>
        <p:nvPicPr>
          <p:cNvPr id="358" name="Google Shape;358;p28" descr="dreamstime_xl_26870237.jpg"/>
          <p:cNvPicPr preferRelativeResize="0"/>
          <p:nvPr/>
        </p:nvPicPr>
        <p:blipFill rotWithShape="1">
          <a:blip r:embed="rId4">
            <a:alphaModFix/>
          </a:blip>
          <a:srcRect/>
          <a:stretch/>
        </p:blipFill>
        <p:spPr>
          <a:xfrm>
            <a:off x="354750" y="2186575"/>
            <a:ext cx="5760776" cy="3723122"/>
          </a:xfrm>
          <a:prstGeom prst="rect">
            <a:avLst/>
          </a:prstGeom>
          <a:noFill/>
          <a:ln>
            <a:noFill/>
          </a:ln>
        </p:spPr>
      </p:pic>
      <p:sp>
        <p:nvSpPr>
          <p:cNvPr id="359" name="Google Shape;359;p28"/>
          <p:cNvSpPr/>
          <p:nvPr/>
        </p:nvSpPr>
        <p:spPr>
          <a:xfrm>
            <a:off x="4723873" y="3163847"/>
            <a:ext cx="850800" cy="1602900"/>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28"/>
          <p:cNvPicPr preferRelativeResize="0"/>
          <p:nvPr/>
        </p:nvPicPr>
        <p:blipFill>
          <a:blip r:embed="rId5">
            <a:alphaModFix/>
          </a:blip>
          <a:stretch>
            <a:fillRect/>
          </a:stretch>
        </p:blipFill>
        <p:spPr>
          <a:xfrm>
            <a:off x="5711250" y="4186052"/>
            <a:ext cx="3356975" cy="2235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importance of the water and nitrogen cycles?</a:t>
            </a:r>
            <a:endParaRPr/>
          </a:p>
        </p:txBody>
      </p:sp>
      <p:pic>
        <p:nvPicPr>
          <p:cNvPr id="130" name="Google Shape;130;p3"/>
          <p:cNvPicPr preferRelativeResize="0"/>
          <p:nvPr/>
        </p:nvPicPr>
        <p:blipFill rotWithShape="1">
          <a:blip r:embed="rId4">
            <a:alphaModFix/>
          </a:blip>
          <a:srcRect/>
          <a:stretch/>
        </p:blipFill>
        <p:spPr>
          <a:xfrm>
            <a:off x="722555" y="2797365"/>
            <a:ext cx="3076029" cy="2806699"/>
          </a:xfrm>
          <a:prstGeom prst="rect">
            <a:avLst/>
          </a:prstGeom>
          <a:noFill/>
          <a:ln>
            <a:noFill/>
          </a:ln>
        </p:spPr>
      </p:pic>
      <p:pic>
        <p:nvPicPr>
          <p:cNvPr id="131" name="Google Shape;131;p3"/>
          <p:cNvPicPr preferRelativeResize="0"/>
          <p:nvPr/>
        </p:nvPicPr>
        <p:blipFill rotWithShape="1">
          <a:blip r:embed="rId5">
            <a:alphaModFix/>
          </a:blip>
          <a:srcRect/>
          <a:stretch/>
        </p:blipFill>
        <p:spPr>
          <a:xfrm>
            <a:off x="4972715" y="2827777"/>
            <a:ext cx="3499521" cy="277628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Evaporation</a:t>
            </a:r>
            <a:endParaRPr/>
          </a:p>
        </p:txBody>
      </p:sp>
      <p:sp>
        <p:nvSpPr>
          <p:cNvPr id="368" name="Google Shape;368;p29"/>
          <p:cNvSpPr txBox="1">
            <a:spLocks noGrp="1"/>
          </p:cNvSpPr>
          <p:nvPr>
            <p:ph type="subTitle" idx="1"/>
          </p:nvPr>
        </p:nvSpPr>
        <p:spPr>
          <a:xfrm>
            <a:off x="685800" y="1589501"/>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376092"/>
              </a:buClr>
              <a:buSzPts val="3200"/>
              <a:buNone/>
            </a:pPr>
            <a:r>
              <a:rPr lang="en-US" b="1">
                <a:solidFill>
                  <a:srgbClr val="376092"/>
                </a:solidFill>
              </a:rPr>
              <a:t>Water</a:t>
            </a:r>
            <a:r>
              <a:rPr lang="en-US"/>
              <a:t> </a:t>
            </a:r>
            <a:r>
              <a:rPr lang="en-US">
                <a:solidFill>
                  <a:srgbClr val="7F7F7F"/>
                </a:solidFill>
              </a:rPr>
              <a:t>changes from liquid to vapor</a:t>
            </a:r>
            <a:endParaRPr/>
          </a:p>
        </p:txBody>
      </p:sp>
      <p:pic>
        <p:nvPicPr>
          <p:cNvPr id="369" name="Google Shape;369;p29" descr="dreamstime_xl_26870237.jpg"/>
          <p:cNvPicPr preferRelativeResize="0"/>
          <p:nvPr/>
        </p:nvPicPr>
        <p:blipFill rotWithShape="1">
          <a:blip r:embed="rId4">
            <a:alphaModFix/>
          </a:blip>
          <a:srcRect/>
          <a:stretch/>
        </p:blipFill>
        <p:spPr>
          <a:xfrm>
            <a:off x="1590529" y="2453785"/>
            <a:ext cx="5967565" cy="3856776"/>
          </a:xfrm>
          <a:prstGeom prst="rect">
            <a:avLst/>
          </a:prstGeom>
          <a:noFill/>
          <a:ln>
            <a:noFill/>
          </a:ln>
        </p:spPr>
      </p:pic>
      <p:sp>
        <p:nvSpPr>
          <p:cNvPr id="370" name="Google Shape;370;p29"/>
          <p:cNvSpPr/>
          <p:nvPr/>
        </p:nvSpPr>
        <p:spPr>
          <a:xfrm>
            <a:off x="5240115" y="3846644"/>
            <a:ext cx="1097341" cy="2108257"/>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0"/>
          <p:cNvSpPr txBox="1">
            <a:spLocks noGrp="1"/>
          </p:cNvSpPr>
          <p:nvPr>
            <p:ph type="ctrTitle"/>
          </p:nvPr>
        </p:nvSpPr>
        <p:spPr>
          <a:xfrm>
            <a:off x="685800" y="427701"/>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Respiration</a:t>
            </a:r>
            <a:endParaRPr/>
          </a:p>
        </p:txBody>
      </p:sp>
      <p:sp>
        <p:nvSpPr>
          <p:cNvPr id="378" name="Google Shape;378;p30"/>
          <p:cNvSpPr txBox="1">
            <a:spLocks noGrp="1"/>
          </p:cNvSpPr>
          <p:nvPr>
            <p:ph type="subTitle" idx="1"/>
          </p:nvPr>
        </p:nvSpPr>
        <p:spPr>
          <a:xfrm>
            <a:off x="685800" y="1589501"/>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7F7F7F"/>
              </a:buClr>
              <a:buSzPts val="3200"/>
              <a:buNone/>
            </a:pPr>
            <a:r>
              <a:rPr lang="en-US" b="1">
                <a:solidFill>
                  <a:srgbClr val="7F7F7F"/>
                </a:solidFill>
              </a:rPr>
              <a:t>Organisms</a:t>
            </a:r>
            <a:r>
              <a:rPr lang="en-US">
                <a:solidFill>
                  <a:srgbClr val="7F7F7F"/>
                </a:solidFill>
              </a:rPr>
              <a:t> release </a:t>
            </a:r>
            <a:r>
              <a:rPr lang="en-US" b="1">
                <a:solidFill>
                  <a:srgbClr val="376092"/>
                </a:solidFill>
              </a:rPr>
              <a:t>water </a:t>
            </a:r>
            <a:r>
              <a:rPr lang="en-US">
                <a:solidFill>
                  <a:srgbClr val="7F7F7F"/>
                </a:solidFill>
              </a:rPr>
              <a:t>as waste</a:t>
            </a:r>
            <a:endParaRPr b="1">
              <a:solidFill>
                <a:srgbClr val="7F7F7F"/>
              </a:solidFill>
            </a:endParaRPr>
          </a:p>
        </p:txBody>
      </p:sp>
      <p:pic>
        <p:nvPicPr>
          <p:cNvPr id="379" name="Google Shape;379;p30" descr="dreamstime_xl_22693768.jpg"/>
          <p:cNvPicPr preferRelativeResize="0"/>
          <p:nvPr/>
        </p:nvPicPr>
        <p:blipFill rotWithShape="1">
          <a:blip r:embed="rId4">
            <a:alphaModFix/>
          </a:blip>
          <a:srcRect/>
          <a:stretch/>
        </p:blipFill>
        <p:spPr>
          <a:xfrm>
            <a:off x="444847" y="2156845"/>
            <a:ext cx="3955144" cy="3821987"/>
          </a:xfrm>
          <a:prstGeom prst="rect">
            <a:avLst/>
          </a:prstGeom>
          <a:noFill/>
          <a:ln>
            <a:noFill/>
          </a:ln>
        </p:spPr>
      </p:pic>
      <p:pic>
        <p:nvPicPr>
          <p:cNvPr id="380" name="Google Shape;380;p30"/>
          <p:cNvPicPr preferRelativeResize="0"/>
          <p:nvPr/>
        </p:nvPicPr>
        <p:blipFill>
          <a:blip r:embed="rId5">
            <a:alphaModFix/>
          </a:blip>
          <a:stretch>
            <a:fillRect/>
          </a:stretch>
        </p:blipFill>
        <p:spPr>
          <a:xfrm>
            <a:off x="4507866" y="2588101"/>
            <a:ext cx="4439209" cy="29594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2"/>
          <p:cNvSpPr txBox="1"/>
          <p:nvPr/>
        </p:nvSpPr>
        <p:spPr>
          <a:xfrm>
            <a:off x="880533" y="367615"/>
            <a:ext cx="79417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Water Cycle?</a:t>
            </a:r>
            <a:endParaRPr/>
          </a:p>
        </p:txBody>
      </p:sp>
      <p:sp>
        <p:nvSpPr>
          <p:cNvPr id="393" name="Google Shape;393;p3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32" descr="dreamstime_xl_26870237.jpg"/>
          <p:cNvPicPr preferRelativeResize="0"/>
          <p:nvPr/>
        </p:nvPicPr>
        <p:blipFill rotWithShape="1">
          <a:blip r:embed="rId4">
            <a:alphaModFix/>
          </a:blip>
          <a:srcRect/>
          <a:stretch/>
        </p:blipFill>
        <p:spPr>
          <a:xfrm>
            <a:off x="1198722" y="1551444"/>
            <a:ext cx="6587244" cy="42572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3"/>
          <p:cNvSpPr txBox="1"/>
          <p:nvPr/>
        </p:nvSpPr>
        <p:spPr>
          <a:xfrm>
            <a:off x="965200" y="367615"/>
            <a:ext cx="78232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of the following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a way water can enter the Water Cycle?</a:t>
            </a:r>
            <a:endParaRPr/>
          </a:p>
        </p:txBody>
      </p:sp>
      <p:sp>
        <p:nvSpPr>
          <p:cNvPr id="401" name="Google Shape;401;p3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txBox="1"/>
          <p:nvPr/>
        </p:nvSpPr>
        <p:spPr>
          <a:xfrm>
            <a:off x="592667" y="2082800"/>
            <a:ext cx="3691500" cy="2801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Transcription</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Respiration</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Evaporation</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Transpiration</a:t>
            </a:r>
            <a:endParaRPr/>
          </a:p>
        </p:txBody>
      </p:sp>
      <p:pic>
        <p:nvPicPr>
          <p:cNvPr id="403" name="Google Shape;403;p33" descr="dreamstime_xl_26870237.jpg"/>
          <p:cNvPicPr preferRelativeResize="0"/>
          <p:nvPr/>
        </p:nvPicPr>
        <p:blipFill rotWithShape="1">
          <a:blip r:embed="rId4">
            <a:alphaModFix/>
          </a:blip>
          <a:srcRect/>
          <a:stretch/>
        </p:blipFill>
        <p:spPr>
          <a:xfrm>
            <a:off x="4981767" y="4110524"/>
            <a:ext cx="3806633" cy="24601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dd629fb66d_0_16"/>
          <p:cNvSpPr txBox="1"/>
          <p:nvPr/>
        </p:nvSpPr>
        <p:spPr>
          <a:xfrm>
            <a:off x="965200" y="367615"/>
            <a:ext cx="78231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of the following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a way water can enter the Water Cycle?</a:t>
            </a:r>
            <a:endParaRPr/>
          </a:p>
        </p:txBody>
      </p:sp>
      <p:sp>
        <p:nvSpPr>
          <p:cNvPr id="410" name="Google Shape;410;gdd629fb66d_0_1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dd629fb66d_0_16"/>
          <p:cNvSpPr txBox="1"/>
          <p:nvPr/>
        </p:nvSpPr>
        <p:spPr>
          <a:xfrm>
            <a:off x="592667" y="2082800"/>
            <a:ext cx="3691500" cy="2801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Transcription</a:t>
            </a:r>
            <a:endParaRPr>
              <a:solidFill>
                <a:srgbClr val="FF0000"/>
              </a:solidFill>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Respiration</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Evaporation</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Transpiration</a:t>
            </a:r>
            <a:endParaRPr/>
          </a:p>
        </p:txBody>
      </p:sp>
      <p:pic>
        <p:nvPicPr>
          <p:cNvPr id="412" name="Google Shape;412;gdd629fb66d_0_16" descr="dreamstime_xl_26870237.jpg"/>
          <p:cNvPicPr preferRelativeResize="0"/>
          <p:nvPr/>
        </p:nvPicPr>
        <p:blipFill rotWithShape="1">
          <a:blip r:embed="rId4">
            <a:alphaModFix/>
          </a:blip>
          <a:srcRect/>
          <a:stretch/>
        </p:blipFill>
        <p:spPr>
          <a:xfrm>
            <a:off x="4981767" y="4110524"/>
            <a:ext cx="3806634" cy="24601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3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419" name="Google Shape;419;p3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 name="Google Shape;426;p36" descr="dreamstime_xl_26870237.jpg"/>
          <p:cNvPicPr preferRelativeResize="0"/>
          <p:nvPr/>
        </p:nvPicPr>
        <p:blipFill rotWithShape="1">
          <a:blip r:embed="rId4">
            <a:alphaModFix/>
          </a:blip>
          <a:srcRect/>
          <a:stretch/>
        </p:blipFill>
        <p:spPr>
          <a:xfrm>
            <a:off x="1117599" y="2055669"/>
            <a:ext cx="6865031" cy="4436799"/>
          </a:xfrm>
          <a:prstGeom prst="rect">
            <a:avLst/>
          </a:prstGeom>
          <a:noFill/>
          <a:ln>
            <a:noFill/>
          </a:ln>
        </p:spPr>
      </p:pic>
      <p:sp>
        <p:nvSpPr>
          <p:cNvPr id="427" name="Google Shape;427;p36"/>
          <p:cNvSpPr/>
          <p:nvPr/>
        </p:nvSpPr>
        <p:spPr>
          <a:xfrm>
            <a:off x="3594181" y="2387600"/>
            <a:ext cx="3297685" cy="1213035"/>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36"/>
          <p:cNvSpPr txBox="1">
            <a:spLocks noGrp="1"/>
          </p:cNvSpPr>
          <p:nvPr>
            <p:ph type="ctrTitle"/>
          </p:nvPr>
        </p:nvSpPr>
        <p:spPr>
          <a:xfrm>
            <a:off x="599763" y="367615"/>
            <a:ext cx="8200917" cy="112251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Condensation</a:t>
            </a:r>
            <a:endParaRPr sz="34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p37" descr="dreamstime_xl_26870237.jpg"/>
          <p:cNvPicPr preferRelativeResize="0"/>
          <p:nvPr/>
        </p:nvPicPr>
        <p:blipFill rotWithShape="1">
          <a:blip r:embed="rId4">
            <a:alphaModFix/>
          </a:blip>
          <a:srcRect/>
          <a:stretch/>
        </p:blipFill>
        <p:spPr>
          <a:xfrm>
            <a:off x="1117599" y="2055669"/>
            <a:ext cx="6865031" cy="4436799"/>
          </a:xfrm>
          <a:prstGeom prst="rect">
            <a:avLst/>
          </a:prstGeom>
          <a:noFill/>
          <a:ln>
            <a:noFill/>
          </a:ln>
        </p:spPr>
      </p:pic>
      <p:sp>
        <p:nvSpPr>
          <p:cNvPr id="436" name="Google Shape;436;p37"/>
          <p:cNvSpPr txBox="1">
            <a:spLocks noGrp="1"/>
          </p:cNvSpPr>
          <p:nvPr>
            <p:ph type="ctrTitle"/>
          </p:nvPr>
        </p:nvSpPr>
        <p:spPr>
          <a:xfrm>
            <a:off x="599763" y="367615"/>
            <a:ext cx="8200917" cy="112251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Precipitation</a:t>
            </a:r>
            <a:endParaRPr sz="3400" b="1"/>
          </a:p>
        </p:txBody>
      </p:sp>
      <p:sp>
        <p:nvSpPr>
          <p:cNvPr id="437" name="Google Shape;437;p37"/>
          <p:cNvSpPr/>
          <p:nvPr/>
        </p:nvSpPr>
        <p:spPr>
          <a:xfrm rot="-2555448">
            <a:off x="1750077" y="3092242"/>
            <a:ext cx="3603180" cy="1384926"/>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8"/>
          <p:cNvSpPr txBox="1"/>
          <p:nvPr/>
        </p:nvSpPr>
        <p:spPr>
          <a:xfrm>
            <a:off x="457200" y="1060980"/>
            <a:ext cx="4040188" cy="6397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Runoff</a:t>
            </a:r>
            <a:r>
              <a:rPr lang="en-US" sz="3600">
                <a:solidFill>
                  <a:srgbClr val="888888"/>
                </a:solidFill>
                <a:latin typeface="Calibri"/>
                <a:ea typeface="Calibri"/>
                <a:cs typeface="Calibri"/>
                <a:sym typeface="Calibri"/>
              </a:rPr>
              <a:t> </a:t>
            </a:r>
            <a:endParaRPr/>
          </a:p>
        </p:txBody>
      </p:sp>
      <p:sp>
        <p:nvSpPr>
          <p:cNvPr id="445" name="Google Shape;445;p38"/>
          <p:cNvSpPr txBox="1"/>
          <p:nvPr/>
        </p:nvSpPr>
        <p:spPr>
          <a:xfrm>
            <a:off x="4645025" y="1060980"/>
            <a:ext cx="4041775" cy="639762"/>
          </a:xfrm>
          <a:prstGeom prst="rect">
            <a:avLst/>
          </a:prstGeom>
          <a:noFill/>
          <a:ln>
            <a:noFill/>
          </a:ln>
        </p:spPr>
        <p:txBody>
          <a:bodyPr spcFirstLastPara="1" wrap="square" lIns="91425" tIns="45700" rIns="91425" bIns="45700" anchor="t" anchorCtr="0">
            <a:normAutofit lnSpcReduction="10000"/>
          </a:bodyPr>
          <a:lstStyle/>
          <a:p>
            <a:pPr marL="0" marR="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Groundwater</a:t>
            </a:r>
            <a:endParaRPr sz="3200">
              <a:solidFill>
                <a:schemeClr val="dk1"/>
              </a:solidFill>
              <a:latin typeface="Calibri"/>
              <a:ea typeface="Calibri"/>
              <a:cs typeface="Calibri"/>
              <a:sym typeface="Calibri"/>
            </a:endParaRPr>
          </a:p>
        </p:txBody>
      </p:sp>
      <p:pic>
        <p:nvPicPr>
          <p:cNvPr id="446" name="Google Shape;446;p38" descr="dreamstime_xl_26870237.jpg"/>
          <p:cNvPicPr preferRelativeResize="0"/>
          <p:nvPr/>
        </p:nvPicPr>
        <p:blipFill rotWithShape="1">
          <a:blip r:embed="rId4">
            <a:alphaModFix/>
          </a:blip>
          <a:srcRect/>
          <a:stretch/>
        </p:blipFill>
        <p:spPr>
          <a:xfrm>
            <a:off x="457200" y="1700742"/>
            <a:ext cx="4040188" cy="3951288"/>
          </a:xfrm>
          <a:prstGeom prst="rect">
            <a:avLst/>
          </a:prstGeom>
          <a:noFill/>
          <a:ln>
            <a:noFill/>
          </a:ln>
        </p:spPr>
      </p:pic>
      <p:pic>
        <p:nvPicPr>
          <p:cNvPr id="447" name="Google Shape;447;p38" descr="dreamstime_xl_26870237.jpg"/>
          <p:cNvPicPr preferRelativeResize="0"/>
          <p:nvPr/>
        </p:nvPicPr>
        <p:blipFill rotWithShape="1">
          <a:blip r:embed="rId4">
            <a:alphaModFix/>
          </a:blip>
          <a:srcRect/>
          <a:stretch/>
        </p:blipFill>
        <p:spPr>
          <a:xfrm>
            <a:off x="4645025" y="1700742"/>
            <a:ext cx="4041775" cy="3951288"/>
          </a:xfrm>
          <a:prstGeom prst="rect">
            <a:avLst/>
          </a:prstGeom>
          <a:noFill/>
          <a:ln>
            <a:noFill/>
          </a:ln>
        </p:spPr>
      </p:pic>
      <p:sp>
        <p:nvSpPr>
          <p:cNvPr id="448" name="Google Shape;448;p38"/>
          <p:cNvSpPr/>
          <p:nvPr/>
        </p:nvSpPr>
        <p:spPr>
          <a:xfrm rot="1323578">
            <a:off x="687853" y="4170978"/>
            <a:ext cx="1625985" cy="534143"/>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38"/>
          <p:cNvSpPr/>
          <p:nvPr/>
        </p:nvSpPr>
        <p:spPr>
          <a:xfrm rot="365399">
            <a:off x="4665408" y="4629100"/>
            <a:ext cx="1894558" cy="485028"/>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38"/>
          <p:cNvSpPr txBox="1"/>
          <p:nvPr/>
        </p:nvSpPr>
        <p:spPr>
          <a:xfrm>
            <a:off x="4649788" y="5213257"/>
            <a:ext cx="4040188"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3600"/>
              <a:buFont typeface="Arial"/>
              <a:buNone/>
            </a:pPr>
            <a:endParaRPr sz="36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7"/>
          <p:cNvSpPr txBox="1"/>
          <p:nvPr/>
        </p:nvSpPr>
        <p:spPr>
          <a:xfrm>
            <a:off x="2301072" y="693336"/>
            <a:ext cx="477955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38" name="Google Shape;138;p47"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 name="Google Shape;139;p47"/>
          <p:cNvPicPr preferRelativeResize="0"/>
          <p:nvPr/>
        </p:nvPicPr>
        <p:blipFill>
          <a:blip r:embed="rId4">
            <a:alphaModFix/>
          </a:blip>
          <a:stretch>
            <a:fillRect/>
          </a:stretch>
        </p:blipFill>
        <p:spPr>
          <a:xfrm>
            <a:off x="1258180" y="1598050"/>
            <a:ext cx="3937300" cy="2624876"/>
          </a:xfrm>
          <a:prstGeom prst="rect">
            <a:avLst/>
          </a:prstGeom>
          <a:noFill/>
          <a:ln>
            <a:noFill/>
          </a:ln>
        </p:spPr>
      </p:pic>
      <p:sp>
        <p:nvSpPr>
          <p:cNvPr id="140" name="Google Shape;140;p47"/>
          <p:cNvSpPr txBox="1"/>
          <p:nvPr/>
        </p:nvSpPr>
        <p:spPr>
          <a:xfrm>
            <a:off x="1825825" y="4353050"/>
            <a:ext cx="52548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By simply placing a clear covering, such as a soda bottle, over a potted plant, you can show students the processes of transpiration and precipitation. The water released from the plants attaches to the clear cover and as droplets condense they fall back to the soil (this is how terrariums work). Have students identify the parts of the water cycle that they observe. </a:t>
            </a:r>
            <a:endParaRPr>
              <a:latin typeface="Calibri"/>
              <a:ea typeface="Calibri"/>
              <a:cs typeface="Calibri"/>
              <a:sym typeface="Calibri"/>
            </a:endParaRPr>
          </a:p>
        </p:txBody>
      </p:sp>
      <p:pic>
        <p:nvPicPr>
          <p:cNvPr id="141" name="Google Shape;141;p47"/>
          <p:cNvPicPr preferRelativeResize="0"/>
          <p:nvPr/>
        </p:nvPicPr>
        <p:blipFill>
          <a:blip r:embed="rId5">
            <a:alphaModFix/>
          </a:blip>
          <a:stretch>
            <a:fillRect/>
          </a:stretch>
        </p:blipFill>
        <p:spPr>
          <a:xfrm>
            <a:off x="5607640" y="1598050"/>
            <a:ext cx="2099910" cy="2624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9"/>
          <p:cNvSpPr txBox="1"/>
          <p:nvPr/>
        </p:nvSpPr>
        <p:spPr>
          <a:xfrm>
            <a:off x="1676399" y="569913"/>
            <a:ext cx="5621867" cy="8021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Runoff</a:t>
            </a:r>
            <a:r>
              <a:rPr lang="en-US" sz="3600">
                <a:solidFill>
                  <a:srgbClr val="888888"/>
                </a:solidFill>
                <a:latin typeface="Calibri"/>
                <a:ea typeface="Calibri"/>
                <a:cs typeface="Calibri"/>
                <a:sym typeface="Calibri"/>
              </a:rPr>
              <a:t> </a:t>
            </a:r>
            <a:endParaRPr/>
          </a:p>
        </p:txBody>
      </p:sp>
      <p:pic>
        <p:nvPicPr>
          <p:cNvPr id="458" name="Google Shape;458;p39" descr="dreamstime_xl_26870237.jpg"/>
          <p:cNvPicPr preferRelativeResize="0"/>
          <p:nvPr/>
        </p:nvPicPr>
        <p:blipFill rotWithShape="1">
          <a:blip r:embed="rId4">
            <a:alphaModFix/>
          </a:blip>
          <a:srcRect/>
          <a:stretch/>
        </p:blipFill>
        <p:spPr>
          <a:xfrm>
            <a:off x="1676399" y="1209676"/>
            <a:ext cx="5621867" cy="5498164"/>
          </a:xfrm>
          <a:prstGeom prst="rect">
            <a:avLst/>
          </a:prstGeom>
          <a:noFill/>
          <a:ln>
            <a:noFill/>
          </a:ln>
        </p:spPr>
      </p:pic>
      <p:sp>
        <p:nvSpPr>
          <p:cNvPr id="459" name="Google Shape;459;p39"/>
          <p:cNvSpPr/>
          <p:nvPr/>
        </p:nvSpPr>
        <p:spPr>
          <a:xfrm rot="1323578">
            <a:off x="2031827" y="4782959"/>
            <a:ext cx="2262536" cy="669699"/>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39"/>
          <p:cNvSpPr txBox="1"/>
          <p:nvPr/>
        </p:nvSpPr>
        <p:spPr>
          <a:xfrm>
            <a:off x="4649788" y="5213257"/>
            <a:ext cx="4040188"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3600"/>
              <a:buFont typeface="Arial"/>
              <a:buNone/>
            </a:pPr>
            <a:endParaRPr sz="3600" b="1">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txBox="1"/>
          <p:nvPr/>
        </p:nvSpPr>
        <p:spPr>
          <a:xfrm>
            <a:off x="1676399" y="569913"/>
            <a:ext cx="5621867" cy="8021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Groundwater</a:t>
            </a:r>
            <a:endParaRPr sz="3600">
              <a:solidFill>
                <a:srgbClr val="888888"/>
              </a:solidFill>
              <a:latin typeface="Calibri"/>
              <a:ea typeface="Calibri"/>
              <a:cs typeface="Calibri"/>
              <a:sym typeface="Calibri"/>
            </a:endParaRPr>
          </a:p>
        </p:txBody>
      </p:sp>
      <p:pic>
        <p:nvPicPr>
          <p:cNvPr id="468" name="Google Shape;468;p40" descr="dreamstime_xl_26870237.jpg"/>
          <p:cNvPicPr preferRelativeResize="0"/>
          <p:nvPr/>
        </p:nvPicPr>
        <p:blipFill rotWithShape="1">
          <a:blip r:embed="rId4">
            <a:alphaModFix/>
          </a:blip>
          <a:srcRect/>
          <a:stretch/>
        </p:blipFill>
        <p:spPr>
          <a:xfrm>
            <a:off x="1676399" y="1209676"/>
            <a:ext cx="5621867" cy="5498164"/>
          </a:xfrm>
          <a:prstGeom prst="rect">
            <a:avLst/>
          </a:prstGeom>
          <a:noFill/>
          <a:ln>
            <a:noFill/>
          </a:ln>
        </p:spPr>
      </p:pic>
      <p:sp>
        <p:nvSpPr>
          <p:cNvPr id="469" name="Google Shape;469;p40"/>
          <p:cNvSpPr/>
          <p:nvPr/>
        </p:nvSpPr>
        <p:spPr>
          <a:xfrm>
            <a:off x="2126810" y="5375625"/>
            <a:ext cx="2262536" cy="669699"/>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40"/>
          <p:cNvSpPr txBox="1"/>
          <p:nvPr/>
        </p:nvSpPr>
        <p:spPr>
          <a:xfrm>
            <a:off x="4649788" y="5213257"/>
            <a:ext cx="4040188"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3600"/>
              <a:buFont typeface="Arial"/>
              <a:buNone/>
            </a:pPr>
            <a:endParaRPr sz="3600" b="1">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2"/>
          <p:cNvSpPr txBox="1"/>
          <p:nvPr/>
        </p:nvSpPr>
        <p:spPr>
          <a:xfrm>
            <a:off x="866927" y="155879"/>
            <a:ext cx="798920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circled portion of the water cycle called?</a:t>
            </a:r>
            <a:endParaRPr/>
          </a:p>
        </p:txBody>
      </p:sp>
      <p:sp>
        <p:nvSpPr>
          <p:cNvPr id="483" name="Google Shape;483;p4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4" name="Google Shape;484;p42" descr="dreamstime_xl_26870237.jpg"/>
          <p:cNvPicPr preferRelativeResize="0"/>
          <p:nvPr/>
        </p:nvPicPr>
        <p:blipFill rotWithShape="1">
          <a:blip r:embed="rId4">
            <a:alphaModFix/>
          </a:blip>
          <a:srcRect/>
          <a:stretch/>
        </p:blipFill>
        <p:spPr>
          <a:xfrm>
            <a:off x="605367" y="1356208"/>
            <a:ext cx="8088464" cy="5227491"/>
          </a:xfrm>
          <a:prstGeom prst="rect">
            <a:avLst/>
          </a:prstGeom>
          <a:noFill/>
          <a:ln>
            <a:noFill/>
          </a:ln>
        </p:spPr>
      </p:pic>
      <p:sp>
        <p:nvSpPr>
          <p:cNvPr id="485" name="Google Shape;485;p42"/>
          <p:cNvSpPr/>
          <p:nvPr/>
        </p:nvSpPr>
        <p:spPr>
          <a:xfrm>
            <a:off x="3695782" y="1884413"/>
            <a:ext cx="3970157" cy="1553453"/>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3"/>
          <p:cNvSpPr txBox="1"/>
          <p:nvPr/>
        </p:nvSpPr>
        <p:spPr>
          <a:xfrm>
            <a:off x="735230" y="367615"/>
            <a:ext cx="798920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Water that precipitates and flows into streams or rivers is called what?</a:t>
            </a:r>
            <a:endParaRPr/>
          </a:p>
        </p:txBody>
      </p:sp>
      <p:sp>
        <p:nvSpPr>
          <p:cNvPr id="492" name="Google Shape;492;p4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3" name="Google Shape;493;p43" descr="dreamstime_xl_26870237.jpg"/>
          <p:cNvPicPr preferRelativeResize="0"/>
          <p:nvPr/>
        </p:nvPicPr>
        <p:blipFill rotWithShape="1">
          <a:blip r:embed="rId4">
            <a:alphaModFix/>
          </a:blip>
          <a:srcRect/>
          <a:stretch/>
        </p:blipFill>
        <p:spPr>
          <a:xfrm>
            <a:off x="5215466" y="4166556"/>
            <a:ext cx="3766231" cy="2434076"/>
          </a:xfrm>
          <a:prstGeom prst="rect">
            <a:avLst/>
          </a:prstGeom>
          <a:noFill/>
          <a:ln>
            <a:noFill/>
          </a:ln>
        </p:spPr>
      </p:pic>
      <p:sp>
        <p:nvSpPr>
          <p:cNvPr id="494" name="Google Shape;494;p43"/>
          <p:cNvSpPr txBox="1"/>
          <p:nvPr/>
        </p:nvSpPr>
        <p:spPr>
          <a:xfrm>
            <a:off x="575733" y="1862667"/>
            <a:ext cx="4335000" cy="35403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Groundwater</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Drinking water</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Runoff</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Waterfall</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Salt water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dd629fb66d_0_24"/>
          <p:cNvSpPr txBox="1"/>
          <p:nvPr/>
        </p:nvSpPr>
        <p:spPr>
          <a:xfrm>
            <a:off x="735230" y="367615"/>
            <a:ext cx="79893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Water that precipitates and flows into streams or rivers is called what?</a:t>
            </a:r>
            <a:endParaRPr/>
          </a:p>
        </p:txBody>
      </p:sp>
      <p:sp>
        <p:nvSpPr>
          <p:cNvPr id="501" name="Google Shape;501;gdd629fb66d_0_2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2" name="Google Shape;502;gdd629fb66d_0_24" descr="dreamstime_xl_26870237.jpg"/>
          <p:cNvPicPr preferRelativeResize="0"/>
          <p:nvPr/>
        </p:nvPicPr>
        <p:blipFill rotWithShape="1">
          <a:blip r:embed="rId4">
            <a:alphaModFix/>
          </a:blip>
          <a:srcRect/>
          <a:stretch/>
        </p:blipFill>
        <p:spPr>
          <a:xfrm>
            <a:off x="5215466" y="4166556"/>
            <a:ext cx="3766231" cy="2434075"/>
          </a:xfrm>
          <a:prstGeom prst="rect">
            <a:avLst/>
          </a:prstGeom>
          <a:noFill/>
          <a:ln>
            <a:noFill/>
          </a:ln>
        </p:spPr>
      </p:pic>
      <p:sp>
        <p:nvSpPr>
          <p:cNvPr id="503" name="Google Shape;503;gdd629fb66d_0_24"/>
          <p:cNvSpPr txBox="1"/>
          <p:nvPr/>
        </p:nvSpPr>
        <p:spPr>
          <a:xfrm>
            <a:off x="575733" y="1862667"/>
            <a:ext cx="4335000" cy="35403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Groundwater</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Drinking water</a:t>
            </a:r>
            <a:endParaRPr/>
          </a:p>
          <a:p>
            <a:pPr marL="457200" marR="0" lvl="0" indent="-457200" algn="l" rtl="0">
              <a:lnSpc>
                <a:spcPct val="150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Runoff</a:t>
            </a:r>
            <a:endParaRPr>
              <a:solidFill>
                <a:srgbClr val="FF0000"/>
              </a:solidFill>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Waterfall</a:t>
            </a:r>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Salt water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5"/>
          <p:cNvSpPr txBox="1"/>
          <p:nvPr/>
        </p:nvSpPr>
        <p:spPr>
          <a:xfrm>
            <a:off x="866927" y="367615"/>
            <a:ext cx="798920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precipitation?</a:t>
            </a:r>
            <a:endParaRPr/>
          </a:p>
        </p:txBody>
      </p:sp>
      <p:sp>
        <p:nvSpPr>
          <p:cNvPr id="510" name="Google Shape;510;p4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1" name="Google Shape;511;p45" descr="dreamstime_xl_26870237.jpg"/>
          <p:cNvPicPr preferRelativeResize="0"/>
          <p:nvPr/>
        </p:nvPicPr>
        <p:blipFill rotWithShape="1">
          <a:blip r:embed="rId4">
            <a:alphaModFix/>
          </a:blip>
          <a:srcRect/>
          <a:stretch/>
        </p:blipFill>
        <p:spPr>
          <a:xfrm>
            <a:off x="605367" y="1356208"/>
            <a:ext cx="8088464" cy="522749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8"/>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518" name="Google Shape;518;p48"/>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Water Cycle</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(Gizmos)</a:t>
            </a:r>
            <a:endParaRPr/>
          </a:p>
        </p:txBody>
      </p:sp>
      <p:pic>
        <p:nvPicPr>
          <p:cNvPr id="519" name="Google Shape;519;p4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520" name="Google Shape;520;p48"/>
          <p:cNvSpPr txBox="1"/>
          <p:nvPr/>
        </p:nvSpPr>
        <p:spPr>
          <a:xfrm>
            <a:off x="411982" y="2230734"/>
            <a:ext cx="255228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explore the water cycle. </a:t>
            </a:r>
            <a:endParaRPr/>
          </a:p>
        </p:txBody>
      </p:sp>
      <p:sp>
        <p:nvSpPr>
          <p:cNvPr id="521" name="Google Shape;521;p48"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2" name="Google Shape;522;p48"/>
          <p:cNvPicPr preferRelativeResize="0"/>
          <p:nvPr/>
        </p:nvPicPr>
        <p:blipFill rotWithShape="1">
          <a:blip r:embed="rId6">
            <a:alphaModFix/>
          </a:blip>
          <a:srcRect/>
          <a:stretch/>
        </p:blipFill>
        <p:spPr>
          <a:xfrm>
            <a:off x="2964264" y="2431551"/>
            <a:ext cx="6069292" cy="397956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9"/>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529" name="Google Shape;529;p49"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0"/>
          <p:cNvSpPr txBox="1">
            <a:spLocks noGrp="1"/>
          </p:cNvSpPr>
          <p:nvPr>
            <p:ph type="ctrTitle"/>
          </p:nvPr>
        </p:nvSpPr>
        <p:spPr>
          <a:xfrm>
            <a:off x="838075" y="367625"/>
            <a:ext cx="8098200" cy="1470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a:t>Water Cycle</a:t>
            </a:r>
            <a:r>
              <a:rPr lang="en-US" sz="3400" b="1"/>
              <a:t>: </a:t>
            </a:r>
            <a:r>
              <a:rPr lang="en-US" sz="3400"/>
              <a:t>the process through which water moves from Earth through the atmosphere and returns to Earth </a:t>
            </a:r>
            <a:endParaRPr sz="3400" b="1"/>
          </a:p>
        </p:txBody>
      </p:sp>
      <p:pic>
        <p:nvPicPr>
          <p:cNvPr id="536" name="Google Shape;536;p50" descr="dreamstime_xl_26870237.jpg"/>
          <p:cNvPicPr preferRelativeResize="0"/>
          <p:nvPr/>
        </p:nvPicPr>
        <p:blipFill rotWithShape="1">
          <a:blip r:embed="rId3">
            <a:alphaModFix/>
          </a:blip>
          <a:srcRect/>
          <a:stretch/>
        </p:blipFill>
        <p:spPr>
          <a:xfrm>
            <a:off x="1198722" y="2245710"/>
            <a:ext cx="6587244" cy="4257268"/>
          </a:xfrm>
          <a:prstGeom prst="rect">
            <a:avLst/>
          </a:prstGeom>
          <a:noFill/>
          <a:ln>
            <a:noFill/>
          </a:ln>
        </p:spPr>
      </p:pic>
      <p:sp>
        <p:nvSpPr>
          <p:cNvPr id="537" name="Google Shape;537;p5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1"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1"/>
          <p:cNvSpPr txBox="1">
            <a:spLocks noGrp="1"/>
          </p:cNvSpPr>
          <p:nvPr>
            <p:ph type="subTitle" idx="1"/>
          </p:nvPr>
        </p:nvSpPr>
        <p:spPr>
          <a:xfrm>
            <a:off x="735230" y="735230"/>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a:solidFill>
                  <a:schemeClr val="dk1"/>
                </a:solidFill>
              </a:rPr>
              <a:t>Water enters the cycle in three ways</a:t>
            </a:r>
            <a:endParaRPr>
              <a:solidFill>
                <a:schemeClr val="dk1"/>
              </a:solidFill>
            </a:endParaRPr>
          </a:p>
        </p:txBody>
      </p:sp>
      <p:pic>
        <p:nvPicPr>
          <p:cNvPr id="545" name="Google Shape;545;p51" descr="dreamstime_xl_26870237.jpg"/>
          <p:cNvPicPr preferRelativeResize="0"/>
          <p:nvPr/>
        </p:nvPicPr>
        <p:blipFill rotWithShape="1">
          <a:blip r:embed="rId4">
            <a:alphaModFix/>
          </a:blip>
          <a:srcRect/>
          <a:stretch/>
        </p:blipFill>
        <p:spPr>
          <a:xfrm>
            <a:off x="1148049" y="1765867"/>
            <a:ext cx="6891276" cy="4453761"/>
          </a:xfrm>
          <a:prstGeom prst="rect">
            <a:avLst/>
          </a:prstGeom>
          <a:noFill/>
          <a:ln>
            <a:noFill/>
          </a:ln>
        </p:spPr>
      </p:pic>
      <p:sp>
        <p:nvSpPr>
          <p:cNvPr id="546" name="Google Shape;546;p51"/>
          <p:cNvSpPr/>
          <p:nvPr/>
        </p:nvSpPr>
        <p:spPr>
          <a:xfrm>
            <a:off x="5104030" y="2714429"/>
            <a:ext cx="2286000" cy="2781300"/>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2"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3" name="Google Shape;553;p52" descr="dreamstime_xl_26870237.jpg"/>
          <p:cNvPicPr preferRelativeResize="0"/>
          <p:nvPr/>
        </p:nvPicPr>
        <p:blipFill rotWithShape="1">
          <a:blip r:embed="rId4">
            <a:alphaModFix/>
          </a:blip>
          <a:srcRect/>
          <a:stretch/>
        </p:blipFill>
        <p:spPr>
          <a:xfrm>
            <a:off x="571500" y="655377"/>
            <a:ext cx="8088464" cy="5227491"/>
          </a:xfrm>
          <a:prstGeom prst="rect">
            <a:avLst/>
          </a:prstGeom>
          <a:noFill/>
          <a:ln>
            <a:noFill/>
          </a:ln>
        </p:spPr>
      </p:pic>
      <p:sp>
        <p:nvSpPr>
          <p:cNvPr id="554" name="Google Shape;554;p52"/>
          <p:cNvSpPr/>
          <p:nvPr/>
        </p:nvSpPr>
        <p:spPr>
          <a:xfrm rot="-2555448">
            <a:off x="1902478" y="1940304"/>
            <a:ext cx="3603180" cy="1384926"/>
          </a:xfrm>
          <a:prstGeom prst="ellipse">
            <a:avLst/>
          </a:prstGeom>
          <a:noFill/>
          <a:ln w="57150"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52"/>
          <p:cNvSpPr txBox="1"/>
          <p:nvPr/>
        </p:nvSpPr>
        <p:spPr>
          <a:xfrm>
            <a:off x="430364" y="531136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Precipitation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3"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3"/>
          <p:cNvSpPr txBox="1"/>
          <p:nvPr/>
        </p:nvSpPr>
        <p:spPr>
          <a:xfrm>
            <a:off x="457200" y="1535113"/>
            <a:ext cx="4040188" cy="6397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3600"/>
              <a:buFont typeface="Arial"/>
              <a:buNone/>
            </a:pPr>
            <a:r>
              <a:rPr lang="en-US" sz="3600">
                <a:solidFill>
                  <a:srgbClr val="888888"/>
                </a:solidFill>
                <a:latin typeface="Calibri"/>
                <a:ea typeface="Calibri"/>
                <a:cs typeface="Calibri"/>
                <a:sym typeface="Calibri"/>
              </a:rPr>
              <a:t>Runoff </a:t>
            </a:r>
            <a:endParaRPr sz="3600">
              <a:solidFill>
                <a:srgbClr val="888888"/>
              </a:solidFill>
              <a:latin typeface="Calibri"/>
              <a:ea typeface="Calibri"/>
              <a:cs typeface="Calibri"/>
              <a:sym typeface="Calibri"/>
            </a:endParaRPr>
          </a:p>
        </p:txBody>
      </p:sp>
      <p:pic>
        <p:nvPicPr>
          <p:cNvPr id="563" name="Google Shape;563;p53" descr="dreamstime_xl_26870237.jpg"/>
          <p:cNvPicPr preferRelativeResize="0"/>
          <p:nvPr/>
        </p:nvPicPr>
        <p:blipFill rotWithShape="1">
          <a:blip r:embed="rId4">
            <a:alphaModFix/>
          </a:blip>
          <a:srcRect/>
          <a:stretch/>
        </p:blipFill>
        <p:spPr>
          <a:xfrm>
            <a:off x="1671638" y="593025"/>
            <a:ext cx="5956300" cy="5825238"/>
          </a:xfrm>
          <a:prstGeom prst="rect">
            <a:avLst/>
          </a:prstGeom>
          <a:noFill/>
          <a:ln>
            <a:noFill/>
          </a:ln>
        </p:spPr>
      </p:pic>
      <p:sp>
        <p:nvSpPr>
          <p:cNvPr id="564" name="Google Shape;564;p53"/>
          <p:cNvSpPr/>
          <p:nvPr/>
        </p:nvSpPr>
        <p:spPr>
          <a:xfrm rot="1032877">
            <a:off x="1709429" y="3998774"/>
            <a:ext cx="2870465" cy="1601773"/>
          </a:xfrm>
          <a:prstGeom prst="ellipse">
            <a:avLst/>
          </a:prstGeom>
          <a:noFill/>
          <a:ln w="76200" cap="flat" cmpd="sng">
            <a:solidFill>
              <a:srgbClr val="1F497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53"/>
          <p:cNvSpPr txBox="1"/>
          <p:nvPr/>
        </p:nvSpPr>
        <p:spPr>
          <a:xfrm>
            <a:off x="4649788" y="5687390"/>
            <a:ext cx="4040188"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3600"/>
              <a:buFont typeface="Arial"/>
              <a:buNone/>
            </a:pPr>
            <a:endParaRPr sz="3600" b="1">
              <a:solidFill>
                <a:schemeClr val="dk1"/>
              </a:solidFill>
              <a:latin typeface="Calibri"/>
              <a:ea typeface="Calibri"/>
              <a:cs typeface="Calibri"/>
              <a:sym typeface="Calibri"/>
            </a:endParaRPr>
          </a:p>
        </p:txBody>
      </p:sp>
      <p:sp>
        <p:nvSpPr>
          <p:cNvPr id="566" name="Google Shape;566;p53"/>
          <p:cNvSpPr txBox="1"/>
          <p:nvPr/>
        </p:nvSpPr>
        <p:spPr>
          <a:xfrm>
            <a:off x="430364" y="541793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Returns as </a:t>
            </a:r>
            <a:r>
              <a:rPr lang="en-US" sz="2800" b="1">
                <a:solidFill>
                  <a:schemeClr val="dk1"/>
                </a:solidFill>
                <a:latin typeface="Calibri"/>
                <a:ea typeface="Calibri"/>
                <a:cs typeface="Calibri"/>
                <a:sym typeface="Calibri"/>
              </a:rPr>
              <a:t>runoff</a:t>
            </a:r>
            <a:r>
              <a:rPr lang="en-US" sz="2800">
                <a:solidFill>
                  <a:schemeClr val="dk1"/>
                </a:solidFill>
                <a:latin typeface="Calibri"/>
                <a:ea typeface="Calibri"/>
                <a:cs typeface="Calibri"/>
                <a:sym typeface="Calibri"/>
              </a:rPr>
              <a:t> or </a:t>
            </a:r>
            <a:r>
              <a:rPr lang="en-US" sz="2800" b="1">
                <a:solidFill>
                  <a:schemeClr val="dk1"/>
                </a:solidFill>
                <a:latin typeface="Calibri"/>
                <a:ea typeface="Calibri"/>
                <a:cs typeface="Calibri"/>
                <a:sym typeface="Calibri"/>
              </a:rPr>
              <a:t>groundwater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4"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3" name="Google Shape;573;p54" descr="dreamstime_xl_26870237.jpg"/>
          <p:cNvPicPr preferRelativeResize="0"/>
          <p:nvPr/>
        </p:nvPicPr>
        <p:blipFill rotWithShape="1">
          <a:blip r:embed="rId4">
            <a:alphaModFix/>
          </a:blip>
          <a:srcRect/>
          <a:stretch/>
        </p:blipFill>
        <p:spPr>
          <a:xfrm>
            <a:off x="852033" y="1420802"/>
            <a:ext cx="7611550" cy="4919266"/>
          </a:xfrm>
          <a:prstGeom prst="rect">
            <a:avLst/>
          </a:prstGeom>
          <a:noFill/>
          <a:ln>
            <a:noFill/>
          </a:ln>
        </p:spPr>
      </p:pic>
      <p:sp>
        <p:nvSpPr>
          <p:cNvPr id="574" name="Google Shape;574;p54"/>
          <p:cNvSpPr txBox="1">
            <a:spLocks noGrp="1"/>
          </p:cNvSpPr>
          <p:nvPr>
            <p:ph type="subTitle" idx="1"/>
          </p:nvPr>
        </p:nvSpPr>
        <p:spPr>
          <a:xfrm>
            <a:off x="735230" y="586201"/>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b="1">
                <a:solidFill>
                  <a:schemeClr val="dk1"/>
                </a:solidFill>
              </a:rPr>
              <a:t>Repeats all over again </a:t>
            </a:r>
            <a:r>
              <a:rPr lang="en-US">
                <a:solidFill>
                  <a:schemeClr val="dk1"/>
                </a:solidFill>
              </a:rPr>
              <a:t>(cycle)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5"/>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importance of the water and nitrogen cycles?</a:t>
            </a:r>
            <a:endParaRPr/>
          </a:p>
        </p:txBody>
      </p:sp>
      <p:pic>
        <p:nvPicPr>
          <p:cNvPr id="582" name="Google Shape;582;p55"/>
          <p:cNvPicPr preferRelativeResize="0"/>
          <p:nvPr/>
        </p:nvPicPr>
        <p:blipFill rotWithShape="1">
          <a:blip r:embed="rId4">
            <a:alphaModFix/>
          </a:blip>
          <a:srcRect/>
          <a:stretch/>
        </p:blipFill>
        <p:spPr>
          <a:xfrm>
            <a:off x="722555" y="2797365"/>
            <a:ext cx="3076029" cy="2806699"/>
          </a:xfrm>
          <a:prstGeom prst="rect">
            <a:avLst/>
          </a:prstGeom>
          <a:noFill/>
          <a:ln>
            <a:noFill/>
          </a:ln>
        </p:spPr>
      </p:pic>
      <p:pic>
        <p:nvPicPr>
          <p:cNvPr id="583" name="Google Shape;583;p55"/>
          <p:cNvPicPr preferRelativeResize="0"/>
          <p:nvPr/>
        </p:nvPicPr>
        <p:blipFill rotWithShape="1">
          <a:blip r:embed="rId5">
            <a:alphaModFix/>
          </a:blip>
          <a:srcRect/>
          <a:stretch/>
        </p:blipFill>
        <p:spPr>
          <a:xfrm>
            <a:off x="4972715" y="2827777"/>
            <a:ext cx="3499521" cy="277628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5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pSp>
        <p:nvGrpSpPr>
          <p:cNvPr id="604" name="Google Shape;604;p58"/>
          <p:cNvGrpSpPr/>
          <p:nvPr/>
        </p:nvGrpSpPr>
        <p:grpSpPr>
          <a:xfrm>
            <a:off x="1505008" y="297180"/>
            <a:ext cx="5828913" cy="6262953"/>
            <a:chOff x="814636" y="0"/>
            <a:chExt cx="5828913" cy="6262953"/>
          </a:xfrm>
        </p:grpSpPr>
        <p:sp>
          <p:nvSpPr>
            <p:cNvPr id="605" name="Google Shape;605;p5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8"/>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607" name="Google Shape;607;p5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8"/>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610" name="Google Shape;610;p5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8"/>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613" name="Google Shape;613;p5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8"/>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616" name="Google Shape;616;p5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8"/>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8"/>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619" name="Google Shape;619;p5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8"/>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8"/>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622" name="Google Shape;622;p58"/>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3" name="Google Shape;623;p5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24" name="Google Shape;624;p5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25" name="Google Shape;625;p5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626" name="Google Shape;626;p5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627" name="Google Shape;627;p5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5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9"/>
          <p:cNvSpPr txBox="1"/>
          <p:nvPr/>
        </p:nvSpPr>
        <p:spPr>
          <a:xfrm>
            <a:off x="1462035" y="242943"/>
            <a:ext cx="7461832"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dk1"/>
                </a:solidFill>
                <a:latin typeface="Calibri"/>
                <a:ea typeface="Calibri"/>
                <a:cs typeface="Calibri"/>
                <a:sym typeface="Calibri"/>
              </a:rPr>
              <a:t>The Nitrogen Cycle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5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5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637" name="Google Shape;637;p59" descr="Anchor Image Nitrogen Cycle.jpg"/>
          <p:cNvPicPr preferRelativeResize="0"/>
          <p:nvPr/>
        </p:nvPicPr>
        <p:blipFill rotWithShape="1">
          <a:blip r:embed="rId3">
            <a:alphaModFix/>
          </a:blip>
          <a:srcRect/>
          <a:stretch/>
        </p:blipFill>
        <p:spPr>
          <a:xfrm>
            <a:off x="2170443" y="1352643"/>
            <a:ext cx="4964073" cy="523442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6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0"/>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importance of the water and nitrogen cycles?</a:t>
            </a:r>
            <a:endParaRPr/>
          </a:p>
        </p:txBody>
      </p:sp>
      <p:pic>
        <p:nvPicPr>
          <p:cNvPr id="645" name="Google Shape;645;p60"/>
          <p:cNvPicPr preferRelativeResize="0"/>
          <p:nvPr/>
        </p:nvPicPr>
        <p:blipFill rotWithShape="1">
          <a:blip r:embed="rId4">
            <a:alphaModFix/>
          </a:blip>
          <a:srcRect/>
          <a:stretch/>
        </p:blipFill>
        <p:spPr>
          <a:xfrm>
            <a:off x="722555" y="2797365"/>
            <a:ext cx="3076029" cy="2806699"/>
          </a:xfrm>
          <a:prstGeom prst="rect">
            <a:avLst/>
          </a:prstGeom>
          <a:noFill/>
          <a:ln>
            <a:noFill/>
          </a:ln>
        </p:spPr>
      </p:pic>
      <p:pic>
        <p:nvPicPr>
          <p:cNvPr id="646" name="Google Shape;646;p60"/>
          <p:cNvPicPr preferRelativeResize="0"/>
          <p:nvPr/>
        </p:nvPicPr>
        <p:blipFill rotWithShape="1">
          <a:blip r:embed="rId5">
            <a:alphaModFix/>
          </a:blip>
          <a:srcRect/>
          <a:stretch/>
        </p:blipFill>
        <p:spPr>
          <a:xfrm>
            <a:off x="4972715" y="2827777"/>
            <a:ext cx="3499521" cy="27762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txBox="1"/>
          <p:nvPr/>
        </p:nvSpPr>
        <p:spPr>
          <a:xfrm>
            <a:off x="849542" y="193233"/>
            <a:ext cx="8026444"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Cycles</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events that happen in the same order over and over again</a:t>
            </a:r>
            <a:endParaRPr sz="3000" b="1">
              <a:solidFill>
                <a:schemeClr val="dk1"/>
              </a:solidFill>
              <a:latin typeface="Calibri"/>
              <a:ea typeface="Calibri"/>
              <a:cs typeface="Calibri"/>
              <a:sym typeface="Calibri"/>
            </a:endParaRPr>
          </a:p>
        </p:txBody>
      </p:sp>
      <p:sp>
        <p:nvSpPr>
          <p:cNvPr id="154" name="Google Shape;154;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5" descr="Cycle.jpg"/>
          <p:cNvPicPr preferRelativeResize="0"/>
          <p:nvPr/>
        </p:nvPicPr>
        <p:blipFill rotWithShape="1">
          <a:blip r:embed="rId4">
            <a:alphaModFix/>
          </a:blip>
          <a:srcRect/>
          <a:stretch/>
        </p:blipFill>
        <p:spPr>
          <a:xfrm>
            <a:off x="1963691" y="1460051"/>
            <a:ext cx="5218386" cy="521838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08"/>
          <p:cNvSpPr txBox="1"/>
          <p:nvPr/>
        </p:nvSpPr>
        <p:spPr>
          <a:xfrm>
            <a:off x="2301072" y="693336"/>
            <a:ext cx="455179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653" name="Google Shape;653;p108" descr="Classroom"/>
          <p:cNvSpPr/>
          <p:nvPr/>
        </p:nvSpPr>
        <p:spPr>
          <a:xfrm>
            <a:off x="77646"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4" name="Google Shape;654;p108"/>
          <p:cNvPicPr preferRelativeResize="0"/>
          <p:nvPr/>
        </p:nvPicPr>
        <p:blipFill>
          <a:blip r:embed="rId4">
            <a:alphaModFix/>
          </a:blip>
          <a:stretch>
            <a:fillRect/>
          </a:stretch>
        </p:blipFill>
        <p:spPr>
          <a:xfrm>
            <a:off x="3502087" y="1647450"/>
            <a:ext cx="2139826" cy="2396874"/>
          </a:xfrm>
          <a:prstGeom prst="rect">
            <a:avLst/>
          </a:prstGeom>
          <a:noFill/>
          <a:ln>
            <a:noFill/>
          </a:ln>
        </p:spPr>
      </p:pic>
      <p:sp>
        <p:nvSpPr>
          <p:cNvPr id="655" name="Google Shape;655;p108"/>
          <p:cNvSpPr txBox="1"/>
          <p:nvPr/>
        </p:nvSpPr>
        <p:spPr>
          <a:xfrm>
            <a:off x="1699650" y="4044325"/>
            <a:ext cx="5744700" cy="1523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latin typeface="Calibri"/>
                <a:ea typeface="Calibri"/>
                <a:cs typeface="Calibri"/>
                <a:sym typeface="Calibri"/>
              </a:rPr>
              <a:t>Garden Engagement</a:t>
            </a:r>
            <a:endParaRPr sz="17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If your school has a garden or garden program, this lesson could be a great opportunity for a visit to the garden area. You can use the compost, soil, plants, and air to talk about the four stages of the nitrogen cycle and to prompt students to recall the key players within each stage.  </a:t>
            </a:r>
            <a:endParaRPr>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1"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2"/>
          <p:cNvSpPr txBox="1"/>
          <p:nvPr/>
        </p:nvSpPr>
        <p:spPr>
          <a:xfrm>
            <a:off x="849542" y="193233"/>
            <a:ext cx="8026444"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Cycles</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events that happen in the same order over and over again</a:t>
            </a:r>
            <a:endParaRPr sz="3000" b="1">
              <a:solidFill>
                <a:schemeClr val="dk1"/>
              </a:solidFill>
              <a:latin typeface="Calibri"/>
              <a:ea typeface="Calibri"/>
              <a:cs typeface="Calibri"/>
              <a:sym typeface="Calibri"/>
            </a:endParaRPr>
          </a:p>
        </p:txBody>
      </p:sp>
      <p:sp>
        <p:nvSpPr>
          <p:cNvPr id="668" name="Google Shape;668;p6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9" name="Google Shape;669;p62" descr="Cycle.jpg"/>
          <p:cNvPicPr preferRelativeResize="0"/>
          <p:nvPr/>
        </p:nvPicPr>
        <p:blipFill rotWithShape="1">
          <a:blip r:embed="rId4">
            <a:alphaModFix/>
          </a:blip>
          <a:srcRect/>
          <a:stretch/>
        </p:blipFill>
        <p:spPr>
          <a:xfrm>
            <a:off x="1963691" y="1460051"/>
            <a:ext cx="5218386" cy="521838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3"/>
          <p:cNvSpPr txBox="1"/>
          <p:nvPr/>
        </p:nvSpPr>
        <p:spPr>
          <a:xfrm>
            <a:off x="849542" y="312749"/>
            <a:ext cx="8042210"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Atmosphere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layers of gas, that have distinct characteristics, surrounding the Earth’s surface</a:t>
            </a:r>
            <a:endParaRPr sz="2800" b="1">
              <a:solidFill>
                <a:schemeClr val="dk1"/>
              </a:solidFill>
              <a:latin typeface="Calibri"/>
              <a:ea typeface="Calibri"/>
              <a:cs typeface="Calibri"/>
              <a:sym typeface="Calibri"/>
            </a:endParaRPr>
          </a:p>
        </p:txBody>
      </p:sp>
      <p:sp>
        <p:nvSpPr>
          <p:cNvPr id="676" name="Google Shape;676;p6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7" name="Google Shape;677;p63" descr="atmosphere.jpg"/>
          <p:cNvPicPr preferRelativeResize="0"/>
          <p:nvPr/>
        </p:nvPicPr>
        <p:blipFill rotWithShape="1">
          <a:blip r:embed="rId4">
            <a:alphaModFix/>
          </a:blip>
          <a:srcRect l="-40915" r="-40915"/>
          <a:stretch/>
        </p:blipFill>
        <p:spPr>
          <a:xfrm>
            <a:off x="366765" y="1845129"/>
            <a:ext cx="8229600" cy="452596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dafc958704_0_6"/>
          <p:cNvSpPr txBox="1"/>
          <p:nvPr/>
        </p:nvSpPr>
        <p:spPr>
          <a:xfrm>
            <a:off x="989056" y="424771"/>
            <a:ext cx="7009500" cy="676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The atmosphere is invisible from Earth’s surface, but from outer space it can be seen.</a:t>
            </a:r>
            <a:endParaRPr/>
          </a:p>
        </p:txBody>
      </p:sp>
      <p:sp>
        <p:nvSpPr>
          <p:cNvPr id="684" name="Google Shape;684;gdafc958704_0_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5" name="Google Shape;685;gdafc958704_0_6" descr="dreamstime_atmosphere.jpg"/>
          <p:cNvPicPr preferRelativeResize="0"/>
          <p:nvPr/>
        </p:nvPicPr>
        <p:blipFill rotWithShape="1">
          <a:blip r:embed="rId4">
            <a:alphaModFix/>
          </a:blip>
          <a:srcRect/>
          <a:stretch/>
        </p:blipFill>
        <p:spPr>
          <a:xfrm>
            <a:off x="326275" y="2594275"/>
            <a:ext cx="3948824" cy="2805275"/>
          </a:xfrm>
          <a:prstGeom prst="rect">
            <a:avLst/>
          </a:prstGeom>
          <a:noFill/>
          <a:ln>
            <a:noFill/>
          </a:ln>
        </p:spPr>
      </p:pic>
      <p:pic>
        <p:nvPicPr>
          <p:cNvPr id="686" name="Google Shape;686;gdafc958704_0_6"/>
          <p:cNvPicPr preferRelativeResize="0"/>
          <p:nvPr/>
        </p:nvPicPr>
        <p:blipFill>
          <a:blip r:embed="rId5">
            <a:alphaModFix/>
          </a:blip>
          <a:stretch>
            <a:fillRect/>
          </a:stretch>
        </p:blipFill>
        <p:spPr>
          <a:xfrm>
            <a:off x="4404950" y="2594275"/>
            <a:ext cx="4207901" cy="2805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5"/>
          <p:cNvSpPr txBox="1"/>
          <p:nvPr/>
        </p:nvSpPr>
        <p:spPr>
          <a:xfrm>
            <a:off x="849542" y="424771"/>
            <a:ext cx="8042210" cy="5367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Hydrosphere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all the water on Earth</a:t>
            </a:r>
            <a:endParaRPr sz="2800" b="1">
              <a:solidFill>
                <a:schemeClr val="dk1"/>
              </a:solidFill>
              <a:latin typeface="Calibri"/>
              <a:ea typeface="Calibri"/>
              <a:cs typeface="Calibri"/>
              <a:sym typeface="Calibri"/>
            </a:endParaRPr>
          </a:p>
        </p:txBody>
      </p:sp>
      <p:sp>
        <p:nvSpPr>
          <p:cNvPr id="693" name="Google Shape;693;p6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4" name="Google Shape;694;p65" descr="dreamstime_water.jpg"/>
          <p:cNvPicPr preferRelativeResize="0"/>
          <p:nvPr/>
        </p:nvPicPr>
        <p:blipFill rotWithShape="1">
          <a:blip r:embed="rId4">
            <a:alphaModFix/>
          </a:blip>
          <a:srcRect/>
          <a:stretch/>
        </p:blipFill>
        <p:spPr>
          <a:xfrm>
            <a:off x="1272007" y="1160119"/>
            <a:ext cx="6212191" cy="514608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1" name="Google Shape;701;p66" descr="Nitrogen.jpg"/>
          <p:cNvPicPr preferRelativeResize="0"/>
          <p:nvPr/>
        </p:nvPicPr>
        <p:blipFill rotWithShape="1">
          <a:blip r:embed="rId4">
            <a:alphaModFix/>
          </a:blip>
          <a:srcRect/>
          <a:stretch/>
        </p:blipFill>
        <p:spPr>
          <a:xfrm>
            <a:off x="1205653" y="630621"/>
            <a:ext cx="6810264" cy="567558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08" name="Google Shape;708;p67"/>
          <p:cNvGraphicFramePr/>
          <p:nvPr/>
        </p:nvGraphicFramePr>
        <p:xfrm>
          <a:off x="819945" y="401875"/>
          <a:ext cx="7813599" cy="5867378"/>
        </p:xfrm>
        <a:graphic>
          <a:graphicData uri="http://schemas.openxmlformats.org/drawingml/2006/chart">
            <c:chart xmlns:c="http://schemas.openxmlformats.org/drawingml/2006/chart" xmlns:r="http://schemas.openxmlformats.org/officeDocument/2006/relationships" r:id="rId4"/>
          </a:graphicData>
        </a:graphic>
      </p:graphicFrame>
      <p:sp>
        <p:nvSpPr>
          <p:cNvPr id="709" name="Google Shape;709;p67"/>
          <p:cNvSpPr txBox="1"/>
          <p:nvPr/>
        </p:nvSpPr>
        <p:spPr>
          <a:xfrm>
            <a:off x="3022544" y="3471808"/>
            <a:ext cx="2938951"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a:solidFill>
                  <a:srgbClr val="FFFFFF"/>
                </a:solidFill>
                <a:latin typeface="Calibri"/>
                <a:ea typeface="Calibri"/>
                <a:cs typeface="Calibri"/>
                <a:sym typeface="Calibri"/>
              </a:rPr>
              <a:t>78%</a:t>
            </a:r>
            <a:endParaRPr/>
          </a:p>
          <a:p>
            <a:pPr marL="0" marR="0" lvl="0" indent="0" algn="ctr" rtl="0">
              <a:spcBef>
                <a:spcPts val="0"/>
              </a:spcBef>
              <a:spcAft>
                <a:spcPts val="0"/>
              </a:spcAft>
              <a:buNone/>
            </a:pPr>
            <a:r>
              <a:rPr lang="en-US" sz="6000">
                <a:solidFill>
                  <a:srgbClr val="FFFFFF"/>
                </a:solidFill>
                <a:latin typeface="Calibri"/>
                <a:ea typeface="Calibri"/>
                <a:cs typeface="Calibri"/>
                <a:sym typeface="Calibri"/>
              </a:rPr>
              <a:t>Nitrogen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gdd629fb66d_0_37"/>
          <p:cNvSpPr txBox="1">
            <a:spLocks noGrp="1"/>
          </p:cNvSpPr>
          <p:nvPr>
            <p:ph type="ctrTitle"/>
          </p:nvPr>
        </p:nvSpPr>
        <p:spPr>
          <a:xfrm>
            <a:off x="838075" y="367625"/>
            <a:ext cx="8098200" cy="1470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a:t>Water Cycle</a:t>
            </a:r>
            <a:r>
              <a:rPr lang="en-US" sz="3400" b="1"/>
              <a:t>: </a:t>
            </a:r>
            <a:r>
              <a:rPr lang="en-US" sz="3400"/>
              <a:t>the process through which water moves from Earth through the atmosphere and returns to Earth </a:t>
            </a:r>
            <a:endParaRPr sz="3400" b="1"/>
          </a:p>
        </p:txBody>
      </p:sp>
      <p:pic>
        <p:nvPicPr>
          <p:cNvPr id="716" name="Google Shape;716;gdd629fb66d_0_37" descr="dreamstime_xl_26870237.jpg"/>
          <p:cNvPicPr preferRelativeResize="0"/>
          <p:nvPr/>
        </p:nvPicPr>
        <p:blipFill rotWithShape="1">
          <a:blip r:embed="rId3">
            <a:alphaModFix/>
          </a:blip>
          <a:srcRect/>
          <a:stretch/>
        </p:blipFill>
        <p:spPr>
          <a:xfrm>
            <a:off x="1198722" y="2245710"/>
            <a:ext cx="6587244" cy="4257268"/>
          </a:xfrm>
          <a:prstGeom prst="rect">
            <a:avLst/>
          </a:prstGeom>
          <a:noFill/>
          <a:ln>
            <a:noFill/>
          </a:ln>
        </p:spPr>
      </p:pic>
      <p:sp>
        <p:nvSpPr>
          <p:cNvPr id="717" name="Google Shape;717;gdd629fb66d_0_37"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6"/>
          <p:cNvSpPr txBox="1"/>
          <p:nvPr/>
        </p:nvSpPr>
        <p:spPr>
          <a:xfrm>
            <a:off x="849542" y="312749"/>
            <a:ext cx="8042210"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Atmosphere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layers of gas, that have distinct characteristics, surrounding the Earth’s surface</a:t>
            </a:r>
            <a:endParaRPr sz="2800" b="1">
              <a:solidFill>
                <a:schemeClr val="dk1"/>
              </a:solidFill>
              <a:latin typeface="Calibri"/>
              <a:ea typeface="Calibri"/>
              <a:cs typeface="Calibri"/>
              <a:sym typeface="Calibri"/>
            </a:endParaRPr>
          </a:p>
        </p:txBody>
      </p:sp>
      <p:sp>
        <p:nvSpPr>
          <p:cNvPr id="162" name="Google Shape;162;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6" descr="atmosphere.jpg"/>
          <p:cNvPicPr preferRelativeResize="0"/>
          <p:nvPr/>
        </p:nvPicPr>
        <p:blipFill rotWithShape="1">
          <a:blip r:embed="rId4">
            <a:alphaModFix/>
          </a:blip>
          <a:srcRect l="-40915" r="-40915"/>
          <a:stretch/>
        </p:blipFill>
        <p:spPr>
          <a:xfrm>
            <a:off x="366765" y="1845129"/>
            <a:ext cx="8229600" cy="452596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9"/>
          <p:cNvSpPr txBox="1"/>
          <p:nvPr/>
        </p:nvSpPr>
        <p:spPr>
          <a:xfrm>
            <a:off x="982133" y="424771"/>
            <a:ext cx="78909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hydrosphere?</a:t>
            </a:r>
            <a:endParaRPr/>
          </a:p>
        </p:txBody>
      </p:sp>
      <p:sp>
        <p:nvSpPr>
          <p:cNvPr id="730" name="Google Shape;730;p6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1" name="Google Shape;731;p69" descr="dreamstime_water.jpg"/>
          <p:cNvPicPr preferRelativeResize="0"/>
          <p:nvPr/>
        </p:nvPicPr>
        <p:blipFill rotWithShape="1">
          <a:blip r:embed="rId4">
            <a:alphaModFix/>
          </a:blip>
          <a:srcRect/>
          <a:stretch/>
        </p:blipFill>
        <p:spPr>
          <a:xfrm>
            <a:off x="5496978" y="3674534"/>
            <a:ext cx="3647022" cy="3021140"/>
          </a:xfrm>
          <a:prstGeom prst="rect">
            <a:avLst/>
          </a:prstGeom>
          <a:noFill/>
          <a:ln>
            <a:noFill/>
          </a:ln>
        </p:spPr>
      </p:pic>
      <p:sp>
        <p:nvSpPr>
          <p:cNvPr id="732" name="Google Shape;732;p69"/>
          <p:cNvSpPr txBox="1"/>
          <p:nvPr/>
        </p:nvSpPr>
        <p:spPr>
          <a:xfrm>
            <a:off x="424771" y="1608667"/>
            <a:ext cx="7720200" cy="2284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water on Earth</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invisible gas layers around the Earth</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dd629fb66d_0_44"/>
          <p:cNvSpPr txBox="1"/>
          <p:nvPr/>
        </p:nvSpPr>
        <p:spPr>
          <a:xfrm>
            <a:off x="982133" y="424771"/>
            <a:ext cx="7890900" cy="64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hydrosphere?</a:t>
            </a:r>
            <a:endParaRPr/>
          </a:p>
        </p:txBody>
      </p:sp>
      <p:sp>
        <p:nvSpPr>
          <p:cNvPr id="739" name="Google Shape;739;gdd629fb66d_0_4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0" name="Google Shape;740;gdd629fb66d_0_44" descr="dreamstime_water.jpg"/>
          <p:cNvPicPr preferRelativeResize="0"/>
          <p:nvPr/>
        </p:nvPicPr>
        <p:blipFill rotWithShape="1">
          <a:blip r:embed="rId4">
            <a:alphaModFix/>
          </a:blip>
          <a:srcRect/>
          <a:stretch/>
        </p:blipFill>
        <p:spPr>
          <a:xfrm>
            <a:off x="5496978" y="3674534"/>
            <a:ext cx="3647021" cy="3021140"/>
          </a:xfrm>
          <a:prstGeom prst="rect">
            <a:avLst/>
          </a:prstGeom>
          <a:noFill/>
          <a:ln>
            <a:noFill/>
          </a:ln>
        </p:spPr>
      </p:pic>
      <p:sp>
        <p:nvSpPr>
          <p:cNvPr id="741" name="Google Shape;741;gdd629fb66d_0_44"/>
          <p:cNvSpPr txBox="1"/>
          <p:nvPr/>
        </p:nvSpPr>
        <p:spPr>
          <a:xfrm>
            <a:off x="424771" y="1608667"/>
            <a:ext cx="7720200" cy="2284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All the water on Earth</a:t>
            </a:r>
            <a:endParaRPr>
              <a:solidFill>
                <a:srgbClr val="FF0000"/>
              </a:solidFill>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invisible gas layers around the Earth</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1"/>
          <p:cNvSpPr txBox="1"/>
          <p:nvPr/>
        </p:nvSpPr>
        <p:spPr>
          <a:xfrm>
            <a:off x="982133" y="424771"/>
            <a:ext cx="78909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atmosphere?</a:t>
            </a:r>
            <a:endParaRPr/>
          </a:p>
        </p:txBody>
      </p:sp>
      <p:sp>
        <p:nvSpPr>
          <p:cNvPr id="748" name="Google Shape;748;p7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9" name="Google Shape;749;p71" descr="dreamstime_water.jpg"/>
          <p:cNvPicPr preferRelativeResize="0"/>
          <p:nvPr/>
        </p:nvPicPr>
        <p:blipFill rotWithShape="1">
          <a:blip r:embed="rId4">
            <a:alphaModFix/>
          </a:blip>
          <a:srcRect/>
          <a:stretch/>
        </p:blipFill>
        <p:spPr>
          <a:xfrm>
            <a:off x="5496978" y="3674534"/>
            <a:ext cx="3647022" cy="3021140"/>
          </a:xfrm>
          <a:prstGeom prst="rect">
            <a:avLst/>
          </a:prstGeom>
          <a:noFill/>
          <a:ln>
            <a:noFill/>
          </a:ln>
        </p:spPr>
      </p:pic>
      <p:sp>
        <p:nvSpPr>
          <p:cNvPr id="750" name="Google Shape;750;p71"/>
          <p:cNvSpPr txBox="1"/>
          <p:nvPr/>
        </p:nvSpPr>
        <p:spPr>
          <a:xfrm>
            <a:off x="424771" y="1608667"/>
            <a:ext cx="7720200" cy="2284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water on Earth</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gas layers around the Earth</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dd629fb66d_0_52"/>
          <p:cNvSpPr txBox="1"/>
          <p:nvPr/>
        </p:nvSpPr>
        <p:spPr>
          <a:xfrm>
            <a:off x="982133" y="424771"/>
            <a:ext cx="7890900" cy="64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atmosphere?</a:t>
            </a:r>
            <a:endParaRPr/>
          </a:p>
        </p:txBody>
      </p:sp>
      <p:sp>
        <p:nvSpPr>
          <p:cNvPr id="757" name="Google Shape;757;gdd629fb66d_0_5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gdd629fb66d_0_52" descr="dreamstime_water.jpg"/>
          <p:cNvPicPr preferRelativeResize="0"/>
          <p:nvPr/>
        </p:nvPicPr>
        <p:blipFill rotWithShape="1">
          <a:blip r:embed="rId4">
            <a:alphaModFix/>
          </a:blip>
          <a:srcRect/>
          <a:stretch/>
        </p:blipFill>
        <p:spPr>
          <a:xfrm>
            <a:off x="5496978" y="3674534"/>
            <a:ext cx="3647021" cy="3021140"/>
          </a:xfrm>
          <a:prstGeom prst="rect">
            <a:avLst/>
          </a:prstGeom>
          <a:noFill/>
          <a:ln>
            <a:noFill/>
          </a:ln>
        </p:spPr>
      </p:pic>
      <p:sp>
        <p:nvSpPr>
          <p:cNvPr id="759" name="Google Shape;759;gdd629fb66d_0_52"/>
          <p:cNvSpPr txBox="1"/>
          <p:nvPr/>
        </p:nvSpPr>
        <p:spPr>
          <a:xfrm>
            <a:off x="424771" y="1608667"/>
            <a:ext cx="7720200" cy="2284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layers of Earth below the surface</a:t>
            </a:r>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All the water on Earth</a:t>
            </a:r>
            <a:endParaRPr/>
          </a:p>
          <a:p>
            <a:pPr marL="285750" marR="0" lvl="0" indent="-28575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All the gas layers around the Earth</a:t>
            </a:r>
            <a:endParaRPr>
              <a:solidFill>
                <a:srgbClr val="FF0000"/>
              </a:solidFill>
            </a:endParaRPr>
          </a:p>
          <a:p>
            <a:pPr marL="285750" marR="0" lvl="0" indent="-2857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None of the above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3"/>
          <p:cNvSpPr txBox="1"/>
          <p:nvPr/>
        </p:nvSpPr>
        <p:spPr>
          <a:xfrm>
            <a:off x="989763" y="216922"/>
            <a:ext cx="791717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much of the Earth’s atmosphere is made of nitrogen?</a:t>
            </a:r>
            <a:endParaRPr/>
          </a:p>
        </p:txBody>
      </p:sp>
      <p:sp>
        <p:nvSpPr>
          <p:cNvPr id="766" name="Google Shape;766;p7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7" name="Google Shape;767;p73" descr="Nitrogen.jpg"/>
          <p:cNvPicPr preferRelativeResize="0"/>
          <p:nvPr/>
        </p:nvPicPr>
        <p:blipFill rotWithShape="1">
          <a:blip r:embed="rId4">
            <a:alphaModFix/>
          </a:blip>
          <a:srcRect/>
          <a:stretch/>
        </p:blipFill>
        <p:spPr>
          <a:xfrm>
            <a:off x="2065867" y="1900713"/>
            <a:ext cx="5103384" cy="425309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4"/>
          <p:cNvSpPr txBox="1"/>
          <p:nvPr/>
        </p:nvSpPr>
        <p:spPr>
          <a:xfrm>
            <a:off x="989763" y="216922"/>
            <a:ext cx="79171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cycle?</a:t>
            </a:r>
            <a:endParaRPr/>
          </a:p>
        </p:txBody>
      </p:sp>
      <p:sp>
        <p:nvSpPr>
          <p:cNvPr id="774" name="Google Shape;774;p7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5" name="Google Shape;775;p74" descr="Cycle.jpg"/>
          <p:cNvPicPr preferRelativeResize="0"/>
          <p:nvPr/>
        </p:nvPicPr>
        <p:blipFill rotWithShape="1">
          <a:blip r:embed="rId4">
            <a:alphaModFix/>
          </a:blip>
          <a:srcRect/>
          <a:stretch/>
        </p:blipFill>
        <p:spPr>
          <a:xfrm>
            <a:off x="1963691" y="1460051"/>
            <a:ext cx="5218386" cy="521838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75"/>
          <p:cNvSpPr txBox="1"/>
          <p:nvPr/>
        </p:nvSpPr>
        <p:spPr>
          <a:xfrm>
            <a:off x="1187772" y="1360256"/>
            <a:ext cx="676845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The Nitrogen Cycle</a:t>
            </a:r>
            <a:endParaRPr/>
          </a:p>
        </p:txBody>
      </p:sp>
      <p:sp>
        <p:nvSpPr>
          <p:cNvPr id="782" name="Google Shape;782;p7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3" name="Google Shape;783;p7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6"/>
          <p:cNvSpPr txBox="1">
            <a:spLocks noGrp="1"/>
          </p:cNvSpPr>
          <p:nvPr>
            <p:ph type="ctrTitle"/>
          </p:nvPr>
        </p:nvSpPr>
        <p:spPr>
          <a:xfrm>
            <a:off x="1323551" y="424770"/>
            <a:ext cx="7363767" cy="198683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a:t>The Nitrogen Cycle</a:t>
            </a:r>
            <a:r>
              <a:rPr lang="en-US" sz="3400" b="1"/>
              <a:t>: </a:t>
            </a:r>
            <a:r>
              <a:rPr lang="en-US" sz="3600"/>
              <a:t>the process through which nitrogen moves back and forth between plants, animals, bacteria, the atmosphere, and soil</a:t>
            </a:r>
            <a:br>
              <a:rPr lang="en-US" sz="3600"/>
            </a:br>
            <a:r>
              <a:rPr lang="en-US" sz="3400" b="1"/>
              <a:t> </a:t>
            </a:r>
            <a:endParaRPr/>
          </a:p>
        </p:txBody>
      </p:sp>
      <p:sp>
        <p:nvSpPr>
          <p:cNvPr id="790" name="Google Shape;790;p7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1" name="Google Shape;791;p76"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792" name="Google Shape;792;p76" descr="Anchor Image Nitrogen Cycle.jpg"/>
          <p:cNvPicPr preferRelativeResize="0"/>
          <p:nvPr/>
        </p:nvPicPr>
        <p:blipFill rotWithShape="1">
          <a:blip r:embed="rId5">
            <a:alphaModFix/>
          </a:blip>
          <a:srcRect/>
          <a:stretch/>
        </p:blipFill>
        <p:spPr>
          <a:xfrm>
            <a:off x="2624666" y="2411605"/>
            <a:ext cx="4069583" cy="429121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7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8"/>
          <p:cNvSpPr txBox="1"/>
          <p:nvPr/>
        </p:nvSpPr>
        <p:spPr>
          <a:xfrm>
            <a:off x="1066799" y="324620"/>
            <a:ext cx="7907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nitrogen cycle?</a:t>
            </a:r>
            <a:endParaRPr/>
          </a:p>
        </p:txBody>
      </p:sp>
      <p:sp>
        <p:nvSpPr>
          <p:cNvPr id="805" name="Google Shape;805;p7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6" name="Google Shape;806;p78" descr="Anchor Image Nitrogen Cycle.jpg"/>
          <p:cNvPicPr preferRelativeResize="0"/>
          <p:nvPr/>
        </p:nvPicPr>
        <p:blipFill rotWithShape="1">
          <a:blip r:embed="rId4">
            <a:alphaModFix/>
          </a:blip>
          <a:srcRect/>
          <a:stretch/>
        </p:blipFill>
        <p:spPr>
          <a:xfrm>
            <a:off x="2018781" y="1219200"/>
            <a:ext cx="5200402" cy="54836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7"/>
          <p:cNvSpPr txBox="1"/>
          <p:nvPr/>
        </p:nvSpPr>
        <p:spPr>
          <a:xfrm>
            <a:off x="989056" y="424771"/>
            <a:ext cx="7009500" cy="676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The atmosphere is invisible from Earth’s surface, but from outer space it can be seen.</a:t>
            </a:r>
            <a:endParaRPr/>
          </a:p>
        </p:txBody>
      </p:sp>
      <p:sp>
        <p:nvSpPr>
          <p:cNvPr id="170" name="Google Shape;170;p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7" descr="dreamstime_atmosphere.jpg"/>
          <p:cNvPicPr preferRelativeResize="0"/>
          <p:nvPr/>
        </p:nvPicPr>
        <p:blipFill rotWithShape="1">
          <a:blip r:embed="rId4">
            <a:alphaModFix/>
          </a:blip>
          <a:srcRect/>
          <a:stretch/>
        </p:blipFill>
        <p:spPr>
          <a:xfrm>
            <a:off x="326275" y="2594275"/>
            <a:ext cx="3948824" cy="2805275"/>
          </a:xfrm>
          <a:prstGeom prst="rect">
            <a:avLst/>
          </a:prstGeom>
          <a:noFill/>
          <a:ln>
            <a:noFill/>
          </a:ln>
        </p:spPr>
      </p:pic>
      <p:pic>
        <p:nvPicPr>
          <p:cNvPr id="172" name="Google Shape;172;p7"/>
          <p:cNvPicPr preferRelativeResize="0"/>
          <p:nvPr/>
        </p:nvPicPr>
        <p:blipFill>
          <a:blip r:embed="rId5">
            <a:alphaModFix/>
          </a:blip>
          <a:stretch>
            <a:fillRect/>
          </a:stretch>
        </p:blipFill>
        <p:spPr>
          <a:xfrm>
            <a:off x="4404950" y="2594275"/>
            <a:ext cx="4207901" cy="28052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7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13" name="Google Shape;813;p7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8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0" name="Google Shape;820;p80" descr="Young Plant.jpg"/>
          <p:cNvPicPr preferRelativeResize="0"/>
          <p:nvPr/>
        </p:nvPicPr>
        <p:blipFill rotWithShape="1">
          <a:blip r:embed="rId4">
            <a:alphaModFix/>
          </a:blip>
          <a:srcRect/>
          <a:stretch/>
        </p:blipFill>
        <p:spPr>
          <a:xfrm>
            <a:off x="612191" y="849542"/>
            <a:ext cx="8009467" cy="5815733"/>
          </a:xfrm>
          <a:prstGeom prst="rect">
            <a:avLst/>
          </a:prstGeom>
          <a:noFill/>
          <a:ln>
            <a:noFill/>
          </a:ln>
        </p:spPr>
      </p:pic>
      <p:sp>
        <p:nvSpPr>
          <p:cNvPr id="821" name="Google Shape;821;p80"/>
          <p:cNvSpPr/>
          <p:nvPr/>
        </p:nvSpPr>
        <p:spPr>
          <a:xfrm>
            <a:off x="3649663" y="1253388"/>
            <a:ext cx="4581110" cy="5094419"/>
          </a:xfrm>
          <a:prstGeom prst="noSmoking">
            <a:avLst>
              <a:gd name="adj" fmla="val 4936"/>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2" name="Google Shape;822;p80"/>
          <p:cNvSpPr txBox="1"/>
          <p:nvPr/>
        </p:nvSpPr>
        <p:spPr>
          <a:xfrm>
            <a:off x="612194" y="2539986"/>
            <a:ext cx="28788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FF0000"/>
                </a:solidFill>
                <a:latin typeface="Calibri"/>
                <a:ea typeface="Calibri"/>
                <a:cs typeface="Calibri"/>
                <a:sym typeface="Calibri"/>
              </a:rPr>
              <a:t>Atmospheric </a:t>
            </a:r>
            <a:endParaRPr/>
          </a:p>
          <a:p>
            <a:pPr marL="0" marR="0" lvl="0" indent="0" algn="ctr" rtl="0">
              <a:spcBef>
                <a:spcPts val="0"/>
              </a:spcBef>
              <a:spcAft>
                <a:spcPts val="0"/>
              </a:spcAft>
              <a:buNone/>
            </a:pPr>
            <a:r>
              <a:rPr lang="en-US" sz="4000">
                <a:solidFill>
                  <a:srgbClr val="FF0000"/>
                </a:solidFill>
                <a:latin typeface="Calibri"/>
                <a:ea typeface="Calibri"/>
                <a:cs typeface="Calibri"/>
                <a:sym typeface="Calibri"/>
              </a:rPr>
              <a:t>Nitrogen</a:t>
            </a:r>
            <a:endParaRPr/>
          </a:p>
        </p:txBody>
      </p:sp>
      <p:pic>
        <p:nvPicPr>
          <p:cNvPr id="823" name="Google Shape;823;p80"/>
          <p:cNvPicPr preferRelativeResize="0"/>
          <p:nvPr/>
        </p:nvPicPr>
        <p:blipFill>
          <a:blip r:embed="rId5">
            <a:alphaModFix/>
          </a:blip>
          <a:stretch>
            <a:fillRect/>
          </a:stretch>
        </p:blipFill>
        <p:spPr>
          <a:xfrm>
            <a:off x="612200" y="849549"/>
            <a:ext cx="3037475" cy="16875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0" name="Google Shape;830;p81" descr="Cycle.jpg"/>
          <p:cNvPicPr preferRelativeResize="0"/>
          <p:nvPr/>
        </p:nvPicPr>
        <p:blipFill rotWithShape="1">
          <a:blip r:embed="rId4">
            <a:alphaModFix/>
          </a:blip>
          <a:srcRect/>
          <a:stretch/>
        </p:blipFill>
        <p:spPr>
          <a:xfrm>
            <a:off x="1024414" y="196890"/>
            <a:ext cx="7446669" cy="6220844"/>
          </a:xfrm>
          <a:prstGeom prst="rect">
            <a:avLst/>
          </a:prstGeom>
          <a:noFill/>
          <a:ln>
            <a:noFill/>
          </a:ln>
        </p:spPr>
      </p:pic>
      <p:sp>
        <p:nvSpPr>
          <p:cNvPr id="831" name="Google Shape;831;p81"/>
          <p:cNvSpPr txBox="1"/>
          <p:nvPr/>
        </p:nvSpPr>
        <p:spPr>
          <a:xfrm rot="-1918418">
            <a:off x="2638285" y="1295134"/>
            <a:ext cx="147399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FFFFFF"/>
                </a:solidFill>
                <a:latin typeface="Calibri"/>
                <a:ea typeface="Calibri"/>
                <a:cs typeface="Calibri"/>
                <a:sym typeface="Calibri"/>
              </a:rPr>
              <a:t>Fixation</a:t>
            </a:r>
            <a:endParaRPr/>
          </a:p>
        </p:txBody>
      </p:sp>
      <p:sp>
        <p:nvSpPr>
          <p:cNvPr id="832" name="Google Shape;832;p81"/>
          <p:cNvSpPr txBox="1"/>
          <p:nvPr/>
        </p:nvSpPr>
        <p:spPr>
          <a:xfrm rot="2758542">
            <a:off x="6019719" y="2143497"/>
            <a:ext cx="224275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FFFFFF"/>
                </a:solidFill>
                <a:latin typeface="Calibri"/>
                <a:ea typeface="Calibri"/>
                <a:cs typeface="Calibri"/>
                <a:sym typeface="Calibri"/>
              </a:rPr>
              <a:t>Nitrification</a:t>
            </a:r>
            <a:endParaRPr/>
          </a:p>
        </p:txBody>
      </p:sp>
      <p:sp>
        <p:nvSpPr>
          <p:cNvPr id="833" name="Google Shape;833;p81"/>
          <p:cNvSpPr txBox="1"/>
          <p:nvPr/>
        </p:nvSpPr>
        <p:spPr>
          <a:xfrm rot="-1540876">
            <a:off x="4834523" y="4699668"/>
            <a:ext cx="213672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FFFFFF"/>
                </a:solidFill>
                <a:latin typeface="Calibri"/>
                <a:ea typeface="Calibri"/>
                <a:cs typeface="Calibri"/>
                <a:sym typeface="Calibri"/>
              </a:rPr>
              <a:t>Assimilation</a:t>
            </a:r>
            <a:endParaRPr/>
          </a:p>
        </p:txBody>
      </p:sp>
      <p:sp>
        <p:nvSpPr>
          <p:cNvPr id="834" name="Google Shape;834;p81"/>
          <p:cNvSpPr txBox="1"/>
          <p:nvPr/>
        </p:nvSpPr>
        <p:spPr>
          <a:xfrm rot="2895069">
            <a:off x="1059267" y="3852650"/>
            <a:ext cx="294786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FFFFFF"/>
                </a:solidFill>
                <a:latin typeface="Calibri"/>
                <a:ea typeface="Calibri"/>
                <a:cs typeface="Calibri"/>
                <a:sym typeface="Calibri"/>
              </a:rPr>
              <a:t>Ammonification</a:t>
            </a:r>
            <a:endParaRPr/>
          </a:p>
        </p:txBody>
      </p:sp>
      <p:sp>
        <p:nvSpPr>
          <p:cNvPr id="835" name="Google Shape;835;p81"/>
          <p:cNvSpPr txBox="1"/>
          <p:nvPr/>
        </p:nvSpPr>
        <p:spPr>
          <a:xfrm>
            <a:off x="3353982" y="2757601"/>
            <a:ext cx="2932065"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Nitrogen Cycle</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2"/>
          <p:cNvSpPr txBox="1"/>
          <p:nvPr/>
        </p:nvSpPr>
        <p:spPr>
          <a:xfrm>
            <a:off x="2722300" y="2526094"/>
            <a:ext cx="69149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BDD1F9"/>
                </a:solidFill>
                <a:latin typeface="Calibri"/>
                <a:ea typeface="Calibri"/>
                <a:cs typeface="Calibri"/>
                <a:sym typeface="Calibri"/>
              </a:rPr>
              <a:t>N</a:t>
            </a:r>
            <a:endParaRPr/>
          </a:p>
        </p:txBody>
      </p:sp>
      <p:sp>
        <p:nvSpPr>
          <p:cNvPr id="843" name="Google Shape;843;p82"/>
          <p:cNvSpPr txBox="1"/>
          <p:nvPr/>
        </p:nvSpPr>
        <p:spPr>
          <a:xfrm>
            <a:off x="3390174" y="3172425"/>
            <a:ext cx="3016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BDD1F9"/>
                </a:solidFill>
                <a:latin typeface="Calibri"/>
                <a:ea typeface="Calibri"/>
                <a:cs typeface="Calibri"/>
                <a:sym typeface="Calibri"/>
              </a:rPr>
              <a:t>2</a:t>
            </a:r>
            <a:endParaRPr/>
          </a:p>
        </p:txBody>
      </p:sp>
      <p:cxnSp>
        <p:nvCxnSpPr>
          <p:cNvPr id="844" name="Google Shape;844;p82"/>
          <p:cNvCxnSpPr/>
          <p:nvPr/>
        </p:nvCxnSpPr>
        <p:spPr>
          <a:xfrm>
            <a:off x="3814732" y="3172425"/>
            <a:ext cx="1365541"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845" name="Google Shape;845;p82"/>
          <p:cNvSpPr/>
          <p:nvPr/>
        </p:nvSpPr>
        <p:spPr>
          <a:xfrm>
            <a:off x="5414082" y="2526094"/>
            <a:ext cx="11769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BDD1F9"/>
                </a:solidFill>
                <a:latin typeface="Calibri"/>
                <a:ea typeface="Calibri"/>
                <a:cs typeface="Calibri"/>
                <a:sym typeface="Calibri"/>
              </a:rPr>
              <a:t>NH</a:t>
            </a:r>
            <a:endParaRPr/>
          </a:p>
        </p:txBody>
      </p:sp>
      <p:sp>
        <p:nvSpPr>
          <p:cNvPr id="846" name="Google Shape;846;p82"/>
          <p:cNvSpPr/>
          <p:nvPr/>
        </p:nvSpPr>
        <p:spPr>
          <a:xfrm>
            <a:off x="6440152" y="2618427"/>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BDD1F9"/>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BDD1F9"/>
              </a:solidFill>
              <a:latin typeface="Calibri"/>
              <a:ea typeface="Calibri"/>
              <a:cs typeface="Calibri"/>
              <a:sym typeface="Calibri"/>
            </a:endParaRPr>
          </a:p>
          <a:p>
            <a:pPr marL="0" marR="0" lvl="0" indent="0" algn="l" rtl="0">
              <a:spcBef>
                <a:spcPts val="0"/>
              </a:spcBef>
              <a:spcAft>
                <a:spcPts val="0"/>
              </a:spcAft>
              <a:buNone/>
            </a:pPr>
            <a:r>
              <a:rPr lang="en-US" sz="1800" b="1">
                <a:solidFill>
                  <a:srgbClr val="BDD1F9"/>
                </a:solidFill>
                <a:latin typeface="Calibri"/>
                <a:ea typeface="Calibri"/>
                <a:cs typeface="Calibri"/>
                <a:sym typeface="Calibri"/>
              </a:rPr>
              <a:t>4</a:t>
            </a:r>
            <a:endParaRPr/>
          </a:p>
        </p:txBody>
      </p:sp>
      <p:sp>
        <p:nvSpPr>
          <p:cNvPr id="847" name="Google Shape;847;p82"/>
          <p:cNvSpPr txBox="1"/>
          <p:nvPr/>
        </p:nvSpPr>
        <p:spPr>
          <a:xfrm>
            <a:off x="1912832" y="3495567"/>
            <a:ext cx="217758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538CD5"/>
                </a:solidFill>
                <a:latin typeface="Calibri"/>
                <a:ea typeface="Calibri"/>
                <a:cs typeface="Calibri"/>
                <a:sym typeface="Calibri"/>
              </a:rPr>
              <a:t>Atmospheric </a:t>
            </a:r>
            <a:endParaRPr/>
          </a:p>
          <a:p>
            <a:pPr marL="0" marR="0" lvl="0" indent="0" algn="ctr" rtl="0">
              <a:spcBef>
                <a:spcPts val="0"/>
              </a:spcBef>
              <a:spcAft>
                <a:spcPts val="0"/>
              </a:spcAft>
              <a:buNone/>
            </a:pPr>
            <a:r>
              <a:rPr lang="en-US" sz="3000">
                <a:solidFill>
                  <a:srgbClr val="538CD5"/>
                </a:solidFill>
                <a:latin typeface="Calibri"/>
                <a:ea typeface="Calibri"/>
                <a:cs typeface="Calibri"/>
                <a:sym typeface="Calibri"/>
              </a:rPr>
              <a:t>Nitrogen</a:t>
            </a:r>
            <a:endParaRPr/>
          </a:p>
        </p:txBody>
      </p:sp>
      <p:sp>
        <p:nvSpPr>
          <p:cNvPr id="848" name="Google Shape;848;p82"/>
          <p:cNvSpPr/>
          <p:nvPr/>
        </p:nvSpPr>
        <p:spPr>
          <a:xfrm>
            <a:off x="4961786" y="3783384"/>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538CD5"/>
                </a:solidFill>
                <a:latin typeface="Calibri"/>
                <a:ea typeface="Calibri"/>
                <a:cs typeface="Calibri"/>
                <a:sym typeface="Calibri"/>
              </a:rPr>
              <a:t>Ammonium</a:t>
            </a:r>
            <a:endParaRPr/>
          </a:p>
        </p:txBody>
      </p:sp>
      <p:sp>
        <p:nvSpPr>
          <p:cNvPr id="849" name="Google Shape;849;p82"/>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850" name="Google Shape;850;p82"/>
          <p:cNvSpPr txBox="1"/>
          <p:nvPr/>
        </p:nvSpPr>
        <p:spPr>
          <a:xfrm>
            <a:off x="3031501" y="628110"/>
            <a:ext cx="273719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C7876"/>
                </a:solidFill>
                <a:latin typeface="Calibri"/>
                <a:ea typeface="Calibri"/>
                <a:cs typeface="Calibri"/>
                <a:sym typeface="Calibri"/>
              </a:rPr>
              <a:t>Fixation</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3"/>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858" name="Google Shape;858;p83"/>
          <p:cNvSpPr txBox="1"/>
          <p:nvPr/>
        </p:nvSpPr>
        <p:spPr>
          <a:xfrm>
            <a:off x="2690761" y="2070726"/>
            <a:ext cx="69149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BDD1F9"/>
                </a:solidFill>
                <a:latin typeface="Calibri"/>
                <a:ea typeface="Calibri"/>
                <a:cs typeface="Calibri"/>
                <a:sym typeface="Calibri"/>
              </a:rPr>
              <a:t>N</a:t>
            </a:r>
            <a:endParaRPr/>
          </a:p>
        </p:txBody>
      </p:sp>
      <p:sp>
        <p:nvSpPr>
          <p:cNvPr id="859" name="Google Shape;859;p83"/>
          <p:cNvSpPr txBox="1"/>
          <p:nvPr/>
        </p:nvSpPr>
        <p:spPr>
          <a:xfrm>
            <a:off x="3358635" y="2717057"/>
            <a:ext cx="3016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BDD1F9"/>
                </a:solidFill>
                <a:latin typeface="Calibri"/>
                <a:ea typeface="Calibri"/>
                <a:cs typeface="Calibri"/>
                <a:sym typeface="Calibri"/>
              </a:rPr>
              <a:t>2</a:t>
            </a:r>
            <a:endParaRPr/>
          </a:p>
        </p:txBody>
      </p:sp>
      <p:cxnSp>
        <p:nvCxnSpPr>
          <p:cNvPr id="860" name="Google Shape;860;p83"/>
          <p:cNvCxnSpPr/>
          <p:nvPr/>
        </p:nvCxnSpPr>
        <p:spPr>
          <a:xfrm>
            <a:off x="3783193" y="2717057"/>
            <a:ext cx="1365541"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861" name="Google Shape;861;p83"/>
          <p:cNvSpPr/>
          <p:nvPr/>
        </p:nvSpPr>
        <p:spPr>
          <a:xfrm>
            <a:off x="5382543" y="2070726"/>
            <a:ext cx="11769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BDD1F9"/>
                </a:solidFill>
                <a:latin typeface="Calibri"/>
                <a:ea typeface="Calibri"/>
                <a:cs typeface="Calibri"/>
                <a:sym typeface="Calibri"/>
              </a:rPr>
              <a:t>NH</a:t>
            </a:r>
            <a:endParaRPr/>
          </a:p>
        </p:txBody>
      </p:sp>
      <p:sp>
        <p:nvSpPr>
          <p:cNvPr id="862" name="Google Shape;862;p83"/>
          <p:cNvSpPr/>
          <p:nvPr/>
        </p:nvSpPr>
        <p:spPr>
          <a:xfrm>
            <a:off x="6408613" y="2163059"/>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BDD1F9"/>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BDD1F9"/>
              </a:solidFill>
              <a:latin typeface="Calibri"/>
              <a:ea typeface="Calibri"/>
              <a:cs typeface="Calibri"/>
              <a:sym typeface="Calibri"/>
            </a:endParaRPr>
          </a:p>
          <a:p>
            <a:pPr marL="0" marR="0" lvl="0" indent="0" algn="l" rtl="0">
              <a:spcBef>
                <a:spcPts val="0"/>
              </a:spcBef>
              <a:spcAft>
                <a:spcPts val="0"/>
              </a:spcAft>
              <a:buNone/>
            </a:pPr>
            <a:r>
              <a:rPr lang="en-US" sz="1800" b="1">
                <a:solidFill>
                  <a:srgbClr val="BDD1F9"/>
                </a:solidFill>
                <a:latin typeface="Calibri"/>
                <a:ea typeface="Calibri"/>
                <a:cs typeface="Calibri"/>
                <a:sym typeface="Calibri"/>
              </a:rPr>
              <a:t>3</a:t>
            </a:r>
            <a:endParaRPr/>
          </a:p>
        </p:txBody>
      </p:sp>
      <p:sp>
        <p:nvSpPr>
          <p:cNvPr id="863" name="Google Shape;863;p83"/>
          <p:cNvSpPr txBox="1"/>
          <p:nvPr/>
        </p:nvSpPr>
        <p:spPr>
          <a:xfrm>
            <a:off x="1881293" y="3040199"/>
            <a:ext cx="217758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538CD5"/>
                </a:solidFill>
                <a:latin typeface="Calibri"/>
                <a:ea typeface="Calibri"/>
                <a:cs typeface="Calibri"/>
                <a:sym typeface="Calibri"/>
              </a:rPr>
              <a:t>Atmospheric </a:t>
            </a:r>
            <a:endParaRPr/>
          </a:p>
          <a:p>
            <a:pPr marL="0" marR="0" lvl="0" indent="0" algn="ctr" rtl="0">
              <a:spcBef>
                <a:spcPts val="0"/>
              </a:spcBef>
              <a:spcAft>
                <a:spcPts val="0"/>
              </a:spcAft>
              <a:buNone/>
            </a:pPr>
            <a:r>
              <a:rPr lang="en-US" sz="3000">
                <a:solidFill>
                  <a:srgbClr val="538CD5"/>
                </a:solidFill>
                <a:latin typeface="Calibri"/>
                <a:ea typeface="Calibri"/>
                <a:cs typeface="Calibri"/>
                <a:sym typeface="Calibri"/>
              </a:rPr>
              <a:t>Nitrogen</a:t>
            </a:r>
            <a:endParaRPr/>
          </a:p>
        </p:txBody>
      </p:sp>
      <p:sp>
        <p:nvSpPr>
          <p:cNvPr id="864" name="Google Shape;864;p83"/>
          <p:cNvSpPr/>
          <p:nvPr/>
        </p:nvSpPr>
        <p:spPr>
          <a:xfrm>
            <a:off x="4930247" y="3328016"/>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538CD5"/>
                </a:solidFill>
                <a:latin typeface="Calibri"/>
                <a:ea typeface="Calibri"/>
                <a:cs typeface="Calibri"/>
                <a:sym typeface="Calibri"/>
              </a:rPr>
              <a:t>Ammonia</a:t>
            </a:r>
            <a:endParaRPr/>
          </a:p>
        </p:txBody>
      </p:sp>
      <p:sp>
        <p:nvSpPr>
          <p:cNvPr id="865" name="Google Shape;865;p83"/>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pic>
        <p:nvPicPr>
          <p:cNvPr id="866" name="Google Shape;866;p83" descr="Soil and Grass.jpg"/>
          <p:cNvPicPr preferRelativeResize="0"/>
          <p:nvPr/>
        </p:nvPicPr>
        <p:blipFill rotWithShape="1">
          <a:blip r:embed="rId4">
            <a:alphaModFix/>
          </a:blip>
          <a:srcRect l="-68633"/>
          <a:stretch/>
        </p:blipFill>
        <p:spPr>
          <a:xfrm>
            <a:off x="2239485" y="0"/>
            <a:ext cx="3331920" cy="2169902"/>
          </a:xfrm>
          <a:prstGeom prst="rect">
            <a:avLst/>
          </a:prstGeom>
          <a:noFill/>
          <a:ln>
            <a:noFill/>
          </a:ln>
        </p:spPr>
      </p:pic>
      <p:pic>
        <p:nvPicPr>
          <p:cNvPr id="867" name="Google Shape;867;p83" descr="Lightning.jpg"/>
          <p:cNvPicPr preferRelativeResize="0"/>
          <p:nvPr/>
        </p:nvPicPr>
        <p:blipFill rotWithShape="1">
          <a:blip r:embed="rId5">
            <a:alphaModFix/>
          </a:blip>
          <a:srcRect/>
          <a:stretch/>
        </p:blipFill>
        <p:spPr>
          <a:xfrm>
            <a:off x="3719711" y="4055862"/>
            <a:ext cx="1545833" cy="249832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8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85"/>
          <p:cNvSpPr txBox="1"/>
          <p:nvPr/>
        </p:nvSpPr>
        <p:spPr>
          <a:xfrm>
            <a:off x="1066799" y="324620"/>
            <a:ext cx="7907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fixation?</a:t>
            </a:r>
            <a:endParaRPr/>
          </a:p>
        </p:txBody>
      </p:sp>
      <p:sp>
        <p:nvSpPr>
          <p:cNvPr id="880" name="Google Shape;880;p8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1" name="Google Shape;881;p85" descr="Anchor Image Nitrogen Cycle.jpg"/>
          <p:cNvPicPr preferRelativeResize="0"/>
          <p:nvPr/>
        </p:nvPicPr>
        <p:blipFill rotWithShape="1">
          <a:blip r:embed="rId4">
            <a:alphaModFix/>
          </a:blip>
          <a:srcRect/>
          <a:stretch/>
        </p:blipFill>
        <p:spPr>
          <a:xfrm>
            <a:off x="2018781" y="1219200"/>
            <a:ext cx="5200402" cy="548362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8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6"/>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889" name="Google Shape;889;p86"/>
          <p:cNvSpPr txBox="1"/>
          <p:nvPr/>
        </p:nvSpPr>
        <p:spPr>
          <a:xfrm>
            <a:off x="941651" y="3044967"/>
            <a:ext cx="69149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BDD1F9"/>
                </a:solidFill>
                <a:latin typeface="Calibri"/>
                <a:ea typeface="Calibri"/>
                <a:cs typeface="Calibri"/>
                <a:sym typeface="Calibri"/>
              </a:rPr>
              <a:t>N</a:t>
            </a:r>
            <a:endParaRPr/>
          </a:p>
        </p:txBody>
      </p:sp>
      <p:sp>
        <p:nvSpPr>
          <p:cNvPr id="890" name="Google Shape;890;p86"/>
          <p:cNvSpPr txBox="1"/>
          <p:nvPr/>
        </p:nvSpPr>
        <p:spPr>
          <a:xfrm>
            <a:off x="1609525" y="3691298"/>
            <a:ext cx="3016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BDD1F9"/>
                </a:solidFill>
                <a:latin typeface="Calibri"/>
                <a:ea typeface="Calibri"/>
                <a:cs typeface="Calibri"/>
                <a:sym typeface="Calibri"/>
              </a:rPr>
              <a:t>2</a:t>
            </a:r>
            <a:endParaRPr/>
          </a:p>
        </p:txBody>
      </p:sp>
      <p:cxnSp>
        <p:nvCxnSpPr>
          <p:cNvPr id="891" name="Google Shape;891;p86"/>
          <p:cNvCxnSpPr/>
          <p:nvPr/>
        </p:nvCxnSpPr>
        <p:spPr>
          <a:xfrm>
            <a:off x="2034083" y="3691298"/>
            <a:ext cx="812782"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892" name="Google Shape;892;p86"/>
          <p:cNvSpPr/>
          <p:nvPr/>
        </p:nvSpPr>
        <p:spPr>
          <a:xfrm>
            <a:off x="3633433" y="3044967"/>
            <a:ext cx="11769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BDD1F9"/>
                </a:solidFill>
                <a:latin typeface="Calibri"/>
                <a:ea typeface="Calibri"/>
                <a:cs typeface="Calibri"/>
                <a:sym typeface="Calibri"/>
              </a:rPr>
              <a:t>NH</a:t>
            </a:r>
            <a:endParaRPr/>
          </a:p>
        </p:txBody>
      </p:sp>
      <p:sp>
        <p:nvSpPr>
          <p:cNvPr id="893" name="Google Shape;893;p86"/>
          <p:cNvSpPr/>
          <p:nvPr/>
        </p:nvSpPr>
        <p:spPr>
          <a:xfrm>
            <a:off x="4659503" y="3137300"/>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BDD1F9"/>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BDD1F9"/>
              </a:solidFill>
              <a:latin typeface="Calibri"/>
              <a:ea typeface="Calibri"/>
              <a:cs typeface="Calibri"/>
              <a:sym typeface="Calibri"/>
            </a:endParaRPr>
          </a:p>
          <a:p>
            <a:pPr marL="0" marR="0" lvl="0" indent="0" algn="l" rtl="0">
              <a:spcBef>
                <a:spcPts val="0"/>
              </a:spcBef>
              <a:spcAft>
                <a:spcPts val="0"/>
              </a:spcAft>
              <a:buNone/>
            </a:pPr>
            <a:r>
              <a:rPr lang="en-US" sz="1800" b="1">
                <a:solidFill>
                  <a:srgbClr val="BDD1F9"/>
                </a:solidFill>
                <a:latin typeface="Calibri"/>
                <a:ea typeface="Calibri"/>
                <a:cs typeface="Calibri"/>
                <a:sym typeface="Calibri"/>
              </a:rPr>
              <a:t>3</a:t>
            </a:r>
            <a:endParaRPr/>
          </a:p>
        </p:txBody>
      </p:sp>
      <p:sp>
        <p:nvSpPr>
          <p:cNvPr id="894" name="Google Shape;894;p86"/>
          <p:cNvSpPr txBox="1"/>
          <p:nvPr/>
        </p:nvSpPr>
        <p:spPr>
          <a:xfrm>
            <a:off x="132183" y="4014440"/>
            <a:ext cx="217758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538CD5"/>
                </a:solidFill>
                <a:latin typeface="Calibri"/>
                <a:ea typeface="Calibri"/>
                <a:cs typeface="Calibri"/>
                <a:sym typeface="Calibri"/>
              </a:rPr>
              <a:t>Atmospheric </a:t>
            </a:r>
            <a:endParaRPr/>
          </a:p>
          <a:p>
            <a:pPr marL="0" marR="0" lvl="0" indent="0" algn="ctr" rtl="0">
              <a:spcBef>
                <a:spcPts val="0"/>
              </a:spcBef>
              <a:spcAft>
                <a:spcPts val="0"/>
              </a:spcAft>
              <a:buNone/>
            </a:pPr>
            <a:r>
              <a:rPr lang="en-US" sz="3000">
                <a:solidFill>
                  <a:srgbClr val="538CD5"/>
                </a:solidFill>
                <a:latin typeface="Calibri"/>
                <a:ea typeface="Calibri"/>
                <a:cs typeface="Calibri"/>
                <a:sym typeface="Calibri"/>
              </a:rPr>
              <a:t>Nitrogen</a:t>
            </a:r>
            <a:endParaRPr/>
          </a:p>
        </p:txBody>
      </p:sp>
      <p:sp>
        <p:nvSpPr>
          <p:cNvPr id="895" name="Google Shape;895;p86"/>
          <p:cNvSpPr/>
          <p:nvPr/>
        </p:nvSpPr>
        <p:spPr>
          <a:xfrm>
            <a:off x="3181137" y="4302257"/>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538CD5"/>
                </a:solidFill>
                <a:latin typeface="Calibri"/>
                <a:ea typeface="Calibri"/>
                <a:cs typeface="Calibri"/>
                <a:sym typeface="Calibri"/>
              </a:rPr>
              <a:t>Ammonium</a:t>
            </a:r>
            <a:endParaRPr/>
          </a:p>
        </p:txBody>
      </p:sp>
      <p:sp>
        <p:nvSpPr>
          <p:cNvPr id="896" name="Google Shape;896;p86"/>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897" name="Google Shape;897;p86"/>
          <p:cNvSpPr txBox="1"/>
          <p:nvPr/>
        </p:nvSpPr>
        <p:spPr>
          <a:xfrm>
            <a:off x="2367931" y="199592"/>
            <a:ext cx="40149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C7876"/>
                </a:solidFill>
                <a:latin typeface="Calibri"/>
                <a:ea typeface="Calibri"/>
                <a:cs typeface="Calibri"/>
                <a:sym typeface="Calibri"/>
              </a:rPr>
              <a:t>Nitrification</a:t>
            </a:r>
            <a:endParaRPr/>
          </a:p>
        </p:txBody>
      </p:sp>
      <p:sp>
        <p:nvSpPr>
          <p:cNvPr id="898" name="Google Shape;898;p86"/>
          <p:cNvSpPr txBox="1"/>
          <p:nvPr/>
        </p:nvSpPr>
        <p:spPr>
          <a:xfrm>
            <a:off x="6517029" y="2323476"/>
            <a:ext cx="12118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C0504D"/>
                </a:solidFill>
                <a:latin typeface="Calibri"/>
                <a:ea typeface="Calibri"/>
                <a:cs typeface="Calibri"/>
                <a:sym typeface="Calibri"/>
              </a:rPr>
              <a:t>NO</a:t>
            </a:r>
            <a:endParaRPr/>
          </a:p>
        </p:txBody>
      </p:sp>
      <p:sp>
        <p:nvSpPr>
          <p:cNvPr id="899" name="Google Shape;899;p86"/>
          <p:cNvSpPr txBox="1"/>
          <p:nvPr/>
        </p:nvSpPr>
        <p:spPr>
          <a:xfrm>
            <a:off x="6669429" y="4060630"/>
            <a:ext cx="12118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C0504D"/>
                </a:solidFill>
                <a:latin typeface="Calibri"/>
                <a:ea typeface="Calibri"/>
                <a:cs typeface="Calibri"/>
                <a:sym typeface="Calibri"/>
              </a:rPr>
              <a:t>NO</a:t>
            </a:r>
            <a:endParaRPr/>
          </a:p>
        </p:txBody>
      </p:sp>
      <p:sp>
        <p:nvSpPr>
          <p:cNvPr id="900" name="Google Shape;900;p86"/>
          <p:cNvSpPr txBox="1"/>
          <p:nvPr/>
        </p:nvSpPr>
        <p:spPr>
          <a:xfrm>
            <a:off x="7739654" y="4245296"/>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504D"/>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C0504D"/>
              </a:solidFill>
              <a:latin typeface="Calibri"/>
              <a:ea typeface="Calibri"/>
              <a:cs typeface="Calibri"/>
              <a:sym typeface="Calibri"/>
            </a:endParaRPr>
          </a:p>
          <a:p>
            <a:pPr marL="0" marR="0" lvl="0" indent="0" algn="l" rtl="0">
              <a:spcBef>
                <a:spcPts val="0"/>
              </a:spcBef>
              <a:spcAft>
                <a:spcPts val="0"/>
              </a:spcAft>
              <a:buNone/>
            </a:pPr>
            <a:r>
              <a:rPr lang="en-US" sz="1800" b="1">
                <a:solidFill>
                  <a:srgbClr val="C0504D"/>
                </a:solidFill>
                <a:latin typeface="Calibri"/>
                <a:ea typeface="Calibri"/>
                <a:cs typeface="Calibri"/>
                <a:sym typeface="Calibri"/>
              </a:rPr>
              <a:t>3</a:t>
            </a:r>
            <a:endParaRPr/>
          </a:p>
        </p:txBody>
      </p:sp>
      <p:sp>
        <p:nvSpPr>
          <p:cNvPr id="901" name="Google Shape;901;p86"/>
          <p:cNvSpPr txBox="1"/>
          <p:nvPr/>
        </p:nvSpPr>
        <p:spPr>
          <a:xfrm>
            <a:off x="7590394" y="2415809"/>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504D"/>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C0504D"/>
              </a:solidFill>
              <a:latin typeface="Calibri"/>
              <a:ea typeface="Calibri"/>
              <a:cs typeface="Calibri"/>
              <a:sym typeface="Calibri"/>
            </a:endParaRPr>
          </a:p>
          <a:p>
            <a:pPr marL="0" marR="0" lvl="0" indent="0" algn="l" rtl="0">
              <a:spcBef>
                <a:spcPts val="0"/>
              </a:spcBef>
              <a:spcAft>
                <a:spcPts val="0"/>
              </a:spcAft>
              <a:buNone/>
            </a:pPr>
            <a:r>
              <a:rPr lang="en-US" sz="1800" b="1">
                <a:solidFill>
                  <a:srgbClr val="C0504D"/>
                </a:solidFill>
                <a:latin typeface="Calibri"/>
                <a:ea typeface="Calibri"/>
                <a:cs typeface="Calibri"/>
                <a:sym typeface="Calibri"/>
              </a:rPr>
              <a:t>2</a:t>
            </a:r>
            <a:endParaRPr/>
          </a:p>
        </p:txBody>
      </p:sp>
      <p:cxnSp>
        <p:nvCxnSpPr>
          <p:cNvPr id="902" name="Google Shape;902;p86"/>
          <p:cNvCxnSpPr>
            <a:endCxn id="898" idx="1"/>
          </p:cNvCxnSpPr>
          <p:nvPr/>
        </p:nvCxnSpPr>
        <p:spPr>
          <a:xfrm rot="10800000" flipH="1">
            <a:off x="5151429" y="2831307"/>
            <a:ext cx="1365600" cy="6984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03" name="Google Shape;903;p86"/>
          <p:cNvCxnSpPr/>
          <p:nvPr/>
        </p:nvCxnSpPr>
        <p:spPr>
          <a:xfrm>
            <a:off x="5151488" y="3670757"/>
            <a:ext cx="1365541" cy="807937"/>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904" name="Google Shape;904;p86"/>
          <p:cNvSpPr/>
          <p:nvPr/>
        </p:nvSpPr>
        <p:spPr>
          <a:xfrm>
            <a:off x="6305315" y="5082155"/>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accent2"/>
                </a:solidFill>
                <a:latin typeface="Calibri"/>
                <a:ea typeface="Calibri"/>
                <a:cs typeface="Calibri"/>
                <a:sym typeface="Calibri"/>
              </a:rPr>
              <a:t>Nitrates</a:t>
            </a:r>
            <a:endParaRPr/>
          </a:p>
        </p:txBody>
      </p:sp>
      <p:sp>
        <p:nvSpPr>
          <p:cNvPr id="905" name="Google Shape;905;p86"/>
          <p:cNvSpPr/>
          <p:nvPr/>
        </p:nvSpPr>
        <p:spPr>
          <a:xfrm>
            <a:off x="6457715" y="3252644"/>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accent2"/>
                </a:solidFill>
                <a:latin typeface="Calibri"/>
                <a:ea typeface="Calibri"/>
                <a:cs typeface="Calibri"/>
                <a:sym typeface="Calibri"/>
              </a:rPr>
              <a:t>Nitrites</a:t>
            </a:r>
            <a:endParaRPr/>
          </a:p>
        </p:txBody>
      </p:sp>
      <p:sp>
        <p:nvSpPr>
          <p:cNvPr id="906" name="Google Shape;906;p86"/>
          <p:cNvSpPr/>
          <p:nvPr/>
        </p:nvSpPr>
        <p:spPr>
          <a:xfrm>
            <a:off x="3106319" y="2162646"/>
            <a:ext cx="5994721" cy="3954594"/>
          </a:xfrm>
          <a:prstGeom prst="ellipse">
            <a:avLst/>
          </a:prstGeom>
          <a:no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8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7"/>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14" name="Google Shape;914;p87"/>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15" name="Google Shape;915;p87"/>
          <p:cNvSpPr txBox="1"/>
          <p:nvPr/>
        </p:nvSpPr>
        <p:spPr>
          <a:xfrm>
            <a:off x="273108" y="419726"/>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16" name="Google Shape;916;p87"/>
          <p:cNvSpPr txBox="1"/>
          <p:nvPr/>
        </p:nvSpPr>
        <p:spPr>
          <a:xfrm>
            <a:off x="811102" y="4054040"/>
            <a:ext cx="12118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accent3"/>
                </a:solidFill>
                <a:latin typeface="Calibri"/>
                <a:ea typeface="Calibri"/>
                <a:cs typeface="Calibri"/>
                <a:sym typeface="Calibri"/>
              </a:rPr>
              <a:t>NO</a:t>
            </a:r>
            <a:endParaRPr/>
          </a:p>
        </p:txBody>
      </p:sp>
      <p:sp>
        <p:nvSpPr>
          <p:cNvPr id="917" name="Google Shape;917;p87"/>
          <p:cNvSpPr txBox="1"/>
          <p:nvPr/>
        </p:nvSpPr>
        <p:spPr>
          <a:xfrm>
            <a:off x="6826774" y="4146373"/>
            <a:ext cx="12118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accent3"/>
                </a:solidFill>
                <a:latin typeface="Calibri"/>
                <a:ea typeface="Calibri"/>
                <a:cs typeface="Calibri"/>
                <a:sym typeface="Calibri"/>
              </a:rPr>
              <a:t>NO</a:t>
            </a:r>
            <a:endParaRPr/>
          </a:p>
        </p:txBody>
      </p:sp>
      <p:sp>
        <p:nvSpPr>
          <p:cNvPr id="918" name="Google Shape;918;p87"/>
          <p:cNvSpPr txBox="1"/>
          <p:nvPr/>
        </p:nvSpPr>
        <p:spPr>
          <a:xfrm>
            <a:off x="7896999" y="4331039"/>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504D"/>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C0504D"/>
              </a:solidFill>
              <a:latin typeface="Calibri"/>
              <a:ea typeface="Calibri"/>
              <a:cs typeface="Calibri"/>
              <a:sym typeface="Calibri"/>
            </a:endParaRPr>
          </a:p>
          <a:p>
            <a:pPr marL="0" marR="0" lvl="0" indent="0" algn="l" rtl="0">
              <a:spcBef>
                <a:spcPts val="0"/>
              </a:spcBef>
              <a:spcAft>
                <a:spcPts val="0"/>
              </a:spcAft>
              <a:buNone/>
            </a:pPr>
            <a:r>
              <a:rPr lang="en-US" sz="1800" b="1">
                <a:solidFill>
                  <a:srgbClr val="C0504D"/>
                </a:solidFill>
                <a:latin typeface="Calibri"/>
                <a:ea typeface="Calibri"/>
                <a:cs typeface="Calibri"/>
                <a:sym typeface="Calibri"/>
              </a:rPr>
              <a:t>3</a:t>
            </a:r>
            <a:endParaRPr/>
          </a:p>
        </p:txBody>
      </p:sp>
      <p:sp>
        <p:nvSpPr>
          <p:cNvPr id="919" name="Google Shape;919;p87"/>
          <p:cNvSpPr txBox="1"/>
          <p:nvPr/>
        </p:nvSpPr>
        <p:spPr>
          <a:xfrm>
            <a:off x="1884467" y="4146373"/>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504D"/>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C0504D"/>
              </a:solidFill>
              <a:latin typeface="Calibri"/>
              <a:ea typeface="Calibri"/>
              <a:cs typeface="Calibri"/>
              <a:sym typeface="Calibri"/>
            </a:endParaRPr>
          </a:p>
          <a:p>
            <a:pPr marL="0" marR="0" lvl="0" indent="0" algn="l" rtl="0">
              <a:spcBef>
                <a:spcPts val="0"/>
              </a:spcBef>
              <a:spcAft>
                <a:spcPts val="0"/>
              </a:spcAft>
              <a:buNone/>
            </a:pPr>
            <a:r>
              <a:rPr lang="en-US" sz="1800" b="1">
                <a:solidFill>
                  <a:srgbClr val="C0504D"/>
                </a:solidFill>
                <a:latin typeface="Calibri"/>
                <a:ea typeface="Calibri"/>
                <a:cs typeface="Calibri"/>
                <a:sym typeface="Calibri"/>
              </a:rPr>
              <a:t>2</a:t>
            </a:r>
            <a:endParaRPr/>
          </a:p>
        </p:txBody>
      </p:sp>
      <p:sp>
        <p:nvSpPr>
          <p:cNvPr id="920" name="Google Shape;920;p87"/>
          <p:cNvSpPr/>
          <p:nvPr/>
        </p:nvSpPr>
        <p:spPr>
          <a:xfrm>
            <a:off x="6435328" y="5162036"/>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accent3"/>
                </a:solidFill>
                <a:latin typeface="Calibri"/>
                <a:ea typeface="Calibri"/>
                <a:cs typeface="Calibri"/>
                <a:sym typeface="Calibri"/>
              </a:rPr>
              <a:t>Nitrates</a:t>
            </a:r>
            <a:endParaRPr/>
          </a:p>
        </p:txBody>
      </p:sp>
      <p:sp>
        <p:nvSpPr>
          <p:cNvPr id="921" name="Google Shape;921;p87"/>
          <p:cNvSpPr/>
          <p:nvPr/>
        </p:nvSpPr>
        <p:spPr>
          <a:xfrm>
            <a:off x="273108" y="5053070"/>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accent3"/>
                </a:solidFill>
                <a:latin typeface="Calibri"/>
                <a:ea typeface="Calibri"/>
                <a:cs typeface="Calibri"/>
                <a:sym typeface="Calibri"/>
              </a:rPr>
              <a:t>Nitrites</a:t>
            </a:r>
            <a:endParaRPr/>
          </a:p>
        </p:txBody>
      </p:sp>
      <p:pic>
        <p:nvPicPr>
          <p:cNvPr id="922" name="Google Shape;922;p87" descr="Plant with Roots.jpg"/>
          <p:cNvPicPr preferRelativeResize="0"/>
          <p:nvPr/>
        </p:nvPicPr>
        <p:blipFill rotWithShape="1">
          <a:blip r:embed="rId4">
            <a:alphaModFix/>
          </a:blip>
          <a:srcRect/>
          <a:stretch/>
        </p:blipFill>
        <p:spPr>
          <a:xfrm>
            <a:off x="2941566" y="547842"/>
            <a:ext cx="3202525" cy="4905399"/>
          </a:xfrm>
          <a:prstGeom prst="rect">
            <a:avLst/>
          </a:prstGeom>
          <a:noFill/>
          <a:ln>
            <a:noFill/>
          </a:ln>
        </p:spPr>
      </p:pic>
      <p:sp>
        <p:nvSpPr>
          <p:cNvPr id="923" name="Google Shape;923;p87"/>
          <p:cNvSpPr/>
          <p:nvPr/>
        </p:nvSpPr>
        <p:spPr>
          <a:xfrm rot="-3381608">
            <a:off x="452938" y="2494322"/>
            <a:ext cx="2676460" cy="573491"/>
          </a:xfrm>
          <a:prstGeom prst="corner">
            <a:avLst>
              <a:gd name="adj1" fmla="val 50000"/>
              <a:gd name="adj2" fmla="val 50000"/>
            </a:avLst>
          </a:prstGeom>
          <a:solidFill>
            <a:srgbClr val="77933C"/>
          </a:solidFill>
          <a:ln w="9525" cap="flat" cmpd="sng">
            <a:solidFill>
              <a:srgbClr val="77933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4" name="Google Shape;924;p87"/>
          <p:cNvSpPr/>
          <p:nvPr/>
        </p:nvSpPr>
        <p:spPr>
          <a:xfrm rot="-3381608">
            <a:off x="6424795" y="2586654"/>
            <a:ext cx="2676460" cy="573491"/>
          </a:xfrm>
          <a:prstGeom prst="corner">
            <a:avLst>
              <a:gd name="adj1" fmla="val 50000"/>
              <a:gd name="adj2" fmla="val 50000"/>
            </a:avLst>
          </a:prstGeom>
          <a:solidFill>
            <a:srgbClr val="76923C"/>
          </a:solidFill>
          <a:ln w="9525" cap="flat" cmpd="sng">
            <a:solidFill>
              <a:srgbClr val="76923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8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p:nvPr/>
        </p:nvSpPr>
        <p:spPr>
          <a:xfrm>
            <a:off x="849542" y="424771"/>
            <a:ext cx="8042210" cy="5367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Hydrosphere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all the water on Earth</a:t>
            </a:r>
            <a:endParaRPr sz="2800" b="1">
              <a:solidFill>
                <a:schemeClr val="dk1"/>
              </a:solidFill>
              <a:latin typeface="Calibri"/>
              <a:ea typeface="Calibri"/>
              <a:cs typeface="Calibri"/>
              <a:sym typeface="Calibri"/>
            </a:endParaRPr>
          </a:p>
        </p:txBody>
      </p:sp>
      <p:sp>
        <p:nvSpPr>
          <p:cNvPr id="179" name="Google Shape;179;p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8" descr="dreamstime_water.jpg"/>
          <p:cNvPicPr preferRelativeResize="0"/>
          <p:nvPr/>
        </p:nvPicPr>
        <p:blipFill rotWithShape="1">
          <a:blip r:embed="rId4">
            <a:alphaModFix/>
          </a:blip>
          <a:srcRect/>
          <a:stretch/>
        </p:blipFill>
        <p:spPr>
          <a:xfrm>
            <a:off x="1272007" y="1160119"/>
            <a:ext cx="6212191" cy="514608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9"/>
          <p:cNvSpPr txBox="1"/>
          <p:nvPr/>
        </p:nvSpPr>
        <p:spPr>
          <a:xfrm>
            <a:off x="1066799" y="324620"/>
            <a:ext cx="7907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nitrification?</a:t>
            </a:r>
            <a:endParaRPr/>
          </a:p>
        </p:txBody>
      </p:sp>
      <p:sp>
        <p:nvSpPr>
          <p:cNvPr id="937" name="Google Shape;937;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8" name="Google Shape;938;p89" descr="Anchor Image Nitrogen Cycle.jpg"/>
          <p:cNvPicPr preferRelativeResize="0"/>
          <p:nvPr/>
        </p:nvPicPr>
        <p:blipFill rotWithShape="1">
          <a:blip r:embed="rId4">
            <a:alphaModFix/>
          </a:blip>
          <a:srcRect/>
          <a:stretch/>
        </p:blipFill>
        <p:spPr>
          <a:xfrm>
            <a:off x="2018781" y="1219200"/>
            <a:ext cx="5200402" cy="548362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9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0"/>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46" name="Google Shape;946;p90"/>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47" name="Google Shape;947;p90"/>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48" name="Google Shape;948;p90"/>
          <p:cNvSpPr txBox="1"/>
          <p:nvPr/>
        </p:nvSpPr>
        <p:spPr>
          <a:xfrm>
            <a:off x="2367931" y="199592"/>
            <a:ext cx="411452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C7876"/>
                </a:solidFill>
                <a:latin typeface="Calibri"/>
                <a:ea typeface="Calibri"/>
                <a:cs typeface="Calibri"/>
                <a:sym typeface="Calibri"/>
              </a:rPr>
              <a:t>Assimilation</a:t>
            </a:r>
            <a:endParaRPr/>
          </a:p>
        </p:txBody>
      </p:sp>
      <p:pic>
        <p:nvPicPr>
          <p:cNvPr id="949" name="Google Shape;949;p90" descr="Plant with Roots.jpg"/>
          <p:cNvPicPr preferRelativeResize="0"/>
          <p:nvPr/>
        </p:nvPicPr>
        <p:blipFill rotWithShape="1">
          <a:blip r:embed="rId4">
            <a:alphaModFix/>
          </a:blip>
          <a:srcRect/>
          <a:stretch/>
        </p:blipFill>
        <p:spPr>
          <a:xfrm>
            <a:off x="2941566" y="1488346"/>
            <a:ext cx="3202525" cy="4905399"/>
          </a:xfrm>
          <a:prstGeom prst="rect">
            <a:avLst/>
          </a:prstGeom>
          <a:noFill/>
          <a:ln>
            <a:noFill/>
          </a:ln>
        </p:spPr>
      </p:pic>
      <p:sp>
        <p:nvSpPr>
          <p:cNvPr id="950" name="Google Shape;950;p90"/>
          <p:cNvSpPr txBox="1"/>
          <p:nvPr/>
        </p:nvSpPr>
        <p:spPr>
          <a:xfrm>
            <a:off x="811102" y="3928441"/>
            <a:ext cx="12118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accent3"/>
                </a:solidFill>
                <a:latin typeface="Calibri"/>
                <a:ea typeface="Calibri"/>
                <a:cs typeface="Calibri"/>
                <a:sym typeface="Calibri"/>
              </a:rPr>
              <a:t>NO</a:t>
            </a:r>
            <a:endParaRPr/>
          </a:p>
        </p:txBody>
      </p:sp>
      <p:sp>
        <p:nvSpPr>
          <p:cNvPr id="951" name="Google Shape;951;p90"/>
          <p:cNvSpPr txBox="1"/>
          <p:nvPr/>
        </p:nvSpPr>
        <p:spPr>
          <a:xfrm>
            <a:off x="1884467" y="4020774"/>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504D"/>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C0504D"/>
              </a:solidFill>
              <a:latin typeface="Calibri"/>
              <a:ea typeface="Calibri"/>
              <a:cs typeface="Calibri"/>
              <a:sym typeface="Calibri"/>
            </a:endParaRPr>
          </a:p>
          <a:p>
            <a:pPr marL="0" marR="0" lvl="0" indent="0" algn="l" rtl="0">
              <a:spcBef>
                <a:spcPts val="0"/>
              </a:spcBef>
              <a:spcAft>
                <a:spcPts val="0"/>
              </a:spcAft>
              <a:buNone/>
            </a:pPr>
            <a:r>
              <a:rPr lang="en-US" sz="1800" b="1">
                <a:solidFill>
                  <a:srgbClr val="C0504D"/>
                </a:solidFill>
                <a:latin typeface="Calibri"/>
                <a:ea typeface="Calibri"/>
                <a:cs typeface="Calibri"/>
                <a:sym typeface="Calibri"/>
              </a:rPr>
              <a:t>2</a:t>
            </a:r>
            <a:endParaRPr/>
          </a:p>
        </p:txBody>
      </p:sp>
      <p:sp>
        <p:nvSpPr>
          <p:cNvPr id="952" name="Google Shape;952;p90"/>
          <p:cNvSpPr/>
          <p:nvPr/>
        </p:nvSpPr>
        <p:spPr>
          <a:xfrm>
            <a:off x="273108" y="4941902"/>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accent3"/>
                </a:solidFill>
                <a:latin typeface="Calibri"/>
                <a:ea typeface="Calibri"/>
                <a:cs typeface="Calibri"/>
                <a:sym typeface="Calibri"/>
              </a:rPr>
              <a:t>Nitrites</a:t>
            </a:r>
            <a:endParaRPr/>
          </a:p>
        </p:txBody>
      </p:sp>
      <p:sp>
        <p:nvSpPr>
          <p:cNvPr id="953" name="Google Shape;953;p90"/>
          <p:cNvSpPr txBox="1"/>
          <p:nvPr/>
        </p:nvSpPr>
        <p:spPr>
          <a:xfrm>
            <a:off x="6826774" y="3926239"/>
            <a:ext cx="12118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accent3"/>
                </a:solidFill>
                <a:latin typeface="Calibri"/>
                <a:ea typeface="Calibri"/>
                <a:cs typeface="Calibri"/>
                <a:sym typeface="Calibri"/>
              </a:rPr>
              <a:t>NO</a:t>
            </a:r>
            <a:endParaRPr/>
          </a:p>
        </p:txBody>
      </p:sp>
      <p:sp>
        <p:nvSpPr>
          <p:cNvPr id="954" name="Google Shape;954;p90"/>
          <p:cNvSpPr txBox="1"/>
          <p:nvPr/>
        </p:nvSpPr>
        <p:spPr>
          <a:xfrm>
            <a:off x="7896999" y="4110905"/>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504D"/>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C0504D"/>
              </a:solidFill>
              <a:latin typeface="Calibri"/>
              <a:ea typeface="Calibri"/>
              <a:cs typeface="Calibri"/>
              <a:sym typeface="Calibri"/>
            </a:endParaRPr>
          </a:p>
          <a:p>
            <a:pPr marL="0" marR="0" lvl="0" indent="0" algn="l" rtl="0">
              <a:spcBef>
                <a:spcPts val="0"/>
              </a:spcBef>
              <a:spcAft>
                <a:spcPts val="0"/>
              </a:spcAft>
              <a:buNone/>
            </a:pPr>
            <a:r>
              <a:rPr lang="en-US" sz="1800" b="1">
                <a:solidFill>
                  <a:srgbClr val="C0504D"/>
                </a:solidFill>
                <a:latin typeface="Calibri"/>
                <a:ea typeface="Calibri"/>
                <a:cs typeface="Calibri"/>
                <a:sym typeface="Calibri"/>
              </a:rPr>
              <a:t>3</a:t>
            </a:r>
            <a:endParaRPr/>
          </a:p>
        </p:txBody>
      </p:sp>
      <p:sp>
        <p:nvSpPr>
          <p:cNvPr id="955" name="Google Shape;955;p90"/>
          <p:cNvSpPr/>
          <p:nvPr/>
        </p:nvSpPr>
        <p:spPr>
          <a:xfrm>
            <a:off x="6435328" y="4941902"/>
            <a:ext cx="230776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accent3"/>
                </a:solidFill>
                <a:latin typeface="Calibri"/>
                <a:ea typeface="Calibri"/>
                <a:cs typeface="Calibri"/>
                <a:sym typeface="Calibri"/>
              </a:rPr>
              <a:t>Nitrates</a:t>
            </a:r>
            <a:endParaRPr/>
          </a:p>
        </p:txBody>
      </p:sp>
      <p:sp>
        <p:nvSpPr>
          <p:cNvPr id="956" name="Google Shape;956;p90"/>
          <p:cNvSpPr/>
          <p:nvPr/>
        </p:nvSpPr>
        <p:spPr>
          <a:xfrm>
            <a:off x="1461128" y="5748567"/>
            <a:ext cx="2635493" cy="955819"/>
          </a:xfrm>
          <a:prstGeom prst="curvedUpArrow">
            <a:avLst>
              <a:gd name="adj1" fmla="val 25000"/>
              <a:gd name="adj2" fmla="val 50000"/>
              <a:gd name="adj3" fmla="val 25000"/>
            </a:avLst>
          </a:prstGeom>
          <a:solidFill>
            <a:schemeClr val="accent3"/>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57" name="Google Shape;957;p90"/>
          <p:cNvSpPr/>
          <p:nvPr/>
        </p:nvSpPr>
        <p:spPr>
          <a:xfrm flipH="1">
            <a:off x="5117581" y="5751980"/>
            <a:ext cx="2635493" cy="955819"/>
          </a:xfrm>
          <a:prstGeom prst="curvedUpArrow">
            <a:avLst>
              <a:gd name="adj1" fmla="val 25000"/>
              <a:gd name="adj2" fmla="val 50000"/>
              <a:gd name="adj3" fmla="val 25000"/>
            </a:avLst>
          </a:prstGeom>
          <a:solidFill>
            <a:schemeClr val="accent3"/>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9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1"/>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65" name="Google Shape;965;p91"/>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66" name="Google Shape;966;p91"/>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pic>
        <p:nvPicPr>
          <p:cNvPr id="967" name="Google Shape;967;p91" descr="Cow eating grass.jpg"/>
          <p:cNvPicPr preferRelativeResize="0"/>
          <p:nvPr/>
        </p:nvPicPr>
        <p:blipFill rotWithShape="1">
          <a:blip r:embed="rId4">
            <a:alphaModFix/>
          </a:blip>
          <a:srcRect/>
          <a:stretch/>
        </p:blipFill>
        <p:spPr>
          <a:xfrm>
            <a:off x="849542" y="764532"/>
            <a:ext cx="3847917" cy="2929584"/>
          </a:xfrm>
          <a:prstGeom prst="rect">
            <a:avLst/>
          </a:prstGeom>
          <a:noFill/>
          <a:ln>
            <a:noFill/>
          </a:ln>
        </p:spPr>
      </p:pic>
      <p:pic>
        <p:nvPicPr>
          <p:cNvPr id="968" name="Google Shape;968;p91" descr="Cow Manure.jpg"/>
          <p:cNvPicPr preferRelativeResize="0"/>
          <p:nvPr/>
        </p:nvPicPr>
        <p:blipFill rotWithShape="1">
          <a:blip r:embed="rId5">
            <a:alphaModFix/>
          </a:blip>
          <a:srcRect/>
          <a:stretch/>
        </p:blipFill>
        <p:spPr>
          <a:xfrm>
            <a:off x="5334037" y="4219033"/>
            <a:ext cx="3692185" cy="2461457"/>
          </a:xfrm>
          <a:prstGeom prst="rect">
            <a:avLst/>
          </a:prstGeom>
          <a:noFill/>
          <a:ln>
            <a:noFill/>
          </a:ln>
        </p:spPr>
      </p:pic>
      <p:sp>
        <p:nvSpPr>
          <p:cNvPr id="969" name="Google Shape;969;p91"/>
          <p:cNvSpPr/>
          <p:nvPr/>
        </p:nvSpPr>
        <p:spPr>
          <a:xfrm rot="-2879296">
            <a:off x="6156330" y="316189"/>
            <a:ext cx="983908" cy="4022580"/>
          </a:xfrm>
          <a:prstGeom prst="curvedLeftArrow">
            <a:avLst>
              <a:gd name="adj1" fmla="val 25000"/>
              <a:gd name="adj2" fmla="val 50000"/>
              <a:gd name="adj3" fmla="val 25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9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2"/>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77" name="Google Shape;977;p92"/>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78" name="Google Shape;978;p92"/>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pic>
        <p:nvPicPr>
          <p:cNvPr id="979" name="Google Shape;979;p92" descr="Cow eating grass.jpg"/>
          <p:cNvPicPr preferRelativeResize="0"/>
          <p:nvPr/>
        </p:nvPicPr>
        <p:blipFill rotWithShape="1">
          <a:blip r:embed="rId4">
            <a:alphaModFix/>
          </a:blip>
          <a:srcRect/>
          <a:stretch/>
        </p:blipFill>
        <p:spPr>
          <a:xfrm>
            <a:off x="849542" y="764532"/>
            <a:ext cx="3847917" cy="2929584"/>
          </a:xfrm>
          <a:prstGeom prst="rect">
            <a:avLst/>
          </a:prstGeom>
          <a:noFill/>
          <a:ln>
            <a:noFill/>
          </a:ln>
        </p:spPr>
      </p:pic>
      <p:pic>
        <p:nvPicPr>
          <p:cNvPr id="980" name="Google Shape;980;p92" descr="Cow Manure.jpg"/>
          <p:cNvPicPr preferRelativeResize="0"/>
          <p:nvPr/>
        </p:nvPicPr>
        <p:blipFill rotWithShape="1">
          <a:blip r:embed="rId5">
            <a:alphaModFix/>
          </a:blip>
          <a:srcRect/>
          <a:stretch/>
        </p:blipFill>
        <p:spPr>
          <a:xfrm>
            <a:off x="5334037" y="4219033"/>
            <a:ext cx="3692185" cy="2461457"/>
          </a:xfrm>
          <a:prstGeom prst="rect">
            <a:avLst/>
          </a:prstGeom>
          <a:noFill/>
          <a:ln>
            <a:noFill/>
          </a:ln>
        </p:spPr>
      </p:pic>
      <p:sp>
        <p:nvSpPr>
          <p:cNvPr id="981" name="Google Shape;981;p92"/>
          <p:cNvSpPr/>
          <p:nvPr/>
        </p:nvSpPr>
        <p:spPr>
          <a:xfrm rot="-2879296">
            <a:off x="6156330" y="316189"/>
            <a:ext cx="983908" cy="4022580"/>
          </a:xfrm>
          <a:prstGeom prst="curvedLeftArrow">
            <a:avLst>
              <a:gd name="adj1" fmla="val 25000"/>
              <a:gd name="adj2" fmla="val 50000"/>
              <a:gd name="adj3" fmla="val 25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9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3"/>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89" name="Google Shape;989;p93"/>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990" name="Google Shape;990;p93"/>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pic>
        <p:nvPicPr>
          <p:cNvPr id="991" name="Google Shape;991;p93" descr="Dead Tree.jpg"/>
          <p:cNvPicPr preferRelativeResize="0"/>
          <p:nvPr/>
        </p:nvPicPr>
        <p:blipFill rotWithShape="1">
          <a:blip r:embed="rId4">
            <a:alphaModFix/>
          </a:blip>
          <a:srcRect/>
          <a:stretch/>
        </p:blipFill>
        <p:spPr>
          <a:xfrm>
            <a:off x="849542" y="849542"/>
            <a:ext cx="7627453" cy="572059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9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95"/>
          <p:cNvSpPr txBox="1"/>
          <p:nvPr/>
        </p:nvSpPr>
        <p:spPr>
          <a:xfrm>
            <a:off x="1066799" y="324620"/>
            <a:ext cx="7907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assimilation?</a:t>
            </a:r>
            <a:endParaRPr/>
          </a:p>
        </p:txBody>
      </p:sp>
      <p:sp>
        <p:nvSpPr>
          <p:cNvPr id="1004" name="Google Shape;1004;p9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5" name="Google Shape;1005;p95" descr="Anchor Image Nitrogen Cycle.jpg"/>
          <p:cNvPicPr preferRelativeResize="0"/>
          <p:nvPr/>
        </p:nvPicPr>
        <p:blipFill rotWithShape="1">
          <a:blip r:embed="rId4">
            <a:alphaModFix/>
          </a:blip>
          <a:srcRect/>
          <a:stretch/>
        </p:blipFill>
        <p:spPr>
          <a:xfrm>
            <a:off x="2018781" y="1219200"/>
            <a:ext cx="5200402" cy="548362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9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6"/>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1013" name="Google Shape;1013;p96"/>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1014" name="Google Shape;1014;p96"/>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pic>
        <p:nvPicPr>
          <p:cNvPr id="1015" name="Google Shape;1015;p96" descr="Bacteria.jpg"/>
          <p:cNvPicPr preferRelativeResize="0"/>
          <p:nvPr/>
        </p:nvPicPr>
        <p:blipFill rotWithShape="1">
          <a:blip r:embed="rId4">
            <a:alphaModFix/>
          </a:blip>
          <a:srcRect/>
          <a:stretch/>
        </p:blipFill>
        <p:spPr>
          <a:xfrm>
            <a:off x="2947543" y="3342538"/>
            <a:ext cx="3673304" cy="2354887"/>
          </a:xfrm>
          <a:prstGeom prst="rect">
            <a:avLst/>
          </a:prstGeom>
          <a:noFill/>
          <a:ln>
            <a:noFill/>
          </a:ln>
        </p:spPr>
      </p:pic>
      <p:pic>
        <p:nvPicPr>
          <p:cNvPr id="1016" name="Google Shape;1016;p96" descr="Dead Tree.jpg"/>
          <p:cNvPicPr preferRelativeResize="0"/>
          <p:nvPr/>
        </p:nvPicPr>
        <p:blipFill rotWithShape="1">
          <a:blip r:embed="rId5">
            <a:alphaModFix/>
          </a:blip>
          <a:srcRect/>
          <a:stretch/>
        </p:blipFill>
        <p:spPr>
          <a:xfrm>
            <a:off x="6388706" y="818551"/>
            <a:ext cx="2507474" cy="1946822"/>
          </a:xfrm>
          <a:prstGeom prst="rect">
            <a:avLst/>
          </a:prstGeom>
          <a:noFill/>
          <a:ln>
            <a:noFill/>
          </a:ln>
        </p:spPr>
      </p:pic>
      <p:pic>
        <p:nvPicPr>
          <p:cNvPr id="1017" name="Google Shape;1017;p96" descr="Dead Cow.jpg"/>
          <p:cNvPicPr preferRelativeResize="0"/>
          <p:nvPr/>
        </p:nvPicPr>
        <p:blipFill rotWithShape="1">
          <a:blip r:embed="rId6">
            <a:alphaModFix/>
          </a:blip>
          <a:srcRect/>
          <a:stretch/>
        </p:blipFill>
        <p:spPr>
          <a:xfrm>
            <a:off x="3548382" y="818551"/>
            <a:ext cx="2575750" cy="1946822"/>
          </a:xfrm>
          <a:prstGeom prst="rect">
            <a:avLst/>
          </a:prstGeom>
          <a:noFill/>
          <a:ln>
            <a:noFill/>
          </a:ln>
        </p:spPr>
      </p:pic>
      <p:pic>
        <p:nvPicPr>
          <p:cNvPr id="1018" name="Google Shape;1018;p96" descr="Cow Manure.jpg"/>
          <p:cNvPicPr preferRelativeResize="0"/>
          <p:nvPr/>
        </p:nvPicPr>
        <p:blipFill rotWithShape="1">
          <a:blip r:embed="rId7">
            <a:alphaModFix/>
          </a:blip>
          <a:srcRect/>
          <a:stretch/>
        </p:blipFill>
        <p:spPr>
          <a:xfrm>
            <a:off x="273108" y="818551"/>
            <a:ext cx="2920233" cy="1946822"/>
          </a:xfrm>
          <a:prstGeom prst="rect">
            <a:avLst/>
          </a:prstGeom>
          <a:noFill/>
          <a:ln>
            <a:noFill/>
          </a:ln>
        </p:spPr>
      </p:pic>
      <p:cxnSp>
        <p:nvCxnSpPr>
          <p:cNvPr id="1019" name="Google Shape;1019;p96"/>
          <p:cNvCxnSpPr/>
          <p:nvPr/>
        </p:nvCxnSpPr>
        <p:spPr>
          <a:xfrm>
            <a:off x="2756369" y="2586507"/>
            <a:ext cx="792013" cy="1228910"/>
          </a:xfrm>
          <a:prstGeom prst="straightConnector1">
            <a:avLst/>
          </a:prstGeom>
          <a:noFill/>
          <a:ln w="5715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20" name="Google Shape;1020;p96"/>
          <p:cNvCxnSpPr/>
          <p:nvPr/>
        </p:nvCxnSpPr>
        <p:spPr>
          <a:xfrm flipH="1">
            <a:off x="6124133" y="2586507"/>
            <a:ext cx="908568" cy="1228910"/>
          </a:xfrm>
          <a:prstGeom prst="straightConnector1">
            <a:avLst/>
          </a:prstGeom>
          <a:noFill/>
          <a:ln w="5715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21" name="Google Shape;1021;p96"/>
          <p:cNvCxnSpPr/>
          <p:nvPr/>
        </p:nvCxnSpPr>
        <p:spPr>
          <a:xfrm>
            <a:off x="4836372" y="2434107"/>
            <a:ext cx="0" cy="1381310"/>
          </a:xfrm>
          <a:prstGeom prst="straightConnector1">
            <a:avLst/>
          </a:prstGeom>
          <a:noFill/>
          <a:ln w="5715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1022" name="Google Shape;1022;p96"/>
          <p:cNvSpPr/>
          <p:nvPr/>
        </p:nvSpPr>
        <p:spPr>
          <a:xfrm>
            <a:off x="4188036" y="5844192"/>
            <a:ext cx="11769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BDD1F9"/>
                </a:solidFill>
                <a:latin typeface="Calibri"/>
                <a:ea typeface="Calibri"/>
                <a:cs typeface="Calibri"/>
                <a:sym typeface="Calibri"/>
              </a:rPr>
              <a:t>NH</a:t>
            </a:r>
            <a:endParaRPr/>
          </a:p>
        </p:txBody>
      </p:sp>
      <p:sp>
        <p:nvSpPr>
          <p:cNvPr id="1023" name="Google Shape;1023;p96"/>
          <p:cNvSpPr/>
          <p:nvPr/>
        </p:nvSpPr>
        <p:spPr>
          <a:xfrm>
            <a:off x="5214106" y="5958820"/>
            <a:ext cx="30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BDD1F9"/>
                </a:solidFill>
                <a:latin typeface="Calibri"/>
                <a:ea typeface="Calibri"/>
                <a:cs typeface="Calibri"/>
                <a:sym typeface="Calibri"/>
              </a:rPr>
              <a:t>+</a:t>
            </a:r>
            <a:endParaRPr/>
          </a:p>
          <a:p>
            <a:pPr marL="0" marR="0" lvl="0" indent="0" algn="l" rtl="0">
              <a:spcBef>
                <a:spcPts val="0"/>
              </a:spcBef>
              <a:spcAft>
                <a:spcPts val="0"/>
              </a:spcAft>
              <a:buNone/>
            </a:pPr>
            <a:endParaRPr sz="1800" b="1">
              <a:solidFill>
                <a:srgbClr val="BDD1F9"/>
              </a:solidFill>
              <a:latin typeface="Calibri"/>
              <a:ea typeface="Calibri"/>
              <a:cs typeface="Calibri"/>
              <a:sym typeface="Calibri"/>
            </a:endParaRPr>
          </a:p>
          <a:p>
            <a:pPr marL="0" marR="0" lvl="0" indent="0" algn="l" rtl="0">
              <a:spcBef>
                <a:spcPts val="0"/>
              </a:spcBef>
              <a:spcAft>
                <a:spcPts val="0"/>
              </a:spcAft>
              <a:buNone/>
            </a:pPr>
            <a:r>
              <a:rPr lang="en-US" sz="1800" b="1">
                <a:solidFill>
                  <a:srgbClr val="BDD1F9"/>
                </a:solidFill>
                <a:latin typeface="Calibri"/>
                <a:ea typeface="Calibri"/>
                <a:cs typeface="Calibri"/>
                <a:sym typeface="Calibri"/>
              </a:rPr>
              <a:t>4</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7"/>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1031" name="Google Shape;1031;p97"/>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sp>
        <p:nvSpPr>
          <p:cNvPr id="1032" name="Google Shape;1032;p97"/>
          <p:cNvSpPr txBox="1"/>
          <p:nvPr/>
        </p:nvSpPr>
        <p:spPr>
          <a:xfrm>
            <a:off x="273108" y="199592"/>
            <a:ext cx="1846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 </a:t>
            </a:r>
            <a:endParaRPr/>
          </a:p>
        </p:txBody>
      </p:sp>
      <p:pic>
        <p:nvPicPr>
          <p:cNvPr id="1033" name="Google Shape;1033;p97" descr="Atmosphere.jpg"/>
          <p:cNvPicPr preferRelativeResize="0"/>
          <p:nvPr/>
        </p:nvPicPr>
        <p:blipFill rotWithShape="1">
          <a:blip r:embed="rId4">
            <a:alphaModFix/>
          </a:blip>
          <a:srcRect/>
          <a:stretch/>
        </p:blipFill>
        <p:spPr>
          <a:xfrm>
            <a:off x="242447" y="998638"/>
            <a:ext cx="3881307" cy="3881307"/>
          </a:xfrm>
          <a:prstGeom prst="rect">
            <a:avLst/>
          </a:prstGeom>
          <a:noFill/>
          <a:ln>
            <a:noFill/>
          </a:ln>
        </p:spPr>
      </p:pic>
      <p:pic>
        <p:nvPicPr>
          <p:cNvPr id="1034" name="Google Shape;1034;p97" descr="Plant with Roots.jpg"/>
          <p:cNvPicPr preferRelativeResize="0"/>
          <p:nvPr/>
        </p:nvPicPr>
        <p:blipFill rotWithShape="1">
          <a:blip r:embed="rId5">
            <a:alphaModFix/>
          </a:blip>
          <a:srcRect/>
          <a:stretch/>
        </p:blipFill>
        <p:spPr>
          <a:xfrm>
            <a:off x="5740924" y="1775091"/>
            <a:ext cx="3202525" cy="4905399"/>
          </a:xfrm>
          <a:prstGeom prst="rect">
            <a:avLst/>
          </a:prstGeom>
          <a:noFill/>
          <a:ln>
            <a:noFill/>
          </a:ln>
        </p:spPr>
      </p:pic>
      <p:sp>
        <p:nvSpPr>
          <p:cNvPr id="1035" name="Google Shape;1035;p97"/>
          <p:cNvSpPr txBox="1"/>
          <p:nvPr/>
        </p:nvSpPr>
        <p:spPr>
          <a:xfrm>
            <a:off x="239890" y="5029041"/>
            <a:ext cx="401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Released into atmosphere</a:t>
            </a:r>
            <a:endParaRPr/>
          </a:p>
        </p:txBody>
      </p:sp>
      <p:sp>
        <p:nvSpPr>
          <p:cNvPr id="1036" name="Google Shape;1036;p97"/>
          <p:cNvSpPr txBox="1"/>
          <p:nvPr/>
        </p:nvSpPr>
        <p:spPr>
          <a:xfrm>
            <a:off x="5440667" y="903400"/>
            <a:ext cx="37033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Absorbed by plant roots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3941</Words>
  <Application>Microsoft Office PowerPoint</Application>
  <PresentationFormat>On-screen Show (4:3)</PresentationFormat>
  <Paragraphs>588</Paragraphs>
  <Slides>118</Slides>
  <Notes>118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118</vt:i4>
      </vt:variant>
    </vt:vector>
  </HeadingPairs>
  <TitlesOfParts>
    <vt:vector size="1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Cycle: the process through which water moves from Earth through the atmosphere and returns to Earth </vt:lpstr>
      <vt:lpstr>PowerPoint Presentation</vt:lpstr>
      <vt:lpstr>PowerPoint Presentation</vt:lpstr>
      <vt:lpstr>PowerPoint Presentation</vt:lpstr>
      <vt:lpstr>PowerPoint Presentation</vt:lpstr>
      <vt:lpstr>PowerPoint Presentation</vt:lpstr>
      <vt:lpstr>PowerPoint Presentation</vt:lpstr>
      <vt:lpstr> </vt:lpstr>
      <vt:lpstr>Transpiration </vt:lpstr>
      <vt:lpstr>Evaporation</vt:lpstr>
      <vt:lpstr>Respiration</vt:lpstr>
      <vt:lpstr>PowerPoint Presentation</vt:lpstr>
      <vt:lpstr>PowerPoint Presentation</vt:lpstr>
      <vt:lpstr>PowerPoint Presentation</vt:lpstr>
      <vt:lpstr>PowerPoint Presentation</vt:lpstr>
      <vt:lpstr>PowerPoint Presentation</vt:lpstr>
      <vt:lpstr>Condensation</vt:lpstr>
      <vt:lpstr>Precipitation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Cycle: the process through which water moves from Earth through the atmosphere and returns to Earth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Cycle: the process through which water moves from Earth through the atmosphere and returns to Earth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Nitrogen Cycle: the process through which nitrogen moves back and forth between plants, animals, bacteria, the atmosphere, and soil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Nitrogen Cycle: the process through which nitrogen moves back and forth between plants, animals, bacteria, the atmosphere, and soil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2017-06-12T17:49:47Z</dcterms:created>
  <dcterms:modified xsi:type="dcterms:W3CDTF">2021-08-03T19:29:43Z</dcterms:modified>
</cp:coreProperties>
</file>