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550"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551"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552"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53" r:id="rId29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0" roundtripDataSignature="AMtx7mgz37uMt0XbInBD24Cuw1JJIKb8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notesMaster" Target="notesMasters/notesMaster1.xml"/><Relationship Id="rId300" Type="http://customschemas.google.com/relationships/presentationmetadata" Target="meta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theme" Target="theme/theme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 previous terms that are relevant to the new term to make sure that students are secure in this past knowledge.</a:t>
            </a:r>
            <a:endParaRP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holds the largest share of worldwide electricity production.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Hydropower </a:t>
            </a:r>
            <a:endParaRPr/>
          </a:p>
        </p:txBody>
      </p:sp>
      <p:sp>
        <p:nvSpPr>
          <p:cNvPr id="984" name="Google Shape;984;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dfa9a50253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gdfa9a50253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Hydropower</a:t>
            </a:r>
            <a:r>
              <a:rPr lang="en-US"/>
              <a:t> holds the largest share of worldwide electricity production.</a:t>
            </a:r>
            <a:endParaRPr/>
          </a:p>
          <a:p>
            <a:pPr marL="0" lvl="0" indent="0" algn="l" rtl="0">
              <a:lnSpc>
                <a:spcPct val="100000"/>
              </a:lnSpc>
              <a:spcBef>
                <a:spcPts val="0"/>
              </a:spcBef>
              <a:spcAft>
                <a:spcPts val="0"/>
              </a:spcAft>
              <a:buSzPts val="1400"/>
              <a:buNone/>
            </a:pPr>
            <a:endParaRPr/>
          </a:p>
        </p:txBody>
      </p:sp>
      <p:sp>
        <p:nvSpPr>
          <p:cNvPr id="992" name="Google Shape;992;gdfa9a50253_0_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learn about hydroelectric power, let's review what we already know.</a:t>
            </a:r>
            <a:endParaRPr/>
          </a:p>
        </p:txBody>
      </p:sp>
      <p:sp>
        <p:nvSpPr>
          <p:cNvPr id="999" name="Google Shape;999;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dfa9a50253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dfa9a50253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s</a:t>
            </a:r>
            <a:r>
              <a:rPr lang="en-US" sz="1200"/>
              <a:t>olid</a:t>
            </a:r>
            <a:r>
              <a:rPr lang="en-US"/>
              <a:t> k</a:t>
            </a:r>
            <a:r>
              <a:rPr lang="en-US" sz="1200"/>
              <a:t>eeps a fixed shape, has a definite volume, not easily compressible (little free space between particles), and does not flow easily (particles can not slide past each other easily).</a:t>
            </a:r>
            <a:endParaRPr sz="1200">
              <a:solidFill>
                <a:srgbClr val="FF0000"/>
              </a:solidFill>
            </a:endParaRPr>
          </a:p>
          <a:p>
            <a:pPr marL="0" lvl="0" indent="0" algn="l" rtl="0">
              <a:lnSpc>
                <a:spcPct val="100000"/>
              </a:lnSpc>
              <a:spcBef>
                <a:spcPts val="0"/>
              </a:spcBef>
              <a:spcAft>
                <a:spcPts val="0"/>
              </a:spcAft>
              <a:buSzPts val="1400"/>
              <a:buNone/>
            </a:pPr>
            <a:endParaRPr/>
          </a:p>
        </p:txBody>
      </p:sp>
      <p:sp>
        <p:nvSpPr>
          <p:cNvPr id="1005" name="Google Shape;1005;gdfa9a50253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dfa9a50253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dfa9a50253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liquid f</a:t>
            </a:r>
            <a:r>
              <a:rPr lang="en-US" sz="1200"/>
              <a:t>orms the shape of its container, has a definite volume, is not easily compressible (little free space between particles), and flows easily (particles can slide past each other).</a:t>
            </a:r>
            <a:endParaRPr/>
          </a:p>
        </p:txBody>
      </p:sp>
      <p:sp>
        <p:nvSpPr>
          <p:cNvPr id="1014" name="Google Shape;1014;gdfa9a50253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dfa9a50253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gdfa9a50253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gas forms the shape of its container, has no definite volume, is easily compressible (free space between particles) and flows easily (particles can move past each other). </a:t>
            </a:r>
            <a:endParaRPr/>
          </a:p>
        </p:txBody>
      </p:sp>
      <p:sp>
        <p:nvSpPr>
          <p:cNvPr id="1023" name="Google Shape;1023;gdfa9a50253_0_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dfa9a50253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only compound that exists in all three states of matter: solid, liquid, and gas.</a:t>
            </a:r>
            <a:endParaRPr/>
          </a:p>
        </p:txBody>
      </p:sp>
      <p:sp>
        <p:nvSpPr>
          <p:cNvPr id="1040" name="Google Shape;1040;gdfa9a50253_0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dfa9a50253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Climate is the average measurements of weather in a place over the course of years.</a:t>
            </a:r>
            <a:endParaRPr/>
          </a:p>
        </p:txBody>
      </p:sp>
      <p:sp>
        <p:nvSpPr>
          <p:cNvPr id="1047" name="Google Shape;1047;gdfa9a50253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dfa9a50253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the energy of mass in motion.</a:t>
            </a:r>
            <a:endParaRPr/>
          </a:p>
        </p:txBody>
      </p:sp>
      <p:sp>
        <p:nvSpPr>
          <p:cNvPr id="1054" name="Google Shape;1054;gdfa9a50253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energy from heat.</a:t>
            </a:r>
            <a:endParaRPr/>
          </a:p>
        </p:txBody>
      </p:sp>
      <p:sp>
        <p:nvSpPr>
          <p:cNvPr id="1061" name="Google Shape;1061;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s</a:t>
            </a:r>
            <a:r>
              <a:rPr lang="en-US" sz="1200"/>
              <a:t>olid</a:t>
            </a:r>
            <a:r>
              <a:rPr lang="en-US"/>
              <a:t> k</a:t>
            </a:r>
            <a:r>
              <a:rPr lang="en-US" sz="1200"/>
              <a:t>eeps a fixed shape, has a definite volume, not easily compressible (little free space between particles), and does not flow easily (particles can not slide past each other easily).</a:t>
            </a:r>
            <a:endParaRPr sz="1200">
              <a:solidFill>
                <a:srgbClr val="FF0000"/>
              </a:solidFill>
            </a:endParaRPr>
          </a:p>
          <a:p>
            <a:pPr marL="0" lvl="0" indent="0" algn="l" rtl="0">
              <a:lnSpc>
                <a:spcPct val="100000"/>
              </a:lnSpc>
              <a:spcBef>
                <a:spcPts val="0"/>
              </a:spcBef>
              <a:spcAft>
                <a:spcPts val="0"/>
              </a:spcAft>
              <a:buSzPts val="1400"/>
              <a:buNone/>
            </a:pPr>
            <a:endParaRPr/>
          </a:p>
        </p:txBody>
      </p:sp>
      <p:sp>
        <p:nvSpPr>
          <p:cNvPr id="187" name="Google Shape;18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can be used to change the state of water.</a:t>
            </a:r>
            <a:endParaRPr/>
          </a:p>
        </p:txBody>
      </p:sp>
      <p:sp>
        <p:nvSpPr>
          <p:cNvPr id="1068" name="Google Shape;106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078" name="Google Shape;1078;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dfa9a50253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solid and a liquid?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solid keeps a fixed shape, has a definite volume, is not easily compressible, and does not flow easily, but a liquid forms the shape of its container and flows easily.]</a:t>
            </a:r>
            <a:endParaRPr/>
          </a:p>
        </p:txBody>
      </p:sp>
      <p:sp>
        <p:nvSpPr>
          <p:cNvPr id="1083" name="Google Shape;1083;gdfa9a50253_0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dfa9a50253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characteristics of a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gas forms the shape of its container, has not definite volume, is compressible, and flows easily.]</a:t>
            </a:r>
            <a:endParaRPr/>
          </a:p>
        </p:txBody>
      </p:sp>
      <p:sp>
        <p:nvSpPr>
          <p:cNvPr id="1095" name="Google Shape;1095;gdfa9a50253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dfa9a50253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the only compound that exists in all three states of matter: solid, liquid, and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12" name="Google Shape;1112;gdfa9a50253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dfa9a50253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Water</a:t>
            </a:r>
            <a:r>
              <a:rPr lang="en-US"/>
              <a:t> is the only compound that exists in all three states of matter: solid, liquid, and gas.</a:t>
            </a:r>
            <a:endParaRPr/>
          </a:p>
          <a:p>
            <a:pPr marL="0" lvl="0" indent="0" algn="l" rtl="0">
              <a:lnSpc>
                <a:spcPct val="100000"/>
              </a:lnSpc>
              <a:spcBef>
                <a:spcPts val="0"/>
              </a:spcBef>
              <a:spcAft>
                <a:spcPts val="0"/>
              </a:spcAft>
              <a:buSzPts val="1400"/>
              <a:buNone/>
            </a:pPr>
            <a:endParaRPr/>
          </a:p>
        </p:txBody>
      </p:sp>
      <p:sp>
        <p:nvSpPr>
          <p:cNvPr id="1119" name="Google Shape;1119;gdfa9a50253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dfa9a50253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climate?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average measurements of weather in a place over the course of years.]</a:t>
            </a:r>
            <a:endParaRPr/>
          </a:p>
        </p:txBody>
      </p:sp>
      <p:sp>
        <p:nvSpPr>
          <p:cNvPr id="1126" name="Google Shape;1126;gdfa9a50253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dfa9a50253_0_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Energy of mass in motion is called</a:t>
            </a:r>
            <a:endParaRPr/>
          </a:p>
          <a:p>
            <a:pPr marL="0" lvl="0" indent="0" algn="l" rtl="0">
              <a:lnSpc>
                <a:spcPct val="100000"/>
              </a:lnSpc>
              <a:spcBef>
                <a:spcPts val="0"/>
              </a:spcBef>
              <a:spcAft>
                <a:spcPts val="0"/>
              </a:spcAft>
              <a:buSzPts val="1400"/>
              <a:buNone/>
            </a:pPr>
            <a:endParaRPr/>
          </a:p>
        </p:txBody>
      </p:sp>
      <p:sp>
        <p:nvSpPr>
          <p:cNvPr id="1133" name="Google Shape;1133;gdfa9a50253_0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dfa9a50253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Energy of mass in motion is called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a:t>
            </a:r>
            <a:endParaRPr/>
          </a:p>
        </p:txBody>
      </p:sp>
      <p:sp>
        <p:nvSpPr>
          <p:cNvPr id="1141" name="Google Shape;1141;gdfa9a50253_0_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is energy from heat.]</a:t>
            </a:r>
            <a:endParaRPr/>
          </a:p>
        </p:txBody>
      </p:sp>
      <p:sp>
        <p:nvSpPr>
          <p:cNvPr id="1149" name="Google Shape;1149;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liquid f</a:t>
            </a:r>
            <a:r>
              <a:rPr lang="en-US" sz="1200"/>
              <a:t>orms the shape of its container, has a definite volume, is not easily compressible (little free space between particles), and flows easily (particles can slide past each other).</a:t>
            </a:r>
            <a:endParaRPr/>
          </a:p>
        </p:txBody>
      </p:sp>
      <p:sp>
        <p:nvSpPr>
          <p:cNvPr id="196" name="Google Shape;19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one example of how thermal energy change the state of/affects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examples → the sun gives off thermal energy to change water to a gas in the water cycle (evaporation), we can take away heat to turn water into ice, etc.]</a:t>
            </a:r>
            <a:endParaRPr/>
          </a:p>
        </p:txBody>
      </p:sp>
      <p:sp>
        <p:nvSpPr>
          <p:cNvPr id="1157" name="Google Shape;1157;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our new term, hydroelectric power. </a:t>
            </a:r>
            <a:endParaRPr/>
          </a:p>
        </p:txBody>
      </p:sp>
      <p:sp>
        <p:nvSpPr>
          <p:cNvPr id="1164" name="Google Shape;1164;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Hydroelectric power is electricity that is created by the movement of water.</a:t>
            </a:r>
            <a:endParaRPr/>
          </a:p>
        </p:txBody>
      </p:sp>
      <p:sp>
        <p:nvSpPr>
          <p:cNvPr id="1173" name="Google Shape;1173;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181" name="Google Shape;118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hydroelectric power?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[Hydroelectric power is electricity that is created by the movement of water.]</a:t>
            </a:r>
            <a:endParaRPr/>
          </a:p>
        </p:txBody>
      </p:sp>
      <p:sp>
        <p:nvSpPr>
          <p:cNvPr id="1186" name="Google Shape;1186;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examples of </a:t>
            </a:r>
            <a:r>
              <a:rPr lang="en-US" b="1"/>
              <a:t>hydroelectric power</a:t>
            </a:r>
            <a:r>
              <a:rPr lang="en-US"/>
              <a:t>.</a:t>
            </a:r>
            <a:endParaRPr/>
          </a:p>
        </p:txBody>
      </p:sp>
      <p:sp>
        <p:nvSpPr>
          <p:cNvPr id="1193" name="Google Shape;1193;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we have a close up look at a damn that is used to store water until it is needed to be released to create hydroelectricity.</a:t>
            </a:r>
            <a:endParaRPr/>
          </a:p>
        </p:txBody>
      </p:sp>
      <p:sp>
        <p:nvSpPr>
          <p:cNvPr id="1200" name="Google Shape;1200;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we have a diagram or picture of how a hydropower plant creates hydroelectricity.</a:t>
            </a:r>
            <a:endParaRPr/>
          </a:p>
        </p:txBody>
      </p:sp>
      <p:sp>
        <p:nvSpPr>
          <p:cNvPr id="1208" name="Google Shape;120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non-examples of </a:t>
            </a:r>
            <a:r>
              <a:rPr lang="en-US" b="1"/>
              <a:t>hydroelectric power</a:t>
            </a:r>
            <a:r>
              <a:rPr lang="en-US"/>
              <a:t>.</a:t>
            </a:r>
            <a:endParaRPr/>
          </a:p>
        </p:txBody>
      </p:sp>
      <p:sp>
        <p:nvSpPr>
          <p:cNvPr id="1215" name="Google Shape;1215;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Solar panels are not an example of hydroelectric power because they create energy by using the sun (heat) not water. </a:t>
            </a:r>
            <a:endParaRPr/>
          </a:p>
        </p:txBody>
      </p:sp>
      <p:sp>
        <p:nvSpPr>
          <p:cNvPr id="1222" name="Google Shape;1222;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gas forms the shape of its container, has no definite volume, is easily compressible (free space between particles) and flows easily (particles can move past each other). </a:t>
            </a:r>
            <a:endParaRPr/>
          </a:p>
        </p:txBody>
      </p:sp>
      <p:sp>
        <p:nvSpPr>
          <p:cNvPr id="205" name="Google Shape;20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229" name="Google Shape;1229;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A hydropower plant creates hydroelectricity.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34" name="Google Shape;1234;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fa9a50253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True</a:t>
            </a:r>
            <a:r>
              <a:rPr lang="en-US"/>
              <a:t>/False: A hydropower plant creates hydroelectricity.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 - A hydropower plant is used to create hydroelectricity.]</a:t>
            </a:r>
            <a:endParaRPr/>
          </a:p>
        </p:txBody>
      </p:sp>
      <p:sp>
        <p:nvSpPr>
          <p:cNvPr id="1241" name="Google Shape;1241;gdfa9a50253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has the potential to create hydroelectric power?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dam on the right because it stores water so that will be used to create hydroelectric power.]</a:t>
            </a:r>
            <a:endParaRPr/>
          </a:p>
        </p:txBody>
      </p:sp>
      <p:sp>
        <p:nvSpPr>
          <p:cNvPr id="1248" name="Google Shape;1248;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are solar panels not hydroelectric power?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[Solar panels are not an example of hydroelectric power because they create energy by using the sun (heat) not water.]</a:t>
            </a:r>
            <a:endParaRPr/>
          </a:p>
          <a:p>
            <a:pPr marL="0" lvl="0" indent="0" algn="l" rtl="0">
              <a:lnSpc>
                <a:spcPct val="100000"/>
              </a:lnSpc>
              <a:spcBef>
                <a:spcPts val="0"/>
              </a:spcBef>
              <a:spcAft>
                <a:spcPts val="0"/>
              </a:spcAft>
              <a:buSzPts val="1400"/>
              <a:buNone/>
            </a:pPr>
            <a:endParaRPr/>
          </a:p>
        </p:txBody>
      </p:sp>
      <p:sp>
        <p:nvSpPr>
          <p:cNvPr id="1257" name="Google Shape;1257;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break down the word parts of hydroelectric to help remember what it means.</a:t>
            </a:r>
            <a:endParaRPr/>
          </a:p>
        </p:txBody>
      </p:sp>
      <p:sp>
        <p:nvSpPr>
          <p:cNvPr id="1264" name="Google Shape;1264;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Hydroelectric can be broken up into two parts: hydro and electric</a:t>
            </a:r>
            <a:endParaRPr/>
          </a:p>
        </p:txBody>
      </p:sp>
      <p:sp>
        <p:nvSpPr>
          <p:cNvPr id="1271" name="Google Shape;1271;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dfa9a50253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gdfa9a50253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Hydro means water. </a:t>
            </a:r>
            <a:endParaRPr/>
          </a:p>
        </p:txBody>
      </p:sp>
      <p:sp>
        <p:nvSpPr>
          <p:cNvPr id="1283" name="Google Shape;1283;gdfa9a50253_0_2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dfa9a50253_0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gdfa9a50253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know electric has something to do with electricity. </a:t>
            </a:r>
            <a:endParaRPr/>
          </a:p>
        </p:txBody>
      </p:sp>
      <p:sp>
        <p:nvSpPr>
          <p:cNvPr id="1297" name="Google Shape;1297;gdfa9a50253_0_2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dfa9a50253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gdfa9a50253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So, hydroelectric means electricity created by water.</a:t>
            </a:r>
            <a:endParaRPr/>
          </a:p>
          <a:p>
            <a:pPr marL="0" lvl="0" indent="0" algn="l" rtl="0">
              <a:lnSpc>
                <a:spcPct val="100000"/>
              </a:lnSpc>
              <a:spcBef>
                <a:spcPts val="0"/>
              </a:spcBef>
              <a:spcAft>
                <a:spcPts val="0"/>
              </a:spcAft>
              <a:buSzPts val="1400"/>
              <a:buNone/>
            </a:pPr>
            <a:endParaRPr/>
          </a:p>
        </p:txBody>
      </p:sp>
      <p:sp>
        <p:nvSpPr>
          <p:cNvPr id="1311" name="Google Shape;1311;gdfa9a50253_0_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only compound that exists in all three states of matter: solid, liquid, and gas.</a:t>
            </a:r>
            <a:endParaRPr/>
          </a:p>
        </p:txBody>
      </p:sp>
      <p:sp>
        <p:nvSpPr>
          <p:cNvPr id="222" name="Google Shape;22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323" name="Google Shape;1323;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the word parts of hydroelectric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[Hydroelectric can be broken up into two parts: hydro and electric</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Hydro means water.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We know electric has something to do with electricity.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hydroelectric means electricity created by water.]</a:t>
            </a:r>
            <a:endParaRPr/>
          </a:p>
        </p:txBody>
      </p:sp>
      <p:sp>
        <p:nvSpPr>
          <p:cNvPr id="1328" name="Google Shape;1328;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hydroelectric power?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[Hydroelectric power is electricity that is created by the movement of water.]</a:t>
            </a:r>
            <a:endParaRPr/>
          </a:p>
        </p:txBody>
      </p:sp>
      <p:sp>
        <p:nvSpPr>
          <p:cNvPr id="1339" name="Google Shape;1339;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has the potential to create hydroelectric power?</a:t>
            </a:r>
            <a:endParaRPr/>
          </a:p>
        </p:txBody>
      </p:sp>
      <p:sp>
        <p:nvSpPr>
          <p:cNvPr id="1346" name="Google Shape;1346;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de6855e7f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has the potential to create hydroelectric power?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dam because it stores water that will be used to create hydroelectric power.]</a:t>
            </a:r>
            <a:endParaRPr/>
          </a:p>
        </p:txBody>
      </p:sp>
      <p:sp>
        <p:nvSpPr>
          <p:cNvPr id="1354" name="Google Shape;1354;gde6855e7f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solar panels not hydroelectric power?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use energy from the sun not energy from water.]</a:t>
            </a:r>
            <a:endParaRPr/>
          </a:p>
        </p:txBody>
      </p:sp>
      <p:sp>
        <p:nvSpPr>
          <p:cNvPr id="1362" name="Google Shape;1362;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p:txBody>
      </p:sp>
      <p:sp>
        <p:nvSpPr>
          <p:cNvPr id="1369" name="Google Shape;1369;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Hydroelectric power is electricity that is create by the movement of water.</a:t>
            </a:r>
            <a:endParaRPr/>
          </a:p>
        </p:txBody>
      </p:sp>
      <p:sp>
        <p:nvSpPr>
          <p:cNvPr id="1375" name="Google Shape;1375;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Calibri"/>
              <a:buNone/>
            </a:pPr>
            <a:endParaRPr/>
          </a:p>
          <a:p>
            <a:pPr marL="0" lvl="0" indent="0" algn="l" rtl="0">
              <a:spcBef>
                <a:spcPts val="0"/>
              </a:spcBef>
              <a:spcAft>
                <a:spcPts val="0"/>
              </a:spcAft>
              <a:buSzPts val="1800"/>
              <a:buNone/>
            </a:pPr>
            <a:endParaRPr/>
          </a:p>
        </p:txBody>
      </p:sp>
      <p:sp>
        <p:nvSpPr>
          <p:cNvPr id="1382" name="Google Shape;1382;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a:p>
            <a:pPr marL="0" lvl="0" indent="0" algn="l" rtl="0">
              <a:lnSpc>
                <a:spcPct val="100000"/>
              </a:lnSpc>
              <a:spcBef>
                <a:spcPts val="0"/>
              </a:spcBef>
              <a:spcAft>
                <a:spcPts val="0"/>
              </a:spcAft>
              <a:buSzPts val="1400"/>
              <a:buNone/>
            </a:pPr>
            <a:endParaRPr/>
          </a:p>
        </p:txBody>
      </p:sp>
      <p:sp>
        <p:nvSpPr>
          <p:cNvPr id="1392" name="Google Shape;1392;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Climate is the average measurements of weather in a place over the course of years.</a:t>
            </a:r>
            <a:endParaRPr/>
          </a:p>
        </p:txBody>
      </p:sp>
      <p:sp>
        <p:nvSpPr>
          <p:cNvPr id="229" name="Google Shape;22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1" name="Google Shape;1401;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5" name="Google Shape;1415;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irrigation.</a:t>
            </a:r>
            <a:endParaRPr/>
          </a:p>
        </p:txBody>
      </p:sp>
      <p:sp>
        <p:nvSpPr>
          <p:cNvPr id="1444" name="Google Shape;1444;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Our “Big Question” is: </a:t>
            </a:r>
            <a:r>
              <a:rPr lang="en-US" b="1"/>
              <a:t>Why do we need to manage our water resources?</a:t>
            </a:r>
            <a:endParaRPr b="1"/>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200"/>
              <a:buFont typeface="Calibri"/>
              <a:buNone/>
            </a:pPr>
            <a:r>
              <a:rPr lang="en-US"/>
              <a:t>Let’s look at our big question again. Were our hypotheses correct? What did we learn/have to change about our hypotheses? </a:t>
            </a:r>
            <a:endParaRPr/>
          </a:p>
        </p:txBody>
      </p:sp>
      <p:sp>
        <p:nvSpPr>
          <p:cNvPr id="1452" name="Google Shape;1452;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start with a demonstration.</a:t>
            </a:r>
            <a:endParaRPr/>
          </a:p>
        </p:txBody>
      </p:sp>
      <p:sp>
        <p:nvSpPr>
          <p:cNvPr id="1461" name="Google Shape;1461;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Now let’s pause for a moment to check your understanding.</a:t>
            </a:r>
            <a:endParaRPr/>
          </a:p>
          <a:p>
            <a:pPr marL="0" lvl="0" indent="0" algn="l" rtl="0">
              <a:lnSpc>
                <a:spcPct val="100000"/>
              </a:lnSpc>
              <a:spcBef>
                <a:spcPts val="0"/>
              </a:spcBef>
              <a:spcAft>
                <a:spcPts val="0"/>
              </a:spcAft>
              <a:buSzPts val="1400"/>
              <a:buNone/>
            </a:pPr>
            <a:endParaRPr/>
          </a:p>
        </p:txBody>
      </p:sp>
      <p:sp>
        <p:nvSpPr>
          <p:cNvPr id="1470" name="Google Shape;1470;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de6855e7f2_2_3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de6855e7f2_2_3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is this system of watering plants different from other ways of watering?</a:t>
            </a:r>
            <a:endParaRPr/>
          </a:p>
        </p:txBody>
      </p:sp>
      <p:sp>
        <p:nvSpPr>
          <p:cNvPr id="1476" name="Google Shape;1476;gde6855e7f2_2_3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Before we learn about irrigation, let's review what we already know.</a:t>
            </a:r>
            <a:endParaRPr/>
          </a:p>
          <a:p>
            <a:pPr marL="0" lvl="0" indent="0" algn="l" rtl="0">
              <a:lnSpc>
                <a:spcPct val="100000"/>
              </a:lnSpc>
              <a:spcBef>
                <a:spcPts val="0"/>
              </a:spcBef>
              <a:spcAft>
                <a:spcPts val="0"/>
              </a:spcAft>
              <a:buSzPts val="1400"/>
              <a:buNone/>
            </a:pPr>
            <a:endParaRPr/>
          </a:p>
        </p:txBody>
      </p:sp>
      <p:sp>
        <p:nvSpPr>
          <p:cNvPr id="1483" name="Google Shape;1483;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dfa9a50253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8" name="Google Shape;1488;gdfa9a5025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s</a:t>
            </a:r>
            <a:r>
              <a:rPr lang="en-US" sz="1200"/>
              <a:t>olid</a:t>
            </a:r>
            <a:r>
              <a:rPr lang="en-US"/>
              <a:t> k</a:t>
            </a:r>
            <a:r>
              <a:rPr lang="en-US" sz="1200"/>
              <a:t>eeps a fixed shape, has a definite volume, not easily compressible (little free space between particles), and does not flow easily (particles can not slide past each other easily).</a:t>
            </a:r>
            <a:endParaRPr sz="1200">
              <a:solidFill>
                <a:srgbClr val="FF0000"/>
              </a:solidFill>
            </a:endParaRPr>
          </a:p>
          <a:p>
            <a:pPr marL="0" lvl="0" indent="0" algn="l" rtl="0">
              <a:lnSpc>
                <a:spcPct val="100000"/>
              </a:lnSpc>
              <a:spcBef>
                <a:spcPts val="0"/>
              </a:spcBef>
              <a:spcAft>
                <a:spcPts val="0"/>
              </a:spcAft>
              <a:buSzPts val="1400"/>
              <a:buNone/>
            </a:pPr>
            <a:endParaRPr/>
          </a:p>
        </p:txBody>
      </p:sp>
      <p:sp>
        <p:nvSpPr>
          <p:cNvPr id="1489" name="Google Shape;1489;gdfa9a50253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the energy of mass in motion.</a:t>
            </a:r>
            <a:endParaRPr/>
          </a:p>
        </p:txBody>
      </p:sp>
      <p:sp>
        <p:nvSpPr>
          <p:cNvPr id="236" name="Google Shape;2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dfa9a50253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7" name="Google Shape;1497;gdfa9a50253_1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liquid f</a:t>
            </a:r>
            <a:r>
              <a:rPr lang="en-US" sz="1200"/>
              <a:t>orms the shape of its container, has a definite volume, is not easily compressible (little free space between particles), and flows easily (particles can slide past each other).</a:t>
            </a:r>
            <a:endParaRPr/>
          </a:p>
        </p:txBody>
      </p:sp>
      <p:sp>
        <p:nvSpPr>
          <p:cNvPr id="1498" name="Google Shape;1498;gdfa9a50253_1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dfa9a50253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gdfa9a50253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gas forms the shape of its container, has no definite volume, is easily compressible (free space between particles) and flows easily (particles can move past each other). </a:t>
            </a:r>
            <a:endParaRPr/>
          </a:p>
        </p:txBody>
      </p:sp>
      <p:sp>
        <p:nvSpPr>
          <p:cNvPr id="1507" name="Google Shape;1507;gdfa9a50253_1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dfa9a50253_1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only compound that exists in all three states of matter: solid, liquid, and gas.</a:t>
            </a:r>
            <a:endParaRPr/>
          </a:p>
        </p:txBody>
      </p:sp>
      <p:sp>
        <p:nvSpPr>
          <p:cNvPr id="1524" name="Google Shape;1524;gdfa9a50253_1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dfa9a50253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Climate is the average measurements of weather in a place over the course of years.</a:t>
            </a:r>
            <a:endParaRPr/>
          </a:p>
        </p:txBody>
      </p:sp>
      <p:sp>
        <p:nvSpPr>
          <p:cNvPr id="1531" name="Google Shape;1531;gdfa9a50253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dfa9a50253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the energy of mass in motion.</a:t>
            </a:r>
            <a:endParaRPr/>
          </a:p>
        </p:txBody>
      </p:sp>
      <p:sp>
        <p:nvSpPr>
          <p:cNvPr id="1538" name="Google Shape;1538;gdfa9a50253_1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dfa9a50253_1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energy from heat.</a:t>
            </a:r>
            <a:endParaRPr/>
          </a:p>
        </p:txBody>
      </p:sp>
      <p:sp>
        <p:nvSpPr>
          <p:cNvPr id="1545" name="Google Shape;1545;gdfa9a50253_1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dfa9a50253_1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can be used to change the state of water.</a:t>
            </a:r>
            <a:endParaRPr/>
          </a:p>
        </p:txBody>
      </p:sp>
      <p:sp>
        <p:nvSpPr>
          <p:cNvPr id="1552" name="Google Shape;1552;gdfa9a50253_1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Hydroelectric power is electricity that is created by the movement of water.</a:t>
            </a:r>
            <a:endParaRPr/>
          </a:p>
        </p:txBody>
      </p:sp>
      <p:sp>
        <p:nvSpPr>
          <p:cNvPr id="1562" name="Google Shape;1562;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de6855e7f2_2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569" name="Google Shape;1569;gde6855e7f2_2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dfa9a50253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solid and a liquid?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solid keeps a fixed shape, has a definite volume, is not easily compressible, and does not flow easily, but a liquid forms the shape of its container and flows easily.]</a:t>
            </a:r>
            <a:endParaRPr/>
          </a:p>
        </p:txBody>
      </p:sp>
      <p:sp>
        <p:nvSpPr>
          <p:cNvPr id="1574" name="Google Shape;1574;gdfa9a50253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Monitoring understanding during review is an important step before moving on to new material.</a:t>
            </a:r>
            <a:endParaRPr/>
          </a:p>
        </p:txBody>
      </p:sp>
      <p:sp>
        <p:nvSpPr>
          <p:cNvPr id="244" name="Google Shape;24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dfa9a50253_1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characteristics of a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gas forms the shape of its container, has not definite volume, is compressible, and flows easily.]</a:t>
            </a:r>
            <a:endParaRPr/>
          </a:p>
        </p:txBody>
      </p:sp>
      <p:sp>
        <p:nvSpPr>
          <p:cNvPr id="1586" name="Google Shape;1586;gdfa9a50253_1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dfa9a50253_1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the only compound that exists in all three states of matter: solid, liquid, and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603" name="Google Shape;1603;gdfa9a50253_1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dfa9a50253_1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Water</a:t>
            </a:r>
            <a:r>
              <a:rPr lang="en-US"/>
              <a:t> is the only compound that exists in all three states of matter: solid, liquid, and gas.</a:t>
            </a:r>
            <a:endParaRPr/>
          </a:p>
          <a:p>
            <a:pPr marL="0" lvl="0" indent="0" algn="l" rtl="0">
              <a:lnSpc>
                <a:spcPct val="100000"/>
              </a:lnSpc>
              <a:spcBef>
                <a:spcPts val="0"/>
              </a:spcBef>
              <a:spcAft>
                <a:spcPts val="0"/>
              </a:spcAft>
              <a:buSzPts val="1400"/>
              <a:buNone/>
            </a:pPr>
            <a:endParaRPr/>
          </a:p>
        </p:txBody>
      </p:sp>
      <p:sp>
        <p:nvSpPr>
          <p:cNvPr id="1610" name="Google Shape;1610;gdfa9a50253_1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dfa9a50253_1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climate?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average measurements of weather in a place over the course of years.]</a:t>
            </a:r>
            <a:endParaRPr/>
          </a:p>
        </p:txBody>
      </p:sp>
      <p:sp>
        <p:nvSpPr>
          <p:cNvPr id="1617" name="Google Shape;1617;gdfa9a50253_1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dfa9a50253_1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Energy of mass in motion is called</a:t>
            </a:r>
            <a:endParaRPr/>
          </a:p>
          <a:p>
            <a:pPr marL="0" lvl="0" indent="0" algn="l" rtl="0">
              <a:lnSpc>
                <a:spcPct val="100000"/>
              </a:lnSpc>
              <a:spcBef>
                <a:spcPts val="0"/>
              </a:spcBef>
              <a:spcAft>
                <a:spcPts val="0"/>
              </a:spcAft>
              <a:buSzPts val="1400"/>
              <a:buNone/>
            </a:pPr>
            <a:endParaRPr/>
          </a:p>
        </p:txBody>
      </p:sp>
      <p:sp>
        <p:nvSpPr>
          <p:cNvPr id="1624" name="Google Shape;1624;gdfa9a50253_1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dfa9a50253_1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Energy of mass in motion is called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a:t>
            </a:r>
            <a:endParaRPr/>
          </a:p>
        </p:txBody>
      </p:sp>
      <p:sp>
        <p:nvSpPr>
          <p:cNvPr id="1632" name="Google Shape;1632;gdfa9a50253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dfa9a50253_1_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is energy from heat.]</a:t>
            </a:r>
            <a:endParaRPr/>
          </a:p>
        </p:txBody>
      </p:sp>
      <p:sp>
        <p:nvSpPr>
          <p:cNvPr id="1640" name="Google Shape;1640;gdfa9a50253_1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dfa9a50253_1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7" name="Google Shape;1647;gdfa9a50253_1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one example of how thermal energy change the state of/affects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examples → the sun gives off thermal energy to change water to a gas in the water cycle (evaporation), we can take away heat to turn water into ice, etc.]</a:t>
            </a:r>
            <a:endParaRPr/>
          </a:p>
        </p:txBody>
      </p:sp>
      <p:sp>
        <p:nvSpPr>
          <p:cNvPr id="1648" name="Google Shape;1648;gdfa9a50253_1_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hydroelectric power?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[Hydroelectric power is electricity that is created by the movement of water.]</a:t>
            </a:r>
            <a:endParaRPr/>
          </a:p>
        </p:txBody>
      </p:sp>
      <p:sp>
        <p:nvSpPr>
          <p:cNvPr id="1655" name="Google Shape;1655;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irrigation.</a:t>
            </a:r>
            <a:endParaRPr/>
          </a:p>
        </p:txBody>
      </p:sp>
      <p:sp>
        <p:nvSpPr>
          <p:cNvPr id="1662" name="Google Shape;1662;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fa9a5025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solid and a liquid?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solid keeps a fixed shape, has a definite volume, is not easily compressible, and does not flow easily, but a liquid forms the shape of its container and flows easily.]</a:t>
            </a:r>
            <a:endParaRPr/>
          </a:p>
        </p:txBody>
      </p:sp>
      <p:sp>
        <p:nvSpPr>
          <p:cNvPr id="249" name="Google Shape;249;gdfa9a5025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Irrigation is the artificial process of bringing water to farms to water crops.</a:t>
            </a:r>
            <a:endParaRPr/>
          </a:p>
        </p:txBody>
      </p:sp>
      <p:sp>
        <p:nvSpPr>
          <p:cNvPr id="1671" name="Google Shape;1671;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679" name="Google Shape;1679;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irrigation?</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[Irrigation is the artificial process of bringing water to farms to water crops.]</a:t>
            </a:r>
            <a:endParaRPr/>
          </a:p>
        </p:txBody>
      </p:sp>
      <p:sp>
        <p:nvSpPr>
          <p:cNvPr id="1684" name="Google Shape;1684;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definition but there is more you need to know.</a:t>
            </a:r>
            <a:endParaRPr/>
          </a:p>
        </p:txBody>
      </p:sp>
      <p:sp>
        <p:nvSpPr>
          <p:cNvPr id="1691" name="Google Shape;1691;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many types of irrigation: sprinklers, drip systems, or canals. Irrigation is also used to spread pesticides or fertilizers on crops.</a:t>
            </a:r>
            <a:endParaRPr/>
          </a:p>
        </p:txBody>
      </p:sp>
      <p:sp>
        <p:nvSpPr>
          <p:cNvPr id="1697" name="Google Shape;1697;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need farmers to use irrigation so they can grow our food. We wouldn’t have the food we need without water/irrigation. </a:t>
            </a:r>
            <a:endParaRPr/>
          </a:p>
        </p:txBody>
      </p:sp>
      <p:sp>
        <p:nvSpPr>
          <p:cNvPr id="1707" name="Google Shape;1707;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714" name="Google Shape;1714;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p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Irrigation is also used to spread pesticides or fertilizers.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19" name="Google Shape;1719;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dfa9a50253_1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True</a:t>
            </a:r>
            <a:r>
              <a:rPr lang="en-US"/>
              <a:t>/False: Irrigation is also used to spread pesticides or fertilizers.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728" name="Google Shape;1728;gdfa9a50253_1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irrigation important to us?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[We need farmers to use irrigation so they can grow our food. We wouldn’t have the food we need without water/irrigation.]</a:t>
            </a:r>
            <a:endParaRPr/>
          </a:p>
        </p:txBody>
      </p:sp>
      <p:sp>
        <p:nvSpPr>
          <p:cNvPr id="1737" name="Google Shape;1737;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characteristics of a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gas forms the shape of its container, has not definite volume, is compressible, and flows easily.]</a:t>
            </a:r>
            <a:endParaRPr/>
          </a:p>
        </p:txBody>
      </p:sp>
      <p:sp>
        <p:nvSpPr>
          <p:cNvPr id="261" name="Google Shape;26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examples of </a:t>
            </a:r>
            <a:r>
              <a:rPr lang="en-US" b="1"/>
              <a:t>irrigation</a:t>
            </a:r>
            <a:r>
              <a:rPr lang="en-US"/>
              <a:t>. </a:t>
            </a:r>
            <a:endParaRPr/>
          </a:p>
        </p:txBody>
      </p:sp>
      <p:sp>
        <p:nvSpPr>
          <p:cNvPr id="1744" name="Google Shape;1744;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0" name="Google Shape;1750;p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Drip irrigation is an example of irrigation. It lets water drip to the roots of plants.</a:t>
            </a:r>
            <a:endParaRPr/>
          </a:p>
        </p:txBody>
      </p:sp>
      <p:sp>
        <p:nvSpPr>
          <p:cNvPr id="1751" name="Google Shape;1751;p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8" name="Google Shape;1758;p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example of sprinkler irrigation, which you might be familiar with. These sprinklers are bigger version of what you might have in your yard to water your grass, or what you might run through when it gets hot. </a:t>
            </a:r>
            <a:endParaRPr/>
          </a:p>
        </p:txBody>
      </p:sp>
      <p:sp>
        <p:nvSpPr>
          <p:cNvPr id="1759" name="Google Shape;1759;p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6" name="Google Shape;1766;p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canals are also an example of an irrigation system because they bring water from a dam or river to water the crops. </a:t>
            </a:r>
            <a:endParaRPr/>
          </a:p>
        </p:txBody>
      </p:sp>
      <p:sp>
        <p:nvSpPr>
          <p:cNvPr id="1767" name="Google Shape;1767;p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1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774" name="Google Shape;1774;p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irrigation?</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SzPts val="1400"/>
              <a:buNone/>
            </a:pPr>
            <a:r>
              <a:rPr lang="en-US"/>
              <a:t>[Irrigation is the artificial process of bringing water to farms to water crops.]</a:t>
            </a:r>
            <a:endParaRPr/>
          </a:p>
        </p:txBody>
      </p:sp>
      <p:sp>
        <p:nvSpPr>
          <p:cNvPr id="1779" name="Google Shape;1779;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sprinklers a type of irrigation?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[Here is an example of sprinkler irrigation, which you might be familiar with. These sprinklers are bigger version of what you might have in your yard to water your grass, or what you might run through when it gets hot.]</a:t>
            </a:r>
            <a:endParaRPr/>
          </a:p>
        </p:txBody>
      </p:sp>
      <p:sp>
        <p:nvSpPr>
          <p:cNvPr id="1787" name="Google Shape;1787;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4" name="Google Shape;1794;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Name another example of irrigation and explain why it is an example of irrigation.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[Drip irrigation is an example of irrigation. It lets water drip to the roots of plants. These canals are also an example of an irrigation system because they bring water from a dam or river to water the crops.]</a:t>
            </a:r>
            <a:endParaRPr/>
          </a:p>
        </p:txBody>
      </p:sp>
      <p:sp>
        <p:nvSpPr>
          <p:cNvPr id="1795" name="Google Shape;1795;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non-examples of </a:t>
            </a:r>
            <a:r>
              <a:rPr lang="en-US" b="1"/>
              <a:t>irrigation</a:t>
            </a:r>
            <a:r>
              <a:rPr lang="en-US"/>
              <a:t>.</a:t>
            </a:r>
            <a:endParaRPr/>
          </a:p>
        </p:txBody>
      </p:sp>
      <p:sp>
        <p:nvSpPr>
          <p:cNvPr id="1803" name="Google Shape;1803;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de6855e7f2_2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de6855e7f2_2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Rain is not an example of irrigation. Rain is a natural process and irrigation is a process created by humans.</a:t>
            </a:r>
            <a:endParaRPr/>
          </a:p>
        </p:txBody>
      </p:sp>
      <p:sp>
        <p:nvSpPr>
          <p:cNvPr id="1810" name="Google Shape;1810;gde6855e7f2_2_1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thermal energy.</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the only compound that exists in all three states of matter: solid, liquid, and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8" name="Google Shape;27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de6855e7f2_2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 name="Google Shape;1817;gde6855e7f2_2_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Watering plants with a pot is not an example of irrigation. Irrigation is an artificial process of applying controlled amounts of water to plants.</a:t>
            </a:r>
            <a:endParaRPr/>
          </a:p>
        </p:txBody>
      </p:sp>
      <p:sp>
        <p:nvSpPr>
          <p:cNvPr id="1818" name="Google Shape;1818;gde6855e7f2_2_1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de6855e7f2_2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1825" name="Google Shape;1825;gde6855e7f2_2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Google Shape;1829;gde6855e7f2_2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Is rain an example of irrigation? Explain your reasoning.</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[No, rain is not an example of irrigation. Rain is a natural process and irrigation is a process created by humans.]</a:t>
            </a:r>
            <a:endParaRPr/>
          </a:p>
        </p:txBody>
      </p:sp>
      <p:sp>
        <p:nvSpPr>
          <p:cNvPr id="1830" name="Google Shape;1830;gde6855e7f2_2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Now, we are going to breakdown the word irrigation.</a:t>
            </a:r>
            <a:endParaRPr/>
          </a:p>
        </p:txBody>
      </p:sp>
      <p:sp>
        <p:nvSpPr>
          <p:cNvPr id="1837" name="Google Shape;1837;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de6855e7f2_2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3" name="Google Shape;1843;gde6855e7f2_2_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erosion can be broken into two parts.  The root word “-irrigat”, and the suffix “-ion.”</a:t>
            </a:r>
            <a:endParaRPr/>
          </a:p>
        </p:txBody>
      </p:sp>
      <p:sp>
        <p:nvSpPr>
          <p:cNvPr id="1844" name="Google Shape;1844;gde6855e7f2_2_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de6855e7f2_2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3" name="Google Shape;1853;gde6855e7f2_2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root word ‘irrigat’ means “to supply land with water.”</a:t>
            </a:r>
            <a:endParaRPr/>
          </a:p>
        </p:txBody>
      </p:sp>
      <p:sp>
        <p:nvSpPr>
          <p:cNvPr id="1854" name="Google Shape;1854;gde6855e7f2_2_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205</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de6855e7f2_2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5" name="Google Shape;1865;gde6855e7f2_2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suffix “ion” means “the state of”, and is used in English to form a noun from a Latin adjective in this case harere. </a:t>
            </a:r>
            <a:endParaRPr/>
          </a:p>
        </p:txBody>
      </p:sp>
      <p:sp>
        <p:nvSpPr>
          <p:cNvPr id="1866" name="Google Shape;1866;gde6855e7f2_2_2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de6855e7f2_2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7" name="Google Shape;1877;gde6855e7f2_2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you put it all together, you get the definition: the state of supplying land with water.</a:t>
            </a:r>
            <a:endParaRPr/>
          </a:p>
        </p:txBody>
      </p:sp>
      <p:sp>
        <p:nvSpPr>
          <p:cNvPr id="1878" name="Google Shape;1878;gde6855e7f2_2_2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de6855e7f2_2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8" name="Google Shape;1888;gde6855e7f2_2_2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889" name="Google Shape;1889;gde6855e7f2_2_2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de6855e7f2_2_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How can we use the word parts of irrigation to help us remember the definition of the term?</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word erosion can be broken into two parts.  The root word “-irrigat”, and the suffix “-ion.”</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root word ‘irrigat’ means “to supply land with water.”</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suffix “ion” means “the state of”, and is used in English to form a noun from a Latin adjective in this case harere.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So, when you put it all together, you get the definition: the state of supplying land with water.]</a:t>
            </a:r>
            <a:endParaRPr/>
          </a:p>
        </p:txBody>
      </p:sp>
      <p:sp>
        <p:nvSpPr>
          <p:cNvPr id="1894" name="Google Shape;1894;gde6855e7f2_2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a9a5025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Water</a:t>
            </a:r>
            <a:r>
              <a:rPr lang="en-US"/>
              <a:t> is the only compound that exists in all three states of matter: solid, liquid, and gas.</a:t>
            </a:r>
            <a:endParaRPr/>
          </a:p>
          <a:p>
            <a:pPr marL="0" lvl="0" indent="0" algn="l" rtl="0">
              <a:lnSpc>
                <a:spcPct val="100000"/>
              </a:lnSpc>
              <a:spcBef>
                <a:spcPts val="0"/>
              </a:spcBef>
              <a:spcAft>
                <a:spcPts val="0"/>
              </a:spcAft>
              <a:buSzPts val="1400"/>
              <a:buNone/>
            </a:pPr>
            <a:endParaRPr/>
          </a:p>
        </p:txBody>
      </p:sp>
      <p:sp>
        <p:nvSpPr>
          <p:cNvPr id="285" name="Google Shape;285;gdfa9a50253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irrigation?</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SzPts val="1400"/>
              <a:buNone/>
            </a:pPr>
            <a:r>
              <a:rPr lang="en-US"/>
              <a:t>[Irrigation is the artificial process of bringing water to farms to water crops.]</a:t>
            </a:r>
            <a:endParaRPr/>
          </a:p>
        </p:txBody>
      </p:sp>
      <p:sp>
        <p:nvSpPr>
          <p:cNvPr id="1903" name="Google Shape;1903;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Irrigation is also used to spread pesticides or fertilizers.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10" name="Google Shape;1910;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dfa9a50253_1_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True</a:t>
            </a:r>
            <a:r>
              <a:rPr lang="en-US"/>
              <a:t>/False: Irrigation is also used to spread pesticides or fertilizers.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919" name="Google Shape;1919;gdfa9a50253_1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irrigation important to us?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[We need farmers to use irrigation so they can grow our food. We wouldn’t have the food we need without water/irrigation.]</a:t>
            </a:r>
            <a:endParaRPr/>
          </a:p>
        </p:txBody>
      </p:sp>
      <p:sp>
        <p:nvSpPr>
          <p:cNvPr id="1928" name="Google Shape;1928;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5" name="Google Shape;1935;p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sprinklers a type of irrigation?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[Here is an example of sprinkler irrigation, which you might be familiar with. These sprinklers are bigger version of what you might have in your yard to water your grass, or what you might run through when it gets hot.]</a:t>
            </a:r>
            <a:endParaRPr/>
          </a:p>
        </p:txBody>
      </p:sp>
      <p:sp>
        <p:nvSpPr>
          <p:cNvPr id="1936" name="Google Shape;1936;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214</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p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3" name="Google Shape;1943;p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Name another example of irrigation and explain why it is an example of irrigation.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[Drip irrigation is an example of irrigation. It lets water drip to the roots of plants. These canals are also an example of an irrigation system because they bring water from a dam or river to water the crops.]</a:t>
            </a:r>
            <a:endParaRPr/>
          </a:p>
        </p:txBody>
      </p:sp>
      <p:sp>
        <p:nvSpPr>
          <p:cNvPr id="1944" name="Google Shape;1944;p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215</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p:txBody>
      </p:sp>
      <p:sp>
        <p:nvSpPr>
          <p:cNvPr id="1952" name="Google Shape;1952;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de6855e7f2_2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Irrigation is the artificial process of bringing water to farms to water crops.</a:t>
            </a:r>
            <a:endParaRPr/>
          </a:p>
        </p:txBody>
      </p:sp>
      <p:sp>
        <p:nvSpPr>
          <p:cNvPr id="1958" name="Google Shape;1958;gde6855e7f2_2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de6855e7f2_2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5" name="Google Shape;1965;gde6855e7f2_2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6" name="Google Shape;1966;gde6855e7f2_2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218</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p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1975" name="Google Shape;1975;p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climate?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average measurements of weather in a place over the course of years.]</a:t>
            </a:r>
            <a:endParaRPr/>
          </a:p>
        </p:txBody>
      </p:sp>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p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4" name="Google Shape;1984;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p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8" name="Google Shape;1998;p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water conservation.</a:t>
            </a:r>
            <a:endParaRPr/>
          </a:p>
        </p:txBody>
      </p:sp>
      <p:sp>
        <p:nvSpPr>
          <p:cNvPr id="2027" name="Google Shape;2027;p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Our “Big Question” is: </a:t>
            </a:r>
            <a:r>
              <a:rPr lang="en-US" b="1"/>
              <a:t>Why do we need to manage our water resources?</a:t>
            </a:r>
            <a:endParaRPr b="1"/>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SzPts val="1200"/>
              <a:buFont typeface="Calibri"/>
              <a:buNone/>
            </a:pPr>
            <a:r>
              <a:rPr lang="en-US"/>
              <a:t>Let’s look at our big question again. Were our hypotheses correct? What did we learn/have to change about our hypotheses? </a:t>
            </a:r>
            <a:endParaRPr/>
          </a:p>
        </p:txBody>
      </p:sp>
      <p:sp>
        <p:nvSpPr>
          <p:cNvPr id="2035" name="Google Shape;2035;p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p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Have students calculate their water footprint, compare them, and discuss ways they can reduce their water footprint.</a:t>
            </a:r>
            <a:endParaRPr/>
          </a:p>
        </p:txBody>
      </p:sp>
      <p:sp>
        <p:nvSpPr>
          <p:cNvPr id="2044" name="Google Shape;2044;p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de77e99af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Before we learn about water conservation, let's review what we already know.</a:t>
            </a:r>
            <a:endParaRPr/>
          </a:p>
          <a:p>
            <a:pPr marL="0" lvl="0" indent="0" algn="l" rtl="0">
              <a:lnSpc>
                <a:spcPct val="100000"/>
              </a:lnSpc>
              <a:spcBef>
                <a:spcPts val="0"/>
              </a:spcBef>
              <a:spcAft>
                <a:spcPts val="0"/>
              </a:spcAft>
              <a:buSzPts val="1400"/>
              <a:buNone/>
            </a:pPr>
            <a:endParaRPr/>
          </a:p>
        </p:txBody>
      </p:sp>
      <p:sp>
        <p:nvSpPr>
          <p:cNvPr id="2052" name="Google Shape;2052;gde77e99af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gdfa9a50253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7" name="Google Shape;2057;gdfa9a50253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s</a:t>
            </a:r>
            <a:r>
              <a:rPr lang="en-US" sz="1200"/>
              <a:t>olid</a:t>
            </a:r>
            <a:r>
              <a:rPr lang="en-US"/>
              <a:t> k</a:t>
            </a:r>
            <a:r>
              <a:rPr lang="en-US" sz="1200"/>
              <a:t>eeps a fixed shape, has a definite volume, not easily compressible (little free space between particles), and does not flow easily (particles can not slide past each other easily).</a:t>
            </a:r>
            <a:endParaRPr sz="1200">
              <a:solidFill>
                <a:srgbClr val="FF0000"/>
              </a:solidFill>
            </a:endParaRPr>
          </a:p>
          <a:p>
            <a:pPr marL="0" lvl="0" indent="0" algn="l" rtl="0">
              <a:lnSpc>
                <a:spcPct val="100000"/>
              </a:lnSpc>
              <a:spcBef>
                <a:spcPts val="0"/>
              </a:spcBef>
              <a:spcAft>
                <a:spcPts val="0"/>
              </a:spcAft>
              <a:buSzPts val="1400"/>
              <a:buNone/>
            </a:pPr>
            <a:endParaRPr/>
          </a:p>
        </p:txBody>
      </p:sp>
      <p:sp>
        <p:nvSpPr>
          <p:cNvPr id="2058" name="Google Shape;2058;gdfa9a50253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227</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dfa9a50253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6" name="Google Shape;2066;gdfa9a50253_2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liquid f</a:t>
            </a:r>
            <a:r>
              <a:rPr lang="en-US" sz="1200"/>
              <a:t>orms the shape of its container, has a definite volume, is not easily compressible (little free space between particles), and flows easily (particles can slide past each other).</a:t>
            </a:r>
            <a:endParaRPr/>
          </a:p>
        </p:txBody>
      </p:sp>
      <p:sp>
        <p:nvSpPr>
          <p:cNvPr id="2067" name="Google Shape;2067;gdfa9a50253_2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228</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gdfa9a50253_2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5" name="Google Shape;2075;gdfa9a50253_2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gas forms the shape of its container, has no definite volume, is easily compressible (free space between particles) and flows easily (particles can move past each other). </a:t>
            </a:r>
            <a:endParaRPr/>
          </a:p>
        </p:txBody>
      </p:sp>
      <p:sp>
        <p:nvSpPr>
          <p:cNvPr id="2076" name="Google Shape;2076;gdfa9a50253_2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Energy of mass in motion is called</a:t>
            </a:r>
            <a:endParaRPr/>
          </a:p>
          <a:p>
            <a:pPr marL="0" lvl="0" indent="0" algn="l" rtl="0">
              <a:lnSpc>
                <a:spcPct val="100000"/>
              </a:lnSpc>
              <a:spcBef>
                <a:spcPts val="0"/>
              </a:spcBef>
              <a:spcAft>
                <a:spcPts val="0"/>
              </a:spcAft>
              <a:buSzPts val="1400"/>
              <a:buNone/>
            </a:pPr>
            <a:endParaRPr/>
          </a:p>
        </p:txBody>
      </p:sp>
      <p:sp>
        <p:nvSpPr>
          <p:cNvPr id="299" name="Google Shape;29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dfa9a50253_2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only compound that exists in all three states of matter: solid, liquid, and gas.</a:t>
            </a:r>
            <a:endParaRPr/>
          </a:p>
        </p:txBody>
      </p:sp>
      <p:sp>
        <p:nvSpPr>
          <p:cNvPr id="2093" name="Google Shape;2093;gdfa9a50253_2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gdfa9a50253_2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Climate is the average measurements of weather in a place over the course of years.</a:t>
            </a:r>
            <a:endParaRPr/>
          </a:p>
        </p:txBody>
      </p:sp>
      <p:sp>
        <p:nvSpPr>
          <p:cNvPr id="2100" name="Google Shape;2100;gdfa9a50253_2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gdfa9a50253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Kinetic energy is the energy of mass in motion.</a:t>
            </a:r>
            <a:endParaRPr/>
          </a:p>
        </p:txBody>
      </p:sp>
      <p:sp>
        <p:nvSpPr>
          <p:cNvPr id="2107" name="Google Shape;2107;gdfa9a50253_2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dfa9a50253_2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energy from heat.</a:t>
            </a:r>
            <a:endParaRPr/>
          </a:p>
        </p:txBody>
      </p:sp>
      <p:sp>
        <p:nvSpPr>
          <p:cNvPr id="2114" name="Google Shape;2114;gdfa9a50253_2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dfa9a50253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can be used to change the state of water.</a:t>
            </a:r>
            <a:endParaRPr/>
          </a:p>
        </p:txBody>
      </p:sp>
      <p:sp>
        <p:nvSpPr>
          <p:cNvPr id="2121" name="Google Shape;2121;gdfa9a50253_2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dfa9a50253_2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Hydroelectric power is electricity that is created by the movement of water.</a:t>
            </a:r>
            <a:endParaRPr/>
          </a:p>
        </p:txBody>
      </p:sp>
      <p:sp>
        <p:nvSpPr>
          <p:cNvPr id="2131" name="Google Shape;2131;gdfa9a50253_2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de77e99aff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Irrigation is the artificial process of bringing water to farms to water crops.</a:t>
            </a:r>
            <a:endParaRPr/>
          </a:p>
        </p:txBody>
      </p:sp>
      <p:sp>
        <p:nvSpPr>
          <p:cNvPr id="2138" name="Google Shape;2138;gde77e99aff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de77e99aff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2145" name="Google Shape;2145;gde77e99aff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8"/>
        <p:cNvGrpSpPr/>
        <p:nvPr/>
      </p:nvGrpSpPr>
      <p:grpSpPr>
        <a:xfrm>
          <a:off x="0" y="0"/>
          <a:ext cx="0" cy="0"/>
          <a:chOff x="0" y="0"/>
          <a:chExt cx="0" cy="0"/>
        </a:xfrm>
      </p:grpSpPr>
      <p:sp>
        <p:nvSpPr>
          <p:cNvPr id="2149" name="Google Shape;2149;gdfa9a50253_2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 solid and a liquid?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solid keeps a fixed shape, has a definite volume, is not easily compressible, and does not flow easily, but a liquid forms the shape of its container and flows easily.]</a:t>
            </a:r>
            <a:endParaRPr/>
          </a:p>
        </p:txBody>
      </p:sp>
      <p:sp>
        <p:nvSpPr>
          <p:cNvPr id="2150" name="Google Shape;2150;gdfa9a50253_2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dfa9a50253_2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characteristics of a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gas forms the shape of its container, has not definite volume, is compressible, and flows easily.]</a:t>
            </a:r>
            <a:endParaRPr/>
          </a:p>
        </p:txBody>
      </p:sp>
      <p:sp>
        <p:nvSpPr>
          <p:cNvPr id="2162" name="Google Shape;2162;gdfa9a50253_2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fa9a5025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Energy of mass in motion is called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a:t>
            </a:r>
            <a:endParaRPr/>
          </a:p>
        </p:txBody>
      </p:sp>
      <p:sp>
        <p:nvSpPr>
          <p:cNvPr id="307" name="Google Shape;307;gdfa9a50253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dfa9a50253_2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the only compound that exists in all three states of matter: solid, liquid, and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79" name="Google Shape;2179;gdfa9a50253_2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dfa9a50253_2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Water</a:t>
            </a:r>
            <a:r>
              <a:rPr lang="en-US"/>
              <a:t> is the only compound that exists in all three states of matter: solid, liquid, and gas.</a:t>
            </a:r>
            <a:endParaRPr/>
          </a:p>
          <a:p>
            <a:pPr marL="0" lvl="0" indent="0" algn="l" rtl="0">
              <a:lnSpc>
                <a:spcPct val="100000"/>
              </a:lnSpc>
              <a:spcBef>
                <a:spcPts val="0"/>
              </a:spcBef>
              <a:spcAft>
                <a:spcPts val="0"/>
              </a:spcAft>
              <a:buSzPts val="1400"/>
              <a:buNone/>
            </a:pPr>
            <a:endParaRPr/>
          </a:p>
        </p:txBody>
      </p:sp>
      <p:sp>
        <p:nvSpPr>
          <p:cNvPr id="2186" name="Google Shape;2186;gdfa9a50253_2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gdfa9a50253_2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climate?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average measurements of weather in a place over the course of years.]</a:t>
            </a:r>
            <a:endParaRPr/>
          </a:p>
        </p:txBody>
      </p:sp>
      <p:sp>
        <p:nvSpPr>
          <p:cNvPr id="2193" name="Google Shape;2193;gdfa9a50253_2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dfa9a50253_2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Energy of mass in motion is called</a:t>
            </a:r>
            <a:endParaRPr/>
          </a:p>
          <a:p>
            <a:pPr marL="0" lvl="0" indent="0" algn="l" rtl="0">
              <a:lnSpc>
                <a:spcPct val="100000"/>
              </a:lnSpc>
              <a:spcBef>
                <a:spcPts val="0"/>
              </a:spcBef>
              <a:spcAft>
                <a:spcPts val="0"/>
              </a:spcAft>
              <a:buSzPts val="1400"/>
              <a:buNone/>
            </a:pPr>
            <a:endParaRPr/>
          </a:p>
        </p:txBody>
      </p:sp>
      <p:sp>
        <p:nvSpPr>
          <p:cNvPr id="2200" name="Google Shape;2200;gdfa9a50253_2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gdfa9a50253_2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Energy of mass in motion is called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[Kinetic Energy]</a:t>
            </a:r>
            <a:endParaRPr/>
          </a:p>
        </p:txBody>
      </p:sp>
      <p:sp>
        <p:nvSpPr>
          <p:cNvPr id="2208" name="Google Shape;2208;gdfa9a50253_2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dfa9a50253_2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is energy from heat.]</a:t>
            </a:r>
            <a:endParaRPr/>
          </a:p>
        </p:txBody>
      </p:sp>
      <p:sp>
        <p:nvSpPr>
          <p:cNvPr id="2216" name="Google Shape;2216;gdfa9a50253_2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dfa9a50253_2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3" name="Google Shape;2223;gdfa9a50253_2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one example of how thermal energy change the state of/affects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examples → the sun gives off thermal energy to change water to a gas in the water cycle (evaporation), we can take away heat to turn water into ice, etc.]</a:t>
            </a:r>
            <a:endParaRPr/>
          </a:p>
        </p:txBody>
      </p:sp>
      <p:sp>
        <p:nvSpPr>
          <p:cNvPr id="2224" name="Google Shape;2224;gdfa9a50253_2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246</a:t>
            </a:fld>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dfa9a50253_2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hydroelectric power?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[Hydroelectric power is electricity that is created by the movement of water.]</a:t>
            </a:r>
            <a:endParaRPr/>
          </a:p>
        </p:txBody>
      </p:sp>
      <p:sp>
        <p:nvSpPr>
          <p:cNvPr id="2231" name="Google Shape;2231;gdfa9a50253_2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p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Name at least one type of irrigation and explain why it is a form of irrigation.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[Drip, sprinkler, canal → bring water to water crops.]</a:t>
            </a:r>
            <a:endParaRPr/>
          </a:p>
        </p:txBody>
      </p:sp>
      <p:sp>
        <p:nvSpPr>
          <p:cNvPr id="2238" name="Google Shape;2238;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p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water conservation. </a:t>
            </a:r>
            <a:endParaRPr/>
          </a:p>
        </p:txBody>
      </p:sp>
      <p:sp>
        <p:nvSpPr>
          <p:cNvPr id="2245" name="Google Shape;2245;p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thermal energy.</a:t>
            </a:r>
            <a:endParaRPr/>
          </a:p>
        </p:txBody>
      </p:sp>
      <p:sp>
        <p:nvSpPr>
          <p:cNvPr id="316" name="Google Shape;31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p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conservation is using less water or recycling water so that it can be used again.</a:t>
            </a:r>
            <a:endParaRPr/>
          </a:p>
        </p:txBody>
      </p:sp>
      <p:sp>
        <p:nvSpPr>
          <p:cNvPr id="2254" name="Google Shape;2254;p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p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2262" name="Google Shape;2262;p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p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water conservation?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conservation is u</a:t>
            </a:r>
            <a:r>
              <a:rPr lang="en-US" sz="1200"/>
              <a:t>sing less water or recycling water so that it can be used again.]</a:t>
            </a:r>
            <a:endParaRPr/>
          </a:p>
        </p:txBody>
      </p:sp>
      <p:sp>
        <p:nvSpPr>
          <p:cNvPr id="2267" name="Google Shape;2267;p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p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definition but there is more you need to know.</a:t>
            </a:r>
            <a:endParaRPr/>
          </a:p>
        </p:txBody>
      </p:sp>
      <p:sp>
        <p:nvSpPr>
          <p:cNvPr id="2274" name="Google Shape;2274;p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0" name="Google Shape;2280;p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 earth, 97% of water is salt water found in the oceans. Available fresh water, used by humans and other organisms, makes up less than 1% of water on Earth. We need to save the freshwater we have on earth because there is not a lot of fresh water found on Earth. </a:t>
            </a:r>
            <a:endParaRPr/>
          </a:p>
        </p:txBody>
      </p:sp>
      <p:sp>
        <p:nvSpPr>
          <p:cNvPr id="2281" name="Google Shape;2281;p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254</a:t>
            </a:fld>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p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9" name="Google Shape;2289;p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also need fresh water to keep everyone healthy. We need fresh water to drink to keep us healthy, help our food grow, and keep us clean. We need to save our fresh water because if we used dirty or contaminated water, it could make everyone sick. </a:t>
            </a:r>
            <a:endParaRPr/>
          </a:p>
        </p:txBody>
      </p:sp>
      <p:sp>
        <p:nvSpPr>
          <p:cNvPr id="2290" name="Google Shape;2290;p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255</a:t>
            </a:fld>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p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2299" name="Google Shape;2299;p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p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4" name="Google Shape;2304;p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The earth is made up of plenty of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05" name="Google Shape;2305;p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257</a:t>
            </a:fld>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fa9a50253_2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3" name="Google Shape;2313;gdfa9a50253_2_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The earth is made up of plenty of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 On earth, 97% of water is salt water found in the oceans. Available fresh water, used by humans and other organisms, makes up less than 1% of water on Earth. We need to save the freshwater we have on earth because there is not a lot of fresh water found on Earth.]</a:t>
            </a:r>
            <a:endParaRPr/>
          </a:p>
        </p:txBody>
      </p:sp>
      <p:sp>
        <p:nvSpPr>
          <p:cNvPr id="2314" name="Google Shape;2314;gdfa9a50253_2_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258</a:t>
            </a:fld>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p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2" name="Google Shape;2322;p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it important that we have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also need fresh water to keep everyone healthy. We need fresh water to drink to keep us healthy, help our food grow, and keep us clean. We need to save our fresh water because if we used dirty or contaminated water, it could make everyone sick.]</a:t>
            </a:r>
            <a:endParaRPr/>
          </a:p>
        </p:txBody>
      </p:sp>
      <p:sp>
        <p:nvSpPr>
          <p:cNvPr id="2323" name="Google Shape;2323;p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energy from heat.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Keep definitions clear and concise. Simplicity can help students better understand the new term.</a:t>
            </a:r>
            <a:endParaRPr/>
          </a:p>
        </p:txBody>
      </p:sp>
      <p:sp>
        <p:nvSpPr>
          <p:cNvPr id="326" name="Google Shape;32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3" name="Google Shape;2333;p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another example of how we use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*Give wait time and discuss students’ responses.</a:t>
            </a:r>
            <a:endParaRPr/>
          </a:p>
        </p:txBody>
      </p:sp>
      <p:sp>
        <p:nvSpPr>
          <p:cNvPr id="2334" name="Google Shape;2334;p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260</a:t>
            </a:fld>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9"/>
        <p:cNvGrpSpPr/>
        <p:nvPr/>
      </p:nvGrpSpPr>
      <p:grpSpPr>
        <a:xfrm>
          <a:off x="0" y="0"/>
          <a:ext cx="0" cy="0"/>
          <a:chOff x="0" y="0"/>
          <a:chExt cx="0" cy="0"/>
        </a:xfrm>
      </p:grpSpPr>
      <p:sp>
        <p:nvSpPr>
          <p:cNvPr id="2340" name="Google Shape;2340;p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 know what water conservation is and why it is important, let's look at examples of </a:t>
            </a:r>
            <a:r>
              <a:rPr lang="en-US" b="1"/>
              <a:t>how we can conserve water</a:t>
            </a:r>
            <a:r>
              <a:rPr lang="en-US"/>
              <a:t>.</a:t>
            </a:r>
            <a:endParaRPr/>
          </a:p>
        </p:txBody>
      </p:sp>
      <p:sp>
        <p:nvSpPr>
          <p:cNvPr id="2341" name="Google Shape;2341;p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p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7" name="Google Shape;2347;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way we can conserve or save water is by taking shorter showers. We can set a timer so we know how long to shower so we can save water. </a:t>
            </a:r>
            <a:endParaRPr/>
          </a:p>
        </p:txBody>
      </p:sp>
      <p:sp>
        <p:nvSpPr>
          <p:cNvPr id="2348" name="Google Shape;2348;p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262</a:t>
            </a:fld>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p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6" name="Google Shape;2356;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Another way we can save water is to turn off the sink while brushing our teeth.</a:t>
            </a:r>
            <a:endParaRPr/>
          </a:p>
        </p:txBody>
      </p:sp>
      <p:sp>
        <p:nvSpPr>
          <p:cNvPr id="2357" name="Google Shape;2357;p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263</a:t>
            </a:fld>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p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4" name="Google Shape;2364;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Another example of conserving water would be checking for leaks. If the sink or shower is dripping, it is wasting water, so telling a parent/guardian about a leak can help conserve water because they can fix/get someone to fix the leak. </a:t>
            </a:r>
            <a:endParaRPr/>
          </a:p>
        </p:txBody>
      </p:sp>
      <p:sp>
        <p:nvSpPr>
          <p:cNvPr id="2365" name="Google Shape;2365;p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264</a:t>
            </a:fld>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0"/>
        <p:cNvGrpSpPr/>
        <p:nvPr/>
      </p:nvGrpSpPr>
      <p:grpSpPr>
        <a:xfrm>
          <a:off x="0" y="0"/>
          <a:ext cx="0" cy="0"/>
          <a:chOff x="0" y="0"/>
          <a:chExt cx="0" cy="0"/>
        </a:xfrm>
      </p:grpSpPr>
      <p:sp>
        <p:nvSpPr>
          <p:cNvPr id="2371" name="Google Shape;2371;p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some non-example of </a:t>
            </a:r>
            <a:r>
              <a:rPr lang="en-US" b="1"/>
              <a:t>water conservation (ways we waste water)</a:t>
            </a:r>
            <a:r>
              <a:rPr lang="en-US"/>
              <a:t>.</a:t>
            </a:r>
            <a:endParaRPr/>
          </a:p>
        </p:txBody>
      </p:sp>
      <p:sp>
        <p:nvSpPr>
          <p:cNvPr id="2372" name="Google Shape;2372;p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8" name="Google Shape;2378;p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way we waste (or don’t conserve) water is when we leave the sink running while we are brushing our teeth. </a:t>
            </a:r>
            <a:endParaRPr/>
          </a:p>
        </p:txBody>
      </p:sp>
      <p:sp>
        <p:nvSpPr>
          <p:cNvPr id="2379" name="Google Shape;2379;p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266</a:t>
            </a:fld>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p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6" name="Google Shape;2386;p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Leaving the water on while washing the dishes is another example of wasting water. </a:t>
            </a:r>
            <a:endParaRPr/>
          </a:p>
        </p:txBody>
      </p:sp>
      <p:sp>
        <p:nvSpPr>
          <p:cNvPr id="2387" name="Google Shape;2387;p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267</a:t>
            </a:fld>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4" name="Google Shape;2394;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Leaving multiple water sources on is also a non-example of water conservation. In this example, the sink and shower are both on, which is wasting water. </a:t>
            </a:r>
            <a:endParaRPr/>
          </a:p>
        </p:txBody>
      </p:sp>
      <p:sp>
        <p:nvSpPr>
          <p:cNvPr id="2395" name="Google Shape;2395;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268</a:t>
            </a:fld>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p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2402" name="Google Shape;2402;p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334" name="Google Shape;33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p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7" name="Google Shape;2407;p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setting a timer when you shower an example of conserving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saves (or conserves) water because you are taking shorter showers and using less water.]</a:t>
            </a:r>
            <a:endParaRPr/>
          </a:p>
        </p:txBody>
      </p:sp>
      <p:sp>
        <p:nvSpPr>
          <p:cNvPr id="2408" name="Google Shape;2408;p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270</a:t>
            </a:fld>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6" name="Google Shape;2416;p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turning off the water when you brush your teeth a way to conserve water? Why?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because you are using less water when you turn it off while brushing your teeth.]</a:t>
            </a:r>
            <a:endParaRPr/>
          </a:p>
        </p:txBody>
      </p:sp>
      <p:sp>
        <p:nvSpPr>
          <p:cNvPr id="2417" name="Google Shape;2417;p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271</a:t>
            </a:fld>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4" name="Google Shape;2424;p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your own example of how we can conserve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*Give wait time and discuss students’ responses. </a:t>
            </a:r>
            <a:endParaRPr/>
          </a:p>
        </p:txBody>
      </p:sp>
      <p:sp>
        <p:nvSpPr>
          <p:cNvPr id="2425" name="Google Shape;2425;p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272</a:t>
            </a:fld>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p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2" name="Google Shape;2432;p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leaving the water on when washing dishes NOT a way to conserve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[Leaving the water on while washing the dishes is an example of wasting water not conserving water because you are using more water than you need.]</a:t>
            </a:r>
            <a:endParaRPr/>
          </a:p>
        </p:txBody>
      </p:sp>
      <p:sp>
        <p:nvSpPr>
          <p:cNvPr id="2433" name="Google Shape;2433;p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273</a:t>
            </a:fld>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p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0" name="Google Shape;2440;p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your own example of how we can waste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*Give wait time and discuss students’ responses.</a:t>
            </a:r>
            <a:endParaRPr/>
          </a:p>
        </p:txBody>
      </p:sp>
      <p:sp>
        <p:nvSpPr>
          <p:cNvPr id="2441" name="Google Shape;2441;p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274</a:t>
            </a:fld>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gde77e99aff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8" name="Google Shape;2448;gde77e99aff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break down the term water conservation into different word parts to help us remember the meaning.  Let’s take a look!</a:t>
            </a:r>
            <a:endParaRPr/>
          </a:p>
        </p:txBody>
      </p:sp>
      <p:sp>
        <p:nvSpPr>
          <p:cNvPr id="2449" name="Google Shape;2449;gde77e99aff_0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275</a:t>
            </a:fld>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3"/>
        <p:cNvGrpSpPr/>
        <p:nvPr/>
      </p:nvGrpSpPr>
      <p:grpSpPr>
        <a:xfrm>
          <a:off x="0" y="0"/>
          <a:ext cx="0" cy="0"/>
          <a:chOff x="0" y="0"/>
          <a:chExt cx="0" cy="0"/>
        </a:xfrm>
      </p:grpSpPr>
      <p:sp>
        <p:nvSpPr>
          <p:cNvPr id="2454" name="Google Shape;2454;gde77e99aff_0_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5" name="Google Shape;2455;gde77e99aff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conservation can be broken down into three parts. The first word, water, the root word, conserve, and the suffix, -ation. </a:t>
            </a:r>
            <a:endParaRPr/>
          </a:p>
        </p:txBody>
      </p:sp>
      <p:sp>
        <p:nvSpPr>
          <p:cNvPr id="2456" name="Google Shape;2456;gde77e99aff_0_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276</a:t>
            </a:fld>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gde77e99aff_0_3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6" name="Google Shape;2466;gde77e99aff_0_3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Water is a liquid made up of 2 hydrogen atoms and 1 oxygen atom and is necessary for life.</a:t>
            </a:r>
            <a:endParaRPr/>
          </a:p>
          <a:p>
            <a:pPr marL="0" lvl="0" indent="0" algn="l" rtl="0">
              <a:spcBef>
                <a:spcPts val="0"/>
              </a:spcBef>
              <a:spcAft>
                <a:spcPts val="0"/>
              </a:spcAft>
              <a:buNone/>
            </a:pPr>
            <a:endParaRPr/>
          </a:p>
        </p:txBody>
      </p:sp>
      <p:sp>
        <p:nvSpPr>
          <p:cNvPr id="2467" name="Google Shape;2467;gde77e99aff_0_3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277</a:t>
            </a:fld>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de77e99aff_0_4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8" name="Google Shape;2478;gde77e99aff_0_4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root word, conserve, means “to avoid wasteful use of.”</a:t>
            </a:r>
            <a:endParaRPr/>
          </a:p>
        </p:txBody>
      </p:sp>
      <p:sp>
        <p:nvSpPr>
          <p:cNvPr id="2479" name="Google Shape;2479;gde77e99aff_0_4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278</a:t>
            </a:fld>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0"/>
        <p:cNvGrpSpPr/>
        <p:nvPr/>
      </p:nvGrpSpPr>
      <p:grpSpPr>
        <a:xfrm>
          <a:off x="0" y="0"/>
          <a:ext cx="0" cy="0"/>
          <a:chOff x="0" y="0"/>
          <a:chExt cx="0" cy="0"/>
        </a:xfrm>
      </p:grpSpPr>
      <p:sp>
        <p:nvSpPr>
          <p:cNvPr id="2491" name="Google Shape;2491;gde77e99aff_0_4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2" name="Google Shape;2492;gde77e99aff_0_4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suffix –ation turns a verb, such as “to avoid wasteful use of,” into a noun-conservation. </a:t>
            </a:r>
            <a:endParaRPr/>
          </a:p>
          <a:p>
            <a:pPr marL="0" lvl="0" indent="0" algn="l" rtl="0">
              <a:spcBef>
                <a:spcPts val="0"/>
              </a:spcBef>
              <a:spcAft>
                <a:spcPts val="0"/>
              </a:spcAft>
              <a:buNone/>
            </a:pPr>
            <a:endParaRPr/>
          </a:p>
        </p:txBody>
      </p:sp>
      <p:sp>
        <p:nvSpPr>
          <p:cNvPr id="2493" name="Google Shape;2493;gde77e99aff_0_4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is energy from heat.]</a:t>
            </a:r>
            <a:endParaRPr/>
          </a:p>
        </p:txBody>
      </p:sp>
      <p:sp>
        <p:nvSpPr>
          <p:cNvPr id="340" name="Google Shape;34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gde77e99aff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6" name="Google Shape;2506;gde77e99aff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you add it all together, water conservation means the act of avoiding the wasteful use of water.</a:t>
            </a:r>
            <a:endParaRPr/>
          </a:p>
        </p:txBody>
      </p:sp>
      <p:sp>
        <p:nvSpPr>
          <p:cNvPr id="2507" name="Google Shape;2507;gde77e99aff_0_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280</a:t>
            </a:fld>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gde77e99aff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8" name="Google Shape;2518;gde77e99aff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Check for understanding throughout the lesson to make sure students are understanding the new content.</a:t>
            </a:r>
            <a:endParaRPr/>
          </a:p>
        </p:txBody>
      </p:sp>
      <p:sp>
        <p:nvSpPr>
          <p:cNvPr id="2519" name="Google Shape;2519;gde77e99aff_0_2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281</a:t>
            </a:fld>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de77e99aff_0_4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4" name="Google Shape;2524;gde77e99aff_0_4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can we use the word parts of water conservation to help us remember the definition of the term?</a:t>
            </a:r>
            <a:endParaRPr/>
          </a:p>
          <a:p>
            <a:pPr marL="0" lvl="0" indent="0" algn="l" rtl="0">
              <a:spcBef>
                <a:spcPts val="0"/>
              </a:spcBef>
              <a:spcAft>
                <a:spcPts val="0"/>
              </a:spcAft>
              <a:buNone/>
            </a:pPr>
            <a:endParaRPr/>
          </a:p>
          <a:p>
            <a:pPr marL="0" lvl="0" indent="0" algn="l" rtl="0">
              <a:spcBef>
                <a:spcPts val="0"/>
              </a:spcBef>
              <a:spcAft>
                <a:spcPts val="0"/>
              </a:spcAft>
              <a:buNone/>
            </a:pPr>
            <a:r>
              <a:rPr lang="en-US"/>
              <a:t>[The word conservation can be broken down into three parts. The first word, water, the root word, conserve, and the suffix, -ation. </a:t>
            </a:r>
            <a:endParaRPr/>
          </a:p>
          <a:p>
            <a:pPr marL="0" lvl="0" indent="0" algn="l" rtl="0">
              <a:spcBef>
                <a:spcPts val="0"/>
              </a:spcBef>
              <a:spcAft>
                <a:spcPts val="0"/>
              </a:spcAft>
              <a:buNone/>
            </a:pPr>
            <a:endParaRPr/>
          </a:p>
          <a:p>
            <a:pPr marL="0" lvl="0" indent="0" algn="l" rtl="0">
              <a:spcBef>
                <a:spcPts val="0"/>
              </a:spcBef>
              <a:spcAft>
                <a:spcPts val="0"/>
              </a:spcAft>
              <a:buNone/>
            </a:pPr>
            <a:r>
              <a:rPr lang="en-US"/>
              <a:t>Water is a liquid made up of 2 hydrogen atoms and 1 oxygen atom and is necessary for life.</a:t>
            </a:r>
            <a:endParaRPr/>
          </a:p>
          <a:p>
            <a:pPr marL="0" lvl="0" indent="0" algn="l" rtl="0">
              <a:spcBef>
                <a:spcPts val="0"/>
              </a:spcBef>
              <a:spcAft>
                <a:spcPts val="0"/>
              </a:spcAft>
              <a:buNone/>
            </a:pPr>
            <a:endParaRPr/>
          </a:p>
          <a:p>
            <a:pPr marL="0" lvl="0" indent="0" algn="l" rtl="0">
              <a:spcBef>
                <a:spcPts val="0"/>
              </a:spcBef>
              <a:spcAft>
                <a:spcPts val="0"/>
              </a:spcAft>
              <a:buNone/>
            </a:pPr>
            <a:r>
              <a:rPr lang="en-US"/>
              <a:t>The root word, conserve, means “to avoid wasteful use of.”</a:t>
            </a:r>
            <a:endParaRPr/>
          </a:p>
          <a:p>
            <a:pPr marL="0" lvl="0" indent="0" algn="l" rtl="0">
              <a:spcBef>
                <a:spcPts val="0"/>
              </a:spcBef>
              <a:spcAft>
                <a:spcPts val="0"/>
              </a:spcAft>
              <a:buNone/>
            </a:pPr>
            <a:endParaRPr/>
          </a:p>
          <a:p>
            <a:pPr marL="0" lvl="0" indent="0" algn="l" rtl="0">
              <a:spcBef>
                <a:spcPts val="0"/>
              </a:spcBef>
              <a:spcAft>
                <a:spcPts val="0"/>
              </a:spcAft>
              <a:buNone/>
            </a:pPr>
            <a:r>
              <a:rPr lang="en-US"/>
              <a:t>The suffix –ation turns a verb, such as “to avoid wasteful use of,” into a noun-conservation. </a:t>
            </a:r>
            <a:endParaRPr/>
          </a:p>
          <a:p>
            <a:pPr marL="0" lvl="0" indent="0" algn="l" rtl="0">
              <a:spcBef>
                <a:spcPts val="0"/>
              </a:spcBef>
              <a:spcAft>
                <a:spcPts val="0"/>
              </a:spcAft>
              <a:buNone/>
            </a:pPr>
            <a:endParaRPr/>
          </a:p>
          <a:p>
            <a:pPr marL="0" lvl="0" indent="0" algn="l" rtl="0">
              <a:spcBef>
                <a:spcPts val="0"/>
              </a:spcBef>
              <a:spcAft>
                <a:spcPts val="0"/>
              </a:spcAft>
              <a:buNone/>
            </a:pPr>
            <a:r>
              <a:rPr lang="en-US"/>
              <a:t>So, when you add it all together, water conservation means the act of avoiding the wasteful use of water.]</a:t>
            </a:r>
            <a:endParaRPr/>
          </a:p>
        </p:txBody>
      </p:sp>
      <p:sp>
        <p:nvSpPr>
          <p:cNvPr id="2525" name="Google Shape;2525;gde77e99aff_0_4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282</a:t>
            </a:fld>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de77e99aff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water conservation?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conservation is u</a:t>
            </a:r>
            <a:r>
              <a:rPr lang="en-US" sz="1200"/>
              <a:t>sing less water or recycling water so that it can be used again.]</a:t>
            </a:r>
            <a:endParaRPr/>
          </a:p>
        </p:txBody>
      </p:sp>
      <p:sp>
        <p:nvSpPr>
          <p:cNvPr id="2536" name="Google Shape;2536;gde77e99aff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1"/>
        <p:cNvGrpSpPr/>
        <p:nvPr/>
      </p:nvGrpSpPr>
      <p:grpSpPr>
        <a:xfrm>
          <a:off x="0" y="0"/>
          <a:ext cx="0" cy="0"/>
          <a:chOff x="0" y="0"/>
          <a:chExt cx="0" cy="0"/>
        </a:xfrm>
      </p:grpSpPr>
      <p:sp>
        <p:nvSpPr>
          <p:cNvPr id="2542" name="Google Shape;2542;gdfa9a50253_2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3" name="Google Shape;2543;gdfa9a50253_2_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The earth is made up of plenty of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44" name="Google Shape;2544;gdfa9a50253_2_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284</a:t>
            </a:fld>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dfa9a50253_2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2" name="Google Shape;2552;gdfa9a50253_2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The earth is made up of plenty of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 On earth, 97% of water is salt water found in the oceans. Available fresh water, used by humans and other organisms, makes up less than 1% of water on Earth. We need to save the freshwater we have on earth because there is not a lot of fresh water found on Earth.]</a:t>
            </a:r>
            <a:endParaRPr/>
          </a:p>
        </p:txBody>
      </p:sp>
      <p:sp>
        <p:nvSpPr>
          <p:cNvPr id="2553" name="Google Shape;2553;gdfa9a50253_2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285</a:t>
            </a:fld>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dfa9a50253_2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1" name="Google Shape;2561;gdfa9a50253_2_1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it important that we have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also need fresh water to keep everyone healthy. We need fresh water to drink to keep us healthy, help our food grow, and keep us clean. We need to save our fresh water because if we used dirty or contaminated water, it could make everyone sick.]</a:t>
            </a:r>
            <a:endParaRPr/>
          </a:p>
        </p:txBody>
      </p:sp>
      <p:sp>
        <p:nvSpPr>
          <p:cNvPr id="2562" name="Google Shape;2562;gdfa9a50253_2_1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286</a:t>
            </a:fld>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dfa9a50253_2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2" name="Google Shape;2572;gdfa9a50253_2_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your own example of how we can conserve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*Give wait time and discuss students’ responses. </a:t>
            </a:r>
            <a:endParaRPr/>
          </a:p>
        </p:txBody>
      </p:sp>
      <p:sp>
        <p:nvSpPr>
          <p:cNvPr id="2573" name="Google Shape;2573;gdfa9a50253_2_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287</a:t>
            </a:fld>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gdfa9a50253_2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0" name="Google Shape;2580;gdfa9a50253_2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your own example of how we can waste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*Give wait time and discuss students’ responses.</a:t>
            </a:r>
            <a:endParaRPr/>
          </a:p>
        </p:txBody>
      </p:sp>
      <p:sp>
        <p:nvSpPr>
          <p:cNvPr id="2581" name="Google Shape;2581;gdfa9a50253_2_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288</a:t>
            </a:fld>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6"/>
        <p:cNvGrpSpPr/>
        <p:nvPr/>
      </p:nvGrpSpPr>
      <p:grpSpPr>
        <a:xfrm>
          <a:off x="0" y="0"/>
          <a:ext cx="0" cy="0"/>
          <a:chOff x="0" y="0"/>
          <a:chExt cx="0" cy="0"/>
        </a:xfrm>
      </p:grpSpPr>
      <p:sp>
        <p:nvSpPr>
          <p:cNvPr id="2587" name="Google Shape;2587;p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p:txBody>
      </p:sp>
      <p:sp>
        <p:nvSpPr>
          <p:cNvPr id="2588" name="Google Shape;2588;p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That’s the basic definition but there is more you need to know.</a:t>
            </a:r>
            <a:endParaRPr/>
          </a:p>
        </p:txBody>
      </p:sp>
      <p:sp>
        <p:nvSpPr>
          <p:cNvPr id="347" name="Google Shape;34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gde77e99aff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conservation is using less water or recycling water so that it can be used again.</a:t>
            </a:r>
            <a:endParaRPr/>
          </a:p>
        </p:txBody>
      </p:sp>
      <p:sp>
        <p:nvSpPr>
          <p:cNvPr id="2594" name="Google Shape;2594;gde77e99aff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9"/>
        <p:cNvGrpSpPr/>
        <p:nvPr/>
      </p:nvGrpSpPr>
      <p:grpSpPr>
        <a:xfrm>
          <a:off x="0" y="0"/>
          <a:ext cx="0" cy="0"/>
          <a:chOff x="0" y="0"/>
          <a:chExt cx="0" cy="0"/>
        </a:xfrm>
      </p:grpSpPr>
      <p:sp>
        <p:nvSpPr>
          <p:cNvPr id="2600" name="Google Shape;2600;p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p>
        </p:txBody>
      </p:sp>
      <p:sp>
        <p:nvSpPr>
          <p:cNvPr id="2601" name="Google Shape;2601;p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p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2610" name="Google Shape;2610;p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p2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9" name="Google Shape;2619;p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Why do we need to manage our water resources?</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Thermal energy can be used to change the state of water. Remember water can exist as a solid, liquid, and gas. When thermal energy is added to ice, it changes state to water. When thermal energy is added to liquid water it turns into a gas. The opposite can happen too. When thermal energy is taken away from liquid water it turns into solid water (ice). </a:t>
            </a:r>
            <a:endParaRPr/>
          </a:p>
          <a:p>
            <a:pPr marL="0" lvl="0" indent="0" algn="l" rtl="0">
              <a:lnSpc>
                <a:spcPct val="100000"/>
              </a:lnSpc>
              <a:spcBef>
                <a:spcPts val="0"/>
              </a:spcBef>
              <a:spcAft>
                <a:spcPts val="0"/>
              </a:spcAft>
              <a:buSzPts val="1400"/>
              <a:buNone/>
            </a:pPr>
            <a:endParaRPr/>
          </a:p>
        </p:txBody>
      </p:sp>
      <p:sp>
        <p:nvSpPr>
          <p:cNvPr id="354" name="Google Shape;35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Thermal energy from the sun is responsible for many processes on earth.</a:t>
            </a:r>
            <a:endParaRPr/>
          </a:p>
          <a:p>
            <a:pPr marL="0" lvl="0" indent="0" algn="l" rtl="0">
              <a:lnSpc>
                <a:spcPct val="100000"/>
              </a:lnSpc>
              <a:spcBef>
                <a:spcPts val="0"/>
              </a:spcBef>
              <a:spcAft>
                <a:spcPts val="0"/>
              </a:spcAft>
              <a:buSzPts val="1400"/>
              <a:buNone/>
            </a:pPr>
            <a:br>
              <a:rPr lang="en-US"/>
            </a:br>
            <a:br>
              <a:rPr lang="en-US"/>
            </a:br>
            <a:endParaRPr/>
          </a:p>
        </p:txBody>
      </p:sp>
      <p:sp>
        <p:nvSpPr>
          <p:cNvPr id="365" name="Google Shape;36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the water cycle? The three states of water can be found in the water cycle. In evaporation, the sun (thermal energy) heats up the water so it turns into a gas, then condensation is where the gas turns into a liquid, and sometimes precipitation will occur which will either be a liquid (rain) or a solid ice. </a:t>
            </a:r>
            <a:endParaRPr/>
          </a:p>
        </p:txBody>
      </p:sp>
      <p:sp>
        <p:nvSpPr>
          <p:cNvPr id="375" name="Google Shape;37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important to the water cycle, because it causes water to change state which keeps the water cycle going. </a:t>
            </a:r>
            <a:endParaRPr/>
          </a:p>
        </p:txBody>
      </p:sp>
      <p:sp>
        <p:nvSpPr>
          <p:cNvPr id="382" name="Google Shape;38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order for a liquid to turn into a gas, kinetic energy is required. The sun (thermal energy) heats up the water, which speeds up the molecules. So, thermal energy increases kinetic energy to allow evaporation to occur. </a:t>
            </a:r>
            <a:endParaRPr/>
          </a:p>
        </p:txBody>
      </p:sp>
      <p:sp>
        <p:nvSpPr>
          <p:cNvPr id="390" name="Google Shape;39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thermal energy hits the ocean water, the water absorbs the energy. The temperature of the water does not change much, but if the water did not absorb so much of the thermal energy, everything around it would be extremely hot. </a:t>
            </a:r>
            <a:endParaRPr/>
          </a:p>
        </p:txBody>
      </p:sp>
      <p:sp>
        <p:nvSpPr>
          <p:cNvPr id="399" name="Google Shape;39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During summer, large bodies of water absorb thermal energy.</a:t>
            </a:r>
            <a:endParaRPr/>
          </a:p>
        </p:txBody>
      </p:sp>
      <p:sp>
        <p:nvSpPr>
          <p:cNvPr id="410" name="Google Shape;41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During winter, large bodies of water release thermal energy.</a:t>
            </a:r>
            <a:endParaRPr/>
          </a:p>
        </p:txBody>
      </p:sp>
      <p:sp>
        <p:nvSpPr>
          <p:cNvPr id="417" name="Google Shape;417;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you get closer to a lake or ocean, the temperature becomes more mild.</a:t>
            </a:r>
            <a:endParaRPr/>
          </a:p>
        </p:txBody>
      </p:sp>
      <p:sp>
        <p:nvSpPr>
          <p:cNvPr id="424" name="Google Shape;42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Make sure students are participating during this portion of the lesson. It is important to check for understanding throughout the lesson to strengthen students’ understanding and to highlight any misconceptions.</a:t>
            </a:r>
            <a:endParaRPr/>
          </a:p>
        </p:txBody>
      </p:sp>
      <p:sp>
        <p:nvSpPr>
          <p:cNvPr id="432" name="Google Shape;43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start with a demonstration.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Provide students with the opportunity to make predictions during the demonstration to get them to think critically about the content.</a:t>
            </a:r>
            <a:endParaRPr/>
          </a:p>
        </p:txBody>
      </p:sp>
      <p:sp>
        <p:nvSpPr>
          <p:cNvPr id="135" name="Google Shape;13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thermal energy be used to change the state of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can be added to change the state (to turn ice into water for example), or it can be taken away (to change liquid (water) into ice for example).]</a:t>
            </a:r>
            <a:endParaRPr/>
          </a:p>
        </p:txBody>
      </p:sp>
      <p:sp>
        <p:nvSpPr>
          <p:cNvPr id="437" name="Google Shape;43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responsible for many processes on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from the sun is responsible for many processes on earth.]</a:t>
            </a:r>
            <a:endParaRPr/>
          </a:p>
        </p:txBody>
      </p:sp>
      <p:sp>
        <p:nvSpPr>
          <p:cNvPr id="447" name="Google Shape;44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does thermal energy affect the water cycle?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[In evaporation, the sun (thermal energy) heats up the water so it turns into a gas, then condensation is where the gas turns into a liquid, and sometimes precipitation will occur which will either be a liquid (rain) or a solid ice.]</a:t>
            </a:r>
            <a:endParaRPr/>
          </a:p>
        </p:txBody>
      </p:sp>
      <p:sp>
        <p:nvSpPr>
          <p:cNvPr id="456" name="Google Shape;45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increases ______ to let evaporation happen.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63" name="Google Shape;46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dfa9a50253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increases </a:t>
            </a:r>
            <a:r>
              <a:rPr lang="en-US" u="sng">
                <a:solidFill>
                  <a:srgbClr val="FF0000"/>
                </a:solidFill>
              </a:rPr>
              <a:t>kinetic energy</a:t>
            </a:r>
            <a:r>
              <a:rPr lang="en-US"/>
              <a:t> to let evaporation happen.</a:t>
            </a:r>
            <a:endParaRPr/>
          </a:p>
          <a:p>
            <a:pPr marL="0" lvl="0" indent="0" algn="l" rtl="0">
              <a:lnSpc>
                <a:spcPct val="100000"/>
              </a:lnSpc>
              <a:spcBef>
                <a:spcPts val="0"/>
              </a:spcBef>
              <a:spcAft>
                <a:spcPts val="0"/>
              </a:spcAft>
              <a:buSzPts val="1400"/>
              <a:buNone/>
            </a:pPr>
            <a:endParaRPr/>
          </a:p>
        </p:txBody>
      </p:sp>
      <p:sp>
        <p:nvSpPr>
          <p:cNvPr id="472" name="Google Shape;472;gdfa9a50253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The temperature of the water changes a lot because of thermal energy.</a:t>
            </a:r>
            <a:endParaRPr/>
          </a:p>
          <a:p>
            <a:pPr marL="0" lvl="0" indent="0" algn="l" rtl="0">
              <a:lnSpc>
                <a:spcPct val="100000"/>
              </a:lnSpc>
              <a:spcBef>
                <a:spcPts val="0"/>
              </a:spcBef>
              <a:spcAft>
                <a:spcPts val="0"/>
              </a:spcAft>
              <a:buSzPts val="1400"/>
              <a:buNone/>
            </a:pPr>
            <a:endParaRPr/>
          </a:p>
        </p:txBody>
      </p:sp>
      <p:sp>
        <p:nvSpPr>
          <p:cNvPr id="481" name="Google Shape;48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dfa9a50253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The temperature of the water changes a lot because of thermal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 As thermal energy hits the ocean water, the water absorbs the energy. The temperature of the water does not change much, but if the water did not absorb so much of the thermal energy, everything around it would be extremely hot.]</a:t>
            </a:r>
            <a:endParaRPr/>
          </a:p>
        </p:txBody>
      </p:sp>
      <p:sp>
        <p:nvSpPr>
          <p:cNvPr id="492" name="Google Shape;492;gdfa9a50253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 large bodies of water interact with thermal energy in the summer and winter?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[During summer, large bodies of water absorb thermal energy. During winter, large bodies of water release thermal energy.]</a:t>
            </a:r>
            <a:endParaRPr/>
          </a:p>
        </p:txBody>
      </p:sp>
      <p:sp>
        <p:nvSpPr>
          <p:cNvPr id="503" name="Google Shape;50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thermal energy</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introducing an example of the term also include images to go along with it, this is a great way to help students make connections.</a:t>
            </a:r>
            <a:endParaRPr/>
          </a:p>
        </p:txBody>
      </p:sp>
      <p:sp>
        <p:nvSpPr>
          <p:cNvPr id="512" name="Google Shape;51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Boiling water is an example of how we use thermal energy to change the state of water. When we boil water on the stove, the water turns into a gas, which is why we see steam (water vapor) coming off of the pot of boiling water. </a:t>
            </a:r>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Make sure students are actively participating during this portion of the lesson.</a:t>
            </a:r>
            <a:endParaRPr/>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sun is also an example of how thermal energy can be used to change the state of water. Remember the sun heats up the water to cause evaporation in the water cycle. Remember this is when water turns from a liquid state to a gas state because heat from the sun (thermal energy) is added. </a:t>
            </a:r>
            <a:endParaRPr/>
          </a:p>
        </p:txBody>
      </p:sp>
      <p:sp>
        <p:nvSpPr>
          <p:cNvPr id="527" name="Google Shape;52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take away thermal energy to change the state of water. Think about making ice. We put water in the freezer because it takes away thermal energy and makes the water change from a solid to a liquid. </a:t>
            </a:r>
            <a:endParaRPr/>
          </a:p>
        </p:txBody>
      </p:sp>
      <p:sp>
        <p:nvSpPr>
          <p:cNvPr id="537" name="Google Shape;53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focusing on how thermal energy effects water today, but remember thermal energy affects things other than water. Think about a fire. A fire is an example of thermal energy, but we could use the fire to cook a marshmallow. </a:t>
            </a:r>
            <a:endParaRPr/>
          </a:p>
        </p:txBody>
      </p:sp>
      <p:sp>
        <p:nvSpPr>
          <p:cNvPr id="545" name="Google Shape;54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53" name="Google Shape;553;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thermal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[Thermal energy is energy from heat.]</a:t>
            </a:r>
            <a:endParaRPr/>
          </a:p>
          <a:p>
            <a:pPr marL="0" lvl="0" indent="0" algn="l" rtl="0">
              <a:lnSpc>
                <a:spcPct val="100000"/>
              </a:lnSpc>
              <a:spcBef>
                <a:spcPts val="0"/>
              </a:spcBef>
              <a:spcAft>
                <a:spcPts val="0"/>
              </a:spcAft>
              <a:buSzPts val="1400"/>
              <a:buNone/>
            </a:pPr>
            <a:endParaRPr/>
          </a:p>
        </p:txBody>
      </p:sp>
      <p:sp>
        <p:nvSpPr>
          <p:cNvPr id="558" name="Google Shape;55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an example of thermal energy being taken away to change the state of water? Explain.</a:t>
            </a:r>
            <a:endParaRPr/>
          </a:p>
        </p:txBody>
      </p:sp>
      <p:sp>
        <p:nvSpPr>
          <p:cNvPr id="566" name="Google Shape;56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de6289f866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de6289f866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an example of thermal energy being taken away to change the state of water? Explain.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ice cubes --&gt; start out as a liquid and are put into the freezer so thermal energy can be taken away and they turn into ice.]</a:t>
            </a:r>
            <a:endParaRPr/>
          </a:p>
        </p:txBody>
      </p:sp>
      <p:sp>
        <p:nvSpPr>
          <p:cNvPr id="575" name="Google Shape;575;gde6289f866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does thermal energy from the sun change the state of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sun is also an example of how thermal energy can be used to change the state of water. Remember the sun heats up the water to cause evaporation in the water cycle. Remember this is when water turns from a liquid state to a gas state because heat from the sun (thermal energy) is added.]</a:t>
            </a:r>
            <a:endParaRPr/>
          </a:p>
        </p:txBody>
      </p:sp>
      <p:sp>
        <p:nvSpPr>
          <p:cNvPr id="583" name="Google Shape;58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Does thermal energy only affect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[No. We are focusing on how thermal energy effects water today, but remember thermal energy affects things other than water. Think about a fire. A fire is an example of thermal energy, but we could use the fire to cook a marshmallow.]</a:t>
            </a:r>
            <a:endParaRPr/>
          </a:p>
        </p:txBody>
      </p:sp>
      <p:sp>
        <p:nvSpPr>
          <p:cNvPr id="592" name="Google Shape;59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thermal energy</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Use images when providing non-examples was a great way to encourage student understanding.</a:t>
            </a:r>
            <a:endParaRPr/>
          </a:p>
        </p:txBody>
      </p:sp>
      <p:sp>
        <p:nvSpPr>
          <p:cNvPr id="600" name="Google Shape;60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three states of matter you see here that were mentioned in the video?</a:t>
            </a:r>
            <a:endParaRPr/>
          </a:p>
        </p:txBody>
      </p:sp>
      <p:sp>
        <p:nvSpPr>
          <p:cNvPr id="150" name="Google Shape;15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Windmills are not thermal energy. They are wind energy. They also cannot change the state of water. </a:t>
            </a:r>
            <a:endParaRPr/>
          </a:p>
        </p:txBody>
      </p:sp>
      <p:sp>
        <p:nvSpPr>
          <p:cNvPr id="607" name="Google Shape;60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Sound is also not an example of thermal energy because sound does not give off heat. Sound also cannot change the state of water from solid, liquid, or gas. </a:t>
            </a:r>
            <a:endParaRPr/>
          </a:p>
        </p:txBody>
      </p:sp>
      <p:sp>
        <p:nvSpPr>
          <p:cNvPr id="615" name="Google Shape;615;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23" name="Google Shape;62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is not an thermal energy? Why?</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628" name="Google Shape;62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de6289f866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is not an thermal energy? Why?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[Windmills are not thermal energy. They are wind energy.]</a:t>
            </a:r>
            <a:endParaRPr/>
          </a:p>
        </p:txBody>
      </p:sp>
      <p:sp>
        <p:nvSpPr>
          <p:cNvPr id="643" name="Google Shape;643;gde6289f866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Sound is an example of thermal energy and can change the state of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Sound is also not an example of thermal energy because sound does not give off heat. Sound also cannot change the state of water from solid, liquid, or gas. </a:t>
            </a:r>
            <a:endParaRPr/>
          </a:p>
          <a:p>
            <a:pPr marL="0" lvl="0" indent="0" algn="l" rtl="0">
              <a:lnSpc>
                <a:spcPct val="100000"/>
              </a:lnSpc>
              <a:spcBef>
                <a:spcPts val="0"/>
              </a:spcBef>
              <a:spcAft>
                <a:spcPts val="0"/>
              </a:spcAft>
              <a:buSzPts val="1400"/>
              <a:buNone/>
            </a:pPr>
            <a:endParaRPr/>
          </a:p>
        </p:txBody>
      </p:sp>
      <p:sp>
        <p:nvSpPr>
          <p:cNvPr id="658" name="Google Shape;65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dfa9a50253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Sound is an example of thermal energy and can change the state of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 Sound is also not an example of thermal energy because sound does not give off heat. Sound also cannot change the state of water from solid, liquid, or gas.]</a:t>
            </a:r>
            <a:endParaRPr/>
          </a:p>
        </p:txBody>
      </p:sp>
      <p:sp>
        <p:nvSpPr>
          <p:cNvPr id="665" name="Google Shape;665;gdfa9a50253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break down the word parts of thermal.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morphological word parts is extremely beneficial for students. Take the time to break the word down and define each individual word part for students.</a:t>
            </a:r>
            <a:endParaRPr/>
          </a:p>
        </p:txBody>
      </p:sp>
      <p:sp>
        <p:nvSpPr>
          <p:cNvPr id="673" name="Google Shape;673;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the word “thermal”, we see the word root “therm” and the suffix -al.</a:t>
            </a:r>
            <a:endParaRPr/>
          </a:p>
          <a:p>
            <a:pPr marL="0" lvl="0" indent="0" algn="l" rtl="0">
              <a:lnSpc>
                <a:spcPct val="100000"/>
              </a:lnSpc>
              <a:spcBef>
                <a:spcPts val="0"/>
              </a:spcBef>
              <a:spcAft>
                <a:spcPts val="0"/>
              </a:spcAft>
              <a:buSzPts val="1400"/>
              <a:buNone/>
            </a:pPr>
            <a:endParaRPr/>
          </a:p>
        </p:txBody>
      </p:sp>
      <p:sp>
        <p:nvSpPr>
          <p:cNvPr id="679" name="Google Shape;67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dfa9a50253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“Therm” means heat. </a:t>
            </a:r>
            <a:endParaRPr/>
          </a:p>
        </p:txBody>
      </p:sp>
      <p:sp>
        <p:nvSpPr>
          <p:cNvPr id="690" name="Google Shape;690;gdfa9a50253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did water change states from a solid to a liquid?</a:t>
            </a:r>
            <a:endParaRPr/>
          </a:p>
        </p:txBody>
      </p:sp>
      <p:sp>
        <p:nvSpPr>
          <p:cNvPr id="159" name="Google Shape;15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dfa9a50253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And the suffix “al” means the form of.</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704" name="Google Shape;704;gdfa9a50253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dfa9a50253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 when we put it all together, we get that thermal energy is energy in the form of heat.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Reuniting the word parts is a crucial step in helping students understand the whole picture when reviewing morphological word parts.</a:t>
            </a:r>
            <a:endParaRPr/>
          </a:p>
        </p:txBody>
      </p:sp>
      <p:sp>
        <p:nvSpPr>
          <p:cNvPr id="718" name="Google Shape;718;gdfa9a50253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Create opportunities during this portion of the lesson monitor understanding. This is a key strategy to ensure everyone is on track with morphological word parts and putting it all together.</a:t>
            </a:r>
            <a:endParaRPr/>
          </a:p>
          <a:p>
            <a:pPr marL="0" lvl="0" indent="0" algn="l" rtl="0">
              <a:lnSpc>
                <a:spcPct val="100000"/>
              </a:lnSpc>
              <a:spcBef>
                <a:spcPts val="0"/>
              </a:spcBef>
              <a:spcAft>
                <a:spcPts val="0"/>
              </a:spcAft>
              <a:buSzPts val="1400"/>
              <a:buNone/>
            </a:pPr>
            <a:endParaRPr/>
          </a:p>
        </p:txBody>
      </p:sp>
      <p:sp>
        <p:nvSpPr>
          <p:cNvPr id="730" name="Google Shape;730;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dfa9a50253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can we use the word parts of thermal to help us remember the definition of the term?</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[In the word “thermal”, we see the word root “therm” and the suffix -al.</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200"/>
              <a:buFont typeface="Arial"/>
              <a:buNone/>
            </a:pPr>
            <a:r>
              <a:rPr lang="en-US"/>
              <a:t>“Therm” means heat.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200"/>
              <a:buFont typeface="Calibri"/>
              <a:buNone/>
            </a:pPr>
            <a:r>
              <a:rPr lang="en-US"/>
              <a:t>And the suffix “al” means the form of.</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200"/>
              <a:buNone/>
            </a:pPr>
            <a:r>
              <a:rPr lang="en-US"/>
              <a:t>So, when we put it all together, we get that thermal energy is energy in the form of heat.]</a:t>
            </a:r>
            <a:endParaRPr/>
          </a:p>
        </p:txBody>
      </p:sp>
      <p:sp>
        <p:nvSpPr>
          <p:cNvPr id="735" name="Google Shape;735;gdfa9a50253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thermal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[Thermal energy is energy from heat.]</a:t>
            </a:r>
            <a:endParaRPr/>
          </a:p>
          <a:p>
            <a:pPr marL="0" lvl="0" indent="0" algn="l" rtl="0">
              <a:lnSpc>
                <a:spcPct val="100000"/>
              </a:lnSpc>
              <a:spcBef>
                <a:spcPts val="0"/>
              </a:spcBef>
              <a:spcAft>
                <a:spcPts val="0"/>
              </a:spcAft>
              <a:buSzPts val="1400"/>
              <a:buNone/>
            </a:pPr>
            <a:endParaRPr/>
          </a:p>
        </p:txBody>
      </p:sp>
      <p:sp>
        <p:nvSpPr>
          <p:cNvPr id="746" name="Google Shape;746;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thermal energy be used to change the state of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can be added to change the state (to turn ice into water for example), or it can be taken away (to change liquid (water) into ice for example).]</a:t>
            </a:r>
            <a:endParaRPr/>
          </a:p>
        </p:txBody>
      </p:sp>
      <p:sp>
        <p:nvSpPr>
          <p:cNvPr id="753" name="Google Shape;753;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responsible for many processes on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[Thermal energy from the sun.]</a:t>
            </a:r>
            <a:endParaRPr/>
          </a:p>
        </p:txBody>
      </p:sp>
      <p:sp>
        <p:nvSpPr>
          <p:cNvPr id="763" name="Google Shape;763;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does thermal energy affect the water cycle?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[In evaporation, the sun (thermal energy) heats up the water so it turns into a gas, then condensation is where the gas turns into a liquid, and sometimes precipitation will occur which will either be a liquid (rain) or a solid ice.]</a:t>
            </a:r>
            <a:endParaRPr/>
          </a:p>
        </p:txBody>
      </p:sp>
      <p:sp>
        <p:nvSpPr>
          <p:cNvPr id="772" name="Google Shape;772;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increases ______ to let evaporation happen.</a:t>
            </a:r>
            <a:endParaRPr/>
          </a:p>
          <a:p>
            <a:pPr marL="0" lvl="0" indent="0" algn="l" rtl="0">
              <a:lnSpc>
                <a:spcPct val="100000"/>
              </a:lnSpc>
              <a:spcBef>
                <a:spcPts val="0"/>
              </a:spcBef>
              <a:spcAft>
                <a:spcPts val="0"/>
              </a:spcAft>
              <a:buSzPts val="1400"/>
              <a:buNone/>
            </a:pPr>
            <a:endParaRPr/>
          </a:p>
        </p:txBody>
      </p:sp>
      <p:sp>
        <p:nvSpPr>
          <p:cNvPr id="779" name="Google Shape;779;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dfa9a50253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increases </a:t>
            </a:r>
            <a:r>
              <a:rPr lang="en-US" u="sng">
                <a:solidFill>
                  <a:srgbClr val="FF0000"/>
                </a:solidFill>
              </a:rPr>
              <a:t>kinetic energy</a:t>
            </a:r>
            <a:r>
              <a:rPr lang="en-US"/>
              <a:t> to let evaporation happen.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88" name="Google Shape;788;gdfa9a50253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Once the liquid was formed, how did the liquid change phase into a gas?</a:t>
            </a:r>
            <a:endParaRPr/>
          </a:p>
        </p:txBody>
      </p:sp>
      <p:sp>
        <p:nvSpPr>
          <p:cNvPr id="166" name="Google Shape;1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The temperature of the water changes a lot because of thermal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As thermal energy hits the ocean water, the water absorbs the energy. The temperature of the water does not change much, but if the water did not absorb so much of the thermal energy, everything around it would be extremely hot. </a:t>
            </a:r>
            <a:endParaRPr/>
          </a:p>
          <a:p>
            <a:pPr marL="0" lvl="0" indent="0" algn="l" rtl="0">
              <a:lnSpc>
                <a:spcPct val="100000"/>
              </a:lnSpc>
              <a:spcBef>
                <a:spcPts val="0"/>
              </a:spcBef>
              <a:spcAft>
                <a:spcPts val="0"/>
              </a:spcAft>
              <a:buSzPts val="1400"/>
              <a:buNone/>
            </a:pPr>
            <a:endParaRPr/>
          </a:p>
        </p:txBody>
      </p:sp>
      <p:sp>
        <p:nvSpPr>
          <p:cNvPr id="797" name="Google Shape;797;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dfa9a50253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The temperature of the water changes a lot because of thermal energy.</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 As thermal energy hits the ocean water, the water absorbs the energy. The temperature of the water does not change much, but if the water did not absorb so much of the thermal energy, everything around it would be extremely hot.]</a:t>
            </a:r>
            <a:endParaRPr/>
          </a:p>
        </p:txBody>
      </p:sp>
      <p:sp>
        <p:nvSpPr>
          <p:cNvPr id="808" name="Google Shape;808;gdfa9a50253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do large bodies of water interact with thermal energy in the summer and winter?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[During summer, large bodies of water absorb thermal energy. During winter, large bodies of water release thermal energy.]</a:t>
            </a:r>
            <a:endParaRPr/>
          </a:p>
        </p:txBody>
      </p:sp>
      <p:sp>
        <p:nvSpPr>
          <p:cNvPr id="819" name="Google Shape;819;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sound not an example of thermal energy?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does not give off energy from heat.]</a:t>
            </a:r>
            <a:endParaRPr/>
          </a:p>
        </p:txBody>
      </p:sp>
      <p:sp>
        <p:nvSpPr>
          <p:cNvPr id="827" name="Google Shape;827;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Repeating important information is a great way to draw students' attention to key content.</a:t>
            </a:r>
            <a:endParaRPr/>
          </a:p>
        </p:txBody>
      </p:sp>
      <p:sp>
        <p:nvSpPr>
          <p:cNvPr id="835" name="Google Shape;83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is energy from heat.</a:t>
            </a:r>
            <a:endParaRPr/>
          </a:p>
        </p:txBody>
      </p:sp>
      <p:sp>
        <p:nvSpPr>
          <p:cNvPr id="841" name="Google Shape;84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Thermal energy can be used to change the state of water.</a:t>
            </a:r>
            <a:endParaRPr/>
          </a:p>
        </p:txBody>
      </p:sp>
      <p:sp>
        <p:nvSpPr>
          <p:cNvPr id="848" name="Google Shape;848;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859" name="Google Shape;859;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868" name="Google Shape;868;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78" name="Google Shape;878;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you think you could cause water to change state from a liquid to a solid?</a:t>
            </a:r>
            <a:endParaRPr/>
          </a:p>
        </p:txBody>
      </p:sp>
      <p:sp>
        <p:nvSpPr>
          <p:cNvPr id="173" name="Google Shape;17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2" name="Google Shape;892;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hydroelectric power.</a:t>
            </a:r>
            <a:endParaRPr/>
          </a:p>
        </p:txBody>
      </p:sp>
      <p:sp>
        <p:nvSpPr>
          <p:cNvPr id="921" name="Google Shape;921;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our “big question”: </a:t>
            </a:r>
            <a:r>
              <a:rPr lang="en-US" b="1"/>
              <a:t>Why do we need to manage our water resources? </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have we learned about our big question so far? What do predict we will learn about hydroelectric power that will help us answer our big question? </a:t>
            </a:r>
            <a:endParaRPr/>
          </a:p>
        </p:txBody>
      </p:sp>
      <p:sp>
        <p:nvSpPr>
          <p:cNvPr id="929" name="Google Shape;92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start with a quick demonstration.</a:t>
            </a:r>
            <a:endParaRPr/>
          </a:p>
        </p:txBody>
      </p:sp>
      <p:sp>
        <p:nvSpPr>
          <p:cNvPr id="938" name="Google Shape;938;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p:txBody>
      </p:sp>
      <p:sp>
        <p:nvSpPr>
          <p:cNvPr id="946" name="Google Shape;946;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According to the video, what is hydroelectricity?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[Hydroelectricity involves converting energy from flowing water into electricity.]</a:t>
            </a:r>
            <a:endParaRPr/>
          </a:p>
        </p:txBody>
      </p:sp>
      <p:sp>
        <p:nvSpPr>
          <p:cNvPr id="952" name="Google Shape;95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hydroelectric power considered a renewable energy source?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water cycle is constantly renewed by the sun.]</a:t>
            </a:r>
            <a:endParaRPr/>
          </a:p>
        </p:txBody>
      </p:sp>
      <p:sp>
        <p:nvSpPr>
          <p:cNvPr id="960" name="Google Shape;960;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modern hydropower plants used to create?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[Modern hydropower plants use turbines and generators to create electricity.]</a:t>
            </a:r>
            <a:endParaRPr/>
          </a:p>
        </p:txBody>
      </p:sp>
      <p:sp>
        <p:nvSpPr>
          <p:cNvPr id="968" name="Google Shape;968;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two main types of hydroelectricity?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[Dams and run of river]</a:t>
            </a:r>
            <a:endParaRPr/>
          </a:p>
        </p:txBody>
      </p:sp>
      <p:sp>
        <p:nvSpPr>
          <p:cNvPr id="976" name="Google Shape;976;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7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2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2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27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2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7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7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7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7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7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7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6.jpg"/></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6.jpg"/></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0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0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jp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33.png"/></Relationships>
</file>

<file path=ppt/slides/_rels/slide1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9.jpg"/></Relationships>
</file>

<file path=ppt/slides/_rels/slide1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6.jpg"/></Relationships>
</file>

<file path=ppt/slides/_rels/slide1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45.png"/></Relationships>
</file>

<file path=ppt/slides/_rels/slide1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45.png"/></Relationships>
</file>

<file path=ppt/slides/_rels/slide1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6.jpg"/></Relationships>
</file>

<file path=ppt/slides/_rels/slide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72.jpg"/></Relationships>
</file>

<file path=ppt/slides/_rels/slide1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1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3.png"/></Relationships>
</file>

<file path=ppt/slides/_rels/slide13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4.png"/><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3.png"/></Relationships>
</file>

<file path=ppt/slides/_rels/slide13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4.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73.png"/></Relationships>
</file>

<file path=ppt/slides/_rels/slide1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72.jpg"/></Relationships>
</file>

<file path=ppt/slides/_rels/slide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72.jpg"/></Relationships>
</file>

<file path=ppt/slides/_rels/slide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1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explorelearning.com/index.cfm?method=cResource.dspView&amp;ResourceID=651"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5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www.youtube.com/watch?v=rEkP73SHQY4&amp;ab_channel=howtofunda"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6.jpg"/></Relationships>
</file>

<file path=ppt/slides/_rels/slide1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6.jpg"/></Relationships>
</file>

<file path=ppt/slides/_rels/slide1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jp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9.jpg"/></Relationships>
</file>

<file path=ppt/slides/_rels/slide17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33.png"/></Relationships>
</file>

<file path=ppt/slides/_rels/slide1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0.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79.png"/><Relationship Id="rId4" Type="http://schemas.openxmlformats.org/officeDocument/2006/relationships/image" Target="../media/image78.png"/></Relationships>
</file>

<file path=ppt/slides/_rels/slide1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36.png"/></Relationships>
</file>

<file path=ppt/slides/_rels/slide1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9.png"/><Relationship Id="rId4" Type="http://schemas.openxmlformats.org/officeDocument/2006/relationships/image" Target="../media/image78.png"/></Relationships>
</file>

<file path=ppt/slides/_rels/slide1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9.png"/><Relationship Id="rId4" Type="http://schemas.openxmlformats.org/officeDocument/2006/relationships/image" Target="../media/image78.png"/></Relationships>
</file>

<file path=ppt/slides/_rels/slide18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9.jpg"/></Relationships>
</file>

<file path=ppt/slides/_rels/slide1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5.png"/></Relationships>
</file>

<file path=ppt/slides/_rels/slide19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9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5.png"/></Relationships>
</file>

<file path=ppt/slides/_rels/slide1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45.png"/></Relationships>
</file>

<file path=ppt/slides/_rels/slide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7.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1.jpg"/></Relationships>
</file>

<file path=ppt/slides/_rels/slide1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49.png"/></Relationships>
</file>

<file path=ppt/slides/_rels/slide2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2.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2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9.png"/><Relationship Id="rId4" Type="http://schemas.openxmlformats.org/officeDocument/2006/relationships/image" Target="../media/image78.png"/></Relationships>
</file>

<file path=ppt/slides/_rels/slide2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9.png"/><Relationship Id="rId4" Type="http://schemas.openxmlformats.org/officeDocument/2006/relationships/image" Target="../media/image78.png"/></Relationships>
</file>

<file path=ppt/slides/_rels/slide21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5.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1.jpg"/></Relationships>
</file>

<file path=ppt/slides/_rels/slide2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hyperlink" Target="https://tryengineering.org/teacher/irrigation-ideas/#etc"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2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2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2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5.xml"/><Relationship Id="rId1" Type="http://schemas.openxmlformats.org/officeDocument/2006/relationships/slideLayout" Target="../slideLayouts/slideLayout2.xml"/><Relationship Id="rId4" Type="http://schemas.openxmlformats.org/officeDocument/2006/relationships/hyperlink" Target="https://www.watercalculator.org/"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6.jpg"/></Relationships>
</file>

<file path=ppt/slides/_rels/slide2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jpg"/><Relationship Id="rId2" Type="http://schemas.openxmlformats.org/officeDocument/2006/relationships/notesSlide" Target="../notesSlides/notesSlide238.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33.png"/></Relationships>
</file>

<file path=ppt/slides/_rels/slide2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4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0.xml"/><Relationship Id="rId1" Type="http://schemas.openxmlformats.org/officeDocument/2006/relationships/slideLayout" Target="../slideLayouts/slideLayout3.xml"/><Relationship Id="rId5" Type="http://schemas.openxmlformats.org/officeDocument/2006/relationships/image" Target="../media/image87.jpg"/><Relationship Id="rId4" Type="http://schemas.openxmlformats.org/officeDocument/2006/relationships/image" Target="../media/image36.png"/></Relationships>
</file>

<file path=ppt/slides/_rels/slide2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5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4.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25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5.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1.jpg"/><Relationship Id="rId2" Type="http://schemas.openxmlformats.org/officeDocument/2006/relationships/notesSlide" Target="../notesSlides/notesSlide25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35.png"/><Relationship Id="rId4" Type="http://schemas.openxmlformats.org/officeDocument/2006/relationships/image" Target="../media/image90.jpg"/></Relationships>
</file>

<file path=ppt/slides/_rels/slide2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25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9.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18.png"/><Relationship Id="rId2" Type="http://schemas.openxmlformats.org/officeDocument/2006/relationships/notesSlide" Target="../notesSlides/notesSlide259.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76.png"/><Relationship Id="rId4" Type="http://schemas.openxmlformats.org/officeDocument/2006/relationships/image" Target="../media/image90.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36.png"/></Relationships>
</file>

<file path=ppt/slides/_rels/slide2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2.xml"/><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45.png"/></Relationships>
</file>

<file path=ppt/slides/_rels/slide26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5.png"/></Relationships>
</file>

<file path=ppt/slides/_rels/slide2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image" Target="../media/image45.png"/></Relationships>
</file>

<file path=ppt/slides/_rels/slide2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49.png"/></Relationships>
</file>

<file path=ppt/slides/_rels/slide2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7.xml"/><Relationship Id="rId1" Type="http://schemas.openxmlformats.org/officeDocument/2006/relationships/slideLayout" Target="../slideLayouts/slideLayout2.xml"/><Relationship Id="rId5" Type="http://schemas.openxmlformats.org/officeDocument/2006/relationships/image" Target="../media/image98.jpg"/><Relationship Id="rId4" Type="http://schemas.openxmlformats.org/officeDocument/2006/relationships/image" Target="../media/image49.png"/></Relationships>
</file>

<file path=ppt/slides/_rels/slide26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6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5.png"/></Relationships>
</file>

<file path=ppt/slides/_rels/slide2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7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4.jpg"/></Relationships>
</file>

<file path=ppt/slides/_rels/slide27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7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7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7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1.xml"/><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8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84.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5.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6.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18.png"/><Relationship Id="rId2" Type="http://schemas.openxmlformats.org/officeDocument/2006/relationships/notesSlide" Target="../notesSlides/notesSlide286.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76.png"/><Relationship Id="rId4" Type="http://schemas.openxmlformats.org/officeDocument/2006/relationships/image" Target="../media/image90.jpg"/></Relationships>
</file>

<file path=ppt/slides/_rels/slide2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9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1.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hyperlink" Target="https://www.nationalgeographic.org/activity/how-we-use-water/" TargetMode="External"/></Relationships>
</file>

<file path=ppt/slides/_rels/slide2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29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IQHVMiRB7_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11.jp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11.jp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8.jpg"/><Relationship Id="rId4" Type="http://schemas.openxmlformats.org/officeDocument/2006/relationships/image" Target="../media/image11.jpg"/></Relationships>
</file>

<file path=ppt/slides/_rels/slide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8.jpg"/><Relationship Id="rId4" Type="http://schemas.openxmlformats.org/officeDocument/2006/relationships/image" Target="../media/image11.jpg"/></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43.jpg"/></Relationships>
</file>

<file path=ppt/slides/_rels/slide8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vpm.pbslearningmedia.org/resource/lsps07-sci-phys-thermalenergy/thermal-energy-transfer/"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8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s://www.youtube.com/watch?v=q8HmRLCgDAI"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9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94"/>
          <p:cNvSpPr/>
          <p:nvPr/>
        </p:nvSpPr>
        <p:spPr>
          <a:xfrm>
            <a:off x="689700" y="453696"/>
            <a:ext cx="77646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_____ holds the largest share of </a:t>
            </a:r>
            <a:r>
              <a:rPr lang="en-US" sz="4000">
                <a:solidFill>
                  <a:schemeClr val="dk1"/>
                </a:solidFill>
                <a:latin typeface="Calibri"/>
                <a:ea typeface="Calibri"/>
                <a:cs typeface="Calibri"/>
                <a:sym typeface="Calibri"/>
              </a:rPr>
              <a:t>worldwide</a:t>
            </a:r>
            <a:r>
              <a:rPr lang="en-US" sz="4000" b="0" i="0" u="none" strike="noStrike" cap="none">
                <a:solidFill>
                  <a:schemeClr val="dk1"/>
                </a:solidFill>
                <a:latin typeface="Calibri"/>
                <a:ea typeface="Calibri"/>
                <a:cs typeface="Calibri"/>
                <a:sym typeface="Calibri"/>
              </a:rPr>
              <a:t> electricity production.</a:t>
            </a:r>
            <a:endParaRPr sz="1400" b="0" i="0" u="none" strike="noStrike" cap="none">
              <a:solidFill>
                <a:srgbClr val="000000"/>
              </a:solidFill>
              <a:latin typeface="Arial"/>
              <a:ea typeface="Arial"/>
              <a:cs typeface="Arial"/>
              <a:sym typeface="Arial"/>
            </a:endParaRPr>
          </a:p>
        </p:txBody>
      </p:sp>
      <p:pic>
        <p:nvPicPr>
          <p:cNvPr id="988" name="Google Shape;988;p94"/>
          <p:cNvPicPr preferRelativeResize="0"/>
          <p:nvPr/>
        </p:nvPicPr>
        <p:blipFill rotWithShape="1">
          <a:blip r:embed="rId4">
            <a:alphaModFix/>
          </a:blip>
          <a:srcRect l="20925" t="40666" r="36110" b="30000"/>
          <a:stretch/>
        </p:blipFill>
        <p:spPr>
          <a:xfrm>
            <a:off x="701980" y="2895599"/>
            <a:ext cx="7764687" cy="326813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gdfa9a50253_0_13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gdfa9a50253_0_131"/>
          <p:cNvSpPr/>
          <p:nvPr/>
        </p:nvSpPr>
        <p:spPr>
          <a:xfrm>
            <a:off x="689700" y="453696"/>
            <a:ext cx="77646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u="sng">
                <a:solidFill>
                  <a:srgbClr val="FF0000"/>
                </a:solidFill>
                <a:latin typeface="Calibri"/>
                <a:ea typeface="Calibri"/>
                <a:cs typeface="Calibri"/>
                <a:sym typeface="Calibri"/>
              </a:rPr>
              <a:t>Hydropower</a:t>
            </a:r>
            <a:r>
              <a:rPr lang="en-US" sz="4000" b="0" i="0" u="none" strike="noStrike" cap="none">
                <a:solidFill>
                  <a:schemeClr val="dk1"/>
                </a:solidFill>
                <a:latin typeface="Calibri"/>
                <a:ea typeface="Calibri"/>
                <a:cs typeface="Calibri"/>
                <a:sym typeface="Calibri"/>
              </a:rPr>
              <a:t> holds the largest share of </a:t>
            </a:r>
            <a:r>
              <a:rPr lang="en-US" sz="4000">
                <a:solidFill>
                  <a:schemeClr val="dk1"/>
                </a:solidFill>
                <a:latin typeface="Calibri"/>
                <a:ea typeface="Calibri"/>
                <a:cs typeface="Calibri"/>
                <a:sym typeface="Calibri"/>
              </a:rPr>
              <a:t>worldwide</a:t>
            </a:r>
            <a:r>
              <a:rPr lang="en-US" sz="4000" b="0" i="0" u="none" strike="noStrike" cap="none">
                <a:solidFill>
                  <a:schemeClr val="dk1"/>
                </a:solidFill>
                <a:latin typeface="Calibri"/>
                <a:ea typeface="Calibri"/>
                <a:cs typeface="Calibri"/>
                <a:sym typeface="Calibri"/>
              </a:rPr>
              <a:t> electricity production.</a:t>
            </a:r>
            <a:endParaRPr sz="1400" b="0" i="0" u="none" strike="noStrike" cap="none">
              <a:solidFill>
                <a:srgbClr val="000000"/>
              </a:solidFill>
              <a:latin typeface="Arial"/>
              <a:ea typeface="Arial"/>
              <a:cs typeface="Arial"/>
              <a:sym typeface="Arial"/>
            </a:endParaRPr>
          </a:p>
        </p:txBody>
      </p:sp>
      <p:pic>
        <p:nvPicPr>
          <p:cNvPr id="996" name="Google Shape;996;gdfa9a50253_0_131"/>
          <p:cNvPicPr preferRelativeResize="0"/>
          <p:nvPr/>
        </p:nvPicPr>
        <p:blipFill rotWithShape="1">
          <a:blip r:embed="rId4">
            <a:alphaModFix/>
          </a:blip>
          <a:srcRect l="20928" t="40665" r="36107" b="29999"/>
          <a:stretch/>
        </p:blipFill>
        <p:spPr>
          <a:xfrm>
            <a:off x="701980" y="2895599"/>
            <a:ext cx="7764688" cy="326813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9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dfa9a50253_0_138"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gdfa9a50253_0_138"/>
          <p:cNvSpPr/>
          <p:nvPr/>
        </p:nvSpPr>
        <p:spPr>
          <a:xfrm>
            <a:off x="454163" y="287525"/>
            <a:ext cx="83748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Solid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k</a:t>
            </a:r>
            <a:r>
              <a:rPr lang="en-US" sz="3500" b="0" i="0" u="none" strike="noStrike" cap="none">
                <a:solidFill>
                  <a:schemeClr val="dk1"/>
                </a:solidFill>
                <a:latin typeface="Calibri"/>
                <a:ea typeface="Calibri"/>
                <a:cs typeface="Calibri"/>
                <a:sym typeface="Calibri"/>
              </a:rPr>
              <a:t>eeps a fixed shape, has a definite volume, not easily compressible, and does not flow easily</a:t>
            </a:r>
            <a:endParaRPr sz="3500" b="1" i="0" u="none" strike="noStrike" cap="none">
              <a:solidFill>
                <a:srgbClr val="FF0000"/>
              </a:solidFill>
              <a:latin typeface="Calibri"/>
              <a:ea typeface="Calibri"/>
              <a:cs typeface="Calibri"/>
              <a:sym typeface="Calibri"/>
            </a:endParaRPr>
          </a:p>
        </p:txBody>
      </p:sp>
      <p:pic>
        <p:nvPicPr>
          <p:cNvPr id="1009" name="Google Shape;1009;gdfa9a50253_0_138" descr="states of matter hehe.jpg"/>
          <p:cNvPicPr preferRelativeResize="0"/>
          <p:nvPr/>
        </p:nvPicPr>
        <p:blipFill rotWithShape="1">
          <a:blip r:embed="rId4">
            <a:alphaModFix/>
          </a:blip>
          <a:srcRect t="15901" r="75844" b="28441"/>
          <a:stretch/>
        </p:blipFill>
        <p:spPr>
          <a:xfrm>
            <a:off x="849542" y="2226423"/>
            <a:ext cx="3354581" cy="4529978"/>
          </a:xfrm>
          <a:prstGeom prst="rect">
            <a:avLst/>
          </a:prstGeom>
          <a:noFill/>
          <a:ln>
            <a:noFill/>
          </a:ln>
        </p:spPr>
      </p:pic>
      <p:pic>
        <p:nvPicPr>
          <p:cNvPr id="1010" name="Google Shape;1010;gdfa9a50253_0_138" descr="solid brick.jpg"/>
          <p:cNvPicPr preferRelativeResize="0"/>
          <p:nvPr/>
        </p:nvPicPr>
        <p:blipFill rotWithShape="1">
          <a:blip r:embed="rId5">
            <a:alphaModFix/>
          </a:blip>
          <a:srcRect/>
          <a:stretch/>
        </p:blipFill>
        <p:spPr>
          <a:xfrm>
            <a:off x="4681644" y="3429000"/>
            <a:ext cx="3612813" cy="2402292"/>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dfa9a50253_0_14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dfa9a50253_0_146"/>
          <p:cNvSpPr/>
          <p:nvPr/>
        </p:nvSpPr>
        <p:spPr>
          <a:xfrm>
            <a:off x="706525" y="208775"/>
            <a:ext cx="8108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Liquid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its container, has a definite volume, is not easily compressible, and flows easily</a:t>
            </a:r>
            <a:endParaRPr sz="3500" b="1" i="0" u="none" strike="noStrike" cap="none">
              <a:solidFill>
                <a:srgbClr val="FF0000"/>
              </a:solidFill>
              <a:latin typeface="Calibri"/>
              <a:ea typeface="Calibri"/>
              <a:cs typeface="Calibri"/>
              <a:sym typeface="Calibri"/>
            </a:endParaRPr>
          </a:p>
        </p:txBody>
      </p:sp>
      <p:pic>
        <p:nvPicPr>
          <p:cNvPr id="1018" name="Google Shape;1018;gdfa9a50253_0_146" descr="states of matter hehe.jpg"/>
          <p:cNvPicPr preferRelativeResize="0"/>
          <p:nvPr/>
        </p:nvPicPr>
        <p:blipFill rotWithShape="1">
          <a:blip r:embed="rId4">
            <a:alphaModFix/>
          </a:blip>
          <a:srcRect l="37534" t="17703" r="41660" b="28437"/>
          <a:stretch/>
        </p:blipFill>
        <p:spPr>
          <a:xfrm>
            <a:off x="849542" y="2561580"/>
            <a:ext cx="2540000" cy="3853734"/>
          </a:xfrm>
          <a:prstGeom prst="rect">
            <a:avLst/>
          </a:prstGeom>
          <a:noFill/>
          <a:ln>
            <a:noFill/>
          </a:ln>
        </p:spPr>
      </p:pic>
      <p:pic>
        <p:nvPicPr>
          <p:cNvPr id="1019" name="Google Shape;1019;gdfa9a50253_0_146" descr="liquids.jpg"/>
          <p:cNvPicPr preferRelativeResize="0"/>
          <p:nvPr/>
        </p:nvPicPr>
        <p:blipFill rotWithShape="1">
          <a:blip r:embed="rId5">
            <a:alphaModFix/>
          </a:blip>
          <a:srcRect/>
          <a:stretch/>
        </p:blipFill>
        <p:spPr>
          <a:xfrm>
            <a:off x="4092573" y="2561580"/>
            <a:ext cx="3323774" cy="385373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gdfa9a50253_0_154"/>
          <p:cNvSpPr/>
          <p:nvPr/>
        </p:nvSpPr>
        <p:spPr>
          <a:xfrm>
            <a:off x="747125" y="139175"/>
            <a:ext cx="79281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Gas</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a:t>
            </a:r>
            <a:r>
              <a:rPr lang="en-US" sz="3500">
                <a:solidFill>
                  <a:schemeClr val="dk1"/>
                </a:solidFill>
                <a:latin typeface="Calibri"/>
                <a:ea typeface="Calibri"/>
                <a:cs typeface="Calibri"/>
                <a:sym typeface="Calibri"/>
              </a:rPr>
              <a:t>its</a:t>
            </a:r>
            <a:r>
              <a:rPr lang="en-US" sz="3500" b="0" i="0" u="none" strike="noStrike" cap="none">
                <a:solidFill>
                  <a:schemeClr val="dk1"/>
                </a:solidFill>
                <a:latin typeface="Calibri"/>
                <a:ea typeface="Calibri"/>
                <a:cs typeface="Calibri"/>
                <a:sym typeface="Calibri"/>
              </a:rPr>
              <a:t> container, has no definite volume, is compressible, and flows easily</a:t>
            </a:r>
            <a:endParaRPr sz="3500" b="1" i="0" u="none" strike="noStrike" cap="none">
              <a:solidFill>
                <a:srgbClr val="FF0000"/>
              </a:solidFill>
              <a:latin typeface="Calibri"/>
              <a:ea typeface="Calibri"/>
              <a:cs typeface="Calibri"/>
              <a:sym typeface="Calibri"/>
            </a:endParaRPr>
          </a:p>
        </p:txBody>
      </p:sp>
      <p:sp>
        <p:nvSpPr>
          <p:cNvPr id="1026" name="Google Shape;1026;gdfa9a50253_0_154"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7" name="Google Shape;1027;gdfa9a50253_0_154" descr="states of matter hehe.jpg"/>
          <p:cNvPicPr preferRelativeResize="0"/>
          <p:nvPr/>
        </p:nvPicPr>
        <p:blipFill rotWithShape="1">
          <a:blip r:embed="rId4">
            <a:alphaModFix/>
          </a:blip>
          <a:srcRect l="77750" t="19763" b="28700"/>
          <a:stretch/>
        </p:blipFill>
        <p:spPr>
          <a:xfrm>
            <a:off x="992458" y="2398486"/>
            <a:ext cx="3100569" cy="4209018"/>
          </a:xfrm>
          <a:prstGeom prst="rect">
            <a:avLst/>
          </a:prstGeom>
          <a:noFill/>
          <a:ln>
            <a:noFill/>
          </a:ln>
        </p:spPr>
      </p:pic>
      <p:pic>
        <p:nvPicPr>
          <p:cNvPr id="1028" name="Google Shape;1028;gdfa9a50253_0_154" descr="jar.jpg"/>
          <p:cNvPicPr preferRelativeResize="0"/>
          <p:nvPr/>
        </p:nvPicPr>
        <p:blipFill rotWithShape="1">
          <a:blip r:embed="rId5">
            <a:alphaModFix/>
          </a:blip>
          <a:srcRect b="9934"/>
          <a:stretch/>
        </p:blipFill>
        <p:spPr>
          <a:xfrm>
            <a:off x="4412343" y="2231072"/>
            <a:ext cx="3857165" cy="4209019"/>
          </a:xfrm>
          <a:prstGeom prst="rect">
            <a:avLst/>
          </a:prstGeom>
          <a:noFill/>
          <a:ln>
            <a:noFill/>
          </a:ln>
        </p:spPr>
      </p:pic>
      <p:sp>
        <p:nvSpPr>
          <p:cNvPr id="1029" name="Google Shape;1029;gdfa9a50253_0_154"/>
          <p:cNvSpPr txBox="1"/>
          <p:nvPr/>
        </p:nvSpPr>
        <p:spPr>
          <a:xfrm>
            <a:off x="5195122" y="3995163"/>
            <a:ext cx="2291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1030" name="Google Shape;1030;gdfa9a50253_0_154"/>
          <p:cNvCxnSpPr>
            <a:stCxn id="1029" idx="0"/>
          </p:cNvCxnSpPr>
          <p:nvPr/>
        </p:nvCxnSpPr>
        <p:spPr>
          <a:xfrm rot="10800000">
            <a:off x="6340972" y="3429063"/>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31" name="Google Shape;1031;gdfa9a50253_0_154"/>
          <p:cNvCxnSpPr>
            <a:stCxn id="1029" idx="2"/>
          </p:cNvCxnSpPr>
          <p:nvPr/>
        </p:nvCxnSpPr>
        <p:spPr>
          <a:xfrm>
            <a:off x="6340972" y="5010963"/>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32" name="Google Shape;1032;gdfa9a50253_0_154"/>
          <p:cNvCxnSpPr/>
          <p:nvPr/>
        </p:nvCxnSpPr>
        <p:spPr>
          <a:xfrm rot="10800000">
            <a:off x="5195229" y="4575539"/>
            <a:ext cx="4560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33" name="Google Shape;1033;gdfa9a50253_0_154"/>
          <p:cNvCxnSpPr/>
          <p:nvPr/>
        </p:nvCxnSpPr>
        <p:spPr>
          <a:xfrm>
            <a:off x="7073678" y="4575539"/>
            <a:ext cx="537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34" name="Google Shape;1034;gdfa9a50253_0_154"/>
          <p:cNvCxnSpPr/>
          <p:nvPr/>
        </p:nvCxnSpPr>
        <p:spPr>
          <a:xfrm rot="10800000" flipH="1">
            <a:off x="6783502" y="3581463"/>
            <a:ext cx="5805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35" name="Google Shape;1035;gdfa9a50253_0_154"/>
          <p:cNvCxnSpPr/>
          <p:nvPr/>
        </p:nvCxnSpPr>
        <p:spPr>
          <a:xfrm rot="10800000">
            <a:off x="5423282" y="3581463"/>
            <a:ext cx="4560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36" name="Google Shape;1036;gdfa9a50253_0_154"/>
          <p:cNvCxnSpPr/>
          <p:nvPr/>
        </p:nvCxnSpPr>
        <p:spPr>
          <a:xfrm>
            <a:off x="6617571" y="5038436"/>
            <a:ext cx="456000" cy="572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037" name="Google Shape;1037;gdfa9a50253_0_154"/>
          <p:cNvCxnSpPr/>
          <p:nvPr/>
        </p:nvCxnSpPr>
        <p:spPr>
          <a:xfrm flipH="1">
            <a:off x="5423218" y="5045471"/>
            <a:ext cx="505200" cy="564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gdfa9a50253_0_171"/>
          <p:cNvSpPr/>
          <p:nvPr/>
        </p:nvSpPr>
        <p:spPr>
          <a:xfrm>
            <a:off x="849550" y="236600"/>
            <a:ext cx="79098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Water</a:t>
            </a:r>
            <a:r>
              <a:rPr lang="en-US" sz="3500" b="0" i="0" u="none" strike="noStrike" cap="none">
                <a:solidFill>
                  <a:schemeClr val="dk1"/>
                </a:solidFill>
                <a:latin typeface="Calibri"/>
                <a:ea typeface="Calibri"/>
                <a:cs typeface="Calibri"/>
                <a:sym typeface="Calibri"/>
              </a:rPr>
              <a:t> is the only compound that exists in all three states of matter: solid, liquid, and gas</a:t>
            </a:r>
            <a:endParaRPr sz="3500" b="0" i="0" u="none" strike="noStrike" cap="none">
              <a:solidFill>
                <a:srgbClr val="000000"/>
              </a:solidFill>
              <a:latin typeface="Arial"/>
              <a:ea typeface="Arial"/>
              <a:cs typeface="Arial"/>
              <a:sym typeface="Arial"/>
            </a:endParaRPr>
          </a:p>
        </p:txBody>
      </p:sp>
      <p:sp>
        <p:nvSpPr>
          <p:cNvPr id="1043" name="Google Shape;1043;gdfa9a50253_0_17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4" name="Google Shape;1044;gdfa9a50253_0_171" descr="phase | Definition &amp; Facts | Britannica"/>
          <p:cNvPicPr preferRelativeResize="0"/>
          <p:nvPr/>
        </p:nvPicPr>
        <p:blipFill rotWithShape="1">
          <a:blip r:embed="rId4">
            <a:alphaModFix/>
          </a:blip>
          <a:srcRect/>
          <a:stretch/>
        </p:blipFill>
        <p:spPr>
          <a:xfrm>
            <a:off x="0" y="1938992"/>
            <a:ext cx="9144000" cy="48355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gdfa9a50253_0_177"/>
          <p:cNvSpPr txBox="1">
            <a:spLocks noGrp="1"/>
          </p:cNvSpPr>
          <p:nvPr>
            <p:ph type="title"/>
          </p:nvPr>
        </p:nvSpPr>
        <p:spPr>
          <a:xfrm>
            <a:off x="806100" y="161250"/>
            <a:ext cx="8079000" cy="1409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500" b="1" u="sng"/>
              <a:t>Climate</a:t>
            </a:r>
            <a:r>
              <a:rPr lang="en-US" sz="3500"/>
              <a:t>: the average measurements of weather in a place over the course of years</a:t>
            </a:r>
            <a:endParaRPr sz="3500"/>
          </a:p>
        </p:txBody>
      </p:sp>
      <p:pic>
        <p:nvPicPr>
          <p:cNvPr id="1050" name="Google Shape;1050;gdfa9a50253_0_177"/>
          <p:cNvPicPr preferRelativeResize="0"/>
          <p:nvPr/>
        </p:nvPicPr>
        <p:blipFill rotWithShape="1">
          <a:blip r:embed="rId3">
            <a:alphaModFix/>
          </a:blip>
          <a:srcRect/>
          <a:stretch/>
        </p:blipFill>
        <p:spPr>
          <a:xfrm>
            <a:off x="258875" y="1828495"/>
            <a:ext cx="8626225" cy="4114050"/>
          </a:xfrm>
          <a:prstGeom prst="rect">
            <a:avLst/>
          </a:prstGeom>
          <a:noFill/>
          <a:ln>
            <a:noFill/>
          </a:ln>
        </p:spPr>
      </p:pic>
      <p:sp>
        <p:nvSpPr>
          <p:cNvPr id="1051" name="Google Shape;1051;gdfa9a50253_0_17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gdfa9a50253_0_183" descr="bowling.jpg"/>
          <p:cNvPicPr preferRelativeResize="0">
            <a:picLocks noGrp="1"/>
          </p:cNvPicPr>
          <p:nvPr>
            <p:ph type="body" idx="1"/>
          </p:nvPr>
        </p:nvPicPr>
        <p:blipFill rotWithShape="1">
          <a:blip r:embed="rId3">
            <a:alphaModFix/>
          </a:blip>
          <a:srcRect l="-10575" r="-10563"/>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057" name="Google Shape;1057;gdfa9a50253_0_1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3500" b="1" u="sng"/>
              <a:t>Kinetic Energy</a:t>
            </a:r>
            <a:r>
              <a:rPr lang="en-US" sz="3500"/>
              <a:t>: energy of mass in motion</a:t>
            </a:r>
            <a:endParaRPr sz="3500"/>
          </a:p>
        </p:txBody>
      </p:sp>
      <p:sp>
        <p:nvSpPr>
          <p:cNvPr id="1058" name="Google Shape;1058;gdfa9a50253_0_18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02"/>
          <p:cNvSpPr/>
          <p:nvPr/>
        </p:nvSpPr>
        <p:spPr>
          <a:xfrm>
            <a:off x="721793" y="510049"/>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Thermal Energy:</a:t>
            </a:r>
            <a:r>
              <a:rPr lang="en-US" sz="4000" b="1"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from heat</a:t>
            </a:r>
            <a:endParaRPr sz="4000" b="1" i="0" u="none" strike="noStrike" cap="none">
              <a:solidFill>
                <a:srgbClr val="FF0000"/>
              </a:solidFill>
              <a:latin typeface="Calibri"/>
              <a:ea typeface="Calibri"/>
              <a:cs typeface="Calibri"/>
              <a:sym typeface="Calibri"/>
            </a:endParaRPr>
          </a:p>
        </p:txBody>
      </p:sp>
      <p:pic>
        <p:nvPicPr>
          <p:cNvPr id="1064" name="Google Shape;1064;p102"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1065" name="Google Shape;1065;p10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1"/>
          <p:cNvSpPr/>
          <p:nvPr/>
        </p:nvSpPr>
        <p:spPr>
          <a:xfrm>
            <a:off x="454163" y="287525"/>
            <a:ext cx="83748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Solid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k</a:t>
            </a:r>
            <a:r>
              <a:rPr lang="en-US" sz="3500" b="0" i="0" u="none" strike="noStrike" cap="none">
                <a:solidFill>
                  <a:schemeClr val="dk1"/>
                </a:solidFill>
                <a:latin typeface="Calibri"/>
                <a:ea typeface="Calibri"/>
                <a:cs typeface="Calibri"/>
                <a:sym typeface="Calibri"/>
              </a:rPr>
              <a:t>eeps a fixed shape, has a definite volume, not easily compressible, and does not flow easily</a:t>
            </a:r>
            <a:endParaRPr sz="3500" b="1" i="0" u="none" strike="noStrike" cap="none">
              <a:solidFill>
                <a:srgbClr val="FF0000"/>
              </a:solidFill>
              <a:latin typeface="Calibri"/>
              <a:ea typeface="Calibri"/>
              <a:cs typeface="Calibri"/>
              <a:sym typeface="Calibri"/>
            </a:endParaRPr>
          </a:p>
        </p:txBody>
      </p:sp>
      <p:pic>
        <p:nvPicPr>
          <p:cNvPr id="191" name="Google Shape;191;p11" descr="states of matter hehe.jpg"/>
          <p:cNvPicPr preferRelativeResize="0"/>
          <p:nvPr/>
        </p:nvPicPr>
        <p:blipFill rotWithShape="1">
          <a:blip r:embed="rId4">
            <a:alphaModFix/>
          </a:blip>
          <a:srcRect t="15900" r="75844" b="28442"/>
          <a:stretch/>
        </p:blipFill>
        <p:spPr>
          <a:xfrm>
            <a:off x="849542" y="2226423"/>
            <a:ext cx="3354583" cy="4529977"/>
          </a:xfrm>
          <a:prstGeom prst="rect">
            <a:avLst/>
          </a:prstGeom>
          <a:noFill/>
          <a:ln>
            <a:noFill/>
          </a:ln>
        </p:spPr>
      </p:pic>
      <p:pic>
        <p:nvPicPr>
          <p:cNvPr id="192" name="Google Shape;192;p11" descr="solid brick.jpg"/>
          <p:cNvPicPr preferRelativeResize="0"/>
          <p:nvPr/>
        </p:nvPicPr>
        <p:blipFill rotWithShape="1">
          <a:blip r:embed="rId5">
            <a:alphaModFix/>
          </a:blip>
          <a:srcRect/>
          <a:stretch/>
        </p:blipFill>
        <p:spPr>
          <a:xfrm>
            <a:off x="4681644" y="3429000"/>
            <a:ext cx="3612814" cy="2402292"/>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03" descr="Climate Science Investigations South Florida - Energy: The Driver of Climate"/>
          <p:cNvPicPr preferRelativeResize="0"/>
          <p:nvPr/>
        </p:nvPicPr>
        <p:blipFill rotWithShape="1">
          <a:blip r:embed="rId3">
            <a:alphaModFix/>
          </a:blip>
          <a:srcRect t="21286" b="6142"/>
          <a:stretch/>
        </p:blipFill>
        <p:spPr>
          <a:xfrm>
            <a:off x="464457" y="2699656"/>
            <a:ext cx="8505372" cy="2481943"/>
          </a:xfrm>
          <a:prstGeom prst="rect">
            <a:avLst/>
          </a:prstGeom>
          <a:noFill/>
          <a:ln>
            <a:noFill/>
          </a:ln>
        </p:spPr>
      </p:pic>
      <p:cxnSp>
        <p:nvCxnSpPr>
          <p:cNvPr id="1071" name="Google Shape;1071;p103"/>
          <p:cNvCxnSpPr/>
          <p:nvPr/>
        </p:nvCxnSpPr>
        <p:spPr>
          <a:xfrm rot="10800000" flipH="1">
            <a:off x="1059543" y="5153046"/>
            <a:ext cx="6502400" cy="28553"/>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1072" name="Google Shape;1072;p103"/>
          <p:cNvCxnSpPr/>
          <p:nvPr/>
        </p:nvCxnSpPr>
        <p:spPr>
          <a:xfrm rot="10800000">
            <a:off x="943429" y="6078045"/>
            <a:ext cx="6618514" cy="15007"/>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4"/>
              </a:srgbClr>
            </a:outerShdw>
          </a:effectLst>
        </p:spPr>
      </p:cxnSp>
      <p:sp>
        <p:nvSpPr>
          <p:cNvPr id="1073" name="Google Shape;1073;p103"/>
          <p:cNvSpPr txBox="1"/>
          <p:nvPr/>
        </p:nvSpPr>
        <p:spPr>
          <a:xfrm>
            <a:off x="2483907" y="5306656"/>
            <a:ext cx="49758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1074" name="Google Shape;1074;p103"/>
          <p:cNvSpPr/>
          <p:nvPr/>
        </p:nvSpPr>
        <p:spPr>
          <a:xfrm>
            <a:off x="721792" y="367040"/>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can be used to change the state of water. </a:t>
            </a:r>
            <a:endParaRPr sz="4000" b="0" i="0" u="none" strike="noStrike" cap="none">
              <a:solidFill>
                <a:srgbClr val="FF0000"/>
              </a:solidFill>
              <a:latin typeface="Calibri"/>
              <a:ea typeface="Calibri"/>
              <a:cs typeface="Calibri"/>
              <a:sym typeface="Calibri"/>
            </a:endParaRPr>
          </a:p>
        </p:txBody>
      </p:sp>
      <p:sp>
        <p:nvSpPr>
          <p:cNvPr id="1075" name="Google Shape;1075;p10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0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gdfa9a50253_0_196"/>
          <p:cNvSpPr/>
          <p:nvPr/>
        </p:nvSpPr>
        <p:spPr>
          <a:xfrm>
            <a:off x="957075" y="149775"/>
            <a:ext cx="78636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 solid and a liquid?</a:t>
            </a:r>
            <a:endParaRPr sz="4000" b="0" i="0" u="none" strike="noStrike" cap="none">
              <a:solidFill>
                <a:srgbClr val="FF0000"/>
              </a:solidFill>
              <a:latin typeface="Calibri"/>
              <a:ea typeface="Calibri"/>
              <a:cs typeface="Calibri"/>
              <a:sym typeface="Calibri"/>
            </a:endParaRPr>
          </a:p>
        </p:txBody>
      </p:sp>
      <p:sp>
        <p:nvSpPr>
          <p:cNvPr id="1086" name="Google Shape;1086;gdfa9a50253_0_19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7" name="Google Shape;1087;gdfa9a50253_0_196"/>
          <p:cNvPicPr preferRelativeResize="0"/>
          <p:nvPr/>
        </p:nvPicPr>
        <p:blipFill>
          <a:blip r:embed="rId4">
            <a:alphaModFix/>
          </a:blip>
          <a:stretch>
            <a:fillRect/>
          </a:stretch>
        </p:blipFill>
        <p:spPr>
          <a:xfrm>
            <a:off x="152400" y="1625475"/>
            <a:ext cx="4352375" cy="4899525"/>
          </a:xfrm>
          <a:prstGeom prst="rect">
            <a:avLst/>
          </a:prstGeom>
          <a:noFill/>
          <a:ln>
            <a:noFill/>
          </a:ln>
        </p:spPr>
      </p:pic>
      <p:pic>
        <p:nvPicPr>
          <p:cNvPr id="1088" name="Google Shape;1088;gdfa9a50253_0_196"/>
          <p:cNvPicPr preferRelativeResize="0"/>
          <p:nvPr/>
        </p:nvPicPr>
        <p:blipFill>
          <a:blip r:embed="rId4">
            <a:alphaModFix/>
          </a:blip>
          <a:stretch>
            <a:fillRect/>
          </a:stretch>
        </p:blipFill>
        <p:spPr>
          <a:xfrm>
            <a:off x="4572000" y="1625475"/>
            <a:ext cx="4352375" cy="4899525"/>
          </a:xfrm>
          <a:prstGeom prst="rect">
            <a:avLst/>
          </a:prstGeom>
          <a:noFill/>
          <a:ln>
            <a:noFill/>
          </a:ln>
        </p:spPr>
      </p:pic>
      <p:pic>
        <p:nvPicPr>
          <p:cNvPr id="1089" name="Google Shape;1089;gdfa9a50253_0_196" descr="states of matter hehe.jpg"/>
          <p:cNvPicPr preferRelativeResize="0"/>
          <p:nvPr/>
        </p:nvPicPr>
        <p:blipFill rotWithShape="1">
          <a:blip r:embed="rId5">
            <a:alphaModFix/>
          </a:blip>
          <a:srcRect t="15901" r="75844" b="28441"/>
          <a:stretch/>
        </p:blipFill>
        <p:spPr>
          <a:xfrm>
            <a:off x="1341175" y="1951700"/>
            <a:ext cx="1974825" cy="1928925"/>
          </a:xfrm>
          <a:prstGeom prst="rect">
            <a:avLst/>
          </a:prstGeom>
          <a:noFill/>
          <a:ln>
            <a:noFill/>
          </a:ln>
        </p:spPr>
      </p:pic>
      <p:pic>
        <p:nvPicPr>
          <p:cNvPr id="1090" name="Google Shape;1090;gdfa9a50253_0_196" descr="solid brick.jpg"/>
          <p:cNvPicPr preferRelativeResize="0"/>
          <p:nvPr/>
        </p:nvPicPr>
        <p:blipFill rotWithShape="1">
          <a:blip r:embed="rId6">
            <a:alphaModFix/>
          </a:blip>
          <a:srcRect/>
          <a:stretch/>
        </p:blipFill>
        <p:spPr>
          <a:xfrm>
            <a:off x="805573" y="4061560"/>
            <a:ext cx="3046025" cy="2025413"/>
          </a:xfrm>
          <a:prstGeom prst="rect">
            <a:avLst/>
          </a:prstGeom>
          <a:noFill/>
          <a:ln>
            <a:noFill/>
          </a:ln>
        </p:spPr>
      </p:pic>
      <p:pic>
        <p:nvPicPr>
          <p:cNvPr id="1091" name="Google Shape;1091;gdfa9a50253_0_196" descr="states of matter hehe.jpg"/>
          <p:cNvPicPr preferRelativeResize="0"/>
          <p:nvPr/>
        </p:nvPicPr>
        <p:blipFill rotWithShape="1">
          <a:blip r:embed="rId5">
            <a:alphaModFix/>
          </a:blip>
          <a:srcRect l="37534" t="17703" r="41660" b="28437"/>
          <a:stretch/>
        </p:blipFill>
        <p:spPr>
          <a:xfrm>
            <a:off x="5897163" y="1951708"/>
            <a:ext cx="1702050" cy="1775415"/>
          </a:xfrm>
          <a:prstGeom prst="rect">
            <a:avLst/>
          </a:prstGeom>
          <a:noFill/>
          <a:ln>
            <a:noFill/>
          </a:ln>
        </p:spPr>
      </p:pic>
      <p:pic>
        <p:nvPicPr>
          <p:cNvPr id="1092" name="Google Shape;1092;gdfa9a50253_0_196" descr="liquids.jpg"/>
          <p:cNvPicPr preferRelativeResize="0"/>
          <p:nvPr/>
        </p:nvPicPr>
        <p:blipFill rotWithShape="1">
          <a:blip r:embed="rId7">
            <a:alphaModFix/>
          </a:blip>
          <a:srcRect/>
          <a:stretch/>
        </p:blipFill>
        <p:spPr>
          <a:xfrm>
            <a:off x="5504565" y="4061549"/>
            <a:ext cx="2487276" cy="21252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gdfa9a50253_0_207"/>
          <p:cNvSpPr/>
          <p:nvPr/>
        </p:nvSpPr>
        <p:spPr>
          <a:xfrm>
            <a:off x="908950" y="478725"/>
            <a:ext cx="7939500" cy="91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characteristics of a gas?</a:t>
            </a:r>
            <a:endParaRPr sz="1400" b="0" i="0" u="none" strike="noStrike" cap="none">
              <a:solidFill>
                <a:srgbClr val="000000"/>
              </a:solidFill>
              <a:latin typeface="Arial"/>
              <a:ea typeface="Arial"/>
              <a:cs typeface="Arial"/>
              <a:sym typeface="Arial"/>
            </a:endParaRPr>
          </a:p>
        </p:txBody>
      </p:sp>
      <p:pic>
        <p:nvPicPr>
          <p:cNvPr id="1098" name="Google Shape;1098;gdfa9a50253_0_207" descr="states of matter hehe.jpg"/>
          <p:cNvPicPr preferRelativeResize="0"/>
          <p:nvPr/>
        </p:nvPicPr>
        <p:blipFill rotWithShape="1">
          <a:blip r:embed="rId3">
            <a:alphaModFix/>
          </a:blip>
          <a:srcRect l="77750" t="19763" b="28700"/>
          <a:stretch/>
        </p:blipFill>
        <p:spPr>
          <a:xfrm>
            <a:off x="992458" y="1869611"/>
            <a:ext cx="3100569" cy="4209018"/>
          </a:xfrm>
          <a:prstGeom prst="rect">
            <a:avLst/>
          </a:prstGeom>
          <a:noFill/>
          <a:ln>
            <a:noFill/>
          </a:ln>
        </p:spPr>
      </p:pic>
      <p:pic>
        <p:nvPicPr>
          <p:cNvPr id="1099" name="Google Shape;1099;gdfa9a50253_0_207" descr="jar.jpg"/>
          <p:cNvPicPr preferRelativeResize="0"/>
          <p:nvPr/>
        </p:nvPicPr>
        <p:blipFill rotWithShape="1">
          <a:blip r:embed="rId4">
            <a:alphaModFix/>
          </a:blip>
          <a:srcRect b="9934"/>
          <a:stretch/>
        </p:blipFill>
        <p:spPr>
          <a:xfrm>
            <a:off x="4384493" y="1869597"/>
            <a:ext cx="3857165" cy="4209019"/>
          </a:xfrm>
          <a:prstGeom prst="rect">
            <a:avLst/>
          </a:prstGeom>
          <a:noFill/>
          <a:ln>
            <a:noFill/>
          </a:ln>
        </p:spPr>
      </p:pic>
      <p:sp>
        <p:nvSpPr>
          <p:cNvPr id="1100" name="Google Shape;1100;gdfa9a50253_0_207"/>
          <p:cNvSpPr txBox="1"/>
          <p:nvPr/>
        </p:nvSpPr>
        <p:spPr>
          <a:xfrm>
            <a:off x="5167272" y="3633688"/>
            <a:ext cx="2291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1101" name="Google Shape;1101;gdfa9a50253_0_207"/>
          <p:cNvCxnSpPr>
            <a:stCxn id="1100" idx="0"/>
          </p:cNvCxnSpPr>
          <p:nvPr/>
        </p:nvCxnSpPr>
        <p:spPr>
          <a:xfrm rot="10800000">
            <a:off x="6313122" y="3067588"/>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102" name="Google Shape;1102;gdfa9a50253_0_207"/>
          <p:cNvCxnSpPr>
            <a:stCxn id="1100" idx="2"/>
          </p:cNvCxnSpPr>
          <p:nvPr/>
        </p:nvCxnSpPr>
        <p:spPr>
          <a:xfrm>
            <a:off x="6313122" y="4649488"/>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103" name="Google Shape;1103;gdfa9a50253_0_207"/>
          <p:cNvCxnSpPr/>
          <p:nvPr/>
        </p:nvCxnSpPr>
        <p:spPr>
          <a:xfrm rot="10800000">
            <a:off x="5167379" y="4214064"/>
            <a:ext cx="4560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104" name="Google Shape;1104;gdfa9a50253_0_207"/>
          <p:cNvCxnSpPr/>
          <p:nvPr/>
        </p:nvCxnSpPr>
        <p:spPr>
          <a:xfrm>
            <a:off x="7045828" y="4214064"/>
            <a:ext cx="537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105" name="Google Shape;1105;gdfa9a50253_0_207"/>
          <p:cNvCxnSpPr/>
          <p:nvPr/>
        </p:nvCxnSpPr>
        <p:spPr>
          <a:xfrm rot="10800000" flipH="1">
            <a:off x="6755652" y="3219988"/>
            <a:ext cx="5805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106" name="Google Shape;1106;gdfa9a50253_0_207"/>
          <p:cNvCxnSpPr/>
          <p:nvPr/>
        </p:nvCxnSpPr>
        <p:spPr>
          <a:xfrm rot="10800000">
            <a:off x="5395432" y="3219988"/>
            <a:ext cx="4560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107" name="Google Shape;1107;gdfa9a50253_0_207"/>
          <p:cNvCxnSpPr/>
          <p:nvPr/>
        </p:nvCxnSpPr>
        <p:spPr>
          <a:xfrm>
            <a:off x="6589721" y="4676961"/>
            <a:ext cx="456000" cy="572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108" name="Google Shape;1108;gdfa9a50253_0_207"/>
          <p:cNvCxnSpPr/>
          <p:nvPr/>
        </p:nvCxnSpPr>
        <p:spPr>
          <a:xfrm flipH="1">
            <a:off x="5395368" y="4683996"/>
            <a:ext cx="505200" cy="564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1109" name="Google Shape;1109;gdfa9a50253_0_207"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gdfa9a50253_0_223"/>
          <p:cNvSpPr/>
          <p:nvPr/>
        </p:nvSpPr>
        <p:spPr>
          <a:xfrm>
            <a:off x="849550" y="0"/>
            <a:ext cx="8106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______</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1115" name="Google Shape;1115;gdfa9a50253_0_223"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1116" name="Google Shape;1116;gdfa9a50253_0_22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gdfa9a50253_0_229"/>
          <p:cNvSpPr/>
          <p:nvPr/>
        </p:nvSpPr>
        <p:spPr>
          <a:xfrm>
            <a:off x="849550" y="0"/>
            <a:ext cx="8106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u="sng">
                <a:solidFill>
                  <a:srgbClr val="FF0000"/>
                </a:solidFill>
                <a:latin typeface="Calibri"/>
                <a:ea typeface="Calibri"/>
                <a:cs typeface="Calibri"/>
                <a:sym typeface="Calibri"/>
              </a:rPr>
              <a:t>Water</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1122" name="Google Shape;1122;gdfa9a50253_0_229"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1123" name="Google Shape;1123;gdfa9a50253_0_22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dfa9a50253_0_235"/>
          <p:cNvSpPr txBox="1">
            <a:spLocks noGrp="1"/>
          </p:cNvSpPr>
          <p:nvPr>
            <p:ph type="title"/>
          </p:nvPr>
        </p:nvSpPr>
        <p:spPr>
          <a:xfrm>
            <a:off x="1881311" y="0"/>
            <a:ext cx="5381400" cy="1901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5400"/>
              <a:t>What is climate?</a:t>
            </a:r>
            <a:endParaRPr sz="5400"/>
          </a:p>
        </p:txBody>
      </p:sp>
      <p:pic>
        <p:nvPicPr>
          <p:cNvPr id="1129" name="Google Shape;1129;gdfa9a50253_0_235"/>
          <p:cNvPicPr preferRelativeResize="0"/>
          <p:nvPr/>
        </p:nvPicPr>
        <p:blipFill rotWithShape="1">
          <a:blip r:embed="rId3">
            <a:alphaModFix/>
          </a:blip>
          <a:srcRect/>
          <a:stretch/>
        </p:blipFill>
        <p:spPr>
          <a:xfrm>
            <a:off x="258888" y="2357370"/>
            <a:ext cx="8626225" cy="4114050"/>
          </a:xfrm>
          <a:prstGeom prst="rect">
            <a:avLst/>
          </a:prstGeom>
          <a:noFill/>
          <a:ln>
            <a:noFill/>
          </a:ln>
        </p:spPr>
      </p:pic>
      <p:sp>
        <p:nvSpPr>
          <p:cNvPr id="1130" name="Google Shape;1130;gdfa9a50253_0_23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gdfa9a50253_0_241" descr="bowling.jpg"/>
          <p:cNvPicPr preferRelativeResize="0">
            <a:picLocks noGrp="1"/>
          </p:cNvPicPr>
          <p:nvPr>
            <p:ph type="body" idx="1"/>
          </p:nvPr>
        </p:nvPicPr>
        <p:blipFill rotWithShape="1">
          <a:blip r:embed="rId3">
            <a:alphaModFix/>
          </a:blip>
          <a:srcRect l="-10575" r="-10563"/>
          <a:stretch/>
        </p:blipFill>
        <p:spPr>
          <a:xfrm>
            <a:off x="4200525" y="2443163"/>
            <a:ext cx="5157900" cy="3618000"/>
          </a:xfrm>
          <a:prstGeom prst="rect">
            <a:avLst/>
          </a:prstGeom>
          <a:noFill/>
          <a:ln w="9525" cap="flat" cmpd="sng">
            <a:solidFill>
              <a:schemeClr val="lt1"/>
            </a:solidFill>
            <a:prstDash val="solid"/>
            <a:round/>
            <a:headEnd type="none" w="sm" len="sm"/>
            <a:tailEnd type="none" w="sm" len="sm"/>
          </a:ln>
        </p:spPr>
      </p:pic>
      <p:sp>
        <p:nvSpPr>
          <p:cNvPr id="1136" name="Google Shape;1136;gdfa9a50253_0_241"/>
          <p:cNvSpPr txBox="1">
            <a:spLocks noGrp="1"/>
          </p:cNvSpPr>
          <p:nvPr>
            <p:ph type="title"/>
          </p:nvPr>
        </p:nvSpPr>
        <p:spPr>
          <a:xfrm>
            <a:off x="2209350" y="297675"/>
            <a:ext cx="4725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4000"/>
              <a:t>Energy of mass in motion is called</a:t>
            </a:r>
            <a:endParaRPr sz="4000"/>
          </a:p>
        </p:txBody>
      </p:sp>
      <p:sp>
        <p:nvSpPr>
          <p:cNvPr id="1137" name="Google Shape;1137;gdfa9a50253_0_24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gdfa9a50253_0_241"/>
          <p:cNvSpPr txBox="1"/>
          <p:nvPr/>
        </p:nvSpPr>
        <p:spPr>
          <a:xfrm>
            <a:off x="714375" y="2482405"/>
            <a:ext cx="3363900" cy="354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Potential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Solar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Kinetic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gdfa9a50253_0_248" descr="bowling.jpg"/>
          <p:cNvPicPr preferRelativeResize="0">
            <a:picLocks noGrp="1"/>
          </p:cNvPicPr>
          <p:nvPr>
            <p:ph type="body" idx="1"/>
          </p:nvPr>
        </p:nvPicPr>
        <p:blipFill rotWithShape="1">
          <a:blip r:embed="rId3">
            <a:alphaModFix/>
          </a:blip>
          <a:srcRect l="-10575" r="-10563"/>
          <a:stretch/>
        </p:blipFill>
        <p:spPr>
          <a:xfrm>
            <a:off x="4200525" y="2443163"/>
            <a:ext cx="5157900" cy="3618000"/>
          </a:xfrm>
          <a:prstGeom prst="rect">
            <a:avLst/>
          </a:prstGeom>
          <a:noFill/>
          <a:ln w="9525" cap="flat" cmpd="sng">
            <a:solidFill>
              <a:schemeClr val="lt1"/>
            </a:solidFill>
            <a:prstDash val="solid"/>
            <a:round/>
            <a:headEnd type="none" w="sm" len="sm"/>
            <a:tailEnd type="none" w="sm" len="sm"/>
          </a:ln>
        </p:spPr>
      </p:pic>
      <p:sp>
        <p:nvSpPr>
          <p:cNvPr id="1144" name="Google Shape;1144;gdfa9a50253_0_248"/>
          <p:cNvSpPr txBox="1">
            <a:spLocks noGrp="1"/>
          </p:cNvSpPr>
          <p:nvPr>
            <p:ph type="title"/>
          </p:nvPr>
        </p:nvSpPr>
        <p:spPr>
          <a:xfrm>
            <a:off x="2209350" y="297675"/>
            <a:ext cx="4725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4000"/>
              <a:t>Energy of mass in motion is called</a:t>
            </a:r>
            <a:endParaRPr sz="4000"/>
          </a:p>
        </p:txBody>
      </p:sp>
      <p:sp>
        <p:nvSpPr>
          <p:cNvPr id="1145" name="Google Shape;1145;gdfa9a50253_0_24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gdfa9a50253_0_248"/>
          <p:cNvSpPr txBox="1"/>
          <p:nvPr/>
        </p:nvSpPr>
        <p:spPr>
          <a:xfrm>
            <a:off x="714375" y="2482405"/>
            <a:ext cx="3363900" cy="354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Potential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Solar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FF0000"/>
              </a:buClr>
              <a:buSzPts val="3200"/>
              <a:buFont typeface="Calibri"/>
              <a:buAutoNum type="alphaUcParenR"/>
            </a:pPr>
            <a:r>
              <a:rPr lang="en-US" sz="3200" b="0" i="0" u="none" strike="noStrike" cap="none">
                <a:solidFill>
                  <a:srgbClr val="FF0000"/>
                </a:solidFill>
                <a:latin typeface="Calibri"/>
                <a:ea typeface="Calibri"/>
                <a:cs typeface="Calibri"/>
                <a:sym typeface="Calibri"/>
              </a:rPr>
              <a:t>Kinetic Energy</a:t>
            </a:r>
            <a:endParaRPr sz="32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10"/>
          <p:cNvSpPr/>
          <p:nvPr/>
        </p:nvSpPr>
        <p:spPr>
          <a:xfrm>
            <a:off x="721793" y="679874"/>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thermal energy?</a:t>
            </a:r>
            <a:endParaRPr sz="4000" b="0" i="0" u="none" strike="noStrike" cap="none">
              <a:solidFill>
                <a:srgbClr val="FF0000"/>
              </a:solidFill>
              <a:latin typeface="Calibri"/>
              <a:ea typeface="Calibri"/>
              <a:cs typeface="Calibri"/>
              <a:sym typeface="Calibri"/>
            </a:endParaRPr>
          </a:p>
        </p:txBody>
      </p:sp>
      <p:pic>
        <p:nvPicPr>
          <p:cNvPr id="1152" name="Google Shape;1152;p110"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1153" name="Google Shape;1153;p11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2"/>
          <p:cNvSpPr/>
          <p:nvPr/>
        </p:nvSpPr>
        <p:spPr>
          <a:xfrm>
            <a:off x="706525" y="208775"/>
            <a:ext cx="81084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Liquid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its container, has a definite volume, is not easily compressible, and flows easily</a:t>
            </a:r>
            <a:endParaRPr sz="3500" b="1" i="0" u="none" strike="noStrike" cap="none">
              <a:solidFill>
                <a:srgbClr val="FF0000"/>
              </a:solidFill>
              <a:latin typeface="Calibri"/>
              <a:ea typeface="Calibri"/>
              <a:cs typeface="Calibri"/>
              <a:sym typeface="Calibri"/>
            </a:endParaRPr>
          </a:p>
        </p:txBody>
      </p:sp>
      <p:pic>
        <p:nvPicPr>
          <p:cNvPr id="200" name="Google Shape;200;p12" descr="states of matter hehe.jpg"/>
          <p:cNvPicPr preferRelativeResize="0"/>
          <p:nvPr/>
        </p:nvPicPr>
        <p:blipFill rotWithShape="1">
          <a:blip r:embed="rId4">
            <a:alphaModFix/>
          </a:blip>
          <a:srcRect l="37535" t="17705" r="41660" b="28437"/>
          <a:stretch/>
        </p:blipFill>
        <p:spPr>
          <a:xfrm>
            <a:off x="849542" y="2561580"/>
            <a:ext cx="2540001" cy="3853734"/>
          </a:xfrm>
          <a:prstGeom prst="rect">
            <a:avLst/>
          </a:prstGeom>
          <a:noFill/>
          <a:ln>
            <a:noFill/>
          </a:ln>
        </p:spPr>
      </p:pic>
      <p:pic>
        <p:nvPicPr>
          <p:cNvPr id="201" name="Google Shape;201;p12" descr="liquids.jpg"/>
          <p:cNvPicPr preferRelativeResize="0"/>
          <p:nvPr/>
        </p:nvPicPr>
        <p:blipFill rotWithShape="1">
          <a:blip r:embed="rId5">
            <a:alphaModFix/>
          </a:blip>
          <a:srcRect/>
          <a:stretch/>
        </p:blipFill>
        <p:spPr>
          <a:xfrm>
            <a:off x="4092573" y="2561580"/>
            <a:ext cx="3323772" cy="3853734"/>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111"/>
          <p:cNvPicPr preferRelativeResize="0"/>
          <p:nvPr/>
        </p:nvPicPr>
        <p:blipFill rotWithShape="1">
          <a:blip r:embed="rId3">
            <a:alphaModFix/>
          </a:blip>
          <a:srcRect/>
          <a:stretch/>
        </p:blipFill>
        <p:spPr>
          <a:xfrm>
            <a:off x="849542" y="1819038"/>
            <a:ext cx="7433582" cy="4954588"/>
          </a:xfrm>
          <a:prstGeom prst="rect">
            <a:avLst/>
          </a:prstGeom>
          <a:noFill/>
          <a:ln>
            <a:noFill/>
          </a:ln>
        </p:spPr>
      </p:pic>
      <p:sp>
        <p:nvSpPr>
          <p:cNvPr id="1160" name="Google Shape;1160;p111"/>
          <p:cNvSpPr/>
          <p:nvPr/>
        </p:nvSpPr>
        <p:spPr>
          <a:xfrm>
            <a:off x="849500" y="286825"/>
            <a:ext cx="7971000" cy="19389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Give one example of how thermal energy changes the state of/</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ffects water</a:t>
            </a:r>
            <a:r>
              <a:rPr lang="en-US" sz="4000">
                <a:solidFill>
                  <a:schemeClr val="dk1"/>
                </a:solidFill>
                <a:latin typeface="Calibri"/>
                <a:ea typeface="Calibri"/>
                <a:cs typeface="Calibri"/>
                <a:sym typeface="Calibri"/>
              </a:rPr>
              <a:t>.</a:t>
            </a:r>
            <a:endParaRPr sz="4000" b="0" i="0" u="none" strike="noStrike" cap="none">
              <a:solidFill>
                <a:srgbClr val="FF0000"/>
              </a:solidFill>
              <a:latin typeface="Calibri"/>
              <a:ea typeface="Calibri"/>
              <a:cs typeface="Calibri"/>
              <a:sym typeface="Calibri"/>
            </a:endParaRPr>
          </a:p>
        </p:txBody>
      </p:sp>
      <p:sp>
        <p:nvSpPr>
          <p:cNvPr id="1161" name="Google Shape;1161;p11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12"/>
          <p:cNvSpPr txBox="1"/>
          <p:nvPr/>
        </p:nvSpPr>
        <p:spPr>
          <a:xfrm>
            <a:off x="914620" y="868150"/>
            <a:ext cx="731475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Hydroelectric Power</a:t>
            </a:r>
            <a:endParaRPr sz="1400" b="0" i="0" u="none" strike="noStrike" cap="none">
              <a:solidFill>
                <a:srgbClr val="000000"/>
              </a:solidFill>
              <a:latin typeface="Arial"/>
              <a:ea typeface="Arial"/>
              <a:cs typeface="Arial"/>
              <a:sym typeface="Arial"/>
            </a:endParaRPr>
          </a:p>
        </p:txBody>
      </p:sp>
      <p:sp>
        <p:nvSpPr>
          <p:cNvPr id="1167" name="Google Shape;1167;p11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8" name="Google Shape;1168;p11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1169" name="Google Shape;1169;p112"/>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170" name="Google Shape;1170;p112"/>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13"/>
          <p:cNvSpPr txBox="1">
            <a:spLocks noGrp="1"/>
          </p:cNvSpPr>
          <p:nvPr>
            <p:ph type="title"/>
          </p:nvPr>
        </p:nvSpPr>
        <p:spPr>
          <a:xfrm>
            <a:off x="1162850" y="187775"/>
            <a:ext cx="7820400" cy="1598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3200"/>
              <a:buFont typeface="Calibri"/>
              <a:buNone/>
            </a:pPr>
            <a:r>
              <a:rPr lang="en-US" sz="3500" b="1" u="sng">
                <a:solidFill>
                  <a:srgbClr val="222222"/>
                </a:solidFill>
                <a:highlight>
                  <a:srgbClr val="FFFFFF"/>
                </a:highlight>
              </a:rPr>
              <a:t>Hydroelectric Power:</a:t>
            </a:r>
            <a:r>
              <a:rPr lang="en-US" sz="3500">
                <a:solidFill>
                  <a:srgbClr val="222222"/>
                </a:solidFill>
                <a:highlight>
                  <a:srgbClr val="FFFFFF"/>
                </a:highlight>
              </a:rPr>
              <a:t> electricity that is created by the movement of water.</a:t>
            </a:r>
            <a:endParaRPr sz="3500"/>
          </a:p>
        </p:txBody>
      </p:sp>
      <p:pic>
        <p:nvPicPr>
          <p:cNvPr id="1176" name="Google Shape;1176;p113"/>
          <p:cNvPicPr preferRelativeResize="0"/>
          <p:nvPr/>
        </p:nvPicPr>
        <p:blipFill rotWithShape="1">
          <a:blip r:embed="rId3">
            <a:alphaModFix/>
          </a:blip>
          <a:srcRect/>
          <a:stretch/>
        </p:blipFill>
        <p:spPr>
          <a:xfrm>
            <a:off x="1970862" y="2429560"/>
            <a:ext cx="5202275" cy="4286000"/>
          </a:xfrm>
          <a:prstGeom prst="rect">
            <a:avLst/>
          </a:prstGeom>
          <a:noFill/>
          <a:ln>
            <a:noFill/>
          </a:ln>
        </p:spPr>
      </p:pic>
      <p:sp>
        <p:nvSpPr>
          <p:cNvPr id="1177" name="Google Shape;1177;p11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8" name="Google Shape;1178;p113"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1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15"/>
          <p:cNvSpPr txBox="1">
            <a:spLocks noGrp="1"/>
          </p:cNvSpPr>
          <p:nvPr>
            <p:ph type="title"/>
          </p:nvPr>
        </p:nvSpPr>
        <p:spPr>
          <a:xfrm>
            <a:off x="661800" y="-147915"/>
            <a:ext cx="7820400" cy="2531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000"/>
              <a:buFont typeface="Calibri"/>
              <a:buNone/>
            </a:pPr>
            <a:r>
              <a:rPr lang="en-US" sz="4000">
                <a:solidFill>
                  <a:srgbClr val="222222"/>
                </a:solidFill>
                <a:highlight>
                  <a:srgbClr val="FFFFFF"/>
                </a:highlight>
              </a:rPr>
              <a:t>What is hydroelectric power?</a:t>
            </a:r>
            <a:endParaRPr sz="4000"/>
          </a:p>
        </p:txBody>
      </p:sp>
      <p:pic>
        <p:nvPicPr>
          <p:cNvPr id="1189" name="Google Shape;1189;p115"/>
          <p:cNvPicPr preferRelativeResize="0"/>
          <p:nvPr/>
        </p:nvPicPr>
        <p:blipFill rotWithShape="1">
          <a:blip r:embed="rId3">
            <a:alphaModFix/>
          </a:blip>
          <a:srcRect/>
          <a:stretch/>
        </p:blipFill>
        <p:spPr>
          <a:xfrm>
            <a:off x="1713687" y="1758047"/>
            <a:ext cx="5202275" cy="4286000"/>
          </a:xfrm>
          <a:prstGeom prst="rect">
            <a:avLst/>
          </a:prstGeom>
          <a:noFill/>
          <a:ln>
            <a:noFill/>
          </a:ln>
        </p:spPr>
      </p:pic>
      <p:sp>
        <p:nvSpPr>
          <p:cNvPr id="1190" name="Google Shape;1190;p11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1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6" name="Google Shape;1196;p11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1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3" name="Google Shape;1203;p11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204" name="Google Shape;1204;p117" descr="BURUNDI: CMC and Orascom to build two 49.5 MW hydroelectric power plants |  Afrik 21"/>
          <p:cNvPicPr preferRelativeResize="0"/>
          <p:nvPr/>
        </p:nvPicPr>
        <p:blipFill rotWithShape="1">
          <a:blip r:embed="rId5">
            <a:alphaModFix/>
          </a:blip>
          <a:srcRect/>
          <a:stretch/>
        </p:blipFill>
        <p:spPr>
          <a:xfrm>
            <a:off x="1042987" y="1229169"/>
            <a:ext cx="7500937" cy="43719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1" name="Google Shape;1211;p11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212" name="Google Shape;1212;p118"/>
          <p:cNvPicPr preferRelativeResize="0"/>
          <p:nvPr/>
        </p:nvPicPr>
        <p:blipFill>
          <a:blip r:embed="rId5">
            <a:alphaModFix/>
          </a:blip>
          <a:stretch>
            <a:fillRect/>
          </a:stretch>
        </p:blipFill>
        <p:spPr>
          <a:xfrm>
            <a:off x="1128713" y="1404943"/>
            <a:ext cx="6886575" cy="40481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11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8" name="Google Shape;1218;p11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5" name="Google Shape;1225;p12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226" name="Google Shape;1226;p120" descr="New solar panels suck water from air to cool themselves down | Science |  AAAS"/>
          <p:cNvPicPr preferRelativeResize="0"/>
          <p:nvPr/>
        </p:nvPicPr>
        <p:blipFill rotWithShape="1">
          <a:blip r:embed="rId5">
            <a:alphaModFix/>
          </a:blip>
          <a:srcRect/>
          <a:stretch/>
        </p:blipFill>
        <p:spPr>
          <a:xfrm>
            <a:off x="1280809" y="1459706"/>
            <a:ext cx="6700837" cy="39385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p:nvPr/>
        </p:nvSpPr>
        <p:spPr>
          <a:xfrm>
            <a:off x="747125" y="139175"/>
            <a:ext cx="79281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Gas</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a:t>
            </a:r>
            <a:r>
              <a:rPr lang="en-US" sz="3500">
                <a:solidFill>
                  <a:schemeClr val="dk1"/>
                </a:solidFill>
                <a:latin typeface="Calibri"/>
                <a:ea typeface="Calibri"/>
                <a:cs typeface="Calibri"/>
                <a:sym typeface="Calibri"/>
              </a:rPr>
              <a:t>its</a:t>
            </a:r>
            <a:r>
              <a:rPr lang="en-US" sz="3500" b="0" i="0" u="none" strike="noStrike" cap="none">
                <a:solidFill>
                  <a:schemeClr val="dk1"/>
                </a:solidFill>
                <a:latin typeface="Calibri"/>
                <a:ea typeface="Calibri"/>
                <a:cs typeface="Calibri"/>
                <a:sym typeface="Calibri"/>
              </a:rPr>
              <a:t> container, has no definite volume, is compressible, and flows easily</a:t>
            </a:r>
            <a:endParaRPr sz="3500" b="1" i="0" u="none" strike="noStrike" cap="none">
              <a:solidFill>
                <a:srgbClr val="FF0000"/>
              </a:solidFill>
              <a:latin typeface="Calibri"/>
              <a:ea typeface="Calibri"/>
              <a:cs typeface="Calibri"/>
              <a:sym typeface="Calibri"/>
            </a:endParaRPr>
          </a:p>
        </p:txBody>
      </p:sp>
      <p:sp>
        <p:nvSpPr>
          <p:cNvPr id="208" name="Google Shape;208;p13"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p13" descr="states of matter hehe.jpg"/>
          <p:cNvPicPr preferRelativeResize="0"/>
          <p:nvPr/>
        </p:nvPicPr>
        <p:blipFill rotWithShape="1">
          <a:blip r:embed="rId4">
            <a:alphaModFix/>
          </a:blip>
          <a:srcRect l="77750" t="19765" b="28700"/>
          <a:stretch/>
        </p:blipFill>
        <p:spPr>
          <a:xfrm>
            <a:off x="992458" y="2398486"/>
            <a:ext cx="3100571" cy="4209019"/>
          </a:xfrm>
          <a:prstGeom prst="rect">
            <a:avLst/>
          </a:prstGeom>
          <a:noFill/>
          <a:ln>
            <a:noFill/>
          </a:ln>
        </p:spPr>
      </p:pic>
      <p:pic>
        <p:nvPicPr>
          <p:cNvPr id="210" name="Google Shape;210;p13" descr="jar.jpg"/>
          <p:cNvPicPr preferRelativeResize="0"/>
          <p:nvPr/>
        </p:nvPicPr>
        <p:blipFill rotWithShape="1">
          <a:blip r:embed="rId5">
            <a:alphaModFix/>
          </a:blip>
          <a:srcRect b="9935"/>
          <a:stretch/>
        </p:blipFill>
        <p:spPr>
          <a:xfrm>
            <a:off x="4412343" y="2231072"/>
            <a:ext cx="3857167" cy="4209019"/>
          </a:xfrm>
          <a:prstGeom prst="rect">
            <a:avLst/>
          </a:prstGeom>
          <a:noFill/>
          <a:ln>
            <a:noFill/>
          </a:ln>
        </p:spPr>
      </p:pic>
      <p:sp>
        <p:nvSpPr>
          <p:cNvPr id="211" name="Google Shape;211;p13"/>
          <p:cNvSpPr txBox="1"/>
          <p:nvPr/>
        </p:nvSpPr>
        <p:spPr>
          <a:xfrm>
            <a:off x="5195122" y="3995163"/>
            <a:ext cx="2291608"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212" name="Google Shape;212;p13"/>
          <p:cNvCxnSpPr>
            <a:stCxn id="211" idx="0"/>
          </p:cNvCxnSpPr>
          <p:nvPr/>
        </p:nvCxnSpPr>
        <p:spPr>
          <a:xfrm rot="10800000">
            <a:off x="6340926" y="3429063"/>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3" name="Google Shape;213;p13"/>
          <p:cNvCxnSpPr>
            <a:stCxn id="211" idx="2"/>
          </p:cNvCxnSpPr>
          <p:nvPr/>
        </p:nvCxnSpPr>
        <p:spPr>
          <a:xfrm>
            <a:off x="6340926" y="5010826"/>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4" name="Google Shape;214;p13"/>
          <p:cNvCxnSpPr/>
          <p:nvPr/>
        </p:nvCxnSpPr>
        <p:spPr>
          <a:xfrm rot="10800000">
            <a:off x="5195122" y="4575539"/>
            <a:ext cx="456107"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5" name="Google Shape;215;p13"/>
          <p:cNvCxnSpPr/>
          <p:nvPr/>
        </p:nvCxnSpPr>
        <p:spPr>
          <a:xfrm>
            <a:off x="7073678" y="4575539"/>
            <a:ext cx="537296"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6" name="Google Shape;216;p13"/>
          <p:cNvCxnSpPr/>
          <p:nvPr/>
        </p:nvCxnSpPr>
        <p:spPr>
          <a:xfrm rot="10800000" flipH="1">
            <a:off x="6783502" y="3581529"/>
            <a:ext cx="580352" cy="56603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7" name="Google Shape;217;p13"/>
          <p:cNvCxnSpPr/>
          <p:nvPr/>
        </p:nvCxnSpPr>
        <p:spPr>
          <a:xfrm rot="10800000">
            <a:off x="5423175" y="3581529"/>
            <a:ext cx="456107" cy="56603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8" name="Google Shape;218;p13"/>
          <p:cNvCxnSpPr/>
          <p:nvPr/>
        </p:nvCxnSpPr>
        <p:spPr>
          <a:xfrm>
            <a:off x="6617571" y="5038436"/>
            <a:ext cx="456107" cy="571999"/>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19" name="Google Shape;219;p13"/>
          <p:cNvCxnSpPr/>
          <p:nvPr/>
        </p:nvCxnSpPr>
        <p:spPr>
          <a:xfrm flipH="1">
            <a:off x="5423175" y="5045471"/>
            <a:ext cx="505243" cy="56496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2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2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22"/>
          <p:cNvSpPr txBox="1"/>
          <p:nvPr/>
        </p:nvSpPr>
        <p:spPr>
          <a:xfrm>
            <a:off x="661800" y="-393133"/>
            <a:ext cx="7820400" cy="253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3200"/>
              <a:buFont typeface="Calibri"/>
              <a:buNone/>
            </a:pPr>
            <a:r>
              <a:rPr lang="en-US" sz="3200" b="0" i="0" u="none" strike="noStrike" cap="none">
                <a:solidFill>
                  <a:srgbClr val="222222"/>
                </a:solidFill>
                <a:highlight>
                  <a:srgbClr val="FFFFFF"/>
                </a:highlight>
                <a:latin typeface="Calibri"/>
                <a:ea typeface="Calibri"/>
                <a:cs typeface="Calibri"/>
                <a:sym typeface="Calibri"/>
              </a:rPr>
              <a:t>True/False: </a:t>
            </a:r>
            <a:r>
              <a:rPr lang="en-US" sz="3200">
                <a:solidFill>
                  <a:srgbClr val="222222"/>
                </a:solidFill>
                <a:highlight>
                  <a:srgbClr val="FFFFFF"/>
                </a:highlight>
                <a:latin typeface="Calibri"/>
                <a:ea typeface="Calibri"/>
                <a:cs typeface="Calibri"/>
                <a:sym typeface="Calibri"/>
              </a:rPr>
              <a:t>A</a:t>
            </a:r>
            <a:r>
              <a:rPr lang="en-US" sz="3200" b="0" i="0" u="none" strike="noStrike" cap="none">
                <a:solidFill>
                  <a:srgbClr val="222222"/>
                </a:solidFill>
                <a:highlight>
                  <a:srgbClr val="FFFFFF"/>
                </a:highlight>
                <a:latin typeface="Calibri"/>
                <a:ea typeface="Calibri"/>
                <a:cs typeface="Calibri"/>
                <a:sym typeface="Calibri"/>
              </a:rPr>
              <a:t> hydropower plant creates hydroelectricity</a:t>
            </a:r>
            <a:r>
              <a:rPr lang="en-US" sz="3200">
                <a:solidFill>
                  <a:srgbClr val="222222"/>
                </a:solidFill>
                <a:highlight>
                  <a:srgbClr val="FFFFFF"/>
                </a:highlight>
                <a:latin typeface="Calibri"/>
                <a:ea typeface="Calibri"/>
                <a:cs typeface="Calibri"/>
                <a:sym typeface="Calibri"/>
              </a:rPr>
              <a:t>.</a:t>
            </a:r>
            <a:endParaRPr sz="3200" b="0" i="0" u="none" strike="noStrike" cap="none">
              <a:solidFill>
                <a:schemeClr val="dk1"/>
              </a:solidFill>
              <a:latin typeface="Calibri"/>
              <a:ea typeface="Calibri"/>
              <a:cs typeface="Calibri"/>
              <a:sym typeface="Calibri"/>
            </a:endParaRPr>
          </a:p>
        </p:txBody>
      </p:sp>
      <p:pic>
        <p:nvPicPr>
          <p:cNvPr id="1238" name="Google Shape;1238;p122"/>
          <p:cNvPicPr preferRelativeResize="0"/>
          <p:nvPr/>
        </p:nvPicPr>
        <p:blipFill>
          <a:blip r:embed="rId4">
            <a:alphaModFix/>
          </a:blip>
          <a:stretch>
            <a:fillRect/>
          </a:stretch>
        </p:blipFill>
        <p:spPr>
          <a:xfrm>
            <a:off x="1128713" y="1928817"/>
            <a:ext cx="6886575" cy="40481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gdfa9a50253_0_2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gdfa9a50253_0_264"/>
          <p:cNvSpPr txBox="1"/>
          <p:nvPr/>
        </p:nvSpPr>
        <p:spPr>
          <a:xfrm>
            <a:off x="661800" y="-393133"/>
            <a:ext cx="7820400" cy="253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3200"/>
              <a:buFont typeface="Calibri"/>
              <a:buNone/>
            </a:pPr>
            <a:r>
              <a:rPr lang="en-US" sz="3200" b="0" i="0" u="none" strike="noStrike" cap="none">
                <a:solidFill>
                  <a:srgbClr val="FF0000"/>
                </a:solidFill>
                <a:highlight>
                  <a:srgbClr val="FFFFFF"/>
                </a:highlight>
                <a:latin typeface="Calibri"/>
                <a:ea typeface="Calibri"/>
                <a:cs typeface="Calibri"/>
                <a:sym typeface="Calibri"/>
              </a:rPr>
              <a:t>True</a:t>
            </a:r>
            <a:r>
              <a:rPr lang="en-US" sz="3200" b="0" i="0" u="none" strike="noStrike" cap="none">
                <a:solidFill>
                  <a:srgbClr val="222222"/>
                </a:solidFill>
                <a:highlight>
                  <a:srgbClr val="FFFFFF"/>
                </a:highlight>
                <a:latin typeface="Calibri"/>
                <a:ea typeface="Calibri"/>
                <a:cs typeface="Calibri"/>
                <a:sym typeface="Calibri"/>
              </a:rPr>
              <a:t>/False: </a:t>
            </a:r>
            <a:r>
              <a:rPr lang="en-US" sz="3200">
                <a:solidFill>
                  <a:srgbClr val="222222"/>
                </a:solidFill>
                <a:highlight>
                  <a:srgbClr val="FFFFFF"/>
                </a:highlight>
                <a:latin typeface="Calibri"/>
                <a:ea typeface="Calibri"/>
                <a:cs typeface="Calibri"/>
                <a:sym typeface="Calibri"/>
              </a:rPr>
              <a:t>A</a:t>
            </a:r>
            <a:r>
              <a:rPr lang="en-US" sz="3200" b="0" i="0" u="none" strike="noStrike" cap="none">
                <a:solidFill>
                  <a:srgbClr val="222222"/>
                </a:solidFill>
                <a:highlight>
                  <a:srgbClr val="FFFFFF"/>
                </a:highlight>
                <a:latin typeface="Calibri"/>
                <a:ea typeface="Calibri"/>
                <a:cs typeface="Calibri"/>
                <a:sym typeface="Calibri"/>
              </a:rPr>
              <a:t> hydropower plant creates hydroelectricity</a:t>
            </a:r>
            <a:r>
              <a:rPr lang="en-US" sz="3200">
                <a:solidFill>
                  <a:srgbClr val="222222"/>
                </a:solidFill>
                <a:highlight>
                  <a:srgbClr val="FFFFFF"/>
                </a:highlight>
                <a:latin typeface="Calibri"/>
                <a:ea typeface="Calibri"/>
                <a:cs typeface="Calibri"/>
                <a:sym typeface="Calibri"/>
              </a:rPr>
              <a:t>.</a:t>
            </a:r>
            <a:endParaRPr sz="3200" b="0" i="0" u="none" strike="noStrike" cap="none">
              <a:solidFill>
                <a:schemeClr val="dk1"/>
              </a:solidFill>
              <a:latin typeface="Calibri"/>
              <a:ea typeface="Calibri"/>
              <a:cs typeface="Calibri"/>
              <a:sym typeface="Calibri"/>
            </a:endParaRPr>
          </a:p>
        </p:txBody>
      </p:sp>
      <p:pic>
        <p:nvPicPr>
          <p:cNvPr id="1245" name="Google Shape;1245;gdfa9a50253_0_264"/>
          <p:cNvPicPr preferRelativeResize="0"/>
          <p:nvPr/>
        </p:nvPicPr>
        <p:blipFill>
          <a:blip r:embed="rId4">
            <a:alphaModFix/>
          </a:blip>
          <a:stretch>
            <a:fillRect/>
          </a:stretch>
        </p:blipFill>
        <p:spPr>
          <a:xfrm>
            <a:off x="1128713" y="1914892"/>
            <a:ext cx="6886575" cy="40481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2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123"/>
          <p:cNvSpPr txBox="1"/>
          <p:nvPr/>
        </p:nvSpPr>
        <p:spPr>
          <a:xfrm>
            <a:off x="661800" y="0"/>
            <a:ext cx="7820400" cy="253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highlight>
                  <a:srgbClr val="FFFFFF"/>
                </a:highlight>
                <a:latin typeface="Calibri"/>
                <a:ea typeface="Calibri"/>
                <a:cs typeface="Calibri"/>
                <a:sym typeface="Calibri"/>
              </a:rPr>
              <a:t>Which has the potential to create hydroelectric power?</a:t>
            </a:r>
            <a:endParaRPr sz="4000" b="0" i="0" u="none" strike="noStrike" cap="none">
              <a:solidFill>
                <a:schemeClr val="dk1"/>
              </a:solidFill>
              <a:latin typeface="Calibri"/>
              <a:ea typeface="Calibri"/>
              <a:cs typeface="Calibri"/>
              <a:sym typeface="Calibri"/>
            </a:endParaRPr>
          </a:p>
        </p:txBody>
      </p:sp>
      <p:pic>
        <p:nvPicPr>
          <p:cNvPr id="1252" name="Google Shape;1252;p123" descr="New solar panels suck water from air to cool themselves down | Science |  AAAS"/>
          <p:cNvPicPr preferRelativeResize="0"/>
          <p:nvPr/>
        </p:nvPicPr>
        <p:blipFill rotWithShape="1">
          <a:blip r:embed="rId4">
            <a:alphaModFix/>
          </a:blip>
          <a:srcRect/>
          <a:stretch/>
        </p:blipFill>
        <p:spPr>
          <a:xfrm>
            <a:off x="152097" y="3429000"/>
            <a:ext cx="4248453" cy="3012282"/>
          </a:xfrm>
          <a:prstGeom prst="rect">
            <a:avLst/>
          </a:prstGeom>
          <a:noFill/>
          <a:ln>
            <a:noFill/>
          </a:ln>
        </p:spPr>
      </p:pic>
      <p:pic>
        <p:nvPicPr>
          <p:cNvPr id="1253" name="Google Shape;1253;p123" descr="BURUNDI: CMC and Orascom to build two 49.5 MW hydroelectric power plants |  Afrik 21"/>
          <p:cNvPicPr preferRelativeResize="0"/>
          <p:nvPr/>
        </p:nvPicPr>
        <p:blipFill rotWithShape="1">
          <a:blip r:embed="rId5">
            <a:alphaModFix/>
          </a:blip>
          <a:srcRect/>
          <a:stretch/>
        </p:blipFill>
        <p:spPr>
          <a:xfrm>
            <a:off x="4572000" y="3429000"/>
            <a:ext cx="4572000" cy="301228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2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124"/>
          <p:cNvSpPr txBox="1"/>
          <p:nvPr/>
        </p:nvSpPr>
        <p:spPr>
          <a:xfrm>
            <a:off x="661808" y="0"/>
            <a:ext cx="7820400" cy="253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highlight>
                  <a:srgbClr val="FFFFFF"/>
                </a:highlight>
                <a:latin typeface="Calibri"/>
                <a:ea typeface="Calibri"/>
                <a:cs typeface="Calibri"/>
                <a:sym typeface="Calibri"/>
              </a:rPr>
              <a:t>Why are solar panels not hydroelectric power?</a:t>
            </a:r>
            <a:endParaRPr sz="4000" b="0" i="0" u="none" strike="noStrike" cap="none">
              <a:solidFill>
                <a:schemeClr val="dk1"/>
              </a:solidFill>
              <a:latin typeface="Calibri"/>
              <a:ea typeface="Calibri"/>
              <a:cs typeface="Calibri"/>
              <a:sym typeface="Calibri"/>
            </a:endParaRPr>
          </a:p>
        </p:txBody>
      </p:sp>
      <p:pic>
        <p:nvPicPr>
          <p:cNvPr id="1261" name="Google Shape;1261;p124" descr="New solar panels suck water from air to cool themselves down | Science |  AAAS"/>
          <p:cNvPicPr preferRelativeResize="0"/>
          <p:nvPr/>
        </p:nvPicPr>
        <p:blipFill rotWithShape="1">
          <a:blip r:embed="rId4">
            <a:alphaModFix/>
          </a:blip>
          <a:srcRect/>
          <a:stretch/>
        </p:blipFill>
        <p:spPr>
          <a:xfrm>
            <a:off x="1109359" y="2357307"/>
            <a:ext cx="6700837" cy="3938588"/>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25"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7" name="Google Shape;1267;p125"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26" descr="Artificial Intelligence"/>
          <p:cNvSpPr/>
          <p:nvPr/>
        </p:nvSpPr>
        <p:spPr>
          <a:xfrm>
            <a:off x="1" y="1"/>
            <a:ext cx="889000" cy="787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4" name="Google Shape;1274;p126" descr="Labor"/>
          <p:cNvPicPr preferRelativeResize="0"/>
          <p:nvPr/>
        </p:nvPicPr>
        <p:blipFill rotWithShape="1">
          <a:blip r:embed="rId4">
            <a:alphaModFix/>
          </a:blip>
          <a:srcRect/>
          <a:stretch/>
        </p:blipFill>
        <p:spPr>
          <a:xfrm>
            <a:off x="889001" y="100315"/>
            <a:ext cx="609599" cy="609599"/>
          </a:xfrm>
          <a:prstGeom prst="rect">
            <a:avLst/>
          </a:prstGeom>
          <a:noFill/>
          <a:ln>
            <a:noFill/>
          </a:ln>
        </p:spPr>
      </p:pic>
      <p:sp>
        <p:nvSpPr>
          <p:cNvPr id="1275" name="Google Shape;1275;p126"/>
          <p:cNvSpPr txBox="1"/>
          <p:nvPr/>
        </p:nvSpPr>
        <p:spPr>
          <a:xfrm>
            <a:off x="1012050" y="913700"/>
            <a:ext cx="7119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Hydroelectric</a:t>
            </a:r>
            <a:endParaRPr sz="6400" b="1">
              <a:latin typeface="Calibri"/>
              <a:ea typeface="Calibri"/>
              <a:cs typeface="Calibri"/>
              <a:sym typeface="Calibri"/>
            </a:endParaRPr>
          </a:p>
        </p:txBody>
      </p:sp>
      <p:sp>
        <p:nvSpPr>
          <p:cNvPr id="1276" name="Google Shape;1276;p126"/>
          <p:cNvSpPr txBox="1"/>
          <p:nvPr/>
        </p:nvSpPr>
        <p:spPr>
          <a:xfrm>
            <a:off x="1333200" y="2986200"/>
            <a:ext cx="2710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277" name="Google Shape;1277;p126"/>
          <p:cNvSpPr txBox="1"/>
          <p:nvPr/>
        </p:nvSpPr>
        <p:spPr>
          <a:xfrm>
            <a:off x="4901325" y="2986200"/>
            <a:ext cx="301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278" name="Google Shape;1278;p126"/>
          <p:cNvPicPr preferRelativeResize="0"/>
          <p:nvPr/>
        </p:nvPicPr>
        <p:blipFill>
          <a:blip r:embed="rId5">
            <a:alphaModFix/>
          </a:blip>
          <a:stretch>
            <a:fillRect/>
          </a:stretch>
        </p:blipFill>
        <p:spPr>
          <a:xfrm>
            <a:off x="2938250" y="1813200"/>
            <a:ext cx="889000" cy="1536916"/>
          </a:xfrm>
          <a:prstGeom prst="rect">
            <a:avLst/>
          </a:prstGeom>
          <a:noFill/>
          <a:ln>
            <a:noFill/>
          </a:ln>
        </p:spPr>
      </p:pic>
      <p:pic>
        <p:nvPicPr>
          <p:cNvPr id="1279" name="Google Shape;1279;p126"/>
          <p:cNvPicPr preferRelativeResize="0"/>
          <p:nvPr/>
        </p:nvPicPr>
        <p:blipFill>
          <a:blip r:embed="rId6">
            <a:alphaModFix/>
          </a:blip>
          <a:stretch>
            <a:fillRect/>
          </a:stretch>
        </p:blipFill>
        <p:spPr>
          <a:xfrm>
            <a:off x="5635525" y="1813200"/>
            <a:ext cx="748061" cy="15369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gdfa9a50253_0_286"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6" name="Google Shape;1286;gdfa9a50253_0_286" descr="Labor"/>
          <p:cNvPicPr preferRelativeResize="0"/>
          <p:nvPr/>
        </p:nvPicPr>
        <p:blipFill rotWithShape="1">
          <a:blip r:embed="rId4">
            <a:alphaModFix/>
          </a:blip>
          <a:srcRect/>
          <a:stretch/>
        </p:blipFill>
        <p:spPr>
          <a:xfrm>
            <a:off x="889001" y="100315"/>
            <a:ext cx="609599" cy="609599"/>
          </a:xfrm>
          <a:prstGeom prst="rect">
            <a:avLst/>
          </a:prstGeom>
          <a:noFill/>
          <a:ln>
            <a:noFill/>
          </a:ln>
        </p:spPr>
      </p:pic>
      <p:sp>
        <p:nvSpPr>
          <p:cNvPr id="1287" name="Google Shape;1287;gdfa9a50253_0_286"/>
          <p:cNvSpPr txBox="1"/>
          <p:nvPr/>
        </p:nvSpPr>
        <p:spPr>
          <a:xfrm>
            <a:off x="1012050" y="913700"/>
            <a:ext cx="7119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Hydroelectric</a:t>
            </a:r>
            <a:endParaRPr sz="6400" b="1">
              <a:latin typeface="Calibri"/>
              <a:ea typeface="Calibri"/>
              <a:cs typeface="Calibri"/>
              <a:sym typeface="Calibri"/>
            </a:endParaRPr>
          </a:p>
        </p:txBody>
      </p:sp>
      <p:sp>
        <p:nvSpPr>
          <p:cNvPr id="1288" name="Google Shape;1288;gdfa9a50253_0_286"/>
          <p:cNvSpPr txBox="1"/>
          <p:nvPr/>
        </p:nvSpPr>
        <p:spPr>
          <a:xfrm>
            <a:off x="1333200" y="2986200"/>
            <a:ext cx="2710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289" name="Google Shape;1289;gdfa9a50253_0_286"/>
          <p:cNvSpPr txBox="1"/>
          <p:nvPr/>
        </p:nvSpPr>
        <p:spPr>
          <a:xfrm>
            <a:off x="4901325" y="2986200"/>
            <a:ext cx="301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290" name="Google Shape;1290;gdfa9a50253_0_286"/>
          <p:cNvPicPr preferRelativeResize="0"/>
          <p:nvPr/>
        </p:nvPicPr>
        <p:blipFill>
          <a:blip r:embed="rId5">
            <a:alphaModFix/>
          </a:blip>
          <a:stretch>
            <a:fillRect/>
          </a:stretch>
        </p:blipFill>
        <p:spPr>
          <a:xfrm>
            <a:off x="2938250" y="1813200"/>
            <a:ext cx="889000" cy="1536916"/>
          </a:xfrm>
          <a:prstGeom prst="rect">
            <a:avLst/>
          </a:prstGeom>
          <a:noFill/>
          <a:ln>
            <a:noFill/>
          </a:ln>
        </p:spPr>
      </p:pic>
      <p:pic>
        <p:nvPicPr>
          <p:cNvPr id="1291" name="Google Shape;1291;gdfa9a50253_0_286"/>
          <p:cNvPicPr preferRelativeResize="0"/>
          <p:nvPr/>
        </p:nvPicPr>
        <p:blipFill>
          <a:blip r:embed="rId6">
            <a:alphaModFix/>
          </a:blip>
          <a:stretch>
            <a:fillRect/>
          </a:stretch>
        </p:blipFill>
        <p:spPr>
          <a:xfrm rot="-897162">
            <a:off x="2705750" y="4006450"/>
            <a:ext cx="748061" cy="1536925"/>
          </a:xfrm>
          <a:prstGeom prst="rect">
            <a:avLst/>
          </a:prstGeom>
          <a:noFill/>
          <a:ln>
            <a:noFill/>
          </a:ln>
        </p:spPr>
      </p:pic>
      <p:pic>
        <p:nvPicPr>
          <p:cNvPr id="1292" name="Google Shape;1292;gdfa9a50253_0_286"/>
          <p:cNvPicPr preferRelativeResize="0"/>
          <p:nvPr/>
        </p:nvPicPr>
        <p:blipFill>
          <a:blip r:embed="rId7">
            <a:alphaModFix/>
          </a:blip>
          <a:stretch>
            <a:fillRect/>
          </a:stretch>
        </p:blipFill>
        <p:spPr>
          <a:xfrm>
            <a:off x="1177300" y="3089100"/>
            <a:ext cx="3022600" cy="1066800"/>
          </a:xfrm>
          <a:prstGeom prst="rect">
            <a:avLst/>
          </a:prstGeom>
          <a:noFill/>
          <a:ln>
            <a:noFill/>
          </a:ln>
        </p:spPr>
      </p:pic>
      <p:sp>
        <p:nvSpPr>
          <p:cNvPr id="1293" name="Google Shape;1293;gdfa9a50253_0_286"/>
          <p:cNvSpPr txBox="1"/>
          <p:nvPr/>
        </p:nvSpPr>
        <p:spPr>
          <a:xfrm>
            <a:off x="2672500" y="5316550"/>
            <a:ext cx="1420500" cy="738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Water</a:t>
            </a:r>
            <a:endParaRPr sz="3600">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gdfa9a50253_0_299"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0" name="Google Shape;1300;gdfa9a50253_0_299" descr="Labor"/>
          <p:cNvPicPr preferRelativeResize="0"/>
          <p:nvPr/>
        </p:nvPicPr>
        <p:blipFill rotWithShape="1">
          <a:blip r:embed="rId4">
            <a:alphaModFix/>
          </a:blip>
          <a:srcRect/>
          <a:stretch/>
        </p:blipFill>
        <p:spPr>
          <a:xfrm>
            <a:off x="889001" y="100315"/>
            <a:ext cx="609599" cy="609599"/>
          </a:xfrm>
          <a:prstGeom prst="rect">
            <a:avLst/>
          </a:prstGeom>
          <a:noFill/>
          <a:ln>
            <a:noFill/>
          </a:ln>
        </p:spPr>
      </p:pic>
      <p:sp>
        <p:nvSpPr>
          <p:cNvPr id="1301" name="Google Shape;1301;gdfa9a50253_0_299"/>
          <p:cNvSpPr txBox="1"/>
          <p:nvPr/>
        </p:nvSpPr>
        <p:spPr>
          <a:xfrm>
            <a:off x="1012050" y="913700"/>
            <a:ext cx="7119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Hydroelectric</a:t>
            </a:r>
            <a:endParaRPr sz="6400" b="1">
              <a:latin typeface="Calibri"/>
              <a:ea typeface="Calibri"/>
              <a:cs typeface="Calibri"/>
              <a:sym typeface="Calibri"/>
            </a:endParaRPr>
          </a:p>
        </p:txBody>
      </p:sp>
      <p:sp>
        <p:nvSpPr>
          <p:cNvPr id="1302" name="Google Shape;1302;gdfa9a50253_0_299"/>
          <p:cNvSpPr txBox="1"/>
          <p:nvPr/>
        </p:nvSpPr>
        <p:spPr>
          <a:xfrm>
            <a:off x="1333200" y="2986200"/>
            <a:ext cx="2710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303" name="Google Shape;1303;gdfa9a50253_0_299"/>
          <p:cNvSpPr txBox="1"/>
          <p:nvPr/>
        </p:nvSpPr>
        <p:spPr>
          <a:xfrm>
            <a:off x="4901325" y="2986200"/>
            <a:ext cx="301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304" name="Google Shape;1304;gdfa9a50253_0_299"/>
          <p:cNvPicPr preferRelativeResize="0"/>
          <p:nvPr/>
        </p:nvPicPr>
        <p:blipFill>
          <a:blip r:embed="rId5">
            <a:alphaModFix/>
          </a:blip>
          <a:stretch>
            <a:fillRect/>
          </a:stretch>
        </p:blipFill>
        <p:spPr>
          <a:xfrm rot="730819">
            <a:off x="5565050" y="4006450"/>
            <a:ext cx="889000" cy="1536916"/>
          </a:xfrm>
          <a:prstGeom prst="rect">
            <a:avLst/>
          </a:prstGeom>
          <a:noFill/>
          <a:ln>
            <a:noFill/>
          </a:ln>
        </p:spPr>
      </p:pic>
      <p:pic>
        <p:nvPicPr>
          <p:cNvPr id="1305" name="Google Shape;1305;gdfa9a50253_0_299"/>
          <p:cNvPicPr preferRelativeResize="0"/>
          <p:nvPr/>
        </p:nvPicPr>
        <p:blipFill>
          <a:blip r:embed="rId6">
            <a:alphaModFix/>
          </a:blip>
          <a:stretch>
            <a:fillRect/>
          </a:stretch>
        </p:blipFill>
        <p:spPr>
          <a:xfrm>
            <a:off x="5635525" y="1813200"/>
            <a:ext cx="748061" cy="1536925"/>
          </a:xfrm>
          <a:prstGeom prst="rect">
            <a:avLst/>
          </a:prstGeom>
          <a:noFill/>
          <a:ln>
            <a:noFill/>
          </a:ln>
        </p:spPr>
      </p:pic>
      <p:pic>
        <p:nvPicPr>
          <p:cNvPr id="1306" name="Google Shape;1306;gdfa9a50253_0_299"/>
          <p:cNvPicPr preferRelativeResize="0"/>
          <p:nvPr/>
        </p:nvPicPr>
        <p:blipFill>
          <a:blip r:embed="rId7">
            <a:alphaModFix/>
          </a:blip>
          <a:stretch>
            <a:fillRect/>
          </a:stretch>
        </p:blipFill>
        <p:spPr>
          <a:xfrm>
            <a:off x="4898425" y="3089100"/>
            <a:ext cx="3022600" cy="1066800"/>
          </a:xfrm>
          <a:prstGeom prst="rect">
            <a:avLst/>
          </a:prstGeom>
          <a:noFill/>
          <a:ln>
            <a:noFill/>
          </a:ln>
        </p:spPr>
      </p:pic>
      <p:sp>
        <p:nvSpPr>
          <p:cNvPr id="1307" name="Google Shape;1307;gdfa9a50253_0_299"/>
          <p:cNvSpPr txBox="1"/>
          <p:nvPr/>
        </p:nvSpPr>
        <p:spPr>
          <a:xfrm>
            <a:off x="2320275" y="5300175"/>
            <a:ext cx="6448800" cy="738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Something to do with electricity</a:t>
            </a:r>
            <a:endParaRPr sz="3600">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gdfa9a50253_0_312"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4" name="Google Shape;1314;gdfa9a50253_0_312" descr="Labor"/>
          <p:cNvPicPr preferRelativeResize="0"/>
          <p:nvPr/>
        </p:nvPicPr>
        <p:blipFill rotWithShape="1">
          <a:blip r:embed="rId4">
            <a:alphaModFix/>
          </a:blip>
          <a:srcRect/>
          <a:stretch/>
        </p:blipFill>
        <p:spPr>
          <a:xfrm>
            <a:off x="889001" y="100315"/>
            <a:ext cx="609599" cy="609599"/>
          </a:xfrm>
          <a:prstGeom prst="rect">
            <a:avLst/>
          </a:prstGeom>
          <a:noFill/>
          <a:ln>
            <a:noFill/>
          </a:ln>
        </p:spPr>
      </p:pic>
      <p:sp>
        <p:nvSpPr>
          <p:cNvPr id="1315" name="Google Shape;1315;gdfa9a50253_0_312"/>
          <p:cNvSpPr txBox="1"/>
          <p:nvPr/>
        </p:nvSpPr>
        <p:spPr>
          <a:xfrm>
            <a:off x="1012050" y="2844150"/>
            <a:ext cx="7119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Hydroelectric</a:t>
            </a:r>
            <a:endParaRPr sz="6400" b="1">
              <a:latin typeface="Calibri"/>
              <a:ea typeface="Calibri"/>
              <a:cs typeface="Calibri"/>
              <a:sym typeface="Calibri"/>
            </a:endParaRPr>
          </a:p>
        </p:txBody>
      </p:sp>
      <p:sp>
        <p:nvSpPr>
          <p:cNvPr id="1316" name="Google Shape;1316;gdfa9a50253_0_312"/>
          <p:cNvSpPr txBox="1"/>
          <p:nvPr/>
        </p:nvSpPr>
        <p:spPr>
          <a:xfrm>
            <a:off x="1284100" y="787500"/>
            <a:ext cx="2710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317" name="Google Shape;1317;gdfa9a50253_0_312"/>
          <p:cNvSpPr txBox="1"/>
          <p:nvPr/>
        </p:nvSpPr>
        <p:spPr>
          <a:xfrm>
            <a:off x="4786750" y="787500"/>
            <a:ext cx="301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sp>
        <p:nvSpPr>
          <p:cNvPr id="1318" name="Google Shape;1318;gdfa9a50253_0_312"/>
          <p:cNvSpPr/>
          <p:nvPr/>
        </p:nvSpPr>
        <p:spPr>
          <a:xfrm>
            <a:off x="4313096" y="3909851"/>
            <a:ext cx="517800" cy="10974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9" name="Google Shape;1319;gdfa9a50253_0_312"/>
          <p:cNvSpPr txBox="1"/>
          <p:nvPr/>
        </p:nvSpPr>
        <p:spPr>
          <a:xfrm>
            <a:off x="1854900" y="5185600"/>
            <a:ext cx="5434200" cy="738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Electricity created by water</a:t>
            </a:r>
            <a:endParaRPr sz="3600">
              <a:latin typeface="Calibri"/>
              <a:ea typeface="Calibri"/>
              <a:cs typeface="Calibri"/>
              <a:sym typeface="Calibri"/>
            </a:endParaRPr>
          </a:p>
        </p:txBody>
      </p:sp>
      <p:pic>
        <p:nvPicPr>
          <p:cNvPr id="1320" name="Google Shape;1320;gdfa9a50253_0_312"/>
          <p:cNvPicPr preferRelativeResize="0"/>
          <p:nvPr/>
        </p:nvPicPr>
        <p:blipFill>
          <a:blip r:embed="rId5">
            <a:alphaModFix/>
          </a:blip>
          <a:stretch>
            <a:fillRect/>
          </a:stretch>
        </p:blipFill>
        <p:spPr>
          <a:xfrm>
            <a:off x="3994900" y="978600"/>
            <a:ext cx="756000" cy="787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p:nvPr/>
        </p:nvSpPr>
        <p:spPr>
          <a:xfrm>
            <a:off x="849550" y="236600"/>
            <a:ext cx="79098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Water</a:t>
            </a:r>
            <a:r>
              <a:rPr lang="en-US" sz="3500" b="0" i="0" u="none" strike="noStrike" cap="none">
                <a:solidFill>
                  <a:schemeClr val="dk1"/>
                </a:solidFill>
                <a:latin typeface="Calibri"/>
                <a:ea typeface="Calibri"/>
                <a:cs typeface="Calibri"/>
                <a:sym typeface="Calibri"/>
              </a:rPr>
              <a:t> is the only compound that exists in all three states of matter: solid, liquid, and gas</a:t>
            </a:r>
            <a:endParaRPr sz="3500" b="0" i="0" u="none" strike="noStrike" cap="none">
              <a:solidFill>
                <a:srgbClr val="000000"/>
              </a:solidFill>
              <a:latin typeface="Arial"/>
              <a:ea typeface="Arial"/>
              <a:cs typeface="Arial"/>
              <a:sym typeface="Arial"/>
            </a:endParaRPr>
          </a:p>
        </p:txBody>
      </p:sp>
      <p:sp>
        <p:nvSpPr>
          <p:cNvPr id="225" name="Google Shape;225;p1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14" descr="phase | Definition &amp; Facts | Britannica"/>
          <p:cNvPicPr preferRelativeResize="0"/>
          <p:nvPr/>
        </p:nvPicPr>
        <p:blipFill rotWithShape="1">
          <a:blip r:embed="rId4">
            <a:alphaModFix/>
          </a:blip>
          <a:srcRect/>
          <a:stretch/>
        </p:blipFill>
        <p:spPr>
          <a:xfrm>
            <a:off x="0" y="1938992"/>
            <a:ext cx="9144000" cy="483552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3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33"/>
          <p:cNvSpPr txBox="1"/>
          <p:nvPr/>
        </p:nvSpPr>
        <p:spPr>
          <a:xfrm>
            <a:off x="923675" y="196402"/>
            <a:ext cx="7820400" cy="1951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3600"/>
              <a:buFont typeface="Calibri"/>
              <a:buNone/>
            </a:pPr>
            <a:r>
              <a:rPr lang="en-US" sz="3600">
                <a:solidFill>
                  <a:schemeClr val="dk1"/>
                </a:solidFill>
                <a:highlight>
                  <a:srgbClr val="FFFFFF"/>
                </a:highlight>
                <a:latin typeface="Calibri"/>
                <a:ea typeface="Calibri"/>
                <a:cs typeface="Calibri"/>
                <a:sym typeface="Calibri"/>
              </a:rPr>
              <a:t>How do the word parts of hydroelectric help us remember the definition of the term?</a:t>
            </a:r>
            <a:endParaRPr sz="3600" b="0" i="0" u="none" strike="noStrike" cap="none">
              <a:solidFill>
                <a:schemeClr val="dk1"/>
              </a:solidFill>
              <a:latin typeface="Calibri"/>
              <a:ea typeface="Calibri"/>
              <a:cs typeface="Calibri"/>
              <a:sym typeface="Calibri"/>
            </a:endParaRPr>
          </a:p>
        </p:txBody>
      </p:sp>
      <p:sp>
        <p:nvSpPr>
          <p:cNvPr id="1331" name="Google Shape;1331;p13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133"/>
          <p:cNvSpPr txBox="1"/>
          <p:nvPr/>
        </p:nvSpPr>
        <p:spPr>
          <a:xfrm>
            <a:off x="1012050" y="2599550"/>
            <a:ext cx="71199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Hydroelectric</a:t>
            </a:r>
            <a:endParaRPr sz="6400" b="1">
              <a:latin typeface="Calibri"/>
              <a:ea typeface="Calibri"/>
              <a:cs typeface="Calibri"/>
              <a:sym typeface="Calibri"/>
            </a:endParaRPr>
          </a:p>
        </p:txBody>
      </p:sp>
      <p:sp>
        <p:nvSpPr>
          <p:cNvPr id="1333" name="Google Shape;1333;p133"/>
          <p:cNvSpPr txBox="1"/>
          <p:nvPr/>
        </p:nvSpPr>
        <p:spPr>
          <a:xfrm>
            <a:off x="1333200" y="4672050"/>
            <a:ext cx="2710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334" name="Google Shape;1334;p133"/>
          <p:cNvSpPr txBox="1"/>
          <p:nvPr/>
        </p:nvSpPr>
        <p:spPr>
          <a:xfrm>
            <a:off x="4901325" y="4672050"/>
            <a:ext cx="301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335" name="Google Shape;1335;p133"/>
          <p:cNvPicPr preferRelativeResize="0"/>
          <p:nvPr/>
        </p:nvPicPr>
        <p:blipFill>
          <a:blip r:embed="rId4">
            <a:alphaModFix/>
          </a:blip>
          <a:stretch>
            <a:fillRect/>
          </a:stretch>
        </p:blipFill>
        <p:spPr>
          <a:xfrm>
            <a:off x="2938250" y="3499050"/>
            <a:ext cx="889000" cy="1536916"/>
          </a:xfrm>
          <a:prstGeom prst="rect">
            <a:avLst/>
          </a:prstGeom>
          <a:noFill/>
          <a:ln>
            <a:noFill/>
          </a:ln>
        </p:spPr>
      </p:pic>
      <p:pic>
        <p:nvPicPr>
          <p:cNvPr id="1336" name="Google Shape;1336;p133"/>
          <p:cNvPicPr preferRelativeResize="0"/>
          <p:nvPr/>
        </p:nvPicPr>
        <p:blipFill>
          <a:blip r:embed="rId5">
            <a:alphaModFix/>
          </a:blip>
          <a:stretch>
            <a:fillRect/>
          </a:stretch>
        </p:blipFill>
        <p:spPr>
          <a:xfrm>
            <a:off x="5635525" y="3499050"/>
            <a:ext cx="748061" cy="153692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35"/>
          <p:cNvSpPr txBox="1">
            <a:spLocks noGrp="1"/>
          </p:cNvSpPr>
          <p:nvPr>
            <p:ph type="title"/>
          </p:nvPr>
        </p:nvSpPr>
        <p:spPr>
          <a:xfrm>
            <a:off x="661788" y="3"/>
            <a:ext cx="7820400" cy="1761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000"/>
              <a:buFont typeface="Calibri"/>
              <a:buNone/>
            </a:pPr>
            <a:r>
              <a:rPr lang="en-US" sz="4000">
                <a:solidFill>
                  <a:srgbClr val="222222"/>
                </a:solidFill>
                <a:highlight>
                  <a:srgbClr val="FFFFFF"/>
                </a:highlight>
              </a:rPr>
              <a:t>What is hydroelectric power?</a:t>
            </a:r>
            <a:endParaRPr sz="4000"/>
          </a:p>
        </p:txBody>
      </p:sp>
      <p:pic>
        <p:nvPicPr>
          <p:cNvPr id="1342" name="Google Shape;1342;p135"/>
          <p:cNvPicPr preferRelativeResize="0"/>
          <p:nvPr/>
        </p:nvPicPr>
        <p:blipFill rotWithShape="1">
          <a:blip r:embed="rId3">
            <a:alphaModFix/>
          </a:blip>
          <a:srcRect/>
          <a:stretch/>
        </p:blipFill>
        <p:spPr>
          <a:xfrm>
            <a:off x="1713687" y="1758047"/>
            <a:ext cx="5202275" cy="4286000"/>
          </a:xfrm>
          <a:prstGeom prst="rect">
            <a:avLst/>
          </a:prstGeom>
          <a:noFill/>
          <a:ln>
            <a:noFill/>
          </a:ln>
        </p:spPr>
      </p:pic>
      <p:sp>
        <p:nvSpPr>
          <p:cNvPr id="1343" name="Google Shape;1343;p13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3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37"/>
          <p:cNvSpPr txBox="1"/>
          <p:nvPr/>
        </p:nvSpPr>
        <p:spPr>
          <a:xfrm>
            <a:off x="661800" y="0"/>
            <a:ext cx="7820400" cy="253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highlight>
                  <a:srgbClr val="FFFFFF"/>
                </a:highlight>
                <a:latin typeface="Calibri"/>
                <a:ea typeface="Calibri"/>
                <a:cs typeface="Calibri"/>
                <a:sym typeface="Calibri"/>
              </a:rPr>
              <a:t>Which has the potential to create hydroelectric power?</a:t>
            </a:r>
            <a:endParaRPr sz="4000" b="0" i="0" u="none" strike="noStrike" cap="none">
              <a:solidFill>
                <a:schemeClr val="dk1"/>
              </a:solidFill>
              <a:latin typeface="Calibri"/>
              <a:ea typeface="Calibri"/>
              <a:cs typeface="Calibri"/>
              <a:sym typeface="Calibri"/>
            </a:endParaRPr>
          </a:p>
        </p:txBody>
      </p:sp>
      <p:pic>
        <p:nvPicPr>
          <p:cNvPr id="1350" name="Google Shape;1350;p137" descr="New solar panels suck water from air to cool themselves down | Science |  AAAS"/>
          <p:cNvPicPr preferRelativeResize="0"/>
          <p:nvPr/>
        </p:nvPicPr>
        <p:blipFill rotWithShape="1">
          <a:blip r:embed="rId4">
            <a:alphaModFix/>
          </a:blip>
          <a:srcRect/>
          <a:stretch/>
        </p:blipFill>
        <p:spPr>
          <a:xfrm>
            <a:off x="152097" y="3429000"/>
            <a:ext cx="4248453" cy="3012282"/>
          </a:xfrm>
          <a:prstGeom prst="rect">
            <a:avLst/>
          </a:prstGeom>
          <a:noFill/>
          <a:ln>
            <a:noFill/>
          </a:ln>
        </p:spPr>
      </p:pic>
      <p:pic>
        <p:nvPicPr>
          <p:cNvPr id="1351" name="Google Shape;1351;p137" descr="BURUNDI: CMC and Orascom to build two 49.5 MW hydroelectric power plants |  Afrik 21"/>
          <p:cNvPicPr preferRelativeResize="0"/>
          <p:nvPr/>
        </p:nvPicPr>
        <p:blipFill rotWithShape="1">
          <a:blip r:embed="rId5">
            <a:alphaModFix/>
          </a:blip>
          <a:srcRect/>
          <a:stretch/>
        </p:blipFill>
        <p:spPr>
          <a:xfrm>
            <a:off x="4572000" y="3429000"/>
            <a:ext cx="4572000" cy="3012282"/>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gde6855e7f2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gde6855e7f2_0_0"/>
          <p:cNvSpPr txBox="1"/>
          <p:nvPr/>
        </p:nvSpPr>
        <p:spPr>
          <a:xfrm>
            <a:off x="661800" y="0"/>
            <a:ext cx="7820400" cy="253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highlight>
                  <a:srgbClr val="FFFFFF"/>
                </a:highlight>
                <a:latin typeface="Calibri"/>
                <a:ea typeface="Calibri"/>
                <a:cs typeface="Calibri"/>
                <a:sym typeface="Calibri"/>
              </a:rPr>
              <a:t>Which has the potential to create hydroelectric power?</a:t>
            </a:r>
            <a:endParaRPr sz="4000" b="0" i="0" u="none" strike="noStrike" cap="none">
              <a:solidFill>
                <a:schemeClr val="dk1"/>
              </a:solidFill>
              <a:latin typeface="Calibri"/>
              <a:ea typeface="Calibri"/>
              <a:cs typeface="Calibri"/>
              <a:sym typeface="Calibri"/>
            </a:endParaRPr>
          </a:p>
        </p:txBody>
      </p:sp>
      <p:pic>
        <p:nvPicPr>
          <p:cNvPr id="1358" name="Google Shape;1358;gde6855e7f2_0_0" descr="New solar panels suck water from air to cool themselves down | Science |  AAAS"/>
          <p:cNvPicPr preferRelativeResize="0"/>
          <p:nvPr/>
        </p:nvPicPr>
        <p:blipFill rotWithShape="1">
          <a:blip r:embed="rId4">
            <a:alphaModFix/>
          </a:blip>
          <a:srcRect/>
          <a:stretch/>
        </p:blipFill>
        <p:spPr>
          <a:xfrm>
            <a:off x="152097" y="3429000"/>
            <a:ext cx="4248453" cy="3012282"/>
          </a:xfrm>
          <a:prstGeom prst="rect">
            <a:avLst/>
          </a:prstGeom>
          <a:noFill/>
          <a:ln>
            <a:noFill/>
          </a:ln>
        </p:spPr>
      </p:pic>
      <p:pic>
        <p:nvPicPr>
          <p:cNvPr id="1359" name="Google Shape;1359;gde6855e7f2_0_0" descr="BURUNDI: CMC and Orascom to build two 49.5 MW hydroelectric power plants |  Afrik 21"/>
          <p:cNvPicPr preferRelativeResize="0"/>
          <p:nvPr/>
        </p:nvPicPr>
        <p:blipFill rotWithShape="1">
          <a:blip r:embed="rId5">
            <a:alphaModFix/>
          </a:blip>
          <a:srcRect/>
          <a:stretch/>
        </p:blipFill>
        <p:spPr>
          <a:xfrm>
            <a:off x="4572000" y="3429000"/>
            <a:ext cx="4572000" cy="3012282"/>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3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138"/>
          <p:cNvSpPr txBox="1"/>
          <p:nvPr/>
        </p:nvSpPr>
        <p:spPr>
          <a:xfrm>
            <a:off x="661808" y="0"/>
            <a:ext cx="7820400" cy="253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highlight>
                  <a:srgbClr val="FFFFFF"/>
                </a:highlight>
                <a:latin typeface="Calibri"/>
                <a:ea typeface="Calibri"/>
                <a:cs typeface="Calibri"/>
                <a:sym typeface="Calibri"/>
              </a:rPr>
              <a:t>Why are solar panels not hydroelectric power?</a:t>
            </a:r>
            <a:endParaRPr sz="4000" b="0" i="0" u="none" strike="noStrike" cap="none">
              <a:solidFill>
                <a:schemeClr val="dk1"/>
              </a:solidFill>
              <a:latin typeface="Calibri"/>
              <a:ea typeface="Calibri"/>
              <a:cs typeface="Calibri"/>
              <a:sym typeface="Calibri"/>
            </a:endParaRPr>
          </a:p>
        </p:txBody>
      </p:sp>
      <p:pic>
        <p:nvPicPr>
          <p:cNvPr id="1366" name="Google Shape;1366;p138" descr="New solar panels suck water from air to cool themselves down | Science |  AAAS"/>
          <p:cNvPicPr preferRelativeResize="0"/>
          <p:nvPr/>
        </p:nvPicPr>
        <p:blipFill rotWithShape="1">
          <a:blip r:embed="rId4">
            <a:alphaModFix/>
          </a:blip>
          <a:srcRect/>
          <a:stretch/>
        </p:blipFill>
        <p:spPr>
          <a:xfrm>
            <a:off x="1109359" y="2357307"/>
            <a:ext cx="6700837" cy="3938588"/>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139"/>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372" name="Google Shape;1372;p139"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40"/>
          <p:cNvSpPr txBox="1">
            <a:spLocks noGrp="1"/>
          </p:cNvSpPr>
          <p:nvPr>
            <p:ph type="title"/>
          </p:nvPr>
        </p:nvSpPr>
        <p:spPr>
          <a:xfrm>
            <a:off x="661800" y="0"/>
            <a:ext cx="8482200" cy="2531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3200"/>
              <a:buFont typeface="Calibri"/>
              <a:buNone/>
            </a:pPr>
            <a:r>
              <a:rPr lang="en-US" sz="3600" b="1" u="sng">
                <a:solidFill>
                  <a:srgbClr val="222222"/>
                </a:solidFill>
                <a:highlight>
                  <a:srgbClr val="FFFFFF"/>
                </a:highlight>
              </a:rPr>
              <a:t>Hydroelectric Power:</a:t>
            </a:r>
            <a:r>
              <a:rPr lang="en-US" sz="3600">
                <a:solidFill>
                  <a:srgbClr val="222222"/>
                </a:solidFill>
                <a:highlight>
                  <a:srgbClr val="FFFFFF"/>
                </a:highlight>
              </a:rPr>
              <a:t> electricity that is created by the movement of water</a:t>
            </a:r>
            <a:endParaRPr sz="3600"/>
          </a:p>
        </p:txBody>
      </p:sp>
      <p:pic>
        <p:nvPicPr>
          <p:cNvPr id="1378" name="Google Shape;1378;p140"/>
          <p:cNvPicPr preferRelativeResize="0"/>
          <p:nvPr/>
        </p:nvPicPr>
        <p:blipFill rotWithShape="1">
          <a:blip r:embed="rId3">
            <a:alphaModFix/>
          </a:blip>
          <a:srcRect/>
          <a:stretch/>
        </p:blipFill>
        <p:spPr>
          <a:xfrm>
            <a:off x="1970862" y="2429560"/>
            <a:ext cx="5202275" cy="4286000"/>
          </a:xfrm>
          <a:prstGeom prst="rect">
            <a:avLst/>
          </a:prstGeom>
          <a:noFill/>
          <a:ln>
            <a:noFill/>
          </a:ln>
        </p:spPr>
      </p:pic>
      <p:sp>
        <p:nvSpPr>
          <p:cNvPr id="1379" name="Google Shape;1379;p14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41"/>
          <p:cNvSpPr txBox="1"/>
          <p:nvPr/>
        </p:nvSpPr>
        <p:spPr>
          <a:xfrm>
            <a:off x="2136908" y="71002"/>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385" name="Google Shape;1385;p141"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41"/>
          <p:cNvSpPr/>
          <p:nvPr/>
        </p:nvSpPr>
        <p:spPr>
          <a:xfrm>
            <a:off x="836712" y="1025105"/>
            <a:ext cx="7470600" cy="58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Calibri"/>
              <a:buNone/>
            </a:pPr>
            <a:r>
              <a:rPr lang="en-US" sz="3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Energy Conversions</a:t>
            </a:r>
            <a:endParaRPr sz="3200" b="0" i="0" u="none" strike="noStrike" cap="none">
              <a:solidFill>
                <a:schemeClr val="dk1"/>
              </a:solidFill>
              <a:latin typeface="Calibri"/>
              <a:ea typeface="Calibri"/>
              <a:cs typeface="Calibri"/>
              <a:sym typeface="Calibri"/>
            </a:endParaRPr>
          </a:p>
        </p:txBody>
      </p:sp>
      <p:sp>
        <p:nvSpPr>
          <p:cNvPr id="1387" name="Google Shape;1387;p141"/>
          <p:cNvSpPr txBox="1"/>
          <p:nvPr/>
        </p:nvSpPr>
        <p:spPr>
          <a:xfrm>
            <a:off x="182617" y="2354784"/>
            <a:ext cx="3216300" cy="341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1" u="none" strike="noStrike" cap="none">
                <a:solidFill>
                  <a:schemeClr val="dk1"/>
                </a:solidFill>
                <a:latin typeface="Calibri"/>
                <a:ea typeface="Calibri"/>
                <a:cs typeface="Calibri"/>
                <a:sym typeface="Calibri"/>
              </a:rPr>
              <a:t>Click the link above to see where our energy comes from.</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on the different power sources and different things we use that need power. Pay attention to what uses hydropower and the sources of hydropower. When you are done, click on the path option, to create your own energy paths. </a:t>
            </a:r>
            <a:endParaRPr sz="1800" b="0" i="0" u="none" strike="noStrike" cap="none">
              <a:solidFill>
                <a:schemeClr val="dk1"/>
              </a:solidFill>
              <a:latin typeface="Calibri"/>
              <a:ea typeface="Calibri"/>
              <a:cs typeface="Calibri"/>
              <a:sym typeface="Calibri"/>
            </a:endParaRPr>
          </a:p>
        </p:txBody>
      </p:sp>
      <p:pic>
        <p:nvPicPr>
          <p:cNvPr id="1388" name="Google Shape;1388;p141" descr="Cursor"/>
          <p:cNvPicPr preferRelativeResize="0"/>
          <p:nvPr/>
        </p:nvPicPr>
        <p:blipFill rotWithShape="1">
          <a:blip r:embed="rId5">
            <a:alphaModFix/>
          </a:blip>
          <a:srcRect/>
          <a:stretch/>
        </p:blipFill>
        <p:spPr>
          <a:xfrm rot="5400000">
            <a:off x="1909376" y="1440381"/>
            <a:ext cx="914400" cy="914400"/>
          </a:xfrm>
          <a:prstGeom prst="rect">
            <a:avLst/>
          </a:prstGeom>
          <a:noFill/>
          <a:ln>
            <a:noFill/>
          </a:ln>
        </p:spPr>
      </p:pic>
      <p:pic>
        <p:nvPicPr>
          <p:cNvPr id="1389" name="Google Shape;1389;p141"/>
          <p:cNvPicPr preferRelativeResize="0"/>
          <p:nvPr/>
        </p:nvPicPr>
        <p:blipFill rotWithShape="1">
          <a:blip r:embed="rId6">
            <a:alphaModFix/>
          </a:blip>
          <a:srcRect l="29260" t="16742" r="15311" b="23481"/>
          <a:stretch/>
        </p:blipFill>
        <p:spPr>
          <a:xfrm>
            <a:off x="3623735" y="1874125"/>
            <a:ext cx="5068422" cy="3950941"/>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4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42"/>
          <p:cNvSpPr txBox="1"/>
          <p:nvPr/>
        </p:nvSpPr>
        <p:spPr>
          <a:xfrm>
            <a:off x="583091" y="153457"/>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Why do we need to manage our water resources?</a:t>
            </a:r>
            <a:endParaRPr sz="1400" b="0" i="0" u="none" strike="noStrike" cap="none">
              <a:solidFill>
                <a:srgbClr val="000000"/>
              </a:solidFill>
              <a:latin typeface="Arial"/>
              <a:ea typeface="Arial"/>
              <a:cs typeface="Arial"/>
              <a:sym typeface="Arial"/>
            </a:endParaRPr>
          </a:p>
        </p:txBody>
      </p:sp>
      <p:pic>
        <p:nvPicPr>
          <p:cNvPr id="1396" name="Google Shape;1396;p142" descr="Water Cycle"/>
          <p:cNvPicPr preferRelativeResize="0"/>
          <p:nvPr/>
        </p:nvPicPr>
        <p:blipFill rotWithShape="1">
          <a:blip r:embed="rId4">
            <a:alphaModFix/>
          </a:blip>
          <a:srcRect/>
          <a:stretch/>
        </p:blipFill>
        <p:spPr>
          <a:xfrm>
            <a:off x="561608" y="1248364"/>
            <a:ext cx="3988909" cy="2554973"/>
          </a:xfrm>
          <a:prstGeom prst="rect">
            <a:avLst/>
          </a:prstGeom>
          <a:noFill/>
          <a:ln>
            <a:noFill/>
          </a:ln>
        </p:spPr>
      </p:pic>
      <p:pic>
        <p:nvPicPr>
          <p:cNvPr id="1397" name="Google Shape;1397;p142"/>
          <p:cNvPicPr preferRelativeResize="0"/>
          <p:nvPr/>
        </p:nvPicPr>
        <p:blipFill rotWithShape="1">
          <a:blip r:embed="rId5">
            <a:alphaModFix/>
          </a:blip>
          <a:srcRect/>
          <a:stretch/>
        </p:blipFill>
        <p:spPr>
          <a:xfrm>
            <a:off x="4572000" y="1248364"/>
            <a:ext cx="4010392" cy="2554973"/>
          </a:xfrm>
          <a:prstGeom prst="rect">
            <a:avLst/>
          </a:prstGeom>
          <a:noFill/>
          <a:ln>
            <a:noFill/>
          </a:ln>
        </p:spPr>
      </p:pic>
      <p:pic>
        <p:nvPicPr>
          <p:cNvPr id="1398" name="Google Shape;1398;p142"/>
          <p:cNvPicPr preferRelativeResize="0"/>
          <p:nvPr/>
        </p:nvPicPr>
        <p:blipFill rotWithShape="1">
          <a:blip r:embed="rId6">
            <a:alphaModFix/>
          </a:blip>
          <a:srcRect/>
          <a:stretch/>
        </p:blipFill>
        <p:spPr>
          <a:xfrm>
            <a:off x="2259793" y="3882581"/>
            <a:ext cx="4581448" cy="27944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a:spLocks noGrp="1"/>
          </p:cNvSpPr>
          <p:nvPr>
            <p:ph type="title"/>
          </p:nvPr>
        </p:nvSpPr>
        <p:spPr>
          <a:xfrm>
            <a:off x="806100" y="161250"/>
            <a:ext cx="8079000" cy="1409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500" b="1" u="sng"/>
              <a:t>Climate</a:t>
            </a:r>
            <a:r>
              <a:rPr lang="en-US" sz="3500"/>
              <a:t>: the average measurements of weather in a place over the course of years</a:t>
            </a:r>
            <a:endParaRPr sz="3500"/>
          </a:p>
        </p:txBody>
      </p:sp>
      <p:pic>
        <p:nvPicPr>
          <p:cNvPr id="232" name="Google Shape;232;p15"/>
          <p:cNvPicPr preferRelativeResize="0"/>
          <p:nvPr/>
        </p:nvPicPr>
        <p:blipFill rotWithShape="1">
          <a:blip r:embed="rId3">
            <a:alphaModFix/>
          </a:blip>
          <a:srcRect/>
          <a:stretch/>
        </p:blipFill>
        <p:spPr>
          <a:xfrm>
            <a:off x="258875" y="1828495"/>
            <a:ext cx="8626225" cy="4114050"/>
          </a:xfrm>
          <a:prstGeom prst="rect">
            <a:avLst/>
          </a:prstGeom>
          <a:noFill/>
          <a:ln>
            <a:noFill/>
          </a:ln>
        </p:spPr>
      </p:pic>
      <p:sp>
        <p:nvSpPr>
          <p:cNvPr id="233" name="Google Shape;233;p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pic>
        <p:nvPicPr>
          <p:cNvPr id="1403" name="Google Shape;1403;p14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grpSp>
        <p:nvGrpSpPr>
          <p:cNvPr id="1417" name="Google Shape;1417;p145"/>
          <p:cNvGrpSpPr/>
          <p:nvPr/>
        </p:nvGrpSpPr>
        <p:grpSpPr>
          <a:xfrm>
            <a:off x="1505008" y="297180"/>
            <a:ext cx="5828913" cy="6262953"/>
            <a:chOff x="814636" y="0"/>
            <a:chExt cx="5828913" cy="6262953"/>
          </a:xfrm>
        </p:grpSpPr>
        <p:sp>
          <p:nvSpPr>
            <p:cNvPr id="1418" name="Google Shape;1418;p14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4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420" name="Google Shape;1420;p14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4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4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423" name="Google Shape;1423;p14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4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14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426" name="Google Shape;1426;p14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14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14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429" name="Google Shape;1429;p14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4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14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432" name="Google Shape;1432;p14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4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4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435" name="Google Shape;1435;p14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436" name="Google Shape;1436;p14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437" name="Google Shape;1437;p14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438" name="Google Shape;1438;p14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439" name="Google Shape;1439;p14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440" name="Google Shape;1440;p14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1" name="Google Shape;1441;p14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46"/>
          <p:cNvSpPr txBox="1"/>
          <p:nvPr/>
        </p:nvSpPr>
        <p:spPr>
          <a:xfrm>
            <a:off x="620485" y="367993"/>
            <a:ext cx="7903029"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Irrigation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7" name="Google Shape;1447;p14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8" name="Google Shape;1448;p14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449" name="Google Shape;1449;p146"/>
          <p:cNvPicPr preferRelativeResize="0"/>
          <p:nvPr/>
        </p:nvPicPr>
        <p:blipFill rotWithShape="1">
          <a:blip r:embed="rId3">
            <a:alphaModFix/>
          </a:blip>
          <a:srcRect/>
          <a:stretch/>
        </p:blipFill>
        <p:spPr>
          <a:xfrm>
            <a:off x="2182700" y="1850325"/>
            <a:ext cx="4778600" cy="47786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14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47"/>
          <p:cNvSpPr txBox="1"/>
          <p:nvPr/>
        </p:nvSpPr>
        <p:spPr>
          <a:xfrm>
            <a:off x="583091" y="153457"/>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Why do we need to manage our water resources?</a:t>
            </a:r>
            <a:endParaRPr sz="1400" b="0" i="0" u="none" strike="noStrike" cap="none">
              <a:solidFill>
                <a:srgbClr val="000000"/>
              </a:solidFill>
              <a:latin typeface="Arial"/>
              <a:ea typeface="Arial"/>
              <a:cs typeface="Arial"/>
              <a:sym typeface="Arial"/>
            </a:endParaRPr>
          </a:p>
        </p:txBody>
      </p:sp>
      <p:pic>
        <p:nvPicPr>
          <p:cNvPr id="1456" name="Google Shape;1456;p147" descr="Water Cycle"/>
          <p:cNvPicPr preferRelativeResize="0"/>
          <p:nvPr/>
        </p:nvPicPr>
        <p:blipFill rotWithShape="1">
          <a:blip r:embed="rId4">
            <a:alphaModFix/>
          </a:blip>
          <a:srcRect/>
          <a:stretch/>
        </p:blipFill>
        <p:spPr>
          <a:xfrm>
            <a:off x="561608" y="1248364"/>
            <a:ext cx="3988909" cy="2554973"/>
          </a:xfrm>
          <a:prstGeom prst="rect">
            <a:avLst/>
          </a:prstGeom>
          <a:noFill/>
          <a:ln>
            <a:noFill/>
          </a:ln>
        </p:spPr>
      </p:pic>
      <p:pic>
        <p:nvPicPr>
          <p:cNvPr id="1457" name="Google Shape;1457;p147"/>
          <p:cNvPicPr preferRelativeResize="0"/>
          <p:nvPr/>
        </p:nvPicPr>
        <p:blipFill rotWithShape="1">
          <a:blip r:embed="rId5">
            <a:alphaModFix/>
          </a:blip>
          <a:srcRect/>
          <a:stretch/>
        </p:blipFill>
        <p:spPr>
          <a:xfrm>
            <a:off x="4572000" y="1248364"/>
            <a:ext cx="4010392" cy="2554973"/>
          </a:xfrm>
          <a:prstGeom prst="rect">
            <a:avLst/>
          </a:prstGeom>
          <a:noFill/>
          <a:ln>
            <a:noFill/>
          </a:ln>
        </p:spPr>
      </p:pic>
      <p:pic>
        <p:nvPicPr>
          <p:cNvPr id="1458" name="Google Shape;1458;p147"/>
          <p:cNvPicPr preferRelativeResize="0"/>
          <p:nvPr/>
        </p:nvPicPr>
        <p:blipFill rotWithShape="1">
          <a:blip r:embed="rId6">
            <a:alphaModFix/>
          </a:blip>
          <a:srcRect/>
          <a:stretch/>
        </p:blipFill>
        <p:spPr>
          <a:xfrm>
            <a:off x="2259793" y="3882581"/>
            <a:ext cx="4581448" cy="2794431"/>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48"/>
          <p:cNvSpPr txBox="1"/>
          <p:nvPr/>
        </p:nvSpPr>
        <p:spPr>
          <a:xfrm>
            <a:off x="2301072" y="693336"/>
            <a:ext cx="46035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464" name="Google Shape;1464;p148"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48"/>
          <p:cNvSpPr txBox="1"/>
          <p:nvPr/>
        </p:nvSpPr>
        <p:spPr>
          <a:xfrm>
            <a:off x="2270250" y="1850925"/>
            <a:ext cx="4603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Drip Irrigation System</a:t>
            </a:r>
            <a:endParaRPr sz="3600">
              <a:solidFill>
                <a:schemeClr val="dk1"/>
              </a:solidFill>
              <a:latin typeface="Calibri"/>
              <a:ea typeface="Calibri"/>
              <a:cs typeface="Calibri"/>
              <a:sym typeface="Calibri"/>
            </a:endParaRPr>
          </a:p>
        </p:txBody>
      </p:sp>
      <p:pic>
        <p:nvPicPr>
          <p:cNvPr id="1466" name="Google Shape;1466;p148"/>
          <p:cNvPicPr preferRelativeResize="0"/>
          <p:nvPr/>
        </p:nvPicPr>
        <p:blipFill rotWithShape="1">
          <a:blip r:embed="rId5">
            <a:alphaModFix/>
          </a:blip>
          <a:srcRect l="2341" t="3166" r="2083"/>
          <a:stretch/>
        </p:blipFill>
        <p:spPr>
          <a:xfrm>
            <a:off x="3705475" y="2978375"/>
            <a:ext cx="4956024" cy="3139225"/>
          </a:xfrm>
          <a:prstGeom prst="rect">
            <a:avLst/>
          </a:prstGeom>
          <a:noFill/>
          <a:ln>
            <a:noFill/>
          </a:ln>
        </p:spPr>
      </p:pic>
      <p:sp>
        <p:nvSpPr>
          <p:cNvPr id="1467" name="Google Shape;1467;p148"/>
          <p:cNvSpPr txBox="1"/>
          <p:nvPr/>
        </p:nvSpPr>
        <p:spPr>
          <a:xfrm>
            <a:off x="260325" y="2793300"/>
            <a:ext cx="32175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Before Class: Build a drip irrigation model and set it up in the classroom.</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During Class: Pour water into the model to demonstrate how an irrigation system works. </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After Class: Have students make observations the system and how it differs from other ways of watering plants/crops.</a:t>
            </a:r>
            <a:endParaRPr sz="1800">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4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pic>
        <p:nvPicPr>
          <p:cNvPr id="1478" name="Google Shape;1478;gde6855e7f2_2_394"/>
          <p:cNvPicPr preferRelativeResize="0"/>
          <p:nvPr/>
        </p:nvPicPr>
        <p:blipFill rotWithShape="1">
          <a:blip r:embed="rId3">
            <a:alphaModFix/>
          </a:blip>
          <a:srcRect l="2341" t="3166" r="2083"/>
          <a:stretch/>
        </p:blipFill>
        <p:spPr>
          <a:xfrm>
            <a:off x="857676" y="1813337"/>
            <a:ext cx="7428650" cy="4705426"/>
          </a:xfrm>
          <a:prstGeom prst="rect">
            <a:avLst/>
          </a:prstGeom>
          <a:noFill/>
          <a:ln>
            <a:noFill/>
          </a:ln>
        </p:spPr>
      </p:pic>
      <p:sp>
        <p:nvSpPr>
          <p:cNvPr id="1479" name="Google Shape;1479;gde6855e7f2_2_394" descr="Questions"/>
          <p:cNvSpPr/>
          <p:nvPr/>
        </p:nvSpPr>
        <p:spPr>
          <a:xfrm>
            <a:off x="0" y="-1"/>
            <a:ext cx="1099800" cy="1074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gde6855e7f2_2_394"/>
          <p:cNvSpPr txBox="1"/>
          <p:nvPr/>
        </p:nvSpPr>
        <p:spPr>
          <a:xfrm>
            <a:off x="748500" y="520325"/>
            <a:ext cx="7647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How is this system of watering plants different from other ways of watering?</a:t>
            </a:r>
            <a:endParaRPr sz="3600">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50"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gdfa9a50253_1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gdfa9a50253_1_0"/>
          <p:cNvSpPr/>
          <p:nvPr/>
        </p:nvSpPr>
        <p:spPr>
          <a:xfrm>
            <a:off x="454163" y="287525"/>
            <a:ext cx="83748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Solid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k</a:t>
            </a:r>
            <a:r>
              <a:rPr lang="en-US" sz="3500" b="0" i="0" u="none" strike="noStrike" cap="none">
                <a:solidFill>
                  <a:schemeClr val="dk1"/>
                </a:solidFill>
                <a:latin typeface="Calibri"/>
                <a:ea typeface="Calibri"/>
                <a:cs typeface="Calibri"/>
                <a:sym typeface="Calibri"/>
              </a:rPr>
              <a:t>eeps a fixed shape, has a definite volume, not easily compressible, and does not flow easily</a:t>
            </a:r>
            <a:endParaRPr sz="3500" b="1" i="0" u="none" strike="noStrike" cap="none">
              <a:solidFill>
                <a:srgbClr val="FF0000"/>
              </a:solidFill>
              <a:latin typeface="Calibri"/>
              <a:ea typeface="Calibri"/>
              <a:cs typeface="Calibri"/>
              <a:sym typeface="Calibri"/>
            </a:endParaRPr>
          </a:p>
        </p:txBody>
      </p:sp>
      <p:pic>
        <p:nvPicPr>
          <p:cNvPr id="1493" name="Google Shape;1493;gdfa9a50253_1_0" descr="states of matter hehe.jpg"/>
          <p:cNvPicPr preferRelativeResize="0"/>
          <p:nvPr/>
        </p:nvPicPr>
        <p:blipFill rotWithShape="1">
          <a:blip r:embed="rId4">
            <a:alphaModFix/>
          </a:blip>
          <a:srcRect t="15901" r="75844" b="28441"/>
          <a:stretch/>
        </p:blipFill>
        <p:spPr>
          <a:xfrm>
            <a:off x="849542" y="2226423"/>
            <a:ext cx="3354581" cy="4529978"/>
          </a:xfrm>
          <a:prstGeom prst="rect">
            <a:avLst/>
          </a:prstGeom>
          <a:noFill/>
          <a:ln>
            <a:noFill/>
          </a:ln>
        </p:spPr>
      </p:pic>
      <p:pic>
        <p:nvPicPr>
          <p:cNvPr id="1494" name="Google Shape;1494;gdfa9a50253_1_0" descr="solid brick.jpg"/>
          <p:cNvPicPr preferRelativeResize="0"/>
          <p:nvPr/>
        </p:nvPicPr>
        <p:blipFill rotWithShape="1">
          <a:blip r:embed="rId5">
            <a:alphaModFix/>
          </a:blip>
          <a:srcRect/>
          <a:stretch/>
        </p:blipFill>
        <p:spPr>
          <a:xfrm>
            <a:off x="4681644" y="3429000"/>
            <a:ext cx="3612813" cy="240229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6" descr="bowling.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39" name="Google Shape;239;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3500" b="1" u="sng"/>
              <a:t>Kinetic Energy</a:t>
            </a:r>
            <a:r>
              <a:rPr lang="en-US" sz="3500"/>
              <a:t>: energy of mass in motion</a:t>
            </a:r>
            <a:endParaRPr sz="3500"/>
          </a:p>
        </p:txBody>
      </p:sp>
      <p:sp>
        <p:nvSpPr>
          <p:cNvPr id="240" name="Google Shape;240;p1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gdfa9a50253_1_8"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gdfa9a50253_1_8"/>
          <p:cNvSpPr/>
          <p:nvPr/>
        </p:nvSpPr>
        <p:spPr>
          <a:xfrm>
            <a:off x="706525" y="208775"/>
            <a:ext cx="8108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Liquid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its container, has a definite volume, is not easily compressible, and flows easily</a:t>
            </a:r>
            <a:endParaRPr sz="3500" b="1" i="0" u="none" strike="noStrike" cap="none">
              <a:solidFill>
                <a:srgbClr val="FF0000"/>
              </a:solidFill>
              <a:latin typeface="Calibri"/>
              <a:ea typeface="Calibri"/>
              <a:cs typeface="Calibri"/>
              <a:sym typeface="Calibri"/>
            </a:endParaRPr>
          </a:p>
        </p:txBody>
      </p:sp>
      <p:pic>
        <p:nvPicPr>
          <p:cNvPr id="1502" name="Google Shape;1502;gdfa9a50253_1_8" descr="states of matter hehe.jpg"/>
          <p:cNvPicPr preferRelativeResize="0"/>
          <p:nvPr/>
        </p:nvPicPr>
        <p:blipFill rotWithShape="1">
          <a:blip r:embed="rId4">
            <a:alphaModFix/>
          </a:blip>
          <a:srcRect l="37534" t="17703" r="41660" b="28437"/>
          <a:stretch/>
        </p:blipFill>
        <p:spPr>
          <a:xfrm>
            <a:off x="849542" y="2561580"/>
            <a:ext cx="2540000" cy="3853734"/>
          </a:xfrm>
          <a:prstGeom prst="rect">
            <a:avLst/>
          </a:prstGeom>
          <a:noFill/>
          <a:ln>
            <a:noFill/>
          </a:ln>
        </p:spPr>
      </p:pic>
      <p:pic>
        <p:nvPicPr>
          <p:cNvPr id="1503" name="Google Shape;1503;gdfa9a50253_1_8" descr="liquids.jpg"/>
          <p:cNvPicPr preferRelativeResize="0"/>
          <p:nvPr/>
        </p:nvPicPr>
        <p:blipFill rotWithShape="1">
          <a:blip r:embed="rId5">
            <a:alphaModFix/>
          </a:blip>
          <a:srcRect/>
          <a:stretch/>
        </p:blipFill>
        <p:spPr>
          <a:xfrm>
            <a:off x="4092573" y="2561580"/>
            <a:ext cx="3323774" cy="3853731"/>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gdfa9a50253_1_16"/>
          <p:cNvSpPr/>
          <p:nvPr/>
        </p:nvSpPr>
        <p:spPr>
          <a:xfrm>
            <a:off x="747125" y="139175"/>
            <a:ext cx="79281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Gas</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a:t>
            </a:r>
            <a:r>
              <a:rPr lang="en-US" sz="3500">
                <a:solidFill>
                  <a:schemeClr val="dk1"/>
                </a:solidFill>
                <a:latin typeface="Calibri"/>
                <a:ea typeface="Calibri"/>
                <a:cs typeface="Calibri"/>
                <a:sym typeface="Calibri"/>
              </a:rPr>
              <a:t>its</a:t>
            </a:r>
            <a:r>
              <a:rPr lang="en-US" sz="3500" b="0" i="0" u="none" strike="noStrike" cap="none">
                <a:solidFill>
                  <a:schemeClr val="dk1"/>
                </a:solidFill>
                <a:latin typeface="Calibri"/>
                <a:ea typeface="Calibri"/>
                <a:cs typeface="Calibri"/>
                <a:sym typeface="Calibri"/>
              </a:rPr>
              <a:t> container, has no definite volume, is compressible, and flows easily</a:t>
            </a:r>
            <a:endParaRPr sz="3500" b="1" i="0" u="none" strike="noStrike" cap="none">
              <a:solidFill>
                <a:srgbClr val="FF0000"/>
              </a:solidFill>
              <a:latin typeface="Calibri"/>
              <a:ea typeface="Calibri"/>
              <a:cs typeface="Calibri"/>
              <a:sym typeface="Calibri"/>
            </a:endParaRPr>
          </a:p>
        </p:txBody>
      </p:sp>
      <p:sp>
        <p:nvSpPr>
          <p:cNvPr id="1510" name="Google Shape;1510;gdfa9a50253_1_1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11" name="Google Shape;1511;gdfa9a50253_1_16" descr="states of matter hehe.jpg"/>
          <p:cNvPicPr preferRelativeResize="0"/>
          <p:nvPr/>
        </p:nvPicPr>
        <p:blipFill rotWithShape="1">
          <a:blip r:embed="rId4">
            <a:alphaModFix/>
          </a:blip>
          <a:srcRect l="77750" t="19763" b="28700"/>
          <a:stretch/>
        </p:blipFill>
        <p:spPr>
          <a:xfrm>
            <a:off x="992458" y="2398486"/>
            <a:ext cx="3100569" cy="4209018"/>
          </a:xfrm>
          <a:prstGeom prst="rect">
            <a:avLst/>
          </a:prstGeom>
          <a:noFill/>
          <a:ln>
            <a:noFill/>
          </a:ln>
        </p:spPr>
      </p:pic>
      <p:pic>
        <p:nvPicPr>
          <p:cNvPr id="1512" name="Google Shape;1512;gdfa9a50253_1_16" descr="jar.jpg"/>
          <p:cNvPicPr preferRelativeResize="0"/>
          <p:nvPr/>
        </p:nvPicPr>
        <p:blipFill rotWithShape="1">
          <a:blip r:embed="rId5">
            <a:alphaModFix/>
          </a:blip>
          <a:srcRect b="9934"/>
          <a:stretch/>
        </p:blipFill>
        <p:spPr>
          <a:xfrm>
            <a:off x="4412343" y="2231072"/>
            <a:ext cx="3857165" cy="4209019"/>
          </a:xfrm>
          <a:prstGeom prst="rect">
            <a:avLst/>
          </a:prstGeom>
          <a:noFill/>
          <a:ln>
            <a:noFill/>
          </a:ln>
        </p:spPr>
      </p:pic>
      <p:sp>
        <p:nvSpPr>
          <p:cNvPr id="1513" name="Google Shape;1513;gdfa9a50253_1_16"/>
          <p:cNvSpPr txBox="1"/>
          <p:nvPr/>
        </p:nvSpPr>
        <p:spPr>
          <a:xfrm>
            <a:off x="5195122" y="3995163"/>
            <a:ext cx="2291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1514" name="Google Shape;1514;gdfa9a50253_1_16"/>
          <p:cNvCxnSpPr>
            <a:stCxn id="1513" idx="0"/>
          </p:cNvCxnSpPr>
          <p:nvPr/>
        </p:nvCxnSpPr>
        <p:spPr>
          <a:xfrm rot="10800000">
            <a:off x="6340972" y="3429063"/>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15" name="Google Shape;1515;gdfa9a50253_1_16"/>
          <p:cNvCxnSpPr>
            <a:stCxn id="1513" idx="2"/>
          </p:cNvCxnSpPr>
          <p:nvPr/>
        </p:nvCxnSpPr>
        <p:spPr>
          <a:xfrm>
            <a:off x="6340972" y="5010963"/>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16" name="Google Shape;1516;gdfa9a50253_1_16"/>
          <p:cNvCxnSpPr/>
          <p:nvPr/>
        </p:nvCxnSpPr>
        <p:spPr>
          <a:xfrm rot="10800000">
            <a:off x="5195229" y="4575539"/>
            <a:ext cx="4560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17" name="Google Shape;1517;gdfa9a50253_1_16"/>
          <p:cNvCxnSpPr/>
          <p:nvPr/>
        </p:nvCxnSpPr>
        <p:spPr>
          <a:xfrm>
            <a:off x="7073678" y="4575539"/>
            <a:ext cx="537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18" name="Google Shape;1518;gdfa9a50253_1_16"/>
          <p:cNvCxnSpPr/>
          <p:nvPr/>
        </p:nvCxnSpPr>
        <p:spPr>
          <a:xfrm rot="10800000" flipH="1">
            <a:off x="6783502" y="3581463"/>
            <a:ext cx="5805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19" name="Google Shape;1519;gdfa9a50253_1_16"/>
          <p:cNvCxnSpPr/>
          <p:nvPr/>
        </p:nvCxnSpPr>
        <p:spPr>
          <a:xfrm rot="10800000">
            <a:off x="5423282" y="3581463"/>
            <a:ext cx="4560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20" name="Google Shape;1520;gdfa9a50253_1_16"/>
          <p:cNvCxnSpPr/>
          <p:nvPr/>
        </p:nvCxnSpPr>
        <p:spPr>
          <a:xfrm>
            <a:off x="6617571" y="5038436"/>
            <a:ext cx="456000" cy="572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21" name="Google Shape;1521;gdfa9a50253_1_16"/>
          <p:cNvCxnSpPr/>
          <p:nvPr/>
        </p:nvCxnSpPr>
        <p:spPr>
          <a:xfrm flipH="1">
            <a:off x="5423218" y="5045471"/>
            <a:ext cx="505200" cy="564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gdfa9a50253_1_33"/>
          <p:cNvSpPr/>
          <p:nvPr/>
        </p:nvSpPr>
        <p:spPr>
          <a:xfrm>
            <a:off x="849550" y="236600"/>
            <a:ext cx="79098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Water</a:t>
            </a:r>
            <a:r>
              <a:rPr lang="en-US" sz="3500" b="0" i="0" u="none" strike="noStrike" cap="none">
                <a:solidFill>
                  <a:schemeClr val="dk1"/>
                </a:solidFill>
                <a:latin typeface="Calibri"/>
                <a:ea typeface="Calibri"/>
                <a:cs typeface="Calibri"/>
                <a:sym typeface="Calibri"/>
              </a:rPr>
              <a:t> is the only compound that exists in all three states of matter: solid, liquid, and gas</a:t>
            </a:r>
            <a:endParaRPr sz="3500" b="0" i="0" u="none" strike="noStrike" cap="none">
              <a:solidFill>
                <a:srgbClr val="000000"/>
              </a:solidFill>
              <a:latin typeface="Arial"/>
              <a:ea typeface="Arial"/>
              <a:cs typeface="Arial"/>
              <a:sym typeface="Arial"/>
            </a:endParaRPr>
          </a:p>
        </p:txBody>
      </p:sp>
      <p:sp>
        <p:nvSpPr>
          <p:cNvPr id="1527" name="Google Shape;1527;gdfa9a50253_1_33"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8" name="Google Shape;1528;gdfa9a50253_1_33" descr="phase | Definition &amp; Facts | Britannica"/>
          <p:cNvPicPr preferRelativeResize="0"/>
          <p:nvPr/>
        </p:nvPicPr>
        <p:blipFill rotWithShape="1">
          <a:blip r:embed="rId4">
            <a:alphaModFix/>
          </a:blip>
          <a:srcRect/>
          <a:stretch/>
        </p:blipFill>
        <p:spPr>
          <a:xfrm>
            <a:off x="0" y="1938992"/>
            <a:ext cx="9144000" cy="4835525"/>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gdfa9a50253_1_39"/>
          <p:cNvSpPr txBox="1">
            <a:spLocks noGrp="1"/>
          </p:cNvSpPr>
          <p:nvPr>
            <p:ph type="title"/>
          </p:nvPr>
        </p:nvSpPr>
        <p:spPr>
          <a:xfrm>
            <a:off x="806100" y="161250"/>
            <a:ext cx="8079000" cy="1409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500" b="1" u="sng"/>
              <a:t>Climate</a:t>
            </a:r>
            <a:r>
              <a:rPr lang="en-US" sz="3500"/>
              <a:t>: the average measurements of weather in a place over the course of years</a:t>
            </a:r>
            <a:endParaRPr sz="3500"/>
          </a:p>
        </p:txBody>
      </p:sp>
      <p:pic>
        <p:nvPicPr>
          <p:cNvPr id="1534" name="Google Shape;1534;gdfa9a50253_1_39"/>
          <p:cNvPicPr preferRelativeResize="0"/>
          <p:nvPr/>
        </p:nvPicPr>
        <p:blipFill rotWithShape="1">
          <a:blip r:embed="rId3">
            <a:alphaModFix/>
          </a:blip>
          <a:srcRect/>
          <a:stretch/>
        </p:blipFill>
        <p:spPr>
          <a:xfrm>
            <a:off x="258875" y="1828495"/>
            <a:ext cx="8626225" cy="4114050"/>
          </a:xfrm>
          <a:prstGeom prst="rect">
            <a:avLst/>
          </a:prstGeom>
          <a:noFill/>
          <a:ln>
            <a:noFill/>
          </a:ln>
        </p:spPr>
      </p:pic>
      <p:sp>
        <p:nvSpPr>
          <p:cNvPr id="1535" name="Google Shape;1535;gdfa9a50253_1_3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pic>
        <p:nvPicPr>
          <p:cNvPr id="1540" name="Google Shape;1540;gdfa9a50253_1_45" descr="bowling.jpg"/>
          <p:cNvPicPr preferRelativeResize="0">
            <a:picLocks noGrp="1"/>
          </p:cNvPicPr>
          <p:nvPr>
            <p:ph type="body" idx="1"/>
          </p:nvPr>
        </p:nvPicPr>
        <p:blipFill rotWithShape="1">
          <a:blip r:embed="rId3">
            <a:alphaModFix/>
          </a:blip>
          <a:srcRect l="-10575" r="-10563"/>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1541" name="Google Shape;1541;gdfa9a50253_1_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3500" b="1" u="sng"/>
              <a:t>Kinetic Energy</a:t>
            </a:r>
            <a:r>
              <a:rPr lang="en-US" sz="3500"/>
              <a:t>: energy of mass in motion</a:t>
            </a:r>
            <a:endParaRPr sz="3500"/>
          </a:p>
        </p:txBody>
      </p:sp>
      <p:sp>
        <p:nvSpPr>
          <p:cNvPr id="1542" name="Google Shape;1542;gdfa9a50253_1_4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gdfa9a50253_1_51"/>
          <p:cNvSpPr/>
          <p:nvPr/>
        </p:nvSpPr>
        <p:spPr>
          <a:xfrm>
            <a:off x="721793" y="510049"/>
            <a:ext cx="7700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Thermal Energy:</a:t>
            </a:r>
            <a:r>
              <a:rPr lang="en-US" sz="4000" b="1"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from heat</a:t>
            </a:r>
            <a:endParaRPr sz="4000" b="1" i="0" u="none" strike="noStrike" cap="none">
              <a:solidFill>
                <a:srgbClr val="FF0000"/>
              </a:solidFill>
              <a:latin typeface="Calibri"/>
              <a:ea typeface="Calibri"/>
              <a:cs typeface="Calibri"/>
              <a:sym typeface="Calibri"/>
            </a:endParaRPr>
          </a:p>
        </p:txBody>
      </p:sp>
      <p:pic>
        <p:nvPicPr>
          <p:cNvPr id="1548" name="Google Shape;1548;gdfa9a50253_1_51" descr="dreamstime_s_5336969.jpg"/>
          <p:cNvPicPr preferRelativeResize="0"/>
          <p:nvPr/>
        </p:nvPicPr>
        <p:blipFill rotWithShape="1">
          <a:blip r:embed="rId3">
            <a:alphaModFix/>
          </a:blip>
          <a:srcRect/>
          <a:stretch/>
        </p:blipFill>
        <p:spPr>
          <a:xfrm>
            <a:off x="2070730" y="1901844"/>
            <a:ext cx="5259420" cy="3523811"/>
          </a:xfrm>
          <a:prstGeom prst="rect">
            <a:avLst/>
          </a:prstGeom>
          <a:noFill/>
          <a:ln>
            <a:noFill/>
          </a:ln>
        </p:spPr>
      </p:pic>
      <p:sp>
        <p:nvSpPr>
          <p:cNvPr id="1549" name="Google Shape;1549;gdfa9a50253_1_5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pic>
        <p:nvPicPr>
          <p:cNvPr id="1554" name="Google Shape;1554;gdfa9a50253_1_57" descr="Climate Science Investigations South Florida - Energy: The Driver of Climate"/>
          <p:cNvPicPr preferRelativeResize="0"/>
          <p:nvPr/>
        </p:nvPicPr>
        <p:blipFill rotWithShape="1">
          <a:blip r:embed="rId3">
            <a:alphaModFix/>
          </a:blip>
          <a:srcRect t="21286" b="6139"/>
          <a:stretch/>
        </p:blipFill>
        <p:spPr>
          <a:xfrm>
            <a:off x="464457" y="2699656"/>
            <a:ext cx="8505372" cy="2481943"/>
          </a:xfrm>
          <a:prstGeom prst="rect">
            <a:avLst/>
          </a:prstGeom>
          <a:noFill/>
          <a:ln>
            <a:noFill/>
          </a:ln>
        </p:spPr>
      </p:pic>
      <p:cxnSp>
        <p:nvCxnSpPr>
          <p:cNvPr id="1555" name="Google Shape;1555;gdfa9a50253_1_57"/>
          <p:cNvCxnSpPr/>
          <p:nvPr/>
        </p:nvCxnSpPr>
        <p:spPr>
          <a:xfrm rot="10800000" flipH="1">
            <a:off x="1059543" y="5153099"/>
            <a:ext cx="6502500" cy="2850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cxnSp>
        <p:nvCxnSpPr>
          <p:cNvPr id="1556" name="Google Shape;1556;gdfa9a50253_1_57"/>
          <p:cNvCxnSpPr/>
          <p:nvPr/>
        </p:nvCxnSpPr>
        <p:spPr>
          <a:xfrm rot="10800000">
            <a:off x="943343" y="6078052"/>
            <a:ext cx="6618600" cy="15000"/>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0"/>
              </a:srgbClr>
            </a:outerShdw>
          </a:effectLst>
        </p:spPr>
      </p:cxnSp>
      <p:sp>
        <p:nvSpPr>
          <p:cNvPr id="1557" name="Google Shape;1557;gdfa9a50253_1_57"/>
          <p:cNvSpPr txBox="1"/>
          <p:nvPr/>
        </p:nvSpPr>
        <p:spPr>
          <a:xfrm>
            <a:off x="2483907" y="5306656"/>
            <a:ext cx="4975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1558" name="Google Shape;1558;gdfa9a50253_1_57"/>
          <p:cNvSpPr/>
          <p:nvPr/>
        </p:nvSpPr>
        <p:spPr>
          <a:xfrm>
            <a:off x="721792" y="367040"/>
            <a:ext cx="77004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can be used to change the state of water. </a:t>
            </a:r>
            <a:endParaRPr sz="4000" b="0" i="0" u="none" strike="noStrike" cap="none">
              <a:solidFill>
                <a:srgbClr val="FF0000"/>
              </a:solidFill>
              <a:latin typeface="Calibri"/>
              <a:ea typeface="Calibri"/>
              <a:cs typeface="Calibri"/>
              <a:sym typeface="Calibri"/>
            </a:endParaRPr>
          </a:p>
        </p:txBody>
      </p:sp>
      <p:sp>
        <p:nvSpPr>
          <p:cNvPr id="1559" name="Google Shape;1559;gdfa9a50253_1_5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59"/>
          <p:cNvSpPr txBox="1">
            <a:spLocks noGrp="1"/>
          </p:cNvSpPr>
          <p:nvPr>
            <p:ph type="title"/>
          </p:nvPr>
        </p:nvSpPr>
        <p:spPr>
          <a:xfrm>
            <a:off x="661800" y="373325"/>
            <a:ext cx="8298000" cy="1043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3200"/>
              <a:buFont typeface="Calibri"/>
              <a:buNone/>
            </a:pPr>
            <a:r>
              <a:rPr lang="en-US" sz="3500" b="1" u="sng">
                <a:solidFill>
                  <a:srgbClr val="222222"/>
                </a:solidFill>
                <a:highlight>
                  <a:srgbClr val="FFFFFF"/>
                </a:highlight>
              </a:rPr>
              <a:t>Hydroelectric Power:</a:t>
            </a:r>
            <a:r>
              <a:rPr lang="en-US" sz="3500">
                <a:solidFill>
                  <a:srgbClr val="222222"/>
                </a:solidFill>
                <a:highlight>
                  <a:srgbClr val="FFFFFF"/>
                </a:highlight>
              </a:rPr>
              <a:t> electricity that is created by the movement of water</a:t>
            </a:r>
            <a:endParaRPr sz="3500"/>
          </a:p>
        </p:txBody>
      </p:sp>
      <p:pic>
        <p:nvPicPr>
          <p:cNvPr id="1565" name="Google Shape;1565;p159"/>
          <p:cNvPicPr preferRelativeResize="0"/>
          <p:nvPr/>
        </p:nvPicPr>
        <p:blipFill rotWithShape="1">
          <a:blip r:embed="rId3">
            <a:alphaModFix/>
          </a:blip>
          <a:srcRect/>
          <a:stretch/>
        </p:blipFill>
        <p:spPr>
          <a:xfrm>
            <a:off x="1970874" y="1789335"/>
            <a:ext cx="5202275" cy="4286000"/>
          </a:xfrm>
          <a:prstGeom prst="rect">
            <a:avLst/>
          </a:prstGeom>
          <a:noFill/>
          <a:ln>
            <a:noFill/>
          </a:ln>
        </p:spPr>
      </p:pic>
      <p:sp>
        <p:nvSpPr>
          <p:cNvPr id="1566" name="Google Shape;1566;p15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gde6855e7f2_2_6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gdfa9a50253_1_66"/>
          <p:cNvSpPr/>
          <p:nvPr/>
        </p:nvSpPr>
        <p:spPr>
          <a:xfrm>
            <a:off x="957075" y="149775"/>
            <a:ext cx="78636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 solid and a liquid?</a:t>
            </a:r>
            <a:endParaRPr sz="4000" b="0" i="0" u="none" strike="noStrike" cap="none">
              <a:solidFill>
                <a:srgbClr val="FF0000"/>
              </a:solidFill>
              <a:latin typeface="Calibri"/>
              <a:ea typeface="Calibri"/>
              <a:cs typeface="Calibri"/>
              <a:sym typeface="Calibri"/>
            </a:endParaRPr>
          </a:p>
        </p:txBody>
      </p:sp>
      <p:sp>
        <p:nvSpPr>
          <p:cNvPr id="1577" name="Google Shape;1577;gdfa9a50253_1_6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8" name="Google Shape;1578;gdfa9a50253_1_66"/>
          <p:cNvPicPr preferRelativeResize="0"/>
          <p:nvPr/>
        </p:nvPicPr>
        <p:blipFill>
          <a:blip r:embed="rId4">
            <a:alphaModFix/>
          </a:blip>
          <a:stretch>
            <a:fillRect/>
          </a:stretch>
        </p:blipFill>
        <p:spPr>
          <a:xfrm>
            <a:off x="152400" y="1625475"/>
            <a:ext cx="4352375" cy="4899525"/>
          </a:xfrm>
          <a:prstGeom prst="rect">
            <a:avLst/>
          </a:prstGeom>
          <a:noFill/>
          <a:ln>
            <a:noFill/>
          </a:ln>
        </p:spPr>
      </p:pic>
      <p:pic>
        <p:nvPicPr>
          <p:cNvPr id="1579" name="Google Shape;1579;gdfa9a50253_1_66"/>
          <p:cNvPicPr preferRelativeResize="0"/>
          <p:nvPr/>
        </p:nvPicPr>
        <p:blipFill>
          <a:blip r:embed="rId4">
            <a:alphaModFix/>
          </a:blip>
          <a:stretch>
            <a:fillRect/>
          </a:stretch>
        </p:blipFill>
        <p:spPr>
          <a:xfrm>
            <a:off x="4572000" y="1625475"/>
            <a:ext cx="4352375" cy="4899525"/>
          </a:xfrm>
          <a:prstGeom prst="rect">
            <a:avLst/>
          </a:prstGeom>
          <a:noFill/>
          <a:ln>
            <a:noFill/>
          </a:ln>
        </p:spPr>
      </p:pic>
      <p:pic>
        <p:nvPicPr>
          <p:cNvPr id="1580" name="Google Shape;1580;gdfa9a50253_1_66" descr="states of matter hehe.jpg"/>
          <p:cNvPicPr preferRelativeResize="0"/>
          <p:nvPr/>
        </p:nvPicPr>
        <p:blipFill rotWithShape="1">
          <a:blip r:embed="rId5">
            <a:alphaModFix/>
          </a:blip>
          <a:srcRect t="15901" r="75844" b="28441"/>
          <a:stretch/>
        </p:blipFill>
        <p:spPr>
          <a:xfrm>
            <a:off x="1341175" y="1951700"/>
            <a:ext cx="1974825" cy="1928925"/>
          </a:xfrm>
          <a:prstGeom prst="rect">
            <a:avLst/>
          </a:prstGeom>
          <a:noFill/>
          <a:ln>
            <a:noFill/>
          </a:ln>
        </p:spPr>
      </p:pic>
      <p:pic>
        <p:nvPicPr>
          <p:cNvPr id="1581" name="Google Shape;1581;gdfa9a50253_1_66" descr="solid brick.jpg"/>
          <p:cNvPicPr preferRelativeResize="0"/>
          <p:nvPr/>
        </p:nvPicPr>
        <p:blipFill rotWithShape="1">
          <a:blip r:embed="rId6">
            <a:alphaModFix/>
          </a:blip>
          <a:srcRect/>
          <a:stretch/>
        </p:blipFill>
        <p:spPr>
          <a:xfrm>
            <a:off x="805573" y="4061560"/>
            <a:ext cx="3046025" cy="2025413"/>
          </a:xfrm>
          <a:prstGeom prst="rect">
            <a:avLst/>
          </a:prstGeom>
          <a:noFill/>
          <a:ln>
            <a:noFill/>
          </a:ln>
        </p:spPr>
      </p:pic>
      <p:pic>
        <p:nvPicPr>
          <p:cNvPr id="1582" name="Google Shape;1582;gdfa9a50253_1_66" descr="states of matter hehe.jpg"/>
          <p:cNvPicPr preferRelativeResize="0"/>
          <p:nvPr/>
        </p:nvPicPr>
        <p:blipFill rotWithShape="1">
          <a:blip r:embed="rId5">
            <a:alphaModFix/>
          </a:blip>
          <a:srcRect l="37534" t="17703" r="41660" b="28437"/>
          <a:stretch/>
        </p:blipFill>
        <p:spPr>
          <a:xfrm>
            <a:off x="5897163" y="1951708"/>
            <a:ext cx="1702050" cy="1775415"/>
          </a:xfrm>
          <a:prstGeom prst="rect">
            <a:avLst/>
          </a:prstGeom>
          <a:noFill/>
          <a:ln>
            <a:noFill/>
          </a:ln>
        </p:spPr>
      </p:pic>
      <p:pic>
        <p:nvPicPr>
          <p:cNvPr id="1583" name="Google Shape;1583;gdfa9a50253_1_66" descr="liquids.jpg"/>
          <p:cNvPicPr preferRelativeResize="0"/>
          <p:nvPr/>
        </p:nvPicPr>
        <p:blipFill rotWithShape="1">
          <a:blip r:embed="rId7">
            <a:alphaModFix/>
          </a:blip>
          <a:srcRect/>
          <a:stretch/>
        </p:blipFill>
        <p:spPr>
          <a:xfrm>
            <a:off x="5504565" y="4061549"/>
            <a:ext cx="2487276" cy="2125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gdfa9a50253_1_77"/>
          <p:cNvSpPr/>
          <p:nvPr/>
        </p:nvSpPr>
        <p:spPr>
          <a:xfrm>
            <a:off x="908950" y="478725"/>
            <a:ext cx="7939500" cy="91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characteristics of a gas?</a:t>
            </a:r>
            <a:endParaRPr sz="1400" b="0" i="0" u="none" strike="noStrike" cap="none">
              <a:solidFill>
                <a:srgbClr val="000000"/>
              </a:solidFill>
              <a:latin typeface="Arial"/>
              <a:ea typeface="Arial"/>
              <a:cs typeface="Arial"/>
              <a:sym typeface="Arial"/>
            </a:endParaRPr>
          </a:p>
        </p:txBody>
      </p:sp>
      <p:pic>
        <p:nvPicPr>
          <p:cNvPr id="1589" name="Google Shape;1589;gdfa9a50253_1_77" descr="states of matter hehe.jpg"/>
          <p:cNvPicPr preferRelativeResize="0"/>
          <p:nvPr/>
        </p:nvPicPr>
        <p:blipFill rotWithShape="1">
          <a:blip r:embed="rId3">
            <a:alphaModFix/>
          </a:blip>
          <a:srcRect l="77750" t="19763" b="28700"/>
          <a:stretch/>
        </p:blipFill>
        <p:spPr>
          <a:xfrm>
            <a:off x="992458" y="1869611"/>
            <a:ext cx="3100569" cy="4209018"/>
          </a:xfrm>
          <a:prstGeom prst="rect">
            <a:avLst/>
          </a:prstGeom>
          <a:noFill/>
          <a:ln>
            <a:noFill/>
          </a:ln>
        </p:spPr>
      </p:pic>
      <p:pic>
        <p:nvPicPr>
          <p:cNvPr id="1590" name="Google Shape;1590;gdfa9a50253_1_77" descr="jar.jpg"/>
          <p:cNvPicPr preferRelativeResize="0"/>
          <p:nvPr/>
        </p:nvPicPr>
        <p:blipFill rotWithShape="1">
          <a:blip r:embed="rId4">
            <a:alphaModFix/>
          </a:blip>
          <a:srcRect b="9934"/>
          <a:stretch/>
        </p:blipFill>
        <p:spPr>
          <a:xfrm>
            <a:off x="4384493" y="1869597"/>
            <a:ext cx="3857165" cy="4209019"/>
          </a:xfrm>
          <a:prstGeom prst="rect">
            <a:avLst/>
          </a:prstGeom>
          <a:noFill/>
          <a:ln>
            <a:noFill/>
          </a:ln>
        </p:spPr>
      </p:pic>
      <p:sp>
        <p:nvSpPr>
          <p:cNvPr id="1591" name="Google Shape;1591;gdfa9a50253_1_77"/>
          <p:cNvSpPr txBox="1"/>
          <p:nvPr/>
        </p:nvSpPr>
        <p:spPr>
          <a:xfrm>
            <a:off x="5167272" y="3633688"/>
            <a:ext cx="2291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1592" name="Google Shape;1592;gdfa9a50253_1_77"/>
          <p:cNvCxnSpPr>
            <a:stCxn id="1591" idx="0"/>
          </p:cNvCxnSpPr>
          <p:nvPr/>
        </p:nvCxnSpPr>
        <p:spPr>
          <a:xfrm rot="10800000">
            <a:off x="6313122" y="3067588"/>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93" name="Google Shape;1593;gdfa9a50253_1_77"/>
          <p:cNvCxnSpPr>
            <a:stCxn id="1591" idx="2"/>
          </p:cNvCxnSpPr>
          <p:nvPr/>
        </p:nvCxnSpPr>
        <p:spPr>
          <a:xfrm>
            <a:off x="6313122" y="4649488"/>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94" name="Google Shape;1594;gdfa9a50253_1_77"/>
          <p:cNvCxnSpPr/>
          <p:nvPr/>
        </p:nvCxnSpPr>
        <p:spPr>
          <a:xfrm rot="10800000">
            <a:off x="5167379" y="4214064"/>
            <a:ext cx="4560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95" name="Google Shape;1595;gdfa9a50253_1_77"/>
          <p:cNvCxnSpPr/>
          <p:nvPr/>
        </p:nvCxnSpPr>
        <p:spPr>
          <a:xfrm>
            <a:off x="7045828" y="4214064"/>
            <a:ext cx="537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96" name="Google Shape;1596;gdfa9a50253_1_77"/>
          <p:cNvCxnSpPr/>
          <p:nvPr/>
        </p:nvCxnSpPr>
        <p:spPr>
          <a:xfrm rot="10800000" flipH="1">
            <a:off x="6755652" y="3219988"/>
            <a:ext cx="5805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97" name="Google Shape;1597;gdfa9a50253_1_77"/>
          <p:cNvCxnSpPr/>
          <p:nvPr/>
        </p:nvCxnSpPr>
        <p:spPr>
          <a:xfrm rot="10800000">
            <a:off x="5395432" y="3219988"/>
            <a:ext cx="4560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98" name="Google Shape;1598;gdfa9a50253_1_77"/>
          <p:cNvCxnSpPr/>
          <p:nvPr/>
        </p:nvCxnSpPr>
        <p:spPr>
          <a:xfrm>
            <a:off x="6589721" y="4676961"/>
            <a:ext cx="456000" cy="572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1599" name="Google Shape;1599;gdfa9a50253_1_77"/>
          <p:cNvCxnSpPr/>
          <p:nvPr/>
        </p:nvCxnSpPr>
        <p:spPr>
          <a:xfrm flipH="1">
            <a:off x="5395368" y="4683996"/>
            <a:ext cx="505200" cy="564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1600" name="Google Shape;1600;gdfa9a50253_1_77"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gdfa9a50253_1_93"/>
          <p:cNvSpPr/>
          <p:nvPr/>
        </p:nvSpPr>
        <p:spPr>
          <a:xfrm>
            <a:off x="849550" y="0"/>
            <a:ext cx="8106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______</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1606" name="Google Shape;1606;gdfa9a50253_1_93"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1607" name="Google Shape;1607;gdfa9a50253_1_9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gdfa9a50253_1_99"/>
          <p:cNvSpPr/>
          <p:nvPr/>
        </p:nvSpPr>
        <p:spPr>
          <a:xfrm>
            <a:off x="849550" y="0"/>
            <a:ext cx="8106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u="sng">
                <a:solidFill>
                  <a:srgbClr val="FF0000"/>
                </a:solidFill>
                <a:latin typeface="Calibri"/>
                <a:ea typeface="Calibri"/>
                <a:cs typeface="Calibri"/>
                <a:sym typeface="Calibri"/>
              </a:rPr>
              <a:t>Water</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1613" name="Google Shape;1613;gdfa9a50253_1_99"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1614" name="Google Shape;1614;gdfa9a50253_1_9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gdfa9a50253_1_105"/>
          <p:cNvSpPr txBox="1">
            <a:spLocks noGrp="1"/>
          </p:cNvSpPr>
          <p:nvPr>
            <p:ph type="title"/>
          </p:nvPr>
        </p:nvSpPr>
        <p:spPr>
          <a:xfrm>
            <a:off x="1881311" y="0"/>
            <a:ext cx="5381400" cy="1901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5400"/>
              <a:t>What is climate?</a:t>
            </a:r>
            <a:endParaRPr sz="5400"/>
          </a:p>
        </p:txBody>
      </p:sp>
      <p:pic>
        <p:nvPicPr>
          <p:cNvPr id="1620" name="Google Shape;1620;gdfa9a50253_1_105"/>
          <p:cNvPicPr preferRelativeResize="0"/>
          <p:nvPr/>
        </p:nvPicPr>
        <p:blipFill rotWithShape="1">
          <a:blip r:embed="rId3">
            <a:alphaModFix/>
          </a:blip>
          <a:srcRect/>
          <a:stretch/>
        </p:blipFill>
        <p:spPr>
          <a:xfrm>
            <a:off x="258888" y="2357370"/>
            <a:ext cx="8626225" cy="4114050"/>
          </a:xfrm>
          <a:prstGeom prst="rect">
            <a:avLst/>
          </a:prstGeom>
          <a:noFill/>
          <a:ln>
            <a:noFill/>
          </a:ln>
        </p:spPr>
      </p:pic>
      <p:sp>
        <p:nvSpPr>
          <p:cNvPr id="1621" name="Google Shape;1621;gdfa9a50253_1_10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pic>
        <p:nvPicPr>
          <p:cNvPr id="1626" name="Google Shape;1626;gdfa9a50253_1_111" descr="bowling.jpg"/>
          <p:cNvPicPr preferRelativeResize="0">
            <a:picLocks noGrp="1"/>
          </p:cNvPicPr>
          <p:nvPr>
            <p:ph type="body" idx="1"/>
          </p:nvPr>
        </p:nvPicPr>
        <p:blipFill rotWithShape="1">
          <a:blip r:embed="rId3">
            <a:alphaModFix/>
          </a:blip>
          <a:srcRect l="-10575" r="-10563"/>
          <a:stretch/>
        </p:blipFill>
        <p:spPr>
          <a:xfrm>
            <a:off x="4200525" y="2443163"/>
            <a:ext cx="5157900" cy="3618000"/>
          </a:xfrm>
          <a:prstGeom prst="rect">
            <a:avLst/>
          </a:prstGeom>
          <a:noFill/>
          <a:ln w="9525" cap="flat" cmpd="sng">
            <a:solidFill>
              <a:schemeClr val="lt1"/>
            </a:solidFill>
            <a:prstDash val="solid"/>
            <a:round/>
            <a:headEnd type="none" w="sm" len="sm"/>
            <a:tailEnd type="none" w="sm" len="sm"/>
          </a:ln>
        </p:spPr>
      </p:pic>
      <p:sp>
        <p:nvSpPr>
          <p:cNvPr id="1627" name="Google Shape;1627;gdfa9a50253_1_111"/>
          <p:cNvSpPr txBox="1">
            <a:spLocks noGrp="1"/>
          </p:cNvSpPr>
          <p:nvPr>
            <p:ph type="title"/>
          </p:nvPr>
        </p:nvSpPr>
        <p:spPr>
          <a:xfrm>
            <a:off x="2209350" y="297675"/>
            <a:ext cx="4725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4000"/>
              <a:t>Energy of mass in motion is called</a:t>
            </a:r>
            <a:endParaRPr sz="4000"/>
          </a:p>
        </p:txBody>
      </p:sp>
      <p:sp>
        <p:nvSpPr>
          <p:cNvPr id="1628" name="Google Shape;1628;gdfa9a50253_1_11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gdfa9a50253_1_111"/>
          <p:cNvSpPr txBox="1"/>
          <p:nvPr/>
        </p:nvSpPr>
        <p:spPr>
          <a:xfrm>
            <a:off x="714375" y="2482405"/>
            <a:ext cx="3363900" cy="354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Potential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Solar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Kinetic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pic>
        <p:nvPicPr>
          <p:cNvPr id="1634" name="Google Shape;1634;gdfa9a50253_1_118" descr="bowling.jpg"/>
          <p:cNvPicPr preferRelativeResize="0">
            <a:picLocks noGrp="1"/>
          </p:cNvPicPr>
          <p:nvPr>
            <p:ph type="body" idx="1"/>
          </p:nvPr>
        </p:nvPicPr>
        <p:blipFill rotWithShape="1">
          <a:blip r:embed="rId3">
            <a:alphaModFix/>
          </a:blip>
          <a:srcRect l="-10575" r="-10563"/>
          <a:stretch/>
        </p:blipFill>
        <p:spPr>
          <a:xfrm>
            <a:off x="4200525" y="2443163"/>
            <a:ext cx="5157900" cy="3618000"/>
          </a:xfrm>
          <a:prstGeom prst="rect">
            <a:avLst/>
          </a:prstGeom>
          <a:noFill/>
          <a:ln w="9525" cap="flat" cmpd="sng">
            <a:solidFill>
              <a:schemeClr val="lt1"/>
            </a:solidFill>
            <a:prstDash val="solid"/>
            <a:round/>
            <a:headEnd type="none" w="sm" len="sm"/>
            <a:tailEnd type="none" w="sm" len="sm"/>
          </a:ln>
        </p:spPr>
      </p:pic>
      <p:sp>
        <p:nvSpPr>
          <p:cNvPr id="1635" name="Google Shape;1635;gdfa9a50253_1_118"/>
          <p:cNvSpPr txBox="1">
            <a:spLocks noGrp="1"/>
          </p:cNvSpPr>
          <p:nvPr>
            <p:ph type="title"/>
          </p:nvPr>
        </p:nvSpPr>
        <p:spPr>
          <a:xfrm>
            <a:off x="2209350" y="297675"/>
            <a:ext cx="4725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4000"/>
              <a:t>Energy of mass in motion is called</a:t>
            </a:r>
            <a:endParaRPr sz="4000"/>
          </a:p>
        </p:txBody>
      </p:sp>
      <p:sp>
        <p:nvSpPr>
          <p:cNvPr id="1636" name="Google Shape;1636;gdfa9a50253_1_11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gdfa9a50253_1_118"/>
          <p:cNvSpPr txBox="1"/>
          <p:nvPr/>
        </p:nvSpPr>
        <p:spPr>
          <a:xfrm>
            <a:off x="714375" y="2482405"/>
            <a:ext cx="3363900" cy="354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Potential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Solar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FF0000"/>
              </a:buClr>
              <a:buSzPts val="3200"/>
              <a:buFont typeface="Calibri"/>
              <a:buAutoNum type="alphaUcParenR"/>
            </a:pPr>
            <a:r>
              <a:rPr lang="en-US" sz="3200" b="0" i="0" u="none" strike="noStrike" cap="none">
                <a:solidFill>
                  <a:srgbClr val="FF0000"/>
                </a:solidFill>
                <a:latin typeface="Calibri"/>
                <a:ea typeface="Calibri"/>
                <a:cs typeface="Calibri"/>
                <a:sym typeface="Calibri"/>
              </a:rPr>
              <a:t>Kinetic Energy</a:t>
            </a:r>
            <a:endParaRPr sz="32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gdfa9a50253_1_125"/>
          <p:cNvSpPr/>
          <p:nvPr/>
        </p:nvSpPr>
        <p:spPr>
          <a:xfrm>
            <a:off x="721793" y="679874"/>
            <a:ext cx="7700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thermal energy?</a:t>
            </a:r>
            <a:endParaRPr sz="4000" b="0" i="0" u="none" strike="noStrike" cap="none">
              <a:solidFill>
                <a:srgbClr val="FF0000"/>
              </a:solidFill>
              <a:latin typeface="Calibri"/>
              <a:ea typeface="Calibri"/>
              <a:cs typeface="Calibri"/>
              <a:sym typeface="Calibri"/>
            </a:endParaRPr>
          </a:p>
        </p:txBody>
      </p:sp>
      <p:pic>
        <p:nvPicPr>
          <p:cNvPr id="1643" name="Google Shape;1643;gdfa9a50253_1_125" descr="dreamstime_s_5336969.jpg"/>
          <p:cNvPicPr preferRelativeResize="0"/>
          <p:nvPr/>
        </p:nvPicPr>
        <p:blipFill rotWithShape="1">
          <a:blip r:embed="rId3">
            <a:alphaModFix/>
          </a:blip>
          <a:srcRect/>
          <a:stretch/>
        </p:blipFill>
        <p:spPr>
          <a:xfrm>
            <a:off x="2070730" y="1901844"/>
            <a:ext cx="5259420" cy="3523811"/>
          </a:xfrm>
          <a:prstGeom prst="rect">
            <a:avLst/>
          </a:prstGeom>
          <a:noFill/>
          <a:ln>
            <a:noFill/>
          </a:ln>
        </p:spPr>
      </p:pic>
      <p:sp>
        <p:nvSpPr>
          <p:cNvPr id="1644" name="Google Shape;1644;gdfa9a50253_1_12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pic>
        <p:nvPicPr>
          <p:cNvPr id="1650" name="Google Shape;1650;gdfa9a50253_1_131"/>
          <p:cNvPicPr preferRelativeResize="0"/>
          <p:nvPr/>
        </p:nvPicPr>
        <p:blipFill rotWithShape="1">
          <a:blip r:embed="rId3">
            <a:alphaModFix/>
          </a:blip>
          <a:srcRect/>
          <a:stretch/>
        </p:blipFill>
        <p:spPr>
          <a:xfrm>
            <a:off x="849542" y="1819038"/>
            <a:ext cx="7433581" cy="4954590"/>
          </a:xfrm>
          <a:prstGeom prst="rect">
            <a:avLst/>
          </a:prstGeom>
          <a:noFill/>
          <a:ln>
            <a:noFill/>
          </a:ln>
        </p:spPr>
      </p:pic>
      <p:sp>
        <p:nvSpPr>
          <p:cNvPr id="1651" name="Google Shape;1651;gdfa9a50253_1_131"/>
          <p:cNvSpPr/>
          <p:nvPr/>
        </p:nvSpPr>
        <p:spPr>
          <a:xfrm>
            <a:off x="849500" y="286825"/>
            <a:ext cx="7971000" cy="1938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Give one example of how thermal energy changes the state of/</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ffects water</a:t>
            </a:r>
            <a:r>
              <a:rPr lang="en-US" sz="4000">
                <a:solidFill>
                  <a:schemeClr val="dk1"/>
                </a:solidFill>
                <a:latin typeface="Calibri"/>
                <a:ea typeface="Calibri"/>
                <a:cs typeface="Calibri"/>
                <a:sym typeface="Calibri"/>
              </a:rPr>
              <a:t>.</a:t>
            </a:r>
            <a:endParaRPr sz="4000" b="0" i="0" u="none" strike="noStrike" cap="none">
              <a:solidFill>
                <a:srgbClr val="FF0000"/>
              </a:solidFill>
              <a:latin typeface="Calibri"/>
              <a:ea typeface="Calibri"/>
              <a:cs typeface="Calibri"/>
              <a:sym typeface="Calibri"/>
            </a:endParaRPr>
          </a:p>
        </p:txBody>
      </p:sp>
      <p:sp>
        <p:nvSpPr>
          <p:cNvPr id="1652" name="Google Shape;1652;gdfa9a50253_1_13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68"/>
          <p:cNvSpPr txBox="1">
            <a:spLocks noGrp="1"/>
          </p:cNvSpPr>
          <p:nvPr>
            <p:ph type="title"/>
          </p:nvPr>
        </p:nvSpPr>
        <p:spPr>
          <a:xfrm>
            <a:off x="661800" y="237130"/>
            <a:ext cx="7820400" cy="1207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000"/>
              <a:buFont typeface="Calibri"/>
              <a:buNone/>
            </a:pPr>
            <a:r>
              <a:rPr lang="en-US" sz="4000">
                <a:solidFill>
                  <a:srgbClr val="222222"/>
                </a:solidFill>
                <a:highlight>
                  <a:srgbClr val="FFFFFF"/>
                </a:highlight>
              </a:rPr>
              <a:t>What is hydroelectric power?</a:t>
            </a:r>
            <a:endParaRPr sz="4000"/>
          </a:p>
        </p:txBody>
      </p:sp>
      <p:pic>
        <p:nvPicPr>
          <p:cNvPr id="1658" name="Google Shape;1658;p168"/>
          <p:cNvPicPr preferRelativeResize="0"/>
          <p:nvPr/>
        </p:nvPicPr>
        <p:blipFill rotWithShape="1">
          <a:blip r:embed="rId3">
            <a:alphaModFix/>
          </a:blip>
          <a:srcRect/>
          <a:stretch/>
        </p:blipFill>
        <p:spPr>
          <a:xfrm>
            <a:off x="1970874" y="1744147"/>
            <a:ext cx="5202275" cy="4286000"/>
          </a:xfrm>
          <a:prstGeom prst="rect">
            <a:avLst/>
          </a:prstGeom>
          <a:noFill/>
          <a:ln>
            <a:noFill/>
          </a:ln>
        </p:spPr>
      </p:pic>
      <p:sp>
        <p:nvSpPr>
          <p:cNvPr id="1659" name="Google Shape;1659;p16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169"/>
          <p:cNvSpPr txBox="1"/>
          <p:nvPr/>
        </p:nvSpPr>
        <p:spPr>
          <a:xfrm>
            <a:off x="3096175" y="740858"/>
            <a:ext cx="3429272"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Irrigation</a:t>
            </a:r>
            <a:endParaRPr sz="1400" b="0" i="0" u="none" strike="noStrike" cap="none">
              <a:solidFill>
                <a:srgbClr val="000000"/>
              </a:solidFill>
              <a:latin typeface="Arial"/>
              <a:ea typeface="Arial"/>
              <a:cs typeface="Arial"/>
              <a:sym typeface="Arial"/>
            </a:endParaRPr>
          </a:p>
        </p:txBody>
      </p:sp>
      <p:sp>
        <p:nvSpPr>
          <p:cNvPr id="1665" name="Google Shape;1665;p16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6" name="Google Shape;1666;p16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1667" name="Google Shape;1667;p16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668" name="Google Shape;1668;p16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dfa9a50253_0_0"/>
          <p:cNvSpPr/>
          <p:nvPr/>
        </p:nvSpPr>
        <p:spPr>
          <a:xfrm>
            <a:off x="957075" y="149775"/>
            <a:ext cx="78636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 solid and a liquid?</a:t>
            </a:r>
            <a:endParaRPr sz="4000" b="0" i="0" u="none" strike="noStrike" cap="none">
              <a:solidFill>
                <a:srgbClr val="FF0000"/>
              </a:solidFill>
              <a:latin typeface="Calibri"/>
              <a:ea typeface="Calibri"/>
              <a:cs typeface="Calibri"/>
              <a:sym typeface="Calibri"/>
            </a:endParaRPr>
          </a:p>
        </p:txBody>
      </p:sp>
      <p:sp>
        <p:nvSpPr>
          <p:cNvPr id="252" name="Google Shape;252;gdfa9a50253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gdfa9a50253_0_0"/>
          <p:cNvPicPr preferRelativeResize="0"/>
          <p:nvPr/>
        </p:nvPicPr>
        <p:blipFill>
          <a:blip r:embed="rId4">
            <a:alphaModFix/>
          </a:blip>
          <a:stretch>
            <a:fillRect/>
          </a:stretch>
        </p:blipFill>
        <p:spPr>
          <a:xfrm>
            <a:off x="152400" y="1625475"/>
            <a:ext cx="4352375" cy="4899525"/>
          </a:xfrm>
          <a:prstGeom prst="rect">
            <a:avLst/>
          </a:prstGeom>
          <a:noFill/>
          <a:ln>
            <a:noFill/>
          </a:ln>
        </p:spPr>
      </p:pic>
      <p:pic>
        <p:nvPicPr>
          <p:cNvPr id="254" name="Google Shape;254;gdfa9a50253_0_0"/>
          <p:cNvPicPr preferRelativeResize="0"/>
          <p:nvPr/>
        </p:nvPicPr>
        <p:blipFill>
          <a:blip r:embed="rId4">
            <a:alphaModFix/>
          </a:blip>
          <a:stretch>
            <a:fillRect/>
          </a:stretch>
        </p:blipFill>
        <p:spPr>
          <a:xfrm>
            <a:off x="4572000" y="1625475"/>
            <a:ext cx="4352375" cy="4899525"/>
          </a:xfrm>
          <a:prstGeom prst="rect">
            <a:avLst/>
          </a:prstGeom>
          <a:noFill/>
          <a:ln>
            <a:noFill/>
          </a:ln>
        </p:spPr>
      </p:pic>
      <p:pic>
        <p:nvPicPr>
          <p:cNvPr id="255" name="Google Shape;255;gdfa9a50253_0_0" descr="states of matter hehe.jpg"/>
          <p:cNvPicPr preferRelativeResize="0"/>
          <p:nvPr/>
        </p:nvPicPr>
        <p:blipFill rotWithShape="1">
          <a:blip r:embed="rId5">
            <a:alphaModFix/>
          </a:blip>
          <a:srcRect t="15901" r="75844" b="28441"/>
          <a:stretch/>
        </p:blipFill>
        <p:spPr>
          <a:xfrm>
            <a:off x="1341175" y="1951700"/>
            <a:ext cx="1974825" cy="1928925"/>
          </a:xfrm>
          <a:prstGeom prst="rect">
            <a:avLst/>
          </a:prstGeom>
          <a:noFill/>
          <a:ln>
            <a:noFill/>
          </a:ln>
        </p:spPr>
      </p:pic>
      <p:pic>
        <p:nvPicPr>
          <p:cNvPr id="256" name="Google Shape;256;gdfa9a50253_0_0" descr="solid brick.jpg"/>
          <p:cNvPicPr preferRelativeResize="0"/>
          <p:nvPr/>
        </p:nvPicPr>
        <p:blipFill rotWithShape="1">
          <a:blip r:embed="rId6">
            <a:alphaModFix/>
          </a:blip>
          <a:srcRect/>
          <a:stretch/>
        </p:blipFill>
        <p:spPr>
          <a:xfrm>
            <a:off x="805573" y="4061560"/>
            <a:ext cx="3046025" cy="2025413"/>
          </a:xfrm>
          <a:prstGeom prst="rect">
            <a:avLst/>
          </a:prstGeom>
          <a:noFill/>
          <a:ln>
            <a:noFill/>
          </a:ln>
        </p:spPr>
      </p:pic>
      <p:pic>
        <p:nvPicPr>
          <p:cNvPr id="257" name="Google Shape;257;gdfa9a50253_0_0" descr="states of matter hehe.jpg"/>
          <p:cNvPicPr preferRelativeResize="0"/>
          <p:nvPr/>
        </p:nvPicPr>
        <p:blipFill rotWithShape="1">
          <a:blip r:embed="rId5">
            <a:alphaModFix/>
          </a:blip>
          <a:srcRect l="37534" t="17703" r="41660" b="28437"/>
          <a:stretch/>
        </p:blipFill>
        <p:spPr>
          <a:xfrm>
            <a:off x="5897163" y="1951708"/>
            <a:ext cx="1702050" cy="1775415"/>
          </a:xfrm>
          <a:prstGeom prst="rect">
            <a:avLst/>
          </a:prstGeom>
          <a:noFill/>
          <a:ln>
            <a:noFill/>
          </a:ln>
        </p:spPr>
      </p:pic>
      <p:pic>
        <p:nvPicPr>
          <p:cNvPr id="258" name="Google Shape;258;gdfa9a50253_0_0" descr="liquids.jpg"/>
          <p:cNvPicPr preferRelativeResize="0"/>
          <p:nvPr/>
        </p:nvPicPr>
        <p:blipFill rotWithShape="1">
          <a:blip r:embed="rId7">
            <a:alphaModFix/>
          </a:blip>
          <a:srcRect/>
          <a:stretch/>
        </p:blipFill>
        <p:spPr>
          <a:xfrm>
            <a:off x="5504565" y="4061549"/>
            <a:ext cx="2487276" cy="21252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70"/>
          <p:cNvSpPr txBox="1">
            <a:spLocks noGrp="1"/>
          </p:cNvSpPr>
          <p:nvPr>
            <p:ph type="title"/>
          </p:nvPr>
        </p:nvSpPr>
        <p:spPr>
          <a:xfrm>
            <a:off x="1110900" y="187775"/>
            <a:ext cx="7862700" cy="1709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500"/>
              <a:buFont typeface="Calibri"/>
              <a:buNone/>
            </a:pPr>
            <a:r>
              <a:rPr lang="en-US" sz="3500" b="1" u="sng"/>
              <a:t>Irrigation:</a:t>
            </a:r>
            <a:r>
              <a:rPr lang="en-US" sz="3500"/>
              <a:t> artificial process of bringing water to farms to water crops </a:t>
            </a:r>
            <a:endParaRPr sz="3500"/>
          </a:p>
        </p:txBody>
      </p:sp>
      <p:pic>
        <p:nvPicPr>
          <p:cNvPr id="1674" name="Google Shape;1674;p170"/>
          <p:cNvPicPr preferRelativeResize="0"/>
          <p:nvPr/>
        </p:nvPicPr>
        <p:blipFill rotWithShape="1">
          <a:blip r:embed="rId3">
            <a:alphaModFix/>
          </a:blip>
          <a:srcRect/>
          <a:stretch/>
        </p:blipFill>
        <p:spPr>
          <a:xfrm>
            <a:off x="2182700" y="1897475"/>
            <a:ext cx="4778600" cy="4778600"/>
          </a:xfrm>
          <a:prstGeom prst="rect">
            <a:avLst/>
          </a:prstGeom>
          <a:noFill/>
          <a:ln>
            <a:noFill/>
          </a:ln>
        </p:spPr>
      </p:pic>
      <p:sp>
        <p:nvSpPr>
          <p:cNvPr id="1675" name="Google Shape;1675;p17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6" name="Google Shape;1676;p170"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7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sp>
        <p:nvSpPr>
          <p:cNvPr id="1686" name="Google Shape;1686;p172"/>
          <p:cNvSpPr txBox="1">
            <a:spLocks noGrp="1"/>
          </p:cNvSpPr>
          <p:nvPr>
            <p:ph type="title"/>
          </p:nvPr>
        </p:nvSpPr>
        <p:spPr>
          <a:xfrm>
            <a:off x="1131594" y="-127333"/>
            <a:ext cx="6880800" cy="1990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500"/>
              <a:buFont typeface="Calibri"/>
              <a:buNone/>
            </a:pPr>
            <a:r>
              <a:rPr lang="en-US" sz="4500">
                <a:solidFill>
                  <a:srgbClr val="222222"/>
                </a:solidFill>
                <a:highlight>
                  <a:srgbClr val="FFFFFF"/>
                </a:highlight>
              </a:rPr>
              <a:t>What is irrigation?</a:t>
            </a:r>
            <a:endParaRPr sz="4500"/>
          </a:p>
        </p:txBody>
      </p:sp>
      <p:pic>
        <p:nvPicPr>
          <p:cNvPr id="1687" name="Google Shape;1687;p172"/>
          <p:cNvPicPr preferRelativeResize="0"/>
          <p:nvPr/>
        </p:nvPicPr>
        <p:blipFill rotWithShape="1">
          <a:blip r:embed="rId3">
            <a:alphaModFix/>
          </a:blip>
          <a:srcRect/>
          <a:stretch/>
        </p:blipFill>
        <p:spPr>
          <a:xfrm>
            <a:off x="2182700" y="1532313"/>
            <a:ext cx="4778600" cy="4778600"/>
          </a:xfrm>
          <a:prstGeom prst="rect">
            <a:avLst/>
          </a:prstGeom>
          <a:noFill/>
          <a:ln>
            <a:noFill/>
          </a:ln>
        </p:spPr>
      </p:pic>
      <p:sp>
        <p:nvSpPr>
          <p:cNvPr id="1688" name="Google Shape;1688;p17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pic>
        <p:nvPicPr>
          <p:cNvPr id="1693" name="Google Shape;1693;p173"/>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1694" name="Google Shape;1694;p17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pic>
        <p:nvPicPr>
          <p:cNvPr id="1699" name="Google Shape;1699;p174"/>
          <p:cNvPicPr preferRelativeResize="0"/>
          <p:nvPr/>
        </p:nvPicPr>
        <p:blipFill rotWithShape="1">
          <a:blip r:embed="rId3">
            <a:alphaModFix/>
          </a:blip>
          <a:srcRect/>
          <a:stretch/>
        </p:blipFill>
        <p:spPr>
          <a:xfrm>
            <a:off x="152400" y="925741"/>
            <a:ext cx="4267200" cy="2457762"/>
          </a:xfrm>
          <a:prstGeom prst="rect">
            <a:avLst/>
          </a:prstGeom>
          <a:noFill/>
          <a:ln>
            <a:noFill/>
          </a:ln>
        </p:spPr>
      </p:pic>
      <p:pic>
        <p:nvPicPr>
          <p:cNvPr id="1700" name="Google Shape;1700;p174"/>
          <p:cNvPicPr preferRelativeResize="0"/>
          <p:nvPr/>
        </p:nvPicPr>
        <p:blipFill rotWithShape="1">
          <a:blip r:embed="rId4">
            <a:alphaModFix/>
          </a:blip>
          <a:srcRect/>
          <a:stretch/>
        </p:blipFill>
        <p:spPr>
          <a:xfrm>
            <a:off x="4572000" y="3719234"/>
            <a:ext cx="4078950" cy="2719291"/>
          </a:xfrm>
          <a:prstGeom prst="rect">
            <a:avLst/>
          </a:prstGeom>
          <a:noFill/>
          <a:ln>
            <a:noFill/>
          </a:ln>
        </p:spPr>
      </p:pic>
      <p:pic>
        <p:nvPicPr>
          <p:cNvPr id="1701" name="Google Shape;1701;p174"/>
          <p:cNvPicPr preferRelativeResize="0"/>
          <p:nvPr/>
        </p:nvPicPr>
        <p:blipFill rotWithShape="1">
          <a:blip r:embed="rId5">
            <a:alphaModFix/>
          </a:blip>
          <a:srcRect/>
          <a:stretch/>
        </p:blipFill>
        <p:spPr>
          <a:xfrm>
            <a:off x="152400" y="3459703"/>
            <a:ext cx="4267201" cy="2978822"/>
          </a:xfrm>
          <a:prstGeom prst="rect">
            <a:avLst/>
          </a:prstGeom>
          <a:noFill/>
          <a:ln>
            <a:noFill/>
          </a:ln>
        </p:spPr>
      </p:pic>
      <p:sp>
        <p:nvSpPr>
          <p:cNvPr id="1702" name="Google Shape;1702;p174"/>
          <p:cNvSpPr txBox="1"/>
          <p:nvPr/>
        </p:nvSpPr>
        <p:spPr>
          <a:xfrm>
            <a:off x="4572000" y="1348821"/>
            <a:ext cx="4267200" cy="161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latin typeface="Calibri"/>
                <a:ea typeface="Calibri"/>
                <a:cs typeface="Calibri"/>
                <a:sym typeface="Calibri"/>
              </a:rPr>
              <a:t>There are many types of irrigation: </a:t>
            </a:r>
            <a:r>
              <a:rPr lang="en-US" sz="3000" b="1" i="0" u="none" strike="noStrike" cap="none">
                <a:solidFill>
                  <a:schemeClr val="dk1"/>
                </a:solidFill>
                <a:latin typeface="Calibri"/>
                <a:ea typeface="Calibri"/>
                <a:cs typeface="Calibri"/>
                <a:sym typeface="Calibri"/>
              </a:rPr>
              <a:t>sprinklers</a:t>
            </a:r>
            <a:r>
              <a:rPr lang="en-US" sz="3000" b="0" i="0" u="none" strike="noStrike" cap="none">
                <a:solidFill>
                  <a:schemeClr val="dk1"/>
                </a:solidFill>
                <a:latin typeface="Calibri"/>
                <a:ea typeface="Calibri"/>
                <a:cs typeface="Calibri"/>
                <a:sym typeface="Calibri"/>
              </a:rPr>
              <a:t>, </a:t>
            </a:r>
            <a:r>
              <a:rPr lang="en-US" sz="3000" b="1" i="0" u="none" strike="noStrike" cap="none">
                <a:solidFill>
                  <a:schemeClr val="dk1"/>
                </a:solidFill>
                <a:latin typeface="Calibri"/>
                <a:ea typeface="Calibri"/>
                <a:cs typeface="Calibri"/>
                <a:sym typeface="Calibri"/>
              </a:rPr>
              <a:t>drip systems</a:t>
            </a:r>
            <a:r>
              <a:rPr lang="en-US" sz="3000" b="0" i="0" u="none" strike="noStrike" cap="none">
                <a:solidFill>
                  <a:schemeClr val="dk1"/>
                </a:solidFill>
                <a:latin typeface="Calibri"/>
                <a:ea typeface="Calibri"/>
                <a:cs typeface="Calibri"/>
                <a:sym typeface="Calibri"/>
              </a:rPr>
              <a:t>, or </a:t>
            </a:r>
            <a:r>
              <a:rPr lang="en-US" sz="3000" b="1" i="0" u="none" strike="noStrike" cap="none">
                <a:solidFill>
                  <a:schemeClr val="dk1"/>
                </a:solidFill>
                <a:latin typeface="Calibri"/>
                <a:ea typeface="Calibri"/>
                <a:cs typeface="Calibri"/>
                <a:sym typeface="Calibri"/>
              </a:rPr>
              <a:t>canals</a:t>
            </a:r>
            <a:r>
              <a:rPr lang="en-US" sz="3000" b="0" i="0" u="none" strike="noStrike" cap="none">
                <a:solidFill>
                  <a:schemeClr val="dk1"/>
                </a:solidFill>
                <a:latin typeface="Calibri"/>
                <a:ea typeface="Calibri"/>
                <a:cs typeface="Calibri"/>
                <a:sym typeface="Calibri"/>
              </a:rPr>
              <a:t>. </a:t>
            </a:r>
            <a:endParaRPr sz="3000" b="0" i="0" u="none" strike="noStrike" cap="none">
              <a:solidFill>
                <a:schemeClr val="dk1"/>
              </a:solidFill>
              <a:latin typeface="Calibri"/>
              <a:ea typeface="Calibri"/>
              <a:cs typeface="Calibri"/>
              <a:sym typeface="Calibri"/>
            </a:endParaRPr>
          </a:p>
        </p:txBody>
      </p:sp>
      <p:sp>
        <p:nvSpPr>
          <p:cNvPr id="1703" name="Google Shape;1703;p174" descr="Artificial Intelligence"/>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7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0" name="Google Shape;1710;p175"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1711" name="Google Shape;1711;p175" descr="But I don't like fruit or vegetables | Heart and Stroke Foundation"/>
          <p:cNvPicPr preferRelativeResize="0"/>
          <p:nvPr/>
        </p:nvPicPr>
        <p:blipFill rotWithShape="1">
          <a:blip r:embed="rId5">
            <a:alphaModFix/>
          </a:blip>
          <a:srcRect/>
          <a:stretch/>
        </p:blipFill>
        <p:spPr>
          <a:xfrm>
            <a:off x="185737" y="1037308"/>
            <a:ext cx="8772525" cy="5146675"/>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17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pic>
        <p:nvPicPr>
          <p:cNvPr id="1721" name="Google Shape;1721;p177"/>
          <p:cNvPicPr preferRelativeResize="0"/>
          <p:nvPr/>
        </p:nvPicPr>
        <p:blipFill rotWithShape="1">
          <a:blip r:embed="rId3">
            <a:alphaModFix/>
          </a:blip>
          <a:srcRect/>
          <a:stretch/>
        </p:blipFill>
        <p:spPr>
          <a:xfrm>
            <a:off x="135467" y="1318466"/>
            <a:ext cx="4267200" cy="2457762"/>
          </a:xfrm>
          <a:prstGeom prst="rect">
            <a:avLst/>
          </a:prstGeom>
          <a:noFill/>
          <a:ln>
            <a:noFill/>
          </a:ln>
        </p:spPr>
      </p:pic>
      <p:pic>
        <p:nvPicPr>
          <p:cNvPr id="1722" name="Google Shape;1722;p177"/>
          <p:cNvPicPr preferRelativeResize="0"/>
          <p:nvPr/>
        </p:nvPicPr>
        <p:blipFill rotWithShape="1">
          <a:blip r:embed="rId4">
            <a:alphaModFix/>
          </a:blip>
          <a:srcRect/>
          <a:stretch/>
        </p:blipFill>
        <p:spPr>
          <a:xfrm>
            <a:off x="4572000" y="3875494"/>
            <a:ext cx="4078950" cy="2849056"/>
          </a:xfrm>
          <a:prstGeom prst="rect">
            <a:avLst/>
          </a:prstGeom>
          <a:noFill/>
          <a:ln>
            <a:noFill/>
          </a:ln>
        </p:spPr>
      </p:pic>
      <p:pic>
        <p:nvPicPr>
          <p:cNvPr id="1723" name="Google Shape;1723;p177"/>
          <p:cNvPicPr preferRelativeResize="0"/>
          <p:nvPr/>
        </p:nvPicPr>
        <p:blipFill rotWithShape="1">
          <a:blip r:embed="rId5">
            <a:alphaModFix/>
          </a:blip>
          <a:srcRect/>
          <a:stretch/>
        </p:blipFill>
        <p:spPr>
          <a:xfrm>
            <a:off x="135467" y="3875493"/>
            <a:ext cx="4267201" cy="2849056"/>
          </a:xfrm>
          <a:prstGeom prst="rect">
            <a:avLst/>
          </a:prstGeom>
          <a:noFill/>
          <a:ln>
            <a:noFill/>
          </a:ln>
        </p:spPr>
      </p:pic>
      <p:sp>
        <p:nvSpPr>
          <p:cNvPr id="1724" name="Google Shape;1724;p177"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77"/>
          <p:cNvSpPr txBox="1"/>
          <p:nvPr/>
        </p:nvSpPr>
        <p:spPr>
          <a:xfrm>
            <a:off x="733625" y="99275"/>
            <a:ext cx="81984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500" b="0" i="0" u="none" strike="noStrike" cap="none">
                <a:solidFill>
                  <a:schemeClr val="dk1"/>
                </a:solidFill>
                <a:latin typeface="Calibri"/>
                <a:ea typeface="Calibri"/>
                <a:cs typeface="Calibri"/>
                <a:sym typeface="Calibri"/>
              </a:rPr>
              <a:t>True/False: </a:t>
            </a:r>
            <a:r>
              <a:rPr lang="en-US" sz="3500">
                <a:solidFill>
                  <a:schemeClr val="dk1"/>
                </a:solidFill>
                <a:latin typeface="Calibri"/>
                <a:ea typeface="Calibri"/>
                <a:cs typeface="Calibri"/>
                <a:sym typeface="Calibri"/>
              </a:rPr>
              <a:t>I</a:t>
            </a:r>
            <a:r>
              <a:rPr lang="en-US" sz="3500" b="0" i="0" u="none" strike="noStrike" cap="none">
                <a:solidFill>
                  <a:schemeClr val="dk1"/>
                </a:solidFill>
                <a:latin typeface="Calibri"/>
                <a:ea typeface="Calibri"/>
                <a:cs typeface="Calibri"/>
                <a:sym typeface="Calibri"/>
              </a:rPr>
              <a:t>rrigation is also used to spread pesticides or fertilizers </a:t>
            </a:r>
            <a:endParaRPr sz="3500" b="0" i="0" u="none" strike="noStrike" cap="none">
              <a:solidFill>
                <a:schemeClr val="dk1"/>
              </a:solidFill>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pic>
        <p:nvPicPr>
          <p:cNvPr id="1730" name="Google Shape;1730;gdfa9a50253_1_139"/>
          <p:cNvPicPr preferRelativeResize="0"/>
          <p:nvPr/>
        </p:nvPicPr>
        <p:blipFill rotWithShape="1">
          <a:blip r:embed="rId3">
            <a:alphaModFix/>
          </a:blip>
          <a:srcRect/>
          <a:stretch/>
        </p:blipFill>
        <p:spPr>
          <a:xfrm>
            <a:off x="135467" y="1318466"/>
            <a:ext cx="4267200" cy="2457762"/>
          </a:xfrm>
          <a:prstGeom prst="rect">
            <a:avLst/>
          </a:prstGeom>
          <a:noFill/>
          <a:ln>
            <a:noFill/>
          </a:ln>
        </p:spPr>
      </p:pic>
      <p:pic>
        <p:nvPicPr>
          <p:cNvPr id="1731" name="Google Shape;1731;gdfa9a50253_1_139"/>
          <p:cNvPicPr preferRelativeResize="0"/>
          <p:nvPr/>
        </p:nvPicPr>
        <p:blipFill rotWithShape="1">
          <a:blip r:embed="rId4">
            <a:alphaModFix/>
          </a:blip>
          <a:srcRect/>
          <a:stretch/>
        </p:blipFill>
        <p:spPr>
          <a:xfrm>
            <a:off x="4572000" y="3875494"/>
            <a:ext cx="4078950" cy="2849056"/>
          </a:xfrm>
          <a:prstGeom prst="rect">
            <a:avLst/>
          </a:prstGeom>
          <a:noFill/>
          <a:ln>
            <a:noFill/>
          </a:ln>
        </p:spPr>
      </p:pic>
      <p:pic>
        <p:nvPicPr>
          <p:cNvPr id="1732" name="Google Shape;1732;gdfa9a50253_1_139"/>
          <p:cNvPicPr preferRelativeResize="0"/>
          <p:nvPr/>
        </p:nvPicPr>
        <p:blipFill rotWithShape="1">
          <a:blip r:embed="rId5">
            <a:alphaModFix/>
          </a:blip>
          <a:srcRect/>
          <a:stretch/>
        </p:blipFill>
        <p:spPr>
          <a:xfrm>
            <a:off x="135467" y="3875493"/>
            <a:ext cx="4267201" cy="2849056"/>
          </a:xfrm>
          <a:prstGeom prst="rect">
            <a:avLst/>
          </a:prstGeom>
          <a:noFill/>
          <a:ln>
            <a:noFill/>
          </a:ln>
        </p:spPr>
      </p:pic>
      <p:sp>
        <p:nvSpPr>
          <p:cNvPr id="1733" name="Google Shape;1733;gdfa9a50253_1_139" descr="Questions"/>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gdfa9a50253_1_139"/>
          <p:cNvSpPr txBox="1"/>
          <p:nvPr/>
        </p:nvSpPr>
        <p:spPr>
          <a:xfrm>
            <a:off x="733625" y="99275"/>
            <a:ext cx="81984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500" b="0" i="0" u="none" strike="noStrike" cap="none">
                <a:solidFill>
                  <a:srgbClr val="FF0000"/>
                </a:solidFill>
                <a:latin typeface="Calibri"/>
                <a:ea typeface="Calibri"/>
                <a:cs typeface="Calibri"/>
                <a:sym typeface="Calibri"/>
              </a:rPr>
              <a:t>True</a:t>
            </a:r>
            <a:r>
              <a:rPr lang="en-US" sz="3500" b="0" i="0" u="none" strike="noStrike" cap="none">
                <a:solidFill>
                  <a:schemeClr val="dk1"/>
                </a:solidFill>
                <a:latin typeface="Calibri"/>
                <a:ea typeface="Calibri"/>
                <a:cs typeface="Calibri"/>
                <a:sym typeface="Calibri"/>
              </a:rPr>
              <a:t>/False: </a:t>
            </a:r>
            <a:r>
              <a:rPr lang="en-US" sz="3500">
                <a:solidFill>
                  <a:schemeClr val="dk1"/>
                </a:solidFill>
                <a:latin typeface="Calibri"/>
                <a:ea typeface="Calibri"/>
                <a:cs typeface="Calibri"/>
                <a:sym typeface="Calibri"/>
              </a:rPr>
              <a:t>I</a:t>
            </a:r>
            <a:r>
              <a:rPr lang="en-US" sz="3500" b="0" i="0" u="none" strike="noStrike" cap="none">
                <a:solidFill>
                  <a:schemeClr val="dk1"/>
                </a:solidFill>
                <a:latin typeface="Calibri"/>
                <a:ea typeface="Calibri"/>
                <a:cs typeface="Calibri"/>
                <a:sym typeface="Calibri"/>
              </a:rPr>
              <a:t>rrigation is also used to spread pesticides or fertilizers </a:t>
            </a:r>
            <a:endParaRPr sz="3500" b="0" i="0" u="none" strike="noStrike" cap="none">
              <a:solidFill>
                <a:schemeClr val="dk1"/>
              </a:solidFill>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pic>
        <p:nvPicPr>
          <p:cNvPr id="1739" name="Google Shape;1739;p178" descr="But I don't like fruit or vegetables | Heart and Stroke Foundation"/>
          <p:cNvPicPr preferRelativeResize="0"/>
          <p:nvPr/>
        </p:nvPicPr>
        <p:blipFill rotWithShape="1">
          <a:blip r:embed="rId3">
            <a:alphaModFix/>
          </a:blip>
          <a:srcRect/>
          <a:stretch/>
        </p:blipFill>
        <p:spPr>
          <a:xfrm>
            <a:off x="185737" y="1037308"/>
            <a:ext cx="8772525" cy="5146675"/>
          </a:xfrm>
          <a:prstGeom prst="rect">
            <a:avLst/>
          </a:prstGeom>
          <a:noFill/>
          <a:ln>
            <a:noFill/>
          </a:ln>
        </p:spPr>
      </p:pic>
      <p:sp>
        <p:nvSpPr>
          <p:cNvPr id="1740" name="Google Shape;1740;p17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1" name="Google Shape;1741;p178"/>
          <p:cNvSpPr txBox="1"/>
          <p:nvPr/>
        </p:nvSpPr>
        <p:spPr>
          <a:xfrm>
            <a:off x="1806804" y="88229"/>
            <a:ext cx="8094433" cy="310020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latin typeface="Calibri"/>
                <a:ea typeface="Calibri"/>
                <a:cs typeface="Calibri"/>
                <a:sym typeface="Calibri"/>
              </a:rPr>
              <a:t>Why is irrigation important to us?</a:t>
            </a:r>
            <a:endParaRPr sz="30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9"/>
          <p:cNvSpPr/>
          <p:nvPr/>
        </p:nvSpPr>
        <p:spPr>
          <a:xfrm>
            <a:off x="908950" y="478725"/>
            <a:ext cx="7939500" cy="91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characteristics of a gas?</a:t>
            </a:r>
            <a:endParaRPr sz="1400" b="0" i="0" u="none" strike="noStrike" cap="none">
              <a:solidFill>
                <a:srgbClr val="000000"/>
              </a:solidFill>
              <a:latin typeface="Arial"/>
              <a:ea typeface="Arial"/>
              <a:cs typeface="Arial"/>
              <a:sym typeface="Arial"/>
            </a:endParaRPr>
          </a:p>
        </p:txBody>
      </p:sp>
      <p:pic>
        <p:nvPicPr>
          <p:cNvPr id="264" name="Google Shape;264;p19" descr="states of matter hehe.jpg"/>
          <p:cNvPicPr preferRelativeResize="0"/>
          <p:nvPr/>
        </p:nvPicPr>
        <p:blipFill rotWithShape="1">
          <a:blip r:embed="rId3">
            <a:alphaModFix/>
          </a:blip>
          <a:srcRect l="77750" t="19765" b="28700"/>
          <a:stretch/>
        </p:blipFill>
        <p:spPr>
          <a:xfrm>
            <a:off x="992458" y="1869611"/>
            <a:ext cx="3100569" cy="4209018"/>
          </a:xfrm>
          <a:prstGeom prst="rect">
            <a:avLst/>
          </a:prstGeom>
          <a:noFill/>
          <a:ln>
            <a:noFill/>
          </a:ln>
        </p:spPr>
      </p:pic>
      <p:pic>
        <p:nvPicPr>
          <p:cNvPr id="265" name="Google Shape;265;p19" descr="jar.jpg"/>
          <p:cNvPicPr preferRelativeResize="0"/>
          <p:nvPr/>
        </p:nvPicPr>
        <p:blipFill rotWithShape="1">
          <a:blip r:embed="rId4">
            <a:alphaModFix/>
          </a:blip>
          <a:srcRect b="9935"/>
          <a:stretch/>
        </p:blipFill>
        <p:spPr>
          <a:xfrm>
            <a:off x="4384493" y="1869597"/>
            <a:ext cx="3857165" cy="4209019"/>
          </a:xfrm>
          <a:prstGeom prst="rect">
            <a:avLst/>
          </a:prstGeom>
          <a:noFill/>
          <a:ln>
            <a:noFill/>
          </a:ln>
        </p:spPr>
      </p:pic>
      <p:sp>
        <p:nvSpPr>
          <p:cNvPr id="266" name="Google Shape;266;p19"/>
          <p:cNvSpPr txBox="1"/>
          <p:nvPr/>
        </p:nvSpPr>
        <p:spPr>
          <a:xfrm>
            <a:off x="5167272" y="3633688"/>
            <a:ext cx="2291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267" name="Google Shape;267;p19"/>
          <p:cNvCxnSpPr>
            <a:stCxn id="266" idx="0"/>
          </p:cNvCxnSpPr>
          <p:nvPr/>
        </p:nvCxnSpPr>
        <p:spPr>
          <a:xfrm rot="10800000">
            <a:off x="6313122" y="3067588"/>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68" name="Google Shape;268;p19"/>
          <p:cNvCxnSpPr>
            <a:stCxn id="266" idx="2"/>
          </p:cNvCxnSpPr>
          <p:nvPr/>
        </p:nvCxnSpPr>
        <p:spPr>
          <a:xfrm>
            <a:off x="6313122" y="4649488"/>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69" name="Google Shape;269;p19"/>
          <p:cNvCxnSpPr/>
          <p:nvPr/>
        </p:nvCxnSpPr>
        <p:spPr>
          <a:xfrm rot="10800000">
            <a:off x="5167379" y="4214064"/>
            <a:ext cx="4560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0" name="Google Shape;270;p19"/>
          <p:cNvCxnSpPr/>
          <p:nvPr/>
        </p:nvCxnSpPr>
        <p:spPr>
          <a:xfrm>
            <a:off x="7045828" y="4214064"/>
            <a:ext cx="537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1" name="Google Shape;271;p19"/>
          <p:cNvCxnSpPr/>
          <p:nvPr/>
        </p:nvCxnSpPr>
        <p:spPr>
          <a:xfrm rot="10800000" flipH="1">
            <a:off x="6755652" y="3219988"/>
            <a:ext cx="5805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2" name="Google Shape;272;p19"/>
          <p:cNvCxnSpPr/>
          <p:nvPr/>
        </p:nvCxnSpPr>
        <p:spPr>
          <a:xfrm rot="10800000">
            <a:off x="5395432" y="3219988"/>
            <a:ext cx="4560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3" name="Google Shape;273;p19"/>
          <p:cNvCxnSpPr/>
          <p:nvPr/>
        </p:nvCxnSpPr>
        <p:spPr>
          <a:xfrm>
            <a:off x="6589721" y="4676961"/>
            <a:ext cx="456000" cy="572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cxnSp>
        <p:nvCxnSpPr>
          <p:cNvPr id="274" name="Google Shape;274;p19"/>
          <p:cNvCxnSpPr/>
          <p:nvPr/>
        </p:nvCxnSpPr>
        <p:spPr>
          <a:xfrm flipH="1">
            <a:off x="5395368" y="4683996"/>
            <a:ext cx="505200" cy="564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
        <p:nvSpPr>
          <p:cNvPr id="275" name="Google Shape;275;p19"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17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7" name="Google Shape;1747;p17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pic>
        <p:nvPicPr>
          <p:cNvPr id="1753" name="Google Shape;1753;p180" descr="Drip Irrigation Archives — Blog"/>
          <p:cNvPicPr preferRelativeResize="0"/>
          <p:nvPr/>
        </p:nvPicPr>
        <p:blipFill rotWithShape="1">
          <a:blip r:embed="rId3">
            <a:alphaModFix/>
          </a:blip>
          <a:srcRect/>
          <a:stretch/>
        </p:blipFill>
        <p:spPr>
          <a:xfrm>
            <a:off x="942975" y="863600"/>
            <a:ext cx="7258050" cy="5272086"/>
          </a:xfrm>
          <a:prstGeom prst="rect">
            <a:avLst/>
          </a:prstGeom>
          <a:noFill/>
          <a:ln>
            <a:noFill/>
          </a:ln>
        </p:spPr>
      </p:pic>
      <p:sp>
        <p:nvSpPr>
          <p:cNvPr id="1754" name="Google Shape;1754;p18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5" name="Google Shape;1755;p18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pic>
        <p:nvPicPr>
          <p:cNvPr id="1761" name="Google Shape;1761;p181" descr="Sprinkler Irrigation – Rain for Rent®"/>
          <p:cNvPicPr preferRelativeResize="0"/>
          <p:nvPr/>
        </p:nvPicPr>
        <p:blipFill rotWithShape="1">
          <a:blip r:embed="rId3">
            <a:alphaModFix/>
          </a:blip>
          <a:srcRect/>
          <a:stretch/>
        </p:blipFill>
        <p:spPr>
          <a:xfrm>
            <a:off x="1575593" y="385762"/>
            <a:ext cx="5992813" cy="6086475"/>
          </a:xfrm>
          <a:prstGeom prst="rect">
            <a:avLst/>
          </a:prstGeom>
          <a:noFill/>
          <a:ln>
            <a:noFill/>
          </a:ln>
        </p:spPr>
      </p:pic>
      <p:sp>
        <p:nvSpPr>
          <p:cNvPr id="1762" name="Google Shape;1762;p18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3" name="Google Shape;1763;p18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18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0" name="Google Shape;1770;p182"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771" name="Google Shape;1771;p182" descr="Agriculture - Irrigation, canal and furrow irrigation of processing tomato  field / Yolo County | Irrigation, Water irrigation, Agriculture"/>
          <p:cNvPicPr preferRelativeResize="0"/>
          <p:nvPr/>
        </p:nvPicPr>
        <p:blipFill rotWithShape="1">
          <a:blip r:embed="rId5">
            <a:alphaModFix/>
          </a:blip>
          <a:srcRect t="9299" b="28715"/>
          <a:stretch/>
        </p:blipFill>
        <p:spPr>
          <a:xfrm>
            <a:off x="996265" y="1793081"/>
            <a:ext cx="7151470" cy="3271838"/>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p18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184"/>
          <p:cNvSpPr txBox="1">
            <a:spLocks noGrp="1"/>
          </p:cNvSpPr>
          <p:nvPr>
            <p:ph type="title"/>
          </p:nvPr>
        </p:nvSpPr>
        <p:spPr>
          <a:xfrm>
            <a:off x="1131600" y="326222"/>
            <a:ext cx="6880800" cy="124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500"/>
              <a:buFont typeface="Calibri"/>
              <a:buNone/>
            </a:pPr>
            <a:r>
              <a:rPr lang="en-US" sz="4500">
                <a:solidFill>
                  <a:srgbClr val="222222"/>
                </a:solidFill>
                <a:highlight>
                  <a:srgbClr val="FFFFFF"/>
                </a:highlight>
              </a:rPr>
              <a:t>What is irrigation?</a:t>
            </a:r>
            <a:endParaRPr sz="4500"/>
          </a:p>
        </p:txBody>
      </p:sp>
      <p:pic>
        <p:nvPicPr>
          <p:cNvPr id="1782" name="Google Shape;1782;p184"/>
          <p:cNvPicPr preferRelativeResize="0"/>
          <p:nvPr/>
        </p:nvPicPr>
        <p:blipFill rotWithShape="1">
          <a:blip r:embed="rId3">
            <a:alphaModFix/>
          </a:blip>
          <a:srcRect/>
          <a:stretch/>
        </p:blipFill>
        <p:spPr>
          <a:xfrm>
            <a:off x="2182700" y="1568813"/>
            <a:ext cx="4778600" cy="4778600"/>
          </a:xfrm>
          <a:prstGeom prst="rect">
            <a:avLst/>
          </a:prstGeom>
          <a:noFill/>
          <a:ln>
            <a:noFill/>
          </a:ln>
        </p:spPr>
      </p:pic>
      <p:sp>
        <p:nvSpPr>
          <p:cNvPr id="1783" name="Google Shape;1783;p18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pic>
        <p:nvPicPr>
          <p:cNvPr id="1789" name="Google Shape;1789;p185" descr="Sprinkler Irrigation – Rain for Rent®"/>
          <p:cNvPicPr preferRelativeResize="0"/>
          <p:nvPr/>
        </p:nvPicPr>
        <p:blipFill rotWithShape="1">
          <a:blip r:embed="rId3">
            <a:alphaModFix/>
          </a:blip>
          <a:srcRect/>
          <a:stretch/>
        </p:blipFill>
        <p:spPr>
          <a:xfrm>
            <a:off x="1575593" y="1706956"/>
            <a:ext cx="5992813" cy="4899469"/>
          </a:xfrm>
          <a:prstGeom prst="rect">
            <a:avLst/>
          </a:prstGeom>
          <a:noFill/>
          <a:ln>
            <a:noFill/>
          </a:ln>
        </p:spPr>
      </p:pic>
      <p:sp>
        <p:nvSpPr>
          <p:cNvPr id="1790" name="Google Shape;1790;p185"/>
          <p:cNvSpPr txBox="1"/>
          <p:nvPr/>
        </p:nvSpPr>
        <p:spPr>
          <a:xfrm>
            <a:off x="908925" y="193750"/>
            <a:ext cx="7758600" cy="1513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500"/>
              <a:buFont typeface="Calibri"/>
              <a:buNone/>
            </a:pPr>
            <a:r>
              <a:rPr lang="en-US" sz="4000" b="0" i="0" u="none" strike="noStrike" cap="none">
                <a:solidFill>
                  <a:srgbClr val="222222"/>
                </a:solidFill>
                <a:highlight>
                  <a:srgbClr val="FFFFFF"/>
                </a:highlight>
                <a:latin typeface="Calibri"/>
                <a:ea typeface="Calibri"/>
                <a:cs typeface="Calibri"/>
                <a:sym typeface="Calibri"/>
              </a:rPr>
              <a:t>Why are sprinklers a type of irrigation?</a:t>
            </a:r>
            <a:endParaRPr sz="4000" b="0" i="0" u="none" strike="noStrike" cap="none">
              <a:solidFill>
                <a:schemeClr val="dk1"/>
              </a:solidFill>
              <a:latin typeface="Calibri"/>
              <a:ea typeface="Calibri"/>
              <a:cs typeface="Calibri"/>
              <a:sym typeface="Calibri"/>
            </a:endParaRPr>
          </a:p>
        </p:txBody>
      </p:sp>
      <p:sp>
        <p:nvSpPr>
          <p:cNvPr id="1791" name="Google Shape;1791;p18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p186"/>
          <p:cNvSpPr txBox="1"/>
          <p:nvPr/>
        </p:nvSpPr>
        <p:spPr>
          <a:xfrm>
            <a:off x="849550" y="443025"/>
            <a:ext cx="8093100" cy="1558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500"/>
              <a:buFont typeface="Calibri"/>
              <a:buNone/>
            </a:pPr>
            <a:r>
              <a:rPr lang="en-US" sz="4000" b="0" i="0" u="none" strike="noStrike" cap="none">
                <a:solidFill>
                  <a:srgbClr val="222222"/>
                </a:solidFill>
                <a:highlight>
                  <a:srgbClr val="FFFFFF"/>
                </a:highlight>
                <a:latin typeface="Calibri"/>
                <a:ea typeface="Calibri"/>
                <a:cs typeface="Calibri"/>
                <a:sym typeface="Calibri"/>
              </a:rPr>
              <a:t>Name another example of irrigation and explain why it is an example of irrigation.</a:t>
            </a:r>
            <a:endParaRPr sz="4000" b="0" i="0" u="none" strike="noStrike" cap="none">
              <a:solidFill>
                <a:schemeClr val="dk1"/>
              </a:solidFill>
              <a:latin typeface="Calibri"/>
              <a:ea typeface="Calibri"/>
              <a:cs typeface="Calibri"/>
              <a:sym typeface="Calibri"/>
            </a:endParaRPr>
          </a:p>
        </p:txBody>
      </p:sp>
      <p:sp>
        <p:nvSpPr>
          <p:cNvPr id="1798" name="Google Shape;1798;p18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9" name="Google Shape;1799;p186" descr="Drip Irrigation Archives — Blog"/>
          <p:cNvPicPr preferRelativeResize="0"/>
          <p:nvPr/>
        </p:nvPicPr>
        <p:blipFill rotWithShape="1">
          <a:blip r:embed="rId4">
            <a:alphaModFix/>
          </a:blip>
          <a:srcRect/>
          <a:stretch/>
        </p:blipFill>
        <p:spPr>
          <a:xfrm>
            <a:off x="215349" y="2631294"/>
            <a:ext cx="3992623" cy="3271838"/>
          </a:xfrm>
          <a:prstGeom prst="rect">
            <a:avLst/>
          </a:prstGeom>
          <a:noFill/>
          <a:ln>
            <a:noFill/>
          </a:ln>
        </p:spPr>
      </p:pic>
      <p:pic>
        <p:nvPicPr>
          <p:cNvPr id="1800" name="Google Shape;1800;p186" descr="Agriculture - Irrigation, canal and furrow irrigation of processing tomato  field / Yolo County | Irrigation, Water irrigation, Agriculture"/>
          <p:cNvPicPr preferRelativeResize="0"/>
          <p:nvPr/>
        </p:nvPicPr>
        <p:blipFill rotWithShape="1">
          <a:blip r:embed="rId5">
            <a:alphaModFix/>
          </a:blip>
          <a:srcRect t="9299" b="28715"/>
          <a:stretch/>
        </p:blipFill>
        <p:spPr>
          <a:xfrm>
            <a:off x="4440325" y="2631294"/>
            <a:ext cx="4502326" cy="3271838"/>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p18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6" name="Google Shape;1806;p18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gde6855e7f2_2_12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3" name="Google Shape;1813;gde6855e7f2_2_12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814" name="Google Shape;1814;gde6855e7f2_2_124"/>
          <p:cNvPicPr preferRelativeResize="0"/>
          <p:nvPr/>
        </p:nvPicPr>
        <p:blipFill>
          <a:blip r:embed="rId5">
            <a:alphaModFix/>
          </a:blip>
          <a:stretch>
            <a:fillRect/>
          </a:stretch>
        </p:blipFill>
        <p:spPr>
          <a:xfrm>
            <a:off x="672925" y="704589"/>
            <a:ext cx="7798149" cy="58486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620562" y="980800"/>
            <a:ext cx="7902900" cy="17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2" name="Google Shape;122;p2" descr="dreamstime_s_5336969.jpg"/>
          <p:cNvPicPr preferRelativeResize="0"/>
          <p:nvPr/>
        </p:nvPicPr>
        <p:blipFill rotWithShape="1">
          <a:blip r:embed="rId3">
            <a:alphaModFix/>
          </a:blip>
          <a:srcRect/>
          <a:stretch/>
        </p:blipFill>
        <p:spPr>
          <a:xfrm>
            <a:off x="1942289" y="2704599"/>
            <a:ext cx="5259420" cy="35238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p:nvPr/>
        </p:nvSpPr>
        <p:spPr>
          <a:xfrm>
            <a:off x="849550" y="0"/>
            <a:ext cx="81063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______</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281" name="Google Shape;281;p20"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282" name="Google Shape;282;p2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gde6855e7f2_2_13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1" name="Google Shape;1821;gde6855e7f2_2_13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822" name="Google Shape;1822;gde6855e7f2_2_134"/>
          <p:cNvPicPr preferRelativeResize="0"/>
          <p:nvPr/>
        </p:nvPicPr>
        <p:blipFill>
          <a:blip r:embed="rId5">
            <a:alphaModFix/>
          </a:blip>
          <a:stretch>
            <a:fillRect/>
          </a:stretch>
        </p:blipFill>
        <p:spPr>
          <a:xfrm>
            <a:off x="209938" y="846975"/>
            <a:ext cx="8724124" cy="581790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gde6855e7f2_2_14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2" name="Google Shape;1832;gde6855e7f2_2_146"/>
          <p:cNvSpPr txBox="1">
            <a:spLocks noGrp="1"/>
          </p:cNvSpPr>
          <p:nvPr>
            <p:ph type="title"/>
          </p:nvPr>
        </p:nvSpPr>
        <p:spPr>
          <a:xfrm>
            <a:off x="676500" y="349950"/>
            <a:ext cx="8213700" cy="1242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500"/>
              <a:buFont typeface="Calibri"/>
              <a:buNone/>
            </a:pPr>
            <a:r>
              <a:rPr lang="en-US" sz="4000"/>
              <a:t>Is rain an example of irrigation? Explain your reasoning.</a:t>
            </a:r>
            <a:endParaRPr sz="4000"/>
          </a:p>
        </p:txBody>
      </p:sp>
      <p:sp>
        <p:nvSpPr>
          <p:cNvPr id="1833" name="Google Shape;1833;gde6855e7f2_2_14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4" name="Google Shape;1834;gde6855e7f2_2_146"/>
          <p:cNvPicPr preferRelativeResize="0"/>
          <p:nvPr/>
        </p:nvPicPr>
        <p:blipFill>
          <a:blip r:embed="rId4">
            <a:alphaModFix/>
          </a:blip>
          <a:stretch>
            <a:fillRect/>
          </a:stretch>
        </p:blipFill>
        <p:spPr>
          <a:xfrm>
            <a:off x="1503188" y="1902500"/>
            <a:ext cx="6137626" cy="4603227"/>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p188"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0" name="Google Shape;1840;p188"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gde6855e7f2_2_245"/>
          <p:cNvSpPr txBox="1"/>
          <p:nvPr/>
        </p:nvSpPr>
        <p:spPr>
          <a:xfrm>
            <a:off x="1943099" y="1180177"/>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Irrigation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    Irrigat</a:t>
            </a:r>
            <a:r>
              <a:rPr lang="en-US" sz="6400" b="1" i="0" u="none" strike="noStrike" cap="none">
                <a:solidFill>
                  <a:schemeClr val="dk1"/>
                </a:solidFill>
                <a:latin typeface="Calibri"/>
                <a:ea typeface="Calibri"/>
                <a:cs typeface="Calibri"/>
                <a:sym typeface="Calibri"/>
              </a:rPr>
              <a:t>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847" name="Google Shape;1847;gde6855e7f2_2_245"/>
          <p:cNvCxnSpPr/>
          <p:nvPr/>
        </p:nvCxnSpPr>
        <p:spPr>
          <a:xfrm flipH="1">
            <a:off x="3727542" y="2207088"/>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1848" name="Google Shape;1848;gde6855e7f2_2_24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9" name="Google Shape;1849;gde6855e7f2_2_24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1850" name="Google Shape;1850;gde6855e7f2_2_245"/>
          <p:cNvCxnSpPr/>
          <p:nvPr/>
        </p:nvCxnSpPr>
        <p:spPr>
          <a:xfrm>
            <a:off x="5726932" y="2112163"/>
            <a:ext cx="300600" cy="1210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6" name="Google Shape;1856;gde6855e7f2_2_255"/>
          <p:cNvSpPr txBox="1"/>
          <p:nvPr/>
        </p:nvSpPr>
        <p:spPr>
          <a:xfrm>
            <a:off x="1611201" y="1278650"/>
            <a:ext cx="55608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Irrigation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Irrigat</a:t>
            </a:r>
            <a:r>
              <a:rPr lang="en-US" sz="6400" b="1" i="0" u="none" strike="noStrike" cap="none">
                <a:solidFill>
                  <a:schemeClr val="dk1"/>
                </a:solidFill>
                <a:latin typeface="Calibri"/>
                <a:ea typeface="Calibri"/>
                <a:cs typeface="Calibri"/>
                <a:sym typeface="Calibri"/>
              </a:rPr>
              <a:t>   -ion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857" name="Google Shape;1857;gde6855e7f2_2_255"/>
          <p:cNvCxnSpPr/>
          <p:nvPr/>
        </p:nvCxnSpPr>
        <p:spPr>
          <a:xfrm flipH="1">
            <a:off x="3687659" y="2210637"/>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1858" name="Google Shape;1858;gde6855e7f2_2_255"/>
          <p:cNvCxnSpPr/>
          <p:nvPr/>
        </p:nvCxnSpPr>
        <p:spPr>
          <a:xfrm>
            <a:off x="3636049" y="4235251"/>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1859" name="Google Shape;1859;gde6855e7f2_2_255"/>
          <p:cNvSpPr/>
          <p:nvPr/>
        </p:nvSpPr>
        <p:spPr>
          <a:xfrm>
            <a:off x="2823875" y="1091575"/>
            <a:ext cx="2230800" cy="14001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0" name="Google Shape;1860;gde6855e7f2_2_255"/>
          <p:cNvSpPr txBox="1"/>
          <p:nvPr/>
        </p:nvSpPr>
        <p:spPr>
          <a:xfrm>
            <a:off x="2501950" y="5311550"/>
            <a:ext cx="50940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To supply land with water</a:t>
            </a:r>
            <a:endParaRPr sz="3600" b="0" i="0" u="none" strike="noStrike" cap="none">
              <a:solidFill>
                <a:schemeClr val="dk1"/>
              </a:solidFill>
              <a:latin typeface="Calibri"/>
              <a:ea typeface="Calibri"/>
              <a:cs typeface="Calibri"/>
              <a:sym typeface="Calibri"/>
            </a:endParaRPr>
          </a:p>
        </p:txBody>
      </p:sp>
      <p:sp>
        <p:nvSpPr>
          <p:cNvPr id="1861" name="Google Shape;1861;gde6855e7f2_2_2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2" name="Google Shape;1862;gde6855e7f2_2_25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gde6855e7f2_2_277"/>
          <p:cNvSpPr txBox="1"/>
          <p:nvPr/>
        </p:nvSpPr>
        <p:spPr>
          <a:xfrm>
            <a:off x="1277175" y="1278650"/>
            <a:ext cx="62352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Irrigation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Irrigat</a:t>
            </a:r>
            <a:r>
              <a:rPr lang="en-US" sz="6400" b="1" i="0" u="none" strike="noStrike" cap="none">
                <a:solidFill>
                  <a:schemeClr val="dk1"/>
                </a:solidFill>
                <a:latin typeface="Calibri"/>
                <a:ea typeface="Calibri"/>
                <a:cs typeface="Calibri"/>
                <a:sym typeface="Calibri"/>
              </a:rPr>
              <a:t>      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869" name="Google Shape;1869;gde6855e7f2_2_277"/>
          <p:cNvCxnSpPr/>
          <p:nvPr/>
        </p:nvCxnSpPr>
        <p:spPr>
          <a:xfrm>
            <a:off x="5463901" y="2506490"/>
            <a:ext cx="3366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1870" name="Google Shape;1870;gde6855e7f2_2_277"/>
          <p:cNvCxnSpPr/>
          <p:nvPr/>
        </p:nvCxnSpPr>
        <p:spPr>
          <a:xfrm>
            <a:off x="6099349" y="4191003"/>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1871" name="Google Shape;1871;gde6855e7f2_2_277"/>
          <p:cNvSpPr/>
          <p:nvPr/>
        </p:nvSpPr>
        <p:spPr>
          <a:xfrm>
            <a:off x="4980139" y="1278652"/>
            <a:ext cx="1304100" cy="1083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2" name="Google Shape;1872;gde6855e7f2_2_277"/>
          <p:cNvSpPr txBox="1"/>
          <p:nvPr/>
        </p:nvSpPr>
        <p:spPr>
          <a:xfrm>
            <a:off x="-25" y="5319925"/>
            <a:ext cx="91440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Suffix ion “the state of”; Noun form an adjective</a:t>
            </a:r>
            <a:endParaRPr sz="3600" b="0" i="0" u="none" strike="noStrike" cap="none">
              <a:solidFill>
                <a:schemeClr val="dk1"/>
              </a:solidFill>
              <a:latin typeface="Calibri"/>
              <a:ea typeface="Calibri"/>
              <a:cs typeface="Calibri"/>
              <a:sym typeface="Calibri"/>
            </a:endParaRPr>
          </a:p>
        </p:txBody>
      </p:sp>
      <p:sp>
        <p:nvSpPr>
          <p:cNvPr id="1873" name="Google Shape;1873;gde6855e7f2_2_27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4" name="Google Shape;1874;gde6855e7f2_2_27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gde6855e7f2_2_288"/>
          <p:cNvSpPr txBox="1"/>
          <p:nvPr/>
        </p:nvSpPr>
        <p:spPr>
          <a:xfrm>
            <a:off x="1165608" y="1188217"/>
            <a:ext cx="6581700" cy="30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Irrigat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Irrigation</a:t>
            </a:r>
            <a:endParaRPr sz="1400" b="0" i="0" u="none" strike="noStrike" cap="none">
              <a:solidFill>
                <a:srgbClr val="000000"/>
              </a:solidFill>
              <a:latin typeface="Arial"/>
              <a:ea typeface="Arial"/>
              <a:cs typeface="Arial"/>
              <a:sym typeface="Arial"/>
            </a:endParaRPr>
          </a:p>
        </p:txBody>
      </p:sp>
      <p:sp>
        <p:nvSpPr>
          <p:cNvPr id="1881" name="Google Shape;1881;gde6855e7f2_2_288"/>
          <p:cNvSpPr txBox="1"/>
          <p:nvPr/>
        </p:nvSpPr>
        <p:spPr>
          <a:xfrm>
            <a:off x="2578283" y="5146563"/>
            <a:ext cx="4268700" cy="9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The state of supplying land with water</a:t>
            </a:r>
            <a:endParaRPr sz="1400" b="0" i="0" u="none" strike="noStrike" cap="none">
              <a:solidFill>
                <a:srgbClr val="000000"/>
              </a:solidFill>
              <a:latin typeface="Arial"/>
              <a:ea typeface="Arial"/>
              <a:cs typeface="Arial"/>
              <a:sym typeface="Arial"/>
            </a:endParaRPr>
          </a:p>
        </p:txBody>
      </p:sp>
      <p:sp>
        <p:nvSpPr>
          <p:cNvPr id="1882" name="Google Shape;1882;gde6855e7f2_2_288"/>
          <p:cNvSpPr/>
          <p:nvPr/>
        </p:nvSpPr>
        <p:spPr>
          <a:xfrm>
            <a:off x="4340888" y="4059534"/>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3" name="Google Shape;1883;gde6855e7f2_2_28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4" name="Google Shape;1884;gde6855e7f2_2_28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885" name="Google Shape;1885;gde6855e7f2_2_288"/>
          <p:cNvSpPr/>
          <p:nvPr/>
        </p:nvSpPr>
        <p:spPr>
          <a:xfrm>
            <a:off x="4619462" y="1384232"/>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gde6855e7f2_2_29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1896" name="Google Shape;1896;gde6855e7f2_2_30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gde6855e7f2_2_304"/>
          <p:cNvSpPr txBox="1"/>
          <p:nvPr/>
        </p:nvSpPr>
        <p:spPr>
          <a:xfrm>
            <a:off x="679503" y="464822"/>
            <a:ext cx="8177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How can we use the word parts of irrigation to help us remember the definition of the term?</a:t>
            </a:r>
            <a:endParaRPr sz="1400" b="0" i="0" u="none" strike="noStrike" cap="none">
              <a:solidFill>
                <a:srgbClr val="000000"/>
              </a:solidFill>
              <a:latin typeface="Arial"/>
              <a:ea typeface="Arial"/>
              <a:cs typeface="Arial"/>
              <a:sym typeface="Arial"/>
            </a:endParaRPr>
          </a:p>
        </p:txBody>
      </p:sp>
      <p:sp>
        <p:nvSpPr>
          <p:cNvPr id="1898" name="Google Shape;1898;gde6855e7f2_2_304"/>
          <p:cNvSpPr txBox="1"/>
          <p:nvPr/>
        </p:nvSpPr>
        <p:spPr>
          <a:xfrm>
            <a:off x="1913549" y="2219527"/>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Irrigation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    Irrigat</a:t>
            </a:r>
            <a:r>
              <a:rPr lang="en-US" sz="6400" b="1" i="0" u="none" strike="noStrike" cap="none">
                <a:solidFill>
                  <a:schemeClr val="dk1"/>
                </a:solidFill>
                <a:latin typeface="Calibri"/>
                <a:ea typeface="Calibri"/>
                <a:cs typeface="Calibri"/>
                <a:sym typeface="Calibri"/>
              </a:rPr>
              <a:t>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899" name="Google Shape;1899;gde6855e7f2_2_304"/>
          <p:cNvCxnSpPr/>
          <p:nvPr/>
        </p:nvCxnSpPr>
        <p:spPr>
          <a:xfrm flipH="1">
            <a:off x="3697992" y="3246438"/>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1900" name="Google Shape;1900;gde6855e7f2_2_304"/>
          <p:cNvCxnSpPr/>
          <p:nvPr/>
        </p:nvCxnSpPr>
        <p:spPr>
          <a:xfrm>
            <a:off x="5697382" y="3151513"/>
            <a:ext cx="300600" cy="1210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fa9a50253_0_15"/>
          <p:cNvSpPr/>
          <p:nvPr/>
        </p:nvSpPr>
        <p:spPr>
          <a:xfrm>
            <a:off x="849550" y="0"/>
            <a:ext cx="8106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u="sng">
                <a:solidFill>
                  <a:srgbClr val="FF0000"/>
                </a:solidFill>
                <a:latin typeface="Calibri"/>
                <a:ea typeface="Calibri"/>
                <a:cs typeface="Calibri"/>
                <a:sym typeface="Calibri"/>
              </a:rPr>
              <a:t>Water</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288" name="Google Shape;288;gdfa9a50253_0_15"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289" name="Google Shape;289;gdfa9a50253_0_1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190"/>
          <p:cNvSpPr txBox="1">
            <a:spLocks noGrp="1"/>
          </p:cNvSpPr>
          <p:nvPr>
            <p:ph type="title"/>
          </p:nvPr>
        </p:nvSpPr>
        <p:spPr>
          <a:xfrm>
            <a:off x="703000" y="303750"/>
            <a:ext cx="8187300" cy="849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500"/>
              <a:buFont typeface="Calibri"/>
              <a:buNone/>
            </a:pPr>
            <a:r>
              <a:rPr lang="en-US" sz="4000">
                <a:solidFill>
                  <a:srgbClr val="222222"/>
                </a:solidFill>
                <a:highlight>
                  <a:srgbClr val="FFFFFF"/>
                </a:highlight>
              </a:rPr>
              <a:t>What is irrigation?</a:t>
            </a:r>
            <a:endParaRPr sz="4000"/>
          </a:p>
        </p:txBody>
      </p:sp>
      <p:pic>
        <p:nvPicPr>
          <p:cNvPr id="1906" name="Google Shape;1906;p190"/>
          <p:cNvPicPr preferRelativeResize="0"/>
          <p:nvPr/>
        </p:nvPicPr>
        <p:blipFill rotWithShape="1">
          <a:blip r:embed="rId3">
            <a:alphaModFix/>
          </a:blip>
          <a:srcRect/>
          <a:stretch/>
        </p:blipFill>
        <p:spPr>
          <a:xfrm>
            <a:off x="2182700" y="1582713"/>
            <a:ext cx="4778600" cy="4778600"/>
          </a:xfrm>
          <a:prstGeom prst="rect">
            <a:avLst/>
          </a:prstGeom>
          <a:noFill/>
          <a:ln>
            <a:noFill/>
          </a:ln>
        </p:spPr>
      </p:pic>
      <p:sp>
        <p:nvSpPr>
          <p:cNvPr id="1907" name="Google Shape;1907;p19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pic>
        <p:nvPicPr>
          <p:cNvPr id="1912" name="Google Shape;1912;p191"/>
          <p:cNvPicPr preferRelativeResize="0"/>
          <p:nvPr/>
        </p:nvPicPr>
        <p:blipFill rotWithShape="1">
          <a:blip r:embed="rId3">
            <a:alphaModFix/>
          </a:blip>
          <a:srcRect/>
          <a:stretch/>
        </p:blipFill>
        <p:spPr>
          <a:xfrm>
            <a:off x="135467" y="1318466"/>
            <a:ext cx="4267200" cy="2457762"/>
          </a:xfrm>
          <a:prstGeom prst="rect">
            <a:avLst/>
          </a:prstGeom>
          <a:noFill/>
          <a:ln>
            <a:noFill/>
          </a:ln>
        </p:spPr>
      </p:pic>
      <p:pic>
        <p:nvPicPr>
          <p:cNvPr id="1913" name="Google Shape;1913;p191"/>
          <p:cNvPicPr preferRelativeResize="0"/>
          <p:nvPr/>
        </p:nvPicPr>
        <p:blipFill rotWithShape="1">
          <a:blip r:embed="rId4">
            <a:alphaModFix/>
          </a:blip>
          <a:srcRect/>
          <a:stretch/>
        </p:blipFill>
        <p:spPr>
          <a:xfrm>
            <a:off x="4572000" y="3875494"/>
            <a:ext cx="4078950" cy="2849056"/>
          </a:xfrm>
          <a:prstGeom prst="rect">
            <a:avLst/>
          </a:prstGeom>
          <a:noFill/>
          <a:ln>
            <a:noFill/>
          </a:ln>
        </p:spPr>
      </p:pic>
      <p:pic>
        <p:nvPicPr>
          <p:cNvPr id="1914" name="Google Shape;1914;p191"/>
          <p:cNvPicPr preferRelativeResize="0"/>
          <p:nvPr/>
        </p:nvPicPr>
        <p:blipFill rotWithShape="1">
          <a:blip r:embed="rId5">
            <a:alphaModFix/>
          </a:blip>
          <a:srcRect/>
          <a:stretch/>
        </p:blipFill>
        <p:spPr>
          <a:xfrm>
            <a:off x="135467" y="3875493"/>
            <a:ext cx="4267201" cy="2849056"/>
          </a:xfrm>
          <a:prstGeom prst="rect">
            <a:avLst/>
          </a:prstGeom>
          <a:noFill/>
          <a:ln>
            <a:noFill/>
          </a:ln>
        </p:spPr>
      </p:pic>
      <p:sp>
        <p:nvSpPr>
          <p:cNvPr id="1915" name="Google Shape;1915;p191"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p191"/>
          <p:cNvSpPr txBox="1"/>
          <p:nvPr/>
        </p:nvSpPr>
        <p:spPr>
          <a:xfrm>
            <a:off x="733600" y="99275"/>
            <a:ext cx="82401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500" b="0" i="0" u="none" strike="noStrike" cap="none">
                <a:solidFill>
                  <a:schemeClr val="dk1"/>
                </a:solidFill>
                <a:latin typeface="Calibri"/>
                <a:ea typeface="Calibri"/>
                <a:cs typeface="Calibri"/>
                <a:sym typeface="Calibri"/>
              </a:rPr>
              <a:t>True/False: </a:t>
            </a:r>
            <a:r>
              <a:rPr lang="en-US" sz="3500">
                <a:solidFill>
                  <a:schemeClr val="dk1"/>
                </a:solidFill>
                <a:latin typeface="Calibri"/>
                <a:ea typeface="Calibri"/>
                <a:cs typeface="Calibri"/>
                <a:sym typeface="Calibri"/>
              </a:rPr>
              <a:t>I</a:t>
            </a:r>
            <a:r>
              <a:rPr lang="en-US" sz="3500" b="0" i="0" u="none" strike="noStrike" cap="none">
                <a:solidFill>
                  <a:schemeClr val="dk1"/>
                </a:solidFill>
                <a:latin typeface="Calibri"/>
                <a:ea typeface="Calibri"/>
                <a:cs typeface="Calibri"/>
                <a:sym typeface="Calibri"/>
              </a:rPr>
              <a:t>rrigation is also used to spread pesticides or fertilizers</a:t>
            </a:r>
            <a:r>
              <a:rPr lang="en-US" sz="3500">
                <a:solidFill>
                  <a:schemeClr val="dk1"/>
                </a:solidFill>
                <a:latin typeface="Calibri"/>
                <a:ea typeface="Calibri"/>
                <a:cs typeface="Calibri"/>
                <a:sym typeface="Calibri"/>
              </a:rPr>
              <a:t>.</a:t>
            </a:r>
            <a:endParaRPr sz="3500" b="0" i="0" u="none" strike="noStrike" cap="none">
              <a:solidFill>
                <a:schemeClr val="dk1"/>
              </a:solidFill>
              <a:latin typeface="Calibri"/>
              <a:ea typeface="Calibri"/>
              <a:cs typeface="Calibri"/>
              <a:sym typeface="Calibri"/>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pic>
        <p:nvPicPr>
          <p:cNvPr id="1921" name="Google Shape;1921;gdfa9a50253_1_147"/>
          <p:cNvPicPr preferRelativeResize="0"/>
          <p:nvPr/>
        </p:nvPicPr>
        <p:blipFill rotWithShape="1">
          <a:blip r:embed="rId3">
            <a:alphaModFix/>
          </a:blip>
          <a:srcRect/>
          <a:stretch/>
        </p:blipFill>
        <p:spPr>
          <a:xfrm>
            <a:off x="135467" y="1318466"/>
            <a:ext cx="4267200" cy="2457762"/>
          </a:xfrm>
          <a:prstGeom prst="rect">
            <a:avLst/>
          </a:prstGeom>
          <a:noFill/>
          <a:ln>
            <a:noFill/>
          </a:ln>
        </p:spPr>
      </p:pic>
      <p:pic>
        <p:nvPicPr>
          <p:cNvPr id="1922" name="Google Shape;1922;gdfa9a50253_1_147"/>
          <p:cNvPicPr preferRelativeResize="0"/>
          <p:nvPr/>
        </p:nvPicPr>
        <p:blipFill rotWithShape="1">
          <a:blip r:embed="rId4">
            <a:alphaModFix/>
          </a:blip>
          <a:srcRect/>
          <a:stretch/>
        </p:blipFill>
        <p:spPr>
          <a:xfrm>
            <a:off x="4572000" y="3875494"/>
            <a:ext cx="4078950" cy="2849056"/>
          </a:xfrm>
          <a:prstGeom prst="rect">
            <a:avLst/>
          </a:prstGeom>
          <a:noFill/>
          <a:ln>
            <a:noFill/>
          </a:ln>
        </p:spPr>
      </p:pic>
      <p:pic>
        <p:nvPicPr>
          <p:cNvPr id="1923" name="Google Shape;1923;gdfa9a50253_1_147"/>
          <p:cNvPicPr preferRelativeResize="0"/>
          <p:nvPr/>
        </p:nvPicPr>
        <p:blipFill rotWithShape="1">
          <a:blip r:embed="rId5">
            <a:alphaModFix/>
          </a:blip>
          <a:srcRect/>
          <a:stretch/>
        </p:blipFill>
        <p:spPr>
          <a:xfrm>
            <a:off x="135467" y="3875493"/>
            <a:ext cx="4267201" cy="2849056"/>
          </a:xfrm>
          <a:prstGeom prst="rect">
            <a:avLst/>
          </a:prstGeom>
          <a:noFill/>
          <a:ln>
            <a:noFill/>
          </a:ln>
        </p:spPr>
      </p:pic>
      <p:sp>
        <p:nvSpPr>
          <p:cNvPr id="1924" name="Google Shape;1924;gdfa9a50253_1_147" descr="Questions"/>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gdfa9a50253_1_147"/>
          <p:cNvSpPr txBox="1"/>
          <p:nvPr/>
        </p:nvSpPr>
        <p:spPr>
          <a:xfrm>
            <a:off x="733600" y="99275"/>
            <a:ext cx="8240100" cy="121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500" b="0" i="0" u="none" strike="noStrike" cap="none">
                <a:solidFill>
                  <a:srgbClr val="FF0000"/>
                </a:solidFill>
                <a:latin typeface="Calibri"/>
                <a:ea typeface="Calibri"/>
                <a:cs typeface="Calibri"/>
                <a:sym typeface="Calibri"/>
              </a:rPr>
              <a:t>True</a:t>
            </a:r>
            <a:r>
              <a:rPr lang="en-US" sz="3500" b="0" i="0" u="none" strike="noStrike" cap="none">
                <a:solidFill>
                  <a:schemeClr val="dk1"/>
                </a:solidFill>
                <a:latin typeface="Calibri"/>
                <a:ea typeface="Calibri"/>
                <a:cs typeface="Calibri"/>
                <a:sym typeface="Calibri"/>
              </a:rPr>
              <a:t>/False: </a:t>
            </a:r>
            <a:r>
              <a:rPr lang="en-US" sz="3500">
                <a:solidFill>
                  <a:schemeClr val="dk1"/>
                </a:solidFill>
                <a:latin typeface="Calibri"/>
                <a:ea typeface="Calibri"/>
                <a:cs typeface="Calibri"/>
                <a:sym typeface="Calibri"/>
              </a:rPr>
              <a:t>I</a:t>
            </a:r>
            <a:r>
              <a:rPr lang="en-US" sz="3500" b="0" i="0" u="none" strike="noStrike" cap="none">
                <a:solidFill>
                  <a:schemeClr val="dk1"/>
                </a:solidFill>
                <a:latin typeface="Calibri"/>
                <a:ea typeface="Calibri"/>
                <a:cs typeface="Calibri"/>
                <a:sym typeface="Calibri"/>
              </a:rPr>
              <a:t>rrigation is also used to spread pesticides or fertilizers</a:t>
            </a:r>
            <a:r>
              <a:rPr lang="en-US" sz="3500">
                <a:solidFill>
                  <a:schemeClr val="dk1"/>
                </a:solidFill>
                <a:latin typeface="Calibri"/>
                <a:ea typeface="Calibri"/>
                <a:cs typeface="Calibri"/>
                <a:sym typeface="Calibri"/>
              </a:rPr>
              <a:t>.</a:t>
            </a:r>
            <a:endParaRPr sz="3500" b="0" i="0" u="none" strike="noStrike" cap="none">
              <a:solidFill>
                <a:schemeClr val="dk1"/>
              </a:solidFill>
              <a:latin typeface="Calibri"/>
              <a:ea typeface="Calibri"/>
              <a:cs typeface="Calibri"/>
              <a:sym typeface="Calibri"/>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pic>
        <p:nvPicPr>
          <p:cNvPr id="1930" name="Google Shape;1930;p192" descr="But I don't like fruit or vegetables | Heart and Stroke Foundation"/>
          <p:cNvPicPr preferRelativeResize="0"/>
          <p:nvPr/>
        </p:nvPicPr>
        <p:blipFill rotWithShape="1">
          <a:blip r:embed="rId3">
            <a:alphaModFix/>
          </a:blip>
          <a:srcRect/>
          <a:stretch/>
        </p:blipFill>
        <p:spPr>
          <a:xfrm>
            <a:off x="185737" y="1037308"/>
            <a:ext cx="8772525" cy="5146675"/>
          </a:xfrm>
          <a:prstGeom prst="rect">
            <a:avLst/>
          </a:prstGeom>
          <a:noFill/>
          <a:ln>
            <a:noFill/>
          </a:ln>
        </p:spPr>
      </p:pic>
      <p:sp>
        <p:nvSpPr>
          <p:cNvPr id="1931" name="Google Shape;1931;p19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2" name="Google Shape;1932;p192"/>
          <p:cNvSpPr txBox="1"/>
          <p:nvPr/>
        </p:nvSpPr>
        <p:spPr>
          <a:xfrm>
            <a:off x="929225" y="187700"/>
            <a:ext cx="7947000" cy="84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500" b="0" i="0" u="none" strike="noStrike" cap="none">
                <a:solidFill>
                  <a:schemeClr val="dk1"/>
                </a:solidFill>
                <a:latin typeface="Calibri"/>
                <a:ea typeface="Calibri"/>
                <a:cs typeface="Calibri"/>
                <a:sym typeface="Calibri"/>
              </a:rPr>
              <a:t>Why is irrigation important to us?</a:t>
            </a:r>
            <a:endParaRPr sz="3500" b="0" i="0" u="none" strike="noStrike" cap="none">
              <a:solidFill>
                <a:schemeClr val="dk1"/>
              </a:solidFill>
              <a:latin typeface="Calibri"/>
              <a:ea typeface="Calibri"/>
              <a:cs typeface="Calibri"/>
              <a:sym typeface="Calibri"/>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pic>
        <p:nvPicPr>
          <p:cNvPr id="1938" name="Google Shape;1938;p194" descr="Sprinkler Irrigation – Rain for Rent®"/>
          <p:cNvPicPr preferRelativeResize="0"/>
          <p:nvPr/>
        </p:nvPicPr>
        <p:blipFill rotWithShape="1">
          <a:blip r:embed="rId3">
            <a:alphaModFix/>
          </a:blip>
          <a:srcRect/>
          <a:stretch/>
        </p:blipFill>
        <p:spPr>
          <a:xfrm>
            <a:off x="1575593" y="1743456"/>
            <a:ext cx="5992813" cy="4899469"/>
          </a:xfrm>
          <a:prstGeom prst="rect">
            <a:avLst/>
          </a:prstGeom>
          <a:noFill/>
          <a:ln>
            <a:noFill/>
          </a:ln>
        </p:spPr>
      </p:pic>
      <p:sp>
        <p:nvSpPr>
          <p:cNvPr id="1939" name="Google Shape;1939;p194"/>
          <p:cNvSpPr txBox="1"/>
          <p:nvPr/>
        </p:nvSpPr>
        <p:spPr>
          <a:xfrm>
            <a:off x="943150" y="275900"/>
            <a:ext cx="8002800" cy="1294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500"/>
              <a:buFont typeface="Calibri"/>
              <a:buNone/>
            </a:pPr>
            <a:r>
              <a:rPr lang="en-US" sz="4000" b="0" i="0" u="none" strike="noStrike" cap="none">
                <a:solidFill>
                  <a:srgbClr val="222222"/>
                </a:solidFill>
                <a:highlight>
                  <a:srgbClr val="FFFFFF"/>
                </a:highlight>
                <a:latin typeface="Calibri"/>
                <a:ea typeface="Calibri"/>
                <a:cs typeface="Calibri"/>
                <a:sym typeface="Calibri"/>
              </a:rPr>
              <a:t>Why are sprinklers a type of irrigation?</a:t>
            </a:r>
            <a:endParaRPr sz="4000" b="0" i="0" u="none" strike="noStrike" cap="none">
              <a:solidFill>
                <a:schemeClr val="dk1"/>
              </a:solidFill>
              <a:latin typeface="Calibri"/>
              <a:ea typeface="Calibri"/>
              <a:cs typeface="Calibri"/>
              <a:sym typeface="Calibri"/>
            </a:endParaRPr>
          </a:p>
        </p:txBody>
      </p:sp>
      <p:sp>
        <p:nvSpPr>
          <p:cNvPr id="1940" name="Google Shape;1940;p1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195"/>
          <p:cNvSpPr txBox="1"/>
          <p:nvPr/>
        </p:nvSpPr>
        <p:spPr>
          <a:xfrm>
            <a:off x="915325" y="257750"/>
            <a:ext cx="8027400" cy="199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500"/>
              <a:buFont typeface="Calibri"/>
              <a:buNone/>
            </a:pPr>
            <a:r>
              <a:rPr lang="en-US" sz="4000" b="0" i="0" u="none" strike="noStrike" cap="none">
                <a:solidFill>
                  <a:srgbClr val="222222"/>
                </a:solidFill>
                <a:highlight>
                  <a:srgbClr val="FFFFFF"/>
                </a:highlight>
                <a:latin typeface="Calibri"/>
                <a:ea typeface="Calibri"/>
                <a:cs typeface="Calibri"/>
                <a:sym typeface="Calibri"/>
              </a:rPr>
              <a:t>Name another example of irrigation and explain why it is an example of irrigation.</a:t>
            </a:r>
            <a:endParaRPr sz="4000" b="0" i="0" u="none" strike="noStrike" cap="none">
              <a:solidFill>
                <a:schemeClr val="dk1"/>
              </a:solidFill>
              <a:latin typeface="Calibri"/>
              <a:ea typeface="Calibri"/>
              <a:cs typeface="Calibri"/>
              <a:sym typeface="Calibri"/>
            </a:endParaRPr>
          </a:p>
        </p:txBody>
      </p:sp>
      <p:sp>
        <p:nvSpPr>
          <p:cNvPr id="1947" name="Google Shape;1947;p19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8" name="Google Shape;1948;p195" descr="Drip Irrigation Archives — Blog"/>
          <p:cNvPicPr preferRelativeResize="0"/>
          <p:nvPr/>
        </p:nvPicPr>
        <p:blipFill rotWithShape="1">
          <a:blip r:embed="rId4">
            <a:alphaModFix/>
          </a:blip>
          <a:srcRect/>
          <a:stretch/>
        </p:blipFill>
        <p:spPr>
          <a:xfrm>
            <a:off x="215324" y="2631319"/>
            <a:ext cx="3992623" cy="3271838"/>
          </a:xfrm>
          <a:prstGeom prst="rect">
            <a:avLst/>
          </a:prstGeom>
          <a:noFill/>
          <a:ln>
            <a:noFill/>
          </a:ln>
        </p:spPr>
      </p:pic>
      <p:pic>
        <p:nvPicPr>
          <p:cNvPr id="1949" name="Google Shape;1949;p195" descr="Agriculture - Irrigation, canal and furrow irrigation of processing tomato  field / Yolo County | Irrigation, Water irrigation, Agriculture"/>
          <p:cNvPicPr preferRelativeResize="0"/>
          <p:nvPr/>
        </p:nvPicPr>
        <p:blipFill rotWithShape="1">
          <a:blip r:embed="rId5">
            <a:alphaModFix/>
          </a:blip>
          <a:srcRect t="9299" b="28715"/>
          <a:stretch/>
        </p:blipFill>
        <p:spPr>
          <a:xfrm>
            <a:off x="4440400" y="2631319"/>
            <a:ext cx="4502326" cy="3271838"/>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19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955" name="Google Shape;1955;p19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gde6855e7f2_2_153"/>
          <p:cNvSpPr txBox="1">
            <a:spLocks noGrp="1"/>
          </p:cNvSpPr>
          <p:nvPr>
            <p:ph type="title"/>
          </p:nvPr>
        </p:nvSpPr>
        <p:spPr>
          <a:xfrm>
            <a:off x="849600" y="192400"/>
            <a:ext cx="8026800" cy="1704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500"/>
              <a:buFont typeface="Calibri"/>
              <a:buNone/>
            </a:pPr>
            <a:r>
              <a:rPr lang="en-US" sz="4000" b="1" u="sng"/>
              <a:t>Irrigation:</a:t>
            </a:r>
            <a:r>
              <a:rPr lang="en-US" sz="4000"/>
              <a:t> artificial process of bringing water to farms to water crops </a:t>
            </a:r>
            <a:endParaRPr sz="4000"/>
          </a:p>
        </p:txBody>
      </p:sp>
      <p:pic>
        <p:nvPicPr>
          <p:cNvPr id="1961" name="Google Shape;1961;gde6855e7f2_2_153"/>
          <p:cNvPicPr preferRelativeResize="0"/>
          <p:nvPr/>
        </p:nvPicPr>
        <p:blipFill rotWithShape="1">
          <a:blip r:embed="rId3">
            <a:alphaModFix/>
          </a:blip>
          <a:srcRect/>
          <a:stretch/>
        </p:blipFill>
        <p:spPr>
          <a:xfrm>
            <a:off x="2182700" y="1967025"/>
            <a:ext cx="4778600" cy="4778600"/>
          </a:xfrm>
          <a:prstGeom prst="rect">
            <a:avLst/>
          </a:prstGeom>
          <a:noFill/>
          <a:ln>
            <a:noFill/>
          </a:ln>
        </p:spPr>
      </p:pic>
      <p:sp>
        <p:nvSpPr>
          <p:cNvPr id="1962" name="Google Shape;1962;gde6855e7f2_2_15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gde6855e7f2_2_161"/>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969" name="Google Shape;1969;gde6855e7f2_2_161"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gde6855e7f2_2_161"/>
          <p:cNvSpPr txBox="1"/>
          <p:nvPr/>
        </p:nvSpPr>
        <p:spPr>
          <a:xfrm>
            <a:off x="1508700" y="1474100"/>
            <a:ext cx="6126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Irrigation Ideas</a:t>
            </a:r>
            <a:endParaRPr sz="3600">
              <a:solidFill>
                <a:schemeClr val="dk1"/>
              </a:solidFill>
              <a:latin typeface="Calibri"/>
              <a:ea typeface="Calibri"/>
              <a:cs typeface="Calibri"/>
              <a:sym typeface="Calibri"/>
            </a:endParaRPr>
          </a:p>
        </p:txBody>
      </p:sp>
      <p:pic>
        <p:nvPicPr>
          <p:cNvPr id="1971" name="Google Shape;1971;gde6855e7f2_2_161"/>
          <p:cNvPicPr preferRelativeResize="0"/>
          <p:nvPr/>
        </p:nvPicPr>
        <p:blipFill>
          <a:blip r:embed="rId5">
            <a:alphaModFix/>
          </a:blip>
          <a:stretch>
            <a:fillRect/>
          </a:stretch>
        </p:blipFill>
        <p:spPr>
          <a:xfrm>
            <a:off x="3225550" y="2759999"/>
            <a:ext cx="4905025" cy="3264075"/>
          </a:xfrm>
          <a:prstGeom prst="rect">
            <a:avLst/>
          </a:prstGeom>
          <a:noFill/>
          <a:ln>
            <a:noFill/>
          </a:ln>
        </p:spPr>
      </p:pic>
      <p:sp>
        <p:nvSpPr>
          <p:cNvPr id="1972" name="Google Shape;1972;gde6855e7f2_2_161"/>
          <p:cNvSpPr txBox="1"/>
          <p:nvPr/>
        </p:nvSpPr>
        <p:spPr>
          <a:xfrm>
            <a:off x="345500" y="2760000"/>
            <a:ext cx="25566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This lesson explores how civil engineering has solved the challenge of moving water using irrigation. Students work in teams to design and build their own “irrigation system” out of everyday items. </a:t>
            </a:r>
            <a:endParaRPr sz="1800" i="1">
              <a:solidFill>
                <a:schemeClr val="dk1"/>
              </a:solidFill>
              <a:latin typeface="Calibri"/>
              <a:ea typeface="Calibri"/>
              <a:cs typeface="Calibri"/>
              <a:sym typeface="Calibri"/>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19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p199"/>
          <p:cNvSpPr txBox="1"/>
          <p:nvPr/>
        </p:nvSpPr>
        <p:spPr>
          <a:xfrm>
            <a:off x="583091" y="153457"/>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Why do we need to manage our water resources?</a:t>
            </a:r>
            <a:endParaRPr sz="1400" b="0" i="0" u="none" strike="noStrike" cap="none">
              <a:solidFill>
                <a:srgbClr val="000000"/>
              </a:solidFill>
              <a:latin typeface="Arial"/>
              <a:ea typeface="Arial"/>
              <a:cs typeface="Arial"/>
              <a:sym typeface="Arial"/>
            </a:endParaRPr>
          </a:p>
        </p:txBody>
      </p:sp>
      <p:pic>
        <p:nvPicPr>
          <p:cNvPr id="1979" name="Google Shape;1979;p199" descr="Water Cycle"/>
          <p:cNvPicPr preferRelativeResize="0"/>
          <p:nvPr/>
        </p:nvPicPr>
        <p:blipFill rotWithShape="1">
          <a:blip r:embed="rId4">
            <a:alphaModFix/>
          </a:blip>
          <a:srcRect/>
          <a:stretch/>
        </p:blipFill>
        <p:spPr>
          <a:xfrm>
            <a:off x="561608" y="1248364"/>
            <a:ext cx="3988909" cy="2554973"/>
          </a:xfrm>
          <a:prstGeom prst="rect">
            <a:avLst/>
          </a:prstGeom>
          <a:noFill/>
          <a:ln>
            <a:noFill/>
          </a:ln>
        </p:spPr>
      </p:pic>
      <p:pic>
        <p:nvPicPr>
          <p:cNvPr id="1980" name="Google Shape;1980;p199"/>
          <p:cNvPicPr preferRelativeResize="0"/>
          <p:nvPr/>
        </p:nvPicPr>
        <p:blipFill rotWithShape="1">
          <a:blip r:embed="rId5">
            <a:alphaModFix/>
          </a:blip>
          <a:srcRect/>
          <a:stretch/>
        </p:blipFill>
        <p:spPr>
          <a:xfrm>
            <a:off x="4572000" y="1248364"/>
            <a:ext cx="4010392" cy="2554973"/>
          </a:xfrm>
          <a:prstGeom prst="rect">
            <a:avLst/>
          </a:prstGeom>
          <a:noFill/>
          <a:ln>
            <a:noFill/>
          </a:ln>
        </p:spPr>
      </p:pic>
      <p:pic>
        <p:nvPicPr>
          <p:cNvPr id="1981" name="Google Shape;1981;p199"/>
          <p:cNvPicPr preferRelativeResize="0"/>
          <p:nvPr/>
        </p:nvPicPr>
        <p:blipFill rotWithShape="1">
          <a:blip r:embed="rId6">
            <a:alphaModFix/>
          </a:blip>
          <a:srcRect/>
          <a:stretch/>
        </p:blipFill>
        <p:spPr>
          <a:xfrm>
            <a:off x="2259793" y="3882581"/>
            <a:ext cx="4581448" cy="27944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1"/>
          <p:cNvSpPr txBox="1">
            <a:spLocks noGrp="1"/>
          </p:cNvSpPr>
          <p:nvPr>
            <p:ph type="title"/>
          </p:nvPr>
        </p:nvSpPr>
        <p:spPr>
          <a:xfrm>
            <a:off x="1881311" y="0"/>
            <a:ext cx="5381400" cy="1901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5400"/>
              <a:t>What is climate?</a:t>
            </a:r>
            <a:endParaRPr sz="5400"/>
          </a:p>
        </p:txBody>
      </p:sp>
      <p:pic>
        <p:nvPicPr>
          <p:cNvPr id="295" name="Google Shape;295;p21"/>
          <p:cNvPicPr preferRelativeResize="0"/>
          <p:nvPr/>
        </p:nvPicPr>
        <p:blipFill rotWithShape="1">
          <a:blip r:embed="rId3">
            <a:alphaModFix/>
          </a:blip>
          <a:srcRect/>
          <a:stretch/>
        </p:blipFill>
        <p:spPr>
          <a:xfrm>
            <a:off x="258888" y="2357370"/>
            <a:ext cx="8626225" cy="4114050"/>
          </a:xfrm>
          <a:prstGeom prst="rect">
            <a:avLst/>
          </a:prstGeom>
          <a:noFill/>
          <a:ln>
            <a:noFill/>
          </a:ln>
        </p:spPr>
      </p:pic>
      <p:sp>
        <p:nvSpPr>
          <p:cNvPr id="296" name="Google Shape;296;p2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pic>
        <p:nvPicPr>
          <p:cNvPr id="1986" name="Google Shape;1986;p20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grpSp>
        <p:nvGrpSpPr>
          <p:cNvPr id="2000" name="Google Shape;2000;p202"/>
          <p:cNvGrpSpPr/>
          <p:nvPr/>
        </p:nvGrpSpPr>
        <p:grpSpPr>
          <a:xfrm>
            <a:off x="1505008" y="297180"/>
            <a:ext cx="5828913" cy="6262953"/>
            <a:chOff x="814636" y="0"/>
            <a:chExt cx="5828913" cy="6262953"/>
          </a:xfrm>
        </p:grpSpPr>
        <p:sp>
          <p:nvSpPr>
            <p:cNvPr id="2001" name="Google Shape;2001;p202"/>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p202"/>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2003" name="Google Shape;2003;p202"/>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p202"/>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p202"/>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2006" name="Google Shape;2006;p202"/>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p202"/>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p202"/>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2009" name="Google Shape;2009;p202"/>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0" name="Google Shape;2010;p202"/>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1" name="Google Shape;2011;p202"/>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2012" name="Google Shape;2012;p202"/>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p202"/>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202"/>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2015" name="Google Shape;2015;p202"/>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202"/>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p202"/>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2018" name="Google Shape;2018;p202"/>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019" name="Google Shape;2019;p20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2020" name="Google Shape;2020;p20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2021" name="Google Shape;2021;p20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2022" name="Google Shape;2022;p20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2023" name="Google Shape;2023;p20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4" name="Google Shape;2024;p20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sp>
        <p:nvSpPr>
          <p:cNvPr id="2029" name="Google Shape;2029;p203"/>
          <p:cNvSpPr txBox="1"/>
          <p:nvPr/>
        </p:nvSpPr>
        <p:spPr>
          <a:xfrm>
            <a:off x="0" y="894300"/>
            <a:ext cx="9144000" cy="160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Water Conservation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0" name="Google Shape;2030;p20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1" name="Google Shape;2031;p20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2032" name="Google Shape;2032;p203" descr="Save Water High Res Stock Images | Shutterstock"/>
          <p:cNvPicPr preferRelativeResize="0"/>
          <p:nvPr/>
        </p:nvPicPr>
        <p:blipFill rotWithShape="1">
          <a:blip r:embed="rId3">
            <a:alphaModFix/>
          </a:blip>
          <a:srcRect b="7572"/>
          <a:stretch/>
        </p:blipFill>
        <p:spPr>
          <a:xfrm>
            <a:off x="1632857" y="2495091"/>
            <a:ext cx="5878286" cy="3867242"/>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20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204"/>
          <p:cNvSpPr txBox="1"/>
          <p:nvPr/>
        </p:nvSpPr>
        <p:spPr>
          <a:xfrm>
            <a:off x="467241" y="153332"/>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Why do we need to manage our water resources?</a:t>
            </a:r>
            <a:endParaRPr sz="1400" b="0" i="0" u="none" strike="noStrike" cap="none">
              <a:solidFill>
                <a:srgbClr val="000000"/>
              </a:solidFill>
              <a:latin typeface="Arial"/>
              <a:ea typeface="Arial"/>
              <a:cs typeface="Arial"/>
              <a:sym typeface="Arial"/>
            </a:endParaRPr>
          </a:p>
        </p:txBody>
      </p:sp>
      <p:pic>
        <p:nvPicPr>
          <p:cNvPr id="2039" name="Google Shape;2039;p204" descr="Water Cycle"/>
          <p:cNvPicPr preferRelativeResize="0"/>
          <p:nvPr/>
        </p:nvPicPr>
        <p:blipFill rotWithShape="1">
          <a:blip r:embed="rId4">
            <a:alphaModFix/>
          </a:blip>
          <a:srcRect/>
          <a:stretch/>
        </p:blipFill>
        <p:spPr>
          <a:xfrm>
            <a:off x="561608" y="1248364"/>
            <a:ext cx="3988909" cy="2554973"/>
          </a:xfrm>
          <a:prstGeom prst="rect">
            <a:avLst/>
          </a:prstGeom>
          <a:noFill/>
          <a:ln>
            <a:noFill/>
          </a:ln>
        </p:spPr>
      </p:pic>
      <p:pic>
        <p:nvPicPr>
          <p:cNvPr id="2040" name="Google Shape;2040;p204"/>
          <p:cNvPicPr preferRelativeResize="0"/>
          <p:nvPr/>
        </p:nvPicPr>
        <p:blipFill rotWithShape="1">
          <a:blip r:embed="rId5">
            <a:alphaModFix/>
          </a:blip>
          <a:srcRect/>
          <a:stretch/>
        </p:blipFill>
        <p:spPr>
          <a:xfrm>
            <a:off x="4572000" y="1248364"/>
            <a:ext cx="4010392" cy="2554973"/>
          </a:xfrm>
          <a:prstGeom prst="rect">
            <a:avLst/>
          </a:prstGeom>
          <a:noFill/>
          <a:ln>
            <a:noFill/>
          </a:ln>
        </p:spPr>
      </p:pic>
      <p:pic>
        <p:nvPicPr>
          <p:cNvPr id="2041" name="Google Shape;2041;p204"/>
          <p:cNvPicPr preferRelativeResize="0"/>
          <p:nvPr/>
        </p:nvPicPr>
        <p:blipFill rotWithShape="1">
          <a:blip r:embed="rId6">
            <a:alphaModFix/>
          </a:blip>
          <a:srcRect/>
          <a:stretch/>
        </p:blipFill>
        <p:spPr>
          <a:xfrm>
            <a:off x="2259793" y="3882581"/>
            <a:ext cx="4581448" cy="2794431"/>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205"/>
          <p:cNvSpPr txBox="1"/>
          <p:nvPr/>
        </p:nvSpPr>
        <p:spPr>
          <a:xfrm>
            <a:off x="2301072" y="703611"/>
            <a:ext cx="466480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2047" name="Google Shape;2047;p20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205"/>
          <p:cNvSpPr txBox="1"/>
          <p:nvPr/>
        </p:nvSpPr>
        <p:spPr>
          <a:xfrm>
            <a:off x="1335900" y="1911725"/>
            <a:ext cx="6472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What's Your Water Footprint</a:t>
            </a:r>
            <a:endParaRPr sz="3600">
              <a:solidFill>
                <a:schemeClr val="dk1"/>
              </a:solidFill>
              <a:latin typeface="Calibri"/>
              <a:ea typeface="Calibri"/>
              <a:cs typeface="Calibri"/>
              <a:sym typeface="Calibri"/>
            </a:endParaRPr>
          </a:p>
        </p:txBody>
      </p:sp>
      <p:sp>
        <p:nvSpPr>
          <p:cNvPr id="2049" name="Google Shape;2049;p205"/>
          <p:cNvSpPr txBox="1"/>
          <p:nvPr/>
        </p:nvSpPr>
        <p:spPr>
          <a:xfrm>
            <a:off x="1497150" y="3201575"/>
            <a:ext cx="6149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a:latin typeface="Calibri"/>
                <a:ea typeface="Calibri"/>
                <a:cs typeface="Calibri"/>
                <a:sym typeface="Calibri"/>
              </a:rPr>
              <a:t>Have students calculate their water footprint, compare them, and discuss ways they can reduce their water footprint.</a:t>
            </a:r>
            <a:endParaRPr sz="1800" i="1">
              <a:latin typeface="Calibri"/>
              <a:ea typeface="Calibri"/>
              <a:cs typeface="Calibri"/>
              <a:sym typeface="Calibri"/>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Google Shape;2054;gde77e99aff_0_0"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gdfa9a50253_2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gdfa9a50253_2_0"/>
          <p:cNvSpPr/>
          <p:nvPr/>
        </p:nvSpPr>
        <p:spPr>
          <a:xfrm>
            <a:off x="454163" y="287525"/>
            <a:ext cx="83748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Solid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k</a:t>
            </a:r>
            <a:r>
              <a:rPr lang="en-US" sz="3500" b="0" i="0" u="none" strike="noStrike" cap="none">
                <a:solidFill>
                  <a:schemeClr val="dk1"/>
                </a:solidFill>
                <a:latin typeface="Calibri"/>
                <a:ea typeface="Calibri"/>
                <a:cs typeface="Calibri"/>
                <a:sym typeface="Calibri"/>
              </a:rPr>
              <a:t>eeps a fixed shape, has a definite volume, not easily compressible, and does not flow easily</a:t>
            </a:r>
            <a:endParaRPr sz="3500" b="1" i="0" u="none" strike="noStrike" cap="none">
              <a:solidFill>
                <a:srgbClr val="FF0000"/>
              </a:solidFill>
              <a:latin typeface="Calibri"/>
              <a:ea typeface="Calibri"/>
              <a:cs typeface="Calibri"/>
              <a:sym typeface="Calibri"/>
            </a:endParaRPr>
          </a:p>
        </p:txBody>
      </p:sp>
      <p:pic>
        <p:nvPicPr>
          <p:cNvPr id="2062" name="Google Shape;2062;gdfa9a50253_2_0" descr="states of matter hehe.jpg"/>
          <p:cNvPicPr preferRelativeResize="0"/>
          <p:nvPr/>
        </p:nvPicPr>
        <p:blipFill rotWithShape="1">
          <a:blip r:embed="rId4">
            <a:alphaModFix/>
          </a:blip>
          <a:srcRect t="15901" r="75844" b="28441"/>
          <a:stretch/>
        </p:blipFill>
        <p:spPr>
          <a:xfrm>
            <a:off x="849542" y="2226423"/>
            <a:ext cx="3354581" cy="4529978"/>
          </a:xfrm>
          <a:prstGeom prst="rect">
            <a:avLst/>
          </a:prstGeom>
          <a:noFill/>
          <a:ln>
            <a:noFill/>
          </a:ln>
        </p:spPr>
      </p:pic>
      <p:pic>
        <p:nvPicPr>
          <p:cNvPr id="2063" name="Google Shape;2063;gdfa9a50253_2_0" descr="solid brick.jpg"/>
          <p:cNvPicPr preferRelativeResize="0"/>
          <p:nvPr/>
        </p:nvPicPr>
        <p:blipFill rotWithShape="1">
          <a:blip r:embed="rId5">
            <a:alphaModFix/>
          </a:blip>
          <a:srcRect/>
          <a:stretch/>
        </p:blipFill>
        <p:spPr>
          <a:xfrm>
            <a:off x="4681644" y="3429000"/>
            <a:ext cx="3612813" cy="2402292"/>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gdfa9a50253_2_8"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gdfa9a50253_2_8"/>
          <p:cNvSpPr/>
          <p:nvPr/>
        </p:nvSpPr>
        <p:spPr>
          <a:xfrm>
            <a:off x="706525" y="208775"/>
            <a:ext cx="8108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Liquid</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its container, has a definite volume, is not easily compressible, and flows easily</a:t>
            </a:r>
            <a:endParaRPr sz="3500" b="1" i="0" u="none" strike="noStrike" cap="none">
              <a:solidFill>
                <a:srgbClr val="FF0000"/>
              </a:solidFill>
              <a:latin typeface="Calibri"/>
              <a:ea typeface="Calibri"/>
              <a:cs typeface="Calibri"/>
              <a:sym typeface="Calibri"/>
            </a:endParaRPr>
          </a:p>
        </p:txBody>
      </p:sp>
      <p:pic>
        <p:nvPicPr>
          <p:cNvPr id="2071" name="Google Shape;2071;gdfa9a50253_2_8" descr="states of matter hehe.jpg"/>
          <p:cNvPicPr preferRelativeResize="0"/>
          <p:nvPr/>
        </p:nvPicPr>
        <p:blipFill rotWithShape="1">
          <a:blip r:embed="rId4">
            <a:alphaModFix/>
          </a:blip>
          <a:srcRect l="37534" t="17703" r="41660" b="28437"/>
          <a:stretch/>
        </p:blipFill>
        <p:spPr>
          <a:xfrm>
            <a:off x="849542" y="2561580"/>
            <a:ext cx="2540000" cy="3853734"/>
          </a:xfrm>
          <a:prstGeom prst="rect">
            <a:avLst/>
          </a:prstGeom>
          <a:noFill/>
          <a:ln>
            <a:noFill/>
          </a:ln>
        </p:spPr>
      </p:pic>
      <p:pic>
        <p:nvPicPr>
          <p:cNvPr id="2072" name="Google Shape;2072;gdfa9a50253_2_8" descr="liquids.jpg"/>
          <p:cNvPicPr preferRelativeResize="0"/>
          <p:nvPr/>
        </p:nvPicPr>
        <p:blipFill rotWithShape="1">
          <a:blip r:embed="rId5">
            <a:alphaModFix/>
          </a:blip>
          <a:srcRect/>
          <a:stretch/>
        </p:blipFill>
        <p:spPr>
          <a:xfrm>
            <a:off x="4092573" y="2561580"/>
            <a:ext cx="3323774" cy="3853731"/>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sp>
        <p:nvSpPr>
          <p:cNvPr id="2078" name="Google Shape;2078;gdfa9a50253_2_16"/>
          <p:cNvSpPr/>
          <p:nvPr/>
        </p:nvSpPr>
        <p:spPr>
          <a:xfrm>
            <a:off x="747125" y="139175"/>
            <a:ext cx="79281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Gas</a:t>
            </a:r>
            <a:r>
              <a:rPr lang="en-US" sz="3500" b="0" i="0" u="none" strike="noStrike" cap="none">
                <a:solidFill>
                  <a:schemeClr val="dk1"/>
                </a:solidFill>
                <a:latin typeface="Calibri"/>
                <a:ea typeface="Calibri"/>
                <a:cs typeface="Calibri"/>
                <a:sym typeface="Calibri"/>
              </a:rPr>
              <a:t>: </a:t>
            </a:r>
            <a:r>
              <a:rPr lang="en-US" sz="3500">
                <a:solidFill>
                  <a:schemeClr val="dk1"/>
                </a:solidFill>
                <a:latin typeface="Calibri"/>
                <a:ea typeface="Calibri"/>
                <a:cs typeface="Calibri"/>
                <a:sym typeface="Calibri"/>
              </a:rPr>
              <a:t>f</a:t>
            </a:r>
            <a:r>
              <a:rPr lang="en-US" sz="3500" b="0" i="0" u="none" strike="noStrike" cap="none">
                <a:solidFill>
                  <a:schemeClr val="dk1"/>
                </a:solidFill>
                <a:latin typeface="Calibri"/>
                <a:ea typeface="Calibri"/>
                <a:cs typeface="Calibri"/>
                <a:sym typeface="Calibri"/>
              </a:rPr>
              <a:t>orms the shape of </a:t>
            </a:r>
            <a:r>
              <a:rPr lang="en-US" sz="3500">
                <a:solidFill>
                  <a:schemeClr val="dk1"/>
                </a:solidFill>
                <a:latin typeface="Calibri"/>
                <a:ea typeface="Calibri"/>
                <a:cs typeface="Calibri"/>
                <a:sym typeface="Calibri"/>
              </a:rPr>
              <a:t>its</a:t>
            </a:r>
            <a:r>
              <a:rPr lang="en-US" sz="3500" b="0" i="0" u="none" strike="noStrike" cap="none">
                <a:solidFill>
                  <a:schemeClr val="dk1"/>
                </a:solidFill>
                <a:latin typeface="Calibri"/>
                <a:ea typeface="Calibri"/>
                <a:cs typeface="Calibri"/>
                <a:sym typeface="Calibri"/>
              </a:rPr>
              <a:t> container, has no definite volume, is compressible, and flows easily</a:t>
            </a:r>
            <a:endParaRPr sz="3500" b="1" i="0" u="none" strike="noStrike" cap="none">
              <a:solidFill>
                <a:srgbClr val="FF0000"/>
              </a:solidFill>
              <a:latin typeface="Calibri"/>
              <a:ea typeface="Calibri"/>
              <a:cs typeface="Calibri"/>
              <a:sym typeface="Calibri"/>
            </a:endParaRPr>
          </a:p>
        </p:txBody>
      </p:sp>
      <p:sp>
        <p:nvSpPr>
          <p:cNvPr id="2079" name="Google Shape;2079;gdfa9a50253_2_1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0" name="Google Shape;2080;gdfa9a50253_2_16" descr="states of matter hehe.jpg"/>
          <p:cNvPicPr preferRelativeResize="0"/>
          <p:nvPr/>
        </p:nvPicPr>
        <p:blipFill rotWithShape="1">
          <a:blip r:embed="rId4">
            <a:alphaModFix/>
          </a:blip>
          <a:srcRect l="77750" t="19763" b="28700"/>
          <a:stretch/>
        </p:blipFill>
        <p:spPr>
          <a:xfrm>
            <a:off x="992458" y="2398486"/>
            <a:ext cx="3100569" cy="4209018"/>
          </a:xfrm>
          <a:prstGeom prst="rect">
            <a:avLst/>
          </a:prstGeom>
          <a:noFill/>
          <a:ln>
            <a:noFill/>
          </a:ln>
        </p:spPr>
      </p:pic>
      <p:pic>
        <p:nvPicPr>
          <p:cNvPr id="2081" name="Google Shape;2081;gdfa9a50253_2_16" descr="jar.jpg"/>
          <p:cNvPicPr preferRelativeResize="0"/>
          <p:nvPr/>
        </p:nvPicPr>
        <p:blipFill rotWithShape="1">
          <a:blip r:embed="rId5">
            <a:alphaModFix/>
          </a:blip>
          <a:srcRect b="9934"/>
          <a:stretch/>
        </p:blipFill>
        <p:spPr>
          <a:xfrm>
            <a:off x="4412343" y="2231072"/>
            <a:ext cx="3857165" cy="4209019"/>
          </a:xfrm>
          <a:prstGeom prst="rect">
            <a:avLst/>
          </a:prstGeom>
          <a:noFill/>
          <a:ln>
            <a:noFill/>
          </a:ln>
        </p:spPr>
      </p:pic>
      <p:sp>
        <p:nvSpPr>
          <p:cNvPr id="2082" name="Google Shape;2082;gdfa9a50253_2_16"/>
          <p:cNvSpPr txBox="1"/>
          <p:nvPr/>
        </p:nvSpPr>
        <p:spPr>
          <a:xfrm>
            <a:off x="5195122" y="3995163"/>
            <a:ext cx="2291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2083" name="Google Shape;2083;gdfa9a50253_2_16"/>
          <p:cNvCxnSpPr>
            <a:stCxn id="2082" idx="0"/>
          </p:cNvCxnSpPr>
          <p:nvPr/>
        </p:nvCxnSpPr>
        <p:spPr>
          <a:xfrm rot="10800000">
            <a:off x="6340972" y="3429063"/>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084" name="Google Shape;2084;gdfa9a50253_2_16"/>
          <p:cNvCxnSpPr>
            <a:stCxn id="2082" idx="2"/>
          </p:cNvCxnSpPr>
          <p:nvPr/>
        </p:nvCxnSpPr>
        <p:spPr>
          <a:xfrm>
            <a:off x="6340972" y="5010963"/>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085" name="Google Shape;2085;gdfa9a50253_2_16"/>
          <p:cNvCxnSpPr/>
          <p:nvPr/>
        </p:nvCxnSpPr>
        <p:spPr>
          <a:xfrm rot="10800000">
            <a:off x="5195229" y="4575539"/>
            <a:ext cx="4560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086" name="Google Shape;2086;gdfa9a50253_2_16"/>
          <p:cNvCxnSpPr/>
          <p:nvPr/>
        </p:nvCxnSpPr>
        <p:spPr>
          <a:xfrm>
            <a:off x="7073678" y="4575539"/>
            <a:ext cx="537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087" name="Google Shape;2087;gdfa9a50253_2_16"/>
          <p:cNvCxnSpPr/>
          <p:nvPr/>
        </p:nvCxnSpPr>
        <p:spPr>
          <a:xfrm rot="10800000" flipH="1">
            <a:off x="6783502" y="3581463"/>
            <a:ext cx="5805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088" name="Google Shape;2088;gdfa9a50253_2_16"/>
          <p:cNvCxnSpPr/>
          <p:nvPr/>
        </p:nvCxnSpPr>
        <p:spPr>
          <a:xfrm rot="10800000">
            <a:off x="5423282" y="3581463"/>
            <a:ext cx="4560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089" name="Google Shape;2089;gdfa9a50253_2_16"/>
          <p:cNvCxnSpPr/>
          <p:nvPr/>
        </p:nvCxnSpPr>
        <p:spPr>
          <a:xfrm>
            <a:off x="6617571" y="5038436"/>
            <a:ext cx="456000" cy="572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090" name="Google Shape;2090;gdfa9a50253_2_16"/>
          <p:cNvCxnSpPr/>
          <p:nvPr/>
        </p:nvCxnSpPr>
        <p:spPr>
          <a:xfrm flipH="1">
            <a:off x="5423218" y="5045471"/>
            <a:ext cx="505200" cy="564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2" descr="bowling.jpg"/>
          <p:cNvPicPr preferRelativeResize="0">
            <a:picLocks noGrp="1"/>
          </p:cNvPicPr>
          <p:nvPr>
            <p:ph type="body" idx="1"/>
          </p:nvPr>
        </p:nvPicPr>
        <p:blipFill rotWithShape="1">
          <a:blip r:embed="rId3">
            <a:alphaModFix/>
          </a:blip>
          <a:srcRect l="-10572" r="-10572"/>
          <a:stretch/>
        </p:blipFill>
        <p:spPr>
          <a:xfrm>
            <a:off x="4200525" y="2443163"/>
            <a:ext cx="5157787" cy="3617914"/>
          </a:xfrm>
          <a:prstGeom prst="rect">
            <a:avLst/>
          </a:prstGeom>
          <a:noFill/>
          <a:ln w="9525" cap="flat" cmpd="sng">
            <a:solidFill>
              <a:schemeClr val="lt1"/>
            </a:solidFill>
            <a:prstDash val="solid"/>
            <a:round/>
            <a:headEnd type="none" w="sm" len="sm"/>
            <a:tailEnd type="none" w="sm" len="sm"/>
          </a:ln>
        </p:spPr>
      </p:pic>
      <p:sp>
        <p:nvSpPr>
          <p:cNvPr id="302" name="Google Shape;302;p22"/>
          <p:cNvSpPr txBox="1">
            <a:spLocks noGrp="1"/>
          </p:cNvSpPr>
          <p:nvPr>
            <p:ph type="title"/>
          </p:nvPr>
        </p:nvSpPr>
        <p:spPr>
          <a:xfrm>
            <a:off x="2209350" y="297675"/>
            <a:ext cx="4725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4000"/>
              <a:t>Energy of mass in motion is called</a:t>
            </a:r>
            <a:endParaRPr sz="4000"/>
          </a:p>
        </p:txBody>
      </p:sp>
      <p:sp>
        <p:nvSpPr>
          <p:cNvPr id="303" name="Google Shape;303;p2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2"/>
          <p:cNvSpPr txBox="1"/>
          <p:nvPr/>
        </p:nvSpPr>
        <p:spPr>
          <a:xfrm>
            <a:off x="714375" y="2482405"/>
            <a:ext cx="3363900" cy="354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Potential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Solar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Kinetic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gdfa9a50253_2_33"/>
          <p:cNvSpPr/>
          <p:nvPr/>
        </p:nvSpPr>
        <p:spPr>
          <a:xfrm>
            <a:off x="849550" y="236600"/>
            <a:ext cx="79098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3500" b="1" i="0" u="sng" strike="noStrike" cap="none">
                <a:solidFill>
                  <a:schemeClr val="dk1"/>
                </a:solidFill>
                <a:latin typeface="Calibri"/>
                <a:ea typeface="Calibri"/>
                <a:cs typeface="Calibri"/>
                <a:sym typeface="Calibri"/>
              </a:rPr>
              <a:t>Water</a:t>
            </a:r>
            <a:r>
              <a:rPr lang="en-US" sz="3500" b="0" i="0" u="none" strike="noStrike" cap="none">
                <a:solidFill>
                  <a:schemeClr val="dk1"/>
                </a:solidFill>
                <a:latin typeface="Calibri"/>
                <a:ea typeface="Calibri"/>
                <a:cs typeface="Calibri"/>
                <a:sym typeface="Calibri"/>
              </a:rPr>
              <a:t> is the only compound that exists in all three states of matter: solid, liquid, and gas</a:t>
            </a:r>
            <a:endParaRPr sz="3500" b="0" i="0" u="none" strike="noStrike" cap="none">
              <a:solidFill>
                <a:srgbClr val="000000"/>
              </a:solidFill>
              <a:latin typeface="Arial"/>
              <a:ea typeface="Arial"/>
              <a:cs typeface="Arial"/>
              <a:sym typeface="Arial"/>
            </a:endParaRPr>
          </a:p>
        </p:txBody>
      </p:sp>
      <p:sp>
        <p:nvSpPr>
          <p:cNvPr id="2096" name="Google Shape;2096;gdfa9a50253_2_33"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7" name="Google Shape;2097;gdfa9a50253_2_33" descr="phase | Definition &amp; Facts | Britannica"/>
          <p:cNvPicPr preferRelativeResize="0"/>
          <p:nvPr/>
        </p:nvPicPr>
        <p:blipFill rotWithShape="1">
          <a:blip r:embed="rId4">
            <a:alphaModFix/>
          </a:blip>
          <a:srcRect/>
          <a:stretch/>
        </p:blipFill>
        <p:spPr>
          <a:xfrm>
            <a:off x="0" y="1938992"/>
            <a:ext cx="9144000" cy="4835525"/>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sp>
        <p:nvSpPr>
          <p:cNvPr id="2102" name="Google Shape;2102;gdfa9a50253_2_39"/>
          <p:cNvSpPr txBox="1">
            <a:spLocks noGrp="1"/>
          </p:cNvSpPr>
          <p:nvPr>
            <p:ph type="title"/>
          </p:nvPr>
        </p:nvSpPr>
        <p:spPr>
          <a:xfrm>
            <a:off x="806100" y="161250"/>
            <a:ext cx="8079000" cy="1409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500" b="1" u="sng"/>
              <a:t>Climate</a:t>
            </a:r>
            <a:r>
              <a:rPr lang="en-US" sz="3500"/>
              <a:t>: the average measurements of weather in a place over the course of years</a:t>
            </a:r>
            <a:endParaRPr sz="3500"/>
          </a:p>
        </p:txBody>
      </p:sp>
      <p:pic>
        <p:nvPicPr>
          <p:cNvPr id="2103" name="Google Shape;2103;gdfa9a50253_2_39"/>
          <p:cNvPicPr preferRelativeResize="0"/>
          <p:nvPr/>
        </p:nvPicPr>
        <p:blipFill rotWithShape="1">
          <a:blip r:embed="rId3">
            <a:alphaModFix/>
          </a:blip>
          <a:srcRect/>
          <a:stretch/>
        </p:blipFill>
        <p:spPr>
          <a:xfrm>
            <a:off x="258875" y="1828495"/>
            <a:ext cx="8626225" cy="4114050"/>
          </a:xfrm>
          <a:prstGeom prst="rect">
            <a:avLst/>
          </a:prstGeom>
          <a:noFill/>
          <a:ln>
            <a:noFill/>
          </a:ln>
        </p:spPr>
      </p:pic>
      <p:sp>
        <p:nvSpPr>
          <p:cNvPr id="2104" name="Google Shape;2104;gdfa9a50253_2_39"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pic>
        <p:nvPicPr>
          <p:cNvPr id="2109" name="Google Shape;2109;gdfa9a50253_2_45" descr="bowling.jpg"/>
          <p:cNvPicPr preferRelativeResize="0">
            <a:picLocks noGrp="1"/>
          </p:cNvPicPr>
          <p:nvPr>
            <p:ph type="body" idx="1"/>
          </p:nvPr>
        </p:nvPicPr>
        <p:blipFill rotWithShape="1">
          <a:blip r:embed="rId3">
            <a:alphaModFix/>
          </a:blip>
          <a:srcRect l="-10575" r="-10563"/>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
        <p:nvSpPr>
          <p:cNvPr id="2110" name="Google Shape;2110;gdfa9a50253_2_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3500" b="1" u="sng"/>
              <a:t>Kinetic Energy</a:t>
            </a:r>
            <a:r>
              <a:rPr lang="en-US" sz="3500"/>
              <a:t>: energy of mass in motion</a:t>
            </a:r>
            <a:endParaRPr sz="3500"/>
          </a:p>
        </p:txBody>
      </p:sp>
      <p:sp>
        <p:nvSpPr>
          <p:cNvPr id="2111" name="Google Shape;2111;gdfa9a50253_2_4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gdfa9a50253_2_51"/>
          <p:cNvSpPr/>
          <p:nvPr/>
        </p:nvSpPr>
        <p:spPr>
          <a:xfrm>
            <a:off x="721793" y="510049"/>
            <a:ext cx="7700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Thermal Energy:</a:t>
            </a:r>
            <a:r>
              <a:rPr lang="en-US" sz="4000" b="1"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from heat</a:t>
            </a:r>
            <a:endParaRPr sz="4000" b="1" i="0" u="none" strike="noStrike" cap="none">
              <a:solidFill>
                <a:srgbClr val="FF0000"/>
              </a:solidFill>
              <a:latin typeface="Calibri"/>
              <a:ea typeface="Calibri"/>
              <a:cs typeface="Calibri"/>
              <a:sym typeface="Calibri"/>
            </a:endParaRPr>
          </a:p>
        </p:txBody>
      </p:sp>
      <p:pic>
        <p:nvPicPr>
          <p:cNvPr id="2117" name="Google Shape;2117;gdfa9a50253_2_51" descr="dreamstime_s_5336969.jpg"/>
          <p:cNvPicPr preferRelativeResize="0"/>
          <p:nvPr/>
        </p:nvPicPr>
        <p:blipFill rotWithShape="1">
          <a:blip r:embed="rId3">
            <a:alphaModFix/>
          </a:blip>
          <a:srcRect/>
          <a:stretch/>
        </p:blipFill>
        <p:spPr>
          <a:xfrm>
            <a:off x="2070730" y="1901844"/>
            <a:ext cx="5259420" cy="3523811"/>
          </a:xfrm>
          <a:prstGeom prst="rect">
            <a:avLst/>
          </a:prstGeom>
          <a:noFill/>
          <a:ln>
            <a:noFill/>
          </a:ln>
        </p:spPr>
      </p:pic>
      <p:sp>
        <p:nvSpPr>
          <p:cNvPr id="2118" name="Google Shape;2118;gdfa9a50253_2_5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pic>
        <p:nvPicPr>
          <p:cNvPr id="2123" name="Google Shape;2123;gdfa9a50253_2_57" descr="Climate Science Investigations South Florida - Energy: The Driver of Climate"/>
          <p:cNvPicPr preferRelativeResize="0"/>
          <p:nvPr/>
        </p:nvPicPr>
        <p:blipFill rotWithShape="1">
          <a:blip r:embed="rId3">
            <a:alphaModFix/>
          </a:blip>
          <a:srcRect t="21286" b="6139"/>
          <a:stretch/>
        </p:blipFill>
        <p:spPr>
          <a:xfrm>
            <a:off x="464457" y="2699656"/>
            <a:ext cx="8505372" cy="2481943"/>
          </a:xfrm>
          <a:prstGeom prst="rect">
            <a:avLst/>
          </a:prstGeom>
          <a:noFill/>
          <a:ln>
            <a:noFill/>
          </a:ln>
        </p:spPr>
      </p:pic>
      <p:cxnSp>
        <p:nvCxnSpPr>
          <p:cNvPr id="2124" name="Google Shape;2124;gdfa9a50253_2_57"/>
          <p:cNvCxnSpPr/>
          <p:nvPr/>
        </p:nvCxnSpPr>
        <p:spPr>
          <a:xfrm rot="10800000" flipH="1">
            <a:off x="1059543" y="5153099"/>
            <a:ext cx="6502500" cy="28500"/>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cxnSp>
        <p:nvCxnSpPr>
          <p:cNvPr id="2125" name="Google Shape;2125;gdfa9a50253_2_57"/>
          <p:cNvCxnSpPr/>
          <p:nvPr/>
        </p:nvCxnSpPr>
        <p:spPr>
          <a:xfrm rot="10800000">
            <a:off x="943343" y="6078052"/>
            <a:ext cx="6618600" cy="15000"/>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0"/>
              </a:srgbClr>
            </a:outerShdw>
          </a:effectLst>
        </p:spPr>
      </p:cxnSp>
      <p:sp>
        <p:nvSpPr>
          <p:cNvPr id="2126" name="Google Shape;2126;gdfa9a50253_2_57"/>
          <p:cNvSpPr txBox="1"/>
          <p:nvPr/>
        </p:nvSpPr>
        <p:spPr>
          <a:xfrm>
            <a:off x="2483907" y="5306656"/>
            <a:ext cx="4975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2127" name="Google Shape;2127;gdfa9a50253_2_57"/>
          <p:cNvSpPr/>
          <p:nvPr/>
        </p:nvSpPr>
        <p:spPr>
          <a:xfrm>
            <a:off x="721792" y="367040"/>
            <a:ext cx="77004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can be used to change the state of water. </a:t>
            </a:r>
            <a:endParaRPr sz="4000" b="0" i="0" u="none" strike="noStrike" cap="none">
              <a:solidFill>
                <a:srgbClr val="FF0000"/>
              </a:solidFill>
              <a:latin typeface="Calibri"/>
              <a:ea typeface="Calibri"/>
              <a:cs typeface="Calibri"/>
              <a:sym typeface="Calibri"/>
            </a:endParaRPr>
          </a:p>
        </p:txBody>
      </p:sp>
      <p:sp>
        <p:nvSpPr>
          <p:cNvPr id="2128" name="Google Shape;2128;gdfa9a50253_2_5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gdfa9a50253_2_66"/>
          <p:cNvSpPr txBox="1">
            <a:spLocks noGrp="1"/>
          </p:cNvSpPr>
          <p:nvPr>
            <p:ph type="title"/>
          </p:nvPr>
        </p:nvSpPr>
        <p:spPr>
          <a:xfrm>
            <a:off x="661800" y="373325"/>
            <a:ext cx="8298000" cy="1043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3200"/>
              <a:buFont typeface="Calibri"/>
              <a:buNone/>
            </a:pPr>
            <a:r>
              <a:rPr lang="en-US" sz="3500" b="1" u="sng">
                <a:solidFill>
                  <a:srgbClr val="222222"/>
                </a:solidFill>
                <a:highlight>
                  <a:srgbClr val="FFFFFF"/>
                </a:highlight>
              </a:rPr>
              <a:t>Hydroelectric Power:</a:t>
            </a:r>
            <a:r>
              <a:rPr lang="en-US" sz="3500">
                <a:solidFill>
                  <a:srgbClr val="222222"/>
                </a:solidFill>
                <a:highlight>
                  <a:srgbClr val="FFFFFF"/>
                </a:highlight>
              </a:rPr>
              <a:t> electricity that is created by the movement of water</a:t>
            </a:r>
            <a:endParaRPr sz="3500"/>
          </a:p>
        </p:txBody>
      </p:sp>
      <p:pic>
        <p:nvPicPr>
          <p:cNvPr id="2134" name="Google Shape;2134;gdfa9a50253_2_66"/>
          <p:cNvPicPr preferRelativeResize="0"/>
          <p:nvPr/>
        </p:nvPicPr>
        <p:blipFill rotWithShape="1">
          <a:blip r:embed="rId3">
            <a:alphaModFix/>
          </a:blip>
          <a:srcRect/>
          <a:stretch/>
        </p:blipFill>
        <p:spPr>
          <a:xfrm>
            <a:off x="1970874" y="1789335"/>
            <a:ext cx="5202275" cy="4286000"/>
          </a:xfrm>
          <a:prstGeom prst="rect">
            <a:avLst/>
          </a:prstGeom>
          <a:noFill/>
          <a:ln>
            <a:noFill/>
          </a:ln>
        </p:spPr>
      </p:pic>
      <p:sp>
        <p:nvSpPr>
          <p:cNvPr id="2135" name="Google Shape;2135;gdfa9a50253_2_6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140" name="Google Shape;2140;gde77e99aff_0_140"/>
          <p:cNvSpPr txBox="1">
            <a:spLocks noGrp="1"/>
          </p:cNvSpPr>
          <p:nvPr>
            <p:ph type="title"/>
          </p:nvPr>
        </p:nvSpPr>
        <p:spPr>
          <a:xfrm>
            <a:off x="790050" y="234150"/>
            <a:ext cx="8058300" cy="1663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500"/>
              <a:buFont typeface="Calibri"/>
              <a:buNone/>
            </a:pPr>
            <a:r>
              <a:rPr lang="en-US" sz="4000" b="1" u="sng"/>
              <a:t>Irrigation:</a:t>
            </a:r>
            <a:r>
              <a:rPr lang="en-US" sz="4000"/>
              <a:t> artificial process of bringing water to farms to water crops </a:t>
            </a:r>
            <a:endParaRPr sz="4000"/>
          </a:p>
        </p:txBody>
      </p:sp>
      <p:pic>
        <p:nvPicPr>
          <p:cNvPr id="2141" name="Google Shape;2141;gde77e99aff_0_140"/>
          <p:cNvPicPr preferRelativeResize="0"/>
          <p:nvPr/>
        </p:nvPicPr>
        <p:blipFill rotWithShape="1">
          <a:blip r:embed="rId3">
            <a:alphaModFix/>
          </a:blip>
          <a:srcRect/>
          <a:stretch/>
        </p:blipFill>
        <p:spPr>
          <a:xfrm>
            <a:off x="2046350" y="2008750"/>
            <a:ext cx="4778600" cy="4778600"/>
          </a:xfrm>
          <a:prstGeom prst="rect">
            <a:avLst/>
          </a:prstGeom>
          <a:noFill/>
          <a:ln>
            <a:noFill/>
          </a:ln>
        </p:spPr>
      </p:pic>
      <p:sp>
        <p:nvSpPr>
          <p:cNvPr id="2142" name="Google Shape;2142;gde77e99aff_0_14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gde77e99aff_0_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Google Shape;2152;gdfa9a50253_2_72"/>
          <p:cNvSpPr/>
          <p:nvPr/>
        </p:nvSpPr>
        <p:spPr>
          <a:xfrm>
            <a:off x="957075" y="149775"/>
            <a:ext cx="78636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 solid and a liquid?</a:t>
            </a:r>
            <a:endParaRPr sz="4000" b="0" i="0" u="none" strike="noStrike" cap="none">
              <a:solidFill>
                <a:srgbClr val="FF0000"/>
              </a:solidFill>
              <a:latin typeface="Calibri"/>
              <a:ea typeface="Calibri"/>
              <a:cs typeface="Calibri"/>
              <a:sym typeface="Calibri"/>
            </a:endParaRPr>
          </a:p>
        </p:txBody>
      </p:sp>
      <p:sp>
        <p:nvSpPr>
          <p:cNvPr id="2153" name="Google Shape;2153;gdfa9a50253_2_7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4" name="Google Shape;2154;gdfa9a50253_2_72"/>
          <p:cNvPicPr preferRelativeResize="0"/>
          <p:nvPr/>
        </p:nvPicPr>
        <p:blipFill>
          <a:blip r:embed="rId4">
            <a:alphaModFix/>
          </a:blip>
          <a:stretch>
            <a:fillRect/>
          </a:stretch>
        </p:blipFill>
        <p:spPr>
          <a:xfrm>
            <a:off x="152400" y="1625475"/>
            <a:ext cx="4352375" cy="4899525"/>
          </a:xfrm>
          <a:prstGeom prst="rect">
            <a:avLst/>
          </a:prstGeom>
          <a:noFill/>
          <a:ln>
            <a:noFill/>
          </a:ln>
        </p:spPr>
      </p:pic>
      <p:pic>
        <p:nvPicPr>
          <p:cNvPr id="2155" name="Google Shape;2155;gdfa9a50253_2_72"/>
          <p:cNvPicPr preferRelativeResize="0"/>
          <p:nvPr/>
        </p:nvPicPr>
        <p:blipFill>
          <a:blip r:embed="rId4">
            <a:alphaModFix/>
          </a:blip>
          <a:stretch>
            <a:fillRect/>
          </a:stretch>
        </p:blipFill>
        <p:spPr>
          <a:xfrm>
            <a:off x="4572000" y="1625475"/>
            <a:ext cx="4352375" cy="4899525"/>
          </a:xfrm>
          <a:prstGeom prst="rect">
            <a:avLst/>
          </a:prstGeom>
          <a:noFill/>
          <a:ln>
            <a:noFill/>
          </a:ln>
        </p:spPr>
      </p:pic>
      <p:pic>
        <p:nvPicPr>
          <p:cNvPr id="2156" name="Google Shape;2156;gdfa9a50253_2_72" descr="states of matter hehe.jpg"/>
          <p:cNvPicPr preferRelativeResize="0"/>
          <p:nvPr/>
        </p:nvPicPr>
        <p:blipFill rotWithShape="1">
          <a:blip r:embed="rId5">
            <a:alphaModFix/>
          </a:blip>
          <a:srcRect t="15901" r="75844" b="28441"/>
          <a:stretch/>
        </p:blipFill>
        <p:spPr>
          <a:xfrm>
            <a:off x="1341175" y="1951700"/>
            <a:ext cx="1974825" cy="1928925"/>
          </a:xfrm>
          <a:prstGeom prst="rect">
            <a:avLst/>
          </a:prstGeom>
          <a:noFill/>
          <a:ln>
            <a:noFill/>
          </a:ln>
        </p:spPr>
      </p:pic>
      <p:pic>
        <p:nvPicPr>
          <p:cNvPr id="2157" name="Google Shape;2157;gdfa9a50253_2_72" descr="solid brick.jpg"/>
          <p:cNvPicPr preferRelativeResize="0"/>
          <p:nvPr/>
        </p:nvPicPr>
        <p:blipFill rotWithShape="1">
          <a:blip r:embed="rId6">
            <a:alphaModFix/>
          </a:blip>
          <a:srcRect/>
          <a:stretch/>
        </p:blipFill>
        <p:spPr>
          <a:xfrm>
            <a:off x="805573" y="4061560"/>
            <a:ext cx="3046025" cy="2025413"/>
          </a:xfrm>
          <a:prstGeom prst="rect">
            <a:avLst/>
          </a:prstGeom>
          <a:noFill/>
          <a:ln>
            <a:noFill/>
          </a:ln>
        </p:spPr>
      </p:pic>
      <p:pic>
        <p:nvPicPr>
          <p:cNvPr id="2158" name="Google Shape;2158;gdfa9a50253_2_72" descr="states of matter hehe.jpg"/>
          <p:cNvPicPr preferRelativeResize="0"/>
          <p:nvPr/>
        </p:nvPicPr>
        <p:blipFill rotWithShape="1">
          <a:blip r:embed="rId5">
            <a:alphaModFix/>
          </a:blip>
          <a:srcRect l="37534" t="17703" r="41660" b="28437"/>
          <a:stretch/>
        </p:blipFill>
        <p:spPr>
          <a:xfrm>
            <a:off x="5897163" y="1951708"/>
            <a:ext cx="1702050" cy="1775415"/>
          </a:xfrm>
          <a:prstGeom prst="rect">
            <a:avLst/>
          </a:prstGeom>
          <a:noFill/>
          <a:ln>
            <a:noFill/>
          </a:ln>
        </p:spPr>
      </p:pic>
      <p:pic>
        <p:nvPicPr>
          <p:cNvPr id="2159" name="Google Shape;2159;gdfa9a50253_2_72" descr="liquids.jpg"/>
          <p:cNvPicPr preferRelativeResize="0"/>
          <p:nvPr/>
        </p:nvPicPr>
        <p:blipFill rotWithShape="1">
          <a:blip r:embed="rId7">
            <a:alphaModFix/>
          </a:blip>
          <a:srcRect/>
          <a:stretch/>
        </p:blipFill>
        <p:spPr>
          <a:xfrm>
            <a:off x="5504565" y="4061549"/>
            <a:ext cx="2487276" cy="2125200"/>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gdfa9a50253_2_83"/>
          <p:cNvSpPr/>
          <p:nvPr/>
        </p:nvSpPr>
        <p:spPr>
          <a:xfrm>
            <a:off x="908950" y="478725"/>
            <a:ext cx="7939500" cy="91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characteristics of a gas?</a:t>
            </a:r>
            <a:endParaRPr sz="1400" b="0" i="0" u="none" strike="noStrike" cap="none">
              <a:solidFill>
                <a:srgbClr val="000000"/>
              </a:solidFill>
              <a:latin typeface="Arial"/>
              <a:ea typeface="Arial"/>
              <a:cs typeface="Arial"/>
              <a:sym typeface="Arial"/>
            </a:endParaRPr>
          </a:p>
        </p:txBody>
      </p:sp>
      <p:pic>
        <p:nvPicPr>
          <p:cNvPr id="2165" name="Google Shape;2165;gdfa9a50253_2_83" descr="states of matter hehe.jpg"/>
          <p:cNvPicPr preferRelativeResize="0"/>
          <p:nvPr/>
        </p:nvPicPr>
        <p:blipFill rotWithShape="1">
          <a:blip r:embed="rId3">
            <a:alphaModFix/>
          </a:blip>
          <a:srcRect l="77750" t="19763" b="28700"/>
          <a:stretch/>
        </p:blipFill>
        <p:spPr>
          <a:xfrm>
            <a:off x="992458" y="1869611"/>
            <a:ext cx="3100569" cy="4209018"/>
          </a:xfrm>
          <a:prstGeom prst="rect">
            <a:avLst/>
          </a:prstGeom>
          <a:noFill/>
          <a:ln>
            <a:noFill/>
          </a:ln>
        </p:spPr>
      </p:pic>
      <p:pic>
        <p:nvPicPr>
          <p:cNvPr id="2166" name="Google Shape;2166;gdfa9a50253_2_83" descr="jar.jpg"/>
          <p:cNvPicPr preferRelativeResize="0"/>
          <p:nvPr/>
        </p:nvPicPr>
        <p:blipFill rotWithShape="1">
          <a:blip r:embed="rId4">
            <a:alphaModFix/>
          </a:blip>
          <a:srcRect b="9934"/>
          <a:stretch/>
        </p:blipFill>
        <p:spPr>
          <a:xfrm>
            <a:off x="4384493" y="1869597"/>
            <a:ext cx="3857165" cy="4209019"/>
          </a:xfrm>
          <a:prstGeom prst="rect">
            <a:avLst/>
          </a:prstGeom>
          <a:noFill/>
          <a:ln>
            <a:noFill/>
          </a:ln>
        </p:spPr>
      </p:pic>
      <p:sp>
        <p:nvSpPr>
          <p:cNvPr id="2167" name="Google Shape;2167;gdfa9a50253_2_83"/>
          <p:cNvSpPr txBox="1"/>
          <p:nvPr/>
        </p:nvSpPr>
        <p:spPr>
          <a:xfrm>
            <a:off x="5167272" y="3633688"/>
            <a:ext cx="2291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GAS</a:t>
            </a:r>
            <a:endParaRPr sz="1400" b="0" i="0" u="none" strike="noStrike" cap="none">
              <a:solidFill>
                <a:srgbClr val="000000"/>
              </a:solidFill>
              <a:latin typeface="Arial"/>
              <a:ea typeface="Arial"/>
              <a:cs typeface="Arial"/>
              <a:sym typeface="Arial"/>
            </a:endParaRPr>
          </a:p>
        </p:txBody>
      </p:sp>
      <p:cxnSp>
        <p:nvCxnSpPr>
          <p:cNvPr id="2168" name="Google Shape;2168;gdfa9a50253_2_83"/>
          <p:cNvCxnSpPr>
            <a:stCxn id="2167" idx="0"/>
          </p:cNvCxnSpPr>
          <p:nvPr/>
        </p:nvCxnSpPr>
        <p:spPr>
          <a:xfrm rot="10800000">
            <a:off x="6313122" y="3067588"/>
            <a:ext cx="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169" name="Google Shape;2169;gdfa9a50253_2_83"/>
          <p:cNvCxnSpPr>
            <a:stCxn id="2167" idx="2"/>
          </p:cNvCxnSpPr>
          <p:nvPr/>
        </p:nvCxnSpPr>
        <p:spPr>
          <a:xfrm>
            <a:off x="6313122" y="4649488"/>
            <a:ext cx="0" cy="5997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170" name="Google Shape;2170;gdfa9a50253_2_83"/>
          <p:cNvCxnSpPr/>
          <p:nvPr/>
        </p:nvCxnSpPr>
        <p:spPr>
          <a:xfrm rot="10800000">
            <a:off x="5167379" y="4214064"/>
            <a:ext cx="4560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171" name="Google Shape;2171;gdfa9a50253_2_83"/>
          <p:cNvCxnSpPr/>
          <p:nvPr/>
        </p:nvCxnSpPr>
        <p:spPr>
          <a:xfrm>
            <a:off x="7045828" y="4214064"/>
            <a:ext cx="537300"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172" name="Google Shape;2172;gdfa9a50253_2_83"/>
          <p:cNvCxnSpPr/>
          <p:nvPr/>
        </p:nvCxnSpPr>
        <p:spPr>
          <a:xfrm rot="10800000" flipH="1">
            <a:off x="6755652" y="3219988"/>
            <a:ext cx="5805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173" name="Google Shape;2173;gdfa9a50253_2_83"/>
          <p:cNvCxnSpPr/>
          <p:nvPr/>
        </p:nvCxnSpPr>
        <p:spPr>
          <a:xfrm rot="10800000">
            <a:off x="5395432" y="3219988"/>
            <a:ext cx="456000" cy="566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174" name="Google Shape;2174;gdfa9a50253_2_83"/>
          <p:cNvCxnSpPr/>
          <p:nvPr/>
        </p:nvCxnSpPr>
        <p:spPr>
          <a:xfrm>
            <a:off x="6589721" y="4676961"/>
            <a:ext cx="456000" cy="5721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cxnSp>
        <p:nvCxnSpPr>
          <p:cNvPr id="2175" name="Google Shape;2175;gdfa9a50253_2_83"/>
          <p:cNvCxnSpPr/>
          <p:nvPr/>
        </p:nvCxnSpPr>
        <p:spPr>
          <a:xfrm flipH="1">
            <a:off x="5395368" y="4683996"/>
            <a:ext cx="505200" cy="5649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0"/>
              </a:srgbClr>
            </a:outerShdw>
          </a:effectLst>
        </p:spPr>
      </p:cxnSp>
      <p:sp>
        <p:nvSpPr>
          <p:cNvPr id="2176" name="Google Shape;2176;gdfa9a50253_2_83"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gdfa9a50253_0_21" descr="bowling.jpg"/>
          <p:cNvPicPr preferRelativeResize="0">
            <a:picLocks noGrp="1"/>
          </p:cNvPicPr>
          <p:nvPr>
            <p:ph type="body" idx="1"/>
          </p:nvPr>
        </p:nvPicPr>
        <p:blipFill rotWithShape="1">
          <a:blip r:embed="rId3">
            <a:alphaModFix/>
          </a:blip>
          <a:srcRect l="-10575" r="-10563"/>
          <a:stretch/>
        </p:blipFill>
        <p:spPr>
          <a:xfrm>
            <a:off x="4200525" y="2443163"/>
            <a:ext cx="5157900" cy="3618000"/>
          </a:xfrm>
          <a:prstGeom prst="rect">
            <a:avLst/>
          </a:prstGeom>
          <a:noFill/>
          <a:ln w="9525" cap="flat" cmpd="sng">
            <a:solidFill>
              <a:schemeClr val="lt1"/>
            </a:solidFill>
            <a:prstDash val="solid"/>
            <a:round/>
            <a:headEnd type="none" w="sm" len="sm"/>
            <a:tailEnd type="none" w="sm" len="sm"/>
          </a:ln>
        </p:spPr>
      </p:pic>
      <p:sp>
        <p:nvSpPr>
          <p:cNvPr id="310" name="Google Shape;310;gdfa9a50253_0_21"/>
          <p:cNvSpPr txBox="1">
            <a:spLocks noGrp="1"/>
          </p:cNvSpPr>
          <p:nvPr>
            <p:ph type="title"/>
          </p:nvPr>
        </p:nvSpPr>
        <p:spPr>
          <a:xfrm>
            <a:off x="2209350" y="297675"/>
            <a:ext cx="4725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4000"/>
              <a:t>Energy of mass in motion is called</a:t>
            </a:r>
            <a:endParaRPr sz="4000"/>
          </a:p>
        </p:txBody>
      </p:sp>
      <p:sp>
        <p:nvSpPr>
          <p:cNvPr id="311" name="Google Shape;311;gdfa9a50253_0_2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dfa9a50253_0_21"/>
          <p:cNvSpPr txBox="1"/>
          <p:nvPr/>
        </p:nvSpPr>
        <p:spPr>
          <a:xfrm>
            <a:off x="714375" y="2482405"/>
            <a:ext cx="3363900" cy="354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Potential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Solar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FF0000"/>
              </a:buClr>
              <a:buSzPts val="3200"/>
              <a:buFont typeface="Calibri"/>
              <a:buAutoNum type="alphaUcParenR"/>
            </a:pPr>
            <a:r>
              <a:rPr lang="en-US" sz="3200" b="0" i="0" u="none" strike="noStrike" cap="none">
                <a:solidFill>
                  <a:srgbClr val="FF0000"/>
                </a:solidFill>
                <a:latin typeface="Calibri"/>
                <a:ea typeface="Calibri"/>
                <a:cs typeface="Calibri"/>
                <a:sym typeface="Calibri"/>
              </a:rPr>
              <a:t>Kinetic Energy</a:t>
            </a:r>
            <a:endParaRPr sz="32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gdfa9a50253_2_99"/>
          <p:cNvSpPr/>
          <p:nvPr/>
        </p:nvSpPr>
        <p:spPr>
          <a:xfrm>
            <a:off x="849550" y="0"/>
            <a:ext cx="8106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______</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2182" name="Google Shape;2182;gdfa9a50253_2_99"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2183" name="Google Shape;2183;gdfa9a50253_2_9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gdfa9a50253_2_105"/>
          <p:cNvSpPr/>
          <p:nvPr/>
        </p:nvSpPr>
        <p:spPr>
          <a:xfrm>
            <a:off x="849550" y="0"/>
            <a:ext cx="81063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u="sng">
                <a:solidFill>
                  <a:srgbClr val="FF0000"/>
                </a:solidFill>
                <a:latin typeface="Calibri"/>
                <a:ea typeface="Calibri"/>
                <a:cs typeface="Calibri"/>
                <a:sym typeface="Calibri"/>
              </a:rPr>
              <a:t>Water</a:t>
            </a:r>
            <a:r>
              <a:rPr lang="en-US" sz="4000" b="0" i="0" u="none" strike="noStrike" cap="none">
                <a:solidFill>
                  <a:schemeClr val="dk1"/>
                </a:solidFill>
                <a:latin typeface="Calibri"/>
                <a:ea typeface="Calibri"/>
                <a:cs typeface="Calibri"/>
                <a:sym typeface="Calibri"/>
              </a:rPr>
              <a:t> is the only compound that exists in all three states of matter: solid, liquid, and gas.</a:t>
            </a:r>
            <a:endParaRPr sz="1400" b="0" i="0" u="none" strike="noStrike" cap="none">
              <a:solidFill>
                <a:srgbClr val="000000"/>
              </a:solidFill>
              <a:latin typeface="Arial"/>
              <a:ea typeface="Arial"/>
              <a:cs typeface="Arial"/>
              <a:sym typeface="Arial"/>
            </a:endParaRPr>
          </a:p>
        </p:txBody>
      </p:sp>
      <p:pic>
        <p:nvPicPr>
          <p:cNvPr id="2189" name="Google Shape;2189;gdfa9a50253_2_105" descr="phase | Definition &amp; Facts | Britannica"/>
          <p:cNvPicPr preferRelativeResize="0"/>
          <p:nvPr/>
        </p:nvPicPr>
        <p:blipFill rotWithShape="1">
          <a:blip r:embed="rId3">
            <a:alphaModFix/>
          </a:blip>
          <a:srcRect/>
          <a:stretch/>
        </p:blipFill>
        <p:spPr>
          <a:xfrm>
            <a:off x="0" y="1938992"/>
            <a:ext cx="9144000" cy="4835525"/>
          </a:xfrm>
          <a:prstGeom prst="rect">
            <a:avLst/>
          </a:prstGeom>
          <a:noFill/>
          <a:ln>
            <a:noFill/>
          </a:ln>
        </p:spPr>
      </p:pic>
      <p:sp>
        <p:nvSpPr>
          <p:cNvPr id="2190" name="Google Shape;2190;gdfa9a50253_2_10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5" name="Google Shape;2195;gdfa9a50253_2_111"/>
          <p:cNvSpPr txBox="1">
            <a:spLocks noGrp="1"/>
          </p:cNvSpPr>
          <p:nvPr>
            <p:ph type="title"/>
          </p:nvPr>
        </p:nvSpPr>
        <p:spPr>
          <a:xfrm>
            <a:off x="1881311" y="0"/>
            <a:ext cx="5381400" cy="1901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5400"/>
              <a:t>What is climate?</a:t>
            </a:r>
            <a:endParaRPr sz="5400"/>
          </a:p>
        </p:txBody>
      </p:sp>
      <p:pic>
        <p:nvPicPr>
          <p:cNvPr id="2196" name="Google Shape;2196;gdfa9a50253_2_111"/>
          <p:cNvPicPr preferRelativeResize="0"/>
          <p:nvPr/>
        </p:nvPicPr>
        <p:blipFill rotWithShape="1">
          <a:blip r:embed="rId3">
            <a:alphaModFix/>
          </a:blip>
          <a:srcRect/>
          <a:stretch/>
        </p:blipFill>
        <p:spPr>
          <a:xfrm>
            <a:off x="258888" y="2357370"/>
            <a:ext cx="8626225" cy="4114050"/>
          </a:xfrm>
          <a:prstGeom prst="rect">
            <a:avLst/>
          </a:prstGeom>
          <a:noFill/>
          <a:ln>
            <a:noFill/>
          </a:ln>
        </p:spPr>
      </p:pic>
      <p:sp>
        <p:nvSpPr>
          <p:cNvPr id="2197" name="Google Shape;2197;gdfa9a50253_2_11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pic>
        <p:nvPicPr>
          <p:cNvPr id="2202" name="Google Shape;2202;gdfa9a50253_2_117" descr="bowling.jpg"/>
          <p:cNvPicPr preferRelativeResize="0">
            <a:picLocks noGrp="1"/>
          </p:cNvPicPr>
          <p:nvPr>
            <p:ph type="body" idx="1"/>
          </p:nvPr>
        </p:nvPicPr>
        <p:blipFill rotWithShape="1">
          <a:blip r:embed="rId3">
            <a:alphaModFix/>
          </a:blip>
          <a:srcRect l="-10575" r="-10563"/>
          <a:stretch/>
        </p:blipFill>
        <p:spPr>
          <a:xfrm>
            <a:off x="4200525" y="2443163"/>
            <a:ext cx="5157900" cy="3618000"/>
          </a:xfrm>
          <a:prstGeom prst="rect">
            <a:avLst/>
          </a:prstGeom>
          <a:noFill/>
          <a:ln w="9525" cap="flat" cmpd="sng">
            <a:solidFill>
              <a:schemeClr val="lt1"/>
            </a:solidFill>
            <a:prstDash val="solid"/>
            <a:round/>
            <a:headEnd type="none" w="sm" len="sm"/>
            <a:tailEnd type="none" w="sm" len="sm"/>
          </a:ln>
        </p:spPr>
      </p:pic>
      <p:sp>
        <p:nvSpPr>
          <p:cNvPr id="2203" name="Google Shape;2203;gdfa9a50253_2_117"/>
          <p:cNvSpPr txBox="1">
            <a:spLocks noGrp="1"/>
          </p:cNvSpPr>
          <p:nvPr>
            <p:ph type="title"/>
          </p:nvPr>
        </p:nvSpPr>
        <p:spPr>
          <a:xfrm>
            <a:off x="2209350" y="297675"/>
            <a:ext cx="4725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4000"/>
              <a:t>Energy of mass in motion is called</a:t>
            </a:r>
            <a:endParaRPr sz="4000"/>
          </a:p>
        </p:txBody>
      </p:sp>
      <p:sp>
        <p:nvSpPr>
          <p:cNvPr id="2204" name="Google Shape;2204;gdfa9a50253_2_11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gdfa9a50253_2_117"/>
          <p:cNvSpPr txBox="1"/>
          <p:nvPr/>
        </p:nvSpPr>
        <p:spPr>
          <a:xfrm>
            <a:off x="714375" y="2482405"/>
            <a:ext cx="3363900" cy="354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Potential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Solar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Kinetic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209"/>
        <p:cNvGrpSpPr/>
        <p:nvPr/>
      </p:nvGrpSpPr>
      <p:grpSpPr>
        <a:xfrm>
          <a:off x="0" y="0"/>
          <a:ext cx="0" cy="0"/>
          <a:chOff x="0" y="0"/>
          <a:chExt cx="0" cy="0"/>
        </a:xfrm>
      </p:grpSpPr>
      <p:pic>
        <p:nvPicPr>
          <p:cNvPr id="2210" name="Google Shape;2210;gdfa9a50253_2_124" descr="bowling.jpg"/>
          <p:cNvPicPr preferRelativeResize="0">
            <a:picLocks noGrp="1"/>
          </p:cNvPicPr>
          <p:nvPr>
            <p:ph type="body" idx="1"/>
          </p:nvPr>
        </p:nvPicPr>
        <p:blipFill rotWithShape="1">
          <a:blip r:embed="rId3">
            <a:alphaModFix/>
          </a:blip>
          <a:srcRect l="-10575" r="-10563"/>
          <a:stretch/>
        </p:blipFill>
        <p:spPr>
          <a:xfrm>
            <a:off x="4200525" y="2443163"/>
            <a:ext cx="5157900" cy="3618000"/>
          </a:xfrm>
          <a:prstGeom prst="rect">
            <a:avLst/>
          </a:prstGeom>
          <a:noFill/>
          <a:ln w="9525" cap="flat" cmpd="sng">
            <a:solidFill>
              <a:schemeClr val="lt1"/>
            </a:solidFill>
            <a:prstDash val="solid"/>
            <a:round/>
            <a:headEnd type="none" w="sm" len="sm"/>
            <a:tailEnd type="none" w="sm" len="sm"/>
          </a:ln>
        </p:spPr>
      </p:pic>
      <p:sp>
        <p:nvSpPr>
          <p:cNvPr id="2211" name="Google Shape;2211;gdfa9a50253_2_124"/>
          <p:cNvSpPr txBox="1">
            <a:spLocks noGrp="1"/>
          </p:cNvSpPr>
          <p:nvPr>
            <p:ph type="title"/>
          </p:nvPr>
        </p:nvSpPr>
        <p:spPr>
          <a:xfrm>
            <a:off x="2209350" y="297675"/>
            <a:ext cx="47253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Calibri"/>
              <a:buNone/>
            </a:pPr>
            <a:r>
              <a:rPr lang="en-US" sz="4000"/>
              <a:t>Energy of mass in motion is called</a:t>
            </a:r>
            <a:endParaRPr sz="4000"/>
          </a:p>
        </p:txBody>
      </p:sp>
      <p:sp>
        <p:nvSpPr>
          <p:cNvPr id="2212" name="Google Shape;2212;gdfa9a50253_2_12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gdfa9a50253_2_124"/>
          <p:cNvSpPr txBox="1"/>
          <p:nvPr/>
        </p:nvSpPr>
        <p:spPr>
          <a:xfrm>
            <a:off x="714375" y="2482405"/>
            <a:ext cx="3363900" cy="3540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Potential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Solar Energy</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FF0000"/>
              </a:buClr>
              <a:buSzPts val="3200"/>
              <a:buFont typeface="Calibri"/>
              <a:buAutoNum type="alphaUcParenR"/>
            </a:pPr>
            <a:r>
              <a:rPr lang="en-US" sz="3200" b="0" i="0" u="none" strike="noStrike" cap="none">
                <a:solidFill>
                  <a:srgbClr val="FF0000"/>
                </a:solidFill>
                <a:latin typeface="Calibri"/>
                <a:ea typeface="Calibri"/>
                <a:cs typeface="Calibri"/>
                <a:sym typeface="Calibri"/>
              </a:rPr>
              <a:t>Kinetic Energy</a:t>
            </a:r>
            <a:endParaRPr sz="32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3200"/>
              <a:buFont typeface="Calibri"/>
              <a:buAutoNum type="alphaUcParenR"/>
            </a:pPr>
            <a:r>
              <a:rPr lang="en-US" sz="3200" b="0" i="0" u="none" strike="noStrike" cap="none">
                <a:solidFill>
                  <a:schemeClr val="dk1"/>
                </a:solidFill>
                <a:latin typeface="Calibri"/>
                <a:ea typeface="Calibri"/>
                <a:cs typeface="Calibri"/>
                <a:sym typeface="Calibri"/>
              </a:rPr>
              <a:t>Radiant Energy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gdfa9a50253_2_131"/>
          <p:cNvSpPr/>
          <p:nvPr/>
        </p:nvSpPr>
        <p:spPr>
          <a:xfrm>
            <a:off x="721793" y="679874"/>
            <a:ext cx="77004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thermal energy?</a:t>
            </a:r>
            <a:endParaRPr sz="4000" b="0" i="0" u="none" strike="noStrike" cap="none">
              <a:solidFill>
                <a:srgbClr val="FF0000"/>
              </a:solidFill>
              <a:latin typeface="Calibri"/>
              <a:ea typeface="Calibri"/>
              <a:cs typeface="Calibri"/>
              <a:sym typeface="Calibri"/>
            </a:endParaRPr>
          </a:p>
        </p:txBody>
      </p:sp>
      <p:pic>
        <p:nvPicPr>
          <p:cNvPr id="2219" name="Google Shape;2219;gdfa9a50253_2_131" descr="dreamstime_s_5336969.jpg"/>
          <p:cNvPicPr preferRelativeResize="0"/>
          <p:nvPr/>
        </p:nvPicPr>
        <p:blipFill rotWithShape="1">
          <a:blip r:embed="rId3">
            <a:alphaModFix/>
          </a:blip>
          <a:srcRect/>
          <a:stretch/>
        </p:blipFill>
        <p:spPr>
          <a:xfrm>
            <a:off x="2070730" y="1901844"/>
            <a:ext cx="5259420" cy="3523811"/>
          </a:xfrm>
          <a:prstGeom prst="rect">
            <a:avLst/>
          </a:prstGeom>
          <a:noFill/>
          <a:ln>
            <a:noFill/>
          </a:ln>
        </p:spPr>
      </p:pic>
      <p:sp>
        <p:nvSpPr>
          <p:cNvPr id="2220" name="Google Shape;2220;gdfa9a50253_2_13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226" name="Google Shape;2226;gdfa9a50253_2_137"/>
          <p:cNvPicPr preferRelativeResize="0"/>
          <p:nvPr/>
        </p:nvPicPr>
        <p:blipFill rotWithShape="1">
          <a:blip r:embed="rId3">
            <a:alphaModFix/>
          </a:blip>
          <a:srcRect/>
          <a:stretch/>
        </p:blipFill>
        <p:spPr>
          <a:xfrm>
            <a:off x="849542" y="1819038"/>
            <a:ext cx="7433581" cy="4954590"/>
          </a:xfrm>
          <a:prstGeom prst="rect">
            <a:avLst/>
          </a:prstGeom>
          <a:noFill/>
          <a:ln>
            <a:noFill/>
          </a:ln>
        </p:spPr>
      </p:pic>
      <p:sp>
        <p:nvSpPr>
          <p:cNvPr id="2227" name="Google Shape;2227;gdfa9a50253_2_137"/>
          <p:cNvSpPr/>
          <p:nvPr/>
        </p:nvSpPr>
        <p:spPr>
          <a:xfrm>
            <a:off x="849500" y="286825"/>
            <a:ext cx="7971000" cy="1938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Give one example of how thermal energy changes the state of/</a:t>
            </a:r>
            <a:r>
              <a:rPr lang="en-US" sz="4000">
                <a:solidFill>
                  <a:schemeClr val="dk1"/>
                </a:solidFill>
                <a:latin typeface="Calibri"/>
                <a:ea typeface="Calibri"/>
                <a:cs typeface="Calibri"/>
                <a:sym typeface="Calibri"/>
              </a:rPr>
              <a:t>a</a:t>
            </a:r>
            <a:r>
              <a:rPr lang="en-US" sz="4000" b="0" i="0" u="none" strike="noStrike" cap="none">
                <a:solidFill>
                  <a:schemeClr val="dk1"/>
                </a:solidFill>
                <a:latin typeface="Calibri"/>
                <a:ea typeface="Calibri"/>
                <a:cs typeface="Calibri"/>
                <a:sym typeface="Calibri"/>
              </a:rPr>
              <a:t>ffects water</a:t>
            </a:r>
            <a:r>
              <a:rPr lang="en-US" sz="4000">
                <a:solidFill>
                  <a:schemeClr val="dk1"/>
                </a:solidFill>
                <a:latin typeface="Calibri"/>
                <a:ea typeface="Calibri"/>
                <a:cs typeface="Calibri"/>
                <a:sym typeface="Calibri"/>
              </a:rPr>
              <a:t>.</a:t>
            </a:r>
            <a:endParaRPr sz="4000" b="0" i="0" u="none" strike="noStrike" cap="none">
              <a:solidFill>
                <a:srgbClr val="FF0000"/>
              </a:solidFill>
              <a:latin typeface="Calibri"/>
              <a:ea typeface="Calibri"/>
              <a:cs typeface="Calibri"/>
              <a:sym typeface="Calibri"/>
            </a:endParaRPr>
          </a:p>
        </p:txBody>
      </p:sp>
      <p:sp>
        <p:nvSpPr>
          <p:cNvPr id="2228" name="Google Shape;2228;gdfa9a50253_2_13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233" name="Google Shape;2233;gdfa9a50253_2_144"/>
          <p:cNvSpPr txBox="1">
            <a:spLocks noGrp="1"/>
          </p:cNvSpPr>
          <p:nvPr>
            <p:ph type="title"/>
          </p:nvPr>
        </p:nvSpPr>
        <p:spPr>
          <a:xfrm>
            <a:off x="661800" y="237130"/>
            <a:ext cx="7820400" cy="1207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000"/>
              <a:buFont typeface="Calibri"/>
              <a:buNone/>
            </a:pPr>
            <a:r>
              <a:rPr lang="en-US" sz="4000">
                <a:solidFill>
                  <a:srgbClr val="222222"/>
                </a:solidFill>
                <a:highlight>
                  <a:srgbClr val="FFFFFF"/>
                </a:highlight>
              </a:rPr>
              <a:t>What is hydroelectric power?</a:t>
            </a:r>
            <a:endParaRPr sz="4000"/>
          </a:p>
        </p:txBody>
      </p:sp>
      <p:pic>
        <p:nvPicPr>
          <p:cNvPr id="2234" name="Google Shape;2234;gdfa9a50253_2_144"/>
          <p:cNvPicPr preferRelativeResize="0"/>
          <p:nvPr/>
        </p:nvPicPr>
        <p:blipFill rotWithShape="1">
          <a:blip r:embed="rId3">
            <a:alphaModFix/>
          </a:blip>
          <a:srcRect/>
          <a:stretch/>
        </p:blipFill>
        <p:spPr>
          <a:xfrm>
            <a:off x="1970874" y="1744147"/>
            <a:ext cx="5202275" cy="4286000"/>
          </a:xfrm>
          <a:prstGeom prst="rect">
            <a:avLst/>
          </a:prstGeom>
          <a:noFill/>
          <a:ln>
            <a:noFill/>
          </a:ln>
        </p:spPr>
      </p:pic>
      <p:sp>
        <p:nvSpPr>
          <p:cNvPr id="2235" name="Google Shape;2235;gdfa9a50253_2_14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sp>
        <p:nvSpPr>
          <p:cNvPr id="2240" name="Google Shape;2240;p227"/>
          <p:cNvSpPr txBox="1">
            <a:spLocks noGrp="1"/>
          </p:cNvSpPr>
          <p:nvPr>
            <p:ph type="title"/>
          </p:nvPr>
        </p:nvSpPr>
        <p:spPr>
          <a:xfrm>
            <a:off x="855375" y="248075"/>
            <a:ext cx="8160000" cy="1742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000"/>
              <a:buFont typeface="Calibri"/>
              <a:buNone/>
            </a:pPr>
            <a:r>
              <a:rPr lang="en-US" sz="4000">
                <a:solidFill>
                  <a:srgbClr val="222222"/>
                </a:solidFill>
                <a:highlight>
                  <a:srgbClr val="FFFFFF"/>
                </a:highlight>
              </a:rPr>
              <a:t>Name at least one type of irrigation and explain why it is a form of irrigation.</a:t>
            </a:r>
            <a:endParaRPr sz="4000"/>
          </a:p>
        </p:txBody>
      </p:sp>
      <p:pic>
        <p:nvPicPr>
          <p:cNvPr id="2241" name="Google Shape;2241;p227"/>
          <p:cNvPicPr preferRelativeResize="0"/>
          <p:nvPr/>
        </p:nvPicPr>
        <p:blipFill rotWithShape="1">
          <a:blip r:embed="rId3">
            <a:alphaModFix/>
          </a:blip>
          <a:srcRect/>
          <a:stretch/>
        </p:blipFill>
        <p:spPr>
          <a:xfrm>
            <a:off x="1906475" y="2008025"/>
            <a:ext cx="4778600" cy="4778600"/>
          </a:xfrm>
          <a:prstGeom prst="rect">
            <a:avLst/>
          </a:prstGeom>
          <a:noFill/>
          <a:ln>
            <a:noFill/>
          </a:ln>
        </p:spPr>
      </p:pic>
      <p:sp>
        <p:nvSpPr>
          <p:cNvPr id="2242" name="Google Shape;2242;p22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p228"/>
          <p:cNvSpPr txBox="1"/>
          <p:nvPr/>
        </p:nvSpPr>
        <p:spPr>
          <a:xfrm>
            <a:off x="985342" y="669091"/>
            <a:ext cx="71733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Water Conservation</a:t>
            </a:r>
            <a:endParaRPr sz="1400" b="0" i="0" u="none" strike="noStrike" cap="none">
              <a:solidFill>
                <a:srgbClr val="000000"/>
              </a:solidFill>
              <a:latin typeface="Arial"/>
              <a:ea typeface="Arial"/>
              <a:cs typeface="Arial"/>
              <a:sym typeface="Arial"/>
            </a:endParaRPr>
          </a:p>
        </p:txBody>
      </p:sp>
      <p:sp>
        <p:nvSpPr>
          <p:cNvPr id="2248" name="Google Shape;2248;p22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9" name="Google Shape;2249;p22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2250" name="Google Shape;2250;p228"/>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251" name="Google Shape;2251;p228"/>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txBox="1"/>
          <p:nvPr/>
        </p:nvSpPr>
        <p:spPr>
          <a:xfrm>
            <a:off x="1733102" y="1018290"/>
            <a:ext cx="56778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319" name="Google Shape;319;p2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p2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
        <p:nvSpPr>
          <p:cNvPr id="321" name="Google Shape;321;p23"/>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22" name="Google Shape;322;p23"/>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p229"/>
          <p:cNvSpPr txBox="1">
            <a:spLocks noGrp="1"/>
          </p:cNvSpPr>
          <p:nvPr>
            <p:ph type="title"/>
          </p:nvPr>
        </p:nvSpPr>
        <p:spPr>
          <a:xfrm>
            <a:off x="1393125" y="332150"/>
            <a:ext cx="7363200" cy="150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3600"/>
              <a:buFont typeface="Calibri"/>
              <a:buNone/>
            </a:pPr>
            <a:r>
              <a:rPr lang="en-US" sz="3500" b="1" u="sng">
                <a:solidFill>
                  <a:srgbClr val="222222"/>
                </a:solidFill>
                <a:highlight>
                  <a:srgbClr val="FFFFFF"/>
                </a:highlight>
              </a:rPr>
              <a:t>Water Conservation:</a:t>
            </a:r>
            <a:r>
              <a:rPr lang="en-US" sz="3500">
                <a:solidFill>
                  <a:srgbClr val="222222"/>
                </a:solidFill>
                <a:highlight>
                  <a:srgbClr val="FFFFFF"/>
                </a:highlight>
              </a:rPr>
              <a:t> using less water or recycling water so that it can be used again</a:t>
            </a:r>
            <a:endParaRPr sz="3500"/>
          </a:p>
        </p:txBody>
      </p:sp>
      <p:sp>
        <p:nvSpPr>
          <p:cNvPr id="2257" name="Google Shape;2257;p22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8" name="Google Shape;2258;p229"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2259" name="Google Shape;2259;p229" descr="Save Water High Res Stock Images | Shutterstock"/>
          <p:cNvPicPr preferRelativeResize="0"/>
          <p:nvPr/>
        </p:nvPicPr>
        <p:blipFill rotWithShape="1">
          <a:blip r:embed="rId5">
            <a:alphaModFix/>
          </a:blip>
          <a:srcRect b="7572"/>
          <a:stretch/>
        </p:blipFill>
        <p:spPr>
          <a:xfrm>
            <a:off x="1527492" y="2157110"/>
            <a:ext cx="5878286" cy="3867242"/>
          </a:xfrm>
          <a:prstGeom prst="rect">
            <a:avLst/>
          </a:prstGeom>
          <a:noFill/>
          <a:ln>
            <a:noFill/>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23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231"/>
          <p:cNvSpPr txBox="1">
            <a:spLocks noGrp="1"/>
          </p:cNvSpPr>
          <p:nvPr>
            <p:ph type="title"/>
          </p:nvPr>
        </p:nvSpPr>
        <p:spPr>
          <a:xfrm>
            <a:off x="1045050" y="345475"/>
            <a:ext cx="7719900" cy="1099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400"/>
              <a:buFont typeface="Calibri"/>
              <a:buNone/>
            </a:pPr>
            <a:r>
              <a:rPr lang="en-US" sz="4000"/>
              <a:t>What is water conservation?</a:t>
            </a:r>
            <a:endParaRPr sz="4000"/>
          </a:p>
        </p:txBody>
      </p:sp>
      <p:pic>
        <p:nvPicPr>
          <p:cNvPr id="2270" name="Google Shape;2270;p231" descr="Save Water High Res Stock Images | Shutterstock"/>
          <p:cNvPicPr preferRelativeResize="0"/>
          <p:nvPr/>
        </p:nvPicPr>
        <p:blipFill rotWithShape="1">
          <a:blip r:embed="rId3">
            <a:alphaModFix/>
          </a:blip>
          <a:srcRect b="7572"/>
          <a:stretch/>
        </p:blipFill>
        <p:spPr>
          <a:xfrm>
            <a:off x="1632854" y="1890310"/>
            <a:ext cx="5878286" cy="3867242"/>
          </a:xfrm>
          <a:prstGeom prst="rect">
            <a:avLst/>
          </a:prstGeom>
          <a:noFill/>
          <a:ln>
            <a:noFill/>
          </a:ln>
        </p:spPr>
      </p:pic>
      <p:sp>
        <p:nvSpPr>
          <p:cNvPr id="2271" name="Google Shape;2271;p23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pic>
        <p:nvPicPr>
          <p:cNvPr id="2276" name="Google Shape;2276;p232"/>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2277" name="Google Shape;2277;p232"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pic>
        <p:nvPicPr>
          <p:cNvPr id="2283" name="Google Shape;2283;p233" descr="World Water Distributrion | Realtime Groundwater Level | Groundwater | Water  | Data | School of Natural Resources | University of Nebraska–Lincoln"/>
          <p:cNvPicPr preferRelativeResize="0"/>
          <p:nvPr/>
        </p:nvPicPr>
        <p:blipFill rotWithShape="1">
          <a:blip r:embed="rId3">
            <a:alphaModFix/>
          </a:blip>
          <a:srcRect r="37390" b="48081"/>
          <a:stretch/>
        </p:blipFill>
        <p:spPr>
          <a:xfrm>
            <a:off x="1682205" y="2169432"/>
            <a:ext cx="5367407" cy="2428694"/>
          </a:xfrm>
          <a:prstGeom prst="rect">
            <a:avLst/>
          </a:prstGeom>
          <a:noFill/>
          <a:ln>
            <a:noFill/>
          </a:ln>
        </p:spPr>
      </p:pic>
      <p:sp>
        <p:nvSpPr>
          <p:cNvPr id="2284" name="Google Shape;2284;p233"/>
          <p:cNvSpPr txBox="1"/>
          <p:nvPr/>
        </p:nvSpPr>
        <p:spPr>
          <a:xfrm>
            <a:off x="3109797" y="2732681"/>
            <a:ext cx="949200" cy="523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97%</a:t>
            </a:r>
            <a:endParaRPr sz="1400" b="0" i="0" u="none" strike="noStrike" cap="none">
              <a:solidFill>
                <a:srgbClr val="000000"/>
              </a:solidFill>
              <a:latin typeface="Arial"/>
              <a:ea typeface="Arial"/>
              <a:cs typeface="Arial"/>
              <a:sym typeface="Arial"/>
            </a:endParaRPr>
          </a:p>
        </p:txBody>
      </p:sp>
      <p:sp>
        <p:nvSpPr>
          <p:cNvPr id="2285" name="Google Shape;2285;p233"/>
          <p:cNvSpPr txBox="1"/>
          <p:nvPr/>
        </p:nvSpPr>
        <p:spPr>
          <a:xfrm>
            <a:off x="5112437" y="4539041"/>
            <a:ext cx="9493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&lt;1%</a:t>
            </a:r>
            <a:endParaRPr sz="1400" b="0" i="0" u="none" strike="noStrike" cap="none">
              <a:solidFill>
                <a:srgbClr val="000000"/>
              </a:solidFill>
              <a:latin typeface="Arial"/>
              <a:ea typeface="Arial"/>
              <a:cs typeface="Arial"/>
              <a:sym typeface="Arial"/>
            </a:endParaRPr>
          </a:p>
        </p:txBody>
      </p:sp>
      <p:sp>
        <p:nvSpPr>
          <p:cNvPr id="2286" name="Google Shape;2286;p23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pic>
        <p:nvPicPr>
          <p:cNvPr id="2292" name="Google Shape;2292;p234" descr="What Happens To Your Skin When You Drink Water | Eat This Not That"/>
          <p:cNvPicPr preferRelativeResize="0"/>
          <p:nvPr/>
        </p:nvPicPr>
        <p:blipFill rotWithShape="1">
          <a:blip r:embed="rId3">
            <a:alphaModFix/>
          </a:blip>
          <a:srcRect/>
          <a:stretch/>
        </p:blipFill>
        <p:spPr>
          <a:xfrm>
            <a:off x="520784" y="849541"/>
            <a:ext cx="3902104" cy="2767225"/>
          </a:xfrm>
          <a:prstGeom prst="rect">
            <a:avLst/>
          </a:prstGeom>
          <a:noFill/>
          <a:ln>
            <a:noFill/>
          </a:ln>
        </p:spPr>
      </p:pic>
      <p:pic>
        <p:nvPicPr>
          <p:cNvPr id="2293" name="Google Shape;2293;p234" descr="Cold Shower Benefits | I Tried Cold Showers for a Month"/>
          <p:cNvPicPr preferRelativeResize="0"/>
          <p:nvPr/>
        </p:nvPicPr>
        <p:blipFill rotWithShape="1">
          <a:blip r:embed="rId4">
            <a:alphaModFix/>
          </a:blip>
          <a:srcRect l="31834"/>
          <a:stretch/>
        </p:blipFill>
        <p:spPr>
          <a:xfrm>
            <a:off x="4646557" y="3707697"/>
            <a:ext cx="3976659" cy="2985800"/>
          </a:xfrm>
          <a:prstGeom prst="rect">
            <a:avLst/>
          </a:prstGeom>
          <a:noFill/>
          <a:ln>
            <a:noFill/>
          </a:ln>
        </p:spPr>
      </p:pic>
      <p:sp>
        <p:nvSpPr>
          <p:cNvPr id="2294" name="Google Shape;2294;p234"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95" name="Google Shape;2295;p234"/>
          <p:cNvPicPr preferRelativeResize="0"/>
          <p:nvPr/>
        </p:nvPicPr>
        <p:blipFill rotWithShape="1">
          <a:blip r:embed="rId6">
            <a:alphaModFix/>
          </a:blip>
          <a:srcRect/>
          <a:stretch/>
        </p:blipFill>
        <p:spPr>
          <a:xfrm>
            <a:off x="4646557" y="849541"/>
            <a:ext cx="3902102" cy="2767225"/>
          </a:xfrm>
          <a:prstGeom prst="rect">
            <a:avLst/>
          </a:prstGeom>
          <a:noFill/>
          <a:ln>
            <a:noFill/>
          </a:ln>
        </p:spPr>
      </p:pic>
      <p:pic>
        <p:nvPicPr>
          <p:cNvPr id="2296" name="Google Shape;2296;p234" descr="Stressful Decision? Washing Hands Could Help Soothe : NPR"/>
          <p:cNvPicPr preferRelativeResize="0"/>
          <p:nvPr/>
        </p:nvPicPr>
        <p:blipFill rotWithShape="1">
          <a:blip r:embed="rId7">
            <a:alphaModFix/>
          </a:blip>
          <a:srcRect/>
          <a:stretch/>
        </p:blipFill>
        <p:spPr>
          <a:xfrm>
            <a:off x="520783" y="3707698"/>
            <a:ext cx="3902103" cy="2962536"/>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1" name="Google Shape;2301;p23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pic>
        <p:nvPicPr>
          <p:cNvPr id="2307" name="Google Shape;2307;p236" descr="World Water Distributrion | Realtime Groundwater Level | Groundwater | Water  | Data | School of Natural Resources | University of Nebraska–Lincoln"/>
          <p:cNvPicPr preferRelativeResize="0"/>
          <p:nvPr/>
        </p:nvPicPr>
        <p:blipFill rotWithShape="1">
          <a:blip r:embed="rId3">
            <a:alphaModFix/>
          </a:blip>
          <a:srcRect r="37390" b="48081"/>
          <a:stretch/>
        </p:blipFill>
        <p:spPr>
          <a:xfrm>
            <a:off x="1682205" y="2169432"/>
            <a:ext cx="5367407" cy="2428694"/>
          </a:xfrm>
          <a:prstGeom prst="rect">
            <a:avLst/>
          </a:prstGeom>
          <a:noFill/>
          <a:ln>
            <a:noFill/>
          </a:ln>
        </p:spPr>
      </p:pic>
      <p:sp>
        <p:nvSpPr>
          <p:cNvPr id="2308" name="Google Shape;2308;p23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9" name="Google Shape;2309;p236"/>
          <p:cNvSpPr txBox="1"/>
          <p:nvPr/>
        </p:nvSpPr>
        <p:spPr>
          <a:xfrm>
            <a:off x="849550" y="269050"/>
            <a:ext cx="8054700" cy="152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400"/>
              <a:buFont typeface="Calibri"/>
              <a:buNone/>
            </a:pPr>
            <a:r>
              <a:rPr lang="en-US" sz="4000" b="0" i="0" u="none" strike="noStrike" cap="none">
                <a:solidFill>
                  <a:srgbClr val="222222"/>
                </a:solidFill>
                <a:highlight>
                  <a:srgbClr val="FFFFFF"/>
                </a:highlight>
                <a:latin typeface="Calibri"/>
                <a:ea typeface="Calibri"/>
                <a:cs typeface="Calibri"/>
                <a:sym typeface="Calibri"/>
              </a:rPr>
              <a:t>True/False: The earth is made up of plenty of fresh water. </a:t>
            </a:r>
            <a:endParaRPr sz="4000" b="0" i="0" u="none" strike="noStrike" cap="none">
              <a:solidFill>
                <a:srgbClr val="000000"/>
              </a:solidFill>
              <a:latin typeface="Arial"/>
              <a:ea typeface="Arial"/>
              <a:cs typeface="Arial"/>
              <a:sym typeface="Arial"/>
            </a:endParaRPr>
          </a:p>
        </p:txBody>
      </p:sp>
      <p:sp>
        <p:nvSpPr>
          <p:cNvPr id="2310" name="Google Shape;2310;p236"/>
          <p:cNvSpPr txBox="1"/>
          <p:nvPr/>
        </p:nvSpPr>
        <p:spPr>
          <a:xfrm>
            <a:off x="3109797" y="2732681"/>
            <a:ext cx="949200" cy="523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97%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pic>
        <p:nvPicPr>
          <p:cNvPr id="2316" name="Google Shape;2316;gdfa9a50253_2_152" descr="World Water Distributrion | Realtime Groundwater Level | Groundwater | Water  | Data | School of Natural Resources | University of Nebraska–Lincoln"/>
          <p:cNvPicPr preferRelativeResize="0"/>
          <p:nvPr/>
        </p:nvPicPr>
        <p:blipFill rotWithShape="1">
          <a:blip r:embed="rId3">
            <a:alphaModFix/>
          </a:blip>
          <a:srcRect r="37390" b="48081"/>
          <a:stretch/>
        </p:blipFill>
        <p:spPr>
          <a:xfrm>
            <a:off x="1682205" y="2169432"/>
            <a:ext cx="5367407" cy="2428694"/>
          </a:xfrm>
          <a:prstGeom prst="rect">
            <a:avLst/>
          </a:prstGeom>
          <a:noFill/>
          <a:ln>
            <a:noFill/>
          </a:ln>
        </p:spPr>
      </p:pic>
      <p:sp>
        <p:nvSpPr>
          <p:cNvPr id="2317" name="Google Shape;2317;gdfa9a50253_2_15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8" name="Google Shape;2318;gdfa9a50253_2_152"/>
          <p:cNvSpPr txBox="1"/>
          <p:nvPr/>
        </p:nvSpPr>
        <p:spPr>
          <a:xfrm>
            <a:off x="849550" y="269050"/>
            <a:ext cx="8054700" cy="152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400"/>
              <a:buFont typeface="Calibri"/>
              <a:buNone/>
            </a:pPr>
            <a:r>
              <a:rPr lang="en-US" sz="4000" b="0" i="0" u="none" strike="noStrike" cap="none">
                <a:solidFill>
                  <a:srgbClr val="222222"/>
                </a:solidFill>
                <a:highlight>
                  <a:srgbClr val="FFFFFF"/>
                </a:highlight>
                <a:latin typeface="Calibri"/>
                <a:ea typeface="Calibri"/>
                <a:cs typeface="Calibri"/>
                <a:sym typeface="Calibri"/>
              </a:rPr>
              <a:t>True/</a:t>
            </a:r>
            <a:r>
              <a:rPr lang="en-US" sz="4000" b="0" i="0" u="none" strike="noStrike" cap="none">
                <a:solidFill>
                  <a:srgbClr val="FF0000"/>
                </a:solidFill>
                <a:highlight>
                  <a:srgbClr val="FFFFFF"/>
                </a:highlight>
                <a:latin typeface="Calibri"/>
                <a:ea typeface="Calibri"/>
                <a:cs typeface="Calibri"/>
                <a:sym typeface="Calibri"/>
              </a:rPr>
              <a:t>False</a:t>
            </a:r>
            <a:r>
              <a:rPr lang="en-US" sz="4000" b="0" i="0" u="none" strike="noStrike" cap="none">
                <a:solidFill>
                  <a:srgbClr val="222222"/>
                </a:solidFill>
                <a:highlight>
                  <a:srgbClr val="FFFFFF"/>
                </a:highlight>
                <a:latin typeface="Calibri"/>
                <a:ea typeface="Calibri"/>
                <a:cs typeface="Calibri"/>
                <a:sym typeface="Calibri"/>
              </a:rPr>
              <a:t>: The earth is made up of plenty of fresh water. </a:t>
            </a:r>
            <a:endParaRPr sz="4000" b="0" i="0" u="none" strike="noStrike" cap="none">
              <a:solidFill>
                <a:srgbClr val="000000"/>
              </a:solidFill>
              <a:latin typeface="Arial"/>
              <a:ea typeface="Arial"/>
              <a:cs typeface="Arial"/>
              <a:sym typeface="Arial"/>
            </a:endParaRPr>
          </a:p>
        </p:txBody>
      </p:sp>
      <p:sp>
        <p:nvSpPr>
          <p:cNvPr id="2319" name="Google Shape;2319;gdfa9a50253_2_152"/>
          <p:cNvSpPr txBox="1"/>
          <p:nvPr/>
        </p:nvSpPr>
        <p:spPr>
          <a:xfrm>
            <a:off x="3109797" y="2732681"/>
            <a:ext cx="949200" cy="523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97%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pic>
        <p:nvPicPr>
          <p:cNvPr id="2325" name="Google Shape;2325;p237" descr="What Happens To Your Skin When You Drink Water | Eat This Not That"/>
          <p:cNvPicPr preferRelativeResize="0"/>
          <p:nvPr/>
        </p:nvPicPr>
        <p:blipFill rotWithShape="1">
          <a:blip r:embed="rId3">
            <a:alphaModFix/>
          </a:blip>
          <a:srcRect/>
          <a:stretch/>
        </p:blipFill>
        <p:spPr>
          <a:xfrm>
            <a:off x="520783" y="1734228"/>
            <a:ext cx="3492417" cy="2171334"/>
          </a:xfrm>
          <a:prstGeom prst="rect">
            <a:avLst/>
          </a:prstGeom>
          <a:noFill/>
          <a:ln>
            <a:noFill/>
          </a:ln>
        </p:spPr>
      </p:pic>
      <p:pic>
        <p:nvPicPr>
          <p:cNvPr id="2326" name="Google Shape;2326;p237" descr="Cold Shower Benefits | I Tried Cold Showers for a Month"/>
          <p:cNvPicPr preferRelativeResize="0"/>
          <p:nvPr/>
        </p:nvPicPr>
        <p:blipFill rotWithShape="1">
          <a:blip r:embed="rId4">
            <a:alphaModFix/>
          </a:blip>
          <a:srcRect l="31834"/>
          <a:stretch/>
        </p:blipFill>
        <p:spPr>
          <a:xfrm>
            <a:off x="4646557" y="4200457"/>
            <a:ext cx="3345493" cy="2493039"/>
          </a:xfrm>
          <a:prstGeom prst="rect">
            <a:avLst/>
          </a:prstGeom>
          <a:noFill/>
          <a:ln>
            <a:noFill/>
          </a:ln>
        </p:spPr>
      </p:pic>
      <p:pic>
        <p:nvPicPr>
          <p:cNvPr id="2327" name="Google Shape;2327;p237"/>
          <p:cNvPicPr preferRelativeResize="0"/>
          <p:nvPr/>
        </p:nvPicPr>
        <p:blipFill rotWithShape="1">
          <a:blip r:embed="rId5">
            <a:alphaModFix/>
          </a:blip>
          <a:srcRect/>
          <a:stretch/>
        </p:blipFill>
        <p:spPr>
          <a:xfrm>
            <a:off x="4646557" y="1728129"/>
            <a:ext cx="3345493" cy="2177433"/>
          </a:xfrm>
          <a:prstGeom prst="rect">
            <a:avLst/>
          </a:prstGeom>
          <a:noFill/>
          <a:ln>
            <a:noFill/>
          </a:ln>
        </p:spPr>
      </p:pic>
      <p:pic>
        <p:nvPicPr>
          <p:cNvPr id="2328" name="Google Shape;2328;p237" descr="Stressful Decision? Washing Hands Could Help Soothe : NPR"/>
          <p:cNvPicPr preferRelativeResize="0"/>
          <p:nvPr/>
        </p:nvPicPr>
        <p:blipFill rotWithShape="1">
          <a:blip r:embed="rId6">
            <a:alphaModFix/>
          </a:blip>
          <a:srcRect/>
          <a:stretch/>
        </p:blipFill>
        <p:spPr>
          <a:xfrm>
            <a:off x="520783" y="4200458"/>
            <a:ext cx="3492417" cy="2469776"/>
          </a:xfrm>
          <a:prstGeom prst="rect">
            <a:avLst/>
          </a:prstGeom>
          <a:noFill/>
          <a:ln>
            <a:noFill/>
          </a:ln>
        </p:spPr>
      </p:pic>
      <p:sp>
        <p:nvSpPr>
          <p:cNvPr id="2329" name="Google Shape;2329;p237"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0" name="Google Shape;2330;p237"/>
          <p:cNvSpPr txBox="1"/>
          <p:nvPr/>
        </p:nvSpPr>
        <p:spPr>
          <a:xfrm>
            <a:off x="746251" y="123775"/>
            <a:ext cx="8213700" cy="14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latin typeface="Calibri"/>
                <a:ea typeface="Calibri"/>
                <a:cs typeface="Calibri"/>
                <a:sym typeface="Calibri"/>
              </a:rPr>
              <a:t>Why is it important that we have fresh water?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9" name="Google Shape;329;p24"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sp>
        <p:nvSpPr>
          <p:cNvPr id="330" name="Google Shape;330;p24"/>
          <p:cNvSpPr/>
          <p:nvPr/>
        </p:nvSpPr>
        <p:spPr>
          <a:xfrm>
            <a:off x="1323543" y="327749"/>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Thermal Energy:</a:t>
            </a:r>
            <a:r>
              <a:rPr lang="en-US" sz="4000" b="1"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from heat</a:t>
            </a:r>
            <a:endParaRPr sz="4000" b="1" i="0" u="none" strike="noStrike" cap="none">
              <a:solidFill>
                <a:srgbClr val="FF0000"/>
              </a:solidFill>
              <a:latin typeface="Calibri"/>
              <a:ea typeface="Calibri"/>
              <a:cs typeface="Calibri"/>
              <a:sym typeface="Calibri"/>
            </a:endParaRPr>
          </a:p>
        </p:txBody>
      </p:sp>
      <p:pic>
        <p:nvPicPr>
          <p:cNvPr id="331" name="Google Shape;331;p24" descr="dreamstime_s_5336969.jpg"/>
          <p:cNvPicPr preferRelativeResize="0"/>
          <p:nvPr/>
        </p:nvPicPr>
        <p:blipFill rotWithShape="1">
          <a:blip r:embed="rId5">
            <a:alphaModFix/>
          </a:blip>
          <a:srcRect/>
          <a:stretch/>
        </p:blipFill>
        <p:spPr>
          <a:xfrm>
            <a:off x="2070730" y="1901844"/>
            <a:ext cx="5259421" cy="3523812"/>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2336" name="Google Shape;2336;p23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7" name="Google Shape;2337;p238"/>
          <p:cNvSpPr txBox="1"/>
          <p:nvPr/>
        </p:nvSpPr>
        <p:spPr>
          <a:xfrm>
            <a:off x="746250" y="290400"/>
            <a:ext cx="8199600" cy="14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latin typeface="Calibri"/>
                <a:ea typeface="Calibri"/>
                <a:cs typeface="Calibri"/>
                <a:sym typeface="Calibri"/>
              </a:rPr>
              <a:t>Give another example of how we use fresh water. </a:t>
            </a:r>
            <a:endParaRPr sz="1400" b="0" i="0" u="none" strike="noStrike" cap="none">
              <a:solidFill>
                <a:srgbClr val="000000"/>
              </a:solidFill>
              <a:latin typeface="Arial"/>
              <a:ea typeface="Arial"/>
              <a:cs typeface="Arial"/>
              <a:sym typeface="Arial"/>
            </a:endParaRPr>
          </a:p>
        </p:txBody>
      </p:sp>
      <p:pic>
        <p:nvPicPr>
          <p:cNvPr id="2338" name="Google Shape;2338;p238"/>
          <p:cNvPicPr preferRelativeResize="0"/>
          <p:nvPr/>
        </p:nvPicPr>
        <p:blipFill>
          <a:blip r:embed="rId4">
            <a:alphaModFix/>
          </a:blip>
          <a:stretch>
            <a:fillRect/>
          </a:stretch>
        </p:blipFill>
        <p:spPr>
          <a:xfrm>
            <a:off x="1687988" y="1863600"/>
            <a:ext cx="6316125" cy="4148100"/>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342"/>
        <p:cNvGrpSpPr/>
        <p:nvPr/>
      </p:nvGrpSpPr>
      <p:grpSpPr>
        <a:xfrm>
          <a:off x="0" y="0"/>
          <a:ext cx="0" cy="0"/>
          <a:chOff x="0" y="0"/>
          <a:chExt cx="0" cy="0"/>
        </a:xfrm>
      </p:grpSpPr>
      <p:sp>
        <p:nvSpPr>
          <p:cNvPr id="2343" name="Google Shape;2343;p23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4" name="Google Shape;2344;p23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24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51" name="Google Shape;2351;p24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352" name="Google Shape;2352;p240" descr="Minute Timer Stock Vector Illustration And Royalty Free Minute Timer Clipart"/>
          <p:cNvPicPr preferRelativeResize="0"/>
          <p:nvPr/>
        </p:nvPicPr>
        <p:blipFill rotWithShape="1">
          <a:blip r:embed="rId5">
            <a:alphaModFix/>
          </a:blip>
          <a:srcRect/>
          <a:stretch/>
        </p:blipFill>
        <p:spPr>
          <a:xfrm>
            <a:off x="508001" y="2000250"/>
            <a:ext cx="3318932" cy="3062816"/>
          </a:xfrm>
          <a:prstGeom prst="rect">
            <a:avLst/>
          </a:prstGeom>
          <a:noFill/>
          <a:ln>
            <a:noFill/>
          </a:ln>
        </p:spPr>
      </p:pic>
      <p:pic>
        <p:nvPicPr>
          <p:cNvPr id="2353" name="Google Shape;2353;p240" descr="Shower Time Cliparts - Cliparts Zone"/>
          <p:cNvPicPr preferRelativeResize="0"/>
          <p:nvPr/>
        </p:nvPicPr>
        <p:blipFill rotWithShape="1">
          <a:blip r:embed="rId6">
            <a:alphaModFix/>
          </a:blip>
          <a:srcRect/>
          <a:stretch/>
        </p:blipFill>
        <p:spPr>
          <a:xfrm>
            <a:off x="4148666" y="2000249"/>
            <a:ext cx="4487333" cy="3062817"/>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359" name="Google Shape;2359;p241" descr="Free Brushing Your Teeth Pictures, Download Free Clip Art, Free Clip Art on  Clipart Library"/>
          <p:cNvPicPr preferRelativeResize="0"/>
          <p:nvPr/>
        </p:nvPicPr>
        <p:blipFill rotWithShape="1">
          <a:blip r:embed="rId3">
            <a:alphaModFix/>
          </a:blip>
          <a:srcRect/>
          <a:stretch/>
        </p:blipFill>
        <p:spPr>
          <a:xfrm>
            <a:off x="1964265" y="946149"/>
            <a:ext cx="5604933" cy="4421717"/>
          </a:xfrm>
          <a:prstGeom prst="rect">
            <a:avLst/>
          </a:prstGeom>
          <a:noFill/>
          <a:ln>
            <a:noFill/>
          </a:ln>
        </p:spPr>
      </p:pic>
      <p:sp>
        <p:nvSpPr>
          <p:cNvPr id="2360" name="Google Shape;2360;p24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1" name="Google Shape;2361;p24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2367" name="Google Shape;2367;p24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8" name="Google Shape;2368;p242"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369" name="Google Shape;2369;p242" descr="Dripping Tap? How To Fix The Top 5 Tap Leaking Problems. |"/>
          <p:cNvPicPr preferRelativeResize="0"/>
          <p:nvPr/>
        </p:nvPicPr>
        <p:blipFill rotWithShape="1">
          <a:blip r:embed="rId5">
            <a:alphaModFix/>
          </a:blip>
          <a:srcRect/>
          <a:stretch/>
        </p:blipFill>
        <p:spPr>
          <a:xfrm>
            <a:off x="1651000" y="1640416"/>
            <a:ext cx="5842000" cy="3998383"/>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373"/>
        <p:cNvGrpSpPr/>
        <p:nvPr/>
      </p:nvGrpSpPr>
      <p:grpSpPr>
        <a:xfrm>
          <a:off x="0" y="0"/>
          <a:ext cx="0" cy="0"/>
          <a:chOff x="0" y="0"/>
          <a:chExt cx="0" cy="0"/>
        </a:xfrm>
      </p:grpSpPr>
      <p:sp>
        <p:nvSpPr>
          <p:cNvPr id="2374" name="Google Shape;2374;p24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5" name="Google Shape;2375;p24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Google Shape;2381;p24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2" name="Google Shape;2382;p24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383" name="Google Shape;2383;p244" descr="WSD - Water Conservation - Water Saving Tips at Home"/>
          <p:cNvPicPr preferRelativeResize="0"/>
          <p:nvPr/>
        </p:nvPicPr>
        <p:blipFill rotWithShape="1">
          <a:blip r:embed="rId5">
            <a:alphaModFix/>
          </a:blip>
          <a:srcRect/>
          <a:stretch/>
        </p:blipFill>
        <p:spPr>
          <a:xfrm>
            <a:off x="1092200" y="1079629"/>
            <a:ext cx="6959600" cy="5388903"/>
          </a:xfrm>
          <a:prstGeom prst="rect">
            <a:avLst/>
          </a:prstGeom>
          <a:noFill/>
          <a:ln>
            <a:noFill/>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sp>
        <p:nvSpPr>
          <p:cNvPr id="2389" name="Google Shape;2389;p24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0" name="Google Shape;2390;p245"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391" name="Google Shape;2391;p245" descr="How to Wash Dishes"/>
          <p:cNvPicPr preferRelativeResize="0"/>
          <p:nvPr/>
        </p:nvPicPr>
        <p:blipFill rotWithShape="1">
          <a:blip r:embed="rId5">
            <a:alphaModFix/>
          </a:blip>
          <a:srcRect b="5919"/>
          <a:stretch/>
        </p:blipFill>
        <p:spPr>
          <a:xfrm>
            <a:off x="1063738" y="1623484"/>
            <a:ext cx="7016524" cy="4286250"/>
          </a:xfrm>
          <a:prstGeom prst="rect">
            <a:avLst/>
          </a:prstGeom>
          <a:noFill/>
          <a:ln>
            <a:noFill/>
          </a:ln>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pic>
        <p:nvPicPr>
          <p:cNvPr id="2397" name="Google Shape;2397;p246" descr="Water: Not Just for Wasting, but for drinkage! - David Mark Brown"/>
          <p:cNvPicPr preferRelativeResize="0"/>
          <p:nvPr/>
        </p:nvPicPr>
        <p:blipFill rotWithShape="1">
          <a:blip r:embed="rId3">
            <a:alphaModFix/>
          </a:blip>
          <a:srcRect/>
          <a:stretch/>
        </p:blipFill>
        <p:spPr>
          <a:xfrm>
            <a:off x="1151466" y="863600"/>
            <a:ext cx="7128933" cy="4859865"/>
          </a:xfrm>
          <a:prstGeom prst="rect">
            <a:avLst/>
          </a:prstGeom>
          <a:noFill/>
          <a:ln>
            <a:noFill/>
          </a:ln>
        </p:spPr>
      </p:pic>
      <p:sp>
        <p:nvSpPr>
          <p:cNvPr id="2398" name="Google Shape;2398;p24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9" name="Google Shape;2399;p246"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4" name="Google Shape;2404;p24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pic>
        <p:nvPicPr>
          <p:cNvPr id="2410" name="Google Shape;2410;p248" descr="Minute Timer Stock Vector Illustration And Royalty Free Minute Timer Clipart"/>
          <p:cNvPicPr preferRelativeResize="0"/>
          <p:nvPr/>
        </p:nvPicPr>
        <p:blipFill rotWithShape="1">
          <a:blip r:embed="rId3">
            <a:alphaModFix/>
          </a:blip>
          <a:srcRect/>
          <a:stretch/>
        </p:blipFill>
        <p:spPr>
          <a:xfrm>
            <a:off x="508001" y="2000250"/>
            <a:ext cx="3318932" cy="3062816"/>
          </a:xfrm>
          <a:prstGeom prst="rect">
            <a:avLst/>
          </a:prstGeom>
          <a:noFill/>
          <a:ln>
            <a:noFill/>
          </a:ln>
        </p:spPr>
      </p:pic>
      <p:pic>
        <p:nvPicPr>
          <p:cNvPr id="2411" name="Google Shape;2411;p248" descr="Shower Time Cliparts - Cliparts Zone"/>
          <p:cNvPicPr preferRelativeResize="0"/>
          <p:nvPr/>
        </p:nvPicPr>
        <p:blipFill rotWithShape="1">
          <a:blip r:embed="rId4">
            <a:alphaModFix/>
          </a:blip>
          <a:srcRect/>
          <a:stretch/>
        </p:blipFill>
        <p:spPr>
          <a:xfrm>
            <a:off x="4148666" y="2000249"/>
            <a:ext cx="4487333" cy="3062817"/>
          </a:xfrm>
          <a:prstGeom prst="rect">
            <a:avLst/>
          </a:prstGeom>
          <a:noFill/>
          <a:ln>
            <a:noFill/>
          </a:ln>
        </p:spPr>
      </p:pic>
      <p:sp>
        <p:nvSpPr>
          <p:cNvPr id="2412" name="Google Shape;2412;p248"/>
          <p:cNvSpPr txBox="1"/>
          <p:nvPr/>
        </p:nvSpPr>
        <p:spPr>
          <a:xfrm>
            <a:off x="852150" y="115150"/>
            <a:ext cx="8163300" cy="1681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latin typeface="Calibri"/>
                <a:ea typeface="Calibri"/>
                <a:cs typeface="Calibri"/>
                <a:sym typeface="Calibri"/>
              </a:rPr>
              <a:t>Why is setting a timer when you shower an example of conserving water?</a:t>
            </a:r>
            <a:endParaRPr sz="1400" b="0" i="0" u="none" strike="noStrike" cap="none">
              <a:solidFill>
                <a:srgbClr val="000000"/>
              </a:solidFill>
              <a:latin typeface="Arial"/>
              <a:ea typeface="Arial"/>
              <a:cs typeface="Arial"/>
              <a:sym typeface="Arial"/>
            </a:endParaRPr>
          </a:p>
        </p:txBody>
      </p:sp>
      <p:sp>
        <p:nvSpPr>
          <p:cNvPr id="2413" name="Google Shape;2413;p248"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pic>
        <p:nvPicPr>
          <p:cNvPr id="2419" name="Google Shape;2419;p249" descr="Free Brushing Your Teeth Pictures, Download Free Clip Art, Free Clip Art on  Clipart Library"/>
          <p:cNvPicPr preferRelativeResize="0"/>
          <p:nvPr/>
        </p:nvPicPr>
        <p:blipFill rotWithShape="1">
          <a:blip r:embed="rId3">
            <a:alphaModFix/>
          </a:blip>
          <a:srcRect/>
          <a:stretch/>
        </p:blipFill>
        <p:spPr>
          <a:xfrm>
            <a:off x="1896531" y="1860549"/>
            <a:ext cx="5604933" cy="4421717"/>
          </a:xfrm>
          <a:prstGeom prst="rect">
            <a:avLst/>
          </a:prstGeom>
          <a:noFill/>
          <a:ln>
            <a:noFill/>
          </a:ln>
        </p:spPr>
      </p:pic>
      <p:sp>
        <p:nvSpPr>
          <p:cNvPr id="2420" name="Google Shape;2420;p249"/>
          <p:cNvSpPr txBox="1"/>
          <p:nvPr/>
        </p:nvSpPr>
        <p:spPr>
          <a:xfrm>
            <a:off x="348004" y="162101"/>
            <a:ext cx="8448000" cy="14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3600"/>
              <a:buFont typeface="Calibri"/>
              <a:buNone/>
            </a:pPr>
            <a:r>
              <a:rPr lang="en-US" sz="3600" b="0" i="0" u="none" strike="noStrike" cap="none">
                <a:solidFill>
                  <a:srgbClr val="222222"/>
                </a:solidFill>
                <a:latin typeface="Calibri"/>
                <a:ea typeface="Calibri"/>
                <a:cs typeface="Calibri"/>
                <a:sym typeface="Calibri"/>
              </a:rPr>
              <a:t>Is turning off the water when you brush your teeth a way to conserve water? Why?</a:t>
            </a:r>
            <a:endParaRPr sz="1400" b="0" i="0" u="none" strike="noStrike" cap="none">
              <a:solidFill>
                <a:srgbClr val="000000"/>
              </a:solidFill>
              <a:latin typeface="Arial"/>
              <a:ea typeface="Arial"/>
              <a:cs typeface="Arial"/>
              <a:sym typeface="Arial"/>
            </a:endParaRPr>
          </a:p>
        </p:txBody>
      </p:sp>
      <p:sp>
        <p:nvSpPr>
          <p:cNvPr id="2421" name="Google Shape;2421;p24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Google Shape;2427;p25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p250"/>
          <p:cNvSpPr txBox="1"/>
          <p:nvPr/>
        </p:nvSpPr>
        <p:spPr>
          <a:xfrm>
            <a:off x="746254" y="470846"/>
            <a:ext cx="7651500" cy="14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latin typeface="Calibri"/>
                <a:ea typeface="Calibri"/>
                <a:cs typeface="Calibri"/>
                <a:sym typeface="Calibri"/>
              </a:rPr>
              <a:t>Give your own example of how we can conserve water. </a:t>
            </a:r>
            <a:endParaRPr sz="1400" b="0" i="0" u="none" strike="noStrike" cap="none">
              <a:solidFill>
                <a:srgbClr val="000000"/>
              </a:solidFill>
              <a:latin typeface="Arial"/>
              <a:ea typeface="Arial"/>
              <a:cs typeface="Arial"/>
              <a:sym typeface="Arial"/>
            </a:endParaRPr>
          </a:p>
        </p:txBody>
      </p:sp>
      <p:pic>
        <p:nvPicPr>
          <p:cNvPr id="2429" name="Google Shape;2429;p250"/>
          <p:cNvPicPr preferRelativeResize="0"/>
          <p:nvPr/>
        </p:nvPicPr>
        <p:blipFill>
          <a:blip r:embed="rId4">
            <a:alphaModFix/>
          </a:blip>
          <a:stretch>
            <a:fillRect/>
          </a:stretch>
        </p:blipFill>
        <p:spPr>
          <a:xfrm>
            <a:off x="1687988" y="1863600"/>
            <a:ext cx="6316125" cy="4148100"/>
          </a:xfrm>
          <a:prstGeom prst="rect">
            <a:avLst/>
          </a:prstGeom>
          <a:noFill/>
          <a:ln>
            <a:noFill/>
          </a:ln>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2435" name="Google Shape;2435;p251" descr="How to Wash Dishes"/>
          <p:cNvPicPr preferRelativeResize="0"/>
          <p:nvPr/>
        </p:nvPicPr>
        <p:blipFill rotWithShape="1">
          <a:blip r:embed="rId3">
            <a:alphaModFix/>
          </a:blip>
          <a:srcRect b="5919"/>
          <a:stretch/>
        </p:blipFill>
        <p:spPr>
          <a:xfrm>
            <a:off x="1063738" y="1767309"/>
            <a:ext cx="7016524" cy="4286250"/>
          </a:xfrm>
          <a:prstGeom prst="rect">
            <a:avLst/>
          </a:prstGeom>
          <a:noFill/>
          <a:ln>
            <a:noFill/>
          </a:ln>
        </p:spPr>
      </p:pic>
      <p:sp>
        <p:nvSpPr>
          <p:cNvPr id="2436" name="Google Shape;2436;p251"/>
          <p:cNvSpPr txBox="1"/>
          <p:nvPr/>
        </p:nvSpPr>
        <p:spPr>
          <a:xfrm>
            <a:off x="542550" y="162000"/>
            <a:ext cx="8058900" cy="1605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3600"/>
              <a:buFont typeface="Calibri"/>
              <a:buNone/>
            </a:pPr>
            <a:r>
              <a:rPr lang="en-US" sz="3600" b="0" i="0" u="none" strike="noStrike" cap="none">
                <a:solidFill>
                  <a:srgbClr val="222222"/>
                </a:solidFill>
                <a:latin typeface="Calibri"/>
                <a:ea typeface="Calibri"/>
                <a:cs typeface="Calibri"/>
                <a:sym typeface="Calibri"/>
              </a:rPr>
              <a:t>Why is leaving the water on when washing dishes </a:t>
            </a:r>
            <a:r>
              <a:rPr lang="en-US" sz="3600" b="1" i="0" u="sng" strike="noStrike" cap="none">
                <a:solidFill>
                  <a:srgbClr val="FF0000"/>
                </a:solidFill>
                <a:latin typeface="Calibri"/>
                <a:ea typeface="Calibri"/>
                <a:cs typeface="Calibri"/>
                <a:sym typeface="Calibri"/>
              </a:rPr>
              <a:t>NOT</a:t>
            </a:r>
            <a:r>
              <a:rPr lang="en-US" sz="3600" b="0" i="0" u="none" strike="noStrike" cap="none">
                <a:solidFill>
                  <a:srgbClr val="222222"/>
                </a:solidFill>
                <a:latin typeface="Calibri"/>
                <a:ea typeface="Calibri"/>
                <a:cs typeface="Calibri"/>
                <a:sym typeface="Calibri"/>
              </a:rPr>
              <a:t> a way to conserve water</a:t>
            </a:r>
            <a:r>
              <a:rPr lang="en-US" sz="3600">
                <a:solidFill>
                  <a:srgbClr val="222222"/>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437" name="Google Shape;2437;p25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25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4" name="Google Shape;2444;p252"/>
          <p:cNvSpPr txBox="1"/>
          <p:nvPr/>
        </p:nvSpPr>
        <p:spPr>
          <a:xfrm>
            <a:off x="746254" y="424771"/>
            <a:ext cx="7651500" cy="14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latin typeface="Calibri"/>
                <a:ea typeface="Calibri"/>
                <a:cs typeface="Calibri"/>
                <a:sym typeface="Calibri"/>
              </a:rPr>
              <a:t>Give your own example of how we can waste water. </a:t>
            </a:r>
            <a:endParaRPr sz="1400" b="0" i="0" u="none" strike="noStrike" cap="none">
              <a:solidFill>
                <a:srgbClr val="000000"/>
              </a:solidFill>
              <a:latin typeface="Arial"/>
              <a:ea typeface="Arial"/>
              <a:cs typeface="Arial"/>
              <a:sym typeface="Arial"/>
            </a:endParaRPr>
          </a:p>
        </p:txBody>
      </p:sp>
      <p:pic>
        <p:nvPicPr>
          <p:cNvPr id="2445" name="Google Shape;2445;p252"/>
          <p:cNvPicPr preferRelativeResize="0"/>
          <p:nvPr/>
        </p:nvPicPr>
        <p:blipFill>
          <a:blip r:embed="rId4">
            <a:alphaModFix/>
          </a:blip>
          <a:stretch>
            <a:fillRect/>
          </a:stretch>
        </p:blipFill>
        <p:spPr>
          <a:xfrm>
            <a:off x="1687988" y="1863600"/>
            <a:ext cx="6316125" cy="4148100"/>
          </a:xfrm>
          <a:prstGeom prst="rect">
            <a:avLst/>
          </a:prstGeom>
          <a:noFill/>
          <a:ln>
            <a:noFill/>
          </a:ln>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2450"/>
        <p:cNvGrpSpPr/>
        <p:nvPr/>
      </p:nvGrpSpPr>
      <p:grpSpPr>
        <a:xfrm>
          <a:off x="0" y="0"/>
          <a:ext cx="0" cy="0"/>
          <a:chOff x="0" y="0"/>
          <a:chExt cx="0" cy="0"/>
        </a:xfrm>
      </p:grpSpPr>
      <p:sp>
        <p:nvSpPr>
          <p:cNvPr id="2451" name="Google Shape;2451;gde77e99aff_0_220"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2" name="Google Shape;2452;gde77e99aff_0_220"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458" name="Google Shape;2458;gde77e99aff_0_226"/>
          <p:cNvSpPr txBox="1"/>
          <p:nvPr/>
        </p:nvSpPr>
        <p:spPr>
          <a:xfrm>
            <a:off x="322450" y="1278650"/>
            <a:ext cx="88215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Water 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Water  Conserve -ation</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2459" name="Google Shape;2459;gde77e99aff_0_226"/>
          <p:cNvCxnSpPr/>
          <p:nvPr/>
        </p:nvCxnSpPr>
        <p:spPr>
          <a:xfrm flipH="1">
            <a:off x="4430625" y="2234175"/>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2460" name="Google Shape;2460;gde77e99aff_0_226"/>
          <p:cNvCxnSpPr/>
          <p:nvPr/>
        </p:nvCxnSpPr>
        <p:spPr>
          <a:xfrm>
            <a:off x="7094075" y="2280250"/>
            <a:ext cx="0" cy="1174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461" name="Google Shape;2461;gde77e99aff_0_22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62" name="Google Shape;2462;gde77e99aff_0_22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2463" name="Google Shape;2463;gde77e99aff_0_226"/>
          <p:cNvCxnSpPr/>
          <p:nvPr/>
        </p:nvCxnSpPr>
        <p:spPr>
          <a:xfrm flipH="1">
            <a:off x="1767175" y="2246350"/>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69" name="Google Shape;2469;gde77e99aff_0_398"/>
          <p:cNvSpPr txBox="1"/>
          <p:nvPr/>
        </p:nvSpPr>
        <p:spPr>
          <a:xfrm>
            <a:off x="322450" y="1278650"/>
            <a:ext cx="88215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Water 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Water  Conserve -ation</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2470" name="Google Shape;2470;gde77e99aff_0_398"/>
          <p:cNvCxnSpPr/>
          <p:nvPr/>
        </p:nvCxnSpPr>
        <p:spPr>
          <a:xfrm flipH="1">
            <a:off x="4430625" y="2234175"/>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2471" name="Google Shape;2471;gde77e99aff_0_398"/>
          <p:cNvCxnSpPr/>
          <p:nvPr/>
        </p:nvCxnSpPr>
        <p:spPr>
          <a:xfrm>
            <a:off x="7094075" y="2280250"/>
            <a:ext cx="0" cy="1174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472" name="Google Shape;2472;gde77e99aff_0_39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3" name="Google Shape;2473;gde77e99aff_0_39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2474" name="Google Shape;2474;gde77e99aff_0_398"/>
          <p:cNvCxnSpPr/>
          <p:nvPr/>
        </p:nvCxnSpPr>
        <p:spPr>
          <a:xfrm flipH="1">
            <a:off x="1767175" y="2246350"/>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475" name="Google Shape;2475;gde77e99aff_0_398"/>
          <p:cNvSpPr/>
          <p:nvPr/>
        </p:nvSpPr>
        <p:spPr>
          <a:xfrm>
            <a:off x="161225" y="3180825"/>
            <a:ext cx="2496300" cy="11748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gde77e99aff_0_411"/>
          <p:cNvSpPr txBox="1"/>
          <p:nvPr/>
        </p:nvSpPr>
        <p:spPr>
          <a:xfrm>
            <a:off x="322450" y="1278650"/>
            <a:ext cx="88215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Water 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Water  Conserve -ation</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2482" name="Google Shape;2482;gde77e99aff_0_411"/>
          <p:cNvCxnSpPr/>
          <p:nvPr/>
        </p:nvCxnSpPr>
        <p:spPr>
          <a:xfrm flipH="1">
            <a:off x="4430625" y="2234175"/>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2483" name="Google Shape;2483;gde77e99aff_0_411"/>
          <p:cNvCxnSpPr/>
          <p:nvPr/>
        </p:nvCxnSpPr>
        <p:spPr>
          <a:xfrm>
            <a:off x="7094075" y="2280250"/>
            <a:ext cx="0" cy="1174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484" name="Google Shape;2484;gde77e99aff_0_41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85" name="Google Shape;2485;gde77e99aff_0_411"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2486" name="Google Shape;2486;gde77e99aff_0_411"/>
          <p:cNvCxnSpPr/>
          <p:nvPr/>
        </p:nvCxnSpPr>
        <p:spPr>
          <a:xfrm flipH="1">
            <a:off x="1767175" y="2246350"/>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487" name="Google Shape;2487;gde77e99aff_0_411"/>
          <p:cNvSpPr/>
          <p:nvPr/>
        </p:nvSpPr>
        <p:spPr>
          <a:xfrm>
            <a:off x="2623875" y="3042625"/>
            <a:ext cx="3513000" cy="1563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8" name="Google Shape;2488;gde77e99aff_0_411"/>
          <p:cNvSpPr txBox="1"/>
          <p:nvPr/>
        </p:nvSpPr>
        <p:spPr>
          <a:xfrm>
            <a:off x="2916839" y="6033987"/>
            <a:ext cx="46617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to avoid wasteful use of </a:t>
            </a:r>
            <a:endParaRPr sz="3600">
              <a:solidFill>
                <a:schemeClr val="dk1"/>
              </a:solidFill>
              <a:latin typeface="Calibri"/>
              <a:ea typeface="Calibri"/>
              <a:cs typeface="Calibri"/>
              <a:sym typeface="Calibri"/>
            </a:endParaRPr>
          </a:p>
        </p:txBody>
      </p:sp>
      <p:cxnSp>
        <p:nvCxnSpPr>
          <p:cNvPr id="2489" name="Google Shape;2489;gde77e99aff_0_411"/>
          <p:cNvCxnSpPr/>
          <p:nvPr/>
        </p:nvCxnSpPr>
        <p:spPr>
          <a:xfrm>
            <a:off x="4306149" y="4858989"/>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sp>
        <p:nvSpPr>
          <p:cNvPr id="2495" name="Google Shape;2495;gde77e99aff_0_424"/>
          <p:cNvSpPr txBox="1"/>
          <p:nvPr/>
        </p:nvSpPr>
        <p:spPr>
          <a:xfrm>
            <a:off x="322450" y="1278650"/>
            <a:ext cx="88215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Water 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Water  Conserve -ation</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2496" name="Google Shape;2496;gde77e99aff_0_424"/>
          <p:cNvCxnSpPr/>
          <p:nvPr/>
        </p:nvCxnSpPr>
        <p:spPr>
          <a:xfrm flipH="1">
            <a:off x="4430625" y="2234175"/>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2497" name="Google Shape;2497;gde77e99aff_0_424"/>
          <p:cNvCxnSpPr/>
          <p:nvPr/>
        </p:nvCxnSpPr>
        <p:spPr>
          <a:xfrm>
            <a:off x="7094075" y="2280250"/>
            <a:ext cx="0" cy="1174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498" name="Google Shape;2498;gde77e99aff_0_42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99" name="Google Shape;2499;gde77e99aff_0_424"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2500" name="Google Shape;2500;gde77e99aff_0_424"/>
          <p:cNvCxnSpPr/>
          <p:nvPr/>
        </p:nvCxnSpPr>
        <p:spPr>
          <a:xfrm flipH="1">
            <a:off x="1767175" y="2246350"/>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501" name="Google Shape;2501;gde77e99aff_0_424"/>
          <p:cNvSpPr/>
          <p:nvPr/>
        </p:nvSpPr>
        <p:spPr>
          <a:xfrm>
            <a:off x="6126700" y="3019575"/>
            <a:ext cx="2165100" cy="1563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502" name="Google Shape;2502;gde77e99aff_0_424"/>
          <p:cNvCxnSpPr/>
          <p:nvPr/>
        </p:nvCxnSpPr>
        <p:spPr>
          <a:xfrm flipH="1">
            <a:off x="6126700" y="4836875"/>
            <a:ext cx="1012500" cy="875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2503" name="Google Shape;2503;gde77e99aff_0_424"/>
          <p:cNvSpPr txBox="1"/>
          <p:nvPr/>
        </p:nvSpPr>
        <p:spPr>
          <a:xfrm>
            <a:off x="751590" y="5811574"/>
            <a:ext cx="7963200" cy="9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Suffix that turns a verb (to avoid wasteful use of) into an noun (conservation).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6"/>
          <p:cNvSpPr/>
          <p:nvPr/>
        </p:nvSpPr>
        <p:spPr>
          <a:xfrm>
            <a:off x="1566898" y="449550"/>
            <a:ext cx="6010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thermal energy?</a:t>
            </a:r>
            <a:endParaRPr sz="4000" b="0" i="0" u="none" strike="noStrike" cap="none">
              <a:solidFill>
                <a:srgbClr val="FF0000"/>
              </a:solidFill>
              <a:latin typeface="Calibri"/>
              <a:ea typeface="Calibri"/>
              <a:cs typeface="Calibri"/>
              <a:sym typeface="Calibri"/>
            </a:endParaRPr>
          </a:p>
        </p:txBody>
      </p:sp>
      <p:pic>
        <p:nvPicPr>
          <p:cNvPr id="343" name="Google Shape;343;p26"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344" name="Google Shape;344;p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Google Shape;2509;gde77e99aff_0_259"/>
          <p:cNvSpPr txBox="1"/>
          <p:nvPr/>
        </p:nvSpPr>
        <p:spPr>
          <a:xfrm>
            <a:off x="-253350" y="1188225"/>
            <a:ext cx="9627900" cy="30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Water   Conserve    ation</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6400" b="1">
                <a:solidFill>
                  <a:schemeClr val="dk1"/>
                </a:solidFill>
                <a:latin typeface="Calibri"/>
                <a:ea typeface="Calibri"/>
                <a:cs typeface="Calibri"/>
                <a:sym typeface="Calibri"/>
              </a:rPr>
              <a:t>Water Conservation</a:t>
            </a:r>
            <a:endParaRPr/>
          </a:p>
        </p:txBody>
      </p:sp>
      <p:sp>
        <p:nvSpPr>
          <p:cNvPr id="2510" name="Google Shape;2510;gde77e99aff_0_259"/>
          <p:cNvSpPr txBox="1"/>
          <p:nvPr/>
        </p:nvSpPr>
        <p:spPr>
          <a:xfrm>
            <a:off x="2109918" y="5043455"/>
            <a:ext cx="4924200" cy="9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The act of avoiding wasteful use of water. </a:t>
            </a:r>
            <a:endParaRPr sz="2800">
              <a:solidFill>
                <a:schemeClr val="dk1"/>
              </a:solidFill>
              <a:latin typeface="Calibri"/>
              <a:ea typeface="Calibri"/>
              <a:cs typeface="Calibri"/>
              <a:sym typeface="Calibri"/>
            </a:endParaRPr>
          </a:p>
        </p:txBody>
      </p:sp>
      <p:sp>
        <p:nvSpPr>
          <p:cNvPr id="2511" name="Google Shape;2511;gde77e99aff_0_259"/>
          <p:cNvSpPr/>
          <p:nvPr/>
        </p:nvSpPr>
        <p:spPr>
          <a:xfrm>
            <a:off x="6230349" y="1395029"/>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2" name="Google Shape;2512;gde77e99aff_0_259"/>
          <p:cNvSpPr/>
          <p:nvPr/>
        </p:nvSpPr>
        <p:spPr>
          <a:xfrm>
            <a:off x="4340888" y="4059534"/>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3" name="Google Shape;2513;gde77e99aff_0_25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14" name="Google Shape;2514;gde77e99aff_0_25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2515" name="Google Shape;2515;gde77e99aff_0_259"/>
          <p:cNvSpPr/>
          <p:nvPr/>
        </p:nvSpPr>
        <p:spPr>
          <a:xfrm>
            <a:off x="2478422" y="1395029"/>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2520"/>
        <p:cNvGrpSpPr/>
        <p:nvPr/>
      </p:nvGrpSpPr>
      <p:grpSpPr>
        <a:xfrm>
          <a:off x="0" y="0"/>
          <a:ext cx="0" cy="0"/>
          <a:chOff x="0" y="0"/>
          <a:chExt cx="0" cy="0"/>
        </a:xfrm>
      </p:grpSpPr>
      <p:sp>
        <p:nvSpPr>
          <p:cNvPr id="2521" name="Google Shape;2521;gde77e99aff_0_27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sp>
        <p:nvSpPr>
          <p:cNvPr id="2527" name="Google Shape;2527;gde77e99aff_0_43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8" name="Google Shape;2528;gde77e99aff_0_43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2529" name="Google Shape;2529;gde77e99aff_0_439"/>
          <p:cNvSpPr txBox="1"/>
          <p:nvPr/>
        </p:nvSpPr>
        <p:spPr>
          <a:xfrm>
            <a:off x="931650" y="165750"/>
            <a:ext cx="80052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a:solidFill>
                  <a:schemeClr val="dk1"/>
                </a:solidFill>
                <a:latin typeface="Calibri"/>
                <a:ea typeface="Calibri"/>
                <a:cs typeface="Calibri"/>
                <a:sym typeface="Calibri"/>
              </a:rPr>
              <a:t>How can we use the word parts of water conservation to help us remember the definition of the term?</a:t>
            </a:r>
            <a:endParaRPr sz="3500">
              <a:solidFill>
                <a:schemeClr val="dk1"/>
              </a:solidFill>
            </a:endParaRPr>
          </a:p>
        </p:txBody>
      </p:sp>
      <p:sp>
        <p:nvSpPr>
          <p:cNvPr id="2530" name="Google Shape;2530;gde77e99aff_0_439"/>
          <p:cNvSpPr txBox="1"/>
          <p:nvPr/>
        </p:nvSpPr>
        <p:spPr>
          <a:xfrm>
            <a:off x="161250" y="2225050"/>
            <a:ext cx="8821500" cy="4032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Water Conservation</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Water  Conserve -ation</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2531" name="Google Shape;2531;gde77e99aff_0_439"/>
          <p:cNvCxnSpPr/>
          <p:nvPr/>
        </p:nvCxnSpPr>
        <p:spPr>
          <a:xfrm flipH="1">
            <a:off x="4269425" y="3180575"/>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2532" name="Google Shape;2532;gde77e99aff_0_439"/>
          <p:cNvCxnSpPr/>
          <p:nvPr/>
        </p:nvCxnSpPr>
        <p:spPr>
          <a:xfrm>
            <a:off x="6932875" y="3226650"/>
            <a:ext cx="0" cy="1174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cxnSp>
        <p:nvCxnSpPr>
          <p:cNvPr id="2533" name="Google Shape;2533;gde77e99aff_0_439"/>
          <p:cNvCxnSpPr/>
          <p:nvPr/>
        </p:nvCxnSpPr>
        <p:spPr>
          <a:xfrm flipH="1">
            <a:off x="1605975" y="3192750"/>
            <a:ext cx="222000" cy="1242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gde77e99aff_0_146"/>
          <p:cNvSpPr txBox="1">
            <a:spLocks noGrp="1"/>
          </p:cNvSpPr>
          <p:nvPr>
            <p:ph type="title"/>
          </p:nvPr>
        </p:nvSpPr>
        <p:spPr>
          <a:xfrm>
            <a:off x="849600" y="345475"/>
            <a:ext cx="8054700" cy="1530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4400"/>
              <a:buFont typeface="Calibri"/>
              <a:buNone/>
            </a:pPr>
            <a:r>
              <a:rPr lang="en-US" sz="4000"/>
              <a:t>What is water conservation?</a:t>
            </a:r>
            <a:endParaRPr sz="4000"/>
          </a:p>
        </p:txBody>
      </p:sp>
      <p:pic>
        <p:nvPicPr>
          <p:cNvPr id="2539" name="Google Shape;2539;gde77e99aff_0_146" descr="Save Water High Res Stock Images | Shutterstock"/>
          <p:cNvPicPr preferRelativeResize="0"/>
          <p:nvPr/>
        </p:nvPicPr>
        <p:blipFill rotWithShape="1">
          <a:blip r:embed="rId3">
            <a:alphaModFix/>
          </a:blip>
          <a:srcRect b="7570"/>
          <a:stretch/>
        </p:blipFill>
        <p:spPr>
          <a:xfrm>
            <a:off x="1632854" y="2335685"/>
            <a:ext cx="5878286" cy="3867242"/>
          </a:xfrm>
          <a:prstGeom prst="rect">
            <a:avLst/>
          </a:prstGeom>
          <a:noFill/>
          <a:ln>
            <a:noFill/>
          </a:ln>
        </p:spPr>
      </p:pic>
      <p:sp>
        <p:nvSpPr>
          <p:cNvPr id="2540" name="Google Shape;2540;gde77e99aff_0_14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2545"/>
        <p:cNvGrpSpPr/>
        <p:nvPr/>
      </p:nvGrpSpPr>
      <p:grpSpPr>
        <a:xfrm>
          <a:off x="0" y="0"/>
          <a:ext cx="0" cy="0"/>
          <a:chOff x="0" y="0"/>
          <a:chExt cx="0" cy="0"/>
        </a:xfrm>
      </p:grpSpPr>
      <p:pic>
        <p:nvPicPr>
          <p:cNvPr id="2546" name="Google Shape;2546;gdfa9a50253_2_167" descr="World Water Distributrion | Realtime Groundwater Level | Groundwater | Water  | Data | School of Natural Resources | University of Nebraska–Lincoln"/>
          <p:cNvPicPr preferRelativeResize="0"/>
          <p:nvPr/>
        </p:nvPicPr>
        <p:blipFill rotWithShape="1">
          <a:blip r:embed="rId3">
            <a:alphaModFix/>
          </a:blip>
          <a:srcRect r="37390" b="48081"/>
          <a:stretch/>
        </p:blipFill>
        <p:spPr>
          <a:xfrm>
            <a:off x="1682205" y="2169432"/>
            <a:ext cx="5367407" cy="2428694"/>
          </a:xfrm>
          <a:prstGeom prst="rect">
            <a:avLst/>
          </a:prstGeom>
          <a:noFill/>
          <a:ln>
            <a:noFill/>
          </a:ln>
        </p:spPr>
      </p:pic>
      <p:sp>
        <p:nvSpPr>
          <p:cNvPr id="2547" name="Google Shape;2547;gdfa9a50253_2_16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8" name="Google Shape;2548;gdfa9a50253_2_167"/>
          <p:cNvSpPr txBox="1"/>
          <p:nvPr/>
        </p:nvSpPr>
        <p:spPr>
          <a:xfrm>
            <a:off x="849550" y="269050"/>
            <a:ext cx="8054700" cy="152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400"/>
              <a:buFont typeface="Calibri"/>
              <a:buNone/>
            </a:pPr>
            <a:r>
              <a:rPr lang="en-US" sz="4000" b="0" i="0" u="none" strike="noStrike" cap="none">
                <a:solidFill>
                  <a:srgbClr val="222222"/>
                </a:solidFill>
                <a:highlight>
                  <a:srgbClr val="FFFFFF"/>
                </a:highlight>
                <a:latin typeface="Calibri"/>
                <a:ea typeface="Calibri"/>
                <a:cs typeface="Calibri"/>
                <a:sym typeface="Calibri"/>
              </a:rPr>
              <a:t>True/False: The earth is made up of plenty of fresh water. </a:t>
            </a:r>
            <a:endParaRPr sz="4000" b="0" i="0" u="none" strike="noStrike" cap="none">
              <a:solidFill>
                <a:srgbClr val="000000"/>
              </a:solidFill>
              <a:latin typeface="Arial"/>
              <a:ea typeface="Arial"/>
              <a:cs typeface="Arial"/>
              <a:sym typeface="Arial"/>
            </a:endParaRPr>
          </a:p>
        </p:txBody>
      </p:sp>
      <p:sp>
        <p:nvSpPr>
          <p:cNvPr id="2549" name="Google Shape;2549;gdfa9a50253_2_167"/>
          <p:cNvSpPr txBox="1"/>
          <p:nvPr/>
        </p:nvSpPr>
        <p:spPr>
          <a:xfrm>
            <a:off x="3109797" y="2732681"/>
            <a:ext cx="949200" cy="523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97%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2554"/>
        <p:cNvGrpSpPr/>
        <p:nvPr/>
      </p:nvGrpSpPr>
      <p:grpSpPr>
        <a:xfrm>
          <a:off x="0" y="0"/>
          <a:ext cx="0" cy="0"/>
          <a:chOff x="0" y="0"/>
          <a:chExt cx="0" cy="0"/>
        </a:xfrm>
      </p:grpSpPr>
      <p:pic>
        <p:nvPicPr>
          <p:cNvPr id="2555" name="Google Shape;2555;gdfa9a50253_2_175" descr="World Water Distributrion | Realtime Groundwater Level | Groundwater | Water  | Data | School of Natural Resources | University of Nebraska–Lincoln"/>
          <p:cNvPicPr preferRelativeResize="0"/>
          <p:nvPr/>
        </p:nvPicPr>
        <p:blipFill rotWithShape="1">
          <a:blip r:embed="rId3">
            <a:alphaModFix/>
          </a:blip>
          <a:srcRect r="37390" b="48081"/>
          <a:stretch/>
        </p:blipFill>
        <p:spPr>
          <a:xfrm>
            <a:off x="1682205" y="2169432"/>
            <a:ext cx="5367407" cy="2428694"/>
          </a:xfrm>
          <a:prstGeom prst="rect">
            <a:avLst/>
          </a:prstGeom>
          <a:noFill/>
          <a:ln>
            <a:noFill/>
          </a:ln>
        </p:spPr>
      </p:pic>
      <p:sp>
        <p:nvSpPr>
          <p:cNvPr id="2556" name="Google Shape;2556;gdfa9a50253_2_17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gdfa9a50253_2_175"/>
          <p:cNvSpPr txBox="1"/>
          <p:nvPr/>
        </p:nvSpPr>
        <p:spPr>
          <a:xfrm>
            <a:off x="849550" y="269050"/>
            <a:ext cx="8054700" cy="1524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400"/>
              <a:buFont typeface="Calibri"/>
              <a:buNone/>
            </a:pPr>
            <a:r>
              <a:rPr lang="en-US" sz="4000" b="0" i="0" u="none" strike="noStrike" cap="none">
                <a:solidFill>
                  <a:srgbClr val="222222"/>
                </a:solidFill>
                <a:highlight>
                  <a:srgbClr val="FFFFFF"/>
                </a:highlight>
                <a:latin typeface="Calibri"/>
                <a:ea typeface="Calibri"/>
                <a:cs typeface="Calibri"/>
                <a:sym typeface="Calibri"/>
              </a:rPr>
              <a:t>True/</a:t>
            </a:r>
            <a:r>
              <a:rPr lang="en-US" sz="4000" b="0" i="0" u="none" strike="noStrike" cap="none">
                <a:solidFill>
                  <a:srgbClr val="FF0000"/>
                </a:solidFill>
                <a:highlight>
                  <a:srgbClr val="FFFFFF"/>
                </a:highlight>
                <a:latin typeface="Calibri"/>
                <a:ea typeface="Calibri"/>
                <a:cs typeface="Calibri"/>
                <a:sym typeface="Calibri"/>
              </a:rPr>
              <a:t>False</a:t>
            </a:r>
            <a:r>
              <a:rPr lang="en-US" sz="4000" b="0" i="0" u="none" strike="noStrike" cap="none">
                <a:solidFill>
                  <a:srgbClr val="222222"/>
                </a:solidFill>
                <a:highlight>
                  <a:srgbClr val="FFFFFF"/>
                </a:highlight>
                <a:latin typeface="Calibri"/>
                <a:ea typeface="Calibri"/>
                <a:cs typeface="Calibri"/>
                <a:sym typeface="Calibri"/>
              </a:rPr>
              <a:t>: The earth is made up of plenty of fresh water. </a:t>
            </a:r>
            <a:endParaRPr sz="4000" b="0" i="0" u="none" strike="noStrike" cap="none">
              <a:solidFill>
                <a:srgbClr val="000000"/>
              </a:solidFill>
              <a:latin typeface="Arial"/>
              <a:ea typeface="Arial"/>
              <a:cs typeface="Arial"/>
              <a:sym typeface="Arial"/>
            </a:endParaRPr>
          </a:p>
        </p:txBody>
      </p:sp>
      <p:sp>
        <p:nvSpPr>
          <p:cNvPr id="2558" name="Google Shape;2558;gdfa9a50253_2_175"/>
          <p:cNvSpPr txBox="1"/>
          <p:nvPr/>
        </p:nvSpPr>
        <p:spPr>
          <a:xfrm>
            <a:off x="3109797" y="2732681"/>
            <a:ext cx="949200" cy="523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97%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2563"/>
        <p:cNvGrpSpPr/>
        <p:nvPr/>
      </p:nvGrpSpPr>
      <p:grpSpPr>
        <a:xfrm>
          <a:off x="0" y="0"/>
          <a:ext cx="0" cy="0"/>
          <a:chOff x="0" y="0"/>
          <a:chExt cx="0" cy="0"/>
        </a:xfrm>
      </p:grpSpPr>
      <p:pic>
        <p:nvPicPr>
          <p:cNvPr id="2564" name="Google Shape;2564;gdfa9a50253_2_183" descr="What Happens To Your Skin When You Drink Water | Eat This Not That"/>
          <p:cNvPicPr preferRelativeResize="0"/>
          <p:nvPr/>
        </p:nvPicPr>
        <p:blipFill rotWithShape="1">
          <a:blip r:embed="rId3">
            <a:alphaModFix/>
          </a:blip>
          <a:srcRect/>
          <a:stretch/>
        </p:blipFill>
        <p:spPr>
          <a:xfrm>
            <a:off x="520783" y="1734228"/>
            <a:ext cx="3492417" cy="2171334"/>
          </a:xfrm>
          <a:prstGeom prst="rect">
            <a:avLst/>
          </a:prstGeom>
          <a:noFill/>
          <a:ln>
            <a:noFill/>
          </a:ln>
        </p:spPr>
      </p:pic>
      <p:pic>
        <p:nvPicPr>
          <p:cNvPr id="2565" name="Google Shape;2565;gdfa9a50253_2_183" descr="Cold Shower Benefits | I Tried Cold Showers for a Month"/>
          <p:cNvPicPr preferRelativeResize="0"/>
          <p:nvPr/>
        </p:nvPicPr>
        <p:blipFill rotWithShape="1">
          <a:blip r:embed="rId4">
            <a:alphaModFix/>
          </a:blip>
          <a:srcRect l="31833"/>
          <a:stretch/>
        </p:blipFill>
        <p:spPr>
          <a:xfrm>
            <a:off x="4646557" y="4200457"/>
            <a:ext cx="3345493" cy="2493039"/>
          </a:xfrm>
          <a:prstGeom prst="rect">
            <a:avLst/>
          </a:prstGeom>
          <a:noFill/>
          <a:ln>
            <a:noFill/>
          </a:ln>
        </p:spPr>
      </p:pic>
      <p:pic>
        <p:nvPicPr>
          <p:cNvPr id="2566" name="Google Shape;2566;gdfa9a50253_2_183"/>
          <p:cNvPicPr preferRelativeResize="0"/>
          <p:nvPr/>
        </p:nvPicPr>
        <p:blipFill rotWithShape="1">
          <a:blip r:embed="rId5">
            <a:alphaModFix/>
          </a:blip>
          <a:srcRect/>
          <a:stretch/>
        </p:blipFill>
        <p:spPr>
          <a:xfrm>
            <a:off x="4646557" y="1728129"/>
            <a:ext cx="3345493" cy="2177433"/>
          </a:xfrm>
          <a:prstGeom prst="rect">
            <a:avLst/>
          </a:prstGeom>
          <a:noFill/>
          <a:ln>
            <a:noFill/>
          </a:ln>
        </p:spPr>
      </p:pic>
      <p:pic>
        <p:nvPicPr>
          <p:cNvPr id="2567" name="Google Shape;2567;gdfa9a50253_2_183" descr="Stressful Decision? Washing Hands Could Help Soothe : NPR"/>
          <p:cNvPicPr preferRelativeResize="0"/>
          <p:nvPr/>
        </p:nvPicPr>
        <p:blipFill rotWithShape="1">
          <a:blip r:embed="rId6">
            <a:alphaModFix/>
          </a:blip>
          <a:srcRect/>
          <a:stretch/>
        </p:blipFill>
        <p:spPr>
          <a:xfrm>
            <a:off x="520783" y="4200458"/>
            <a:ext cx="3492417" cy="2469776"/>
          </a:xfrm>
          <a:prstGeom prst="rect">
            <a:avLst/>
          </a:prstGeom>
          <a:noFill/>
          <a:ln>
            <a:noFill/>
          </a:ln>
        </p:spPr>
      </p:pic>
      <p:sp>
        <p:nvSpPr>
          <p:cNvPr id="2568" name="Google Shape;2568;gdfa9a50253_2_183" descr="Questions"/>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gdfa9a50253_2_183"/>
          <p:cNvSpPr txBox="1"/>
          <p:nvPr/>
        </p:nvSpPr>
        <p:spPr>
          <a:xfrm>
            <a:off x="746251" y="123775"/>
            <a:ext cx="8213700" cy="14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latin typeface="Calibri"/>
                <a:ea typeface="Calibri"/>
                <a:cs typeface="Calibri"/>
                <a:sym typeface="Calibri"/>
              </a:rPr>
              <a:t>Why is it important that we have fresh water?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2574"/>
        <p:cNvGrpSpPr/>
        <p:nvPr/>
      </p:nvGrpSpPr>
      <p:grpSpPr>
        <a:xfrm>
          <a:off x="0" y="0"/>
          <a:ext cx="0" cy="0"/>
          <a:chOff x="0" y="0"/>
          <a:chExt cx="0" cy="0"/>
        </a:xfrm>
      </p:grpSpPr>
      <p:sp>
        <p:nvSpPr>
          <p:cNvPr id="2575" name="Google Shape;2575;gdfa9a50253_2_19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gdfa9a50253_2_193"/>
          <p:cNvSpPr txBox="1"/>
          <p:nvPr/>
        </p:nvSpPr>
        <p:spPr>
          <a:xfrm>
            <a:off x="746254" y="470846"/>
            <a:ext cx="7651500" cy="14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latin typeface="Calibri"/>
                <a:ea typeface="Calibri"/>
                <a:cs typeface="Calibri"/>
                <a:sym typeface="Calibri"/>
              </a:rPr>
              <a:t>Give your own example of how we can conserve water. </a:t>
            </a:r>
            <a:endParaRPr sz="1400" b="0" i="0" u="none" strike="noStrike" cap="none">
              <a:solidFill>
                <a:srgbClr val="000000"/>
              </a:solidFill>
              <a:latin typeface="Arial"/>
              <a:ea typeface="Arial"/>
              <a:cs typeface="Arial"/>
              <a:sym typeface="Arial"/>
            </a:endParaRPr>
          </a:p>
        </p:txBody>
      </p:sp>
      <p:pic>
        <p:nvPicPr>
          <p:cNvPr id="2577" name="Google Shape;2577;gdfa9a50253_2_193"/>
          <p:cNvPicPr preferRelativeResize="0"/>
          <p:nvPr/>
        </p:nvPicPr>
        <p:blipFill>
          <a:blip r:embed="rId4">
            <a:alphaModFix/>
          </a:blip>
          <a:stretch>
            <a:fillRect/>
          </a:stretch>
        </p:blipFill>
        <p:spPr>
          <a:xfrm>
            <a:off x="1687988" y="1863600"/>
            <a:ext cx="6316125" cy="4148100"/>
          </a:xfrm>
          <a:prstGeom prst="rect">
            <a:avLst/>
          </a:prstGeom>
          <a:noFill/>
          <a:ln>
            <a:noFill/>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2582"/>
        <p:cNvGrpSpPr/>
        <p:nvPr/>
      </p:nvGrpSpPr>
      <p:grpSpPr>
        <a:xfrm>
          <a:off x="0" y="0"/>
          <a:ext cx="0" cy="0"/>
          <a:chOff x="0" y="0"/>
          <a:chExt cx="0" cy="0"/>
        </a:xfrm>
      </p:grpSpPr>
      <p:sp>
        <p:nvSpPr>
          <p:cNvPr id="2583" name="Google Shape;2583;gdfa9a50253_2_20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gdfa9a50253_2_200"/>
          <p:cNvSpPr txBox="1"/>
          <p:nvPr/>
        </p:nvSpPr>
        <p:spPr>
          <a:xfrm>
            <a:off x="746254" y="424771"/>
            <a:ext cx="7651500" cy="142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22222"/>
              </a:buClr>
              <a:buSzPts val="4000"/>
              <a:buFont typeface="Calibri"/>
              <a:buNone/>
            </a:pPr>
            <a:r>
              <a:rPr lang="en-US" sz="4000" b="0" i="0" u="none" strike="noStrike" cap="none">
                <a:solidFill>
                  <a:srgbClr val="222222"/>
                </a:solidFill>
                <a:latin typeface="Calibri"/>
                <a:ea typeface="Calibri"/>
                <a:cs typeface="Calibri"/>
                <a:sym typeface="Calibri"/>
              </a:rPr>
              <a:t>Give your own example of how we can waste water. </a:t>
            </a:r>
            <a:endParaRPr sz="1400" b="0" i="0" u="none" strike="noStrike" cap="none">
              <a:solidFill>
                <a:srgbClr val="000000"/>
              </a:solidFill>
              <a:latin typeface="Arial"/>
              <a:ea typeface="Arial"/>
              <a:cs typeface="Arial"/>
              <a:sym typeface="Arial"/>
            </a:endParaRPr>
          </a:p>
        </p:txBody>
      </p:sp>
      <p:pic>
        <p:nvPicPr>
          <p:cNvPr id="2585" name="Google Shape;2585;gdfa9a50253_2_200"/>
          <p:cNvPicPr preferRelativeResize="0"/>
          <p:nvPr/>
        </p:nvPicPr>
        <p:blipFill>
          <a:blip r:embed="rId4">
            <a:alphaModFix/>
          </a:blip>
          <a:stretch>
            <a:fillRect/>
          </a:stretch>
        </p:blipFill>
        <p:spPr>
          <a:xfrm>
            <a:off x="1687988" y="1863600"/>
            <a:ext cx="6316125" cy="4148100"/>
          </a:xfrm>
          <a:prstGeom prst="rect">
            <a:avLst/>
          </a:prstGeom>
          <a:noFill/>
          <a:ln>
            <a:noFill/>
          </a:ln>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2589"/>
        <p:cNvGrpSpPr/>
        <p:nvPr/>
      </p:nvGrpSpPr>
      <p:grpSpPr>
        <a:xfrm>
          <a:off x="0" y="0"/>
          <a:ext cx="0" cy="0"/>
          <a:chOff x="0" y="0"/>
          <a:chExt cx="0" cy="0"/>
        </a:xfrm>
      </p:grpSpPr>
      <p:sp>
        <p:nvSpPr>
          <p:cNvPr id="2590" name="Google Shape;2590;p26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591" name="Google Shape;2591;p26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50" name="Google Shape;350;p27"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2596" name="Google Shape;2596;gde77e99aff_0_212"/>
          <p:cNvSpPr txBox="1">
            <a:spLocks noGrp="1"/>
          </p:cNvSpPr>
          <p:nvPr>
            <p:ph type="title"/>
          </p:nvPr>
        </p:nvSpPr>
        <p:spPr>
          <a:xfrm>
            <a:off x="849600" y="429575"/>
            <a:ext cx="7938600" cy="150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222222"/>
              </a:buClr>
              <a:buSzPts val="3600"/>
              <a:buFont typeface="Calibri"/>
              <a:buNone/>
            </a:pPr>
            <a:r>
              <a:rPr lang="en-US" sz="3500" b="1" u="sng">
                <a:solidFill>
                  <a:srgbClr val="222222"/>
                </a:solidFill>
                <a:highlight>
                  <a:srgbClr val="FFFFFF"/>
                </a:highlight>
              </a:rPr>
              <a:t>Water Conservation:</a:t>
            </a:r>
            <a:r>
              <a:rPr lang="en-US" sz="3500">
                <a:solidFill>
                  <a:srgbClr val="222222"/>
                </a:solidFill>
                <a:highlight>
                  <a:srgbClr val="FFFFFF"/>
                </a:highlight>
              </a:rPr>
              <a:t> using less water or recycling water so that it can be used again</a:t>
            </a:r>
            <a:endParaRPr sz="3500"/>
          </a:p>
        </p:txBody>
      </p:sp>
      <p:pic>
        <p:nvPicPr>
          <p:cNvPr id="2597" name="Google Shape;2597;gde77e99aff_0_212" descr="Save Water High Res Stock Images | Shutterstock"/>
          <p:cNvPicPr preferRelativeResize="0"/>
          <p:nvPr/>
        </p:nvPicPr>
        <p:blipFill rotWithShape="1">
          <a:blip r:embed="rId3">
            <a:alphaModFix/>
          </a:blip>
          <a:srcRect b="7570"/>
          <a:stretch/>
        </p:blipFill>
        <p:spPr>
          <a:xfrm>
            <a:off x="1541417" y="2685985"/>
            <a:ext cx="5878286" cy="3867242"/>
          </a:xfrm>
          <a:prstGeom prst="rect">
            <a:avLst/>
          </a:prstGeom>
          <a:noFill/>
          <a:ln>
            <a:noFill/>
          </a:ln>
        </p:spPr>
      </p:pic>
      <p:sp>
        <p:nvSpPr>
          <p:cNvPr id="2598" name="Google Shape;2598;gde77e99aff_0_21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2602"/>
        <p:cNvGrpSpPr/>
        <p:nvPr/>
      </p:nvGrpSpPr>
      <p:grpSpPr>
        <a:xfrm>
          <a:off x="0" y="0"/>
          <a:ext cx="0" cy="0"/>
          <a:chOff x="0" y="0"/>
          <a:chExt cx="0" cy="0"/>
        </a:xfrm>
      </p:grpSpPr>
      <p:sp>
        <p:nvSpPr>
          <p:cNvPr id="2603" name="Google Shape;2603;p266"/>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2604" name="Google Shape;2604;p266"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5" name="Google Shape;2605;p266"/>
          <p:cNvSpPr txBox="1"/>
          <p:nvPr/>
        </p:nvSpPr>
        <p:spPr>
          <a:xfrm>
            <a:off x="1785000" y="1543175"/>
            <a:ext cx="5574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How We Use Water</a:t>
            </a:r>
            <a:endParaRPr sz="3600">
              <a:solidFill>
                <a:schemeClr val="dk1"/>
              </a:solidFill>
              <a:latin typeface="Calibri"/>
              <a:ea typeface="Calibri"/>
              <a:cs typeface="Calibri"/>
              <a:sym typeface="Calibri"/>
            </a:endParaRPr>
          </a:p>
        </p:txBody>
      </p:sp>
      <p:sp>
        <p:nvSpPr>
          <p:cNvPr id="2606" name="Google Shape;2606;p266"/>
          <p:cNvSpPr txBox="1"/>
          <p:nvPr/>
        </p:nvSpPr>
        <p:spPr>
          <a:xfrm>
            <a:off x="276400" y="2282075"/>
            <a:ext cx="39963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Students explore how people in the Western United States use water by analyzing the Freshwater Use in the West map. Students then connect this to Mount Everest by exploring interactives, historical data, and maps regarding the water supply and demand around Everest. Students examine trends in data regarding water usage over time and make a connection between population and water usage by visiting MapMaker Interactive. They compare the population density where they live to the population density of the Everest watershed.</a:t>
            </a:r>
            <a:endParaRPr sz="1800" i="1">
              <a:solidFill>
                <a:schemeClr val="dk1"/>
              </a:solidFill>
              <a:latin typeface="Calibri"/>
              <a:ea typeface="Calibri"/>
              <a:cs typeface="Calibri"/>
              <a:sym typeface="Calibri"/>
            </a:endParaRPr>
          </a:p>
        </p:txBody>
      </p:sp>
      <p:pic>
        <p:nvPicPr>
          <p:cNvPr id="2607" name="Google Shape;2607;p266"/>
          <p:cNvPicPr preferRelativeResize="0"/>
          <p:nvPr/>
        </p:nvPicPr>
        <p:blipFill>
          <a:blip r:embed="rId5">
            <a:alphaModFix/>
          </a:blip>
          <a:stretch>
            <a:fillRect/>
          </a:stretch>
        </p:blipFill>
        <p:spPr>
          <a:xfrm>
            <a:off x="4410900" y="2792038"/>
            <a:ext cx="4566500" cy="3043572"/>
          </a:xfrm>
          <a:prstGeom prst="rect">
            <a:avLst/>
          </a:prstGeom>
          <a:noFill/>
          <a:ln>
            <a:noFill/>
          </a:ln>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12" name="Google Shape;2612;p26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3" name="Google Shape;2613;p267"/>
          <p:cNvSpPr txBox="1"/>
          <p:nvPr/>
        </p:nvSpPr>
        <p:spPr>
          <a:xfrm>
            <a:off x="583091" y="153457"/>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Why do we need to manage our water resources?</a:t>
            </a:r>
            <a:endParaRPr sz="1400" b="0" i="0" u="none" strike="noStrike" cap="none">
              <a:solidFill>
                <a:srgbClr val="000000"/>
              </a:solidFill>
              <a:latin typeface="Arial"/>
              <a:ea typeface="Arial"/>
              <a:cs typeface="Arial"/>
              <a:sym typeface="Arial"/>
            </a:endParaRPr>
          </a:p>
        </p:txBody>
      </p:sp>
      <p:pic>
        <p:nvPicPr>
          <p:cNvPr id="2614" name="Google Shape;2614;p267" descr="Water Cycle"/>
          <p:cNvPicPr preferRelativeResize="0"/>
          <p:nvPr/>
        </p:nvPicPr>
        <p:blipFill rotWithShape="1">
          <a:blip r:embed="rId4">
            <a:alphaModFix/>
          </a:blip>
          <a:srcRect/>
          <a:stretch/>
        </p:blipFill>
        <p:spPr>
          <a:xfrm>
            <a:off x="561608" y="1248364"/>
            <a:ext cx="3988909" cy="2554973"/>
          </a:xfrm>
          <a:prstGeom prst="rect">
            <a:avLst/>
          </a:prstGeom>
          <a:noFill/>
          <a:ln>
            <a:noFill/>
          </a:ln>
        </p:spPr>
      </p:pic>
      <p:pic>
        <p:nvPicPr>
          <p:cNvPr id="2615" name="Google Shape;2615;p267"/>
          <p:cNvPicPr preferRelativeResize="0"/>
          <p:nvPr/>
        </p:nvPicPr>
        <p:blipFill rotWithShape="1">
          <a:blip r:embed="rId5">
            <a:alphaModFix/>
          </a:blip>
          <a:srcRect/>
          <a:stretch/>
        </p:blipFill>
        <p:spPr>
          <a:xfrm>
            <a:off x="4572000" y="1248364"/>
            <a:ext cx="4010392" cy="2554973"/>
          </a:xfrm>
          <a:prstGeom prst="rect">
            <a:avLst/>
          </a:prstGeom>
          <a:noFill/>
          <a:ln>
            <a:noFill/>
          </a:ln>
        </p:spPr>
      </p:pic>
      <p:pic>
        <p:nvPicPr>
          <p:cNvPr id="2616" name="Google Shape;2616;p267"/>
          <p:cNvPicPr preferRelativeResize="0"/>
          <p:nvPr/>
        </p:nvPicPr>
        <p:blipFill rotWithShape="1">
          <a:blip r:embed="rId6">
            <a:alphaModFix/>
          </a:blip>
          <a:srcRect/>
          <a:stretch/>
        </p:blipFill>
        <p:spPr>
          <a:xfrm>
            <a:off x="2259793" y="3882581"/>
            <a:ext cx="4581448" cy="2794431"/>
          </a:xfrm>
          <a:prstGeom prst="rect">
            <a:avLst/>
          </a:prstGeom>
          <a:noFill/>
          <a:ln>
            <a:noFill/>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2621" name="Google Shape;2621;p26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583091" y="153457"/>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Why do we need to manage our water resources?</a:t>
            </a:r>
            <a:endParaRPr sz="1400" b="0" i="0" u="none" strike="noStrike" cap="none">
              <a:solidFill>
                <a:srgbClr val="000000"/>
              </a:solidFill>
              <a:latin typeface="Arial"/>
              <a:ea typeface="Arial"/>
              <a:cs typeface="Arial"/>
              <a:sym typeface="Arial"/>
            </a:endParaRPr>
          </a:p>
        </p:txBody>
      </p:sp>
      <p:pic>
        <p:nvPicPr>
          <p:cNvPr id="130" name="Google Shape;130;p3" descr="Water Cycle"/>
          <p:cNvPicPr preferRelativeResize="0"/>
          <p:nvPr/>
        </p:nvPicPr>
        <p:blipFill rotWithShape="1">
          <a:blip r:embed="rId4">
            <a:alphaModFix/>
          </a:blip>
          <a:srcRect/>
          <a:stretch/>
        </p:blipFill>
        <p:spPr>
          <a:xfrm>
            <a:off x="561608" y="1248364"/>
            <a:ext cx="3988909" cy="2554973"/>
          </a:xfrm>
          <a:prstGeom prst="rect">
            <a:avLst/>
          </a:prstGeom>
          <a:noFill/>
          <a:ln>
            <a:noFill/>
          </a:ln>
        </p:spPr>
      </p:pic>
      <p:pic>
        <p:nvPicPr>
          <p:cNvPr id="131" name="Google Shape;131;p3"/>
          <p:cNvPicPr preferRelativeResize="0"/>
          <p:nvPr/>
        </p:nvPicPr>
        <p:blipFill rotWithShape="1">
          <a:blip r:embed="rId5">
            <a:alphaModFix/>
          </a:blip>
          <a:srcRect/>
          <a:stretch/>
        </p:blipFill>
        <p:spPr>
          <a:xfrm>
            <a:off x="4572000" y="1248364"/>
            <a:ext cx="4010392" cy="2554973"/>
          </a:xfrm>
          <a:prstGeom prst="rect">
            <a:avLst/>
          </a:prstGeom>
          <a:noFill/>
          <a:ln>
            <a:noFill/>
          </a:ln>
        </p:spPr>
      </p:pic>
      <p:pic>
        <p:nvPicPr>
          <p:cNvPr id="132" name="Google Shape;132;p3"/>
          <p:cNvPicPr preferRelativeResize="0"/>
          <p:nvPr/>
        </p:nvPicPr>
        <p:blipFill rotWithShape="1">
          <a:blip r:embed="rId6">
            <a:alphaModFix/>
          </a:blip>
          <a:srcRect/>
          <a:stretch/>
        </p:blipFill>
        <p:spPr>
          <a:xfrm>
            <a:off x="2259793" y="3882581"/>
            <a:ext cx="4581448" cy="27944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28" descr="Climate Science Investigations South Florida - Energy: The Driver of Climate"/>
          <p:cNvPicPr preferRelativeResize="0"/>
          <p:nvPr/>
        </p:nvPicPr>
        <p:blipFill rotWithShape="1">
          <a:blip r:embed="rId3">
            <a:alphaModFix/>
          </a:blip>
          <a:srcRect t="21286" b="6142"/>
          <a:stretch/>
        </p:blipFill>
        <p:spPr>
          <a:xfrm>
            <a:off x="464457" y="2699656"/>
            <a:ext cx="8505372" cy="2481943"/>
          </a:xfrm>
          <a:prstGeom prst="rect">
            <a:avLst/>
          </a:prstGeom>
          <a:noFill/>
          <a:ln>
            <a:noFill/>
          </a:ln>
        </p:spPr>
      </p:pic>
      <p:cxnSp>
        <p:nvCxnSpPr>
          <p:cNvPr id="357" name="Google Shape;357;p28"/>
          <p:cNvCxnSpPr/>
          <p:nvPr/>
        </p:nvCxnSpPr>
        <p:spPr>
          <a:xfrm rot="10800000" flipH="1">
            <a:off x="1059543" y="5153046"/>
            <a:ext cx="6502400" cy="28553"/>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358" name="Google Shape;358;p28"/>
          <p:cNvCxnSpPr/>
          <p:nvPr/>
        </p:nvCxnSpPr>
        <p:spPr>
          <a:xfrm rot="10800000">
            <a:off x="943429" y="6078045"/>
            <a:ext cx="6618514" cy="15007"/>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4"/>
              </a:srgbClr>
            </a:outerShdw>
          </a:effectLst>
        </p:spPr>
      </p:cxnSp>
      <p:sp>
        <p:nvSpPr>
          <p:cNvPr id="359" name="Google Shape;359;p28"/>
          <p:cNvSpPr txBox="1"/>
          <p:nvPr/>
        </p:nvSpPr>
        <p:spPr>
          <a:xfrm>
            <a:off x="2483907" y="5306656"/>
            <a:ext cx="49758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360" name="Google Shape;360;p28"/>
          <p:cNvSpPr/>
          <p:nvPr/>
        </p:nvSpPr>
        <p:spPr>
          <a:xfrm>
            <a:off x="866942" y="258165"/>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can be used to change the state of water. </a:t>
            </a:r>
            <a:endParaRPr sz="4000" b="0" i="0" u="none" strike="noStrike" cap="none">
              <a:solidFill>
                <a:srgbClr val="FF0000"/>
              </a:solidFill>
              <a:latin typeface="Calibri"/>
              <a:ea typeface="Calibri"/>
              <a:cs typeface="Calibri"/>
              <a:sym typeface="Calibri"/>
            </a:endParaRPr>
          </a:p>
        </p:txBody>
      </p:sp>
      <p:sp>
        <p:nvSpPr>
          <p:cNvPr id="361" name="Google Shape;361;p2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9"/>
          <p:cNvSpPr/>
          <p:nvPr/>
        </p:nvSpPr>
        <p:spPr>
          <a:xfrm>
            <a:off x="8749445" y="304447"/>
            <a:ext cx="1228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368" name="Google Shape;368;p29" descr="Earth | NASA"/>
          <p:cNvPicPr preferRelativeResize="0"/>
          <p:nvPr/>
        </p:nvPicPr>
        <p:blipFill rotWithShape="1">
          <a:blip r:embed="rId3">
            <a:alphaModFix/>
          </a:blip>
          <a:srcRect/>
          <a:stretch/>
        </p:blipFill>
        <p:spPr>
          <a:xfrm>
            <a:off x="682171" y="2111827"/>
            <a:ext cx="4960257" cy="4245429"/>
          </a:xfrm>
          <a:prstGeom prst="rect">
            <a:avLst/>
          </a:prstGeom>
          <a:noFill/>
          <a:ln>
            <a:noFill/>
          </a:ln>
        </p:spPr>
      </p:pic>
      <p:pic>
        <p:nvPicPr>
          <p:cNvPr id="369" name="Google Shape;369;p29"/>
          <p:cNvPicPr preferRelativeResize="0"/>
          <p:nvPr/>
        </p:nvPicPr>
        <p:blipFill rotWithShape="1">
          <a:blip r:embed="rId4">
            <a:alphaModFix/>
          </a:blip>
          <a:srcRect/>
          <a:stretch/>
        </p:blipFill>
        <p:spPr>
          <a:xfrm>
            <a:off x="5265733" y="304447"/>
            <a:ext cx="3545114" cy="3545114"/>
          </a:xfrm>
          <a:prstGeom prst="rect">
            <a:avLst/>
          </a:prstGeom>
          <a:noFill/>
          <a:ln>
            <a:noFill/>
          </a:ln>
        </p:spPr>
      </p:pic>
      <p:sp>
        <p:nvSpPr>
          <p:cNvPr id="370" name="Google Shape;370;p2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371" name="Google Shape;371;p29"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30" descr="Water Cycle"/>
          <p:cNvPicPr preferRelativeResize="0"/>
          <p:nvPr/>
        </p:nvPicPr>
        <p:blipFill rotWithShape="1">
          <a:blip r:embed="rId3">
            <a:alphaModFix/>
          </a:blip>
          <a:srcRect/>
          <a:stretch/>
        </p:blipFill>
        <p:spPr>
          <a:xfrm>
            <a:off x="522514" y="1853577"/>
            <a:ext cx="8098972" cy="4536621"/>
          </a:xfrm>
          <a:prstGeom prst="rect">
            <a:avLst/>
          </a:prstGeom>
          <a:noFill/>
          <a:ln>
            <a:noFill/>
          </a:ln>
        </p:spPr>
      </p:pic>
      <p:sp>
        <p:nvSpPr>
          <p:cNvPr id="378" name="Google Shape;378;p3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30"/>
          <p:cNvSpPr txBox="1"/>
          <p:nvPr/>
        </p:nvSpPr>
        <p:spPr>
          <a:xfrm>
            <a:off x="1101758" y="562970"/>
            <a:ext cx="694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States of Water and the Water Cycle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31" descr="Water Cycle"/>
          <p:cNvPicPr preferRelativeResize="0"/>
          <p:nvPr/>
        </p:nvPicPr>
        <p:blipFill rotWithShape="1">
          <a:blip r:embed="rId3">
            <a:alphaModFix/>
          </a:blip>
          <a:srcRect/>
          <a:stretch/>
        </p:blipFill>
        <p:spPr>
          <a:xfrm>
            <a:off x="522514" y="1730681"/>
            <a:ext cx="8098972" cy="4536621"/>
          </a:xfrm>
          <a:prstGeom prst="rect">
            <a:avLst/>
          </a:prstGeom>
          <a:noFill/>
          <a:ln>
            <a:noFill/>
          </a:ln>
        </p:spPr>
      </p:pic>
      <p:sp>
        <p:nvSpPr>
          <p:cNvPr id="385" name="Google Shape;385;p3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31"/>
          <p:cNvSpPr txBox="1"/>
          <p:nvPr/>
        </p:nvSpPr>
        <p:spPr>
          <a:xfrm>
            <a:off x="1099938" y="803872"/>
            <a:ext cx="694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Thermal Energy and the Water cycle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2"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393" name="Google Shape;393;p3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32"/>
          <p:cNvSpPr/>
          <p:nvPr/>
        </p:nvSpPr>
        <p:spPr>
          <a:xfrm>
            <a:off x="7199086" y="3429000"/>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5" name="Google Shape;395;p32"/>
          <p:cNvSpPr txBox="1"/>
          <p:nvPr/>
        </p:nvSpPr>
        <p:spPr>
          <a:xfrm>
            <a:off x="707093" y="567283"/>
            <a:ext cx="7729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Thermal Energy Increases Kinetic Energy</a:t>
            </a:r>
            <a:endParaRPr sz="1400" b="0" i="0" u="none" strike="noStrike" cap="none">
              <a:solidFill>
                <a:srgbClr val="000000"/>
              </a:solidFill>
              <a:latin typeface="Arial"/>
              <a:ea typeface="Arial"/>
              <a:cs typeface="Arial"/>
              <a:sym typeface="Arial"/>
            </a:endParaRPr>
          </a:p>
        </p:txBody>
      </p:sp>
      <p:sp>
        <p:nvSpPr>
          <p:cNvPr id="396" name="Google Shape;396;p32"/>
          <p:cNvSpPr/>
          <p:nvPr/>
        </p:nvSpPr>
        <p:spPr>
          <a:xfrm>
            <a:off x="522514" y="1213763"/>
            <a:ext cx="1422400" cy="103868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3" descr="ocean1.jpg"/>
          <p:cNvPicPr preferRelativeResize="0">
            <a:picLocks noGrp="1"/>
          </p:cNvPicPr>
          <p:nvPr>
            <p:ph type="body" idx="1"/>
          </p:nvPr>
        </p:nvPicPr>
        <p:blipFill rotWithShape="1">
          <a:blip r:embed="rId3">
            <a:alphaModFix/>
          </a:blip>
          <a:srcRect/>
          <a:stretch/>
        </p:blipFill>
        <p:spPr>
          <a:xfrm>
            <a:off x="848770" y="1407559"/>
            <a:ext cx="7685630" cy="5287103"/>
          </a:xfrm>
          <a:prstGeom prst="rect">
            <a:avLst/>
          </a:prstGeom>
          <a:noFill/>
          <a:ln>
            <a:noFill/>
          </a:ln>
        </p:spPr>
      </p:pic>
      <p:cxnSp>
        <p:nvCxnSpPr>
          <p:cNvPr id="402" name="Google Shape;402;p33"/>
          <p:cNvCxnSpPr/>
          <p:nvPr/>
        </p:nvCxnSpPr>
        <p:spPr>
          <a:xfrm flipH="1">
            <a:off x="2385597" y="3507878"/>
            <a:ext cx="17832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03" name="Google Shape;403;p33"/>
          <p:cNvCxnSpPr/>
          <p:nvPr/>
        </p:nvCxnSpPr>
        <p:spPr>
          <a:xfrm rot="5400000">
            <a:off x="2834917" y="3886009"/>
            <a:ext cx="1602000" cy="13284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04" name="Google Shape;404;p33"/>
          <p:cNvCxnSpPr/>
          <p:nvPr/>
        </p:nvCxnSpPr>
        <p:spPr>
          <a:xfrm rot="5400000">
            <a:off x="3849029" y="4507146"/>
            <a:ext cx="1809000" cy="4737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05" name="Google Shape;405;p33"/>
          <p:cNvCxnSpPr/>
          <p:nvPr/>
        </p:nvCxnSpPr>
        <p:spPr>
          <a:xfrm>
            <a:off x="5166366" y="3912396"/>
            <a:ext cx="18069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sp>
        <p:nvSpPr>
          <p:cNvPr id="406" name="Google Shape;406;p3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33"/>
          <p:cNvSpPr txBox="1"/>
          <p:nvPr/>
        </p:nvSpPr>
        <p:spPr>
          <a:xfrm>
            <a:off x="1323551" y="171368"/>
            <a:ext cx="768563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Thermal Energy and Water Temperature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4"/>
          <p:cNvSpPr txBox="1">
            <a:spLocks noGrp="1"/>
          </p:cNvSpPr>
          <p:nvPr>
            <p:ph type="title"/>
          </p:nvPr>
        </p:nvSpPr>
        <p:spPr>
          <a:xfrm>
            <a:off x="2934900" y="199725"/>
            <a:ext cx="32742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Summer</a:t>
            </a:r>
            <a:endParaRPr/>
          </a:p>
        </p:txBody>
      </p:sp>
      <p:pic>
        <p:nvPicPr>
          <p:cNvPr id="413" name="Google Shape;413;p34"/>
          <p:cNvPicPr preferRelativeResize="0"/>
          <p:nvPr/>
        </p:nvPicPr>
        <p:blipFill rotWithShape="1">
          <a:blip r:embed="rId3">
            <a:alphaModFix/>
          </a:blip>
          <a:srcRect/>
          <a:stretch/>
        </p:blipFill>
        <p:spPr>
          <a:xfrm>
            <a:off x="457200" y="1245100"/>
            <a:ext cx="8229600" cy="5489123"/>
          </a:xfrm>
          <a:prstGeom prst="rect">
            <a:avLst/>
          </a:prstGeom>
          <a:noFill/>
          <a:ln>
            <a:noFill/>
          </a:ln>
        </p:spPr>
      </p:pic>
      <p:sp>
        <p:nvSpPr>
          <p:cNvPr id="414" name="Google Shape;414;p3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5"/>
          <p:cNvSpPr txBox="1">
            <a:spLocks noGrp="1"/>
          </p:cNvSpPr>
          <p:nvPr>
            <p:ph type="title"/>
          </p:nvPr>
        </p:nvSpPr>
        <p:spPr>
          <a:xfrm>
            <a:off x="3050100" y="199725"/>
            <a:ext cx="3043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Winter</a:t>
            </a:r>
            <a:endParaRPr/>
          </a:p>
        </p:txBody>
      </p:sp>
      <p:pic>
        <p:nvPicPr>
          <p:cNvPr id="420" name="Google Shape;420;p35" descr="winter.jpg"/>
          <p:cNvPicPr preferRelativeResize="0">
            <a:picLocks noGrp="1"/>
          </p:cNvPicPr>
          <p:nvPr>
            <p:ph type="body" idx="1"/>
          </p:nvPr>
        </p:nvPicPr>
        <p:blipFill rotWithShape="1">
          <a:blip r:embed="rId3">
            <a:alphaModFix/>
          </a:blip>
          <a:srcRect l="-1481" r="-1479"/>
          <a:stretch/>
        </p:blipFill>
        <p:spPr>
          <a:xfrm>
            <a:off x="228600" y="1643150"/>
            <a:ext cx="8686800" cy="4777500"/>
          </a:xfrm>
          <a:prstGeom prst="rect">
            <a:avLst/>
          </a:prstGeom>
          <a:noFill/>
          <a:ln w="9525" cap="flat" cmpd="sng">
            <a:solidFill>
              <a:schemeClr val="lt1"/>
            </a:solidFill>
            <a:prstDash val="solid"/>
            <a:round/>
            <a:headEnd type="none" w="sm" len="sm"/>
            <a:tailEnd type="none" w="sm" len="sm"/>
          </a:ln>
        </p:spPr>
      </p:pic>
      <p:sp>
        <p:nvSpPr>
          <p:cNvPr id="421" name="Google Shape;421;p3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6"/>
          <p:cNvSpPr txBox="1">
            <a:spLocks noGrp="1"/>
          </p:cNvSpPr>
          <p:nvPr>
            <p:ph type="title"/>
          </p:nvPr>
        </p:nvSpPr>
        <p:spPr>
          <a:xfrm>
            <a:off x="457200" y="-1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Milder Climate</a:t>
            </a:r>
            <a:endParaRPr/>
          </a:p>
        </p:txBody>
      </p:sp>
      <p:pic>
        <p:nvPicPr>
          <p:cNvPr id="427" name="Google Shape;427;p36" descr="lake.jpg"/>
          <p:cNvPicPr preferRelativeResize="0">
            <a:picLocks noGrp="1"/>
          </p:cNvPicPr>
          <p:nvPr>
            <p:ph type="body" idx="1"/>
          </p:nvPr>
        </p:nvPicPr>
        <p:blipFill rotWithShape="1">
          <a:blip r:embed="rId3">
            <a:alphaModFix/>
          </a:blip>
          <a:srcRect/>
          <a:stretch/>
        </p:blipFill>
        <p:spPr>
          <a:xfrm>
            <a:off x="344700" y="1088100"/>
            <a:ext cx="8454600" cy="5612400"/>
          </a:xfrm>
          <a:prstGeom prst="rect">
            <a:avLst/>
          </a:prstGeom>
          <a:noFill/>
          <a:ln w="9525" cap="flat" cmpd="sng">
            <a:solidFill>
              <a:schemeClr val="lt1"/>
            </a:solidFill>
            <a:prstDash val="solid"/>
            <a:round/>
            <a:headEnd type="none" w="sm" len="sm"/>
            <a:tailEnd type="none" w="sm" len="sm"/>
          </a:ln>
        </p:spPr>
      </p:pic>
      <p:sp>
        <p:nvSpPr>
          <p:cNvPr id="428" name="Google Shape;428;p3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p:nvPr/>
        </p:nvSpPr>
        <p:spPr>
          <a:xfrm>
            <a:off x="2301072" y="693336"/>
            <a:ext cx="4902917"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5600"/>
              <a:buFont typeface="Calibri"/>
              <a:buNone/>
            </a:pPr>
            <a:r>
              <a:rPr lang="en-US" sz="5600" b="0" i="0" u="none" strike="noStrike" cap="none">
                <a:solidFill>
                  <a:srgbClr val="FFC000"/>
                </a:solidFill>
                <a:latin typeface="Calibri"/>
                <a:ea typeface="Calibri"/>
                <a:cs typeface="Calibri"/>
                <a:sym typeface="Calibri"/>
              </a:rPr>
              <a:t>Demonstration</a:t>
            </a:r>
            <a:endParaRPr sz="1800" b="0" i="0" u="none" strike="noStrike" cap="none">
              <a:solidFill>
                <a:schemeClr val="dk1"/>
              </a:solidFill>
              <a:latin typeface="Calibri"/>
              <a:ea typeface="Calibri"/>
              <a:cs typeface="Calibri"/>
              <a:sym typeface="Calibri"/>
            </a:endParaRPr>
          </a:p>
        </p:txBody>
      </p:sp>
      <p:sp>
        <p:nvSpPr>
          <p:cNvPr id="138" name="Google Shape;138;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9" name="Google Shape;139;p4"/>
          <p:cNvSpPr txBox="1"/>
          <p:nvPr/>
        </p:nvSpPr>
        <p:spPr>
          <a:xfrm>
            <a:off x="814753" y="2848708"/>
            <a:ext cx="751449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TEACHER DIRECTIONS: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40" name="Google Shape;140;p4"/>
          <p:cNvSpPr txBox="1"/>
          <p:nvPr/>
        </p:nvSpPr>
        <p:spPr>
          <a:xfrm>
            <a:off x="814753" y="2848708"/>
            <a:ext cx="7514492"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TEACHER DIRECTIONS: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information about states of matter (solid, liquid, gas, what they remember about each phase, etc. Also ask them what they know about water.).  </a:t>
            </a: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these characteristics of both the states of matter and water.  Tell students that they are going to be learning more about water and the properties of water.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0" i="1" u="none" strike="noStrike" cap="none">
                <a:solidFill>
                  <a:schemeClr val="dk1"/>
                </a:solidFill>
                <a:latin typeface="Calibri"/>
                <a:ea typeface="Calibri"/>
                <a:cs typeface="Calibri"/>
                <a:sym typeface="Calibri"/>
              </a:rPr>
              <a:t>You may also choose to do this experiment live for students (on video meeting platform or face-to-face).  You can set up the materials – bowl of ice, (show it melting but a have separate bowl of water for time purposes), then a pot to boil the water to show it changing to a gas. If doing this experiment real time, be sure to ask students questions to keep them engaged. </a:t>
            </a:r>
            <a:endParaRPr sz="1800" b="0" i="0" u="none" strike="noStrike" cap="none">
              <a:solidFill>
                <a:schemeClr val="dk1"/>
              </a:solidFill>
              <a:latin typeface="Calibri"/>
              <a:ea typeface="Calibri"/>
              <a:cs typeface="Calibri"/>
              <a:sym typeface="Calibri"/>
            </a:endParaRPr>
          </a:p>
        </p:txBody>
      </p:sp>
      <p:sp>
        <p:nvSpPr>
          <p:cNvPr id="141" name="Google Shape;141;p4"/>
          <p:cNvSpPr txBox="1"/>
          <p:nvPr/>
        </p:nvSpPr>
        <p:spPr>
          <a:xfrm>
            <a:off x="2301006" y="1647443"/>
            <a:ext cx="4542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1859B"/>
              </a:buClr>
              <a:buSzPts val="3000"/>
              <a:buFont typeface="Calibri"/>
              <a:buNone/>
            </a:pPr>
            <a:r>
              <a:rPr lang="en-US" sz="36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Water Experiment</a:t>
            </a: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8" descr="Climate Science Investigations South Florida - Energy: The Driver of Climate"/>
          <p:cNvPicPr preferRelativeResize="0"/>
          <p:nvPr/>
        </p:nvPicPr>
        <p:blipFill rotWithShape="1">
          <a:blip r:embed="rId3">
            <a:alphaModFix/>
          </a:blip>
          <a:srcRect t="21286" b="6142"/>
          <a:stretch/>
        </p:blipFill>
        <p:spPr>
          <a:xfrm>
            <a:off x="464457" y="2699656"/>
            <a:ext cx="8505372" cy="2481943"/>
          </a:xfrm>
          <a:prstGeom prst="rect">
            <a:avLst/>
          </a:prstGeom>
          <a:noFill/>
          <a:ln>
            <a:noFill/>
          </a:ln>
        </p:spPr>
      </p:pic>
      <p:cxnSp>
        <p:nvCxnSpPr>
          <p:cNvPr id="440" name="Google Shape;440;p38"/>
          <p:cNvCxnSpPr/>
          <p:nvPr/>
        </p:nvCxnSpPr>
        <p:spPr>
          <a:xfrm rot="10800000" flipH="1">
            <a:off x="1059543" y="5153046"/>
            <a:ext cx="6502400" cy="28553"/>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441" name="Google Shape;441;p38"/>
          <p:cNvCxnSpPr/>
          <p:nvPr/>
        </p:nvCxnSpPr>
        <p:spPr>
          <a:xfrm rot="10800000">
            <a:off x="943429" y="6078045"/>
            <a:ext cx="6618514" cy="15007"/>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4"/>
              </a:srgbClr>
            </a:outerShdw>
          </a:effectLst>
        </p:spPr>
      </p:cxnSp>
      <p:sp>
        <p:nvSpPr>
          <p:cNvPr id="442" name="Google Shape;442;p38"/>
          <p:cNvSpPr txBox="1"/>
          <p:nvPr/>
        </p:nvSpPr>
        <p:spPr>
          <a:xfrm>
            <a:off x="2483907" y="5306656"/>
            <a:ext cx="49758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443" name="Google Shape;443;p38"/>
          <p:cNvSpPr/>
          <p:nvPr/>
        </p:nvSpPr>
        <p:spPr>
          <a:xfrm>
            <a:off x="721804" y="479890"/>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can thermal energy be used to change the state of water? </a:t>
            </a:r>
            <a:endParaRPr sz="4000" b="0" i="0" u="none" strike="noStrike" cap="none">
              <a:solidFill>
                <a:srgbClr val="FF0000"/>
              </a:solidFill>
              <a:latin typeface="Calibri"/>
              <a:ea typeface="Calibri"/>
              <a:cs typeface="Calibri"/>
              <a:sym typeface="Calibri"/>
            </a:endParaRPr>
          </a:p>
        </p:txBody>
      </p:sp>
      <p:sp>
        <p:nvSpPr>
          <p:cNvPr id="444" name="Google Shape;444;p3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9"/>
          <p:cNvSpPr/>
          <p:nvPr/>
        </p:nvSpPr>
        <p:spPr>
          <a:xfrm>
            <a:off x="8749445" y="304447"/>
            <a:ext cx="1228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450" name="Google Shape;450;p39" descr="Earth | NASA"/>
          <p:cNvPicPr preferRelativeResize="0"/>
          <p:nvPr/>
        </p:nvPicPr>
        <p:blipFill rotWithShape="1">
          <a:blip r:embed="rId3">
            <a:alphaModFix/>
          </a:blip>
          <a:srcRect/>
          <a:stretch/>
        </p:blipFill>
        <p:spPr>
          <a:xfrm>
            <a:off x="1973088" y="2154689"/>
            <a:ext cx="4960257" cy="4245429"/>
          </a:xfrm>
          <a:prstGeom prst="rect">
            <a:avLst/>
          </a:prstGeom>
          <a:noFill/>
          <a:ln>
            <a:noFill/>
          </a:ln>
        </p:spPr>
      </p:pic>
      <p:sp>
        <p:nvSpPr>
          <p:cNvPr id="451" name="Google Shape;451;p39"/>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452" name="Google Shape;452;p39"/>
          <p:cNvSpPr/>
          <p:nvPr/>
        </p:nvSpPr>
        <p:spPr>
          <a:xfrm>
            <a:off x="721801" y="442647"/>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responsible for many processes on earth? </a:t>
            </a:r>
            <a:endParaRPr sz="4000" b="0" i="0" u="none" strike="noStrike" cap="none">
              <a:solidFill>
                <a:srgbClr val="FF0000"/>
              </a:solidFill>
              <a:latin typeface="Calibri"/>
              <a:ea typeface="Calibri"/>
              <a:cs typeface="Calibri"/>
              <a:sym typeface="Calibri"/>
            </a:endParaRPr>
          </a:p>
        </p:txBody>
      </p:sp>
      <p:sp>
        <p:nvSpPr>
          <p:cNvPr id="453" name="Google Shape;453;p3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40" descr="Water Cycle"/>
          <p:cNvPicPr preferRelativeResize="0"/>
          <p:nvPr/>
        </p:nvPicPr>
        <p:blipFill rotWithShape="1">
          <a:blip r:embed="rId3">
            <a:alphaModFix/>
          </a:blip>
          <a:srcRect/>
          <a:stretch/>
        </p:blipFill>
        <p:spPr>
          <a:xfrm>
            <a:off x="522514" y="1613806"/>
            <a:ext cx="8098972" cy="4536621"/>
          </a:xfrm>
          <a:prstGeom prst="rect">
            <a:avLst/>
          </a:prstGeom>
          <a:noFill/>
          <a:ln>
            <a:noFill/>
          </a:ln>
        </p:spPr>
      </p:pic>
      <p:sp>
        <p:nvSpPr>
          <p:cNvPr id="459" name="Google Shape;459;p40"/>
          <p:cNvSpPr/>
          <p:nvPr/>
        </p:nvSpPr>
        <p:spPr>
          <a:xfrm>
            <a:off x="1437150" y="176925"/>
            <a:ext cx="62697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600" i="0" u="none" strike="noStrike" cap="none">
                <a:solidFill>
                  <a:schemeClr val="dk1"/>
                </a:solidFill>
                <a:latin typeface="Calibri"/>
                <a:ea typeface="Calibri"/>
                <a:cs typeface="Calibri"/>
                <a:sym typeface="Calibri"/>
              </a:rPr>
              <a:t>How does thermal energy </a:t>
            </a:r>
            <a:r>
              <a:rPr lang="en-US" sz="3600">
                <a:solidFill>
                  <a:schemeClr val="dk1"/>
                </a:solidFill>
                <a:latin typeface="Calibri"/>
                <a:ea typeface="Calibri"/>
                <a:cs typeface="Calibri"/>
                <a:sym typeface="Calibri"/>
              </a:rPr>
              <a:t>affect</a:t>
            </a:r>
            <a:r>
              <a:rPr lang="en-US" sz="3600" i="0" u="none" strike="noStrike" cap="none">
                <a:solidFill>
                  <a:schemeClr val="dk1"/>
                </a:solidFill>
                <a:latin typeface="Calibri"/>
                <a:ea typeface="Calibri"/>
                <a:cs typeface="Calibri"/>
                <a:sym typeface="Calibri"/>
              </a:rPr>
              <a:t> the water cycle?</a:t>
            </a:r>
            <a:endParaRPr sz="3600" i="0" u="none" strike="noStrike" cap="none">
              <a:solidFill>
                <a:srgbClr val="000000"/>
              </a:solidFill>
              <a:latin typeface="Calibri"/>
              <a:ea typeface="Calibri"/>
              <a:cs typeface="Calibri"/>
              <a:sym typeface="Calibri"/>
            </a:endParaRPr>
          </a:p>
        </p:txBody>
      </p:sp>
      <p:sp>
        <p:nvSpPr>
          <p:cNvPr id="460" name="Google Shape;460;p4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41"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466" name="Google Shape;466;p41"/>
          <p:cNvSpPr/>
          <p:nvPr/>
        </p:nvSpPr>
        <p:spPr>
          <a:xfrm>
            <a:off x="7199086" y="3429000"/>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p41"/>
          <p:cNvSpPr/>
          <p:nvPr/>
        </p:nvSpPr>
        <p:spPr>
          <a:xfrm>
            <a:off x="522514" y="1385205"/>
            <a:ext cx="1422400" cy="867237"/>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8" name="Google Shape;468;p41"/>
          <p:cNvSpPr/>
          <p:nvPr/>
        </p:nvSpPr>
        <p:spPr>
          <a:xfrm>
            <a:off x="721788" y="61892"/>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increases _______ to let evaporation happen</a:t>
            </a:r>
            <a:r>
              <a:rPr lang="en-US" sz="40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69" name="Google Shape;469;p4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dfa9a50253_0_29"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475" name="Google Shape;475;gdfa9a50253_0_29"/>
          <p:cNvSpPr/>
          <p:nvPr/>
        </p:nvSpPr>
        <p:spPr>
          <a:xfrm>
            <a:off x="7199086" y="3429000"/>
            <a:ext cx="1422300" cy="4464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6" name="Google Shape;476;gdfa9a50253_0_29"/>
          <p:cNvSpPr/>
          <p:nvPr/>
        </p:nvSpPr>
        <p:spPr>
          <a:xfrm>
            <a:off x="522514" y="1385205"/>
            <a:ext cx="1422300" cy="8673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gdfa9a50253_0_29"/>
          <p:cNvSpPr/>
          <p:nvPr/>
        </p:nvSpPr>
        <p:spPr>
          <a:xfrm>
            <a:off x="721788" y="61892"/>
            <a:ext cx="77004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increases </a:t>
            </a:r>
            <a:r>
              <a:rPr lang="en-US" sz="4000" u="sng">
                <a:solidFill>
                  <a:srgbClr val="FF0000"/>
                </a:solidFill>
                <a:latin typeface="Calibri"/>
                <a:ea typeface="Calibri"/>
                <a:cs typeface="Calibri"/>
                <a:sym typeface="Calibri"/>
              </a:rPr>
              <a:t>kinetic energy</a:t>
            </a:r>
            <a:r>
              <a:rPr lang="en-US" sz="4000" b="0" i="0" u="none" strike="noStrike" cap="none">
                <a:solidFill>
                  <a:schemeClr val="dk1"/>
                </a:solidFill>
                <a:latin typeface="Calibri"/>
                <a:ea typeface="Calibri"/>
                <a:cs typeface="Calibri"/>
                <a:sym typeface="Calibri"/>
              </a:rPr>
              <a:t> to let evaporation happen</a:t>
            </a:r>
            <a:r>
              <a:rPr lang="en-US" sz="40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78" name="Google Shape;478;gdfa9a50253_0_2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42" descr="ocean1.jpg"/>
          <p:cNvPicPr preferRelativeResize="0">
            <a:picLocks noGrp="1"/>
          </p:cNvPicPr>
          <p:nvPr>
            <p:ph type="body" idx="1"/>
          </p:nvPr>
        </p:nvPicPr>
        <p:blipFill rotWithShape="1">
          <a:blip r:embed="rId3">
            <a:alphaModFix/>
          </a:blip>
          <a:srcRect/>
          <a:stretch/>
        </p:blipFill>
        <p:spPr>
          <a:xfrm>
            <a:off x="638629" y="2125423"/>
            <a:ext cx="7895771" cy="4569239"/>
          </a:xfrm>
          <a:prstGeom prst="rect">
            <a:avLst/>
          </a:prstGeom>
          <a:noFill/>
          <a:ln>
            <a:noFill/>
          </a:ln>
        </p:spPr>
      </p:pic>
      <p:cxnSp>
        <p:nvCxnSpPr>
          <p:cNvPr id="484" name="Google Shape;484;p42"/>
          <p:cNvCxnSpPr/>
          <p:nvPr/>
        </p:nvCxnSpPr>
        <p:spPr>
          <a:xfrm flipH="1">
            <a:off x="2391154" y="4085200"/>
            <a:ext cx="17832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85" name="Google Shape;485;p42"/>
          <p:cNvCxnSpPr/>
          <p:nvPr/>
        </p:nvCxnSpPr>
        <p:spPr>
          <a:xfrm rot="5400000">
            <a:off x="2811526" y="4252600"/>
            <a:ext cx="1602000" cy="13284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86" name="Google Shape;486;p42"/>
          <p:cNvCxnSpPr/>
          <p:nvPr/>
        </p:nvCxnSpPr>
        <p:spPr>
          <a:xfrm rot="5400000">
            <a:off x="3655650" y="4783450"/>
            <a:ext cx="1809000" cy="4737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487" name="Google Shape;487;p42"/>
          <p:cNvCxnSpPr/>
          <p:nvPr/>
        </p:nvCxnSpPr>
        <p:spPr>
          <a:xfrm>
            <a:off x="5094893" y="4410042"/>
            <a:ext cx="18069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sp>
        <p:nvSpPr>
          <p:cNvPr id="488" name="Google Shape;488;p42"/>
          <p:cNvSpPr txBox="1"/>
          <p:nvPr/>
        </p:nvSpPr>
        <p:spPr>
          <a:xfrm>
            <a:off x="880650" y="240450"/>
            <a:ext cx="7382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True/False: The temperature of the water changes a lot because of thermal energy</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89" name="Google Shape;489;p4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gdfa9a50253_0_37" descr="ocean1.jpg"/>
          <p:cNvPicPr preferRelativeResize="0">
            <a:picLocks noGrp="1"/>
          </p:cNvPicPr>
          <p:nvPr>
            <p:ph type="body" idx="1"/>
          </p:nvPr>
        </p:nvPicPr>
        <p:blipFill rotWithShape="1">
          <a:blip r:embed="rId3">
            <a:alphaModFix/>
          </a:blip>
          <a:srcRect/>
          <a:stretch/>
        </p:blipFill>
        <p:spPr>
          <a:xfrm>
            <a:off x="638629" y="2125423"/>
            <a:ext cx="7895700" cy="4569300"/>
          </a:xfrm>
          <a:prstGeom prst="rect">
            <a:avLst/>
          </a:prstGeom>
          <a:noFill/>
          <a:ln>
            <a:noFill/>
          </a:ln>
        </p:spPr>
      </p:pic>
      <p:cxnSp>
        <p:nvCxnSpPr>
          <p:cNvPr id="495" name="Google Shape;495;gdfa9a50253_0_37"/>
          <p:cNvCxnSpPr/>
          <p:nvPr/>
        </p:nvCxnSpPr>
        <p:spPr>
          <a:xfrm flipH="1">
            <a:off x="2391154" y="4085200"/>
            <a:ext cx="17832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496" name="Google Shape;496;gdfa9a50253_0_37"/>
          <p:cNvCxnSpPr/>
          <p:nvPr/>
        </p:nvCxnSpPr>
        <p:spPr>
          <a:xfrm rot="5400000">
            <a:off x="2811526" y="4252600"/>
            <a:ext cx="1602000" cy="13284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497" name="Google Shape;497;gdfa9a50253_0_37"/>
          <p:cNvCxnSpPr/>
          <p:nvPr/>
        </p:nvCxnSpPr>
        <p:spPr>
          <a:xfrm rot="5400000">
            <a:off x="3655650" y="4783450"/>
            <a:ext cx="1809000" cy="4737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498" name="Google Shape;498;gdfa9a50253_0_37"/>
          <p:cNvCxnSpPr/>
          <p:nvPr/>
        </p:nvCxnSpPr>
        <p:spPr>
          <a:xfrm>
            <a:off x="5094893" y="4410042"/>
            <a:ext cx="18069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sp>
        <p:nvSpPr>
          <p:cNvPr id="499" name="Google Shape;499;gdfa9a50253_0_37"/>
          <p:cNvSpPr txBox="1"/>
          <p:nvPr/>
        </p:nvSpPr>
        <p:spPr>
          <a:xfrm>
            <a:off x="880650" y="240450"/>
            <a:ext cx="73827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True/</a:t>
            </a:r>
            <a:r>
              <a:rPr lang="en-US" sz="3600" b="0" i="0" u="none" strike="noStrike" cap="none">
                <a:solidFill>
                  <a:srgbClr val="FF0000"/>
                </a:solidFill>
                <a:latin typeface="Calibri"/>
                <a:ea typeface="Calibri"/>
                <a:cs typeface="Calibri"/>
                <a:sym typeface="Calibri"/>
              </a:rPr>
              <a:t>False</a:t>
            </a:r>
            <a:r>
              <a:rPr lang="en-US" sz="3600" b="0" i="0" u="none" strike="noStrike" cap="none">
                <a:solidFill>
                  <a:schemeClr val="dk1"/>
                </a:solidFill>
                <a:latin typeface="Calibri"/>
                <a:ea typeface="Calibri"/>
                <a:cs typeface="Calibri"/>
                <a:sym typeface="Calibri"/>
              </a:rPr>
              <a:t>: The temperature of the water changes a lot because of thermal energy</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0" name="Google Shape;500;gdfa9a50253_0_3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43"/>
          <p:cNvPicPr preferRelativeResize="0"/>
          <p:nvPr/>
        </p:nvPicPr>
        <p:blipFill rotWithShape="1">
          <a:blip r:embed="rId3">
            <a:alphaModFix/>
          </a:blip>
          <a:srcRect/>
          <a:stretch/>
        </p:blipFill>
        <p:spPr>
          <a:xfrm>
            <a:off x="328613" y="2445250"/>
            <a:ext cx="4243387" cy="3826963"/>
          </a:xfrm>
          <a:prstGeom prst="rect">
            <a:avLst/>
          </a:prstGeom>
          <a:noFill/>
          <a:ln>
            <a:noFill/>
          </a:ln>
        </p:spPr>
      </p:pic>
      <p:pic>
        <p:nvPicPr>
          <p:cNvPr id="506" name="Google Shape;506;p43" descr="winter.jpg"/>
          <p:cNvPicPr preferRelativeResize="0"/>
          <p:nvPr/>
        </p:nvPicPr>
        <p:blipFill rotWithShape="1">
          <a:blip r:embed="rId4">
            <a:alphaModFix/>
          </a:blip>
          <a:srcRect l="-1481" r="-1479"/>
          <a:stretch/>
        </p:blipFill>
        <p:spPr>
          <a:xfrm>
            <a:off x="4672013" y="2445250"/>
            <a:ext cx="4243387" cy="3826963"/>
          </a:xfrm>
          <a:prstGeom prst="rect">
            <a:avLst/>
          </a:prstGeom>
          <a:noFill/>
          <a:ln>
            <a:noFill/>
          </a:ln>
        </p:spPr>
      </p:pic>
      <p:sp>
        <p:nvSpPr>
          <p:cNvPr id="507" name="Google Shape;507;p43"/>
          <p:cNvSpPr txBox="1"/>
          <p:nvPr/>
        </p:nvSpPr>
        <p:spPr>
          <a:xfrm>
            <a:off x="661801" y="332618"/>
            <a:ext cx="7820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 large bodies of water interact with thermal energy in the summer and winter?</a:t>
            </a:r>
            <a:endParaRPr sz="1400" b="0" i="0" u="none" strike="noStrike" cap="none">
              <a:solidFill>
                <a:srgbClr val="000000"/>
              </a:solidFill>
              <a:latin typeface="Arial"/>
              <a:ea typeface="Arial"/>
              <a:cs typeface="Arial"/>
              <a:sym typeface="Arial"/>
            </a:endParaRPr>
          </a:p>
        </p:txBody>
      </p:sp>
      <p:sp>
        <p:nvSpPr>
          <p:cNvPr id="508" name="Google Shape;508;p43"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5" name="Google Shape;515;p4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45"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522" name="Google Shape;522;p4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3" name="Google Shape;523;p4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46"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530" name="Google Shape;530;p46"/>
          <p:cNvSpPr/>
          <p:nvPr/>
        </p:nvSpPr>
        <p:spPr>
          <a:xfrm>
            <a:off x="7199086" y="3429000"/>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p46"/>
          <p:cNvSpPr/>
          <p:nvPr/>
        </p:nvSpPr>
        <p:spPr>
          <a:xfrm>
            <a:off x="522514" y="1385205"/>
            <a:ext cx="1422400" cy="867237"/>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2" name="Google Shape;532;p4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3" name="Google Shape;533;p4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0" name="Google Shape;540;p4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41" name="Google Shape;541;p47" descr="Freezer Organization: Toss an Ice Tray or Two | Kitchn"/>
          <p:cNvPicPr preferRelativeResize="0"/>
          <p:nvPr/>
        </p:nvPicPr>
        <p:blipFill rotWithShape="1">
          <a:blip r:embed="rId5">
            <a:alphaModFix/>
          </a:blip>
          <a:srcRect/>
          <a:stretch/>
        </p:blipFill>
        <p:spPr>
          <a:xfrm>
            <a:off x="1169978" y="1100138"/>
            <a:ext cx="7102484" cy="53268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4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8" name="Google Shape;548;p4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49" name="Google Shape;549;p48" descr="dreamstime_firewarmUp.jpg"/>
          <p:cNvPicPr preferRelativeResize="0"/>
          <p:nvPr/>
        </p:nvPicPr>
        <p:blipFill rotWithShape="1">
          <a:blip r:embed="rId5">
            <a:alphaModFix/>
          </a:blip>
          <a:srcRect/>
          <a:stretch/>
        </p:blipFill>
        <p:spPr>
          <a:xfrm>
            <a:off x="1121433" y="1182239"/>
            <a:ext cx="6901130" cy="44935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0"/>
          <p:cNvSpPr/>
          <p:nvPr/>
        </p:nvSpPr>
        <p:spPr>
          <a:xfrm>
            <a:off x="721805" y="564699"/>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thermal energy?</a:t>
            </a:r>
            <a:endParaRPr sz="4000" b="0" i="0" u="none" strike="noStrike" cap="none">
              <a:solidFill>
                <a:srgbClr val="FF0000"/>
              </a:solidFill>
              <a:latin typeface="Calibri"/>
              <a:ea typeface="Calibri"/>
              <a:cs typeface="Calibri"/>
              <a:sym typeface="Calibri"/>
            </a:endParaRPr>
          </a:p>
        </p:txBody>
      </p:sp>
      <p:pic>
        <p:nvPicPr>
          <p:cNvPr id="561" name="Google Shape;561;p50" descr="dreamstime_s_5336969.jpg"/>
          <p:cNvPicPr preferRelativeResize="0"/>
          <p:nvPr/>
        </p:nvPicPr>
        <p:blipFill rotWithShape="1">
          <a:blip r:embed="rId3">
            <a:alphaModFix/>
          </a:blip>
          <a:srcRect/>
          <a:stretch/>
        </p:blipFill>
        <p:spPr>
          <a:xfrm>
            <a:off x="1942280" y="1924869"/>
            <a:ext cx="5259420" cy="3523811"/>
          </a:xfrm>
          <a:prstGeom prst="rect">
            <a:avLst/>
          </a:prstGeom>
          <a:noFill/>
          <a:ln>
            <a:noFill/>
          </a:ln>
        </p:spPr>
      </p:pic>
      <p:sp>
        <p:nvSpPr>
          <p:cNvPr id="562" name="Google Shape;562;p5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9" name="Google Shape;569;p51" descr="dreamstime_s_5336969.jpg"/>
          <p:cNvPicPr preferRelativeResize="0"/>
          <p:nvPr/>
        </p:nvPicPr>
        <p:blipFill rotWithShape="1">
          <a:blip r:embed="rId4">
            <a:alphaModFix/>
          </a:blip>
          <a:srcRect/>
          <a:stretch/>
        </p:blipFill>
        <p:spPr>
          <a:xfrm>
            <a:off x="184780" y="2059006"/>
            <a:ext cx="4587245" cy="3523812"/>
          </a:xfrm>
          <a:prstGeom prst="rect">
            <a:avLst/>
          </a:prstGeom>
          <a:noFill/>
          <a:ln>
            <a:noFill/>
          </a:ln>
        </p:spPr>
      </p:pic>
      <p:pic>
        <p:nvPicPr>
          <p:cNvPr id="570" name="Google Shape;570;p51" descr="Freezer Organization: Toss an Ice Tray or Two | Kitchn"/>
          <p:cNvPicPr preferRelativeResize="0"/>
          <p:nvPr/>
        </p:nvPicPr>
        <p:blipFill rotWithShape="1">
          <a:blip r:embed="rId5">
            <a:alphaModFix/>
          </a:blip>
          <a:srcRect/>
          <a:stretch/>
        </p:blipFill>
        <p:spPr>
          <a:xfrm>
            <a:off x="4972050" y="2059005"/>
            <a:ext cx="3987170" cy="3523813"/>
          </a:xfrm>
          <a:prstGeom prst="rect">
            <a:avLst/>
          </a:prstGeom>
          <a:noFill/>
          <a:ln>
            <a:noFill/>
          </a:ln>
        </p:spPr>
      </p:pic>
      <p:sp>
        <p:nvSpPr>
          <p:cNvPr id="571" name="Google Shape;571;p51"/>
          <p:cNvSpPr/>
          <p:nvPr/>
        </p:nvSpPr>
        <p:spPr>
          <a:xfrm>
            <a:off x="721812" y="0"/>
            <a:ext cx="77004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is an example of thermal energy being </a:t>
            </a:r>
            <a:r>
              <a:rPr lang="en-US" sz="4000" b="1" i="0" u="none" strike="noStrike" cap="none">
                <a:solidFill>
                  <a:schemeClr val="dk1"/>
                </a:solidFill>
                <a:latin typeface="Calibri"/>
                <a:ea typeface="Calibri"/>
                <a:cs typeface="Calibri"/>
                <a:sym typeface="Calibri"/>
              </a:rPr>
              <a:t>taken away </a:t>
            </a:r>
            <a:r>
              <a:rPr lang="en-US" sz="4000" b="0" i="0" u="none" strike="noStrike" cap="none">
                <a:solidFill>
                  <a:schemeClr val="dk1"/>
                </a:solidFill>
                <a:latin typeface="Calibri"/>
                <a:ea typeface="Calibri"/>
                <a:cs typeface="Calibri"/>
                <a:sym typeface="Calibri"/>
              </a:rPr>
              <a:t>to change the state of water? Explain.</a:t>
            </a:r>
            <a:endParaRPr sz="4000" b="0" i="0" u="none" strike="noStrike" cap="none">
              <a:solidFill>
                <a:srgbClr val="FF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de6289f866_0_1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8" name="Google Shape;578;gde6289f866_0_14" descr="dreamstime_s_5336969.jpg"/>
          <p:cNvPicPr preferRelativeResize="0"/>
          <p:nvPr/>
        </p:nvPicPr>
        <p:blipFill rotWithShape="1">
          <a:blip r:embed="rId4">
            <a:alphaModFix/>
          </a:blip>
          <a:srcRect/>
          <a:stretch/>
        </p:blipFill>
        <p:spPr>
          <a:xfrm>
            <a:off x="184780" y="2059006"/>
            <a:ext cx="4587244" cy="3523811"/>
          </a:xfrm>
          <a:prstGeom prst="rect">
            <a:avLst/>
          </a:prstGeom>
          <a:noFill/>
          <a:ln>
            <a:noFill/>
          </a:ln>
        </p:spPr>
      </p:pic>
      <p:pic>
        <p:nvPicPr>
          <p:cNvPr id="579" name="Google Shape;579;gde6289f866_0_14" descr="Freezer Organization: Toss an Ice Tray or Two | Kitchn"/>
          <p:cNvPicPr preferRelativeResize="0"/>
          <p:nvPr/>
        </p:nvPicPr>
        <p:blipFill rotWithShape="1">
          <a:blip r:embed="rId5">
            <a:alphaModFix/>
          </a:blip>
          <a:srcRect/>
          <a:stretch/>
        </p:blipFill>
        <p:spPr>
          <a:xfrm>
            <a:off x="4972050" y="2059005"/>
            <a:ext cx="3987169" cy="3523812"/>
          </a:xfrm>
          <a:prstGeom prst="rect">
            <a:avLst/>
          </a:prstGeom>
          <a:noFill/>
          <a:ln w="76200" cap="flat" cmpd="sng">
            <a:solidFill>
              <a:srgbClr val="FF0000"/>
            </a:solidFill>
            <a:prstDash val="solid"/>
            <a:round/>
            <a:headEnd type="none" w="sm" len="sm"/>
            <a:tailEnd type="none" w="sm" len="sm"/>
          </a:ln>
        </p:spPr>
      </p:pic>
      <p:sp>
        <p:nvSpPr>
          <p:cNvPr id="580" name="Google Shape;580;gde6289f866_0_14"/>
          <p:cNvSpPr/>
          <p:nvPr/>
        </p:nvSpPr>
        <p:spPr>
          <a:xfrm>
            <a:off x="721812" y="0"/>
            <a:ext cx="77004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is an example of thermal energy being </a:t>
            </a:r>
            <a:r>
              <a:rPr lang="en-US" sz="4000" b="1" i="0" u="none" strike="noStrike" cap="none">
                <a:solidFill>
                  <a:schemeClr val="dk1"/>
                </a:solidFill>
                <a:latin typeface="Calibri"/>
                <a:ea typeface="Calibri"/>
                <a:cs typeface="Calibri"/>
                <a:sym typeface="Calibri"/>
              </a:rPr>
              <a:t>taken away </a:t>
            </a:r>
            <a:r>
              <a:rPr lang="en-US" sz="4000" b="0" i="0" u="none" strike="noStrike" cap="none">
                <a:solidFill>
                  <a:schemeClr val="dk1"/>
                </a:solidFill>
                <a:latin typeface="Calibri"/>
                <a:ea typeface="Calibri"/>
                <a:cs typeface="Calibri"/>
                <a:sym typeface="Calibri"/>
              </a:rPr>
              <a:t>to change the state of water? Explain.</a:t>
            </a:r>
            <a:endParaRPr sz="4000" b="0" i="0" u="none" strike="noStrike" cap="none">
              <a:solidFill>
                <a:srgbClr val="FF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52"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586" name="Google Shape;586;p52"/>
          <p:cNvSpPr/>
          <p:nvPr/>
        </p:nvSpPr>
        <p:spPr>
          <a:xfrm>
            <a:off x="7199086" y="3429000"/>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7" name="Google Shape;587;p52"/>
          <p:cNvSpPr/>
          <p:nvPr/>
        </p:nvSpPr>
        <p:spPr>
          <a:xfrm>
            <a:off x="522514" y="1385205"/>
            <a:ext cx="1422400" cy="867237"/>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8" name="Google Shape;588;p5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52"/>
          <p:cNvSpPr/>
          <p:nvPr/>
        </p:nvSpPr>
        <p:spPr>
          <a:xfrm>
            <a:off x="1258937" y="0"/>
            <a:ext cx="7700283"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does thermal energy from the sun change the state of water?</a:t>
            </a:r>
            <a:endParaRPr sz="4000" b="0" i="0" u="none" strike="noStrike" cap="none">
              <a:solidFill>
                <a:srgbClr val="FF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53" descr="dreamstime_firewarmUp.jpg"/>
          <p:cNvPicPr preferRelativeResize="0"/>
          <p:nvPr/>
        </p:nvPicPr>
        <p:blipFill rotWithShape="1">
          <a:blip r:embed="rId3">
            <a:alphaModFix/>
          </a:blip>
          <a:srcRect/>
          <a:stretch/>
        </p:blipFill>
        <p:spPr>
          <a:xfrm>
            <a:off x="1289033" y="1544964"/>
            <a:ext cx="6901131" cy="4493525"/>
          </a:xfrm>
          <a:prstGeom prst="rect">
            <a:avLst/>
          </a:prstGeom>
          <a:noFill/>
          <a:ln>
            <a:noFill/>
          </a:ln>
        </p:spPr>
      </p:pic>
      <p:sp>
        <p:nvSpPr>
          <p:cNvPr id="595" name="Google Shape;595;p5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53"/>
          <p:cNvSpPr/>
          <p:nvPr/>
        </p:nvSpPr>
        <p:spPr>
          <a:xfrm>
            <a:off x="721812" y="92150"/>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Does thermal energy only </a:t>
            </a:r>
            <a:r>
              <a:rPr lang="en-US" sz="4000">
                <a:solidFill>
                  <a:schemeClr val="dk1"/>
                </a:solidFill>
                <a:latin typeface="Calibri"/>
                <a:ea typeface="Calibri"/>
                <a:cs typeface="Calibri"/>
                <a:sym typeface="Calibri"/>
              </a:rPr>
              <a:t>affect</a:t>
            </a:r>
            <a:r>
              <a:rPr lang="en-US" sz="4000" b="0" i="0" u="none" strike="noStrike" cap="none">
                <a:solidFill>
                  <a:schemeClr val="dk1"/>
                </a:solidFill>
                <a:latin typeface="Calibri"/>
                <a:ea typeface="Calibri"/>
                <a:cs typeface="Calibri"/>
                <a:sym typeface="Calibri"/>
              </a:rPr>
              <a:t> water?</a:t>
            </a:r>
            <a:endParaRPr sz="4000" b="0" i="0" u="none" strike="noStrike" cap="none">
              <a:solidFill>
                <a:srgbClr val="FF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3" name="Google Shape;603;p5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337436" y="263983"/>
            <a:ext cx="91440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What are the three states of matter you see here that were mentioned in the video?</a:t>
            </a:r>
            <a:endParaRPr sz="1200" b="0" i="0" u="none" strike="noStrike" cap="none">
              <a:solidFill>
                <a:schemeClr val="dk1"/>
              </a:solidFill>
              <a:latin typeface="Calibri"/>
              <a:ea typeface="Calibri"/>
              <a:cs typeface="Calibri"/>
              <a:sym typeface="Calibri"/>
            </a:endParaRPr>
          </a:p>
        </p:txBody>
      </p:sp>
      <p:pic>
        <p:nvPicPr>
          <p:cNvPr id="154" name="Google Shape;154;p6"/>
          <p:cNvPicPr preferRelativeResize="0"/>
          <p:nvPr/>
        </p:nvPicPr>
        <p:blipFill rotWithShape="1">
          <a:blip r:embed="rId4">
            <a:alphaModFix/>
          </a:blip>
          <a:srcRect/>
          <a:stretch/>
        </p:blipFill>
        <p:spPr>
          <a:xfrm>
            <a:off x="602681" y="2252349"/>
            <a:ext cx="3079633" cy="2097229"/>
          </a:xfrm>
          <a:prstGeom prst="rect">
            <a:avLst/>
          </a:prstGeom>
          <a:noFill/>
          <a:ln>
            <a:noFill/>
          </a:ln>
        </p:spPr>
      </p:pic>
      <p:pic>
        <p:nvPicPr>
          <p:cNvPr id="155" name="Google Shape;155;p6"/>
          <p:cNvPicPr preferRelativeResize="0"/>
          <p:nvPr/>
        </p:nvPicPr>
        <p:blipFill rotWithShape="1">
          <a:blip r:embed="rId5">
            <a:alphaModFix/>
          </a:blip>
          <a:srcRect l="26308" t="17774" r="52614" b="47995"/>
          <a:stretch/>
        </p:blipFill>
        <p:spPr>
          <a:xfrm>
            <a:off x="4909436" y="2052615"/>
            <a:ext cx="3316361" cy="2657459"/>
          </a:xfrm>
          <a:prstGeom prst="rect">
            <a:avLst/>
          </a:prstGeom>
          <a:noFill/>
          <a:ln>
            <a:noFill/>
          </a:ln>
        </p:spPr>
      </p:pic>
      <p:pic>
        <p:nvPicPr>
          <p:cNvPr id="156" name="Google Shape;156;p6"/>
          <p:cNvPicPr preferRelativeResize="0"/>
          <p:nvPr/>
        </p:nvPicPr>
        <p:blipFill rotWithShape="1">
          <a:blip r:embed="rId5">
            <a:alphaModFix/>
          </a:blip>
          <a:srcRect l="53691" t="13162" r="25077" b="47026"/>
          <a:stretch/>
        </p:blipFill>
        <p:spPr>
          <a:xfrm>
            <a:off x="2142497" y="4739243"/>
            <a:ext cx="3577376" cy="194474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55" descr="dreamstime_windmill.jpg"/>
          <p:cNvPicPr preferRelativeResize="0"/>
          <p:nvPr/>
        </p:nvPicPr>
        <p:blipFill rotWithShape="1">
          <a:blip r:embed="rId3">
            <a:alphaModFix/>
          </a:blip>
          <a:srcRect/>
          <a:stretch/>
        </p:blipFill>
        <p:spPr>
          <a:xfrm>
            <a:off x="2208362" y="1700661"/>
            <a:ext cx="5072332" cy="4493105"/>
          </a:xfrm>
          <a:prstGeom prst="rect">
            <a:avLst/>
          </a:prstGeom>
          <a:noFill/>
          <a:ln>
            <a:noFill/>
          </a:ln>
        </p:spPr>
      </p:pic>
      <p:sp>
        <p:nvSpPr>
          <p:cNvPr id="610" name="Google Shape;610;p5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1" name="Google Shape;611;p55"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56" descr="dreamstime_sound.jpg"/>
          <p:cNvPicPr preferRelativeResize="0"/>
          <p:nvPr/>
        </p:nvPicPr>
        <p:blipFill rotWithShape="1">
          <a:blip r:embed="rId3">
            <a:alphaModFix/>
          </a:blip>
          <a:srcRect/>
          <a:stretch/>
        </p:blipFill>
        <p:spPr>
          <a:xfrm>
            <a:off x="2781746" y="1838015"/>
            <a:ext cx="3580507" cy="4025273"/>
          </a:xfrm>
          <a:prstGeom prst="rect">
            <a:avLst/>
          </a:prstGeom>
          <a:noFill/>
          <a:ln>
            <a:noFill/>
          </a:ln>
        </p:spPr>
      </p:pic>
      <p:sp>
        <p:nvSpPr>
          <p:cNvPr id="618" name="Google Shape;618;p5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9" name="Google Shape;619;p56"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58" descr="dreamstime_candle.jpg"/>
          <p:cNvPicPr preferRelativeResize="0"/>
          <p:nvPr/>
        </p:nvPicPr>
        <p:blipFill rotWithShape="1">
          <a:blip r:embed="rId3">
            <a:alphaModFix/>
          </a:blip>
          <a:srcRect/>
          <a:stretch/>
        </p:blipFill>
        <p:spPr>
          <a:xfrm>
            <a:off x="179463" y="2051493"/>
            <a:ext cx="3037071" cy="1914915"/>
          </a:xfrm>
          <a:prstGeom prst="rect">
            <a:avLst/>
          </a:prstGeom>
          <a:noFill/>
          <a:ln>
            <a:noFill/>
          </a:ln>
        </p:spPr>
      </p:pic>
      <p:pic>
        <p:nvPicPr>
          <p:cNvPr id="631" name="Google Shape;631;p58" descr="dreamstime_s_5336969.jpg"/>
          <p:cNvPicPr preferRelativeResize="0"/>
          <p:nvPr/>
        </p:nvPicPr>
        <p:blipFill rotWithShape="1">
          <a:blip r:embed="rId4">
            <a:alphaModFix/>
          </a:blip>
          <a:srcRect/>
          <a:stretch/>
        </p:blipFill>
        <p:spPr>
          <a:xfrm>
            <a:off x="2996846" y="4473059"/>
            <a:ext cx="3051251" cy="2044339"/>
          </a:xfrm>
          <a:prstGeom prst="rect">
            <a:avLst/>
          </a:prstGeom>
          <a:noFill/>
          <a:ln>
            <a:noFill/>
          </a:ln>
        </p:spPr>
      </p:pic>
      <p:sp>
        <p:nvSpPr>
          <p:cNvPr id="632" name="Google Shape;632;p58"/>
          <p:cNvSpPr txBox="1"/>
          <p:nvPr/>
        </p:nvSpPr>
        <p:spPr>
          <a:xfrm>
            <a:off x="3570534" y="3873336"/>
            <a:ext cx="21081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Boiling water</a:t>
            </a:r>
            <a:endParaRPr sz="1400" b="0" i="0" u="none" strike="noStrike" cap="none">
              <a:solidFill>
                <a:srgbClr val="000000"/>
              </a:solidFill>
              <a:latin typeface="Arial"/>
              <a:ea typeface="Arial"/>
              <a:cs typeface="Arial"/>
              <a:sym typeface="Arial"/>
            </a:endParaRPr>
          </a:p>
        </p:txBody>
      </p:sp>
      <p:sp>
        <p:nvSpPr>
          <p:cNvPr id="633" name="Google Shape;633;p58"/>
          <p:cNvSpPr txBox="1"/>
          <p:nvPr/>
        </p:nvSpPr>
        <p:spPr>
          <a:xfrm>
            <a:off x="441758" y="1504825"/>
            <a:ext cx="262997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Lighting a candle</a:t>
            </a:r>
            <a:endParaRPr sz="1400" b="0" i="0" u="none" strike="noStrike" cap="none">
              <a:solidFill>
                <a:srgbClr val="000000"/>
              </a:solidFill>
              <a:latin typeface="Arial"/>
              <a:ea typeface="Arial"/>
              <a:cs typeface="Arial"/>
              <a:sym typeface="Arial"/>
            </a:endParaRPr>
          </a:p>
        </p:txBody>
      </p:sp>
      <p:sp>
        <p:nvSpPr>
          <p:cNvPr id="634" name="Google Shape;634;p58"/>
          <p:cNvSpPr txBox="1"/>
          <p:nvPr/>
        </p:nvSpPr>
        <p:spPr>
          <a:xfrm>
            <a:off x="6735211" y="1485362"/>
            <a:ext cx="163698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Windmills</a:t>
            </a:r>
            <a:endParaRPr sz="1400" b="0" i="0" u="none" strike="noStrike" cap="none">
              <a:solidFill>
                <a:srgbClr val="000000"/>
              </a:solidFill>
              <a:latin typeface="Arial"/>
              <a:ea typeface="Arial"/>
              <a:cs typeface="Arial"/>
              <a:sym typeface="Arial"/>
            </a:endParaRPr>
          </a:p>
        </p:txBody>
      </p:sp>
      <p:sp>
        <p:nvSpPr>
          <p:cNvPr id="635" name="Google Shape;635;p58"/>
          <p:cNvSpPr txBox="1"/>
          <p:nvPr/>
        </p:nvSpPr>
        <p:spPr>
          <a:xfrm>
            <a:off x="1222088" y="88097"/>
            <a:ext cx="792191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is not </a:t>
            </a:r>
            <a:r>
              <a:rPr lang="en-US" sz="4000">
                <a:solidFill>
                  <a:schemeClr val="dk1"/>
                </a:solidFill>
                <a:latin typeface="Calibri"/>
                <a:ea typeface="Calibri"/>
                <a:cs typeface="Calibri"/>
                <a:sym typeface="Calibri"/>
              </a:rPr>
              <a:t>t</a:t>
            </a:r>
            <a:r>
              <a:rPr lang="en-US" sz="4000" b="0" i="0" u="none" strike="noStrike" cap="none">
                <a:solidFill>
                  <a:schemeClr val="dk1"/>
                </a:solidFill>
                <a:latin typeface="Calibri"/>
                <a:ea typeface="Calibri"/>
                <a:cs typeface="Calibri"/>
                <a:sym typeface="Calibri"/>
              </a:rPr>
              <a: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Why?  </a:t>
            </a:r>
            <a:endParaRPr sz="1400" b="0" i="0" u="none" strike="noStrike" cap="none">
              <a:solidFill>
                <a:srgbClr val="000000"/>
              </a:solidFill>
              <a:latin typeface="Arial"/>
              <a:ea typeface="Arial"/>
              <a:cs typeface="Arial"/>
              <a:sym typeface="Arial"/>
            </a:endParaRPr>
          </a:p>
        </p:txBody>
      </p:sp>
      <p:sp>
        <p:nvSpPr>
          <p:cNvPr id="636" name="Google Shape;636;p58"/>
          <p:cNvSpPr/>
          <p:nvPr/>
        </p:nvSpPr>
        <p:spPr>
          <a:xfrm>
            <a:off x="4279509" y="1560048"/>
            <a:ext cx="345122" cy="2323229"/>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7" name="Google Shape;637;p58"/>
          <p:cNvSpPr/>
          <p:nvPr/>
        </p:nvSpPr>
        <p:spPr>
          <a:xfrm rot="2897625">
            <a:off x="2325895" y="777546"/>
            <a:ext cx="358926" cy="600833"/>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8" name="Google Shape;638;p58"/>
          <p:cNvSpPr/>
          <p:nvPr/>
        </p:nvSpPr>
        <p:spPr>
          <a:xfrm rot="-2891242">
            <a:off x="6212191" y="777353"/>
            <a:ext cx="358926" cy="600833"/>
          </a:xfrm>
          <a:prstGeom prst="down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39" name="Google Shape;639;p58" descr="dreamstime_windmill.jpg"/>
          <p:cNvPicPr preferRelativeResize="0"/>
          <p:nvPr/>
        </p:nvPicPr>
        <p:blipFill rotWithShape="1">
          <a:blip r:embed="rId5">
            <a:alphaModFix/>
          </a:blip>
          <a:srcRect/>
          <a:stretch/>
        </p:blipFill>
        <p:spPr>
          <a:xfrm>
            <a:off x="6741703" y="2028045"/>
            <a:ext cx="1717853" cy="2323229"/>
          </a:xfrm>
          <a:prstGeom prst="rect">
            <a:avLst/>
          </a:prstGeom>
          <a:noFill/>
          <a:ln>
            <a:noFill/>
          </a:ln>
        </p:spPr>
      </p:pic>
      <p:sp>
        <p:nvSpPr>
          <p:cNvPr id="640" name="Google Shape;640;p58"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gde6289f866_0_22" descr="dreamstime_candle.jpg"/>
          <p:cNvPicPr preferRelativeResize="0"/>
          <p:nvPr/>
        </p:nvPicPr>
        <p:blipFill rotWithShape="1">
          <a:blip r:embed="rId3">
            <a:alphaModFix/>
          </a:blip>
          <a:srcRect/>
          <a:stretch/>
        </p:blipFill>
        <p:spPr>
          <a:xfrm>
            <a:off x="179463" y="2051493"/>
            <a:ext cx="3037070" cy="1914916"/>
          </a:xfrm>
          <a:prstGeom prst="rect">
            <a:avLst/>
          </a:prstGeom>
          <a:noFill/>
          <a:ln>
            <a:noFill/>
          </a:ln>
        </p:spPr>
      </p:pic>
      <p:pic>
        <p:nvPicPr>
          <p:cNvPr id="646" name="Google Shape;646;gde6289f866_0_22" descr="dreamstime_s_5336969.jpg"/>
          <p:cNvPicPr preferRelativeResize="0"/>
          <p:nvPr/>
        </p:nvPicPr>
        <p:blipFill rotWithShape="1">
          <a:blip r:embed="rId4">
            <a:alphaModFix/>
          </a:blip>
          <a:srcRect/>
          <a:stretch/>
        </p:blipFill>
        <p:spPr>
          <a:xfrm>
            <a:off x="2996846" y="4473059"/>
            <a:ext cx="3051250" cy="2044339"/>
          </a:xfrm>
          <a:prstGeom prst="rect">
            <a:avLst/>
          </a:prstGeom>
          <a:noFill/>
          <a:ln>
            <a:noFill/>
          </a:ln>
        </p:spPr>
      </p:pic>
      <p:sp>
        <p:nvSpPr>
          <p:cNvPr id="647" name="Google Shape;647;gde6289f866_0_22"/>
          <p:cNvSpPr txBox="1"/>
          <p:nvPr/>
        </p:nvSpPr>
        <p:spPr>
          <a:xfrm>
            <a:off x="3570534" y="3873336"/>
            <a:ext cx="2108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Boiling water</a:t>
            </a:r>
            <a:endParaRPr sz="1400" b="0" i="0" u="none" strike="noStrike" cap="none">
              <a:solidFill>
                <a:srgbClr val="000000"/>
              </a:solidFill>
              <a:latin typeface="Arial"/>
              <a:ea typeface="Arial"/>
              <a:cs typeface="Arial"/>
              <a:sym typeface="Arial"/>
            </a:endParaRPr>
          </a:p>
        </p:txBody>
      </p:sp>
      <p:sp>
        <p:nvSpPr>
          <p:cNvPr id="648" name="Google Shape;648;gde6289f866_0_22"/>
          <p:cNvSpPr txBox="1"/>
          <p:nvPr/>
        </p:nvSpPr>
        <p:spPr>
          <a:xfrm>
            <a:off x="441758" y="1504825"/>
            <a:ext cx="2630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Lighting a candle</a:t>
            </a:r>
            <a:endParaRPr sz="1400" b="0" i="0" u="none" strike="noStrike" cap="none">
              <a:solidFill>
                <a:srgbClr val="000000"/>
              </a:solidFill>
              <a:latin typeface="Arial"/>
              <a:ea typeface="Arial"/>
              <a:cs typeface="Arial"/>
              <a:sym typeface="Arial"/>
            </a:endParaRPr>
          </a:p>
        </p:txBody>
      </p:sp>
      <p:sp>
        <p:nvSpPr>
          <p:cNvPr id="649" name="Google Shape;649;gde6289f866_0_22"/>
          <p:cNvSpPr txBox="1"/>
          <p:nvPr/>
        </p:nvSpPr>
        <p:spPr>
          <a:xfrm>
            <a:off x="6735211" y="1485362"/>
            <a:ext cx="1637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Windmills</a:t>
            </a:r>
            <a:endParaRPr sz="1400" b="0" i="0" u="none" strike="noStrike" cap="none">
              <a:solidFill>
                <a:srgbClr val="000000"/>
              </a:solidFill>
              <a:latin typeface="Arial"/>
              <a:ea typeface="Arial"/>
              <a:cs typeface="Arial"/>
              <a:sym typeface="Arial"/>
            </a:endParaRPr>
          </a:p>
        </p:txBody>
      </p:sp>
      <p:sp>
        <p:nvSpPr>
          <p:cNvPr id="650" name="Google Shape;650;gde6289f866_0_22"/>
          <p:cNvSpPr txBox="1"/>
          <p:nvPr/>
        </p:nvSpPr>
        <p:spPr>
          <a:xfrm>
            <a:off x="1222088" y="88097"/>
            <a:ext cx="79218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Which is not </a:t>
            </a:r>
            <a:r>
              <a:rPr lang="en-US" sz="4000">
                <a:solidFill>
                  <a:schemeClr val="dk1"/>
                </a:solidFill>
                <a:latin typeface="Calibri"/>
                <a:ea typeface="Calibri"/>
                <a:cs typeface="Calibri"/>
                <a:sym typeface="Calibri"/>
              </a:rPr>
              <a:t>t</a:t>
            </a:r>
            <a:r>
              <a:rPr lang="en-US" sz="4000" b="0" i="0" u="none" strike="noStrike" cap="none">
                <a:solidFill>
                  <a:schemeClr val="dk1"/>
                </a:solidFill>
                <a:latin typeface="Calibri"/>
                <a:ea typeface="Calibri"/>
                <a:cs typeface="Calibri"/>
                <a:sym typeface="Calibri"/>
              </a:rPr>
              <a: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Why?  </a:t>
            </a:r>
            <a:endParaRPr sz="1400" b="0" i="0" u="none" strike="noStrike" cap="none">
              <a:solidFill>
                <a:srgbClr val="000000"/>
              </a:solidFill>
              <a:latin typeface="Arial"/>
              <a:ea typeface="Arial"/>
              <a:cs typeface="Arial"/>
              <a:sym typeface="Arial"/>
            </a:endParaRPr>
          </a:p>
        </p:txBody>
      </p:sp>
      <p:sp>
        <p:nvSpPr>
          <p:cNvPr id="651" name="Google Shape;651;gde6289f866_0_22"/>
          <p:cNvSpPr/>
          <p:nvPr/>
        </p:nvSpPr>
        <p:spPr>
          <a:xfrm>
            <a:off x="4279509" y="1560048"/>
            <a:ext cx="345000" cy="2323200"/>
          </a:xfrm>
          <a:prstGeom prst="down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2" name="Google Shape;652;gde6289f866_0_22"/>
          <p:cNvSpPr/>
          <p:nvPr/>
        </p:nvSpPr>
        <p:spPr>
          <a:xfrm rot="2897215">
            <a:off x="2325949" y="777514"/>
            <a:ext cx="358881" cy="600693"/>
          </a:xfrm>
          <a:prstGeom prst="down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3" name="Google Shape;653;gde6289f866_0_22"/>
          <p:cNvSpPr/>
          <p:nvPr/>
        </p:nvSpPr>
        <p:spPr>
          <a:xfrm rot="-2891015">
            <a:off x="6212219" y="777269"/>
            <a:ext cx="359057" cy="600845"/>
          </a:xfrm>
          <a:prstGeom prst="down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4" name="Google Shape;654;gde6289f866_0_22" descr="dreamstime_windmill.jpg"/>
          <p:cNvPicPr preferRelativeResize="0"/>
          <p:nvPr/>
        </p:nvPicPr>
        <p:blipFill rotWithShape="1">
          <a:blip r:embed="rId5">
            <a:alphaModFix/>
          </a:blip>
          <a:srcRect/>
          <a:stretch/>
        </p:blipFill>
        <p:spPr>
          <a:xfrm>
            <a:off x="6741703" y="2028045"/>
            <a:ext cx="1717853" cy="2323229"/>
          </a:xfrm>
          <a:prstGeom prst="rect">
            <a:avLst/>
          </a:prstGeom>
          <a:noFill/>
          <a:ln w="76200" cap="flat" cmpd="sng">
            <a:solidFill>
              <a:srgbClr val="FF0000"/>
            </a:solidFill>
            <a:prstDash val="solid"/>
            <a:round/>
            <a:headEnd type="none" w="sm" len="sm"/>
            <a:tailEnd type="none" w="sm" len="sm"/>
          </a:ln>
        </p:spPr>
      </p:pic>
      <p:sp>
        <p:nvSpPr>
          <p:cNvPr id="655" name="Google Shape;655;gde6289f866_0_22" descr="Questions"/>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59" descr="dreamstime_sound.jpg"/>
          <p:cNvPicPr preferRelativeResize="0"/>
          <p:nvPr/>
        </p:nvPicPr>
        <p:blipFill rotWithShape="1">
          <a:blip r:embed="rId3">
            <a:alphaModFix/>
          </a:blip>
          <a:srcRect/>
          <a:stretch/>
        </p:blipFill>
        <p:spPr>
          <a:xfrm>
            <a:off x="2510284" y="2523815"/>
            <a:ext cx="3580507" cy="4025273"/>
          </a:xfrm>
          <a:prstGeom prst="rect">
            <a:avLst/>
          </a:prstGeom>
          <a:noFill/>
          <a:ln>
            <a:noFill/>
          </a:ln>
        </p:spPr>
      </p:pic>
      <p:sp>
        <p:nvSpPr>
          <p:cNvPr id="661" name="Google Shape;661;p59"/>
          <p:cNvSpPr txBox="1"/>
          <p:nvPr/>
        </p:nvSpPr>
        <p:spPr>
          <a:xfrm>
            <a:off x="868188" y="111147"/>
            <a:ext cx="7407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True/False: Sound is an example of thermal energy and can change the state of water.</a:t>
            </a:r>
            <a:endParaRPr sz="1400" b="0" i="0" u="none" strike="noStrike" cap="none">
              <a:solidFill>
                <a:srgbClr val="000000"/>
              </a:solidFill>
              <a:latin typeface="Arial"/>
              <a:ea typeface="Arial"/>
              <a:cs typeface="Arial"/>
              <a:sym typeface="Arial"/>
            </a:endParaRPr>
          </a:p>
        </p:txBody>
      </p:sp>
      <p:sp>
        <p:nvSpPr>
          <p:cNvPr id="662" name="Google Shape;662;p5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gdfa9a50253_0_47" descr="dreamstime_sound.jpg"/>
          <p:cNvPicPr preferRelativeResize="0"/>
          <p:nvPr/>
        </p:nvPicPr>
        <p:blipFill rotWithShape="1">
          <a:blip r:embed="rId3">
            <a:alphaModFix/>
          </a:blip>
          <a:srcRect/>
          <a:stretch/>
        </p:blipFill>
        <p:spPr>
          <a:xfrm>
            <a:off x="2510284" y="2523815"/>
            <a:ext cx="3580507" cy="4025273"/>
          </a:xfrm>
          <a:prstGeom prst="rect">
            <a:avLst/>
          </a:prstGeom>
          <a:noFill/>
          <a:ln>
            <a:noFill/>
          </a:ln>
        </p:spPr>
      </p:pic>
      <p:sp>
        <p:nvSpPr>
          <p:cNvPr id="668" name="Google Shape;668;gdfa9a50253_0_47"/>
          <p:cNvSpPr txBox="1"/>
          <p:nvPr/>
        </p:nvSpPr>
        <p:spPr>
          <a:xfrm>
            <a:off x="868188" y="111147"/>
            <a:ext cx="7407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True/</a:t>
            </a:r>
            <a:r>
              <a:rPr lang="en-US" sz="4000" b="0" i="0" u="none" strike="noStrike" cap="none">
                <a:solidFill>
                  <a:srgbClr val="FF0000"/>
                </a:solidFill>
                <a:latin typeface="Calibri"/>
                <a:ea typeface="Calibri"/>
                <a:cs typeface="Calibri"/>
                <a:sym typeface="Calibri"/>
              </a:rPr>
              <a:t>False</a:t>
            </a:r>
            <a:r>
              <a:rPr lang="en-US" sz="4000" b="0" i="0" u="none" strike="noStrike" cap="none">
                <a:solidFill>
                  <a:schemeClr val="dk1"/>
                </a:solidFill>
                <a:latin typeface="Calibri"/>
                <a:ea typeface="Calibri"/>
                <a:cs typeface="Calibri"/>
                <a:sym typeface="Calibri"/>
              </a:rPr>
              <a:t>: Sound is an example of thermal energy and can change the state of water.</a:t>
            </a:r>
            <a:endParaRPr sz="1400" b="0" i="0" u="none" strike="noStrike" cap="none">
              <a:solidFill>
                <a:srgbClr val="000000"/>
              </a:solidFill>
              <a:latin typeface="Arial"/>
              <a:ea typeface="Arial"/>
              <a:cs typeface="Arial"/>
              <a:sym typeface="Arial"/>
            </a:endParaRPr>
          </a:p>
        </p:txBody>
      </p:sp>
      <p:sp>
        <p:nvSpPr>
          <p:cNvPr id="669" name="Google Shape;669;gdfa9a50253_0_4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1"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6" name="Google Shape;676;p61"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2" descr="Artificial Intelligence"/>
          <p:cNvSpPr/>
          <p:nvPr/>
        </p:nvSpPr>
        <p:spPr>
          <a:xfrm>
            <a:off x="1" y="1"/>
            <a:ext cx="889000" cy="787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2" name="Google Shape;682;p62"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sp>
        <p:nvSpPr>
          <p:cNvPr id="683" name="Google Shape;683;p62"/>
          <p:cNvSpPr txBox="1"/>
          <p:nvPr/>
        </p:nvSpPr>
        <p:spPr>
          <a:xfrm>
            <a:off x="1391850" y="787400"/>
            <a:ext cx="6360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Thermal</a:t>
            </a:r>
            <a:endParaRPr sz="6400" b="1">
              <a:latin typeface="Calibri"/>
              <a:ea typeface="Calibri"/>
              <a:cs typeface="Calibri"/>
              <a:sym typeface="Calibri"/>
            </a:endParaRPr>
          </a:p>
        </p:txBody>
      </p:sp>
      <p:sp>
        <p:nvSpPr>
          <p:cNvPr id="684" name="Google Shape;684;p62"/>
          <p:cNvSpPr txBox="1"/>
          <p:nvPr/>
        </p:nvSpPr>
        <p:spPr>
          <a:xfrm>
            <a:off x="709175" y="2579125"/>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t>
            </a:r>
            <a:endParaRPr sz="6400" b="1">
              <a:latin typeface="Calibri"/>
              <a:ea typeface="Calibri"/>
              <a:cs typeface="Calibri"/>
              <a:sym typeface="Calibri"/>
            </a:endParaRPr>
          </a:p>
        </p:txBody>
      </p:sp>
      <p:sp>
        <p:nvSpPr>
          <p:cNvPr id="685" name="Google Shape;685;p62"/>
          <p:cNvSpPr txBox="1"/>
          <p:nvPr/>
        </p:nvSpPr>
        <p:spPr>
          <a:xfrm>
            <a:off x="3824100" y="2579125"/>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al</a:t>
            </a:r>
            <a:endParaRPr sz="6400" b="1">
              <a:latin typeface="Calibri"/>
              <a:ea typeface="Calibri"/>
              <a:cs typeface="Calibri"/>
              <a:sym typeface="Calibri"/>
            </a:endParaRPr>
          </a:p>
        </p:txBody>
      </p:sp>
      <p:pic>
        <p:nvPicPr>
          <p:cNvPr id="686" name="Google Shape;686;p62"/>
          <p:cNvPicPr preferRelativeResize="0"/>
          <p:nvPr/>
        </p:nvPicPr>
        <p:blipFill>
          <a:blip r:embed="rId5">
            <a:alphaModFix/>
          </a:blip>
          <a:stretch>
            <a:fillRect/>
          </a:stretch>
        </p:blipFill>
        <p:spPr>
          <a:xfrm>
            <a:off x="3392676" y="1643250"/>
            <a:ext cx="734850" cy="1270400"/>
          </a:xfrm>
          <a:prstGeom prst="rect">
            <a:avLst/>
          </a:prstGeom>
          <a:noFill/>
          <a:ln>
            <a:noFill/>
          </a:ln>
        </p:spPr>
      </p:pic>
      <p:pic>
        <p:nvPicPr>
          <p:cNvPr id="687" name="Google Shape;687;p62"/>
          <p:cNvPicPr preferRelativeResize="0"/>
          <p:nvPr/>
        </p:nvPicPr>
        <p:blipFill>
          <a:blip r:embed="rId6">
            <a:alphaModFix/>
          </a:blip>
          <a:stretch>
            <a:fillRect/>
          </a:stretch>
        </p:blipFill>
        <p:spPr>
          <a:xfrm>
            <a:off x="5510750" y="1652225"/>
            <a:ext cx="609600" cy="125245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dfa9a50253_0_58"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3" name="Google Shape;693;gdfa9a50253_0_58"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sp>
        <p:nvSpPr>
          <p:cNvPr id="694" name="Google Shape;694;gdfa9a50253_0_58"/>
          <p:cNvSpPr txBox="1"/>
          <p:nvPr/>
        </p:nvSpPr>
        <p:spPr>
          <a:xfrm>
            <a:off x="1391850" y="787400"/>
            <a:ext cx="6360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Thermal</a:t>
            </a:r>
            <a:endParaRPr sz="6400" b="1">
              <a:latin typeface="Calibri"/>
              <a:ea typeface="Calibri"/>
              <a:cs typeface="Calibri"/>
              <a:sym typeface="Calibri"/>
            </a:endParaRPr>
          </a:p>
        </p:txBody>
      </p:sp>
      <p:sp>
        <p:nvSpPr>
          <p:cNvPr id="695" name="Google Shape;695;gdfa9a50253_0_58"/>
          <p:cNvSpPr txBox="1"/>
          <p:nvPr/>
        </p:nvSpPr>
        <p:spPr>
          <a:xfrm>
            <a:off x="709175" y="2579125"/>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t>
            </a:r>
            <a:endParaRPr sz="6400" b="1">
              <a:latin typeface="Calibri"/>
              <a:ea typeface="Calibri"/>
              <a:cs typeface="Calibri"/>
              <a:sym typeface="Calibri"/>
            </a:endParaRPr>
          </a:p>
        </p:txBody>
      </p:sp>
      <p:sp>
        <p:nvSpPr>
          <p:cNvPr id="696" name="Google Shape;696;gdfa9a50253_0_58"/>
          <p:cNvSpPr txBox="1"/>
          <p:nvPr/>
        </p:nvSpPr>
        <p:spPr>
          <a:xfrm>
            <a:off x="3824100" y="2579125"/>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al</a:t>
            </a:r>
            <a:endParaRPr sz="6400" b="1">
              <a:latin typeface="Calibri"/>
              <a:ea typeface="Calibri"/>
              <a:cs typeface="Calibri"/>
              <a:sym typeface="Calibri"/>
            </a:endParaRPr>
          </a:p>
        </p:txBody>
      </p:sp>
      <p:pic>
        <p:nvPicPr>
          <p:cNvPr id="697" name="Google Shape;697;gdfa9a50253_0_58"/>
          <p:cNvPicPr preferRelativeResize="0"/>
          <p:nvPr/>
        </p:nvPicPr>
        <p:blipFill>
          <a:blip r:embed="rId5">
            <a:alphaModFix/>
          </a:blip>
          <a:stretch>
            <a:fillRect/>
          </a:stretch>
        </p:blipFill>
        <p:spPr>
          <a:xfrm>
            <a:off x="3392676" y="1643250"/>
            <a:ext cx="734850" cy="1270400"/>
          </a:xfrm>
          <a:prstGeom prst="rect">
            <a:avLst/>
          </a:prstGeom>
          <a:noFill/>
          <a:ln>
            <a:noFill/>
          </a:ln>
        </p:spPr>
      </p:pic>
      <p:pic>
        <p:nvPicPr>
          <p:cNvPr id="698" name="Google Shape;698;gdfa9a50253_0_58"/>
          <p:cNvPicPr preferRelativeResize="0"/>
          <p:nvPr/>
        </p:nvPicPr>
        <p:blipFill>
          <a:blip r:embed="rId6">
            <a:alphaModFix/>
          </a:blip>
          <a:stretch>
            <a:fillRect/>
          </a:stretch>
        </p:blipFill>
        <p:spPr>
          <a:xfrm>
            <a:off x="5510750" y="1652225"/>
            <a:ext cx="609600" cy="1252451"/>
          </a:xfrm>
          <a:prstGeom prst="rect">
            <a:avLst/>
          </a:prstGeom>
          <a:noFill/>
          <a:ln>
            <a:noFill/>
          </a:ln>
        </p:spPr>
      </p:pic>
      <p:pic>
        <p:nvPicPr>
          <p:cNvPr id="699" name="Google Shape;699;gdfa9a50253_0_58"/>
          <p:cNvPicPr preferRelativeResize="0"/>
          <p:nvPr/>
        </p:nvPicPr>
        <p:blipFill>
          <a:blip r:embed="rId7">
            <a:alphaModFix/>
          </a:blip>
          <a:stretch>
            <a:fillRect/>
          </a:stretch>
        </p:blipFill>
        <p:spPr>
          <a:xfrm>
            <a:off x="1418775" y="2682025"/>
            <a:ext cx="3022600" cy="1066800"/>
          </a:xfrm>
          <a:prstGeom prst="rect">
            <a:avLst/>
          </a:prstGeom>
          <a:noFill/>
          <a:ln>
            <a:noFill/>
          </a:ln>
        </p:spPr>
      </p:pic>
      <p:pic>
        <p:nvPicPr>
          <p:cNvPr id="700" name="Google Shape;700;gdfa9a50253_0_58"/>
          <p:cNvPicPr preferRelativeResize="0"/>
          <p:nvPr/>
        </p:nvPicPr>
        <p:blipFill>
          <a:blip r:embed="rId6">
            <a:alphaModFix/>
          </a:blip>
          <a:stretch>
            <a:fillRect/>
          </a:stretch>
        </p:blipFill>
        <p:spPr>
          <a:xfrm rot="-1290561">
            <a:off x="2921325" y="3572200"/>
            <a:ext cx="609600" cy="1252450"/>
          </a:xfrm>
          <a:prstGeom prst="rect">
            <a:avLst/>
          </a:prstGeom>
          <a:noFill/>
          <a:ln>
            <a:noFill/>
          </a:ln>
        </p:spPr>
      </p:pic>
      <p:sp>
        <p:nvSpPr>
          <p:cNvPr id="701" name="Google Shape;701;gdfa9a50253_0_58"/>
          <p:cNvSpPr txBox="1"/>
          <p:nvPr/>
        </p:nvSpPr>
        <p:spPr>
          <a:xfrm>
            <a:off x="3030825" y="4604350"/>
            <a:ext cx="11691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Heat</a:t>
            </a:r>
            <a:endParaRPr sz="3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2" name="Google Shape;162;p7"/>
          <p:cNvSpPr txBox="1"/>
          <p:nvPr/>
        </p:nvSpPr>
        <p:spPr>
          <a:xfrm>
            <a:off x="849542" y="263983"/>
            <a:ext cx="8183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How did water change states from a solid to a liquid?</a:t>
            </a:r>
            <a:endParaRPr sz="1200" b="0" i="0" u="none" strike="noStrike" cap="none">
              <a:solidFill>
                <a:schemeClr val="dk1"/>
              </a:solidFill>
              <a:latin typeface="Calibri"/>
              <a:ea typeface="Calibri"/>
              <a:cs typeface="Calibri"/>
              <a:sym typeface="Calibri"/>
            </a:endParaRPr>
          </a:p>
        </p:txBody>
      </p:sp>
      <p:pic>
        <p:nvPicPr>
          <p:cNvPr id="163" name="Google Shape;163;p7"/>
          <p:cNvPicPr preferRelativeResize="0"/>
          <p:nvPr/>
        </p:nvPicPr>
        <p:blipFill rotWithShape="1">
          <a:blip r:embed="rId4">
            <a:alphaModFix/>
          </a:blip>
          <a:srcRect l="10945" t="21999" r="37703" b="31730"/>
          <a:stretch/>
        </p:blipFill>
        <p:spPr>
          <a:xfrm>
            <a:off x="2224216" y="2471351"/>
            <a:ext cx="4695568" cy="264434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dfa9a50253_0_71"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7" name="Google Shape;707;gdfa9a50253_0_71"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sp>
        <p:nvSpPr>
          <p:cNvPr id="708" name="Google Shape;708;gdfa9a50253_0_71"/>
          <p:cNvSpPr txBox="1"/>
          <p:nvPr/>
        </p:nvSpPr>
        <p:spPr>
          <a:xfrm>
            <a:off x="1391850" y="787400"/>
            <a:ext cx="6360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Thermal</a:t>
            </a:r>
            <a:endParaRPr sz="6400" b="1">
              <a:latin typeface="Calibri"/>
              <a:ea typeface="Calibri"/>
              <a:cs typeface="Calibri"/>
              <a:sym typeface="Calibri"/>
            </a:endParaRPr>
          </a:p>
        </p:txBody>
      </p:sp>
      <p:sp>
        <p:nvSpPr>
          <p:cNvPr id="709" name="Google Shape;709;gdfa9a50253_0_71"/>
          <p:cNvSpPr txBox="1"/>
          <p:nvPr/>
        </p:nvSpPr>
        <p:spPr>
          <a:xfrm>
            <a:off x="709175" y="2579125"/>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t>
            </a:r>
            <a:endParaRPr sz="6400" b="1">
              <a:latin typeface="Calibri"/>
              <a:ea typeface="Calibri"/>
              <a:cs typeface="Calibri"/>
              <a:sym typeface="Calibri"/>
            </a:endParaRPr>
          </a:p>
        </p:txBody>
      </p:sp>
      <p:sp>
        <p:nvSpPr>
          <p:cNvPr id="710" name="Google Shape;710;gdfa9a50253_0_71"/>
          <p:cNvSpPr txBox="1"/>
          <p:nvPr/>
        </p:nvSpPr>
        <p:spPr>
          <a:xfrm>
            <a:off x="3824100" y="2579125"/>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al</a:t>
            </a:r>
            <a:endParaRPr sz="6400" b="1">
              <a:latin typeface="Calibri"/>
              <a:ea typeface="Calibri"/>
              <a:cs typeface="Calibri"/>
              <a:sym typeface="Calibri"/>
            </a:endParaRPr>
          </a:p>
        </p:txBody>
      </p:sp>
      <p:pic>
        <p:nvPicPr>
          <p:cNvPr id="711" name="Google Shape;711;gdfa9a50253_0_71"/>
          <p:cNvPicPr preferRelativeResize="0"/>
          <p:nvPr/>
        </p:nvPicPr>
        <p:blipFill>
          <a:blip r:embed="rId5">
            <a:alphaModFix/>
          </a:blip>
          <a:stretch>
            <a:fillRect/>
          </a:stretch>
        </p:blipFill>
        <p:spPr>
          <a:xfrm>
            <a:off x="3392676" y="1643250"/>
            <a:ext cx="734850" cy="1270400"/>
          </a:xfrm>
          <a:prstGeom prst="rect">
            <a:avLst/>
          </a:prstGeom>
          <a:noFill/>
          <a:ln>
            <a:noFill/>
          </a:ln>
        </p:spPr>
      </p:pic>
      <p:pic>
        <p:nvPicPr>
          <p:cNvPr id="712" name="Google Shape;712;gdfa9a50253_0_71"/>
          <p:cNvPicPr preferRelativeResize="0"/>
          <p:nvPr/>
        </p:nvPicPr>
        <p:blipFill>
          <a:blip r:embed="rId6">
            <a:alphaModFix/>
          </a:blip>
          <a:stretch>
            <a:fillRect/>
          </a:stretch>
        </p:blipFill>
        <p:spPr>
          <a:xfrm>
            <a:off x="5510750" y="1652225"/>
            <a:ext cx="609600" cy="1252451"/>
          </a:xfrm>
          <a:prstGeom prst="rect">
            <a:avLst/>
          </a:prstGeom>
          <a:noFill/>
          <a:ln>
            <a:noFill/>
          </a:ln>
        </p:spPr>
      </p:pic>
      <p:pic>
        <p:nvPicPr>
          <p:cNvPr id="713" name="Google Shape;713;gdfa9a50253_0_71"/>
          <p:cNvPicPr preferRelativeResize="0"/>
          <p:nvPr/>
        </p:nvPicPr>
        <p:blipFill>
          <a:blip r:embed="rId7">
            <a:alphaModFix/>
          </a:blip>
          <a:stretch>
            <a:fillRect/>
          </a:stretch>
        </p:blipFill>
        <p:spPr>
          <a:xfrm>
            <a:off x="5039425" y="2802362"/>
            <a:ext cx="2011150" cy="862425"/>
          </a:xfrm>
          <a:prstGeom prst="rect">
            <a:avLst/>
          </a:prstGeom>
          <a:noFill/>
          <a:ln>
            <a:noFill/>
          </a:ln>
        </p:spPr>
      </p:pic>
      <p:pic>
        <p:nvPicPr>
          <p:cNvPr id="714" name="Google Shape;714;gdfa9a50253_0_71"/>
          <p:cNvPicPr preferRelativeResize="0"/>
          <p:nvPr/>
        </p:nvPicPr>
        <p:blipFill>
          <a:blip r:embed="rId5">
            <a:alphaModFix/>
          </a:blip>
          <a:stretch>
            <a:fillRect/>
          </a:stretch>
        </p:blipFill>
        <p:spPr>
          <a:xfrm rot="681062">
            <a:off x="5268801" y="3488900"/>
            <a:ext cx="734850" cy="1270400"/>
          </a:xfrm>
          <a:prstGeom prst="rect">
            <a:avLst/>
          </a:prstGeom>
          <a:noFill/>
          <a:ln>
            <a:noFill/>
          </a:ln>
        </p:spPr>
      </p:pic>
      <p:sp>
        <p:nvSpPr>
          <p:cNvPr id="715" name="Google Shape;715;gdfa9a50253_0_71"/>
          <p:cNvSpPr txBox="1"/>
          <p:nvPr/>
        </p:nvSpPr>
        <p:spPr>
          <a:xfrm>
            <a:off x="4060750" y="4604350"/>
            <a:ext cx="24078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The form of</a:t>
            </a:r>
            <a:endParaRPr sz="3600">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dfa9a50253_0_84"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1" name="Google Shape;721;gdfa9a50253_0_84" descr="Labor"/>
          <p:cNvPicPr preferRelativeResize="0"/>
          <p:nvPr/>
        </p:nvPicPr>
        <p:blipFill rotWithShape="1">
          <a:blip r:embed="rId4">
            <a:alphaModFix/>
          </a:blip>
          <a:srcRect/>
          <a:stretch/>
        </p:blipFill>
        <p:spPr>
          <a:xfrm>
            <a:off x="805501" y="88891"/>
            <a:ext cx="609599" cy="609599"/>
          </a:xfrm>
          <a:prstGeom prst="rect">
            <a:avLst/>
          </a:prstGeom>
          <a:noFill/>
          <a:ln>
            <a:noFill/>
          </a:ln>
        </p:spPr>
      </p:pic>
      <p:sp>
        <p:nvSpPr>
          <p:cNvPr id="722" name="Google Shape;722;gdfa9a50253_0_84"/>
          <p:cNvSpPr txBox="1"/>
          <p:nvPr/>
        </p:nvSpPr>
        <p:spPr>
          <a:xfrm>
            <a:off x="1391850" y="2652400"/>
            <a:ext cx="6360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Thermal</a:t>
            </a:r>
            <a:endParaRPr sz="6400" b="1">
              <a:latin typeface="Calibri"/>
              <a:ea typeface="Calibri"/>
              <a:cs typeface="Calibri"/>
              <a:sym typeface="Calibri"/>
            </a:endParaRPr>
          </a:p>
        </p:txBody>
      </p:sp>
      <p:sp>
        <p:nvSpPr>
          <p:cNvPr id="723" name="Google Shape;723;gdfa9a50253_0_84"/>
          <p:cNvSpPr txBox="1"/>
          <p:nvPr/>
        </p:nvSpPr>
        <p:spPr>
          <a:xfrm>
            <a:off x="695250" y="698500"/>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t>
            </a:r>
            <a:endParaRPr sz="6400" b="1">
              <a:latin typeface="Calibri"/>
              <a:ea typeface="Calibri"/>
              <a:cs typeface="Calibri"/>
              <a:sym typeface="Calibri"/>
            </a:endParaRPr>
          </a:p>
        </p:txBody>
      </p:sp>
      <p:sp>
        <p:nvSpPr>
          <p:cNvPr id="724" name="Google Shape;724;gdfa9a50253_0_84"/>
          <p:cNvSpPr txBox="1"/>
          <p:nvPr/>
        </p:nvSpPr>
        <p:spPr>
          <a:xfrm>
            <a:off x="3810175" y="698500"/>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al</a:t>
            </a:r>
            <a:endParaRPr sz="6400" b="1">
              <a:latin typeface="Calibri"/>
              <a:ea typeface="Calibri"/>
              <a:cs typeface="Calibri"/>
              <a:sym typeface="Calibri"/>
            </a:endParaRPr>
          </a:p>
        </p:txBody>
      </p:sp>
      <p:pic>
        <p:nvPicPr>
          <p:cNvPr id="725" name="Google Shape;725;gdfa9a50253_0_84"/>
          <p:cNvPicPr preferRelativeResize="0"/>
          <p:nvPr/>
        </p:nvPicPr>
        <p:blipFill>
          <a:blip r:embed="rId5">
            <a:alphaModFix/>
          </a:blip>
          <a:stretch>
            <a:fillRect/>
          </a:stretch>
        </p:blipFill>
        <p:spPr>
          <a:xfrm>
            <a:off x="4483950" y="943188"/>
            <a:ext cx="653100" cy="680313"/>
          </a:xfrm>
          <a:prstGeom prst="rect">
            <a:avLst/>
          </a:prstGeom>
          <a:noFill/>
          <a:ln>
            <a:noFill/>
          </a:ln>
        </p:spPr>
      </p:pic>
      <p:pic>
        <p:nvPicPr>
          <p:cNvPr id="726" name="Google Shape;726;gdfa9a50253_0_84"/>
          <p:cNvPicPr preferRelativeResize="0"/>
          <p:nvPr/>
        </p:nvPicPr>
        <p:blipFill>
          <a:blip r:embed="rId6">
            <a:alphaModFix/>
          </a:blip>
          <a:stretch>
            <a:fillRect/>
          </a:stretch>
        </p:blipFill>
        <p:spPr>
          <a:xfrm>
            <a:off x="4267200" y="3696150"/>
            <a:ext cx="609600" cy="1251285"/>
          </a:xfrm>
          <a:prstGeom prst="rect">
            <a:avLst/>
          </a:prstGeom>
          <a:noFill/>
          <a:ln>
            <a:noFill/>
          </a:ln>
        </p:spPr>
      </p:pic>
      <p:sp>
        <p:nvSpPr>
          <p:cNvPr id="727" name="Google Shape;727;gdfa9a50253_0_84"/>
          <p:cNvSpPr txBox="1"/>
          <p:nvPr/>
        </p:nvSpPr>
        <p:spPr>
          <a:xfrm>
            <a:off x="2692200" y="4851000"/>
            <a:ext cx="37596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In the form of heat</a:t>
            </a:r>
            <a:endParaRPr sz="3600">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6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dfa9a50253_0_97"/>
          <p:cNvSpPr/>
          <p:nvPr/>
        </p:nvSpPr>
        <p:spPr>
          <a:xfrm>
            <a:off x="850250" y="254227"/>
            <a:ext cx="7700400" cy="1886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How can we use the word parts of thermal to help us remember the definition of the term?</a:t>
            </a:r>
            <a:endParaRPr sz="4000" b="0" i="0" u="none" strike="noStrike" cap="none">
              <a:solidFill>
                <a:srgbClr val="FF0000"/>
              </a:solidFill>
              <a:latin typeface="Calibri"/>
              <a:ea typeface="Calibri"/>
              <a:cs typeface="Calibri"/>
              <a:sym typeface="Calibri"/>
            </a:endParaRPr>
          </a:p>
        </p:txBody>
      </p:sp>
      <p:sp>
        <p:nvSpPr>
          <p:cNvPr id="738" name="Google Shape;738;gdfa9a50253_0_9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dfa9a50253_0_97"/>
          <p:cNvSpPr txBox="1"/>
          <p:nvPr/>
        </p:nvSpPr>
        <p:spPr>
          <a:xfrm>
            <a:off x="1476313" y="2666300"/>
            <a:ext cx="6360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Thermal</a:t>
            </a:r>
            <a:endParaRPr sz="6400" b="1">
              <a:latin typeface="Calibri"/>
              <a:ea typeface="Calibri"/>
              <a:cs typeface="Calibri"/>
              <a:sym typeface="Calibri"/>
            </a:endParaRPr>
          </a:p>
        </p:txBody>
      </p:sp>
      <p:sp>
        <p:nvSpPr>
          <p:cNvPr id="740" name="Google Shape;740;gdfa9a50253_0_97"/>
          <p:cNvSpPr txBox="1"/>
          <p:nvPr/>
        </p:nvSpPr>
        <p:spPr>
          <a:xfrm>
            <a:off x="793638" y="4458025"/>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Therm</a:t>
            </a:r>
            <a:endParaRPr sz="6400" b="1">
              <a:latin typeface="Calibri"/>
              <a:ea typeface="Calibri"/>
              <a:cs typeface="Calibri"/>
              <a:sym typeface="Calibri"/>
            </a:endParaRPr>
          </a:p>
        </p:txBody>
      </p:sp>
      <p:sp>
        <p:nvSpPr>
          <p:cNvPr id="741" name="Google Shape;741;gdfa9a50253_0_97"/>
          <p:cNvSpPr txBox="1"/>
          <p:nvPr/>
        </p:nvSpPr>
        <p:spPr>
          <a:xfrm>
            <a:off x="3908563" y="4458025"/>
            <a:ext cx="4441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al</a:t>
            </a:r>
            <a:endParaRPr sz="6400" b="1">
              <a:latin typeface="Calibri"/>
              <a:ea typeface="Calibri"/>
              <a:cs typeface="Calibri"/>
              <a:sym typeface="Calibri"/>
            </a:endParaRPr>
          </a:p>
        </p:txBody>
      </p:sp>
      <p:pic>
        <p:nvPicPr>
          <p:cNvPr id="742" name="Google Shape;742;gdfa9a50253_0_97"/>
          <p:cNvPicPr preferRelativeResize="0"/>
          <p:nvPr/>
        </p:nvPicPr>
        <p:blipFill>
          <a:blip r:embed="rId4">
            <a:alphaModFix/>
          </a:blip>
          <a:stretch>
            <a:fillRect/>
          </a:stretch>
        </p:blipFill>
        <p:spPr>
          <a:xfrm>
            <a:off x="3477138" y="3522150"/>
            <a:ext cx="734850" cy="1270400"/>
          </a:xfrm>
          <a:prstGeom prst="rect">
            <a:avLst/>
          </a:prstGeom>
          <a:noFill/>
          <a:ln>
            <a:noFill/>
          </a:ln>
        </p:spPr>
      </p:pic>
      <p:pic>
        <p:nvPicPr>
          <p:cNvPr id="743" name="Google Shape;743;gdfa9a50253_0_97"/>
          <p:cNvPicPr preferRelativeResize="0"/>
          <p:nvPr/>
        </p:nvPicPr>
        <p:blipFill>
          <a:blip r:embed="rId5">
            <a:alphaModFix/>
          </a:blip>
          <a:stretch>
            <a:fillRect/>
          </a:stretch>
        </p:blipFill>
        <p:spPr>
          <a:xfrm>
            <a:off x="5595213" y="3531125"/>
            <a:ext cx="609600" cy="125245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0"/>
          <p:cNvSpPr/>
          <p:nvPr/>
        </p:nvSpPr>
        <p:spPr>
          <a:xfrm>
            <a:off x="721805" y="518649"/>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thermal energy?</a:t>
            </a:r>
            <a:endParaRPr sz="4000" b="0" i="0" u="none" strike="noStrike" cap="none">
              <a:solidFill>
                <a:srgbClr val="FF0000"/>
              </a:solidFill>
              <a:latin typeface="Calibri"/>
              <a:ea typeface="Calibri"/>
              <a:cs typeface="Calibri"/>
              <a:sym typeface="Calibri"/>
            </a:endParaRPr>
          </a:p>
        </p:txBody>
      </p:sp>
      <p:pic>
        <p:nvPicPr>
          <p:cNvPr id="749" name="Google Shape;749;p70"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750" name="Google Shape;750;p7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71" descr="Climate Science Investigations South Florida - Energy: The Driver of Climate"/>
          <p:cNvPicPr preferRelativeResize="0"/>
          <p:nvPr/>
        </p:nvPicPr>
        <p:blipFill rotWithShape="1">
          <a:blip r:embed="rId3">
            <a:alphaModFix/>
          </a:blip>
          <a:srcRect t="21286" b="6142"/>
          <a:stretch/>
        </p:blipFill>
        <p:spPr>
          <a:xfrm>
            <a:off x="464457" y="2699656"/>
            <a:ext cx="8505372" cy="2481943"/>
          </a:xfrm>
          <a:prstGeom prst="rect">
            <a:avLst/>
          </a:prstGeom>
          <a:noFill/>
          <a:ln>
            <a:noFill/>
          </a:ln>
        </p:spPr>
      </p:pic>
      <p:cxnSp>
        <p:nvCxnSpPr>
          <p:cNvPr id="756" name="Google Shape;756;p71"/>
          <p:cNvCxnSpPr/>
          <p:nvPr/>
        </p:nvCxnSpPr>
        <p:spPr>
          <a:xfrm rot="10800000" flipH="1">
            <a:off x="1059543" y="5153046"/>
            <a:ext cx="6502400" cy="28553"/>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757" name="Google Shape;757;p71"/>
          <p:cNvCxnSpPr/>
          <p:nvPr/>
        </p:nvCxnSpPr>
        <p:spPr>
          <a:xfrm rot="10800000">
            <a:off x="943429" y="6078045"/>
            <a:ext cx="6618514" cy="15007"/>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4"/>
              </a:srgbClr>
            </a:outerShdw>
          </a:effectLst>
        </p:spPr>
      </p:cxnSp>
      <p:sp>
        <p:nvSpPr>
          <p:cNvPr id="758" name="Google Shape;758;p71"/>
          <p:cNvSpPr txBox="1"/>
          <p:nvPr/>
        </p:nvSpPr>
        <p:spPr>
          <a:xfrm>
            <a:off x="2483907" y="5306656"/>
            <a:ext cx="49758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759" name="Google Shape;759;p71"/>
          <p:cNvSpPr/>
          <p:nvPr/>
        </p:nvSpPr>
        <p:spPr>
          <a:xfrm>
            <a:off x="866942" y="479890"/>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can thermal energy be used to change the state of water? </a:t>
            </a:r>
            <a:endParaRPr sz="4000" b="0" i="0" u="none" strike="noStrike" cap="none">
              <a:solidFill>
                <a:srgbClr val="FF0000"/>
              </a:solidFill>
              <a:latin typeface="Calibri"/>
              <a:ea typeface="Calibri"/>
              <a:cs typeface="Calibri"/>
              <a:sym typeface="Calibri"/>
            </a:endParaRPr>
          </a:p>
        </p:txBody>
      </p:sp>
      <p:sp>
        <p:nvSpPr>
          <p:cNvPr id="760" name="Google Shape;760;p7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2"/>
          <p:cNvSpPr/>
          <p:nvPr/>
        </p:nvSpPr>
        <p:spPr>
          <a:xfrm>
            <a:off x="8749445" y="304447"/>
            <a:ext cx="1228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766" name="Google Shape;766;p72" descr="Earth | NASA"/>
          <p:cNvPicPr preferRelativeResize="0"/>
          <p:nvPr/>
        </p:nvPicPr>
        <p:blipFill rotWithShape="1">
          <a:blip r:embed="rId3">
            <a:alphaModFix/>
          </a:blip>
          <a:srcRect/>
          <a:stretch/>
        </p:blipFill>
        <p:spPr>
          <a:xfrm>
            <a:off x="1973088" y="2154689"/>
            <a:ext cx="4960257" cy="4245429"/>
          </a:xfrm>
          <a:prstGeom prst="rect">
            <a:avLst/>
          </a:prstGeom>
          <a:noFill/>
          <a:ln>
            <a:noFill/>
          </a:ln>
        </p:spPr>
      </p:pic>
      <p:sp>
        <p:nvSpPr>
          <p:cNvPr id="767" name="Google Shape;767;p72"/>
          <p:cNvSpPr/>
          <p:nvPr/>
        </p:nvSpPr>
        <p:spPr>
          <a:xfrm>
            <a:off x="4453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768" name="Google Shape;768;p72"/>
          <p:cNvSpPr/>
          <p:nvPr/>
        </p:nvSpPr>
        <p:spPr>
          <a:xfrm>
            <a:off x="721801" y="304447"/>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responsible for many processes on earth? </a:t>
            </a:r>
            <a:endParaRPr sz="4000" b="0" i="0" u="none" strike="noStrike" cap="none">
              <a:solidFill>
                <a:srgbClr val="FF0000"/>
              </a:solidFill>
              <a:latin typeface="Calibri"/>
              <a:ea typeface="Calibri"/>
              <a:cs typeface="Calibri"/>
              <a:sym typeface="Calibri"/>
            </a:endParaRPr>
          </a:p>
        </p:txBody>
      </p:sp>
      <p:sp>
        <p:nvSpPr>
          <p:cNvPr id="769" name="Google Shape;769;p7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73" descr="Water Cycle"/>
          <p:cNvPicPr preferRelativeResize="0"/>
          <p:nvPr/>
        </p:nvPicPr>
        <p:blipFill rotWithShape="1">
          <a:blip r:embed="rId3">
            <a:alphaModFix/>
          </a:blip>
          <a:srcRect/>
          <a:stretch/>
        </p:blipFill>
        <p:spPr>
          <a:xfrm>
            <a:off x="522514" y="1613806"/>
            <a:ext cx="8098972" cy="4536621"/>
          </a:xfrm>
          <a:prstGeom prst="rect">
            <a:avLst/>
          </a:prstGeom>
          <a:noFill/>
          <a:ln>
            <a:noFill/>
          </a:ln>
        </p:spPr>
      </p:pic>
      <p:sp>
        <p:nvSpPr>
          <p:cNvPr id="775" name="Google Shape;775;p73"/>
          <p:cNvSpPr/>
          <p:nvPr/>
        </p:nvSpPr>
        <p:spPr>
          <a:xfrm>
            <a:off x="1310400" y="115150"/>
            <a:ext cx="65232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How does thermal energy </a:t>
            </a:r>
            <a:r>
              <a:rPr lang="en-US" sz="4000">
                <a:solidFill>
                  <a:schemeClr val="dk1"/>
                </a:solidFill>
                <a:latin typeface="Calibri"/>
                <a:ea typeface="Calibri"/>
                <a:cs typeface="Calibri"/>
                <a:sym typeface="Calibri"/>
              </a:rPr>
              <a:t>affect</a:t>
            </a:r>
            <a:r>
              <a:rPr lang="en-US" sz="4000" b="0" i="0" u="none" strike="noStrike" cap="none">
                <a:solidFill>
                  <a:schemeClr val="dk1"/>
                </a:solidFill>
                <a:latin typeface="Calibri"/>
                <a:ea typeface="Calibri"/>
                <a:cs typeface="Calibri"/>
                <a:sym typeface="Calibri"/>
              </a:rPr>
              <a:t> the water cycle?</a:t>
            </a:r>
            <a:endParaRPr sz="1400" b="0" i="0" u="none" strike="noStrike" cap="none">
              <a:solidFill>
                <a:srgbClr val="000000"/>
              </a:solidFill>
              <a:latin typeface="Arial"/>
              <a:ea typeface="Arial"/>
              <a:cs typeface="Arial"/>
              <a:sym typeface="Arial"/>
            </a:endParaRPr>
          </a:p>
        </p:txBody>
      </p:sp>
      <p:sp>
        <p:nvSpPr>
          <p:cNvPr id="776" name="Google Shape;776;p7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74"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782" name="Google Shape;782;p74"/>
          <p:cNvSpPr/>
          <p:nvPr/>
        </p:nvSpPr>
        <p:spPr>
          <a:xfrm>
            <a:off x="7199086" y="3429000"/>
            <a:ext cx="1422400" cy="44631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3" name="Google Shape;783;p74"/>
          <p:cNvSpPr/>
          <p:nvPr/>
        </p:nvSpPr>
        <p:spPr>
          <a:xfrm>
            <a:off x="522514" y="1385205"/>
            <a:ext cx="1422400" cy="867237"/>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4" name="Google Shape;784;p74"/>
          <p:cNvSpPr/>
          <p:nvPr/>
        </p:nvSpPr>
        <p:spPr>
          <a:xfrm>
            <a:off x="721788" y="61892"/>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increases _______ to let evaporation happen</a:t>
            </a:r>
            <a:r>
              <a:rPr lang="en-US" sz="40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85" name="Google Shape;785;p7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gdfa9a50253_0_108" descr="Water Cycle"/>
          <p:cNvPicPr preferRelativeResize="0"/>
          <p:nvPr/>
        </p:nvPicPr>
        <p:blipFill rotWithShape="1">
          <a:blip r:embed="rId3">
            <a:alphaModFix/>
          </a:blip>
          <a:srcRect/>
          <a:stretch/>
        </p:blipFill>
        <p:spPr>
          <a:xfrm>
            <a:off x="522514" y="1385206"/>
            <a:ext cx="8098972" cy="4536621"/>
          </a:xfrm>
          <a:prstGeom prst="rect">
            <a:avLst/>
          </a:prstGeom>
          <a:noFill/>
          <a:ln>
            <a:noFill/>
          </a:ln>
        </p:spPr>
      </p:pic>
      <p:sp>
        <p:nvSpPr>
          <p:cNvPr id="791" name="Google Shape;791;gdfa9a50253_0_108"/>
          <p:cNvSpPr/>
          <p:nvPr/>
        </p:nvSpPr>
        <p:spPr>
          <a:xfrm>
            <a:off x="7199086" y="3429000"/>
            <a:ext cx="1422300" cy="4464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2" name="Google Shape;792;gdfa9a50253_0_108"/>
          <p:cNvSpPr/>
          <p:nvPr/>
        </p:nvSpPr>
        <p:spPr>
          <a:xfrm>
            <a:off x="522514" y="1385205"/>
            <a:ext cx="1422300" cy="867300"/>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3" name="Google Shape;793;gdfa9a50253_0_108"/>
          <p:cNvSpPr/>
          <p:nvPr/>
        </p:nvSpPr>
        <p:spPr>
          <a:xfrm>
            <a:off x="721788" y="61892"/>
            <a:ext cx="77004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increases </a:t>
            </a:r>
            <a:r>
              <a:rPr lang="en-US" sz="4000" u="sng">
                <a:solidFill>
                  <a:srgbClr val="FF0000"/>
                </a:solidFill>
                <a:latin typeface="Calibri"/>
                <a:ea typeface="Calibri"/>
                <a:cs typeface="Calibri"/>
                <a:sym typeface="Calibri"/>
              </a:rPr>
              <a:t>kinetic energy</a:t>
            </a:r>
            <a:r>
              <a:rPr lang="en-US" sz="4000" b="0" i="0" u="none" strike="noStrike" cap="none">
                <a:solidFill>
                  <a:schemeClr val="dk1"/>
                </a:solidFill>
                <a:latin typeface="Calibri"/>
                <a:ea typeface="Calibri"/>
                <a:cs typeface="Calibri"/>
                <a:sym typeface="Calibri"/>
              </a:rPr>
              <a:t> to let evaporation happen</a:t>
            </a:r>
            <a:r>
              <a:rPr lang="en-US" sz="40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94" name="Google Shape;794;gdfa9a50253_0_10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69" name="Google Shape;169;p8"/>
          <p:cNvSpPr txBox="1"/>
          <p:nvPr/>
        </p:nvSpPr>
        <p:spPr>
          <a:xfrm>
            <a:off x="849542" y="263983"/>
            <a:ext cx="818324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Once the liquid was formed, how did the liquid change phase into a gas?</a:t>
            </a:r>
            <a:endParaRPr sz="1200" b="0" i="0" u="none" strike="noStrike" cap="none">
              <a:solidFill>
                <a:schemeClr val="dk1"/>
              </a:solidFill>
              <a:latin typeface="Calibri"/>
              <a:ea typeface="Calibri"/>
              <a:cs typeface="Calibri"/>
              <a:sym typeface="Calibri"/>
            </a:endParaRPr>
          </a:p>
        </p:txBody>
      </p:sp>
      <p:pic>
        <p:nvPicPr>
          <p:cNvPr id="170" name="Google Shape;170;p8"/>
          <p:cNvPicPr preferRelativeResize="0"/>
          <p:nvPr/>
        </p:nvPicPr>
        <p:blipFill rotWithShape="1">
          <a:blip r:embed="rId4">
            <a:alphaModFix/>
          </a:blip>
          <a:srcRect l="10675" t="21784" r="37432" b="31729"/>
          <a:stretch/>
        </p:blipFill>
        <p:spPr>
          <a:xfrm>
            <a:off x="2001795" y="2421923"/>
            <a:ext cx="4942702" cy="307683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75" descr="ocean1.jpg"/>
          <p:cNvPicPr preferRelativeResize="0">
            <a:picLocks noGrp="1"/>
          </p:cNvPicPr>
          <p:nvPr>
            <p:ph type="body" idx="1"/>
          </p:nvPr>
        </p:nvPicPr>
        <p:blipFill rotWithShape="1">
          <a:blip r:embed="rId3">
            <a:alphaModFix/>
          </a:blip>
          <a:srcRect/>
          <a:stretch/>
        </p:blipFill>
        <p:spPr>
          <a:xfrm>
            <a:off x="638629" y="2125423"/>
            <a:ext cx="7895771" cy="4569239"/>
          </a:xfrm>
          <a:prstGeom prst="rect">
            <a:avLst/>
          </a:prstGeom>
          <a:noFill/>
          <a:ln>
            <a:noFill/>
          </a:ln>
        </p:spPr>
      </p:pic>
      <p:cxnSp>
        <p:nvCxnSpPr>
          <p:cNvPr id="800" name="Google Shape;800;p75"/>
          <p:cNvCxnSpPr/>
          <p:nvPr/>
        </p:nvCxnSpPr>
        <p:spPr>
          <a:xfrm flipH="1">
            <a:off x="2391154" y="4085200"/>
            <a:ext cx="17832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801" name="Google Shape;801;p75"/>
          <p:cNvCxnSpPr/>
          <p:nvPr/>
        </p:nvCxnSpPr>
        <p:spPr>
          <a:xfrm rot="5400000">
            <a:off x="2811526" y="4252600"/>
            <a:ext cx="1602000" cy="13284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802" name="Google Shape;802;p75"/>
          <p:cNvCxnSpPr/>
          <p:nvPr/>
        </p:nvCxnSpPr>
        <p:spPr>
          <a:xfrm rot="5400000">
            <a:off x="3655650" y="4783450"/>
            <a:ext cx="1809000" cy="4737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cxnSp>
        <p:nvCxnSpPr>
          <p:cNvPr id="803" name="Google Shape;803;p75"/>
          <p:cNvCxnSpPr/>
          <p:nvPr/>
        </p:nvCxnSpPr>
        <p:spPr>
          <a:xfrm>
            <a:off x="5094893" y="4410042"/>
            <a:ext cx="18069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2"/>
              </a:srgbClr>
            </a:outerShdw>
          </a:effectLst>
        </p:spPr>
      </p:cxnSp>
      <p:sp>
        <p:nvSpPr>
          <p:cNvPr id="804" name="Google Shape;804;p75"/>
          <p:cNvSpPr txBox="1"/>
          <p:nvPr/>
        </p:nvSpPr>
        <p:spPr>
          <a:xfrm>
            <a:off x="676313" y="263493"/>
            <a:ext cx="7820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True/False: The temperature of the water changes a lot because of thermal energy</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05" name="Google Shape;805;p7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gdfa9a50253_0_116" descr="ocean1.jpg"/>
          <p:cNvPicPr preferRelativeResize="0">
            <a:picLocks noGrp="1"/>
          </p:cNvPicPr>
          <p:nvPr>
            <p:ph type="body" idx="1"/>
          </p:nvPr>
        </p:nvPicPr>
        <p:blipFill rotWithShape="1">
          <a:blip r:embed="rId3">
            <a:alphaModFix/>
          </a:blip>
          <a:srcRect/>
          <a:stretch/>
        </p:blipFill>
        <p:spPr>
          <a:xfrm>
            <a:off x="638629" y="2125423"/>
            <a:ext cx="7895700" cy="4569300"/>
          </a:xfrm>
          <a:prstGeom prst="rect">
            <a:avLst/>
          </a:prstGeom>
          <a:noFill/>
          <a:ln>
            <a:noFill/>
          </a:ln>
        </p:spPr>
      </p:pic>
      <p:cxnSp>
        <p:nvCxnSpPr>
          <p:cNvPr id="811" name="Google Shape;811;gdfa9a50253_0_116"/>
          <p:cNvCxnSpPr/>
          <p:nvPr/>
        </p:nvCxnSpPr>
        <p:spPr>
          <a:xfrm flipH="1">
            <a:off x="2391154" y="4085200"/>
            <a:ext cx="17832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812" name="Google Shape;812;gdfa9a50253_0_116"/>
          <p:cNvCxnSpPr/>
          <p:nvPr/>
        </p:nvCxnSpPr>
        <p:spPr>
          <a:xfrm rot="5400000">
            <a:off x="2811526" y="4252600"/>
            <a:ext cx="1602000" cy="13284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813" name="Google Shape;813;gdfa9a50253_0_116"/>
          <p:cNvCxnSpPr/>
          <p:nvPr/>
        </p:nvCxnSpPr>
        <p:spPr>
          <a:xfrm rot="5400000">
            <a:off x="3655650" y="4783450"/>
            <a:ext cx="1809000" cy="4737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cxnSp>
        <p:nvCxnSpPr>
          <p:cNvPr id="814" name="Google Shape;814;gdfa9a50253_0_116"/>
          <p:cNvCxnSpPr/>
          <p:nvPr/>
        </p:nvCxnSpPr>
        <p:spPr>
          <a:xfrm>
            <a:off x="5094893" y="4410042"/>
            <a:ext cx="1806900" cy="831600"/>
          </a:xfrm>
          <a:prstGeom prst="curvedConnector3">
            <a:avLst>
              <a:gd name="adj1" fmla="val 50000"/>
            </a:avLst>
          </a:prstGeom>
          <a:noFill/>
          <a:ln w="38100" cap="flat" cmpd="sng">
            <a:solidFill>
              <a:srgbClr val="FFFF00"/>
            </a:solidFill>
            <a:prstDash val="solid"/>
            <a:round/>
            <a:headEnd type="none" w="sm" len="sm"/>
            <a:tailEnd type="none" w="sm" len="sm"/>
          </a:ln>
          <a:effectLst>
            <a:outerShdw blurRad="40000" dist="20000" dir="5400000" rotWithShape="0">
              <a:srgbClr val="000000">
                <a:alpha val="36860"/>
              </a:srgbClr>
            </a:outerShdw>
          </a:effectLst>
        </p:spPr>
      </p:cxnSp>
      <p:sp>
        <p:nvSpPr>
          <p:cNvPr id="815" name="Google Shape;815;gdfa9a50253_0_116"/>
          <p:cNvSpPr txBox="1"/>
          <p:nvPr/>
        </p:nvSpPr>
        <p:spPr>
          <a:xfrm>
            <a:off x="676313" y="263493"/>
            <a:ext cx="7820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True/</a:t>
            </a:r>
            <a:r>
              <a:rPr lang="en-US" sz="3600" b="0" i="0" u="none" strike="noStrike" cap="none">
                <a:solidFill>
                  <a:srgbClr val="FF0000"/>
                </a:solidFill>
                <a:latin typeface="Calibri"/>
                <a:ea typeface="Calibri"/>
                <a:cs typeface="Calibri"/>
                <a:sym typeface="Calibri"/>
              </a:rPr>
              <a:t>False</a:t>
            </a:r>
            <a:r>
              <a:rPr lang="en-US" sz="3600" b="0" i="0" u="none" strike="noStrike" cap="none">
                <a:solidFill>
                  <a:schemeClr val="dk1"/>
                </a:solidFill>
                <a:latin typeface="Calibri"/>
                <a:ea typeface="Calibri"/>
                <a:cs typeface="Calibri"/>
                <a:sym typeface="Calibri"/>
              </a:rPr>
              <a:t>: The temperature of the water changes a lot because of thermal energy</a:t>
            </a:r>
            <a:r>
              <a:rPr lang="en-US" sz="3600">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16" name="Google Shape;816;gdfa9a50253_0_11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76"/>
          <p:cNvPicPr preferRelativeResize="0"/>
          <p:nvPr/>
        </p:nvPicPr>
        <p:blipFill rotWithShape="1">
          <a:blip r:embed="rId3">
            <a:alphaModFix/>
          </a:blip>
          <a:srcRect/>
          <a:stretch/>
        </p:blipFill>
        <p:spPr>
          <a:xfrm>
            <a:off x="328613" y="2445250"/>
            <a:ext cx="4243387" cy="3826963"/>
          </a:xfrm>
          <a:prstGeom prst="rect">
            <a:avLst/>
          </a:prstGeom>
          <a:noFill/>
          <a:ln>
            <a:noFill/>
          </a:ln>
        </p:spPr>
      </p:pic>
      <p:pic>
        <p:nvPicPr>
          <p:cNvPr id="822" name="Google Shape;822;p76" descr="winter.jpg"/>
          <p:cNvPicPr preferRelativeResize="0"/>
          <p:nvPr/>
        </p:nvPicPr>
        <p:blipFill rotWithShape="1">
          <a:blip r:embed="rId4">
            <a:alphaModFix/>
          </a:blip>
          <a:srcRect l="-1481" r="-1479"/>
          <a:stretch/>
        </p:blipFill>
        <p:spPr>
          <a:xfrm>
            <a:off x="4672013" y="2445250"/>
            <a:ext cx="4243387" cy="3826963"/>
          </a:xfrm>
          <a:prstGeom prst="rect">
            <a:avLst/>
          </a:prstGeom>
          <a:noFill/>
          <a:ln>
            <a:noFill/>
          </a:ln>
        </p:spPr>
      </p:pic>
      <p:sp>
        <p:nvSpPr>
          <p:cNvPr id="823" name="Google Shape;823;p76"/>
          <p:cNvSpPr txBox="1"/>
          <p:nvPr/>
        </p:nvSpPr>
        <p:spPr>
          <a:xfrm>
            <a:off x="661801" y="240468"/>
            <a:ext cx="7820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 large bodies of water interact with thermal energy in the summer and winter?</a:t>
            </a:r>
            <a:endParaRPr sz="1400" b="0" i="0" u="none" strike="noStrike" cap="none">
              <a:solidFill>
                <a:srgbClr val="000000"/>
              </a:solidFill>
              <a:latin typeface="Arial"/>
              <a:ea typeface="Arial"/>
              <a:cs typeface="Arial"/>
              <a:sym typeface="Arial"/>
            </a:endParaRPr>
          </a:p>
        </p:txBody>
      </p:sp>
      <p:sp>
        <p:nvSpPr>
          <p:cNvPr id="824" name="Google Shape;824;p76"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p77" descr="dreamstime_sound.jpg"/>
          <p:cNvPicPr preferRelativeResize="0"/>
          <p:nvPr/>
        </p:nvPicPr>
        <p:blipFill rotWithShape="1">
          <a:blip r:embed="rId3">
            <a:alphaModFix/>
          </a:blip>
          <a:srcRect/>
          <a:stretch/>
        </p:blipFill>
        <p:spPr>
          <a:xfrm>
            <a:off x="2510284" y="2523815"/>
            <a:ext cx="3580507" cy="4025273"/>
          </a:xfrm>
          <a:prstGeom prst="rect">
            <a:avLst/>
          </a:prstGeom>
          <a:noFill/>
          <a:ln>
            <a:noFill/>
          </a:ln>
        </p:spPr>
      </p:pic>
      <p:sp>
        <p:nvSpPr>
          <p:cNvPr id="830" name="Google Shape;830;p77"/>
          <p:cNvSpPr txBox="1"/>
          <p:nvPr/>
        </p:nvSpPr>
        <p:spPr>
          <a:xfrm>
            <a:off x="868188" y="525722"/>
            <a:ext cx="7407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Why is sound not an example of thermal energy?</a:t>
            </a:r>
            <a:endParaRPr sz="1400" b="0" i="0" u="none" strike="noStrike" cap="none">
              <a:solidFill>
                <a:srgbClr val="000000"/>
              </a:solidFill>
              <a:latin typeface="Arial"/>
              <a:ea typeface="Arial"/>
              <a:cs typeface="Arial"/>
              <a:sym typeface="Arial"/>
            </a:endParaRPr>
          </a:p>
        </p:txBody>
      </p:sp>
      <p:sp>
        <p:nvSpPr>
          <p:cNvPr id="831" name="Google Shape;831;p7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7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38" name="Google Shape;838;p7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79"/>
          <p:cNvSpPr/>
          <p:nvPr/>
        </p:nvSpPr>
        <p:spPr>
          <a:xfrm>
            <a:off x="721805" y="679849"/>
            <a:ext cx="77004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Thermal Energy:</a:t>
            </a:r>
            <a:r>
              <a:rPr lang="en-US" sz="4000" b="1"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from heat</a:t>
            </a:r>
            <a:endParaRPr sz="4000" b="1" i="0" u="none" strike="noStrike" cap="none">
              <a:solidFill>
                <a:srgbClr val="FF0000"/>
              </a:solidFill>
              <a:latin typeface="Calibri"/>
              <a:ea typeface="Calibri"/>
              <a:cs typeface="Calibri"/>
              <a:sym typeface="Calibri"/>
            </a:endParaRPr>
          </a:p>
        </p:txBody>
      </p:sp>
      <p:pic>
        <p:nvPicPr>
          <p:cNvPr id="844" name="Google Shape;844;p79" descr="dreamstime_s_5336969.jpg"/>
          <p:cNvPicPr preferRelativeResize="0"/>
          <p:nvPr/>
        </p:nvPicPr>
        <p:blipFill rotWithShape="1">
          <a:blip r:embed="rId3">
            <a:alphaModFix/>
          </a:blip>
          <a:srcRect/>
          <a:stretch/>
        </p:blipFill>
        <p:spPr>
          <a:xfrm>
            <a:off x="2070730" y="1901844"/>
            <a:ext cx="5259421" cy="3523812"/>
          </a:xfrm>
          <a:prstGeom prst="rect">
            <a:avLst/>
          </a:prstGeom>
          <a:noFill/>
          <a:ln>
            <a:noFill/>
          </a:ln>
        </p:spPr>
      </p:pic>
      <p:sp>
        <p:nvSpPr>
          <p:cNvPr id="845" name="Google Shape;845;p7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80" descr="Climate Science Investigations South Florida - Energy: The Driver of Climate"/>
          <p:cNvPicPr preferRelativeResize="0"/>
          <p:nvPr/>
        </p:nvPicPr>
        <p:blipFill rotWithShape="1">
          <a:blip r:embed="rId3">
            <a:alphaModFix/>
          </a:blip>
          <a:srcRect t="21286" b="6142"/>
          <a:stretch/>
        </p:blipFill>
        <p:spPr>
          <a:xfrm>
            <a:off x="464457" y="2699656"/>
            <a:ext cx="8505372" cy="2481943"/>
          </a:xfrm>
          <a:prstGeom prst="rect">
            <a:avLst/>
          </a:prstGeom>
          <a:noFill/>
          <a:ln>
            <a:noFill/>
          </a:ln>
        </p:spPr>
      </p:pic>
      <p:cxnSp>
        <p:nvCxnSpPr>
          <p:cNvPr id="851" name="Google Shape;851;p80"/>
          <p:cNvCxnSpPr/>
          <p:nvPr/>
        </p:nvCxnSpPr>
        <p:spPr>
          <a:xfrm rot="10800000" flipH="1">
            <a:off x="1059543" y="5153046"/>
            <a:ext cx="6502400" cy="28553"/>
          </a:xfrm>
          <a:prstGeom prst="straightConnector1">
            <a:avLst/>
          </a:prstGeom>
          <a:noFill/>
          <a:ln w="762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852" name="Google Shape;852;p80"/>
          <p:cNvCxnSpPr/>
          <p:nvPr/>
        </p:nvCxnSpPr>
        <p:spPr>
          <a:xfrm rot="10800000">
            <a:off x="943429" y="6078045"/>
            <a:ext cx="6618514" cy="15007"/>
          </a:xfrm>
          <a:prstGeom prst="straightConnector1">
            <a:avLst/>
          </a:prstGeom>
          <a:noFill/>
          <a:ln w="76200" cap="flat" cmpd="sng">
            <a:solidFill>
              <a:srgbClr val="00B0F0"/>
            </a:solidFill>
            <a:prstDash val="solid"/>
            <a:round/>
            <a:headEnd type="none" w="sm" len="sm"/>
            <a:tailEnd type="triangle" w="med" len="med"/>
          </a:ln>
          <a:effectLst>
            <a:outerShdw blurRad="40000" dist="20000" dir="5400000" rotWithShape="0">
              <a:srgbClr val="000000">
                <a:alpha val="37254"/>
              </a:srgbClr>
            </a:outerShdw>
          </a:effectLst>
        </p:spPr>
      </p:cxnSp>
      <p:sp>
        <p:nvSpPr>
          <p:cNvPr id="853" name="Google Shape;853;p80"/>
          <p:cNvSpPr txBox="1"/>
          <p:nvPr/>
        </p:nvSpPr>
        <p:spPr>
          <a:xfrm>
            <a:off x="2483907" y="5306656"/>
            <a:ext cx="49758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THERMAL ENERGY</a:t>
            </a:r>
            <a:endParaRPr sz="1400" b="0" i="0" u="none" strike="noStrike" cap="none">
              <a:solidFill>
                <a:srgbClr val="000000"/>
              </a:solidFill>
              <a:latin typeface="Arial"/>
              <a:ea typeface="Arial"/>
              <a:cs typeface="Arial"/>
              <a:sym typeface="Arial"/>
            </a:endParaRPr>
          </a:p>
        </p:txBody>
      </p:sp>
      <p:sp>
        <p:nvSpPr>
          <p:cNvPr id="854" name="Google Shape;854;p80"/>
          <p:cNvSpPr/>
          <p:nvPr/>
        </p:nvSpPr>
        <p:spPr>
          <a:xfrm>
            <a:off x="721804" y="479890"/>
            <a:ext cx="77004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Thermal </a:t>
            </a:r>
            <a:r>
              <a:rPr lang="en-US" sz="4000">
                <a:solidFill>
                  <a:schemeClr val="dk1"/>
                </a:solidFill>
                <a:latin typeface="Calibri"/>
                <a:ea typeface="Calibri"/>
                <a:cs typeface="Calibri"/>
                <a:sym typeface="Calibri"/>
              </a:rPr>
              <a:t>e</a:t>
            </a:r>
            <a:r>
              <a:rPr lang="en-US" sz="4000" b="0" i="0" u="none" strike="noStrike" cap="none">
                <a:solidFill>
                  <a:schemeClr val="dk1"/>
                </a:solidFill>
                <a:latin typeface="Calibri"/>
                <a:ea typeface="Calibri"/>
                <a:cs typeface="Calibri"/>
                <a:sym typeface="Calibri"/>
              </a:rPr>
              <a:t>nergy can be used to change the state of water. </a:t>
            </a:r>
            <a:endParaRPr sz="4000" b="0" i="0" u="none" strike="noStrike" cap="none">
              <a:solidFill>
                <a:srgbClr val="FF0000"/>
              </a:solidFill>
              <a:latin typeface="Calibri"/>
              <a:ea typeface="Calibri"/>
              <a:cs typeface="Calibri"/>
              <a:sym typeface="Calibri"/>
            </a:endParaRPr>
          </a:p>
        </p:txBody>
      </p:sp>
      <p:sp>
        <p:nvSpPr>
          <p:cNvPr id="855" name="Google Shape;855;p8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81"/>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62" name="Google Shape;862;p81"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81"/>
          <p:cNvSpPr txBox="1"/>
          <p:nvPr/>
        </p:nvSpPr>
        <p:spPr>
          <a:xfrm>
            <a:off x="1831050" y="1358950"/>
            <a:ext cx="5481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Thermal Energy Transfer</a:t>
            </a:r>
            <a:endParaRPr sz="3600">
              <a:solidFill>
                <a:schemeClr val="dk1"/>
              </a:solidFill>
              <a:latin typeface="Calibri"/>
              <a:ea typeface="Calibri"/>
              <a:cs typeface="Calibri"/>
              <a:sym typeface="Calibri"/>
            </a:endParaRPr>
          </a:p>
        </p:txBody>
      </p:sp>
      <p:pic>
        <p:nvPicPr>
          <p:cNvPr id="864" name="Google Shape;864;p81"/>
          <p:cNvPicPr preferRelativeResize="0"/>
          <p:nvPr/>
        </p:nvPicPr>
        <p:blipFill>
          <a:blip r:embed="rId5">
            <a:alphaModFix/>
          </a:blip>
          <a:stretch>
            <a:fillRect/>
          </a:stretch>
        </p:blipFill>
        <p:spPr>
          <a:xfrm>
            <a:off x="3147650" y="2834266"/>
            <a:ext cx="5607001" cy="3134784"/>
          </a:xfrm>
          <a:prstGeom prst="rect">
            <a:avLst/>
          </a:prstGeom>
          <a:noFill/>
          <a:ln>
            <a:noFill/>
          </a:ln>
        </p:spPr>
      </p:pic>
      <p:sp>
        <p:nvSpPr>
          <p:cNvPr id="865" name="Google Shape;865;p81"/>
          <p:cNvSpPr txBox="1"/>
          <p:nvPr/>
        </p:nvSpPr>
        <p:spPr>
          <a:xfrm>
            <a:off x="392825" y="2834275"/>
            <a:ext cx="24387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Students will explore thermal energy transfer with real-life examples in Earth and space science, physical science, life science, and technology.</a:t>
            </a:r>
            <a:endParaRPr sz="1800" i="1">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8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82"/>
          <p:cNvSpPr txBox="1"/>
          <p:nvPr/>
        </p:nvSpPr>
        <p:spPr>
          <a:xfrm>
            <a:off x="583091" y="153457"/>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Why do we need to manage our water resources?</a:t>
            </a:r>
            <a:endParaRPr sz="1400" b="0" i="0" u="none" strike="noStrike" cap="none">
              <a:solidFill>
                <a:srgbClr val="000000"/>
              </a:solidFill>
              <a:latin typeface="Arial"/>
              <a:ea typeface="Arial"/>
              <a:cs typeface="Arial"/>
              <a:sym typeface="Arial"/>
            </a:endParaRPr>
          </a:p>
        </p:txBody>
      </p:sp>
      <p:pic>
        <p:nvPicPr>
          <p:cNvPr id="872" name="Google Shape;872;p82" descr="Water Cycle"/>
          <p:cNvPicPr preferRelativeResize="0"/>
          <p:nvPr/>
        </p:nvPicPr>
        <p:blipFill rotWithShape="1">
          <a:blip r:embed="rId4">
            <a:alphaModFix/>
          </a:blip>
          <a:srcRect/>
          <a:stretch/>
        </p:blipFill>
        <p:spPr>
          <a:xfrm>
            <a:off x="561608" y="1248364"/>
            <a:ext cx="3988909" cy="2554973"/>
          </a:xfrm>
          <a:prstGeom prst="rect">
            <a:avLst/>
          </a:prstGeom>
          <a:noFill/>
          <a:ln>
            <a:noFill/>
          </a:ln>
        </p:spPr>
      </p:pic>
      <p:pic>
        <p:nvPicPr>
          <p:cNvPr id="873" name="Google Shape;873;p82"/>
          <p:cNvPicPr preferRelativeResize="0"/>
          <p:nvPr/>
        </p:nvPicPr>
        <p:blipFill rotWithShape="1">
          <a:blip r:embed="rId5">
            <a:alphaModFix/>
          </a:blip>
          <a:srcRect/>
          <a:stretch/>
        </p:blipFill>
        <p:spPr>
          <a:xfrm>
            <a:off x="4572000" y="1248364"/>
            <a:ext cx="4010392" cy="2554973"/>
          </a:xfrm>
          <a:prstGeom prst="rect">
            <a:avLst/>
          </a:prstGeom>
          <a:noFill/>
          <a:ln>
            <a:noFill/>
          </a:ln>
        </p:spPr>
      </p:pic>
      <p:pic>
        <p:nvPicPr>
          <p:cNvPr id="874" name="Google Shape;874;p82"/>
          <p:cNvPicPr preferRelativeResize="0"/>
          <p:nvPr/>
        </p:nvPicPr>
        <p:blipFill rotWithShape="1">
          <a:blip r:embed="rId6">
            <a:alphaModFix/>
          </a:blip>
          <a:srcRect/>
          <a:stretch/>
        </p:blipFill>
        <p:spPr>
          <a:xfrm>
            <a:off x="2259793" y="3882581"/>
            <a:ext cx="4581448" cy="279443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8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6" name="Google Shape;176;p9"/>
          <p:cNvSpPr txBox="1"/>
          <p:nvPr/>
        </p:nvSpPr>
        <p:spPr>
          <a:xfrm>
            <a:off x="849542" y="263983"/>
            <a:ext cx="818324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How do you think you could cause water to change state from a liquid to a solid?</a:t>
            </a:r>
            <a:endParaRPr sz="1200" b="0" i="0" u="none" strike="noStrike" cap="none">
              <a:solidFill>
                <a:schemeClr val="dk1"/>
              </a:solidFill>
              <a:latin typeface="Calibri"/>
              <a:ea typeface="Calibri"/>
              <a:cs typeface="Calibri"/>
              <a:sym typeface="Calibri"/>
            </a:endParaRPr>
          </a:p>
        </p:txBody>
      </p:sp>
      <p:pic>
        <p:nvPicPr>
          <p:cNvPr id="177" name="Google Shape;177;p9" descr="Pure and Simple: The Cold Truth About Clear Ice | FN Dish -  Behind-the-Scenes, Food Trends, and Best Recipes : Food Network | Food  Network"/>
          <p:cNvPicPr preferRelativeResize="0"/>
          <p:nvPr/>
        </p:nvPicPr>
        <p:blipFill rotWithShape="1">
          <a:blip r:embed="rId4">
            <a:alphaModFix/>
          </a:blip>
          <a:srcRect/>
          <a:stretch/>
        </p:blipFill>
        <p:spPr>
          <a:xfrm>
            <a:off x="1841157" y="2197100"/>
            <a:ext cx="5128054" cy="348700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grpSp>
        <p:nvGrpSpPr>
          <p:cNvPr id="894" name="Google Shape;894;p85"/>
          <p:cNvGrpSpPr/>
          <p:nvPr/>
        </p:nvGrpSpPr>
        <p:grpSpPr>
          <a:xfrm>
            <a:off x="1505008" y="297180"/>
            <a:ext cx="5828913" cy="6262953"/>
            <a:chOff x="814636" y="0"/>
            <a:chExt cx="5828913" cy="6262953"/>
          </a:xfrm>
        </p:grpSpPr>
        <p:sp>
          <p:nvSpPr>
            <p:cNvPr id="895" name="Google Shape;895;p8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8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897" name="Google Shape;897;p8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8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8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00" name="Google Shape;900;p8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8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8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03" name="Google Shape;903;p8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8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8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906" name="Google Shape;906;p8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8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8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909" name="Google Shape;909;p8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8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8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912" name="Google Shape;912;p8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13" name="Google Shape;913;p8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914" name="Google Shape;914;p8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915" name="Google Shape;915;p8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916" name="Google Shape;916;p8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917" name="Google Shape;917;p8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8" name="Google Shape;918;p8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86"/>
          <p:cNvSpPr txBox="1"/>
          <p:nvPr/>
        </p:nvSpPr>
        <p:spPr>
          <a:xfrm>
            <a:off x="620561" y="0"/>
            <a:ext cx="7902900" cy="3078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Hydroelectric Power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4" name="Google Shape;924;p8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5" name="Google Shape;925;p8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926" name="Google Shape;926;p86"/>
          <p:cNvPicPr preferRelativeResize="0"/>
          <p:nvPr/>
        </p:nvPicPr>
        <p:blipFill rotWithShape="1">
          <a:blip r:embed="rId3">
            <a:alphaModFix/>
          </a:blip>
          <a:srcRect/>
          <a:stretch/>
        </p:blipFill>
        <p:spPr>
          <a:xfrm>
            <a:off x="1266092" y="2869406"/>
            <a:ext cx="6852035" cy="359184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8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87"/>
          <p:cNvSpPr txBox="1"/>
          <p:nvPr/>
        </p:nvSpPr>
        <p:spPr>
          <a:xfrm>
            <a:off x="583091" y="153457"/>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Why do we need to manage our water resources?</a:t>
            </a:r>
            <a:endParaRPr sz="1400" b="0" i="0" u="none" strike="noStrike" cap="none">
              <a:solidFill>
                <a:srgbClr val="000000"/>
              </a:solidFill>
              <a:latin typeface="Arial"/>
              <a:ea typeface="Arial"/>
              <a:cs typeface="Arial"/>
              <a:sym typeface="Arial"/>
            </a:endParaRPr>
          </a:p>
        </p:txBody>
      </p:sp>
      <p:pic>
        <p:nvPicPr>
          <p:cNvPr id="933" name="Google Shape;933;p87" descr="Water Cycle"/>
          <p:cNvPicPr preferRelativeResize="0"/>
          <p:nvPr/>
        </p:nvPicPr>
        <p:blipFill rotWithShape="1">
          <a:blip r:embed="rId4">
            <a:alphaModFix/>
          </a:blip>
          <a:srcRect/>
          <a:stretch/>
        </p:blipFill>
        <p:spPr>
          <a:xfrm>
            <a:off x="561608" y="1248364"/>
            <a:ext cx="3988909" cy="2554973"/>
          </a:xfrm>
          <a:prstGeom prst="rect">
            <a:avLst/>
          </a:prstGeom>
          <a:noFill/>
          <a:ln>
            <a:noFill/>
          </a:ln>
        </p:spPr>
      </p:pic>
      <p:pic>
        <p:nvPicPr>
          <p:cNvPr id="934" name="Google Shape;934;p87"/>
          <p:cNvPicPr preferRelativeResize="0"/>
          <p:nvPr/>
        </p:nvPicPr>
        <p:blipFill rotWithShape="1">
          <a:blip r:embed="rId5">
            <a:alphaModFix/>
          </a:blip>
          <a:srcRect/>
          <a:stretch/>
        </p:blipFill>
        <p:spPr>
          <a:xfrm>
            <a:off x="4572000" y="1248364"/>
            <a:ext cx="4010392" cy="2554973"/>
          </a:xfrm>
          <a:prstGeom prst="rect">
            <a:avLst/>
          </a:prstGeom>
          <a:noFill/>
          <a:ln>
            <a:noFill/>
          </a:ln>
        </p:spPr>
      </p:pic>
      <p:pic>
        <p:nvPicPr>
          <p:cNvPr id="935" name="Google Shape;935;p87"/>
          <p:cNvPicPr preferRelativeResize="0"/>
          <p:nvPr/>
        </p:nvPicPr>
        <p:blipFill rotWithShape="1">
          <a:blip r:embed="rId6">
            <a:alphaModFix/>
          </a:blip>
          <a:srcRect/>
          <a:stretch/>
        </p:blipFill>
        <p:spPr>
          <a:xfrm>
            <a:off x="2259793" y="3882581"/>
            <a:ext cx="4581448" cy="279443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88"/>
          <p:cNvSpPr txBox="1"/>
          <p:nvPr/>
        </p:nvSpPr>
        <p:spPr>
          <a:xfrm>
            <a:off x="2301072" y="713884"/>
            <a:ext cx="465453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941" name="Google Shape;941;p88"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88"/>
          <p:cNvSpPr txBox="1"/>
          <p:nvPr/>
        </p:nvSpPr>
        <p:spPr>
          <a:xfrm>
            <a:off x="814753" y="2455103"/>
            <a:ext cx="7514400" cy="286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r>
              <a:rPr lang="en-US" sz="2000" b="1" i="1" u="sng" strike="noStrike" cap="none">
                <a:solidFill>
                  <a:schemeClr val="dk1"/>
                </a:solidFill>
                <a:latin typeface="Calibri"/>
                <a:ea typeface="Calibri"/>
                <a:cs typeface="Calibri"/>
                <a:sym typeface="Calibri"/>
              </a:rPr>
              <a:t>Before</a:t>
            </a:r>
            <a:r>
              <a:rPr lang="en-US" sz="2000" b="1" i="1" u="none" strike="noStrike" cap="none">
                <a:solidFill>
                  <a:schemeClr val="dk1"/>
                </a:solidFill>
                <a:latin typeface="Calibri"/>
                <a:ea typeface="Calibri"/>
                <a:cs typeface="Calibri"/>
                <a:sym typeface="Calibri"/>
              </a:rPr>
              <a:t>: </a:t>
            </a:r>
            <a:r>
              <a:rPr lang="en-US" sz="2000" i="1" u="none" strike="noStrike" cap="none">
                <a:solidFill>
                  <a:schemeClr val="dk1"/>
                </a:solidFill>
                <a:latin typeface="Calibri"/>
                <a:ea typeface="Calibri"/>
                <a:cs typeface="Calibri"/>
                <a:sym typeface="Calibri"/>
              </a:rPr>
              <a:t>Ask students what they already know about energy/power. </a:t>
            </a:r>
            <a:endParaRPr sz="140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1" u="sng" strike="noStrike" cap="none">
                <a:solidFill>
                  <a:schemeClr val="dk1"/>
                </a:solidFill>
                <a:latin typeface="Calibri"/>
                <a:ea typeface="Calibri"/>
                <a:cs typeface="Calibri"/>
                <a:sym typeface="Calibri"/>
              </a:rPr>
              <a:t>During</a:t>
            </a:r>
            <a:r>
              <a:rPr lang="en-US" sz="2000" b="1" i="1" u="none" strike="noStrike" cap="none">
                <a:solidFill>
                  <a:schemeClr val="dk1"/>
                </a:solidFill>
                <a:latin typeface="Calibri"/>
                <a:ea typeface="Calibri"/>
                <a:cs typeface="Calibri"/>
                <a:sym typeface="Calibri"/>
              </a:rPr>
              <a:t>: </a:t>
            </a:r>
            <a:r>
              <a:rPr lang="en-US" sz="2000" i="1" u="none" strike="noStrike" cap="none">
                <a:solidFill>
                  <a:schemeClr val="dk1"/>
                </a:solidFill>
                <a:latin typeface="Calibri"/>
                <a:ea typeface="Calibri"/>
                <a:cs typeface="Calibri"/>
                <a:sym typeface="Calibri"/>
              </a:rPr>
              <a:t>Show the video to give background knowledge on hydroelectric power. Pause the video to ask students questions as they are watching (Video can be shown in person or virtually). </a:t>
            </a:r>
            <a:endParaRPr sz="140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endParaRPr sz="200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Calibri"/>
              <a:buNone/>
            </a:pPr>
            <a:r>
              <a:rPr lang="en-US" sz="2000" b="1" i="1" u="sng" strike="noStrike" cap="none">
                <a:solidFill>
                  <a:schemeClr val="dk1"/>
                </a:solidFill>
                <a:latin typeface="Calibri"/>
                <a:ea typeface="Calibri"/>
                <a:cs typeface="Calibri"/>
                <a:sym typeface="Calibri"/>
              </a:rPr>
              <a:t>After</a:t>
            </a:r>
            <a:r>
              <a:rPr lang="en-US" sz="2000" b="1" i="1" u="none" strike="noStrike" cap="none">
                <a:solidFill>
                  <a:schemeClr val="dk1"/>
                </a:solidFill>
                <a:latin typeface="Calibri"/>
                <a:ea typeface="Calibri"/>
                <a:cs typeface="Calibri"/>
                <a:sym typeface="Calibri"/>
              </a:rPr>
              <a:t>: </a:t>
            </a:r>
            <a:r>
              <a:rPr lang="en-US" sz="2000" i="1" u="none" strike="noStrike" cap="none">
                <a:solidFill>
                  <a:schemeClr val="dk1"/>
                </a:solidFill>
                <a:latin typeface="Calibri"/>
                <a:ea typeface="Calibri"/>
                <a:cs typeface="Calibri"/>
                <a:sym typeface="Calibri"/>
              </a:rPr>
              <a:t>Tell students that they will learn more about hydroelectric power in this lesson. </a:t>
            </a:r>
            <a:endParaRPr sz="2400" i="1" u="none" strike="noStrike" cap="none">
              <a:solidFill>
                <a:schemeClr val="dk1"/>
              </a:solidFill>
              <a:latin typeface="Calibri"/>
              <a:ea typeface="Calibri"/>
              <a:cs typeface="Calibri"/>
              <a:sym typeface="Calibri"/>
            </a:endParaRPr>
          </a:p>
        </p:txBody>
      </p:sp>
      <p:sp>
        <p:nvSpPr>
          <p:cNvPr id="943" name="Google Shape;943;p88"/>
          <p:cNvSpPr txBox="1"/>
          <p:nvPr/>
        </p:nvSpPr>
        <p:spPr>
          <a:xfrm>
            <a:off x="3083696" y="1647446"/>
            <a:ext cx="29766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Hydropower 101</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8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90"/>
          <p:cNvSpPr/>
          <p:nvPr/>
        </p:nvSpPr>
        <p:spPr>
          <a:xfrm>
            <a:off x="689700" y="116050"/>
            <a:ext cx="77646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According to the video, what is hydroelectricity? </a:t>
            </a:r>
            <a:endParaRPr sz="1400" b="0" i="0" u="none" strike="noStrike" cap="none">
              <a:solidFill>
                <a:srgbClr val="000000"/>
              </a:solidFill>
              <a:latin typeface="Arial"/>
              <a:ea typeface="Arial"/>
              <a:cs typeface="Arial"/>
              <a:sym typeface="Arial"/>
            </a:endParaRPr>
          </a:p>
        </p:txBody>
      </p:sp>
      <p:pic>
        <p:nvPicPr>
          <p:cNvPr id="956" name="Google Shape;956;p90"/>
          <p:cNvPicPr preferRelativeResize="0"/>
          <p:nvPr/>
        </p:nvPicPr>
        <p:blipFill rotWithShape="1">
          <a:blip r:embed="rId4">
            <a:alphaModFix/>
          </a:blip>
          <a:srcRect l="20370" t="23481" r="37962" b="40074"/>
          <a:stretch/>
        </p:blipFill>
        <p:spPr>
          <a:xfrm>
            <a:off x="1837267" y="2015066"/>
            <a:ext cx="5469466" cy="4301067"/>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9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91"/>
          <p:cNvSpPr/>
          <p:nvPr/>
        </p:nvSpPr>
        <p:spPr>
          <a:xfrm>
            <a:off x="689700" y="101600"/>
            <a:ext cx="7764600" cy="19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Why is hydroelectric power considered a renewable energy source?</a:t>
            </a:r>
            <a:endParaRPr sz="1400" b="0" i="0" u="none" strike="noStrike" cap="none">
              <a:solidFill>
                <a:srgbClr val="000000"/>
              </a:solidFill>
              <a:latin typeface="Arial"/>
              <a:ea typeface="Arial"/>
              <a:cs typeface="Arial"/>
              <a:sym typeface="Arial"/>
            </a:endParaRPr>
          </a:p>
        </p:txBody>
      </p:sp>
      <p:pic>
        <p:nvPicPr>
          <p:cNvPr id="964" name="Google Shape;964;p91"/>
          <p:cNvPicPr preferRelativeResize="0"/>
          <p:nvPr/>
        </p:nvPicPr>
        <p:blipFill rotWithShape="1">
          <a:blip r:embed="rId4">
            <a:alphaModFix/>
          </a:blip>
          <a:srcRect l="22963" t="25706" r="35555" b="38592"/>
          <a:stretch/>
        </p:blipFill>
        <p:spPr>
          <a:xfrm>
            <a:off x="1023713" y="2235200"/>
            <a:ext cx="7476819" cy="42163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9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92"/>
          <p:cNvSpPr/>
          <p:nvPr/>
        </p:nvSpPr>
        <p:spPr>
          <a:xfrm>
            <a:off x="689700" y="217350"/>
            <a:ext cx="77646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modern hydropower plants used to create?</a:t>
            </a:r>
            <a:endParaRPr sz="1400" b="0" i="0" u="none" strike="noStrike" cap="none">
              <a:solidFill>
                <a:srgbClr val="000000"/>
              </a:solidFill>
              <a:latin typeface="Arial"/>
              <a:ea typeface="Arial"/>
              <a:cs typeface="Arial"/>
              <a:sym typeface="Arial"/>
            </a:endParaRPr>
          </a:p>
        </p:txBody>
      </p:sp>
      <p:pic>
        <p:nvPicPr>
          <p:cNvPr id="972" name="Google Shape;972;p92"/>
          <p:cNvPicPr preferRelativeResize="0"/>
          <p:nvPr/>
        </p:nvPicPr>
        <p:blipFill rotWithShape="1">
          <a:blip r:embed="rId4">
            <a:alphaModFix/>
          </a:blip>
          <a:srcRect l="13334" t="19927" r="27778" b="30295"/>
          <a:stretch/>
        </p:blipFill>
        <p:spPr>
          <a:xfrm>
            <a:off x="1879600" y="2167466"/>
            <a:ext cx="5384800" cy="3877733"/>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9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93"/>
          <p:cNvSpPr/>
          <p:nvPr/>
        </p:nvSpPr>
        <p:spPr>
          <a:xfrm>
            <a:off x="689688" y="116075"/>
            <a:ext cx="77646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are the two main types of hydroelectricity?</a:t>
            </a:r>
            <a:endParaRPr sz="1400" b="0" i="0" u="none" strike="noStrike" cap="none">
              <a:solidFill>
                <a:srgbClr val="000000"/>
              </a:solidFill>
              <a:latin typeface="Arial"/>
              <a:ea typeface="Arial"/>
              <a:cs typeface="Arial"/>
              <a:sym typeface="Arial"/>
            </a:endParaRPr>
          </a:p>
        </p:txBody>
      </p:sp>
      <p:pic>
        <p:nvPicPr>
          <p:cNvPr id="980" name="Google Shape;980;p93"/>
          <p:cNvPicPr preferRelativeResize="0"/>
          <p:nvPr/>
        </p:nvPicPr>
        <p:blipFill rotWithShape="1">
          <a:blip r:embed="rId4">
            <a:alphaModFix/>
          </a:blip>
          <a:srcRect l="12778" t="20518" r="28333" b="30889"/>
          <a:stretch/>
        </p:blipFill>
        <p:spPr>
          <a:xfrm>
            <a:off x="849542" y="1848371"/>
            <a:ext cx="7600191" cy="433493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10610</Words>
  <Application>Microsoft Office PowerPoint</Application>
  <PresentationFormat>On-screen Show (4:3)</PresentationFormat>
  <Paragraphs>1088</Paragraphs>
  <Slides>294</Slides>
  <Notes>294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294</vt:i4>
      </vt:variant>
    </vt:vector>
  </HeadingPairs>
  <TitlesOfParts>
    <vt:vector size="29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the average measurements of weather in a place over the course of years</vt:lpstr>
      <vt:lpstr>Kinetic Energy: energy of mass in motion</vt:lpstr>
      <vt:lpstr>PowerPoint Presentation</vt:lpstr>
      <vt:lpstr>PowerPoint Presentation</vt:lpstr>
      <vt:lpstr>PowerPoint Presentation</vt:lpstr>
      <vt:lpstr>PowerPoint Presentation</vt:lpstr>
      <vt:lpstr>PowerPoint Presentation</vt:lpstr>
      <vt:lpstr>What is climate?</vt:lpstr>
      <vt:lpstr>Energy of mass in motion is called</vt:lpstr>
      <vt:lpstr>Energy of mass in motion is called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Summer</vt:lpstr>
      <vt:lpstr>Winter</vt:lpstr>
      <vt:lpstr>Milder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the average measurements of weather in a place over the course of years</vt:lpstr>
      <vt:lpstr>Kinetic Energy: energy of mass in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climate?</vt:lpstr>
      <vt:lpstr>Energy of mass in motion is called</vt:lpstr>
      <vt:lpstr>Energy of mass in motion is called</vt:lpstr>
      <vt:lpstr>PowerPoint Presentation</vt:lpstr>
      <vt:lpstr>PowerPoint Presentation</vt:lpstr>
      <vt:lpstr>PowerPoint Presentation</vt:lpstr>
      <vt:lpstr>Hydroelectric Power: electricity that is created by the movement of water.</vt:lpstr>
      <vt:lpstr>PowerPoint Presentation</vt:lpstr>
      <vt:lpstr>What is hydroelectric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hydroelectric power?</vt:lpstr>
      <vt:lpstr>PowerPoint Presentation</vt:lpstr>
      <vt:lpstr>PowerPoint Presentation</vt:lpstr>
      <vt:lpstr>PowerPoint Presentation</vt:lpstr>
      <vt:lpstr>PowerPoint Presentation</vt:lpstr>
      <vt:lpstr>Hydroelectric Power: electricity that is created by the movement of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the average measurements of weather in a place over the course of years</vt:lpstr>
      <vt:lpstr>Kinetic Energy: energy of mass in motion</vt:lpstr>
      <vt:lpstr>PowerPoint Presentation</vt:lpstr>
      <vt:lpstr>PowerPoint Presentation</vt:lpstr>
      <vt:lpstr>Hydroelectric Power: electricity that is created by the movement of water</vt:lpstr>
      <vt:lpstr>PowerPoint Presentation</vt:lpstr>
      <vt:lpstr>PowerPoint Presentation</vt:lpstr>
      <vt:lpstr>PowerPoint Presentation</vt:lpstr>
      <vt:lpstr>PowerPoint Presentation</vt:lpstr>
      <vt:lpstr>PowerPoint Presentation</vt:lpstr>
      <vt:lpstr>What is climate?</vt:lpstr>
      <vt:lpstr>Energy of mass in motion is called</vt:lpstr>
      <vt:lpstr>Energy of mass in motion is called</vt:lpstr>
      <vt:lpstr>PowerPoint Presentation</vt:lpstr>
      <vt:lpstr>PowerPoint Presentation</vt:lpstr>
      <vt:lpstr>What is hydroelectric power?</vt:lpstr>
      <vt:lpstr>PowerPoint Presentation</vt:lpstr>
      <vt:lpstr>Irrigation: artificial process of bringing water to farms to water crops </vt:lpstr>
      <vt:lpstr>PowerPoint Presentation</vt:lpstr>
      <vt:lpstr>What is irrigation?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irrigation?</vt:lpstr>
      <vt:lpstr>PowerPoint Presentation</vt:lpstr>
      <vt:lpstr>PowerPoint Presentation</vt:lpstr>
      <vt:lpstr>PowerPoint Presentation</vt:lpstr>
      <vt:lpstr>PowerPoint Presentation</vt:lpstr>
      <vt:lpstr>PowerPoint Presentation</vt:lpstr>
      <vt:lpstr>PowerPoint Presentation</vt:lpstr>
      <vt:lpstr>Is rain an example of irrigation? Explain your reasoning.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irrigation?</vt:lpstr>
      <vt:lpstr>PowerPoint Presentation</vt:lpstr>
      <vt:lpstr>PowerPoint Presentation</vt:lpstr>
      <vt:lpstr>PowerPoint Presentation</vt:lpstr>
      <vt:lpstr>PowerPoint Presentation</vt:lpstr>
      <vt:lpstr>PowerPoint Presentation</vt:lpstr>
      <vt:lpstr>PowerPoint Presentation</vt:lpstr>
      <vt:lpstr>Irrigation: artificial process of bringing water to farms to water crops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the average measurements of weather in a place over the course of years</vt:lpstr>
      <vt:lpstr>Kinetic Energy: energy of mass in motion</vt:lpstr>
      <vt:lpstr>PowerPoint Presentation</vt:lpstr>
      <vt:lpstr>PowerPoint Presentation</vt:lpstr>
      <vt:lpstr>Hydroelectric Power: electricity that is created by the movement of water</vt:lpstr>
      <vt:lpstr>Irrigation: artificial process of bringing water to farms to water crops </vt:lpstr>
      <vt:lpstr>PowerPoint Presentation</vt:lpstr>
      <vt:lpstr>PowerPoint Presentation</vt:lpstr>
      <vt:lpstr>PowerPoint Presentation</vt:lpstr>
      <vt:lpstr>PowerPoint Presentation</vt:lpstr>
      <vt:lpstr>PowerPoint Presentation</vt:lpstr>
      <vt:lpstr>What is climate?</vt:lpstr>
      <vt:lpstr>Energy of mass in motion is called</vt:lpstr>
      <vt:lpstr>Energy of mass in motion is called</vt:lpstr>
      <vt:lpstr>PowerPoint Presentation</vt:lpstr>
      <vt:lpstr>PowerPoint Presentation</vt:lpstr>
      <vt:lpstr>What is hydroelectric power?</vt:lpstr>
      <vt:lpstr>Name at least one type of irrigation and explain why it is a form of irrigation.</vt:lpstr>
      <vt:lpstr>PowerPoint Presentation</vt:lpstr>
      <vt:lpstr>Water Conservation: using less water or recycling water so that it can be used again</vt:lpstr>
      <vt:lpstr>PowerPoint Presentation</vt:lpstr>
      <vt:lpstr>What is water conservation?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water conservation?</vt:lpstr>
      <vt:lpstr>PowerPoint Presentation</vt:lpstr>
      <vt:lpstr>PowerPoint Presentation</vt:lpstr>
      <vt:lpstr>PowerPoint Presentation</vt:lpstr>
      <vt:lpstr>PowerPoint Presentation</vt:lpstr>
      <vt:lpstr>PowerPoint Presentation</vt:lpstr>
      <vt:lpstr>PowerPoint Presentation</vt:lpstr>
      <vt:lpstr>Water Conservation: using less water or recycling water so that it can be used again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2017-05-18T17:33:18Z</dcterms:created>
  <dcterms:modified xsi:type="dcterms:W3CDTF">2021-08-03T18:33:08Z</dcterms:modified>
</cp:coreProperties>
</file>