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7" r:id="rId107"/>
    <p:sldId id="368"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9" roundtripDataSignature="AMtx7miPrz/EWk2vfp+TZh6gzFt19i/z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38"/>
  </p:normalViewPr>
  <p:slideViewPr>
    <p:cSldViewPr snapToGrid="0">
      <p:cViewPr varScale="1">
        <p:scale>
          <a:sx n="113" d="100"/>
          <a:sy n="113" d="100"/>
        </p:scale>
        <p:origin x="184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9"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__________ is the ability to cause change.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a:t>
            </a:r>
            <a:endParaRPr/>
          </a:p>
          <a:p>
            <a:pPr marL="0" lvl="0" indent="0" algn="l" rtl="0">
              <a:lnSpc>
                <a:spcPct val="100000"/>
              </a:lnSpc>
              <a:spcBef>
                <a:spcPts val="0"/>
              </a:spcBef>
              <a:spcAft>
                <a:spcPts val="0"/>
              </a:spcAft>
              <a:buSzPts val="1400"/>
              <a:buNone/>
            </a:pPr>
            <a:endParaRPr/>
          </a:p>
        </p:txBody>
      </p:sp>
      <p:sp>
        <p:nvSpPr>
          <p:cNvPr id="184" name="Google Shape;184;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7f7a576e42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g27f7a576e42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sound?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[Sound is energy that is carried by vibration of one or more objects or particles to our ears.]</a:t>
            </a:r>
            <a:endParaRPr/>
          </a:p>
        </p:txBody>
      </p:sp>
      <p:sp>
        <p:nvSpPr>
          <p:cNvPr id="1169" name="Google Shape;1169;g27f7a576e42_0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7f7a576e42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g27f7a576e42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sound</a:t>
            </a:r>
            <a:r>
              <a:rPr lang="en-US"/>
              <a:t>.</a:t>
            </a:r>
            <a:endParaRPr/>
          </a:p>
        </p:txBody>
      </p:sp>
      <p:sp>
        <p:nvSpPr>
          <p:cNvPr id="1177" name="Google Shape;1177;g27f7a576e42_0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27f7a576e42_0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g27f7a576e42_0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 person is silent, then they do not produce </a:t>
            </a:r>
            <a:r>
              <a:rPr lang="en-US" b="1"/>
              <a:t>sound</a:t>
            </a:r>
            <a:r>
              <a:rPr lang="en-US"/>
              <a:t> with their mouths. Their vocal cords do not vibrate, so </a:t>
            </a:r>
            <a:r>
              <a:rPr lang="en-US" b="1"/>
              <a:t>sound</a:t>
            </a:r>
            <a:r>
              <a:rPr lang="en-US"/>
              <a:t> is not produced.</a:t>
            </a:r>
            <a:endParaRPr/>
          </a:p>
        </p:txBody>
      </p:sp>
      <p:sp>
        <p:nvSpPr>
          <p:cNvPr id="1184" name="Google Shape;1184;g27f7a576e42_0_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7f7a576e42_0_3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g27f7a576e42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Color is not an example of </a:t>
            </a:r>
            <a:r>
              <a:rPr lang="en-US" b="1"/>
              <a:t>sound</a:t>
            </a:r>
            <a:r>
              <a:rPr lang="en-US"/>
              <a:t>. Because color does not vibrate, it does not produce a </a:t>
            </a:r>
            <a:r>
              <a:rPr lang="en-US" b="1"/>
              <a:t>sound</a:t>
            </a:r>
            <a:r>
              <a:rPr lang="en-US"/>
              <a:t> for our ears to hear. </a:t>
            </a:r>
            <a:endParaRPr/>
          </a:p>
        </p:txBody>
      </p:sp>
      <p:sp>
        <p:nvSpPr>
          <p:cNvPr id="1193" name="Google Shape;1193;g27f7a576e42_0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27f7a576e42_0_3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g27f7a576e42_0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02" name="Google Shape;1202;g27f7a576e42_0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27f7a576e42_0_3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g27f7a576e42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Why does the car show </a:t>
            </a:r>
            <a:r>
              <a:rPr lang="en-US" b="1"/>
              <a:t>sound</a:t>
            </a:r>
            <a:r>
              <a:rPr lang="en-US"/>
              <a:t>, but the colors do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[Because the honking car horn vibrates and sends that energy to our ears. Color does not vibrate.]</a:t>
            </a:r>
            <a:endParaRPr/>
          </a:p>
        </p:txBody>
      </p:sp>
      <p:sp>
        <p:nvSpPr>
          <p:cNvPr id="1208" name="Google Shape;1208;g27f7a576e42_0_3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7f7a576e42_0_4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g27f7a576e42_0_4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273" name="Google Shape;1273;g27f7a576e42_0_4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27f7a576e42_0_4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g27f7a576e42_0_4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Sound </a:t>
            </a:r>
            <a:r>
              <a:rPr lang="en-US"/>
              <a:t>is energy that is carried by vibration of one or more objects or particles to our ears.</a:t>
            </a:r>
            <a:endParaRPr b="0"/>
          </a:p>
          <a:p>
            <a:pPr marL="0" lvl="0" indent="0" algn="l" rtl="0">
              <a:lnSpc>
                <a:spcPct val="100000"/>
              </a:lnSpc>
              <a:spcBef>
                <a:spcPts val="0"/>
              </a:spcBef>
              <a:spcAft>
                <a:spcPts val="0"/>
              </a:spcAft>
              <a:buSzPts val="1400"/>
              <a:buNone/>
            </a:pPr>
            <a:endParaRPr/>
          </a:p>
        </p:txBody>
      </p:sp>
      <p:sp>
        <p:nvSpPr>
          <p:cNvPr id="1280" name="Google Shape;1280;g27f7a576e42_0_4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27f7a576e42_0_4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g27f7a576e42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sound</a:t>
            </a:r>
            <a:r>
              <a:rPr lang="en-US">
                <a:solidFill>
                  <a:srgbClr val="242424"/>
                </a:solidFill>
              </a:rPr>
              <a:t>. </a:t>
            </a:r>
            <a:endParaRPr/>
          </a:p>
        </p:txBody>
      </p:sp>
      <p:sp>
        <p:nvSpPr>
          <p:cNvPr id="1288" name="Google Shape;1288;g27f7a576e42_0_4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7f7a576e42_0_4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g27f7a576e42_0_4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sound</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sound.</a:t>
            </a:r>
            <a:endParaRPr>
              <a:solidFill>
                <a:schemeClr val="dk1"/>
              </a:solidFill>
            </a:endParaRPr>
          </a:p>
        </p:txBody>
      </p:sp>
      <p:sp>
        <p:nvSpPr>
          <p:cNvPr id="1299" name="Google Shape;1299;g27f7a576e42_0_4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7e576c1a67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7e576c1a67_0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__________ is the ability to cause change.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[Energy] </a:t>
            </a:r>
            <a:endParaRPr/>
          </a:p>
        </p:txBody>
      </p:sp>
      <p:sp>
        <p:nvSpPr>
          <p:cNvPr id="193" name="Google Shape;193;g27e576c1a67_0_6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27f7a576e42_0_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g27f7a576e42_0_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sound</a:t>
            </a:r>
            <a:r>
              <a:rPr lang="en-US" sz="1200" b="1">
                <a:solidFill>
                  <a:schemeClr val="dk1"/>
                </a:solidFill>
              </a:rPr>
              <a:t> </a:t>
            </a:r>
            <a:r>
              <a:rPr lang="en-US" sz="1200">
                <a:solidFill>
                  <a:schemeClr val="dk1"/>
                </a:solidFill>
              </a:rPr>
              <a:t>from these four choices</a:t>
            </a:r>
            <a:r>
              <a:rPr lang="en-US"/>
              <a:t>.</a:t>
            </a:r>
            <a:endParaRPr/>
          </a:p>
        </p:txBody>
      </p:sp>
      <p:sp>
        <p:nvSpPr>
          <p:cNvPr id="1321" name="Google Shape;1321;g27f7a576e42_0_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27f7a576e42_0_5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g27f7a576e42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picture that shows </a:t>
            </a:r>
            <a:r>
              <a:rPr lang="en-US" b="1"/>
              <a:t>sound.</a:t>
            </a:r>
            <a:endParaRPr/>
          </a:p>
        </p:txBody>
      </p:sp>
      <p:sp>
        <p:nvSpPr>
          <p:cNvPr id="1341" name="Google Shape;1341;g27f7a576e42_0_5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27f7a576e42_0_5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g27f7a576e42_0_5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sound.</a:t>
            </a:r>
            <a:endParaRPr>
              <a:solidFill>
                <a:schemeClr val="dk1"/>
              </a:solidFill>
            </a:endParaRPr>
          </a:p>
        </p:txBody>
      </p:sp>
      <p:sp>
        <p:nvSpPr>
          <p:cNvPr id="1362" name="Google Shape;1362;g27f7a576e42_0_5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27f7a576e42_0_5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g27f7a576e42_0_5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sound</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1385" name="Google Shape;1385;g27f7a576e42_0_5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27f7a576e42_0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g27f7a576e42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“Energy that is carried by vibration of one or more objects or particles to our ears” is correct! This is the definition of </a:t>
            </a:r>
            <a:r>
              <a:rPr lang="en-US" b="1"/>
              <a:t>sound.</a:t>
            </a:r>
            <a:endParaRPr sz="1200">
              <a:solidFill>
                <a:schemeClr val="dk1"/>
              </a:solidFill>
            </a:endParaRPr>
          </a:p>
        </p:txBody>
      </p:sp>
      <p:sp>
        <p:nvSpPr>
          <p:cNvPr id="1406" name="Google Shape;1406;g27f7a576e42_0_5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27f7a576e42_0_6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g27f7a576e42_0_6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sound: </a:t>
            </a:r>
            <a:r>
              <a:rPr lang="en-US"/>
              <a:t> energy that is carried by vibration of one or more objects or particles to our ears.</a:t>
            </a:r>
            <a:endParaRPr>
              <a:solidFill>
                <a:schemeClr val="dk1"/>
              </a:solidFill>
            </a:endParaRPr>
          </a:p>
        </p:txBody>
      </p:sp>
      <p:sp>
        <p:nvSpPr>
          <p:cNvPr id="1428" name="Google Shape;1428;g27f7a576e42_0_6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27f7a576e42_0_6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g27f7a576e42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sound</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1452" name="Google Shape;1452;g27f7a576e42_0_6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27f7a576e42_0_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g27f7a576e42_0_6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 piano being played” is correct! This is an example of </a:t>
            </a:r>
            <a:r>
              <a:rPr lang="en-US" b="1"/>
              <a:t>sound.</a:t>
            </a:r>
            <a:endParaRPr sz="1200">
              <a:solidFill>
                <a:schemeClr val="dk1"/>
              </a:solidFill>
            </a:endParaRPr>
          </a:p>
        </p:txBody>
      </p:sp>
      <p:sp>
        <p:nvSpPr>
          <p:cNvPr id="1473" name="Google Shape;1473;g27f7a576e42_0_6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27f7a576e42_0_6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4" name="Google Shape;1494;g27f7a576e42_0_6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sound</a:t>
            </a:r>
            <a:r>
              <a:rPr lang="en-US" sz="1100"/>
              <a:t>: </a:t>
            </a:r>
            <a:r>
              <a:rPr lang="en-US"/>
              <a:t>A piano being played.</a:t>
            </a:r>
            <a:endParaRPr sz="1100">
              <a:solidFill>
                <a:schemeClr val="dk1"/>
              </a:solidFill>
            </a:endParaRPr>
          </a:p>
        </p:txBody>
      </p:sp>
      <p:sp>
        <p:nvSpPr>
          <p:cNvPr id="1495" name="Google Shape;1495;g27f7a576e42_0_6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27f7a576e42_0_7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0" name="Google Shape;1520;g27f7a576e42_0_7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lang="en-US" b="1"/>
              <a:t>sound</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1521" name="Google Shape;1521;g27f7a576e42_0_7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7e576c1a67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7e576c1a67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transformation is changing energy from one form to another.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02" name="Google Shape;202;g27e576c1a67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27f7a576e42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g27f7a576e42_0_7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“Sound impacts my life by helping us communicate with other people and the environment around us.” That is correct! This is an example of how </a:t>
            </a:r>
            <a:r>
              <a:rPr lang="en-US" b="1"/>
              <a:t>sound </a:t>
            </a:r>
            <a:r>
              <a:rPr lang="en-US"/>
              <a:t>impacts your life.</a:t>
            </a:r>
            <a:endParaRPr sz="1200">
              <a:solidFill>
                <a:schemeClr val="dk1"/>
              </a:solidFill>
            </a:endParaRPr>
          </a:p>
        </p:txBody>
      </p:sp>
      <p:sp>
        <p:nvSpPr>
          <p:cNvPr id="1542" name="Google Shape;1542;g27f7a576e42_0_7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g27f7a576e42_0_7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3" name="Google Shape;1563;g27f7a576e42_0_7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sound</a:t>
            </a:r>
            <a:r>
              <a:rPr lang="en-US" sz="1200" b="1">
                <a:solidFill>
                  <a:schemeClr val="dk1"/>
                </a:solidFill>
              </a:rPr>
              <a:t> </a:t>
            </a:r>
            <a:r>
              <a:rPr lang="en-US" sz="1200">
                <a:solidFill>
                  <a:schemeClr val="dk1"/>
                </a:solidFill>
              </a:rPr>
              <a:t>impact my life?”: </a:t>
            </a:r>
            <a:r>
              <a:rPr lang="en-US"/>
              <a:t>Sound impacts my life by helping us communicate with other people and the environment around us.</a:t>
            </a:r>
            <a:endParaRPr/>
          </a:p>
        </p:txBody>
      </p:sp>
      <p:sp>
        <p:nvSpPr>
          <p:cNvPr id="1564" name="Google Shape;1564;g27f7a576e42_0_7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27f7a576e42_0_7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g27f7a576e42_0_7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590" name="Google Shape;1590;g27f7a576e42_0_7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27f7a576e42_0_7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6" name="Google Shape;1596;g27f7a576e42_0_7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Sound </a:t>
            </a:r>
            <a:r>
              <a:rPr lang="en-US"/>
              <a:t>is energy that is carried by vibration of one or more objects or particles to our ears.</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SzPts val="1400"/>
              <a:buNone/>
            </a:pPr>
            <a:endParaRPr/>
          </a:p>
        </p:txBody>
      </p:sp>
      <p:sp>
        <p:nvSpPr>
          <p:cNvPr id="1597" name="Google Shape;1597;g27f7a576e42_0_7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27f7a576e42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27f7a576e42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Let’s reflect again on our big question. Our “big question” is:</a:t>
            </a:r>
            <a:r>
              <a:rPr lang="en-US" b="1"/>
              <a:t> How is sound produced and transmitted?</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Does anyone have any additional examples to share that haven’t been discussed yet? </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1605" name="Google Shape;1605;g27f7a576e42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2806620ca31_1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2" name="Google Shape;1612;g2806620ca31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*This is the simulation for sound. Feel free to explore the piano - play a ‘low’ note and compare it to a ‘high’ note. What if you hold a note in - what happens to the blue dots? What happens if you hold a different note in?</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Press the magnifying glass to access the sound wave portion of the simulation. Explore this in the same manner as above.</a:t>
            </a:r>
            <a:endParaRPr/>
          </a:p>
          <a:p>
            <a:pPr marL="0" lvl="0" indent="0" algn="l" rtl="0">
              <a:lnSpc>
                <a:spcPct val="100000"/>
              </a:lnSpc>
              <a:spcBef>
                <a:spcPts val="0"/>
              </a:spcBef>
              <a:spcAft>
                <a:spcPts val="0"/>
              </a:spcAft>
              <a:buSzPts val="1400"/>
              <a:buNone/>
            </a:pPr>
            <a:endParaRPr/>
          </a:p>
        </p:txBody>
      </p:sp>
      <p:sp>
        <p:nvSpPr>
          <p:cNvPr id="1613" name="Google Shape;1613;g2806620ca31_1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624" name="Google Shape;162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9" name="Google Shape;162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7e576c1a67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7e576c1a67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Energy transformation is changing energy from one form to another.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[True]</a:t>
            </a:r>
            <a:endParaRPr/>
          </a:p>
        </p:txBody>
      </p:sp>
      <p:sp>
        <p:nvSpPr>
          <p:cNvPr id="211" name="Google Shape;211;g27e576c1a67_0_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7c22e3313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87c22e3313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Matter is anything that has _______ and takes up space.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[Mass] </a:t>
            </a:r>
            <a:endParaRPr/>
          </a:p>
        </p:txBody>
      </p:sp>
      <p:sp>
        <p:nvSpPr>
          <p:cNvPr id="220" name="Google Shape;220;g287c22e3313_0_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87c22e3313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87c22e3313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Matter is anything that has _______ and takes up space.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[Mass] </a:t>
            </a:r>
            <a:endParaRPr/>
          </a:p>
        </p:txBody>
      </p:sp>
      <p:sp>
        <p:nvSpPr>
          <p:cNvPr id="229" name="Google Shape;229;g287c22e3313_0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87c22e3313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87c22e3313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Motion is moving from one place to another.</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38" name="Google Shape;238;g287c22e3313_0_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87c22e3313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87c22e3313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Motion is moving from one place to another.</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47" name="Google Shape;247;g287c22e3313_0_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vibration</a:t>
            </a:r>
            <a:r>
              <a:rPr lang="en-US"/>
              <a:t>.</a:t>
            </a:r>
            <a:endParaRPr/>
          </a:p>
        </p:txBody>
      </p:sp>
      <p:sp>
        <p:nvSpPr>
          <p:cNvPr id="256" name="Google Shape;25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Vibrations are quick back-and-forth movements.</a:t>
            </a:r>
            <a:endParaRPr b="0"/>
          </a:p>
          <a:p>
            <a:pPr marL="0" lvl="0" indent="0" algn="l" rtl="0">
              <a:lnSpc>
                <a:spcPct val="100000"/>
              </a:lnSpc>
              <a:spcBef>
                <a:spcPts val="0"/>
              </a:spcBef>
              <a:spcAft>
                <a:spcPts val="0"/>
              </a:spcAft>
              <a:buSzPts val="1400"/>
              <a:buNone/>
            </a:pPr>
            <a:endParaRPr/>
          </a:p>
        </p:txBody>
      </p:sp>
      <p:sp>
        <p:nvSpPr>
          <p:cNvPr id="264" name="Google Shape;264;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Vibration</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3" name="Google Shape;27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vibration</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Quick back-and-forth movements.</a:t>
            </a:r>
            <a:r>
              <a:rPr lang="en-US" b="0"/>
              <a:t>]</a:t>
            </a:r>
            <a:endParaRPr/>
          </a:p>
        </p:txBody>
      </p:sp>
      <p:sp>
        <p:nvSpPr>
          <p:cNvPr id="279" name="Google Shape;279;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7" name="Google Shape;28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7e576c1a67_0_4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7e576c1a67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b="1"/>
              <a:t>Vibrations</a:t>
            </a:r>
            <a:r>
              <a:rPr lang="en-US"/>
              <a:t> are the way that we hear sounds. These </a:t>
            </a:r>
            <a:r>
              <a:rPr lang="en-US" b="1"/>
              <a:t>vibrations</a:t>
            </a:r>
            <a:r>
              <a:rPr lang="en-US"/>
              <a:t> can travel through all states of matter - solids, liquids, and gases.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e576c1a67_0_73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27e576c1a67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Objects that </a:t>
            </a:r>
            <a:r>
              <a:rPr lang="en-US" b="1"/>
              <a:t>vibrate quickly</a:t>
            </a:r>
            <a:r>
              <a:rPr lang="en-US"/>
              <a:t> have a high pitch and short wavelengths. An example would be a whistle.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e576c1a67_0_7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7e576c1a67_0_7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Objects that </a:t>
            </a:r>
            <a:r>
              <a:rPr lang="en-US" b="1"/>
              <a:t>vibrate slowly</a:t>
            </a:r>
            <a:r>
              <a:rPr lang="en-US"/>
              <a:t> have a low pitch and long wavelengths. An example would be a drum.</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5" name="Google Shape;325;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87c22e3313_0_24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87c22e3313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b="1"/>
              <a:t>Vibrations</a:t>
            </a:r>
            <a:r>
              <a:rPr lang="en-US"/>
              <a:t> are the way that we hear ________. These </a:t>
            </a:r>
            <a:r>
              <a:rPr lang="en-US" b="1"/>
              <a:t>vibrations</a:t>
            </a:r>
            <a:r>
              <a:rPr lang="en-US"/>
              <a:t> can travel through all states of ________.</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[sounds, matter]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87c22e3313_0_25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87c22e3313_0_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b="1"/>
              <a:t>Vibrations</a:t>
            </a:r>
            <a:r>
              <a:rPr lang="en-US"/>
              <a:t> are the way that we hear ________. These </a:t>
            </a:r>
            <a:r>
              <a:rPr lang="en-US" b="1"/>
              <a:t>vibrations</a:t>
            </a:r>
            <a:r>
              <a:rPr lang="en-US"/>
              <a:t> can travel through all states of ________.</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[sounds, matter]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87c22e3313_0_26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87c22e3313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Objects that </a:t>
            </a:r>
            <a:r>
              <a:rPr lang="en-US" b="1"/>
              <a:t>vibrate quickly</a:t>
            </a:r>
            <a:r>
              <a:rPr lang="en-US"/>
              <a:t> have a _____ pitch and ______ wavelengths. </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[high, short]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is sound produced and transmitted?</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87c22e3313_0_27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87c22e3313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Objects that </a:t>
            </a:r>
            <a:r>
              <a:rPr lang="en-US" b="1"/>
              <a:t>vibrate quickly</a:t>
            </a:r>
            <a:r>
              <a:rPr lang="en-US"/>
              <a:t> have a _____ pitch and ______ wavelengths. </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[high, short]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87c22e3313_0_28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87c22e3313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True or false: Objects that </a:t>
            </a:r>
            <a:r>
              <a:rPr lang="en-US" b="1"/>
              <a:t>vibrate slowly</a:t>
            </a:r>
            <a:r>
              <a:rPr lang="en-US"/>
              <a:t> have a low pitch and long wavelengths. </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[True]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87c22e3313_0_30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87c22e3313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True or false: Objects that </a:t>
            </a:r>
            <a:r>
              <a:rPr lang="en-US" b="1"/>
              <a:t>vibrate slowly</a:t>
            </a:r>
            <a:r>
              <a:rPr lang="en-US"/>
              <a:t> have a low pitch and long wavelengths. </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[True]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vibration.</a:t>
            </a:r>
            <a:endParaRPr/>
          </a:p>
        </p:txBody>
      </p:sp>
      <p:sp>
        <p:nvSpPr>
          <p:cNvPr id="396" name="Google Shape;39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Vibrations</a:t>
            </a:r>
            <a:r>
              <a:rPr lang="en-US"/>
              <a:t> cause musical instruments to produce sounds. For example, when guitar strings are strummed, they </a:t>
            </a:r>
            <a:r>
              <a:rPr lang="en-US" b="1"/>
              <a:t>vibrate</a:t>
            </a:r>
            <a:r>
              <a:rPr lang="en-US"/>
              <a:t> and produce the guitar sound.</a:t>
            </a:r>
            <a:endParaRPr/>
          </a:p>
        </p:txBody>
      </p:sp>
      <p:sp>
        <p:nvSpPr>
          <p:cNvPr id="403" name="Google Shape;40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When a washing machine is running, it goes through cycles of spinning and </a:t>
            </a:r>
            <a:r>
              <a:rPr lang="en-US" b="1"/>
              <a:t>vibrating</a:t>
            </a:r>
            <a:r>
              <a:rPr lang="en-US"/>
              <a:t> to agitate and clean the clothes inside. </a:t>
            </a:r>
            <a:endParaRPr/>
          </a:p>
        </p:txBody>
      </p:sp>
      <p:sp>
        <p:nvSpPr>
          <p:cNvPr id="412" name="Google Shape;412;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5e11802ac4_0_5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5e11802ac4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21" name="Google Shape;421;g25e11802ac4_0_5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7e576c1a67_0_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7e576c1a67_0_8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vibration?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[Quick back-and-forth movements.]</a:t>
            </a:r>
            <a:endParaRPr/>
          </a:p>
        </p:txBody>
      </p:sp>
      <p:sp>
        <p:nvSpPr>
          <p:cNvPr id="427" name="Google Shape;427;g27e576c1a67_0_8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vibration</a:t>
            </a:r>
            <a:r>
              <a:rPr lang="en-US"/>
              <a:t>.</a:t>
            </a:r>
            <a:endParaRPr/>
          </a:p>
        </p:txBody>
      </p:sp>
      <p:sp>
        <p:nvSpPr>
          <p:cNvPr id="435" name="Google Shape;435;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ice cube is not quickly moving back-and-forth. Therefore, it is not </a:t>
            </a:r>
            <a:r>
              <a:rPr lang="en-US" b="1"/>
              <a:t>vibrating</a:t>
            </a:r>
            <a:r>
              <a:rPr lang="en-US"/>
              <a:t>.</a:t>
            </a:r>
            <a:endParaRPr/>
          </a:p>
        </p:txBody>
      </p:sp>
      <p:sp>
        <p:nvSpPr>
          <p:cNvPr id="442" name="Google Shape;442;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The large rock is not moving back-and-forth quickly. Therefore, it is not </a:t>
            </a:r>
            <a:r>
              <a:rPr lang="en-US" b="1"/>
              <a:t>vibrating</a:t>
            </a:r>
            <a:r>
              <a:rPr lang="en-US"/>
              <a:t>. </a:t>
            </a:r>
            <a:endParaRPr/>
          </a:p>
        </p:txBody>
      </p:sp>
      <p:sp>
        <p:nvSpPr>
          <p:cNvPr id="451" name="Google Shape;451;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60" name="Google Shape;460;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Why does the guitar </a:t>
            </a:r>
            <a:r>
              <a:rPr lang="en-US" b="1"/>
              <a:t>vibrate</a:t>
            </a:r>
            <a:r>
              <a:rPr lang="en-US"/>
              <a:t>, but the large rock does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[Because the strings on the guitar move back-and-forth quickly. The rock is not moving.]</a:t>
            </a:r>
            <a:endParaRPr/>
          </a:p>
        </p:txBody>
      </p:sp>
      <p:sp>
        <p:nvSpPr>
          <p:cNvPr id="466" name="Google Shape;466;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5e11802ac4_0_10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5e11802ac4_0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a:t>
            </a:r>
            <a:r>
              <a:rPr lang="en-US" b="1"/>
              <a:t>vibration </a:t>
            </a:r>
            <a:r>
              <a:rPr lang="en-US"/>
              <a:t>into different word parts to help us remember the meaning.  Let’s take a look!</a:t>
            </a:r>
            <a:endParaRPr/>
          </a:p>
        </p:txBody>
      </p:sp>
      <p:sp>
        <p:nvSpPr>
          <p:cNvPr id="477" name="Google Shape;477;g25e11802ac4_0_10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5e11802ac4_0_1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25e11802ac4_0_1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break up the term </a:t>
            </a:r>
            <a:r>
              <a:rPr lang="en-US" b="1"/>
              <a:t>vibration</a:t>
            </a:r>
            <a:r>
              <a:rPr lang="en-US"/>
              <a:t> into two parts: root and suffix.</a:t>
            </a:r>
            <a:endParaRPr/>
          </a:p>
        </p:txBody>
      </p:sp>
      <p:sp>
        <p:nvSpPr>
          <p:cNvPr id="484" name="Google Shape;484;g25e11802ac4_0_1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7f7a576e42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27f7a576e42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First, we have the root “vibrat” which means shaking quickly. In this word, it indicates that </a:t>
            </a:r>
            <a:r>
              <a:rPr lang="en-US" b="1"/>
              <a:t>vibration</a:t>
            </a:r>
            <a:r>
              <a:rPr lang="en-US"/>
              <a:t> involves shaking quickly.</a:t>
            </a:r>
            <a:endParaRPr/>
          </a:p>
        </p:txBody>
      </p:sp>
      <p:sp>
        <p:nvSpPr>
          <p:cNvPr id="496" name="Google Shape;496;g27f7a576e42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7f7a576e42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27f7a576e42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-ion is the suffix. The “-ion” suffix means an action, process, or result. Now let’s put it all together. </a:t>
            </a:r>
            <a:endParaRPr/>
          </a:p>
        </p:txBody>
      </p:sp>
      <p:sp>
        <p:nvSpPr>
          <p:cNvPr id="507" name="Google Shape;507;g27f7a576e42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7f7a576e42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27f7a576e42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we put it all together, vibration means an action of shaking quickly .</a:t>
            </a:r>
            <a:endParaRPr/>
          </a:p>
        </p:txBody>
      </p:sp>
      <p:sp>
        <p:nvSpPr>
          <p:cNvPr id="518" name="Google Shape;518;g27f7a576e42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5e11802ac4_0_17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25e11802ac4_0_17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30" name="Google Shape;530;g25e11802ac4_0_17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5e11802ac4_0_18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25e11802ac4_0_18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a:t>
            </a:r>
            <a:r>
              <a:rPr lang="en-US" b="1"/>
              <a:t>vibration</a:t>
            </a:r>
            <a:r>
              <a:rPr lang="en-US"/>
              <a:t>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root vibrat means shaking quickly.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-ion is the suffix meaning an action, process, or result.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So when we put it all together, </a:t>
            </a:r>
            <a:r>
              <a:rPr lang="en-US" b="1"/>
              <a:t>vibration</a:t>
            </a:r>
            <a:r>
              <a:rPr lang="en-US"/>
              <a:t> is an action of shaking quickly.]</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536" name="Google Shape;536;g25e11802ac4_0_18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146" name="Google Shape;146;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48" name="Google Shape;548;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87c22e3313_0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287c22e3313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Vibrations</a:t>
            </a:r>
            <a:r>
              <a:rPr lang="en-US"/>
              <a:t> are quick back-and-forth movements.</a:t>
            </a:r>
            <a:endParaRPr b="0"/>
          </a:p>
          <a:p>
            <a:pPr marL="0" lvl="0" indent="0" algn="l" rtl="0">
              <a:lnSpc>
                <a:spcPct val="100000"/>
              </a:lnSpc>
              <a:spcBef>
                <a:spcPts val="0"/>
              </a:spcBef>
              <a:spcAft>
                <a:spcPts val="0"/>
              </a:spcAft>
              <a:buSzPts val="1400"/>
              <a:buNone/>
            </a:pPr>
            <a:endParaRPr/>
          </a:p>
        </p:txBody>
      </p:sp>
      <p:sp>
        <p:nvSpPr>
          <p:cNvPr id="555" name="Google Shape;555;g287c22e3313_0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vibration</a:t>
            </a:r>
            <a:r>
              <a:rPr lang="en-US">
                <a:solidFill>
                  <a:srgbClr val="242424"/>
                </a:solidFill>
              </a:rPr>
              <a:t>. </a:t>
            </a:r>
            <a:endParaRPr/>
          </a:p>
        </p:txBody>
      </p:sp>
      <p:sp>
        <p:nvSpPr>
          <p:cNvPr id="563" name="Google Shape;563;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vibration</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vibration.</a:t>
            </a:r>
            <a:endParaRPr>
              <a:solidFill>
                <a:schemeClr val="dk1"/>
              </a:solidFill>
            </a:endParaRPr>
          </a:p>
        </p:txBody>
      </p:sp>
      <p:sp>
        <p:nvSpPr>
          <p:cNvPr id="574" name="Google Shape;574;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vibration</a:t>
            </a:r>
            <a:r>
              <a:rPr lang="en-US" sz="1200" b="1">
                <a:solidFill>
                  <a:schemeClr val="dk1"/>
                </a:solidFill>
              </a:rPr>
              <a:t> </a:t>
            </a:r>
            <a:r>
              <a:rPr lang="en-US" sz="1200">
                <a:solidFill>
                  <a:schemeClr val="dk1"/>
                </a:solidFill>
              </a:rPr>
              <a:t>from these four choices</a:t>
            </a:r>
            <a:r>
              <a:rPr lang="en-US"/>
              <a:t>.</a:t>
            </a:r>
            <a:endParaRPr/>
          </a:p>
        </p:txBody>
      </p:sp>
      <p:sp>
        <p:nvSpPr>
          <p:cNvPr id="596" name="Google Shape;596;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7e576c1a67_0_1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27e576c1a67_0_1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picture that shows </a:t>
            </a:r>
            <a:r>
              <a:rPr lang="en-US" b="1"/>
              <a:t>vibration.</a:t>
            </a:r>
            <a:endParaRPr/>
          </a:p>
        </p:txBody>
      </p:sp>
      <p:sp>
        <p:nvSpPr>
          <p:cNvPr id="616" name="Google Shape;616;g27e576c1a67_0_1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vibration.</a:t>
            </a:r>
            <a:endParaRPr>
              <a:solidFill>
                <a:schemeClr val="dk1"/>
              </a:solidFill>
            </a:endParaRPr>
          </a:p>
        </p:txBody>
      </p:sp>
      <p:sp>
        <p:nvSpPr>
          <p:cNvPr id="637" name="Google Shape;637;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vibration</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660" name="Google Shape;660;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7e576c1a67_0_1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27e576c1a67_0_1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“Quick back-and-forth movements” is correct! This is the definition of </a:t>
            </a:r>
            <a:r>
              <a:rPr lang="en-US" b="1"/>
              <a:t>vibration.</a:t>
            </a:r>
            <a:endParaRPr sz="1200">
              <a:solidFill>
                <a:schemeClr val="dk1"/>
              </a:solidFill>
            </a:endParaRPr>
          </a:p>
        </p:txBody>
      </p:sp>
      <p:sp>
        <p:nvSpPr>
          <p:cNvPr id="681" name="Google Shape;681;g27e576c1a67_0_1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vibration: </a:t>
            </a:r>
            <a:r>
              <a:rPr lang="en-US"/>
              <a:t> Quick back-and-forth movements.</a:t>
            </a:r>
            <a:endParaRPr>
              <a:solidFill>
                <a:schemeClr val="dk1"/>
              </a:solidFill>
            </a:endParaRPr>
          </a:p>
        </p:txBody>
      </p:sp>
      <p:sp>
        <p:nvSpPr>
          <p:cNvPr id="703" name="Google Shape;703;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7e576c1a67_0_5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7e576c1a67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transformation is when energy changes from one form to another. </a:t>
            </a:r>
            <a:endParaRPr/>
          </a:p>
        </p:txBody>
      </p:sp>
      <p:sp>
        <p:nvSpPr>
          <p:cNvPr id="154" name="Google Shape;154;g27e576c1a67_0_5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vibration</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27" name="Google Shape;727;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7e576c1a67_0_1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27e576c1a67_0_1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 cold person shivering” is correct! This is an example of </a:t>
            </a:r>
            <a:r>
              <a:rPr lang="en-US" b="1"/>
              <a:t>vibration.</a:t>
            </a:r>
            <a:endParaRPr sz="1200">
              <a:solidFill>
                <a:schemeClr val="dk1"/>
              </a:solidFill>
            </a:endParaRPr>
          </a:p>
        </p:txBody>
      </p:sp>
      <p:sp>
        <p:nvSpPr>
          <p:cNvPr id="748" name="Google Shape;748;g27e576c1a67_0_1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vibration</a:t>
            </a:r>
            <a:r>
              <a:rPr lang="en-US" sz="1100"/>
              <a:t>: </a:t>
            </a:r>
            <a:r>
              <a:rPr lang="en-US"/>
              <a:t>A cold person shivering.</a:t>
            </a:r>
            <a:endParaRPr sz="1100">
              <a:solidFill>
                <a:schemeClr val="dk1"/>
              </a:solidFill>
            </a:endParaRPr>
          </a:p>
        </p:txBody>
      </p:sp>
      <p:sp>
        <p:nvSpPr>
          <p:cNvPr id="770" name="Google Shape;770;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vibration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95" name="Google Shape;795;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“Vibration gives us the ability to hear things.” That is correct! This is an example of how </a:t>
            </a:r>
            <a:r>
              <a:rPr lang="en-US" b="1"/>
              <a:t>vibration </a:t>
            </a:r>
            <a:r>
              <a:rPr lang="en-US"/>
              <a:t>impacts your life.</a:t>
            </a:r>
            <a:endParaRPr sz="1200">
              <a:solidFill>
                <a:schemeClr val="dk1"/>
              </a:solidFill>
            </a:endParaRPr>
          </a:p>
        </p:txBody>
      </p:sp>
      <p:sp>
        <p:nvSpPr>
          <p:cNvPr id="816" name="Google Shape;816;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vibration</a:t>
            </a:r>
            <a:r>
              <a:rPr lang="en-US" sz="1200" b="1">
                <a:solidFill>
                  <a:schemeClr val="dk1"/>
                </a:solidFill>
              </a:rPr>
              <a:t> </a:t>
            </a:r>
            <a:r>
              <a:rPr lang="en-US" sz="1200">
                <a:solidFill>
                  <a:schemeClr val="dk1"/>
                </a:solidFill>
              </a:rPr>
              <a:t>impact my life?”: </a:t>
            </a:r>
            <a:r>
              <a:rPr lang="en-US"/>
              <a:t>Vibration gives us the ability to hear things.</a:t>
            </a:r>
            <a:endParaRPr/>
          </a:p>
        </p:txBody>
      </p:sp>
      <p:sp>
        <p:nvSpPr>
          <p:cNvPr id="838" name="Google Shape;838;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64" name="Google Shape;86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27e576c1a67_0_10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g27e576c1a67_0_10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Vibrations</a:t>
            </a:r>
            <a:r>
              <a:rPr lang="en-US"/>
              <a:t> are quick back-and-forth movements.</a:t>
            </a:r>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SzPts val="1400"/>
              <a:buNone/>
            </a:pPr>
            <a:endParaRPr/>
          </a:p>
        </p:txBody>
      </p:sp>
      <p:sp>
        <p:nvSpPr>
          <p:cNvPr id="871" name="Google Shape;871;g27e576c1a67_0_10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27e576c1a67_0_1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g27e576c1a67_0_10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Let’s reflect again on our big question. Our “big question” is:</a:t>
            </a:r>
            <a:r>
              <a:rPr lang="en-US" b="1"/>
              <a:t> How is sound produced and transmitted?</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In our “big question,” there is one more vocabulary word we need to explore - sound.</a:t>
            </a:r>
            <a:endParaRPr/>
          </a:p>
        </p:txBody>
      </p:sp>
      <p:sp>
        <p:nvSpPr>
          <p:cNvPr id="879" name="Google Shape;879;g27e576c1a67_0_10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806620ca31_1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g2806620ca31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is the simulation for vibration - please watch the video or even do the activity!</a:t>
            </a:r>
            <a:endParaRPr/>
          </a:p>
          <a:p>
            <a:pPr marL="0" lvl="0" indent="0" algn="l" rtl="0">
              <a:lnSpc>
                <a:spcPct val="100000"/>
              </a:lnSpc>
              <a:spcBef>
                <a:spcPts val="0"/>
              </a:spcBef>
              <a:spcAft>
                <a:spcPts val="0"/>
              </a:spcAft>
              <a:buSzPts val="1400"/>
              <a:buNone/>
            </a:pPr>
            <a:endParaRPr/>
          </a:p>
        </p:txBody>
      </p:sp>
      <p:sp>
        <p:nvSpPr>
          <p:cNvPr id="887" name="Google Shape;887;g2806620ca31_1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7c22e3313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87c22e3313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Matter is anything that has mass and takes up space. </a:t>
            </a:r>
            <a:endParaRPr/>
          </a:p>
        </p:txBody>
      </p:sp>
      <p:sp>
        <p:nvSpPr>
          <p:cNvPr id="162" name="Google Shape;162;g287c22e3313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457f1c068e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2457f1c068e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98" name="Google Shape;898;g2457f1c068e_3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7f7a576e42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g27f7a576e42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Next, we’ll be learning about the word: </a:t>
            </a:r>
            <a:r>
              <a:rPr lang="en-US" b="1"/>
              <a:t>Sound</a:t>
            </a:r>
            <a:r>
              <a:rPr lang="en-US"/>
              <a:t>.</a:t>
            </a:r>
            <a:endParaRPr/>
          </a:p>
        </p:txBody>
      </p:sp>
      <p:sp>
        <p:nvSpPr>
          <p:cNvPr id="934" name="Google Shape;934;g27f7a576e42_0_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8084ac76e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28084ac76e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943" name="Google Shape;943;g28084ac76e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28084ac76e6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g28084ac76e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moves or points</a:t>
            </a:r>
            <a:endParaRPr/>
          </a:p>
        </p:txBody>
      </p:sp>
      <p:sp>
        <p:nvSpPr>
          <p:cNvPr id="949" name="Google Shape;949;g28084ac76e6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8084ac76e6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g28084ac76e6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957" name="Google Shape;957;g28084ac76e6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287c22e3313_0_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g287c22e3313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Vibrations</a:t>
            </a:r>
            <a:r>
              <a:rPr lang="en-US"/>
              <a:t> are quick back-and-forth movements.</a:t>
            </a:r>
            <a:endParaRPr b="0"/>
          </a:p>
          <a:p>
            <a:pPr marL="0" lvl="0" indent="0" algn="l" rtl="0">
              <a:lnSpc>
                <a:spcPct val="100000"/>
              </a:lnSpc>
              <a:spcBef>
                <a:spcPts val="0"/>
              </a:spcBef>
              <a:spcAft>
                <a:spcPts val="0"/>
              </a:spcAft>
              <a:buSzPts val="1400"/>
              <a:buNone/>
            </a:pPr>
            <a:endParaRPr/>
          </a:p>
        </p:txBody>
      </p:sp>
      <p:sp>
        <p:nvSpPr>
          <p:cNvPr id="965" name="Google Shape;965;g287c22e3313_0_3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28084ac76e6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g28084ac76e6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973" name="Google Shape;973;g28084ac76e6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8084ac76e6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8" name="Google Shape;978;g28084ac76e6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Energy is the ability to cause ________.</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[Change] </a:t>
            </a:r>
            <a:endParaRPr/>
          </a:p>
          <a:p>
            <a:pPr marL="0" lvl="0" indent="0" algn="l" rtl="0">
              <a:lnSpc>
                <a:spcPct val="100000"/>
              </a:lnSpc>
              <a:spcBef>
                <a:spcPts val="0"/>
              </a:spcBef>
              <a:spcAft>
                <a:spcPts val="0"/>
              </a:spcAft>
              <a:buSzPts val="1400"/>
              <a:buNone/>
            </a:pPr>
            <a:endParaRPr/>
          </a:p>
        </p:txBody>
      </p:sp>
      <p:sp>
        <p:nvSpPr>
          <p:cNvPr id="979" name="Google Shape;979;g28084ac76e6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8084ac76e6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g28084ac76e6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________.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[Change] </a:t>
            </a:r>
            <a:endParaRPr/>
          </a:p>
          <a:p>
            <a:pPr marL="0" lvl="0" indent="0" algn="l" rtl="0">
              <a:lnSpc>
                <a:spcPct val="100000"/>
              </a:lnSpc>
              <a:spcBef>
                <a:spcPts val="0"/>
              </a:spcBef>
              <a:spcAft>
                <a:spcPts val="0"/>
              </a:spcAft>
              <a:buSzPts val="1400"/>
              <a:buNone/>
            </a:pPr>
            <a:endParaRPr/>
          </a:p>
        </p:txBody>
      </p:sp>
      <p:sp>
        <p:nvSpPr>
          <p:cNvPr id="988" name="Google Shape;988;g28084ac76e6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8084ac76e6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6" name="Google Shape;996;g28084ac76e6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______ or 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[moves, points]</a:t>
            </a:r>
            <a:endParaRPr/>
          </a:p>
        </p:txBody>
      </p:sp>
      <p:sp>
        <p:nvSpPr>
          <p:cNvPr id="997" name="Google Shape;997;g28084ac76e6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87c22e3313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87c22e3313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Motion is moving from one place to another.</a:t>
            </a:r>
            <a:endParaRPr b="0"/>
          </a:p>
          <a:p>
            <a:pPr marL="0" lvl="0" indent="0" algn="l" rtl="0">
              <a:lnSpc>
                <a:spcPct val="100000"/>
              </a:lnSpc>
              <a:spcBef>
                <a:spcPts val="0"/>
              </a:spcBef>
              <a:spcAft>
                <a:spcPts val="0"/>
              </a:spcAft>
              <a:buSzPts val="1400"/>
              <a:buNone/>
            </a:pPr>
            <a:endParaRPr/>
          </a:p>
        </p:txBody>
      </p:sp>
      <p:sp>
        <p:nvSpPr>
          <p:cNvPr id="170" name="Google Shape;170;g287c22e3313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8084ac76e6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28084ac76e6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Direction is where something ______ or ______.</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[moves, points]</a:t>
            </a:r>
            <a:endParaRPr/>
          </a:p>
        </p:txBody>
      </p:sp>
      <p:sp>
        <p:nvSpPr>
          <p:cNvPr id="1005" name="Google Shape;1005;g28084ac76e6_0_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87c22e3313_0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287c22e3313_0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vibrations are quick back-and-forth movements.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013" name="Google Shape;1013;g287c22e3313_0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287c22e3313_0_4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g287c22e3313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vibrations are quick back-and-forth movements.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022" name="Google Shape;1022;g287c22e3313_0_4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7f7a576e42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g27f7a576e42_0_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sound</a:t>
            </a:r>
            <a:r>
              <a:rPr lang="en-US"/>
              <a:t>.</a:t>
            </a:r>
            <a:endParaRPr/>
          </a:p>
        </p:txBody>
      </p:sp>
      <p:sp>
        <p:nvSpPr>
          <p:cNvPr id="1031" name="Google Shape;1031;g27f7a576e42_0_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7f7a576e42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g27f7a576e42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Sound </a:t>
            </a:r>
            <a:r>
              <a:rPr lang="en-US"/>
              <a:t>is energy that is carried by vibration of one or more objects or particles to our ears.</a:t>
            </a:r>
            <a:endParaRPr b="0"/>
          </a:p>
          <a:p>
            <a:pPr marL="0" lvl="0" indent="0" algn="l" rtl="0">
              <a:lnSpc>
                <a:spcPct val="100000"/>
              </a:lnSpc>
              <a:spcBef>
                <a:spcPts val="0"/>
              </a:spcBef>
              <a:spcAft>
                <a:spcPts val="0"/>
              </a:spcAft>
              <a:buSzPts val="1400"/>
              <a:buNone/>
            </a:pPr>
            <a:endParaRPr/>
          </a:p>
        </p:txBody>
      </p:sp>
      <p:sp>
        <p:nvSpPr>
          <p:cNvPr id="1039" name="Google Shape;1039;g27f7a576e42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27f7a576e42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27f7a576e4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48" name="Google Shape;1048;g27f7a576e42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7f7a576e42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27f7a576e42_0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sound</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Sound is energy that is carried by vibration of one or more objects or particles to our ears.</a:t>
            </a:r>
            <a:r>
              <a:rPr lang="en-US" b="0"/>
              <a:t>]</a:t>
            </a:r>
            <a:endParaRPr/>
          </a:p>
        </p:txBody>
      </p:sp>
      <p:sp>
        <p:nvSpPr>
          <p:cNvPr id="1054" name="Google Shape;1054;g27f7a576e42_0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27f7a576e42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g27f7a576e42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062" name="Google Shape;1062;g27f7a576e42_0_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27f7a576e42_0_2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g27f7a576e42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Sound</a:t>
            </a:r>
            <a:r>
              <a:rPr lang="en-US"/>
              <a:t> travels in waves and must have a solid, liquid, or gas to travel through.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27f7a576e42_0_2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g27f7a576e42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Font typeface="Arial"/>
              <a:buNone/>
            </a:pPr>
            <a:r>
              <a:rPr lang="en-US" b="1"/>
              <a:t>Sound</a:t>
            </a:r>
            <a:r>
              <a:rPr lang="en-US"/>
              <a:t> travels the quickest through solids. For example, if a person hits a table, the </a:t>
            </a:r>
            <a:r>
              <a:rPr lang="en-US" b="1"/>
              <a:t>sound</a:t>
            </a:r>
            <a:r>
              <a:rPr lang="en-US"/>
              <a:t> happens immediately. The same can be said about clapping hands.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8" name="Google Shape;17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7f7a576e42_0_27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g27f7a576e42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Font typeface="Arial"/>
              <a:buNone/>
            </a:pPr>
            <a:r>
              <a:rPr lang="en-US"/>
              <a:t>But if </a:t>
            </a:r>
            <a:r>
              <a:rPr lang="en-US" b="1"/>
              <a:t>sound</a:t>
            </a:r>
            <a:r>
              <a:rPr lang="en-US"/>
              <a:t> travels through liquids or gases, it is much slower. For example, if you try to talk to your friend under water, it may be difficult to hear them (liquid). Similarly, if you see a lightning bolt far away, it can take a long time for the </a:t>
            </a:r>
            <a:r>
              <a:rPr lang="en-US" b="1"/>
              <a:t>sound</a:t>
            </a:r>
            <a:r>
              <a:rPr lang="en-US"/>
              <a:t> of the thunder to travel to your ears (gas).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7f7a576e42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g27f7a576e42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92" name="Google Shape;1092;g27f7a576e42_0_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7f7a576e42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g27f7a576e42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b="1"/>
              <a:t>Sound </a:t>
            </a:r>
            <a:r>
              <a:rPr lang="en-US"/>
              <a:t>travels in ______ and must have a solid, liquid, or gas to travel through.</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[Waves]</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Clr>
                <a:schemeClr val="dk1"/>
              </a:buClr>
              <a:buSzPts val="3600"/>
              <a:buFont typeface="Arial"/>
              <a:buNone/>
            </a:pPr>
            <a:endParaRPr/>
          </a:p>
        </p:txBody>
      </p:sp>
      <p:sp>
        <p:nvSpPr>
          <p:cNvPr id="1098" name="Google Shape;1098;g27f7a576e42_0_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287c22e3313_0_4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g287c22e3313_0_4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b="1"/>
              <a:t>Sound </a:t>
            </a:r>
            <a:r>
              <a:rPr lang="en-US"/>
              <a:t>travels in ______ and must have a solid, liquid, or gas to travel through.</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[Waves]</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Clr>
                <a:schemeClr val="dk1"/>
              </a:buClr>
              <a:buSzPts val="3600"/>
              <a:buFont typeface="Arial"/>
              <a:buNone/>
            </a:pPr>
            <a:endParaRPr/>
          </a:p>
        </p:txBody>
      </p:sp>
      <p:sp>
        <p:nvSpPr>
          <p:cNvPr id="1108" name="Google Shape;1108;g287c22e3313_0_4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7f7a576e42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g27f7a576e42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a:t>
            </a:r>
            <a:r>
              <a:rPr lang="en-US" b="1"/>
              <a:t>Sound</a:t>
            </a:r>
            <a:r>
              <a:rPr lang="en-US"/>
              <a:t> travels the fastest through liquids and gases.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a:t>
            </a:r>
            <a:endParaRPr/>
          </a:p>
          <a:p>
            <a:pPr marL="0" lvl="0" indent="0" algn="l" rtl="0">
              <a:lnSpc>
                <a:spcPct val="100000"/>
              </a:lnSpc>
              <a:spcBef>
                <a:spcPts val="0"/>
              </a:spcBef>
              <a:spcAft>
                <a:spcPts val="0"/>
              </a:spcAft>
              <a:buSzPts val="1400"/>
              <a:buNone/>
            </a:pPr>
            <a:endParaRPr/>
          </a:p>
        </p:txBody>
      </p:sp>
      <p:sp>
        <p:nvSpPr>
          <p:cNvPr id="1118" name="Google Shape;1118;g27f7a576e42_0_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287c22e3313_0_4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g287c22e3313_0_4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or False: </a:t>
            </a:r>
            <a:r>
              <a:rPr lang="en-US" b="1"/>
              <a:t>Sound</a:t>
            </a:r>
            <a:r>
              <a:rPr lang="en-US"/>
              <a:t> travels the fastest through liquids and gases. This is false. Remember: </a:t>
            </a:r>
            <a:r>
              <a:rPr lang="en-US" b="1"/>
              <a:t>sound</a:t>
            </a:r>
            <a:r>
              <a:rPr lang="en-US"/>
              <a:t> travels the fastest through solid objects.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a:t>
            </a:r>
            <a:endParaRPr/>
          </a:p>
          <a:p>
            <a:pPr marL="0" lvl="0" indent="0" algn="l" rtl="0">
              <a:lnSpc>
                <a:spcPct val="100000"/>
              </a:lnSpc>
              <a:spcBef>
                <a:spcPts val="0"/>
              </a:spcBef>
              <a:spcAft>
                <a:spcPts val="0"/>
              </a:spcAft>
              <a:buSzPts val="1400"/>
              <a:buNone/>
            </a:pPr>
            <a:endParaRPr/>
          </a:p>
        </p:txBody>
      </p:sp>
      <p:sp>
        <p:nvSpPr>
          <p:cNvPr id="1128" name="Google Shape;1128;g287c22e3313_0_4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7f7a576e42_0_3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g27f7a576e42_0_3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sound.</a:t>
            </a:r>
            <a:endParaRPr/>
          </a:p>
        </p:txBody>
      </p:sp>
      <p:sp>
        <p:nvSpPr>
          <p:cNvPr id="1138" name="Google Shape;1138;g27f7a576e42_0_3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27f7a576e42_0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g27f7a576e42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Human voices produce </a:t>
            </a:r>
            <a:r>
              <a:rPr lang="en-US" b="1"/>
              <a:t>sound</a:t>
            </a:r>
            <a:r>
              <a:rPr lang="en-US"/>
              <a:t>. Our vocal cords vibrate and produce noise energy that transfers to the ears of the person we are talking to. </a:t>
            </a:r>
            <a:endParaRPr/>
          </a:p>
        </p:txBody>
      </p:sp>
      <p:sp>
        <p:nvSpPr>
          <p:cNvPr id="1145" name="Google Shape;1145;g27f7a576e42_0_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27f7a576e42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g27f7a576e42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Cars are a large source of </a:t>
            </a:r>
            <a:r>
              <a:rPr lang="en-US" b="1"/>
              <a:t>sound</a:t>
            </a:r>
            <a:r>
              <a:rPr lang="en-US"/>
              <a:t>. Specifically, car horns vibrate and then transfer those vibrations to our ears, telling us to use caution while we are driving.</a:t>
            </a:r>
            <a:endParaRPr/>
          </a:p>
        </p:txBody>
      </p:sp>
      <p:sp>
        <p:nvSpPr>
          <p:cNvPr id="1154" name="Google Shape;1154;g27f7a576e42_0_3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27f7a576e42_0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g27f7a576e42_0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163" name="Google Shape;1163;g27f7a576e42_0_3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0.png"/></Relationships>
</file>

<file path=ppt/slides/_rels/slide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33.png"/></Relationships>
</file>

<file path=ppt/slides/_rels/slide1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5.xml.rels><?xml version="1.0" encoding="UTF-8" standalone="yes"?>
<Relationships xmlns="http://schemas.openxmlformats.org/package/2006/relationships"><Relationship Id="rId3" Type="http://schemas.openxmlformats.org/officeDocument/2006/relationships/hyperlink" Target="https://musiclab.chromeexperiments.com/Sound-Waves/"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1.png"/><Relationship Id="rId4" Type="http://schemas.openxmlformats.org/officeDocument/2006/relationships/image" Target="../media/image40.png"/></Relationships>
</file>

<file path=ppt/slides/_rels/slide1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hyperlink" Target="https://www.pbs.org/parents/crafts-and-experiments/see-sound-waves"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8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7.png"/></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7e576c1a67_0_165"/>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________ is the ability to cause change.</a:t>
            </a:r>
            <a:endParaRPr sz="1400" b="0" i="0" u="none" strike="noStrike" cap="none">
              <a:solidFill>
                <a:srgbClr val="000000"/>
              </a:solidFill>
              <a:latin typeface="Arial"/>
              <a:ea typeface="Arial"/>
              <a:cs typeface="Arial"/>
              <a:sym typeface="Arial"/>
            </a:endParaRPr>
          </a:p>
        </p:txBody>
      </p:sp>
      <p:sp>
        <p:nvSpPr>
          <p:cNvPr id="187" name="Google Shape;187;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7e576c1a67_0_165"/>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Energy</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Work</a:t>
            </a:r>
            <a:endParaRPr sz="3200" b="0" i="0" u="none" strike="noStrike" cap="none">
              <a:solidFill>
                <a:schemeClr val="dk1"/>
              </a:solidFill>
              <a:latin typeface="Calibri"/>
              <a:ea typeface="Calibri"/>
              <a:cs typeface="Calibri"/>
              <a:sym typeface="Calibri"/>
            </a:endParaRPr>
          </a:p>
        </p:txBody>
      </p:sp>
      <p:pic>
        <p:nvPicPr>
          <p:cNvPr id="189" name="Google Shape;189;g27e576c1a67_0_165"/>
          <p:cNvPicPr preferRelativeResize="0"/>
          <p:nvPr/>
        </p:nvPicPr>
        <p:blipFill rotWithShape="1">
          <a:blip r:embed="rId4">
            <a:alphaModFix/>
          </a:blip>
          <a:srcRect/>
          <a:stretch/>
        </p:blipFill>
        <p:spPr>
          <a:xfrm>
            <a:off x="3888250" y="1717375"/>
            <a:ext cx="5002850" cy="50028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g27f7a576e42_0_361"/>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s</a:t>
            </a:r>
            <a:r>
              <a:rPr lang="en-US" sz="3600">
                <a:solidFill>
                  <a:schemeClr val="dk1"/>
                </a:solidFill>
                <a:latin typeface="Calibri"/>
                <a:ea typeface="Calibri"/>
                <a:cs typeface="Calibri"/>
                <a:sym typeface="Calibri"/>
              </a:rPr>
              <a:t>ound</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1172" name="Google Shape;1172;g27f7a576e42_0_36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3" name="Google Shape;1173;g27f7a576e42_0_361"/>
          <p:cNvPicPr preferRelativeResize="0"/>
          <p:nvPr/>
        </p:nvPicPr>
        <p:blipFill>
          <a:blip r:embed="rId4">
            <a:alphaModFix/>
          </a:blip>
          <a:stretch>
            <a:fillRect/>
          </a:stretch>
        </p:blipFill>
        <p:spPr>
          <a:xfrm>
            <a:off x="2076438" y="2040625"/>
            <a:ext cx="4990975" cy="41705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g27f7a576e42_0_368"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0" name="Google Shape;1180;g27f7a576e42_0_36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g27f7a576e42_0_37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7" name="Google Shape;1187;g27f7a576e42_0_37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188" name="Google Shape;1188;g27f7a576e42_0_374"/>
          <p:cNvPicPr preferRelativeResize="0"/>
          <p:nvPr/>
        </p:nvPicPr>
        <p:blipFill>
          <a:blip r:embed="rId5">
            <a:alphaModFix/>
          </a:blip>
          <a:stretch>
            <a:fillRect/>
          </a:stretch>
        </p:blipFill>
        <p:spPr>
          <a:xfrm>
            <a:off x="961888" y="1653438"/>
            <a:ext cx="7220225" cy="3551125"/>
          </a:xfrm>
          <a:prstGeom prst="rect">
            <a:avLst/>
          </a:prstGeom>
          <a:noFill/>
          <a:ln>
            <a:noFill/>
          </a:ln>
        </p:spPr>
      </p:pic>
      <p:sp>
        <p:nvSpPr>
          <p:cNvPr id="1189" name="Google Shape;1189;g27f7a576e42_0_374"/>
          <p:cNvSpPr txBox="1"/>
          <p:nvPr/>
        </p:nvSpPr>
        <p:spPr>
          <a:xfrm>
            <a:off x="553275" y="628475"/>
            <a:ext cx="84150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chemeClr val="dk1"/>
                </a:solidFill>
                <a:latin typeface="Calibri"/>
                <a:ea typeface="Calibri"/>
                <a:cs typeface="Calibri"/>
                <a:sym typeface="Calibri"/>
              </a:rPr>
              <a:t>If a person is silent, then they do not produce </a:t>
            </a:r>
            <a:r>
              <a:rPr lang="en-US" sz="2500" b="1">
                <a:solidFill>
                  <a:schemeClr val="dk1"/>
                </a:solidFill>
                <a:latin typeface="Calibri"/>
                <a:ea typeface="Calibri"/>
                <a:cs typeface="Calibri"/>
                <a:sym typeface="Calibri"/>
              </a:rPr>
              <a:t>sound</a:t>
            </a:r>
            <a:r>
              <a:rPr lang="en-US" sz="2500">
                <a:solidFill>
                  <a:schemeClr val="dk1"/>
                </a:solidFill>
                <a:latin typeface="Calibri"/>
                <a:ea typeface="Calibri"/>
                <a:cs typeface="Calibri"/>
                <a:sym typeface="Calibri"/>
              </a:rPr>
              <a:t> with their mouths. Their vocal cords do not vibrate.</a:t>
            </a:r>
            <a:endParaRPr sz="28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g27f7a576e42_0_38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6" name="Google Shape;1196;g27f7a576e42_0_381"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197" name="Google Shape;1197;g27f7a576e42_0_381"/>
          <p:cNvPicPr preferRelativeResize="0"/>
          <p:nvPr/>
        </p:nvPicPr>
        <p:blipFill>
          <a:blip r:embed="rId5">
            <a:alphaModFix/>
          </a:blip>
          <a:stretch>
            <a:fillRect/>
          </a:stretch>
        </p:blipFill>
        <p:spPr>
          <a:xfrm>
            <a:off x="152400" y="2115150"/>
            <a:ext cx="8839200" cy="3399692"/>
          </a:xfrm>
          <a:prstGeom prst="rect">
            <a:avLst/>
          </a:prstGeom>
          <a:noFill/>
          <a:ln>
            <a:noFill/>
          </a:ln>
        </p:spPr>
      </p:pic>
      <p:sp>
        <p:nvSpPr>
          <p:cNvPr id="1198" name="Google Shape;1198;g27f7a576e42_0_381"/>
          <p:cNvSpPr txBox="1"/>
          <p:nvPr/>
        </p:nvSpPr>
        <p:spPr>
          <a:xfrm>
            <a:off x="152400" y="821475"/>
            <a:ext cx="91440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Calibri"/>
                <a:ea typeface="Calibri"/>
                <a:cs typeface="Calibri"/>
                <a:sym typeface="Calibri"/>
              </a:rPr>
              <a:t>Color is not an example of </a:t>
            </a:r>
            <a:r>
              <a:rPr lang="en-US" sz="2600" b="1">
                <a:solidFill>
                  <a:schemeClr val="dk1"/>
                </a:solidFill>
                <a:latin typeface="Calibri"/>
                <a:ea typeface="Calibri"/>
                <a:cs typeface="Calibri"/>
                <a:sym typeface="Calibri"/>
              </a:rPr>
              <a:t>sound</a:t>
            </a:r>
            <a:r>
              <a:rPr lang="en-US" sz="2600">
                <a:solidFill>
                  <a:schemeClr val="dk1"/>
                </a:solidFill>
                <a:latin typeface="Calibri"/>
                <a:ea typeface="Calibri"/>
                <a:cs typeface="Calibri"/>
                <a:sym typeface="Calibri"/>
              </a:rPr>
              <a:t>. Because color does not vibrate, it does not produce a </a:t>
            </a:r>
            <a:r>
              <a:rPr lang="en-US" sz="2600" b="1">
                <a:solidFill>
                  <a:schemeClr val="dk1"/>
                </a:solidFill>
                <a:latin typeface="Calibri"/>
                <a:ea typeface="Calibri"/>
                <a:cs typeface="Calibri"/>
                <a:sym typeface="Calibri"/>
              </a:rPr>
              <a:t>sound</a:t>
            </a:r>
            <a:r>
              <a:rPr lang="en-US" sz="2600">
                <a:solidFill>
                  <a:schemeClr val="dk1"/>
                </a:solidFill>
                <a:latin typeface="Calibri"/>
                <a:ea typeface="Calibri"/>
                <a:cs typeface="Calibri"/>
                <a:sym typeface="Calibri"/>
              </a:rPr>
              <a:t> for our ears to hear. </a:t>
            </a:r>
            <a:endParaRPr sz="260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g27f7a576e42_0_38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g27f7a576e42_0_393"/>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does the c</a:t>
            </a:r>
            <a:r>
              <a:rPr lang="en-US" sz="3600">
                <a:solidFill>
                  <a:schemeClr val="dk1"/>
                </a:solidFill>
                <a:latin typeface="Calibri"/>
                <a:ea typeface="Calibri"/>
                <a:cs typeface="Calibri"/>
                <a:sym typeface="Calibri"/>
              </a:rPr>
              <a:t>ar</a:t>
            </a:r>
            <a:r>
              <a:rPr lang="en-US" sz="3600" b="0" i="0" u="none" strike="noStrike" cap="none">
                <a:solidFill>
                  <a:schemeClr val="dk1"/>
                </a:solidFill>
                <a:latin typeface="Calibri"/>
                <a:ea typeface="Calibri"/>
                <a:cs typeface="Calibri"/>
                <a:sym typeface="Calibri"/>
              </a:rPr>
              <a:t> show </a:t>
            </a:r>
            <a:r>
              <a:rPr lang="en-US" sz="3600" b="1" i="0" u="none" strike="noStrike" cap="none">
                <a:solidFill>
                  <a:schemeClr val="dk1"/>
                </a:solidFill>
                <a:latin typeface="Calibri"/>
                <a:ea typeface="Calibri"/>
                <a:cs typeface="Calibri"/>
                <a:sym typeface="Calibri"/>
              </a:rPr>
              <a:t>s</a:t>
            </a:r>
            <a:r>
              <a:rPr lang="en-US" sz="3600" b="1">
                <a:solidFill>
                  <a:schemeClr val="dk1"/>
                </a:solidFill>
                <a:latin typeface="Calibri"/>
                <a:ea typeface="Calibri"/>
                <a:cs typeface="Calibri"/>
                <a:sym typeface="Calibri"/>
              </a:rPr>
              <a:t>ound</a:t>
            </a:r>
            <a:r>
              <a:rPr lang="en-US" sz="3600" b="0" i="0" u="none" strike="noStrike" cap="none">
                <a:solidFill>
                  <a:schemeClr val="dk1"/>
                </a:solidFill>
                <a:latin typeface="Calibri"/>
                <a:ea typeface="Calibri"/>
                <a:cs typeface="Calibri"/>
                <a:sym typeface="Calibri"/>
              </a:rPr>
              <a:t>, but the </a:t>
            </a:r>
            <a:r>
              <a:rPr lang="en-US" sz="3600">
                <a:solidFill>
                  <a:schemeClr val="dk1"/>
                </a:solidFill>
                <a:latin typeface="Calibri"/>
                <a:ea typeface="Calibri"/>
                <a:cs typeface="Calibri"/>
                <a:sym typeface="Calibri"/>
              </a:rPr>
              <a:t>colors</a:t>
            </a:r>
            <a:r>
              <a:rPr lang="en-US" sz="3600" b="0" i="0" u="none" strike="noStrike" cap="none">
                <a:solidFill>
                  <a:schemeClr val="dk1"/>
                </a:solidFill>
                <a:latin typeface="Calibri"/>
                <a:ea typeface="Calibri"/>
                <a:cs typeface="Calibri"/>
                <a:sym typeface="Calibri"/>
              </a:rPr>
              <a:t> do not?</a:t>
            </a:r>
            <a:endParaRPr sz="1400" b="0" i="0" u="none" strike="noStrike" cap="none">
              <a:solidFill>
                <a:srgbClr val="000000"/>
              </a:solidFill>
              <a:latin typeface="Arial"/>
              <a:ea typeface="Arial"/>
              <a:cs typeface="Arial"/>
              <a:sym typeface="Arial"/>
            </a:endParaRPr>
          </a:p>
        </p:txBody>
      </p:sp>
      <p:sp>
        <p:nvSpPr>
          <p:cNvPr id="1211" name="Google Shape;1211;g27f7a576e42_0_39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2" name="Google Shape;1212;g27f7a576e42_0_393"/>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1213" name="Google Shape;1213;g27f7a576e42_0_393"/>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1214" name="Google Shape;1214;g27f7a576e42_0_393"/>
          <p:cNvPicPr preferRelativeResize="0"/>
          <p:nvPr/>
        </p:nvPicPr>
        <p:blipFill>
          <a:blip r:embed="rId5">
            <a:alphaModFix/>
          </a:blip>
          <a:stretch>
            <a:fillRect/>
          </a:stretch>
        </p:blipFill>
        <p:spPr>
          <a:xfrm>
            <a:off x="4923863" y="3343321"/>
            <a:ext cx="3754376" cy="1444000"/>
          </a:xfrm>
          <a:prstGeom prst="rect">
            <a:avLst/>
          </a:prstGeom>
          <a:noFill/>
          <a:ln>
            <a:noFill/>
          </a:ln>
        </p:spPr>
      </p:pic>
      <p:pic>
        <p:nvPicPr>
          <p:cNvPr id="1215" name="Google Shape;1215;g27f7a576e42_0_393"/>
          <p:cNvPicPr preferRelativeResize="0"/>
          <p:nvPr/>
        </p:nvPicPr>
        <p:blipFill>
          <a:blip r:embed="rId6">
            <a:alphaModFix/>
          </a:blip>
          <a:stretch>
            <a:fillRect/>
          </a:stretch>
        </p:blipFill>
        <p:spPr>
          <a:xfrm>
            <a:off x="372638" y="2701605"/>
            <a:ext cx="3851174" cy="2727444"/>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g27f7a576e42_0_46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276" name="Google Shape;1276;g27f7a576e42_0_46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g27f7a576e42_0_473"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g27f7a576e42_0_473"/>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fontScale="85000"/>
          </a:bodyPr>
          <a:lstStyle/>
          <a:p>
            <a:pPr marL="0" lvl="0" indent="0" algn="ctr" rtl="0">
              <a:lnSpc>
                <a:spcPct val="100000"/>
              </a:lnSpc>
              <a:spcBef>
                <a:spcPts val="0"/>
              </a:spcBef>
              <a:spcAft>
                <a:spcPts val="0"/>
              </a:spcAft>
              <a:buClr>
                <a:schemeClr val="dk1"/>
              </a:buClr>
              <a:buSzPct val="100000"/>
              <a:buNone/>
            </a:pPr>
            <a:r>
              <a:rPr lang="en-US" b="1" u="sng">
                <a:solidFill>
                  <a:schemeClr val="dk1"/>
                </a:solidFill>
              </a:rPr>
              <a:t>Sound</a:t>
            </a:r>
            <a:r>
              <a:rPr lang="en-US" b="1">
                <a:solidFill>
                  <a:schemeClr val="dk1"/>
                </a:solidFill>
              </a:rPr>
              <a:t>: </a:t>
            </a:r>
            <a:r>
              <a:rPr lang="en-US" sz="3600">
                <a:solidFill>
                  <a:srgbClr val="1F1F1F"/>
                </a:solidFill>
                <a:highlight>
                  <a:schemeClr val="lt1"/>
                </a:highlight>
              </a:rPr>
              <a:t>energy that is carried by vibration of one or more objects or particles to our ears</a:t>
            </a:r>
            <a:endParaRPr/>
          </a:p>
        </p:txBody>
      </p:sp>
      <p:pic>
        <p:nvPicPr>
          <p:cNvPr id="1284" name="Google Shape;1284;g27f7a576e42_0_473"/>
          <p:cNvPicPr preferRelativeResize="0"/>
          <p:nvPr/>
        </p:nvPicPr>
        <p:blipFill>
          <a:blip r:embed="rId4">
            <a:alphaModFix/>
          </a:blip>
          <a:stretch>
            <a:fillRect/>
          </a:stretch>
        </p:blipFill>
        <p:spPr>
          <a:xfrm>
            <a:off x="2076501" y="2298825"/>
            <a:ext cx="4990975" cy="41705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g27f7a576e42_0_480"/>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291" name="Google Shape;1291;g27f7a576e42_0_480"/>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1292" name="Google Shape;1292;g27f7a576e42_0_480"/>
          <p:cNvCxnSpPr>
            <a:stCxn id="1293" idx="4"/>
            <a:endCxn id="1290"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1294" name="Google Shape;1294;g27f7a576e42_0_480"/>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1295" name="Google Shape;1295;g27f7a576e42_0_480"/>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1293" name="Google Shape;1293;g27f7a576e42_0_480"/>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g27f7a576e42_0_49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302" name="Google Shape;1302;g27f7a576e42_0_49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303" name="Google Shape;1303;g27f7a576e42_0_490"/>
          <p:cNvCxnSpPr>
            <a:stCxn id="1304" idx="4"/>
            <a:endCxn id="1301"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305" name="Google Shape;1305;g27f7a576e42_0_49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306" name="Google Shape;1306;g27f7a576e42_0_49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304" name="Google Shape;1304;g27f7a576e42_0_49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7" name="Google Shape;1307;g27f7a576e42_0_49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Poppins"/>
                <a:ea typeface="Poppins"/>
                <a:cs typeface="Poppins"/>
                <a:sym typeface="Poppins"/>
              </a:rPr>
              <a:t>S</a:t>
            </a:r>
            <a:r>
              <a:rPr lang="en-US" sz="2900" b="1">
                <a:latin typeface="Poppins"/>
                <a:ea typeface="Poppins"/>
                <a:cs typeface="Poppins"/>
                <a:sym typeface="Poppins"/>
              </a:rPr>
              <a:t>ound</a:t>
            </a:r>
            <a:endParaRPr sz="700" b="0" i="0" u="none" strike="noStrike" cap="none">
              <a:solidFill>
                <a:srgbClr val="000000"/>
              </a:solidFill>
              <a:latin typeface="Arial"/>
              <a:ea typeface="Arial"/>
              <a:cs typeface="Arial"/>
              <a:sym typeface="Arial"/>
            </a:endParaRPr>
          </a:p>
        </p:txBody>
      </p:sp>
      <p:sp>
        <p:nvSpPr>
          <p:cNvPr id="1308" name="Google Shape;1308;g27f7a576e42_0_49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309" name="Google Shape;1309;g27f7a576e42_0_49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310" name="Google Shape;1310;g27f7a576e42_0_49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311" name="Google Shape;1311;g27f7a576e42_0_49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s</a:t>
            </a:r>
            <a:r>
              <a:rPr lang="en-US" sz="1800">
                <a:latin typeface="Helvetica Neue Light"/>
                <a:ea typeface="Helvetica Neue Light"/>
                <a:cs typeface="Helvetica Neue Light"/>
                <a:sym typeface="Helvetica Neue Light"/>
              </a:rPr>
              <a:t>ound </a:t>
            </a:r>
            <a:r>
              <a:rPr lang="en-US" sz="1800" b="0" i="0" u="none" strike="noStrike" cap="none">
                <a:solidFill>
                  <a:srgbClr val="000000"/>
                </a:solidFill>
                <a:latin typeface="Helvetica Neue Light"/>
                <a:ea typeface="Helvetica Neue Light"/>
                <a:cs typeface="Helvetica Neue Light"/>
                <a:sym typeface="Helvetica Neue Light"/>
              </a:rPr>
              <a:t>impact my life?</a:t>
            </a:r>
            <a:endParaRPr sz="1800" b="0" i="0" u="none" strike="noStrike" cap="none">
              <a:solidFill>
                <a:srgbClr val="000000"/>
              </a:solidFill>
              <a:latin typeface="Arial"/>
              <a:ea typeface="Arial"/>
              <a:cs typeface="Arial"/>
              <a:sym typeface="Arial"/>
            </a:endParaRPr>
          </a:p>
        </p:txBody>
      </p:sp>
      <p:sp>
        <p:nvSpPr>
          <p:cNvPr id="1312" name="Google Shape;1312;g27f7a576e42_0_49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13" name="Google Shape;1313;g27f7a576e42_0_49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14" name="Google Shape;1314;g27f7a576e42_0_490"/>
          <p:cNvCxnSpPr>
            <a:stCxn id="1315" idx="4"/>
            <a:endCxn id="131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16" name="Google Shape;1316;g27f7a576e42_0_49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17" name="Google Shape;1317;g27f7a576e42_0_49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15" name="Google Shape;1315;g27f7a576e42_0_49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7e576c1a67_0_625"/>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a:solidFill>
                  <a:schemeClr val="dk1"/>
                </a:solidFill>
                <a:latin typeface="Calibri"/>
                <a:ea typeface="Calibri"/>
                <a:cs typeface="Calibri"/>
                <a:sym typeface="Calibri"/>
              </a:rPr>
              <a:t>________ is the ability to cause change.</a:t>
            </a:r>
            <a:endParaRPr sz="3600" b="0" i="0" u="none" strike="noStrike" cap="none">
              <a:solidFill>
                <a:schemeClr val="dk1"/>
              </a:solidFill>
              <a:latin typeface="Calibri"/>
              <a:ea typeface="Calibri"/>
              <a:cs typeface="Calibri"/>
              <a:sym typeface="Calibri"/>
            </a:endParaRPr>
          </a:p>
        </p:txBody>
      </p:sp>
      <p:sp>
        <p:nvSpPr>
          <p:cNvPr id="196" name="Google Shape;196;g27e576c1a67_0_62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7e576c1a67_0_625"/>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Energy</a:t>
            </a:r>
            <a:endParaRPr sz="3200" b="0" i="0" u="none" strike="noStrike" cap="none">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Work</a:t>
            </a:r>
            <a:endParaRPr sz="3200" b="1" i="0" u="none" strike="noStrike" cap="none">
              <a:solidFill>
                <a:srgbClr val="FF0000"/>
              </a:solidFill>
              <a:latin typeface="Calibri"/>
              <a:ea typeface="Calibri"/>
              <a:cs typeface="Calibri"/>
              <a:sym typeface="Calibri"/>
            </a:endParaRPr>
          </a:p>
        </p:txBody>
      </p:sp>
      <p:pic>
        <p:nvPicPr>
          <p:cNvPr id="198" name="Google Shape;198;g27e576c1a67_0_625"/>
          <p:cNvPicPr preferRelativeResize="0"/>
          <p:nvPr/>
        </p:nvPicPr>
        <p:blipFill rotWithShape="1">
          <a:blip r:embed="rId4">
            <a:alphaModFix/>
          </a:blip>
          <a:srcRect/>
          <a:stretch/>
        </p:blipFill>
        <p:spPr>
          <a:xfrm>
            <a:off x="3888250" y="1717375"/>
            <a:ext cx="5002850" cy="50028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g27f7a576e42_0_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24" name="Google Shape;1324;g27f7a576e42_0_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25" name="Google Shape;1325;g27f7a576e42_0_511"/>
          <p:cNvCxnSpPr>
            <a:stCxn id="1326" idx="4"/>
            <a:endCxn id="132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27" name="Google Shape;1327;g27f7a576e42_0_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28" name="Google Shape;1328;g27f7a576e42_0_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26" name="Google Shape;1326;g27f7a576e42_0_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29" name="Google Shape;1329;g27f7a576e42_0_511"/>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i="0" u="none" strike="noStrike" cap="none">
                <a:solidFill>
                  <a:srgbClr val="000000"/>
                </a:solidFill>
                <a:latin typeface="Calibri"/>
                <a:ea typeface="Calibri"/>
                <a:cs typeface="Calibri"/>
                <a:sym typeface="Calibri"/>
              </a:rPr>
              <a:t>s</a:t>
            </a:r>
            <a:r>
              <a:rPr lang="en-US" sz="3000" b="1">
                <a:latin typeface="Calibri"/>
                <a:ea typeface="Calibri"/>
                <a:cs typeface="Calibri"/>
                <a:sym typeface="Calibri"/>
              </a:rPr>
              <a:t>ound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330" name="Google Shape;1330;g27f7a576e42_0_511"/>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31" name="Google Shape;1331;g27f7a576e42_0_511"/>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32" name="Google Shape;1332;g27f7a576e42_0_511"/>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33" name="Google Shape;1333;g27f7a576e42_0_511"/>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1334" name="Google Shape;1334;g27f7a576e42_0_511"/>
          <p:cNvPicPr preferRelativeResize="0"/>
          <p:nvPr/>
        </p:nvPicPr>
        <p:blipFill>
          <a:blip r:embed="rId3">
            <a:alphaModFix/>
          </a:blip>
          <a:stretch>
            <a:fillRect/>
          </a:stretch>
        </p:blipFill>
        <p:spPr>
          <a:xfrm>
            <a:off x="1155625" y="4459469"/>
            <a:ext cx="3286150" cy="1976400"/>
          </a:xfrm>
          <a:prstGeom prst="rect">
            <a:avLst/>
          </a:prstGeom>
          <a:noFill/>
          <a:ln>
            <a:noFill/>
          </a:ln>
        </p:spPr>
      </p:pic>
      <p:pic>
        <p:nvPicPr>
          <p:cNvPr id="1335" name="Google Shape;1335;g27f7a576e42_0_511"/>
          <p:cNvPicPr preferRelativeResize="0"/>
          <p:nvPr/>
        </p:nvPicPr>
        <p:blipFill>
          <a:blip r:embed="rId4">
            <a:alphaModFix/>
          </a:blip>
          <a:stretch>
            <a:fillRect/>
          </a:stretch>
        </p:blipFill>
        <p:spPr>
          <a:xfrm>
            <a:off x="955725" y="2109862"/>
            <a:ext cx="3486049" cy="1839450"/>
          </a:xfrm>
          <a:prstGeom prst="rect">
            <a:avLst/>
          </a:prstGeom>
          <a:noFill/>
          <a:ln>
            <a:noFill/>
          </a:ln>
        </p:spPr>
      </p:pic>
      <p:pic>
        <p:nvPicPr>
          <p:cNvPr id="1336" name="Google Shape;1336;g27f7a576e42_0_511"/>
          <p:cNvPicPr preferRelativeResize="0"/>
          <p:nvPr/>
        </p:nvPicPr>
        <p:blipFill>
          <a:blip r:embed="rId5">
            <a:alphaModFix/>
          </a:blip>
          <a:stretch>
            <a:fillRect/>
          </a:stretch>
        </p:blipFill>
        <p:spPr>
          <a:xfrm>
            <a:off x="5737400" y="4459474"/>
            <a:ext cx="2964613" cy="1976400"/>
          </a:xfrm>
          <a:prstGeom prst="rect">
            <a:avLst/>
          </a:prstGeom>
          <a:noFill/>
          <a:ln>
            <a:noFill/>
          </a:ln>
        </p:spPr>
      </p:pic>
      <p:pic>
        <p:nvPicPr>
          <p:cNvPr id="1337" name="Google Shape;1337;g27f7a576e42_0_511"/>
          <p:cNvPicPr preferRelativeResize="0"/>
          <p:nvPr/>
        </p:nvPicPr>
        <p:blipFill>
          <a:blip r:embed="rId6">
            <a:alphaModFix/>
          </a:blip>
          <a:stretch>
            <a:fillRect/>
          </a:stretch>
        </p:blipFill>
        <p:spPr>
          <a:xfrm>
            <a:off x="5772400" y="1949961"/>
            <a:ext cx="2741250" cy="20559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g27f7a576e42_0_5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44" name="Google Shape;1344;g27f7a576e42_0_5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45" name="Google Shape;1345;g27f7a576e42_0_530"/>
          <p:cNvCxnSpPr>
            <a:stCxn id="1346" idx="4"/>
            <a:endCxn id="134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47" name="Google Shape;1347;g27f7a576e42_0_5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48" name="Google Shape;1348;g27f7a576e42_0_5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46" name="Google Shape;1346;g27f7a576e42_0_5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49" name="Google Shape;1349;g27f7a576e42_0_53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50" name="Google Shape;1350;g27f7a576e42_0_53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51" name="Google Shape;1351;g27f7a576e42_0_53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52" name="Google Shape;1352;g27f7a576e42_0_53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53" name="Google Shape;1353;g27f7a576e42_0_530"/>
          <p:cNvSpPr/>
          <p:nvPr/>
        </p:nvSpPr>
        <p:spPr>
          <a:xfrm>
            <a:off x="347500" y="4270163"/>
            <a:ext cx="4430100" cy="2355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g27f7a576e42_0_53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i="0" u="none" strike="noStrike" cap="none">
                <a:solidFill>
                  <a:srgbClr val="000000"/>
                </a:solidFill>
                <a:latin typeface="Calibri"/>
                <a:ea typeface="Calibri"/>
                <a:cs typeface="Calibri"/>
                <a:sym typeface="Calibri"/>
              </a:rPr>
              <a:t>s</a:t>
            </a:r>
            <a:r>
              <a:rPr lang="en-US" sz="3000" b="1">
                <a:latin typeface="Calibri"/>
                <a:ea typeface="Calibri"/>
                <a:cs typeface="Calibri"/>
                <a:sym typeface="Calibri"/>
              </a:rPr>
              <a:t>ound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pic>
        <p:nvPicPr>
          <p:cNvPr id="1355" name="Google Shape;1355;g27f7a576e42_0_530"/>
          <p:cNvPicPr preferRelativeResize="0"/>
          <p:nvPr/>
        </p:nvPicPr>
        <p:blipFill>
          <a:blip r:embed="rId3">
            <a:alphaModFix/>
          </a:blip>
          <a:stretch>
            <a:fillRect/>
          </a:stretch>
        </p:blipFill>
        <p:spPr>
          <a:xfrm>
            <a:off x="1155625" y="4459469"/>
            <a:ext cx="3286150" cy="1976400"/>
          </a:xfrm>
          <a:prstGeom prst="rect">
            <a:avLst/>
          </a:prstGeom>
          <a:noFill/>
          <a:ln>
            <a:noFill/>
          </a:ln>
        </p:spPr>
      </p:pic>
      <p:pic>
        <p:nvPicPr>
          <p:cNvPr id="1356" name="Google Shape;1356;g27f7a576e42_0_530"/>
          <p:cNvPicPr preferRelativeResize="0"/>
          <p:nvPr/>
        </p:nvPicPr>
        <p:blipFill>
          <a:blip r:embed="rId4">
            <a:alphaModFix/>
          </a:blip>
          <a:stretch>
            <a:fillRect/>
          </a:stretch>
        </p:blipFill>
        <p:spPr>
          <a:xfrm>
            <a:off x="955725" y="2109862"/>
            <a:ext cx="3486049" cy="1839450"/>
          </a:xfrm>
          <a:prstGeom prst="rect">
            <a:avLst/>
          </a:prstGeom>
          <a:noFill/>
          <a:ln>
            <a:noFill/>
          </a:ln>
        </p:spPr>
      </p:pic>
      <p:pic>
        <p:nvPicPr>
          <p:cNvPr id="1357" name="Google Shape;1357;g27f7a576e42_0_530"/>
          <p:cNvPicPr preferRelativeResize="0"/>
          <p:nvPr/>
        </p:nvPicPr>
        <p:blipFill>
          <a:blip r:embed="rId5">
            <a:alphaModFix/>
          </a:blip>
          <a:stretch>
            <a:fillRect/>
          </a:stretch>
        </p:blipFill>
        <p:spPr>
          <a:xfrm>
            <a:off x="5737400" y="4459474"/>
            <a:ext cx="2964613" cy="1976400"/>
          </a:xfrm>
          <a:prstGeom prst="rect">
            <a:avLst/>
          </a:prstGeom>
          <a:noFill/>
          <a:ln>
            <a:noFill/>
          </a:ln>
        </p:spPr>
      </p:pic>
      <p:pic>
        <p:nvPicPr>
          <p:cNvPr id="1358" name="Google Shape;1358;g27f7a576e42_0_530"/>
          <p:cNvPicPr preferRelativeResize="0"/>
          <p:nvPr/>
        </p:nvPicPr>
        <p:blipFill>
          <a:blip r:embed="rId6">
            <a:alphaModFix/>
          </a:blip>
          <a:stretch>
            <a:fillRect/>
          </a:stretch>
        </p:blipFill>
        <p:spPr>
          <a:xfrm>
            <a:off x="5772400" y="1949961"/>
            <a:ext cx="2741250" cy="20559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27f7a576e42_0_550"/>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5" name="Google Shape;1365;g27f7a576e42_0_55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66" name="Google Shape;1366;g27f7a576e42_0_55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67" name="Google Shape;1367;g27f7a576e42_0_550"/>
          <p:cNvCxnSpPr>
            <a:stCxn id="1368" idx="4"/>
            <a:endCxn id="13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69" name="Google Shape;1369;g27f7a576e42_0_55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70" name="Google Shape;1370;g27f7a576e42_0_55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68" name="Google Shape;1368;g27f7a576e42_0_55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71" name="Google Shape;1371;g27f7a576e42_0_550"/>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372" name="Google Shape;1372;g27f7a576e42_0_550"/>
          <p:cNvCxnSpPr>
            <a:stCxn id="1373" idx="4"/>
            <a:endCxn id="136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374" name="Google Shape;1374;g27f7a576e42_0_550"/>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375" name="Google Shape;1375;g27f7a576e42_0_550"/>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373" name="Google Shape;1373;g27f7a576e42_0_550"/>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6" name="Google Shape;1376;g27f7a576e42_0_550"/>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Poppins"/>
                <a:ea typeface="Poppins"/>
                <a:cs typeface="Poppins"/>
                <a:sym typeface="Poppins"/>
              </a:rPr>
              <a:t>S</a:t>
            </a:r>
            <a:r>
              <a:rPr lang="en-US" sz="2900" b="1">
                <a:latin typeface="Poppins"/>
                <a:ea typeface="Poppins"/>
                <a:cs typeface="Poppins"/>
                <a:sym typeface="Poppins"/>
              </a:rPr>
              <a:t>ound</a:t>
            </a:r>
            <a:endParaRPr sz="700" b="0" i="0" u="none" strike="noStrike" cap="none">
              <a:solidFill>
                <a:srgbClr val="000000"/>
              </a:solidFill>
              <a:latin typeface="Arial"/>
              <a:ea typeface="Arial"/>
              <a:cs typeface="Arial"/>
              <a:sym typeface="Arial"/>
            </a:endParaRPr>
          </a:p>
        </p:txBody>
      </p:sp>
      <p:sp>
        <p:nvSpPr>
          <p:cNvPr id="1377" name="Google Shape;1377;g27f7a576e42_0_550"/>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378" name="Google Shape;1378;g27f7a576e42_0_550"/>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379" name="Google Shape;1379;g27f7a576e42_0_550"/>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380" name="Google Shape;1380;g27f7a576e42_0_550"/>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s</a:t>
            </a:r>
            <a:r>
              <a:rPr lang="en-US" sz="1800">
                <a:latin typeface="Helvetica Neue Light"/>
                <a:ea typeface="Helvetica Neue Light"/>
                <a:cs typeface="Helvetica Neue Light"/>
                <a:sym typeface="Helvetica Neue Light"/>
              </a:rPr>
              <a:t>ound</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pic>
        <p:nvPicPr>
          <p:cNvPr id="1381" name="Google Shape;1381;g27f7a576e42_0_550"/>
          <p:cNvPicPr preferRelativeResize="0"/>
          <p:nvPr/>
        </p:nvPicPr>
        <p:blipFill>
          <a:blip r:embed="rId3">
            <a:alphaModFix/>
          </a:blip>
          <a:stretch>
            <a:fillRect/>
          </a:stretch>
        </p:blipFill>
        <p:spPr>
          <a:xfrm>
            <a:off x="5845900" y="1070800"/>
            <a:ext cx="2749301" cy="16535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g27f7a576e42_0_57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388" name="Google Shape;1388;g27f7a576e42_0_57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389" name="Google Shape;1389;g27f7a576e42_0_572"/>
          <p:cNvCxnSpPr>
            <a:stCxn id="1390" idx="4"/>
            <a:endCxn id="13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91" name="Google Shape;1391;g27f7a576e42_0_57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392" name="Google Shape;1392;g27f7a576e42_0_57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390" name="Google Shape;1390;g27f7a576e42_0_57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393" name="Google Shape;1393;g27f7a576e42_0_57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sound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394" name="Google Shape;1394;g27f7a576e42_0_57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395" name="Google Shape;1395;g27f7a576e42_0_57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396" name="Google Shape;1396;g27f7a576e42_0_57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397" name="Google Shape;1397;g27f7a576e42_0_57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398" name="Google Shape;1398;g27f7a576e42_0_57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399" name="Google Shape;1399;g27f7a576e42_0_572"/>
          <p:cNvSpPr txBox="1"/>
          <p:nvPr/>
        </p:nvSpPr>
        <p:spPr>
          <a:xfrm>
            <a:off x="1021907" y="53015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Prehistoric animal or plant remains</a:t>
            </a:r>
            <a:endParaRPr>
              <a:solidFill>
                <a:srgbClr val="434343"/>
              </a:solidFill>
            </a:endParaRPr>
          </a:p>
        </p:txBody>
      </p:sp>
      <p:sp>
        <p:nvSpPr>
          <p:cNvPr id="1400" name="Google Shape;1400;g27f7a576e42_0_572"/>
          <p:cNvSpPr txBox="1"/>
          <p:nvPr/>
        </p:nvSpPr>
        <p:spPr>
          <a:xfrm>
            <a:off x="1073525" y="4200388"/>
            <a:ext cx="8007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place where animals and plants live together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01" name="Google Shape;1401;g27f7a576e42_0_572"/>
          <p:cNvSpPr txBox="1"/>
          <p:nvPr/>
        </p:nvSpPr>
        <p:spPr>
          <a:xfrm>
            <a:off x="1073532" y="31314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push or pull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02" name="Google Shape;1402;g27f7a576e42_0_572"/>
          <p:cNvSpPr txBox="1"/>
          <p:nvPr/>
        </p:nvSpPr>
        <p:spPr>
          <a:xfrm>
            <a:off x="1021907" y="1820996"/>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Energy that is carried by vibration of one or more objects or particles to our ears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g27f7a576e42_0_5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09" name="Google Shape;1409;g27f7a576e42_0_5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10" name="Google Shape;1410;g27f7a576e42_0_592"/>
          <p:cNvCxnSpPr>
            <a:stCxn id="1411" idx="4"/>
            <a:endCxn id="140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12" name="Google Shape;1412;g27f7a576e42_0_5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13" name="Google Shape;1413;g27f7a576e42_0_5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11" name="Google Shape;1411;g27f7a576e42_0_5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14" name="Google Shape;1414;g27f7a576e42_0_59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15" name="Google Shape;1415;g27f7a576e42_0_59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416" name="Google Shape;1416;g27f7a576e42_0_59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417" name="Google Shape;1417;g27f7a576e42_0_59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18" name="Google Shape;1418;g27f7a576e42_0_59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419" name="Google Shape;1419;g27f7a576e42_0_592"/>
          <p:cNvSpPr/>
          <p:nvPr/>
        </p:nvSpPr>
        <p:spPr>
          <a:xfrm>
            <a:off x="393325" y="1697400"/>
            <a:ext cx="82095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g27f7a576e42_0_59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sound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421" name="Google Shape;1421;g27f7a576e42_0_592"/>
          <p:cNvSpPr txBox="1"/>
          <p:nvPr/>
        </p:nvSpPr>
        <p:spPr>
          <a:xfrm>
            <a:off x="1021907" y="53015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Prehistoric animal or plant remains</a:t>
            </a:r>
            <a:endParaRPr>
              <a:solidFill>
                <a:srgbClr val="434343"/>
              </a:solidFill>
            </a:endParaRPr>
          </a:p>
        </p:txBody>
      </p:sp>
      <p:sp>
        <p:nvSpPr>
          <p:cNvPr id="1422" name="Google Shape;1422;g27f7a576e42_0_592"/>
          <p:cNvSpPr txBox="1"/>
          <p:nvPr/>
        </p:nvSpPr>
        <p:spPr>
          <a:xfrm>
            <a:off x="1073525" y="4200388"/>
            <a:ext cx="8007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place where animals and plants live together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23" name="Google Shape;1423;g27f7a576e42_0_592"/>
          <p:cNvSpPr txBox="1"/>
          <p:nvPr/>
        </p:nvSpPr>
        <p:spPr>
          <a:xfrm>
            <a:off x="1073532" y="31314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push or pull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24" name="Google Shape;1424;g27f7a576e42_0_592"/>
          <p:cNvSpPr txBox="1"/>
          <p:nvPr/>
        </p:nvSpPr>
        <p:spPr>
          <a:xfrm>
            <a:off x="1021907" y="1820996"/>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Energy that is carried by vibration of one or more objects or particles to our ears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g27f7a576e42_0_61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1" name="Google Shape;1431;g27f7a576e42_0_61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32" name="Google Shape;1432;g27f7a576e42_0_61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33" name="Google Shape;1433;g27f7a576e42_0_613"/>
          <p:cNvCxnSpPr>
            <a:stCxn id="1434" idx="4"/>
            <a:endCxn id="143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35" name="Google Shape;1435;g27f7a576e42_0_61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36" name="Google Shape;1436;g27f7a576e42_0_61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34" name="Google Shape;1434;g27f7a576e42_0_61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37" name="Google Shape;1437;g27f7a576e42_0_61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438" name="Google Shape;1438;g27f7a576e42_0_613"/>
          <p:cNvCxnSpPr>
            <a:stCxn id="1439" idx="4"/>
            <a:endCxn id="143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440" name="Google Shape;1440;g27f7a576e42_0_61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441" name="Google Shape;1441;g27f7a576e42_0_61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439" name="Google Shape;1439;g27f7a576e42_0_61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2" name="Google Shape;1442;g27f7a576e42_0_61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Poppins"/>
                <a:ea typeface="Poppins"/>
                <a:cs typeface="Poppins"/>
                <a:sym typeface="Poppins"/>
              </a:rPr>
              <a:t>S</a:t>
            </a:r>
            <a:r>
              <a:rPr lang="en-US" sz="2900" b="1">
                <a:latin typeface="Poppins"/>
                <a:ea typeface="Poppins"/>
                <a:cs typeface="Poppins"/>
                <a:sym typeface="Poppins"/>
              </a:rPr>
              <a:t>ound</a:t>
            </a:r>
            <a:endParaRPr sz="700" b="0" i="0" u="none" strike="noStrike" cap="none">
              <a:solidFill>
                <a:srgbClr val="000000"/>
              </a:solidFill>
              <a:latin typeface="Arial"/>
              <a:ea typeface="Arial"/>
              <a:cs typeface="Arial"/>
              <a:sym typeface="Arial"/>
            </a:endParaRPr>
          </a:p>
        </p:txBody>
      </p:sp>
      <p:sp>
        <p:nvSpPr>
          <p:cNvPr id="1443" name="Google Shape;1443;g27f7a576e42_0_61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444" name="Google Shape;1444;g27f7a576e42_0_61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445" name="Google Shape;1445;g27f7a576e42_0_61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446" name="Google Shape;1446;g27f7a576e42_0_613"/>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s</a:t>
            </a:r>
            <a:r>
              <a:rPr lang="en-US" sz="1800">
                <a:latin typeface="Helvetica Neue Light"/>
                <a:ea typeface="Helvetica Neue Light"/>
                <a:cs typeface="Helvetica Neue Light"/>
                <a:sym typeface="Helvetica Neue Light"/>
              </a:rPr>
              <a:t>ound</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447" name="Google Shape;1447;g27f7a576e42_0_613"/>
          <p:cNvSpPr txBox="1"/>
          <p:nvPr/>
        </p:nvSpPr>
        <p:spPr>
          <a:xfrm>
            <a:off x="649675" y="1249525"/>
            <a:ext cx="3582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400">
                <a:solidFill>
                  <a:srgbClr val="43464D"/>
                </a:solidFill>
                <a:latin typeface="Calibri"/>
                <a:ea typeface="Calibri"/>
                <a:cs typeface="Calibri"/>
                <a:sym typeface="Calibri"/>
              </a:rPr>
              <a:t>Energy that is carried by vibration of one or more objects or particles to our ears</a:t>
            </a:r>
            <a:endParaRPr sz="2200" i="0" u="none" strike="noStrike" cap="none">
              <a:solidFill>
                <a:srgbClr val="000000"/>
              </a:solidFill>
              <a:latin typeface="Calibri"/>
              <a:ea typeface="Calibri"/>
              <a:cs typeface="Calibri"/>
              <a:sym typeface="Calibri"/>
            </a:endParaRPr>
          </a:p>
        </p:txBody>
      </p:sp>
      <p:pic>
        <p:nvPicPr>
          <p:cNvPr id="1448" name="Google Shape;1448;g27f7a576e42_0_613"/>
          <p:cNvPicPr preferRelativeResize="0"/>
          <p:nvPr/>
        </p:nvPicPr>
        <p:blipFill>
          <a:blip r:embed="rId3">
            <a:alphaModFix/>
          </a:blip>
          <a:stretch>
            <a:fillRect/>
          </a:stretch>
        </p:blipFill>
        <p:spPr>
          <a:xfrm>
            <a:off x="5845900" y="1070800"/>
            <a:ext cx="2749301" cy="16535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g27f7a576e42_0_6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55" name="Google Shape;1455;g27f7a576e42_0_6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56" name="Google Shape;1456;g27f7a576e42_0_636"/>
          <p:cNvCxnSpPr>
            <a:stCxn id="1457" idx="4"/>
            <a:endCxn id="145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58" name="Google Shape;1458;g27f7a576e42_0_6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59" name="Google Shape;1459;g27f7a576e42_0_6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57" name="Google Shape;1457;g27f7a576e42_0_6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60" name="Google Shape;1460;g27f7a576e42_0_63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sound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461" name="Google Shape;1461;g27f7a576e42_0_63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62" name="Google Shape;1462;g27f7a576e42_0_63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463" name="Google Shape;1463;g27f7a576e42_0_6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464" name="Google Shape;1464;g27f7a576e42_0_63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65" name="Google Shape;1465;g27f7a576e42_0_63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466" name="Google Shape;1466;g27f7a576e42_0_636"/>
          <p:cNvSpPr txBox="1"/>
          <p:nvPr/>
        </p:nvSpPr>
        <p:spPr>
          <a:xfrm>
            <a:off x="1073532" y="49876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Cookies baking in the oven</a:t>
            </a:r>
            <a:endParaRPr>
              <a:solidFill>
                <a:srgbClr val="434343"/>
              </a:solidFill>
            </a:endParaRPr>
          </a:p>
        </p:txBody>
      </p:sp>
      <p:sp>
        <p:nvSpPr>
          <p:cNvPr id="1467" name="Google Shape;1467;g27f7a576e42_0_636"/>
          <p:cNvSpPr txBox="1"/>
          <p:nvPr/>
        </p:nvSpPr>
        <p:spPr>
          <a:xfrm>
            <a:off x="1073532" y="397179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piano being played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68" name="Google Shape;1468;g27f7a576e42_0_636"/>
          <p:cNvSpPr txBox="1"/>
          <p:nvPr/>
        </p:nvSpPr>
        <p:spPr>
          <a:xfrm>
            <a:off x="1073532" y="19294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latin typeface="Helvetica Neue Light"/>
                <a:ea typeface="Helvetica Neue Light"/>
                <a:cs typeface="Helvetica Neue Light"/>
                <a:sym typeface="Helvetica Neue Light"/>
              </a:rPr>
              <a:t>A lion hunting and eating an antelope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69" name="Google Shape;1469;g27f7a576e42_0_636"/>
          <p:cNvSpPr txBox="1"/>
          <p:nvPr/>
        </p:nvSpPr>
        <p:spPr>
          <a:xfrm>
            <a:off x="1073532" y="29790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latin typeface="Helvetica Neue Light"/>
                <a:ea typeface="Helvetica Neue Light"/>
                <a:cs typeface="Helvetica Neue Light"/>
                <a:sym typeface="Helvetica Neue Light"/>
              </a:rPr>
              <a:t>A baby crawling</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g27f7a576e42_0_65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76" name="Google Shape;1476;g27f7a576e42_0_65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477" name="Google Shape;1477;g27f7a576e42_0_656"/>
          <p:cNvCxnSpPr>
            <a:stCxn id="1478" idx="4"/>
            <a:endCxn id="147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479" name="Google Shape;1479;g27f7a576e42_0_65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480" name="Google Shape;1480;g27f7a576e42_0_65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478" name="Google Shape;1478;g27f7a576e42_0_65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81" name="Google Shape;1481;g27f7a576e42_0_65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82" name="Google Shape;1482;g27f7a576e42_0_65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483" name="Google Shape;1483;g27f7a576e42_0_65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484" name="Google Shape;1484;g27f7a576e42_0_65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485" name="Google Shape;1485;g27f7a576e42_0_65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486" name="Google Shape;1486;g27f7a576e42_0_656"/>
          <p:cNvSpPr/>
          <p:nvPr/>
        </p:nvSpPr>
        <p:spPr>
          <a:xfrm>
            <a:off x="393325" y="3710875"/>
            <a:ext cx="38658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g27f7a576e42_0_656"/>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sound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1488" name="Google Shape;1488;g27f7a576e42_0_656"/>
          <p:cNvSpPr txBox="1"/>
          <p:nvPr/>
        </p:nvSpPr>
        <p:spPr>
          <a:xfrm>
            <a:off x="1073532" y="49876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Cookies baking in the oven</a:t>
            </a:r>
            <a:endParaRPr>
              <a:solidFill>
                <a:srgbClr val="434343"/>
              </a:solidFill>
            </a:endParaRPr>
          </a:p>
        </p:txBody>
      </p:sp>
      <p:sp>
        <p:nvSpPr>
          <p:cNvPr id="1489" name="Google Shape;1489;g27f7a576e42_0_656"/>
          <p:cNvSpPr txBox="1"/>
          <p:nvPr/>
        </p:nvSpPr>
        <p:spPr>
          <a:xfrm>
            <a:off x="1073532" y="397179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piano being played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90" name="Google Shape;1490;g27f7a576e42_0_656"/>
          <p:cNvSpPr txBox="1"/>
          <p:nvPr/>
        </p:nvSpPr>
        <p:spPr>
          <a:xfrm>
            <a:off x="1073532" y="19294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latin typeface="Helvetica Neue Light"/>
                <a:ea typeface="Helvetica Neue Light"/>
                <a:cs typeface="Helvetica Neue Light"/>
                <a:sym typeface="Helvetica Neue Light"/>
              </a:rPr>
              <a:t>A lion hunting and eating an antelope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91" name="Google Shape;1491;g27f7a576e42_0_656"/>
          <p:cNvSpPr txBox="1"/>
          <p:nvPr/>
        </p:nvSpPr>
        <p:spPr>
          <a:xfrm>
            <a:off x="1073532" y="297908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latin typeface="Helvetica Neue Light"/>
                <a:ea typeface="Helvetica Neue Light"/>
                <a:cs typeface="Helvetica Neue Light"/>
                <a:sym typeface="Helvetica Neue Light"/>
              </a:rPr>
              <a:t>A baby crawling</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g27f7a576e42_0_67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8" name="Google Shape;1498;g27f7a576e42_0_677"/>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99" name="Google Shape;1499;g27f7a576e42_0_67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500" name="Google Shape;1500;g27f7a576e42_0_67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501" name="Google Shape;1501;g27f7a576e42_0_677"/>
          <p:cNvCxnSpPr>
            <a:stCxn id="1502" idx="4"/>
            <a:endCxn id="149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503" name="Google Shape;1503;g27f7a576e42_0_67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504" name="Google Shape;1504;g27f7a576e42_0_67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502" name="Google Shape;1502;g27f7a576e42_0_67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505" name="Google Shape;1505;g27f7a576e42_0_677"/>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506" name="Google Shape;1506;g27f7a576e42_0_677"/>
          <p:cNvCxnSpPr>
            <a:stCxn id="1507" idx="4"/>
            <a:endCxn id="149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508" name="Google Shape;1508;g27f7a576e42_0_677"/>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509" name="Google Shape;1509;g27f7a576e42_0_677"/>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507" name="Google Shape;1507;g27f7a576e42_0_677"/>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10" name="Google Shape;1510;g27f7a576e42_0_677"/>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511" name="Google Shape;1511;g27f7a576e42_0_677"/>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512" name="Google Shape;1512;g27f7a576e42_0_677"/>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513" name="Google Shape;1513;g27f7a576e42_0_677"/>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s</a:t>
            </a:r>
            <a:r>
              <a:rPr lang="en-US" sz="1800">
                <a:latin typeface="Helvetica Neue Light"/>
                <a:ea typeface="Helvetica Neue Light"/>
                <a:cs typeface="Helvetica Neue Light"/>
                <a:sym typeface="Helvetica Neue Light"/>
              </a:rPr>
              <a:t>ound</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1514" name="Google Shape;1514;g27f7a576e42_0_677"/>
          <p:cNvSpPr txBox="1"/>
          <p:nvPr/>
        </p:nvSpPr>
        <p:spPr>
          <a:xfrm>
            <a:off x="578275" y="4707988"/>
            <a:ext cx="3582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a:solidFill>
                  <a:schemeClr val="dk1"/>
                </a:solidFill>
                <a:latin typeface="Calibri"/>
                <a:ea typeface="Calibri"/>
                <a:cs typeface="Calibri"/>
                <a:sym typeface="Calibri"/>
              </a:rPr>
              <a:t>A</a:t>
            </a:r>
            <a:r>
              <a:rPr lang="en-US" sz="2400">
                <a:solidFill>
                  <a:schemeClr val="dk1"/>
                </a:solidFill>
                <a:latin typeface="Calibri"/>
                <a:ea typeface="Calibri"/>
                <a:cs typeface="Calibri"/>
                <a:sym typeface="Calibri"/>
              </a:rPr>
              <a:t> piano being played</a:t>
            </a:r>
            <a:endParaRPr sz="2400" b="0" i="0" u="none" strike="noStrike" cap="none">
              <a:solidFill>
                <a:srgbClr val="000000"/>
              </a:solidFill>
              <a:latin typeface="Arial"/>
              <a:ea typeface="Arial"/>
              <a:cs typeface="Arial"/>
              <a:sym typeface="Arial"/>
            </a:endParaRPr>
          </a:p>
        </p:txBody>
      </p:sp>
      <p:sp>
        <p:nvSpPr>
          <p:cNvPr id="1515" name="Google Shape;1515;g27f7a576e42_0_677"/>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Poppins"/>
                <a:ea typeface="Poppins"/>
                <a:cs typeface="Poppins"/>
                <a:sym typeface="Poppins"/>
              </a:rPr>
              <a:t>S</a:t>
            </a:r>
            <a:r>
              <a:rPr lang="en-US" sz="2900" b="1">
                <a:latin typeface="Poppins"/>
                <a:ea typeface="Poppins"/>
                <a:cs typeface="Poppins"/>
                <a:sym typeface="Poppins"/>
              </a:rPr>
              <a:t>ound</a:t>
            </a:r>
            <a:endParaRPr sz="700" b="0" i="0" u="none" strike="noStrike" cap="none">
              <a:solidFill>
                <a:srgbClr val="000000"/>
              </a:solidFill>
              <a:latin typeface="Arial"/>
              <a:ea typeface="Arial"/>
              <a:cs typeface="Arial"/>
              <a:sym typeface="Arial"/>
            </a:endParaRPr>
          </a:p>
        </p:txBody>
      </p:sp>
      <p:sp>
        <p:nvSpPr>
          <p:cNvPr id="1516" name="Google Shape;1516;g27f7a576e42_0_677"/>
          <p:cNvSpPr txBox="1"/>
          <p:nvPr/>
        </p:nvSpPr>
        <p:spPr>
          <a:xfrm>
            <a:off x="649675" y="1249525"/>
            <a:ext cx="3582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400">
                <a:solidFill>
                  <a:srgbClr val="43464D"/>
                </a:solidFill>
                <a:latin typeface="Calibri"/>
                <a:ea typeface="Calibri"/>
                <a:cs typeface="Calibri"/>
                <a:sym typeface="Calibri"/>
              </a:rPr>
              <a:t>Energy that is carried by vibration of one or more objects or particles to our ears</a:t>
            </a:r>
            <a:endParaRPr sz="2200" i="0" u="none" strike="noStrike" cap="none">
              <a:solidFill>
                <a:srgbClr val="000000"/>
              </a:solidFill>
              <a:latin typeface="Calibri"/>
              <a:ea typeface="Calibri"/>
              <a:cs typeface="Calibri"/>
              <a:sym typeface="Calibri"/>
            </a:endParaRPr>
          </a:p>
        </p:txBody>
      </p:sp>
      <p:pic>
        <p:nvPicPr>
          <p:cNvPr id="1517" name="Google Shape;1517;g27f7a576e42_0_677"/>
          <p:cNvPicPr preferRelativeResize="0"/>
          <p:nvPr/>
        </p:nvPicPr>
        <p:blipFill>
          <a:blip r:embed="rId3">
            <a:alphaModFix/>
          </a:blip>
          <a:stretch>
            <a:fillRect/>
          </a:stretch>
        </p:blipFill>
        <p:spPr>
          <a:xfrm>
            <a:off x="5845900" y="1070800"/>
            <a:ext cx="2749301" cy="16535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g27f7a576e42_0_70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524" name="Google Shape;1524;g27f7a576e42_0_70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525" name="Google Shape;1525;g27f7a576e42_0_701"/>
          <p:cNvCxnSpPr>
            <a:stCxn id="1526" idx="4"/>
            <a:endCxn id="152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527" name="Google Shape;1527;g27f7a576e42_0_70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528" name="Google Shape;1528;g27f7a576e42_0_70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526" name="Google Shape;1526;g27f7a576e42_0_70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29" name="Google Shape;1529;g27f7a576e42_0_701"/>
          <p:cNvSpPr txBox="1"/>
          <p:nvPr/>
        </p:nvSpPr>
        <p:spPr>
          <a:xfrm>
            <a:off x="485400" y="39415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s</a:t>
            </a:r>
            <a:r>
              <a:rPr lang="en-US" sz="2900" i="1">
                <a:latin typeface="Calibri"/>
                <a:ea typeface="Calibri"/>
                <a:cs typeface="Calibri"/>
                <a:sym typeface="Calibri"/>
              </a:rPr>
              <a:t>ound</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1530" name="Google Shape;1530;g27f7a576e42_0_70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531" name="Google Shape;1531;g27f7a576e42_0_70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532" name="Google Shape;1532;g27f7a576e42_0_70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533" name="Google Shape;1533;g27f7a576e42_0_70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534" name="Google Shape;1534;g27f7a576e42_0_70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535" name="Google Shape;1535;g27f7a576e42_0_701"/>
          <p:cNvSpPr txBox="1"/>
          <p:nvPr/>
        </p:nvSpPr>
        <p:spPr>
          <a:xfrm>
            <a:off x="962882" y="5483190"/>
            <a:ext cx="7874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a:solidFill>
                  <a:srgbClr val="434343"/>
                </a:solidFill>
                <a:latin typeface="Helvetica Neue Light"/>
                <a:ea typeface="Helvetica Neue Light"/>
                <a:cs typeface="Helvetica Neue Light"/>
                <a:sym typeface="Helvetica Neue Light"/>
              </a:rPr>
              <a:t>Sound impacts my life by showing how to move objects in our environment which can help us survive.</a:t>
            </a:r>
            <a:endParaRPr sz="1000">
              <a:solidFill>
                <a:srgbClr val="434343"/>
              </a:solidFill>
            </a:endParaRPr>
          </a:p>
        </p:txBody>
      </p:sp>
      <p:sp>
        <p:nvSpPr>
          <p:cNvPr id="1536" name="Google Shape;1536;g27f7a576e42_0_701"/>
          <p:cNvSpPr txBox="1"/>
          <p:nvPr/>
        </p:nvSpPr>
        <p:spPr>
          <a:xfrm>
            <a:off x="1014332" y="1600708"/>
            <a:ext cx="78741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000">
                <a:solidFill>
                  <a:srgbClr val="374151"/>
                </a:solidFill>
                <a:latin typeface="Helvetica Neue Light"/>
                <a:ea typeface="Helvetica Neue Light"/>
                <a:cs typeface="Helvetica Neue Light"/>
                <a:sym typeface="Helvetica Neue Light"/>
              </a:rPr>
              <a:t>Sound impacts my life by helping us communicate with other people and the environment around us.</a:t>
            </a:r>
            <a:endParaRPr sz="2800" i="0" u="none" strike="noStrike" cap="none">
              <a:solidFill>
                <a:srgbClr val="374151"/>
              </a:solidFill>
              <a:latin typeface="Helvetica Neue Light"/>
              <a:ea typeface="Helvetica Neue Light"/>
              <a:cs typeface="Helvetica Neue Light"/>
              <a:sym typeface="Helvetica Neue Light"/>
            </a:endParaRPr>
          </a:p>
        </p:txBody>
      </p:sp>
      <p:sp>
        <p:nvSpPr>
          <p:cNvPr id="1537" name="Google Shape;1537;g27f7a576e42_0_701"/>
          <p:cNvSpPr txBox="1"/>
          <p:nvPr/>
        </p:nvSpPr>
        <p:spPr>
          <a:xfrm>
            <a:off x="962875" y="4191888"/>
            <a:ext cx="797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a:solidFill>
                  <a:srgbClr val="43464D"/>
                </a:solidFill>
                <a:latin typeface="Helvetica Neue Light"/>
                <a:ea typeface="Helvetica Neue Light"/>
                <a:cs typeface="Helvetica Neue Light"/>
                <a:sym typeface="Helvetica Neue Light"/>
              </a:rPr>
              <a:t>Sound impacts my life by showing how plants and animals interact with one another so we can make healthy choices in our lives.</a:t>
            </a:r>
            <a:endParaRPr sz="2000" b="0" i="0" u="none" strike="noStrike" cap="none">
              <a:solidFill>
                <a:srgbClr val="000000"/>
              </a:solidFill>
              <a:latin typeface="Helvetica Neue Light"/>
              <a:ea typeface="Helvetica Neue Light"/>
              <a:cs typeface="Helvetica Neue Light"/>
              <a:sym typeface="Helvetica Neue Light"/>
            </a:endParaRPr>
          </a:p>
        </p:txBody>
      </p:sp>
      <p:sp>
        <p:nvSpPr>
          <p:cNvPr id="1538" name="Google Shape;1538;g27f7a576e42_0_701"/>
          <p:cNvSpPr txBox="1"/>
          <p:nvPr/>
        </p:nvSpPr>
        <p:spPr>
          <a:xfrm>
            <a:off x="1014332" y="2818171"/>
            <a:ext cx="7874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a:solidFill>
                  <a:srgbClr val="43464D"/>
                </a:solidFill>
                <a:latin typeface="Helvetica Neue Light"/>
                <a:ea typeface="Helvetica Neue Light"/>
                <a:cs typeface="Helvetica Neue Light"/>
                <a:sym typeface="Helvetica Neue Light"/>
              </a:rPr>
              <a:t>Sound impacts my life by explaining how weather works so we can better understand the world around us.</a:t>
            </a:r>
            <a:endParaRPr sz="20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7e576c1a67_0_616"/>
          <p:cNvSpPr txBox="1"/>
          <p:nvPr/>
        </p:nvSpPr>
        <p:spPr>
          <a:xfrm>
            <a:off x="989763" y="216922"/>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Energy transformation is changing energy from one form to another.</a:t>
            </a:r>
            <a:endParaRPr sz="1400" b="0" i="0" u="none" strike="noStrike" cap="none">
              <a:solidFill>
                <a:srgbClr val="000000"/>
              </a:solidFill>
              <a:latin typeface="Arial"/>
              <a:ea typeface="Arial"/>
              <a:cs typeface="Arial"/>
              <a:sym typeface="Arial"/>
            </a:endParaRPr>
          </a:p>
        </p:txBody>
      </p:sp>
      <p:sp>
        <p:nvSpPr>
          <p:cNvPr id="205" name="Google Shape;205;g27e576c1a67_0_6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27e576c1a67_0_616"/>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True</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pic>
        <p:nvPicPr>
          <p:cNvPr id="207" name="Google Shape;207;g27e576c1a67_0_616"/>
          <p:cNvPicPr preferRelativeResize="0"/>
          <p:nvPr/>
        </p:nvPicPr>
        <p:blipFill rotWithShape="1">
          <a:blip r:embed="rId4">
            <a:alphaModFix/>
          </a:blip>
          <a:srcRect/>
          <a:stretch/>
        </p:blipFill>
        <p:spPr>
          <a:xfrm>
            <a:off x="3494171" y="2985650"/>
            <a:ext cx="5274301" cy="358652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g27f7a576e42_0_72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545" name="Google Shape;1545;g27f7a576e42_0_72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546" name="Google Shape;1546;g27f7a576e42_0_721"/>
          <p:cNvCxnSpPr>
            <a:stCxn id="1547" idx="4"/>
            <a:endCxn id="154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548" name="Google Shape;1548;g27f7a576e42_0_72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549" name="Google Shape;1549;g27f7a576e42_0_72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547" name="Google Shape;1547;g27f7a576e42_0_72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50" name="Google Shape;1550;g27f7a576e42_0_72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551" name="Google Shape;1551;g27f7a576e42_0_72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552" name="Google Shape;1552;g27f7a576e42_0_72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1553" name="Google Shape;1553;g27f7a576e42_0_72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1554" name="Google Shape;1554;g27f7a576e42_0_72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555" name="Google Shape;1555;g27f7a576e42_0_721"/>
          <p:cNvSpPr/>
          <p:nvPr/>
        </p:nvSpPr>
        <p:spPr>
          <a:xfrm>
            <a:off x="362275" y="1510550"/>
            <a:ext cx="8245200" cy="91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g27f7a576e42_0_721"/>
          <p:cNvSpPr txBox="1"/>
          <p:nvPr/>
        </p:nvSpPr>
        <p:spPr>
          <a:xfrm>
            <a:off x="485400" y="39415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s</a:t>
            </a:r>
            <a:r>
              <a:rPr lang="en-US" sz="2900" i="1">
                <a:latin typeface="Calibri"/>
                <a:ea typeface="Calibri"/>
                <a:cs typeface="Calibri"/>
                <a:sym typeface="Calibri"/>
              </a:rPr>
              <a:t>ound</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1557" name="Google Shape;1557;g27f7a576e42_0_721"/>
          <p:cNvSpPr txBox="1"/>
          <p:nvPr/>
        </p:nvSpPr>
        <p:spPr>
          <a:xfrm>
            <a:off x="962882" y="5483190"/>
            <a:ext cx="7874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a:solidFill>
                  <a:srgbClr val="434343"/>
                </a:solidFill>
                <a:latin typeface="Helvetica Neue Light"/>
                <a:ea typeface="Helvetica Neue Light"/>
                <a:cs typeface="Helvetica Neue Light"/>
                <a:sym typeface="Helvetica Neue Light"/>
              </a:rPr>
              <a:t>Sound impacts my life by showing how to move objects in our environment which can help us survive.</a:t>
            </a:r>
            <a:endParaRPr sz="1000">
              <a:solidFill>
                <a:srgbClr val="434343"/>
              </a:solidFill>
            </a:endParaRPr>
          </a:p>
        </p:txBody>
      </p:sp>
      <p:sp>
        <p:nvSpPr>
          <p:cNvPr id="1558" name="Google Shape;1558;g27f7a576e42_0_721"/>
          <p:cNvSpPr txBox="1"/>
          <p:nvPr/>
        </p:nvSpPr>
        <p:spPr>
          <a:xfrm>
            <a:off x="1014332" y="1600708"/>
            <a:ext cx="78741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000">
                <a:solidFill>
                  <a:srgbClr val="374151"/>
                </a:solidFill>
                <a:latin typeface="Helvetica Neue Light"/>
                <a:ea typeface="Helvetica Neue Light"/>
                <a:cs typeface="Helvetica Neue Light"/>
                <a:sym typeface="Helvetica Neue Light"/>
              </a:rPr>
              <a:t>Sound impacts my life by helping us communicate with other people and the environment around us.</a:t>
            </a:r>
            <a:endParaRPr sz="2800" i="0" u="none" strike="noStrike" cap="none">
              <a:solidFill>
                <a:srgbClr val="374151"/>
              </a:solidFill>
              <a:latin typeface="Helvetica Neue Light"/>
              <a:ea typeface="Helvetica Neue Light"/>
              <a:cs typeface="Helvetica Neue Light"/>
              <a:sym typeface="Helvetica Neue Light"/>
            </a:endParaRPr>
          </a:p>
        </p:txBody>
      </p:sp>
      <p:sp>
        <p:nvSpPr>
          <p:cNvPr id="1559" name="Google Shape;1559;g27f7a576e42_0_721"/>
          <p:cNvSpPr txBox="1"/>
          <p:nvPr/>
        </p:nvSpPr>
        <p:spPr>
          <a:xfrm>
            <a:off x="962875" y="4191888"/>
            <a:ext cx="7977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a:solidFill>
                  <a:srgbClr val="43464D"/>
                </a:solidFill>
                <a:latin typeface="Helvetica Neue Light"/>
                <a:ea typeface="Helvetica Neue Light"/>
                <a:cs typeface="Helvetica Neue Light"/>
                <a:sym typeface="Helvetica Neue Light"/>
              </a:rPr>
              <a:t>Sound impacts my life by showing how plants and animals interact with one another so we can make healthy choices in our lives.</a:t>
            </a:r>
            <a:endParaRPr sz="2000" b="0" i="0" u="none" strike="noStrike" cap="none">
              <a:solidFill>
                <a:srgbClr val="000000"/>
              </a:solidFill>
              <a:latin typeface="Helvetica Neue Light"/>
              <a:ea typeface="Helvetica Neue Light"/>
              <a:cs typeface="Helvetica Neue Light"/>
              <a:sym typeface="Helvetica Neue Light"/>
            </a:endParaRPr>
          </a:p>
        </p:txBody>
      </p:sp>
      <p:sp>
        <p:nvSpPr>
          <p:cNvPr id="1560" name="Google Shape;1560;g27f7a576e42_0_721"/>
          <p:cNvSpPr txBox="1"/>
          <p:nvPr/>
        </p:nvSpPr>
        <p:spPr>
          <a:xfrm>
            <a:off x="1014332" y="2818171"/>
            <a:ext cx="7874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a:solidFill>
                  <a:srgbClr val="43464D"/>
                </a:solidFill>
                <a:latin typeface="Helvetica Neue Light"/>
                <a:ea typeface="Helvetica Neue Light"/>
                <a:cs typeface="Helvetica Neue Light"/>
                <a:sym typeface="Helvetica Neue Light"/>
              </a:rPr>
              <a:t>Sound impacts my life by explaining how weather works so we can better understand the world around us.</a:t>
            </a:r>
            <a:endParaRPr sz="20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g27f7a576e42_0_742"/>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67" name="Google Shape;1567;g27f7a576e42_0_74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568" name="Google Shape;1568;g27f7a576e42_0_74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1569" name="Google Shape;1569;g27f7a576e42_0_742"/>
          <p:cNvCxnSpPr>
            <a:stCxn id="1570" idx="4"/>
            <a:endCxn id="156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571" name="Google Shape;1571;g27f7a576e42_0_74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572" name="Google Shape;1572;g27f7a576e42_0_74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570" name="Google Shape;1570;g27f7a576e42_0_74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573" name="Google Shape;1573;g27f7a576e42_0_742"/>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1574" name="Google Shape;1574;g27f7a576e42_0_742"/>
          <p:cNvCxnSpPr>
            <a:stCxn id="1575" idx="4"/>
            <a:endCxn id="156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1576" name="Google Shape;1576;g27f7a576e42_0_742"/>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1577" name="Google Shape;1577;g27f7a576e42_0_742"/>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1575" name="Google Shape;1575;g27f7a576e42_0_742"/>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8" name="Google Shape;1578;g27f7a576e42_0_742"/>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1579" name="Google Shape;1579;g27f7a576e42_0_742"/>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1580" name="Google Shape;1580;g27f7a576e42_0_742"/>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1581" name="Google Shape;1581;g27f7a576e42_0_742"/>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s</a:t>
            </a:r>
            <a:r>
              <a:rPr lang="en-US" sz="1800">
                <a:latin typeface="Helvetica Neue Light"/>
                <a:ea typeface="Helvetica Neue Light"/>
                <a:cs typeface="Helvetica Neue Light"/>
                <a:sym typeface="Helvetica Neue Light"/>
              </a:rPr>
              <a:t>ound </a:t>
            </a:r>
            <a:r>
              <a:rPr lang="en-US" sz="1800" b="0" i="0" u="none" strike="noStrike" cap="none">
                <a:solidFill>
                  <a:srgbClr val="000000"/>
                </a:solidFill>
                <a:latin typeface="Helvetica Neue Light"/>
                <a:ea typeface="Helvetica Neue Light"/>
                <a:cs typeface="Helvetica Neue Light"/>
                <a:sym typeface="Helvetica Neue Light"/>
              </a:rPr>
              <a:t>impact my life?</a:t>
            </a:r>
            <a:endParaRPr sz="1800" b="0" i="0" u="none" strike="noStrike" cap="none">
              <a:solidFill>
                <a:srgbClr val="000000"/>
              </a:solidFill>
              <a:latin typeface="Arial"/>
              <a:ea typeface="Arial"/>
              <a:cs typeface="Arial"/>
              <a:sym typeface="Arial"/>
            </a:endParaRPr>
          </a:p>
        </p:txBody>
      </p:sp>
      <p:sp>
        <p:nvSpPr>
          <p:cNvPr id="1582" name="Google Shape;1582;g27f7a576e42_0_742"/>
          <p:cNvSpPr txBox="1"/>
          <p:nvPr/>
        </p:nvSpPr>
        <p:spPr>
          <a:xfrm>
            <a:off x="6206125" y="3649725"/>
            <a:ext cx="2529900" cy="2586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Clr>
                <a:schemeClr val="dk1"/>
              </a:buClr>
              <a:buFont typeface="Arial"/>
              <a:buNone/>
            </a:pPr>
            <a:r>
              <a:rPr lang="en-US" sz="2400">
                <a:solidFill>
                  <a:srgbClr val="374151"/>
                </a:solidFill>
                <a:latin typeface="Calibri"/>
                <a:ea typeface="Calibri"/>
                <a:cs typeface="Calibri"/>
                <a:sym typeface="Calibri"/>
              </a:rPr>
              <a:t>Sound impacts my life by helping us communicate with other people and the environment around us.</a:t>
            </a:r>
            <a:endParaRPr sz="2800" i="0" u="none" strike="noStrike" cap="none">
              <a:solidFill>
                <a:srgbClr val="000000"/>
              </a:solidFill>
              <a:latin typeface="Calibri"/>
              <a:ea typeface="Calibri"/>
              <a:cs typeface="Calibri"/>
              <a:sym typeface="Calibri"/>
            </a:endParaRPr>
          </a:p>
        </p:txBody>
      </p:sp>
      <p:sp>
        <p:nvSpPr>
          <p:cNvPr id="1583" name="Google Shape;1583;g27f7a576e42_0_742"/>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i="0" u="none" strike="noStrike" cap="none">
                <a:solidFill>
                  <a:srgbClr val="000000"/>
                </a:solidFill>
                <a:latin typeface="Poppins"/>
                <a:ea typeface="Poppins"/>
                <a:cs typeface="Poppins"/>
                <a:sym typeface="Poppins"/>
              </a:rPr>
              <a:t>S</a:t>
            </a:r>
            <a:r>
              <a:rPr lang="en-US" sz="2900" b="1">
                <a:latin typeface="Poppins"/>
                <a:ea typeface="Poppins"/>
                <a:cs typeface="Poppins"/>
                <a:sym typeface="Poppins"/>
              </a:rPr>
              <a:t>ound</a:t>
            </a:r>
            <a:endParaRPr sz="700" b="0" i="0" u="none" strike="noStrike" cap="none">
              <a:solidFill>
                <a:srgbClr val="000000"/>
              </a:solidFill>
              <a:latin typeface="Arial"/>
              <a:ea typeface="Arial"/>
              <a:cs typeface="Arial"/>
              <a:sym typeface="Arial"/>
            </a:endParaRPr>
          </a:p>
        </p:txBody>
      </p:sp>
      <p:sp>
        <p:nvSpPr>
          <p:cNvPr id="1584" name="Google Shape;1584;g27f7a576e42_0_742"/>
          <p:cNvSpPr txBox="1"/>
          <p:nvPr/>
        </p:nvSpPr>
        <p:spPr>
          <a:xfrm>
            <a:off x="578275" y="4707988"/>
            <a:ext cx="3582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a:solidFill>
                  <a:schemeClr val="dk1"/>
                </a:solidFill>
                <a:latin typeface="Calibri"/>
                <a:ea typeface="Calibri"/>
                <a:cs typeface="Calibri"/>
                <a:sym typeface="Calibri"/>
              </a:rPr>
              <a:t>A</a:t>
            </a:r>
            <a:r>
              <a:rPr lang="en-US" sz="2400">
                <a:solidFill>
                  <a:schemeClr val="dk1"/>
                </a:solidFill>
                <a:latin typeface="Calibri"/>
                <a:ea typeface="Calibri"/>
                <a:cs typeface="Calibri"/>
                <a:sym typeface="Calibri"/>
              </a:rPr>
              <a:t> piano being played</a:t>
            </a:r>
            <a:endParaRPr sz="2400" b="0" i="0" u="none" strike="noStrike" cap="none">
              <a:solidFill>
                <a:srgbClr val="000000"/>
              </a:solidFill>
              <a:latin typeface="Arial"/>
              <a:ea typeface="Arial"/>
              <a:cs typeface="Arial"/>
              <a:sym typeface="Arial"/>
            </a:endParaRPr>
          </a:p>
        </p:txBody>
      </p:sp>
      <p:sp>
        <p:nvSpPr>
          <p:cNvPr id="1585" name="Google Shape;1585;g27f7a576e42_0_742"/>
          <p:cNvSpPr txBox="1"/>
          <p:nvPr/>
        </p:nvSpPr>
        <p:spPr>
          <a:xfrm>
            <a:off x="649675" y="1249525"/>
            <a:ext cx="35820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400">
                <a:solidFill>
                  <a:srgbClr val="43464D"/>
                </a:solidFill>
                <a:latin typeface="Calibri"/>
                <a:ea typeface="Calibri"/>
                <a:cs typeface="Calibri"/>
                <a:sym typeface="Calibri"/>
              </a:rPr>
              <a:t>Energy that is carried by vibration of one or more objects or particles to our ears</a:t>
            </a:r>
            <a:endParaRPr sz="2200" i="0" u="none" strike="noStrike" cap="none">
              <a:solidFill>
                <a:srgbClr val="000000"/>
              </a:solidFill>
              <a:latin typeface="Calibri"/>
              <a:ea typeface="Calibri"/>
              <a:cs typeface="Calibri"/>
              <a:sym typeface="Calibri"/>
            </a:endParaRPr>
          </a:p>
        </p:txBody>
      </p:sp>
      <p:pic>
        <p:nvPicPr>
          <p:cNvPr id="1586" name="Google Shape;1586;g27f7a576e42_0_742"/>
          <p:cNvPicPr preferRelativeResize="0"/>
          <p:nvPr/>
        </p:nvPicPr>
        <p:blipFill>
          <a:blip r:embed="rId3">
            <a:alphaModFix/>
          </a:blip>
          <a:stretch>
            <a:fillRect/>
          </a:stretch>
        </p:blipFill>
        <p:spPr>
          <a:xfrm>
            <a:off x="5845900" y="1070800"/>
            <a:ext cx="2749301" cy="16535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g27f7a576e42_0_76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593" name="Google Shape;1593;g27f7a576e42_0_76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g27f7a576e42_0_773"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g27f7a576e42_0_773"/>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fontScale="85000"/>
          </a:bodyPr>
          <a:lstStyle/>
          <a:p>
            <a:pPr marL="0" lvl="0" indent="0" algn="ctr" rtl="0">
              <a:lnSpc>
                <a:spcPct val="100000"/>
              </a:lnSpc>
              <a:spcBef>
                <a:spcPts val="0"/>
              </a:spcBef>
              <a:spcAft>
                <a:spcPts val="0"/>
              </a:spcAft>
              <a:buClr>
                <a:schemeClr val="dk1"/>
              </a:buClr>
              <a:buSzPct val="100000"/>
              <a:buNone/>
            </a:pPr>
            <a:r>
              <a:rPr lang="en-US" b="1" u="sng">
                <a:solidFill>
                  <a:schemeClr val="dk1"/>
                </a:solidFill>
              </a:rPr>
              <a:t>Sound</a:t>
            </a:r>
            <a:r>
              <a:rPr lang="en-US" b="1">
                <a:solidFill>
                  <a:schemeClr val="dk1"/>
                </a:solidFill>
              </a:rPr>
              <a:t>: </a:t>
            </a:r>
            <a:r>
              <a:rPr lang="en-US" sz="3600">
                <a:solidFill>
                  <a:srgbClr val="1F1F1F"/>
                </a:solidFill>
                <a:highlight>
                  <a:schemeClr val="lt1"/>
                </a:highlight>
              </a:rPr>
              <a:t>energy that is carried by vibration of one or more objects or particles to our ears</a:t>
            </a:r>
            <a:endParaRPr/>
          </a:p>
        </p:txBody>
      </p:sp>
      <p:pic>
        <p:nvPicPr>
          <p:cNvPr id="1601" name="Google Shape;1601;g27f7a576e42_0_773"/>
          <p:cNvPicPr preferRelativeResize="0"/>
          <p:nvPr/>
        </p:nvPicPr>
        <p:blipFill>
          <a:blip r:embed="rId4">
            <a:alphaModFix/>
          </a:blip>
          <a:stretch>
            <a:fillRect/>
          </a:stretch>
        </p:blipFill>
        <p:spPr>
          <a:xfrm>
            <a:off x="2076501" y="2298825"/>
            <a:ext cx="4990975" cy="41705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g27f7a576e42_0_78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g27f7a576e42_0_780"/>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a:t>
            </a:r>
            <a:r>
              <a:rPr lang="en-US" sz="3000">
                <a:solidFill>
                  <a:schemeClr val="dk1"/>
                </a:solidFill>
                <a:latin typeface="Calibri"/>
                <a:ea typeface="Calibri"/>
                <a:cs typeface="Calibri"/>
                <a:sym typeface="Calibri"/>
              </a:rPr>
              <a:t>is sound produced and transmitted</a:t>
            </a:r>
            <a:r>
              <a:rPr lang="en-US" sz="3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609" name="Google Shape;1609;g27f7a576e42_0_780"/>
          <p:cNvPicPr preferRelativeResize="0"/>
          <p:nvPr/>
        </p:nvPicPr>
        <p:blipFill>
          <a:blip r:embed="rId4">
            <a:alphaModFix/>
          </a:blip>
          <a:stretch>
            <a:fillRect/>
          </a:stretch>
        </p:blipFill>
        <p:spPr>
          <a:xfrm>
            <a:off x="1590675" y="1962059"/>
            <a:ext cx="5962650" cy="39338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g2806620ca31_1_8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616" name="Google Shape;1616;g2806620ca31_1_88"/>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hlink"/>
                </a:solidFill>
                <a:latin typeface="Calibri"/>
                <a:ea typeface="Calibri"/>
                <a:cs typeface="Calibri"/>
                <a:sym typeface="Calibri"/>
                <a:hlinkClick r:id="rId3"/>
              </a:rPr>
              <a:t>S</a:t>
            </a:r>
            <a:r>
              <a:rPr lang="en-US" sz="3600" u="sng">
                <a:solidFill>
                  <a:schemeClr val="hlink"/>
                </a:solidFill>
                <a:latin typeface="Calibri"/>
                <a:ea typeface="Calibri"/>
                <a:cs typeface="Calibri"/>
                <a:sym typeface="Calibri"/>
                <a:hlinkClick r:id="rId3"/>
              </a:rPr>
              <a:t>ound</a:t>
            </a:r>
            <a:endParaRPr sz="3600" b="0" i="0"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Piano Sound Waves</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617" name="Google Shape;1617;g2806620ca31_1_8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1618" name="Google Shape;1618;g2806620ca31_1_88"/>
          <p:cNvSpPr txBox="1"/>
          <p:nvPr/>
        </p:nvSpPr>
        <p:spPr>
          <a:xfrm>
            <a:off x="411982" y="2230734"/>
            <a:ext cx="25524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simulation to explore s</a:t>
            </a:r>
            <a:r>
              <a:rPr lang="en-US" sz="1800" i="1">
                <a:solidFill>
                  <a:schemeClr val="dk1"/>
                </a:solidFill>
                <a:latin typeface="Calibri"/>
                <a:ea typeface="Calibri"/>
                <a:cs typeface="Calibri"/>
                <a:sym typeface="Calibri"/>
              </a:rPr>
              <a:t>ound</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you will explore </a:t>
            </a:r>
            <a:r>
              <a:rPr lang="en-US" sz="1800" i="1">
                <a:solidFill>
                  <a:schemeClr val="dk1"/>
                </a:solidFill>
                <a:latin typeface="Calibri"/>
                <a:ea typeface="Calibri"/>
                <a:cs typeface="Calibri"/>
                <a:sym typeface="Calibri"/>
              </a:rPr>
              <a:t>the relationships between sound and sound waves</a:t>
            </a:r>
            <a:r>
              <a:rPr lang="en-US" sz="1800" b="0" i="1"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19" name="Google Shape;1619;g2806620ca31_1_88"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0" name="Google Shape;1620;g2806620ca31_1_88"/>
          <p:cNvPicPr preferRelativeResize="0"/>
          <p:nvPr/>
        </p:nvPicPr>
        <p:blipFill>
          <a:blip r:embed="rId6">
            <a:alphaModFix/>
          </a:blip>
          <a:stretch>
            <a:fillRect/>
          </a:stretch>
        </p:blipFill>
        <p:spPr>
          <a:xfrm>
            <a:off x="3344000" y="2230725"/>
            <a:ext cx="4903626" cy="41878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1626" name="Google Shape;1626;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pic>
        <p:nvPicPr>
          <p:cNvPr id="1631" name="Google Shape;1631;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1632" name="Google Shape;1632;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1633" name="Google Shape;1633;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1634" name="Google Shape;1634;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1635" name="Google Shape;1635;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7e576c1a67_0_173"/>
          <p:cNvSpPr txBox="1"/>
          <p:nvPr/>
        </p:nvSpPr>
        <p:spPr>
          <a:xfrm>
            <a:off x="989763" y="216922"/>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Arial"/>
              <a:buNone/>
            </a:pPr>
            <a:r>
              <a:rPr lang="en-US" sz="3600" b="0" i="0" u="none" strike="noStrike" cap="none">
                <a:solidFill>
                  <a:schemeClr val="dk1"/>
                </a:solidFill>
                <a:latin typeface="Calibri"/>
                <a:ea typeface="Calibri"/>
                <a:cs typeface="Calibri"/>
                <a:sym typeface="Calibri"/>
              </a:rPr>
              <a:t>Energy transformation is changing energy from one form to another.</a:t>
            </a:r>
            <a:endParaRPr sz="3600" b="0" i="0" u="none" strike="noStrike" cap="none">
              <a:solidFill>
                <a:schemeClr val="dk1"/>
              </a:solidFill>
              <a:latin typeface="Calibri"/>
              <a:ea typeface="Calibri"/>
              <a:cs typeface="Calibri"/>
              <a:sym typeface="Calibri"/>
            </a:endParaRPr>
          </a:p>
        </p:txBody>
      </p:sp>
      <p:sp>
        <p:nvSpPr>
          <p:cNvPr id="214" name="Google Shape;214;g27e576c1a67_0_1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7e576c1a67_0_173"/>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True</a:t>
            </a:r>
            <a:endParaRPr sz="1400" b="0" i="0" u="none" strike="noStrike" cap="none">
              <a:solidFill>
                <a:srgbClr val="FF0000"/>
              </a:solidFill>
              <a:latin typeface="Arial"/>
              <a:ea typeface="Arial"/>
              <a:cs typeface="Arial"/>
              <a:sym typeface="Arial"/>
            </a:endParaRPr>
          </a:p>
          <a:p>
            <a:pPr marL="457200" marR="0" lvl="0" indent="-431800" algn="l" rtl="0">
              <a:lnSpc>
                <a:spcPct val="115000"/>
              </a:lnSpc>
              <a:spcBef>
                <a:spcPts val="64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False</a:t>
            </a:r>
            <a:endParaRPr sz="3200" b="0" i="0" u="none" strike="noStrike" cap="none">
              <a:solidFill>
                <a:schemeClr val="dk1"/>
              </a:solidFill>
              <a:latin typeface="Calibri"/>
              <a:ea typeface="Calibri"/>
              <a:cs typeface="Calibri"/>
              <a:sym typeface="Calibri"/>
            </a:endParaRPr>
          </a:p>
        </p:txBody>
      </p:sp>
      <p:pic>
        <p:nvPicPr>
          <p:cNvPr id="216" name="Google Shape;216;g27e576c1a67_0_173"/>
          <p:cNvPicPr preferRelativeResize="0"/>
          <p:nvPr/>
        </p:nvPicPr>
        <p:blipFill rotWithShape="1">
          <a:blip r:embed="rId4">
            <a:alphaModFix/>
          </a:blip>
          <a:srcRect/>
          <a:stretch/>
        </p:blipFill>
        <p:spPr>
          <a:xfrm>
            <a:off x="3494171" y="2985650"/>
            <a:ext cx="5274301" cy="3586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87c22e3313_0_182"/>
          <p:cNvSpPr txBox="1"/>
          <p:nvPr/>
        </p:nvSpPr>
        <p:spPr>
          <a:xfrm>
            <a:off x="838381" y="424771"/>
            <a:ext cx="7467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Matter</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has </a:t>
            </a:r>
            <a:r>
              <a:rPr lang="en-US" sz="3000">
                <a:solidFill>
                  <a:srgbClr val="0C0C0C"/>
                </a:solidFill>
                <a:latin typeface="Calibri"/>
                <a:ea typeface="Calibri"/>
                <a:cs typeface="Calibri"/>
                <a:sym typeface="Calibri"/>
              </a:rPr>
              <a:t>_____ </a:t>
            </a:r>
            <a:r>
              <a:rPr lang="en-US" sz="3000" b="0" i="0" u="none" strike="noStrike" cap="none">
                <a:solidFill>
                  <a:srgbClr val="0C0C0C"/>
                </a:solidFill>
                <a:latin typeface="Calibri"/>
                <a:ea typeface="Calibri"/>
                <a:cs typeface="Calibri"/>
                <a:sym typeface="Calibri"/>
              </a:rPr>
              <a:t>and takes up space</a:t>
            </a:r>
            <a:endParaRPr sz="3000" b="1" i="0" u="none" strike="noStrike" cap="none">
              <a:solidFill>
                <a:schemeClr val="dk1"/>
              </a:solidFill>
              <a:latin typeface="Calibri"/>
              <a:ea typeface="Calibri"/>
              <a:cs typeface="Calibri"/>
              <a:sym typeface="Calibri"/>
            </a:endParaRPr>
          </a:p>
        </p:txBody>
      </p:sp>
      <p:pic>
        <p:nvPicPr>
          <p:cNvPr id="223" name="Google Shape;223;g287c22e3313_0_182" descr="states of matter.jpg"/>
          <p:cNvPicPr preferRelativeResize="0"/>
          <p:nvPr/>
        </p:nvPicPr>
        <p:blipFill rotWithShape="1">
          <a:blip r:embed="rId3">
            <a:alphaModFix/>
          </a:blip>
          <a:srcRect l="-12611" r="-12623"/>
          <a:stretch/>
        </p:blipFill>
        <p:spPr>
          <a:xfrm>
            <a:off x="2948672" y="3230398"/>
            <a:ext cx="5749376" cy="3161949"/>
          </a:xfrm>
          <a:prstGeom prst="rect">
            <a:avLst/>
          </a:prstGeom>
          <a:noFill/>
          <a:ln>
            <a:noFill/>
          </a:ln>
        </p:spPr>
      </p:pic>
      <p:sp>
        <p:nvSpPr>
          <p:cNvPr id="224" name="Google Shape;224;g287c22e3313_0_182"/>
          <p:cNvSpPr txBox="1"/>
          <p:nvPr/>
        </p:nvSpPr>
        <p:spPr>
          <a:xfrm>
            <a:off x="371075" y="1579026"/>
            <a:ext cx="7467300" cy="20955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50000"/>
              </a:lnSpc>
              <a:spcBef>
                <a:spcPts val="0"/>
              </a:spcBef>
              <a:spcAft>
                <a:spcPts val="0"/>
              </a:spcAft>
              <a:buClr>
                <a:schemeClr val="dk1"/>
              </a:buClr>
              <a:buSzPts val="3000"/>
              <a:buFont typeface="Calibri"/>
              <a:buAutoNum type="alphaUcPeriod"/>
            </a:pPr>
            <a:r>
              <a:rPr lang="en-US" sz="3000">
                <a:solidFill>
                  <a:srgbClr val="0C0C0C"/>
                </a:solidFill>
                <a:latin typeface="Calibri"/>
                <a:ea typeface="Calibri"/>
                <a:cs typeface="Calibri"/>
                <a:sym typeface="Calibri"/>
              </a:rPr>
              <a:t>Weight</a:t>
            </a:r>
            <a:endParaRPr sz="3000">
              <a:solidFill>
                <a:srgbClr val="0C0C0C"/>
              </a:solidFill>
              <a:latin typeface="Calibri"/>
              <a:ea typeface="Calibri"/>
              <a:cs typeface="Calibri"/>
              <a:sym typeface="Calibri"/>
            </a:endParaRPr>
          </a:p>
          <a:p>
            <a:pPr marL="457200" marR="0" lvl="0" indent="-419100" algn="l" rtl="0">
              <a:lnSpc>
                <a:spcPct val="150000"/>
              </a:lnSpc>
              <a:spcBef>
                <a:spcPts val="0"/>
              </a:spcBef>
              <a:spcAft>
                <a:spcPts val="0"/>
              </a:spcAft>
              <a:buClr>
                <a:srgbClr val="0C0C0C"/>
              </a:buClr>
              <a:buSzPts val="3000"/>
              <a:buFont typeface="Calibri"/>
              <a:buAutoNum type="alphaUcPeriod"/>
            </a:pPr>
            <a:r>
              <a:rPr lang="en-US" sz="3000">
                <a:solidFill>
                  <a:srgbClr val="0C0C0C"/>
                </a:solidFill>
                <a:latin typeface="Calibri"/>
                <a:ea typeface="Calibri"/>
                <a:cs typeface="Calibri"/>
                <a:sym typeface="Calibri"/>
              </a:rPr>
              <a:t>Mass</a:t>
            </a:r>
            <a:endParaRPr sz="3000">
              <a:solidFill>
                <a:srgbClr val="0C0C0C"/>
              </a:solidFill>
              <a:latin typeface="Calibri"/>
              <a:ea typeface="Calibri"/>
              <a:cs typeface="Calibri"/>
              <a:sym typeface="Calibri"/>
            </a:endParaRPr>
          </a:p>
        </p:txBody>
      </p:sp>
      <p:sp>
        <p:nvSpPr>
          <p:cNvPr id="225" name="Google Shape;225;g287c22e3313_0_18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87c22e3313_0_211"/>
          <p:cNvSpPr txBox="1"/>
          <p:nvPr/>
        </p:nvSpPr>
        <p:spPr>
          <a:xfrm>
            <a:off x="838381" y="424771"/>
            <a:ext cx="7467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Matter</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has </a:t>
            </a:r>
            <a:r>
              <a:rPr lang="en-US" sz="3000">
                <a:solidFill>
                  <a:srgbClr val="0C0C0C"/>
                </a:solidFill>
                <a:latin typeface="Calibri"/>
                <a:ea typeface="Calibri"/>
                <a:cs typeface="Calibri"/>
                <a:sym typeface="Calibri"/>
              </a:rPr>
              <a:t>_____ </a:t>
            </a:r>
            <a:r>
              <a:rPr lang="en-US" sz="3000" b="0" i="0" u="none" strike="noStrike" cap="none">
                <a:solidFill>
                  <a:srgbClr val="0C0C0C"/>
                </a:solidFill>
                <a:latin typeface="Calibri"/>
                <a:ea typeface="Calibri"/>
                <a:cs typeface="Calibri"/>
                <a:sym typeface="Calibri"/>
              </a:rPr>
              <a:t>and takes up space</a:t>
            </a:r>
            <a:endParaRPr sz="3000" b="1" i="0" u="none" strike="noStrike" cap="none">
              <a:solidFill>
                <a:schemeClr val="dk1"/>
              </a:solidFill>
              <a:latin typeface="Calibri"/>
              <a:ea typeface="Calibri"/>
              <a:cs typeface="Calibri"/>
              <a:sym typeface="Calibri"/>
            </a:endParaRPr>
          </a:p>
        </p:txBody>
      </p:sp>
      <p:pic>
        <p:nvPicPr>
          <p:cNvPr id="232" name="Google Shape;232;g287c22e3313_0_211" descr="states of matter.jpg"/>
          <p:cNvPicPr preferRelativeResize="0"/>
          <p:nvPr/>
        </p:nvPicPr>
        <p:blipFill rotWithShape="1">
          <a:blip r:embed="rId3">
            <a:alphaModFix/>
          </a:blip>
          <a:srcRect l="-12611" r="-12623"/>
          <a:stretch/>
        </p:blipFill>
        <p:spPr>
          <a:xfrm>
            <a:off x="2948672" y="3230398"/>
            <a:ext cx="5749376" cy="3161949"/>
          </a:xfrm>
          <a:prstGeom prst="rect">
            <a:avLst/>
          </a:prstGeom>
          <a:noFill/>
          <a:ln>
            <a:noFill/>
          </a:ln>
        </p:spPr>
      </p:pic>
      <p:sp>
        <p:nvSpPr>
          <p:cNvPr id="233" name="Google Shape;233;g287c22e3313_0_211"/>
          <p:cNvSpPr txBox="1"/>
          <p:nvPr/>
        </p:nvSpPr>
        <p:spPr>
          <a:xfrm>
            <a:off x="371075" y="1579026"/>
            <a:ext cx="7467300" cy="20955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50000"/>
              </a:lnSpc>
              <a:spcBef>
                <a:spcPts val="0"/>
              </a:spcBef>
              <a:spcAft>
                <a:spcPts val="0"/>
              </a:spcAft>
              <a:buClr>
                <a:schemeClr val="dk1"/>
              </a:buClr>
              <a:buSzPts val="3000"/>
              <a:buFont typeface="Calibri"/>
              <a:buAutoNum type="alphaUcPeriod"/>
            </a:pPr>
            <a:r>
              <a:rPr lang="en-US" sz="3000">
                <a:solidFill>
                  <a:srgbClr val="0C0C0C"/>
                </a:solidFill>
                <a:latin typeface="Calibri"/>
                <a:ea typeface="Calibri"/>
                <a:cs typeface="Calibri"/>
                <a:sym typeface="Calibri"/>
              </a:rPr>
              <a:t>Weight</a:t>
            </a:r>
            <a:endParaRPr sz="3000">
              <a:solidFill>
                <a:srgbClr val="0C0C0C"/>
              </a:solidFill>
              <a:latin typeface="Calibri"/>
              <a:ea typeface="Calibri"/>
              <a:cs typeface="Calibri"/>
              <a:sym typeface="Calibri"/>
            </a:endParaRPr>
          </a:p>
          <a:p>
            <a:pPr marL="457200" marR="0" lvl="0" indent="-419100" algn="l" rtl="0">
              <a:lnSpc>
                <a:spcPct val="150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Mass</a:t>
            </a:r>
            <a:endParaRPr sz="3000">
              <a:solidFill>
                <a:srgbClr val="0C0C0C"/>
              </a:solidFill>
              <a:latin typeface="Calibri"/>
              <a:ea typeface="Calibri"/>
              <a:cs typeface="Calibri"/>
              <a:sym typeface="Calibri"/>
            </a:endParaRPr>
          </a:p>
        </p:txBody>
      </p:sp>
      <p:sp>
        <p:nvSpPr>
          <p:cNvPr id="234" name="Google Shape;234;g287c22e3313_0_21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87c22e3313_0_219"/>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Motion</a:t>
            </a:r>
            <a:r>
              <a:rPr lang="en-US" b="1">
                <a:solidFill>
                  <a:schemeClr val="dk1"/>
                </a:solidFill>
              </a:rPr>
              <a:t>: </a:t>
            </a:r>
            <a:r>
              <a:rPr lang="en-US">
                <a:solidFill>
                  <a:schemeClr val="dk1"/>
                </a:solidFill>
              </a:rPr>
              <a:t>moving from one place to another</a:t>
            </a:r>
            <a:endParaRPr/>
          </a:p>
        </p:txBody>
      </p:sp>
      <p:pic>
        <p:nvPicPr>
          <p:cNvPr id="241" name="Google Shape;241;g287c22e3313_0_219"/>
          <p:cNvPicPr preferRelativeResize="0"/>
          <p:nvPr/>
        </p:nvPicPr>
        <p:blipFill>
          <a:blip r:embed="rId3">
            <a:alphaModFix/>
          </a:blip>
          <a:stretch>
            <a:fillRect/>
          </a:stretch>
        </p:blipFill>
        <p:spPr>
          <a:xfrm>
            <a:off x="2482910" y="2185225"/>
            <a:ext cx="4178174" cy="4178174"/>
          </a:xfrm>
          <a:prstGeom prst="rect">
            <a:avLst/>
          </a:prstGeom>
          <a:noFill/>
          <a:ln>
            <a:noFill/>
          </a:ln>
        </p:spPr>
      </p:pic>
      <p:sp>
        <p:nvSpPr>
          <p:cNvPr id="242" name="Google Shape;242;g287c22e3313_0_219"/>
          <p:cNvSpPr txBox="1"/>
          <p:nvPr/>
        </p:nvSpPr>
        <p:spPr>
          <a:xfrm>
            <a:off x="453700" y="1806251"/>
            <a:ext cx="7467300" cy="20955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50000"/>
              </a:lnSpc>
              <a:spcBef>
                <a:spcPts val="0"/>
              </a:spcBef>
              <a:spcAft>
                <a:spcPts val="0"/>
              </a:spcAft>
              <a:buClr>
                <a:schemeClr val="dk1"/>
              </a:buClr>
              <a:buSzPts val="3000"/>
              <a:buFont typeface="Calibri"/>
              <a:buAutoNum type="alphaUcPeriod"/>
            </a:pPr>
            <a:r>
              <a:rPr lang="en-US" sz="3000">
                <a:solidFill>
                  <a:srgbClr val="0C0C0C"/>
                </a:solidFill>
                <a:latin typeface="Calibri"/>
                <a:ea typeface="Calibri"/>
                <a:cs typeface="Calibri"/>
                <a:sym typeface="Calibri"/>
              </a:rPr>
              <a:t>True</a:t>
            </a:r>
            <a:endParaRPr sz="3000">
              <a:solidFill>
                <a:srgbClr val="0C0C0C"/>
              </a:solidFill>
              <a:latin typeface="Calibri"/>
              <a:ea typeface="Calibri"/>
              <a:cs typeface="Calibri"/>
              <a:sym typeface="Calibri"/>
            </a:endParaRPr>
          </a:p>
          <a:p>
            <a:pPr marL="457200" marR="0" lvl="0" indent="-419100" algn="l" rtl="0">
              <a:lnSpc>
                <a:spcPct val="150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False</a:t>
            </a:r>
            <a:endParaRPr sz="3000">
              <a:solidFill>
                <a:schemeClr val="dk1"/>
              </a:solidFill>
              <a:latin typeface="Calibri"/>
              <a:ea typeface="Calibri"/>
              <a:cs typeface="Calibri"/>
              <a:sym typeface="Calibri"/>
            </a:endParaRPr>
          </a:p>
        </p:txBody>
      </p:sp>
      <p:sp>
        <p:nvSpPr>
          <p:cNvPr id="243" name="Google Shape;243;g287c22e3313_0_21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87c22e3313_0_227"/>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Motion</a:t>
            </a:r>
            <a:r>
              <a:rPr lang="en-US" b="1">
                <a:solidFill>
                  <a:schemeClr val="dk1"/>
                </a:solidFill>
              </a:rPr>
              <a:t>: </a:t>
            </a:r>
            <a:r>
              <a:rPr lang="en-US">
                <a:solidFill>
                  <a:schemeClr val="dk1"/>
                </a:solidFill>
              </a:rPr>
              <a:t>moving from one place to another</a:t>
            </a:r>
            <a:endParaRPr/>
          </a:p>
        </p:txBody>
      </p:sp>
      <p:pic>
        <p:nvPicPr>
          <p:cNvPr id="250" name="Google Shape;250;g287c22e3313_0_227"/>
          <p:cNvPicPr preferRelativeResize="0"/>
          <p:nvPr/>
        </p:nvPicPr>
        <p:blipFill>
          <a:blip r:embed="rId3">
            <a:alphaModFix/>
          </a:blip>
          <a:stretch>
            <a:fillRect/>
          </a:stretch>
        </p:blipFill>
        <p:spPr>
          <a:xfrm>
            <a:off x="2482910" y="2185225"/>
            <a:ext cx="4178174" cy="4178174"/>
          </a:xfrm>
          <a:prstGeom prst="rect">
            <a:avLst/>
          </a:prstGeom>
          <a:noFill/>
          <a:ln>
            <a:noFill/>
          </a:ln>
        </p:spPr>
      </p:pic>
      <p:sp>
        <p:nvSpPr>
          <p:cNvPr id="251" name="Google Shape;251;g287c22e3313_0_227"/>
          <p:cNvSpPr txBox="1"/>
          <p:nvPr/>
        </p:nvSpPr>
        <p:spPr>
          <a:xfrm>
            <a:off x="453700" y="1806251"/>
            <a:ext cx="7467300" cy="20955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50000"/>
              </a:lnSpc>
              <a:spcBef>
                <a:spcPts val="0"/>
              </a:spcBef>
              <a:spcAft>
                <a:spcPts val="0"/>
              </a:spcAft>
              <a:buClr>
                <a:srgbClr val="FF0000"/>
              </a:buClr>
              <a:buSzPts val="3000"/>
              <a:buFont typeface="Calibri"/>
              <a:buAutoNum type="alphaUcPeriod"/>
            </a:pPr>
            <a:r>
              <a:rPr lang="en-US" sz="3000">
                <a:solidFill>
                  <a:srgbClr val="FF0000"/>
                </a:solidFill>
                <a:latin typeface="Calibri"/>
                <a:ea typeface="Calibri"/>
                <a:cs typeface="Calibri"/>
                <a:sym typeface="Calibri"/>
              </a:rPr>
              <a:t>True</a:t>
            </a:r>
            <a:endParaRPr sz="3000">
              <a:solidFill>
                <a:srgbClr val="FF0000"/>
              </a:solidFill>
              <a:latin typeface="Calibri"/>
              <a:ea typeface="Calibri"/>
              <a:cs typeface="Calibri"/>
              <a:sym typeface="Calibri"/>
            </a:endParaRPr>
          </a:p>
          <a:p>
            <a:pPr marL="457200" marR="0" lvl="0" indent="-419100" algn="l" rtl="0">
              <a:lnSpc>
                <a:spcPct val="150000"/>
              </a:lnSpc>
              <a:spcBef>
                <a:spcPts val="0"/>
              </a:spcBef>
              <a:spcAft>
                <a:spcPts val="0"/>
              </a:spcAft>
              <a:buClr>
                <a:schemeClr val="dk1"/>
              </a:buClr>
              <a:buSzPts val="3000"/>
              <a:buFont typeface="Calibri"/>
              <a:buAutoNum type="alphaUcPeriod"/>
            </a:pPr>
            <a:r>
              <a:rPr lang="en-US" sz="3000">
                <a:solidFill>
                  <a:schemeClr val="dk1"/>
                </a:solidFill>
                <a:latin typeface="Calibri"/>
                <a:ea typeface="Calibri"/>
                <a:cs typeface="Calibri"/>
                <a:sym typeface="Calibri"/>
              </a:rPr>
              <a:t>False</a:t>
            </a:r>
            <a:endParaRPr sz="3000">
              <a:solidFill>
                <a:schemeClr val="dk1"/>
              </a:solidFill>
              <a:latin typeface="Calibri"/>
              <a:ea typeface="Calibri"/>
              <a:cs typeface="Calibri"/>
              <a:sym typeface="Calibri"/>
            </a:endParaRPr>
          </a:p>
        </p:txBody>
      </p:sp>
      <p:sp>
        <p:nvSpPr>
          <p:cNvPr id="252" name="Google Shape;252;g287c22e3313_0_22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8"/>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Vibration</a:t>
            </a:r>
            <a:endParaRPr sz="1400" b="0" i="0" u="none" strike="noStrike" cap="none">
              <a:solidFill>
                <a:srgbClr val="000000"/>
              </a:solidFill>
              <a:latin typeface="Arial"/>
              <a:ea typeface="Arial"/>
              <a:cs typeface="Arial"/>
              <a:sym typeface="Arial"/>
            </a:endParaRPr>
          </a:p>
        </p:txBody>
      </p:sp>
      <p:sp>
        <p:nvSpPr>
          <p:cNvPr id="259" name="Google Shape;259;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27e576c1a67_0_281"/>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Vibration</a:t>
            </a:r>
            <a:r>
              <a:rPr lang="en-US" b="1">
                <a:solidFill>
                  <a:schemeClr val="dk1"/>
                </a:solidFill>
              </a:rPr>
              <a:t>: </a:t>
            </a:r>
            <a:r>
              <a:rPr lang="en-US">
                <a:solidFill>
                  <a:schemeClr val="dk1"/>
                </a:solidFill>
              </a:rPr>
              <a:t>quick back-and-forth movements</a:t>
            </a:r>
            <a:endParaRPr/>
          </a:p>
        </p:txBody>
      </p:sp>
      <p:sp>
        <p:nvSpPr>
          <p:cNvPr id="267" name="Google Shape;267;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 name="Google Shape;268;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69" name="Google Shape;269;g27e576c1a67_0_281"/>
          <p:cNvPicPr preferRelativeResize="0"/>
          <p:nvPr/>
        </p:nvPicPr>
        <p:blipFill>
          <a:blip r:embed="rId5">
            <a:alphaModFix/>
          </a:blip>
          <a:stretch>
            <a:fillRect/>
          </a:stretch>
        </p:blipFill>
        <p:spPr>
          <a:xfrm>
            <a:off x="2258250" y="1931175"/>
            <a:ext cx="4627500" cy="462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1758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Vibration</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2258250" y="1115250"/>
            <a:ext cx="4627500" cy="4627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7e576c1a67_0_364"/>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vibration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82" name="Google Shape;282;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g27e576c1a67_0_364"/>
          <p:cNvPicPr preferRelativeResize="0"/>
          <p:nvPr/>
        </p:nvPicPr>
        <p:blipFill>
          <a:blip r:embed="rId4">
            <a:alphaModFix/>
          </a:blip>
          <a:stretch>
            <a:fillRect/>
          </a:stretch>
        </p:blipFill>
        <p:spPr>
          <a:xfrm>
            <a:off x="2258250" y="1641975"/>
            <a:ext cx="4627500" cy="4627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0" name="Google Shape;290;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7e576c1a67_0_4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27e576c1a67_0_446"/>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Vibrations</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are the way that we hear sounds</a:t>
            </a:r>
            <a:r>
              <a:rPr lang="en-US" sz="3600" b="0" i="0" u="none" strike="noStrike" cap="none">
                <a:solidFill>
                  <a:schemeClr val="dk1"/>
                </a:solidFill>
                <a:latin typeface="Calibri"/>
                <a:ea typeface="Calibri"/>
                <a:cs typeface="Calibri"/>
                <a:sym typeface="Calibri"/>
              </a:rPr>
              <a:t>. These </a:t>
            </a:r>
            <a:r>
              <a:rPr lang="en-US" sz="3600" b="1" i="0" u="none" strike="noStrike" cap="none">
                <a:solidFill>
                  <a:schemeClr val="dk1"/>
                </a:solidFill>
                <a:latin typeface="Calibri"/>
                <a:ea typeface="Calibri"/>
                <a:cs typeface="Calibri"/>
                <a:sym typeface="Calibri"/>
              </a:rPr>
              <a:t>vibrations</a:t>
            </a:r>
            <a:r>
              <a:rPr lang="en-US" sz="3600" i="0" u="none" strike="noStrike" cap="none">
                <a:solidFill>
                  <a:schemeClr val="dk1"/>
                </a:solidFill>
                <a:latin typeface="Calibri"/>
                <a:ea typeface="Calibri"/>
                <a:cs typeface="Calibri"/>
                <a:sym typeface="Calibri"/>
              </a:rPr>
              <a:t> can travel through all </a:t>
            </a:r>
            <a:r>
              <a:rPr lang="en-US" sz="3600">
                <a:solidFill>
                  <a:schemeClr val="dk1"/>
                </a:solidFill>
                <a:latin typeface="Calibri"/>
                <a:ea typeface="Calibri"/>
                <a:cs typeface="Calibri"/>
                <a:sym typeface="Calibri"/>
              </a:rPr>
              <a:t>states</a:t>
            </a:r>
            <a:r>
              <a:rPr lang="en-US" sz="3600" i="0" u="none" strike="noStrike" cap="none">
                <a:solidFill>
                  <a:schemeClr val="dk1"/>
                </a:solidFill>
                <a:latin typeface="Calibri"/>
                <a:ea typeface="Calibri"/>
                <a:cs typeface="Calibri"/>
                <a:sym typeface="Calibri"/>
              </a:rPr>
              <a:t> of matter.</a:t>
            </a:r>
            <a:endParaRPr sz="3600" i="0" u="none" strike="noStrike" cap="none">
              <a:solidFill>
                <a:srgbClr val="000000"/>
              </a:solidFill>
              <a:latin typeface="Calibri"/>
              <a:ea typeface="Calibri"/>
              <a:cs typeface="Calibri"/>
              <a:sym typeface="Calibri"/>
            </a:endParaRPr>
          </a:p>
        </p:txBody>
      </p:sp>
      <p:pic>
        <p:nvPicPr>
          <p:cNvPr id="297" name="Google Shape;297;g27e576c1a67_0_446"/>
          <p:cNvPicPr preferRelativeResize="0"/>
          <p:nvPr/>
        </p:nvPicPr>
        <p:blipFill>
          <a:blip r:embed="rId4">
            <a:alphaModFix/>
          </a:blip>
          <a:stretch>
            <a:fillRect/>
          </a:stretch>
        </p:blipFill>
        <p:spPr>
          <a:xfrm>
            <a:off x="1623825" y="2218225"/>
            <a:ext cx="5896350" cy="3367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7e576c1a67_0_73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7e576c1a67_0_736"/>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Objects that </a:t>
            </a:r>
            <a:r>
              <a:rPr lang="en-US" sz="3600" b="1">
                <a:solidFill>
                  <a:schemeClr val="dk1"/>
                </a:solidFill>
                <a:latin typeface="Calibri"/>
                <a:ea typeface="Calibri"/>
                <a:cs typeface="Calibri"/>
                <a:sym typeface="Calibri"/>
              </a:rPr>
              <a:t>vibrate quickly</a:t>
            </a:r>
            <a:r>
              <a:rPr lang="en-US" sz="3600">
                <a:solidFill>
                  <a:schemeClr val="dk1"/>
                </a:solidFill>
                <a:latin typeface="Calibri"/>
                <a:ea typeface="Calibri"/>
                <a:cs typeface="Calibri"/>
                <a:sym typeface="Calibri"/>
              </a:rPr>
              <a:t> have a high pitch and short wavelengths.</a:t>
            </a:r>
            <a:endParaRPr sz="3600" i="0" u="none" strike="noStrike" cap="none">
              <a:solidFill>
                <a:srgbClr val="000000"/>
              </a:solidFill>
              <a:latin typeface="Calibri"/>
              <a:ea typeface="Calibri"/>
              <a:cs typeface="Calibri"/>
              <a:sym typeface="Calibri"/>
            </a:endParaRPr>
          </a:p>
        </p:txBody>
      </p:sp>
      <p:pic>
        <p:nvPicPr>
          <p:cNvPr id="304" name="Google Shape;304;g27e576c1a67_0_736"/>
          <p:cNvPicPr preferRelativeResize="0"/>
          <p:nvPr/>
        </p:nvPicPr>
        <p:blipFill>
          <a:blip r:embed="rId4">
            <a:alphaModFix/>
          </a:blip>
          <a:stretch>
            <a:fillRect/>
          </a:stretch>
        </p:blipFill>
        <p:spPr>
          <a:xfrm>
            <a:off x="266000" y="1722475"/>
            <a:ext cx="4828200" cy="4828200"/>
          </a:xfrm>
          <a:prstGeom prst="rect">
            <a:avLst/>
          </a:prstGeom>
          <a:noFill/>
          <a:ln>
            <a:noFill/>
          </a:ln>
        </p:spPr>
      </p:pic>
      <p:sp>
        <p:nvSpPr>
          <p:cNvPr id="305" name="Google Shape;305;g27e576c1a67_0_736"/>
          <p:cNvSpPr/>
          <p:nvPr/>
        </p:nvSpPr>
        <p:spPr>
          <a:xfrm>
            <a:off x="0" y="4841600"/>
            <a:ext cx="5271300" cy="1618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6" name="Google Shape;306;g27e576c1a67_0_736"/>
          <p:cNvPicPr preferRelativeResize="0"/>
          <p:nvPr/>
        </p:nvPicPr>
        <p:blipFill>
          <a:blip r:embed="rId5">
            <a:alphaModFix/>
          </a:blip>
          <a:stretch>
            <a:fillRect/>
          </a:stretch>
        </p:blipFill>
        <p:spPr>
          <a:xfrm>
            <a:off x="5599275" y="2688775"/>
            <a:ext cx="2895600" cy="2895600"/>
          </a:xfrm>
          <a:prstGeom prst="rect">
            <a:avLst/>
          </a:prstGeom>
          <a:noFill/>
          <a:ln>
            <a:noFill/>
          </a:ln>
        </p:spPr>
      </p:pic>
      <p:sp>
        <p:nvSpPr>
          <p:cNvPr id="307" name="Google Shape;307;g27e576c1a67_0_736"/>
          <p:cNvSpPr txBox="1"/>
          <p:nvPr/>
        </p:nvSpPr>
        <p:spPr>
          <a:xfrm>
            <a:off x="1821650" y="1970350"/>
            <a:ext cx="1735200" cy="547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08" name="Google Shape;308;g27e576c1a67_0_736"/>
          <p:cNvSpPr txBox="1"/>
          <p:nvPr/>
        </p:nvSpPr>
        <p:spPr>
          <a:xfrm>
            <a:off x="373150" y="4105800"/>
            <a:ext cx="1735200" cy="547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09" name="Google Shape;309;g27e576c1a67_0_736"/>
          <p:cNvSpPr txBox="1"/>
          <p:nvPr/>
        </p:nvSpPr>
        <p:spPr>
          <a:xfrm>
            <a:off x="556550" y="5786775"/>
            <a:ext cx="1735200" cy="304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7e576c1a67_0_76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27e576c1a67_0_760"/>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Objects that </a:t>
            </a:r>
            <a:r>
              <a:rPr lang="en-US" sz="3600" b="1">
                <a:solidFill>
                  <a:schemeClr val="dk1"/>
                </a:solidFill>
                <a:latin typeface="Calibri"/>
                <a:ea typeface="Calibri"/>
                <a:cs typeface="Calibri"/>
                <a:sym typeface="Calibri"/>
              </a:rPr>
              <a:t>vibrate slowly</a:t>
            </a:r>
            <a:r>
              <a:rPr lang="en-US" sz="3600">
                <a:solidFill>
                  <a:schemeClr val="dk1"/>
                </a:solidFill>
                <a:latin typeface="Calibri"/>
                <a:ea typeface="Calibri"/>
                <a:cs typeface="Calibri"/>
                <a:sym typeface="Calibri"/>
              </a:rPr>
              <a:t> have a low pitch and long wavelengths.</a:t>
            </a:r>
            <a:endParaRPr sz="3600" i="0" u="none" strike="noStrike" cap="none">
              <a:solidFill>
                <a:srgbClr val="000000"/>
              </a:solidFill>
              <a:latin typeface="Calibri"/>
              <a:ea typeface="Calibri"/>
              <a:cs typeface="Calibri"/>
              <a:sym typeface="Calibri"/>
            </a:endParaRPr>
          </a:p>
        </p:txBody>
      </p:sp>
      <p:pic>
        <p:nvPicPr>
          <p:cNvPr id="316" name="Google Shape;316;g27e576c1a67_0_760"/>
          <p:cNvPicPr preferRelativeResize="0"/>
          <p:nvPr/>
        </p:nvPicPr>
        <p:blipFill>
          <a:blip r:embed="rId4">
            <a:alphaModFix/>
          </a:blip>
          <a:stretch>
            <a:fillRect/>
          </a:stretch>
        </p:blipFill>
        <p:spPr>
          <a:xfrm>
            <a:off x="266000" y="1722475"/>
            <a:ext cx="4828200" cy="4828200"/>
          </a:xfrm>
          <a:prstGeom prst="rect">
            <a:avLst/>
          </a:prstGeom>
          <a:noFill/>
          <a:ln>
            <a:noFill/>
          </a:ln>
        </p:spPr>
      </p:pic>
      <p:sp>
        <p:nvSpPr>
          <p:cNvPr id="317" name="Google Shape;317;g27e576c1a67_0_760"/>
          <p:cNvSpPr/>
          <p:nvPr/>
        </p:nvSpPr>
        <p:spPr>
          <a:xfrm>
            <a:off x="0" y="3034175"/>
            <a:ext cx="5044200" cy="1618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8" name="Google Shape;318;g27e576c1a67_0_760"/>
          <p:cNvPicPr preferRelativeResize="0"/>
          <p:nvPr/>
        </p:nvPicPr>
        <p:blipFill>
          <a:blip r:embed="rId5">
            <a:alphaModFix/>
          </a:blip>
          <a:stretch>
            <a:fillRect/>
          </a:stretch>
        </p:blipFill>
        <p:spPr>
          <a:xfrm>
            <a:off x="5322375" y="2697275"/>
            <a:ext cx="3567899" cy="3294360"/>
          </a:xfrm>
          <a:prstGeom prst="rect">
            <a:avLst/>
          </a:prstGeom>
          <a:noFill/>
          <a:ln>
            <a:noFill/>
          </a:ln>
        </p:spPr>
      </p:pic>
      <p:sp>
        <p:nvSpPr>
          <p:cNvPr id="319" name="Google Shape;319;g27e576c1a67_0_760"/>
          <p:cNvSpPr txBox="1"/>
          <p:nvPr/>
        </p:nvSpPr>
        <p:spPr>
          <a:xfrm>
            <a:off x="1924950" y="2011650"/>
            <a:ext cx="1569900" cy="47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20" name="Google Shape;320;g27e576c1a67_0_760"/>
          <p:cNvSpPr txBox="1"/>
          <p:nvPr/>
        </p:nvSpPr>
        <p:spPr>
          <a:xfrm>
            <a:off x="610750" y="4052775"/>
            <a:ext cx="1569900" cy="286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21" name="Google Shape;321;g27e576c1a67_0_760"/>
          <p:cNvSpPr txBox="1"/>
          <p:nvPr/>
        </p:nvSpPr>
        <p:spPr>
          <a:xfrm>
            <a:off x="463625" y="5847375"/>
            <a:ext cx="1569900" cy="286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287c22e3313_0_247"/>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Vibrations</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are the way that we hear _______</a:t>
            </a:r>
            <a:r>
              <a:rPr lang="en-US" sz="3600" b="0" i="0" u="none" strike="noStrike" cap="none">
                <a:solidFill>
                  <a:schemeClr val="dk1"/>
                </a:solidFill>
                <a:latin typeface="Calibri"/>
                <a:ea typeface="Calibri"/>
                <a:cs typeface="Calibri"/>
                <a:sym typeface="Calibri"/>
              </a:rPr>
              <a:t>. These </a:t>
            </a:r>
            <a:r>
              <a:rPr lang="en-US" sz="3600" b="1" i="0" u="none" strike="noStrike" cap="none">
                <a:solidFill>
                  <a:schemeClr val="dk1"/>
                </a:solidFill>
                <a:latin typeface="Calibri"/>
                <a:ea typeface="Calibri"/>
                <a:cs typeface="Calibri"/>
                <a:sym typeface="Calibri"/>
              </a:rPr>
              <a:t>vibrations</a:t>
            </a:r>
            <a:r>
              <a:rPr lang="en-US" sz="3600" i="0" u="none" strike="noStrike" cap="none">
                <a:solidFill>
                  <a:schemeClr val="dk1"/>
                </a:solidFill>
                <a:latin typeface="Calibri"/>
                <a:ea typeface="Calibri"/>
                <a:cs typeface="Calibri"/>
                <a:sym typeface="Calibri"/>
              </a:rPr>
              <a:t> can travel through all </a:t>
            </a:r>
            <a:r>
              <a:rPr lang="en-US" sz="3600">
                <a:solidFill>
                  <a:schemeClr val="dk1"/>
                </a:solidFill>
                <a:latin typeface="Calibri"/>
                <a:ea typeface="Calibri"/>
                <a:cs typeface="Calibri"/>
                <a:sym typeface="Calibri"/>
              </a:rPr>
              <a:t>states</a:t>
            </a:r>
            <a:r>
              <a:rPr lang="en-US" sz="3600" i="0" u="none" strike="noStrike" cap="none">
                <a:solidFill>
                  <a:schemeClr val="dk1"/>
                </a:solidFill>
                <a:latin typeface="Calibri"/>
                <a:ea typeface="Calibri"/>
                <a:cs typeface="Calibri"/>
                <a:sym typeface="Calibri"/>
              </a:rPr>
              <a:t> of </a:t>
            </a:r>
            <a:r>
              <a:rPr lang="en-US" sz="3600">
                <a:solidFill>
                  <a:schemeClr val="dk1"/>
                </a:solidFill>
                <a:latin typeface="Calibri"/>
                <a:ea typeface="Calibri"/>
                <a:cs typeface="Calibri"/>
                <a:sym typeface="Calibri"/>
              </a:rPr>
              <a:t>_______</a:t>
            </a:r>
            <a:r>
              <a:rPr lang="en-US" sz="3600" i="0" u="none" strike="noStrike" cap="none">
                <a:solidFill>
                  <a:schemeClr val="dk1"/>
                </a:solidFill>
                <a:latin typeface="Calibri"/>
                <a:ea typeface="Calibri"/>
                <a:cs typeface="Calibri"/>
                <a:sym typeface="Calibri"/>
              </a:rPr>
              <a:t>.</a:t>
            </a:r>
            <a:endParaRPr sz="3600" i="0" u="none" strike="noStrike" cap="none">
              <a:solidFill>
                <a:srgbClr val="000000"/>
              </a:solidFill>
              <a:latin typeface="Calibri"/>
              <a:ea typeface="Calibri"/>
              <a:cs typeface="Calibri"/>
              <a:sym typeface="Calibri"/>
            </a:endParaRPr>
          </a:p>
        </p:txBody>
      </p:sp>
      <p:pic>
        <p:nvPicPr>
          <p:cNvPr id="333" name="Google Shape;333;g287c22e3313_0_247"/>
          <p:cNvPicPr preferRelativeResize="0"/>
          <p:nvPr/>
        </p:nvPicPr>
        <p:blipFill>
          <a:blip r:embed="rId3">
            <a:alphaModFix/>
          </a:blip>
          <a:stretch>
            <a:fillRect/>
          </a:stretch>
        </p:blipFill>
        <p:spPr>
          <a:xfrm>
            <a:off x="1623825" y="2218225"/>
            <a:ext cx="5896350" cy="3367475"/>
          </a:xfrm>
          <a:prstGeom prst="rect">
            <a:avLst/>
          </a:prstGeom>
          <a:noFill/>
          <a:ln>
            <a:noFill/>
          </a:ln>
        </p:spPr>
      </p:pic>
      <p:sp>
        <p:nvSpPr>
          <p:cNvPr id="334" name="Google Shape;334;g287c22e3313_0_247"/>
          <p:cNvSpPr txBox="1"/>
          <p:nvPr/>
        </p:nvSpPr>
        <p:spPr>
          <a:xfrm>
            <a:off x="4775550" y="2497100"/>
            <a:ext cx="1084500" cy="506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35" name="Google Shape;335;g287c22e3313_0_24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87c22e3313_0_254"/>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chemeClr val="dk1"/>
                </a:solidFill>
                <a:latin typeface="Calibri"/>
                <a:ea typeface="Calibri"/>
                <a:cs typeface="Calibri"/>
                <a:sym typeface="Calibri"/>
              </a:rPr>
              <a:t>Vibrations</a:t>
            </a:r>
            <a:r>
              <a:rPr lang="en-US" sz="3600" b="0" i="0" u="none" strike="noStrike" cap="none">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are the way that we hear </a:t>
            </a:r>
            <a:r>
              <a:rPr lang="en-US" sz="3600">
                <a:solidFill>
                  <a:srgbClr val="FF0000"/>
                </a:solidFill>
                <a:latin typeface="Calibri"/>
                <a:ea typeface="Calibri"/>
                <a:cs typeface="Calibri"/>
                <a:sym typeface="Calibri"/>
              </a:rPr>
              <a:t>sounds</a:t>
            </a:r>
            <a:r>
              <a:rPr lang="en-US" sz="3600" b="0" i="0" u="none" strike="noStrike" cap="none">
                <a:solidFill>
                  <a:schemeClr val="dk1"/>
                </a:solidFill>
                <a:latin typeface="Calibri"/>
                <a:ea typeface="Calibri"/>
                <a:cs typeface="Calibri"/>
                <a:sym typeface="Calibri"/>
              </a:rPr>
              <a:t>. These </a:t>
            </a:r>
            <a:r>
              <a:rPr lang="en-US" sz="3600" b="1" i="0" u="none" strike="noStrike" cap="none">
                <a:solidFill>
                  <a:schemeClr val="dk1"/>
                </a:solidFill>
                <a:latin typeface="Calibri"/>
                <a:ea typeface="Calibri"/>
                <a:cs typeface="Calibri"/>
                <a:sym typeface="Calibri"/>
              </a:rPr>
              <a:t>vibrations</a:t>
            </a:r>
            <a:r>
              <a:rPr lang="en-US" sz="3600" i="0" u="none" strike="noStrike" cap="none">
                <a:solidFill>
                  <a:schemeClr val="dk1"/>
                </a:solidFill>
                <a:latin typeface="Calibri"/>
                <a:ea typeface="Calibri"/>
                <a:cs typeface="Calibri"/>
                <a:sym typeface="Calibri"/>
              </a:rPr>
              <a:t> can travel through all </a:t>
            </a:r>
            <a:r>
              <a:rPr lang="en-US" sz="3600">
                <a:solidFill>
                  <a:schemeClr val="dk1"/>
                </a:solidFill>
                <a:latin typeface="Calibri"/>
                <a:ea typeface="Calibri"/>
                <a:cs typeface="Calibri"/>
                <a:sym typeface="Calibri"/>
              </a:rPr>
              <a:t>states</a:t>
            </a:r>
            <a:r>
              <a:rPr lang="en-US" sz="3600" i="0" u="none" strike="noStrike" cap="none">
                <a:solidFill>
                  <a:schemeClr val="dk1"/>
                </a:solidFill>
                <a:latin typeface="Calibri"/>
                <a:ea typeface="Calibri"/>
                <a:cs typeface="Calibri"/>
                <a:sym typeface="Calibri"/>
              </a:rPr>
              <a:t> of </a:t>
            </a:r>
            <a:r>
              <a:rPr lang="en-US" sz="3600">
                <a:solidFill>
                  <a:srgbClr val="FF0000"/>
                </a:solidFill>
                <a:latin typeface="Calibri"/>
                <a:ea typeface="Calibri"/>
                <a:cs typeface="Calibri"/>
                <a:sym typeface="Calibri"/>
              </a:rPr>
              <a:t>matter</a:t>
            </a:r>
            <a:r>
              <a:rPr lang="en-US" sz="3600" i="0" u="none" strike="noStrike" cap="none">
                <a:solidFill>
                  <a:schemeClr val="dk1"/>
                </a:solidFill>
                <a:latin typeface="Calibri"/>
                <a:ea typeface="Calibri"/>
                <a:cs typeface="Calibri"/>
                <a:sym typeface="Calibri"/>
              </a:rPr>
              <a:t>.</a:t>
            </a:r>
            <a:endParaRPr sz="3600" i="0" u="none" strike="noStrike" cap="none">
              <a:solidFill>
                <a:srgbClr val="000000"/>
              </a:solidFill>
              <a:latin typeface="Calibri"/>
              <a:ea typeface="Calibri"/>
              <a:cs typeface="Calibri"/>
              <a:sym typeface="Calibri"/>
            </a:endParaRPr>
          </a:p>
        </p:txBody>
      </p:sp>
      <p:pic>
        <p:nvPicPr>
          <p:cNvPr id="341" name="Google Shape;341;g287c22e3313_0_254"/>
          <p:cNvPicPr preferRelativeResize="0"/>
          <p:nvPr/>
        </p:nvPicPr>
        <p:blipFill>
          <a:blip r:embed="rId3">
            <a:alphaModFix/>
          </a:blip>
          <a:stretch>
            <a:fillRect/>
          </a:stretch>
        </p:blipFill>
        <p:spPr>
          <a:xfrm>
            <a:off x="1623825" y="2218225"/>
            <a:ext cx="5896350" cy="3367475"/>
          </a:xfrm>
          <a:prstGeom prst="rect">
            <a:avLst/>
          </a:prstGeom>
          <a:noFill/>
          <a:ln>
            <a:noFill/>
          </a:ln>
        </p:spPr>
      </p:pic>
      <p:sp>
        <p:nvSpPr>
          <p:cNvPr id="342" name="Google Shape;342;g287c22e3313_0_25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87c22e3313_0_261"/>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Objects that </a:t>
            </a:r>
            <a:r>
              <a:rPr lang="en-US" sz="3600" b="1">
                <a:solidFill>
                  <a:schemeClr val="dk1"/>
                </a:solidFill>
                <a:latin typeface="Calibri"/>
                <a:ea typeface="Calibri"/>
                <a:cs typeface="Calibri"/>
                <a:sym typeface="Calibri"/>
              </a:rPr>
              <a:t>vibrate quickly</a:t>
            </a:r>
            <a:r>
              <a:rPr lang="en-US" sz="3600">
                <a:solidFill>
                  <a:schemeClr val="dk1"/>
                </a:solidFill>
                <a:latin typeface="Calibri"/>
                <a:ea typeface="Calibri"/>
                <a:cs typeface="Calibri"/>
                <a:sym typeface="Calibri"/>
              </a:rPr>
              <a:t> have a ____ pitch and _____ wavelengths.</a:t>
            </a:r>
            <a:endParaRPr sz="3600" i="0" u="none" strike="noStrike" cap="none">
              <a:solidFill>
                <a:srgbClr val="000000"/>
              </a:solidFill>
              <a:latin typeface="Calibri"/>
              <a:ea typeface="Calibri"/>
              <a:cs typeface="Calibri"/>
              <a:sym typeface="Calibri"/>
            </a:endParaRPr>
          </a:p>
        </p:txBody>
      </p:sp>
      <p:pic>
        <p:nvPicPr>
          <p:cNvPr id="348" name="Google Shape;348;g287c22e3313_0_261"/>
          <p:cNvPicPr preferRelativeResize="0"/>
          <p:nvPr/>
        </p:nvPicPr>
        <p:blipFill>
          <a:blip r:embed="rId3">
            <a:alphaModFix/>
          </a:blip>
          <a:stretch>
            <a:fillRect/>
          </a:stretch>
        </p:blipFill>
        <p:spPr>
          <a:xfrm>
            <a:off x="266000" y="1722475"/>
            <a:ext cx="4828200" cy="4828200"/>
          </a:xfrm>
          <a:prstGeom prst="rect">
            <a:avLst/>
          </a:prstGeom>
          <a:noFill/>
          <a:ln>
            <a:noFill/>
          </a:ln>
        </p:spPr>
      </p:pic>
      <p:sp>
        <p:nvSpPr>
          <p:cNvPr id="349" name="Google Shape;349;g287c22e3313_0_261"/>
          <p:cNvSpPr/>
          <p:nvPr/>
        </p:nvSpPr>
        <p:spPr>
          <a:xfrm>
            <a:off x="76100" y="4851950"/>
            <a:ext cx="5018100" cy="1618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0" name="Google Shape;350;g287c22e3313_0_261"/>
          <p:cNvPicPr preferRelativeResize="0"/>
          <p:nvPr/>
        </p:nvPicPr>
        <p:blipFill>
          <a:blip r:embed="rId4">
            <a:alphaModFix/>
          </a:blip>
          <a:stretch>
            <a:fillRect/>
          </a:stretch>
        </p:blipFill>
        <p:spPr>
          <a:xfrm>
            <a:off x="5599275" y="2688775"/>
            <a:ext cx="2895600" cy="2895600"/>
          </a:xfrm>
          <a:prstGeom prst="rect">
            <a:avLst/>
          </a:prstGeom>
          <a:noFill/>
          <a:ln>
            <a:noFill/>
          </a:ln>
        </p:spPr>
      </p:pic>
      <p:sp>
        <p:nvSpPr>
          <p:cNvPr id="351" name="Google Shape;351;g287c22e3313_0_261"/>
          <p:cNvSpPr txBox="1"/>
          <p:nvPr/>
        </p:nvSpPr>
        <p:spPr>
          <a:xfrm>
            <a:off x="1945600" y="2011650"/>
            <a:ext cx="1590600" cy="464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52" name="Google Shape;352;g287c22e3313_0_261"/>
          <p:cNvSpPr txBox="1"/>
          <p:nvPr/>
        </p:nvSpPr>
        <p:spPr>
          <a:xfrm>
            <a:off x="486775" y="4105775"/>
            <a:ext cx="1590600" cy="464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53" name="Google Shape;353;g287c22e3313_0_261"/>
          <p:cNvSpPr txBox="1"/>
          <p:nvPr/>
        </p:nvSpPr>
        <p:spPr>
          <a:xfrm>
            <a:off x="556550" y="5797100"/>
            <a:ext cx="1590600" cy="263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54" name="Google Shape;354;g287c22e3313_0_261"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a:t>
            </a:r>
            <a:r>
              <a:rPr lang="en-US" sz="3000">
                <a:solidFill>
                  <a:schemeClr val="dk1"/>
                </a:solidFill>
                <a:latin typeface="Calibri"/>
                <a:ea typeface="Calibri"/>
                <a:cs typeface="Calibri"/>
                <a:sym typeface="Calibri"/>
              </a:rPr>
              <a:t>is sound produced and transmitted</a:t>
            </a:r>
            <a:r>
              <a:rPr lang="en-US" sz="3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1590675" y="1962059"/>
            <a:ext cx="5962650" cy="3933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87c22e3313_0_278"/>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Objects that </a:t>
            </a:r>
            <a:r>
              <a:rPr lang="en-US" sz="3600" b="1">
                <a:solidFill>
                  <a:schemeClr val="dk1"/>
                </a:solidFill>
                <a:latin typeface="Calibri"/>
                <a:ea typeface="Calibri"/>
                <a:cs typeface="Calibri"/>
                <a:sym typeface="Calibri"/>
              </a:rPr>
              <a:t>vibrate quickly</a:t>
            </a:r>
            <a:r>
              <a:rPr lang="en-US" sz="3600">
                <a:solidFill>
                  <a:schemeClr val="dk1"/>
                </a:solidFill>
                <a:latin typeface="Calibri"/>
                <a:ea typeface="Calibri"/>
                <a:cs typeface="Calibri"/>
                <a:sym typeface="Calibri"/>
              </a:rPr>
              <a:t> have a </a:t>
            </a:r>
            <a:r>
              <a:rPr lang="en-US" sz="3600">
                <a:solidFill>
                  <a:srgbClr val="FF0000"/>
                </a:solidFill>
                <a:latin typeface="Calibri"/>
                <a:ea typeface="Calibri"/>
                <a:cs typeface="Calibri"/>
                <a:sym typeface="Calibri"/>
              </a:rPr>
              <a:t>high</a:t>
            </a:r>
            <a:r>
              <a:rPr lang="en-US" sz="3600">
                <a:solidFill>
                  <a:schemeClr val="dk1"/>
                </a:solidFill>
                <a:latin typeface="Calibri"/>
                <a:ea typeface="Calibri"/>
                <a:cs typeface="Calibri"/>
                <a:sym typeface="Calibri"/>
              </a:rPr>
              <a:t> pitch and </a:t>
            </a:r>
            <a:r>
              <a:rPr lang="en-US" sz="3600">
                <a:solidFill>
                  <a:srgbClr val="FF0000"/>
                </a:solidFill>
                <a:latin typeface="Calibri"/>
                <a:ea typeface="Calibri"/>
                <a:cs typeface="Calibri"/>
                <a:sym typeface="Calibri"/>
              </a:rPr>
              <a:t>short</a:t>
            </a:r>
            <a:r>
              <a:rPr lang="en-US" sz="3600">
                <a:solidFill>
                  <a:schemeClr val="dk1"/>
                </a:solidFill>
                <a:latin typeface="Calibri"/>
                <a:ea typeface="Calibri"/>
                <a:cs typeface="Calibri"/>
                <a:sym typeface="Calibri"/>
              </a:rPr>
              <a:t> wavelengths.</a:t>
            </a:r>
            <a:endParaRPr sz="3600" i="0" u="none" strike="noStrike" cap="none">
              <a:solidFill>
                <a:srgbClr val="000000"/>
              </a:solidFill>
              <a:latin typeface="Calibri"/>
              <a:ea typeface="Calibri"/>
              <a:cs typeface="Calibri"/>
              <a:sym typeface="Calibri"/>
            </a:endParaRPr>
          </a:p>
        </p:txBody>
      </p:sp>
      <p:pic>
        <p:nvPicPr>
          <p:cNvPr id="360" name="Google Shape;360;g287c22e3313_0_278"/>
          <p:cNvPicPr preferRelativeResize="0"/>
          <p:nvPr/>
        </p:nvPicPr>
        <p:blipFill>
          <a:blip r:embed="rId3">
            <a:alphaModFix/>
          </a:blip>
          <a:stretch>
            <a:fillRect/>
          </a:stretch>
        </p:blipFill>
        <p:spPr>
          <a:xfrm>
            <a:off x="266000" y="1722475"/>
            <a:ext cx="4828200" cy="4828200"/>
          </a:xfrm>
          <a:prstGeom prst="rect">
            <a:avLst/>
          </a:prstGeom>
          <a:noFill/>
          <a:ln>
            <a:noFill/>
          </a:ln>
        </p:spPr>
      </p:pic>
      <p:sp>
        <p:nvSpPr>
          <p:cNvPr id="361" name="Google Shape;361;g287c22e3313_0_278"/>
          <p:cNvSpPr/>
          <p:nvPr/>
        </p:nvSpPr>
        <p:spPr>
          <a:xfrm>
            <a:off x="76100" y="4851950"/>
            <a:ext cx="5018100" cy="1618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2" name="Google Shape;362;g287c22e3313_0_278"/>
          <p:cNvPicPr preferRelativeResize="0"/>
          <p:nvPr/>
        </p:nvPicPr>
        <p:blipFill>
          <a:blip r:embed="rId4">
            <a:alphaModFix/>
          </a:blip>
          <a:stretch>
            <a:fillRect/>
          </a:stretch>
        </p:blipFill>
        <p:spPr>
          <a:xfrm>
            <a:off x="5599275" y="2688775"/>
            <a:ext cx="2895600" cy="2895600"/>
          </a:xfrm>
          <a:prstGeom prst="rect">
            <a:avLst/>
          </a:prstGeom>
          <a:noFill/>
          <a:ln>
            <a:noFill/>
          </a:ln>
        </p:spPr>
      </p:pic>
      <p:sp>
        <p:nvSpPr>
          <p:cNvPr id="363" name="Google Shape;363;g287c22e3313_0_278"/>
          <p:cNvSpPr txBox="1"/>
          <p:nvPr/>
        </p:nvSpPr>
        <p:spPr>
          <a:xfrm>
            <a:off x="1945600" y="2011650"/>
            <a:ext cx="1590600" cy="464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64" name="Google Shape;364;g287c22e3313_0_278"/>
          <p:cNvSpPr txBox="1"/>
          <p:nvPr/>
        </p:nvSpPr>
        <p:spPr>
          <a:xfrm>
            <a:off x="486775" y="4105775"/>
            <a:ext cx="1590600" cy="464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65" name="Google Shape;365;g287c22e3313_0_278"/>
          <p:cNvSpPr txBox="1"/>
          <p:nvPr/>
        </p:nvSpPr>
        <p:spPr>
          <a:xfrm>
            <a:off x="556550" y="5797100"/>
            <a:ext cx="1590600" cy="263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66" name="Google Shape;366;g287c22e3313_0_278"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87c22e3313_0_289"/>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Objects that </a:t>
            </a:r>
            <a:r>
              <a:rPr lang="en-US" sz="3600" b="1">
                <a:solidFill>
                  <a:schemeClr val="dk1"/>
                </a:solidFill>
                <a:latin typeface="Calibri"/>
                <a:ea typeface="Calibri"/>
                <a:cs typeface="Calibri"/>
                <a:sym typeface="Calibri"/>
              </a:rPr>
              <a:t>vibrate slowly</a:t>
            </a:r>
            <a:r>
              <a:rPr lang="en-US" sz="3600">
                <a:solidFill>
                  <a:schemeClr val="dk1"/>
                </a:solidFill>
                <a:latin typeface="Calibri"/>
                <a:ea typeface="Calibri"/>
                <a:cs typeface="Calibri"/>
                <a:sym typeface="Calibri"/>
              </a:rPr>
              <a:t> have a low pitch and long wavelengths.</a:t>
            </a:r>
            <a:endParaRPr sz="3600" i="0" u="none" strike="noStrike" cap="none">
              <a:solidFill>
                <a:srgbClr val="000000"/>
              </a:solidFill>
              <a:latin typeface="Calibri"/>
              <a:ea typeface="Calibri"/>
              <a:cs typeface="Calibri"/>
              <a:sym typeface="Calibri"/>
            </a:endParaRPr>
          </a:p>
        </p:txBody>
      </p:sp>
      <p:pic>
        <p:nvPicPr>
          <p:cNvPr id="372" name="Google Shape;372;g287c22e3313_0_289"/>
          <p:cNvPicPr preferRelativeResize="0"/>
          <p:nvPr/>
        </p:nvPicPr>
        <p:blipFill>
          <a:blip r:embed="rId3">
            <a:alphaModFix/>
          </a:blip>
          <a:stretch>
            <a:fillRect/>
          </a:stretch>
        </p:blipFill>
        <p:spPr>
          <a:xfrm>
            <a:off x="266000" y="1722475"/>
            <a:ext cx="4828200" cy="4828200"/>
          </a:xfrm>
          <a:prstGeom prst="rect">
            <a:avLst/>
          </a:prstGeom>
          <a:noFill/>
          <a:ln>
            <a:noFill/>
          </a:ln>
        </p:spPr>
      </p:pic>
      <p:sp>
        <p:nvSpPr>
          <p:cNvPr id="373" name="Google Shape;373;g287c22e3313_0_289"/>
          <p:cNvSpPr/>
          <p:nvPr/>
        </p:nvSpPr>
        <p:spPr>
          <a:xfrm>
            <a:off x="0" y="3034175"/>
            <a:ext cx="5044200" cy="1618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4" name="Google Shape;374;g287c22e3313_0_289"/>
          <p:cNvPicPr preferRelativeResize="0"/>
          <p:nvPr/>
        </p:nvPicPr>
        <p:blipFill>
          <a:blip r:embed="rId4">
            <a:alphaModFix/>
          </a:blip>
          <a:stretch>
            <a:fillRect/>
          </a:stretch>
        </p:blipFill>
        <p:spPr>
          <a:xfrm>
            <a:off x="5322375" y="2697275"/>
            <a:ext cx="3567899" cy="3294360"/>
          </a:xfrm>
          <a:prstGeom prst="rect">
            <a:avLst/>
          </a:prstGeom>
          <a:noFill/>
          <a:ln>
            <a:noFill/>
          </a:ln>
        </p:spPr>
      </p:pic>
      <p:sp>
        <p:nvSpPr>
          <p:cNvPr id="375" name="Google Shape;375;g287c22e3313_0_289"/>
          <p:cNvSpPr txBox="1"/>
          <p:nvPr/>
        </p:nvSpPr>
        <p:spPr>
          <a:xfrm>
            <a:off x="1924950" y="2011650"/>
            <a:ext cx="1569900" cy="47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76" name="Google Shape;376;g287c22e3313_0_289"/>
          <p:cNvSpPr txBox="1"/>
          <p:nvPr/>
        </p:nvSpPr>
        <p:spPr>
          <a:xfrm>
            <a:off x="610750" y="4052775"/>
            <a:ext cx="1569900" cy="286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77" name="Google Shape;377;g287c22e3313_0_289"/>
          <p:cNvSpPr txBox="1"/>
          <p:nvPr/>
        </p:nvSpPr>
        <p:spPr>
          <a:xfrm>
            <a:off x="463625" y="5847375"/>
            <a:ext cx="1569900" cy="286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78" name="Google Shape;378;g287c22e3313_0_289"/>
          <p:cNvSpPr txBox="1"/>
          <p:nvPr/>
        </p:nvSpPr>
        <p:spPr>
          <a:xfrm>
            <a:off x="266001" y="1336463"/>
            <a:ext cx="7882500" cy="12837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True</a:t>
            </a:r>
            <a:endParaRPr sz="3600">
              <a:latin typeface="Calibri"/>
              <a:ea typeface="Calibri"/>
              <a:cs typeface="Calibri"/>
              <a:sym typeface="Calibri"/>
            </a:endParaRPr>
          </a:p>
          <a:p>
            <a:pPr marL="457200" marR="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False</a:t>
            </a:r>
            <a:endParaRPr sz="3600">
              <a:latin typeface="Calibri"/>
              <a:ea typeface="Calibri"/>
              <a:cs typeface="Calibri"/>
              <a:sym typeface="Calibri"/>
            </a:endParaRPr>
          </a:p>
        </p:txBody>
      </p:sp>
      <p:sp>
        <p:nvSpPr>
          <p:cNvPr id="379" name="Google Shape;379;g287c22e3313_0_289"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87c22e3313_0_301"/>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Objects that </a:t>
            </a:r>
            <a:r>
              <a:rPr lang="en-US" sz="3600" b="1">
                <a:solidFill>
                  <a:schemeClr val="dk1"/>
                </a:solidFill>
                <a:latin typeface="Calibri"/>
                <a:ea typeface="Calibri"/>
                <a:cs typeface="Calibri"/>
                <a:sym typeface="Calibri"/>
              </a:rPr>
              <a:t>vibrate slowly</a:t>
            </a:r>
            <a:r>
              <a:rPr lang="en-US" sz="3600">
                <a:solidFill>
                  <a:schemeClr val="dk1"/>
                </a:solidFill>
                <a:latin typeface="Calibri"/>
                <a:ea typeface="Calibri"/>
                <a:cs typeface="Calibri"/>
                <a:sym typeface="Calibri"/>
              </a:rPr>
              <a:t> have a low pitch and long wavelengths.</a:t>
            </a:r>
            <a:endParaRPr sz="3600" i="0" u="none" strike="noStrike" cap="none">
              <a:solidFill>
                <a:srgbClr val="000000"/>
              </a:solidFill>
              <a:latin typeface="Calibri"/>
              <a:ea typeface="Calibri"/>
              <a:cs typeface="Calibri"/>
              <a:sym typeface="Calibri"/>
            </a:endParaRPr>
          </a:p>
        </p:txBody>
      </p:sp>
      <p:pic>
        <p:nvPicPr>
          <p:cNvPr id="385" name="Google Shape;385;g287c22e3313_0_301"/>
          <p:cNvPicPr preferRelativeResize="0"/>
          <p:nvPr/>
        </p:nvPicPr>
        <p:blipFill>
          <a:blip r:embed="rId3">
            <a:alphaModFix/>
          </a:blip>
          <a:stretch>
            <a:fillRect/>
          </a:stretch>
        </p:blipFill>
        <p:spPr>
          <a:xfrm>
            <a:off x="266000" y="1722475"/>
            <a:ext cx="4828200" cy="4828200"/>
          </a:xfrm>
          <a:prstGeom prst="rect">
            <a:avLst/>
          </a:prstGeom>
          <a:noFill/>
          <a:ln>
            <a:noFill/>
          </a:ln>
        </p:spPr>
      </p:pic>
      <p:sp>
        <p:nvSpPr>
          <p:cNvPr id="386" name="Google Shape;386;g287c22e3313_0_301"/>
          <p:cNvSpPr/>
          <p:nvPr/>
        </p:nvSpPr>
        <p:spPr>
          <a:xfrm>
            <a:off x="0" y="3034175"/>
            <a:ext cx="5044200" cy="1618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7" name="Google Shape;387;g287c22e3313_0_301"/>
          <p:cNvPicPr preferRelativeResize="0"/>
          <p:nvPr/>
        </p:nvPicPr>
        <p:blipFill>
          <a:blip r:embed="rId4">
            <a:alphaModFix/>
          </a:blip>
          <a:stretch>
            <a:fillRect/>
          </a:stretch>
        </p:blipFill>
        <p:spPr>
          <a:xfrm>
            <a:off x="5322375" y="2697275"/>
            <a:ext cx="3567899" cy="3294360"/>
          </a:xfrm>
          <a:prstGeom prst="rect">
            <a:avLst/>
          </a:prstGeom>
          <a:noFill/>
          <a:ln>
            <a:noFill/>
          </a:ln>
        </p:spPr>
      </p:pic>
      <p:sp>
        <p:nvSpPr>
          <p:cNvPr id="388" name="Google Shape;388;g287c22e3313_0_301"/>
          <p:cNvSpPr txBox="1"/>
          <p:nvPr/>
        </p:nvSpPr>
        <p:spPr>
          <a:xfrm>
            <a:off x="1924950" y="2011650"/>
            <a:ext cx="1569900" cy="475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89" name="Google Shape;389;g287c22e3313_0_301"/>
          <p:cNvSpPr txBox="1"/>
          <p:nvPr/>
        </p:nvSpPr>
        <p:spPr>
          <a:xfrm>
            <a:off x="610750" y="4052775"/>
            <a:ext cx="1569900" cy="286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90" name="Google Shape;390;g287c22e3313_0_301"/>
          <p:cNvSpPr txBox="1"/>
          <p:nvPr/>
        </p:nvSpPr>
        <p:spPr>
          <a:xfrm>
            <a:off x="463625" y="5847375"/>
            <a:ext cx="1569900" cy="286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91" name="Google Shape;391;g287c22e3313_0_301"/>
          <p:cNvSpPr txBox="1"/>
          <p:nvPr/>
        </p:nvSpPr>
        <p:spPr>
          <a:xfrm>
            <a:off x="266001" y="1336463"/>
            <a:ext cx="7882500" cy="12837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True</a:t>
            </a:r>
            <a:endParaRPr sz="3600">
              <a:solidFill>
                <a:srgbClr val="FF0000"/>
              </a:solidFill>
              <a:latin typeface="Calibri"/>
              <a:ea typeface="Calibri"/>
              <a:cs typeface="Calibri"/>
              <a:sym typeface="Calibri"/>
            </a:endParaRPr>
          </a:p>
          <a:p>
            <a:pPr marL="457200" marR="0" lvl="0" indent="-457200" algn="l" rtl="0">
              <a:lnSpc>
                <a:spcPct val="115000"/>
              </a:lnSpc>
              <a:spcBef>
                <a:spcPts val="0"/>
              </a:spcBef>
              <a:spcAft>
                <a:spcPts val="0"/>
              </a:spcAft>
              <a:buSzPts val="3600"/>
              <a:buFont typeface="Calibri"/>
              <a:buAutoNum type="alphaUcPeriod"/>
            </a:pPr>
            <a:r>
              <a:rPr lang="en-US" sz="3600">
                <a:latin typeface="Calibri"/>
                <a:ea typeface="Calibri"/>
                <a:cs typeface="Calibri"/>
                <a:sym typeface="Calibri"/>
              </a:rPr>
              <a:t>False</a:t>
            </a:r>
            <a:endParaRPr sz="3600">
              <a:latin typeface="Calibri"/>
              <a:ea typeface="Calibri"/>
              <a:cs typeface="Calibri"/>
              <a:sym typeface="Calibri"/>
            </a:endParaRPr>
          </a:p>
        </p:txBody>
      </p:sp>
      <p:sp>
        <p:nvSpPr>
          <p:cNvPr id="392" name="Google Shape;392;g287c22e3313_0_301"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6" name="Google Shape;406;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407" name="Google Shape;407;g27e576c1a67_0_796"/>
          <p:cNvPicPr preferRelativeResize="0"/>
          <p:nvPr/>
        </p:nvPicPr>
        <p:blipFill>
          <a:blip r:embed="rId5">
            <a:alphaModFix/>
          </a:blip>
          <a:stretch>
            <a:fillRect/>
          </a:stretch>
        </p:blipFill>
        <p:spPr>
          <a:xfrm>
            <a:off x="682650" y="849588"/>
            <a:ext cx="7778700" cy="4375526"/>
          </a:xfrm>
          <a:prstGeom prst="rect">
            <a:avLst/>
          </a:prstGeom>
          <a:noFill/>
          <a:ln>
            <a:noFill/>
          </a:ln>
        </p:spPr>
      </p:pic>
      <p:sp>
        <p:nvSpPr>
          <p:cNvPr id="408" name="Google Shape;408;g27e576c1a67_0_796"/>
          <p:cNvSpPr txBox="1"/>
          <p:nvPr/>
        </p:nvSpPr>
        <p:spPr>
          <a:xfrm>
            <a:off x="2056675" y="5569325"/>
            <a:ext cx="5418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dk1"/>
                </a:solidFill>
                <a:latin typeface="Calibri"/>
                <a:ea typeface="Calibri"/>
                <a:cs typeface="Calibri"/>
                <a:sym typeface="Calibri"/>
              </a:rPr>
              <a:t>When guitar strings are strummed, they </a:t>
            </a:r>
            <a:r>
              <a:rPr lang="en-US" sz="2400" b="1">
                <a:solidFill>
                  <a:schemeClr val="dk1"/>
                </a:solidFill>
                <a:latin typeface="Calibri"/>
                <a:ea typeface="Calibri"/>
                <a:cs typeface="Calibri"/>
                <a:sym typeface="Calibri"/>
              </a:rPr>
              <a:t>vibrate</a:t>
            </a:r>
            <a:r>
              <a:rPr lang="en-US" sz="2400">
                <a:solidFill>
                  <a:schemeClr val="dk1"/>
                </a:solidFill>
                <a:latin typeface="Calibri"/>
                <a:ea typeface="Calibri"/>
                <a:cs typeface="Calibri"/>
                <a:sym typeface="Calibri"/>
              </a:rPr>
              <a:t> and produce the guitar sound</a:t>
            </a:r>
            <a:endParaRPr sz="2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7e576c1a67_0_80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g27e576c1a67_0_803"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416" name="Google Shape;416;g27e576c1a67_0_803"/>
          <p:cNvPicPr preferRelativeResize="0"/>
          <p:nvPr/>
        </p:nvPicPr>
        <p:blipFill>
          <a:blip r:embed="rId5">
            <a:alphaModFix/>
          </a:blip>
          <a:stretch>
            <a:fillRect/>
          </a:stretch>
        </p:blipFill>
        <p:spPr>
          <a:xfrm>
            <a:off x="2504875" y="72350"/>
            <a:ext cx="4134250" cy="4778424"/>
          </a:xfrm>
          <a:prstGeom prst="rect">
            <a:avLst/>
          </a:prstGeom>
          <a:noFill/>
          <a:ln>
            <a:noFill/>
          </a:ln>
        </p:spPr>
      </p:pic>
      <p:sp>
        <p:nvSpPr>
          <p:cNvPr id="417" name="Google Shape;417;g27e576c1a67_0_803"/>
          <p:cNvSpPr txBox="1"/>
          <p:nvPr/>
        </p:nvSpPr>
        <p:spPr>
          <a:xfrm>
            <a:off x="1593500" y="5241625"/>
            <a:ext cx="62811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dk1"/>
                </a:solidFill>
                <a:latin typeface="Calibri"/>
                <a:ea typeface="Calibri"/>
                <a:cs typeface="Calibri"/>
                <a:sym typeface="Calibri"/>
              </a:rPr>
              <a:t>Washing machines go through cycles of spinning and </a:t>
            </a:r>
            <a:r>
              <a:rPr lang="en-US" sz="2300" b="1">
                <a:solidFill>
                  <a:schemeClr val="dk1"/>
                </a:solidFill>
                <a:latin typeface="Calibri"/>
                <a:ea typeface="Calibri"/>
                <a:cs typeface="Calibri"/>
                <a:sym typeface="Calibri"/>
              </a:rPr>
              <a:t>vibrating</a:t>
            </a:r>
            <a:r>
              <a:rPr lang="en-US" sz="2300">
                <a:solidFill>
                  <a:schemeClr val="dk1"/>
                </a:solidFill>
                <a:latin typeface="Calibri"/>
                <a:ea typeface="Calibri"/>
                <a:cs typeface="Calibri"/>
                <a:sym typeface="Calibri"/>
              </a:rPr>
              <a:t> to agitate and clean the clothes inside</a:t>
            </a:r>
            <a:endParaRPr sz="25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e11802ac4_0_59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7e576c1a67_0_885"/>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vibration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430" name="Google Shape;430;g27e576c1a67_0_88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1" name="Google Shape;431;g27e576c1a67_0_885"/>
          <p:cNvPicPr preferRelativeResize="0"/>
          <p:nvPr/>
        </p:nvPicPr>
        <p:blipFill>
          <a:blip r:embed="rId4">
            <a:alphaModFix/>
          </a:blip>
          <a:stretch>
            <a:fillRect/>
          </a:stretch>
        </p:blipFill>
        <p:spPr>
          <a:xfrm>
            <a:off x="2258250" y="1641975"/>
            <a:ext cx="4627500" cy="4627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5" name="Google Shape;445;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446" name="Google Shape;446;g25e11802ac4_0_864"/>
          <p:cNvPicPr preferRelativeResize="0"/>
          <p:nvPr/>
        </p:nvPicPr>
        <p:blipFill>
          <a:blip r:embed="rId5">
            <a:alphaModFix/>
          </a:blip>
          <a:stretch>
            <a:fillRect/>
          </a:stretch>
        </p:blipFill>
        <p:spPr>
          <a:xfrm>
            <a:off x="762000" y="1929200"/>
            <a:ext cx="7620000" cy="4286250"/>
          </a:xfrm>
          <a:prstGeom prst="rect">
            <a:avLst/>
          </a:prstGeom>
          <a:noFill/>
          <a:ln>
            <a:noFill/>
          </a:ln>
        </p:spPr>
      </p:pic>
      <p:sp>
        <p:nvSpPr>
          <p:cNvPr id="447" name="Google Shape;447;g25e11802ac4_0_864"/>
          <p:cNvSpPr txBox="1"/>
          <p:nvPr/>
        </p:nvSpPr>
        <p:spPr>
          <a:xfrm>
            <a:off x="1711275" y="704600"/>
            <a:ext cx="6574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dk1"/>
                </a:solidFill>
                <a:latin typeface="Calibri"/>
                <a:ea typeface="Calibri"/>
                <a:cs typeface="Calibri"/>
                <a:sym typeface="Calibri"/>
              </a:rPr>
              <a:t>The ice cube is not quickly moving back-and-forth. Therefore, it is not </a:t>
            </a:r>
            <a:r>
              <a:rPr lang="en-US" sz="2600" b="1">
                <a:solidFill>
                  <a:schemeClr val="dk1"/>
                </a:solidFill>
                <a:latin typeface="Calibri"/>
                <a:ea typeface="Calibri"/>
                <a:cs typeface="Calibri"/>
                <a:sym typeface="Calibri"/>
              </a:rPr>
              <a:t>vibrating</a:t>
            </a:r>
            <a:r>
              <a:rPr lang="en-US" sz="2600">
                <a:solidFill>
                  <a:schemeClr val="dk1"/>
                </a:solidFill>
                <a:latin typeface="Calibri"/>
                <a:ea typeface="Calibri"/>
                <a:cs typeface="Calibri"/>
                <a:sym typeface="Calibri"/>
              </a:rPr>
              <a:t>.</a:t>
            </a:r>
            <a:endParaRPr sz="26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4" name="Google Shape;454;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455" name="Google Shape;455;g25e11802ac4_0_780"/>
          <p:cNvPicPr preferRelativeResize="0"/>
          <p:nvPr/>
        </p:nvPicPr>
        <p:blipFill>
          <a:blip r:embed="rId5">
            <a:alphaModFix/>
          </a:blip>
          <a:stretch>
            <a:fillRect/>
          </a:stretch>
        </p:blipFill>
        <p:spPr>
          <a:xfrm>
            <a:off x="886750" y="1726875"/>
            <a:ext cx="7473449" cy="4974000"/>
          </a:xfrm>
          <a:prstGeom prst="rect">
            <a:avLst/>
          </a:prstGeom>
          <a:noFill/>
          <a:ln>
            <a:noFill/>
          </a:ln>
        </p:spPr>
      </p:pic>
      <p:sp>
        <p:nvSpPr>
          <p:cNvPr id="456" name="Google Shape;456;g25e11802ac4_0_780"/>
          <p:cNvSpPr txBox="1"/>
          <p:nvPr/>
        </p:nvSpPr>
        <p:spPr>
          <a:xfrm>
            <a:off x="1161275" y="575925"/>
            <a:ext cx="7876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a:solidFill>
                  <a:schemeClr val="dk1"/>
                </a:solidFill>
                <a:latin typeface="Calibri"/>
                <a:ea typeface="Calibri"/>
                <a:cs typeface="Calibri"/>
                <a:sym typeface="Calibri"/>
              </a:rPr>
              <a:t>The large rock is not moving back-and-forth quickly. Therefore, it is not </a:t>
            </a:r>
            <a:r>
              <a:rPr lang="en-US" sz="2500" b="1">
                <a:solidFill>
                  <a:schemeClr val="dk1"/>
                </a:solidFill>
                <a:latin typeface="Calibri"/>
                <a:ea typeface="Calibri"/>
                <a:cs typeface="Calibri"/>
                <a:sym typeface="Calibri"/>
              </a:rPr>
              <a:t>vibrating</a:t>
            </a:r>
            <a:r>
              <a:rPr lang="en-US" sz="2500">
                <a:solidFill>
                  <a:schemeClr val="dk1"/>
                </a:solidFill>
                <a:latin typeface="Calibri"/>
                <a:ea typeface="Calibri"/>
                <a:cs typeface="Calibri"/>
                <a:sym typeface="Calibri"/>
              </a:rPr>
              <a:t>. </a:t>
            </a:r>
            <a:endParaRPr sz="25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7430209113_0_146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does the </a:t>
            </a:r>
            <a:r>
              <a:rPr lang="en-US" sz="3600">
                <a:solidFill>
                  <a:schemeClr val="dk1"/>
                </a:solidFill>
                <a:latin typeface="Calibri"/>
                <a:ea typeface="Calibri"/>
                <a:cs typeface="Calibri"/>
                <a:sym typeface="Calibri"/>
              </a:rPr>
              <a:t>guitar </a:t>
            </a:r>
            <a:r>
              <a:rPr lang="en-US" sz="3600" b="1">
                <a:solidFill>
                  <a:schemeClr val="dk1"/>
                </a:solidFill>
                <a:latin typeface="Calibri"/>
                <a:ea typeface="Calibri"/>
                <a:cs typeface="Calibri"/>
                <a:sym typeface="Calibri"/>
              </a:rPr>
              <a:t>vibrate</a:t>
            </a:r>
            <a:r>
              <a:rPr lang="en-US" sz="3600" b="0" i="0" u="none" strike="noStrike" cap="none">
                <a:solidFill>
                  <a:schemeClr val="dk1"/>
                </a:solidFill>
                <a:latin typeface="Calibri"/>
                <a:ea typeface="Calibri"/>
                <a:cs typeface="Calibri"/>
                <a:sym typeface="Calibri"/>
              </a:rPr>
              <a:t>, but the </a:t>
            </a:r>
            <a:r>
              <a:rPr lang="en-US" sz="3600">
                <a:solidFill>
                  <a:schemeClr val="dk1"/>
                </a:solidFill>
                <a:latin typeface="Calibri"/>
                <a:ea typeface="Calibri"/>
                <a:cs typeface="Calibri"/>
                <a:sym typeface="Calibri"/>
              </a:rPr>
              <a:t>large rock</a:t>
            </a:r>
            <a:r>
              <a:rPr lang="en-US" sz="3600" b="0" i="0" u="none" strike="noStrike" cap="none">
                <a:solidFill>
                  <a:schemeClr val="dk1"/>
                </a:solidFill>
                <a:latin typeface="Calibri"/>
                <a:ea typeface="Calibri"/>
                <a:cs typeface="Calibri"/>
                <a:sym typeface="Calibri"/>
              </a:rPr>
              <a:t> does not?</a:t>
            </a:r>
            <a:endParaRPr sz="1400" b="0" i="0" u="none" strike="noStrike" cap="none">
              <a:solidFill>
                <a:srgbClr val="000000"/>
              </a:solidFill>
              <a:latin typeface="Arial"/>
              <a:ea typeface="Arial"/>
              <a:cs typeface="Arial"/>
              <a:sym typeface="Arial"/>
            </a:endParaRPr>
          </a:p>
        </p:txBody>
      </p:sp>
      <p:sp>
        <p:nvSpPr>
          <p:cNvPr id="469" name="Google Shape;469;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0" name="Google Shape;470;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71" name="Google Shape;471;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72" name="Google Shape;472;g27430209113_0_1469"/>
          <p:cNvPicPr preferRelativeResize="0"/>
          <p:nvPr/>
        </p:nvPicPr>
        <p:blipFill>
          <a:blip r:embed="rId5">
            <a:alphaModFix/>
          </a:blip>
          <a:stretch>
            <a:fillRect/>
          </a:stretch>
        </p:blipFill>
        <p:spPr>
          <a:xfrm>
            <a:off x="360638" y="2975425"/>
            <a:ext cx="3875175" cy="2179799"/>
          </a:xfrm>
          <a:prstGeom prst="rect">
            <a:avLst/>
          </a:prstGeom>
          <a:noFill/>
          <a:ln>
            <a:noFill/>
          </a:ln>
        </p:spPr>
      </p:pic>
      <p:pic>
        <p:nvPicPr>
          <p:cNvPr id="473" name="Google Shape;473;g27430209113_0_1469"/>
          <p:cNvPicPr preferRelativeResize="0"/>
          <p:nvPr/>
        </p:nvPicPr>
        <p:blipFill>
          <a:blip r:embed="rId6">
            <a:alphaModFix/>
          </a:blip>
          <a:stretch>
            <a:fillRect/>
          </a:stretch>
        </p:blipFill>
        <p:spPr>
          <a:xfrm>
            <a:off x="5010925" y="2975425"/>
            <a:ext cx="3580249" cy="2179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5e11802ac4_0_1043"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0" name="Google Shape;480;g25e11802ac4_0_1043"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5e11802ac4_0_1376"/>
          <p:cNvSpPr txBox="1">
            <a:spLocks noGrp="1"/>
          </p:cNvSpPr>
          <p:nvPr>
            <p:ph type="title"/>
          </p:nvPr>
        </p:nvSpPr>
        <p:spPr>
          <a:xfrm>
            <a:off x="902100" y="884675"/>
            <a:ext cx="73398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Vibration</a:t>
            </a:r>
            <a:endParaRPr/>
          </a:p>
        </p:txBody>
      </p:sp>
      <p:sp>
        <p:nvSpPr>
          <p:cNvPr id="487" name="Google Shape;487;g25e11802ac4_0_13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8" name="Google Shape;488;g25e11802ac4_0_137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489" name="Google Shape;489;g25e11802ac4_0_1376"/>
          <p:cNvCxnSpPr/>
          <p:nvPr/>
        </p:nvCxnSpPr>
        <p:spPr>
          <a:xfrm flipH="1">
            <a:off x="3917736" y="2486013"/>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901"/>
              </a:srgbClr>
            </a:outerShdw>
          </a:effectLst>
        </p:spPr>
      </p:cxnSp>
      <p:sp>
        <p:nvSpPr>
          <p:cNvPr id="490" name="Google Shape;490;g25e11802ac4_0_1376"/>
          <p:cNvSpPr txBox="1"/>
          <p:nvPr/>
        </p:nvSpPr>
        <p:spPr>
          <a:xfrm>
            <a:off x="3465021" y="4258375"/>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(root)</a:t>
            </a:r>
            <a:endParaRPr sz="1400" b="0" i="0" u="none" strike="noStrike" cap="none">
              <a:solidFill>
                <a:srgbClr val="000000"/>
              </a:solidFill>
              <a:latin typeface="Arial"/>
              <a:ea typeface="Arial"/>
              <a:cs typeface="Arial"/>
              <a:sym typeface="Arial"/>
            </a:endParaRPr>
          </a:p>
        </p:txBody>
      </p:sp>
      <p:cxnSp>
        <p:nvCxnSpPr>
          <p:cNvPr id="491" name="Google Shape;491;g25e11802ac4_0_1376"/>
          <p:cNvCxnSpPr/>
          <p:nvPr/>
        </p:nvCxnSpPr>
        <p:spPr>
          <a:xfrm flipH="1">
            <a:off x="5625011" y="2486013"/>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901"/>
              </a:srgbClr>
            </a:outerShdw>
          </a:effectLst>
        </p:spPr>
      </p:cxnSp>
      <p:sp>
        <p:nvSpPr>
          <p:cNvPr id="492" name="Google Shape;492;g25e11802ac4_0_1376"/>
          <p:cNvSpPr txBox="1"/>
          <p:nvPr/>
        </p:nvSpPr>
        <p:spPr>
          <a:xfrm>
            <a:off x="5172296" y="4258375"/>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(suffix)</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7f7a576e42_0_53"/>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Vibration</a:t>
            </a:r>
            <a:endParaRPr/>
          </a:p>
        </p:txBody>
      </p:sp>
      <p:sp>
        <p:nvSpPr>
          <p:cNvPr id="499" name="Google Shape;499;g27f7a576e42_0_5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0" name="Google Shape;500;g27f7a576e42_0_5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01" name="Google Shape;501;g27f7a576e42_0_53"/>
          <p:cNvSpPr/>
          <p:nvPr/>
        </p:nvSpPr>
        <p:spPr>
          <a:xfrm>
            <a:off x="2165325" y="735225"/>
            <a:ext cx="3208800" cy="1729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502" name="Google Shape;502;g27f7a576e42_0_53"/>
          <p:cNvCxnSpPr/>
          <p:nvPr/>
        </p:nvCxnSpPr>
        <p:spPr>
          <a:xfrm>
            <a:off x="3787597" y="2490036"/>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078"/>
              </a:srgbClr>
            </a:outerShdw>
          </a:effectLst>
        </p:spPr>
      </p:cxnSp>
      <p:sp>
        <p:nvSpPr>
          <p:cNvPr id="503" name="Google Shape;503;g27f7a576e42_0_53"/>
          <p:cNvSpPr txBox="1"/>
          <p:nvPr/>
        </p:nvSpPr>
        <p:spPr>
          <a:xfrm>
            <a:off x="4179725" y="3625525"/>
            <a:ext cx="34299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Vibrat</a:t>
            </a:r>
            <a:r>
              <a:rPr lang="en-US" sz="3600" b="0" i="0" u="none" strike="noStrike" cap="non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shaking quickly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7f7a576e42_0_63"/>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Vibration</a:t>
            </a:r>
            <a:endParaRPr/>
          </a:p>
        </p:txBody>
      </p:sp>
      <p:sp>
        <p:nvSpPr>
          <p:cNvPr id="510" name="Google Shape;510;g27f7a576e42_0_6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1" name="Google Shape;511;g27f7a576e42_0_6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12" name="Google Shape;512;g27f7a576e42_0_63"/>
          <p:cNvSpPr/>
          <p:nvPr/>
        </p:nvSpPr>
        <p:spPr>
          <a:xfrm>
            <a:off x="5149875" y="913225"/>
            <a:ext cx="1702800" cy="14358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513" name="Google Shape;513;g27f7a576e42_0_63"/>
          <p:cNvCxnSpPr>
            <a:stCxn id="512" idx="4"/>
          </p:cNvCxnSpPr>
          <p:nvPr/>
        </p:nvCxnSpPr>
        <p:spPr>
          <a:xfrm>
            <a:off x="6001275" y="2349025"/>
            <a:ext cx="30000" cy="946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078"/>
              </a:srgbClr>
            </a:outerShdw>
          </a:effectLst>
        </p:spPr>
      </p:cxnSp>
      <p:sp>
        <p:nvSpPr>
          <p:cNvPr id="514" name="Google Shape;514;g27f7a576e42_0_63"/>
          <p:cNvSpPr txBox="1"/>
          <p:nvPr/>
        </p:nvSpPr>
        <p:spPr>
          <a:xfrm>
            <a:off x="4179725" y="3625525"/>
            <a:ext cx="34299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-ion = an action, process, or result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7f7a576e42_0_73"/>
          <p:cNvSpPr txBox="1">
            <a:spLocks noGrp="1"/>
          </p:cNvSpPr>
          <p:nvPr>
            <p:ph type="title"/>
          </p:nvPr>
        </p:nvSpPr>
        <p:spPr>
          <a:xfrm>
            <a:off x="457200" y="176280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Vibrat   ion</a:t>
            </a:r>
            <a:endParaRPr/>
          </a:p>
        </p:txBody>
      </p:sp>
      <p:sp>
        <p:nvSpPr>
          <p:cNvPr id="521" name="Google Shape;521;g27f7a576e42_0_7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2" name="Google Shape;522;g27f7a576e42_0_7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23" name="Google Shape;523;g27f7a576e42_0_73"/>
          <p:cNvSpPr/>
          <p:nvPr/>
        </p:nvSpPr>
        <p:spPr>
          <a:xfrm>
            <a:off x="4912734" y="207258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g27f7a576e42_0_73"/>
          <p:cNvSpPr txBox="1"/>
          <p:nvPr/>
        </p:nvSpPr>
        <p:spPr>
          <a:xfrm>
            <a:off x="1348300" y="5926400"/>
            <a:ext cx="6510300" cy="461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Calibri"/>
                <a:ea typeface="Calibri"/>
                <a:cs typeface="Calibri"/>
                <a:sym typeface="Calibri"/>
              </a:rPr>
              <a:t>An action of </a:t>
            </a:r>
            <a:r>
              <a:rPr lang="en-US" sz="2400">
                <a:latin typeface="Calibri"/>
                <a:ea typeface="Calibri"/>
                <a:cs typeface="Calibri"/>
                <a:sym typeface="Calibri"/>
              </a:rPr>
              <a:t>shaking quickly</a:t>
            </a:r>
            <a:endParaRPr sz="2400" b="0" i="0" u="none" strike="noStrike" cap="none">
              <a:solidFill>
                <a:srgbClr val="000000"/>
              </a:solidFill>
              <a:latin typeface="Calibri"/>
              <a:ea typeface="Calibri"/>
              <a:cs typeface="Calibri"/>
              <a:sym typeface="Calibri"/>
            </a:endParaRPr>
          </a:p>
        </p:txBody>
      </p:sp>
      <p:sp>
        <p:nvSpPr>
          <p:cNvPr id="525" name="Google Shape;525;g27f7a576e42_0_73"/>
          <p:cNvSpPr txBox="1"/>
          <p:nvPr/>
        </p:nvSpPr>
        <p:spPr>
          <a:xfrm>
            <a:off x="482053" y="35061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Vibration</a:t>
            </a:r>
            <a:endParaRPr sz="1400" b="0" i="0" u="none" strike="noStrike" cap="none">
              <a:solidFill>
                <a:srgbClr val="000000"/>
              </a:solidFill>
              <a:latin typeface="Arial"/>
              <a:ea typeface="Arial"/>
              <a:cs typeface="Arial"/>
              <a:sym typeface="Arial"/>
            </a:endParaRPr>
          </a:p>
        </p:txBody>
      </p:sp>
      <p:sp>
        <p:nvSpPr>
          <p:cNvPr id="526" name="Google Shape;526;g27f7a576e42_0_73"/>
          <p:cNvSpPr/>
          <p:nvPr/>
        </p:nvSpPr>
        <p:spPr>
          <a:xfrm>
            <a:off x="4417594" y="4801592"/>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25e11802ac4_0_172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25e11802ac4_0_1800"/>
          <p:cNvSpPr txBox="1">
            <a:spLocks noGrp="1"/>
          </p:cNvSpPr>
          <p:nvPr>
            <p:ph type="title"/>
          </p:nvPr>
        </p:nvSpPr>
        <p:spPr>
          <a:xfrm>
            <a:off x="1076575" y="331025"/>
            <a:ext cx="7657200" cy="1539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a:t>How can we use the word parts of </a:t>
            </a:r>
            <a:r>
              <a:rPr lang="en-US" sz="3959" b="1"/>
              <a:t>vibration</a:t>
            </a:r>
            <a:r>
              <a:rPr lang="en-US" sz="3959"/>
              <a:t> to help us remember the definition of the term?</a:t>
            </a:r>
            <a:endParaRPr/>
          </a:p>
        </p:txBody>
      </p:sp>
      <p:sp>
        <p:nvSpPr>
          <p:cNvPr id="539" name="Google Shape;539;g25e11802ac4_0_180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25e11802ac4_0_1800"/>
          <p:cNvSpPr txBox="1">
            <a:spLocks noGrp="1"/>
          </p:cNvSpPr>
          <p:nvPr>
            <p:ph type="title"/>
          </p:nvPr>
        </p:nvSpPr>
        <p:spPr>
          <a:xfrm>
            <a:off x="902100" y="2258950"/>
            <a:ext cx="73398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Vibration</a:t>
            </a:r>
            <a:endParaRPr/>
          </a:p>
        </p:txBody>
      </p:sp>
      <p:cxnSp>
        <p:nvCxnSpPr>
          <p:cNvPr id="541" name="Google Shape;541;g25e11802ac4_0_1800"/>
          <p:cNvCxnSpPr/>
          <p:nvPr/>
        </p:nvCxnSpPr>
        <p:spPr>
          <a:xfrm flipH="1">
            <a:off x="3917736" y="3860288"/>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901"/>
              </a:srgbClr>
            </a:outerShdw>
          </a:effectLst>
        </p:spPr>
      </p:cxnSp>
      <p:sp>
        <p:nvSpPr>
          <p:cNvPr id="542" name="Google Shape;542;g25e11802ac4_0_1800"/>
          <p:cNvSpPr txBox="1"/>
          <p:nvPr/>
        </p:nvSpPr>
        <p:spPr>
          <a:xfrm>
            <a:off x="3465021" y="5632650"/>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(root)</a:t>
            </a:r>
            <a:endParaRPr sz="1400" b="0" i="0" u="none" strike="noStrike" cap="none">
              <a:solidFill>
                <a:srgbClr val="000000"/>
              </a:solidFill>
              <a:latin typeface="Arial"/>
              <a:ea typeface="Arial"/>
              <a:cs typeface="Arial"/>
              <a:sym typeface="Arial"/>
            </a:endParaRPr>
          </a:p>
        </p:txBody>
      </p:sp>
      <p:cxnSp>
        <p:nvCxnSpPr>
          <p:cNvPr id="543" name="Google Shape;543;g25e11802ac4_0_1800"/>
          <p:cNvCxnSpPr/>
          <p:nvPr/>
        </p:nvCxnSpPr>
        <p:spPr>
          <a:xfrm flipH="1">
            <a:off x="5625011" y="3860288"/>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901"/>
              </a:srgbClr>
            </a:outerShdw>
          </a:effectLst>
        </p:spPr>
      </p:cxnSp>
      <p:sp>
        <p:nvSpPr>
          <p:cNvPr id="544" name="Google Shape;544;g25e11802ac4_0_1800"/>
          <p:cNvSpPr txBox="1"/>
          <p:nvPr/>
        </p:nvSpPr>
        <p:spPr>
          <a:xfrm>
            <a:off x="5172296" y="5632650"/>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(suffix)</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7e576c1a67_0_0"/>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Energy</a:t>
            </a:r>
            <a:r>
              <a:rPr lang="en-US" sz="3600" b="1"/>
              <a:t>: </a:t>
            </a:r>
            <a:r>
              <a:rPr lang="en-US" sz="3600"/>
              <a:t>the ability to cause change</a:t>
            </a:r>
            <a:endParaRPr sz="3600" b="1"/>
          </a:p>
        </p:txBody>
      </p:sp>
      <p:sp>
        <p:nvSpPr>
          <p:cNvPr id="149" name="Google Shape;149;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 name="Google Shape;150;g27e576c1a67_0_0"/>
          <p:cNvPicPr preferRelativeResize="0"/>
          <p:nvPr/>
        </p:nvPicPr>
        <p:blipFill rotWithShape="1">
          <a:blip r:embed="rId4">
            <a:alphaModFix/>
          </a:blip>
          <a:srcRect/>
          <a:stretch/>
        </p:blipFill>
        <p:spPr>
          <a:xfrm>
            <a:off x="2300525" y="1650650"/>
            <a:ext cx="5002850" cy="5002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51" name="Google Shape;551;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287c22e3313_0_322"/>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Vibration</a:t>
            </a:r>
            <a:r>
              <a:rPr lang="en-US" b="1">
                <a:solidFill>
                  <a:schemeClr val="dk1"/>
                </a:solidFill>
              </a:rPr>
              <a:t>: </a:t>
            </a:r>
            <a:r>
              <a:rPr lang="en-US">
                <a:solidFill>
                  <a:schemeClr val="dk1"/>
                </a:solidFill>
              </a:rPr>
              <a:t>quick back-and-forth movements</a:t>
            </a:r>
            <a:endParaRPr/>
          </a:p>
        </p:txBody>
      </p:sp>
      <p:pic>
        <p:nvPicPr>
          <p:cNvPr id="558" name="Google Shape;558;g287c22e3313_0_322"/>
          <p:cNvPicPr preferRelativeResize="0"/>
          <p:nvPr/>
        </p:nvPicPr>
        <p:blipFill>
          <a:blip r:embed="rId3">
            <a:alphaModFix/>
          </a:blip>
          <a:stretch>
            <a:fillRect/>
          </a:stretch>
        </p:blipFill>
        <p:spPr>
          <a:xfrm>
            <a:off x="2258250" y="1931175"/>
            <a:ext cx="4627500" cy="4627500"/>
          </a:xfrm>
          <a:prstGeom prst="rect">
            <a:avLst/>
          </a:prstGeom>
          <a:noFill/>
          <a:ln>
            <a:noFill/>
          </a:ln>
        </p:spPr>
      </p:pic>
      <p:sp>
        <p:nvSpPr>
          <p:cNvPr id="559" name="Google Shape;559;g287c22e3313_0_322"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6" name="Google Shape;566;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67" name="Google Shape;567;g25e11802ac4_0_1976"/>
          <p:cNvCxnSpPr>
            <a:stCxn id="568" idx="4"/>
            <a:endCxn id="565"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69" name="Google Shape;569;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70" name="Google Shape;570;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68" name="Google Shape;568;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77" name="Google Shape;577;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78" name="Google Shape;578;g25e11802ac4_0_1886"/>
          <p:cNvCxnSpPr>
            <a:stCxn id="579" idx="4"/>
            <a:endCxn id="57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80" name="Google Shape;580;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81" name="Google Shape;581;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79" name="Google Shape;579;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2" name="Google Shape;582;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Vibration</a:t>
            </a:r>
            <a:endParaRPr sz="700" b="0" i="0" u="none" strike="noStrike" cap="none">
              <a:solidFill>
                <a:srgbClr val="000000"/>
              </a:solidFill>
              <a:latin typeface="Arial"/>
              <a:ea typeface="Arial"/>
              <a:cs typeface="Arial"/>
              <a:sym typeface="Arial"/>
            </a:endParaRPr>
          </a:p>
        </p:txBody>
      </p:sp>
      <p:sp>
        <p:nvSpPr>
          <p:cNvPr id="583" name="Google Shape;583;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84" name="Google Shape;584;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85" name="Google Shape;585;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86" name="Google Shape;586;g25e11802ac4_0_188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vibration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587" name="Google Shape;587;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8" name="Google Shape;588;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9" name="Google Shape;589;g25e11802ac4_0_1886"/>
          <p:cNvCxnSpPr>
            <a:stCxn id="590" idx="4"/>
            <a:endCxn id="58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91" name="Google Shape;591;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92" name="Google Shape;592;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90" name="Google Shape;590;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9" name="Google Shape;599;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0" name="Google Shape;600;g25e11802ac4_0_1992"/>
          <p:cNvCxnSpPr>
            <a:stCxn id="601" idx="4"/>
            <a:endCxn id="59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2" name="Google Shape;602;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3" name="Google Shape;603;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1" name="Google Shape;601;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04" name="Google Shape;604;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vibration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05" name="Google Shape;605;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06" name="Google Shape;606;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07" name="Google Shape;607;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08" name="Google Shape;608;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609" name="Google Shape;609;g25e11802ac4_0_1992"/>
          <p:cNvPicPr preferRelativeResize="0"/>
          <p:nvPr/>
        </p:nvPicPr>
        <p:blipFill>
          <a:blip r:embed="rId3">
            <a:alphaModFix/>
          </a:blip>
          <a:stretch>
            <a:fillRect/>
          </a:stretch>
        </p:blipFill>
        <p:spPr>
          <a:xfrm>
            <a:off x="1079351" y="1767248"/>
            <a:ext cx="3081150" cy="2054100"/>
          </a:xfrm>
          <a:prstGeom prst="rect">
            <a:avLst/>
          </a:prstGeom>
          <a:noFill/>
          <a:ln>
            <a:noFill/>
          </a:ln>
        </p:spPr>
      </p:pic>
      <p:pic>
        <p:nvPicPr>
          <p:cNvPr id="610" name="Google Shape;610;g25e11802ac4_0_1992"/>
          <p:cNvPicPr preferRelativeResize="0"/>
          <p:nvPr/>
        </p:nvPicPr>
        <p:blipFill>
          <a:blip r:embed="rId4">
            <a:alphaModFix/>
          </a:blip>
          <a:stretch>
            <a:fillRect/>
          </a:stretch>
        </p:blipFill>
        <p:spPr>
          <a:xfrm>
            <a:off x="5717950" y="1734475"/>
            <a:ext cx="2861517" cy="2119638"/>
          </a:xfrm>
          <a:prstGeom prst="rect">
            <a:avLst/>
          </a:prstGeom>
          <a:noFill/>
          <a:ln>
            <a:noFill/>
          </a:ln>
        </p:spPr>
      </p:pic>
      <p:pic>
        <p:nvPicPr>
          <p:cNvPr id="611" name="Google Shape;611;g25e11802ac4_0_1992"/>
          <p:cNvPicPr preferRelativeResize="0"/>
          <p:nvPr/>
        </p:nvPicPr>
        <p:blipFill>
          <a:blip r:embed="rId5">
            <a:alphaModFix/>
          </a:blip>
          <a:stretch>
            <a:fillRect/>
          </a:stretch>
        </p:blipFill>
        <p:spPr>
          <a:xfrm>
            <a:off x="1079351" y="4345750"/>
            <a:ext cx="3179485" cy="2119649"/>
          </a:xfrm>
          <a:prstGeom prst="rect">
            <a:avLst/>
          </a:prstGeom>
          <a:noFill/>
          <a:ln>
            <a:noFill/>
          </a:ln>
        </p:spPr>
      </p:pic>
      <p:pic>
        <p:nvPicPr>
          <p:cNvPr id="612" name="Google Shape;612;g25e11802ac4_0_1992"/>
          <p:cNvPicPr preferRelativeResize="0"/>
          <p:nvPr/>
        </p:nvPicPr>
        <p:blipFill>
          <a:blip r:embed="rId6">
            <a:alphaModFix/>
          </a:blip>
          <a:stretch>
            <a:fillRect/>
          </a:stretch>
        </p:blipFill>
        <p:spPr>
          <a:xfrm>
            <a:off x="5823175" y="3979838"/>
            <a:ext cx="2651064" cy="2851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7e576c1a67_0_111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9" name="Google Shape;619;g27e576c1a67_0_111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0" name="Google Shape;620;g27e576c1a67_0_1119"/>
          <p:cNvCxnSpPr>
            <a:stCxn id="621" idx="4"/>
            <a:endCxn id="61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22" name="Google Shape;622;g27e576c1a67_0_111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3" name="Google Shape;623;g27e576c1a67_0_111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1" name="Google Shape;621;g27e576c1a67_0_111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4" name="Google Shape;624;g27e576c1a67_0_1119"/>
          <p:cNvSpPr/>
          <p:nvPr/>
        </p:nvSpPr>
        <p:spPr>
          <a:xfrm>
            <a:off x="4822550" y="1555525"/>
            <a:ext cx="4111500" cy="2365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27e576c1a67_0_1119"/>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vibration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26" name="Google Shape;626;g27e576c1a67_0_111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7" name="Google Shape;627;g27e576c1a67_0_111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8" name="Google Shape;628;g27e576c1a67_0_111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9" name="Google Shape;629;g27e576c1a67_0_111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630" name="Google Shape;630;g27e576c1a67_0_1119"/>
          <p:cNvPicPr preferRelativeResize="0"/>
          <p:nvPr/>
        </p:nvPicPr>
        <p:blipFill>
          <a:blip r:embed="rId3">
            <a:alphaModFix/>
          </a:blip>
          <a:stretch>
            <a:fillRect/>
          </a:stretch>
        </p:blipFill>
        <p:spPr>
          <a:xfrm>
            <a:off x="1079351" y="1767248"/>
            <a:ext cx="3081150" cy="2054100"/>
          </a:xfrm>
          <a:prstGeom prst="rect">
            <a:avLst/>
          </a:prstGeom>
          <a:noFill/>
          <a:ln>
            <a:noFill/>
          </a:ln>
        </p:spPr>
      </p:pic>
      <p:pic>
        <p:nvPicPr>
          <p:cNvPr id="631" name="Google Shape;631;g27e576c1a67_0_1119"/>
          <p:cNvPicPr preferRelativeResize="0"/>
          <p:nvPr/>
        </p:nvPicPr>
        <p:blipFill>
          <a:blip r:embed="rId4">
            <a:alphaModFix/>
          </a:blip>
          <a:stretch>
            <a:fillRect/>
          </a:stretch>
        </p:blipFill>
        <p:spPr>
          <a:xfrm>
            <a:off x="5717950" y="1734475"/>
            <a:ext cx="2861517" cy="2119638"/>
          </a:xfrm>
          <a:prstGeom prst="rect">
            <a:avLst/>
          </a:prstGeom>
          <a:noFill/>
          <a:ln>
            <a:noFill/>
          </a:ln>
        </p:spPr>
      </p:pic>
      <p:pic>
        <p:nvPicPr>
          <p:cNvPr id="632" name="Google Shape;632;g27e576c1a67_0_1119"/>
          <p:cNvPicPr preferRelativeResize="0"/>
          <p:nvPr/>
        </p:nvPicPr>
        <p:blipFill>
          <a:blip r:embed="rId5">
            <a:alphaModFix/>
          </a:blip>
          <a:stretch>
            <a:fillRect/>
          </a:stretch>
        </p:blipFill>
        <p:spPr>
          <a:xfrm>
            <a:off x="1079351" y="4345750"/>
            <a:ext cx="3179485" cy="2119649"/>
          </a:xfrm>
          <a:prstGeom prst="rect">
            <a:avLst/>
          </a:prstGeom>
          <a:noFill/>
          <a:ln>
            <a:noFill/>
          </a:ln>
        </p:spPr>
      </p:pic>
      <p:pic>
        <p:nvPicPr>
          <p:cNvPr id="633" name="Google Shape;633;g27e576c1a67_0_1119"/>
          <p:cNvPicPr preferRelativeResize="0"/>
          <p:nvPr/>
        </p:nvPicPr>
        <p:blipFill>
          <a:blip r:embed="rId6">
            <a:alphaModFix/>
          </a:blip>
          <a:stretch>
            <a:fillRect/>
          </a:stretch>
        </p:blipFill>
        <p:spPr>
          <a:xfrm>
            <a:off x="5823175" y="3979838"/>
            <a:ext cx="2651064" cy="28514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0" name="Google Shape;640;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1" name="Google Shape;641;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42" name="Google Shape;642;g25e11802ac4_0_2108"/>
          <p:cNvCxnSpPr>
            <a:stCxn id="643" idx="4"/>
            <a:endCxn id="6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44" name="Google Shape;644;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45" name="Google Shape;645;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43" name="Google Shape;643;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6" name="Google Shape;646;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47" name="Google Shape;647;g25e11802ac4_0_2108"/>
          <p:cNvCxnSpPr>
            <a:stCxn id="648" idx="4"/>
            <a:endCxn id="639"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49" name="Google Shape;649;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50" name="Google Shape;650;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48" name="Google Shape;648;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1" name="Google Shape;651;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Vibration</a:t>
            </a:r>
            <a:endParaRPr sz="700" b="0" i="0" u="none" strike="noStrike" cap="none">
              <a:solidFill>
                <a:srgbClr val="000000"/>
              </a:solidFill>
              <a:latin typeface="Arial"/>
              <a:ea typeface="Arial"/>
              <a:cs typeface="Arial"/>
              <a:sym typeface="Arial"/>
            </a:endParaRPr>
          </a:p>
        </p:txBody>
      </p:sp>
      <p:sp>
        <p:nvSpPr>
          <p:cNvPr id="652" name="Google Shape;652;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53" name="Google Shape;653;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54" name="Google Shape;654;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55" name="Google Shape;655;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vibration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pic>
        <p:nvPicPr>
          <p:cNvPr id="656" name="Google Shape;656;g25e11802ac4_0_2108"/>
          <p:cNvPicPr preferRelativeResize="0"/>
          <p:nvPr/>
        </p:nvPicPr>
        <p:blipFill>
          <a:blip r:embed="rId3">
            <a:alphaModFix/>
          </a:blip>
          <a:stretch>
            <a:fillRect/>
          </a:stretch>
        </p:blipFill>
        <p:spPr>
          <a:xfrm>
            <a:off x="6104975" y="1157183"/>
            <a:ext cx="2389800" cy="177024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63" name="Google Shape;663;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64" name="Google Shape;664;g25e11802ac4_0_2130"/>
          <p:cNvCxnSpPr>
            <a:stCxn id="665" idx="4"/>
            <a:endCxn id="66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6" name="Google Shape;666;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7" name="Google Shape;667;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5" name="Google Shape;665;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8" name="Google Shape;668;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vibration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69" name="Google Shape;669;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Describes no movement</a:t>
            </a:r>
            <a:endParaRPr sz="1400" b="0" i="0" u="none" strike="noStrike" cap="none">
              <a:solidFill>
                <a:srgbClr val="434343"/>
              </a:solidFill>
              <a:latin typeface="Arial"/>
              <a:ea typeface="Arial"/>
              <a:cs typeface="Arial"/>
              <a:sym typeface="Arial"/>
            </a:endParaRPr>
          </a:p>
        </p:txBody>
      </p:sp>
      <p:sp>
        <p:nvSpPr>
          <p:cNvPr id="670" name="Google Shape;670;g25e11802ac4_0_2130"/>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Quick back-and-forth movements</a:t>
            </a:r>
            <a:r>
              <a:rPr lang="en-US" sz="2400" b="0" i="0" u="none" strike="noStrike" cap="none">
                <a:solidFill>
                  <a:srgbClr val="434343"/>
                </a:solidFill>
                <a:latin typeface="Helvetica Neue Light"/>
                <a:ea typeface="Helvetica Neue Light"/>
                <a:cs typeface="Helvetica Neue Light"/>
                <a:sym typeface="Helvetica Neue Light"/>
              </a:rPr>
              <a:t> </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71" name="Google Shape;671;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72" name="Google Shape;672;g25e11802ac4_0_2130"/>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heavy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73" name="Google Shape;673;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74" name="Google Shape;674;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75" name="Google Shape;675;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76" name="Google Shape;676;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77" name="Google Shape;677;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loud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27e576c1a67_0_115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4" name="Google Shape;684;g27e576c1a67_0_115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5" name="Google Shape;685;g27e576c1a67_0_1151"/>
          <p:cNvCxnSpPr>
            <a:stCxn id="686" idx="4"/>
            <a:endCxn id="68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7" name="Google Shape;687;g27e576c1a67_0_115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8" name="Google Shape;688;g27e576c1a67_0_115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6" name="Google Shape;686;g27e576c1a67_0_115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9" name="Google Shape;689;g27e576c1a67_0_115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0" name="Google Shape;690;g27e576c1a67_0_1151"/>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1" name="Google Shape;691;g27e576c1a67_0_1151"/>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2" name="Google Shape;692;g27e576c1a67_0_1151"/>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3" name="Google Shape;693;g27e576c1a67_0_1151"/>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4" name="Google Shape;694;g27e576c1a67_0_1151"/>
          <p:cNvSpPr/>
          <p:nvPr/>
        </p:nvSpPr>
        <p:spPr>
          <a:xfrm>
            <a:off x="393325" y="3939463"/>
            <a:ext cx="53784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g27e576c1a67_0_1151"/>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vibration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96" name="Google Shape;696;g27e576c1a67_0_1151"/>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Describes no movement</a:t>
            </a:r>
            <a:endParaRPr sz="1400" b="0" i="0" u="none" strike="noStrike" cap="none">
              <a:solidFill>
                <a:srgbClr val="434343"/>
              </a:solidFill>
              <a:latin typeface="Arial"/>
              <a:ea typeface="Arial"/>
              <a:cs typeface="Arial"/>
              <a:sym typeface="Arial"/>
            </a:endParaRPr>
          </a:p>
        </p:txBody>
      </p:sp>
      <p:sp>
        <p:nvSpPr>
          <p:cNvPr id="697" name="Google Shape;697;g27e576c1a67_0_1151"/>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Quick back-and-forth movements</a:t>
            </a:r>
            <a:r>
              <a:rPr lang="en-US" sz="2400" b="0" i="0" u="none" strike="noStrike" cap="none">
                <a:solidFill>
                  <a:srgbClr val="434343"/>
                </a:solidFill>
                <a:latin typeface="Helvetica Neue Light"/>
                <a:ea typeface="Helvetica Neue Light"/>
                <a:cs typeface="Helvetica Neue Light"/>
                <a:sym typeface="Helvetica Neue Light"/>
              </a:rPr>
              <a:t> </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98" name="Google Shape;698;g27e576c1a67_0_1151"/>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heavy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9" name="Google Shape;699;g27e576c1a67_0_1151"/>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loud an object is</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6" name="Google Shape;706;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7" name="Google Shape;707;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08" name="Google Shape;708;g25e11802ac4_0_2343"/>
          <p:cNvCxnSpPr>
            <a:stCxn id="709" idx="4"/>
            <a:endCxn id="70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10" name="Google Shape;710;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11" name="Google Shape;711;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09" name="Google Shape;709;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12" name="Google Shape;712;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13" name="Google Shape;713;g25e11802ac4_0_2343"/>
          <p:cNvCxnSpPr>
            <a:stCxn id="714" idx="4"/>
            <a:endCxn id="70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15" name="Google Shape;715;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16" name="Google Shape;716;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14" name="Google Shape;714;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7" name="Google Shape;717;g25e11802ac4_0_234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Vibration</a:t>
            </a:r>
            <a:endParaRPr sz="700" b="0" i="0" u="none" strike="noStrike" cap="none">
              <a:solidFill>
                <a:srgbClr val="000000"/>
              </a:solidFill>
              <a:latin typeface="Arial"/>
              <a:ea typeface="Arial"/>
              <a:cs typeface="Arial"/>
              <a:sym typeface="Arial"/>
            </a:endParaRPr>
          </a:p>
        </p:txBody>
      </p:sp>
      <p:sp>
        <p:nvSpPr>
          <p:cNvPr id="718" name="Google Shape;718;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19" name="Google Shape;719;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20" name="Google Shape;720;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21" name="Google Shape;721;g25e11802ac4_0_2343"/>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vibration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722" name="Google Shape;722;g25e11802ac4_0_2343"/>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Quick back-and-forth movements</a:t>
            </a:r>
            <a:endParaRPr sz="2200" b="0" i="0" u="none" strike="noStrike" cap="none">
              <a:solidFill>
                <a:srgbClr val="000000"/>
              </a:solidFill>
              <a:latin typeface="Arial"/>
              <a:ea typeface="Arial"/>
              <a:cs typeface="Arial"/>
              <a:sym typeface="Arial"/>
            </a:endParaRPr>
          </a:p>
        </p:txBody>
      </p:sp>
      <p:pic>
        <p:nvPicPr>
          <p:cNvPr id="723" name="Google Shape;723;g25e11802ac4_0_2343"/>
          <p:cNvPicPr preferRelativeResize="0"/>
          <p:nvPr/>
        </p:nvPicPr>
        <p:blipFill>
          <a:blip r:embed="rId3">
            <a:alphaModFix/>
          </a:blip>
          <a:stretch>
            <a:fillRect/>
          </a:stretch>
        </p:blipFill>
        <p:spPr>
          <a:xfrm>
            <a:off x="6104975" y="1157183"/>
            <a:ext cx="2389800" cy="17702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7e576c1a67_0_527"/>
          <p:cNvSpPr txBox="1"/>
          <p:nvPr/>
        </p:nvSpPr>
        <p:spPr>
          <a:xfrm>
            <a:off x="1482763" y="424771"/>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Energy transformation</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changing energy from one form to another</a:t>
            </a:r>
            <a:endParaRPr sz="2800" b="1" i="0" u="none" strike="noStrike" cap="none">
              <a:solidFill>
                <a:schemeClr val="dk1"/>
              </a:solidFill>
              <a:latin typeface="Calibri"/>
              <a:ea typeface="Calibri"/>
              <a:cs typeface="Calibri"/>
              <a:sym typeface="Calibri"/>
            </a:endParaRPr>
          </a:p>
        </p:txBody>
      </p:sp>
      <p:sp>
        <p:nvSpPr>
          <p:cNvPr id="157" name="Google Shape;157;g27e576c1a67_0_52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g27e576c1a67_0_527"/>
          <p:cNvPicPr preferRelativeResize="0"/>
          <p:nvPr/>
        </p:nvPicPr>
        <p:blipFill rotWithShape="1">
          <a:blip r:embed="rId4">
            <a:alphaModFix/>
          </a:blip>
          <a:srcRect/>
          <a:stretch/>
        </p:blipFill>
        <p:spPr>
          <a:xfrm>
            <a:off x="1270813" y="1557471"/>
            <a:ext cx="7433424" cy="505472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30" name="Google Shape;730;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31" name="Google Shape;731;g25e11802ac4_0_2367"/>
          <p:cNvCxnSpPr>
            <a:stCxn id="732" idx="4"/>
            <a:endCxn id="72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33" name="Google Shape;733;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34" name="Google Shape;734;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32" name="Google Shape;732;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35" name="Google Shape;735;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vibration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736" name="Google Shape;736;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cold person shivering</a:t>
            </a:r>
            <a:endParaRPr sz="1400" b="0" i="0" u="none" strike="noStrike" cap="none">
              <a:solidFill>
                <a:srgbClr val="434343"/>
              </a:solidFill>
              <a:latin typeface="Arial"/>
              <a:ea typeface="Arial"/>
              <a:cs typeface="Arial"/>
              <a:sym typeface="Arial"/>
            </a:endParaRPr>
          </a:p>
        </p:txBody>
      </p:sp>
      <p:sp>
        <p:nvSpPr>
          <p:cNvPr id="737" name="Google Shape;737;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pile of rocks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38" name="Google Shape;738;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39" name="Google Shape;739;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empty soda can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40" name="Google Shape;740;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41" name="Google Shape;741;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42" name="Google Shape;742;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43" name="Google Shape;743;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44" name="Google Shape;744;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pool full of 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27e576c1a67_0_119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51" name="Google Shape;751;g27e576c1a67_0_119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52" name="Google Shape;752;g27e576c1a67_0_1195"/>
          <p:cNvCxnSpPr>
            <a:stCxn id="753" idx="4"/>
            <a:endCxn id="75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4" name="Google Shape;754;g27e576c1a67_0_119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5" name="Google Shape;755;g27e576c1a67_0_119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53" name="Google Shape;753;g27e576c1a67_0_119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6" name="Google Shape;756;g27e576c1a67_0_1195"/>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7" name="Google Shape;757;g27e576c1a67_0_1195"/>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7e576c1a67_0_1195"/>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7e576c1a67_0_1195"/>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7e576c1a67_0_1195"/>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7e576c1a67_0_1195"/>
          <p:cNvSpPr/>
          <p:nvPr/>
        </p:nvSpPr>
        <p:spPr>
          <a:xfrm>
            <a:off x="362275" y="4687450"/>
            <a:ext cx="43317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g27e576c1a67_0_1195"/>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vibration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763" name="Google Shape;763;g27e576c1a67_0_1195"/>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cold person shivering</a:t>
            </a:r>
            <a:endParaRPr sz="1400" b="0" i="0" u="none" strike="noStrike" cap="none">
              <a:solidFill>
                <a:srgbClr val="434343"/>
              </a:solidFill>
              <a:latin typeface="Arial"/>
              <a:ea typeface="Arial"/>
              <a:cs typeface="Arial"/>
              <a:sym typeface="Arial"/>
            </a:endParaRPr>
          </a:p>
        </p:txBody>
      </p:sp>
      <p:sp>
        <p:nvSpPr>
          <p:cNvPr id="764" name="Google Shape;764;g27e576c1a67_0_1195"/>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pile of rocks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5" name="Google Shape;765;g27e576c1a67_0_1195"/>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empty soda can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66" name="Google Shape;766;g27e576c1a67_0_1195"/>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pool full of 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3" name="Google Shape;773;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4" name="Google Shape;774;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5" name="Google Shape;775;g25e11802ac4_0_2511"/>
          <p:cNvCxnSpPr>
            <a:stCxn id="776" idx="4"/>
            <a:endCxn id="7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77" name="Google Shape;777;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78" name="Google Shape;778;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6" name="Google Shape;776;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79" name="Google Shape;779;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80" name="Google Shape;780;g25e11802ac4_0_2511"/>
          <p:cNvCxnSpPr>
            <a:stCxn id="781" idx="4"/>
            <a:endCxn id="77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82" name="Google Shape;782;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83" name="Google Shape;783;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81" name="Google Shape;781;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4" name="Google Shape;784;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85" name="Google Shape;785;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86" name="Google Shape;786;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87" name="Google Shape;787;g25e11802ac4_0_2511"/>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vibration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788" name="Google Shape;788;g25e11802ac4_0_2511"/>
          <p:cNvSpPr txBox="1"/>
          <p:nvPr/>
        </p:nvSpPr>
        <p:spPr>
          <a:xfrm>
            <a:off x="785475" y="4846925"/>
            <a:ext cx="3000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cold person shivering</a:t>
            </a:r>
            <a:endParaRPr sz="2400" b="0" i="0" u="none" strike="noStrike" cap="none">
              <a:solidFill>
                <a:srgbClr val="000000"/>
              </a:solidFill>
              <a:latin typeface="Arial"/>
              <a:ea typeface="Arial"/>
              <a:cs typeface="Arial"/>
              <a:sym typeface="Arial"/>
            </a:endParaRPr>
          </a:p>
        </p:txBody>
      </p:sp>
      <p:sp>
        <p:nvSpPr>
          <p:cNvPr id="789" name="Google Shape;789;g25e11802ac4_0_2511"/>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Vibration</a:t>
            </a:r>
            <a:endParaRPr sz="700" b="0" i="0" u="none" strike="noStrike" cap="none">
              <a:solidFill>
                <a:srgbClr val="000000"/>
              </a:solidFill>
              <a:latin typeface="Arial"/>
              <a:ea typeface="Arial"/>
              <a:cs typeface="Arial"/>
              <a:sym typeface="Arial"/>
            </a:endParaRPr>
          </a:p>
        </p:txBody>
      </p:sp>
      <p:sp>
        <p:nvSpPr>
          <p:cNvPr id="790" name="Google Shape;790;g25e11802ac4_0_2511"/>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Quick back-and-forth movements</a:t>
            </a:r>
            <a:endParaRPr sz="2200" b="0" i="0" u="none" strike="noStrike" cap="none">
              <a:solidFill>
                <a:srgbClr val="000000"/>
              </a:solidFill>
              <a:latin typeface="Arial"/>
              <a:ea typeface="Arial"/>
              <a:cs typeface="Arial"/>
              <a:sym typeface="Arial"/>
            </a:endParaRPr>
          </a:p>
        </p:txBody>
      </p:sp>
      <p:pic>
        <p:nvPicPr>
          <p:cNvPr id="791" name="Google Shape;791;g25e11802ac4_0_2511"/>
          <p:cNvPicPr preferRelativeResize="0"/>
          <p:nvPr/>
        </p:nvPicPr>
        <p:blipFill>
          <a:blip r:embed="rId3">
            <a:alphaModFix/>
          </a:blip>
          <a:stretch>
            <a:fillRect/>
          </a:stretch>
        </p:blipFill>
        <p:spPr>
          <a:xfrm>
            <a:off x="6104975" y="1157183"/>
            <a:ext cx="2389800" cy="177024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98" name="Google Shape;798;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99" name="Google Shape;799;g25e11802ac4_0_2536"/>
          <p:cNvCxnSpPr>
            <a:stCxn id="800" idx="4"/>
            <a:endCxn id="7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01" name="Google Shape;801;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02" name="Google Shape;802;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00" name="Google Shape;800;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03" name="Google Shape;803;g25e11802ac4_0_2536"/>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vibration</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804" name="Google Shape;804;g25e11802ac4_0_2536"/>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Vibration makes objects stay still </a:t>
            </a:r>
            <a:endParaRPr sz="2200" b="0" i="0" u="none" strike="noStrike" cap="none">
              <a:solidFill>
                <a:srgbClr val="434343"/>
              </a:solidFill>
              <a:latin typeface="Arial"/>
              <a:ea typeface="Arial"/>
              <a:cs typeface="Arial"/>
              <a:sym typeface="Arial"/>
            </a:endParaRPr>
          </a:p>
        </p:txBody>
      </p:sp>
      <p:sp>
        <p:nvSpPr>
          <p:cNvPr id="805" name="Google Shape;805;g25e11802ac4_0_2536"/>
          <p:cNvSpPr txBox="1"/>
          <p:nvPr/>
        </p:nvSpPr>
        <p:spPr>
          <a:xfrm>
            <a:off x="1073532" y="27659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Vibration gives us a way to describe temperature</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06" name="Google Shape;806;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07" name="Google Shape;807;g25e11802ac4_0_2536"/>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Vibration gives us the ability to hear things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08" name="Google Shape;808;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09" name="Google Shape;809;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10" name="Google Shape;810;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11" name="Google Shape;811;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12" name="Google Shape;812;g25e11802ac4_0_2536"/>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Vibration helps us describe weight</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19" name="Google Shape;819;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20" name="Google Shape;820;g27e576c1a67_0_1241"/>
          <p:cNvCxnSpPr>
            <a:stCxn id="821" idx="4"/>
            <a:endCxn id="81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22" name="Google Shape;822;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23" name="Google Shape;823;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21" name="Google Shape;821;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4" name="Google Shape;824;g27e576c1a67_0_124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25" name="Google Shape;825;g27e576c1a67_0_124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26" name="Google Shape;826;g27e576c1a67_0_124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27" name="Google Shape;827;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8" name="Google Shape;828;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9" name="Google Shape;829;g27e576c1a67_0_1241"/>
          <p:cNvSpPr/>
          <p:nvPr/>
        </p:nvSpPr>
        <p:spPr>
          <a:xfrm>
            <a:off x="189125" y="1390800"/>
            <a:ext cx="6733200" cy="91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27e576c1a67_0_1241"/>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vibration</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831" name="Google Shape;831;g27e576c1a67_0_1241"/>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Vibration makes objects stay still </a:t>
            </a:r>
            <a:endParaRPr sz="2200" b="0" i="0" u="none" strike="noStrike" cap="none">
              <a:solidFill>
                <a:srgbClr val="434343"/>
              </a:solidFill>
              <a:latin typeface="Arial"/>
              <a:ea typeface="Arial"/>
              <a:cs typeface="Arial"/>
              <a:sym typeface="Arial"/>
            </a:endParaRPr>
          </a:p>
        </p:txBody>
      </p:sp>
      <p:sp>
        <p:nvSpPr>
          <p:cNvPr id="832" name="Google Shape;832;g27e576c1a67_0_1241"/>
          <p:cNvSpPr txBox="1"/>
          <p:nvPr/>
        </p:nvSpPr>
        <p:spPr>
          <a:xfrm>
            <a:off x="1073532" y="27659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Vibration gives us a way to describe temperature</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33" name="Google Shape;833;g27e576c1a67_0_1241"/>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Vibration gives us the ability to hear things</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834" name="Google Shape;834;g27e576c1a67_0_1241"/>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Vibration helps us describe weight</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41" name="Google Shape;841;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42" name="Google Shape;842;g25e11802ac4_0_2649"/>
          <p:cNvCxnSpPr>
            <a:stCxn id="843" idx="4"/>
            <a:endCxn id="84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44" name="Google Shape;844;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45" name="Google Shape;845;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43" name="Google Shape;843;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46" name="Google Shape;846;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847" name="Google Shape;847;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848" name="Google Shape;848;g25e11802ac4_0_2649"/>
          <p:cNvCxnSpPr>
            <a:stCxn id="849" idx="4"/>
            <a:endCxn id="84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850" name="Google Shape;850;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851" name="Google Shape;851;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849" name="Google Shape;849;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2" name="Google Shape;852;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853" name="Google Shape;853;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854" name="Google Shape;854;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855" name="Google Shape;855;g25e11802ac4_0_2649"/>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vibration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856" name="Google Shape;856;g25e11802ac4_0_2649"/>
          <p:cNvSpPr txBox="1"/>
          <p:nvPr/>
        </p:nvSpPr>
        <p:spPr>
          <a:xfrm>
            <a:off x="4673575" y="4724650"/>
            <a:ext cx="4107600" cy="960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chemeClr val="dk1"/>
              </a:buClr>
              <a:buSzPts val="2200"/>
              <a:buFont typeface="Arial"/>
              <a:buNone/>
            </a:pPr>
            <a:r>
              <a:rPr lang="en-US" sz="2400">
                <a:solidFill>
                  <a:srgbClr val="43464D"/>
                </a:solidFill>
                <a:latin typeface="Calibri"/>
                <a:ea typeface="Calibri"/>
                <a:cs typeface="Calibri"/>
                <a:sym typeface="Calibri"/>
              </a:rPr>
              <a:t>Vibration gives us the ability to hear things</a:t>
            </a:r>
            <a:r>
              <a:rPr lang="en-US" sz="2400" b="0" i="0" u="none" strike="noStrike" cap="none">
                <a:solidFill>
                  <a:srgbClr val="43464D"/>
                </a:solidFill>
                <a:latin typeface="Calibri"/>
                <a:ea typeface="Calibri"/>
                <a:cs typeface="Calibri"/>
                <a:sym typeface="Calibri"/>
              </a:rPr>
              <a:t> </a:t>
            </a:r>
            <a:endParaRPr sz="2400" b="0" i="0" u="none" strike="noStrike" cap="none">
              <a:solidFill>
                <a:srgbClr val="000000"/>
              </a:solidFill>
              <a:latin typeface="Calibri"/>
              <a:ea typeface="Calibri"/>
              <a:cs typeface="Calibri"/>
              <a:sym typeface="Calibri"/>
            </a:endParaRPr>
          </a:p>
        </p:txBody>
      </p:sp>
      <p:sp>
        <p:nvSpPr>
          <p:cNvPr id="857" name="Google Shape;857;g25e11802ac4_0_2649"/>
          <p:cNvSpPr txBox="1"/>
          <p:nvPr/>
        </p:nvSpPr>
        <p:spPr>
          <a:xfrm>
            <a:off x="785475" y="4846925"/>
            <a:ext cx="3000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cold person shivering</a:t>
            </a:r>
            <a:endParaRPr sz="2400" b="0" i="0" u="none" strike="noStrike" cap="none">
              <a:solidFill>
                <a:srgbClr val="000000"/>
              </a:solidFill>
              <a:latin typeface="Arial"/>
              <a:ea typeface="Arial"/>
              <a:cs typeface="Arial"/>
              <a:sym typeface="Arial"/>
            </a:endParaRPr>
          </a:p>
        </p:txBody>
      </p:sp>
      <p:sp>
        <p:nvSpPr>
          <p:cNvPr id="858" name="Google Shape;858;g25e11802ac4_0_2649"/>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Vibration</a:t>
            </a:r>
            <a:endParaRPr sz="700" b="0" i="0" u="none" strike="noStrike" cap="none">
              <a:solidFill>
                <a:srgbClr val="000000"/>
              </a:solidFill>
              <a:latin typeface="Arial"/>
              <a:ea typeface="Arial"/>
              <a:cs typeface="Arial"/>
              <a:sym typeface="Arial"/>
            </a:endParaRPr>
          </a:p>
        </p:txBody>
      </p:sp>
      <p:sp>
        <p:nvSpPr>
          <p:cNvPr id="859" name="Google Shape;859;g25e11802ac4_0_2649"/>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Quick back-and-forth movements</a:t>
            </a:r>
            <a:endParaRPr sz="2200" b="0" i="0" u="none" strike="noStrike" cap="none">
              <a:solidFill>
                <a:srgbClr val="000000"/>
              </a:solidFill>
              <a:latin typeface="Arial"/>
              <a:ea typeface="Arial"/>
              <a:cs typeface="Arial"/>
              <a:sym typeface="Arial"/>
            </a:endParaRPr>
          </a:p>
        </p:txBody>
      </p:sp>
      <p:pic>
        <p:nvPicPr>
          <p:cNvPr id="860" name="Google Shape;860;g25e11802ac4_0_2649"/>
          <p:cNvPicPr preferRelativeResize="0"/>
          <p:nvPr/>
        </p:nvPicPr>
        <p:blipFill>
          <a:blip r:embed="rId3">
            <a:alphaModFix/>
          </a:blip>
          <a:stretch>
            <a:fillRect/>
          </a:stretch>
        </p:blipFill>
        <p:spPr>
          <a:xfrm>
            <a:off x="6104975" y="1157183"/>
            <a:ext cx="2389800" cy="177024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67" name="Google Shape;867;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27e576c1a67_0_1074"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g27e576c1a67_0_1074"/>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Vibration</a:t>
            </a:r>
            <a:r>
              <a:rPr lang="en-US" b="1">
                <a:solidFill>
                  <a:schemeClr val="dk1"/>
                </a:solidFill>
              </a:rPr>
              <a:t>: </a:t>
            </a:r>
            <a:r>
              <a:rPr lang="en-US">
                <a:solidFill>
                  <a:schemeClr val="dk1"/>
                </a:solidFill>
              </a:rPr>
              <a:t>quick back-and-forth movements</a:t>
            </a:r>
            <a:endParaRPr/>
          </a:p>
        </p:txBody>
      </p:sp>
      <p:pic>
        <p:nvPicPr>
          <p:cNvPr id="875" name="Google Shape;875;g27e576c1a67_0_1074"/>
          <p:cNvPicPr preferRelativeResize="0"/>
          <p:nvPr/>
        </p:nvPicPr>
        <p:blipFill>
          <a:blip r:embed="rId4">
            <a:alphaModFix/>
          </a:blip>
          <a:stretch>
            <a:fillRect/>
          </a:stretch>
        </p:blipFill>
        <p:spPr>
          <a:xfrm>
            <a:off x="2258250" y="1931175"/>
            <a:ext cx="4627500" cy="4627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g27e576c1a67_0_108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27e576c1a67_0_1083"/>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a:t>
            </a:r>
            <a:r>
              <a:rPr lang="en-US" sz="3000">
                <a:solidFill>
                  <a:schemeClr val="dk1"/>
                </a:solidFill>
                <a:latin typeface="Calibri"/>
                <a:ea typeface="Calibri"/>
                <a:cs typeface="Calibri"/>
                <a:sym typeface="Calibri"/>
              </a:rPr>
              <a:t>is sound produced and transmitted</a:t>
            </a:r>
            <a:r>
              <a:rPr lang="en-US" sz="3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883" name="Google Shape;883;g27e576c1a67_0_1083"/>
          <p:cNvPicPr preferRelativeResize="0"/>
          <p:nvPr/>
        </p:nvPicPr>
        <p:blipFill>
          <a:blip r:embed="rId4">
            <a:alphaModFix/>
          </a:blip>
          <a:stretch>
            <a:fillRect/>
          </a:stretch>
        </p:blipFill>
        <p:spPr>
          <a:xfrm>
            <a:off x="1590675" y="1962059"/>
            <a:ext cx="5962650" cy="39338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g2806620ca31_1_7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90" name="Google Shape;890;g2806620ca31_1_78"/>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Vibration</a:t>
            </a:r>
            <a:endParaRPr sz="3600" b="0"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Vibration Video</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891" name="Google Shape;891;g2806620ca31_1_7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92" name="Google Shape;892;g2806620ca31_1_78"/>
          <p:cNvSpPr txBox="1"/>
          <p:nvPr/>
        </p:nvSpPr>
        <p:spPr>
          <a:xfrm>
            <a:off x="411982" y="2230734"/>
            <a:ext cx="25524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a:t>
            </a:r>
            <a:r>
              <a:rPr lang="en-US" sz="1800" i="1">
                <a:solidFill>
                  <a:schemeClr val="dk1"/>
                </a:solidFill>
                <a:latin typeface="Calibri"/>
                <a:ea typeface="Calibri"/>
                <a:cs typeface="Calibri"/>
                <a:sym typeface="Calibri"/>
              </a:rPr>
              <a:t>video</a:t>
            </a:r>
            <a:r>
              <a:rPr lang="en-US" sz="1800" b="0" i="1" u="none" strike="noStrike" cap="none">
                <a:solidFill>
                  <a:schemeClr val="dk1"/>
                </a:solidFill>
                <a:latin typeface="Calibri"/>
                <a:ea typeface="Calibri"/>
                <a:cs typeface="Calibri"/>
                <a:sym typeface="Calibri"/>
              </a:rPr>
              <a:t> to explore </a:t>
            </a:r>
            <a:r>
              <a:rPr lang="en-US" sz="1800" i="1">
                <a:solidFill>
                  <a:schemeClr val="dk1"/>
                </a:solidFill>
                <a:latin typeface="Calibri"/>
                <a:ea typeface="Calibri"/>
                <a:cs typeface="Calibri"/>
                <a:sym typeface="Calibri"/>
              </a:rPr>
              <a:t>vibration</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t>
            </a:r>
            <a:r>
              <a:rPr lang="en-US" sz="1800" i="1">
                <a:solidFill>
                  <a:schemeClr val="dk1"/>
                </a:solidFill>
                <a:latin typeface="Calibri"/>
                <a:ea typeface="Calibri"/>
                <a:cs typeface="Calibri"/>
                <a:sym typeface="Calibri"/>
              </a:rPr>
              <a:t>video</a:t>
            </a:r>
            <a:r>
              <a:rPr lang="en-US" sz="1800" b="0" i="1" u="none" strike="noStrike" cap="none">
                <a:solidFill>
                  <a:schemeClr val="dk1"/>
                </a:solidFill>
                <a:latin typeface="Calibri"/>
                <a:ea typeface="Calibri"/>
                <a:cs typeface="Calibri"/>
                <a:sym typeface="Calibri"/>
              </a:rPr>
              <a:t>, you will </a:t>
            </a:r>
            <a:r>
              <a:rPr lang="en-US" sz="1800" i="1">
                <a:solidFill>
                  <a:schemeClr val="dk1"/>
                </a:solidFill>
                <a:latin typeface="Calibri"/>
                <a:ea typeface="Calibri"/>
                <a:cs typeface="Calibri"/>
                <a:sym typeface="Calibri"/>
              </a:rPr>
              <a:t>see how different sounds cause different vibrations</a:t>
            </a:r>
            <a:r>
              <a:rPr lang="en-US" sz="1800" b="0" i="1"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93" name="Google Shape;893;g2806620ca31_1_78"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4" name="Google Shape;894;g2806620ca31_1_78"/>
          <p:cNvPicPr preferRelativeResize="0"/>
          <p:nvPr/>
        </p:nvPicPr>
        <p:blipFill>
          <a:blip r:embed="rId6">
            <a:alphaModFix/>
          </a:blip>
          <a:stretch>
            <a:fillRect/>
          </a:stretch>
        </p:blipFill>
        <p:spPr>
          <a:xfrm>
            <a:off x="2920557" y="2325704"/>
            <a:ext cx="5874818" cy="34102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87c22e3313_0_16"/>
          <p:cNvSpPr txBox="1"/>
          <p:nvPr/>
        </p:nvSpPr>
        <p:spPr>
          <a:xfrm>
            <a:off x="838381" y="424771"/>
            <a:ext cx="7467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Matter</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has mass and takes up space</a:t>
            </a:r>
            <a:endParaRPr sz="3000" b="1" i="0" u="none" strike="noStrike" cap="none">
              <a:solidFill>
                <a:schemeClr val="dk1"/>
              </a:solidFill>
              <a:latin typeface="Calibri"/>
              <a:ea typeface="Calibri"/>
              <a:cs typeface="Calibri"/>
              <a:sym typeface="Calibri"/>
            </a:endParaRPr>
          </a:p>
        </p:txBody>
      </p:sp>
      <p:sp>
        <p:nvSpPr>
          <p:cNvPr id="165" name="Google Shape;165;g287c22e3313_0_1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 name="Google Shape;166;g287c22e3313_0_16" descr="states of matter.jpg"/>
          <p:cNvPicPr preferRelativeResize="0"/>
          <p:nvPr/>
        </p:nvPicPr>
        <p:blipFill rotWithShape="1">
          <a:blip r:embed="rId4">
            <a:alphaModFix/>
          </a:blip>
          <a:srcRect l="-12611" r="-12623"/>
          <a:stretch/>
        </p:blipFill>
        <p:spPr>
          <a:xfrm>
            <a:off x="542188" y="1670666"/>
            <a:ext cx="8059614" cy="443247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900" name="Google Shape;900;g2457f1c068e_3_0"/>
          <p:cNvGrpSpPr/>
          <p:nvPr/>
        </p:nvGrpSpPr>
        <p:grpSpPr>
          <a:xfrm>
            <a:off x="1325592" y="297175"/>
            <a:ext cx="6456691" cy="6404394"/>
            <a:chOff x="814636" y="0"/>
            <a:chExt cx="5828917" cy="6404394"/>
          </a:xfrm>
        </p:grpSpPr>
        <p:sp>
          <p:nvSpPr>
            <p:cNvPr id="901" name="Google Shape;901;g2457f1c068e_3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2457f1c068e_3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03" name="Google Shape;903;g2457f1c068e_3_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g2457f1c068e_3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g2457f1c068e_3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06" name="Google Shape;906;g2457f1c068e_3_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2457f1c068e_3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2457f1c068e_3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09" name="Google Shape;909;g2457f1c068e_3_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2457f1c068e_3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2457f1c068e_3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912" name="Google Shape;912;g2457f1c068e_3_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2457f1c068e_3_0"/>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2457f1c068e_3_0"/>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915" name="Google Shape;915;g2457f1c068e_3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2457f1c068e_3_0"/>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2457f1c068e_3_0"/>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918" name="Google Shape;918;g2457f1c068e_3_0"/>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19" name="Google Shape;919;g2457f1c068e_3_0"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920" name="Google Shape;920;g2457f1c068e_3_0"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921" name="Google Shape;921;g2457f1c068e_3_0"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922" name="Google Shape;922;g2457f1c068e_3_0"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923" name="Google Shape;923;g2457f1c068e_3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4" name="Google Shape;924;g2457f1c068e_3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925" name="Google Shape;925;g2457f1c068e_3_0"/>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926" name="Google Shape;926;g2457f1c068e_3_0"/>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927" name="Google Shape;927;g2457f1c068e_3_0"/>
          <p:cNvCxnSpPr>
            <a:stCxn id="928" idx="4"/>
            <a:endCxn id="925"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929" name="Google Shape;929;g2457f1c068e_3_0"/>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930" name="Google Shape;930;g2457f1c068e_3_0"/>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928" name="Google Shape;928;g2457f1c068e_3_0"/>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27f7a576e42_0_223"/>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7" name="Google Shape;937;g27f7a576e42_0_223"/>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938" name="Google Shape;938;g27f7a576e42_0_223"/>
          <p:cNvSpPr txBox="1"/>
          <p:nvPr/>
        </p:nvSpPr>
        <p:spPr>
          <a:xfrm>
            <a:off x="1828800" y="-1758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Sound</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939" name="Google Shape;939;g27f7a576e42_0_223"/>
          <p:cNvPicPr preferRelativeResize="0"/>
          <p:nvPr/>
        </p:nvPicPr>
        <p:blipFill>
          <a:blip r:embed="rId3">
            <a:alphaModFix/>
          </a:blip>
          <a:stretch>
            <a:fillRect/>
          </a:stretch>
        </p:blipFill>
        <p:spPr>
          <a:xfrm>
            <a:off x="1532129" y="1275425"/>
            <a:ext cx="6079750" cy="50803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28084ac76e6_0_0"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28084ac76e6_0_5"/>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Direction</a:t>
            </a:r>
            <a:r>
              <a:rPr lang="en-US" sz="3600" b="1"/>
              <a:t>: </a:t>
            </a:r>
            <a:r>
              <a:rPr lang="en-US" sz="3600"/>
              <a:t>where something moves or points</a:t>
            </a:r>
            <a:endParaRPr sz="3600" b="1"/>
          </a:p>
        </p:txBody>
      </p:sp>
      <p:sp>
        <p:nvSpPr>
          <p:cNvPr id="952" name="Google Shape;952;g28084ac76e6_0_5"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3" name="Google Shape;953;g28084ac76e6_0_5"/>
          <p:cNvPicPr preferRelativeResize="0"/>
          <p:nvPr/>
        </p:nvPicPr>
        <p:blipFill rotWithShape="1">
          <a:blip r:embed="rId4">
            <a:alphaModFix/>
          </a:blip>
          <a:srcRect/>
          <a:stretch/>
        </p:blipFill>
        <p:spPr>
          <a:xfrm>
            <a:off x="2833675" y="2104515"/>
            <a:ext cx="3476625" cy="45053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g28084ac76e6_0_61"/>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Energy</a:t>
            </a:r>
            <a:r>
              <a:rPr lang="en-US" sz="3600" b="1"/>
              <a:t>: </a:t>
            </a:r>
            <a:r>
              <a:rPr lang="en-US" sz="3600"/>
              <a:t>the ability to cause change</a:t>
            </a:r>
            <a:endParaRPr sz="3600" b="1"/>
          </a:p>
        </p:txBody>
      </p:sp>
      <p:sp>
        <p:nvSpPr>
          <p:cNvPr id="960" name="Google Shape;960;g28084ac76e6_0_6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1" name="Google Shape;961;g28084ac76e6_0_61"/>
          <p:cNvPicPr preferRelativeResize="0"/>
          <p:nvPr/>
        </p:nvPicPr>
        <p:blipFill rotWithShape="1">
          <a:blip r:embed="rId4">
            <a:alphaModFix/>
          </a:blip>
          <a:srcRect/>
          <a:stretch/>
        </p:blipFill>
        <p:spPr>
          <a:xfrm>
            <a:off x="2300525" y="1650650"/>
            <a:ext cx="5002850" cy="50028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287c22e3313_0_385"/>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Vibration</a:t>
            </a:r>
            <a:r>
              <a:rPr lang="en-US" b="1">
                <a:solidFill>
                  <a:schemeClr val="dk1"/>
                </a:solidFill>
              </a:rPr>
              <a:t>: </a:t>
            </a:r>
            <a:r>
              <a:rPr lang="en-US">
                <a:solidFill>
                  <a:schemeClr val="dk1"/>
                </a:solidFill>
              </a:rPr>
              <a:t>quick back-and-forth movements</a:t>
            </a:r>
            <a:endParaRPr/>
          </a:p>
        </p:txBody>
      </p:sp>
      <p:pic>
        <p:nvPicPr>
          <p:cNvPr id="968" name="Google Shape;968;g287c22e3313_0_385"/>
          <p:cNvPicPr preferRelativeResize="0"/>
          <p:nvPr/>
        </p:nvPicPr>
        <p:blipFill>
          <a:blip r:embed="rId3">
            <a:alphaModFix/>
          </a:blip>
          <a:stretch>
            <a:fillRect/>
          </a:stretch>
        </p:blipFill>
        <p:spPr>
          <a:xfrm>
            <a:off x="2258250" y="1931175"/>
            <a:ext cx="4627500" cy="4627500"/>
          </a:xfrm>
          <a:prstGeom prst="rect">
            <a:avLst/>
          </a:prstGeom>
          <a:noFill/>
          <a:ln>
            <a:noFill/>
          </a:ln>
        </p:spPr>
      </p:pic>
      <p:sp>
        <p:nvSpPr>
          <p:cNvPr id="969" name="Google Shape;969;g287c22e3313_0_385"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g28084ac76e6_0_1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28084ac76e6_0_24"/>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Energy is the ability to cause _______.</a:t>
            </a:r>
            <a:endParaRPr sz="1400" b="0" i="0" u="none" strike="noStrike" cap="none">
              <a:solidFill>
                <a:srgbClr val="000000"/>
              </a:solidFill>
              <a:latin typeface="Arial"/>
              <a:ea typeface="Arial"/>
              <a:cs typeface="Arial"/>
              <a:sym typeface="Arial"/>
            </a:endParaRPr>
          </a:p>
        </p:txBody>
      </p:sp>
      <p:sp>
        <p:nvSpPr>
          <p:cNvPr id="982" name="Google Shape;982;g28084ac76e6_0_2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g28084ac76e6_0_24"/>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Similarities</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Change</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Emotions</a:t>
            </a:r>
            <a:endParaRPr sz="3200" b="0" i="0" u="none" strike="noStrike" cap="none">
              <a:solidFill>
                <a:schemeClr val="dk1"/>
              </a:solidFill>
              <a:latin typeface="Calibri"/>
              <a:ea typeface="Calibri"/>
              <a:cs typeface="Calibri"/>
              <a:sym typeface="Calibri"/>
            </a:endParaRPr>
          </a:p>
        </p:txBody>
      </p:sp>
      <p:pic>
        <p:nvPicPr>
          <p:cNvPr id="984" name="Google Shape;984;g28084ac76e6_0_24"/>
          <p:cNvPicPr preferRelativeResize="0"/>
          <p:nvPr/>
        </p:nvPicPr>
        <p:blipFill rotWithShape="1">
          <a:blip r:embed="rId4">
            <a:alphaModFix/>
          </a:blip>
          <a:srcRect/>
          <a:stretch/>
        </p:blipFill>
        <p:spPr>
          <a:xfrm>
            <a:off x="3888250" y="1717375"/>
            <a:ext cx="5002850" cy="50028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28084ac76e6_0_68"/>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Energy is the ability to cause _______.</a:t>
            </a:r>
            <a:endParaRPr sz="1400" b="0" i="0" u="none" strike="noStrike" cap="none">
              <a:solidFill>
                <a:srgbClr val="000000"/>
              </a:solidFill>
              <a:latin typeface="Arial"/>
              <a:ea typeface="Arial"/>
              <a:cs typeface="Arial"/>
              <a:sym typeface="Arial"/>
            </a:endParaRPr>
          </a:p>
        </p:txBody>
      </p:sp>
      <p:sp>
        <p:nvSpPr>
          <p:cNvPr id="991" name="Google Shape;991;g28084ac76e6_0_6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g28084ac76e6_0_68"/>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Similarities</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Change</a:t>
            </a:r>
            <a:endParaRPr sz="3200" b="0" i="0" u="none" strike="noStrike" cap="none">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Emotions</a:t>
            </a:r>
            <a:endParaRPr sz="3200" b="0" i="0" u="none" strike="noStrike" cap="none">
              <a:solidFill>
                <a:schemeClr val="dk1"/>
              </a:solidFill>
              <a:latin typeface="Calibri"/>
              <a:ea typeface="Calibri"/>
              <a:cs typeface="Calibri"/>
              <a:sym typeface="Calibri"/>
            </a:endParaRPr>
          </a:p>
        </p:txBody>
      </p:sp>
      <p:pic>
        <p:nvPicPr>
          <p:cNvPr id="993" name="Google Shape;993;g28084ac76e6_0_68"/>
          <p:cNvPicPr preferRelativeResize="0"/>
          <p:nvPr/>
        </p:nvPicPr>
        <p:blipFill rotWithShape="1">
          <a:blip r:embed="rId4">
            <a:alphaModFix/>
          </a:blip>
          <a:srcRect/>
          <a:stretch/>
        </p:blipFill>
        <p:spPr>
          <a:xfrm>
            <a:off x="3888250" y="1717375"/>
            <a:ext cx="5002850" cy="50028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g28084ac76e6_0_84"/>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Direction is where something ______ or ______.</a:t>
            </a:r>
            <a:endParaRPr sz="3600" b="1"/>
          </a:p>
        </p:txBody>
      </p:sp>
      <p:pic>
        <p:nvPicPr>
          <p:cNvPr id="1000" name="Google Shape;1000;g28084ac76e6_0_84"/>
          <p:cNvPicPr preferRelativeResize="0"/>
          <p:nvPr/>
        </p:nvPicPr>
        <p:blipFill rotWithShape="1">
          <a:blip r:embed="rId3">
            <a:alphaModFix/>
          </a:blip>
          <a:srcRect/>
          <a:stretch/>
        </p:blipFill>
        <p:spPr>
          <a:xfrm>
            <a:off x="2833675" y="2104515"/>
            <a:ext cx="3476625" cy="4505325"/>
          </a:xfrm>
          <a:prstGeom prst="rect">
            <a:avLst/>
          </a:prstGeom>
          <a:noFill/>
          <a:ln>
            <a:noFill/>
          </a:ln>
        </p:spPr>
      </p:pic>
      <p:sp>
        <p:nvSpPr>
          <p:cNvPr id="1001" name="Google Shape;1001;g28084ac76e6_0_8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87c22e3313_0_98"/>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Motion</a:t>
            </a:r>
            <a:r>
              <a:rPr lang="en-US" b="1">
                <a:solidFill>
                  <a:schemeClr val="dk1"/>
                </a:solidFill>
              </a:rPr>
              <a:t>: </a:t>
            </a:r>
            <a:r>
              <a:rPr lang="en-US">
                <a:solidFill>
                  <a:schemeClr val="dk1"/>
                </a:solidFill>
              </a:rPr>
              <a:t>moving from one place to another</a:t>
            </a:r>
            <a:endParaRPr/>
          </a:p>
        </p:txBody>
      </p:sp>
      <p:pic>
        <p:nvPicPr>
          <p:cNvPr id="173" name="Google Shape;173;g287c22e3313_0_98"/>
          <p:cNvPicPr preferRelativeResize="0"/>
          <p:nvPr/>
        </p:nvPicPr>
        <p:blipFill>
          <a:blip r:embed="rId3">
            <a:alphaModFix/>
          </a:blip>
          <a:stretch>
            <a:fillRect/>
          </a:stretch>
        </p:blipFill>
        <p:spPr>
          <a:xfrm>
            <a:off x="2482910" y="2185225"/>
            <a:ext cx="4178174" cy="4178174"/>
          </a:xfrm>
          <a:prstGeom prst="rect">
            <a:avLst/>
          </a:prstGeom>
          <a:noFill/>
          <a:ln>
            <a:noFill/>
          </a:ln>
        </p:spPr>
      </p:pic>
      <p:sp>
        <p:nvSpPr>
          <p:cNvPr id="174" name="Google Shape;174;g287c22e3313_0_9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28084ac76e6_0_91"/>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Direction is where something </a:t>
            </a:r>
            <a:r>
              <a:rPr lang="en-US" sz="3600">
                <a:solidFill>
                  <a:srgbClr val="FF0000"/>
                </a:solidFill>
              </a:rPr>
              <a:t>moves</a:t>
            </a:r>
            <a:r>
              <a:rPr lang="en-US" sz="3600"/>
              <a:t> or </a:t>
            </a:r>
            <a:r>
              <a:rPr lang="en-US" sz="3600">
                <a:solidFill>
                  <a:srgbClr val="FF0000"/>
                </a:solidFill>
              </a:rPr>
              <a:t>points</a:t>
            </a:r>
            <a:r>
              <a:rPr lang="en-US" sz="3600"/>
              <a:t>.</a:t>
            </a:r>
            <a:endParaRPr sz="3600" b="1"/>
          </a:p>
        </p:txBody>
      </p:sp>
      <p:pic>
        <p:nvPicPr>
          <p:cNvPr id="1008" name="Google Shape;1008;g28084ac76e6_0_91"/>
          <p:cNvPicPr preferRelativeResize="0"/>
          <p:nvPr/>
        </p:nvPicPr>
        <p:blipFill rotWithShape="1">
          <a:blip r:embed="rId3">
            <a:alphaModFix/>
          </a:blip>
          <a:srcRect/>
          <a:stretch/>
        </p:blipFill>
        <p:spPr>
          <a:xfrm>
            <a:off x="2833675" y="2104515"/>
            <a:ext cx="3476625" cy="4505325"/>
          </a:xfrm>
          <a:prstGeom prst="rect">
            <a:avLst/>
          </a:prstGeom>
          <a:noFill/>
          <a:ln>
            <a:noFill/>
          </a:ln>
        </p:spPr>
      </p:pic>
      <p:sp>
        <p:nvSpPr>
          <p:cNvPr id="1009" name="Google Shape;1009;g28084ac76e6_0_9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g287c22e3313_0_392"/>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True or False: Vibrations are quick back-and-forth movements.</a:t>
            </a:r>
            <a:endParaRPr sz="3600" b="1"/>
          </a:p>
        </p:txBody>
      </p:sp>
      <p:sp>
        <p:nvSpPr>
          <p:cNvPr id="1016" name="Google Shape;1016;g287c22e3313_0_39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7" name="Google Shape;1017;g287c22e3313_0_392"/>
          <p:cNvPicPr preferRelativeResize="0"/>
          <p:nvPr/>
        </p:nvPicPr>
        <p:blipFill>
          <a:blip r:embed="rId4">
            <a:alphaModFix/>
          </a:blip>
          <a:stretch>
            <a:fillRect/>
          </a:stretch>
        </p:blipFill>
        <p:spPr>
          <a:xfrm>
            <a:off x="5046900" y="2641675"/>
            <a:ext cx="3700100" cy="3700100"/>
          </a:xfrm>
          <a:prstGeom prst="rect">
            <a:avLst/>
          </a:prstGeom>
          <a:noFill/>
          <a:ln>
            <a:noFill/>
          </a:ln>
        </p:spPr>
      </p:pic>
      <p:sp>
        <p:nvSpPr>
          <p:cNvPr id="1018" name="Google Shape;1018;g287c22e3313_0_392"/>
          <p:cNvSpPr txBox="1"/>
          <p:nvPr/>
        </p:nvSpPr>
        <p:spPr>
          <a:xfrm>
            <a:off x="849600" y="202185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287c22e3313_0_403"/>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a:t>True or False: Vibrations are quick back-and-forth movements.</a:t>
            </a:r>
            <a:endParaRPr sz="3600" b="1"/>
          </a:p>
        </p:txBody>
      </p:sp>
      <p:sp>
        <p:nvSpPr>
          <p:cNvPr id="1025" name="Google Shape;1025;g287c22e3313_0_40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6" name="Google Shape;1026;g287c22e3313_0_403"/>
          <p:cNvPicPr preferRelativeResize="0"/>
          <p:nvPr/>
        </p:nvPicPr>
        <p:blipFill>
          <a:blip r:embed="rId4">
            <a:alphaModFix/>
          </a:blip>
          <a:stretch>
            <a:fillRect/>
          </a:stretch>
        </p:blipFill>
        <p:spPr>
          <a:xfrm>
            <a:off x="5046900" y="2641675"/>
            <a:ext cx="3700100" cy="3700100"/>
          </a:xfrm>
          <a:prstGeom prst="rect">
            <a:avLst/>
          </a:prstGeom>
          <a:noFill/>
          <a:ln>
            <a:noFill/>
          </a:ln>
        </p:spPr>
      </p:pic>
      <p:sp>
        <p:nvSpPr>
          <p:cNvPr id="1027" name="Google Shape;1027;g287c22e3313_0_403"/>
          <p:cNvSpPr txBox="1"/>
          <p:nvPr/>
        </p:nvSpPr>
        <p:spPr>
          <a:xfrm>
            <a:off x="849600" y="2021850"/>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sz="3200">
              <a:solidFill>
                <a:srgbClr val="FF0000"/>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27f7a576e42_0_231"/>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S</a:t>
            </a:r>
            <a:r>
              <a:rPr lang="en-US" sz="6600" b="1">
                <a:solidFill>
                  <a:schemeClr val="dk1"/>
                </a:solidFill>
                <a:latin typeface="Calibri"/>
                <a:ea typeface="Calibri"/>
                <a:cs typeface="Calibri"/>
                <a:sym typeface="Calibri"/>
              </a:rPr>
              <a:t>ound</a:t>
            </a:r>
            <a:endParaRPr sz="1400" b="0" i="0" u="none" strike="noStrike" cap="none">
              <a:solidFill>
                <a:srgbClr val="000000"/>
              </a:solidFill>
              <a:latin typeface="Arial"/>
              <a:ea typeface="Arial"/>
              <a:cs typeface="Arial"/>
              <a:sym typeface="Arial"/>
            </a:endParaRPr>
          </a:p>
        </p:txBody>
      </p:sp>
      <p:sp>
        <p:nvSpPr>
          <p:cNvPr id="1034" name="Google Shape;1034;g27f7a576e42_0_231"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5" name="Google Shape;1035;g27f7a576e42_0_23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g27f7a576e42_0_238"/>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fontScale="85000"/>
          </a:bodyPr>
          <a:lstStyle/>
          <a:p>
            <a:pPr marL="0" lvl="0" indent="0" algn="ctr" rtl="0">
              <a:lnSpc>
                <a:spcPct val="100000"/>
              </a:lnSpc>
              <a:spcBef>
                <a:spcPts val="0"/>
              </a:spcBef>
              <a:spcAft>
                <a:spcPts val="0"/>
              </a:spcAft>
              <a:buClr>
                <a:schemeClr val="dk1"/>
              </a:buClr>
              <a:buSzPct val="100000"/>
              <a:buNone/>
            </a:pPr>
            <a:r>
              <a:rPr lang="en-US" b="1" u="sng">
                <a:solidFill>
                  <a:schemeClr val="dk1"/>
                </a:solidFill>
              </a:rPr>
              <a:t>Sound</a:t>
            </a:r>
            <a:r>
              <a:rPr lang="en-US" b="1">
                <a:solidFill>
                  <a:schemeClr val="dk1"/>
                </a:solidFill>
              </a:rPr>
              <a:t>: </a:t>
            </a:r>
            <a:r>
              <a:rPr lang="en-US" sz="3600">
                <a:solidFill>
                  <a:srgbClr val="1F1F1F"/>
                </a:solidFill>
                <a:highlight>
                  <a:schemeClr val="lt1"/>
                </a:highlight>
              </a:rPr>
              <a:t>energy that is carried by vibration of one or more objects or particles to our ears</a:t>
            </a:r>
            <a:endParaRPr/>
          </a:p>
        </p:txBody>
      </p:sp>
      <p:sp>
        <p:nvSpPr>
          <p:cNvPr id="1042" name="Google Shape;1042;g27f7a576e42_0_238"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3" name="Google Shape;1043;g27f7a576e42_0_238"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044" name="Google Shape;1044;g27f7a576e42_0_238"/>
          <p:cNvPicPr preferRelativeResize="0"/>
          <p:nvPr/>
        </p:nvPicPr>
        <p:blipFill>
          <a:blip r:embed="rId5">
            <a:alphaModFix/>
          </a:blip>
          <a:stretch>
            <a:fillRect/>
          </a:stretch>
        </p:blipFill>
        <p:spPr>
          <a:xfrm>
            <a:off x="2076501" y="2298825"/>
            <a:ext cx="4990975" cy="41705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27f7a576e42_0_24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g27f7a576e42_0_251"/>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s</a:t>
            </a:r>
            <a:r>
              <a:rPr lang="en-US" sz="3600">
                <a:solidFill>
                  <a:schemeClr val="dk1"/>
                </a:solidFill>
                <a:latin typeface="Calibri"/>
                <a:ea typeface="Calibri"/>
                <a:cs typeface="Calibri"/>
                <a:sym typeface="Calibri"/>
              </a:rPr>
              <a:t>ound</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1057" name="Google Shape;1057;g27f7a576e42_0_25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8" name="Google Shape;1058;g27f7a576e42_0_251"/>
          <p:cNvPicPr preferRelativeResize="0"/>
          <p:nvPr/>
        </p:nvPicPr>
        <p:blipFill>
          <a:blip r:embed="rId4">
            <a:alphaModFix/>
          </a:blip>
          <a:stretch>
            <a:fillRect/>
          </a:stretch>
        </p:blipFill>
        <p:spPr>
          <a:xfrm>
            <a:off x="2076438" y="2040625"/>
            <a:ext cx="4990975" cy="41705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g27f7a576e42_0_258"/>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065" name="Google Shape;1065;g27f7a576e42_0_258"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g27f7a576e42_0_2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g27f7a576e42_0_264"/>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a:t>
            </a:r>
            <a:r>
              <a:rPr lang="en-US" sz="3600" b="1">
                <a:solidFill>
                  <a:schemeClr val="dk1"/>
                </a:solidFill>
                <a:latin typeface="Calibri"/>
                <a:ea typeface="Calibri"/>
                <a:cs typeface="Calibri"/>
                <a:sym typeface="Calibri"/>
              </a:rPr>
              <a:t>ound</a:t>
            </a:r>
            <a:r>
              <a:rPr lang="en-US" sz="3600">
                <a:solidFill>
                  <a:schemeClr val="dk1"/>
                </a:solidFill>
                <a:latin typeface="Calibri"/>
                <a:ea typeface="Calibri"/>
                <a:cs typeface="Calibri"/>
                <a:sym typeface="Calibri"/>
              </a:rPr>
              <a:t> travels in waves and must have a solid, liquid, or gas to travel through.</a:t>
            </a:r>
            <a:endParaRPr sz="3600" i="0" u="none" strike="noStrike" cap="none">
              <a:solidFill>
                <a:srgbClr val="000000"/>
              </a:solidFill>
              <a:latin typeface="Calibri"/>
              <a:ea typeface="Calibri"/>
              <a:cs typeface="Calibri"/>
              <a:sym typeface="Calibri"/>
            </a:endParaRPr>
          </a:p>
        </p:txBody>
      </p:sp>
      <p:pic>
        <p:nvPicPr>
          <p:cNvPr id="1072" name="Google Shape;1072;g27f7a576e42_0_264"/>
          <p:cNvPicPr preferRelativeResize="0"/>
          <p:nvPr/>
        </p:nvPicPr>
        <p:blipFill>
          <a:blip r:embed="rId4">
            <a:alphaModFix/>
          </a:blip>
          <a:stretch>
            <a:fillRect/>
          </a:stretch>
        </p:blipFill>
        <p:spPr>
          <a:xfrm>
            <a:off x="2432325" y="1762650"/>
            <a:ext cx="4078450" cy="1919275"/>
          </a:xfrm>
          <a:prstGeom prst="rect">
            <a:avLst/>
          </a:prstGeom>
          <a:noFill/>
          <a:ln>
            <a:noFill/>
          </a:ln>
        </p:spPr>
      </p:pic>
      <p:pic>
        <p:nvPicPr>
          <p:cNvPr id="1073" name="Google Shape;1073;g27f7a576e42_0_264"/>
          <p:cNvPicPr preferRelativeResize="0"/>
          <p:nvPr/>
        </p:nvPicPr>
        <p:blipFill>
          <a:blip r:embed="rId5">
            <a:alphaModFix/>
          </a:blip>
          <a:stretch>
            <a:fillRect/>
          </a:stretch>
        </p:blipFill>
        <p:spPr>
          <a:xfrm>
            <a:off x="2433850" y="4283875"/>
            <a:ext cx="4276300" cy="203954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g27f7a576e42_0_27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g27f7a576e42_0_270"/>
          <p:cNvSpPr txBox="1"/>
          <p:nvPr/>
        </p:nvSpPr>
        <p:spPr>
          <a:xfrm>
            <a:off x="1007776" y="135875"/>
            <a:ext cx="7882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pic>
        <p:nvPicPr>
          <p:cNvPr id="1080" name="Google Shape;1080;g27f7a576e42_0_270"/>
          <p:cNvPicPr preferRelativeResize="0"/>
          <p:nvPr/>
        </p:nvPicPr>
        <p:blipFill>
          <a:blip r:embed="rId4">
            <a:alphaModFix/>
          </a:blip>
          <a:stretch>
            <a:fillRect/>
          </a:stretch>
        </p:blipFill>
        <p:spPr>
          <a:xfrm>
            <a:off x="390975" y="1753450"/>
            <a:ext cx="4018125" cy="4018125"/>
          </a:xfrm>
          <a:prstGeom prst="rect">
            <a:avLst/>
          </a:prstGeom>
          <a:noFill/>
          <a:ln>
            <a:noFill/>
          </a:ln>
        </p:spPr>
      </p:pic>
      <p:pic>
        <p:nvPicPr>
          <p:cNvPr id="1081" name="Google Shape;1081;g27f7a576e42_0_270"/>
          <p:cNvPicPr preferRelativeResize="0"/>
          <p:nvPr/>
        </p:nvPicPr>
        <p:blipFill>
          <a:blip r:embed="rId5">
            <a:alphaModFix/>
          </a:blip>
          <a:stretch>
            <a:fillRect/>
          </a:stretch>
        </p:blipFill>
        <p:spPr>
          <a:xfrm>
            <a:off x="4757750" y="2248950"/>
            <a:ext cx="4328775" cy="30271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27f7a576e42_0_2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7" name="Google Shape;1087;g27f7a576e42_0_276"/>
          <p:cNvPicPr preferRelativeResize="0"/>
          <p:nvPr/>
        </p:nvPicPr>
        <p:blipFill>
          <a:blip r:embed="rId4">
            <a:alphaModFix/>
          </a:blip>
          <a:stretch>
            <a:fillRect/>
          </a:stretch>
        </p:blipFill>
        <p:spPr>
          <a:xfrm>
            <a:off x="200275" y="1898025"/>
            <a:ext cx="4289100" cy="3216825"/>
          </a:xfrm>
          <a:prstGeom prst="rect">
            <a:avLst/>
          </a:prstGeom>
          <a:noFill/>
          <a:ln>
            <a:noFill/>
          </a:ln>
        </p:spPr>
      </p:pic>
      <p:pic>
        <p:nvPicPr>
          <p:cNvPr id="1088" name="Google Shape;1088;g27f7a576e42_0_276"/>
          <p:cNvPicPr preferRelativeResize="0"/>
          <p:nvPr/>
        </p:nvPicPr>
        <p:blipFill>
          <a:blip r:embed="rId5">
            <a:alphaModFix/>
          </a:blip>
          <a:stretch>
            <a:fillRect/>
          </a:stretch>
        </p:blipFill>
        <p:spPr>
          <a:xfrm>
            <a:off x="4827675" y="2036850"/>
            <a:ext cx="3984225" cy="30780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g27f7a576e42_0_28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g27f7a576e42_0_28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g27f7a576e42_0_287"/>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a:t>
            </a:r>
            <a:r>
              <a:rPr lang="en-US" sz="3600" b="1">
                <a:solidFill>
                  <a:schemeClr val="dk1"/>
                </a:solidFill>
                <a:latin typeface="Calibri"/>
                <a:ea typeface="Calibri"/>
                <a:cs typeface="Calibri"/>
                <a:sym typeface="Calibri"/>
              </a:rPr>
              <a:t>ound </a:t>
            </a:r>
            <a:r>
              <a:rPr lang="en-US" sz="3600">
                <a:solidFill>
                  <a:schemeClr val="dk1"/>
                </a:solidFill>
                <a:latin typeface="Calibri"/>
                <a:ea typeface="Calibri"/>
                <a:cs typeface="Calibri"/>
                <a:sym typeface="Calibri"/>
              </a:rPr>
              <a:t>travels in ______ and must have a solid, liquid, or gas to travel through</a:t>
            </a:r>
            <a:r>
              <a:rPr lang="en-US" sz="3600" b="0" i="0" u="none" strike="noStrike" cap="none">
                <a:solidFill>
                  <a:schemeClr val="dk1"/>
                </a:solidFill>
                <a:latin typeface="Calibri"/>
                <a:ea typeface="Calibri"/>
                <a:cs typeface="Calibri"/>
                <a:sym typeface="Calibri"/>
              </a:rPr>
              <a:t>.</a:t>
            </a:r>
            <a:endParaRPr sz="3600" b="0" i="0" u="none" strike="noStrike" cap="none">
              <a:solidFill>
                <a:srgbClr val="000000"/>
              </a:solidFill>
              <a:latin typeface="Calibri"/>
              <a:ea typeface="Calibri"/>
              <a:cs typeface="Calibri"/>
              <a:sym typeface="Calibri"/>
            </a:endParaRPr>
          </a:p>
        </p:txBody>
      </p:sp>
      <p:sp>
        <p:nvSpPr>
          <p:cNvPr id="1102" name="Google Shape;1102;g27f7a576e42_0_287"/>
          <p:cNvSpPr txBox="1"/>
          <p:nvPr/>
        </p:nvSpPr>
        <p:spPr>
          <a:xfrm>
            <a:off x="838200" y="21180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rgbClr val="000000"/>
              </a:buClr>
              <a:buSzPts val="3200"/>
              <a:buFont typeface="Calibri"/>
              <a:buAutoNum type="alphaUcPeriod"/>
            </a:pPr>
            <a:r>
              <a:rPr lang="en-US" sz="3200">
                <a:latin typeface="Calibri"/>
                <a:ea typeface="Calibri"/>
                <a:cs typeface="Calibri"/>
                <a:sym typeface="Calibri"/>
              </a:rPr>
              <a:t>Pairs</a:t>
            </a:r>
            <a:endParaRPr sz="3200" i="0" u="none" strike="noStrike" cap="none">
              <a:solidFill>
                <a:srgbClr val="000000"/>
              </a:solidFill>
              <a:latin typeface="Calibri"/>
              <a:ea typeface="Calibri"/>
              <a:cs typeface="Calibri"/>
              <a:sym typeface="Calibri"/>
            </a:endParaRPr>
          </a:p>
          <a:p>
            <a:pPr marL="342900" marR="0" lvl="0" indent="-342900" algn="l" rtl="0">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Frames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Waves</a:t>
            </a:r>
            <a:endParaRPr sz="1400" b="0" i="0" u="none" strike="noStrike" cap="none">
              <a:solidFill>
                <a:srgbClr val="000000"/>
              </a:solidFill>
              <a:latin typeface="Arial"/>
              <a:ea typeface="Arial"/>
              <a:cs typeface="Arial"/>
              <a:sym typeface="Arial"/>
            </a:endParaRPr>
          </a:p>
        </p:txBody>
      </p:sp>
      <p:pic>
        <p:nvPicPr>
          <p:cNvPr id="1103" name="Google Shape;1103;g27f7a576e42_0_287"/>
          <p:cNvPicPr preferRelativeResize="0"/>
          <p:nvPr/>
        </p:nvPicPr>
        <p:blipFill>
          <a:blip r:embed="rId4">
            <a:alphaModFix/>
          </a:blip>
          <a:stretch>
            <a:fillRect/>
          </a:stretch>
        </p:blipFill>
        <p:spPr>
          <a:xfrm>
            <a:off x="3692375" y="1824625"/>
            <a:ext cx="4078450" cy="1919275"/>
          </a:xfrm>
          <a:prstGeom prst="rect">
            <a:avLst/>
          </a:prstGeom>
          <a:noFill/>
          <a:ln>
            <a:noFill/>
          </a:ln>
        </p:spPr>
      </p:pic>
      <p:pic>
        <p:nvPicPr>
          <p:cNvPr id="1104" name="Google Shape;1104;g27f7a576e42_0_287"/>
          <p:cNvPicPr preferRelativeResize="0"/>
          <p:nvPr/>
        </p:nvPicPr>
        <p:blipFill>
          <a:blip r:embed="rId5">
            <a:alphaModFix/>
          </a:blip>
          <a:stretch>
            <a:fillRect/>
          </a:stretch>
        </p:blipFill>
        <p:spPr>
          <a:xfrm>
            <a:off x="3693900" y="4345850"/>
            <a:ext cx="4276300" cy="203954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g287c22e3313_0_42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g287c22e3313_0_421"/>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S</a:t>
            </a:r>
            <a:r>
              <a:rPr lang="en-US" sz="3600" b="1">
                <a:solidFill>
                  <a:schemeClr val="dk1"/>
                </a:solidFill>
                <a:latin typeface="Calibri"/>
                <a:ea typeface="Calibri"/>
                <a:cs typeface="Calibri"/>
                <a:sym typeface="Calibri"/>
              </a:rPr>
              <a:t>ound </a:t>
            </a:r>
            <a:r>
              <a:rPr lang="en-US" sz="3600">
                <a:solidFill>
                  <a:schemeClr val="dk1"/>
                </a:solidFill>
                <a:latin typeface="Calibri"/>
                <a:ea typeface="Calibri"/>
                <a:cs typeface="Calibri"/>
                <a:sym typeface="Calibri"/>
              </a:rPr>
              <a:t>travels in ______ and must have a solid, liquid, or gas to travel through</a:t>
            </a:r>
            <a:r>
              <a:rPr lang="en-US" sz="3600" b="0" i="0" u="none" strike="noStrike" cap="none">
                <a:solidFill>
                  <a:schemeClr val="dk1"/>
                </a:solidFill>
                <a:latin typeface="Calibri"/>
                <a:ea typeface="Calibri"/>
                <a:cs typeface="Calibri"/>
                <a:sym typeface="Calibri"/>
              </a:rPr>
              <a:t>.</a:t>
            </a:r>
            <a:endParaRPr sz="3600" b="0" i="0" u="none" strike="noStrike" cap="none">
              <a:solidFill>
                <a:srgbClr val="000000"/>
              </a:solidFill>
              <a:latin typeface="Calibri"/>
              <a:ea typeface="Calibri"/>
              <a:cs typeface="Calibri"/>
              <a:sym typeface="Calibri"/>
            </a:endParaRPr>
          </a:p>
        </p:txBody>
      </p:sp>
      <p:sp>
        <p:nvSpPr>
          <p:cNvPr id="1112" name="Google Shape;1112;g287c22e3313_0_421"/>
          <p:cNvSpPr txBox="1"/>
          <p:nvPr/>
        </p:nvSpPr>
        <p:spPr>
          <a:xfrm>
            <a:off x="838200" y="21180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rgbClr val="000000"/>
              </a:buClr>
              <a:buSzPts val="3200"/>
              <a:buFont typeface="Calibri"/>
              <a:buAutoNum type="alphaUcPeriod"/>
            </a:pPr>
            <a:r>
              <a:rPr lang="en-US" sz="3200">
                <a:latin typeface="Calibri"/>
                <a:ea typeface="Calibri"/>
                <a:cs typeface="Calibri"/>
                <a:sym typeface="Calibri"/>
              </a:rPr>
              <a:t>Pairs</a:t>
            </a:r>
            <a:endParaRPr sz="3200" i="0" u="none" strike="noStrike" cap="none">
              <a:solidFill>
                <a:srgbClr val="000000"/>
              </a:solidFill>
              <a:latin typeface="Calibri"/>
              <a:ea typeface="Calibri"/>
              <a:cs typeface="Calibri"/>
              <a:sym typeface="Calibri"/>
            </a:endParaRPr>
          </a:p>
          <a:p>
            <a:pPr marL="342900" marR="0" lvl="0" indent="-342900" algn="l" rtl="0">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Frames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Waves</a:t>
            </a:r>
            <a:endParaRPr sz="1400" b="0" i="0" u="none" strike="noStrike" cap="none">
              <a:solidFill>
                <a:srgbClr val="FF0000"/>
              </a:solidFill>
              <a:latin typeface="Arial"/>
              <a:ea typeface="Arial"/>
              <a:cs typeface="Arial"/>
              <a:sym typeface="Arial"/>
            </a:endParaRPr>
          </a:p>
        </p:txBody>
      </p:sp>
      <p:pic>
        <p:nvPicPr>
          <p:cNvPr id="1113" name="Google Shape;1113;g287c22e3313_0_421"/>
          <p:cNvPicPr preferRelativeResize="0"/>
          <p:nvPr/>
        </p:nvPicPr>
        <p:blipFill>
          <a:blip r:embed="rId4">
            <a:alphaModFix/>
          </a:blip>
          <a:stretch>
            <a:fillRect/>
          </a:stretch>
        </p:blipFill>
        <p:spPr>
          <a:xfrm>
            <a:off x="3683575" y="1876375"/>
            <a:ext cx="4078450" cy="1919275"/>
          </a:xfrm>
          <a:prstGeom prst="rect">
            <a:avLst/>
          </a:prstGeom>
          <a:noFill/>
          <a:ln>
            <a:noFill/>
          </a:ln>
        </p:spPr>
      </p:pic>
      <p:pic>
        <p:nvPicPr>
          <p:cNvPr id="1114" name="Google Shape;1114;g287c22e3313_0_421"/>
          <p:cNvPicPr preferRelativeResize="0"/>
          <p:nvPr/>
        </p:nvPicPr>
        <p:blipFill>
          <a:blip r:embed="rId5">
            <a:alphaModFix/>
          </a:blip>
          <a:stretch>
            <a:fillRect/>
          </a:stretch>
        </p:blipFill>
        <p:spPr>
          <a:xfrm>
            <a:off x="3683575" y="4376850"/>
            <a:ext cx="4276300" cy="203954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g27f7a576e42_0_304"/>
          <p:cNvSpPr txBox="1"/>
          <p:nvPr/>
        </p:nvSpPr>
        <p:spPr>
          <a:xfrm>
            <a:off x="1259600" y="158725"/>
            <a:ext cx="73686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a:latin typeface="Calibri"/>
                <a:ea typeface="Calibri"/>
                <a:cs typeface="Calibri"/>
                <a:sym typeface="Calibri"/>
              </a:rPr>
              <a:t>True or false: </a:t>
            </a:r>
            <a:r>
              <a:rPr lang="en-US" sz="3600" b="1">
                <a:latin typeface="Calibri"/>
                <a:ea typeface="Calibri"/>
                <a:cs typeface="Calibri"/>
                <a:sym typeface="Calibri"/>
              </a:rPr>
              <a:t>Sound</a:t>
            </a:r>
            <a:r>
              <a:rPr lang="en-US" sz="3600">
                <a:latin typeface="Calibri"/>
                <a:ea typeface="Calibri"/>
                <a:cs typeface="Calibri"/>
                <a:sym typeface="Calibri"/>
              </a:rPr>
              <a:t> travels the fastest through liquids and gases.</a:t>
            </a:r>
            <a:endParaRPr sz="3600">
              <a:latin typeface="Calibri"/>
              <a:ea typeface="Calibri"/>
              <a:cs typeface="Calibri"/>
              <a:sym typeface="Calibri"/>
            </a:endParaRPr>
          </a:p>
        </p:txBody>
      </p:sp>
      <p:sp>
        <p:nvSpPr>
          <p:cNvPr id="1121" name="Google Shape;1121;g27f7a576e42_0_30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2" name="Google Shape;1122;g27f7a576e42_0_304"/>
          <p:cNvPicPr preferRelativeResize="0"/>
          <p:nvPr/>
        </p:nvPicPr>
        <p:blipFill>
          <a:blip r:embed="rId4">
            <a:alphaModFix/>
          </a:blip>
          <a:stretch>
            <a:fillRect/>
          </a:stretch>
        </p:blipFill>
        <p:spPr>
          <a:xfrm>
            <a:off x="983700" y="3429000"/>
            <a:ext cx="3669999" cy="2669400"/>
          </a:xfrm>
          <a:prstGeom prst="rect">
            <a:avLst/>
          </a:prstGeom>
          <a:noFill/>
          <a:ln>
            <a:noFill/>
          </a:ln>
        </p:spPr>
      </p:pic>
      <p:pic>
        <p:nvPicPr>
          <p:cNvPr id="1123" name="Google Shape;1123;g27f7a576e42_0_304"/>
          <p:cNvPicPr preferRelativeResize="0"/>
          <p:nvPr/>
        </p:nvPicPr>
        <p:blipFill>
          <a:blip r:embed="rId5">
            <a:alphaModFix/>
          </a:blip>
          <a:stretch>
            <a:fillRect/>
          </a:stretch>
        </p:blipFill>
        <p:spPr>
          <a:xfrm>
            <a:off x="4943169" y="3544200"/>
            <a:ext cx="3409131" cy="2554199"/>
          </a:xfrm>
          <a:prstGeom prst="rect">
            <a:avLst/>
          </a:prstGeom>
          <a:noFill/>
          <a:ln>
            <a:noFill/>
          </a:ln>
        </p:spPr>
      </p:pic>
      <p:sp>
        <p:nvSpPr>
          <p:cNvPr id="1124" name="Google Shape;1124;g27f7a576e42_0_304"/>
          <p:cNvSpPr txBox="1"/>
          <p:nvPr/>
        </p:nvSpPr>
        <p:spPr>
          <a:xfrm>
            <a:off x="838200" y="1746200"/>
            <a:ext cx="3874500" cy="17979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rgbClr val="000000"/>
              </a:buClr>
              <a:buSzPts val="3200"/>
              <a:buFont typeface="Calibri"/>
              <a:buAutoNum type="alphaUcPeriod"/>
            </a:pPr>
            <a:r>
              <a:rPr lang="en-US" sz="3200">
                <a:latin typeface="Calibri"/>
                <a:ea typeface="Calibri"/>
                <a:cs typeface="Calibri"/>
                <a:sym typeface="Calibri"/>
              </a:rPr>
              <a:t>True</a:t>
            </a:r>
            <a:endParaRPr sz="3200" i="0" u="none" strike="noStrike" cap="none">
              <a:solidFill>
                <a:srgbClr val="000000"/>
              </a:solidFill>
              <a:latin typeface="Calibri"/>
              <a:ea typeface="Calibri"/>
              <a:cs typeface="Calibri"/>
              <a:sym typeface="Calibri"/>
            </a:endParaRPr>
          </a:p>
          <a:p>
            <a:pPr marL="342900" marR="0" lvl="0" indent="-342900" algn="l" rtl="0">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False</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g287c22e3313_0_435"/>
          <p:cNvSpPr txBox="1"/>
          <p:nvPr/>
        </p:nvSpPr>
        <p:spPr>
          <a:xfrm>
            <a:off x="1259600" y="158725"/>
            <a:ext cx="73686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a:latin typeface="Calibri"/>
                <a:ea typeface="Calibri"/>
                <a:cs typeface="Calibri"/>
                <a:sym typeface="Calibri"/>
              </a:rPr>
              <a:t>True or false: </a:t>
            </a:r>
            <a:r>
              <a:rPr lang="en-US" sz="3600" b="1">
                <a:latin typeface="Calibri"/>
                <a:ea typeface="Calibri"/>
                <a:cs typeface="Calibri"/>
                <a:sym typeface="Calibri"/>
              </a:rPr>
              <a:t>Sound</a:t>
            </a:r>
            <a:r>
              <a:rPr lang="en-US" sz="3600">
                <a:latin typeface="Calibri"/>
                <a:ea typeface="Calibri"/>
                <a:cs typeface="Calibri"/>
                <a:sym typeface="Calibri"/>
              </a:rPr>
              <a:t> travels the fastest through liquids and gases.</a:t>
            </a:r>
            <a:endParaRPr sz="3600">
              <a:latin typeface="Calibri"/>
              <a:ea typeface="Calibri"/>
              <a:cs typeface="Calibri"/>
              <a:sym typeface="Calibri"/>
            </a:endParaRPr>
          </a:p>
        </p:txBody>
      </p:sp>
      <p:sp>
        <p:nvSpPr>
          <p:cNvPr id="1131" name="Google Shape;1131;g287c22e3313_0_43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g287c22e3313_0_435"/>
          <p:cNvSpPr txBox="1"/>
          <p:nvPr/>
        </p:nvSpPr>
        <p:spPr>
          <a:xfrm>
            <a:off x="838200" y="1746200"/>
            <a:ext cx="3874500" cy="17979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rgbClr val="000000"/>
              </a:buClr>
              <a:buSzPts val="3200"/>
              <a:buFont typeface="Calibri"/>
              <a:buAutoNum type="alphaUcPeriod"/>
            </a:pPr>
            <a:r>
              <a:rPr lang="en-US" sz="3200">
                <a:latin typeface="Calibri"/>
                <a:ea typeface="Calibri"/>
                <a:cs typeface="Calibri"/>
                <a:sym typeface="Calibri"/>
              </a:rPr>
              <a:t>True</a:t>
            </a:r>
            <a:endParaRPr sz="3200" i="0" u="none" strike="noStrike" cap="none">
              <a:solidFill>
                <a:srgbClr val="000000"/>
              </a:solidFill>
              <a:latin typeface="Calibri"/>
              <a:ea typeface="Calibri"/>
              <a:cs typeface="Calibri"/>
              <a:sym typeface="Calibri"/>
            </a:endParaRPr>
          </a:p>
          <a:p>
            <a:pPr marL="342900" marR="0" lvl="0" indent="-342900" algn="l" rtl="0">
              <a:lnSpc>
                <a:spcPct val="115000"/>
              </a:lnSpc>
              <a:spcBef>
                <a:spcPts val="64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False</a:t>
            </a:r>
            <a:endParaRPr sz="1400" b="0" i="0" u="none" strike="noStrike" cap="none">
              <a:solidFill>
                <a:srgbClr val="FF0000"/>
              </a:solidFill>
              <a:latin typeface="Arial"/>
              <a:ea typeface="Arial"/>
              <a:cs typeface="Arial"/>
              <a:sym typeface="Arial"/>
            </a:endParaRPr>
          </a:p>
        </p:txBody>
      </p:sp>
      <p:pic>
        <p:nvPicPr>
          <p:cNvPr id="1133" name="Google Shape;1133;g287c22e3313_0_435"/>
          <p:cNvPicPr preferRelativeResize="0"/>
          <p:nvPr/>
        </p:nvPicPr>
        <p:blipFill>
          <a:blip r:embed="rId4">
            <a:alphaModFix/>
          </a:blip>
          <a:stretch>
            <a:fillRect/>
          </a:stretch>
        </p:blipFill>
        <p:spPr>
          <a:xfrm>
            <a:off x="2756300" y="2590050"/>
            <a:ext cx="2713345" cy="2995625"/>
          </a:xfrm>
          <a:prstGeom prst="rect">
            <a:avLst/>
          </a:prstGeom>
          <a:noFill/>
          <a:ln>
            <a:noFill/>
          </a:ln>
        </p:spPr>
      </p:pic>
      <p:pic>
        <p:nvPicPr>
          <p:cNvPr id="1134" name="Google Shape;1134;g287c22e3313_0_435"/>
          <p:cNvPicPr preferRelativeResize="0"/>
          <p:nvPr/>
        </p:nvPicPr>
        <p:blipFill>
          <a:blip r:embed="rId5">
            <a:alphaModFix/>
          </a:blip>
          <a:stretch>
            <a:fillRect/>
          </a:stretch>
        </p:blipFill>
        <p:spPr>
          <a:xfrm>
            <a:off x="5705080" y="2959459"/>
            <a:ext cx="2923119" cy="225679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g27f7a576e42_0_336"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1" name="Google Shape;1141;g27f7a576e42_0_33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g27f7a576e42_0_34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8" name="Google Shape;1148;g27f7a576e42_0_342"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149" name="Google Shape;1149;g27f7a576e42_0_342"/>
          <p:cNvPicPr preferRelativeResize="0"/>
          <p:nvPr/>
        </p:nvPicPr>
        <p:blipFill>
          <a:blip r:embed="rId5">
            <a:alphaModFix/>
          </a:blip>
          <a:stretch>
            <a:fillRect/>
          </a:stretch>
        </p:blipFill>
        <p:spPr>
          <a:xfrm>
            <a:off x="152400" y="2024500"/>
            <a:ext cx="8839200" cy="2946400"/>
          </a:xfrm>
          <a:prstGeom prst="rect">
            <a:avLst/>
          </a:prstGeom>
          <a:noFill/>
          <a:ln>
            <a:noFill/>
          </a:ln>
        </p:spPr>
      </p:pic>
      <p:sp>
        <p:nvSpPr>
          <p:cNvPr id="1150" name="Google Shape;1150;g27f7a576e42_0_342"/>
          <p:cNvSpPr txBox="1"/>
          <p:nvPr/>
        </p:nvSpPr>
        <p:spPr>
          <a:xfrm>
            <a:off x="1749875" y="486925"/>
            <a:ext cx="6099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solidFill>
                  <a:schemeClr val="dk1"/>
                </a:solidFill>
                <a:latin typeface="Calibri"/>
                <a:ea typeface="Calibri"/>
                <a:cs typeface="Calibri"/>
                <a:sym typeface="Calibri"/>
              </a:rPr>
              <a:t>Our vocal cords vibrate and produce noise energy </a:t>
            </a:r>
            <a:endParaRPr sz="29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27f7a576e42_0_34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7" name="Google Shape;1157;g27f7a576e42_0_349"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158" name="Google Shape;1158;g27f7a576e42_0_349"/>
          <p:cNvPicPr preferRelativeResize="0"/>
          <p:nvPr/>
        </p:nvPicPr>
        <p:blipFill>
          <a:blip r:embed="rId5">
            <a:alphaModFix/>
          </a:blip>
          <a:stretch>
            <a:fillRect/>
          </a:stretch>
        </p:blipFill>
        <p:spPr>
          <a:xfrm>
            <a:off x="1030800" y="1552377"/>
            <a:ext cx="7246300" cy="5131898"/>
          </a:xfrm>
          <a:prstGeom prst="rect">
            <a:avLst/>
          </a:prstGeom>
          <a:noFill/>
          <a:ln>
            <a:noFill/>
          </a:ln>
        </p:spPr>
      </p:pic>
      <p:sp>
        <p:nvSpPr>
          <p:cNvPr id="1159" name="Google Shape;1159;g27f7a576e42_0_349"/>
          <p:cNvSpPr txBox="1"/>
          <p:nvPr/>
        </p:nvSpPr>
        <p:spPr>
          <a:xfrm>
            <a:off x="1361475" y="384000"/>
            <a:ext cx="72462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solidFill>
                  <a:schemeClr val="dk1"/>
                </a:solidFill>
                <a:latin typeface="Calibri"/>
                <a:ea typeface="Calibri"/>
                <a:cs typeface="Calibri"/>
                <a:sym typeface="Calibri"/>
              </a:rPr>
              <a:t>Car horns vibrate and then transfer those vibrations to our ears</a:t>
            </a:r>
            <a:endParaRPr sz="31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g27f7a576e42_0_35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4384</Words>
  <Application>Microsoft Macintosh PowerPoint</Application>
  <PresentationFormat>On-screen Show (4:3)</PresentationFormat>
  <Paragraphs>668</Paragraphs>
  <Slides>127</Slides>
  <Notes>127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127</vt:i4>
      </vt:variant>
    </vt:vector>
  </HeadingPairs>
  <TitlesOfParts>
    <vt:vector size="132" baseType="lpstr">
      <vt:lpstr>Arial</vt:lpstr>
      <vt:lpstr>Calibri</vt:lpstr>
      <vt:lpstr>Helvetica Neue Light</vt:lpstr>
      <vt:lpstr>Poppins</vt:lpstr>
      <vt:lpstr>Office Theme</vt:lpstr>
      <vt:lpstr>PowerPoint Presentation</vt:lpstr>
      <vt:lpstr>PowerPoint Presentation</vt:lpstr>
      <vt:lpstr>PowerPoint Presentation</vt:lpstr>
      <vt:lpstr>PowerPoint Presentation</vt:lpstr>
      <vt:lpstr>Energy: the ability to cause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Vibration</vt:lpstr>
      <vt:lpstr>Vibration</vt:lpstr>
      <vt:lpstr>Vibration</vt:lpstr>
      <vt:lpstr>Vibrat   ion</vt:lpstr>
      <vt:lpstr>PowerPoint Presentation</vt:lpstr>
      <vt:lpstr>How can we use the word parts of vibration to help us remember the definition of the term?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Direction: where something moves or points</vt:lpstr>
      <vt:lpstr>Energy: the ability to cause change</vt:lpstr>
      <vt:lpstr>PowerPoint Presentation</vt:lpstr>
      <vt:lpstr>PowerPoint Presentation</vt:lpstr>
      <vt:lpstr>PowerPoint Presentation</vt:lpstr>
      <vt:lpstr>PowerPoint Presentation</vt:lpstr>
      <vt:lpstr>Direction is where something ______ or ______.</vt:lpstr>
      <vt:lpstr>Direction is where something moves or points.</vt:lpstr>
      <vt:lpstr>True or False: Vibrations are quick back-and-forth movements.</vt:lpstr>
      <vt:lpstr>True or False: Vibrations are quick back-and-forth movements.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2017-05-16T13:21:17Z</dcterms:created>
  <dcterms:modified xsi:type="dcterms:W3CDTF">2023-10-05T15:39:10Z</dcterms:modified>
</cp:coreProperties>
</file>