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sldIdLst>
    <p:sldId id="334" r:id="rId2"/>
    <p:sldId id="335" r:id="rId3"/>
    <p:sldId id="336" r:id="rId4"/>
    <p:sldId id="337" r:id="rId5"/>
    <p:sldId id="338" r:id="rId6"/>
    <p:sldId id="339" r:id="rId7"/>
    <p:sldId id="340" r:id="rId8"/>
    <p:sldId id="390" r:id="rId9"/>
    <p:sldId id="341" r:id="rId10"/>
    <p:sldId id="342" r:id="rId11"/>
    <p:sldId id="343" r:id="rId12"/>
    <p:sldId id="391" r:id="rId13"/>
    <p:sldId id="344" r:id="rId14"/>
    <p:sldId id="345" r:id="rId15"/>
    <p:sldId id="346" r:id="rId16"/>
    <p:sldId id="347" r:id="rId17"/>
    <p:sldId id="348" r:id="rId18"/>
    <p:sldId id="349" r:id="rId19"/>
    <p:sldId id="350" r:id="rId20"/>
    <p:sldId id="371" r:id="rId21"/>
    <p:sldId id="351" r:id="rId22"/>
    <p:sldId id="352" r:id="rId23"/>
    <p:sldId id="353" r:id="rId24"/>
    <p:sldId id="354" r:id="rId25"/>
    <p:sldId id="355" r:id="rId26"/>
    <p:sldId id="356" r:id="rId27"/>
    <p:sldId id="372" r:id="rId28"/>
    <p:sldId id="373" r:id="rId29"/>
    <p:sldId id="374" r:id="rId30"/>
    <p:sldId id="357" r:id="rId31"/>
    <p:sldId id="358" r:id="rId32"/>
    <p:sldId id="360" r:id="rId33"/>
    <p:sldId id="361" r:id="rId34"/>
    <p:sldId id="362" r:id="rId35"/>
    <p:sldId id="363" r:id="rId36"/>
    <p:sldId id="364" r:id="rId37"/>
    <p:sldId id="375" r:id="rId38"/>
    <p:sldId id="376" r:id="rId39"/>
    <p:sldId id="389" r:id="rId40"/>
    <p:sldId id="377" r:id="rId41"/>
    <p:sldId id="379" r:id="rId42"/>
    <p:sldId id="380" r:id="rId43"/>
    <p:sldId id="381" r:id="rId44"/>
    <p:sldId id="382" r:id="rId45"/>
    <p:sldId id="383" r:id="rId46"/>
    <p:sldId id="384" r:id="rId47"/>
    <p:sldId id="385" r:id="rId48"/>
    <p:sldId id="386" r:id="rId49"/>
    <p:sldId id="387" r:id="rId50"/>
    <p:sldId id="388" r:id="rId51"/>
    <p:sldId id="365" r:id="rId52"/>
    <p:sldId id="366" r:id="rId53"/>
    <p:sldId id="367" r:id="rId54"/>
    <p:sldId id="368" r:id="rId55"/>
    <p:sldId id="369" r:id="rId56"/>
    <p:sldId id="370"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1" roundtripDataSignature="AMtx7mhlOstCDrvRAJF6XrOd+4hb6V9f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38"/>
  </p:normalViewPr>
  <p:slideViewPr>
    <p:cSldViewPr snapToGrid="0">
      <p:cViewPr varScale="1">
        <p:scale>
          <a:sx n="113" d="100"/>
          <a:sy n="113" d="100"/>
        </p:scale>
        <p:origin x="64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12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12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12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762" name="Google Shape;762;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difference between waves and transverse waves? </a:t>
            </a:r>
            <a:endParaRPr/>
          </a:p>
          <a:p>
            <a:pPr marL="0" lvl="0" indent="0" algn="l" rtl="0">
              <a:spcBef>
                <a:spcPts val="0"/>
              </a:spcBef>
              <a:spcAft>
                <a:spcPts val="0"/>
              </a:spcAft>
              <a:buNone/>
            </a:pPr>
            <a:r>
              <a:rPr lang="en-US"/>
              <a:t>[Transverse waves are simply a type of wave that moves perpendicularly to the direction they are moving. This is not the case for all waves.]</a:t>
            </a:r>
            <a:endParaRPr/>
          </a:p>
        </p:txBody>
      </p:sp>
      <p:sp>
        <p:nvSpPr>
          <p:cNvPr id="845" name="Google Shape;845;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electromagnetic waves? </a:t>
            </a:r>
            <a:endParaRPr/>
          </a:p>
          <a:p>
            <a:pPr marL="0" marR="0" lvl="0" indent="0" algn="l" rtl="0">
              <a:lnSpc>
                <a:spcPct val="100000"/>
              </a:lnSpc>
              <a:spcBef>
                <a:spcPts val="0"/>
              </a:spcBef>
              <a:spcAft>
                <a:spcPts val="0"/>
              </a:spcAft>
              <a:buClr>
                <a:schemeClr val="dk1"/>
              </a:buClr>
              <a:buSzPts val="1200"/>
              <a:buFont typeface="Calibri"/>
              <a:buNone/>
            </a:pPr>
            <a:r>
              <a:rPr lang="en-US" sz="1200"/>
              <a:t>[Electromagnetic waves are waves that are created as a result of vibrations between an electric field and a magnetic field.</a:t>
            </a:r>
            <a:r>
              <a:rPr lang="en-US"/>
              <a:t>]</a:t>
            </a:r>
            <a:endParaRPr sz="1200"/>
          </a:p>
          <a:p>
            <a:pPr marL="0" lvl="0" indent="0" algn="l" rtl="0">
              <a:spcBef>
                <a:spcPts val="0"/>
              </a:spcBef>
              <a:spcAft>
                <a:spcPts val="0"/>
              </a:spcAft>
              <a:buNone/>
            </a:pPr>
            <a:endParaRPr b="0"/>
          </a:p>
        </p:txBody>
      </p:sp>
      <p:sp>
        <p:nvSpPr>
          <p:cNvPr id="856" name="Google Shape;856;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electromagnetic spectrum? </a:t>
            </a:r>
            <a:endParaRPr/>
          </a:p>
          <a:p>
            <a:pPr marL="0" marR="0" lvl="0" indent="0" algn="l" rtl="0">
              <a:lnSpc>
                <a:spcPct val="100000"/>
              </a:lnSpc>
              <a:spcBef>
                <a:spcPts val="0"/>
              </a:spcBef>
              <a:spcAft>
                <a:spcPts val="0"/>
              </a:spcAft>
              <a:buClr>
                <a:schemeClr val="dk1"/>
              </a:buClr>
              <a:buSzPts val="1200"/>
              <a:buFont typeface="Calibri"/>
              <a:buNone/>
            </a:pPr>
            <a:r>
              <a:rPr lang="en-US" sz="1200"/>
              <a:t>[The electromagnetic spectrum is the range of all types of electromagnetic waves. These are created as result of vibrations between an electric field and a magnetic field.</a:t>
            </a:r>
            <a:r>
              <a:rPr lang="en-US"/>
              <a:t>]</a:t>
            </a:r>
            <a:endParaRPr b="0"/>
          </a:p>
        </p:txBody>
      </p:sp>
      <p:sp>
        <p:nvSpPr>
          <p:cNvPr id="236" name="Google Shape;23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09332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Now that we’ve reviewed, let’s define our new term, visible light.</a:t>
            </a:r>
            <a:endParaRPr dirty="0"/>
          </a:p>
        </p:txBody>
      </p:sp>
      <p:sp>
        <p:nvSpPr>
          <p:cNvPr id="864" name="Google Shape;864;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Radiant energy is energy that is radiating continuously from a source. </a:t>
            </a:r>
            <a:endParaRPr dirty="0"/>
          </a:p>
          <a:p>
            <a:pPr marL="0" lvl="0" indent="0" algn="l" rtl="0">
              <a:spcBef>
                <a:spcPts val="0"/>
              </a:spcBef>
              <a:spcAft>
                <a:spcPts val="0"/>
              </a:spcAft>
              <a:buNone/>
            </a:pPr>
            <a:r>
              <a:rPr lang="en-US" dirty="0"/>
              <a:t>{</a:t>
            </a:r>
            <a:r>
              <a:rPr lang="en-US" sz="1200" dirty="0"/>
              <a:t>the part of the electromagnetic spectrum you can see with your eyes}</a:t>
            </a:r>
            <a:endParaRPr dirty="0"/>
          </a:p>
          <a:p>
            <a:pPr marL="0" lvl="0" indent="0" algn="l" rtl="0">
              <a:spcBef>
                <a:spcPts val="0"/>
              </a:spcBef>
              <a:spcAft>
                <a:spcPts val="0"/>
              </a:spcAft>
              <a:buNone/>
            </a:pPr>
            <a:r>
              <a:rPr lang="en-US" dirty="0"/>
              <a:t>Feedback: When providing more student-friendly definitions, it is helpful to provide students with cues so that they can be prepared and know what to expect and be ready to copy down the information.</a:t>
            </a:r>
            <a:endParaRPr dirty="0"/>
          </a:p>
        </p:txBody>
      </p:sp>
      <p:sp>
        <p:nvSpPr>
          <p:cNvPr id="872" name="Google Shape;872;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881" name="Google Shape;881;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What is visible light?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Feedback: Provide clear and straightforward directions when asking students to explain the definitions. This helps to avoid confusion!</a:t>
            </a:r>
            <a:endParaRPr dirty="0"/>
          </a:p>
        </p:txBody>
      </p:sp>
      <p:sp>
        <p:nvSpPr>
          <p:cNvPr id="887" name="Google Shape;887;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895" name="Google Shape;895;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Visible light is the range of wavelengths we can see with our own eyes</a:t>
            </a:r>
            <a:endParaRPr dirty="0"/>
          </a:p>
        </p:txBody>
      </p:sp>
      <p:sp>
        <p:nvSpPr>
          <p:cNvPr id="902" name="Google Shape;902;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Visible light travels in straight lines until it strikes an object where it can be reflected absorbed, or transmitted. We will learn more about these terms later in the unit. </a:t>
            </a:r>
            <a:endParaRPr dirty="0"/>
          </a:p>
        </p:txBody>
      </p:sp>
      <p:sp>
        <p:nvSpPr>
          <p:cNvPr id="910" name="Google Shape;910;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Today we’re going to learn about visible light.</a:t>
            </a:r>
            <a:endParaRPr dirty="0"/>
          </a:p>
        </p:txBody>
      </p:sp>
      <p:sp>
        <p:nvSpPr>
          <p:cNvPr id="792" name="Google Shape;792;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As visible light shines through a prism we see all the different colors as their wavelengths change</a:t>
            </a:r>
            <a:endParaRPr lang="en-US" dirty="0"/>
          </a:p>
          <a:p>
            <a:pPr marL="0" lvl="0" indent="0" algn="l" rtl="0">
              <a:spcBef>
                <a:spcPts val="0"/>
              </a:spcBef>
              <a:spcAft>
                <a:spcPts val="0"/>
              </a:spcAft>
              <a:buNone/>
            </a:pPr>
            <a:r>
              <a:rPr lang="en-US" dirty="0"/>
              <a:t> </a:t>
            </a:r>
            <a:endParaRPr dirty="0"/>
          </a:p>
        </p:txBody>
      </p:sp>
      <p:sp>
        <p:nvSpPr>
          <p:cNvPr id="910" name="Google Shape;910;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622114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922" name="Google Shape;922;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How does visible light travel? </a:t>
            </a:r>
            <a:endParaRPr dirty="0"/>
          </a:p>
          <a:p>
            <a:pPr marL="0" lvl="0" indent="0" algn="l" rtl="0">
              <a:spcBef>
                <a:spcPts val="0"/>
              </a:spcBef>
              <a:spcAft>
                <a:spcPts val="0"/>
              </a:spcAft>
              <a:buNone/>
            </a:pPr>
            <a:r>
              <a:rPr lang="en-US" b="0" dirty="0"/>
              <a:t>[In straight lines]</a:t>
            </a:r>
            <a:endParaRPr dirty="0"/>
          </a:p>
        </p:txBody>
      </p:sp>
      <p:sp>
        <p:nvSpPr>
          <p:cNvPr id="928" name="Google Shape;928;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Now, let’s talk about some examples</a:t>
            </a:r>
            <a:r>
              <a:rPr lang="en-US" b="1" dirty="0"/>
              <a:t> </a:t>
            </a:r>
            <a:r>
              <a:rPr lang="en-US" dirty="0"/>
              <a:t>of </a:t>
            </a:r>
            <a:r>
              <a:rPr lang="en-US" b="1" dirty="0"/>
              <a:t>visible light</a:t>
            </a:r>
            <a:r>
              <a:rPr lang="en-US" b="0" dirty="0"/>
              <a:t>.  </a:t>
            </a:r>
            <a:endParaRPr b="0" dirty="0"/>
          </a:p>
          <a:p>
            <a:pPr marL="0" lvl="0" indent="0" algn="l" rtl="0">
              <a:spcBef>
                <a:spcPts val="0"/>
              </a:spcBef>
              <a:spcAft>
                <a:spcPts val="0"/>
              </a:spcAft>
              <a:buNone/>
            </a:pPr>
            <a:endParaRPr dirty="0"/>
          </a:p>
          <a:p>
            <a:pPr marL="0" lvl="0" indent="0" algn="l" rtl="0">
              <a:spcBef>
                <a:spcPts val="0"/>
              </a:spcBef>
              <a:spcAft>
                <a:spcPts val="0"/>
              </a:spcAft>
              <a:buNone/>
            </a:pPr>
            <a:r>
              <a:rPr lang="en-US" dirty="0"/>
              <a:t>Feedback: It's good to pick a variety of examples to work through with your students. This prepares them for some types that might trip them up when they try it on their own.</a:t>
            </a:r>
            <a:endParaRPr dirty="0"/>
          </a:p>
        </p:txBody>
      </p:sp>
      <p:sp>
        <p:nvSpPr>
          <p:cNvPr id="936" name="Google Shape;936;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lightbulb emits visible light that you can see</a:t>
            </a:r>
            <a:endParaRPr dirty="0"/>
          </a:p>
        </p:txBody>
      </p:sp>
      <p:sp>
        <p:nvSpPr>
          <p:cNvPr id="943" name="Google Shape;943;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rainbow is visible light, we can see all the colors because the light has passed through a prism like a drop of water</a:t>
            </a:r>
            <a:endParaRPr dirty="0"/>
          </a:p>
        </p:txBody>
      </p:sp>
      <p:sp>
        <p:nvSpPr>
          <p:cNvPr id="955" name="Google Shape;955;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2" name="Google Shape;962;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flashlight is visible light, we can see the light</a:t>
            </a:r>
            <a:endParaRPr dirty="0"/>
          </a:p>
        </p:txBody>
      </p:sp>
      <p:sp>
        <p:nvSpPr>
          <p:cNvPr id="963" name="Google Shape;963;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Next, let’s talk about some non-examples of </a:t>
            </a:r>
            <a:r>
              <a:rPr lang="en-US" b="1" dirty="0"/>
              <a:t>visible light</a:t>
            </a:r>
            <a:r>
              <a:rPr lang="en-US" dirty="0"/>
              <a:t>.  </a:t>
            </a:r>
            <a:endParaRPr dirty="0"/>
          </a:p>
        </p:txBody>
      </p:sp>
      <p:sp>
        <p:nvSpPr>
          <p:cNvPr id="521" name="Google Shape;521;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739834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Sound waves are not an example of visible light. They are  waves are mechanical energy and require a medium and we cannot see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Feedback: Non-examples often need some explanation to make it clear to students the difference. Using clear and simple language can help with this.</a:t>
            </a:r>
            <a:endParaRPr dirty="0"/>
          </a:p>
        </p:txBody>
      </p:sp>
      <p:sp>
        <p:nvSpPr>
          <p:cNvPr id="528" name="Google Shape;52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37022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X-rays are not visible light. You can not see the rays coming out of the </a:t>
            </a:r>
            <a:r>
              <a:rPr lang="en-US" dirty="0" err="1"/>
              <a:t>xray</a:t>
            </a:r>
            <a:r>
              <a:rPr lang="en-US" dirty="0"/>
              <a:t> machine but you can see the image it produces through technology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Feedback: Non-examples often need some explanation to make it clear to students the difference. Using clear and simple language can help with this.</a:t>
            </a:r>
            <a:endParaRPr dirty="0"/>
          </a:p>
        </p:txBody>
      </p:sp>
      <p:sp>
        <p:nvSpPr>
          <p:cNvPr id="528" name="Google Shape;52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23377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start, let’s think about our “big question”: </a:t>
            </a:r>
            <a:r>
              <a:rPr lang="en-US" b="1"/>
              <a:t>What is the electromagnetic spectrum? How do we experience it in everyday life? </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a:p>
        </p:txBody>
      </p:sp>
      <p:sp>
        <p:nvSpPr>
          <p:cNvPr id="801" name="Google Shape;801;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dc67eaed7c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gdc67eaed7c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971" name="Google Shape;971;gdc67eaed7c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What are examples of visible light? </a:t>
            </a:r>
            <a:endParaRPr dirty="0"/>
          </a:p>
          <a:p>
            <a:pPr marL="0" marR="0" lvl="0" indent="0" algn="l" rtl="0">
              <a:lnSpc>
                <a:spcPct val="100000"/>
              </a:lnSpc>
              <a:spcBef>
                <a:spcPts val="0"/>
              </a:spcBef>
              <a:spcAft>
                <a:spcPts val="0"/>
              </a:spcAft>
              <a:buClr>
                <a:schemeClr val="dk1"/>
              </a:buClr>
              <a:buSzPts val="1200"/>
              <a:buFont typeface="Calibri"/>
              <a:buNone/>
            </a:pPr>
            <a:r>
              <a:rPr lang="en-US" dirty="0"/>
              <a:t>[The Sun, a campfire, a microwave, etc.]</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lvl="0" indent="0" algn="l" rtl="0">
              <a:spcBef>
                <a:spcPts val="0"/>
              </a:spcBef>
              <a:spcAft>
                <a:spcPts val="0"/>
              </a:spcAft>
              <a:buNone/>
            </a:pPr>
            <a:endParaRPr b="0" dirty="0"/>
          </a:p>
        </p:txBody>
      </p:sp>
      <p:sp>
        <p:nvSpPr>
          <p:cNvPr id="977" name="Google Shape;977;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993" name="Google Shape;993;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Visible light is carried in __________. </a:t>
            </a:r>
            <a:endParaRPr sz="1200" dirty="0"/>
          </a:p>
          <a:p>
            <a:pPr marL="0" lvl="0" indent="0" algn="l" rtl="0">
              <a:spcBef>
                <a:spcPts val="0"/>
              </a:spcBef>
              <a:spcAft>
                <a:spcPts val="0"/>
              </a:spcAft>
              <a:buNone/>
            </a:pPr>
            <a:r>
              <a:rPr lang="en-US" dirty="0"/>
              <a:t>[Electromagnetic waves]</a:t>
            </a:r>
            <a:endParaRPr dirty="0"/>
          </a:p>
        </p:txBody>
      </p:sp>
      <p:sp>
        <p:nvSpPr>
          <p:cNvPr id="999" name="Google Shape;999;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dc67eaed7c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gdc67eaed7c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Visible Light is carried in __________. </a:t>
            </a:r>
            <a:endParaRPr dirty="0"/>
          </a:p>
          <a:p>
            <a:pPr marL="0" marR="0" lvl="0" indent="0" algn="l" rtl="0">
              <a:lnSpc>
                <a:spcPct val="100000"/>
              </a:lnSpc>
              <a:spcBef>
                <a:spcPts val="0"/>
              </a:spcBef>
              <a:spcAft>
                <a:spcPts val="0"/>
              </a:spcAft>
              <a:buClr>
                <a:schemeClr val="dk1"/>
              </a:buClr>
              <a:buSzPts val="1200"/>
              <a:buFont typeface="Calibri"/>
              <a:buNone/>
            </a:pPr>
            <a:r>
              <a:rPr lang="en-US" dirty="0"/>
              <a:t>[Electromagnetic waves]</a:t>
            </a:r>
            <a:endParaRPr dirty="0"/>
          </a:p>
          <a:p>
            <a:pPr marL="0" lvl="0" indent="0" algn="l" rtl="0">
              <a:spcBef>
                <a:spcPts val="0"/>
              </a:spcBef>
              <a:spcAft>
                <a:spcPts val="0"/>
              </a:spcAft>
              <a:buNone/>
            </a:pPr>
            <a:endParaRPr b="0" dirty="0"/>
          </a:p>
        </p:txBody>
      </p:sp>
      <p:sp>
        <p:nvSpPr>
          <p:cNvPr id="1008" name="Google Shape;1008;gdc67eaed7c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radiant energy? </a:t>
            </a:r>
            <a:endParaRPr/>
          </a:p>
          <a:p>
            <a:pPr marL="0" lvl="0" indent="0" algn="l" rtl="0">
              <a:spcBef>
                <a:spcPts val="0"/>
              </a:spcBef>
              <a:spcAft>
                <a:spcPts val="0"/>
              </a:spcAft>
              <a:buNone/>
            </a:pPr>
            <a:r>
              <a:rPr lang="en-US" b="0"/>
              <a:t>[Radiant energy is energy that is radiating continuously from a source.]</a:t>
            </a:r>
            <a:endParaRPr/>
          </a:p>
        </p:txBody>
      </p:sp>
      <p:sp>
        <p:nvSpPr>
          <p:cNvPr id="1017" name="Google Shape;1017;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Explain how visible travels. </a:t>
            </a:r>
            <a:endParaRPr dirty="0"/>
          </a:p>
          <a:p>
            <a:pPr marL="0" lvl="0" indent="0" algn="l" rtl="0">
              <a:spcBef>
                <a:spcPts val="0"/>
              </a:spcBef>
              <a:spcAft>
                <a:spcPts val="0"/>
              </a:spcAft>
              <a:buNone/>
            </a:pPr>
            <a:r>
              <a:rPr lang="en-US" b="0" dirty="0"/>
              <a:t>[visible light travels in waves not lines until it strikes an object where it can be reflected, absorbed, or transmitted. </a:t>
            </a:r>
            <a:endParaRPr b="0" dirty="0"/>
          </a:p>
        </p:txBody>
      </p:sp>
      <p:sp>
        <p:nvSpPr>
          <p:cNvPr id="1025" name="Google Shape;1025;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5e11802ac4_0_1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25e11802ac4_0_19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lang="en-US" b="1"/>
              <a:t>wave</a:t>
            </a:r>
            <a:r>
              <a:rPr lang="en-US">
                <a:solidFill>
                  <a:srgbClr val="242424"/>
                </a:solidFill>
              </a:rPr>
              <a:t>. </a:t>
            </a:r>
            <a:endParaRPr/>
          </a:p>
        </p:txBody>
      </p:sp>
      <p:sp>
        <p:nvSpPr>
          <p:cNvPr id="416" name="Google Shape;416;g25e11802ac4_0_19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5e11802ac4_0_18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25e11802ac4_0_18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 </a:t>
            </a:r>
            <a:r>
              <a:rPr lang="en-US" b="1">
                <a:solidFill>
                  <a:srgbClr val="242424"/>
                </a:solidFill>
              </a:rPr>
              <a:t>waves </a:t>
            </a:r>
            <a:r>
              <a:rPr lang="en-US">
                <a:solidFill>
                  <a:srgbClr val="242424"/>
                </a:solidFill>
              </a:rPr>
              <a:t>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lang="en-US" b="1"/>
              <a:t>wave.</a:t>
            </a:r>
            <a:endParaRPr>
              <a:solidFill>
                <a:schemeClr val="dk1"/>
              </a:solidFill>
            </a:endParaRPr>
          </a:p>
        </p:txBody>
      </p:sp>
      <p:sp>
        <p:nvSpPr>
          <p:cNvPr id="427" name="Google Shape;427;g25e11802ac4_0_18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5e11802ac4_0_19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25e11802ac4_0_19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dirty="0">
                <a:solidFill>
                  <a:schemeClr val="dk1"/>
                </a:solidFill>
              </a:rPr>
              <a:t>Choose the one correct picture of</a:t>
            </a:r>
            <a:r>
              <a:rPr lang="en-US" dirty="0"/>
              <a:t> a </a:t>
            </a:r>
            <a:r>
              <a:rPr lang="en-US" b="1" dirty="0"/>
              <a:t>visible light </a:t>
            </a:r>
            <a:r>
              <a:rPr lang="en-US" sz="1200" dirty="0">
                <a:solidFill>
                  <a:schemeClr val="dk1"/>
                </a:solidFill>
              </a:rPr>
              <a:t>from these four choices</a:t>
            </a:r>
            <a:r>
              <a:rPr lang="en-US" dirty="0"/>
              <a:t>.</a:t>
            </a:r>
            <a:endParaRPr dirty="0"/>
          </a:p>
        </p:txBody>
      </p:sp>
      <p:sp>
        <p:nvSpPr>
          <p:cNvPr id="449" name="Google Shape;449;g25e11802ac4_0_19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216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809" name="Google Shape;809;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5e11802ac4_0_19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25e11802ac4_0_19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This is the picture that shows a</a:t>
            </a:r>
            <a:r>
              <a:rPr lang="en-US" b="1" dirty="0"/>
              <a:t> visible light</a:t>
            </a:r>
            <a:r>
              <a:rPr lang="en-US" dirty="0"/>
              <a:t>.</a:t>
            </a:r>
          </a:p>
        </p:txBody>
      </p:sp>
      <p:sp>
        <p:nvSpPr>
          <p:cNvPr id="449" name="Google Shape;449;g25e11802ac4_0_19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Here is the Frayer model filled in with a picture of a </a:t>
            </a:r>
            <a:r>
              <a:rPr lang="en-US" b="1" dirty="0"/>
              <a:t>visible light</a:t>
            </a:r>
            <a:r>
              <a:rPr lang="en-US" dirty="0"/>
              <a:t>.</a:t>
            </a:r>
            <a:endParaRPr dirty="0">
              <a:solidFill>
                <a:schemeClr val="dk1"/>
              </a:solidFill>
            </a:endParaRPr>
          </a:p>
        </p:txBody>
      </p:sp>
      <p:sp>
        <p:nvSpPr>
          <p:cNvPr id="490" name="Google Shape;490;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5e11802ac4_0_2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25e11802ac4_0_2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dirty="0">
                <a:solidFill>
                  <a:schemeClr val="dk1"/>
                </a:solidFill>
              </a:rPr>
              <a:t>Choose the one correct definition of </a:t>
            </a:r>
            <a:r>
              <a:rPr lang="en-US" b="1" dirty="0"/>
              <a:t>visible light</a:t>
            </a:r>
            <a:r>
              <a:rPr lang="en-US" sz="1200" b="1" dirty="0">
                <a:solidFill>
                  <a:schemeClr val="dk1"/>
                </a:solidFill>
              </a:rPr>
              <a:t> </a:t>
            </a:r>
            <a:r>
              <a:rPr lang="en-US" sz="1200" dirty="0">
                <a:solidFill>
                  <a:schemeClr val="dk1"/>
                </a:solidFill>
              </a:rPr>
              <a:t>from these four choices.</a:t>
            </a:r>
            <a:endParaRPr sz="1200" dirty="0">
              <a:solidFill>
                <a:schemeClr val="dk1"/>
              </a:solidFill>
            </a:endParaRPr>
          </a:p>
        </p:txBody>
      </p:sp>
      <p:sp>
        <p:nvSpPr>
          <p:cNvPr id="513" name="Google Shape;513;g25e11802ac4_0_2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8640247ed3_1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28640247ed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dirty="0"/>
              <a:t>“</a:t>
            </a:r>
            <a:r>
              <a:rPr lang="en-US" sz="1200" dirty="0">
                <a:solidFill>
                  <a:schemeClr val="dk1"/>
                </a:solidFill>
                <a:highlight>
                  <a:srgbClr val="FFFFFF"/>
                </a:highlight>
                <a:latin typeface="Helvetica Neue Light"/>
                <a:ea typeface="Helvetica Neue Light"/>
                <a:cs typeface="Helvetica Neue Light"/>
                <a:sym typeface="Helvetica Neue Light"/>
              </a:rPr>
              <a:t>The part of the electromagnetic spectrum that can be seen by the human eye.</a:t>
            </a:r>
            <a:endParaRPr lang="en-US" sz="1200" i="0" u="none" strike="noStrike" cap="none" dirty="0">
              <a:solidFill>
                <a:srgbClr val="000000"/>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chemeClr val="dk1"/>
              </a:buClr>
              <a:buSzPts val="1400"/>
              <a:buFont typeface="Arial"/>
              <a:buNone/>
            </a:pPr>
            <a:r>
              <a:rPr lang="en-US" dirty="0"/>
              <a:t>” is correct! This is the definition of </a:t>
            </a:r>
            <a:r>
              <a:rPr lang="en-US" b="1" dirty="0"/>
              <a:t>visible light.</a:t>
            </a:r>
            <a:endParaRPr sz="1200" dirty="0">
              <a:solidFill>
                <a:schemeClr val="dk1"/>
              </a:solidFill>
            </a:endParaRPr>
          </a:p>
        </p:txBody>
      </p:sp>
      <p:sp>
        <p:nvSpPr>
          <p:cNvPr id="534" name="Google Shape;534;g28640247ed3_1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5e11802ac4_0_23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25e11802ac4_0_23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Here is the Frayer Model with a picture and the definition filled in for </a:t>
            </a:r>
            <a:r>
              <a:rPr lang="en-US" b="1" dirty="0"/>
              <a:t>visible light: </a:t>
            </a:r>
            <a:r>
              <a:rPr lang="en-US" dirty="0"/>
              <a:t>a repeating motion that carries energy from one place to another.</a:t>
            </a:r>
            <a:endParaRPr dirty="0">
              <a:solidFill>
                <a:schemeClr val="dk1"/>
              </a:solidFill>
            </a:endParaRPr>
          </a:p>
        </p:txBody>
      </p:sp>
      <p:sp>
        <p:nvSpPr>
          <p:cNvPr id="556" name="Google Shape;556;g25e11802ac4_0_23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5e11802ac4_0_23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25e11802ac4_0_23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Choose the one correct example of </a:t>
            </a:r>
            <a:r>
              <a:rPr lang="en-US" dirty="0"/>
              <a:t>a </a:t>
            </a:r>
            <a:r>
              <a:rPr lang="en-US" b="1" dirty="0"/>
              <a:t>visible light</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from these four choices. </a:t>
            </a:r>
            <a:endParaRPr sz="1200" dirty="0">
              <a:solidFill>
                <a:schemeClr val="dk1"/>
              </a:solidFill>
            </a:endParaRPr>
          </a:p>
        </p:txBody>
      </p:sp>
      <p:sp>
        <p:nvSpPr>
          <p:cNvPr id="580" name="Google Shape;580;g25e11802ac4_0_23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8640247ed3_1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28640247ed3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“a rainbow in the sky” is correct! This is an example of a </a:t>
            </a:r>
            <a:r>
              <a:rPr lang="en-US" b="1" dirty="0"/>
              <a:t>visible light.</a:t>
            </a:r>
            <a:endParaRPr sz="1200" dirty="0">
              <a:solidFill>
                <a:schemeClr val="dk1"/>
              </a:solidFill>
            </a:endParaRPr>
          </a:p>
        </p:txBody>
      </p:sp>
      <p:sp>
        <p:nvSpPr>
          <p:cNvPr id="601" name="Google Shape;601;g28640247ed3_1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5e11802ac4_0_25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25e11802ac4_0_25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a:t>Here is the Frayer Model with a picture, definition, and an example of</a:t>
            </a:r>
            <a:r>
              <a:rPr lang="en-US" sz="1100" b="1"/>
              <a:t> </a:t>
            </a:r>
            <a:r>
              <a:rPr lang="en-US" sz="1100"/>
              <a:t>a</a:t>
            </a:r>
            <a:r>
              <a:rPr lang="en-US" sz="1100" b="1"/>
              <a:t> wave:</a:t>
            </a:r>
            <a:r>
              <a:rPr lang="en-US" sz="1100"/>
              <a:t> a ripple of water in a pond.</a:t>
            </a:r>
            <a:endParaRPr sz="1100">
              <a:solidFill>
                <a:schemeClr val="dk1"/>
              </a:solidFill>
            </a:endParaRPr>
          </a:p>
        </p:txBody>
      </p:sp>
      <p:sp>
        <p:nvSpPr>
          <p:cNvPr id="623" name="Google Shape;623;g25e11802ac4_0_25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5e11802ac4_0_25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g25e11802ac4_0_25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Choose the one correct response for “how </a:t>
            </a:r>
            <a:r>
              <a:rPr lang="en-US" dirty="0"/>
              <a:t>does visible light impact</a:t>
            </a:r>
            <a:r>
              <a:rPr lang="en-US" sz="1200" dirty="0">
                <a:solidFill>
                  <a:schemeClr val="dk1"/>
                </a:solidFill>
                <a:latin typeface="Calibri"/>
                <a:ea typeface="Calibri"/>
                <a:cs typeface="Calibri"/>
                <a:sym typeface="Calibri"/>
              </a:rPr>
              <a:t> my life?” from these four choices. </a:t>
            </a:r>
            <a:endParaRPr sz="1200" dirty="0">
              <a:solidFill>
                <a:schemeClr val="dk1"/>
              </a:solidFill>
            </a:endParaRPr>
          </a:p>
        </p:txBody>
      </p:sp>
      <p:sp>
        <p:nvSpPr>
          <p:cNvPr id="648" name="Google Shape;648;g25e11802ac4_0_25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8640247ed3_1_4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28640247ed3_1_4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“Waves carry sound and light energy that help me to see and hear the world around me.” That is correct! This is an example of how </a:t>
            </a:r>
            <a:r>
              <a:rPr lang="en-US" b="1" dirty="0"/>
              <a:t>visible light </a:t>
            </a:r>
            <a:r>
              <a:rPr lang="en-US" dirty="0"/>
              <a:t>impacts your life.</a:t>
            </a:r>
            <a:endParaRPr sz="1200" dirty="0">
              <a:solidFill>
                <a:schemeClr val="dk1"/>
              </a:solidFill>
            </a:endParaRPr>
          </a:p>
        </p:txBody>
      </p:sp>
      <p:sp>
        <p:nvSpPr>
          <p:cNvPr id="669" name="Google Shape;669;g28640247ed3_1_4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Waves are disturbances that travel through a medium, transporting energy from one location to another without transporting matter. </a:t>
            </a:r>
            <a:endParaRPr/>
          </a:p>
        </p:txBody>
      </p:sp>
      <p:sp>
        <p:nvSpPr>
          <p:cNvPr id="815" name="Google Shape;815;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5e11802ac4_0_2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g25e11802ac4_0_26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 </a:t>
            </a:r>
            <a:r>
              <a:rPr lang="en-US" b="1"/>
              <a:t>waves</a:t>
            </a:r>
            <a:r>
              <a:rPr lang="en-US" sz="1200" b="1">
                <a:solidFill>
                  <a:schemeClr val="dk1"/>
                </a:solidFill>
              </a:rPr>
              <a:t> </a:t>
            </a:r>
            <a:r>
              <a:rPr lang="en-US" sz="1200">
                <a:solidFill>
                  <a:schemeClr val="dk1"/>
                </a:solidFill>
              </a:rPr>
              <a:t>impact my life?”:  Waves carry sound and light energy that help me to see and hear the world around me.</a:t>
            </a:r>
            <a:endParaRPr/>
          </a:p>
        </p:txBody>
      </p:sp>
      <p:sp>
        <p:nvSpPr>
          <p:cNvPr id="691" name="Google Shape;691;g25e11802ac4_0_26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A good general strategy for information retention is: 1) tell them what you're going to teach them, 2) teach them, and 3) tell them what you just taught them. Make sure to include the third and final step. While it is easy to think a quick review of what you just went over is unnecessary, it can be incredibly useful in helping the students remember the information over the long term.</a:t>
            </a:r>
            <a:endParaRPr/>
          </a:p>
        </p:txBody>
      </p:sp>
      <p:sp>
        <p:nvSpPr>
          <p:cNvPr id="1033" name="Google Shape;1033;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u="sng" dirty="0"/>
              <a:t>Visible Light  is</a:t>
            </a:r>
            <a:r>
              <a:rPr lang="en-US" sz="1200" b="1" dirty="0"/>
              <a:t> </a:t>
            </a:r>
            <a:r>
              <a:rPr lang="en-US" sz="1200" dirty="0"/>
              <a:t>the part of the electromagnetic spectrum you can see with your eyes</a:t>
            </a:r>
            <a:endParaRPr dirty="0"/>
          </a:p>
        </p:txBody>
      </p:sp>
      <p:sp>
        <p:nvSpPr>
          <p:cNvPr id="1040" name="Google Shape;1040;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7" name="Google Shape;1047;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Visible Light travels in waves until it strikes an object where it can be reflected absorbed, or transmitted. We will learn more about these terms later in the unit. </a:t>
            </a:r>
            <a:endParaRPr dirty="0"/>
          </a:p>
        </p:txBody>
      </p:sp>
      <p:sp>
        <p:nvSpPr>
          <p:cNvPr id="1048" name="Google Shape;1048;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1"/>
          </a:p>
        </p:txBody>
      </p:sp>
      <p:sp>
        <p:nvSpPr>
          <p:cNvPr id="1060" name="Google Shape;1060;p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1068" name="Google Shape;1068;p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3" name="Google Shape;1073;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Transverse waves are waves that travel perpendicularly to the direction they are moving. </a:t>
            </a:r>
            <a:endParaRPr/>
          </a:p>
        </p:txBody>
      </p:sp>
      <p:sp>
        <p:nvSpPr>
          <p:cNvPr id="823" name="Google Shape;823;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Electromagnetic waves are waves that are created as a result of vibrations between an electric field and a magnetic field. </a:t>
            </a:r>
            <a:endParaRPr/>
          </a:p>
        </p:txBody>
      </p:sp>
      <p:sp>
        <p:nvSpPr>
          <p:cNvPr id="831" name="Google Shape;831;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electromagnetic spectrum is the range of all types of magnetic waves. </a:t>
            </a:r>
            <a:endParaRPr/>
          </a:p>
          <a:p>
            <a:pPr marL="0" lvl="0" indent="0" algn="l" rtl="0">
              <a:spcBef>
                <a:spcPts val="0"/>
              </a:spcBef>
              <a:spcAft>
                <a:spcPts val="0"/>
              </a:spcAft>
              <a:buNone/>
            </a:pPr>
            <a:endParaRPr/>
          </a:p>
        </p:txBody>
      </p:sp>
      <p:sp>
        <p:nvSpPr>
          <p:cNvPr id="653" name="Google Shape;653;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77200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It's really important to make sure that you're providing students with frequent opportunities to respond as you're activating prior knowledge – it will save so you so much time if you confirm understanding before asking them to try something independently.</a:t>
            </a:r>
            <a:endParaRPr/>
          </a:p>
        </p:txBody>
      </p:sp>
      <p:sp>
        <p:nvSpPr>
          <p:cNvPr id="839" name="Google Shape;839;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grpSp>
        <p:nvGrpSpPr>
          <p:cNvPr id="764" name="Google Shape;764;p81"/>
          <p:cNvGrpSpPr/>
          <p:nvPr/>
        </p:nvGrpSpPr>
        <p:grpSpPr>
          <a:xfrm>
            <a:off x="1505008" y="297180"/>
            <a:ext cx="5828913" cy="6262953"/>
            <a:chOff x="814636" y="0"/>
            <a:chExt cx="5828913" cy="6262953"/>
          </a:xfrm>
        </p:grpSpPr>
        <p:sp>
          <p:nvSpPr>
            <p:cNvPr id="765" name="Google Shape;765;p8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767" name="Google Shape;767;p8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770" name="Google Shape;770;p8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773" name="Google Shape;773;p8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776" name="Google Shape;776;p8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779" name="Google Shape;779;p8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782" name="Google Shape;782;p8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3" name="Google Shape;783;p8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784" name="Google Shape;784;p8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785" name="Google Shape;785;p8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786" name="Google Shape;786;p8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787" name="Google Shape;787;p8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8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89"/>
          <p:cNvSpPr txBox="1"/>
          <p:nvPr/>
        </p:nvSpPr>
        <p:spPr>
          <a:xfrm>
            <a:off x="989762" y="216922"/>
            <a:ext cx="782493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waves and transverse waves?</a:t>
            </a:r>
            <a:endParaRPr/>
          </a:p>
        </p:txBody>
      </p:sp>
      <p:sp>
        <p:nvSpPr>
          <p:cNvPr id="848" name="Google Shape;848;p8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9"/>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0" name="Google Shape;850;p89"/>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51" name="Google Shape;851;p89" descr="he Physics of Sound"/>
          <p:cNvPicPr preferRelativeResize="0"/>
          <p:nvPr/>
        </p:nvPicPr>
        <p:blipFill rotWithShape="1">
          <a:blip r:embed="rId4">
            <a:alphaModFix/>
          </a:blip>
          <a:srcRect/>
          <a:stretch/>
        </p:blipFill>
        <p:spPr>
          <a:xfrm>
            <a:off x="270913" y="2868596"/>
            <a:ext cx="3978442" cy="2652295"/>
          </a:xfrm>
          <a:prstGeom prst="rect">
            <a:avLst/>
          </a:prstGeom>
          <a:noFill/>
          <a:ln>
            <a:noFill/>
          </a:ln>
        </p:spPr>
      </p:pic>
      <p:pic>
        <p:nvPicPr>
          <p:cNvPr id="852" name="Google Shape;852;p89" descr="wavelength.jpg"/>
          <p:cNvPicPr preferRelativeResize="0"/>
          <p:nvPr/>
        </p:nvPicPr>
        <p:blipFill rotWithShape="1">
          <a:blip r:embed="rId5">
            <a:alphaModFix/>
          </a:blip>
          <a:srcRect l="-10572" r="-10572"/>
          <a:stretch/>
        </p:blipFill>
        <p:spPr>
          <a:xfrm>
            <a:off x="4388930" y="2883133"/>
            <a:ext cx="4769823" cy="26232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0"/>
          <p:cNvSpPr txBox="1"/>
          <p:nvPr/>
        </p:nvSpPr>
        <p:spPr>
          <a:xfrm>
            <a:off x="946484" y="150361"/>
            <a:ext cx="78606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electromagnetic waves?</a:t>
            </a:r>
            <a:endParaRPr/>
          </a:p>
        </p:txBody>
      </p:sp>
      <p:sp>
        <p:nvSpPr>
          <p:cNvPr id="859" name="Google Shape;859;p9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0" name="Google Shape;860;p90"/>
          <p:cNvPicPr preferRelativeResize="0"/>
          <p:nvPr/>
        </p:nvPicPr>
        <p:blipFill rotWithShape="1">
          <a:blip r:embed="rId4">
            <a:alphaModFix/>
          </a:blip>
          <a:srcRect/>
          <a:stretch/>
        </p:blipFill>
        <p:spPr>
          <a:xfrm>
            <a:off x="1183643" y="1610477"/>
            <a:ext cx="6813529" cy="41085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p:nvPr/>
        </p:nvSpPr>
        <p:spPr>
          <a:xfrm>
            <a:off x="1119554" y="198487"/>
            <a:ext cx="752714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electromagnetic spectrum?</a:t>
            </a:r>
            <a:endParaRPr/>
          </a:p>
        </p:txBody>
      </p:sp>
      <p:sp>
        <p:nvSpPr>
          <p:cNvPr id="239" name="Google Shape;239;p1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16" descr="spectrum.jpg"/>
          <p:cNvPicPr preferRelativeResize="0"/>
          <p:nvPr/>
        </p:nvPicPr>
        <p:blipFill rotWithShape="1">
          <a:blip r:embed="rId4">
            <a:alphaModFix/>
          </a:blip>
          <a:srcRect t="-2376" b="-2376"/>
          <a:stretch/>
        </p:blipFill>
        <p:spPr>
          <a:xfrm>
            <a:off x="977796" y="1556085"/>
            <a:ext cx="7298883" cy="4014104"/>
          </a:xfrm>
          <a:prstGeom prst="rect">
            <a:avLst/>
          </a:prstGeom>
          <a:noFill/>
          <a:ln>
            <a:noFill/>
          </a:ln>
        </p:spPr>
      </p:pic>
    </p:spTree>
    <p:extLst>
      <p:ext uri="{BB962C8B-B14F-4D97-AF65-F5344CB8AC3E}">
        <p14:creationId xmlns:p14="http://schemas.microsoft.com/office/powerpoint/2010/main" val="220122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91"/>
          <p:cNvSpPr txBox="1"/>
          <p:nvPr/>
        </p:nvSpPr>
        <p:spPr>
          <a:xfrm>
            <a:off x="1935424" y="1110536"/>
            <a:ext cx="5476884"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1"/>
                </a:solidFill>
                <a:latin typeface="Calibri"/>
                <a:ea typeface="Calibri"/>
                <a:cs typeface="Calibri"/>
                <a:sym typeface="Calibri"/>
              </a:rPr>
              <a:t>Visible Light</a:t>
            </a:r>
            <a:endParaRPr sz="6600" b="1" dirty="0">
              <a:solidFill>
                <a:schemeClr val="dk1"/>
              </a:solidFill>
              <a:latin typeface="Calibri"/>
              <a:ea typeface="Calibri"/>
              <a:cs typeface="Calibri"/>
              <a:sym typeface="Calibri"/>
            </a:endParaRPr>
          </a:p>
        </p:txBody>
      </p:sp>
      <p:sp>
        <p:nvSpPr>
          <p:cNvPr id="867" name="Google Shape;867;p9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8" name="Google Shape;868;p9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92"/>
          <p:cNvSpPr txBox="1">
            <a:spLocks noGrp="1"/>
          </p:cNvSpPr>
          <p:nvPr>
            <p:ph type="ctrTitle"/>
          </p:nvPr>
        </p:nvSpPr>
        <p:spPr>
          <a:xfrm>
            <a:off x="1230490" y="358956"/>
            <a:ext cx="7829582" cy="147002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3400"/>
              <a:buFont typeface="Calibri"/>
              <a:buNone/>
            </a:pPr>
            <a:r>
              <a:rPr lang="en-US" sz="3400" b="1" u="sng" dirty="0"/>
              <a:t>Visible Light </a:t>
            </a:r>
            <a:r>
              <a:rPr lang="en-US" sz="3400" b="1" dirty="0"/>
              <a:t>: </a:t>
            </a:r>
            <a:r>
              <a:rPr lang="en-US" sz="3400" dirty="0"/>
              <a:t>the part of the electromagnetic spectrum you can see with your eyes</a:t>
            </a:r>
            <a:endParaRPr sz="3400" b="1" dirty="0"/>
          </a:p>
        </p:txBody>
      </p:sp>
      <p:sp>
        <p:nvSpPr>
          <p:cNvPr id="875" name="Google Shape;875;p9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6" name="Google Shape;876;p92"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877" name="Google Shape;877;p92" descr="radiant.jpg"/>
          <p:cNvPicPr preferRelativeResize="0"/>
          <p:nvPr/>
        </p:nvPicPr>
        <p:blipFill rotWithShape="1">
          <a:blip r:embed="rId5">
            <a:alphaModFix/>
          </a:blip>
          <a:srcRect l="-48956" r="-48956"/>
          <a:stretch/>
        </p:blipFill>
        <p:spPr>
          <a:xfrm>
            <a:off x="424771" y="1973081"/>
            <a:ext cx="8229600" cy="4525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9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94"/>
          <p:cNvSpPr txBox="1"/>
          <p:nvPr/>
        </p:nvSpPr>
        <p:spPr>
          <a:xfrm>
            <a:off x="1058779" y="203211"/>
            <a:ext cx="78285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What is visible light?</a:t>
            </a:r>
            <a:endParaRPr dirty="0"/>
          </a:p>
        </p:txBody>
      </p:sp>
      <p:sp>
        <p:nvSpPr>
          <p:cNvPr id="890" name="Google Shape;890;p9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1" name="Google Shape;891;p94" descr="radiant.jpg"/>
          <p:cNvPicPr preferRelativeResize="0"/>
          <p:nvPr/>
        </p:nvPicPr>
        <p:blipFill rotWithShape="1">
          <a:blip r:embed="rId4">
            <a:alphaModFix/>
          </a:blip>
          <a:srcRect l="-48956" r="-48956"/>
          <a:stretch/>
        </p:blipFill>
        <p:spPr>
          <a:xfrm>
            <a:off x="662803" y="1764632"/>
            <a:ext cx="7647007" cy="42055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897" name="Google Shape;897;p95"/>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898" name="Google Shape;898;p95"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96"/>
          <p:cNvSpPr txBox="1"/>
          <p:nvPr/>
        </p:nvSpPr>
        <p:spPr>
          <a:xfrm>
            <a:off x="849542" y="424771"/>
            <a:ext cx="773229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Visible light is in the range of wavelengths that we can see with our own eyes</a:t>
            </a:r>
            <a:endParaRPr dirty="0"/>
          </a:p>
        </p:txBody>
      </p:sp>
      <p:sp>
        <p:nvSpPr>
          <p:cNvPr id="905" name="Google Shape;905;p9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656;p70" descr="spectrum.jpg">
            <a:extLst>
              <a:ext uri="{FF2B5EF4-FFF2-40B4-BE49-F238E27FC236}">
                <a16:creationId xmlns:a16="http://schemas.microsoft.com/office/drawing/2014/main" id="{E06EA2F1-05BD-62B7-86B3-C324CA9E7244}"/>
              </a:ext>
            </a:extLst>
          </p:cNvPr>
          <p:cNvPicPr preferRelativeResize="0"/>
          <p:nvPr/>
        </p:nvPicPr>
        <p:blipFill rotWithShape="1">
          <a:blip r:embed="rId4">
            <a:alphaModFix/>
          </a:blip>
          <a:srcRect t="5192" b="5191"/>
          <a:stretch/>
        </p:blipFill>
        <p:spPr>
          <a:xfrm>
            <a:off x="516514" y="2511778"/>
            <a:ext cx="8110972" cy="3816100"/>
          </a:xfrm>
          <a:prstGeom prst="rect">
            <a:avLst/>
          </a:prstGeom>
          <a:noFill/>
          <a:ln>
            <a:noFill/>
          </a:ln>
        </p:spPr>
      </p:pic>
      <p:sp>
        <p:nvSpPr>
          <p:cNvPr id="4" name="Oval 3">
            <a:extLst>
              <a:ext uri="{FF2B5EF4-FFF2-40B4-BE49-F238E27FC236}">
                <a16:creationId xmlns:a16="http://schemas.microsoft.com/office/drawing/2014/main" id="{F83F2FDC-5105-AA9E-1C7F-34EBA41EE8E1}"/>
              </a:ext>
            </a:extLst>
          </p:cNvPr>
          <p:cNvSpPr/>
          <p:nvPr/>
        </p:nvSpPr>
        <p:spPr>
          <a:xfrm>
            <a:off x="4007555" y="3217333"/>
            <a:ext cx="1309512" cy="2709333"/>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97"/>
          <p:cNvSpPr txBox="1"/>
          <p:nvPr/>
        </p:nvSpPr>
        <p:spPr>
          <a:xfrm>
            <a:off x="778042" y="212386"/>
            <a:ext cx="773229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Travels in waves</a:t>
            </a:r>
            <a:endParaRPr dirty="0"/>
          </a:p>
        </p:txBody>
      </p:sp>
      <p:sp>
        <p:nvSpPr>
          <p:cNvPr id="913" name="Google Shape;913;p9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4" name="Google Shape;914;p97" descr="radiant.jpg"/>
          <p:cNvPicPr preferRelativeResize="0"/>
          <p:nvPr/>
        </p:nvPicPr>
        <p:blipFill rotWithShape="1">
          <a:blip r:embed="rId4">
            <a:alphaModFix/>
          </a:blip>
          <a:srcRect l="-48956" r="-48956"/>
          <a:stretch/>
        </p:blipFill>
        <p:spPr>
          <a:xfrm>
            <a:off x="699020" y="1589281"/>
            <a:ext cx="5200888" cy="2860288"/>
          </a:xfrm>
          <a:prstGeom prst="rect">
            <a:avLst/>
          </a:prstGeom>
          <a:noFill/>
          <a:ln>
            <a:noFill/>
          </a:ln>
        </p:spPr>
      </p:pic>
      <p:sp>
        <p:nvSpPr>
          <p:cNvPr id="6" name="Freeform 5">
            <a:extLst>
              <a:ext uri="{FF2B5EF4-FFF2-40B4-BE49-F238E27FC236}">
                <a16:creationId xmlns:a16="http://schemas.microsoft.com/office/drawing/2014/main" id="{EC8E9DB4-4D5C-9798-B4B4-2958A8D58639}"/>
              </a:ext>
            </a:extLst>
          </p:cNvPr>
          <p:cNvSpPr/>
          <p:nvPr/>
        </p:nvSpPr>
        <p:spPr>
          <a:xfrm>
            <a:off x="5328356" y="3091628"/>
            <a:ext cx="1998133" cy="1357941"/>
          </a:xfrm>
          <a:custGeom>
            <a:avLst/>
            <a:gdLst>
              <a:gd name="connsiteX0" fmla="*/ 0 w 1998133"/>
              <a:gd name="connsiteY0" fmla="*/ 441794 h 1357941"/>
              <a:gd name="connsiteX1" fmla="*/ 383822 w 1998133"/>
              <a:gd name="connsiteY1" fmla="*/ 1528 h 1357941"/>
              <a:gd name="connsiteX2" fmla="*/ 270933 w 1998133"/>
              <a:gd name="connsiteY2" fmla="*/ 577261 h 1357941"/>
              <a:gd name="connsiteX3" fmla="*/ 733777 w 1998133"/>
              <a:gd name="connsiteY3" fmla="*/ 170861 h 1357941"/>
              <a:gd name="connsiteX4" fmla="*/ 530577 w 1998133"/>
              <a:gd name="connsiteY4" fmla="*/ 735305 h 1357941"/>
              <a:gd name="connsiteX5" fmla="*/ 993422 w 1998133"/>
              <a:gd name="connsiteY5" fmla="*/ 328905 h 1357941"/>
              <a:gd name="connsiteX6" fmla="*/ 790222 w 1998133"/>
              <a:gd name="connsiteY6" fmla="*/ 904639 h 1357941"/>
              <a:gd name="connsiteX7" fmla="*/ 1241777 w 1998133"/>
              <a:gd name="connsiteY7" fmla="*/ 486950 h 1357941"/>
              <a:gd name="connsiteX8" fmla="*/ 1061155 w 1998133"/>
              <a:gd name="connsiteY8" fmla="*/ 1051394 h 1357941"/>
              <a:gd name="connsiteX9" fmla="*/ 1444977 w 1998133"/>
              <a:gd name="connsiteY9" fmla="*/ 656283 h 1357941"/>
              <a:gd name="connsiteX10" fmla="*/ 1320800 w 1998133"/>
              <a:gd name="connsiteY10" fmla="*/ 1175572 h 1357941"/>
              <a:gd name="connsiteX11" fmla="*/ 1749777 w 1998133"/>
              <a:gd name="connsiteY11" fmla="*/ 836905 h 1357941"/>
              <a:gd name="connsiteX12" fmla="*/ 1557866 w 1998133"/>
              <a:gd name="connsiteY12" fmla="*/ 1356194 h 1357941"/>
              <a:gd name="connsiteX13" fmla="*/ 1998133 w 1998133"/>
              <a:gd name="connsiteY13" fmla="*/ 1017528 h 135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8133" h="1357941">
                <a:moveTo>
                  <a:pt x="0" y="441794"/>
                </a:moveTo>
                <a:cubicBezTo>
                  <a:pt x="169333" y="210372"/>
                  <a:pt x="338667" y="-21050"/>
                  <a:pt x="383822" y="1528"/>
                </a:cubicBezTo>
                <a:cubicBezTo>
                  <a:pt x="428978" y="24106"/>
                  <a:pt x="212607" y="549039"/>
                  <a:pt x="270933" y="577261"/>
                </a:cubicBezTo>
                <a:cubicBezTo>
                  <a:pt x="329259" y="605483"/>
                  <a:pt x="690503" y="144520"/>
                  <a:pt x="733777" y="170861"/>
                </a:cubicBezTo>
                <a:cubicBezTo>
                  <a:pt x="777051" y="197202"/>
                  <a:pt x="487303" y="708964"/>
                  <a:pt x="530577" y="735305"/>
                </a:cubicBezTo>
                <a:cubicBezTo>
                  <a:pt x="573851" y="761646"/>
                  <a:pt x="950148" y="300683"/>
                  <a:pt x="993422" y="328905"/>
                </a:cubicBezTo>
                <a:cubicBezTo>
                  <a:pt x="1036696" y="357127"/>
                  <a:pt x="748830" y="878298"/>
                  <a:pt x="790222" y="904639"/>
                </a:cubicBezTo>
                <a:cubicBezTo>
                  <a:pt x="831615" y="930980"/>
                  <a:pt x="1196622" y="462491"/>
                  <a:pt x="1241777" y="486950"/>
                </a:cubicBezTo>
                <a:cubicBezTo>
                  <a:pt x="1286932" y="511409"/>
                  <a:pt x="1027288" y="1023172"/>
                  <a:pt x="1061155" y="1051394"/>
                </a:cubicBezTo>
                <a:cubicBezTo>
                  <a:pt x="1095022" y="1079616"/>
                  <a:pt x="1401703" y="635587"/>
                  <a:pt x="1444977" y="656283"/>
                </a:cubicBezTo>
                <a:cubicBezTo>
                  <a:pt x="1488251" y="676979"/>
                  <a:pt x="1270000" y="1145468"/>
                  <a:pt x="1320800" y="1175572"/>
                </a:cubicBezTo>
                <a:cubicBezTo>
                  <a:pt x="1371600" y="1205676"/>
                  <a:pt x="1710266" y="806801"/>
                  <a:pt x="1749777" y="836905"/>
                </a:cubicBezTo>
                <a:cubicBezTo>
                  <a:pt x="1789288" y="867009"/>
                  <a:pt x="1516473" y="1326090"/>
                  <a:pt x="1557866" y="1356194"/>
                </a:cubicBezTo>
                <a:cubicBezTo>
                  <a:pt x="1599259" y="1386298"/>
                  <a:pt x="1998133" y="1017528"/>
                  <a:pt x="1998133" y="1017528"/>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Freeform 6">
            <a:extLst>
              <a:ext uri="{FF2B5EF4-FFF2-40B4-BE49-F238E27FC236}">
                <a16:creationId xmlns:a16="http://schemas.microsoft.com/office/drawing/2014/main" id="{0B494261-07F8-D42C-30B1-0F96DB91D250}"/>
              </a:ext>
            </a:extLst>
          </p:cNvPr>
          <p:cNvSpPr/>
          <p:nvPr/>
        </p:nvSpPr>
        <p:spPr>
          <a:xfrm>
            <a:off x="4900841" y="3650428"/>
            <a:ext cx="1998133" cy="1357941"/>
          </a:xfrm>
          <a:custGeom>
            <a:avLst/>
            <a:gdLst>
              <a:gd name="connsiteX0" fmla="*/ 0 w 1998133"/>
              <a:gd name="connsiteY0" fmla="*/ 441794 h 1357941"/>
              <a:gd name="connsiteX1" fmla="*/ 383822 w 1998133"/>
              <a:gd name="connsiteY1" fmla="*/ 1528 h 1357941"/>
              <a:gd name="connsiteX2" fmla="*/ 270933 w 1998133"/>
              <a:gd name="connsiteY2" fmla="*/ 577261 h 1357941"/>
              <a:gd name="connsiteX3" fmla="*/ 733777 w 1998133"/>
              <a:gd name="connsiteY3" fmla="*/ 170861 h 1357941"/>
              <a:gd name="connsiteX4" fmla="*/ 530577 w 1998133"/>
              <a:gd name="connsiteY4" fmla="*/ 735305 h 1357941"/>
              <a:gd name="connsiteX5" fmla="*/ 993422 w 1998133"/>
              <a:gd name="connsiteY5" fmla="*/ 328905 h 1357941"/>
              <a:gd name="connsiteX6" fmla="*/ 790222 w 1998133"/>
              <a:gd name="connsiteY6" fmla="*/ 904639 h 1357941"/>
              <a:gd name="connsiteX7" fmla="*/ 1241777 w 1998133"/>
              <a:gd name="connsiteY7" fmla="*/ 486950 h 1357941"/>
              <a:gd name="connsiteX8" fmla="*/ 1061155 w 1998133"/>
              <a:gd name="connsiteY8" fmla="*/ 1051394 h 1357941"/>
              <a:gd name="connsiteX9" fmla="*/ 1444977 w 1998133"/>
              <a:gd name="connsiteY9" fmla="*/ 656283 h 1357941"/>
              <a:gd name="connsiteX10" fmla="*/ 1320800 w 1998133"/>
              <a:gd name="connsiteY10" fmla="*/ 1175572 h 1357941"/>
              <a:gd name="connsiteX11" fmla="*/ 1749777 w 1998133"/>
              <a:gd name="connsiteY11" fmla="*/ 836905 h 1357941"/>
              <a:gd name="connsiteX12" fmla="*/ 1557866 w 1998133"/>
              <a:gd name="connsiteY12" fmla="*/ 1356194 h 1357941"/>
              <a:gd name="connsiteX13" fmla="*/ 1998133 w 1998133"/>
              <a:gd name="connsiteY13" fmla="*/ 1017528 h 135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8133" h="1357941">
                <a:moveTo>
                  <a:pt x="0" y="441794"/>
                </a:moveTo>
                <a:cubicBezTo>
                  <a:pt x="169333" y="210372"/>
                  <a:pt x="338667" y="-21050"/>
                  <a:pt x="383822" y="1528"/>
                </a:cubicBezTo>
                <a:cubicBezTo>
                  <a:pt x="428978" y="24106"/>
                  <a:pt x="212607" y="549039"/>
                  <a:pt x="270933" y="577261"/>
                </a:cubicBezTo>
                <a:cubicBezTo>
                  <a:pt x="329259" y="605483"/>
                  <a:pt x="690503" y="144520"/>
                  <a:pt x="733777" y="170861"/>
                </a:cubicBezTo>
                <a:cubicBezTo>
                  <a:pt x="777051" y="197202"/>
                  <a:pt x="487303" y="708964"/>
                  <a:pt x="530577" y="735305"/>
                </a:cubicBezTo>
                <a:cubicBezTo>
                  <a:pt x="573851" y="761646"/>
                  <a:pt x="950148" y="300683"/>
                  <a:pt x="993422" y="328905"/>
                </a:cubicBezTo>
                <a:cubicBezTo>
                  <a:pt x="1036696" y="357127"/>
                  <a:pt x="748830" y="878298"/>
                  <a:pt x="790222" y="904639"/>
                </a:cubicBezTo>
                <a:cubicBezTo>
                  <a:pt x="831615" y="930980"/>
                  <a:pt x="1196622" y="462491"/>
                  <a:pt x="1241777" y="486950"/>
                </a:cubicBezTo>
                <a:cubicBezTo>
                  <a:pt x="1286932" y="511409"/>
                  <a:pt x="1027288" y="1023172"/>
                  <a:pt x="1061155" y="1051394"/>
                </a:cubicBezTo>
                <a:cubicBezTo>
                  <a:pt x="1095022" y="1079616"/>
                  <a:pt x="1401703" y="635587"/>
                  <a:pt x="1444977" y="656283"/>
                </a:cubicBezTo>
                <a:cubicBezTo>
                  <a:pt x="1488251" y="676979"/>
                  <a:pt x="1270000" y="1145468"/>
                  <a:pt x="1320800" y="1175572"/>
                </a:cubicBezTo>
                <a:cubicBezTo>
                  <a:pt x="1371600" y="1205676"/>
                  <a:pt x="1710266" y="806801"/>
                  <a:pt x="1749777" y="836905"/>
                </a:cubicBezTo>
                <a:cubicBezTo>
                  <a:pt x="1789288" y="867009"/>
                  <a:pt x="1516473" y="1326090"/>
                  <a:pt x="1557866" y="1356194"/>
                </a:cubicBezTo>
                <a:cubicBezTo>
                  <a:pt x="1599259" y="1386298"/>
                  <a:pt x="1998133" y="1017528"/>
                  <a:pt x="1998133" y="1017528"/>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8" name="Freeform 7">
            <a:extLst>
              <a:ext uri="{FF2B5EF4-FFF2-40B4-BE49-F238E27FC236}">
                <a16:creationId xmlns:a16="http://schemas.microsoft.com/office/drawing/2014/main" id="{B6AC729B-00AE-6EBB-B7AA-885B3CD1DF64}"/>
              </a:ext>
            </a:extLst>
          </p:cNvPr>
          <p:cNvSpPr/>
          <p:nvPr/>
        </p:nvSpPr>
        <p:spPr>
          <a:xfrm>
            <a:off x="4401308" y="4329398"/>
            <a:ext cx="2089803" cy="1357941"/>
          </a:xfrm>
          <a:custGeom>
            <a:avLst/>
            <a:gdLst>
              <a:gd name="connsiteX0" fmla="*/ 0 w 1998133"/>
              <a:gd name="connsiteY0" fmla="*/ 441794 h 1357941"/>
              <a:gd name="connsiteX1" fmla="*/ 383822 w 1998133"/>
              <a:gd name="connsiteY1" fmla="*/ 1528 h 1357941"/>
              <a:gd name="connsiteX2" fmla="*/ 270933 w 1998133"/>
              <a:gd name="connsiteY2" fmla="*/ 577261 h 1357941"/>
              <a:gd name="connsiteX3" fmla="*/ 733777 w 1998133"/>
              <a:gd name="connsiteY3" fmla="*/ 170861 h 1357941"/>
              <a:gd name="connsiteX4" fmla="*/ 530577 w 1998133"/>
              <a:gd name="connsiteY4" fmla="*/ 735305 h 1357941"/>
              <a:gd name="connsiteX5" fmla="*/ 993422 w 1998133"/>
              <a:gd name="connsiteY5" fmla="*/ 328905 h 1357941"/>
              <a:gd name="connsiteX6" fmla="*/ 790222 w 1998133"/>
              <a:gd name="connsiteY6" fmla="*/ 904639 h 1357941"/>
              <a:gd name="connsiteX7" fmla="*/ 1241777 w 1998133"/>
              <a:gd name="connsiteY7" fmla="*/ 486950 h 1357941"/>
              <a:gd name="connsiteX8" fmla="*/ 1061155 w 1998133"/>
              <a:gd name="connsiteY8" fmla="*/ 1051394 h 1357941"/>
              <a:gd name="connsiteX9" fmla="*/ 1444977 w 1998133"/>
              <a:gd name="connsiteY9" fmla="*/ 656283 h 1357941"/>
              <a:gd name="connsiteX10" fmla="*/ 1320800 w 1998133"/>
              <a:gd name="connsiteY10" fmla="*/ 1175572 h 1357941"/>
              <a:gd name="connsiteX11" fmla="*/ 1749777 w 1998133"/>
              <a:gd name="connsiteY11" fmla="*/ 836905 h 1357941"/>
              <a:gd name="connsiteX12" fmla="*/ 1557866 w 1998133"/>
              <a:gd name="connsiteY12" fmla="*/ 1356194 h 1357941"/>
              <a:gd name="connsiteX13" fmla="*/ 1998133 w 1998133"/>
              <a:gd name="connsiteY13" fmla="*/ 1017528 h 135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8133" h="1357941">
                <a:moveTo>
                  <a:pt x="0" y="441794"/>
                </a:moveTo>
                <a:cubicBezTo>
                  <a:pt x="169333" y="210372"/>
                  <a:pt x="338667" y="-21050"/>
                  <a:pt x="383822" y="1528"/>
                </a:cubicBezTo>
                <a:cubicBezTo>
                  <a:pt x="428978" y="24106"/>
                  <a:pt x="212607" y="549039"/>
                  <a:pt x="270933" y="577261"/>
                </a:cubicBezTo>
                <a:cubicBezTo>
                  <a:pt x="329259" y="605483"/>
                  <a:pt x="690503" y="144520"/>
                  <a:pt x="733777" y="170861"/>
                </a:cubicBezTo>
                <a:cubicBezTo>
                  <a:pt x="777051" y="197202"/>
                  <a:pt x="487303" y="708964"/>
                  <a:pt x="530577" y="735305"/>
                </a:cubicBezTo>
                <a:cubicBezTo>
                  <a:pt x="573851" y="761646"/>
                  <a:pt x="950148" y="300683"/>
                  <a:pt x="993422" y="328905"/>
                </a:cubicBezTo>
                <a:cubicBezTo>
                  <a:pt x="1036696" y="357127"/>
                  <a:pt x="748830" y="878298"/>
                  <a:pt x="790222" y="904639"/>
                </a:cubicBezTo>
                <a:cubicBezTo>
                  <a:pt x="831615" y="930980"/>
                  <a:pt x="1196622" y="462491"/>
                  <a:pt x="1241777" y="486950"/>
                </a:cubicBezTo>
                <a:cubicBezTo>
                  <a:pt x="1286932" y="511409"/>
                  <a:pt x="1027288" y="1023172"/>
                  <a:pt x="1061155" y="1051394"/>
                </a:cubicBezTo>
                <a:cubicBezTo>
                  <a:pt x="1095022" y="1079616"/>
                  <a:pt x="1401703" y="635587"/>
                  <a:pt x="1444977" y="656283"/>
                </a:cubicBezTo>
                <a:cubicBezTo>
                  <a:pt x="1488251" y="676979"/>
                  <a:pt x="1270000" y="1145468"/>
                  <a:pt x="1320800" y="1175572"/>
                </a:cubicBezTo>
                <a:cubicBezTo>
                  <a:pt x="1371600" y="1205676"/>
                  <a:pt x="1710266" y="806801"/>
                  <a:pt x="1749777" y="836905"/>
                </a:cubicBezTo>
                <a:cubicBezTo>
                  <a:pt x="1789288" y="867009"/>
                  <a:pt x="1516473" y="1326090"/>
                  <a:pt x="1557866" y="1356194"/>
                </a:cubicBezTo>
                <a:cubicBezTo>
                  <a:pt x="1599259" y="1386298"/>
                  <a:pt x="1998133" y="1017528"/>
                  <a:pt x="1998133" y="1017528"/>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82"/>
          <p:cNvSpPr txBox="1"/>
          <p:nvPr/>
        </p:nvSpPr>
        <p:spPr>
          <a:xfrm>
            <a:off x="1462035" y="242943"/>
            <a:ext cx="7425291"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dirty="0">
                <a:solidFill>
                  <a:schemeClr val="dk1"/>
                </a:solidFill>
                <a:latin typeface="Calibri"/>
                <a:ea typeface="Calibri"/>
                <a:cs typeface="Calibri"/>
                <a:sym typeface="Calibri"/>
              </a:rPr>
              <a:t>Visible Light</a:t>
            </a:r>
            <a:endParaRPr sz="88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95" name="Google Shape;795;p8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6" name="Google Shape;796;p8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797" name="Google Shape;797;p82" descr="radiant.jpg"/>
          <p:cNvPicPr preferRelativeResize="0"/>
          <p:nvPr/>
        </p:nvPicPr>
        <p:blipFill rotWithShape="1">
          <a:blip r:embed="rId3">
            <a:alphaModFix/>
          </a:blip>
          <a:srcRect l="-48956" r="-48956"/>
          <a:stretch/>
        </p:blipFill>
        <p:spPr>
          <a:xfrm>
            <a:off x="533400" y="1770898"/>
            <a:ext cx="8229600" cy="45259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97"/>
          <p:cNvSpPr txBox="1"/>
          <p:nvPr/>
        </p:nvSpPr>
        <p:spPr>
          <a:xfrm>
            <a:off x="778042" y="212386"/>
            <a:ext cx="773229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As visible light shines through a prism we see all the different colors as their wavelengths change</a:t>
            </a:r>
            <a:endParaRPr dirty="0"/>
          </a:p>
        </p:txBody>
      </p:sp>
      <p:sp>
        <p:nvSpPr>
          <p:cNvPr id="913" name="Google Shape;913;p9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D890F377-2475-B757-2498-E9B45F2B6FC2}"/>
              </a:ext>
            </a:extLst>
          </p:cNvPr>
          <p:cNvPicPr>
            <a:picLocks noChangeAspect="1"/>
          </p:cNvPicPr>
          <p:nvPr/>
        </p:nvPicPr>
        <p:blipFill>
          <a:blip r:embed="rId4"/>
          <a:stretch>
            <a:fillRect/>
          </a:stretch>
        </p:blipFill>
        <p:spPr>
          <a:xfrm>
            <a:off x="1767480" y="1972658"/>
            <a:ext cx="5581587" cy="4672956"/>
          </a:xfrm>
          <a:prstGeom prst="rect">
            <a:avLst/>
          </a:prstGeom>
        </p:spPr>
      </p:pic>
    </p:spTree>
    <p:extLst>
      <p:ext uri="{BB962C8B-B14F-4D97-AF65-F5344CB8AC3E}">
        <p14:creationId xmlns:p14="http://schemas.microsoft.com/office/powerpoint/2010/main" val="92822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9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99"/>
          <p:cNvSpPr txBox="1"/>
          <p:nvPr/>
        </p:nvSpPr>
        <p:spPr>
          <a:xfrm>
            <a:off x="1058779" y="203211"/>
            <a:ext cx="78285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How does visible light travel?</a:t>
            </a:r>
            <a:endParaRPr dirty="0"/>
          </a:p>
        </p:txBody>
      </p:sp>
      <p:sp>
        <p:nvSpPr>
          <p:cNvPr id="931" name="Google Shape;931;p9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2" name="Google Shape;932;p99" descr="radiant.jpg"/>
          <p:cNvPicPr preferRelativeResize="0"/>
          <p:nvPr/>
        </p:nvPicPr>
        <p:blipFill rotWithShape="1">
          <a:blip r:embed="rId4">
            <a:alphaModFix/>
          </a:blip>
          <a:srcRect l="-48956" r="-48956"/>
          <a:stretch/>
        </p:blipFill>
        <p:spPr>
          <a:xfrm>
            <a:off x="662803" y="1764632"/>
            <a:ext cx="7647007" cy="42055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0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9" name="Google Shape;939;p10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0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6" name="Google Shape;946;p101"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2" name="Picture 1">
            <a:extLst>
              <a:ext uri="{FF2B5EF4-FFF2-40B4-BE49-F238E27FC236}">
                <a16:creationId xmlns:a16="http://schemas.microsoft.com/office/drawing/2014/main" id="{85C127D9-B786-BBBC-356D-6C2ED4F2C61D}"/>
              </a:ext>
            </a:extLst>
          </p:cNvPr>
          <p:cNvPicPr>
            <a:picLocks noChangeAspect="1"/>
          </p:cNvPicPr>
          <p:nvPr/>
        </p:nvPicPr>
        <p:blipFill>
          <a:blip r:embed="rId5"/>
          <a:stretch>
            <a:fillRect/>
          </a:stretch>
        </p:blipFill>
        <p:spPr>
          <a:xfrm>
            <a:off x="2329744" y="1817510"/>
            <a:ext cx="4974077" cy="39962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6"/>
        <p:cNvGrpSpPr/>
        <p:nvPr/>
      </p:nvGrpSpPr>
      <p:grpSpPr>
        <a:xfrm>
          <a:off x="0" y="0"/>
          <a:ext cx="0" cy="0"/>
          <a:chOff x="0" y="0"/>
          <a:chExt cx="0" cy="0"/>
        </a:xfrm>
      </p:grpSpPr>
      <p:pic>
        <p:nvPicPr>
          <p:cNvPr id="2" name="Picture 1">
            <a:extLst>
              <a:ext uri="{FF2B5EF4-FFF2-40B4-BE49-F238E27FC236}">
                <a16:creationId xmlns:a16="http://schemas.microsoft.com/office/drawing/2014/main" id="{0DAFD490-1B75-4E9B-1084-6A1E6E675D9B}"/>
              </a:ext>
            </a:extLst>
          </p:cNvPr>
          <p:cNvPicPr>
            <a:picLocks noChangeAspect="1"/>
          </p:cNvPicPr>
          <p:nvPr/>
        </p:nvPicPr>
        <p:blipFill>
          <a:blip r:embed="rId3"/>
          <a:stretch>
            <a:fillRect/>
          </a:stretch>
        </p:blipFill>
        <p:spPr>
          <a:xfrm>
            <a:off x="482600" y="811784"/>
            <a:ext cx="8178799" cy="5234431"/>
          </a:xfrm>
          <a:prstGeom prst="rect">
            <a:avLst/>
          </a:prstGeom>
        </p:spPr>
      </p:pic>
      <p:sp>
        <p:nvSpPr>
          <p:cNvPr id="957" name="Google Shape;957;p102"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8" name="Google Shape;958;p102" descr="Comment Like"/>
          <p:cNvPicPr preferRelativeResize="0"/>
          <p:nvPr/>
        </p:nvPicPr>
        <p:blipFill rotWithShape="1">
          <a:blip r:embed="rId5">
            <a:alphaModFix/>
          </a:blip>
          <a:srcRect/>
          <a:stretch/>
        </p:blipFill>
        <p:spPr>
          <a:xfrm>
            <a:off x="779203" y="191374"/>
            <a:ext cx="557227" cy="5572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0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6" name="Google Shape;966;p103"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2" name="Picture 1">
            <a:extLst>
              <a:ext uri="{FF2B5EF4-FFF2-40B4-BE49-F238E27FC236}">
                <a16:creationId xmlns:a16="http://schemas.microsoft.com/office/drawing/2014/main" id="{CFF34D85-E99F-C464-FB09-682D8B698510}"/>
              </a:ext>
            </a:extLst>
          </p:cNvPr>
          <p:cNvPicPr>
            <a:picLocks noChangeAspect="1"/>
          </p:cNvPicPr>
          <p:nvPr/>
        </p:nvPicPr>
        <p:blipFill>
          <a:blip r:embed="rId5"/>
          <a:stretch>
            <a:fillRect/>
          </a:stretch>
        </p:blipFill>
        <p:spPr>
          <a:xfrm>
            <a:off x="1392007" y="1100666"/>
            <a:ext cx="6359985" cy="414866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9"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4" name="Google Shape;524;p49"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extLst>
      <p:ext uri="{BB962C8B-B14F-4D97-AF65-F5344CB8AC3E}">
        <p14:creationId xmlns:p14="http://schemas.microsoft.com/office/powerpoint/2010/main" val="119387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0"/>
          <p:cNvSpPr txBox="1"/>
          <p:nvPr/>
        </p:nvSpPr>
        <p:spPr>
          <a:xfrm>
            <a:off x="2090057" y="495606"/>
            <a:ext cx="49638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Sound Waves</a:t>
            </a:r>
            <a:endParaRPr/>
          </a:p>
        </p:txBody>
      </p:sp>
      <p:sp>
        <p:nvSpPr>
          <p:cNvPr id="531" name="Google Shape;531;p5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2" name="Google Shape;532;p50"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533" name="Google Shape;533;p50" descr="soundwaves.jpg"/>
          <p:cNvPicPr preferRelativeResize="0"/>
          <p:nvPr/>
        </p:nvPicPr>
        <p:blipFill rotWithShape="1">
          <a:blip r:embed="rId5">
            <a:alphaModFix/>
          </a:blip>
          <a:srcRect l="-22732" r="-22731"/>
          <a:stretch/>
        </p:blipFill>
        <p:spPr>
          <a:xfrm>
            <a:off x="457200" y="1578393"/>
            <a:ext cx="8229600" cy="4525963"/>
          </a:xfrm>
          <a:prstGeom prst="rect">
            <a:avLst/>
          </a:prstGeom>
          <a:noFill/>
          <a:ln>
            <a:noFill/>
          </a:ln>
        </p:spPr>
      </p:pic>
    </p:spTree>
    <p:extLst>
      <p:ext uri="{BB962C8B-B14F-4D97-AF65-F5344CB8AC3E}">
        <p14:creationId xmlns:p14="http://schemas.microsoft.com/office/powerpoint/2010/main" val="3967993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0"/>
          <p:cNvSpPr txBox="1"/>
          <p:nvPr/>
        </p:nvSpPr>
        <p:spPr>
          <a:xfrm>
            <a:off x="2090057" y="495606"/>
            <a:ext cx="49638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X-Rays</a:t>
            </a:r>
            <a:endParaRPr dirty="0"/>
          </a:p>
        </p:txBody>
      </p:sp>
      <p:sp>
        <p:nvSpPr>
          <p:cNvPr id="531" name="Google Shape;531;p5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2" name="Google Shape;532;p50"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2" name="Picture 1">
            <a:extLst>
              <a:ext uri="{FF2B5EF4-FFF2-40B4-BE49-F238E27FC236}">
                <a16:creationId xmlns:a16="http://schemas.microsoft.com/office/drawing/2014/main" id="{E0C942F7-1338-DE2D-FABA-48896E9B1B8F}"/>
              </a:ext>
            </a:extLst>
          </p:cNvPr>
          <p:cNvPicPr>
            <a:picLocks noChangeAspect="1"/>
          </p:cNvPicPr>
          <p:nvPr/>
        </p:nvPicPr>
        <p:blipFill>
          <a:blip r:embed="rId5"/>
          <a:stretch>
            <a:fillRect/>
          </a:stretch>
        </p:blipFill>
        <p:spPr>
          <a:xfrm>
            <a:off x="735230" y="1449211"/>
            <a:ext cx="3683000" cy="4140200"/>
          </a:xfrm>
          <a:prstGeom prst="rect">
            <a:avLst/>
          </a:prstGeom>
        </p:spPr>
      </p:pic>
      <p:pic>
        <p:nvPicPr>
          <p:cNvPr id="3" name="Picture 2">
            <a:extLst>
              <a:ext uri="{FF2B5EF4-FFF2-40B4-BE49-F238E27FC236}">
                <a16:creationId xmlns:a16="http://schemas.microsoft.com/office/drawing/2014/main" id="{2137F020-09AC-95BB-03E3-5A1F1BB6B201}"/>
              </a:ext>
            </a:extLst>
          </p:cNvPr>
          <p:cNvPicPr>
            <a:picLocks noChangeAspect="1"/>
          </p:cNvPicPr>
          <p:nvPr/>
        </p:nvPicPr>
        <p:blipFill>
          <a:blip r:embed="rId6"/>
          <a:stretch>
            <a:fillRect/>
          </a:stretch>
        </p:blipFill>
        <p:spPr>
          <a:xfrm>
            <a:off x="4955116" y="1892300"/>
            <a:ext cx="3568700" cy="3073400"/>
          </a:xfrm>
          <a:prstGeom prst="rect">
            <a:avLst/>
          </a:prstGeom>
        </p:spPr>
      </p:pic>
    </p:spTree>
    <p:extLst>
      <p:ext uri="{BB962C8B-B14F-4D97-AF65-F5344CB8AC3E}">
        <p14:creationId xmlns:p14="http://schemas.microsoft.com/office/powerpoint/2010/main" val="331579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8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3"/>
          <p:cNvSpPr txBox="1"/>
          <p:nvPr/>
        </p:nvSpPr>
        <p:spPr>
          <a:xfrm>
            <a:off x="636044" y="444638"/>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electromagnetic spectrum? How do we experience it in everyday life?</a:t>
            </a:r>
            <a:endParaRPr sz="3000">
              <a:solidFill>
                <a:schemeClr val="dk1"/>
              </a:solidFill>
              <a:latin typeface="Calibri"/>
              <a:ea typeface="Calibri"/>
              <a:cs typeface="Calibri"/>
              <a:sym typeface="Calibri"/>
            </a:endParaRPr>
          </a:p>
        </p:txBody>
      </p:sp>
      <p:pic>
        <p:nvPicPr>
          <p:cNvPr id="805" name="Google Shape;805;p83" descr="spectrum.jpg"/>
          <p:cNvPicPr preferRelativeResize="0"/>
          <p:nvPr/>
        </p:nvPicPr>
        <p:blipFill rotWithShape="1">
          <a:blip r:embed="rId4">
            <a:alphaModFix/>
          </a:blip>
          <a:srcRect t="-2376" b="-2376"/>
          <a:stretch/>
        </p:blipFill>
        <p:spPr>
          <a:xfrm>
            <a:off x="636044" y="1780673"/>
            <a:ext cx="7969086" cy="438269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gdc67eaed7c_0_39"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04"/>
          <p:cNvSpPr txBox="1"/>
          <p:nvPr/>
        </p:nvSpPr>
        <p:spPr>
          <a:xfrm>
            <a:off x="1119554" y="198487"/>
            <a:ext cx="752714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What are examples of visible light?</a:t>
            </a:r>
            <a:endParaRPr dirty="0"/>
          </a:p>
        </p:txBody>
      </p:sp>
      <p:sp>
        <p:nvSpPr>
          <p:cNvPr id="980" name="Google Shape;980;p10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1" name="Google Shape;981;p104"/>
          <p:cNvPicPr preferRelativeResize="0"/>
          <p:nvPr/>
        </p:nvPicPr>
        <p:blipFill rotWithShape="1">
          <a:blip r:embed="rId4">
            <a:alphaModFix/>
          </a:blip>
          <a:srcRect/>
          <a:stretch/>
        </p:blipFill>
        <p:spPr>
          <a:xfrm>
            <a:off x="1351935" y="1815185"/>
            <a:ext cx="6410848" cy="419989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0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09"/>
          <p:cNvSpPr txBox="1"/>
          <p:nvPr/>
        </p:nvSpPr>
        <p:spPr>
          <a:xfrm>
            <a:off x="1058779" y="203211"/>
            <a:ext cx="78285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Visible Light is carried in ________.</a:t>
            </a:r>
            <a:endParaRPr dirty="0"/>
          </a:p>
        </p:txBody>
      </p:sp>
      <p:sp>
        <p:nvSpPr>
          <p:cNvPr id="1002" name="Google Shape;1002;p10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09"/>
          <p:cNvSpPr txBox="1"/>
          <p:nvPr/>
        </p:nvSpPr>
        <p:spPr>
          <a:xfrm>
            <a:off x="657726" y="1331495"/>
            <a:ext cx="45078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Sound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Ocean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Electromagnetic waves</a:t>
            </a:r>
            <a:endParaRPr/>
          </a:p>
        </p:txBody>
      </p:sp>
      <p:pic>
        <p:nvPicPr>
          <p:cNvPr id="1004" name="Google Shape;1004;p109" descr="radiant.jpg"/>
          <p:cNvPicPr preferRelativeResize="0"/>
          <p:nvPr/>
        </p:nvPicPr>
        <p:blipFill rotWithShape="1">
          <a:blip r:embed="rId4">
            <a:alphaModFix/>
          </a:blip>
          <a:srcRect l="-48956" r="-48956"/>
          <a:stretch/>
        </p:blipFill>
        <p:spPr>
          <a:xfrm>
            <a:off x="4780547" y="3778287"/>
            <a:ext cx="5093023" cy="280096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gdc67eaed7c_0_44"/>
          <p:cNvSpPr txBox="1"/>
          <p:nvPr/>
        </p:nvSpPr>
        <p:spPr>
          <a:xfrm>
            <a:off x="1058779" y="203211"/>
            <a:ext cx="78285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Visible light is carried in ________.</a:t>
            </a:r>
            <a:endParaRPr dirty="0"/>
          </a:p>
        </p:txBody>
      </p:sp>
      <p:sp>
        <p:nvSpPr>
          <p:cNvPr id="1011" name="Google Shape;1011;gdc67eaed7c_0_4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gdc67eaed7c_0_44"/>
          <p:cNvSpPr txBox="1"/>
          <p:nvPr/>
        </p:nvSpPr>
        <p:spPr>
          <a:xfrm>
            <a:off x="657726" y="1331495"/>
            <a:ext cx="45078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dirty="0">
                <a:solidFill>
                  <a:schemeClr val="dk1"/>
                </a:solidFill>
                <a:latin typeface="Calibri"/>
                <a:ea typeface="Calibri"/>
                <a:cs typeface="Calibri"/>
                <a:sym typeface="Calibri"/>
              </a:rPr>
              <a:t>Sound waves</a:t>
            </a:r>
            <a:endParaRPr dirty="0"/>
          </a:p>
          <a:p>
            <a:pPr marL="457200" marR="0" lvl="0" indent="-457200" algn="l" rtl="0">
              <a:lnSpc>
                <a:spcPct val="115000"/>
              </a:lnSpc>
              <a:spcBef>
                <a:spcPts val="0"/>
              </a:spcBef>
              <a:spcAft>
                <a:spcPts val="0"/>
              </a:spcAft>
              <a:buClr>
                <a:schemeClr val="dk1"/>
              </a:buClr>
              <a:buSzPts val="3200"/>
              <a:buFont typeface="Arial"/>
              <a:buAutoNum type="alphaUcPeriod"/>
            </a:pPr>
            <a:r>
              <a:rPr lang="en-US" sz="3200" dirty="0">
                <a:solidFill>
                  <a:schemeClr val="dk1"/>
                </a:solidFill>
                <a:latin typeface="Calibri"/>
                <a:ea typeface="Calibri"/>
                <a:cs typeface="Calibri"/>
                <a:sym typeface="Calibri"/>
              </a:rPr>
              <a:t>Ocean waves</a:t>
            </a:r>
            <a:endParaRPr dirty="0"/>
          </a:p>
          <a:p>
            <a:pPr marL="457200" marR="0" lvl="0" indent="-457200" algn="l" rtl="0">
              <a:lnSpc>
                <a:spcPct val="115000"/>
              </a:lnSpc>
              <a:spcBef>
                <a:spcPts val="0"/>
              </a:spcBef>
              <a:spcAft>
                <a:spcPts val="0"/>
              </a:spcAft>
              <a:buClr>
                <a:srgbClr val="FF0000"/>
              </a:buClr>
              <a:buSzPts val="3200"/>
              <a:buFont typeface="Arial"/>
              <a:buAutoNum type="alphaUcPeriod"/>
            </a:pPr>
            <a:r>
              <a:rPr lang="en-US" sz="3200" dirty="0">
                <a:solidFill>
                  <a:srgbClr val="FF0000"/>
                </a:solidFill>
                <a:latin typeface="Calibri"/>
                <a:ea typeface="Calibri"/>
                <a:cs typeface="Calibri"/>
                <a:sym typeface="Calibri"/>
              </a:rPr>
              <a:t>Electromagnetic waves</a:t>
            </a:r>
            <a:endParaRPr dirty="0">
              <a:solidFill>
                <a:srgbClr val="FF0000"/>
              </a:solidFill>
            </a:endParaRPr>
          </a:p>
        </p:txBody>
      </p:sp>
      <p:pic>
        <p:nvPicPr>
          <p:cNvPr id="1013" name="Google Shape;1013;gdc67eaed7c_0_44" descr="radiant.jpg"/>
          <p:cNvPicPr preferRelativeResize="0"/>
          <p:nvPr/>
        </p:nvPicPr>
        <p:blipFill rotWithShape="1">
          <a:blip r:embed="rId4">
            <a:alphaModFix/>
          </a:blip>
          <a:srcRect l="-48961" r="-48941"/>
          <a:stretch/>
        </p:blipFill>
        <p:spPr>
          <a:xfrm>
            <a:off x="4780547" y="3778287"/>
            <a:ext cx="5093023" cy="280096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11"/>
          <p:cNvSpPr txBox="1"/>
          <p:nvPr/>
        </p:nvSpPr>
        <p:spPr>
          <a:xfrm>
            <a:off x="657729" y="983923"/>
            <a:ext cx="7828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What is visible light?</a:t>
            </a:r>
            <a:endParaRPr dirty="0"/>
          </a:p>
        </p:txBody>
      </p:sp>
      <p:sp>
        <p:nvSpPr>
          <p:cNvPr id="1020" name="Google Shape;1020;p11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1" name="Google Shape;1021;p111" descr="radiant.jpg"/>
          <p:cNvPicPr preferRelativeResize="0"/>
          <p:nvPr/>
        </p:nvPicPr>
        <p:blipFill rotWithShape="1">
          <a:blip r:embed="rId4">
            <a:alphaModFix/>
          </a:blip>
          <a:srcRect l="-48956" r="-48956"/>
          <a:stretch/>
        </p:blipFill>
        <p:spPr>
          <a:xfrm>
            <a:off x="662803" y="1764632"/>
            <a:ext cx="7647007" cy="42055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112"/>
          <p:cNvSpPr txBox="1"/>
          <p:nvPr/>
        </p:nvSpPr>
        <p:spPr>
          <a:xfrm>
            <a:off x="849554" y="983923"/>
            <a:ext cx="7828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Explain how visible light travels.</a:t>
            </a:r>
            <a:endParaRPr dirty="0"/>
          </a:p>
        </p:txBody>
      </p:sp>
      <p:sp>
        <p:nvSpPr>
          <p:cNvPr id="1028" name="Google Shape;1028;p1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9" name="Google Shape;1029;p112" descr="radiant.jpg"/>
          <p:cNvPicPr preferRelativeResize="0"/>
          <p:nvPr/>
        </p:nvPicPr>
        <p:blipFill rotWithShape="1">
          <a:blip r:embed="rId4">
            <a:alphaModFix/>
          </a:blip>
          <a:srcRect l="-48956" r="-48956"/>
          <a:stretch/>
        </p:blipFill>
        <p:spPr>
          <a:xfrm>
            <a:off x="662803" y="1764632"/>
            <a:ext cx="7647007" cy="420556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5e11802ac4_0_1976"/>
          <p:cNvSpPr/>
          <p:nvPr/>
        </p:nvSpPr>
        <p:spPr>
          <a:xfrm>
            <a:off x="169647" y="319225"/>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19" name="Google Shape;419;g25e11802ac4_0_1976"/>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420" name="Google Shape;420;g25e11802ac4_0_1976"/>
          <p:cNvCxnSpPr>
            <a:stCxn id="421" idx="4"/>
            <a:endCxn id="418"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422" name="Google Shape;422;g25e11802ac4_0_1976"/>
          <p:cNvCxnSpPr/>
          <p:nvPr/>
        </p:nvCxnSpPr>
        <p:spPr>
          <a:xfrm>
            <a:off x="169647" y="3255554"/>
            <a:ext cx="2571300" cy="0"/>
          </a:xfrm>
          <a:prstGeom prst="straightConnector1">
            <a:avLst/>
          </a:prstGeom>
          <a:noFill/>
          <a:ln w="25400" cap="flat" cmpd="sng">
            <a:solidFill>
              <a:srgbClr val="FF932B"/>
            </a:solidFill>
            <a:prstDash val="solid"/>
            <a:round/>
            <a:headEnd type="none" w="sm" len="sm"/>
            <a:tailEnd type="none" w="sm" len="sm"/>
          </a:ln>
        </p:spPr>
      </p:cxnSp>
      <p:cxnSp>
        <p:nvCxnSpPr>
          <p:cNvPr id="423" name="Google Shape;423;g25e11802ac4_0_1976"/>
          <p:cNvCxnSpPr/>
          <p:nvPr/>
        </p:nvCxnSpPr>
        <p:spPr>
          <a:xfrm>
            <a:off x="6359863" y="3216898"/>
            <a:ext cx="2614500" cy="0"/>
          </a:xfrm>
          <a:prstGeom prst="straightConnector1">
            <a:avLst/>
          </a:prstGeom>
          <a:noFill/>
          <a:ln w="25400" cap="flat" cmpd="sng">
            <a:solidFill>
              <a:srgbClr val="FF932B"/>
            </a:solidFill>
            <a:prstDash val="solid"/>
            <a:round/>
            <a:headEnd type="none" w="sm" len="sm"/>
            <a:tailEnd type="none" w="sm" len="sm"/>
          </a:ln>
        </p:spPr>
      </p:cxnSp>
      <p:sp>
        <p:nvSpPr>
          <p:cNvPr id="421" name="Google Shape;421;g25e11802ac4_0_1976"/>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25e11802ac4_0_1886"/>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30" name="Google Shape;430;g25e11802ac4_0_1886"/>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431" name="Google Shape;431;g25e11802ac4_0_1886"/>
          <p:cNvCxnSpPr>
            <a:stCxn id="432" idx="4"/>
            <a:endCxn id="429"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433" name="Google Shape;433;g25e11802ac4_0_1886"/>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434" name="Google Shape;434;g25e11802ac4_0_1886"/>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432" name="Google Shape;432;g25e11802ac4_0_1886"/>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5" name="Google Shape;435;g25e11802ac4_0_1886"/>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Visible Light</a:t>
            </a:r>
            <a:endParaRPr sz="700" b="0" i="0" u="none" strike="noStrike" cap="none" dirty="0">
              <a:solidFill>
                <a:srgbClr val="000000"/>
              </a:solidFill>
              <a:latin typeface="Arial"/>
              <a:ea typeface="Arial"/>
              <a:cs typeface="Arial"/>
              <a:sym typeface="Arial"/>
            </a:endParaRPr>
          </a:p>
        </p:txBody>
      </p:sp>
      <p:sp>
        <p:nvSpPr>
          <p:cNvPr id="436" name="Google Shape;436;g25e11802ac4_0_1886"/>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437" name="Google Shape;437;g25e11802ac4_0_1886"/>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438" name="Google Shape;438;g25e11802ac4_0_1886"/>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439" name="Google Shape;439;g25e11802ac4_0_1886"/>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does</a:t>
            </a:r>
            <a:r>
              <a:rPr lang="en-US" sz="1800" dirty="0">
                <a:latin typeface="Helvetica Neue Light"/>
                <a:ea typeface="Helvetica Neue Light"/>
                <a:cs typeface="Helvetica Neue Light"/>
                <a:sym typeface="Helvetica Neue Light"/>
              </a:rPr>
              <a:t> visible light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440" name="Google Shape;440;g25e11802ac4_0_188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41" name="Google Shape;441;g25e11802ac4_0_188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42" name="Google Shape;442;g25e11802ac4_0_1886"/>
          <p:cNvCxnSpPr>
            <a:stCxn id="443" idx="4"/>
            <a:endCxn id="44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44" name="Google Shape;444;g25e11802ac4_0_188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45" name="Google Shape;445;g25e11802ac4_0_188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43" name="Google Shape;443;g25e11802ac4_0_188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25e11802ac4_0_199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52" name="Google Shape;452;g25e11802ac4_0_199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53" name="Google Shape;453;g25e11802ac4_0_1992"/>
          <p:cNvCxnSpPr>
            <a:stCxn id="454" idx="4"/>
            <a:endCxn id="45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55" name="Google Shape;455;g25e11802ac4_0_199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56" name="Google Shape;456;g25e11802ac4_0_199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54" name="Google Shape;454;g25e11802ac4_0_199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57" name="Google Shape;457;g25e11802ac4_0_1992"/>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picture</a:t>
            </a:r>
            <a:r>
              <a:rPr lang="en-US" sz="3000" b="0" i="0" u="none" strike="noStrike" cap="none" dirty="0">
                <a:solidFill>
                  <a:srgbClr val="000000"/>
                </a:solidFill>
                <a:latin typeface="Calibri"/>
                <a:ea typeface="Calibri"/>
                <a:cs typeface="Calibri"/>
                <a:sym typeface="Calibri"/>
              </a:rPr>
              <a:t> of </a:t>
            </a:r>
            <a:r>
              <a:rPr lang="en-US" sz="3000" b="1" dirty="0">
                <a:latin typeface="Calibri"/>
                <a:ea typeface="Calibri"/>
                <a:cs typeface="Calibri"/>
                <a:sym typeface="Calibri"/>
              </a:rPr>
              <a:t>visible light</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458" name="Google Shape;458;g25e11802ac4_0_1992"/>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459" name="Google Shape;459;g25e11802ac4_0_1992"/>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460" name="Google Shape;460;g25e11802ac4_0_1992"/>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61" name="Google Shape;461;g25e11802ac4_0_1992"/>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463" name="Google Shape;463;g25e11802ac4_0_1992"/>
          <p:cNvPicPr preferRelativeResize="0"/>
          <p:nvPr/>
        </p:nvPicPr>
        <p:blipFill>
          <a:blip r:embed="rId3">
            <a:alphaModFix/>
          </a:blip>
          <a:stretch>
            <a:fillRect/>
          </a:stretch>
        </p:blipFill>
        <p:spPr>
          <a:xfrm>
            <a:off x="1464412" y="4345756"/>
            <a:ext cx="2968224" cy="2226168"/>
          </a:xfrm>
          <a:prstGeom prst="rect">
            <a:avLst/>
          </a:prstGeom>
          <a:noFill/>
          <a:ln>
            <a:noFill/>
          </a:ln>
        </p:spPr>
      </p:pic>
      <p:pic>
        <p:nvPicPr>
          <p:cNvPr id="2" name="Picture 1">
            <a:extLst>
              <a:ext uri="{FF2B5EF4-FFF2-40B4-BE49-F238E27FC236}">
                <a16:creationId xmlns:a16="http://schemas.microsoft.com/office/drawing/2014/main" id="{D43250DF-D5E9-42EB-DBD6-8E345CFB9A02}"/>
              </a:ext>
            </a:extLst>
          </p:cNvPr>
          <p:cNvPicPr>
            <a:picLocks noChangeAspect="1"/>
          </p:cNvPicPr>
          <p:nvPr/>
        </p:nvPicPr>
        <p:blipFill>
          <a:blip r:embed="rId4"/>
          <a:stretch>
            <a:fillRect/>
          </a:stretch>
        </p:blipFill>
        <p:spPr>
          <a:xfrm>
            <a:off x="1164506" y="1773283"/>
            <a:ext cx="2968224" cy="2346968"/>
          </a:xfrm>
          <a:prstGeom prst="rect">
            <a:avLst/>
          </a:prstGeom>
        </p:spPr>
      </p:pic>
      <p:pic>
        <p:nvPicPr>
          <p:cNvPr id="3" name="Picture 2">
            <a:extLst>
              <a:ext uri="{FF2B5EF4-FFF2-40B4-BE49-F238E27FC236}">
                <a16:creationId xmlns:a16="http://schemas.microsoft.com/office/drawing/2014/main" id="{35403158-E9B0-D7F5-6A5F-F5CA7710FDFC}"/>
              </a:ext>
            </a:extLst>
          </p:cNvPr>
          <p:cNvPicPr>
            <a:picLocks noChangeAspect="1"/>
          </p:cNvPicPr>
          <p:nvPr/>
        </p:nvPicPr>
        <p:blipFill>
          <a:blip r:embed="rId5"/>
          <a:stretch>
            <a:fillRect/>
          </a:stretch>
        </p:blipFill>
        <p:spPr>
          <a:xfrm>
            <a:off x="5668412" y="4410671"/>
            <a:ext cx="2864063" cy="2234837"/>
          </a:xfrm>
          <a:prstGeom prst="rect">
            <a:avLst/>
          </a:prstGeom>
        </p:spPr>
      </p:pic>
      <p:pic>
        <p:nvPicPr>
          <p:cNvPr id="4" name="Picture 3">
            <a:extLst>
              <a:ext uri="{FF2B5EF4-FFF2-40B4-BE49-F238E27FC236}">
                <a16:creationId xmlns:a16="http://schemas.microsoft.com/office/drawing/2014/main" id="{FEE90E60-8492-FBE2-7AD4-E335E9EC650A}"/>
              </a:ext>
            </a:extLst>
          </p:cNvPr>
          <p:cNvPicPr>
            <a:picLocks noChangeAspect="1"/>
          </p:cNvPicPr>
          <p:nvPr/>
        </p:nvPicPr>
        <p:blipFill>
          <a:blip r:embed="rId6"/>
          <a:stretch>
            <a:fillRect/>
          </a:stretch>
        </p:blipFill>
        <p:spPr>
          <a:xfrm>
            <a:off x="5553820" y="1951975"/>
            <a:ext cx="2978655" cy="2065201"/>
          </a:xfrm>
          <a:prstGeom prst="rect">
            <a:avLst/>
          </a:prstGeom>
        </p:spPr>
      </p:pic>
    </p:spTree>
    <p:extLst>
      <p:ext uri="{BB962C8B-B14F-4D97-AF65-F5344CB8AC3E}">
        <p14:creationId xmlns:p14="http://schemas.microsoft.com/office/powerpoint/2010/main" val="150225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8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25e11802ac4_0_199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52" name="Google Shape;452;g25e11802ac4_0_199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53" name="Google Shape;453;g25e11802ac4_0_1992"/>
          <p:cNvCxnSpPr>
            <a:stCxn id="454" idx="4"/>
            <a:endCxn id="45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55" name="Google Shape;455;g25e11802ac4_0_199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56" name="Google Shape;456;g25e11802ac4_0_199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54" name="Google Shape;454;g25e11802ac4_0_199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57" name="Google Shape;457;g25e11802ac4_0_1992"/>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picture</a:t>
            </a:r>
            <a:r>
              <a:rPr lang="en-US" sz="3000" b="0" i="0" u="none" strike="noStrike" cap="none" dirty="0">
                <a:solidFill>
                  <a:srgbClr val="000000"/>
                </a:solidFill>
                <a:latin typeface="Calibri"/>
                <a:ea typeface="Calibri"/>
                <a:cs typeface="Calibri"/>
                <a:sym typeface="Calibri"/>
              </a:rPr>
              <a:t> of </a:t>
            </a:r>
            <a:r>
              <a:rPr lang="en-US" sz="3000" b="1" dirty="0">
                <a:latin typeface="Calibri"/>
                <a:ea typeface="Calibri"/>
                <a:cs typeface="Calibri"/>
                <a:sym typeface="Calibri"/>
              </a:rPr>
              <a:t>visible light</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458" name="Google Shape;458;g25e11802ac4_0_1992"/>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459" name="Google Shape;459;g25e11802ac4_0_1992"/>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460" name="Google Shape;460;g25e11802ac4_0_1992"/>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61" name="Google Shape;461;g25e11802ac4_0_1992"/>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463" name="Google Shape;463;g25e11802ac4_0_1992"/>
          <p:cNvPicPr preferRelativeResize="0"/>
          <p:nvPr/>
        </p:nvPicPr>
        <p:blipFill>
          <a:blip r:embed="rId3">
            <a:alphaModFix/>
          </a:blip>
          <a:stretch>
            <a:fillRect/>
          </a:stretch>
        </p:blipFill>
        <p:spPr>
          <a:xfrm>
            <a:off x="1464412" y="4345756"/>
            <a:ext cx="2968224" cy="2226168"/>
          </a:xfrm>
          <a:prstGeom prst="rect">
            <a:avLst/>
          </a:prstGeom>
          <a:noFill/>
          <a:ln>
            <a:noFill/>
          </a:ln>
        </p:spPr>
      </p:pic>
      <p:pic>
        <p:nvPicPr>
          <p:cNvPr id="2" name="Picture 1">
            <a:extLst>
              <a:ext uri="{FF2B5EF4-FFF2-40B4-BE49-F238E27FC236}">
                <a16:creationId xmlns:a16="http://schemas.microsoft.com/office/drawing/2014/main" id="{D43250DF-D5E9-42EB-DBD6-8E345CFB9A02}"/>
              </a:ext>
            </a:extLst>
          </p:cNvPr>
          <p:cNvPicPr>
            <a:picLocks noChangeAspect="1"/>
          </p:cNvPicPr>
          <p:nvPr/>
        </p:nvPicPr>
        <p:blipFill>
          <a:blip r:embed="rId4"/>
          <a:stretch>
            <a:fillRect/>
          </a:stretch>
        </p:blipFill>
        <p:spPr>
          <a:xfrm>
            <a:off x="1164506" y="1773283"/>
            <a:ext cx="2968224" cy="2346968"/>
          </a:xfrm>
          <a:prstGeom prst="rect">
            <a:avLst/>
          </a:prstGeom>
        </p:spPr>
      </p:pic>
      <p:pic>
        <p:nvPicPr>
          <p:cNvPr id="3" name="Picture 2">
            <a:extLst>
              <a:ext uri="{FF2B5EF4-FFF2-40B4-BE49-F238E27FC236}">
                <a16:creationId xmlns:a16="http://schemas.microsoft.com/office/drawing/2014/main" id="{35403158-E9B0-D7F5-6A5F-F5CA7710FDFC}"/>
              </a:ext>
            </a:extLst>
          </p:cNvPr>
          <p:cNvPicPr>
            <a:picLocks noChangeAspect="1"/>
          </p:cNvPicPr>
          <p:nvPr/>
        </p:nvPicPr>
        <p:blipFill>
          <a:blip r:embed="rId5"/>
          <a:stretch>
            <a:fillRect/>
          </a:stretch>
        </p:blipFill>
        <p:spPr>
          <a:xfrm>
            <a:off x="5668412" y="4410671"/>
            <a:ext cx="2864063" cy="2234837"/>
          </a:xfrm>
          <a:prstGeom prst="rect">
            <a:avLst/>
          </a:prstGeom>
        </p:spPr>
      </p:pic>
      <p:pic>
        <p:nvPicPr>
          <p:cNvPr id="4" name="Picture 3">
            <a:extLst>
              <a:ext uri="{FF2B5EF4-FFF2-40B4-BE49-F238E27FC236}">
                <a16:creationId xmlns:a16="http://schemas.microsoft.com/office/drawing/2014/main" id="{FEE90E60-8492-FBE2-7AD4-E335E9EC650A}"/>
              </a:ext>
            </a:extLst>
          </p:cNvPr>
          <p:cNvPicPr>
            <a:picLocks noChangeAspect="1"/>
          </p:cNvPicPr>
          <p:nvPr/>
        </p:nvPicPr>
        <p:blipFill>
          <a:blip r:embed="rId6"/>
          <a:stretch>
            <a:fillRect/>
          </a:stretch>
        </p:blipFill>
        <p:spPr>
          <a:xfrm>
            <a:off x="5553820" y="1951975"/>
            <a:ext cx="2978655" cy="2065201"/>
          </a:xfrm>
          <a:prstGeom prst="rect">
            <a:avLst/>
          </a:prstGeom>
        </p:spPr>
      </p:pic>
      <p:sp>
        <p:nvSpPr>
          <p:cNvPr id="5" name="Google Shape;486;g28640247ed3_1_0">
            <a:extLst>
              <a:ext uri="{FF2B5EF4-FFF2-40B4-BE49-F238E27FC236}">
                <a16:creationId xmlns:a16="http://schemas.microsoft.com/office/drawing/2014/main" id="{1E3929BE-61F4-8CD6-2BBA-6198D659A22F}"/>
              </a:ext>
            </a:extLst>
          </p:cNvPr>
          <p:cNvSpPr/>
          <p:nvPr/>
        </p:nvSpPr>
        <p:spPr>
          <a:xfrm>
            <a:off x="5429956" y="4184497"/>
            <a:ext cx="3356115" cy="2588836"/>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3" name="Google Shape;493;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94" name="Google Shape;494;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95" name="Google Shape;495;g25e11802ac4_0_2108"/>
          <p:cNvCxnSpPr>
            <a:stCxn id="496" idx="4"/>
            <a:endCxn id="49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97" name="Google Shape;497;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98" name="Google Shape;498;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96" name="Google Shape;496;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99" name="Google Shape;499;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00" name="Google Shape;500;g25e11802ac4_0_2108"/>
          <p:cNvCxnSpPr>
            <a:stCxn id="501" idx="4"/>
            <a:endCxn id="49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02" name="Google Shape;502;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03" name="Google Shape;503;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01" name="Google Shape;501;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5" name="Google Shape;505;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06" name="Google Shape;506;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07" name="Google Shape;507;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08" name="Google Shape;508;g25e11802ac4_0_2108"/>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does</a:t>
            </a:r>
            <a:r>
              <a:rPr lang="en-US" sz="1800" dirty="0">
                <a:latin typeface="Helvetica Neue Light"/>
                <a:ea typeface="Helvetica Neue Light"/>
                <a:cs typeface="Helvetica Neue Light"/>
                <a:sym typeface="Helvetica Neue Light"/>
              </a:rPr>
              <a:t> visible light </a:t>
            </a:r>
            <a:r>
              <a:rPr lang="en-US" sz="1800" b="0" i="0" u="none" strike="noStrike" cap="none" dirty="0">
                <a:solidFill>
                  <a:srgbClr val="000000"/>
                </a:solidFill>
                <a:latin typeface="Helvetica Neue Light"/>
                <a:ea typeface="Helvetica Neue Light"/>
                <a:cs typeface="Helvetica Neue Light"/>
                <a:sym typeface="Helvetica Neue Light"/>
              </a:rPr>
              <a:t> impact my life?</a:t>
            </a:r>
            <a:endParaRPr sz="18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0B9E6A9D-2FC6-B8DA-1E49-CFC3F4AFD232}"/>
              </a:ext>
            </a:extLst>
          </p:cNvPr>
          <p:cNvPicPr>
            <a:picLocks noChangeAspect="1"/>
          </p:cNvPicPr>
          <p:nvPr/>
        </p:nvPicPr>
        <p:blipFill>
          <a:blip r:embed="rId3"/>
          <a:stretch>
            <a:fillRect/>
          </a:stretch>
        </p:blipFill>
        <p:spPr>
          <a:xfrm>
            <a:off x="6038827" y="1097312"/>
            <a:ext cx="2431500" cy="1897307"/>
          </a:xfrm>
          <a:prstGeom prst="rect">
            <a:avLst/>
          </a:prstGeom>
        </p:spPr>
      </p:pic>
      <p:sp>
        <p:nvSpPr>
          <p:cNvPr id="509" name="Google Shape;509;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Visible Light</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25e11802ac4_0_2130"/>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16" name="Google Shape;516;g25e11802ac4_0_2130"/>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17" name="Google Shape;517;g25e11802ac4_0_2130"/>
          <p:cNvCxnSpPr>
            <a:stCxn id="518" idx="4"/>
            <a:endCxn id="51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19" name="Google Shape;519;g25e11802ac4_0_2130"/>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20" name="Google Shape;520;g25e11802ac4_0_2130"/>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18" name="Google Shape;518;g25e11802ac4_0_2130"/>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21" name="Google Shape;521;g25e11802ac4_0_2130"/>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definition</a:t>
            </a:r>
            <a:r>
              <a:rPr lang="en-US" sz="3000" b="0" i="0" u="none" strike="noStrike" cap="none" dirty="0">
                <a:solidFill>
                  <a:srgbClr val="000000"/>
                </a:solidFill>
                <a:latin typeface="Calibri"/>
                <a:ea typeface="Calibri"/>
                <a:cs typeface="Calibri"/>
                <a:sym typeface="Calibri"/>
              </a:rPr>
              <a:t> of </a:t>
            </a:r>
            <a:r>
              <a:rPr lang="en-US" sz="3000" b="1" dirty="0">
                <a:latin typeface="Calibri"/>
                <a:ea typeface="Calibri"/>
                <a:cs typeface="Calibri"/>
                <a:sym typeface="Calibri"/>
              </a:rPr>
              <a:t>visible light</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22" name="Google Shape;522;g25e11802ac4_0_2130"/>
          <p:cNvSpPr txBox="1"/>
          <p:nvPr/>
        </p:nvSpPr>
        <p:spPr>
          <a:xfrm>
            <a:off x="1073532" y="5345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A material in which electrons can not move around easily</a:t>
            </a:r>
            <a:endParaRPr sz="2400" i="0" u="none" strike="noStrike" cap="none">
              <a:solidFill>
                <a:srgbClr val="434343"/>
              </a:solidFill>
              <a:latin typeface="Helvetica Neue Light"/>
              <a:ea typeface="Helvetica Neue Light"/>
              <a:cs typeface="Helvetica Neue Light"/>
              <a:sym typeface="Helvetica Neue Light"/>
            </a:endParaRPr>
          </a:p>
        </p:txBody>
      </p:sp>
      <p:sp>
        <p:nvSpPr>
          <p:cNvPr id="523" name="Google Shape;523;g25e11802ac4_0_2130"/>
          <p:cNvSpPr txBox="1"/>
          <p:nvPr/>
        </p:nvSpPr>
        <p:spPr>
          <a:xfrm>
            <a:off x="1073532" y="4027020"/>
            <a:ext cx="78741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200"/>
              <a:buFont typeface="Calibri"/>
              <a:buNone/>
            </a:pPr>
            <a:r>
              <a:rPr lang="en-US" sz="2400" dirty="0">
                <a:solidFill>
                  <a:schemeClr val="dk1"/>
                </a:solidFill>
                <a:latin typeface="Helvetica Neue Light"/>
                <a:ea typeface="Helvetica Neue Light"/>
                <a:cs typeface="Helvetica Neue Light"/>
                <a:sym typeface="Helvetica Neue Light"/>
              </a:rPr>
              <a:t>A repeating motion that carries energy from one place to another.</a:t>
            </a:r>
            <a:endParaRPr sz="2400" i="0" u="none" strike="noStrike" cap="none" dirty="0">
              <a:solidFill>
                <a:srgbClr val="434343"/>
              </a:solidFill>
              <a:latin typeface="Helvetica Neue Light"/>
              <a:ea typeface="Helvetica Neue Light"/>
              <a:cs typeface="Helvetica Neue Light"/>
              <a:sym typeface="Helvetica Neue Light"/>
            </a:endParaRPr>
          </a:p>
        </p:txBody>
      </p:sp>
      <p:sp>
        <p:nvSpPr>
          <p:cNvPr id="524" name="Google Shape;524;g25e11802ac4_0_2130"/>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25" name="Google Shape;525;g25e11802ac4_0_2130"/>
          <p:cNvSpPr txBox="1"/>
          <p:nvPr/>
        </p:nvSpPr>
        <p:spPr>
          <a:xfrm>
            <a:off x="1073532" y="20160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latin typeface="Helvetica Neue Light"/>
                <a:ea typeface="Helvetica Neue Light"/>
                <a:cs typeface="Helvetica Neue Light"/>
                <a:sym typeface="Helvetica Neue Light"/>
              </a:rPr>
              <a:t>How fast an object is traveling</a:t>
            </a:r>
            <a:endParaRPr sz="2400" i="0" u="none" strike="noStrike" cap="none" dirty="0">
              <a:solidFill>
                <a:srgbClr val="000000"/>
              </a:solidFill>
              <a:latin typeface="Helvetica Neue Light"/>
              <a:ea typeface="Helvetica Neue Light"/>
              <a:cs typeface="Helvetica Neue Light"/>
              <a:sym typeface="Helvetica Neue Light"/>
            </a:endParaRPr>
          </a:p>
        </p:txBody>
      </p:sp>
      <p:sp>
        <p:nvSpPr>
          <p:cNvPr id="526" name="Google Shape;526;g25e11802ac4_0_2130"/>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27" name="Google Shape;527;g25e11802ac4_0_2130"/>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28" name="Google Shape;528;g25e11802ac4_0_2130"/>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29" name="Google Shape;529;g25e11802ac4_0_2130"/>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30" name="Google Shape;530;g25e11802ac4_0_2130"/>
          <p:cNvSpPr txBox="1"/>
          <p:nvPr/>
        </p:nvSpPr>
        <p:spPr>
          <a:xfrm>
            <a:off x="1073532" y="3019454"/>
            <a:ext cx="78741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highlight>
                  <a:srgbClr val="FFFFFF"/>
                </a:highlight>
                <a:latin typeface="Helvetica Neue Light"/>
                <a:ea typeface="Helvetica Neue Light"/>
                <a:cs typeface="Helvetica Neue Light"/>
                <a:sym typeface="Helvetica Neue Light"/>
              </a:rPr>
              <a:t>The part of the electromagnetic spectrum that can be seen by the human eye</a:t>
            </a:r>
            <a:endParaRPr sz="2400" i="0" u="none" strike="noStrike" cap="none" dirty="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28640247ed3_1_3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37" name="Google Shape;537;g28640247ed3_1_3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38" name="Google Shape;538;g28640247ed3_1_32"/>
          <p:cNvCxnSpPr>
            <a:stCxn id="539" idx="4"/>
            <a:endCxn id="53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40" name="Google Shape;540;g28640247ed3_1_3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41" name="Google Shape;541;g28640247ed3_1_3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39" name="Google Shape;539;g28640247ed3_1_3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42" name="Google Shape;542;g28640247ed3_1_32"/>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definition</a:t>
            </a:r>
            <a:r>
              <a:rPr lang="en-US" sz="3000" b="0" i="0" u="none" strike="noStrike" cap="none" dirty="0">
                <a:solidFill>
                  <a:srgbClr val="000000"/>
                </a:solidFill>
                <a:latin typeface="Calibri"/>
                <a:ea typeface="Calibri"/>
                <a:cs typeface="Calibri"/>
                <a:sym typeface="Calibri"/>
              </a:rPr>
              <a:t> of </a:t>
            </a:r>
            <a:r>
              <a:rPr lang="en-US" sz="3000" b="1" dirty="0">
                <a:latin typeface="Calibri"/>
                <a:ea typeface="Calibri"/>
                <a:cs typeface="Calibri"/>
                <a:sym typeface="Calibri"/>
              </a:rPr>
              <a:t>visible light</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43" name="Google Shape;543;g28640247ed3_1_32"/>
          <p:cNvSpPr txBox="1"/>
          <p:nvPr/>
        </p:nvSpPr>
        <p:spPr>
          <a:xfrm>
            <a:off x="1073532" y="5345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A material in which electrons can not move around easily</a:t>
            </a:r>
            <a:endParaRPr sz="2400" i="0" u="none" strike="noStrike" cap="none">
              <a:solidFill>
                <a:srgbClr val="434343"/>
              </a:solidFill>
              <a:latin typeface="Helvetica Neue Light"/>
              <a:ea typeface="Helvetica Neue Light"/>
              <a:cs typeface="Helvetica Neue Light"/>
              <a:sym typeface="Helvetica Neue Light"/>
            </a:endParaRPr>
          </a:p>
        </p:txBody>
      </p:sp>
      <p:sp>
        <p:nvSpPr>
          <p:cNvPr id="544" name="Google Shape;544;g28640247ed3_1_32"/>
          <p:cNvSpPr txBox="1"/>
          <p:nvPr/>
        </p:nvSpPr>
        <p:spPr>
          <a:xfrm>
            <a:off x="1073532" y="4027020"/>
            <a:ext cx="78741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200"/>
              <a:buFont typeface="Calibri"/>
              <a:buNone/>
            </a:pPr>
            <a:r>
              <a:rPr lang="en-US" sz="2400">
                <a:solidFill>
                  <a:schemeClr val="dk1"/>
                </a:solidFill>
                <a:latin typeface="Helvetica Neue Light"/>
                <a:ea typeface="Helvetica Neue Light"/>
                <a:cs typeface="Helvetica Neue Light"/>
                <a:sym typeface="Helvetica Neue Light"/>
              </a:rPr>
              <a:t>A repeating motion that carries energy from one place to another.</a:t>
            </a:r>
            <a:endParaRPr sz="2400" i="0" u="none" strike="noStrike" cap="none">
              <a:solidFill>
                <a:srgbClr val="434343"/>
              </a:solidFill>
              <a:latin typeface="Helvetica Neue Light"/>
              <a:ea typeface="Helvetica Neue Light"/>
              <a:cs typeface="Helvetica Neue Light"/>
              <a:sym typeface="Helvetica Neue Light"/>
            </a:endParaRPr>
          </a:p>
        </p:txBody>
      </p:sp>
      <p:sp>
        <p:nvSpPr>
          <p:cNvPr id="545" name="Google Shape;545;g28640247ed3_1_32"/>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46" name="Google Shape;546;g28640247ed3_1_32"/>
          <p:cNvSpPr txBox="1"/>
          <p:nvPr/>
        </p:nvSpPr>
        <p:spPr>
          <a:xfrm>
            <a:off x="1073532" y="20160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latin typeface="Helvetica Neue Light"/>
                <a:ea typeface="Helvetica Neue Light"/>
                <a:cs typeface="Helvetica Neue Light"/>
                <a:sym typeface="Helvetica Neue Light"/>
              </a:rPr>
              <a:t>How fast an object is travelling </a:t>
            </a:r>
            <a:endParaRPr sz="2400" i="0" u="none" strike="noStrike" cap="none" dirty="0">
              <a:solidFill>
                <a:srgbClr val="000000"/>
              </a:solidFill>
              <a:latin typeface="Helvetica Neue Light"/>
              <a:ea typeface="Helvetica Neue Light"/>
              <a:cs typeface="Helvetica Neue Light"/>
              <a:sym typeface="Helvetica Neue Light"/>
            </a:endParaRPr>
          </a:p>
        </p:txBody>
      </p:sp>
      <p:sp>
        <p:nvSpPr>
          <p:cNvPr id="547" name="Google Shape;547;g28640247ed3_1_32"/>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48" name="Google Shape;548;g28640247ed3_1_32"/>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49" name="Google Shape;549;g28640247ed3_1_32"/>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50" name="Google Shape;550;g28640247ed3_1_32"/>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51" name="Google Shape;551;g28640247ed3_1_32"/>
          <p:cNvSpPr txBox="1"/>
          <p:nvPr/>
        </p:nvSpPr>
        <p:spPr>
          <a:xfrm>
            <a:off x="1073532" y="3089558"/>
            <a:ext cx="78741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highlight>
                  <a:srgbClr val="FFFFFF"/>
                </a:highlight>
                <a:latin typeface="Helvetica Neue Light"/>
                <a:ea typeface="Helvetica Neue Light"/>
                <a:cs typeface="Helvetica Neue Light"/>
                <a:sym typeface="Helvetica Neue Light"/>
              </a:rPr>
              <a:t>The part of the electromagnetic spectrum that can be seen by the human eye</a:t>
            </a:r>
            <a:endParaRPr lang="en-US" sz="2400" i="0" u="none" strike="noStrike" cap="none" dirty="0">
              <a:solidFill>
                <a:srgbClr val="000000"/>
              </a:solidFill>
              <a:latin typeface="Helvetica Neue Light"/>
              <a:ea typeface="Helvetica Neue Light"/>
              <a:cs typeface="Helvetica Neue Light"/>
              <a:sym typeface="Helvetica Neue Light"/>
            </a:endParaRPr>
          </a:p>
        </p:txBody>
      </p:sp>
      <p:sp>
        <p:nvSpPr>
          <p:cNvPr id="552" name="Google Shape;552;g28640247ed3_1_32"/>
          <p:cNvSpPr/>
          <p:nvPr/>
        </p:nvSpPr>
        <p:spPr>
          <a:xfrm>
            <a:off x="289637" y="2902451"/>
            <a:ext cx="8696100" cy="11523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25e11802ac4_0_2343"/>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9" name="Google Shape;559;g25e11802ac4_0_234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60" name="Google Shape;560;g25e11802ac4_0_234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61" name="Google Shape;561;g25e11802ac4_0_2343"/>
          <p:cNvCxnSpPr>
            <a:stCxn id="562" idx="4"/>
            <a:endCxn id="55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63" name="Google Shape;563;g25e11802ac4_0_234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64" name="Google Shape;564;g25e11802ac4_0_234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62" name="Google Shape;562;g25e11802ac4_0_234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65" name="Google Shape;565;g25e11802ac4_0_2343"/>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66" name="Google Shape;566;g25e11802ac4_0_2343"/>
          <p:cNvCxnSpPr>
            <a:stCxn id="567" idx="4"/>
            <a:endCxn id="558"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68" name="Google Shape;568;g25e11802ac4_0_2343"/>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69" name="Google Shape;569;g25e11802ac4_0_2343"/>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67" name="Google Shape;567;g25e11802ac4_0_2343"/>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1" name="Google Shape;571;g25e11802ac4_0_2343"/>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72" name="Google Shape;572;g25e11802ac4_0_2343"/>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73" name="Google Shape;573;g25e11802ac4_0_2343"/>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74" name="Google Shape;574;g25e11802ac4_0_2343"/>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does</a:t>
            </a:r>
            <a:r>
              <a:rPr lang="en-US" sz="1800" dirty="0">
                <a:latin typeface="Helvetica Neue Light"/>
                <a:ea typeface="Helvetica Neue Light"/>
                <a:cs typeface="Helvetica Neue Light"/>
                <a:sym typeface="Helvetica Neue Light"/>
              </a:rPr>
              <a:t> visible light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75" name="Google Shape;575;g25e11802ac4_0_2343"/>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Visible Light</a:t>
            </a:r>
            <a:endParaRPr sz="700" b="0" i="0" u="none" strike="noStrike" cap="none" dirty="0">
              <a:solidFill>
                <a:srgbClr val="000000"/>
              </a:solidFill>
              <a:latin typeface="Arial"/>
              <a:ea typeface="Arial"/>
              <a:cs typeface="Arial"/>
              <a:sym typeface="Arial"/>
            </a:endParaRPr>
          </a:p>
        </p:txBody>
      </p:sp>
      <p:sp>
        <p:nvSpPr>
          <p:cNvPr id="576" name="Google Shape;576;g25e11802ac4_0_2343"/>
          <p:cNvSpPr txBox="1"/>
          <p:nvPr/>
        </p:nvSpPr>
        <p:spPr>
          <a:xfrm>
            <a:off x="669804" y="1338800"/>
            <a:ext cx="36645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highlight>
                  <a:srgbClr val="FFFFFF"/>
                </a:highlight>
                <a:latin typeface="Helvetica Neue Light"/>
                <a:ea typeface="Helvetica Neue Light"/>
                <a:cs typeface="Helvetica Neue Light"/>
                <a:sym typeface="Helvetica Neue Light"/>
              </a:rPr>
              <a:t>The part of the electromagnetic spectrum that can be seen by the human eye</a:t>
            </a:r>
            <a:endParaRPr lang="en-US" sz="2400" i="0" u="none" strike="noStrike" cap="none" dirty="0">
              <a:solidFill>
                <a:srgbClr val="000000"/>
              </a:solidFill>
              <a:latin typeface="Helvetica Neue Ligh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2E5A1356-2D36-BE98-9146-61E29D8FEC7C}"/>
              </a:ext>
            </a:extLst>
          </p:cNvPr>
          <p:cNvPicPr>
            <a:picLocks noChangeAspect="1"/>
          </p:cNvPicPr>
          <p:nvPr/>
        </p:nvPicPr>
        <p:blipFill>
          <a:blip r:embed="rId3"/>
          <a:stretch>
            <a:fillRect/>
          </a:stretch>
        </p:blipFill>
        <p:spPr>
          <a:xfrm>
            <a:off x="6038827" y="1097312"/>
            <a:ext cx="2431500" cy="189730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25e11802ac4_0_236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83" name="Google Shape;583;g25e11802ac4_0_236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84" name="Google Shape;584;g25e11802ac4_0_2367"/>
          <p:cNvCxnSpPr>
            <a:stCxn id="585" idx="4"/>
            <a:endCxn id="58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86" name="Google Shape;586;g25e11802ac4_0_236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87" name="Google Shape;587;g25e11802ac4_0_236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85" name="Google Shape;585;g25e11802ac4_0_236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88" name="Google Shape;588;g25e11802ac4_0_2367"/>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example</a:t>
            </a:r>
            <a:r>
              <a:rPr lang="en-US" sz="3000" b="0" i="0" u="none" strike="noStrike" cap="none" dirty="0">
                <a:solidFill>
                  <a:srgbClr val="000000"/>
                </a:solidFill>
                <a:latin typeface="Calibri"/>
                <a:ea typeface="Calibri"/>
                <a:cs typeface="Calibri"/>
                <a:sym typeface="Calibri"/>
              </a:rPr>
              <a:t> of </a:t>
            </a:r>
            <a:r>
              <a:rPr lang="en-US" sz="3000" dirty="0">
                <a:latin typeface="Calibri"/>
                <a:ea typeface="Calibri"/>
                <a:cs typeface="Calibri"/>
                <a:sym typeface="Calibri"/>
              </a:rPr>
              <a:t>a</a:t>
            </a:r>
            <a:r>
              <a:rPr lang="en-US" sz="3000" b="1" dirty="0">
                <a:latin typeface="Calibri"/>
                <a:ea typeface="Calibri"/>
                <a:cs typeface="Calibri"/>
                <a:sym typeface="Calibri"/>
              </a:rPr>
              <a:t> visible light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89" name="Google Shape;589;g25e11802ac4_0_2367"/>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343"/>
                </a:solidFill>
                <a:latin typeface="Helvetica Neue Light"/>
                <a:ea typeface="Helvetica Neue Light"/>
                <a:cs typeface="Helvetica Neue Light"/>
                <a:sym typeface="Helvetica Neue Light"/>
              </a:rPr>
              <a:t>A </a:t>
            </a:r>
            <a:r>
              <a:rPr lang="en-US" sz="2400">
                <a:solidFill>
                  <a:srgbClr val="434343"/>
                </a:solidFill>
                <a:latin typeface="Helvetica Neue Light"/>
                <a:ea typeface="Helvetica Neue Light"/>
                <a:cs typeface="Helvetica Neue Light"/>
                <a:sym typeface="Helvetica Neue Light"/>
              </a:rPr>
              <a:t>ripple</a:t>
            </a:r>
            <a:r>
              <a:rPr lang="en-US" sz="2400" b="0" i="0" u="none" strike="noStrike" cap="none">
                <a:solidFill>
                  <a:srgbClr val="434343"/>
                </a:solidFill>
                <a:latin typeface="Helvetica Neue Light"/>
                <a:ea typeface="Helvetica Neue Light"/>
                <a:cs typeface="Helvetica Neue Light"/>
                <a:sym typeface="Helvetica Neue Light"/>
              </a:rPr>
              <a:t> of water in a pond</a:t>
            </a:r>
            <a:endParaRPr sz="1400" b="0" i="0" u="none" strike="noStrike" cap="none">
              <a:solidFill>
                <a:srgbClr val="434343"/>
              </a:solidFill>
              <a:latin typeface="Arial"/>
              <a:ea typeface="Arial"/>
              <a:cs typeface="Arial"/>
              <a:sym typeface="Arial"/>
            </a:endParaRPr>
          </a:p>
        </p:txBody>
      </p:sp>
      <p:sp>
        <p:nvSpPr>
          <p:cNvPr id="590" name="Google Shape;590;g25e11802ac4_0_2367"/>
          <p:cNvSpPr txBox="1"/>
          <p:nvPr/>
        </p:nvSpPr>
        <p:spPr>
          <a:xfrm>
            <a:off x="1090682" y="3920945"/>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b="0" i="0" u="none" strike="noStrike" cap="none" dirty="0">
                <a:solidFill>
                  <a:srgbClr val="43464D"/>
                </a:solidFill>
                <a:latin typeface="Helvetica Neue Light"/>
                <a:ea typeface="Helvetica Neue Light"/>
                <a:cs typeface="Helvetica Neue Light"/>
                <a:sym typeface="Helvetica Neue Light"/>
              </a:rPr>
              <a:t>A dog running after a ball</a:t>
            </a:r>
            <a:endParaRPr sz="2400" b="0" i="0" u="none" strike="noStrike" cap="none" dirty="0">
              <a:solidFill>
                <a:srgbClr val="000000"/>
              </a:solidFill>
              <a:latin typeface="Helvetica Neue Light"/>
              <a:ea typeface="Helvetica Neue Light"/>
              <a:cs typeface="Helvetica Neue Light"/>
              <a:sym typeface="Helvetica Neue Light"/>
            </a:endParaRPr>
          </a:p>
        </p:txBody>
      </p:sp>
      <p:sp>
        <p:nvSpPr>
          <p:cNvPr id="591" name="Google Shape;591;g25e11802ac4_0_2367"/>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92" name="Google Shape;592;g25e11802ac4_0_2367"/>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43464D"/>
                </a:solidFill>
                <a:latin typeface="Helvetica Neue Light"/>
                <a:ea typeface="Helvetica Neue Light"/>
                <a:cs typeface="Helvetica Neue Light"/>
                <a:sym typeface="Helvetica Neue Light"/>
              </a:rPr>
              <a:t>A </a:t>
            </a:r>
            <a:r>
              <a:rPr lang="en-US" sz="2400" dirty="0">
                <a:solidFill>
                  <a:srgbClr val="43464D"/>
                </a:solidFill>
                <a:latin typeface="Helvetica Neue Light"/>
                <a:ea typeface="Helvetica Neue Light"/>
                <a:cs typeface="Helvetica Neue Light"/>
                <a:sym typeface="Helvetica Neue Light"/>
              </a:rPr>
              <a:t>rainbow in the sky </a:t>
            </a:r>
            <a:endParaRPr sz="2400" b="0" i="0" u="none" strike="noStrike" cap="none" dirty="0">
              <a:solidFill>
                <a:srgbClr val="000000"/>
              </a:solidFill>
              <a:latin typeface="Helvetica Neue Light"/>
              <a:ea typeface="Helvetica Neue Light"/>
              <a:cs typeface="Helvetica Neue Light"/>
              <a:sym typeface="Helvetica Neue Light"/>
            </a:endParaRPr>
          </a:p>
        </p:txBody>
      </p:sp>
      <p:sp>
        <p:nvSpPr>
          <p:cNvPr id="593" name="Google Shape;593;g25e11802ac4_0_2367"/>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94" name="Google Shape;594;g25e11802ac4_0_2367"/>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95" name="Google Shape;595;g25e11802ac4_0_2367"/>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96" name="Google Shape;596;g25e11802ac4_0_2367"/>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97" name="Google Shape;597;g25e11802ac4_0_2367"/>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a:t>
            </a:r>
            <a:r>
              <a:rPr lang="en-US" sz="2400">
                <a:solidFill>
                  <a:srgbClr val="43464D"/>
                </a:solidFill>
                <a:latin typeface="Helvetica Neue Light"/>
                <a:ea typeface="Helvetica Neue Light"/>
                <a:cs typeface="Helvetica Neue Light"/>
                <a:sym typeface="Helvetica Neue Light"/>
              </a:rPr>
              <a:t>n apple hanging on a tree</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28640247ed3_1_6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04" name="Google Shape;604;g28640247ed3_1_6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05" name="Google Shape;605;g28640247ed3_1_67"/>
          <p:cNvCxnSpPr>
            <a:stCxn id="606" idx="4"/>
            <a:endCxn id="60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07" name="Google Shape;607;g28640247ed3_1_6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08" name="Google Shape;608;g28640247ed3_1_6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06" name="Google Shape;606;g28640247ed3_1_6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09" name="Google Shape;609;g28640247ed3_1_67"/>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example</a:t>
            </a:r>
            <a:r>
              <a:rPr lang="en-US" sz="3000" b="0" i="0" u="none" strike="noStrike" cap="none" dirty="0">
                <a:solidFill>
                  <a:srgbClr val="000000"/>
                </a:solidFill>
                <a:latin typeface="Calibri"/>
                <a:ea typeface="Calibri"/>
                <a:cs typeface="Calibri"/>
                <a:sym typeface="Calibri"/>
              </a:rPr>
              <a:t> of </a:t>
            </a:r>
            <a:r>
              <a:rPr lang="en-US" sz="3000" dirty="0">
                <a:latin typeface="Calibri"/>
                <a:ea typeface="Calibri"/>
                <a:cs typeface="Calibri"/>
                <a:sym typeface="Calibri"/>
              </a:rPr>
              <a:t>a </a:t>
            </a:r>
            <a:r>
              <a:rPr lang="en-US" sz="3000" b="1" dirty="0">
                <a:latin typeface="Calibri"/>
                <a:ea typeface="Calibri"/>
                <a:cs typeface="Calibri"/>
                <a:sym typeface="Calibri"/>
              </a:rPr>
              <a:t>visible light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610" name="Google Shape;610;g28640247ed3_1_67"/>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434343"/>
                </a:solidFill>
                <a:latin typeface="Helvetica Neue Light"/>
                <a:ea typeface="Helvetica Neue Light"/>
                <a:cs typeface="Helvetica Neue Light"/>
                <a:sym typeface="Helvetica Neue Light"/>
              </a:rPr>
              <a:t>A </a:t>
            </a:r>
            <a:r>
              <a:rPr lang="en-US" sz="2400" dirty="0">
                <a:solidFill>
                  <a:srgbClr val="434343"/>
                </a:solidFill>
                <a:latin typeface="Helvetica Neue Light"/>
                <a:ea typeface="Helvetica Neue Light"/>
                <a:cs typeface="Helvetica Neue Light"/>
                <a:sym typeface="Helvetica Neue Light"/>
              </a:rPr>
              <a:t>ripple</a:t>
            </a:r>
            <a:r>
              <a:rPr lang="en-US" sz="2400" b="0" i="0" u="none" strike="noStrike" cap="none" dirty="0">
                <a:solidFill>
                  <a:srgbClr val="434343"/>
                </a:solidFill>
                <a:latin typeface="Helvetica Neue Light"/>
                <a:ea typeface="Helvetica Neue Light"/>
                <a:cs typeface="Helvetica Neue Light"/>
                <a:sym typeface="Helvetica Neue Light"/>
              </a:rPr>
              <a:t> of water in a pond</a:t>
            </a:r>
            <a:endParaRPr sz="1400" b="0" i="0" u="none" strike="noStrike" cap="none" dirty="0">
              <a:solidFill>
                <a:srgbClr val="434343"/>
              </a:solidFill>
              <a:latin typeface="Arial"/>
              <a:ea typeface="Arial"/>
              <a:cs typeface="Arial"/>
              <a:sym typeface="Arial"/>
            </a:endParaRPr>
          </a:p>
        </p:txBody>
      </p:sp>
      <p:sp>
        <p:nvSpPr>
          <p:cNvPr id="611" name="Google Shape;611;g28640247ed3_1_67"/>
          <p:cNvSpPr txBox="1"/>
          <p:nvPr/>
        </p:nvSpPr>
        <p:spPr>
          <a:xfrm>
            <a:off x="1090682" y="3920945"/>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b="0" i="0" u="none" strike="noStrike" cap="none" dirty="0">
                <a:solidFill>
                  <a:srgbClr val="43464D"/>
                </a:solidFill>
                <a:latin typeface="Helvetica Neue Light"/>
                <a:ea typeface="Helvetica Neue Light"/>
                <a:cs typeface="Helvetica Neue Light"/>
                <a:sym typeface="Helvetica Neue Light"/>
              </a:rPr>
              <a:t>A dog running after a ball</a:t>
            </a:r>
            <a:endParaRPr sz="2400" b="0" i="0" u="none" strike="noStrike" cap="none" dirty="0">
              <a:solidFill>
                <a:srgbClr val="000000"/>
              </a:solidFill>
              <a:latin typeface="Helvetica Neue Light"/>
              <a:ea typeface="Helvetica Neue Light"/>
              <a:cs typeface="Helvetica Neue Light"/>
              <a:sym typeface="Helvetica Neue Light"/>
            </a:endParaRPr>
          </a:p>
        </p:txBody>
      </p:sp>
      <p:sp>
        <p:nvSpPr>
          <p:cNvPr id="612" name="Google Shape;612;g28640247ed3_1_67"/>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13" name="Google Shape;613;g28640247ed3_1_67"/>
          <p:cNvSpPr txBox="1"/>
          <p:nvPr/>
        </p:nvSpPr>
        <p:spPr>
          <a:xfrm>
            <a:off x="1073532" y="1939808"/>
            <a:ext cx="7874100" cy="830956"/>
          </a:xfrm>
          <a:prstGeom prst="rect">
            <a:avLst/>
          </a:prstGeom>
          <a:noFill/>
          <a:ln>
            <a:noFill/>
          </a:ln>
        </p:spPr>
        <p:txBody>
          <a:bodyPr spcFirstLastPara="1" wrap="square" lIns="91425" tIns="45700" rIns="91425" bIns="45700" anchor="t" anchorCtr="0">
            <a:spAutoFit/>
          </a:bodyPr>
          <a:lstStyle/>
          <a:p>
            <a:pPr>
              <a:buSzPts val="2400"/>
            </a:pPr>
            <a:r>
              <a:rPr lang="en-US" sz="2400" b="0" i="0" u="none" strike="noStrike" cap="none" dirty="0">
                <a:solidFill>
                  <a:srgbClr val="43464D"/>
                </a:solidFill>
                <a:latin typeface="Helvetica Neue Light"/>
                <a:ea typeface="Helvetica Neue Light"/>
                <a:cs typeface="Helvetica Neue Light"/>
                <a:sym typeface="Helvetica Neue Light"/>
              </a:rPr>
              <a:t>A </a:t>
            </a:r>
            <a:r>
              <a:rPr lang="en-US" sz="2400" dirty="0">
                <a:solidFill>
                  <a:srgbClr val="43464D"/>
                </a:solidFill>
                <a:latin typeface="Helvetica Neue Light"/>
                <a:ea typeface="Helvetica Neue Light"/>
                <a:cs typeface="Helvetica Neue Light"/>
                <a:sym typeface="Helvetica Neue Light"/>
              </a:rPr>
              <a:t>rainbow in the sky </a:t>
            </a:r>
            <a:endParaRPr lang="en-US" sz="2400" b="0" i="0" u="none" strike="noStrike" cap="none" dirty="0">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2400"/>
              <a:buFont typeface="Arial"/>
              <a:buNone/>
            </a:pPr>
            <a:r>
              <a:rPr lang="en-US" sz="2400" dirty="0">
                <a:solidFill>
                  <a:srgbClr val="43464D"/>
                </a:solidFill>
                <a:latin typeface="Helvetica Neue Light"/>
                <a:ea typeface="Helvetica Neue Light"/>
                <a:cs typeface="Helvetica Neue Light"/>
                <a:sym typeface="Helvetica Neue Light"/>
              </a:rPr>
              <a:t> </a:t>
            </a:r>
            <a:endParaRPr sz="2400" b="0" i="0" u="none" strike="noStrike" cap="none" dirty="0">
              <a:solidFill>
                <a:srgbClr val="000000"/>
              </a:solidFill>
              <a:latin typeface="Helvetica Neue Light"/>
              <a:ea typeface="Helvetica Neue Light"/>
              <a:cs typeface="Helvetica Neue Light"/>
              <a:sym typeface="Helvetica Neue Light"/>
            </a:endParaRPr>
          </a:p>
        </p:txBody>
      </p:sp>
      <p:sp>
        <p:nvSpPr>
          <p:cNvPr id="614" name="Google Shape;614;g28640247ed3_1_67"/>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15" name="Google Shape;615;g28640247ed3_1_67"/>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16" name="Google Shape;616;g28640247ed3_1_67"/>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17" name="Google Shape;617;g28640247ed3_1_67"/>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18" name="Google Shape;618;g28640247ed3_1_67"/>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a:t>
            </a:r>
            <a:r>
              <a:rPr lang="en-US" sz="2400">
                <a:solidFill>
                  <a:srgbClr val="43464D"/>
                </a:solidFill>
                <a:latin typeface="Helvetica Neue Light"/>
                <a:ea typeface="Helvetica Neue Light"/>
                <a:cs typeface="Helvetica Neue Light"/>
                <a:sym typeface="Helvetica Neue Light"/>
              </a:rPr>
              <a:t>n apple hanging on a tree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19" name="Google Shape;619;g28640247ed3_1_67"/>
          <p:cNvSpPr/>
          <p:nvPr/>
        </p:nvSpPr>
        <p:spPr>
          <a:xfrm>
            <a:off x="117772" y="1591130"/>
            <a:ext cx="8563500" cy="1152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25e11802ac4_0_2511"/>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6" name="Google Shape;626;g25e11802ac4_0_251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27" name="Google Shape;627;g25e11802ac4_0_251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28" name="Google Shape;628;g25e11802ac4_0_2511"/>
          <p:cNvCxnSpPr>
            <a:stCxn id="629" idx="4"/>
            <a:endCxn id="6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30" name="Google Shape;630;g25e11802ac4_0_251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31" name="Google Shape;631;g25e11802ac4_0_251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29" name="Google Shape;629;g25e11802ac4_0_251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32" name="Google Shape;632;g25e11802ac4_0_2511"/>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633" name="Google Shape;633;g25e11802ac4_0_2511"/>
          <p:cNvCxnSpPr>
            <a:stCxn id="634" idx="4"/>
            <a:endCxn id="625"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635" name="Google Shape;635;g25e11802ac4_0_2511"/>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636" name="Google Shape;636;g25e11802ac4_0_2511"/>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634" name="Google Shape;634;g25e11802ac4_0_2511"/>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8" name="Google Shape;638;g25e11802ac4_0_2511"/>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639" name="Google Shape;639;g25e11802ac4_0_2511"/>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640" name="Google Shape;640;g25e11802ac4_0_2511"/>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641" name="Google Shape;641;g25e11802ac4_0_2511"/>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does visible light impact my life?</a:t>
            </a:r>
            <a:endParaRPr sz="1800" b="0" i="0" u="none" strike="noStrike" cap="none" dirty="0">
              <a:solidFill>
                <a:srgbClr val="000000"/>
              </a:solidFill>
              <a:latin typeface="Arial"/>
              <a:ea typeface="Arial"/>
              <a:cs typeface="Arial"/>
              <a:sym typeface="Arial"/>
            </a:endParaRPr>
          </a:p>
        </p:txBody>
      </p:sp>
      <p:sp>
        <p:nvSpPr>
          <p:cNvPr id="642" name="Google Shape;642;g25e11802ac4_0_2511"/>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Wave</a:t>
            </a:r>
            <a:endParaRPr sz="700" b="0" i="0" u="none" strike="noStrike" cap="none">
              <a:solidFill>
                <a:srgbClr val="000000"/>
              </a:solidFill>
              <a:latin typeface="Arial"/>
              <a:ea typeface="Arial"/>
              <a:cs typeface="Arial"/>
              <a:sym typeface="Arial"/>
            </a:endParaRPr>
          </a:p>
        </p:txBody>
      </p:sp>
      <p:sp>
        <p:nvSpPr>
          <p:cNvPr id="644" name="Google Shape;644;g25e11802ac4_0_2511"/>
          <p:cNvSpPr txBox="1"/>
          <p:nvPr/>
        </p:nvSpPr>
        <p:spPr>
          <a:xfrm>
            <a:off x="669804" y="4816650"/>
            <a:ext cx="33666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434343"/>
                </a:solidFill>
                <a:latin typeface="Helvetica Neue Light"/>
                <a:ea typeface="Helvetica Neue Light"/>
                <a:cs typeface="Helvetica Neue Light"/>
                <a:sym typeface="Helvetica Neue Light"/>
              </a:rPr>
              <a:t>A rainbow in the sky</a:t>
            </a:r>
            <a:endParaRPr sz="1400" b="0" i="0" u="none" strike="noStrike" cap="none" dirty="0">
              <a:solidFill>
                <a:srgbClr val="434343"/>
              </a:solidFill>
              <a:latin typeface="Arial"/>
              <a:ea typeface="Arial"/>
              <a:cs typeface="Arial"/>
              <a:sym typeface="Arial"/>
            </a:endParaRPr>
          </a:p>
        </p:txBody>
      </p:sp>
      <p:sp>
        <p:nvSpPr>
          <p:cNvPr id="2" name="Google Shape;576;g25e11802ac4_0_2343">
            <a:extLst>
              <a:ext uri="{FF2B5EF4-FFF2-40B4-BE49-F238E27FC236}">
                <a16:creationId xmlns:a16="http://schemas.microsoft.com/office/drawing/2014/main" id="{E8D7332B-03DD-9CCC-04CF-FAD6551221E2}"/>
              </a:ext>
            </a:extLst>
          </p:cNvPr>
          <p:cNvSpPr txBox="1"/>
          <p:nvPr/>
        </p:nvSpPr>
        <p:spPr>
          <a:xfrm>
            <a:off x="669804" y="1338800"/>
            <a:ext cx="36645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highlight>
                  <a:srgbClr val="FFFFFF"/>
                </a:highlight>
                <a:latin typeface="Helvetica Neue Light"/>
                <a:ea typeface="Helvetica Neue Light"/>
                <a:cs typeface="Helvetica Neue Light"/>
                <a:sym typeface="Helvetica Neue Light"/>
              </a:rPr>
              <a:t>The part of the electromagnetic spectrum that can be seen by the human eye</a:t>
            </a:r>
            <a:endParaRPr lang="en-US" sz="2400" i="0" u="none" strike="noStrike" cap="none" dirty="0">
              <a:solidFill>
                <a:srgbClr val="000000"/>
              </a:solidFill>
              <a:latin typeface="Helvetica Neue Light"/>
              <a:ea typeface="Helvetica Neue Light"/>
              <a:cs typeface="Helvetica Neue Light"/>
              <a:sym typeface="Helvetica Neue Light"/>
            </a:endParaRPr>
          </a:p>
        </p:txBody>
      </p:sp>
      <p:pic>
        <p:nvPicPr>
          <p:cNvPr id="3" name="Picture 2">
            <a:extLst>
              <a:ext uri="{FF2B5EF4-FFF2-40B4-BE49-F238E27FC236}">
                <a16:creationId xmlns:a16="http://schemas.microsoft.com/office/drawing/2014/main" id="{E402031C-AC1F-582C-125F-D9B7434219F6}"/>
              </a:ext>
            </a:extLst>
          </p:cNvPr>
          <p:cNvPicPr>
            <a:picLocks noChangeAspect="1"/>
          </p:cNvPicPr>
          <p:nvPr/>
        </p:nvPicPr>
        <p:blipFill>
          <a:blip r:embed="rId3"/>
          <a:stretch>
            <a:fillRect/>
          </a:stretch>
        </p:blipFill>
        <p:spPr>
          <a:xfrm>
            <a:off x="6038827" y="1097312"/>
            <a:ext cx="2431500" cy="189730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25e11802ac4_0_253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51" name="Google Shape;651;g25e11802ac4_0_253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52" name="Google Shape;652;g25e11802ac4_0_2536"/>
          <p:cNvCxnSpPr>
            <a:stCxn id="653" idx="4"/>
            <a:endCxn id="65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54" name="Google Shape;654;g25e11802ac4_0_253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55" name="Google Shape;655;g25e11802ac4_0_253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53" name="Google Shape;653;g25e11802ac4_0_253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56" name="Google Shape;656;g25e11802ac4_0_2536"/>
          <p:cNvSpPr txBox="1"/>
          <p:nvPr/>
        </p:nvSpPr>
        <p:spPr>
          <a:xfrm>
            <a:off x="485400" y="355700"/>
            <a:ext cx="84621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2900" b="0" i="0" u="none" strike="noStrike" cap="none" dirty="0">
                <a:solidFill>
                  <a:srgbClr val="000000"/>
                </a:solidFill>
                <a:latin typeface="Calibri"/>
                <a:ea typeface="Calibri"/>
                <a:cs typeface="Calibri"/>
                <a:sym typeface="Calibri"/>
              </a:rPr>
              <a:t>Choose the correct response for </a:t>
            </a:r>
            <a:r>
              <a:rPr lang="en-US" sz="2900" b="0" i="1" u="none" strike="noStrike" cap="none" dirty="0">
                <a:solidFill>
                  <a:srgbClr val="000000"/>
                </a:solidFill>
                <a:latin typeface="Calibri"/>
                <a:ea typeface="Calibri"/>
                <a:cs typeface="Calibri"/>
                <a:sym typeface="Calibri"/>
              </a:rPr>
              <a:t>“how does </a:t>
            </a:r>
            <a:r>
              <a:rPr lang="en-US" sz="2900" i="1" dirty="0">
                <a:latin typeface="Calibri"/>
                <a:ea typeface="Calibri"/>
                <a:cs typeface="Calibri"/>
                <a:sym typeface="Calibri"/>
              </a:rPr>
              <a:t>visible light </a:t>
            </a:r>
            <a:r>
              <a:rPr lang="en-US" sz="2900" b="0" i="1" u="none" strike="noStrike" cap="none" dirty="0">
                <a:solidFill>
                  <a:srgbClr val="000000"/>
                </a:solidFill>
                <a:latin typeface="Calibri"/>
                <a:ea typeface="Calibri"/>
                <a:cs typeface="Calibri"/>
                <a:sym typeface="Calibri"/>
              </a:rPr>
              <a:t>impact my life?” </a:t>
            </a:r>
            <a:r>
              <a:rPr lang="en-US" sz="2900" b="0" i="0" u="none" strike="noStrike" cap="none" dirty="0">
                <a:solidFill>
                  <a:srgbClr val="000000"/>
                </a:solidFill>
                <a:latin typeface="Calibri"/>
                <a:ea typeface="Calibri"/>
                <a:cs typeface="Calibri"/>
                <a:sym typeface="Calibri"/>
              </a:rPr>
              <a:t>from the choices below.</a:t>
            </a:r>
            <a:endParaRPr sz="1400" b="0" i="0" u="none" strike="noStrike" cap="none" dirty="0">
              <a:solidFill>
                <a:srgbClr val="000000"/>
              </a:solidFill>
              <a:latin typeface="Arial"/>
              <a:ea typeface="Arial"/>
              <a:cs typeface="Arial"/>
              <a:sym typeface="Arial"/>
            </a:endParaRPr>
          </a:p>
        </p:txBody>
      </p:sp>
      <p:sp>
        <p:nvSpPr>
          <p:cNvPr id="657" name="Google Shape;657;g25e11802ac4_0_2536"/>
          <p:cNvSpPr txBox="1"/>
          <p:nvPr/>
        </p:nvSpPr>
        <p:spPr>
          <a:xfrm>
            <a:off x="1073400" y="4353460"/>
            <a:ext cx="78741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343"/>
                </a:solidFill>
                <a:latin typeface="Helvetica Neue Light"/>
                <a:ea typeface="Helvetica Neue Light"/>
                <a:cs typeface="Helvetica Neue Light"/>
                <a:sym typeface="Helvetica Neue Light"/>
              </a:rPr>
              <a:t>Visible light helps me hear the world around me</a:t>
            </a:r>
            <a:endParaRPr sz="2200" b="0" i="0" u="none" strike="noStrike" cap="none" dirty="0">
              <a:solidFill>
                <a:srgbClr val="434343"/>
              </a:solidFill>
              <a:latin typeface="Arial"/>
              <a:ea typeface="Arial"/>
              <a:cs typeface="Arial"/>
              <a:sym typeface="Arial"/>
            </a:endParaRPr>
          </a:p>
        </p:txBody>
      </p:sp>
      <p:sp>
        <p:nvSpPr>
          <p:cNvPr id="658" name="Google Shape;658;g25e11802ac4_0_2536"/>
          <p:cNvSpPr txBox="1"/>
          <p:nvPr/>
        </p:nvSpPr>
        <p:spPr>
          <a:xfrm>
            <a:off x="1073400" y="1681632"/>
            <a:ext cx="7874100" cy="83711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dirty="0">
                <a:solidFill>
                  <a:srgbClr val="43464D"/>
                </a:solidFill>
                <a:latin typeface="Helvetica Neue Light"/>
                <a:ea typeface="Helvetica Neue Light"/>
                <a:cs typeface="Helvetica Neue Light"/>
                <a:sym typeface="Helvetica Neue Light"/>
              </a:rPr>
              <a:t>Visible light is in the food we eat and give us the nutrition our bodies need to survive</a:t>
            </a:r>
            <a:endParaRPr sz="2200" b="0" i="0" u="none" strike="noStrike" cap="none" dirty="0">
              <a:solidFill>
                <a:srgbClr val="000000"/>
              </a:solidFill>
              <a:latin typeface="Helvetica Neue Light"/>
              <a:ea typeface="Helvetica Neue Light"/>
              <a:cs typeface="Helvetica Neue Light"/>
              <a:sym typeface="Helvetica Neue Light"/>
            </a:endParaRPr>
          </a:p>
        </p:txBody>
      </p:sp>
      <p:sp>
        <p:nvSpPr>
          <p:cNvPr id="660" name="Google Shape;660;g25e11802ac4_0_2536"/>
          <p:cNvSpPr txBox="1"/>
          <p:nvPr/>
        </p:nvSpPr>
        <p:spPr>
          <a:xfrm>
            <a:off x="1073400" y="2844176"/>
            <a:ext cx="78741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64D"/>
                </a:solidFill>
                <a:latin typeface="Helvetica Neue Light"/>
                <a:ea typeface="Helvetica Neue Light"/>
                <a:cs typeface="Helvetica Neue Light"/>
                <a:sym typeface="Helvetica Neue Light"/>
              </a:rPr>
              <a:t>Visible light helps me see the world around me</a:t>
            </a:r>
            <a:endParaRPr sz="2200" b="0" i="0" u="none" strike="noStrike" cap="none" dirty="0">
              <a:solidFill>
                <a:srgbClr val="000000"/>
              </a:solidFill>
              <a:latin typeface="Helvetica Neue Light"/>
              <a:ea typeface="Helvetica Neue Light"/>
              <a:cs typeface="Helvetica Neue Light"/>
              <a:sym typeface="Helvetica Neue Light"/>
            </a:endParaRPr>
          </a:p>
        </p:txBody>
      </p:sp>
      <p:sp>
        <p:nvSpPr>
          <p:cNvPr id="661" name="Google Shape;661;g25e11802ac4_0_2536"/>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62" name="Google Shape;662;g25e11802ac4_0_2536"/>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63" name="Google Shape;663;g25e11802ac4_0_2536"/>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64" name="Google Shape;664;g25e11802ac4_0_2536"/>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65" name="Google Shape;665;g25e11802ac4_0_2536"/>
          <p:cNvSpPr txBox="1"/>
          <p:nvPr/>
        </p:nvSpPr>
        <p:spPr>
          <a:xfrm>
            <a:off x="1073400" y="5621771"/>
            <a:ext cx="78741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343"/>
                </a:solidFill>
                <a:latin typeface="Helvetica Neue Light"/>
                <a:ea typeface="Helvetica Neue Light"/>
                <a:cs typeface="Helvetica Neue Light"/>
                <a:sym typeface="Helvetica Neue Light"/>
              </a:rPr>
              <a:t>Visible light erodes the surface of rocks giving them their shape</a:t>
            </a:r>
            <a:endParaRPr sz="2200" b="0" i="0" u="none" strike="noStrike" cap="none" dirty="0">
              <a:solidFill>
                <a:srgbClr val="434343"/>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28640247ed3_1_48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72" name="Google Shape;672;g28640247ed3_1_48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73" name="Google Shape;673;g28640247ed3_1_485"/>
          <p:cNvCxnSpPr>
            <a:stCxn id="674" idx="4"/>
            <a:endCxn id="67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75" name="Google Shape;675;g28640247ed3_1_48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76" name="Google Shape;676;g28640247ed3_1_48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74" name="Google Shape;674;g28640247ed3_1_48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77" name="Google Shape;677;g28640247ed3_1_485"/>
          <p:cNvSpPr txBox="1"/>
          <p:nvPr/>
        </p:nvSpPr>
        <p:spPr>
          <a:xfrm>
            <a:off x="485400" y="355700"/>
            <a:ext cx="84621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“how do</a:t>
            </a:r>
            <a:r>
              <a:rPr lang="en-US" sz="2900" i="1">
                <a:latin typeface="Calibri"/>
                <a:ea typeface="Calibri"/>
                <a:cs typeface="Calibri"/>
                <a:sym typeface="Calibri"/>
              </a:rPr>
              <a:t> waves </a:t>
            </a:r>
            <a:r>
              <a:rPr lang="en-US" sz="2900" b="0" i="1" u="none" strike="noStrike" cap="none">
                <a:solidFill>
                  <a:srgbClr val="000000"/>
                </a:solidFill>
                <a:latin typeface="Calibri"/>
                <a:ea typeface="Calibri"/>
                <a:cs typeface="Calibri"/>
                <a:sym typeface="Calibri"/>
              </a:rPr>
              <a:t>impact my life?”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680" name="Google Shape;680;g28640247ed3_1_485"/>
          <p:cNvSpPr txBox="1"/>
          <p:nvPr/>
        </p:nvSpPr>
        <p:spPr>
          <a:xfrm>
            <a:off x="1021950" y="1638772"/>
            <a:ext cx="7977000" cy="904823"/>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400" dirty="0">
                <a:solidFill>
                  <a:srgbClr val="43464D"/>
                </a:solidFill>
                <a:latin typeface="Helvetica Neue Light"/>
                <a:ea typeface="Helvetica Neue Light"/>
                <a:cs typeface="Helvetica Neue Light"/>
                <a:sym typeface="Helvetica Neue Light"/>
              </a:rPr>
              <a:t>Visible light is in the food we eat and give us the nutrition our bodies need to survive</a:t>
            </a:r>
            <a:endParaRPr lang="en-US" sz="2400" b="0" i="0" u="none" strike="noStrike" cap="none" dirty="0">
              <a:solidFill>
                <a:srgbClr val="000000"/>
              </a:solidFill>
              <a:latin typeface="Helvetica Neue Light"/>
              <a:ea typeface="Helvetica Neue Light"/>
              <a:cs typeface="Helvetica Neue Light"/>
              <a:sym typeface="Helvetica Neue Light"/>
            </a:endParaRPr>
          </a:p>
        </p:txBody>
      </p:sp>
      <p:sp>
        <p:nvSpPr>
          <p:cNvPr id="682" name="Google Shape;682;g28640247ed3_1_485"/>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83" name="Google Shape;683;g28640247ed3_1_485"/>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84" name="Google Shape;684;g28640247ed3_1_485"/>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85" name="Google Shape;685;g28640247ed3_1_485"/>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87" name="Google Shape;687;g28640247ed3_1_485"/>
          <p:cNvSpPr/>
          <p:nvPr/>
        </p:nvSpPr>
        <p:spPr>
          <a:xfrm>
            <a:off x="199950" y="2640446"/>
            <a:ext cx="8696100" cy="960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 name="Google Shape;657;g25e11802ac4_0_2536">
            <a:extLst>
              <a:ext uri="{FF2B5EF4-FFF2-40B4-BE49-F238E27FC236}">
                <a16:creationId xmlns:a16="http://schemas.microsoft.com/office/drawing/2014/main" id="{B6C3C856-7F72-D2CF-6FEE-E8AD3446EEF8}"/>
              </a:ext>
            </a:extLst>
          </p:cNvPr>
          <p:cNvSpPr txBox="1"/>
          <p:nvPr/>
        </p:nvSpPr>
        <p:spPr>
          <a:xfrm>
            <a:off x="1021950" y="4306198"/>
            <a:ext cx="78741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343"/>
                </a:solidFill>
                <a:latin typeface="Helvetica Neue Light"/>
                <a:ea typeface="Helvetica Neue Light"/>
                <a:cs typeface="Helvetica Neue Light"/>
                <a:sym typeface="Helvetica Neue Light"/>
              </a:rPr>
              <a:t>Visible light helps me hear the world around me</a:t>
            </a:r>
            <a:endParaRPr sz="2200" b="0" i="0" u="none" strike="noStrike" cap="none" dirty="0">
              <a:solidFill>
                <a:srgbClr val="434343"/>
              </a:solidFill>
              <a:latin typeface="Arial"/>
              <a:ea typeface="Arial"/>
              <a:cs typeface="Arial"/>
              <a:sym typeface="Arial"/>
            </a:endParaRPr>
          </a:p>
        </p:txBody>
      </p:sp>
      <p:sp>
        <p:nvSpPr>
          <p:cNvPr id="5" name="Google Shape;659;g25e11802ac4_0_2536">
            <a:extLst>
              <a:ext uri="{FF2B5EF4-FFF2-40B4-BE49-F238E27FC236}">
                <a16:creationId xmlns:a16="http://schemas.microsoft.com/office/drawing/2014/main" id="{F482CD0D-8712-28D2-D758-04428419E124}"/>
              </a:ext>
            </a:extLst>
          </p:cNvPr>
          <p:cNvSpPr txBox="1"/>
          <p:nvPr/>
        </p:nvSpPr>
        <p:spPr>
          <a:xfrm>
            <a:off x="1073400" y="2926006"/>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Helvetica Neue Light"/>
              <a:ea typeface="Helvetica Neue Light"/>
              <a:cs typeface="Helvetica Neue Light"/>
              <a:sym typeface="Helvetica Neue Light"/>
            </a:endParaRPr>
          </a:p>
        </p:txBody>
      </p:sp>
      <p:sp>
        <p:nvSpPr>
          <p:cNvPr id="6" name="Google Shape;660;g25e11802ac4_0_2536">
            <a:extLst>
              <a:ext uri="{FF2B5EF4-FFF2-40B4-BE49-F238E27FC236}">
                <a16:creationId xmlns:a16="http://schemas.microsoft.com/office/drawing/2014/main" id="{5912B6C5-A5AF-AE24-3F72-F252B1F03334}"/>
              </a:ext>
            </a:extLst>
          </p:cNvPr>
          <p:cNvSpPr txBox="1"/>
          <p:nvPr/>
        </p:nvSpPr>
        <p:spPr>
          <a:xfrm>
            <a:off x="1021950" y="2905023"/>
            <a:ext cx="78741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64D"/>
                </a:solidFill>
                <a:latin typeface="Helvetica Neue Light"/>
                <a:ea typeface="Helvetica Neue Light"/>
                <a:cs typeface="Helvetica Neue Light"/>
                <a:sym typeface="Helvetica Neue Light"/>
              </a:rPr>
              <a:t>Visible light helps me see the world around me</a:t>
            </a:r>
            <a:endParaRPr sz="2200" b="0" i="0" u="none" strike="noStrike" cap="none" dirty="0">
              <a:solidFill>
                <a:srgbClr val="000000"/>
              </a:solidFill>
              <a:latin typeface="Helvetica Neue Light"/>
              <a:ea typeface="Helvetica Neue Light"/>
              <a:cs typeface="Helvetica Neue Light"/>
              <a:sym typeface="Helvetica Neue Light"/>
            </a:endParaRPr>
          </a:p>
        </p:txBody>
      </p:sp>
      <p:sp>
        <p:nvSpPr>
          <p:cNvPr id="7" name="Google Shape;665;g25e11802ac4_0_2536">
            <a:extLst>
              <a:ext uri="{FF2B5EF4-FFF2-40B4-BE49-F238E27FC236}">
                <a16:creationId xmlns:a16="http://schemas.microsoft.com/office/drawing/2014/main" id="{11A82869-BF09-B3B5-724E-3AD9CB51AC54}"/>
              </a:ext>
            </a:extLst>
          </p:cNvPr>
          <p:cNvSpPr txBox="1"/>
          <p:nvPr/>
        </p:nvSpPr>
        <p:spPr>
          <a:xfrm>
            <a:off x="1021950" y="5631219"/>
            <a:ext cx="78741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343"/>
                </a:solidFill>
                <a:latin typeface="Helvetica Neue Light"/>
                <a:ea typeface="Helvetica Neue Light"/>
                <a:cs typeface="Helvetica Neue Light"/>
                <a:sym typeface="Helvetica Neue Light"/>
              </a:rPr>
              <a:t>Visible light erodes the surface of rocks </a:t>
            </a:r>
            <a:r>
              <a:rPr lang="en-US" sz="2200" dirty="0" err="1">
                <a:solidFill>
                  <a:srgbClr val="434343"/>
                </a:solidFill>
                <a:latin typeface="Helvetica Neue Light"/>
                <a:ea typeface="Helvetica Neue Light"/>
                <a:cs typeface="Helvetica Neue Light"/>
                <a:sym typeface="Helvetica Neue Light"/>
              </a:rPr>
              <a:t>giv</a:t>
            </a:r>
            <a:endParaRPr sz="2200" b="0" i="0" u="none" strike="noStrike" cap="none" dirty="0">
              <a:solidFill>
                <a:srgbClr val="434343"/>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85"/>
          <p:cNvSpPr txBox="1"/>
          <p:nvPr/>
        </p:nvSpPr>
        <p:spPr>
          <a:xfrm>
            <a:off x="849542" y="162531"/>
            <a:ext cx="8085911" cy="20191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Waves</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disturbances that travel through a medium, transporting energy from one location to another without transporting matter</a:t>
            </a:r>
            <a:endParaRPr sz="3000" b="1">
              <a:solidFill>
                <a:schemeClr val="dk1"/>
              </a:solidFill>
              <a:latin typeface="Calibri"/>
              <a:ea typeface="Calibri"/>
              <a:cs typeface="Calibri"/>
              <a:sym typeface="Calibri"/>
            </a:endParaRPr>
          </a:p>
        </p:txBody>
      </p:sp>
      <p:sp>
        <p:nvSpPr>
          <p:cNvPr id="818" name="Google Shape;818;p8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9" name="Google Shape;819;p85" descr="he Physics of Sound"/>
          <p:cNvPicPr preferRelativeResize="0"/>
          <p:nvPr/>
        </p:nvPicPr>
        <p:blipFill rotWithShape="1">
          <a:blip r:embed="rId4">
            <a:alphaModFix/>
          </a:blip>
          <a:srcRect/>
          <a:stretch/>
        </p:blipFill>
        <p:spPr>
          <a:xfrm>
            <a:off x="1242950" y="1867151"/>
            <a:ext cx="6722268" cy="44815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25e11802ac4_0_2649"/>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4" name="Google Shape;694;g25e11802ac4_0_264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95" name="Google Shape;695;g25e11802ac4_0_264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96" name="Google Shape;696;g25e11802ac4_0_2649"/>
          <p:cNvCxnSpPr>
            <a:stCxn id="697" idx="4"/>
            <a:endCxn id="69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98" name="Google Shape;698;g25e11802ac4_0_264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99" name="Google Shape;699;g25e11802ac4_0_264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97" name="Google Shape;697;g25e11802ac4_0_264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00" name="Google Shape;700;g25e11802ac4_0_2649"/>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701" name="Google Shape;701;g25e11802ac4_0_2649"/>
          <p:cNvCxnSpPr>
            <a:stCxn id="702" idx="4"/>
            <a:endCxn id="693"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703" name="Google Shape;703;g25e11802ac4_0_2649"/>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704" name="Google Shape;704;g25e11802ac4_0_2649"/>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702" name="Google Shape;702;g25e11802ac4_0_2649"/>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6" name="Google Shape;706;g25e11802ac4_0_2649"/>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707" name="Google Shape;707;g25e11802ac4_0_2649"/>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708" name="Google Shape;708;g25e11802ac4_0_2649"/>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709" name="Google Shape;709;g25e11802ac4_0_2649"/>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does</a:t>
            </a:r>
            <a:r>
              <a:rPr lang="en-US" sz="1800" dirty="0">
                <a:latin typeface="Helvetica Neue Light"/>
                <a:ea typeface="Helvetica Neue Light"/>
                <a:cs typeface="Helvetica Neue Light"/>
                <a:sym typeface="Helvetica Neue Light"/>
              </a:rPr>
              <a:t> visible light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710" name="Google Shape;710;g25e11802ac4_0_2649"/>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Wave</a:t>
            </a:r>
            <a:endParaRPr sz="700" b="0" i="0" u="none" strike="noStrike" cap="none">
              <a:solidFill>
                <a:srgbClr val="000000"/>
              </a:solidFill>
              <a:latin typeface="Arial"/>
              <a:ea typeface="Arial"/>
              <a:cs typeface="Arial"/>
              <a:sym typeface="Arial"/>
            </a:endParaRPr>
          </a:p>
        </p:txBody>
      </p:sp>
      <p:sp>
        <p:nvSpPr>
          <p:cNvPr id="713" name="Google Shape;713;g25e11802ac4_0_2649"/>
          <p:cNvSpPr txBox="1"/>
          <p:nvPr/>
        </p:nvSpPr>
        <p:spPr>
          <a:xfrm>
            <a:off x="5127532" y="5043321"/>
            <a:ext cx="33666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64D"/>
                </a:solidFill>
                <a:latin typeface="Helvetica Neue Light"/>
                <a:ea typeface="Helvetica Neue Light"/>
                <a:cs typeface="Helvetica Neue Light"/>
                <a:sym typeface="Helvetica Neue Light"/>
              </a:rPr>
              <a:t>Visible light helps me see the world around me</a:t>
            </a:r>
            <a:endParaRPr lang="en-US" sz="2200" b="0" i="0" u="none" strike="noStrike" cap="none" dirty="0">
              <a:solidFill>
                <a:srgbClr val="000000"/>
              </a:solidFill>
              <a:latin typeface="Helvetica Neue Light"/>
              <a:ea typeface="Helvetica Neue Light"/>
              <a:cs typeface="Helvetica Neue Light"/>
              <a:sym typeface="Helvetica Neue Light"/>
            </a:endParaRPr>
          </a:p>
        </p:txBody>
      </p:sp>
      <p:sp>
        <p:nvSpPr>
          <p:cNvPr id="2" name="Google Shape;644;g25e11802ac4_0_2511">
            <a:extLst>
              <a:ext uri="{FF2B5EF4-FFF2-40B4-BE49-F238E27FC236}">
                <a16:creationId xmlns:a16="http://schemas.microsoft.com/office/drawing/2014/main" id="{54C9547B-E29E-37C5-6A0F-0F1B59ED4141}"/>
              </a:ext>
            </a:extLst>
          </p:cNvPr>
          <p:cNvSpPr txBox="1"/>
          <p:nvPr/>
        </p:nvSpPr>
        <p:spPr>
          <a:xfrm>
            <a:off x="669804" y="4816650"/>
            <a:ext cx="33666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434343"/>
                </a:solidFill>
                <a:latin typeface="Helvetica Neue Light"/>
                <a:ea typeface="Helvetica Neue Light"/>
                <a:cs typeface="Helvetica Neue Light"/>
                <a:sym typeface="Helvetica Neue Light"/>
              </a:rPr>
              <a:t>A rainbow in the sky</a:t>
            </a:r>
            <a:endParaRPr sz="1400" b="0" i="0" u="none" strike="noStrike" cap="none" dirty="0">
              <a:solidFill>
                <a:srgbClr val="434343"/>
              </a:solidFill>
              <a:latin typeface="Arial"/>
              <a:ea typeface="Arial"/>
              <a:cs typeface="Arial"/>
              <a:sym typeface="Arial"/>
            </a:endParaRPr>
          </a:p>
        </p:txBody>
      </p:sp>
      <p:sp>
        <p:nvSpPr>
          <p:cNvPr id="3" name="Google Shape;576;g25e11802ac4_0_2343">
            <a:extLst>
              <a:ext uri="{FF2B5EF4-FFF2-40B4-BE49-F238E27FC236}">
                <a16:creationId xmlns:a16="http://schemas.microsoft.com/office/drawing/2014/main" id="{3287463A-B629-E8AA-93B6-5DA1DCFB47C9}"/>
              </a:ext>
            </a:extLst>
          </p:cNvPr>
          <p:cNvSpPr txBox="1"/>
          <p:nvPr/>
        </p:nvSpPr>
        <p:spPr>
          <a:xfrm>
            <a:off x="669804" y="1338800"/>
            <a:ext cx="36645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highlight>
                  <a:srgbClr val="FFFFFF"/>
                </a:highlight>
                <a:latin typeface="Helvetica Neue Light"/>
                <a:ea typeface="Helvetica Neue Light"/>
                <a:cs typeface="Helvetica Neue Light"/>
                <a:sym typeface="Helvetica Neue Light"/>
              </a:rPr>
              <a:t>The part of the electromagnetic spectrum that can be seen by the human eye</a:t>
            </a:r>
            <a:endParaRPr lang="en-US" sz="2400" i="0" u="none" strike="noStrike" cap="none" dirty="0">
              <a:solidFill>
                <a:srgbClr val="000000"/>
              </a:solidFill>
              <a:latin typeface="Helvetica Neue Light"/>
              <a:ea typeface="Helvetica Neue Light"/>
              <a:cs typeface="Helvetica Neue Light"/>
              <a:sym typeface="Helvetica Neue Light"/>
            </a:endParaRPr>
          </a:p>
        </p:txBody>
      </p:sp>
      <p:pic>
        <p:nvPicPr>
          <p:cNvPr id="4" name="Picture 3">
            <a:extLst>
              <a:ext uri="{FF2B5EF4-FFF2-40B4-BE49-F238E27FC236}">
                <a16:creationId xmlns:a16="http://schemas.microsoft.com/office/drawing/2014/main" id="{5A28707D-EFB4-71F4-2FC5-9E4514506169}"/>
              </a:ext>
            </a:extLst>
          </p:cNvPr>
          <p:cNvPicPr>
            <a:picLocks noChangeAspect="1"/>
          </p:cNvPicPr>
          <p:nvPr/>
        </p:nvPicPr>
        <p:blipFill>
          <a:blip r:embed="rId3"/>
          <a:stretch>
            <a:fillRect/>
          </a:stretch>
        </p:blipFill>
        <p:spPr>
          <a:xfrm>
            <a:off x="6038827" y="1097312"/>
            <a:ext cx="2431500" cy="189730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14"/>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1036" name="Google Shape;1036;p114"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15"/>
          <p:cNvSpPr txBox="1">
            <a:spLocks noGrp="1"/>
          </p:cNvSpPr>
          <p:nvPr>
            <p:ph type="ctrTitle"/>
          </p:nvPr>
        </p:nvSpPr>
        <p:spPr>
          <a:xfrm>
            <a:off x="849542" y="288067"/>
            <a:ext cx="8086351"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400"/>
              <a:buFont typeface="Calibri"/>
              <a:buNone/>
            </a:pPr>
            <a:r>
              <a:rPr lang="en-US" sz="3400" b="1" u="sng" dirty="0"/>
              <a:t>Visible Light </a:t>
            </a:r>
            <a:r>
              <a:rPr lang="en-US" sz="3400" b="1" dirty="0"/>
              <a:t>: </a:t>
            </a:r>
            <a:r>
              <a:rPr lang="en-US" sz="3400" dirty="0"/>
              <a:t>the part of the electromagnetic spectrum you can see with your eyes</a:t>
            </a:r>
            <a:endParaRPr sz="3400" b="1" dirty="0"/>
          </a:p>
        </p:txBody>
      </p:sp>
      <p:pic>
        <p:nvPicPr>
          <p:cNvPr id="1043" name="Google Shape;1043;p115" descr="radiant.jpg"/>
          <p:cNvPicPr preferRelativeResize="0"/>
          <p:nvPr/>
        </p:nvPicPr>
        <p:blipFill rotWithShape="1">
          <a:blip r:embed="rId3">
            <a:alphaModFix/>
          </a:blip>
          <a:srcRect l="-48956" r="-48956"/>
          <a:stretch/>
        </p:blipFill>
        <p:spPr>
          <a:xfrm>
            <a:off x="424771" y="1973081"/>
            <a:ext cx="8229600" cy="4525963"/>
          </a:xfrm>
          <a:prstGeom prst="rect">
            <a:avLst/>
          </a:prstGeom>
          <a:noFill/>
          <a:ln>
            <a:noFill/>
          </a:ln>
        </p:spPr>
      </p:pic>
      <p:sp>
        <p:nvSpPr>
          <p:cNvPr id="1044" name="Google Shape;1044;p115"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16"/>
          <p:cNvSpPr txBox="1"/>
          <p:nvPr/>
        </p:nvSpPr>
        <p:spPr>
          <a:xfrm>
            <a:off x="778042" y="212386"/>
            <a:ext cx="773229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Travels in waves </a:t>
            </a:r>
            <a:endParaRPr dirty="0"/>
          </a:p>
        </p:txBody>
      </p:sp>
      <p:pic>
        <p:nvPicPr>
          <p:cNvPr id="1051" name="Google Shape;1051;p116" descr="radiant.jpg"/>
          <p:cNvPicPr preferRelativeResize="0"/>
          <p:nvPr/>
        </p:nvPicPr>
        <p:blipFill rotWithShape="1">
          <a:blip r:embed="rId3">
            <a:alphaModFix/>
          </a:blip>
          <a:srcRect l="-48956" r="-48956"/>
          <a:stretch/>
        </p:blipFill>
        <p:spPr>
          <a:xfrm>
            <a:off x="838200" y="1165668"/>
            <a:ext cx="5200888" cy="2860288"/>
          </a:xfrm>
          <a:prstGeom prst="rect">
            <a:avLst/>
          </a:prstGeom>
          <a:noFill/>
          <a:ln>
            <a:noFill/>
          </a:ln>
        </p:spPr>
      </p:pic>
      <p:sp>
        <p:nvSpPr>
          <p:cNvPr id="1056" name="Google Shape;1056;p11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1">
            <a:extLst>
              <a:ext uri="{FF2B5EF4-FFF2-40B4-BE49-F238E27FC236}">
                <a16:creationId xmlns:a16="http://schemas.microsoft.com/office/drawing/2014/main" id="{19F8284D-E924-19F1-62D2-58C18D0F6A0E}"/>
              </a:ext>
            </a:extLst>
          </p:cNvPr>
          <p:cNvSpPr/>
          <p:nvPr/>
        </p:nvSpPr>
        <p:spPr>
          <a:xfrm>
            <a:off x="5328356" y="3091628"/>
            <a:ext cx="1998133" cy="1357941"/>
          </a:xfrm>
          <a:custGeom>
            <a:avLst/>
            <a:gdLst>
              <a:gd name="connsiteX0" fmla="*/ 0 w 1998133"/>
              <a:gd name="connsiteY0" fmla="*/ 441794 h 1357941"/>
              <a:gd name="connsiteX1" fmla="*/ 383822 w 1998133"/>
              <a:gd name="connsiteY1" fmla="*/ 1528 h 1357941"/>
              <a:gd name="connsiteX2" fmla="*/ 270933 w 1998133"/>
              <a:gd name="connsiteY2" fmla="*/ 577261 h 1357941"/>
              <a:gd name="connsiteX3" fmla="*/ 733777 w 1998133"/>
              <a:gd name="connsiteY3" fmla="*/ 170861 h 1357941"/>
              <a:gd name="connsiteX4" fmla="*/ 530577 w 1998133"/>
              <a:gd name="connsiteY4" fmla="*/ 735305 h 1357941"/>
              <a:gd name="connsiteX5" fmla="*/ 993422 w 1998133"/>
              <a:gd name="connsiteY5" fmla="*/ 328905 h 1357941"/>
              <a:gd name="connsiteX6" fmla="*/ 790222 w 1998133"/>
              <a:gd name="connsiteY6" fmla="*/ 904639 h 1357941"/>
              <a:gd name="connsiteX7" fmla="*/ 1241777 w 1998133"/>
              <a:gd name="connsiteY7" fmla="*/ 486950 h 1357941"/>
              <a:gd name="connsiteX8" fmla="*/ 1061155 w 1998133"/>
              <a:gd name="connsiteY8" fmla="*/ 1051394 h 1357941"/>
              <a:gd name="connsiteX9" fmla="*/ 1444977 w 1998133"/>
              <a:gd name="connsiteY9" fmla="*/ 656283 h 1357941"/>
              <a:gd name="connsiteX10" fmla="*/ 1320800 w 1998133"/>
              <a:gd name="connsiteY10" fmla="*/ 1175572 h 1357941"/>
              <a:gd name="connsiteX11" fmla="*/ 1749777 w 1998133"/>
              <a:gd name="connsiteY11" fmla="*/ 836905 h 1357941"/>
              <a:gd name="connsiteX12" fmla="*/ 1557866 w 1998133"/>
              <a:gd name="connsiteY12" fmla="*/ 1356194 h 1357941"/>
              <a:gd name="connsiteX13" fmla="*/ 1998133 w 1998133"/>
              <a:gd name="connsiteY13" fmla="*/ 1017528 h 135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8133" h="1357941">
                <a:moveTo>
                  <a:pt x="0" y="441794"/>
                </a:moveTo>
                <a:cubicBezTo>
                  <a:pt x="169333" y="210372"/>
                  <a:pt x="338667" y="-21050"/>
                  <a:pt x="383822" y="1528"/>
                </a:cubicBezTo>
                <a:cubicBezTo>
                  <a:pt x="428978" y="24106"/>
                  <a:pt x="212607" y="549039"/>
                  <a:pt x="270933" y="577261"/>
                </a:cubicBezTo>
                <a:cubicBezTo>
                  <a:pt x="329259" y="605483"/>
                  <a:pt x="690503" y="144520"/>
                  <a:pt x="733777" y="170861"/>
                </a:cubicBezTo>
                <a:cubicBezTo>
                  <a:pt x="777051" y="197202"/>
                  <a:pt x="487303" y="708964"/>
                  <a:pt x="530577" y="735305"/>
                </a:cubicBezTo>
                <a:cubicBezTo>
                  <a:pt x="573851" y="761646"/>
                  <a:pt x="950148" y="300683"/>
                  <a:pt x="993422" y="328905"/>
                </a:cubicBezTo>
                <a:cubicBezTo>
                  <a:pt x="1036696" y="357127"/>
                  <a:pt x="748830" y="878298"/>
                  <a:pt x="790222" y="904639"/>
                </a:cubicBezTo>
                <a:cubicBezTo>
                  <a:pt x="831615" y="930980"/>
                  <a:pt x="1196622" y="462491"/>
                  <a:pt x="1241777" y="486950"/>
                </a:cubicBezTo>
                <a:cubicBezTo>
                  <a:pt x="1286932" y="511409"/>
                  <a:pt x="1027288" y="1023172"/>
                  <a:pt x="1061155" y="1051394"/>
                </a:cubicBezTo>
                <a:cubicBezTo>
                  <a:pt x="1095022" y="1079616"/>
                  <a:pt x="1401703" y="635587"/>
                  <a:pt x="1444977" y="656283"/>
                </a:cubicBezTo>
                <a:cubicBezTo>
                  <a:pt x="1488251" y="676979"/>
                  <a:pt x="1270000" y="1145468"/>
                  <a:pt x="1320800" y="1175572"/>
                </a:cubicBezTo>
                <a:cubicBezTo>
                  <a:pt x="1371600" y="1205676"/>
                  <a:pt x="1710266" y="806801"/>
                  <a:pt x="1749777" y="836905"/>
                </a:cubicBezTo>
                <a:cubicBezTo>
                  <a:pt x="1789288" y="867009"/>
                  <a:pt x="1516473" y="1326090"/>
                  <a:pt x="1557866" y="1356194"/>
                </a:cubicBezTo>
                <a:cubicBezTo>
                  <a:pt x="1599259" y="1386298"/>
                  <a:pt x="1998133" y="1017528"/>
                  <a:pt x="1998133" y="1017528"/>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 name="Freeform 2">
            <a:extLst>
              <a:ext uri="{FF2B5EF4-FFF2-40B4-BE49-F238E27FC236}">
                <a16:creationId xmlns:a16="http://schemas.microsoft.com/office/drawing/2014/main" id="{A2F723A2-E929-C2B5-EF0A-D3F610C6D966}"/>
              </a:ext>
            </a:extLst>
          </p:cNvPr>
          <p:cNvSpPr/>
          <p:nvPr/>
        </p:nvSpPr>
        <p:spPr>
          <a:xfrm>
            <a:off x="4900841" y="3650428"/>
            <a:ext cx="1998133" cy="1357941"/>
          </a:xfrm>
          <a:custGeom>
            <a:avLst/>
            <a:gdLst>
              <a:gd name="connsiteX0" fmla="*/ 0 w 1998133"/>
              <a:gd name="connsiteY0" fmla="*/ 441794 h 1357941"/>
              <a:gd name="connsiteX1" fmla="*/ 383822 w 1998133"/>
              <a:gd name="connsiteY1" fmla="*/ 1528 h 1357941"/>
              <a:gd name="connsiteX2" fmla="*/ 270933 w 1998133"/>
              <a:gd name="connsiteY2" fmla="*/ 577261 h 1357941"/>
              <a:gd name="connsiteX3" fmla="*/ 733777 w 1998133"/>
              <a:gd name="connsiteY3" fmla="*/ 170861 h 1357941"/>
              <a:gd name="connsiteX4" fmla="*/ 530577 w 1998133"/>
              <a:gd name="connsiteY4" fmla="*/ 735305 h 1357941"/>
              <a:gd name="connsiteX5" fmla="*/ 993422 w 1998133"/>
              <a:gd name="connsiteY5" fmla="*/ 328905 h 1357941"/>
              <a:gd name="connsiteX6" fmla="*/ 790222 w 1998133"/>
              <a:gd name="connsiteY6" fmla="*/ 904639 h 1357941"/>
              <a:gd name="connsiteX7" fmla="*/ 1241777 w 1998133"/>
              <a:gd name="connsiteY7" fmla="*/ 486950 h 1357941"/>
              <a:gd name="connsiteX8" fmla="*/ 1061155 w 1998133"/>
              <a:gd name="connsiteY8" fmla="*/ 1051394 h 1357941"/>
              <a:gd name="connsiteX9" fmla="*/ 1444977 w 1998133"/>
              <a:gd name="connsiteY9" fmla="*/ 656283 h 1357941"/>
              <a:gd name="connsiteX10" fmla="*/ 1320800 w 1998133"/>
              <a:gd name="connsiteY10" fmla="*/ 1175572 h 1357941"/>
              <a:gd name="connsiteX11" fmla="*/ 1749777 w 1998133"/>
              <a:gd name="connsiteY11" fmla="*/ 836905 h 1357941"/>
              <a:gd name="connsiteX12" fmla="*/ 1557866 w 1998133"/>
              <a:gd name="connsiteY12" fmla="*/ 1356194 h 1357941"/>
              <a:gd name="connsiteX13" fmla="*/ 1998133 w 1998133"/>
              <a:gd name="connsiteY13" fmla="*/ 1017528 h 135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8133" h="1357941">
                <a:moveTo>
                  <a:pt x="0" y="441794"/>
                </a:moveTo>
                <a:cubicBezTo>
                  <a:pt x="169333" y="210372"/>
                  <a:pt x="338667" y="-21050"/>
                  <a:pt x="383822" y="1528"/>
                </a:cubicBezTo>
                <a:cubicBezTo>
                  <a:pt x="428978" y="24106"/>
                  <a:pt x="212607" y="549039"/>
                  <a:pt x="270933" y="577261"/>
                </a:cubicBezTo>
                <a:cubicBezTo>
                  <a:pt x="329259" y="605483"/>
                  <a:pt x="690503" y="144520"/>
                  <a:pt x="733777" y="170861"/>
                </a:cubicBezTo>
                <a:cubicBezTo>
                  <a:pt x="777051" y="197202"/>
                  <a:pt x="487303" y="708964"/>
                  <a:pt x="530577" y="735305"/>
                </a:cubicBezTo>
                <a:cubicBezTo>
                  <a:pt x="573851" y="761646"/>
                  <a:pt x="950148" y="300683"/>
                  <a:pt x="993422" y="328905"/>
                </a:cubicBezTo>
                <a:cubicBezTo>
                  <a:pt x="1036696" y="357127"/>
                  <a:pt x="748830" y="878298"/>
                  <a:pt x="790222" y="904639"/>
                </a:cubicBezTo>
                <a:cubicBezTo>
                  <a:pt x="831615" y="930980"/>
                  <a:pt x="1196622" y="462491"/>
                  <a:pt x="1241777" y="486950"/>
                </a:cubicBezTo>
                <a:cubicBezTo>
                  <a:pt x="1286932" y="511409"/>
                  <a:pt x="1027288" y="1023172"/>
                  <a:pt x="1061155" y="1051394"/>
                </a:cubicBezTo>
                <a:cubicBezTo>
                  <a:pt x="1095022" y="1079616"/>
                  <a:pt x="1401703" y="635587"/>
                  <a:pt x="1444977" y="656283"/>
                </a:cubicBezTo>
                <a:cubicBezTo>
                  <a:pt x="1488251" y="676979"/>
                  <a:pt x="1270000" y="1145468"/>
                  <a:pt x="1320800" y="1175572"/>
                </a:cubicBezTo>
                <a:cubicBezTo>
                  <a:pt x="1371600" y="1205676"/>
                  <a:pt x="1710266" y="806801"/>
                  <a:pt x="1749777" y="836905"/>
                </a:cubicBezTo>
                <a:cubicBezTo>
                  <a:pt x="1789288" y="867009"/>
                  <a:pt x="1516473" y="1326090"/>
                  <a:pt x="1557866" y="1356194"/>
                </a:cubicBezTo>
                <a:cubicBezTo>
                  <a:pt x="1599259" y="1386298"/>
                  <a:pt x="1998133" y="1017528"/>
                  <a:pt x="1998133" y="1017528"/>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4" name="Freeform 3">
            <a:extLst>
              <a:ext uri="{FF2B5EF4-FFF2-40B4-BE49-F238E27FC236}">
                <a16:creationId xmlns:a16="http://schemas.microsoft.com/office/drawing/2014/main" id="{7BD72DA2-A94D-45AD-1C82-35A9CC066E3D}"/>
              </a:ext>
            </a:extLst>
          </p:cNvPr>
          <p:cNvSpPr/>
          <p:nvPr/>
        </p:nvSpPr>
        <p:spPr>
          <a:xfrm>
            <a:off x="4401308" y="4329398"/>
            <a:ext cx="2089803" cy="1357941"/>
          </a:xfrm>
          <a:custGeom>
            <a:avLst/>
            <a:gdLst>
              <a:gd name="connsiteX0" fmla="*/ 0 w 1998133"/>
              <a:gd name="connsiteY0" fmla="*/ 441794 h 1357941"/>
              <a:gd name="connsiteX1" fmla="*/ 383822 w 1998133"/>
              <a:gd name="connsiteY1" fmla="*/ 1528 h 1357941"/>
              <a:gd name="connsiteX2" fmla="*/ 270933 w 1998133"/>
              <a:gd name="connsiteY2" fmla="*/ 577261 h 1357941"/>
              <a:gd name="connsiteX3" fmla="*/ 733777 w 1998133"/>
              <a:gd name="connsiteY3" fmla="*/ 170861 h 1357941"/>
              <a:gd name="connsiteX4" fmla="*/ 530577 w 1998133"/>
              <a:gd name="connsiteY4" fmla="*/ 735305 h 1357941"/>
              <a:gd name="connsiteX5" fmla="*/ 993422 w 1998133"/>
              <a:gd name="connsiteY5" fmla="*/ 328905 h 1357941"/>
              <a:gd name="connsiteX6" fmla="*/ 790222 w 1998133"/>
              <a:gd name="connsiteY6" fmla="*/ 904639 h 1357941"/>
              <a:gd name="connsiteX7" fmla="*/ 1241777 w 1998133"/>
              <a:gd name="connsiteY7" fmla="*/ 486950 h 1357941"/>
              <a:gd name="connsiteX8" fmla="*/ 1061155 w 1998133"/>
              <a:gd name="connsiteY8" fmla="*/ 1051394 h 1357941"/>
              <a:gd name="connsiteX9" fmla="*/ 1444977 w 1998133"/>
              <a:gd name="connsiteY9" fmla="*/ 656283 h 1357941"/>
              <a:gd name="connsiteX10" fmla="*/ 1320800 w 1998133"/>
              <a:gd name="connsiteY10" fmla="*/ 1175572 h 1357941"/>
              <a:gd name="connsiteX11" fmla="*/ 1749777 w 1998133"/>
              <a:gd name="connsiteY11" fmla="*/ 836905 h 1357941"/>
              <a:gd name="connsiteX12" fmla="*/ 1557866 w 1998133"/>
              <a:gd name="connsiteY12" fmla="*/ 1356194 h 1357941"/>
              <a:gd name="connsiteX13" fmla="*/ 1998133 w 1998133"/>
              <a:gd name="connsiteY13" fmla="*/ 1017528 h 135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8133" h="1357941">
                <a:moveTo>
                  <a:pt x="0" y="441794"/>
                </a:moveTo>
                <a:cubicBezTo>
                  <a:pt x="169333" y="210372"/>
                  <a:pt x="338667" y="-21050"/>
                  <a:pt x="383822" y="1528"/>
                </a:cubicBezTo>
                <a:cubicBezTo>
                  <a:pt x="428978" y="24106"/>
                  <a:pt x="212607" y="549039"/>
                  <a:pt x="270933" y="577261"/>
                </a:cubicBezTo>
                <a:cubicBezTo>
                  <a:pt x="329259" y="605483"/>
                  <a:pt x="690503" y="144520"/>
                  <a:pt x="733777" y="170861"/>
                </a:cubicBezTo>
                <a:cubicBezTo>
                  <a:pt x="777051" y="197202"/>
                  <a:pt x="487303" y="708964"/>
                  <a:pt x="530577" y="735305"/>
                </a:cubicBezTo>
                <a:cubicBezTo>
                  <a:pt x="573851" y="761646"/>
                  <a:pt x="950148" y="300683"/>
                  <a:pt x="993422" y="328905"/>
                </a:cubicBezTo>
                <a:cubicBezTo>
                  <a:pt x="1036696" y="357127"/>
                  <a:pt x="748830" y="878298"/>
                  <a:pt x="790222" y="904639"/>
                </a:cubicBezTo>
                <a:cubicBezTo>
                  <a:pt x="831615" y="930980"/>
                  <a:pt x="1196622" y="462491"/>
                  <a:pt x="1241777" y="486950"/>
                </a:cubicBezTo>
                <a:cubicBezTo>
                  <a:pt x="1286932" y="511409"/>
                  <a:pt x="1027288" y="1023172"/>
                  <a:pt x="1061155" y="1051394"/>
                </a:cubicBezTo>
                <a:cubicBezTo>
                  <a:pt x="1095022" y="1079616"/>
                  <a:pt x="1401703" y="635587"/>
                  <a:pt x="1444977" y="656283"/>
                </a:cubicBezTo>
                <a:cubicBezTo>
                  <a:pt x="1488251" y="676979"/>
                  <a:pt x="1270000" y="1145468"/>
                  <a:pt x="1320800" y="1175572"/>
                </a:cubicBezTo>
                <a:cubicBezTo>
                  <a:pt x="1371600" y="1205676"/>
                  <a:pt x="1710266" y="806801"/>
                  <a:pt x="1749777" y="836905"/>
                </a:cubicBezTo>
                <a:cubicBezTo>
                  <a:pt x="1789288" y="867009"/>
                  <a:pt x="1516473" y="1326090"/>
                  <a:pt x="1557866" y="1356194"/>
                </a:cubicBezTo>
                <a:cubicBezTo>
                  <a:pt x="1599259" y="1386298"/>
                  <a:pt x="1998133" y="1017528"/>
                  <a:pt x="1998133" y="1017528"/>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1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17"/>
          <p:cNvSpPr txBox="1"/>
          <p:nvPr/>
        </p:nvSpPr>
        <p:spPr>
          <a:xfrm>
            <a:off x="722555" y="298084"/>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electromagnetic spectrum? How do we experience it in everyday life?</a:t>
            </a:r>
            <a:endParaRPr sz="3000">
              <a:solidFill>
                <a:schemeClr val="dk1"/>
              </a:solidFill>
              <a:latin typeface="Calibri"/>
              <a:ea typeface="Calibri"/>
              <a:cs typeface="Calibri"/>
              <a:sym typeface="Calibri"/>
            </a:endParaRPr>
          </a:p>
        </p:txBody>
      </p:sp>
      <p:pic>
        <p:nvPicPr>
          <p:cNvPr id="1064" name="Google Shape;1064;p117" descr="spectrum.jpg"/>
          <p:cNvPicPr preferRelativeResize="0"/>
          <p:nvPr/>
        </p:nvPicPr>
        <p:blipFill rotWithShape="1">
          <a:blip r:embed="rId4">
            <a:alphaModFix/>
          </a:blip>
          <a:srcRect t="-2376" b="-2376"/>
          <a:stretch/>
        </p:blipFill>
        <p:spPr>
          <a:xfrm>
            <a:off x="636044" y="1780673"/>
            <a:ext cx="7969086" cy="438269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pic>
        <p:nvPicPr>
          <p:cNvPr id="1070" name="Google Shape;1070;p118"/>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pic>
        <p:nvPicPr>
          <p:cNvPr id="1075" name="Google Shape;1075;p119" descr="IEP Translation – Communication from OSEP regarding the ..."/>
          <p:cNvPicPr preferRelativeResize="0"/>
          <p:nvPr/>
        </p:nvPicPr>
        <p:blipFill rotWithShape="1">
          <a:blip r:embed="rId3">
            <a:alphaModFix/>
          </a:blip>
          <a:srcRect/>
          <a:stretch/>
        </p:blipFill>
        <p:spPr>
          <a:xfrm>
            <a:off x="2095928" y="924218"/>
            <a:ext cx="5718382" cy="904494"/>
          </a:xfrm>
          <a:prstGeom prst="rect">
            <a:avLst/>
          </a:prstGeom>
          <a:noFill/>
          <a:ln>
            <a:noFill/>
          </a:ln>
        </p:spPr>
      </p:pic>
      <p:pic>
        <p:nvPicPr>
          <p:cNvPr id="1076" name="Google Shape;1076;p119"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1077" name="Google Shape;1077;p119"/>
          <p:cNvPicPr preferRelativeResize="0"/>
          <p:nvPr/>
        </p:nvPicPr>
        <p:blipFill rotWithShape="1">
          <a:blip r:embed="rId5">
            <a:alphaModFix/>
          </a:blip>
          <a:srcRect/>
          <a:stretch/>
        </p:blipFill>
        <p:spPr>
          <a:xfrm>
            <a:off x="1056729" y="4236386"/>
            <a:ext cx="7452642" cy="1289764"/>
          </a:xfrm>
          <a:prstGeom prst="rect">
            <a:avLst/>
          </a:prstGeom>
          <a:noFill/>
          <a:ln>
            <a:noFill/>
          </a:ln>
        </p:spPr>
      </p:pic>
      <p:sp>
        <p:nvSpPr>
          <p:cNvPr id="1078" name="Google Shape;1078;p119"/>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1079" name="Google Shape;1079;p119"/>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86"/>
          <p:cNvSpPr txBox="1"/>
          <p:nvPr/>
        </p:nvSpPr>
        <p:spPr>
          <a:xfrm>
            <a:off x="849541" y="123839"/>
            <a:ext cx="8013979"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Transverse Waves</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waves that travel perpendicularly to the direction they are moving</a:t>
            </a:r>
            <a:endParaRPr sz="2800" b="1">
              <a:solidFill>
                <a:schemeClr val="dk1"/>
              </a:solidFill>
              <a:latin typeface="Calibri"/>
              <a:ea typeface="Calibri"/>
              <a:cs typeface="Calibri"/>
              <a:sym typeface="Calibri"/>
            </a:endParaRPr>
          </a:p>
        </p:txBody>
      </p:sp>
      <p:sp>
        <p:nvSpPr>
          <p:cNvPr id="826" name="Google Shape;826;p8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7" name="Google Shape;827;p86" descr="wavelength.jpg"/>
          <p:cNvPicPr preferRelativeResize="0"/>
          <p:nvPr/>
        </p:nvPicPr>
        <p:blipFill rotWithShape="1">
          <a:blip r:embed="rId4">
            <a:alphaModFix/>
          </a:blip>
          <a:srcRect l="-10572" r="-10572"/>
          <a:stretch/>
        </p:blipFill>
        <p:spPr>
          <a:xfrm>
            <a:off x="424771" y="1738814"/>
            <a:ext cx="8229600" cy="45259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87"/>
          <p:cNvSpPr txBox="1">
            <a:spLocks noGrp="1"/>
          </p:cNvSpPr>
          <p:nvPr>
            <p:ph type="ctrTitle"/>
          </p:nvPr>
        </p:nvSpPr>
        <p:spPr>
          <a:xfrm>
            <a:off x="1134725" y="366100"/>
            <a:ext cx="7159200" cy="1614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2800" b="1" u="sng"/>
              <a:t>Electromagnetic Waves:</a:t>
            </a:r>
            <a:r>
              <a:rPr lang="en-US" sz="2800"/>
              <a:t> waves that are created as a result of vibrations between an electric field and a magnetic field</a:t>
            </a:r>
            <a:endParaRPr sz="2800"/>
          </a:p>
        </p:txBody>
      </p:sp>
      <p:pic>
        <p:nvPicPr>
          <p:cNvPr id="834" name="Google Shape;834;p87"/>
          <p:cNvPicPr preferRelativeResize="0"/>
          <p:nvPr/>
        </p:nvPicPr>
        <p:blipFill rotWithShape="1">
          <a:blip r:embed="rId3">
            <a:alphaModFix/>
          </a:blip>
          <a:srcRect/>
          <a:stretch/>
        </p:blipFill>
        <p:spPr>
          <a:xfrm>
            <a:off x="1165233" y="2212398"/>
            <a:ext cx="6813529" cy="4108533"/>
          </a:xfrm>
          <a:prstGeom prst="rect">
            <a:avLst/>
          </a:prstGeom>
          <a:noFill/>
          <a:ln>
            <a:noFill/>
          </a:ln>
        </p:spPr>
      </p:pic>
      <p:sp>
        <p:nvSpPr>
          <p:cNvPr id="835" name="Google Shape;835;p8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0"/>
          <p:cNvSpPr txBox="1">
            <a:spLocks noGrp="1"/>
          </p:cNvSpPr>
          <p:nvPr>
            <p:ph type="ctrTitle"/>
          </p:nvPr>
        </p:nvSpPr>
        <p:spPr>
          <a:xfrm>
            <a:off x="1198722" y="135869"/>
            <a:ext cx="7754359" cy="11474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Electromagnetic Spectrum</a:t>
            </a:r>
            <a:r>
              <a:rPr lang="en-US" sz="3400" b="1"/>
              <a:t>: </a:t>
            </a:r>
            <a:r>
              <a:rPr lang="en-US" sz="3400"/>
              <a:t>range of all types of electromagnetic waves</a:t>
            </a:r>
            <a:endParaRPr sz="3400" b="1"/>
          </a:p>
        </p:txBody>
      </p:sp>
      <p:pic>
        <p:nvPicPr>
          <p:cNvPr id="656" name="Google Shape;656;p70" descr="spectrum.jpg"/>
          <p:cNvPicPr preferRelativeResize="0"/>
          <p:nvPr/>
        </p:nvPicPr>
        <p:blipFill rotWithShape="1">
          <a:blip r:embed="rId3">
            <a:alphaModFix/>
          </a:blip>
          <a:srcRect t="5192" b="5191"/>
          <a:stretch/>
        </p:blipFill>
        <p:spPr>
          <a:xfrm>
            <a:off x="514044" y="1941096"/>
            <a:ext cx="8110972" cy="3816100"/>
          </a:xfrm>
          <a:prstGeom prst="rect">
            <a:avLst/>
          </a:prstGeom>
          <a:noFill/>
          <a:ln>
            <a:noFill/>
          </a:ln>
        </p:spPr>
      </p:pic>
      <p:sp>
        <p:nvSpPr>
          <p:cNvPr id="657" name="Google Shape;657;p70"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52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88"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2328</Words>
  <Application>Microsoft Macintosh PowerPoint</Application>
  <PresentationFormat>On-screen Show (4:3)</PresentationFormat>
  <Paragraphs>283</Paragraphs>
  <Slides>56</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Helvetica Neue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Electromagnetic Waves: waves that are created as a result of vibrations between an electric field and a magnetic field</vt:lpstr>
      <vt:lpstr>Electromagnetic Spectrum: range of all types of electromagnetic waves</vt:lpstr>
      <vt:lpstr>PowerPoint Presentation</vt:lpstr>
      <vt:lpstr>PowerPoint Presentation</vt:lpstr>
      <vt:lpstr>PowerPoint Presentation</vt:lpstr>
      <vt:lpstr>PowerPoint Presentation</vt:lpstr>
      <vt:lpstr>PowerPoint Presentation</vt:lpstr>
      <vt:lpstr>Visible Light : the part of the electromagnetic spectrum you can see with your eyes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Visible Light : the part of the electromagnetic spectrum you can see with your eyes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2</cp:revision>
  <dcterms:created xsi:type="dcterms:W3CDTF">2020-09-19T21:08:02Z</dcterms:created>
  <dcterms:modified xsi:type="dcterms:W3CDTF">2023-10-29T00:29:32Z</dcterms:modified>
</cp:coreProperties>
</file>