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6" r:id="rId2"/>
    <p:sldId id="335" r:id="rId3"/>
    <p:sldId id="336" r:id="rId4"/>
    <p:sldId id="337" r:id="rId5"/>
    <p:sldId id="419" r:id="rId6"/>
    <p:sldId id="339" r:id="rId7"/>
    <p:sldId id="340" r:id="rId8"/>
    <p:sldId id="390" r:id="rId9"/>
    <p:sldId id="341" r:id="rId10"/>
    <p:sldId id="342" r:id="rId11"/>
    <p:sldId id="343" r:id="rId12"/>
    <p:sldId id="391" r:id="rId13"/>
    <p:sldId id="344" r:id="rId14"/>
    <p:sldId id="345" r:id="rId15"/>
    <p:sldId id="346" r:id="rId16"/>
    <p:sldId id="347" r:id="rId17"/>
    <p:sldId id="348" r:id="rId18"/>
    <p:sldId id="392" r:id="rId19"/>
    <p:sldId id="371" r:id="rId20"/>
    <p:sldId id="351" r:id="rId21"/>
    <p:sldId id="352" r:id="rId22"/>
    <p:sldId id="396" r:id="rId23"/>
    <p:sldId id="397" r:id="rId24"/>
    <p:sldId id="353" r:id="rId25"/>
    <p:sldId id="354" r:id="rId26"/>
    <p:sldId id="355" r:id="rId27"/>
    <p:sldId id="398" r:id="rId28"/>
    <p:sldId id="372" r:id="rId29"/>
    <p:sldId id="373" r:id="rId30"/>
    <p:sldId id="374" r:id="rId31"/>
    <p:sldId id="357" r:id="rId32"/>
    <p:sldId id="358" r:id="rId33"/>
    <p:sldId id="399" r:id="rId34"/>
    <p:sldId id="400" r:id="rId35"/>
    <p:sldId id="375" r:id="rId36"/>
    <p:sldId id="376" r:id="rId37"/>
    <p:sldId id="389" r:id="rId38"/>
    <p:sldId id="401" r:id="rId39"/>
    <p:sldId id="379" r:id="rId40"/>
    <p:sldId id="380" r:id="rId41"/>
    <p:sldId id="381" r:id="rId42"/>
    <p:sldId id="402" r:id="rId43"/>
    <p:sldId id="383" r:id="rId44"/>
    <p:sldId id="384" r:id="rId45"/>
    <p:sldId id="403" r:id="rId46"/>
    <p:sldId id="386" r:id="rId47"/>
    <p:sldId id="387" r:id="rId48"/>
    <p:sldId id="404" r:id="rId49"/>
    <p:sldId id="365" r:id="rId50"/>
    <p:sldId id="405" r:id="rId51"/>
    <p:sldId id="406" r:id="rId52"/>
    <p:sldId id="369" r:id="rId53"/>
    <p:sldId id="370" r:id="rId5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1" roundtripDataSignature="AMtx7mhlOstCDrvRAJF6XrOd+4hb6V9f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72564"/>
  </p:normalViewPr>
  <p:slideViewPr>
    <p:cSldViewPr snapToGrid="0">
      <p:cViewPr varScale="1">
        <p:scale>
          <a:sx n="82" d="100"/>
          <a:sy n="82" d="100"/>
        </p:scale>
        <p:origin x="248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12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12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1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is the difference between waves and transverse waves? </a:t>
            </a:r>
          </a:p>
          <a:p>
            <a:pPr marL="0" lvl="0" indent="0" algn="l" rtl="0">
              <a:spcBef>
                <a:spcPts val="0"/>
              </a:spcBef>
              <a:spcAft>
                <a:spcPts val="0"/>
              </a:spcAft>
              <a:buNone/>
            </a:pPr>
            <a:endParaRPr dirty="0"/>
          </a:p>
          <a:p>
            <a:pPr marL="0" lvl="0" indent="0" algn="l" rtl="0">
              <a:spcBef>
                <a:spcPts val="0"/>
              </a:spcBef>
              <a:spcAft>
                <a:spcPts val="0"/>
              </a:spcAft>
              <a:buNone/>
            </a:pPr>
            <a:r>
              <a:rPr lang="en-US" dirty="0"/>
              <a:t>[Transverse waves are simply a type of wave that moves sideways to the direction they are moving. This is not the case for all waves.]</a:t>
            </a:r>
            <a:endParaRPr dirty="0"/>
          </a:p>
        </p:txBody>
      </p:sp>
      <p:sp>
        <p:nvSpPr>
          <p:cNvPr id="845" name="Google Shape;845;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are electromagnetic waves?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dirty="0"/>
              <a:t>[Electromagnetic waves are waves that are created as a result of vibrations between an electric field and a magnetic field.</a:t>
            </a:r>
            <a:r>
              <a:rPr lang="en-US" dirty="0"/>
              <a:t>]</a:t>
            </a:r>
            <a:endParaRPr sz="1200" dirty="0"/>
          </a:p>
          <a:p>
            <a:pPr marL="0" lvl="0" indent="0" algn="l" rtl="0">
              <a:spcBef>
                <a:spcPts val="0"/>
              </a:spcBef>
              <a:spcAft>
                <a:spcPts val="0"/>
              </a:spcAft>
              <a:buNone/>
            </a:pPr>
            <a:endParaRPr b="0" dirty="0"/>
          </a:p>
        </p:txBody>
      </p:sp>
      <p:sp>
        <p:nvSpPr>
          <p:cNvPr id="856" name="Google Shape;85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electromagnetic spectrum? </a:t>
            </a:r>
            <a:endParaRPr/>
          </a:p>
          <a:p>
            <a:pPr marL="0" marR="0" lvl="0" indent="0" algn="l" rtl="0">
              <a:lnSpc>
                <a:spcPct val="100000"/>
              </a:lnSpc>
              <a:spcBef>
                <a:spcPts val="0"/>
              </a:spcBef>
              <a:spcAft>
                <a:spcPts val="0"/>
              </a:spcAft>
              <a:buClr>
                <a:schemeClr val="dk1"/>
              </a:buClr>
              <a:buSzPts val="1200"/>
              <a:buFont typeface="Calibri"/>
              <a:buNone/>
            </a:pPr>
            <a:r>
              <a:rPr lang="en-US" sz="1200"/>
              <a:t>[The electromagnetic spectrum is the range of all types of electromagnetic waves. These are created as result of vibrations between an electric field and a magnetic field.</a:t>
            </a:r>
            <a:r>
              <a:rPr lang="en-US"/>
              <a:t>]</a:t>
            </a:r>
            <a:endParaRPr b="0"/>
          </a:p>
        </p:txBody>
      </p:sp>
      <p:sp>
        <p:nvSpPr>
          <p:cNvPr id="236" name="Google Shape;23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093321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that we’ve reviewed, let’s define our new term, visible light.</a:t>
            </a:r>
            <a:endParaRPr dirty="0"/>
          </a:p>
        </p:txBody>
      </p:sp>
      <p:sp>
        <p:nvSpPr>
          <p:cNvPr id="864" name="Google Shape;86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Visible light is </a:t>
            </a:r>
            <a:r>
              <a:rPr lang="en-US" sz="1200" dirty="0"/>
              <a:t>wavelengths on the electromagnetic spectrum that people can see with their eyes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81" name="Google Shape;88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is visible light?</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[wavelengths on the electromagnetic spectrum that people can see with their eyes]</a:t>
            </a:r>
            <a:endParaRPr dirty="0"/>
          </a:p>
        </p:txBody>
      </p:sp>
      <p:sp>
        <p:nvSpPr>
          <p:cNvPr id="887" name="Google Shape;887;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95" name="Google Shape;895;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Visible light travels in the form of waves. These waves move in straight lines unless they encounter an obstacle or a different medium (like air changing to water or glass). </a:t>
            </a:r>
            <a:endParaRPr dirty="0"/>
          </a:p>
        </p:txBody>
      </p:sp>
      <p:sp>
        <p:nvSpPr>
          <p:cNvPr id="910" name="Google Shape;91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As visible light shines through a prism we see all the different colors as their wavelengths change</a:t>
            </a:r>
            <a:endParaRPr lang="en-US" dirty="0"/>
          </a:p>
          <a:p>
            <a:pPr marL="0" lvl="0" indent="0" algn="l" rtl="0">
              <a:spcBef>
                <a:spcPts val="0"/>
              </a:spcBef>
              <a:spcAft>
                <a:spcPts val="0"/>
              </a:spcAft>
              <a:buNone/>
            </a:pPr>
            <a:r>
              <a:rPr lang="en-US" dirty="0"/>
              <a:t> </a:t>
            </a:r>
            <a:endParaRPr dirty="0"/>
          </a:p>
        </p:txBody>
      </p:sp>
      <p:sp>
        <p:nvSpPr>
          <p:cNvPr id="910" name="Google Shape;91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62211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Today we’re going to learn about visible light.</a:t>
            </a:r>
            <a:endParaRPr dirty="0"/>
          </a:p>
        </p:txBody>
      </p:sp>
      <p:sp>
        <p:nvSpPr>
          <p:cNvPr id="792" name="Google Shape;79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22" name="Google Shape;922;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How does visible light travel?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a:t>
            </a:r>
            <a:r>
              <a:rPr lang="en-US" b="0" i="0" dirty="0">
                <a:solidFill>
                  <a:srgbClr val="374151"/>
                </a:solidFill>
                <a:effectLst/>
                <a:latin typeface="Söhne"/>
              </a:rPr>
              <a:t>Visible light travels in the form of waves. These waves move in straight lines unless they encounter an obstacle or a different medium (like air changing to water or glass). </a:t>
            </a:r>
            <a:endParaRPr lang="en-US" dirty="0"/>
          </a:p>
        </p:txBody>
      </p:sp>
      <p:sp>
        <p:nvSpPr>
          <p:cNvPr id="928" name="Google Shape;928;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True/False: As visible light shines through a prism we see all the different colors as their wavelengths change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cs typeface="Calibri"/>
                <a:sym typeface="Calibri"/>
              </a:rPr>
              <a:t>[True]</a:t>
            </a:r>
            <a:endParaRPr lang="en-US" dirty="0"/>
          </a:p>
          <a:p>
            <a:pPr marL="0" lvl="0" indent="0" algn="l" rtl="0">
              <a:spcBef>
                <a:spcPts val="0"/>
              </a:spcBef>
              <a:spcAft>
                <a:spcPts val="0"/>
              </a:spcAft>
              <a:buNone/>
            </a:pPr>
            <a:r>
              <a:rPr lang="en-US" dirty="0"/>
              <a:t> </a:t>
            </a:r>
            <a:endParaRPr dirty="0"/>
          </a:p>
        </p:txBody>
      </p:sp>
      <p:sp>
        <p:nvSpPr>
          <p:cNvPr id="910" name="Google Shape;91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55593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True/False: As visible light shines through a prism we see all the different colors as their wavelengths change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cs typeface="Calibri"/>
                <a:sym typeface="Calibri"/>
              </a:rPr>
              <a:t>[True]</a:t>
            </a:r>
            <a:endParaRPr lang="en-US" dirty="0"/>
          </a:p>
          <a:p>
            <a:pPr marL="0" lvl="0" indent="0" algn="l" rtl="0">
              <a:spcBef>
                <a:spcPts val="0"/>
              </a:spcBef>
              <a:spcAft>
                <a:spcPts val="0"/>
              </a:spcAft>
              <a:buNone/>
            </a:pPr>
            <a:r>
              <a:rPr lang="en-US" dirty="0"/>
              <a:t> </a:t>
            </a:r>
            <a:endParaRPr dirty="0"/>
          </a:p>
        </p:txBody>
      </p:sp>
      <p:sp>
        <p:nvSpPr>
          <p:cNvPr id="910" name="Google Shape;91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385043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let’s talk about some examples</a:t>
            </a:r>
            <a:r>
              <a:rPr lang="en-US" b="1" dirty="0"/>
              <a:t> </a:t>
            </a:r>
            <a:r>
              <a:rPr lang="en-US" dirty="0"/>
              <a:t>of </a:t>
            </a:r>
            <a:r>
              <a:rPr lang="en-US" b="1" dirty="0"/>
              <a:t>visible light</a:t>
            </a:r>
            <a:r>
              <a:rPr lang="en-US" b="0" dirty="0"/>
              <a:t>.  </a:t>
            </a:r>
            <a:endParaRPr b="0"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It's good to pick a variety of examples to work through with your students. This prepares them for some types that might trip them up when they try it on their own.</a:t>
            </a:r>
            <a:endParaRPr dirty="0"/>
          </a:p>
        </p:txBody>
      </p:sp>
      <p:sp>
        <p:nvSpPr>
          <p:cNvPr id="936" name="Google Shape;936;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Sunlight is a natural source of visible light. It provides illumination during the day and allows us to see the world around us.</a:t>
            </a:r>
            <a:endParaRPr dirty="0"/>
          </a:p>
        </p:txBody>
      </p:sp>
      <p:sp>
        <p:nvSpPr>
          <p:cNvPr id="943" name="Google Shape;943;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Traffic signals use red, yellow, and green lights to control the flow of vehicles. These colored lights are examples of visible light signals used for communication.</a:t>
            </a:r>
            <a:endParaRPr dirty="0"/>
          </a:p>
        </p:txBody>
      </p:sp>
      <p:sp>
        <p:nvSpPr>
          <p:cNvPr id="955" name="Google Shape;95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Fireworks displays during festivals and celebrations feature colorful lights generated by reactions that show visible light when set off.</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7986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let’s talk about some non-examples of </a:t>
            </a:r>
            <a:r>
              <a:rPr lang="en-US" b="1" dirty="0"/>
              <a:t>visible light</a:t>
            </a:r>
            <a:r>
              <a:rPr lang="en-US" dirty="0"/>
              <a:t>.  </a:t>
            </a:r>
            <a:endParaRPr dirty="0"/>
          </a:p>
        </p:txBody>
      </p:sp>
      <p:sp>
        <p:nvSpPr>
          <p:cNvPr id="521" name="Google Shape;52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739834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Sound waves are not an example of visible light. They are waves of mechanical energy and require a medium and we cannot see them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Non-examples often need some explanation to make it clear to students the difference. Using clear and simple language can help with this.</a:t>
            </a: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37022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Before we start, let’s think about our “big question”: </a:t>
            </a:r>
            <a:r>
              <a:rPr lang="en-US" sz="1200" b="1" i="0" dirty="0">
                <a:solidFill>
                  <a:srgbClr val="374151"/>
                </a:solidFill>
                <a:effectLst/>
                <a:latin typeface="Calibri" panose="020F0502020204030204" pitchFamily="34" charset="0"/>
                <a:cs typeface="Calibri" panose="020F0502020204030204" pitchFamily="34" charset="0"/>
              </a:rPr>
              <a:t>How does light make our day better and help us see and understand things around us?</a:t>
            </a:r>
            <a:r>
              <a:rPr lang="en-US" sz="1200" b="0" i="0" dirty="0">
                <a:solidFill>
                  <a:srgbClr val="374151"/>
                </a:solidFill>
                <a:effectLst/>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b="0" dirty="0"/>
              <a:t>[Pause and illicit predictions from students.]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X-rays are not visible light. You can not see the rays coming out of the x-ray machine, but you can see the image it produces through technology.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Non-examples often need some explanation to make it clear to students the difference. Using clear and simple language can help with this.</a:t>
            </a: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233777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c67eaed7c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dc67eaed7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71" name="Google Shape;971;gdc67eaed7c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are examples of visible light? </a:t>
            </a:r>
            <a:endParaRPr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[fireworks, traffic lights, sunlight]</a:t>
            </a:r>
            <a:endParaRPr b="0" dirty="0"/>
          </a:p>
        </p:txBody>
      </p:sp>
      <p:sp>
        <p:nvSpPr>
          <p:cNvPr id="977" name="Google Shape;97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solidFill>
                  <a:schemeClr val="dk1"/>
                </a:solidFill>
                <a:latin typeface="Calibri"/>
                <a:ea typeface="Calibri"/>
                <a:cs typeface="Calibri"/>
                <a:sym typeface="Calibri"/>
              </a:rPr>
              <a:t>True/False</a:t>
            </a:r>
            <a:r>
              <a:rPr lang="en-US" sz="1200" dirty="0">
                <a:solidFill>
                  <a:schemeClr val="dk1"/>
                </a:solidFill>
                <a:latin typeface="Calibri"/>
                <a:ea typeface="Calibri"/>
                <a:cs typeface="Calibri"/>
                <a:sym typeface="Calibri"/>
              </a:rPr>
              <a:t>: X-Rays are an example of visible light</a:t>
            </a: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[False]</a:t>
            </a:r>
          </a:p>
          <a:p>
            <a:pPr marL="0" lvl="0" indent="0" algn="l" rtl="0">
              <a:spcBef>
                <a:spcPts val="0"/>
              </a:spcBef>
              <a:spcAft>
                <a:spcPts val="0"/>
              </a:spcAft>
              <a:buNone/>
            </a:pPr>
            <a:endParaRPr lang="en-US"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507419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u="sng" dirty="0">
                <a:solidFill>
                  <a:schemeClr val="dk1"/>
                </a:solidFill>
                <a:latin typeface="Calibri"/>
                <a:ea typeface="Calibri"/>
                <a:cs typeface="Calibri"/>
                <a:sym typeface="Calibri"/>
              </a:rPr>
              <a:t>False</a:t>
            </a:r>
            <a:r>
              <a:rPr lang="en-US" sz="1200" dirty="0">
                <a:solidFill>
                  <a:schemeClr val="dk1"/>
                </a:solidFill>
                <a:latin typeface="Calibri"/>
                <a:ea typeface="Calibri"/>
                <a:cs typeface="Calibri"/>
                <a:sym typeface="Calibri"/>
              </a:rPr>
              <a:t>: X-Rays are NOT an example of visible light</a:t>
            </a:r>
          </a:p>
          <a:p>
            <a:pPr marL="0" lvl="0" indent="0" algn="l" rtl="0">
              <a:spcBef>
                <a:spcPts val="0"/>
              </a:spcBef>
              <a:spcAft>
                <a:spcPts val="0"/>
              </a:spcAft>
              <a:buNone/>
            </a:pPr>
            <a:endParaRPr lang="en-US"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122436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visible light</a:t>
            </a:r>
            <a:r>
              <a:rPr lang="en-US" dirty="0">
                <a:solidFill>
                  <a:srgbClr val="242424"/>
                </a:solidFill>
              </a:rPr>
              <a:t>. </a:t>
            </a:r>
            <a:endParaRPr dirty="0"/>
          </a:p>
        </p:txBody>
      </p:sp>
      <p:sp>
        <p:nvSpPr>
          <p:cNvPr id="416" name="Google Shape;41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does </a:t>
            </a:r>
            <a:r>
              <a:rPr lang="en-US" b="1" dirty="0">
                <a:solidFill>
                  <a:srgbClr val="242424"/>
                </a:solidFill>
              </a:rPr>
              <a:t>visible light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visible light.</a:t>
            </a:r>
            <a:endParaRPr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a </a:t>
            </a:r>
            <a:r>
              <a:rPr lang="en-US" b="1" dirty="0"/>
              <a:t>visible light </a:t>
            </a:r>
            <a:r>
              <a:rPr lang="en-US" sz="1200" dirty="0">
                <a:solidFill>
                  <a:schemeClr val="dk1"/>
                </a:solidFill>
              </a:rPr>
              <a:t>from these four choices</a:t>
            </a:r>
            <a:r>
              <a:rPr lang="en-US" dirty="0"/>
              <a:t>.</a:t>
            </a:r>
            <a:endParaRPr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162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The rainbow is the picture that shows</a:t>
            </a:r>
            <a:r>
              <a:rPr lang="en-US" b="1" dirty="0"/>
              <a:t> visible light</a:t>
            </a:r>
            <a:r>
              <a:rPr lang="en-US" dirty="0"/>
              <a:t>.</a:t>
            </a:r>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820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t>
            </a:r>
            <a:r>
              <a:rPr lang="en-US" b="1" dirty="0"/>
              <a:t>visible light</a:t>
            </a:r>
            <a:r>
              <a:rPr lang="en-US" dirty="0"/>
              <a:t>.</a:t>
            </a:r>
            <a:endParaRPr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09" name="Google Shape;80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b="1" dirty="0"/>
              <a:t>visible light</a:t>
            </a:r>
            <a:r>
              <a:rPr lang="en-US" sz="1200" b="1" dirty="0">
                <a:solidFill>
                  <a:schemeClr val="dk1"/>
                </a:solidFill>
              </a:rPr>
              <a:t> </a:t>
            </a:r>
            <a:r>
              <a:rPr lang="en-US" sz="1200" dirty="0">
                <a:solidFill>
                  <a:schemeClr val="dk1"/>
                </a:solidFill>
              </a:rPr>
              <a:t>from these four choices.</a:t>
            </a:r>
            <a:endParaRPr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8640247ed3_1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28640247ed3_1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highlight>
                  <a:srgbClr val="FFFFFF"/>
                </a:highlight>
                <a:latin typeface="Helvetica Neue Light"/>
                <a:ea typeface="Helvetica Neue Light"/>
                <a:cs typeface="Helvetica Neue Light"/>
                <a:sym typeface="Helvetica Neue Light"/>
              </a:rPr>
              <a:t>The part of the electromagnetic spectrum that can be seen by the human eye.</a:t>
            </a:r>
            <a:endParaRPr lang="en-US" sz="120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r>
              <a:rPr lang="en-US" dirty="0"/>
              <a:t>” is correct! This is the definition of </a:t>
            </a:r>
            <a:r>
              <a:rPr lang="en-US" b="1" dirty="0"/>
              <a:t>visible light.</a:t>
            </a:r>
            <a:endParaRPr sz="1200" dirty="0">
              <a:solidFill>
                <a:schemeClr val="dk1"/>
              </a:solidFill>
            </a:endParaRPr>
          </a:p>
        </p:txBody>
      </p:sp>
      <p:sp>
        <p:nvSpPr>
          <p:cNvPr id="534" name="Google Shape;534;g28640247ed3_1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visible light: </a:t>
            </a:r>
            <a:r>
              <a:rPr lang="en-US" sz="1200" dirty="0">
                <a:solidFill>
                  <a:schemeClr val="dk1"/>
                </a:solidFill>
                <a:highlight>
                  <a:srgbClr val="FFFFFF"/>
                </a:highlight>
                <a:latin typeface="Helvetica Neue Light"/>
                <a:ea typeface="Helvetica Neue Light"/>
                <a:cs typeface="Helvetica Neue Light"/>
                <a:sym typeface="Helvetica Neue Light"/>
              </a:rPr>
              <a:t>Wavelengths on the electromagnetic spectrum that people can see with their eyes</a:t>
            </a:r>
            <a:endParaRPr lang="en-US" sz="120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7270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a:t>
            </a:r>
            <a:r>
              <a:rPr lang="en-US" dirty="0"/>
              <a:t> </a:t>
            </a:r>
            <a:r>
              <a:rPr lang="en-US" b="1" dirty="0"/>
              <a:t>visible light</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8640247ed3_1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28640247ed3_1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“a rainbow in the sky” is correct! This is an example of a </a:t>
            </a:r>
            <a:r>
              <a:rPr lang="en-US" b="1" dirty="0"/>
              <a:t>visible light.</a:t>
            </a:r>
            <a:endParaRPr sz="1200" dirty="0">
              <a:solidFill>
                <a:schemeClr val="dk1"/>
              </a:solidFill>
            </a:endParaRPr>
          </a:p>
        </p:txBody>
      </p:sp>
      <p:sp>
        <p:nvSpPr>
          <p:cNvPr id="601" name="Google Shape;601;g28640247ed3_1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dirty="0"/>
              <a:t>Here is the Frayer Model with a picture, definition, and an example of</a:t>
            </a:r>
            <a:r>
              <a:rPr lang="en-US" sz="1200" b="1" dirty="0"/>
              <a:t> visible light:</a:t>
            </a:r>
            <a:r>
              <a:rPr lang="en-US" sz="1200" dirty="0"/>
              <a:t> </a:t>
            </a:r>
            <a:r>
              <a:rPr lang="en-US" sz="1200" b="0" i="0" u="none" strike="noStrike" cap="none" dirty="0">
                <a:solidFill>
                  <a:srgbClr val="000000"/>
                </a:solidFill>
                <a:latin typeface="Helvetica Neue Light"/>
                <a:ea typeface="Helvetica Neue Light"/>
                <a:cs typeface="Helvetica Neue Light"/>
                <a:sym typeface="Helvetica Neue Light"/>
              </a:rPr>
              <a:t>Fireworks in the sky.</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92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does visible light 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8640247ed3_1_4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28640247ed3_1_4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cs typeface="Helvetica Neue Light"/>
                <a:sym typeface="Helvetica Neue Light"/>
              </a:rPr>
              <a:t>Visible light helps me see the world around me</a:t>
            </a:r>
            <a:r>
              <a:rPr lang="en-US" dirty="0"/>
              <a:t>.” That is correct! This is an example of how </a:t>
            </a:r>
            <a:r>
              <a:rPr lang="en-US" b="1" dirty="0"/>
              <a:t>visible light </a:t>
            </a:r>
            <a:r>
              <a:rPr lang="en-US" dirty="0"/>
              <a:t>impacts your life.</a:t>
            </a:r>
            <a:endParaRPr sz="1200" dirty="0">
              <a:solidFill>
                <a:schemeClr val="dk1"/>
              </a:solidFill>
            </a:endParaRPr>
          </a:p>
        </p:txBody>
      </p:sp>
      <p:sp>
        <p:nvSpPr>
          <p:cNvPr id="669" name="Google Shape;669;g28640247ed3_1_4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200" dirty="0">
                <a:solidFill>
                  <a:schemeClr val="dk1"/>
                </a:solidFill>
              </a:rPr>
              <a:t>Here is the Frayer Model with a picture, definition, example, and a correct response to “</a:t>
            </a:r>
            <a:r>
              <a:rPr lang="en-US" sz="1200" b="0" i="0" u="none" strike="noStrike" cap="none" dirty="0">
                <a:solidFill>
                  <a:srgbClr val="000000"/>
                </a:solidFill>
                <a:latin typeface="Helvetica Neue Light"/>
                <a:ea typeface="Helvetica Neue Light"/>
                <a:cs typeface="Helvetica Neue Light"/>
                <a:sym typeface="Helvetica Neue Light"/>
              </a:rPr>
              <a:t>How does</a:t>
            </a:r>
            <a:r>
              <a:rPr lang="en-US" sz="1200" dirty="0">
                <a:latin typeface="Helvetica Neue Light"/>
                <a:ea typeface="Helvetica Neue Light"/>
                <a:cs typeface="Helvetica Neue Light"/>
                <a:sym typeface="Helvetica Neue Light"/>
              </a:rPr>
              <a:t> </a:t>
            </a:r>
            <a:r>
              <a:rPr lang="en-US" sz="1200" b="1" dirty="0">
                <a:latin typeface="Helvetica Neue Light"/>
                <a:ea typeface="Helvetica Neue Light"/>
                <a:cs typeface="Helvetica Neue Light"/>
                <a:sym typeface="Helvetica Neue Light"/>
              </a:rPr>
              <a:t>visible light </a:t>
            </a:r>
            <a:r>
              <a:rPr lang="en-US" sz="1200" b="0" i="0" u="none" strike="noStrike" cap="none" dirty="0">
                <a:solidFill>
                  <a:srgbClr val="000000"/>
                </a:solidFill>
                <a:latin typeface="Helvetica Neue Light"/>
                <a:ea typeface="Helvetica Neue Light"/>
                <a:cs typeface="Helvetica Neue Light"/>
                <a:sym typeface="Helvetica Neue Light"/>
              </a:rPr>
              <a:t>impact my life</a:t>
            </a:r>
            <a:r>
              <a:rPr lang="en-US" sz="1200" dirty="0">
                <a:solidFill>
                  <a:schemeClr val="dk1"/>
                </a:solidFill>
              </a:rPr>
              <a:t>?”:  </a:t>
            </a:r>
            <a:r>
              <a:rPr lang="en-US" sz="1200" dirty="0">
                <a:solidFill>
                  <a:srgbClr val="43464D"/>
                </a:solidFill>
                <a:latin typeface="Helvetica Neue Light"/>
                <a:ea typeface="Helvetica Neue Light"/>
                <a:cs typeface="Helvetica Neue Light"/>
                <a:sym typeface="Helvetica Neue Light"/>
              </a:rPr>
              <a:t>Visible light helps me see the world around me</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7383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 good general strategy for information retention is: 1) tell them what you're going to teach them, 2) teach them, and 3) tell them what you just taught them. Make sure to include the third and final step. While it is easy to think a quick review of what you just went over is unnecessary, it can be incredibly useful in helping the students remember the information over the long term.</a:t>
            </a:r>
            <a:endParaRPr/>
          </a:p>
        </p:txBody>
      </p:sp>
      <p:sp>
        <p:nvSpPr>
          <p:cNvPr id="1033" name="Google Shape;103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Waves are </a:t>
            </a:r>
            <a:r>
              <a:rPr lang="en-US" sz="1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1200" b="1" dirty="0">
                <a:solidFill>
                  <a:srgbClr val="0C0C0C"/>
                </a:solidFill>
                <a:latin typeface="Calibri" panose="020F0502020204030204" pitchFamily="34" charset="0"/>
                <a:ea typeface="Calibri"/>
                <a:cs typeface="Calibri" panose="020F0502020204030204" pitchFamily="34" charset="0"/>
                <a:sym typeface="Calibri"/>
              </a:rPr>
              <a:t> </a:t>
            </a:r>
            <a:r>
              <a:rPr lang="en-US" sz="1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dirty="0"/>
          </a:p>
        </p:txBody>
      </p:sp>
      <p:sp>
        <p:nvSpPr>
          <p:cNvPr id="815" name="Google Shape;815;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Visible light is </a:t>
            </a:r>
            <a:r>
              <a:rPr lang="en-US" sz="1200" dirty="0"/>
              <a:t>wavelengths on the electromagnetic spectrum that people can see with their eyes</a:t>
            </a:r>
            <a:endParaRPr lang="en-US" dirty="0"/>
          </a:p>
          <a:p>
            <a:pPr marL="0" lvl="0" indent="0" algn="l" rtl="0">
              <a:spcBef>
                <a:spcPts val="0"/>
              </a:spcBef>
              <a:spcAft>
                <a:spcPts val="0"/>
              </a:spcAft>
              <a:buNone/>
            </a:pPr>
            <a:endParaRPr lang="en-US"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2835487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reflect once more on our big question. Our “big question” is:</a:t>
            </a:r>
            <a:r>
              <a:rPr lang="en-US" b="1" dirty="0"/>
              <a:t> </a:t>
            </a:r>
            <a:r>
              <a:rPr lang="en-US" sz="1200" b="1" i="0" dirty="0">
                <a:solidFill>
                  <a:srgbClr val="374151"/>
                </a:solidFill>
                <a:effectLst/>
                <a:latin typeface="Calibri" panose="020F0502020204030204" pitchFamily="34" charset="0"/>
                <a:cs typeface="Calibri" panose="020F0502020204030204" pitchFamily="34" charset="0"/>
              </a:rPr>
              <a:t>How does light make our day better and help us see and understand things around us?</a:t>
            </a:r>
          </a:p>
          <a:p>
            <a:pPr marL="0" lvl="0" indent="0" algn="l" rtl="0">
              <a:spcBef>
                <a:spcPts val="0"/>
              </a:spcBef>
              <a:spcAft>
                <a:spcPts val="0"/>
              </a:spcAft>
              <a:buNone/>
            </a:pPr>
            <a:endParaRPr lang="en-US" sz="1200" b="1" i="0" dirty="0">
              <a:solidFill>
                <a:srgbClr val="37415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dirty="0"/>
              <a:t>Does anyone have any additional examples to share that haven’t been discussed yet? </a:t>
            </a:r>
          </a:p>
          <a:p>
            <a:pPr marL="0" lvl="0" indent="0" algn="l" rtl="0">
              <a:spcBef>
                <a:spcPts val="0"/>
              </a:spcBef>
              <a:spcAft>
                <a:spcPts val="0"/>
              </a:spcAft>
              <a:buNone/>
            </a:pPr>
            <a:endParaRPr lang="en-US"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76943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68" name="Google Shape;106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3" name="Google Shape;107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Transverse waves are waves that travel sideways to the direction they are moving. </a:t>
            </a:r>
            <a:endParaRPr dirty="0"/>
          </a:p>
        </p:txBody>
      </p:sp>
      <p:sp>
        <p:nvSpPr>
          <p:cNvPr id="823" name="Google Shape;823;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Electromagnetic waves are waves that are created as a result of vibrations between an electric field and a magnetic field. </a:t>
            </a:r>
            <a:endParaRPr/>
          </a:p>
        </p:txBody>
      </p:sp>
      <p:sp>
        <p:nvSpPr>
          <p:cNvPr id="831" name="Google Shape;831;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electromagnetic spectrum is the range of all types of magnetic waves. </a:t>
            </a:r>
            <a:endParaRPr/>
          </a:p>
          <a:p>
            <a:pPr marL="0" lvl="0" indent="0" algn="l" rtl="0">
              <a:spcBef>
                <a:spcPts val="0"/>
              </a:spcBef>
              <a:spcAft>
                <a:spcPts val="0"/>
              </a:spcAft>
              <a:buNone/>
            </a:pPr>
            <a:endParaRPr/>
          </a:p>
        </p:txBody>
      </p:sp>
      <p:sp>
        <p:nvSpPr>
          <p:cNvPr id="653" name="Google Shape;65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77200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activating prior knowledge – it will save so you so much time if you confirm understanding before asking them to try something independently.</a:t>
            </a:r>
            <a:endParaRPr/>
          </a:p>
        </p:txBody>
      </p:sp>
      <p:sp>
        <p:nvSpPr>
          <p:cNvPr id="839" name="Google Shape;83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20630"/>
            <a:chOff x="814636" y="0"/>
            <a:chExt cx="5854087" cy="6420630"/>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82877" y="5556630"/>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Simulation/Activity</a:t>
              </a:r>
              <a:endParaRPr sz="1400" b="0" i="0" u="none" strike="noStrike" cap="none" dirty="0">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9"/>
          <p:cNvSpPr txBox="1"/>
          <p:nvPr/>
        </p:nvSpPr>
        <p:spPr>
          <a:xfrm>
            <a:off x="989762" y="216922"/>
            <a:ext cx="782493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waves and transverse waves?</a:t>
            </a:r>
            <a:endParaRPr/>
          </a:p>
        </p:txBody>
      </p:sp>
      <p:sp>
        <p:nvSpPr>
          <p:cNvPr id="848" name="Google Shape;848;p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9"/>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0" name="Google Shape;850;p89"/>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1" name="Google Shape;851;p89" descr="he Physics of Sound"/>
          <p:cNvPicPr preferRelativeResize="0"/>
          <p:nvPr/>
        </p:nvPicPr>
        <p:blipFill rotWithShape="1">
          <a:blip r:embed="rId4">
            <a:alphaModFix/>
          </a:blip>
          <a:srcRect/>
          <a:stretch/>
        </p:blipFill>
        <p:spPr>
          <a:xfrm>
            <a:off x="270913" y="2868596"/>
            <a:ext cx="3978442" cy="2652295"/>
          </a:xfrm>
          <a:prstGeom prst="rect">
            <a:avLst/>
          </a:prstGeom>
          <a:noFill/>
          <a:ln>
            <a:noFill/>
          </a:ln>
        </p:spPr>
      </p:pic>
      <p:pic>
        <p:nvPicPr>
          <p:cNvPr id="852" name="Google Shape;852;p89" descr="wavelength.jpg"/>
          <p:cNvPicPr preferRelativeResize="0"/>
          <p:nvPr/>
        </p:nvPicPr>
        <p:blipFill rotWithShape="1">
          <a:blip r:embed="rId5">
            <a:alphaModFix/>
          </a:blip>
          <a:srcRect l="-10572" r="-10572"/>
          <a:stretch/>
        </p:blipFill>
        <p:spPr>
          <a:xfrm>
            <a:off x="4388930" y="2883133"/>
            <a:ext cx="4769823" cy="26232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0"/>
          <p:cNvSpPr txBox="1"/>
          <p:nvPr/>
        </p:nvSpPr>
        <p:spPr>
          <a:xfrm>
            <a:off x="946484" y="150361"/>
            <a:ext cx="78606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electromagnetic waves?</a:t>
            </a:r>
            <a:endParaRPr/>
          </a:p>
        </p:txBody>
      </p:sp>
      <p:sp>
        <p:nvSpPr>
          <p:cNvPr id="859" name="Google Shape;859;p9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p90"/>
          <p:cNvPicPr preferRelativeResize="0"/>
          <p:nvPr/>
        </p:nvPicPr>
        <p:blipFill rotWithShape="1">
          <a:blip r:embed="rId4">
            <a:alphaModFix/>
          </a:blip>
          <a:srcRect/>
          <a:stretch/>
        </p:blipFill>
        <p:spPr>
          <a:xfrm>
            <a:off x="1183643" y="1610477"/>
            <a:ext cx="6813529" cy="41085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p:nvPr/>
        </p:nvSpPr>
        <p:spPr>
          <a:xfrm>
            <a:off x="1119554" y="198487"/>
            <a:ext cx="75271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electromagnetic spectrum?</a:t>
            </a:r>
            <a:endParaRPr/>
          </a:p>
        </p:txBody>
      </p:sp>
      <p:sp>
        <p:nvSpPr>
          <p:cNvPr id="239" name="Google Shape;239;p1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16" descr="spectrum.jpg"/>
          <p:cNvPicPr preferRelativeResize="0"/>
          <p:nvPr/>
        </p:nvPicPr>
        <p:blipFill rotWithShape="1">
          <a:blip r:embed="rId4">
            <a:alphaModFix/>
          </a:blip>
          <a:srcRect t="-2376" b="-2376"/>
          <a:stretch/>
        </p:blipFill>
        <p:spPr>
          <a:xfrm>
            <a:off x="977796" y="1556085"/>
            <a:ext cx="7298883" cy="4014104"/>
          </a:xfrm>
          <a:prstGeom prst="rect">
            <a:avLst/>
          </a:prstGeom>
          <a:noFill/>
          <a:ln>
            <a:noFill/>
          </a:ln>
        </p:spPr>
      </p:pic>
    </p:spTree>
    <p:extLst>
      <p:ext uri="{BB962C8B-B14F-4D97-AF65-F5344CB8AC3E}">
        <p14:creationId xmlns:p14="http://schemas.microsoft.com/office/powerpoint/2010/main" val="2201221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1"/>
          <p:cNvSpPr txBox="1"/>
          <p:nvPr/>
        </p:nvSpPr>
        <p:spPr>
          <a:xfrm>
            <a:off x="2266425" y="1110536"/>
            <a:ext cx="4611150"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chemeClr val="dk1"/>
                </a:solidFill>
                <a:latin typeface="Calibri"/>
                <a:ea typeface="Calibri"/>
                <a:cs typeface="Calibri"/>
                <a:sym typeface="Calibri"/>
              </a:rPr>
              <a:t>Visible Light</a:t>
            </a:r>
            <a:endParaRPr sz="6600" b="1" dirty="0">
              <a:solidFill>
                <a:schemeClr val="dk1"/>
              </a:solidFill>
              <a:latin typeface="Calibri"/>
              <a:ea typeface="Calibri"/>
              <a:cs typeface="Calibri"/>
              <a:sym typeface="Calibri"/>
            </a:endParaRPr>
          </a:p>
        </p:txBody>
      </p:sp>
      <p:sp>
        <p:nvSpPr>
          <p:cNvPr id="867" name="Google Shape;867;p9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8" name="Google Shape;868;p9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3"/>
        <p:cNvGrpSpPr/>
        <p:nvPr/>
      </p:nvGrpSpPr>
      <p:grpSpPr>
        <a:xfrm>
          <a:off x="0" y="0"/>
          <a:ext cx="0" cy="0"/>
          <a:chOff x="0" y="0"/>
          <a:chExt cx="0" cy="0"/>
        </a:xfrm>
      </p:grpSpPr>
      <p:sp useBgFill="1">
        <p:nvSpPr>
          <p:cNvPr id="886" name="Rectangle 88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Google Shape;874;p92"/>
          <p:cNvSpPr txBox="1">
            <a:spLocks noGrp="1"/>
          </p:cNvSpPr>
          <p:nvPr>
            <p:ph type="ctrTitle"/>
          </p:nvPr>
        </p:nvSpPr>
        <p:spPr>
          <a:xfrm>
            <a:off x="628650" y="562271"/>
            <a:ext cx="7886700" cy="1128417"/>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200" b="1" u="sng" kern="1200" dirty="0">
                <a:solidFill>
                  <a:schemeClr val="tx1"/>
                </a:solidFill>
                <a:latin typeface="Calibri" panose="020F0502020204030204" pitchFamily="34" charset="0"/>
                <a:ea typeface="+mj-ea"/>
                <a:cs typeface="Calibri" panose="020F0502020204030204" pitchFamily="34" charset="0"/>
              </a:rPr>
              <a:t>Visible Light</a:t>
            </a:r>
            <a:r>
              <a:rPr lang="en-US" sz="3200" b="1" kern="1200" dirty="0">
                <a:solidFill>
                  <a:schemeClr val="tx1"/>
                </a:solidFill>
                <a:latin typeface="Calibri" panose="020F0502020204030204" pitchFamily="34" charset="0"/>
                <a:ea typeface="+mj-ea"/>
                <a:cs typeface="Calibri" panose="020F0502020204030204" pitchFamily="34" charset="0"/>
              </a:rPr>
              <a:t>: </a:t>
            </a:r>
            <a:r>
              <a:rPr lang="en-US" sz="3200" kern="1200" dirty="0">
                <a:solidFill>
                  <a:schemeClr val="tx1"/>
                </a:solidFill>
                <a:latin typeface="Calibri" panose="020F0502020204030204" pitchFamily="34" charset="0"/>
                <a:ea typeface="+mj-ea"/>
                <a:cs typeface="Calibri" panose="020F0502020204030204" pitchFamily="34" charset="0"/>
              </a:rPr>
              <a:t>wavelengths on the electromagnetic spectrum that people can see with their eyes</a:t>
            </a:r>
            <a:endParaRPr lang="en-US" sz="3200" b="1"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rainbow colored lights on a black background&#10;&#10;Description automatically generated">
            <a:extLst>
              <a:ext uri="{FF2B5EF4-FFF2-40B4-BE49-F238E27FC236}">
                <a16:creationId xmlns:a16="http://schemas.microsoft.com/office/drawing/2014/main" id="{A093CBAE-4903-66BB-135D-FECB02387C1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875" name="Google Shape;875;p9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92"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74"/>
                                        </p:tgtEl>
                                        <p:attrNameLst>
                                          <p:attrName>style.visibility</p:attrName>
                                        </p:attrNameLst>
                                      </p:cBhvr>
                                      <p:to>
                                        <p:strVal val="visible"/>
                                      </p:to>
                                    </p:set>
                                    <p:animEffect transition="in" filter="fade">
                                      <p:cBhvr>
                                        <p:cTn id="7" dur="7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8"/>
        <p:cNvGrpSpPr/>
        <p:nvPr/>
      </p:nvGrpSpPr>
      <p:grpSpPr>
        <a:xfrm>
          <a:off x="0" y="0"/>
          <a:ext cx="0" cy="0"/>
          <a:chOff x="0" y="0"/>
          <a:chExt cx="0" cy="0"/>
        </a:xfrm>
      </p:grpSpPr>
      <p:sp useBgFill="1">
        <p:nvSpPr>
          <p:cNvPr id="900" name="Rectangle 89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Google Shape;889;p94"/>
          <p:cNvSpPr txBox="1"/>
          <p:nvPr/>
        </p:nvSpPr>
        <p:spPr>
          <a:xfrm>
            <a:off x="628650" y="562271"/>
            <a:ext cx="7886700" cy="1128417"/>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4500" kern="1200">
                <a:solidFill>
                  <a:schemeClr val="tx1"/>
                </a:solidFill>
                <a:latin typeface="+mj-lt"/>
                <a:ea typeface="+mj-ea"/>
                <a:cs typeface="+mj-cs"/>
                <a:sym typeface="Calibri"/>
              </a:rPr>
              <a:t>What is visible light?</a:t>
            </a:r>
            <a:endParaRPr lang="en-US" sz="4500" kern="1200">
              <a:solidFill>
                <a:schemeClr val="tx1"/>
              </a:solidFill>
              <a:latin typeface="+mj-lt"/>
              <a:ea typeface="+mj-ea"/>
              <a:cs typeface="+mj-cs"/>
            </a:endParaRPr>
          </a:p>
        </p:txBody>
      </p:sp>
      <p:pic>
        <p:nvPicPr>
          <p:cNvPr id="3" name="Picture 2" descr="A rainbow colored lights on a black background&#10;&#10;Description automatically generated">
            <a:extLst>
              <a:ext uri="{FF2B5EF4-FFF2-40B4-BE49-F238E27FC236}">
                <a16:creationId xmlns:a16="http://schemas.microsoft.com/office/drawing/2014/main" id="{C3A55BFF-6707-E741-0002-822523ED6C4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890" name="Google Shape;890;p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9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98" name="Google Shape;898;p9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7"/>
          <p:cNvSpPr txBox="1"/>
          <p:nvPr/>
        </p:nvSpPr>
        <p:spPr>
          <a:xfrm>
            <a:off x="479160" y="417576"/>
            <a:ext cx="8182230" cy="1249394"/>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5700" kern="1200">
                <a:solidFill>
                  <a:schemeClr val="tx1"/>
                </a:solidFill>
                <a:latin typeface="+mj-lt"/>
                <a:ea typeface="+mj-ea"/>
                <a:cs typeface="+mj-cs"/>
                <a:sym typeface="Calibri"/>
              </a:rPr>
              <a:t>Travels as waves</a:t>
            </a:r>
            <a:endParaRPr lang="en-US" sz="5700" kern="1200">
              <a:solidFill>
                <a:schemeClr val="tx1"/>
              </a:solidFill>
              <a:latin typeface="+mj-lt"/>
              <a:ea typeface="+mj-ea"/>
              <a:cs typeface="+mj-cs"/>
            </a:endParaRPr>
          </a:p>
        </p:txBody>
      </p:sp>
      <p:pic>
        <p:nvPicPr>
          <p:cNvPr id="2" name="Picture 1" descr="A rainbow colored light streaks&#10;&#10;Description automatically generated with medium confidence">
            <a:extLst>
              <a:ext uri="{FF2B5EF4-FFF2-40B4-BE49-F238E27FC236}">
                <a16:creationId xmlns:a16="http://schemas.microsoft.com/office/drawing/2014/main" id="{FDAD7B95-5E4D-517D-6399-A306B93E87E2}"/>
              </a:ext>
            </a:extLst>
          </p:cNvPr>
          <p:cNvPicPr>
            <a:picLocks noChangeAspect="1"/>
          </p:cNvPicPr>
          <p:nvPr/>
        </p:nvPicPr>
        <p:blipFill rotWithShape="1">
          <a:blip r:embed="rId3"/>
          <a:srcRect l="11514" r="13405" b="1"/>
          <a:stretch/>
        </p:blipFill>
        <p:spPr>
          <a:xfrm>
            <a:off x="1953109" y="1941473"/>
            <a:ext cx="5234331" cy="4949769"/>
          </a:xfrm>
          <a:prstGeom prst="rect">
            <a:avLst/>
          </a:prstGeom>
        </p:spPr>
      </p:pic>
      <p:sp>
        <p:nvSpPr>
          <p:cNvPr id="913" name="Google Shape;913;p9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7"/>
          <p:cNvSpPr txBox="1"/>
          <p:nvPr/>
        </p:nvSpPr>
        <p:spPr>
          <a:xfrm>
            <a:off x="778042" y="212386"/>
            <a:ext cx="7732294"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As visible light shines through a prism we see all the different colors as their wavelengths change</a:t>
            </a:r>
            <a:endParaRPr dirty="0"/>
          </a:p>
        </p:txBody>
      </p:sp>
      <p:sp>
        <p:nvSpPr>
          <p:cNvPr id="913" name="Google Shape;913;p9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890F377-2475-B757-2498-E9B45F2B6FC2}"/>
              </a:ext>
            </a:extLst>
          </p:cNvPr>
          <p:cNvPicPr>
            <a:picLocks noChangeAspect="1"/>
          </p:cNvPicPr>
          <p:nvPr/>
        </p:nvPicPr>
        <p:blipFill>
          <a:blip r:embed="rId4"/>
          <a:stretch>
            <a:fillRect/>
          </a:stretch>
        </p:blipFill>
        <p:spPr>
          <a:xfrm>
            <a:off x="1767480" y="1972658"/>
            <a:ext cx="5581587" cy="4672956"/>
          </a:xfrm>
          <a:prstGeom prst="rect">
            <a:avLst/>
          </a:prstGeom>
        </p:spPr>
      </p:pic>
    </p:spTree>
    <p:extLst>
      <p:ext uri="{BB962C8B-B14F-4D97-AF65-F5344CB8AC3E}">
        <p14:creationId xmlns:p14="http://schemas.microsoft.com/office/powerpoint/2010/main" val="92822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3"/>
        <p:cNvGrpSpPr/>
        <p:nvPr/>
      </p:nvGrpSpPr>
      <p:grpSpPr>
        <a:xfrm>
          <a:off x="0" y="0"/>
          <a:ext cx="0" cy="0"/>
          <a:chOff x="0" y="0"/>
          <a:chExt cx="0" cy="0"/>
        </a:xfrm>
      </p:grpSpPr>
      <p:sp useBgFill="1">
        <p:nvSpPr>
          <p:cNvPr id="799" name="Rectangle 79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Google Shape;794;p82"/>
          <p:cNvSpPr txBox="1"/>
          <p:nvPr/>
        </p:nvSpPr>
        <p:spPr>
          <a:xfrm>
            <a:off x="628650" y="1333982"/>
            <a:ext cx="7886700" cy="83257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pPr>
            <a:r>
              <a:rPr lang="en-US" sz="7200" kern="1200" dirty="0">
                <a:solidFill>
                  <a:schemeClr val="tx1"/>
                </a:solidFill>
                <a:latin typeface="Calibri" panose="020F0502020204030204" pitchFamily="34" charset="0"/>
                <a:ea typeface="+mj-ea"/>
                <a:cs typeface="Calibri" panose="020F0502020204030204" pitchFamily="34" charset="0"/>
                <a:sym typeface="Calibri"/>
              </a:rPr>
              <a:t>Visible Light</a:t>
            </a:r>
          </a:p>
          <a:p>
            <a:pPr marL="0" marR="0" lvl="0" indent="0">
              <a:lnSpc>
                <a:spcPct val="90000"/>
              </a:lnSpc>
              <a:spcBef>
                <a:spcPct val="0"/>
              </a:spcBef>
              <a:spcAft>
                <a:spcPts val="600"/>
              </a:spcAft>
            </a:pPr>
            <a:endParaRPr lang="en-US" sz="7200" kern="1200" dirty="0">
              <a:solidFill>
                <a:schemeClr val="tx1"/>
              </a:solidFill>
              <a:latin typeface="Calibri" panose="020F0502020204030204" pitchFamily="34" charset="0"/>
              <a:ea typeface="+mj-ea"/>
              <a:cs typeface="Calibri" panose="020F0502020204030204" pitchFamily="34" charset="0"/>
              <a:sym typeface="Calibri"/>
            </a:endParaRPr>
          </a:p>
        </p:txBody>
      </p:sp>
      <p:pic>
        <p:nvPicPr>
          <p:cNvPr id="3" name="Picture 2" descr="A close up of a string of lights&#10;&#10;Description automatically generated">
            <a:extLst>
              <a:ext uri="{FF2B5EF4-FFF2-40B4-BE49-F238E27FC236}">
                <a16:creationId xmlns:a16="http://schemas.microsoft.com/office/drawing/2014/main" id="{EA388669-2A38-2BF0-0B33-E1F210C8C05A}"/>
              </a:ext>
            </a:extLst>
          </p:cNvPr>
          <p:cNvPicPr>
            <a:picLocks noChangeAspect="1"/>
          </p:cNvPicPr>
          <p:nvPr/>
        </p:nvPicPr>
        <p:blipFill rotWithShape="1">
          <a:blip r:embed="rId3"/>
          <a:srcRect t="4256" b="9570"/>
          <a:stretch/>
        </p:blipFill>
        <p:spPr>
          <a:xfrm>
            <a:off x="628650" y="1845426"/>
            <a:ext cx="7884410" cy="4450303"/>
          </a:xfrm>
          <a:prstGeom prst="rect">
            <a:avLst/>
          </a:prstGeom>
        </p:spPr>
      </p:pic>
      <p:sp>
        <p:nvSpPr>
          <p:cNvPr id="4" name="Google Shape;787;p81">
            <a:extLst>
              <a:ext uri="{FF2B5EF4-FFF2-40B4-BE49-F238E27FC236}">
                <a16:creationId xmlns:a16="http://schemas.microsoft.com/office/drawing/2014/main" id="{81EBDBB0-6697-F0A0-4823-44AE13AA2F18}"/>
              </a:ext>
            </a:extLst>
          </p:cNvPr>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788;p81">
            <a:extLst>
              <a:ext uri="{FF2B5EF4-FFF2-40B4-BE49-F238E27FC236}">
                <a16:creationId xmlns:a16="http://schemas.microsoft.com/office/drawing/2014/main" id="{9DE18266-AEFF-9D59-E1AA-4776EDD30A79}"/>
              </a:ext>
            </a:extLst>
          </p:cNvPr>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9"/>
        <p:cNvGrpSpPr/>
        <p:nvPr/>
      </p:nvGrpSpPr>
      <p:grpSpPr>
        <a:xfrm>
          <a:off x="0" y="0"/>
          <a:ext cx="0" cy="0"/>
          <a:chOff x="0" y="0"/>
          <a:chExt cx="0" cy="0"/>
        </a:xfrm>
      </p:grpSpPr>
      <p:sp useBgFill="1">
        <p:nvSpPr>
          <p:cNvPr id="936" name="Rectangle 93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Google Shape;930;p99"/>
          <p:cNvSpPr txBox="1"/>
          <p:nvPr/>
        </p:nvSpPr>
        <p:spPr>
          <a:xfrm>
            <a:off x="628650" y="562271"/>
            <a:ext cx="7886700" cy="1128417"/>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4500" kern="1200">
                <a:solidFill>
                  <a:schemeClr val="tx1"/>
                </a:solidFill>
                <a:latin typeface="+mj-lt"/>
                <a:ea typeface="+mj-ea"/>
                <a:cs typeface="+mj-cs"/>
                <a:sym typeface="Calibri"/>
              </a:rPr>
              <a:t>How does visible light travel?</a:t>
            </a:r>
            <a:endParaRPr lang="en-US" sz="4500" kern="1200">
              <a:solidFill>
                <a:schemeClr val="tx1"/>
              </a:solidFill>
              <a:latin typeface="+mj-lt"/>
              <a:ea typeface="+mj-ea"/>
              <a:cs typeface="+mj-cs"/>
            </a:endParaRPr>
          </a:p>
        </p:txBody>
      </p:sp>
      <p:pic>
        <p:nvPicPr>
          <p:cNvPr id="2" name="Picture 1" descr="A rainbow colored light streaks&#10;&#10;Description automatically generated with medium confidence">
            <a:extLst>
              <a:ext uri="{FF2B5EF4-FFF2-40B4-BE49-F238E27FC236}">
                <a16:creationId xmlns:a16="http://schemas.microsoft.com/office/drawing/2014/main" id="{5A937D8D-BEFE-BC4D-4D8F-5BA83447E636}"/>
              </a:ext>
            </a:extLst>
          </p:cNvPr>
          <p:cNvPicPr>
            <a:picLocks noChangeAspect="1"/>
          </p:cNvPicPr>
          <p:nvPr/>
        </p:nvPicPr>
        <p:blipFill rotWithShape="1">
          <a:blip r:embed="rId3"/>
          <a:srcRect t="6009" b="14491"/>
          <a:stretch/>
        </p:blipFill>
        <p:spPr>
          <a:xfrm>
            <a:off x="628650" y="1845426"/>
            <a:ext cx="7884410" cy="4450303"/>
          </a:xfrm>
          <a:prstGeom prst="rect">
            <a:avLst/>
          </a:prstGeom>
        </p:spPr>
      </p:pic>
      <p:sp>
        <p:nvSpPr>
          <p:cNvPr id="931" name="Google Shape;931;p9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7"/>
          <p:cNvSpPr txBox="1"/>
          <p:nvPr/>
        </p:nvSpPr>
        <p:spPr>
          <a:xfrm>
            <a:off x="778042" y="212386"/>
            <a:ext cx="7732294"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dk1"/>
                </a:solidFill>
                <a:latin typeface="Calibri"/>
                <a:ea typeface="Calibri"/>
                <a:cs typeface="Calibri"/>
                <a:sym typeface="Calibri"/>
              </a:rPr>
              <a:t>True/False</a:t>
            </a:r>
            <a:r>
              <a:rPr lang="en-US" sz="3600" dirty="0">
                <a:solidFill>
                  <a:schemeClr val="dk1"/>
                </a:solidFill>
                <a:latin typeface="Calibri"/>
                <a:ea typeface="Calibri"/>
                <a:cs typeface="Calibri"/>
                <a:sym typeface="Calibri"/>
              </a:rPr>
              <a:t>: As visible light shines through a prism we see all the different colors as their wavelengths change</a:t>
            </a:r>
            <a:endParaRPr dirty="0"/>
          </a:p>
        </p:txBody>
      </p:sp>
      <p:sp>
        <p:nvSpPr>
          <p:cNvPr id="913" name="Google Shape;913;p9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890F377-2475-B757-2498-E9B45F2B6FC2}"/>
              </a:ext>
            </a:extLst>
          </p:cNvPr>
          <p:cNvPicPr>
            <a:picLocks noChangeAspect="1"/>
          </p:cNvPicPr>
          <p:nvPr/>
        </p:nvPicPr>
        <p:blipFill>
          <a:blip r:embed="rId4"/>
          <a:stretch>
            <a:fillRect/>
          </a:stretch>
        </p:blipFill>
        <p:spPr>
          <a:xfrm>
            <a:off x="1767480" y="1972658"/>
            <a:ext cx="5581587" cy="4672956"/>
          </a:xfrm>
          <a:prstGeom prst="rect">
            <a:avLst/>
          </a:prstGeom>
        </p:spPr>
      </p:pic>
    </p:spTree>
    <p:extLst>
      <p:ext uri="{BB962C8B-B14F-4D97-AF65-F5344CB8AC3E}">
        <p14:creationId xmlns:p14="http://schemas.microsoft.com/office/powerpoint/2010/main" val="4091817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7"/>
          <p:cNvSpPr txBox="1"/>
          <p:nvPr/>
        </p:nvSpPr>
        <p:spPr>
          <a:xfrm>
            <a:off x="778042" y="212386"/>
            <a:ext cx="7732294"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rgbClr val="FF0000"/>
                </a:solidFill>
                <a:latin typeface="Calibri"/>
                <a:ea typeface="Calibri"/>
                <a:cs typeface="Calibri"/>
                <a:sym typeface="Calibri"/>
              </a:rPr>
              <a:t>True</a:t>
            </a:r>
            <a:r>
              <a:rPr lang="en-US" sz="3600" u="sng" dirty="0">
                <a:solidFill>
                  <a:schemeClr val="dk1"/>
                </a:solidFill>
                <a:latin typeface="Calibri"/>
                <a:ea typeface="Calibri"/>
                <a:cs typeface="Calibri"/>
                <a:sym typeface="Calibri"/>
              </a:rPr>
              <a:t>/False</a:t>
            </a:r>
            <a:r>
              <a:rPr lang="en-US" sz="3600" dirty="0">
                <a:solidFill>
                  <a:schemeClr val="dk1"/>
                </a:solidFill>
                <a:latin typeface="Calibri"/>
                <a:ea typeface="Calibri"/>
                <a:cs typeface="Calibri"/>
                <a:sym typeface="Calibri"/>
              </a:rPr>
              <a:t>: As visible light shines through a prism we see all the different colors as their wavelengths change</a:t>
            </a:r>
            <a:endParaRPr dirty="0"/>
          </a:p>
        </p:txBody>
      </p:sp>
      <p:sp>
        <p:nvSpPr>
          <p:cNvPr id="913" name="Google Shape;913;p9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890F377-2475-B757-2498-E9B45F2B6FC2}"/>
              </a:ext>
            </a:extLst>
          </p:cNvPr>
          <p:cNvPicPr>
            <a:picLocks noChangeAspect="1"/>
          </p:cNvPicPr>
          <p:nvPr/>
        </p:nvPicPr>
        <p:blipFill>
          <a:blip r:embed="rId4"/>
          <a:stretch>
            <a:fillRect/>
          </a:stretch>
        </p:blipFill>
        <p:spPr>
          <a:xfrm>
            <a:off x="1767480" y="1972658"/>
            <a:ext cx="5581587" cy="4672956"/>
          </a:xfrm>
          <a:prstGeom prst="rect">
            <a:avLst/>
          </a:prstGeom>
        </p:spPr>
      </p:pic>
    </p:spTree>
    <p:extLst>
      <p:ext uri="{BB962C8B-B14F-4D97-AF65-F5344CB8AC3E}">
        <p14:creationId xmlns:p14="http://schemas.microsoft.com/office/powerpoint/2010/main" val="3435957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0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1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4"/>
        <p:cNvGrpSpPr/>
        <p:nvPr/>
      </p:nvGrpSpPr>
      <p:grpSpPr>
        <a:xfrm>
          <a:off x="0" y="0"/>
          <a:ext cx="0" cy="0"/>
          <a:chOff x="0" y="0"/>
          <a:chExt cx="0" cy="0"/>
        </a:xfrm>
      </p:grpSpPr>
      <p:sp useBgFill="1">
        <p:nvSpPr>
          <p:cNvPr id="951" name="Rectangle 95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2D403B-3F88-E00B-70CC-7FECFC9CD7D4}"/>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kern="1200">
                <a:solidFill>
                  <a:schemeClr val="tx1"/>
                </a:solidFill>
                <a:effectLst/>
                <a:latin typeface="Calibri" panose="020F0502020204030204" pitchFamily="34" charset="0"/>
                <a:ea typeface="+mj-ea"/>
                <a:cs typeface="Calibri" panose="020F0502020204030204" pitchFamily="34" charset="0"/>
              </a:rPr>
              <a:t>Sunlight is an example of visible light. </a:t>
            </a:r>
            <a:endParaRPr lang="en-US" sz="4000" kern="1200">
              <a:solidFill>
                <a:schemeClr val="tx1"/>
              </a:solidFill>
              <a:latin typeface="Calibri" panose="020F0502020204030204" pitchFamily="34" charset="0"/>
              <a:ea typeface="+mj-ea"/>
              <a:cs typeface="Calibri" panose="020F0502020204030204" pitchFamily="34" charset="0"/>
            </a:endParaRPr>
          </a:p>
        </p:txBody>
      </p:sp>
      <p:pic>
        <p:nvPicPr>
          <p:cNvPr id="4" name="Picture 3" descr="The sun in the sky&#10;&#10;Description automatically generated">
            <a:extLst>
              <a:ext uri="{FF2B5EF4-FFF2-40B4-BE49-F238E27FC236}">
                <a16:creationId xmlns:a16="http://schemas.microsoft.com/office/drawing/2014/main" id="{E7F7BB15-EB61-8D55-6D43-AFD8D0420331}"/>
              </a:ext>
            </a:extLst>
          </p:cNvPr>
          <p:cNvPicPr>
            <a:picLocks noChangeAspect="1"/>
          </p:cNvPicPr>
          <p:nvPr/>
        </p:nvPicPr>
        <p:blipFill rotWithShape="1">
          <a:blip r:embed="rId3"/>
          <a:srcRect b="7087"/>
          <a:stretch/>
        </p:blipFill>
        <p:spPr>
          <a:xfrm>
            <a:off x="628650" y="1845426"/>
            <a:ext cx="7884410" cy="4450303"/>
          </a:xfrm>
          <a:prstGeom prst="rect">
            <a:avLst/>
          </a:prstGeom>
        </p:spPr>
      </p:pic>
      <p:sp>
        <p:nvSpPr>
          <p:cNvPr id="945" name="Google Shape;945;p10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6" name="Google Shape;946;p101"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6"/>
        <p:cNvGrpSpPr/>
        <p:nvPr/>
      </p:nvGrpSpPr>
      <p:grpSpPr>
        <a:xfrm>
          <a:off x="0" y="0"/>
          <a:ext cx="0" cy="0"/>
          <a:chOff x="0" y="0"/>
          <a:chExt cx="0" cy="0"/>
        </a:xfrm>
      </p:grpSpPr>
      <p:sp useBgFill="1">
        <p:nvSpPr>
          <p:cNvPr id="963" name="Rectangle 96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9837721-923B-7F37-0082-2690B4A6846D}"/>
              </a:ext>
            </a:extLst>
          </p:cNvPr>
          <p:cNvSpPr txBox="1"/>
          <p:nvPr/>
        </p:nvSpPr>
        <p:spPr>
          <a:xfrm>
            <a:off x="628650" y="711827"/>
            <a:ext cx="8189886"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0" i="0" kern="1200" dirty="0">
                <a:solidFill>
                  <a:schemeClr val="tx1"/>
                </a:solidFill>
                <a:effectLst/>
                <a:latin typeface="+mj-lt"/>
                <a:ea typeface="+mj-ea"/>
                <a:cs typeface="+mj-cs"/>
              </a:rPr>
              <a:t>Traffic lights are an example of visible light. </a:t>
            </a:r>
            <a:endParaRPr lang="en-US" sz="3500" kern="1200" dirty="0">
              <a:solidFill>
                <a:schemeClr val="tx1"/>
              </a:solidFill>
              <a:latin typeface="+mj-lt"/>
              <a:ea typeface="+mj-ea"/>
              <a:cs typeface="+mj-cs"/>
            </a:endParaRPr>
          </a:p>
        </p:txBody>
      </p:sp>
      <p:pic>
        <p:nvPicPr>
          <p:cNvPr id="4" name="Picture 3" descr="A traffic light with green light&#10;&#10;Description automatically generated">
            <a:extLst>
              <a:ext uri="{FF2B5EF4-FFF2-40B4-BE49-F238E27FC236}">
                <a16:creationId xmlns:a16="http://schemas.microsoft.com/office/drawing/2014/main" id="{409BBB8A-6BD4-DB90-8C61-E3D9132188CB}"/>
              </a:ext>
            </a:extLst>
          </p:cNvPr>
          <p:cNvPicPr>
            <a:picLocks noChangeAspect="1"/>
          </p:cNvPicPr>
          <p:nvPr/>
        </p:nvPicPr>
        <p:blipFill rotWithShape="1">
          <a:blip r:embed="rId3"/>
          <a:srcRect t="10904" b="10152"/>
          <a:stretch/>
        </p:blipFill>
        <p:spPr>
          <a:xfrm>
            <a:off x="628650" y="2123970"/>
            <a:ext cx="7884410" cy="4450303"/>
          </a:xfrm>
          <a:prstGeom prst="rect">
            <a:avLst/>
          </a:prstGeom>
        </p:spPr>
      </p:pic>
      <p:sp>
        <p:nvSpPr>
          <p:cNvPr id="957" name="Google Shape;957;p10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102"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17BF60-61F0-1E33-1E67-03F51FD5550C}"/>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0" i="0" kern="1200" dirty="0">
                <a:solidFill>
                  <a:schemeClr val="tx1"/>
                </a:solidFill>
                <a:effectLst/>
                <a:latin typeface="+mj-lt"/>
                <a:ea typeface="+mj-ea"/>
                <a:cs typeface="+mj-cs"/>
              </a:rPr>
              <a:t>Fireworks are an example of visible light. </a:t>
            </a:r>
            <a:endParaRPr lang="en-US" sz="3500" kern="1200" dirty="0">
              <a:solidFill>
                <a:schemeClr val="tx1"/>
              </a:solidFill>
              <a:latin typeface="+mj-lt"/>
              <a:ea typeface="+mj-ea"/>
              <a:cs typeface="+mj-cs"/>
            </a:endParaRPr>
          </a:p>
        </p:txBody>
      </p:sp>
      <p:pic>
        <p:nvPicPr>
          <p:cNvPr id="6" name="Picture 5" descr="Fireworks in the sky&#10;&#10;Description automatically generated">
            <a:extLst>
              <a:ext uri="{FF2B5EF4-FFF2-40B4-BE49-F238E27FC236}">
                <a16:creationId xmlns:a16="http://schemas.microsoft.com/office/drawing/2014/main" id="{59638887-737E-AA05-FBB8-13D6DD5A346E}"/>
              </a:ext>
            </a:extLst>
          </p:cNvPr>
          <p:cNvPicPr>
            <a:picLocks noChangeAspect="1"/>
          </p:cNvPicPr>
          <p:nvPr/>
        </p:nvPicPr>
        <p:blipFill rotWithShape="1">
          <a:blip r:embed="rId3"/>
          <a:srcRect b="25486"/>
          <a:stretch/>
        </p:blipFill>
        <p:spPr>
          <a:xfrm>
            <a:off x="628650" y="1845426"/>
            <a:ext cx="7884410" cy="4450303"/>
          </a:xfrm>
          <a:prstGeom prst="rect">
            <a:avLst/>
          </a:prstGeom>
        </p:spPr>
      </p:pic>
      <p:sp>
        <p:nvSpPr>
          <p:cNvPr id="2" name="Google Shape;957;p102" descr="Artificial Intelligence">
            <a:extLst>
              <a:ext uri="{FF2B5EF4-FFF2-40B4-BE49-F238E27FC236}">
                <a16:creationId xmlns:a16="http://schemas.microsoft.com/office/drawing/2014/main" id="{26B5F71C-60E4-D659-7A35-4299AF85921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958;p102" descr="Comment Like">
            <a:extLst>
              <a:ext uri="{FF2B5EF4-FFF2-40B4-BE49-F238E27FC236}">
                <a16:creationId xmlns:a16="http://schemas.microsoft.com/office/drawing/2014/main" id="{8FD00020-A730-245F-0F3E-5AE57EE01172}"/>
              </a:ext>
            </a:extLst>
          </p:cNvPr>
          <p:cNvPicPr preferRelativeResize="0"/>
          <p:nvPr/>
        </p:nvPicPr>
        <p:blipFill rotWithShape="1">
          <a:blip r:embed="rId5">
            <a:alphaModFix/>
          </a:blip>
          <a:srcRect/>
          <a:stretch/>
        </p:blipFill>
        <p:spPr>
          <a:xfrm>
            <a:off x="779203" y="191374"/>
            <a:ext cx="557227" cy="557227"/>
          </a:xfrm>
          <a:prstGeom prst="rect">
            <a:avLst/>
          </a:prstGeom>
          <a:noFill/>
          <a:ln>
            <a:noFill/>
          </a:ln>
        </p:spPr>
      </p:pic>
    </p:spTree>
    <p:extLst>
      <p:ext uri="{BB962C8B-B14F-4D97-AF65-F5344CB8AC3E}">
        <p14:creationId xmlns:p14="http://schemas.microsoft.com/office/powerpoint/2010/main" val="271230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4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extLst>
      <p:ext uri="{BB962C8B-B14F-4D97-AF65-F5344CB8AC3E}">
        <p14:creationId xmlns:p14="http://schemas.microsoft.com/office/powerpoint/2010/main" val="1193872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2090057" y="367615"/>
            <a:ext cx="4963886"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Sound Waves are NOT an example of visible light</a:t>
            </a:r>
            <a:endParaRPr dirty="0"/>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533" name="Google Shape;533;p50" descr="soundwaves.jpg"/>
          <p:cNvPicPr preferRelativeResize="0"/>
          <p:nvPr/>
        </p:nvPicPr>
        <p:blipFill rotWithShape="1">
          <a:blip r:embed="rId5">
            <a:alphaModFix/>
          </a:blip>
          <a:srcRect l="-22732" r="-22731"/>
          <a:stretch/>
        </p:blipFill>
        <p:spPr>
          <a:xfrm>
            <a:off x="457200" y="1826366"/>
            <a:ext cx="8229600" cy="4525963"/>
          </a:xfrm>
          <a:prstGeom prst="rect">
            <a:avLst/>
          </a:prstGeom>
          <a:noFill/>
          <a:ln>
            <a:noFill/>
          </a:ln>
        </p:spPr>
      </p:pic>
    </p:spTree>
    <p:extLst>
      <p:ext uri="{BB962C8B-B14F-4D97-AF65-F5344CB8AC3E}">
        <p14:creationId xmlns:p14="http://schemas.microsoft.com/office/powerpoint/2010/main" val="3967993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8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3"/>
          <p:cNvSpPr txBox="1"/>
          <p:nvPr/>
        </p:nvSpPr>
        <p:spPr>
          <a:xfrm>
            <a:off x="467249" y="243160"/>
            <a:ext cx="820950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panose="020F0502020204030204" pitchFamily="34" charset="0"/>
                <a:ea typeface="Calibri"/>
                <a:cs typeface="Calibri" panose="020F0502020204030204" pitchFamily="34" charset="0"/>
                <a:sym typeface="Calibri"/>
              </a:rPr>
              <a:t>Big Question: </a:t>
            </a:r>
            <a:r>
              <a:rPr lang="en-US" sz="3600" b="0" i="0" dirty="0">
                <a:solidFill>
                  <a:srgbClr val="374151"/>
                </a:solidFill>
                <a:effectLst/>
                <a:latin typeface="Calibri" panose="020F0502020204030204" pitchFamily="34" charset="0"/>
                <a:cs typeface="Calibri" panose="020F0502020204030204" pitchFamily="34" charset="0"/>
              </a:rPr>
              <a:t>How does light make our day better and help us see and understand things around us?</a:t>
            </a:r>
            <a:endParaRPr sz="36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 name="Picture 2" descr="A person with their arms raised in the air&#10;&#10;Description automatically generated">
            <a:extLst>
              <a:ext uri="{FF2B5EF4-FFF2-40B4-BE49-F238E27FC236}">
                <a16:creationId xmlns:a16="http://schemas.microsoft.com/office/drawing/2014/main" id="{010AB246-6445-85B8-14F1-69D9DE87E93B}"/>
              </a:ext>
            </a:extLst>
          </p:cNvPr>
          <p:cNvPicPr>
            <a:picLocks noChangeAspect="1"/>
          </p:cNvPicPr>
          <p:nvPr/>
        </p:nvPicPr>
        <p:blipFill>
          <a:blip r:embed="rId4"/>
          <a:stretch>
            <a:fillRect/>
          </a:stretch>
        </p:blipFill>
        <p:spPr>
          <a:xfrm>
            <a:off x="924086" y="2161013"/>
            <a:ext cx="7295827" cy="469698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2090057" y="104445"/>
            <a:ext cx="4963886"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X-Rays are NOT an example of visible light</a:t>
            </a: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Picture 1">
            <a:extLst>
              <a:ext uri="{FF2B5EF4-FFF2-40B4-BE49-F238E27FC236}">
                <a16:creationId xmlns:a16="http://schemas.microsoft.com/office/drawing/2014/main" id="{E0C942F7-1338-DE2D-FABA-48896E9B1B8F}"/>
              </a:ext>
            </a:extLst>
          </p:cNvPr>
          <p:cNvPicPr>
            <a:picLocks noChangeAspect="1"/>
          </p:cNvPicPr>
          <p:nvPr/>
        </p:nvPicPr>
        <p:blipFill>
          <a:blip r:embed="rId5"/>
          <a:stretch>
            <a:fillRect/>
          </a:stretch>
        </p:blipFill>
        <p:spPr>
          <a:xfrm>
            <a:off x="735230" y="1449211"/>
            <a:ext cx="3683000" cy="4140200"/>
          </a:xfrm>
          <a:prstGeom prst="rect">
            <a:avLst/>
          </a:prstGeom>
        </p:spPr>
      </p:pic>
      <p:pic>
        <p:nvPicPr>
          <p:cNvPr id="3" name="Picture 2">
            <a:extLst>
              <a:ext uri="{FF2B5EF4-FFF2-40B4-BE49-F238E27FC236}">
                <a16:creationId xmlns:a16="http://schemas.microsoft.com/office/drawing/2014/main" id="{2137F020-09AC-95BB-03E3-5A1F1BB6B201}"/>
              </a:ext>
            </a:extLst>
          </p:cNvPr>
          <p:cNvPicPr>
            <a:picLocks noChangeAspect="1"/>
          </p:cNvPicPr>
          <p:nvPr/>
        </p:nvPicPr>
        <p:blipFill>
          <a:blip r:embed="rId6"/>
          <a:stretch>
            <a:fillRect/>
          </a:stretch>
        </p:blipFill>
        <p:spPr>
          <a:xfrm>
            <a:off x="4955116" y="1892300"/>
            <a:ext cx="3568700" cy="3073400"/>
          </a:xfrm>
          <a:prstGeom prst="rect">
            <a:avLst/>
          </a:prstGeom>
        </p:spPr>
      </p:pic>
    </p:spTree>
    <p:extLst>
      <p:ext uri="{BB962C8B-B14F-4D97-AF65-F5344CB8AC3E}">
        <p14:creationId xmlns:p14="http://schemas.microsoft.com/office/powerpoint/2010/main" val="3315795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dc67eaed7c_0_3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04"/>
          <p:cNvSpPr txBox="1"/>
          <p:nvPr/>
        </p:nvSpPr>
        <p:spPr>
          <a:xfrm>
            <a:off x="1119554" y="198487"/>
            <a:ext cx="75271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What are examples of visible light?</a:t>
            </a:r>
            <a:endParaRPr dirty="0"/>
          </a:p>
        </p:txBody>
      </p:sp>
      <p:sp>
        <p:nvSpPr>
          <p:cNvPr id="980" name="Google Shape;980;p10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p104"/>
          <p:cNvPicPr preferRelativeResize="0"/>
          <p:nvPr/>
        </p:nvPicPr>
        <p:blipFill rotWithShape="1">
          <a:blip r:embed="rId4">
            <a:alphaModFix/>
          </a:blip>
          <a:srcRect/>
          <a:stretch/>
        </p:blipFill>
        <p:spPr>
          <a:xfrm>
            <a:off x="1351935" y="1815185"/>
            <a:ext cx="6410848" cy="41998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1530969" y="692410"/>
            <a:ext cx="608206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dk1"/>
                </a:solidFill>
                <a:latin typeface="Calibri"/>
                <a:ea typeface="Calibri"/>
                <a:cs typeface="Calibri"/>
                <a:sym typeface="Calibri"/>
              </a:rPr>
              <a:t>True/False</a:t>
            </a:r>
            <a:r>
              <a:rPr lang="en-US" sz="3600" dirty="0">
                <a:solidFill>
                  <a:schemeClr val="dk1"/>
                </a:solidFill>
                <a:latin typeface="Calibri"/>
                <a:ea typeface="Calibri"/>
                <a:cs typeface="Calibri"/>
                <a:sym typeface="Calibri"/>
              </a:rPr>
              <a:t>: X-Rays are an example of visible light</a:t>
            </a: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Picture 1">
            <a:extLst>
              <a:ext uri="{FF2B5EF4-FFF2-40B4-BE49-F238E27FC236}">
                <a16:creationId xmlns:a16="http://schemas.microsoft.com/office/drawing/2014/main" id="{E0C942F7-1338-DE2D-FABA-48896E9B1B8F}"/>
              </a:ext>
            </a:extLst>
          </p:cNvPr>
          <p:cNvPicPr>
            <a:picLocks noChangeAspect="1"/>
          </p:cNvPicPr>
          <p:nvPr/>
        </p:nvPicPr>
        <p:blipFill>
          <a:blip r:embed="rId5"/>
          <a:stretch>
            <a:fillRect/>
          </a:stretch>
        </p:blipFill>
        <p:spPr>
          <a:xfrm>
            <a:off x="735230" y="2558790"/>
            <a:ext cx="3683000" cy="4140200"/>
          </a:xfrm>
          <a:prstGeom prst="rect">
            <a:avLst/>
          </a:prstGeom>
        </p:spPr>
      </p:pic>
      <p:pic>
        <p:nvPicPr>
          <p:cNvPr id="3" name="Picture 2">
            <a:extLst>
              <a:ext uri="{FF2B5EF4-FFF2-40B4-BE49-F238E27FC236}">
                <a16:creationId xmlns:a16="http://schemas.microsoft.com/office/drawing/2014/main" id="{2137F020-09AC-95BB-03E3-5A1F1BB6B201}"/>
              </a:ext>
            </a:extLst>
          </p:cNvPr>
          <p:cNvPicPr>
            <a:picLocks noChangeAspect="1"/>
          </p:cNvPicPr>
          <p:nvPr/>
        </p:nvPicPr>
        <p:blipFill>
          <a:blip r:embed="rId6"/>
          <a:stretch>
            <a:fillRect/>
          </a:stretch>
        </p:blipFill>
        <p:spPr>
          <a:xfrm>
            <a:off x="4955116" y="3092190"/>
            <a:ext cx="3568700" cy="3073400"/>
          </a:xfrm>
          <a:prstGeom prst="rect">
            <a:avLst/>
          </a:prstGeom>
        </p:spPr>
      </p:pic>
    </p:spTree>
    <p:extLst>
      <p:ext uri="{BB962C8B-B14F-4D97-AF65-F5344CB8AC3E}">
        <p14:creationId xmlns:p14="http://schemas.microsoft.com/office/powerpoint/2010/main" val="3249862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1530969" y="692410"/>
            <a:ext cx="608206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dk1"/>
                </a:solidFill>
                <a:latin typeface="Calibri"/>
                <a:ea typeface="Calibri"/>
                <a:cs typeface="Calibri"/>
                <a:sym typeface="Calibri"/>
              </a:rPr>
              <a:t>True/</a:t>
            </a:r>
            <a:r>
              <a:rPr lang="en-US" sz="3600" u="sng" dirty="0">
                <a:solidFill>
                  <a:srgbClr val="FF0000"/>
                </a:solidFill>
                <a:latin typeface="Calibri"/>
                <a:ea typeface="Calibri"/>
                <a:cs typeface="Calibri"/>
                <a:sym typeface="Calibri"/>
              </a:rPr>
              <a:t>False</a:t>
            </a:r>
            <a:r>
              <a:rPr lang="en-US" sz="3600" dirty="0">
                <a:solidFill>
                  <a:schemeClr val="dk1"/>
                </a:solidFill>
                <a:latin typeface="Calibri"/>
                <a:ea typeface="Calibri"/>
                <a:cs typeface="Calibri"/>
                <a:sym typeface="Calibri"/>
              </a:rPr>
              <a:t>: X-Rays are an example of visible light</a:t>
            </a: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Picture 1">
            <a:extLst>
              <a:ext uri="{FF2B5EF4-FFF2-40B4-BE49-F238E27FC236}">
                <a16:creationId xmlns:a16="http://schemas.microsoft.com/office/drawing/2014/main" id="{E0C942F7-1338-DE2D-FABA-48896E9B1B8F}"/>
              </a:ext>
            </a:extLst>
          </p:cNvPr>
          <p:cNvPicPr>
            <a:picLocks noChangeAspect="1"/>
          </p:cNvPicPr>
          <p:nvPr/>
        </p:nvPicPr>
        <p:blipFill>
          <a:blip r:embed="rId5"/>
          <a:stretch>
            <a:fillRect/>
          </a:stretch>
        </p:blipFill>
        <p:spPr>
          <a:xfrm>
            <a:off x="735230" y="2558790"/>
            <a:ext cx="3683000" cy="4140200"/>
          </a:xfrm>
          <a:prstGeom prst="rect">
            <a:avLst/>
          </a:prstGeom>
        </p:spPr>
      </p:pic>
      <p:pic>
        <p:nvPicPr>
          <p:cNvPr id="3" name="Picture 2">
            <a:extLst>
              <a:ext uri="{FF2B5EF4-FFF2-40B4-BE49-F238E27FC236}">
                <a16:creationId xmlns:a16="http://schemas.microsoft.com/office/drawing/2014/main" id="{2137F020-09AC-95BB-03E3-5A1F1BB6B201}"/>
              </a:ext>
            </a:extLst>
          </p:cNvPr>
          <p:cNvPicPr>
            <a:picLocks noChangeAspect="1"/>
          </p:cNvPicPr>
          <p:nvPr/>
        </p:nvPicPr>
        <p:blipFill>
          <a:blip r:embed="rId6"/>
          <a:stretch>
            <a:fillRect/>
          </a:stretch>
        </p:blipFill>
        <p:spPr>
          <a:xfrm>
            <a:off x="4955116" y="3092190"/>
            <a:ext cx="3568700" cy="3073400"/>
          </a:xfrm>
          <a:prstGeom prst="rect">
            <a:avLst/>
          </a:prstGeom>
        </p:spPr>
      </p:pic>
    </p:spTree>
    <p:extLst>
      <p:ext uri="{BB962C8B-B14F-4D97-AF65-F5344CB8AC3E}">
        <p14:creationId xmlns:p14="http://schemas.microsoft.com/office/powerpoint/2010/main" val="1076593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9" name="Google Shape;41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20" name="Google Shape;420;g25e11802ac4_0_1976"/>
          <p:cNvCxnSpPr>
            <a:stCxn id="421" idx="4"/>
            <a:endCxn id="41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22" name="Google Shape;42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23" name="Google Shape;42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21" name="Google Shape;42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visible light </a:t>
            </a:r>
            <a:r>
              <a:rPr lang="en-US" sz="1800" b="0" i="0" u="none" strike="noStrike" cap="none" dirty="0">
                <a:solidFill>
                  <a:srgbClr val="000000"/>
                </a:solidFill>
                <a:latin typeface="Helvetica Neue Light"/>
                <a:ea typeface="Helvetica Neue Light"/>
                <a:cs typeface="Helvetica Neue Light"/>
                <a:sym typeface="Helvetica Neue Light"/>
              </a:rPr>
              <a:t>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visible light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D43250DF-D5E9-42EB-DBD6-8E345CFB9A02}"/>
              </a:ext>
            </a:extLst>
          </p:cNvPr>
          <p:cNvPicPr>
            <a:picLocks noChangeAspect="1"/>
          </p:cNvPicPr>
          <p:nvPr/>
        </p:nvPicPr>
        <p:blipFill>
          <a:blip r:embed="rId3"/>
          <a:stretch>
            <a:fillRect/>
          </a:stretch>
        </p:blipFill>
        <p:spPr>
          <a:xfrm>
            <a:off x="1082847" y="4298898"/>
            <a:ext cx="2968224" cy="2346968"/>
          </a:xfrm>
          <a:prstGeom prst="rect">
            <a:avLst/>
          </a:prstGeom>
        </p:spPr>
      </p:pic>
      <p:pic>
        <p:nvPicPr>
          <p:cNvPr id="4" name="Picture 3">
            <a:extLst>
              <a:ext uri="{FF2B5EF4-FFF2-40B4-BE49-F238E27FC236}">
                <a16:creationId xmlns:a16="http://schemas.microsoft.com/office/drawing/2014/main" id="{FEE90E60-8492-FBE2-7AD4-E335E9EC650A}"/>
              </a:ext>
            </a:extLst>
          </p:cNvPr>
          <p:cNvPicPr>
            <a:picLocks noChangeAspect="1"/>
          </p:cNvPicPr>
          <p:nvPr/>
        </p:nvPicPr>
        <p:blipFill>
          <a:blip r:embed="rId4"/>
          <a:stretch>
            <a:fillRect/>
          </a:stretch>
        </p:blipFill>
        <p:spPr>
          <a:xfrm>
            <a:off x="5553820" y="1951975"/>
            <a:ext cx="2978655" cy="2065201"/>
          </a:xfrm>
          <a:prstGeom prst="rect">
            <a:avLst/>
          </a:prstGeom>
        </p:spPr>
      </p:pic>
      <p:pic>
        <p:nvPicPr>
          <p:cNvPr id="6" name="Picture 5" descr="A diagram of a wave&#10;&#10;Description automatically generated">
            <a:extLst>
              <a:ext uri="{FF2B5EF4-FFF2-40B4-BE49-F238E27FC236}">
                <a16:creationId xmlns:a16="http://schemas.microsoft.com/office/drawing/2014/main" id="{C024F79F-2D3F-248C-F605-2F88AFC49F38}"/>
              </a:ext>
            </a:extLst>
          </p:cNvPr>
          <p:cNvPicPr>
            <a:picLocks noChangeAspect="1"/>
          </p:cNvPicPr>
          <p:nvPr/>
        </p:nvPicPr>
        <p:blipFill>
          <a:blip r:embed="rId5"/>
          <a:stretch>
            <a:fillRect/>
          </a:stretch>
        </p:blipFill>
        <p:spPr>
          <a:xfrm>
            <a:off x="5553820" y="4548967"/>
            <a:ext cx="3108831" cy="1846830"/>
          </a:xfrm>
          <a:prstGeom prst="rect">
            <a:avLst/>
          </a:prstGeom>
        </p:spPr>
      </p:pic>
      <p:pic>
        <p:nvPicPr>
          <p:cNvPr id="8" name="Picture 7" descr="A rainbow in the sky&#10;&#10;Description automatically generated">
            <a:extLst>
              <a:ext uri="{FF2B5EF4-FFF2-40B4-BE49-F238E27FC236}">
                <a16:creationId xmlns:a16="http://schemas.microsoft.com/office/drawing/2014/main" id="{43116EBA-AC8B-C9DA-92B1-6099399946EC}"/>
              </a:ext>
            </a:extLst>
          </p:cNvPr>
          <p:cNvPicPr>
            <a:picLocks noChangeAspect="1"/>
          </p:cNvPicPr>
          <p:nvPr/>
        </p:nvPicPr>
        <p:blipFill>
          <a:blip r:embed="rId6"/>
          <a:stretch>
            <a:fillRect/>
          </a:stretch>
        </p:blipFill>
        <p:spPr>
          <a:xfrm>
            <a:off x="935879" y="1733025"/>
            <a:ext cx="4078778" cy="2346969"/>
          </a:xfrm>
          <a:prstGeom prst="rect">
            <a:avLst/>
          </a:prstGeom>
        </p:spPr>
      </p:pic>
    </p:spTree>
    <p:extLst>
      <p:ext uri="{BB962C8B-B14F-4D97-AF65-F5344CB8AC3E}">
        <p14:creationId xmlns:p14="http://schemas.microsoft.com/office/powerpoint/2010/main" val="1502257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visible light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D43250DF-D5E9-42EB-DBD6-8E345CFB9A02}"/>
              </a:ext>
            </a:extLst>
          </p:cNvPr>
          <p:cNvPicPr>
            <a:picLocks noChangeAspect="1"/>
          </p:cNvPicPr>
          <p:nvPr/>
        </p:nvPicPr>
        <p:blipFill>
          <a:blip r:embed="rId3"/>
          <a:stretch>
            <a:fillRect/>
          </a:stretch>
        </p:blipFill>
        <p:spPr>
          <a:xfrm>
            <a:off x="1082847" y="4298898"/>
            <a:ext cx="2968224" cy="2346968"/>
          </a:xfrm>
          <a:prstGeom prst="rect">
            <a:avLst/>
          </a:prstGeom>
        </p:spPr>
      </p:pic>
      <p:pic>
        <p:nvPicPr>
          <p:cNvPr id="4" name="Picture 3">
            <a:extLst>
              <a:ext uri="{FF2B5EF4-FFF2-40B4-BE49-F238E27FC236}">
                <a16:creationId xmlns:a16="http://schemas.microsoft.com/office/drawing/2014/main" id="{FEE90E60-8492-FBE2-7AD4-E335E9EC650A}"/>
              </a:ext>
            </a:extLst>
          </p:cNvPr>
          <p:cNvPicPr>
            <a:picLocks noChangeAspect="1"/>
          </p:cNvPicPr>
          <p:nvPr/>
        </p:nvPicPr>
        <p:blipFill>
          <a:blip r:embed="rId4"/>
          <a:stretch>
            <a:fillRect/>
          </a:stretch>
        </p:blipFill>
        <p:spPr>
          <a:xfrm>
            <a:off x="5553820" y="1951975"/>
            <a:ext cx="2978655" cy="2065201"/>
          </a:xfrm>
          <a:prstGeom prst="rect">
            <a:avLst/>
          </a:prstGeom>
        </p:spPr>
      </p:pic>
      <p:pic>
        <p:nvPicPr>
          <p:cNvPr id="6" name="Picture 5" descr="A diagram of a wave&#10;&#10;Description automatically generated">
            <a:extLst>
              <a:ext uri="{FF2B5EF4-FFF2-40B4-BE49-F238E27FC236}">
                <a16:creationId xmlns:a16="http://schemas.microsoft.com/office/drawing/2014/main" id="{C024F79F-2D3F-248C-F605-2F88AFC49F38}"/>
              </a:ext>
            </a:extLst>
          </p:cNvPr>
          <p:cNvPicPr>
            <a:picLocks noChangeAspect="1"/>
          </p:cNvPicPr>
          <p:nvPr/>
        </p:nvPicPr>
        <p:blipFill>
          <a:blip r:embed="rId5"/>
          <a:stretch>
            <a:fillRect/>
          </a:stretch>
        </p:blipFill>
        <p:spPr>
          <a:xfrm>
            <a:off x="5553820" y="4548967"/>
            <a:ext cx="3108831" cy="1846830"/>
          </a:xfrm>
          <a:prstGeom prst="rect">
            <a:avLst/>
          </a:prstGeom>
        </p:spPr>
      </p:pic>
      <p:pic>
        <p:nvPicPr>
          <p:cNvPr id="8" name="Picture 7" descr="A rainbow in the sky&#10;&#10;Description automatically generated">
            <a:extLst>
              <a:ext uri="{FF2B5EF4-FFF2-40B4-BE49-F238E27FC236}">
                <a16:creationId xmlns:a16="http://schemas.microsoft.com/office/drawing/2014/main" id="{43116EBA-AC8B-C9DA-92B1-6099399946EC}"/>
              </a:ext>
            </a:extLst>
          </p:cNvPr>
          <p:cNvPicPr>
            <a:picLocks noChangeAspect="1"/>
          </p:cNvPicPr>
          <p:nvPr/>
        </p:nvPicPr>
        <p:blipFill>
          <a:blip r:embed="rId6"/>
          <a:stretch>
            <a:fillRect/>
          </a:stretch>
        </p:blipFill>
        <p:spPr>
          <a:xfrm>
            <a:off x="935879" y="1733025"/>
            <a:ext cx="4078778" cy="2346969"/>
          </a:xfrm>
          <a:prstGeom prst="rect">
            <a:avLst/>
          </a:prstGeom>
        </p:spPr>
      </p:pic>
      <p:sp>
        <p:nvSpPr>
          <p:cNvPr id="3" name="Google Shape;486;g28640247ed3_1_0">
            <a:extLst>
              <a:ext uri="{FF2B5EF4-FFF2-40B4-BE49-F238E27FC236}">
                <a16:creationId xmlns:a16="http://schemas.microsoft.com/office/drawing/2014/main" id="{20A334FA-0F51-55E0-11F4-9B1DA8FDB3DB}"/>
              </a:ext>
            </a:extLst>
          </p:cNvPr>
          <p:cNvSpPr/>
          <p:nvPr/>
        </p:nvSpPr>
        <p:spPr>
          <a:xfrm>
            <a:off x="885630" y="1572491"/>
            <a:ext cx="4259807" cy="2588836"/>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3062881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rainbow in the sky&#10;&#10;Description automatically generated">
            <a:extLst>
              <a:ext uri="{FF2B5EF4-FFF2-40B4-BE49-F238E27FC236}">
                <a16:creationId xmlns:a16="http://schemas.microsoft.com/office/drawing/2014/main" id="{D975102E-DA03-9A8D-E4B4-D0BA5B35DDFD}"/>
              </a:ext>
            </a:extLst>
          </p:cNvPr>
          <p:cNvPicPr>
            <a:picLocks noChangeAspect="1"/>
          </p:cNvPicPr>
          <p:nvPr/>
        </p:nvPicPr>
        <p:blipFill>
          <a:blip r:embed="rId3"/>
          <a:stretch>
            <a:fillRect/>
          </a:stretch>
        </p:blipFill>
        <p:spPr>
          <a:xfrm>
            <a:off x="4607898" y="1074708"/>
            <a:ext cx="4078778" cy="2346969"/>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visible light </a:t>
            </a:r>
            <a:r>
              <a:rPr lang="en-US" sz="1800" b="0" i="0" u="none" strike="noStrike" cap="none" dirty="0">
                <a:solidFill>
                  <a:srgbClr val="000000"/>
                </a:solidFill>
                <a:latin typeface="Helvetica Neue Light"/>
                <a:ea typeface="Helvetica Neue Light"/>
                <a:cs typeface="Helvetica Neue Light"/>
                <a:sym typeface="Helvetica Neue Light"/>
              </a:rPr>
              <a:t>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visible light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45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material in which electrons can not move around easily</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4027020"/>
            <a:ext cx="7874100" cy="831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A repeating motion that carries energy from one place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4" name="Google Shape;524;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How fast an object is traveling</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301945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Wavelengths on the electromagnetic spectrum that people can see with their eyes</a:t>
            </a:r>
            <a:endParaRPr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28640247ed3_1_3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8640247ed3_1_3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8640247ed3_1_32"/>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8640247ed3_1_3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8640247ed3_1_3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8640247ed3_1_3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2" name="Google Shape;542;g28640247ed3_1_3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visible light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3" name="Google Shape;543;g28640247ed3_1_32"/>
          <p:cNvSpPr txBox="1"/>
          <p:nvPr/>
        </p:nvSpPr>
        <p:spPr>
          <a:xfrm>
            <a:off x="1073532" y="5345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material in which electrons can not move around easily</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544" name="Google Shape;544;g28640247ed3_1_32"/>
          <p:cNvSpPr txBox="1"/>
          <p:nvPr/>
        </p:nvSpPr>
        <p:spPr>
          <a:xfrm>
            <a:off x="1073532" y="4027020"/>
            <a:ext cx="7874100" cy="831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a:solidFill>
                  <a:schemeClr val="dk1"/>
                </a:solidFill>
                <a:latin typeface="Helvetica Neue Light"/>
                <a:ea typeface="Helvetica Neue Light"/>
                <a:cs typeface="Helvetica Neue Light"/>
                <a:sym typeface="Helvetica Neue Light"/>
              </a:rPr>
              <a:t>A repeating motion that carries energy from one place to another.</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545" name="Google Shape;545;g28640247ed3_1_3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6" name="Google Shape;546;g28640247ed3_1_32"/>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How fast an object is travelling </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47" name="Google Shape;547;g28640247ed3_1_3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8" name="Google Shape;548;g28640247ed3_1_3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9" name="Google Shape;549;g28640247ed3_1_3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0" name="Google Shape;550;g28640247ed3_1_3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52" name="Google Shape;552;g28640247ed3_1_32"/>
          <p:cNvSpPr/>
          <p:nvPr/>
        </p:nvSpPr>
        <p:spPr>
          <a:xfrm>
            <a:off x="289637" y="2902451"/>
            <a:ext cx="8696100" cy="1152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 name="Google Shape;530;g25e11802ac4_0_2130">
            <a:extLst>
              <a:ext uri="{FF2B5EF4-FFF2-40B4-BE49-F238E27FC236}">
                <a16:creationId xmlns:a16="http://schemas.microsoft.com/office/drawing/2014/main" id="{219B7486-3CF9-6752-D5FB-A4BBC903FC3E}"/>
              </a:ext>
            </a:extLst>
          </p:cNvPr>
          <p:cNvSpPr txBox="1"/>
          <p:nvPr/>
        </p:nvSpPr>
        <p:spPr>
          <a:xfrm>
            <a:off x="1073532" y="301945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Wavelengths on the electromagnetic spectrum that people can see with their eyes</a:t>
            </a:r>
            <a:endParaRPr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rainbow in the sky&#10;&#10;Description automatically generated">
            <a:extLst>
              <a:ext uri="{FF2B5EF4-FFF2-40B4-BE49-F238E27FC236}">
                <a16:creationId xmlns:a16="http://schemas.microsoft.com/office/drawing/2014/main" id="{D975102E-DA03-9A8D-E4B4-D0BA5B35DDFD}"/>
              </a:ext>
            </a:extLst>
          </p:cNvPr>
          <p:cNvPicPr>
            <a:picLocks noChangeAspect="1"/>
          </p:cNvPicPr>
          <p:nvPr/>
        </p:nvPicPr>
        <p:blipFill>
          <a:blip r:embed="rId3"/>
          <a:stretch>
            <a:fillRect/>
          </a:stretch>
        </p:blipFill>
        <p:spPr>
          <a:xfrm>
            <a:off x="4607898" y="1074708"/>
            <a:ext cx="4078778" cy="2346969"/>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visible light</a:t>
            </a:r>
            <a:r>
              <a:rPr lang="en-US" sz="1800" b="0" i="0" u="none" strike="noStrike" cap="none" dirty="0">
                <a:solidFill>
                  <a:srgbClr val="000000"/>
                </a:solidFill>
                <a:latin typeface="Helvetica Neue Light"/>
                <a:ea typeface="Helvetica Neue Light"/>
                <a:cs typeface="Helvetica Neue Light"/>
                <a:sym typeface="Helvetica Neue Light"/>
              </a:rPr>
              <a:t> 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a:t>
            </a:r>
            <a:endParaRPr sz="700" b="0" i="0" u="none" strike="noStrike" cap="none" dirty="0">
              <a:solidFill>
                <a:srgbClr val="000000"/>
              </a:solidFill>
              <a:latin typeface="Arial"/>
              <a:ea typeface="Arial"/>
              <a:cs typeface="Arial"/>
              <a:sym typeface="Arial"/>
            </a:endParaRPr>
          </a:p>
        </p:txBody>
      </p:sp>
      <p:sp>
        <p:nvSpPr>
          <p:cNvPr id="2" name="Google Shape;530;g25e11802ac4_0_2130">
            <a:extLst>
              <a:ext uri="{FF2B5EF4-FFF2-40B4-BE49-F238E27FC236}">
                <a16:creationId xmlns:a16="http://schemas.microsoft.com/office/drawing/2014/main" id="{331D716F-86BE-970E-0963-EB65A121D914}"/>
              </a:ext>
            </a:extLst>
          </p:cNvPr>
          <p:cNvSpPr txBox="1"/>
          <p:nvPr/>
        </p:nvSpPr>
        <p:spPr>
          <a:xfrm>
            <a:off x="527038" y="1359246"/>
            <a:ext cx="3606743"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Wavelengths on the electromagnetic spectrum that people can see with their eyes</a:t>
            </a:r>
            <a:endParaRPr sz="240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697438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a</a:t>
            </a:r>
            <a:r>
              <a:rPr lang="en-US" sz="3000" b="1" dirty="0">
                <a:latin typeface="Calibri"/>
                <a:ea typeface="Calibri"/>
                <a:cs typeface="Calibri"/>
                <a:sym typeface="Calibri"/>
              </a:rPr>
              <a:t> visible light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ripple</a:t>
            </a:r>
            <a:r>
              <a:rPr lang="en-US" sz="2400" b="0" i="0" u="none" strike="noStrike" cap="none">
                <a:solidFill>
                  <a:srgbClr val="434343"/>
                </a:solidFill>
                <a:latin typeface="Helvetica Neue Light"/>
                <a:ea typeface="Helvetica Neue Light"/>
                <a:cs typeface="Helvetica Neue Light"/>
                <a:sym typeface="Helvetica Neue Light"/>
              </a:rPr>
              <a:t> of water in a pond</a:t>
            </a:r>
            <a:endParaRPr sz="1400" b="0" i="0" u="none" strike="noStrike" cap="none">
              <a:solidFill>
                <a:srgbClr val="434343"/>
              </a:solidFill>
              <a:latin typeface="Arial"/>
              <a:ea typeface="Arial"/>
              <a:cs typeface="Arial"/>
              <a:sym typeface="Arial"/>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dog running after a ball</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Fireworks in the sky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apple hanging on a tree</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28640247ed3_1_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4" name="Google Shape;604;g28640247ed3_1_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5" name="Google Shape;605;g28640247ed3_1_67"/>
          <p:cNvCxnSpPr>
            <a:stCxn id="606" idx="4"/>
            <a:endCxn id="60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7" name="Google Shape;607;g28640247ed3_1_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g28640247ed3_1_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6" name="Google Shape;606;g28640247ed3_1_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9" name="Google Shape;609;g28640247ed3_1_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a </a:t>
            </a:r>
            <a:r>
              <a:rPr lang="en-US" sz="3000" b="1" dirty="0">
                <a:latin typeface="Calibri"/>
                <a:ea typeface="Calibri"/>
                <a:cs typeface="Calibri"/>
                <a:sym typeface="Calibri"/>
              </a:rPr>
              <a:t>visible light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0" name="Google Shape;610;g28640247ed3_1_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a:t>
            </a:r>
            <a:r>
              <a:rPr lang="en-US" sz="2400" dirty="0">
                <a:solidFill>
                  <a:srgbClr val="434343"/>
                </a:solidFill>
                <a:latin typeface="Helvetica Neue Light"/>
                <a:ea typeface="Helvetica Neue Light"/>
                <a:cs typeface="Helvetica Neue Light"/>
                <a:sym typeface="Helvetica Neue Light"/>
              </a:rPr>
              <a:t>ripple</a:t>
            </a:r>
            <a:r>
              <a:rPr lang="en-US" sz="2400" b="0" i="0" u="none" strike="noStrike" cap="none" dirty="0">
                <a:solidFill>
                  <a:srgbClr val="434343"/>
                </a:solidFill>
                <a:latin typeface="Helvetica Neue Light"/>
                <a:ea typeface="Helvetica Neue Light"/>
                <a:cs typeface="Helvetica Neue Light"/>
                <a:sym typeface="Helvetica Neue Light"/>
              </a:rPr>
              <a:t> of water in a pond</a:t>
            </a:r>
            <a:endParaRPr sz="1400" b="0" i="0" u="none" strike="noStrike" cap="none" dirty="0">
              <a:solidFill>
                <a:srgbClr val="434343"/>
              </a:solidFill>
              <a:latin typeface="Arial"/>
              <a:ea typeface="Arial"/>
              <a:cs typeface="Arial"/>
              <a:sym typeface="Arial"/>
            </a:endParaRPr>
          </a:p>
        </p:txBody>
      </p:sp>
      <p:sp>
        <p:nvSpPr>
          <p:cNvPr id="611" name="Google Shape;611;g28640247ed3_1_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dog running after a ball</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12" name="Google Shape;612;g28640247ed3_1_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4" name="Google Shape;614;g28640247ed3_1_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5" name="Google Shape;615;g28640247ed3_1_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6" name="Google Shape;616;g28640247ed3_1_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7" name="Google Shape;617;g28640247ed3_1_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8" name="Google Shape;618;g28640247ed3_1_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apple hanging on a tree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9" name="Google Shape;619;g28640247ed3_1_67"/>
          <p:cNvSpPr/>
          <p:nvPr/>
        </p:nvSpPr>
        <p:spPr>
          <a:xfrm>
            <a:off x="117772" y="1591130"/>
            <a:ext cx="8563500" cy="1152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 name="Google Shape;591;g25e11802ac4_0_2367">
            <a:extLst>
              <a:ext uri="{FF2B5EF4-FFF2-40B4-BE49-F238E27FC236}">
                <a16:creationId xmlns:a16="http://schemas.microsoft.com/office/drawing/2014/main" id="{FDA3ECC7-FA1E-A13C-03B6-0905DC36BA04}"/>
              </a:ext>
            </a:extLst>
          </p:cNvPr>
          <p:cNvSpPr txBox="1"/>
          <p:nvPr/>
        </p:nvSpPr>
        <p:spPr>
          <a:xfrm>
            <a:off x="1167000" y="19294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Fireworks in the sky</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rainbow in the sky&#10;&#10;Description automatically generated">
            <a:extLst>
              <a:ext uri="{FF2B5EF4-FFF2-40B4-BE49-F238E27FC236}">
                <a16:creationId xmlns:a16="http://schemas.microsoft.com/office/drawing/2014/main" id="{D975102E-DA03-9A8D-E4B4-D0BA5B35DDFD}"/>
              </a:ext>
            </a:extLst>
          </p:cNvPr>
          <p:cNvPicPr>
            <a:picLocks noChangeAspect="1"/>
          </p:cNvPicPr>
          <p:nvPr/>
        </p:nvPicPr>
        <p:blipFill>
          <a:blip r:embed="rId3"/>
          <a:stretch>
            <a:fillRect/>
          </a:stretch>
        </p:blipFill>
        <p:spPr>
          <a:xfrm>
            <a:off x="4607898" y="1074708"/>
            <a:ext cx="4078778" cy="2346969"/>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visible light</a:t>
            </a:r>
            <a:r>
              <a:rPr lang="en-US" sz="1800" b="0" i="0" u="none" strike="noStrike" cap="none" dirty="0">
                <a:solidFill>
                  <a:srgbClr val="000000"/>
                </a:solidFill>
                <a:latin typeface="Helvetica Neue Light"/>
                <a:ea typeface="Helvetica Neue Light"/>
                <a:cs typeface="Helvetica Neue Light"/>
                <a:sym typeface="Helvetica Neue Light"/>
              </a:rPr>
              <a:t> 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a:t>
            </a:r>
            <a:endParaRPr sz="700" b="0" i="0" u="none" strike="noStrike" cap="none" dirty="0">
              <a:solidFill>
                <a:srgbClr val="000000"/>
              </a:solidFill>
              <a:latin typeface="Arial"/>
              <a:ea typeface="Arial"/>
              <a:cs typeface="Arial"/>
              <a:sym typeface="Arial"/>
            </a:endParaRPr>
          </a:p>
        </p:txBody>
      </p:sp>
      <p:sp>
        <p:nvSpPr>
          <p:cNvPr id="2" name="Google Shape;530;g25e11802ac4_0_2130">
            <a:extLst>
              <a:ext uri="{FF2B5EF4-FFF2-40B4-BE49-F238E27FC236}">
                <a16:creationId xmlns:a16="http://schemas.microsoft.com/office/drawing/2014/main" id="{331D716F-86BE-970E-0963-EB65A121D914}"/>
              </a:ext>
            </a:extLst>
          </p:cNvPr>
          <p:cNvSpPr txBox="1"/>
          <p:nvPr/>
        </p:nvSpPr>
        <p:spPr>
          <a:xfrm>
            <a:off x="527038" y="1359246"/>
            <a:ext cx="3606743"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Wavelengths on the electromagnetic spectrum that people can see with their eyes</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591;g25e11802ac4_0_2367">
            <a:extLst>
              <a:ext uri="{FF2B5EF4-FFF2-40B4-BE49-F238E27FC236}">
                <a16:creationId xmlns:a16="http://schemas.microsoft.com/office/drawing/2014/main" id="{7A8AB7F3-6064-460B-13BE-6651BDED3FAE}"/>
              </a:ext>
            </a:extLst>
          </p:cNvPr>
          <p:cNvSpPr txBox="1"/>
          <p:nvPr/>
        </p:nvSpPr>
        <p:spPr>
          <a:xfrm>
            <a:off x="735266" y="4763311"/>
            <a:ext cx="2995056"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Fireworks in the sky</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386000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a:t>
            </a:r>
            <a:r>
              <a:rPr lang="en-US" sz="2900" i="1" dirty="0">
                <a:latin typeface="Calibri"/>
                <a:ea typeface="Calibri"/>
                <a:cs typeface="Calibri"/>
                <a:sym typeface="Calibri"/>
              </a:rPr>
              <a:t>visible light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1073400" y="435346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Visible light helps me hear the world around me</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1073400" y="1681632"/>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Visible light is in the food we eat and give us the nutrition our bodies need to survive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1073400" y="2844176"/>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Visible light helps me see the world around me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2" name="Google Shape;662;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1073400" y="5621771"/>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Visible light erodes the surface of rocks giving them their shape</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28640247ed3_1_48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2" name="Google Shape;672;g28640247ed3_1_48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3" name="Google Shape;673;g28640247ed3_1_485"/>
          <p:cNvCxnSpPr>
            <a:stCxn id="674" idx="4"/>
            <a:endCxn id="6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5" name="Google Shape;675;g28640247ed3_1_48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8640247ed3_1_48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4" name="Google Shape;674;g28640247ed3_1_48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7" name="Google Shape;677;g28640247ed3_1_485"/>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a:t>
            </a:r>
            <a:r>
              <a:rPr lang="en-US" sz="2900" i="1">
                <a:latin typeface="Calibri"/>
                <a:ea typeface="Calibri"/>
                <a:cs typeface="Calibri"/>
                <a:sym typeface="Calibri"/>
              </a:rPr>
              <a:t> waves </a:t>
            </a:r>
            <a:r>
              <a:rPr lang="en-US" sz="2900" b="0" i="1" u="none" strike="noStrike" cap="none">
                <a:solidFill>
                  <a:srgbClr val="000000"/>
                </a:solidFill>
                <a:latin typeface="Calibri"/>
                <a:ea typeface="Calibri"/>
                <a:cs typeface="Calibri"/>
                <a:sym typeface="Calibri"/>
              </a:rPr>
              <a:t>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680" name="Google Shape;680;g28640247ed3_1_485"/>
          <p:cNvSpPr txBox="1"/>
          <p:nvPr/>
        </p:nvSpPr>
        <p:spPr>
          <a:xfrm>
            <a:off x="1021950" y="1638772"/>
            <a:ext cx="79770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dirty="0">
                <a:solidFill>
                  <a:srgbClr val="43464D"/>
                </a:solidFill>
                <a:latin typeface="Helvetica Neue Light"/>
                <a:ea typeface="Helvetica Neue Light"/>
                <a:cs typeface="Helvetica Neue Light"/>
                <a:sym typeface="Helvetica Neue Light"/>
              </a:rPr>
              <a:t>Visible light is in the food we eat and give us the nutrition our bodies need to survive</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682" name="Google Shape;682;g28640247ed3_1_485"/>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3" name="Google Shape;683;g28640247ed3_1_485"/>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4" name="Google Shape;684;g28640247ed3_1_485"/>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5" name="Google Shape;685;g28640247ed3_1_485"/>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7" name="Google Shape;687;g28640247ed3_1_485"/>
          <p:cNvSpPr/>
          <p:nvPr/>
        </p:nvSpPr>
        <p:spPr>
          <a:xfrm>
            <a:off x="199950" y="2640446"/>
            <a:ext cx="8696100" cy="960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 name="Google Shape;657;g25e11802ac4_0_2536">
            <a:extLst>
              <a:ext uri="{FF2B5EF4-FFF2-40B4-BE49-F238E27FC236}">
                <a16:creationId xmlns:a16="http://schemas.microsoft.com/office/drawing/2014/main" id="{B6C3C856-7F72-D2CF-6FEE-E8AD3446EEF8}"/>
              </a:ext>
            </a:extLst>
          </p:cNvPr>
          <p:cNvSpPr txBox="1"/>
          <p:nvPr/>
        </p:nvSpPr>
        <p:spPr>
          <a:xfrm>
            <a:off x="1021950" y="4306198"/>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Visible light helps me hear the world around me</a:t>
            </a:r>
            <a:endParaRPr sz="2200" b="0" i="0" u="none" strike="noStrike" cap="none" dirty="0">
              <a:solidFill>
                <a:srgbClr val="434343"/>
              </a:solidFill>
              <a:latin typeface="Arial"/>
              <a:ea typeface="Arial"/>
              <a:cs typeface="Arial"/>
              <a:sym typeface="Arial"/>
            </a:endParaRPr>
          </a:p>
        </p:txBody>
      </p:sp>
      <p:sp>
        <p:nvSpPr>
          <p:cNvPr id="5" name="Google Shape;659;g25e11802ac4_0_2536">
            <a:extLst>
              <a:ext uri="{FF2B5EF4-FFF2-40B4-BE49-F238E27FC236}">
                <a16:creationId xmlns:a16="http://schemas.microsoft.com/office/drawing/2014/main" id="{F482CD0D-8712-28D2-D758-04428419E124}"/>
              </a:ext>
            </a:extLst>
          </p:cNvPr>
          <p:cNvSpPr txBox="1"/>
          <p:nvPr/>
        </p:nvSpPr>
        <p:spPr>
          <a:xfrm>
            <a:off x="1073400" y="2926006"/>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60;g25e11802ac4_0_2536">
            <a:extLst>
              <a:ext uri="{FF2B5EF4-FFF2-40B4-BE49-F238E27FC236}">
                <a16:creationId xmlns:a16="http://schemas.microsoft.com/office/drawing/2014/main" id="{5912B6C5-A5AF-AE24-3F72-F252B1F03334}"/>
              </a:ext>
            </a:extLst>
          </p:cNvPr>
          <p:cNvSpPr txBox="1"/>
          <p:nvPr/>
        </p:nvSpPr>
        <p:spPr>
          <a:xfrm>
            <a:off x="1021950" y="2905023"/>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Visible light helps me see the world around me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 name="Google Shape;665;g25e11802ac4_0_2536">
            <a:extLst>
              <a:ext uri="{FF2B5EF4-FFF2-40B4-BE49-F238E27FC236}">
                <a16:creationId xmlns:a16="http://schemas.microsoft.com/office/drawing/2014/main" id="{11A82869-BF09-B3B5-724E-3AD9CB51AC54}"/>
              </a:ext>
            </a:extLst>
          </p:cNvPr>
          <p:cNvSpPr txBox="1"/>
          <p:nvPr/>
        </p:nvSpPr>
        <p:spPr>
          <a:xfrm>
            <a:off x="1021950" y="5631219"/>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Visible light erodes the surface of rocks </a:t>
            </a:r>
            <a:r>
              <a:rPr lang="en-US" sz="2200" dirty="0" err="1">
                <a:solidFill>
                  <a:srgbClr val="434343"/>
                </a:solidFill>
                <a:latin typeface="Helvetica Neue Light"/>
                <a:ea typeface="Helvetica Neue Light"/>
                <a:cs typeface="Helvetica Neue Light"/>
                <a:sym typeface="Helvetica Neue Light"/>
              </a:rPr>
              <a:t>giv</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rainbow in the sky&#10;&#10;Description automatically generated">
            <a:extLst>
              <a:ext uri="{FF2B5EF4-FFF2-40B4-BE49-F238E27FC236}">
                <a16:creationId xmlns:a16="http://schemas.microsoft.com/office/drawing/2014/main" id="{D975102E-DA03-9A8D-E4B4-D0BA5B35DDFD}"/>
              </a:ext>
            </a:extLst>
          </p:cNvPr>
          <p:cNvPicPr>
            <a:picLocks noChangeAspect="1"/>
          </p:cNvPicPr>
          <p:nvPr/>
        </p:nvPicPr>
        <p:blipFill>
          <a:blip r:embed="rId3"/>
          <a:stretch>
            <a:fillRect/>
          </a:stretch>
        </p:blipFill>
        <p:spPr>
          <a:xfrm>
            <a:off x="4607898" y="1074708"/>
            <a:ext cx="4078778" cy="2346969"/>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visible light</a:t>
            </a:r>
            <a:r>
              <a:rPr lang="en-US" sz="1800" b="0" i="0" u="none" strike="noStrike" cap="none" dirty="0">
                <a:solidFill>
                  <a:srgbClr val="000000"/>
                </a:solidFill>
                <a:latin typeface="Helvetica Neue Light"/>
                <a:ea typeface="Helvetica Neue Light"/>
                <a:cs typeface="Helvetica Neue Light"/>
                <a:sym typeface="Helvetica Neue Light"/>
              </a:rPr>
              <a:t> 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a:t>
            </a:r>
            <a:endParaRPr sz="700" b="0" i="0" u="none" strike="noStrike" cap="none" dirty="0">
              <a:solidFill>
                <a:srgbClr val="000000"/>
              </a:solidFill>
              <a:latin typeface="Arial"/>
              <a:ea typeface="Arial"/>
              <a:cs typeface="Arial"/>
              <a:sym typeface="Arial"/>
            </a:endParaRPr>
          </a:p>
        </p:txBody>
      </p:sp>
      <p:sp>
        <p:nvSpPr>
          <p:cNvPr id="2" name="Google Shape;530;g25e11802ac4_0_2130">
            <a:extLst>
              <a:ext uri="{FF2B5EF4-FFF2-40B4-BE49-F238E27FC236}">
                <a16:creationId xmlns:a16="http://schemas.microsoft.com/office/drawing/2014/main" id="{331D716F-86BE-970E-0963-EB65A121D914}"/>
              </a:ext>
            </a:extLst>
          </p:cNvPr>
          <p:cNvSpPr txBox="1"/>
          <p:nvPr/>
        </p:nvSpPr>
        <p:spPr>
          <a:xfrm>
            <a:off x="527038" y="1359246"/>
            <a:ext cx="3606743"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Wavelengths on the electromagnetic spectrum that people can see with their eyes</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591;g25e11802ac4_0_2367">
            <a:extLst>
              <a:ext uri="{FF2B5EF4-FFF2-40B4-BE49-F238E27FC236}">
                <a16:creationId xmlns:a16="http://schemas.microsoft.com/office/drawing/2014/main" id="{7A8AB7F3-6064-460B-13BE-6651BDED3FAE}"/>
              </a:ext>
            </a:extLst>
          </p:cNvPr>
          <p:cNvSpPr txBox="1"/>
          <p:nvPr/>
        </p:nvSpPr>
        <p:spPr>
          <a:xfrm>
            <a:off x="735266" y="4763311"/>
            <a:ext cx="2995056"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Fireworks in the sky</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660;g25e11802ac4_0_2536">
            <a:extLst>
              <a:ext uri="{FF2B5EF4-FFF2-40B4-BE49-F238E27FC236}">
                <a16:creationId xmlns:a16="http://schemas.microsoft.com/office/drawing/2014/main" id="{20DAAF92-EF12-ABA5-AED1-7F48753DAAB2}"/>
              </a:ext>
            </a:extLst>
          </p:cNvPr>
          <p:cNvSpPr txBox="1"/>
          <p:nvPr/>
        </p:nvSpPr>
        <p:spPr>
          <a:xfrm>
            <a:off x="5051509" y="4713426"/>
            <a:ext cx="3503297"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Visible light helps me see the world around me</a:t>
            </a:r>
            <a:endParaRPr sz="22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00159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1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36" name="Google Shape;1036;p11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85"/>
          <p:cNvSpPr txBox="1"/>
          <p:nvPr/>
        </p:nvSpPr>
        <p:spPr>
          <a:xfrm>
            <a:off x="529044" y="424771"/>
            <a:ext cx="8085911" cy="17355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200" b="1" u="sng" dirty="0">
                <a:solidFill>
                  <a:srgbClr val="0C0C0C"/>
                </a:solidFill>
                <a:latin typeface="Calibri" panose="020F0502020204030204" pitchFamily="34" charset="0"/>
                <a:ea typeface="Calibri"/>
                <a:cs typeface="Calibri" panose="020F0502020204030204" pitchFamily="34" charset="0"/>
                <a:sym typeface="Calibri"/>
              </a:rPr>
              <a:t>Waves</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sz="3200" b="1"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818" name="Google Shape;818;p8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85" descr="he Physics of Sound"/>
          <p:cNvPicPr preferRelativeResize="0"/>
          <p:nvPr/>
        </p:nvPicPr>
        <p:blipFill rotWithShape="1">
          <a:blip r:embed="rId4">
            <a:alphaModFix/>
          </a:blip>
          <a:srcRect/>
          <a:stretch/>
        </p:blipFill>
        <p:spPr>
          <a:xfrm>
            <a:off x="1210865" y="1951717"/>
            <a:ext cx="6722268" cy="448151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28650" y="562271"/>
            <a:ext cx="7886700" cy="1128417"/>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200" b="1" u="sng" kern="1200" dirty="0">
                <a:solidFill>
                  <a:schemeClr val="tx1"/>
                </a:solidFill>
                <a:latin typeface="Calibri" panose="020F0502020204030204" pitchFamily="34" charset="0"/>
                <a:ea typeface="+mj-ea"/>
                <a:cs typeface="Calibri" panose="020F0502020204030204" pitchFamily="34" charset="0"/>
              </a:rPr>
              <a:t>Visible Light</a:t>
            </a:r>
            <a:r>
              <a:rPr lang="en-US" sz="3200" b="1" kern="1200" dirty="0">
                <a:solidFill>
                  <a:schemeClr val="tx1"/>
                </a:solidFill>
                <a:latin typeface="Calibri" panose="020F0502020204030204" pitchFamily="34" charset="0"/>
                <a:ea typeface="+mj-ea"/>
                <a:cs typeface="Calibri" panose="020F0502020204030204" pitchFamily="34" charset="0"/>
              </a:rPr>
              <a:t>: </a:t>
            </a:r>
            <a:r>
              <a:rPr lang="en-US" sz="3200" kern="1200" dirty="0">
                <a:solidFill>
                  <a:schemeClr val="tx1"/>
                </a:solidFill>
                <a:latin typeface="Calibri" panose="020F0502020204030204" pitchFamily="34" charset="0"/>
                <a:ea typeface="+mj-ea"/>
                <a:cs typeface="Calibri" panose="020F0502020204030204" pitchFamily="34" charset="0"/>
              </a:rPr>
              <a:t>wavelengths on the electromagnetic spectrum that people can see with their eyes</a:t>
            </a:r>
            <a:endParaRPr lang="en-US" sz="3200" b="1"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rainbow colored lights on a black background&#10;&#10;Description automatically generated">
            <a:extLst>
              <a:ext uri="{FF2B5EF4-FFF2-40B4-BE49-F238E27FC236}">
                <a16:creationId xmlns:a16="http://schemas.microsoft.com/office/drawing/2014/main" id="{A093CBAE-4903-66BB-135D-FECB02387C1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875" name="Google Shape;875;p9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92"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extLst>
      <p:ext uri="{BB962C8B-B14F-4D97-AF65-F5344CB8AC3E}">
        <p14:creationId xmlns:p14="http://schemas.microsoft.com/office/powerpoint/2010/main" val="18365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74"/>
                                        </p:tgtEl>
                                        <p:attrNameLst>
                                          <p:attrName>style.visibility</p:attrName>
                                        </p:attrNameLst>
                                      </p:cBhvr>
                                      <p:to>
                                        <p:strVal val="visible"/>
                                      </p:to>
                                    </p:set>
                                    <p:animEffect transition="in" filter="fade">
                                      <p:cBhvr>
                                        <p:cTn id="7" dur="7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8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3"/>
          <p:cNvSpPr txBox="1"/>
          <p:nvPr/>
        </p:nvSpPr>
        <p:spPr>
          <a:xfrm>
            <a:off x="467249" y="243160"/>
            <a:ext cx="820950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panose="020F0502020204030204" pitchFamily="34" charset="0"/>
                <a:ea typeface="Calibri"/>
                <a:cs typeface="Calibri" panose="020F0502020204030204" pitchFamily="34" charset="0"/>
                <a:sym typeface="Calibri"/>
              </a:rPr>
              <a:t>Big Question: </a:t>
            </a:r>
            <a:r>
              <a:rPr lang="en-US" sz="3600" b="0" i="0" dirty="0">
                <a:solidFill>
                  <a:srgbClr val="374151"/>
                </a:solidFill>
                <a:effectLst/>
                <a:latin typeface="Calibri" panose="020F0502020204030204" pitchFamily="34" charset="0"/>
                <a:cs typeface="Calibri" panose="020F0502020204030204" pitchFamily="34" charset="0"/>
              </a:rPr>
              <a:t>How does light make our day better and help us see and understand things around us?</a:t>
            </a:r>
            <a:endParaRPr sz="36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 name="Picture 2" descr="A person with their arms raised in the air&#10;&#10;Description automatically generated">
            <a:extLst>
              <a:ext uri="{FF2B5EF4-FFF2-40B4-BE49-F238E27FC236}">
                <a16:creationId xmlns:a16="http://schemas.microsoft.com/office/drawing/2014/main" id="{010AB246-6445-85B8-14F1-69D9DE87E93B}"/>
              </a:ext>
            </a:extLst>
          </p:cNvPr>
          <p:cNvPicPr>
            <a:picLocks noChangeAspect="1"/>
          </p:cNvPicPr>
          <p:nvPr/>
        </p:nvPicPr>
        <p:blipFill>
          <a:blip r:embed="rId4"/>
          <a:stretch>
            <a:fillRect/>
          </a:stretch>
        </p:blipFill>
        <p:spPr>
          <a:xfrm>
            <a:off x="924086" y="2161013"/>
            <a:ext cx="7295827" cy="4696987"/>
          </a:xfrm>
          <a:prstGeom prst="rect">
            <a:avLst/>
          </a:prstGeom>
        </p:spPr>
      </p:pic>
    </p:spTree>
    <p:extLst>
      <p:ext uri="{BB962C8B-B14F-4D97-AF65-F5344CB8AC3E}">
        <p14:creationId xmlns:p14="http://schemas.microsoft.com/office/powerpoint/2010/main" val="1746601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1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19" descr="IEP Translation – Communication from OSEP regarding the ..."/>
          <p:cNvPicPr preferRelativeResize="0"/>
          <p:nvPr/>
        </p:nvPicPr>
        <p:blipFill rotWithShape="1">
          <a:blip r:embed="rId3">
            <a:alphaModFix/>
          </a:blip>
          <a:srcRect/>
          <a:stretch/>
        </p:blipFill>
        <p:spPr>
          <a:xfrm>
            <a:off x="2095928" y="924218"/>
            <a:ext cx="5718382" cy="904494"/>
          </a:xfrm>
          <a:prstGeom prst="rect">
            <a:avLst/>
          </a:prstGeom>
          <a:noFill/>
          <a:ln>
            <a:noFill/>
          </a:ln>
        </p:spPr>
      </p:pic>
      <p:pic>
        <p:nvPicPr>
          <p:cNvPr id="1076" name="Google Shape;1076;p119"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1077" name="Google Shape;1077;p119"/>
          <p:cNvPicPr preferRelativeResize="0"/>
          <p:nvPr/>
        </p:nvPicPr>
        <p:blipFill rotWithShape="1">
          <a:blip r:embed="rId5">
            <a:alphaModFix/>
          </a:blip>
          <a:srcRect/>
          <a:stretch/>
        </p:blipFill>
        <p:spPr>
          <a:xfrm>
            <a:off x="1056729" y="4236386"/>
            <a:ext cx="7452642" cy="1289764"/>
          </a:xfrm>
          <a:prstGeom prst="rect">
            <a:avLst/>
          </a:prstGeom>
          <a:noFill/>
          <a:ln>
            <a:noFill/>
          </a:ln>
        </p:spPr>
      </p:pic>
      <p:sp>
        <p:nvSpPr>
          <p:cNvPr id="1078" name="Google Shape;1078;p119"/>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079" name="Google Shape;1079;p119"/>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86"/>
          <p:cNvSpPr txBox="1"/>
          <p:nvPr/>
        </p:nvSpPr>
        <p:spPr>
          <a:xfrm>
            <a:off x="849541" y="123839"/>
            <a:ext cx="8013979"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dirty="0">
                <a:solidFill>
                  <a:srgbClr val="0C0C0C"/>
                </a:solidFill>
                <a:latin typeface="Calibri"/>
                <a:ea typeface="Calibri"/>
                <a:cs typeface="Calibri"/>
                <a:sym typeface="Calibri"/>
              </a:rPr>
              <a:t>Transverse Waves</a:t>
            </a:r>
            <a:r>
              <a:rPr lang="en-US" sz="2800" b="1" dirty="0">
                <a:solidFill>
                  <a:srgbClr val="0C0C0C"/>
                </a:solidFill>
                <a:latin typeface="Calibri"/>
                <a:ea typeface="Calibri"/>
                <a:cs typeface="Calibri"/>
                <a:sym typeface="Calibri"/>
              </a:rPr>
              <a:t>: </a:t>
            </a:r>
            <a:r>
              <a:rPr lang="en-US" sz="2800" dirty="0">
                <a:solidFill>
                  <a:srgbClr val="0C0C0C"/>
                </a:solidFill>
                <a:latin typeface="Calibri"/>
                <a:ea typeface="Calibri"/>
                <a:cs typeface="Calibri"/>
                <a:sym typeface="Calibri"/>
              </a:rPr>
              <a:t>waves that travel sideways to the direction they are moving</a:t>
            </a:r>
            <a:endParaRPr sz="2800" b="1" dirty="0">
              <a:solidFill>
                <a:schemeClr val="dk1"/>
              </a:solidFill>
              <a:latin typeface="Calibri"/>
              <a:ea typeface="Calibri"/>
              <a:cs typeface="Calibri"/>
              <a:sym typeface="Calibri"/>
            </a:endParaRPr>
          </a:p>
        </p:txBody>
      </p:sp>
      <p:sp>
        <p:nvSpPr>
          <p:cNvPr id="826" name="Google Shape;826;p8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7" name="Google Shape;827;p86" descr="wavelength.jpg"/>
          <p:cNvPicPr preferRelativeResize="0"/>
          <p:nvPr/>
        </p:nvPicPr>
        <p:blipFill rotWithShape="1">
          <a:blip r:embed="rId4">
            <a:alphaModFix/>
          </a:blip>
          <a:srcRect l="-10572" r="-10572"/>
          <a:stretch/>
        </p:blipFill>
        <p:spPr>
          <a:xfrm>
            <a:off x="424771" y="1738814"/>
            <a:ext cx="8229600" cy="45259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7"/>
          <p:cNvSpPr txBox="1">
            <a:spLocks noGrp="1"/>
          </p:cNvSpPr>
          <p:nvPr>
            <p:ph type="ctrTitle"/>
          </p:nvPr>
        </p:nvSpPr>
        <p:spPr>
          <a:xfrm>
            <a:off x="1134725" y="366100"/>
            <a:ext cx="7159200" cy="1614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2800" b="1" u="sng"/>
              <a:t>Electromagnetic Waves:</a:t>
            </a:r>
            <a:r>
              <a:rPr lang="en-US" sz="2800"/>
              <a:t> waves that are created as a result of vibrations between an electric field and a magnetic field</a:t>
            </a:r>
            <a:endParaRPr sz="2800"/>
          </a:p>
        </p:txBody>
      </p:sp>
      <p:pic>
        <p:nvPicPr>
          <p:cNvPr id="834" name="Google Shape;834;p87"/>
          <p:cNvPicPr preferRelativeResize="0"/>
          <p:nvPr/>
        </p:nvPicPr>
        <p:blipFill rotWithShape="1">
          <a:blip r:embed="rId3">
            <a:alphaModFix/>
          </a:blip>
          <a:srcRect/>
          <a:stretch/>
        </p:blipFill>
        <p:spPr>
          <a:xfrm>
            <a:off x="1165233" y="2212398"/>
            <a:ext cx="6813529" cy="4108533"/>
          </a:xfrm>
          <a:prstGeom prst="rect">
            <a:avLst/>
          </a:prstGeom>
          <a:noFill/>
          <a:ln>
            <a:noFill/>
          </a:ln>
        </p:spPr>
      </p:pic>
      <p:sp>
        <p:nvSpPr>
          <p:cNvPr id="835" name="Google Shape;835;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ctrTitle"/>
          </p:nvPr>
        </p:nvSpPr>
        <p:spPr>
          <a:xfrm>
            <a:off x="1198722" y="135869"/>
            <a:ext cx="7754359" cy="11474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Electromagnetic Spectrum</a:t>
            </a:r>
            <a:r>
              <a:rPr lang="en-US" sz="3400" b="1"/>
              <a:t>: </a:t>
            </a:r>
            <a:r>
              <a:rPr lang="en-US" sz="3400"/>
              <a:t>range of all types of electromagnetic waves</a:t>
            </a:r>
            <a:endParaRPr sz="3400" b="1"/>
          </a:p>
        </p:txBody>
      </p:sp>
      <p:pic>
        <p:nvPicPr>
          <p:cNvPr id="656" name="Google Shape;656;p70" descr="spectrum.jpg"/>
          <p:cNvPicPr preferRelativeResize="0"/>
          <p:nvPr/>
        </p:nvPicPr>
        <p:blipFill rotWithShape="1">
          <a:blip r:embed="rId3">
            <a:alphaModFix/>
          </a:blip>
          <a:srcRect t="5192" b="5191"/>
          <a:stretch/>
        </p:blipFill>
        <p:spPr>
          <a:xfrm>
            <a:off x="514044" y="1941096"/>
            <a:ext cx="8110972" cy="3816100"/>
          </a:xfrm>
          <a:prstGeom prst="rect">
            <a:avLst/>
          </a:prstGeom>
          <a:noFill/>
          <a:ln>
            <a:noFill/>
          </a:ln>
        </p:spPr>
      </p:pic>
      <p:sp>
        <p:nvSpPr>
          <p:cNvPr id="657" name="Google Shape;657;p7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52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2346</Words>
  <Application>Microsoft Macintosh PowerPoint</Application>
  <PresentationFormat>On-screen Show (4:3)</PresentationFormat>
  <Paragraphs>281</Paragraphs>
  <Slides>53</Slides>
  <Notes>53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Helvetica Neue Light</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Electromagnetic Waves: waves that are created as a result of vibrations between an electric field and a magnetic field</vt:lpstr>
      <vt:lpstr>Electromagnetic Spectrum: range of all types of electromagnetic waves</vt:lpstr>
      <vt:lpstr>PowerPoint Presentation</vt:lpstr>
      <vt:lpstr>PowerPoint Presentation</vt:lpstr>
      <vt:lpstr>PowerPoint Presentation</vt:lpstr>
      <vt:lpstr>PowerPoint Presentation</vt:lpstr>
      <vt:lpstr>PowerPoint Presentation</vt:lpstr>
      <vt:lpstr>Visible Light: wavelengths on the electromagnetic spectrum that people can see with their eyes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Visible Light: wavelengths on the electromagnetic spectrum that people can see with their eyes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Coleman, Olivia Fudge (rhz9xk)</cp:lastModifiedBy>
  <cp:revision>31</cp:revision>
  <dcterms:created xsi:type="dcterms:W3CDTF">2020-09-19T21:08:02Z</dcterms:created>
  <dcterms:modified xsi:type="dcterms:W3CDTF">2023-11-04T04:22:18Z</dcterms:modified>
</cp:coreProperties>
</file>