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6" r:id="rId12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26" roundtripDataSignature="AMtx7mhCAXy6at7I79H9zoYJOnBcQkO03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watershed?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watershed is the land that water flows across or through on its way to a stream, lake, wetland, or other body of water.]</a:t>
            </a:r>
            <a:endParaRPr/>
          </a:p>
        </p:txBody>
      </p:sp>
      <p:sp>
        <p:nvSpPr>
          <p:cNvPr id="179" name="Google Shape;17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do the other water quality indicators impact bio-indicators?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The other indicators that we have already discussed can impact the level of bio-indicators because they  impacts the living conditions of the organisms.]</a:t>
            </a:r>
            <a:endParaRPr/>
          </a:p>
        </p:txBody>
      </p:sp>
      <p:sp>
        <p:nvSpPr>
          <p:cNvPr id="861" name="Google Shape;861;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869" name="Google Shape;869;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water quality?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[Water quality measures the condition of water and its suitability for living organisms.]</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lnSpc>
                <a:spcPct val="100000"/>
              </a:lnSpc>
              <a:spcBef>
                <a:spcPts val="0"/>
              </a:spcBef>
              <a:spcAft>
                <a:spcPts val="0"/>
              </a:spcAft>
              <a:buSzPts val="1400"/>
              <a:buNone/>
            </a:pPr>
            <a:endParaRPr b="0"/>
          </a:p>
        </p:txBody>
      </p:sp>
      <p:sp>
        <p:nvSpPr>
          <p:cNvPr id="875" name="Google Shape;875;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2" name="Google Shape;882;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an example of a water quality indicator and how we can test it? </a:t>
            </a:r>
            <a:endParaRPr/>
          </a:p>
          <a:p>
            <a:pPr marL="0" lvl="0" indent="0" algn="l" rtl="0">
              <a:lnSpc>
                <a:spcPct val="100000"/>
              </a:lnSpc>
              <a:spcBef>
                <a:spcPts val="0"/>
              </a:spcBef>
              <a:spcAft>
                <a:spcPts val="0"/>
              </a:spcAft>
              <a:buSzPts val="1400"/>
              <a:buNone/>
            </a:pPr>
            <a:endParaRPr b="0"/>
          </a:p>
        </p:txBody>
      </p:sp>
      <p:sp>
        <p:nvSpPr>
          <p:cNvPr id="883" name="Google Shape;883;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are bio-indicators related to the other water quality indicators? </a:t>
            </a:r>
            <a:endParaRPr b="0"/>
          </a:p>
        </p:txBody>
      </p:sp>
      <p:sp>
        <p:nvSpPr>
          <p:cNvPr id="891" name="Google Shape;891;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Why is water quality important? </a:t>
            </a:r>
            <a:endParaRPr/>
          </a:p>
          <a:p>
            <a:pPr marL="0" lvl="0" indent="0" algn="l" rtl="0">
              <a:lnSpc>
                <a:spcPct val="100000"/>
              </a:lnSpc>
              <a:spcBef>
                <a:spcPts val="0"/>
              </a:spcBef>
              <a:spcAft>
                <a:spcPts val="0"/>
              </a:spcAft>
              <a:buSzPts val="1400"/>
              <a:buNone/>
            </a:pPr>
            <a:endParaRPr b="0"/>
          </a:p>
        </p:txBody>
      </p:sp>
      <p:sp>
        <p:nvSpPr>
          <p:cNvPr id="899" name="Google Shape;899;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907" name="Google Shape;907;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3" name="Google Shape;913;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quality measures the condition of water and its suitability for living organisms. </a:t>
            </a:r>
            <a:endParaRPr/>
          </a:p>
        </p:txBody>
      </p:sp>
      <p:sp>
        <p:nvSpPr>
          <p:cNvPr id="914" name="Google Shape;914;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1" name="Google Shape;921;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first water quality indicator we are going to look at is turbidity. Turbidity is the cloudiness or clarity of water. </a:t>
            </a:r>
            <a:endParaRPr/>
          </a:p>
        </p:txBody>
      </p:sp>
      <p:sp>
        <p:nvSpPr>
          <p:cNvPr id="922" name="Google Shape;922;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9" name="Google Shape;929;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next water quality indicator we are going to look at is pH. pH is the measure of how acidic or basic the water is. It is measured on a scale of 0 to 14. </a:t>
            </a:r>
            <a:endParaRPr/>
          </a:p>
        </p:txBody>
      </p:sp>
      <p:sp>
        <p:nvSpPr>
          <p:cNvPr id="930" name="Google Shape;930;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an ecosystem?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[An ecosystem is a community of living and non-living things interacting with each other in an environment.]</a:t>
            </a:r>
            <a:endParaRPr/>
          </a:p>
          <a:p>
            <a:pPr marL="0" lvl="0" indent="0" algn="l" rtl="0">
              <a:lnSpc>
                <a:spcPct val="100000"/>
              </a:lnSpc>
              <a:spcBef>
                <a:spcPts val="0"/>
              </a:spcBef>
              <a:spcAft>
                <a:spcPts val="0"/>
              </a:spcAft>
              <a:buSzPts val="1400"/>
              <a:buNone/>
            </a:pPr>
            <a:endParaRPr/>
          </a:p>
        </p:txBody>
      </p:sp>
      <p:sp>
        <p:nvSpPr>
          <p:cNvPr id="187" name="Google Shape;187;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7" name="Google Shape;937;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next water quality indicator we are going to look at is dissolved oxygen. Dissolved oxygen is the amount of oxygen that is present in water. </a:t>
            </a:r>
            <a:endParaRPr/>
          </a:p>
        </p:txBody>
      </p:sp>
      <p:sp>
        <p:nvSpPr>
          <p:cNvPr id="938" name="Google Shape;938;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5" name="Google Shape;945;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next water quality indicator we are going to look at is temperature. Temperature is how hot or cold something is. </a:t>
            </a:r>
            <a:endParaRPr/>
          </a:p>
        </p:txBody>
      </p:sp>
      <p:sp>
        <p:nvSpPr>
          <p:cNvPr id="946" name="Google Shape;946;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3" name="Google Shape;953;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next water quality indicator we are going to look at is nitrates. Nitrates are compounds made up of nitrogen and oxygen. </a:t>
            </a:r>
            <a:endParaRPr/>
          </a:p>
        </p:txBody>
      </p:sp>
      <p:sp>
        <p:nvSpPr>
          <p:cNvPr id="954" name="Google Shape;954;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1" name="Google Shape;961;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final water quality indicator we are going to look at are bio-indicators. Bio-indicators refer to the living organisms found in a body of water. </a:t>
            </a:r>
            <a:endParaRPr/>
          </a:p>
        </p:txBody>
      </p:sp>
      <p:sp>
        <p:nvSpPr>
          <p:cNvPr id="962" name="Google Shape;962;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9" name="Google Shape;969;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Explicit cue to revisit the big question at the end of the lesson: </a:t>
            </a:r>
            <a:r>
              <a:rPr lang="en-US" b="0"/>
              <a:t>Okay everyone. Now that we’ve learned the term, let’s reflect once more on our big question. Was there anything that we predicted earlier that was correct or incorrect? Do you have any new hypotheses to share? </a:t>
            </a:r>
            <a:endParaRPr b="1"/>
          </a:p>
        </p:txBody>
      </p:sp>
      <p:sp>
        <p:nvSpPr>
          <p:cNvPr id="970" name="Google Shape;970;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Feedback: Providing a simulation activity is a great way to make science thinking visible. In this simulation, students have the opportunity to make connections between causes and water quality degradation effects (i.e., harmful algal blooms, toxic algae, and dead zones). </a:t>
            </a:r>
            <a:endParaRPr/>
          </a:p>
        </p:txBody>
      </p:sp>
      <p:sp>
        <p:nvSpPr>
          <p:cNvPr id="978" name="Google Shape;978;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dae40cf707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8" name="Google Shape;988;gdae40cf707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Feedback: Providing a simulation activity is a great way to make science thinking visible. In this simulation, students have the opportunity to make predictions and apply an idea to a new situation by changing the variables in the simulation (i.e., different waterways).</a:t>
            </a:r>
            <a:endParaRPr/>
          </a:p>
        </p:txBody>
      </p:sp>
      <p:sp>
        <p:nvSpPr>
          <p:cNvPr id="989" name="Google Shape;989;gdae40cf707_0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dae40cf707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gdae40cf707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Feedback: This demonstration offers opportunities for students to more closely engage in carrying out investigations without needing all of the supplies of a hands-on experiment. Students could engage in this simulation on the slide that discusses pH analysis. </a:t>
            </a:r>
            <a:endParaRPr/>
          </a:p>
        </p:txBody>
      </p:sp>
      <p:sp>
        <p:nvSpPr>
          <p:cNvPr id="1000" name="Google Shape;1000;gdae40cf707_0_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dae40cf707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0" name="Google Shape;1010;gdae40cf707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Feedback: Providing a simulation activity is a great way to make science thinking visible. In this simulation, students have the opportunity to make predictions regarding temperature and oxygen content of a pond over the course of a day.</a:t>
            </a:r>
            <a:endParaRPr/>
          </a:p>
        </p:txBody>
      </p:sp>
      <p:sp>
        <p:nvSpPr>
          <p:cNvPr id="1011" name="Google Shape;1011;gdae40cf707_0_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1" name="Google Shape;1021;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1022" name="Google Shape;1022;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water quality.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Using cues, such as on this slide, helps prepare students for what is coming up next in the lesson. This is important especially for students who may struggle with new vocabulary instruction.</a:t>
            </a:r>
            <a:endParaRPr/>
          </a:p>
        </p:txBody>
      </p:sp>
      <p:sp>
        <p:nvSpPr>
          <p:cNvPr id="195" name="Google Shape;195;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quality measures the condition of water and its suitability for living organisms. </a:t>
            </a:r>
            <a:endParaRPr/>
          </a:p>
        </p:txBody>
      </p:sp>
      <p:sp>
        <p:nvSpPr>
          <p:cNvPr id="203" name="Google Shape;203;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12" name="Google Shape;212;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water quality?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[Water quality measures the condition of water and its suitability for living organisms.]</a:t>
            </a:r>
            <a:endParaRPr/>
          </a:p>
          <a:p>
            <a:pPr marL="0" lvl="0" indent="0" algn="l" rtl="0">
              <a:lnSpc>
                <a:spcPct val="100000"/>
              </a:lnSpc>
              <a:spcBef>
                <a:spcPts val="0"/>
              </a:spcBef>
              <a:spcAft>
                <a:spcPts val="0"/>
              </a:spcAft>
              <a:buSzPts val="1400"/>
              <a:buNone/>
            </a:pPr>
            <a:endParaRPr b="0"/>
          </a:p>
        </p:txBody>
      </p:sp>
      <p:sp>
        <p:nvSpPr>
          <p:cNvPr id="218" name="Google Shape;218;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26" name="Google Shape;226;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are many indicators we can use to tell us about the quality of water. These include: turbidity, ph, dissolved oxygen, temperature, nitrates, and bio-indicators. We will talk about each of these individually and how we can test these.</a:t>
            </a:r>
            <a:endParaRPr/>
          </a:p>
        </p:txBody>
      </p:sp>
      <p:sp>
        <p:nvSpPr>
          <p:cNvPr id="233" name="Google Shape;233;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first water quality indicator we are going to look at is turbidity. Turbidity is the cloudiness or clarity of water.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Including visuals is a great way to help students build understanding of new vocabulary. </a:t>
            </a:r>
            <a:endParaRPr/>
          </a:p>
        </p:txBody>
      </p:sp>
      <p:sp>
        <p:nvSpPr>
          <p:cNvPr id="241" name="Google Shape;24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When there are more sediments in the water, the water becomes more cloudy and less clear. The higher the turbidity, the lower the water quality. The lower the turbidity, the higher the water quality. High turbidity can reduce the amount of oxygen in the water for plants and animals. If the sediments are extremely high, it can kill fish directly. Additionally, if the water is too cloudy, animals might not be able to see where they are going. </a:t>
            </a:r>
            <a:endParaRPr/>
          </a:p>
        </p:txBody>
      </p:sp>
      <p:sp>
        <p:nvSpPr>
          <p:cNvPr id="249" name="Google Shape;249;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 will learn about water quality. </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turbidity of water changes throughout the year. It can be increased through heavy rain, snowmelt, or windstorms. Additionally, it can be increased through human activity, polluting the water. </a:t>
            </a:r>
            <a:endParaRPr/>
          </a:p>
        </p:txBody>
      </p:sp>
      <p:sp>
        <p:nvSpPr>
          <p:cNvPr id="256" name="Google Shape;256;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Turbidity can be measured by shining a light through the water you are monitoring and seeing how the quickly the light is scattered by the particles. </a:t>
            </a:r>
            <a:endParaRPr/>
          </a:p>
        </p:txBody>
      </p:sp>
      <p:sp>
        <p:nvSpPr>
          <p:cNvPr id="263" name="Google Shape;263;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71" name="Google Shape;271;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turbidity?</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Turbidity is the cloudiness or clarity of water.]</a:t>
            </a:r>
            <a:endParaRPr b="0"/>
          </a:p>
        </p:txBody>
      </p:sp>
      <p:sp>
        <p:nvSpPr>
          <p:cNvPr id="277" name="Google Shape;277;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Why does turbidity matter?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[Increased turbidity can decrease the amount of oxygen in water which negatively impacts the plants and animals in the water. It can also kill fish directly or make it so that animals cannot see anything in the water.]</a:t>
            </a:r>
            <a:endParaRPr b="0"/>
          </a:p>
        </p:txBody>
      </p:sp>
      <p:sp>
        <p:nvSpPr>
          <p:cNvPr id="285" name="Google Shape;285;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can turbidity increase?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It can be increased through heavy rain, snowmelt, or windstorms. Additionally, it can be increased through human activity, polluting the water.]</a:t>
            </a:r>
            <a:endParaRPr b="0"/>
          </a:p>
        </p:txBody>
      </p:sp>
      <p:sp>
        <p:nvSpPr>
          <p:cNvPr id="293" name="Google Shape;293;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can we test the turbidity of water?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Turbidity can be measured by shining a light through the water you are monitoring and seeing how the quickly the light is scattered by the particles.]</a:t>
            </a:r>
            <a:endParaRPr b="0"/>
          </a:p>
        </p:txBody>
      </p:sp>
      <p:sp>
        <p:nvSpPr>
          <p:cNvPr id="301" name="Google Shape;301;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turbidity</a:t>
            </a:r>
            <a:r>
              <a:rPr lang="en-US"/>
              <a:t>.  </a:t>
            </a:r>
            <a:endParaRPr/>
          </a:p>
        </p:txBody>
      </p:sp>
      <p:sp>
        <p:nvSpPr>
          <p:cNvPr id="309" name="Google Shape;309;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river is an example of water with high turbidity. The water is very cloudy and not clear at all. </a:t>
            </a:r>
            <a:endParaRPr/>
          </a:p>
        </p:txBody>
      </p:sp>
      <p:sp>
        <p:nvSpPr>
          <p:cNvPr id="316" name="Google Shape;316;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an example of water with low turbidity. The water is very clear. </a:t>
            </a:r>
            <a:endParaRPr/>
          </a:p>
        </p:txBody>
      </p:sp>
      <p:sp>
        <p:nvSpPr>
          <p:cNvPr id="324" name="Google Shape;324;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do factors interact and impact our water quality?</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Asking students to make predictions about how factors interact and impact our water quality is a great way to activate and elicit student ideas and prior knowledge. This type of activity is evidence of the teacher planning for students’ engagement with science ideas.</a:t>
            </a:r>
            <a:endParaRP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32" name="Google Shape;332;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Does this body of water have high or low turbidity? How can you tell? </a:t>
            </a:r>
            <a:endParaRPr/>
          </a:p>
          <a:p>
            <a:pPr marL="0" lvl="0" indent="0" algn="l" rtl="0">
              <a:lnSpc>
                <a:spcPct val="100000"/>
              </a:lnSpc>
              <a:spcBef>
                <a:spcPts val="0"/>
              </a:spcBef>
              <a:spcAft>
                <a:spcPts val="0"/>
              </a:spcAft>
              <a:buSzPts val="1400"/>
              <a:buNone/>
            </a:pPr>
            <a:endParaRPr b="0"/>
          </a:p>
        </p:txBody>
      </p:sp>
      <p:sp>
        <p:nvSpPr>
          <p:cNvPr id="338" name="Google Shape;338;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Does this body of water have high or low turbidity? How can you tell?</a:t>
            </a:r>
            <a:endParaRPr b="0"/>
          </a:p>
        </p:txBody>
      </p:sp>
      <p:sp>
        <p:nvSpPr>
          <p:cNvPr id="346" name="Google Shape;346;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next water quality indicator we are going to look at is pH. pH is the measure of how acidic or basic the water is. It is measured on a scale of 0 to 14. </a:t>
            </a:r>
            <a:endParaRPr/>
          </a:p>
        </p:txBody>
      </p:sp>
      <p:sp>
        <p:nvSpPr>
          <p:cNvPr id="354" name="Google Shape;354;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Healthy pH levels for water are in the neutral area. If the pH of water is too acidic or too basic, it can have a very negative effect on the organisms living in the water. It can stress the animals and increase mortality rates. When pH levels are extreme, they can make it easier for organisms to absorb chemical toxins. Humans can also be irritated by drinking water with extreme pH levels.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After providing a definition and explanation in clear, concise language, you may consider asking students for examples of liquids that would fall at different points on the PH scale. This can elicit prior knowledge, help build connections, and engage students. Be ready with some examples of your own too! </a:t>
            </a:r>
            <a:endParaRPr/>
          </a:p>
        </p:txBody>
      </p:sp>
      <p:sp>
        <p:nvSpPr>
          <p:cNvPr id="362" name="Google Shape;362;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acidity of water can be impacted by many things. The most common natural cause is when rocks interact with other materials in the water. Precipitation and wastewater discharges can impact pH levels. These levels can also be impacted by carbon dioxide. Pollution caused by humans can also impact pH levels. </a:t>
            </a:r>
            <a:endParaRPr/>
          </a:p>
        </p:txBody>
      </p:sp>
      <p:sp>
        <p:nvSpPr>
          <p:cNvPr id="369" name="Google Shape;369;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One way to test pH levels is by using a pH meter. The meter is placed in a sample of water and it gives you the pH of the water.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Another way to test pH levels is by using litmus papers. The strip is placed in sample of water and then compare it to the color chart that came with the paper to get the pH of the water. </a:t>
            </a:r>
            <a:endParaRPr/>
          </a:p>
        </p:txBody>
      </p:sp>
      <p:sp>
        <p:nvSpPr>
          <p:cNvPr id="376" name="Google Shape;376;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84" name="Google Shape;384;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pH?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pH is the measure of how acidic or basic the water is. It is measured on a scale of 0 to 14.]</a:t>
            </a:r>
            <a:endParaRPr b="0"/>
          </a:p>
        </p:txBody>
      </p:sp>
      <p:sp>
        <p:nvSpPr>
          <p:cNvPr id="390" name="Google Shape;390;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Why does pH matter?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Healthy pH levels for water are in the neutral area. If the pH of water is too acidic or too basic, it can have a very negative effect on the organisms living in the water. It can stress the animals and increase mortality rates. When pH levels are extreme, they can make it easier for organisms to absorb chemical toxins. Humans can also be irritated by drinking water with extreme pH levels.]</a:t>
            </a:r>
            <a:endParaRPr/>
          </a:p>
        </p:txBody>
      </p:sp>
      <p:sp>
        <p:nvSpPr>
          <p:cNvPr id="398" name="Google Shape;398;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Collect water samples for different areas around the school, town, and your home. Bottle the water in different containers and set them in front of the classroom. Have students make observations about the different water samples. You can disclose where the water samples are from. Today we will be looking more at how to test water for its quality and health for living organisms.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This demonstration offers opportunities for students to more closely engage in carrying out investigations. Throughout the demonstration, offer students opportunity to demonstrate their understanding by asking various types of questions (i.e., open-ended, probing). This is important to ensure that they are making sense of this new content!</a:t>
            </a:r>
            <a:endParaRPr/>
          </a:p>
        </p:txBody>
      </p:sp>
      <p:sp>
        <p:nvSpPr>
          <p:cNvPr id="134" name="Google Shape;134;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do pH levels change?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sz="1200"/>
              <a:t>[</a:t>
            </a:r>
            <a:r>
              <a:rPr lang="en-US"/>
              <a:t>The acidity of water can be impacted by many things. The most common natural cause is when rocks interact with other materials in the water. Precipitation and wastewater discharges can impact pH levels. These levels can also be impacted by carbon dioxide. Pollution caused by humans can also impact pH levels.]</a:t>
            </a:r>
            <a:endParaRPr/>
          </a:p>
        </p:txBody>
      </p:sp>
      <p:sp>
        <p:nvSpPr>
          <p:cNvPr id="406" name="Google Shape;406;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can we test the pH levels of water?</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lnSpc>
                <a:spcPct val="100000"/>
              </a:lnSpc>
              <a:spcBef>
                <a:spcPts val="0"/>
              </a:spcBef>
              <a:spcAft>
                <a:spcPts val="0"/>
              </a:spcAft>
              <a:buSzPts val="1400"/>
              <a:buNone/>
            </a:pPr>
            <a:r>
              <a:rPr lang="en-US" sz="1200"/>
              <a:t>[</a:t>
            </a:r>
            <a:r>
              <a:rPr lang="en-US"/>
              <a:t>One way to test pH levels is by using a pH meter. The meter is placed in a sample of water and it gives you the pH of the water.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Another way to test pH levels is by using litmus papers. The strip is placed in sample of water and then compare it to the color chart that came with the paper to get the pH of the water.]</a:t>
            </a:r>
            <a:endParaRPr/>
          </a:p>
        </p:txBody>
      </p:sp>
      <p:sp>
        <p:nvSpPr>
          <p:cNvPr id="414" name="Google Shape;414;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Now, let’s talk about some examples of </a:t>
            </a:r>
            <a:r>
              <a:rPr lang="en-US" b="1"/>
              <a:t>pH levels</a:t>
            </a:r>
            <a:r>
              <a:rPr lang="en-US"/>
              <a:t>.  </a:t>
            </a:r>
            <a:endParaRPr/>
          </a:p>
          <a:p>
            <a:pPr marL="0" lvl="0" indent="0" algn="l" rtl="0">
              <a:lnSpc>
                <a:spcPct val="100000"/>
              </a:lnSpc>
              <a:spcBef>
                <a:spcPts val="0"/>
              </a:spcBef>
              <a:spcAft>
                <a:spcPts val="0"/>
              </a:spcAft>
              <a:buSzPts val="1400"/>
              <a:buNone/>
            </a:pPr>
            <a:endParaRPr/>
          </a:p>
        </p:txBody>
      </p:sp>
      <p:sp>
        <p:nvSpPr>
          <p:cNvPr id="422" name="Google Shape;422;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pH level of tap water varies but is typically about 7.5. </a:t>
            </a:r>
            <a:endParaRPr/>
          </a:p>
        </p:txBody>
      </p:sp>
      <p:sp>
        <p:nvSpPr>
          <p:cNvPr id="429" name="Google Shape;429;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pH level of freshwater lakes, ponds, and streams is typically between 6-8. </a:t>
            </a:r>
            <a:endParaRPr/>
          </a:p>
        </p:txBody>
      </p:sp>
      <p:sp>
        <p:nvSpPr>
          <p:cNvPr id="437" name="Google Shape;437;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pH level of the surface of saltwater is typically about 8.1. </a:t>
            </a:r>
            <a:endParaRPr/>
          </a:p>
        </p:txBody>
      </p:sp>
      <p:sp>
        <p:nvSpPr>
          <p:cNvPr id="445" name="Google Shape;445;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453" name="Google Shape;453;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True/False: </a:t>
            </a:r>
            <a:r>
              <a:rPr lang="en-US" sz="1200"/>
              <a:t>The pH levels of all water is the same. </a:t>
            </a:r>
            <a:endParaRPr/>
          </a:p>
          <a:p>
            <a:pPr marL="0" lvl="0" indent="0" algn="l" rtl="0">
              <a:lnSpc>
                <a:spcPct val="100000"/>
              </a:lnSpc>
              <a:spcBef>
                <a:spcPts val="0"/>
              </a:spcBef>
              <a:spcAft>
                <a:spcPts val="0"/>
              </a:spcAft>
              <a:buSzPts val="1400"/>
              <a:buNone/>
            </a:pPr>
            <a:endParaRPr b="0"/>
          </a:p>
        </p:txBody>
      </p:sp>
      <p:sp>
        <p:nvSpPr>
          <p:cNvPr id="459" name="Google Shape;459;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dd732384e5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gdd732384e5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True/</a:t>
            </a:r>
            <a:r>
              <a:rPr lang="en-US">
                <a:solidFill>
                  <a:srgbClr val="FF0000"/>
                </a:solidFill>
              </a:rPr>
              <a:t>False</a:t>
            </a:r>
            <a:r>
              <a:rPr lang="en-US"/>
              <a:t>: </a:t>
            </a:r>
            <a:r>
              <a:rPr lang="en-US" sz="1200"/>
              <a:t>The pH levels of all water is the same. </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[False – the pH levels of water vary.]</a:t>
            </a:r>
            <a:endParaRPr/>
          </a:p>
          <a:p>
            <a:pPr marL="0" lvl="0" indent="0" algn="l" rtl="0">
              <a:lnSpc>
                <a:spcPct val="100000"/>
              </a:lnSpc>
              <a:spcBef>
                <a:spcPts val="0"/>
              </a:spcBef>
              <a:spcAft>
                <a:spcPts val="0"/>
              </a:spcAft>
              <a:buSzPts val="1400"/>
              <a:buNone/>
            </a:pPr>
            <a:endParaRPr b="0"/>
          </a:p>
        </p:txBody>
      </p:sp>
      <p:sp>
        <p:nvSpPr>
          <p:cNvPr id="467" name="Google Shape;467;gdd732384e5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next water quality indicator we are going to look at is dissolved oxygen. Dissolved oxygen is the amount of oxygen that is present in water. </a:t>
            </a:r>
            <a:endParaRPr/>
          </a:p>
        </p:txBody>
      </p:sp>
      <p:sp>
        <p:nvSpPr>
          <p:cNvPr id="475" name="Google Shape;475;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143" name="Google Shape;14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Oxygen is necessary for all life in water. Low oxygen levels create an unhealthy water habitats and high oxygen levels create a healthy water habitat. </a:t>
            </a:r>
            <a:endParaRPr/>
          </a:p>
        </p:txBody>
      </p:sp>
      <p:sp>
        <p:nvSpPr>
          <p:cNvPr id="483" name="Google Shape;483;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Oxygen levels are impacted by temperature, salt levels, and temperature.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Colder water contains more dissolved oxygen than warmer water.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Dissolved oxygen levels decrease exponentially as salt levels increase. Therefore, freshwater contains more dissolved oxygen than saltwater.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Dissolved oxygen levels increase as pressure increases. Therefore, deeper water contains more dissolved oxygen than more shallow water. </a:t>
            </a:r>
            <a:endParaRPr/>
          </a:p>
        </p:txBody>
      </p:sp>
      <p:sp>
        <p:nvSpPr>
          <p:cNvPr id="490" name="Google Shape;490;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are three main methods for testing dissolved oxygen levels.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first is by the colorimetric method. It compares the color of the water to a metric to understand the oxygen levels. This can be inaccurate as it is more subjective.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second is through a sensor and is the most popular method.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third is through the titration method. This method adds reagents to change the color of the water to measure the amount of oxygen. When done correctly, this can be the most accurate method.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97" name="Google Shape;497;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505" name="Google Shape;505;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dissolved oxygen?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sz="1200"/>
              <a:t>[</a:t>
            </a:r>
            <a:r>
              <a:rPr lang="en-US"/>
              <a:t>Dissolved oxygen is the amount of oxygen that is present in water.]</a:t>
            </a:r>
            <a:endParaRPr b="0"/>
          </a:p>
        </p:txBody>
      </p:sp>
      <p:sp>
        <p:nvSpPr>
          <p:cNvPr id="511" name="Google Shape;511;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Why does dissolved oxygen matter?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Oxygen is necessary for all life in water. Low oxygen levels create an unhealthy water habitats and high oxygen levels create a healthy water habitat.]</a:t>
            </a:r>
            <a:endParaRPr/>
          </a:p>
        </p:txBody>
      </p:sp>
      <p:sp>
        <p:nvSpPr>
          <p:cNvPr id="519" name="Google Shape;519;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When do dissolved oxygen levels change?</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lnSpc>
                <a:spcPct val="100000"/>
              </a:lnSpc>
              <a:spcBef>
                <a:spcPts val="0"/>
              </a:spcBef>
              <a:spcAft>
                <a:spcPts val="0"/>
              </a:spcAft>
              <a:buSzPts val="1400"/>
              <a:buNone/>
            </a:pPr>
            <a:r>
              <a:rPr lang="en-US" sz="1200"/>
              <a:t>[</a:t>
            </a:r>
            <a:r>
              <a:rPr lang="en-US"/>
              <a:t>Oxygen levels are impacted by temperature, salt levels, and temperature.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Colder water contains more dissolved oxygen than warmer water.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Dissolved oxygen levels decrease exponentially as salt levels increase. Therefore, freshwater contains more dissolved oxygen than saltwater.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Dissolved oxygen levels increase as pressure increases. Therefore, deeper water contains more dissolved oxygen than more shallow water.]</a:t>
            </a:r>
            <a:endParaRPr/>
          </a:p>
        </p:txBody>
      </p:sp>
      <p:sp>
        <p:nvSpPr>
          <p:cNvPr id="527" name="Google Shape;527;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can we test the dissolved oxygen levels of water? </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lnSpc>
                <a:spcPct val="100000"/>
              </a:lnSpc>
              <a:spcBef>
                <a:spcPts val="0"/>
              </a:spcBef>
              <a:spcAft>
                <a:spcPts val="0"/>
              </a:spcAft>
              <a:buSzPts val="1400"/>
              <a:buNone/>
            </a:pPr>
            <a:r>
              <a:rPr lang="en-US" sz="1200"/>
              <a:t>[</a:t>
            </a:r>
            <a:r>
              <a:rPr lang="en-US"/>
              <a:t>There are three main methods for testing dissolved oxygen levels.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first is by the colorimetric method. It compares the color of the water to a metric to understand the oxygen levels. This can be inaccurate as it is more subjective.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second is through a sensor and is the most popular method.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third is through the titration method. This method adds reagents to change the color of the water to measure the amount of oxygen. When done correctly, this can be the most accurate method.]</a:t>
            </a:r>
            <a:endParaRPr/>
          </a:p>
        </p:txBody>
      </p:sp>
      <p:sp>
        <p:nvSpPr>
          <p:cNvPr id="535" name="Google Shape;535;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Now, let’s talk about some examples of </a:t>
            </a:r>
            <a:r>
              <a:rPr lang="en-US" b="1"/>
              <a:t>dissolved oxygen levels</a:t>
            </a:r>
            <a:r>
              <a:rPr lang="en-US"/>
              <a:t>.  </a:t>
            </a:r>
            <a:endParaRPr/>
          </a:p>
          <a:p>
            <a:pPr marL="0" lvl="0" indent="0" algn="l" rtl="0">
              <a:lnSpc>
                <a:spcPct val="100000"/>
              </a:lnSpc>
              <a:spcBef>
                <a:spcPts val="0"/>
              </a:spcBef>
              <a:spcAft>
                <a:spcPts val="0"/>
              </a:spcAft>
              <a:buSzPts val="1400"/>
              <a:buNone/>
            </a:pPr>
            <a:endParaRPr/>
          </a:p>
        </p:txBody>
      </p:sp>
      <p:sp>
        <p:nvSpPr>
          <p:cNvPr id="543" name="Google Shape;543;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this example of a deep lake, the levels dissolved oxygen are high. This is because  fresh water, higher water pressure, and colder water (which water is colder as it gets deeper) contains higher levels of dissolved oxygen.</a:t>
            </a:r>
            <a:endParaRPr/>
          </a:p>
        </p:txBody>
      </p:sp>
      <p:sp>
        <p:nvSpPr>
          <p:cNvPr id="550" name="Google Shape;550;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a compound that exists in all three states of matter (solid, liquid, gas). It is a necessary fluid for living things. </a:t>
            </a:r>
            <a:endParaRPr/>
          </a:p>
        </p:txBody>
      </p:sp>
      <p:sp>
        <p:nvSpPr>
          <p:cNvPr id="149" name="Google Shape;14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this example of the surface of saltwater, the levels dissolved oxygen are low. This is because saltwater, lower water pressure, and warmer water (closer to the surface and warmed by the sun) contains lower levels of dissolved oxygen.</a:t>
            </a:r>
            <a:endParaRPr/>
          </a:p>
        </p:txBody>
      </p:sp>
      <p:sp>
        <p:nvSpPr>
          <p:cNvPr id="558" name="Google Shape;558;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566" name="Google Shape;566;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difference in dissolved oxygen levels between saltwater and </a:t>
            </a:r>
            <a:r>
              <a:rPr lang="en-US"/>
              <a:t>freshwater</a:t>
            </a:r>
            <a:r>
              <a:rPr lang="en-US" sz="1200"/>
              <a:t>? </a:t>
            </a:r>
            <a:endParaRPr/>
          </a:p>
          <a:p>
            <a:pPr marL="0" lvl="0" indent="0" algn="l" rtl="0">
              <a:lnSpc>
                <a:spcPct val="100000"/>
              </a:lnSpc>
              <a:spcBef>
                <a:spcPts val="0"/>
              </a:spcBef>
              <a:spcAft>
                <a:spcPts val="0"/>
              </a:spcAft>
              <a:buSzPts val="1400"/>
              <a:buNone/>
            </a:pPr>
            <a:endParaRPr b="0"/>
          </a:p>
        </p:txBody>
      </p:sp>
      <p:sp>
        <p:nvSpPr>
          <p:cNvPr id="572" name="Google Shape;572;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next water quality indicator we are going to look at is temperature. Temperature is how hot or cold something is. </a:t>
            </a:r>
            <a:endParaRPr/>
          </a:p>
        </p:txBody>
      </p:sp>
      <p:sp>
        <p:nvSpPr>
          <p:cNvPr id="580" name="Google Shape;580;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temperature is important because it impacts how much dissolved oxygen is in the water. Warm water has less dissolved oxygen than cold water. Some organisms need more oxygen than others so the temperature could impact their availability to survive in the water. It can impact almost every other indicator of water quality. </a:t>
            </a:r>
            <a:endParaRPr/>
          </a:p>
        </p:txBody>
      </p:sp>
      <p:sp>
        <p:nvSpPr>
          <p:cNvPr id="588" name="Google Shape;588;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temperature can be impacted by many things including: sunlight, heat transfer from the atmosphere, turbidity, and stream confluence.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Since sunlight is a form of thermal energy, it transfers energy in the form of heat to the water. This increases the temperature of the water.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Atmospheric transfer occurs when there is a difference in temperature between the atmosphere and the water. When the atmosphere is cooler, warm water will transfer energy to the air and cool off, and vice versa.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there is high turbidity, the particles in the air absorb more sunlight/heat and warm up the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Confluence is when water from a stream changes the temperature of the body of water into which it is flowing (if it is cooler or warmer).</a:t>
            </a:r>
            <a:endParaRPr/>
          </a:p>
        </p:txBody>
      </p:sp>
      <p:sp>
        <p:nvSpPr>
          <p:cNvPr id="595" name="Google Shape;595;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can measure the temperature of water by using a thermometer. </a:t>
            </a:r>
            <a:endParaRPr/>
          </a:p>
        </p:txBody>
      </p:sp>
      <p:sp>
        <p:nvSpPr>
          <p:cNvPr id="602" name="Google Shape;602;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610" name="Google Shape;610;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temperature?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b="0"/>
              <a:t>[Temperature is how hot or cold something is.]</a:t>
            </a:r>
            <a:endParaRPr/>
          </a:p>
        </p:txBody>
      </p:sp>
      <p:sp>
        <p:nvSpPr>
          <p:cNvPr id="616" name="Google Shape;616;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Why does temperature matter?</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Water temperature is important because it impacts how much dissolved oxygen is in the water. Warm water has less dissolved oxygen than cold water. Some organisms need more oxygen than others so the temperature could impact their availability to survive in the water. It can impact almost every other indicator of water quality.]</a:t>
            </a:r>
            <a:endParaRPr/>
          </a:p>
        </p:txBody>
      </p:sp>
      <p:sp>
        <p:nvSpPr>
          <p:cNvPr id="624" name="Google Shape;624;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watershed is the land that water flows across or through on its way to a stream, lake, wetland, or other body of water. </a:t>
            </a:r>
            <a:endParaRPr/>
          </a:p>
        </p:txBody>
      </p:sp>
      <p:sp>
        <p:nvSpPr>
          <p:cNvPr id="157" name="Google Shape;15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does water temperature change? </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lnSpc>
                <a:spcPct val="100000"/>
              </a:lnSpc>
              <a:spcBef>
                <a:spcPts val="0"/>
              </a:spcBef>
              <a:spcAft>
                <a:spcPts val="0"/>
              </a:spcAft>
              <a:buSzPts val="1400"/>
              <a:buNone/>
            </a:pPr>
            <a:r>
              <a:rPr lang="en-US" sz="1200"/>
              <a:t>[</a:t>
            </a:r>
            <a:r>
              <a:rPr lang="en-US"/>
              <a:t>Water temperature can be impacted by many things including: sunlight, heat transfer from the atmosphere, turbidity, and stream confluence.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Since sunlight is a form of thermal energy, it transfers energy in the form of heat to the water. This increases the temperature of the water.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Atmospheric transfer occurs when there is a difference in temperature between the atmosphere and the water. When the atmosphere is cooler, warm water will transfer energy to the air and cool off, and vice versa.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there is high turbidity, the particles in the air absorb more sunlight/heat and warm up the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Confluence is when water from a stream changes the temperature of the body of water into which it is flowing (if it is cooler or warmer).</a:t>
            </a:r>
            <a:r>
              <a:rPr lang="en-US" sz="1200"/>
              <a:t>]</a:t>
            </a:r>
            <a:endParaRPr/>
          </a:p>
        </p:txBody>
      </p:sp>
      <p:sp>
        <p:nvSpPr>
          <p:cNvPr id="632" name="Google Shape;632;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can we test the temperature of water?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[Thermometer] </a:t>
            </a:r>
            <a:endParaRPr/>
          </a:p>
        </p:txBody>
      </p:sp>
      <p:sp>
        <p:nvSpPr>
          <p:cNvPr id="640" name="Google Shape;640;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Now, let’s talk about some examples of </a:t>
            </a:r>
            <a:r>
              <a:rPr lang="en-US" b="1"/>
              <a:t>water temperature</a:t>
            </a:r>
            <a:r>
              <a:rPr lang="en-US"/>
              <a:t>.  </a:t>
            </a:r>
            <a:endParaRPr/>
          </a:p>
          <a:p>
            <a:pPr marL="0" lvl="0" indent="0" algn="l" rtl="0">
              <a:lnSpc>
                <a:spcPct val="100000"/>
              </a:lnSpc>
              <a:spcBef>
                <a:spcPts val="0"/>
              </a:spcBef>
              <a:spcAft>
                <a:spcPts val="0"/>
              </a:spcAft>
              <a:buSzPts val="1400"/>
              <a:buNone/>
            </a:pPr>
            <a:endParaRPr/>
          </a:p>
        </p:txBody>
      </p:sp>
      <p:sp>
        <p:nvSpPr>
          <p:cNvPr id="648" name="Google Shape;648;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ocean in Florida is very warm water. </a:t>
            </a:r>
            <a:endParaRPr/>
          </a:p>
        </p:txBody>
      </p:sp>
      <p:sp>
        <p:nvSpPr>
          <p:cNvPr id="655" name="Google Shape;655;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contrast, the ocean up by Maine is much colder. </a:t>
            </a:r>
            <a:endParaRPr/>
          </a:p>
        </p:txBody>
      </p:sp>
      <p:sp>
        <p:nvSpPr>
          <p:cNvPr id="663" name="Google Shape;663;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Now, let’s talk about a non-example of </a:t>
            </a:r>
            <a:r>
              <a:rPr lang="en-US" b="1"/>
              <a:t>water temperature</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It is important to provide non-examples for students, especially by clearly stating similarities and differences between examples and non-examples. </a:t>
            </a:r>
            <a:endParaRPr/>
          </a:p>
        </p:txBody>
      </p:sp>
      <p:sp>
        <p:nvSpPr>
          <p:cNvPr id="671" name="Google Shape;671;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dae40cf70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dae40cf70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 flame is an example of heat not temperature. However, you can measure the temperature of the flames.</a:t>
            </a:r>
            <a:endParaRPr/>
          </a:p>
        </p:txBody>
      </p:sp>
      <p:sp>
        <p:nvSpPr>
          <p:cNvPr id="678" name="Google Shape;678;gdae40cf707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686" name="Google Shape;686;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does water temperature change?</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lnSpc>
                <a:spcPct val="100000"/>
              </a:lnSpc>
              <a:spcBef>
                <a:spcPts val="0"/>
              </a:spcBef>
              <a:spcAft>
                <a:spcPts val="0"/>
              </a:spcAft>
              <a:buSzPts val="1400"/>
              <a:buNone/>
            </a:pPr>
            <a:r>
              <a:rPr lang="en-US" sz="1200"/>
              <a:t>[</a:t>
            </a:r>
            <a:r>
              <a:rPr lang="en-US"/>
              <a:t>Water temperature can be impacted by many things including: sunlight, heat transfer from the atmosphere, turbidity, and stream confluence.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Since sunlight is a form of thermal energy, it transfers energy in the form of heat to the water. This increases the temperature of the water.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Atmospheric transfer occurs when there is a difference in temperature between the atmosphere and the water. When the atmosphere is cooler, warm water will transfer energy to the air and cool off, and vice versa.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there is high turbidity, the particles in the air absorb more sunlight/heat and warm up the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Confluence is when water from a stream changes the temperature of the body of water into which it is flowing (if it is cooler or warmer).</a:t>
            </a:r>
            <a:r>
              <a:rPr lang="en-US" sz="1200"/>
              <a:t>]</a:t>
            </a:r>
            <a:endParaRPr sz="12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If you have additional time in your lesson, it might be helpful here to include a graphic of these changes in which students can fill in important information. This slide could also be broken into several slides to be more manageable for both the teacher and the students. </a:t>
            </a:r>
            <a:endParaRPr/>
          </a:p>
        </p:txBody>
      </p:sp>
      <p:sp>
        <p:nvSpPr>
          <p:cNvPr id="692" name="Google Shape;692;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next water quality indicator we are going to look at is nitrates. Nitrates are compounds made up of nitrogen and oxygen. </a:t>
            </a:r>
            <a:endParaRPr/>
          </a:p>
        </p:txBody>
      </p:sp>
      <p:sp>
        <p:nvSpPr>
          <p:cNvPr id="700" name="Google Shape;700;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ecosystem is a community of organisms that interact with each other and their environment.</a:t>
            </a:r>
            <a:endParaRPr/>
          </a:p>
        </p:txBody>
      </p:sp>
      <p:sp>
        <p:nvSpPr>
          <p:cNvPr id="165" name="Google Shape;165;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Nitrates are a source of nutrients for plants and can be used as a fertilizer. This can be positive for plant growth and indicate good water quality. However, too much nitrate in water can be a problem for drinking water. </a:t>
            </a:r>
            <a:endParaRPr/>
          </a:p>
        </p:txBody>
      </p:sp>
      <p:sp>
        <p:nvSpPr>
          <p:cNvPr id="708" name="Google Shape;708;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are many sources of nitrate. Most of these are due to human activity. These include:</a:t>
            </a:r>
            <a:endParaRPr/>
          </a:p>
          <a:p>
            <a:pPr marL="171450" lvl="0" indent="-171450" algn="l" rtl="0">
              <a:lnSpc>
                <a:spcPct val="100000"/>
              </a:lnSpc>
              <a:spcBef>
                <a:spcPts val="0"/>
              </a:spcBef>
              <a:spcAft>
                <a:spcPts val="0"/>
              </a:spcAft>
              <a:buClr>
                <a:schemeClr val="dk1"/>
              </a:buClr>
              <a:buSzPts val="1200"/>
              <a:buFont typeface="Calibri"/>
              <a:buChar char="-"/>
            </a:pPr>
            <a:r>
              <a:rPr lang="en-US"/>
              <a:t>Agricultural sources</a:t>
            </a:r>
            <a:endParaRPr/>
          </a:p>
          <a:p>
            <a:pPr marL="171450" lvl="0" indent="-171450" algn="l" rtl="0">
              <a:lnSpc>
                <a:spcPct val="100000"/>
              </a:lnSpc>
              <a:spcBef>
                <a:spcPts val="0"/>
              </a:spcBef>
              <a:spcAft>
                <a:spcPts val="0"/>
              </a:spcAft>
              <a:buClr>
                <a:schemeClr val="dk1"/>
              </a:buClr>
              <a:buSzPts val="1200"/>
              <a:buFont typeface="Calibri"/>
              <a:buChar char="-"/>
            </a:pPr>
            <a:r>
              <a:rPr lang="en-US"/>
              <a:t>Nitrogen-based fertilizers</a:t>
            </a:r>
            <a:endParaRPr/>
          </a:p>
          <a:p>
            <a:pPr marL="171450" lvl="0" indent="-171450" algn="l" rtl="0">
              <a:lnSpc>
                <a:spcPct val="100000"/>
              </a:lnSpc>
              <a:spcBef>
                <a:spcPts val="0"/>
              </a:spcBef>
              <a:spcAft>
                <a:spcPts val="0"/>
              </a:spcAft>
              <a:buClr>
                <a:schemeClr val="dk1"/>
              </a:buClr>
              <a:buSzPts val="1200"/>
              <a:buFont typeface="Calibri"/>
              <a:buChar char="-"/>
            </a:pPr>
            <a:r>
              <a:rPr lang="en-US"/>
              <a:t>Natural atmospheric (rain)</a:t>
            </a:r>
            <a:endParaRPr/>
          </a:p>
          <a:p>
            <a:pPr marL="171450" lvl="0" indent="-171450" algn="l" rtl="0">
              <a:lnSpc>
                <a:spcPct val="100000"/>
              </a:lnSpc>
              <a:spcBef>
                <a:spcPts val="0"/>
              </a:spcBef>
              <a:spcAft>
                <a:spcPts val="0"/>
              </a:spcAft>
              <a:buClr>
                <a:schemeClr val="dk1"/>
              </a:buClr>
              <a:buSzPts val="1200"/>
              <a:buFont typeface="Calibri"/>
              <a:buChar char="-"/>
            </a:pPr>
            <a:r>
              <a:rPr lang="en-US"/>
              <a:t>Sewage/septic waste</a:t>
            </a:r>
            <a:endParaRPr/>
          </a:p>
          <a:p>
            <a:pPr marL="171450" lvl="0" indent="-171450" algn="l" rtl="0">
              <a:lnSpc>
                <a:spcPct val="100000"/>
              </a:lnSpc>
              <a:spcBef>
                <a:spcPts val="0"/>
              </a:spcBef>
              <a:spcAft>
                <a:spcPts val="0"/>
              </a:spcAft>
              <a:buClr>
                <a:schemeClr val="dk1"/>
              </a:buClr>
              <a:buSzPts val="1200"/>
              <a:buFont typeface="Calibri"/>
              <a:buChar char="-"/>
            </a:pPr>
            <a:r>
              <a:rPr lang="en-US"/>
              <a:t>Animal manure </a:t>
            </a:r>
            <a:endParaRPr/>
          </a:p>
        </p:txBody>
      </p:sp>
      <p:sp>
        <p:nvSpPr>
          <p:cNvPr id="715" name="Google Shape;715;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 test for nitrates levels in water, we can use nitrate strips. After dipping the strip in the sample water, compare the color to see what the levels are. </a:t>
            </a:r>
            <a:endParaRPr/>
          </a:p>
        </p:txBody>
      </p:sp>
      <p:sp>
        <p:nvSpPr>
          <p:cNvPr id="722" name="Google Shape;722;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9" name="Google Shape;729;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730" name="Google Shape;730;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5" name="Google Shape;735;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nitrates?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b="0"/>
              <a:t>[</a:t>
            </a:r>
            <a:r>
              <a:rPr lang="en-US"/>
              <a:t>Nitrates are compounds made up of nitrogen and oxygen.]</a:t>
            </a:r>
            <a:endParaRPr b="0"/>
          </a:p>
        </p:txBody>
      </p:sp>
      <p:sp>
        <p:nvSpPr>
          <p:cNvPr id="736" name="Google Shape;736;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Why do nitrates matter?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Nitrates are a source of nutrients for plants and can be used as a fertilizer. This can be positive for plant growth and indicate good water quality. However, too much nitrate in water can be a problem for drinking water.]</a:t>
            </a:r>
            <a:endParaRPr/>
          </a:p>
        </p:txBody>
      </p:sp>
      <p:sp>
        <p:nvSpPr>
          <p:cNvPr id="744" name="Google Shape;744;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do nitrate levels change? </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lnSpc>
                <a:spcPct val="100000"/>
              </a:lnSpc>
              <a:spcBef>
                <a:spcPts val="0"/>
              </a:spcBef>
              <a:spcAft>
                <a:spcPts val="0"/>
              </a:spcAft>
              <a:buSzPts val="1400"/>
              <a:buNone/>
            </a:pPr>
            <a:r>
              <a:rPr lang="en-US" sz="1200"/>
              <a:t>[</a:t>
            </a:r>
            <a:r>
              <a:rPr lang="en-US"/>
              <a:t>There are many sources of nitrate. Most of these are due to human activity. These include:</a:t>
            </a:r>
            <a:endParaRPr/>
          </a:p>
          <a:p>
            <a:pPr marL="171450" lvl="0" indent="-171450" algn="l" rtl="0">
              <a:lnSpc>
                <a:spcPct val="100000"/>
              </a:lnSpc>
              <a:spcBef>
                <a:spcPts val="0"/>
              </a:spcBef>
              <a:spcAft>
                <a:spcPts val="0"/>
              </a:spcAft>
              <a:buClr>
                <a:schemeClr val="dk1"/>
              </a:buClr>
              <a:buSzPts val="1200"/>
              <a:buFont typeface="Calibri"/>
              <a:buChar char="-"/>
            </a:pPr>
            <a:r>
              <a:rPr lang="en-US"/>
              <a:t>Agricultural sources</a:t>
            </a:r>
            <a:endParaRPr/>
          </a:p>
          <a:p>
            <a:pPr marL="171450" lvl="0" indent="-171450" algn="l" rtl="0">
              <a:lnSpc>
                <a:spcPct val="100000"/>
              </a:lnSpc>
              <a:spcBef>
                <a:spcPts val="0"/>
              </a:spcBef>
              <a:spcAft>
                <a:spcPts val="0"/>
              </a:spcAft>
              <a:buClr>
                <a:schemeClr val="dk1"/>
              </a:buClr>
              <a:buSzPts val="1200"/>
              <a:buFont typeface="Calibri"/>
              <a:buChar char="-"/>
            </a:pPr>
            <a:r>
              <a:rPr lang="en-US"/>
              <a:t>Nitrogen-based fertilizers</a:t>
            </a:r>
            <a:endParaRPr/>
          </a:p>
          <a:p>
            <a:pPr marL="171450" lvl="0" indent="-171450" algn="l" rtl="0">
              <a:lnSpc>
                <a:spcPct val="100000"/>
              </a:lnSpc>
              <a:spcBef>
                <a:spcPts val="0"/>
              </a:spcBef>
              <a:spcAft>
                <a:spcPts val="0"/>
              </a:spcAft>
              <a:buClr>
                <a:schemeClr val="dk1"/>
              </a:buClr>
              <a:buSzPts val="1200"/>
              <a:buFont typeface="Calibri"/>
              <a:buChar char="-"/>
            </a:pPr>
            <a:r>
              <a:rPr lang="en-US"/>
              <a:t>Natural atmospheric (rain)</a:t>
            </a:r>
            <a:endParaRPr/>
          </a:p>
          <a:p>
            <a:pPr marL="171450" lvl="0" indent="-171450" algn="l" rtl="0">
              <a:lnSpc>
                <a:spcPct val="100000"/>
              </a:lnSpc>
              <a:spcBef>
                <a:spcPts val="0"/>
              </a:spcBef>
              <a:spcAft>
                <a:spcPts val="0"/>
              </a:spcAft>
              <a:buClr>
                <a:schemeClr val="dk1"/>
              </a:buClr>
              <a:buSzPts val="1200"/>
              <a:buFont typeface="Calibri"/>
              <a:buChar char="-"/>
            </a:pPr>
            <a:r>
              <a:rPr lang="en-US"/>
              <a:t>Sewage/septic waste</a:t>
            </a:r>
            <a:endParaRPr/>
          </a:p>
          <a:p>
            <a:pPr marL="171450" lvl="0" indent="-171450" algn="l" rtl="0">
              <a:lnSpc>
                <a:spcPct val="100000"/>
              </a:lnSpc>
              <a:spcBef>
                <a:spcPts val="0"/>
              </a:spcBef>
              <a:spcAft>
                <a:spcPts val="0"/>
              </a:spcAft>
              <a:buClr>
                <a:schemeClr val="dk1"/>
              </a:buClr>
              <a:buSzPts val="1200"/>
              <a:buFont typeface="Calibri"/>
              <a:buChar char="-"/>
            </a:pPr>
            <a:r>
              <a:rPr lang="en-US"/>
              <a:t>Animal manure]</a:t>
            </a:r>
            <a:endParaRPr/>
          </a:p>
        </p:txBody>
      </p:sp>
      <p:sp>
        <p:nvSpPr>
          <p:cNvPr id="752" name="Google Shape;752;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can we test the nitrate levels in water?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To test for nitrates levels in water, we can use nitrate strips. After dipping the strip in the sample water, compare the color to see what the levels are.]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This is a great opportunity to bring in the demonstration from slide 117 to engage students and make the science concepts more visible for them! </a:t>
            </a:r>
            <a:endParaRPr/>
          </a:p>
        </p:txBody>
      </p:sp>
      <p:sp>
        <p:nvSpPr>
          <p:cNvPr id="765" name="Google Shape;765;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look at some examples of </a:t>
            </a:r>
            <a:r>
              <a:rPr lang="en-US" b="1"/>
              <a:t>nitrates</a:t>
            </a:r>
            <a:r>
              <a:rPr lang="en-US"/>
              <a:t>. </a:t>
            </a:r>
            <a:endParaRPr/>
          </a:p>
        </p:txBody>
      </p:sp>
      <p:sp>
        <p:nvSpPr>
          <p:cNvPr id="773" name="Google Shape;773;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dae40cf707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dae40cf707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Font typeface="Arial"/>
              <a:buNone/>
            </a:pPr>
            <a:r>
              <a:rPr lang="en-US"/>
              <a:t>Fertilizers and animal waste contain a lot of nitrates which runoff from the farm to the water.</a:t>
            </a:r>
            <a:endParaRPr/>
          </a:p>
          <a:p>
            <a:pPr marL="0" lvl="0" indent="0" algn="l" rtl="0">
              <a:spcBef>
                <a:spcPts val="0"/>
              </a:spcBef>
              <a:spcAft>
                <a:spcPts val="0"/>
              </a:spcAft>
              <a:buNone/>
            </a:pPr>
            <a:endParaRPr/>
          </a:p>
        </p:txBody>
      </p:sp>
      <p:sp>
        <p:nvSpPr>
          <p:cNvPr id="780" name="Google Shape;780;gdae40cf707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73" name="Google Shape;173;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dae40cf70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dae40cf70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Acid rain causes nitrates to build up in waterways.</a:t>
            </a:r>
            <a:endParaRPr/>
          </a:p>
          <a:p>
            <a:pPr marL="0" lvl="0" indent="0" algn="l" rtl="0">
              <a:spcBef>
                <a:spcPts val="0"/>
              </a:spcBef>
              <a:spcAft>
                <a:spcPts val="0"/>
              </a:spcAft>
              <a:buNone/>
            </a:pPr>
            <a:endParaRPr/>
          </a:p>
        </p:txBody>
      </p:sp>
      <p:sp>
        <p:nvSpPr>
          <p:cNvPr id="788" name="Google Shape;788;gdae40cf707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dd732384e5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gdd732384e5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796" name="Google Shape;796;gdd732384e5_0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dd732384e5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gdd732384e5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are some examples of nitrate levels increase?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802" name="Google Shape;802;gdd732384e5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final water quality indicator we are going to look at are bio-indicators. Bio-indicators refer to the living organisms found in a body of water. </a:t>
            </a:r>
            <a:endParaRPr/>
          </a:p>
        </p:txBody>
      </p:sp>
      <p:sp>
        <p:nvSpPr>
          <p:cNvPr id="810" name="Google Shape;810;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When bio-indicator levels are high, it usually means that the water quality is good. It means that many organisms can survive in the water and that the water is healthy. When bio-indicator levels are low, it usually means that the water quality is poor. </a:t>
            </a:r>
            <a:endParaRPr/>
          </a:p>
        </p:txBody>
      </p:sp>
      <p:sp>
        <p:nvSpPr>
          <p:cNvPr id="818" name="Google Shape;818;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other indicators that we have already discussed can impact the level of bio-indicators because they  impacts the living conditions of the organisms. </a:t>
            </a:r>
            <a:endParaRPr/>
          </a:p>
        </p:txBody>
      </p:sp>
      <p:sp>
        <p:nvSpPr>
          <p:cNvPr id="825" name="Google Shape;825;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1" name="Google Shape;831;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Biomonitoring can help us understand the levels of bio-indicators in a body of water. </a:t>
            </a:r>
            <a:endParaRPr/>
          </a:p>
        </p:txBody>
      </p:sp>
      <p:sp>
        <p:nvSpPr>
          <p:cNvPr id="832" name="Google Shape;832;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839" name="Google Shape;839;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bio-indicators?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b="0"/>
              <a:t>[</a:t>
            </a:r>
            <a:r>
              <a:rPr lang="en-US"/>
              <a:t>Bio-indicators refer to the living organisms found in a body of water.]</a:t>
            </a:r>
            <a:endParaRPr b="0"/>
          </a:p>
        </p:txBody>
      </p:sp>
      <p:sp>
        <p:nvSpPr>
          <p:cNvPr id="845" name="Google Shape;845;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Google Shape;852;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do bio-indictors tell us about the quality of water?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When bio-indicator levels are high, it usually means that the water quality is good. It means that many organisms can survive in the water and that the water is healthy. When bio-indicator levels are low, it usually means that the water quality is poor.]</a:t>
            </a:r>
            <a:endParaRPr/>
          </a:p>
        </p:txBody>
      </p:sp>
      <p:sp>
        <p:nvSpPr>
          <p:cNvPr id="853" name="Google Shape;853;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1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1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1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2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1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1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2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1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2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2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1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2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12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1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2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12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12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12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1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2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2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12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1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2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2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2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1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0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0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hyperlink" Target="https://www.nationalgeographic.org/activity/water-quality-degradation-in-the-ocean/" TargetMode="External"/><Relationship Id="rId4" Type="http://schemas.openxmlformats.org/officeDocument/2006/relationships/image" Target="../media/image58.png"/></Relationships>
</file>

<file path=ppt/slides/_rels/slide1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hyperlink" Target="https://www.michiganseagrant.org/lessons/lessons/by-broad-concept/earth-science/water-quality/314-2/" TargetMode="External"/><Relationship Id="rId4" Type="http://schemas.openxmlformats.org/officeDocument/2006/relationships/image" Target="../media/image58.png"/></Relationships>
</file>

<file path=ppt/slides/_rels/slide1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hyperlink" Target="https://www.explorelearning.com/index.cfm?method=cResource.dspDetail&amp;ResourceID=432" TargetMode="External"/><Relationship Id="rId4" Type="http://schemas.openxmlformats.org/officeDocument/2006/relationships/image" Target="../media/image58.png"/></Relationships>
</file>

<file path=ppt/slides/_rels/slide1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s://www.explorelearning.com/index.cfm?method=cResource.dspDetail&amp;ResourceID=664" TargetMode="External"/><Relationship Id="rId4" Type="http://schemas.openxmlformats.org/officeDocument/2006/relationships/image" Target="../media/image58.png"/></Relationships>
</file>

<file path=ppt/slides/_rels/slide11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7.png"/></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8.png"/></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7.png"/></Relationships>
</file>

<file path=ppt/slides/_rels/slide9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9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9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0"/>
          <p:cNvSpPr txBox="1"/>
          <p:nvPr/>
        </p:nvSpPr>
        <p:spPr>
          <a:xfrm>
            <a:off x="989762" y="216922"/>
            <a:ext cx="791360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watershed?</a:t>
            </a:r>
            <a:endParaRPr sz="1400" b="0" i="0" u="none" strike="noStrike" cap="none">
              <a:solidFill>
                <a:srgbClr val="000000"/>
              </a:solidFill>
              <a:latin typeface="Arial"/>
              <a:ea typeface="Arial"/>
              <a:cs typeface="Arial"/>
              <a:sym typeface="Arial"/>
            </a:endParaRPr>
          </a:p>
        </p:txBody>
      </p:sp>
      <p:sp>
        <p:nvSpPr>
          <p:cNvPr id="182" name="Google Shape;182;p1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3" name="Google Shape;183;p10"/>
          <p:cNvPicPr preferRelativeResize="0"/>
          <p:nvPr/>
        </p:nvPicPr>
        <p:blipFill rotWithShape="1">
          <a:blip r:embed="rId4">
            <a:alphaModFix/>
          </a:blip>
          <a:srcRect/>
          <a:stretch/>
        </p:blipFill>
        <p:spPr>
          <a:xfrm>
            <a:off x="1652337" y="1620323"/>
            <a:ext cx="5735228" cy="4339319"/>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98"/>
          <p:cNvSpPr txBox="1"/>
          <p:nvPr/>
        </p:nvSpPr>
        <p:spPr>
          <a:xfrm>
            <a:off x="930442" y="412064"/>
            <a:ext cx="781250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do the other water quality indicators impact bio-indicators?</a:t>
            </a:r>
            <a:endParaRPr sz="1400" b="0" i="0" u="none" strike="noStrike" cap="none">
              <a:solidFill>
                <a:srgbClr val="000000"/>
              </a:solidFill>
              <a:latin typeface="Arial"/>
              <a:ea typeface="Arial"/>
              <a:cs typeface="Arial"/>
              <a:sym typeface="Arial"/>
            </a:endParaRPr>
          </a:p>
        </p:txBody>
      </p:sp>
      <p:sp>
        <p:nvSpPr>
          <p:cNvPr id="864" name="Google Shape;864;p98"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5" name="Google Shape;865;p98"/>
          <p:cNvPicPr preferRelativeResize="0"/>
          <p:nvPr/>
        </p:nvPicPr>
        <p:blipFill rotWithShape="1">
          <a:blip r:embed="rId4">
            <a:alphaModFix/>
          </a:blip>
          <a:srcRect/>
          <a:stretch/>
        </p:blipFill>
        <p:spPr>
          <a:xfrm>
            <a:off x="1606087" y="1858384"/>
            <a:ext cx="6096000" cy="41656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00"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101"/>
          <p:cNvSpPr txBox="1"/>
          <p:nvPr/>
        </p:nvSpPr>
        <p:spPr>
          <a:xfrm>
            <a:off x="963386" y="412064"/>
            <a:ext cx="787037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water quality?</a:t>
            </a:r>
            <a:endParaRPr sz="1400" b="0" i="0" u="none" strike="noStrike" cap="none">
              <a:solidFill>
                <a:srgbClr val="000000"/>
              </a:solidFill>
              <a:latin typeface="Arial"/>
              <a:ea typeface="Arial"/>
              <a:cs typeface="Arial"/>
              <a:sym typeface="Arial"/>
            </a:endParaRPr>
          </a:p>
        </p:txBody>
      </p:sp>
      <p:sp>
        <p:nvSpPr>
          <p:cNvPr id="878" name="Google Shape;878;p101"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9" name="Google Shape;879;p101"/>
          <p:cNvPicPr preferRelativeResize="0"/>
          <p:nvPr/>
        </p:nvPicPr>
        <p:blipFill rotWithShape="1">
          <a:blip r:embed="rId4">
            <a:alphaModFix/>
          </a:blip>
          <a:srcRect/>
          <a:stretch/>
        </p:blipFill>
        <p:spPr>
          <a:xfrm>
            <a:off x="1604981" y="1718569"/>
            <a:ext cx="6032291" cy="400685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102"/>
          <p:cNvSpPr txBox="1"/>
          <p:nvPr/>
        </p:nvSpPr>
        <p:spPr>
          <a:xfrm>
            <a:off x="963386" y="367615"/>
            <a:ext cx="7837714"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an example of a water quality indicator and how we can test it?</a:t>
            </a:r>
            <a:endParaRPr sz="1400" b="0" i="0" u="none" strike="noStrike" cap="none">
              <a:solidFill>
                <a:srgbClr val="000000"/>
              </a:solidFill>
              <a:latin typeface="Arial"/>
              <a:ea typeface="Arial"/>
              <a:cs typeface="Arial"/>
              <a:sym typeface="Arial"/>
            </a:endParaRPr>
          </a:p>
        </p:txBody>
      </p:sp>
      <p:pic>
        <p:nvPicPr>
          <p:cNvPr id="886" name="Google Shape;886;p102"/>
          <p:cNvPicPr preferRelativeResize="0"/>
          <p:nvPr/>
        </p:nvPicPr>
        <p:blipFill rotWithShape="1">
          <a:blip r:embed="rId3">
            <a:alphaModFix/>
          </a:blip>
          <a:srcRect/>
          <a:stretch/>
        </p:blipFill>
        <p:spPr>
          <a:xfrm>
            <a:off x="1202306" y="1599054"/>
            <a:ext cx="6410848" cy="4199894"/>
          </a:xfrm>
          <a:prstGeom prst="rect">
            <a:avLst/>
          </a:prstGeom>
          <a:noFill/>
          <a:ln>
            <a:noFill/>
          </a:ln>
        </p:spPr>
      </p:pic>
      <p:sp>
        <p:nvSpPr>
          <p:cNvPr id="887" name="Google Shape;887;p102"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103"/>
          <p:cNvSpPr txBox="1"/>
          <p:nvPr/>
        </p:nvSpPr>
        <p:spPr>
          <a:xfrm>
            <a:off x="875756" y="367615"/>
            <a:ext cx="8006987"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are bio-indicators are related to the other water quality indicators?</a:t>
            </a:r>
            <a:endParaRPr sz="1400" b="0" i="0" u="none" strike="noStrike" cap="none">
              <a:solidFill>
                <a:srgbClr val="000000"/>
              </a:solidFill>
              <a:latin typeface="Arial"/>
              <a:ea typeface="Arial"/>
              <a:cs typeface="Arial"/>
              <a:sym typeface="Arial"/>
            </a:endParaRPr>
          </a:p>
        </p:txBody>
      </p:sp>
      <p:sp>
        <p:nvSpPr>
          <p:cNvPr id="894" name="Google Shape;894;p103"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5" name="Google Shape;895;p103"/>
          <p:cNvPicPr preferRelativeResize="0"/>
          <p:nvPr/>
        </p:nvPicPr>
        <p:blipFill rotWithShape="1">
          <a:blip r:embed="rId4">
            <a:alphaModFix/>
          </a:blip>
          <a:srcRect/>
          <a:stretch/>
        </p:blipFill>
        <p:spPr>
          <a:xfrm>
            <a:off x="1606087" y="1858384"/>
            <a:ext cx="6096000" cy="41656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104"/>
          <p:cNvSpPr txBox="1"/>
          <p:nvPr/>
        </p:nvSpPr>
        <p:spPr>
          <a:xfrm>
            <a:off x="875756" y="367615"/>
            <a:ext cx="8006987"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Why is water quality important?</a:t>
            </a:r>
            <a:endParaRPr sz="1400" b="0" i="0" u="none" strike="noStrike" cap="none">
              <a:solidFill>
                <a:srgbClr val="000000"/>
              </a:solidFill>
              <a:latin typeface="Arial"/>
              <a:ea typeface="Arial"/>
              <a:cs typeface="Arial"/>
              <a:sym typeface="Arial"/>
            </a:endParaRPr>
          </a:p>
        </p:txBody>
      </p:sp>
      <p:sp>
        <p:nvSpPr>
          <p:cNvPr id="902" name="Google Shape;902;p104"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03" name="Google Shape;903;p104"/>
          <p:cNvPicPr preferRelativeResize="0"/>
          <p:nvPr/>
        </p:nvPicPr>
        <p:blipFill rotWithShape="1">
          <a:blip r:embed="rId4">
            <a:alphaModFix/>
          </a:blip>
          <a:srcRect/>
          <a:stretch/>
        </p:blipFill>
        <p:spPr>
          <a:xfrm>
            <a:off x="1604981" y="1718569"/>
            <a:ext cx="6032291" cy="400685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106"/>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910" name="Google Shape;910;p106"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107"/>
          <p:cNvSpPr txBox="1">
            <a:spLocks noGrp="1"/>
          </p:cNvSpPr>
          <p:nvPr>
            <p:ph type="ctrTitle"/>
          </p:nvPr>
        </p:nvSpPr>
        <p:spPr>
          <a:xfrm>
            <a:off x="834138" y="351215"/>
            <a:ext cx="7475700" cy="1653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Water Quality</a:t>
            </a:r>
            <a:r>
              <a:rPr lang="en-US" sz="3400" b="1"/>
              <a:t>: </a:t>
            </a:r>
            <a:r>
              <a:rPr lang="en-US" sz="3400"/>
              <a:t>measures the condition of water and its suitability for living organisms</a:t>
            </a:r>
            <a:endParaRPr sz="3400" b="1"/>
          </a:p>
        </p:txBody>
      </p:sp>
      <p:pic>
        <p:nvPicPr>
          <p:cNvPr id="917" name="Google Shape;917;p107"/>
          <p:cNvPicPr preferRelativeResize="0"/>
          <p:nvPr/>
        </p:nvPicPr>
        <p:blipFill rotWithShape="1">
          <a:blip r:embed="rId3">
            <a:alphaModFix/>
          </a:blip>
          <a:srcRect/>
          <a:stretch/>
        </p:blipFill>
        <p:spPr>
          <a:xfrm>
            <a:off x="1490681" y="2143112"/>
            <a:ext cx="6032291" cy="4006850"/>
          </a:xfrm>
          <a:prstGeom prst="rect">
            <a:avLst/>
          </a:prstGeom>
          <a:noFill/>
          <a:ln>
            <a:noFill/>
          </a:ln>
        </p:spPr>
      </p:pic>
      <p:sp>
        <p:nvSpPr>
          <p:cNvPr id="918" name="Google Shape;918;p107"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108"/>
          <p:cNvSpPr txBox="1"/>
          <p:nvPr/>
        </p:nvSpPr>
        <p:spPr>
          <a:xfrm>
            <a:off x="735230" y="367615"/>
            <a:ext cx="7772400" cy="1169552"/>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3400"/>
              <a:buFont typeface="Calibri"/>
              <a:buNone/>
            </a:pPr>
            <a:r>
              <a:rPr lang="en-US" sz="3400" b="1" i="0" u="sng" strike="noStrike" cap="none">
                <a:solidFill>
                  <a:schemeClr val="dk1"/>
                </a:solidFill>
                <a:latin typeface="Calibri"/>
                <a:ea typeface="Calibri"/>
                <a:cs typeface="Calibri"/>
                <a:sym typeface="Calibri"/>
              </a:rPr>
              <a:t>Turbidity</a:t>
            </a:r>
            <a:r>
              <a:rPr lang="en-US" sz="3400" b="0" i="0" u="none" strike="noStrike" cap="none">
                <a:solidFill>
                  <a:schemeClr val="dk1"/>
                </a:solidFill>
                <a:latin typeface="Calibri"/>
                <a:ea typeface="Calibri"/>
                <a:cs typeface="Calibri"/>
                <a:sym typeface="Calibri"/>
              </a:rPr>
              <a:t>: the cloudiness or clarity of water </a:t>
            </a:r>
            <a:endParaRPr sz="3400" b="1" i="0" u="sng" strike="noStrike" cap="none">
              <a:solidFill>
                <a:schemeClr val="dk1"/>
              </a:solidFill>
              <a:latin typeface="Calibri"/>
              <a:ea typeface="Calibri"/>
              <a:cs typeface="Calibri"/>
              <a:sym typeface="Calibri"/>
            </a:endParaRPr>
          </a:p>
        </p:txBody>
      </p:sp>
      <p:pic>
        <p:nvPicPr>
          <p:cNvPr id="925" name="Google Shape;925;p108"/>
          <p:cNvPicPr preferRelativeResize="0"/>
          <p:nvPr/>
        </p:nvPicPr>
        <p:blipFill rotWithShape="1">
          <a:blip r:embed="rId3">
            <a:alphaModFix/>
          </a:blip>
          <a:srcRect/>
          <a:stretch/>
        </p:blipFill>
        <p:spPr>
          <a:xfrm>
            <a:off x="1478822" y="1690767"/>
            <a:ext cx="5767196" cy="4782553"/>
          </a:xfrm>
          <a:prstGeom prst="rect">
            <a:avLst/>
          </a:prstGeom>
          <a:noFill/>
          <a:ln>
            <a:noFill/>
          </a:ln>
        </p:spPr>
      </p:pic>
      <p:sp>
        <p:nvSpPr>
          <p:cNvPr id="926" name="Google Shape;926;p108"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109"/>
          <p:cNvSpPr txBox="1"/>
          <p:nvPr/>
        </p:nvSpPr>
        <p:spPr>
          <a:xfrm>
            <a:off x="735230" y="367615"/>
            <a:ext cx="7772400" cy="1169552"/>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3400"/>
              <a:buFont typeface="Calibri"/>
              <a:buNone/>
            </a:pPr>
            <a:r>
              <a:rPr lang="en-US" sz="3400" b="1" i="0" u="sng" strike="noStrike" cap="none">
                <a:solidFill>
                  <a:schemeClr val="dk1"/>
                </a:solidFill>
                <a:latin typeface="Calibri"/>
                <a:ea typeface="Calibri"/>
                <a:cs typeface="Calibri"/>
                <a:sym typeface="Calibri"/>
              </a:rPr>
              <a:t>pH</a:t>
            </a:r>
            <a:r>
              <a:rPr lang="en-US" sz="3400" b="0" i="0" u="none" strike="noStrike" cap="none">
                <a:solidFill>
                  <a:schemeClr val="dk1"/>
                </a:solidFill>
                <a:latin typeface="Calibri"/>
                <a:ea typeface="Calibri"/>
                <a:cs typeface="Calibri"/>
                <a:sym typeface="Calibri"/>
              </a:rPr>
              <a:t>: the measure of how acidic or basic the water is; measured on a scale of 0 to 14</a:t>
            </a:r>
            <a:endParaRPr sz="3400" b="1" i="0" u="sng" strike="noStrike" cap="none">
              <a:solidFill>
                <a:schemeClr val="dk1"/>
              </a:solidFill>
              <a:latin typeface="Calibri"/>
              <a:ea typeface="Calibri"/>
              <a:cs typeface="Calibri"/>
              <a:sym typeface="Calibri"/>
            </a:endParaRPr>
          </a:p>
        </p:txBody>
      </p:sp>
      <p:pic>
        <p:nvPicPr>
          <p:cNvPr id="933" name="Google Shape;933;p109"/>
          <p:cNvPicPr preferRelativeResize="0"/>
          <p:nvPr/>
        </p:nvPicPr>
        <p:blipFill rotWithShape="1">
          <a:blip r:embed="rId3">
            <a:alphaModFix/>
          </a:blip>
          <a:srcRect/>
          <a:stretch/>
        </p:blipFill>
        <p:spPr>
          <a:xfrm>
            <a:off x="592569" y="2133601"/>
            <a:ext cx="7789333" cy="3943350"/>
          </a:xfrm>
          <a:prstGeom prst="rect">
            <a:avLst/>
          </a:prstGeom>
          <a:noFill/>
          <a:ln>
            <a:noFill/>
          </a:ln>
        </p:spPr>
      </p:pic>
      <p:sp>
        <p:nvSpPr>
          <p:cNvPr id="934" name="Google Shape;934;p109"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9"/>
          <p:cNvSpPr txBox="1"/>
          <p:nvPr/>
        </p:nvSpPr>
        <p:spPr>
          <a:xfrm>
            <a:off x="2347897" y="231778"/>
            <a:ext cx="444820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an ecosystem?</a:t>
            </a:r>
            <a:endParaRPr sz="1400" b="0" i="0" u="none" strike="noStrike" cap="none">
              <a:solidFill>
                <a:srgbClr val="000000"/>
              </a:solidFill>
              <a:latin typeface="Arial"/>
              <a:ea typeface="Arial"/>
              <a:cs typeface="Arial"/>
              <a:sym typeface="Arial"/>
            </a:endParaRPr>
          </a:p>
        </p:txBody>
      </p:sp>
      <p:sp>
        <p:nvSpPr>
          <p:cNvPr id="190" name="Google Shape;190;p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1" name="Google Shape;191;p9" descr="Ecosystems - BrainPOP"/>
          <p:cNvPicPr preferRelativeResize="0"/>
          <p:nvPr/>
        </p:nvPicPr>
        <p:blipFill rotWithShape="1">
          <a:blip r:embed="rId4">
            <a:alphaModFix/>
          </a:blip>
          <a:srcRect/>
          <a:stretch/>
        </p:blipFill>
        <p:spPr>
          <a:xfrm>
            <a:off x="1795461" y="1594428"/>
            <a:ext cx="5553075" cy="417195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110"/>
          <p:cNvSpPr txBox="1"/>
          <p:nvPr/>
        </p:nvSpPr>
        <p:spPr>
          <a:xfrm>
            <a:off x="735230" y="367615"/>
            <a:ext cx="7772400" cy="1188469"/>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3400"/>
              <a:buFont typeface="Calibri"/>
              <a:buNone/>
            </a:pPr>
            <a:r>
              <a:rPr lang="en-US" sz="3400" b="1" i="0" u="sng" strike="noStrike" cap="none">
                <a:solidFill>
                  <a:schemeClr val="dk1"/>
                </a:solidFill>
                <a:latin typeface="Calibri"/>
                <a:ea typeface="Calibri"/>
                <a:cs typeface="Calibri"/>
                <a:sym typeface="Calibri"/>
              </a:rPr>
              <a:t>Dissolved Oxygen</a:t>
            </a:r>
            <a:r>
              <a:rPr lang="en-US" sz="3400" b="0" i="0" u="none" strike="noStrike" cap="none">
                <a:solidFill>
                  <a:schemeClr val="dk1"/>
                </a:solidFill>
                <a:latin typeface="Calibri"/>
                <a:ea typeface="Calibri"/>
                <a:cs typeface="Calibri"/>
                <a:sym typeface="Calibri"/>
              </a:rPr>
              <a:t>: the amount of oxygen present in water</a:t>
            </a:r>
            <a:endParaRPr sz="3400" b="1" i="0" u="sng" strike="noStrike" cap="none">
              <a:solidFill>
                <a:schemeClr val="dk1"/>
              </a:solidFill>
              <a:latin typeface="Calibri"/>
              <a:ea typeface="Calibri"/>
              <a:cs typeface="Calibri"/>
              <a:sym typeface="Calibri"/>
            </a:endParaRPr>
          </a:p>
        </p:txBody>
      </p:sp>
      <p:pic>
        <p:nvPicPr>
          <p:cNvPr id="941" name="Google Shape;941;p110"/>
          <p:cNvPicPr preferRelativeResize="0"/>
          <p:nvPr/>
        </p:nvPicPr>
        <p:blipFill rotWithShape="1">
          <a:blip r:embed="rId3">
            <a:alphaModFix/>
          </a:blip>
          <a:srcRect/>
          <a:stretch/>
        </p:blipFill>
        <p:spPr>
          <a:xfrm>
            <a:off x="1986514" y="1923699"/>
            <a:ext cx="5269832" cy="4391526"/>
          </a:xfrm>
          <a:prstGeom prst="rect">
            <a:avLst/>
          </a:prstGeom>
          <a:noFill/>
          <a:ln>
            <a:noFill/>
          </a:ln>
        </p:spPr>
      </p:pic>
      <p:sp>
        <p:nvSpPr>
          <p:cNvPr id="942" name="Google Shape;942;p110"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111"/>
          <p:cNvSpPr txBox="1"/>
          <p:nvPr/>
        </p:nvSpPr>
        <p:spPr>
          <a:xfrm>
            <a:off x="735230" y="367615"/>
            <a:ext cx="7772400" cy="1188469"/>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3400"/>
              <a:buFont typeface="Calibri"/>
              <a:buNone/>
            </a:pPr>
            <a:r>
              <a:rPr lang="en-US" sz="3400" b="1" i="0" u="sng" strike="noStrike" cap="none">
                <a:solidFill>
                  <a:schemeClr val="dk1"/>
                </a:solidFill>
                <a:latin typeface="Calibri"/>
                <a:ea typeface="Calibri"/>
                <a:cs typeface="Calibri"/>
                <a:sym typeface="Calibri"/>
              </a:rPr>
              <a:t>Temperature</a:t>
            </a:r>
            <a:r>
              <a:rPr lang="en-US" sz="3400" b="0" i="0" u="none" strike="noStrike" cap="none">
                <a:solidFill>
                  <a:schemeClr val="dk1"/>
                </a:solidFill>
                <a:latin typeface="Calibri"/>
                <a:ea typeface="Calibri"/>
                <a:cs typeface="Calibri"/>
                <a:sym typeface="Calibri"/>
              </a:rPr>
              <a:t>: how hot or cold something is</a:t>
            </a:r>
            <a:endParaRPr sz="3400" b="1" i="0" u="sng" strike="noStrike" cap="none">
              <a:solidFill>
                <a:schemeClr val="dk1"/>
              </a:solidFill>
              <a:latin typeface="Calibri"/>
              <a:ea typeface="Calibri"/>
              <a:cs typeface="Calibri"/>
              <a:sym typeface="Calibri"/>
            </a:endParaRPr>
          </a:p>
        </p:txBody>
      </p:sp>
      <p:pic>
        <p:nvPicPr>
          <p:cNvPr id="949" name="Google Shape;949;p111"/>
          <p:cNvPicPr preferRelativeResize="0"/>
          <p:nvPr/>
        </p:nvPicPr>
        <p:blipFill rotWithShape="1">
          <a:blip r:embed="rId3">
            <a:alphaModFix/>
          </a:blip>
          <a:srcRect/>
          <a:stretch/>
        </p:blipFill>
        <p:spPr>
          <a:xfrm>
            <a:off x="1446430" y="2526966"/>
            <a:ext cx="6350000" cy="3568700"/>
          </a:xfrm>
          <a:prstGeom prst="rect">
            <a:avLst/>
          </a:prstGeom>
          <a:noFill/>
          <a:ln>
            <a:noFill/>
          </a:ln>
        </p:spPr>
      </p:pic>
      <p:sp>
        <p:nvSpPr>
          <p:cNvPr id="950" name="Google Shape;950;p111"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112"/>
          <p:cNvSpPr txBox="1"/>
          <p:nvPr/>
        </p:nvSpPr>
        <p:spPr>
          <a:xfrm>
            <a:off x="735230" y="367615"/>
            <a:ext cx="7772400" cy="1188469"/>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3400"/>
              <a:buFont typeface="Calibri"/>
              <a:buNone/>
            </a:pPr>
            <a:r>
              <a:rPr lang="en-US" sz="3400" b="1" i="0" u="sng" strike="noStrike" cap="none">
                <a:solidFill>
                  <a:schemeClr val="dk1"/>
                </a:solidFill>
                <a:latin typeface="Calibri"/>
                <a:ea typeface="Calibri"/>
                <a:cs typeface="Calibri"/>
                <a:sym typeface="Calibri"/>
              </a:rPr>
              <a:t>Nitrates</a:t>
            </a:r>
            <a:r>
              <a:rPr lang="en-US" sz="3400" b="0" i="0" u="none" strike="noStrike" cap="none">
                <a:solidFill>
                  <a:schemeClr val="dk1"/>
                </a:solidFill>
                <a:latin typeface="Calibri"/>
                <a:ea typeface="Calibri"/>
                <a:cs typeface="Calibri"/>
                <a:sym typeface="Calibri"/>
              </a:rPr>
              <a:t>: compounds made up of nitrogen and oxygen </a:t>
            </a:r>
            <a:endParaRPr sz="3400" b="1" i="0" u="sng" strike="noStrike" cap="none">
              <a:solidFill>
                <a:schemeClr val="dk1"/>
              </a:solidFill>
              <a:latin typeface="Calibri"/>
              <a:ea typeface="Calibri"/>
              <a:cs typeface="Calibri"/>
              <a:sym typeface="Calibri"/>
            </a:endParaRPr>
          </a:p>
        </p:txBody>
      </p:sp>
      <p:pic>
        <p:nvPicPr>
          <p:cNvPr id="957" name="Google Shape;957;p112"/>
          <p:cNvPicPr preferRelativeResize="0"/>
          <p:nvPr/>
        </p:nvPicPr>
        <p:blipFill rotWithShape="1">
          <a:blip r:embed="rId3">
            <a:alphaModFix/>
          </a:blip>
          <a:srcRect/>
          <a:stretch/>
        </p:blipFill>
        <p:spPr>
          <a:xfrm>
            <a:off x="0" y="1923699"/>
            <a:ext cx="9144000" cy="4320566"/>
          </a:xfrm>
          <a:prstGeom prst="rect">
            <a:avLst/>
          </a:prstGeom>
          <a:noFill/>
          <a:ln>
            <a:noFill/>
          </a:ln>
        </p:spPr>
      </p:pic>
      <p:sp>
        <p:nvSpPr>
          <p:cNvPr id="958" name="Google Shape;958;p112"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113"/>
          <p:cNvSpPr txBox="1"/>
          <p:nvPr/>
        </p:nvSpPr>
        <p:spPr>
          <a:xfrm>
            <a:off x="735230" y="367615"/>
            <a:ext cx="7772400" cy="1188469"/>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3400"/>
              <a:buFont typeface="Calibri"/>
              <a:buNone/>
            </a:pPr>
            <a:r>
              <a:rPr lang="en-US" sz="3400" b="1" i="0" u="sng" strike="noStrike" cap="none">
                <a:solidFill>
                  <a:schemeClr val="dk1"/>
                </a:solidFill>
                <a:latin typeface="Calibri"/>
                <a:ea typeface="Calibri"/>
                <a:cs typeface="Calibri"/>
                <a:sym typeface="Calibri"/>
              </a:rPr>
              <a:t>Bio-indicators</a:t>
            </a:r>
            <a:r>
              <a:rPr lang="en-US" sz="3400" b="0" i="0" u="none" strike="noStrike" cap="none">
                <a:solidFill>
                  <a:schemeClr val="dk1"/>
                </a:solidFill>
                <a:latin typeface="Calibri"/>
                <a:ea typeface="Calibri"/>
                <a:cs typeface="Calibri"/>
                <a:sym typeface="Calibri"/>
              </a:rPr>
              <a:t>: refer to the living organisms found in a body of water</a:t>
            </a:r>
            <a:endParaRPr sz="3400" b="1" i="0" u="sng" strike="noStrike" cap="none">
              <a:solidFill>
                <a:schemeClr val="dk1"/>
              </a:solidFill>
              <a:latin typeface="Calibri"/>
              <a:ea typeface="Calibri"/>
              <a:cs typeface="Calibri"/>
              <a:sym typeface="Calibri"/>
            </a:endParaRPr>
          </a:p>
        </p:txBody>
      </p:sp>
      <p:pic>
        <p:nvPicPr>
          <p:cNvPr id="965" name="Google Shape;965;p113"/>
          <p:cNvPicPr preferRelativeResize="0"/>
          <p:nvPr/>
        </p:nvPicPr>
        <p:blipFill rotWithShape="1">
          <a:blip r:embed="rId3">
            <a:alphaModFix/>
          </a:blip>
          <a:srcRect/>
          <a:stretch/>
        </p:blipFill>
        <p:spPr>
          <a:xfrm>
            <a:off x="1573430" y="1923699"/>
            <a:ext cx="6096000" cy="4165600"/>
          </a:xfrm>
          <a:prstGeom prst="rect">
            <a:avLst/>
          </a:prstGeom>
          <a:noFill/>
          <a:ln>
            <a:noFill/>
          </a:ln>
        </p:spPr>
      </p:pic>
      <p:sp>
        <p:nvSpPr>
          <p:cNvPr id="966" name="Google Shape;966;p113"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115"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p115"/>
          <p:cNvSpPr txBox="1"/>
          <p:nvPr/>
        </p:nvSpPr>
        <p:spPr>
          <a:xfrm>
            <a:off x="722555" y="251918"/>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do factors interact and impact water quality?</a:t>
            </a:r>
            <a:endParaRPr sz="1400" b="0" i="0" u="none" strike="noStrike" cap="none">
              <a:solidFill>
                <a:srgbClr val="000000"/>
              </a:solidFill>
              <a:latin typeface="Arial"/>
              <a:ea typeface="Arial"/>
              <a:cs typeface="Arial"/>
              <a:sym typeface="Arial"/>
            </a:endParaRPr>
          </a:p>
        </p:txBody>
      </p:sp>
      <p:pic>
        <p:nvPicPr>
          <p:cNvPr id="974" name="Google Shape;974;p115"/>
          <p:cNvPicPr preferRelativeResize="0"/>
          <p:nvPr/>
        </p:nvPicPr>
        <p:blipFill rotWithShape="1">
          <a:blip r:embed="rId4">
            <a:alphaModFix/>
          </a:blip>
          <a:srcRect/>
          <a:stretch/>
        </p:blipFill>
        <p:spPr>
          <a:xfrm>
            <a:off x="2705186" y="1436138"/>
            <a:ext cx="3842570" cy="5198771"/>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114"/>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pic>
        <p:nvPicPr>
          <p:cNvPr id="981" name="Google Shape;981;p114" descr="Cursor"/>
          <p:cNvPicPr preferRelativeResize="0"/>
          <p:nvPr/>
        </p:nvPicPr>
        <p:blipFill rotWithShape="1">
          <a:blip r:embed="rId3">
            <a:alphaModFix/>
          </a:blip>
          <a:srcRect/>
          <a:stretch/>
        </p:blipFill>
        <p:spPr>
          <a:xfrm rot="5400000">
            <a:off x="1584719" y="1517151"/>
            <a:ext cx="914400" cy="914400"/>
          </a:xfrm>
          <a:prstGeom prst="rect">
            <a:avLst/>
          </a:prstGeom>
          <a:noFill/>
          <a:ln>
            <a:noFill/>
          </a:ln>
        </p:spPr>
      </p:pic>
      <p:sp>
        <p:nvSpPr>
          <p:cNvPr id="982" name="Google Shape;982;p114" descr="Laptop"/>
          <p:cNvSpPr/>
          <p:nvPr/>
        </p:nvSpPr>
        <p:spPr>
          <a:xfrm>
            <a:off x="44367"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p114"/>
          <p:cNvSpPr txBox="1"/>
          <p:nvPr/>
        </p:nvSpPr>
        <p:spPr>
          <a:xfrm>
            <a:off x="2499125" y="1065275"/>
            <a:ext cx="58044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Water Quality Degradation in the Ocean</a:t>
            </a:r>
            <a:endParaRPr sz="3600">
              <a:solidFill>
                <a:schemeClr val="dk1"/>
              </a:solidFill>
              <a:latin typeface="Calibri"/>
              <a:ea typeface="Calibri"/>
              <a:cs typeface="Calibri"/>
              <a:sym typeface="Calibri"/>
            </a:endParaRPr>
          </a:p>
        </p:txBody>
      </p:sp>
      <p:sp>
        <p:nvSpPr>
          <p:cNvPr id="984" name="Google Shape;984;p114"/>
          <p:cNvSpPr txBox="1"/>
          <p:nvPr/>
        </p:nvSpPr>
        <p:spPr>
          <a:xfrm>
            <a:off x="460650" y="2395400"/>
            <a:ext cx="29253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latin typeface="Calibri"/>
                <a:ea typeface="Calibri"/>
                <a:cs typeface="Calibri"/>
                <a:sym typeface="Calibri"/>
              </a:rPr>
              <a:t>Click the link above to investigate causes of water quality degradation and analyze the relationship between harmful algal blooms, toxic algae, and dead zones.</a:t>
            </a:r>
            <a:endParaRPr sz="1800" i="1">
              <a:solidFill>
                <a:schemeClr val="dk1"/>
              </a:solidFill>
              <a:latin typeface="Calibri"/>
              <a:ea typeface="Calibri"/>
              <a:cs typeface="Calibri"/>
              <a:sym typeface="Calibri"/>
            </a:endParaRPr>
          </a:p>
        </p:txBody>
      </p:sp>
      <p:pic>
        <p:nvPicPr>
          <p:cNvPr id="985" name="Google Shape;985;p114"/>
          <p:cNvPicPr preferRelativeResize="0"/>
          <p:nvPr/>
        </p:nvPicPr>
        <p:blipFill>
          <a:blip r:embed="rId6">
            <a:alphaModFix/>
          </a:blip>
          <a:stretch>
            <a:fillRect/>
          </a:stretch>
        </p:blipFill>
        <p:spPr>
          <a:xfrm>
            <a:off x="3385950" y="2431550"/>
            <a:ext cx="5453249" cy="4092691"/>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gdae40cf707_0_30"/>
          <p:cNvSpPr txBox="1"/>
          <p:nvPr/>
        </p:nvSpPr>
        <p:spPr>
          <a:xfrm>
            <a:off x="1768509" y="111160"/>
            <a:ext cx="5607000" cy="9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pic>
        <p:nvPicPr>
          <p:cNvPr id="992" name="Google Shape;992;gdae40cf707_0_30" descr="Cursor"/>
          <p:cNvPicPr preferRelativeResize="0"/>
          <p:nvPr/>
        </p:nvPicPr>
        <p:blipFill rotWithShape="1">
          <a:blip r:embed="rId3">
            <a:alphaModFix/>
          </a:blip>
          <a:srcRect/>
          <a:stretch/>
        </p:blipFill>
        <p:spPr>
          <a:xfrm rot="5400000">
            <a:off x="1584719" y="1517151"/>
            <a:ext cx="914400" cy="914400"/>
          </a:xfrm>
          <a:prstGeom prst="rect">
            <a:avLst/>
          </a:prstGeom>
          <a:noFill/>
          <a:ln>
            <a:noFill/>
          </a:ln>
        </p:spPr>
      </p:pic>
      <p:sp>
        <p:nvSpPr>
          <p:cNvPr id="993" name="Google Shape;993;gdae40cf707_0_30" descr="Laptop"/>
          <p:cNvSpPr/>
          <p:nvPr/>
        </p:nvSpPr>
        <p:spPr>
          <a:xfrm>
            <a:off x="44367"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gdae40cf707_0_30"/>
          <p:cNvSpPr txBox="1"/>
          <p:nvPr/>
        </p:nvSpPr>
        <p:spPr>
          <a:xfrm>
            <a:off x="2499125" y="1065275"/>
            <a:ext cx="58044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Determining Water Quality</a:t>
            </a:r>
            <a:endParaRPr sz="3600">
              <a:solidFill>
                <a:schemeClr val="dk1"/>
              </a:solidFill>
              <a:latin typeface="Calibri"/>
              <a:ea typeface="Calibri"/>
              <a:cs typeface="Calibri"/>
              <a:sym typeface="Calibri"/>
            </a:endParaRPr>
          </a:p>
        </p:txBody>
      </p:sp>
      <p:sp>
        <p:nvSpPr>
          <p:cNvPr id="995" name="Google Shape;995;gdae40cf707_0_30"/>
          <p:cNvSpPr txBox="1"/>
          <p:nvPr/>
        </p:nvSpPr>
        <p:spPr>
          <a:xfrm>
            <a:off x="460650" y="2395400"/>
            <a:ext cx="29253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latin typeface="Calibri"/>
                <a:ea typeface="Calibri"/>
                <a:cs typeface="Calibri"/>
                <a:sym typeface="Calibri"/>
              </a:rPr>
              <a:t>Click the link above to make observations and measurements of different water samples.</a:t>
            </a:r>
            <a:endParaRPr sz="1800" i="1">
              <a:solidFill>
                <a:schemeClr val="dk1"/>
              </a:solidFill>
              <a:latin typeface="Calibri"/>
              <a:ea typeface="Calibri"/>
              <a:cs typeface="Calibri"/>
              <a:sym typeface="Calibri"/>
            </a:endParaRPr>
          </a:p>
          <a:p>
            <a:pPr marL="0" lvl="0" indent="0" algn="l" rtl="0">
              <a:spcBef>
                <a:spcPts val="0"/>
              </a:spcBef>
              <a:spcAft>
                <a:spcPts val="0"/>
              </a:spcAft>
              <a:buNone/>
            </a:pPr>
            <a:endParaRPr sz="1800" i="1">
              <a:solidFill>
                <a:schemeClr val="dk1"/>
              </a:solidFill>
              <a:latin typeface="Calibri"/>
              <a:ea typeface="Calibri"/>
              <a:cs typeface="Calibri"/>
              <a:sym typeface="Calibri"/>
            </a:endParaRPr>
          </a:p>
          <a:p>
            <a:pPr marL="0" lvl="0" indent="0" algn="l" rtl="0">
              <a:spcBef>
                <a:spcPts val="0"/>
              </a:spcBef>
              <a:spcAft>
                <a:spcPts val="0"/>
              </a:spcAft>
              <a:buNone/>
            </a:pPr>
            <a:r>
              <a:rPr lang="en-US" sz="1800" i="1">
                <a:solidFill>
                  <a:schemeClr val="dk1"/>
                </a:solidFill>
                <a:latin typeface="Calibri"/>
                <a:ea typeface="Calibri"/>
                <a:cs typeface="Calibri"/>
                <a:sym typeface="Calibri"/>
              </a:rPr>
              <a:t>Adjust water samples based on important waterways near where you live.</a:t>
            </a:r>
            <a:endParaRPr sz="1800" i="1">
              <a:solidFill>
                <a:schemeClr val="dk1"/>
              </a:solidFill>
              <a:latin typeface="Calibri"/>
              <a:ea typeface="Calibri"/>
              <a:cs typeface="Calibri"/>
              <a:sym typeface="Calibri"/>
            </a:endParaRPr>
          </a:p>
        </p:txBody>
      </p:sp>
      <p:pic>
        <p:nvPicPr>
          <p:cNvPr id="996" name="Google Shape;996;gdae40cf707_0_30"/>
          <p:cNvPicPr preferRelativeResize="0"/>
          <p:nvPr/>
        </p:nvPicPr>
        <p:blipFill>
          <a:blip r:embed="rId6">
            <a:alphaModFix/>
          </a:blip>
          <a:stretch>
            <a:fillRect/>
          </a:stretch>
        </p:blipFill>
        <p:spPr>
          <a:xfrm>
            <a:off x="3385950" y="2431550"/>
            <a:ext cx="5453249" cy="4092691"/>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gdae40cf707_0_40"/>
          <p:cNvSpPr txBox="1"/>
          <p:nvPr/>
        </p:nvSpPr>
        <p:spPr>
          <a:xfrm>
            <a:off x="1768509" y="111160"/>
            <a:ext cx="5607000" cy="9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pic>
        <p:nvPicPr>
          <p:cNvPr id="1003" name="Google Shape;1003;gdae40cf707_0_40" descr="Cursor"/>
          <p:cNvPicPr preferRelativeResize="0"/>
          <p:nvPr/>
        </p:nvPicPr>
        <p:blipFill rotWithShape="1">
          <a:blip r:embed="rId3">
            <a:alphaModFix/>
          </a:blip>
          <a:srcRect/>
          <a:stretch/>
        </p:blipFill>
        <p:spPr>
          <a:xfrm rot="5400000">
            <a:off x="1584719" y="1517151"/>
            <a:ext cx="914400" cy="914400"/>
          </a:xfrm>
          <a:prstGeom prst="rect">
            <a:avLst/>
          </a:prstGeom>
          <a:noFill/>
          <a:ln>
            <a:noFill/>
          </a:ln>
        </p:spPr>
      </p:pic>
      <p:sp>
        <p:nvSpPr>
          <p:cNvPr id="1004" name="Google Shape;1004;gdae40cf707_0_40" descr="Laptop"/>
          <p:cNvSpPr/>
          <p:nvPr/>
        </p:nvSpPr>
        <p:spPr>
          <a:xfrm>
            <a:off x="44367"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gdae40cf707_0_40"/>
          <p:cNvSpPr txBox="1"/>
          <p:nvPr/>
        </p:nvSpPr>
        <p:spPr>
          <a:xfrm>
            <a:off x="2499125" y="1065275"/>
            <a:ext cx="2614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pH Analysis</a:t>
            </a:r>
            <a:endParaRPr sz="3600">
              <a:solidFill>
                <a:schemeClr val="dk1"/>
              </a:solidFill>
              <a:latin typeface="Calibri"/>
              <a:ea typeface="Calibri"/>
              <a:cs typeface="Calibri"/>
              <a:sym typeface="Calibri"/>
            </a:endParaRPr>
          </a:p>
        </p:txBody>
      </p:sp>
      <p:sp>
        <p:nvSpPr>
          <p:cNvPr id="1006" name="Google Shape;1006;gdae40cf707_0_40"/>
          <p:cNvSpPr txBox="1"/>
          <p:nvPr/>
        </p:nvSpPr>
        <p:spPr>
          <a:xfrm>
            <a:off x="460650" y="2395400"/>
            <a:ext cx="29253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latin typeface="Calibri"/>
                <a:ea typeface="Calibri"/>
                <a:cs typeface="Calibri"/>
                <a:sym typeface="Calibri"/>
              </a:rPr>
              <a:t>Click the link above to test the acidity of common substances using pH paper.</a:t>
            </a:r>
            <a:endParaRPr sz="1800" i="1">
              <a:solidFill>
                <a:schemeClr val="dk1"/>
              </a:solidFill>
              <a:latin typeface="Calibri"/>
              <a:ea typeface="Calibri"/>
              <a:cs typeface="Calibri"/>
              <a:sym typeface="Calibri"/>
            </a:endParaRPr>
          </a:p>
        </p:txBody>
      </p:sp>
      <p:pic>
        <p:nvPicPr>
          <p:cNvPr id="1007" name="Google Shape;1007;gdae40cf707_0_40"/>
          <p:cNvPicPr preferRelativeResize="0"/>
          <p:nvPr/>
        </p:nvPicPr>
        <p:blipFill>
          <a:blip r:embed="rId6">
            <a:alphaModFix/>
          </a:blip>
          <a:stretch>
            <a:fillRect/>
          </a:stretch>
        </p:blipFill>
        <p:spPr>
          <a:xfrm>
            <a:off x="3385950" y="2395400"/>
            <a:ext cx="5453251" cy="3627276"/>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gdae40cf707_0_56"/>
          <p:cNvSpPr txBox="1"/>
          <p:nvPr/>
        </p:nvSpPr>
        <p:spPr>
          <a:xfrm>
            <a:off x="1768509" y="111160"/>
            <a:ext cx="5607000" cy="9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pic>
        <p:nvPicPr>
          <p:cNvPr id="1014" name="Google Shape;1014;gdae40cf707_0_56" descr="Cursor"/>
          <p:cNvPicPr preferRelativeResize="0"/>
          <p:nvPr/>
        </p:nvPicPr>
        <p:blipFill rotWithShape="1">
          <a:blip r:embed="rId3">
            <a:alphaModFix/>
          </a:blip>
          <a:srcRect/>
          <a:stretch/>
        </p:blipFill>
        <p:spPr>
          <a:xfrm rot="5400000">
            <a:off x="1584719" y="1517151"/>
            <a:ext cx="914400" cy="914400"/>
          </a:xfrm>
          <a:prstGeom prst="rect">
            <a:avLst/>
          </a:prstGeom>
          <a:noFill/>
          <a:ln>
            <a:noFill/>
          </a:ln>
        </p:spPr>
      </p:pic>
      <p:sp>
        <p:nvSpPr>
          <p:cNvPr id="1015" name="Google Shape;1015;gdae40cf707_0_56" descr="Laptop"/>
          <p:cNvSpPr/>
          <p:nvPr/>
        </p:nvSpPr>
        <p:spPr>
          <a:xfrm>
            <a:off x="44367"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gdae40cf707_0_56"/>
          <p:cNvSpPr txBox="1"/>
          <p:nvPr/>
        </p:nvSpPr>
        <p:spPr>
          <a:xfrm>
            <a:off x="2499125" y="1065275"/>
            <a:ext cx="3466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Pond Ecosystem</a:t>
            </a:r>
            <a:endParaRPr sz="3600">
              <a:solidFill>
                <a:schemeClr val="dk1"/>
              </a:solidFill>
              <a:latin typeface="Calibri"/>
              <a:ea typeface="Calibri"/>
              <a:cs typeface="Calibri"/>
              <a:sym typeface="Calibri"/>
            </a:endParaRPr>
          </a:p>
        </p:txBody>
      </p:sp>
      <p:sp>
        <p:nvSpPr>
          <p:cNvPr id="1017" name="Google Shape;1017;gdae40cf707_0_56"/>
          <p:cNvSpPr txBox="1"/>
          <p:nvPr/>
        </p:nvSpPr>
        <p:spPr>
          <a:xfrm>
            <a:off x="460650" y="2395400"/>
            <a:ext cx="29253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latin typeface="Calibri"/>
                <a:ea typeface="Calibri"/>
                <a:cs typeface="Calibri"/>
                <a:sym typeface="Calibri"/>
              </a:rPr>
              <a:t>Click the link above to measure the temperature and oxygen content of a pond over the course of a day.</a:t>
            </a:r>
            <a:endParaRPr sz="1800" i="1">
              <a:solidFill>
                <a:schemeClr val="dk1"/>
              </a:solidFill>
              <a:latin typeface="Calibri"/>
              <a:ea typeface="Calibri"/>
              <a:cs typeface="Calibri"/>
              <a:sym typeface="Calibri"/>
            </a:endParaRPr>
          </a:p>
        </p:txBody>
      </p:sp>
      <p:pic>
        <p:nvPicPr>
          <p:cNvPr id="1018" name="Google Shape;1018;gdae40cf707_0_56"/>
          <p:cNvPicPr preferRelativeResize="0"/>
          <p:nvPr/>
        </p:nvPicPr>
        <p:blipFill>
          <a:blip r:embed="rId6">
            <a:alphaModFix/>
          </a:blip>
          <a:stretch>
            <a:fillRect/>
          </a:stretch>
        </p:blipFill>
        <p:spPr>
          <a:xfrm>
            <a:off x="3339885" y="2431550"/>
            <a:ext cx="5453249" cy="3638237"/>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pic>
        <p:nvPicPr>
          <p:cNvPr id="1024" name="Google Shape;1024;p116"/>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1"/>
          <p:cNvSpPr txBox="1"/>
          <p:nvPr/>
        </p:nvSpPr>
        <p:spPr>
          <a:xfrm>
            <a:off x="2315079" y="869904"/>
            <a:ext cx="5097229"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Water Quality</a:t>
            </a:r>
            <a:endParaRPr sz="1400" b="0" i="0" u="none" strike="noStrike" cap="none">
              <a:solidFill>
                <a:srgbClr val="000000"/>
              </a:solidFill>
              <a:latin typeface="Arial"/>
              <a:ea typeface="Arial"/>
              <a:cs typeface="Arial"/>
              <a:sym typeface="Arial"/>
            </a:endParaRPr>
          </a:p>
        </p:txBody>
      </p:sp>
      <p:sp>
        <p:nvSpPr>
          <p:cNvPr id="198" name="Google Shape;198;p11"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9" name="Google Shape;199;p1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2"/>
          <p:cNvSpPr txBox="1">
            <a:spLocks noGrp="1"/>
          </p:cNvSpPr>
          <p:nvPr>
            <p:ph type="ctrTitle"/>
          </p:nvPr>
        </p:nvSpPr>
        <p:spPr>
          <a:xfrm>
            <a:off x="1347538" y="367615"/>
            <a:ext cx="7475620" cy="165369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Water Quality</a:t>
            </a:r>
            <a:r>
              <a:rPr lang="en-US" sz="3400" b="1"/>
              <a:t>: </a:t>
            </a:r>
            <a:r>
              <a:rPr lang="en-US" sz="3400"/>
              <a:t>measures the condition of water and its suitability for living organisms</a:t>
            </a:r>
            <a:endParaRPr sz="3400" b="1"/>
          </a:p>
        </p:txBody>
      </p:sp>
      <p:sp>
        <p:nvSpPr>
          <p:cNvPr id="206" name="Google Shape;206;p1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7" name="Google Shape;207;p12"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208" name="Google Shape;208;p12"/>
          <p:cNvPicPr preferRelativeResize="0"/>
          <p:nvPr/>
        </p:nvPicPr>
        <p:blipFill rotWithShape="1">
          <a:blip r:embed="rId5">
            <a:alphaModFix/>
          </a:blip>
          <a:srcRect/>
          <a:stretch/>
        </p:blipFill>
        <p:spPr>
          <a:xfrm>
            <a:off x="1490681" y="2143112"/>
            <a:ext cx="6032291" cy="4006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4"/>
          <p:cNvSpPr txBox="1"/>
          <p:nvPr/>
        </p:nvSpPr>
        <p:spPr>
          <a:xfrm>
            <a:off x="882316" y="367615"/>
            <a:ext cx="800501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water quality?</a:t>
            </a:r>
            <a:endParaRPr sz="1400" b="0" i="0" u="none" strike="noStrike" cap="none">
              <a:solidFill>
                <a:srgbClr val="000000"/>
              </a:solidFill>
              <a:latin typeface="Arial"/>
              <a:ea typeface="Arial"/>
              <a:cs typeface="Arial"/>
              <a:sym typeface="Arial"/>
            </a:endParaRPr>
          </a:p>
        </p:txBody>
      </p:sp>
      <p:sp>
        <p:nvSpPr>
          <p:cNvPr id="221" name="Google Shape;221;p14"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2" name="Google Shape;222;p14"/>
          <p:cNvPicPr preferRelativeResize="0"/>
          <p:nvPr/>
        </p:nvPicPr>
        <p:blipFill rotWithShape="1">
          <a:blip r:embed="rId4">
            <a:alphaModFix/>
          </a:blip>
          <a:srcRect/>
          <a:stretch/>
        </p:blipFill>
        <p:spPr>
          <a:xfrm>
            <a:off x="1490681" y="1918523"/>
            <a:ext cx="6032291" cy="4006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15"/>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29" name="Google Shape;229;p1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6"/>
          <p:cNvSpPr txBox="1">
            <a:spLocks noGrp="1"/>
          </p:cNvSpPr>
          <p:nvPr>
            <p:ph type="ctrTitle"/>
          </p:nvPr>
        </p:nvSpPr>
        <p:spPr>
          <a:xfrm>
            <a:off x="1134720" y="427701"/>
            <a:ext cx="7335512" cy="106421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Water Quality Indicators and Testing</a:t>
            </a:r>
            <a:endParaRPr/>
          </a:p>
        </p:txBody>
      </p:sp>
      <p:sp>
        <p:nvSpPr>
          <p:cNvPr id="236" name="Google Shape;236;p1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7" name="Google Shape;237;p16"/>
          <p:cNvPicPr preferRelativeResize="0"/>
          <p:nvPr/>
        </p:nvPicPr>
        <p:blipFill rotWithShape="1">
          <a:blip r:embed="rId4">
            <a:alphaModFix/>
          </a:blip>
          <a:srcRect/>
          <a:stretch/>
        </p:blipFill>
        <p:spPr>
          <a:xfrm>
            <a:off x="946483" y="1800725"/>
            <a:ext cx="7322331" cy="411881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7"/>
          <p:cNvSpPr txBox="1"/>
          <p:nvPr/>
        </p:nvSpPr>
        <p:spPr>
          <a:xfrm>
            <a:off x="735230" y="367615"/>
            <a:ext cx="7772400" cy="1169552"/>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3400"/>
              <a:buFont typeface="Calibri"/>
              <a:buNone/>
            </a:pPr>
            <a:r>
              <a:rPr lang="en-US" sz="3400" b="1" i="0" u="sng" strike="noStrike" cap="none">
                <a:solidFill>
                  <a:schemeClr val="dk1"/>
                </a:solidFill>
                <a:latin typeface="Calibri"/>
                <a:ea typeface="Calibri"/>
                <a:cs typeface="Calibri"/>
                <a:sym typeface="Calibri"/>
              </a:rPr>
              <a:t>Turbidity</a:t>
            </a:r>
            <a:r>
              <a:rPr lang="en-US" sz="3400" b="0" i="0" u="none" strike="noStrike" cap="none">
                <a:solidFill>
                  <a:schemeClr val="dk1"/>
                </a:solidFill>
                <a:latin typeface="Calibri"/>
                <a:ea typeface="Calibri"/>
                <a:cs typeface="Calibri"/>
                <a:sym typeface="Calibri"/>
              </a:rPr>
              <a:t>: the cloudiness or clarity of water </a:t>
            </a:r>
            <a:endParaRPr sz="3400" b="1" i="0" u="sng" strike="noStrike" cap="none">
              <a:solidFill>
                <a:schemeClr val="dk1"/>
              </a:solidFill>
              <a:latin typeface="Calibri"/>
              <a:ea typeface="Calibri"/>
              <a:cs typeface="Calibri"/>
              <a:sym typeface="Calibri"/>
            </a:endParaRPr>
          </a:p>
        </p:txBody>
      </p:sp>
      <p:sp>
        <p:nvSpPr>
          <p:cNvPr id="244" name="Google Shape;244;p1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5" name="Google Shape;245;p17"/>
          <p:cNvPicPr preferRelativeResize="0"/>
          <p:nvPr/>
        </p:nvPicPr>
        <p:blipFill rotWithShape="1">
          <a:blip r:embed="rId4">
            <a:alphaModFix/>
          </a:blip>
          <a:srcRect/>
          <a:stretch/>
        </p:blipFill>
        <p:spPr>
          <a:xfrm>
            <a:off x="1478822" y="1690767"/>
            <a:ext cx="5767196" cy="47825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2" name="Google Shape;252;p18"/>
          <p:cNvPicPr preferRelativeResize="0"/>
          <p:nvPr/>
        </p:nvPicPr>
        <p:blipFill rotWithShape="1">
          <a:blip r:embed="rId4">
            <a:alphaModFix/>
          </a:blip>
          <a:srcRect/>
          <a:stretch/>
        </p:blipFill>
        <p:spPr>
          <a:xfrm>
            <a:off x="1575075" y="1000957"/>
            <a:ext cx="5767196" cy="478255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1266092" y="211015"/>
            <a:ext cx="7198895"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Water Quality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122" name="Google Shape;122;p2"/>
          <p:cNvPicPr preferRelativeResize="0"/>
          <p:nvPr/>
        </p:nvPicPr>
        <p:blipFill rotWithShape="1">
          <a:blip r:embed="rId3">
            <a:alphaModFix/>
          </a:blip>
          <a:srcRect/>
          <a:stretch/>
        </p:blipFill>
        <p:spPr>
          <a:xfrm>
            <a:off x="1266092" y="1934564"/>
            <a:ext cx="6032291" cy="4006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9" name="Google Shape;259;p19"/>
          <p:cNvPicPr preferRelativeResize="0"/>
          <p:nvPr/>
        </p:nvPicPr>
        <p:blipFill rotWithShape="1">
          <a:blip r:embed="rId4">
            <a:alphaModFix/>
          </a:blip>
          <a:srcRect/>
          <a:stretch/>
        </p:blipFill>
        <p:spPr>
          <a:xfrm>
            <a:off x="2348243" y="735230"/>
            <a:ext cx="4319257" cy="547105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6" name="Google Shape;266;p20"/>
          <p:cNvPicPr preferRelativeResize="0"/>
          <p:nvPr/>
        </p:nvPicPr>
        <p:blipFill rotWithShape="1">
          <a:blip r:embed="rId4">
            <a:alphaModFix/>
          </a:blip>
          <a:srcRect/>
          <a:stretch/>
        </p:blipFill>
        <p:spPr>
          <a:xfrm>
            <a:off x="879609" y="1491916"/>
            <a:ext cx="7556500" cy="4857750"/>
          </a:xfrm>
          <a:prstGeom prst="rect">
            <a:avLst/>
          </a:prstGeom>
          <a:noFill/>
          <a:ln>
            <a:noFill/>
          </a:ln>
        </p:spPr>
      </p:pic>
      <p:sp>
        <p:nvSpPr>
          <p:cNvPr id="267" name="Google Shape;267;p20"/>
          <p:cNvSpPr txBox="1">
            <a:spLocks noGrp="1"/>
          </p:cNvSpPr>
          <p:nvPr>
            <p:ph type="ctrTitle"/>
          </p:nvPr>
        </p:nvSpPr>
        <p:spPr>
          <a:xfrm>
            <a:off x="1318966" y="203122"/>
            <a:ext cx="6677785" cy="106421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Testing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1"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2"/>
          <p:cNvSpPr txBox="1"/>
          <p:nvPr/>
        </p:nvSpPr>
        <p:spPr>
          <a:xfrm>
            <a:off x="930442" y="412064"/>
            <a:ext cx="781250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turbidity?</a:t>
            </a:r>
            <a:endParaRPr sz="1400" b="0" i="0" u="none" strike="noStrike" cap="none">
              <a:solidFill>
                <a:srgbClr val="000000"/>
              </a:solidFill>
              <a:latin typeface="Arial"/>
              <a:ea typeface="Arial"/>
              <a:cs typeface="Arial"/>
              <a:sym typeface="Arial"/>
            </a:endParaRPr>
          </a:p>
        </p:txBody>
      </p:sp>
      <p:sp>
        <p:nvSpPr>
          <p:cNvPr id="280" name="Google Shape;280;p22"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1" name="Google Shape;281;p22"/>
          <p:cNvPicPr preferRelativeResize="0"/>
          <p:nvPr/>
        </p:nvPicPr>
        <p:blipFill rotWithShape="1">
          <a:blip r:embed="rId4">
            <a:alphaModFix/>
          </a:blip>
          <a:srcRect/>
          <a:stretch/>
        </p:blipFill>
        <p:spPr>
          <a:xfrm>
            <a:off x="1607159" y="1369925"/>
            <a:ext cx="5767196" cy="478255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3"/>
          <p:cNvSpPr txBox="1"/>
          <p:nvPr/>
        </p:nvSpPr>
        <p:spPr>
          <a:xfrm>
            <a:off x="930442" y="412064"/>
            <a:ext cx="781250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Why does turbidity matter?</a:t>
            </a:r>
            <a:endParaRPr sz="1400" b="0" i="0" u="none" strike="noStrike" cap="none">
              <a:solidFill>
                <a:srgbClr val="000000"/>
              </a:solidFill>
              <a:latin typeface="Arial"/>
              <a:ea typeface="Arial"/>
              <a:cs typeface="Arial"/>
              <a:sym typeface="Arial"/>
            </a:endParaRPr>
          </a:p>
        </p:txBody>
      </p:sp>
      <p:sp>
        <p:nvSpPr>
          <p:cNvPr id="288" name="Google Shape;288;p23"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9" name="Google Shape;289;p23"/>
          <p:cNvPicPr preferRelativeResize="0"/>
          <p:nvPr/>
        </p:nvPicPr>
        <p:blipFill rotWithShape="1">
          <a:blip r:embed="rId4">
            <a:alphaModFix/>
          </a:blip>
          <a:srcRect/>
          <a:stretch/>
        </p:blipFill>
        <p:spPr>
          <a:xfrm>
            <a:off x="1607159" y="1369925"/>
            <a:ext cx="5767196" cy="478255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4"/>
          <p:cNvSpPr txBox="1"/>
          <p:nvPr/>
        </p:nvSpPr>
        <p:spPr>
          <a:xfrm>
            <a:off x="914400" y="219559"/>
            <a:ext cx="781250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can turbidity increase?</a:t>
            </a:r>
            <a:endParaRPr sz="1400" b="0" i="0" u="none" strike="noStrike" cap="none">
              <a:solidFill>
                <a:srgbClr val="000000"/>
              </a:solidFill>
              <a:latin typeface="Arial"/>
              <a:ea typeface="Arial"/>
              <a:cs typeface="Arial"/>
              <a:sym typeface="Arial"/>
            </a:endParaRPr>
          </a:p>
        </p:txBody>
      </p:sp>
      <p:sp>
        <p:nvSpPr>
          <p:cNvPr id="296" name="Google Shape;296;p24"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7" name="Google Shape;297;p24"/>
          <p:cNvPicPr preferRelativeResize="0"/>
          <p:nvPr/>
        </p:nvPicPr>
        <p:blipFill rotWithShape="1">
          <a:blip r:embed="rId4">
            <a:alphaModFix/>
          </a:blip>
          <a:srcRect/>
          <a:stretch/>
        </p:blipFill>
        <p:spPr>
          <a:xfrm>
            <a:off x="2348243" y="1058395"/>
            <a:ext cx="4319257" cy="547105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5"/>
          <p:cNvSpPr txBox="1"/>
          <p:nvPr/>
        </p:nvSpPr>
        <p:spPr>
          <a:xfrm>
            <a:off x="914400" y="219559"/>
            <a:ext cx="781250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can we test the turbidity of water?</a:t>
            </a:r>
            <a:endParaRPr sz="1400" b="0" i="0" u="none" strike="noStrike" cap="none">
              <a:solidFill>
                <a:srgbClr val="000000"/>
              </a:solidFill>
              <a:latin typeface="Arial"/>
              <a:ea typeface="Arial"/>
              <a:cs typeface="Arial"/>
              <a:sym typeface="Arial"/>
            </a:endParaRPr>
          </a:p>
        </p:txBody>
      </p:sp>
      <p:sp>
        <p:nvSpPr>
          <p:cNvPr id="304" name="Google Shape;304;p25"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5" name="Google Shape;305;p25"/>
          <p:cNvPicPr preferRelativeResize="0"/>
          <p:nvPr/>
        </p:nvPicPr>
        <p:blipFill rotWithShape="1">
          <a:blip r:embed="rId4">
            <a:alphaModFix/>
          </a:blip>
          <a:srcRect/>
          <a:stretch/>
        </p:blipFill>
        <p:spPr>
          <a:xfrm>
            <a:off x="879609" y="1491916"/>
            <a:ext cx="7556500" cy="48577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6"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2" name="Google Shape;312;p26"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9" name="Google Shape;319;p27"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320" name="Google Shape;320;p27"/>
          <p:cNvPicPr preferRelativeResize="0"/>
          <p:nvPr/>
        </p:nvPicPr>
        <p:blipFill rotWithShape="1">
          <a:blip r:embed="rId5">
            <a:alphaModFix/>
          </a:blip>
          <a:srcRect/>
          <a:stretch/>
        </p:blipFill>
        <p:spPr>
          <a:xfrm>
            <a:off x="860926" y="735230"/>
            <a:ext cx="7518400" cy="5638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7" name="Google Shape;327;p28"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328" name="Google Shape;328;p28"/>
          <p:cNvPicPr preferRelativeResize="0"/>
          <p:nvPr/>
        </p:nvPicPr>
        <p:blipFill rotWithShape="1">
          <a:blip r:embed="rId5">
            <a:alphaModFix/>
          </a:blip>
          <a:srcRect/>
          <a:stretch/>
        </p:blipFill>
        <p:spPr>
          <a:xfrm>
            <a:off x="1524000" y="146050"/>
            <a:ext cx="6096000" cy="6565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3"/>
          <p:cNvSpPr txBox="1"/>
          <p:nvPr/>
        </p:nvSpPr>
        <p:spPr>
          <a:xfrm>
            <a:off x="722555" y="251918"/>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do factors interact and impact our water quality?</a:t>
            </a:r>
            <a:endParaRPr sz="1400" b="0" i="0" u="none" strike="noStrike" cap="none">
              <a:solidFill>
                <a:srgbClr val="000000"/>
              </a:solidFill>
              <a:latin typeface="Arial"/>
              <a:ea typeface="Arial"/>
              <a:cs typeface="Arial"/>
              <a:sym typeface="Arial"/>
            </a:endParaRPr>
          </a:p>
        </p:txBody>
      </p:sp>
      <p:pic>
        <p:nvPicPr>
          <p:cNvPr id="130" name="Google Shape;130;p3"/>
          <p:cNvPicPr preferRelativeResize="0"/>
          <p:nvPr/>
        </p:nvPicPr>
        <p:blipFill rotWithShape="1">
          <a:blip r:embed="rId4">
            <a:alphaModFix/>
          </a:blip>
          <a:srcRect/>
          <a:stretch/>
        </p:blipFill>
        <p:spPr>
          <a:xfrm>
            <a:off x="2705186" y="1436138"/>
            <a:ext cx="3842570" cy="519877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0"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1"/>
          <p:cNvSpPr txBox="1"/>
          <p:nvPr/>
        </p:nvSpPr>
        <p:spPr>
          <a:xfrm>
            <a:off x="1119554" y="367615"/>
            <a:ext cx="7607351"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Does this body of water have high or low turbidity? How can you tell?</a:t>
            </a:r>
            <a:endParaRPr sz="1400" b="0" i="0" u="none" strike="noStrike" cap="none">
              <a:solidFill>
                <a:srgbClr val="000000"/>
              </a:solidFill>
              <a:latin typeface="Arial"/>
              <a:ea typeface="Arial"/>
              <a:cs typeface="Arial"/>
              <a:sym typeface="Arial"/>
            </a:endParaRPr>
          </a:p>
        </p:txBody>
      </p:sp>
      <p:sp>
        <p:nvSpPr>
          <p:cNvPr id="341" name="Google Shape;341;p31"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2" name="Google Shape;342;p31"/>
          <p:cNvPicPr preferRelativeResize="0"/>
          <p:nvPr/>
        </p:nvPicPr>
        <p:blipFill rotWithShape="1">
          <a:blip r:embed="rId4">
            <a:alphaModFix/>
          </a:blip>
          <a:srcRect/>
          <a:stretch/>
        </p:blipFill>
        <p:spPr>
          <a:xfrm>
            <a:off x="735230" y="1724535"/>
            <a:ext cx="7650781" cy="470583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2"/>
          <p:cNvSpPr txBox="1"/>
          <p:nvPr/>
        </p:nvSpPr>
        <p:spPr>
          <a:xfrm>
            <a:off x="1119554" y="367615"/>
            <a:ext cx="7607351"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Does this body of water have high or low turbidity? How can you tell?</a:t>
            </a:r>
            <a:endParaRPr sz="1400" b="0" i="0" u="none" strike="noStrike" cap="none">
              <a:solidFill>
                <a:srgbClr val="000000"/>
              </a:solidFill>
              <a:latin typeface="Arial"/>
              <a:ea typeface="Arial"/>
              <a:cs typeface="Arial"/>
              <a:sym typeface="Arial"/>
            </a:endParaRPr>
          </a:p>
        </p:txBody>
      </p:sp>
      <p:sp>
        <p:nvSpPr>
          <p:cNvPr id="349" name="Google Shape;349;p32"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0" name="Google Shape;350;p32"/>
          <p:cNvPicPr preferRelativeResize="0"/>
          <p:nvPr/>
        </p:nvPicPr>
        <p:blipFill rotWithShape="1">
          <a:blip r:embed="rId4">
            <a:alphaModFix/>
          </a:blip>
          <a:srcRect/>
          <a:stretch/>
        </p:blipFill>
        <p:spPr>
          <a:xfrm>
            <a:off x="1267568" y="1684421"/>
            <a:ext cx="6719395" cy="4902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3"/>
          <p:cNvSpPr txBox="1"/>
          <p:nvPr/>
        </p:nvSpPr>
        <p:spPr>
          <a:xfrm>
            <a:off x="735230" y="367615"/>
            <a:ext cx="7772400" cy="1169552"/>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3400"/>
              <a:buFont typeface="Calibri"/>
              <a:buNone/>
            </a:pPr>
            <a:r>
              <a:rPr lang="en-US" sz="3400" b="1" i="0" u="sng" strike="noStrike" cap="none">
                <a:solidFill>
                  <a:schemeClr val="dk1"/>
                </a:solidFill>
                <a:latin typeface="Calibri"/>
                <a:ea typeface="Calibri"/>
                <a:cs typeface="Calibri"/>
                <a:sym typeface="Calibri"/>
              </a:rPr>
              <a:t>pH</a:t>
            </a:r>
            <a:r>
              <a:rPr lang="en-US" sz="3400" b="0" i="0" u="none" strike="noStrike" cap="none">
                <a:solidFill>
                  <a:schemeClr val="dk1"/>
                </a:solidFill>
                <a:latin typeface="Calibri"/>
                <a:ea typeface="Calibri"/>
                <a:cs typeface="Calibri"/>
                <a:sym typeface="Calibri"/>
              </a:rPr>
              <a:t>: the measure of how acidic or basic the water is; measured on a scale of 0 to 14</a:t>
            </a:r>
            <a:endParaRPr sz="3400" b="1" i="0" u="sng" strike="noStrike" cap="none">
              <a:solidFill>
                <a:schemeClr val="dk1"/>
              </a:solidFill>
              <a:latin typeface="Calibri"/>
              <a:ea typeface="Calibri"/>
              <a:cs typeface="Calibri"/>
              <a:sym typeface="Calibri"/>
            </a:endParaRPr>
          </a:p>
        </p:txBody>
      </p:sp>
      <p:sp>
        <p:nvSpPr>
          <p:cNvPr id="357" name="Google Shape;357;p33"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8" name="Google Shape;358;p33"/>
          <p:cNvPicPr preferRelativeResize="0"/>
          <p:nvPr/>
        </p:nvPicPr>
        <p:blipFill rotWithShape="1">
          <a:blip r:embed="rId4">
            <a:alphaModFix/>
          </a:blip>
          <a:srcRect/>
          <a:stretch/>
        </p:blipFill>
        <p:spPr>
          <a:xfrm>
            <a:off x="592569" y="2133601"/>
            <a:ext cx="7789333" cy="39433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4"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5" name="Google Shape;365;p34"/>
          <p:cNvPicPr preferRelativeResize="0"/>
          <p:nvPr/>
        </p:nvPicPr>
        <p:blipFill rotWithShape="1">
          <a:blip r:embed="rId4">
            <a:alphaModFix/>
          </a:blip>
          <a:srcRect/>
          <a:stretch/>
        </p:blipFill>
        <p:spPr>
          <a:xfrm>
            <a:off x="735230" y="1459833"/>
            <a:ext cx="7789333" cy="39433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2" name="Google Shape;372;p35"/>
          <p:cNvPicPr preferRelativeResize="0"/>
          <p:nvPr/>
        </p:nvPicPr>
        <p:blipFill rotWithShape="1">
          <a:blip r:embed="rId4">
            <a:alphaModFix/>
          </a:blip>
          <a:srcRect/>
          <a:stretch/>
        </p:blipFill>
        <p:spPr>
          <a:xfrm>
            <a:off x="161601" y="1764632"/>
            <a:ext cx="8791899" cy="332138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9" name="Google Shape;379;p36"/>
          <p:cNvPicPr preferRelativeResize="0"/>
          <p:nvPr/>
        </p:nvPicPr>
        <p:blipFill rotWithShape="1">
          <a:blip r:embed="rId4">
            <a:alphaModFix/>
          </a:blip>
          <a:srcRect/>
          <a:stretch/>
        </p:blipFill>
        <p:spPr>
          <a:xfrm>
            <a:off x="1209173" y="1572127"/>
            <a:ext cx="6851985" cy="4567990"/>
          </a:xfrm>
          <a:prstGeom prst="rect">
            <a:avLst/>
          </a:prstGeom>
          <a:noFill/>
          <a:ln>
            <a:noFill/>
          </a:ln>
        </p:spPr>
      </p:pic>
      <p:sp>
        <p:nvSpPr>
          <p:cNvPr id="380" name="Google Shape;380;p36"/>
          <p:cNvSpPr txBox="1">
            <a:spLocks noGrp="1"/>
          </p:cNvSpPr>
          <p:nvPr>
            <p:ph type="ctrTitle"/>
          </p:nvPr>
        </p:nvSpPr>
        <p:spPr>
          <a:xfrm>
            <a:off x="1318966" y="203122"/>
            <a:ext cx="6677785" cy="106421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Testing</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7"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8"/>
          <p:cNvSpPr txBox="1"/>
          <p:nvPr/>
        </p:nvSpPr>
        <p:spPr>
          <a:xfrm>
            <a:off x="994610" y="367615"/>
            <a:ext cx="7828547"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pH?</a:t>
            </a:r>
            <a:endParaRPr sz="1400" b="0" i="0" u="none" strike="noStrike" cap="none">
              <a:solidFill>
                <a:srgbClr val="000000"/>
              </a:solidFill>
              <a:latin typeface="Arial"/>
              <a:ea typeface="Arial"/>
              <a:cs typeface="Arial"/>
              <a:sym typeface="Arial"/>
            </a:endParaRPr>
          </a:p>
        </p:txBody>
      </p:sp>
      <p:sp>
        <p:nvSpPr>
          <p:cNvPr id="393" name="Google Shape;393;p38"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4" name="Google Shape;394;p38"/>
          <p:cNvPicPr preferRelativeResize="0"/>
          <p:nvPr/>
        </p:nvPicPr>
        <p:blipFill rotWithShape="1">
          <a:blip r:embed="rId4">
            <a:alphaModFix/>
          </a:blip>
          <a:srcRect/>
          <a:stretch/>
        </p:blipFill>
        <p:spPr>
          <a:xfrm>
            <a:off x="608611" y="1748590"/>
            <a:ext cx="7789333" cy="39433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9"/>
          <p:cNvSpPr txBox="1"/>
          <p:nvPr/>
        </p:nvSpPr>
        <p:spPr>
          <a:xfrm>
            <a:off x="930442" y="412064"/>
            <a:ext cx="781250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Why does pH matter?</a:t>
            </a:r>
            <a:endParaRPr sz="1400" b="0" i="0" u="none" strike="noStrike" cap="none">
              <a:solidFill>
                <a:srgbClr val="000000"/>
              </a:solidFill>
              <a:latin typeface="Arial"/>
              <a:ea typeface="Arial"/>
              <a:cs typeface="Arial"/>
              <a:sym typeface="Arial"/>
            </a:endParaRPr>
          </a:p>
        </p:txBody>
      </p:sp>
      <p:sp>
        <p:nvSpPr>
          <p:cNvPr id="401" name="Google Shape;401;p39"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2" name="Google Shape;402;p39"/>
          <p:cNvPicPr preferRelativeResize="0"/>
          <p:nvPr/>
        </p:nvPicPr>
        <p:blipFill rotWithShape="1">
          <a:blip r:embed="rId4">
            <a:alphaModFix/>
          </a:blip>
          <a:srcRect/>
          <a:stretch/>
        </p:blipFill>
        <p:spPr>
          <a:xfrm>
            <a:off x="592569" y="2133601"/>
            <a:ext cx="7789333" cy="3943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05"/>
          <p:cNvSpPr txBox="1"/>
          <p:nvPr/>
        </p:nvSpPr>
        <p:spPr>
          <a:xfrm>
            <a:off x="2301072" y="693336"/>
            <a:ext cx="474700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Calibri"/>
                <a:ea typeface="Calibri"/>
                <a:cs typeface="Calibri"/>
                <a:sym typeface="Calibri"/>
              </a:rPr>
              <a:t>Demonstration</a:t>
            </a:r>
            <a:endParaRPr sz="1400" b="0" i="0" u="none" strike="noStrike" cap="none" dirty="0">
              <a:solidFill>
                <a:srgbClr val="000000"/>
              </a:solidFill>
              <a:latin typeface="Arial"/>
              <a:ea typeface="Arial"/>
              <a:cs typeface="Arial"/>
              <a:sym typeface="Arial"/>
            </a:endParaRPr>
          </a:p>
        </p:txBody>
      </p:sp>
      <p:sp>
        <p:nvSpPr>
          <p:cNvPr id="137" name="Google Shape;137;p105"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8" name="Google Shape;138;p105"/>
          <p:cNvPicPr preferRelativeResize="0"/>
          <p:nvPr/>
        </p:nvPicPr>
        <p:blipFill>
          <a:blip r:embed="rId4">
            <a:alphaModFix/>
          </a:blip>
          <a:stretch>
            <a:fillRect/>
          </a:stretch>
        </p:blipFill>
        <p:spPr>
          <a:xfrm>
            <a:off x="484175" y="2237469"/>
            <a:ext cx="4087825" cy="3565975"/>
          </a:xfrm>
          <a:prstGeom prst="rect">
            <a:avLst/>
          </a:prstGeom>
          <a:noFill/>
          <a:ln>
            <a:noFill/>
          </a:ln>
        </p:spPr>
      </p:pic>
      <p:sp>
        <p:nvSpPr>
          <p:cNvPr id="139" name="Google Shape;139;p105"/>
          <p:cNvSpPr txBox="1"/>
          <p:nvPr/>
        </p:nvSpPr>
        <p:spPr>
          <a:xfrm>
            <a:off x="4836900" y="2542800"/>
            <a:ext cx="4053900" cy="2955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i="1">
                <a:solidFill>
                  <a:schemeClr val="dk1"/>
                </a:solidFill>
                <a:latin typeface="Calibri"/>
                <a:ea typeface="Calibri"/>
                <a:cs typeface="Calibri"/>
                <a:sym typeface="Calibri"/>
              </a:rPr>
              <a:t>Collect water samples for different areas around the school, town, and your home. Bottle the water in different containers and set them in front of the classroom. Have students make observations about the different water samples. You can disclose where the water samples are from. Today we will be looking more at how to test water for its quality and health for living organisms.</a:t>
            </a:r>
            <a:endParaRPr>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0"/>
          <p:cNvSpPr txBox="1"/>
          <p:nvPr/>
        </p:nvSpPr>
        <p:spPr>
          <a:xfrm>
            <a:off x="914401" y="219559"/>
            <a:ext cx="76039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do pH levels change?</a:t>
            </a:r>
            <a:endParaRPr sz="1400" b="0" i="0" u="none" strike="noStrike" cap="none">
              <a:solidFill>
                <a:srgbClr val="000000"/>
              </a:solidFill>
              <a:latin typeface="Arial"/>
              <a:ea typeface="Arial"/>
              <a:cs typeface="Arial"/>
              <a:sym typeface="Arial"/>
            </a:endParaRPr>
          </a:p>
        </p:txBody>
      </p:sp>
      <p:sp>
        <p:nvSpPr>
          <p:cNvPr id="409" name="Google Shape;409;p40"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0" name="Google Shape;410;p40"/>
          <p:cNvPicPr preferRelativeResize="0"/>
          <p:nvPr/>
        </p:nvPicPr>
        <p:blipFill rotWithShape="1">
          <a:blip r:embed="rId4">
            <a:alphaModFix/>
          </a:blip>
          <a:srcRect/>
          <a:stretch/>
        </p:blipFill>
        <p:spPr>
          <a:xfrm>
            <a:off x="161601" y="1764632"/>
            <a:ext cx="8791899" cy="332138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41"/>
          <p:cNvSpPr txBox="1"/>
          <p:nvPr/>
        </p:nvSpPr>
        <p:spPr>
          <a:xfrm>
            <a:off x="914400" y="412064"/>
            <a:ext cx="781250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can we test the pH levels of water?</a:t>
            </a:r>
            <a:endParaRPr sz="1400" b="0" i="0" u="none" strike="noStrike" cap="none">
              <a:solidFill>
                <a:srgbClr val="000000"/>
              </a:solidFill>
              <a:latin typeface="Arial"/>
              <a:ea typeface="Arial"/>
              <a:cs typeface="Arial"/>
              <a:sym typeface="Arial"/>
            </a:endParaRPr>
          </a:p>
        </p:txBody>
      </p:sp>
      <p:sp>
        <p:nvSpPr>
          <p:cNvPr id="417" name="Google Shape;417;p41"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8" name="Google Shape;418;p41"/>
          <p:cNvPicPr preferRelativeResize="0"/>
          <p:nvPr/>
        </p:nvPicPr>
        <p:blipFill rotWithShape="1">
          <a:blip r:embed="rId4">
            <a:alphaModFix/>
          </a:blip>
          <a:srcRect/>
          <a:stretch/>
        </p:blipFill>
        <p:spPr>
          <a:xfrm>
            <a:off x="1209173" y="1572127"/>
            <a:ext cx="6851985" cy="456799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2"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5" name="Google Shape;425;p42"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43"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2" name="Google Shape;432;p43"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433" name="Google Shape;433;p43"/>
          <p:cNvPicPr preferRelativeResize="0"/>
          <p:nvPr/>
        </p:nvPicPr>
        <p:blipFill rotWithShape="1">
          <a:blip r:embed="rId5">
            <a:alphaModFix/>
          </a:blip>
          <a:srcRect/>
          <a:stretch/>
        </p:blipFill>
        <p:spPr>
          <a:xfrm>
            <a:off x="590550" y="774700"/>
            <a:ext cx="7962900" cy="5308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4"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0" name="Google Shape;440;p44"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441" name="Google Shape;441;p44"/>
          <p:cNvPicPr preferRelativeResize="0"/>
          <p:nvPr/>
        </p:nvPicPr>
        <p:blipFill rotWithShape="1">
          <a:blip r:embed="rId5">
            <a:alphaModFix/>
          </a:blip>
          <a:srcRect/>
          <a:stretch/>
        </p:blipFill>
        <p:spPr>
          <a:xfrm>
            <a:off x="735230" y="1019917"/>
            <a:ext cx="7549482" cy="503998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8" name="Google Shape;448;p45"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449" name="Google Shape;449;p45"/>
          <p:cNvPicPr preferRelativeResize="0"/>
          <p:nvPr/>
        </p:nvPicPr>
        <p:blipFill rotWithShape="1">
          <a:blip r:embed="rId5">
            <a:alphaModFix/>
          </a:blip>
          <a:srcRect/>
          <a:stretch/>
        </p:blipFill>
        <p:spPr>
          <a:xfrm>
            <a:off x="1057919" y="1507957"/>
            <a:ext cx="7161655" cy="401052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7"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8"/>
          <p:cNvSpPr txBox="1"/>
          <p:nvPr/>
        </p:nvSpPr>
        <p:spPr>
          <a:xfrm>
            <a:off x="978568" y="412064"/>
            <a:ext cx="77484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True/False: </a:t>
            </a:r>
            <a:r>
              <a:rPr lang="en-US" sz="3600" b="0" i="0" u="none" strike="noStrike" cap="none">
                <a:solidFill>
                  <a:schemeClr val="dk1"/>
                </a:solidFill>
                <a:latin typeface="Calibri"/>
                <a:ea typeface="Calibri"/>
                <a:cs typeface="Calibri"/>
                <a:sym typeface="Calibri"/>
              </a:rPr>
              <a:t>The pH levels of all water is the same. </a:t>
            </a:r>
            <a:endParaRPr sz="1400" b="0" i="0" u="none" strike="noStrike" cap="none">
              <a:solidFill>
                <a:srgbClr val="000000"/>
              </a:solidFill>
              <a:latin typeface="Arial"/>
              <a:ea typeface="Arial"/>
              <a:cs typeface="Arial"/>
              <a:sym typeface="Arial"/>
            </a:endParaRPr>
          </a:p>
        </p:txBody>
      </p:sp>
      <p:sp>
        <p:nvSpPr>
          <p:cNvPr id="462" name="Google Shape;462;p48"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3" name="Google Shape;463;p48"/>
          <p:cNvPicPr preferRelativeResize="0"/>
          <p:nvPr/>
        </p:nvPicPr>
        <p:blipFill rotWithShape="1">
          <a:blip r:embed="rId4">
            <a:alphaModFix/>
          </a:blip>
          <a:srcRect/>
          <a:stretch/>
        </p:blipFill>
        <p:spPr>
          <a:xfrm>
            <a:off x="677336" y="1844990"/>
            <a:ext cx="7789333" cy="39433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dd732384e5_0_1"/>
          <p:cNvSpPr txBox="1"/>
          <p:nvPr/>
        </p:nvSpPr>
        <p:spPr>
          <a:xfrm>
            <a:off x="978568" y="412064"/>
            <a:ext cx="77484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True/</a:t>
            </a:r>
            <a:r>
              <a:rPr lang="en-US" sz="3600">
                <a:solidFill>
                  <a:srgbClr val="FF0000"/>
                </a:solidFill>
                <a:latin typeface="Calibri"/>
                <a:ea typeface="Calibri"/>
                <a:cs typeface="Calibri"/>
                <a:sym typeface="Calibri"/>
              </a:rPr>
              <a:t>False</a:t>
            </a:r>
            <a:r>
              <a:rPr lang="en-US" sz="3600">
                <a:solidFill>
                  <a:schemeClr val="dk1"/>
                </a:solidFill>
                <a:latin typeface="Calibri"/>
                <a:ea typeface="Calibri"/>
                <a:cs typeface="Calibri"/>
                <a:sym typeface="Calibri"/>
              </a:rPr>
              <a:t>: </a:t>
            </a:r>
            <a:r>
              <a:rPr lang="en-US" sz="3600" b="0" i="0" u="none" strike="noStrike" cap="none">
                <a:solidFill>
                  <a:schemeClr val="dk1"/>
                </a:solidFill>
                <a:latin typeface="Calibri"/>
                <a:ea typeface="Calibri"/>
                <a:cs typeface="Calibri"/>
                <a:sym typeface="Calibri"/>
              </a:rPr>
              <a:t>The pH levels of all water is the same. </a:t>
            </a:r>
            <a:endParaRPr sz="1400" b="0" i="0" u="none" strike="noStrike" cap="none">
              <a:solidFill>
                <a:srgbClr val="000000"/>
              </a:solidFill>
              <a:latin typeface="Arial"/>
              <a:ea typeface="Arial"/>
              <a:cs typeface="Arial"/>
              <a:sym typeface="Arial"/>
            </a:endParaRPr>
          </a:p>
        </p:txBody>
      </p:sp>
      <p:sp>
        <p:nvSpPr>
          <p:cNvPr id="470" name="Google Shape;470;gdd732384e5_0_1"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1" name="Google Shape;471;gdd732384e5_0_1"/>
          <p:cNvPicPr preferRelativeResize="0"/>
          <p:nvPr/>
        </p:nvPicPr>
        <p:blipFill rotWithShape="1">
          <a:blip r:embed="rId4">
            <a:alphaModFix/>
          </a:blip>
          <a:srcRect/>
          <a:stretch/>
        </p:blipFill>
        <p:spPr>
          <a:xfrm>
            <a:off x="677336" y="1844990"/>
            <a:ext cx="7789333" cy="39433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50"/>
          <p:cNvSpPr txBox="1"/>
          <p:nvPr/>
        </p:nvSpPr>
        <p:spPr>
          <a:xfrm>
            <a:off x="735230" y="367615"/>
            <a:ext cx="7772400" cy="1188469"/>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3400"/>
              <a:buFont typeface="Calibri"/>
              <a:buNone/>
            </a:pPr>
            <a:r>
              <a:rPr lang="en-US" sz="3400" b="1" i="0" u="sng" strike="noStrike" cap="none">
                <a:solidFill>
                  <a:schemeClr val="dk1"/>
                </a:solidFill>
                <a:latin typeface="Calibri"/>
                <a:ea typeface="Calibri"/>
                <a:cs typeface="Calibri"/>
                <a:sym typeface="Calibri"/>
              </a:rPr>
              <a:t>Dissolved Oxygen</a:t>
            </a:r>
            <a:r>
              <a:rPr lang="en-US" sz="3400" b="0" i="0" u="none" strike="noStrike" cap="none">
                <a:solidFill>
                  <a:schemeClr val="dk1"/>
                </a:solidFill>
                <a:latin typeface="Calibri"/>
                <a:ea typeface="Calibri"/>
                <a:cs typeface="Calibri"/>
                <a:sym typeface="Calibri"/>
              </a:rPr>
              <a:t>: the amount of oxygen present in water</a:t>
            </a:r>
            <a:endParaRPr sz="3400" b="1" i="0" u="sng" strike="noStrike" cap="none">
              <a:solidFill>
                <a:schemeClr val="dk1"/>
              </a:solidFill>
              <a:latin typeface="Calibri"/>
              <a:ea typeface="Calibri"/>
              <a:cs typeface="Calibri"/>
              <a:sym typeface="Calibri"/>
            </a:endParaRPr>
          </a:p>
        </p:txBody>
      </p:sp>
      <p:sp>
        <p:nvSpPr>
          <p:cNvPr id="478" name="Google Shape;478;p5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9" name="Google Shape;479;p50"/>
          <p:cNvPicPr preferRelativeResize="0"/>
          <p:nvPr/>
        </p:nvPicPr>
        <p:blipFill rotWithShape="1">
          <a:blip r:embed="rId4">
            <a:alphaModFix/>
          </a:blip>
          <a:srcRect/>
          <a:stretch/>
        </p:blipFill>
        <p:spPr>
          <a:xfrm>
            <a:off x="1986514" y="1923699"/>
            <a:ext cx="5269832" cy="43915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6" name="Google Shape;486;p51"/>
          <p:cNvPicPr preferRelativeResize="0"/>
          <p:nvPr/>
        </p:nvPicPr>
        <p:blipFill rotWithShape="1">
          <a:blip r:embed="rId4">
            <a:alphaModFix/>
          </a:blip>
          <a:srcRect/>
          <a:stretch/>
        </p:blipFill>
        <p:spPr>
          <a:xfrm>
            <a:off x="1922346" y="1314099"/>
            <a:ext cx="5269832" cy="439152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5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3" name="Google Shape;493;p52"/>
          <p:cNvPicPr preferRelativeResize="0"/>
          <p:nvPr/>
        </p:nvPicPr>
        <p:blipFill rotWithShape="1">
          <a:blip r:embed="rId4">
            <a:alphaModFix/>
          </a:blip>
          <a:srcRect/>
          <a:stretch/>
        </p:blipFill>
        <p:spPr>
          <a:xfrm>
            <a:off x="2699140" y="0"/>
            <a:ext cx="3757808"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53"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53"/>
          <p:cNvSpPr txBox="1">
            <a:spLocks noGrp="1"/>
          </p:cNvSpPr>
          <p:nvPr>
            <p:ph type="ctrTitle"/>
          </p:nvPr>
        </p:nvSpPr>
        <p:spPr>
          <a:xfrm>
            <a:off x="1318966" y="203122"/>
            <a:ext cx="6677785" cy="106421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Testing</a:t>
            </a:r>
            <a:endParaRPr/>
          </a:p>
        </p:txBody>
      </p:sp>
      <p:pic>
        <p:nvPicPr>
          <p:cNvPr id="501" name="Google Shape;501;p53"/>
          <p:cNvPicPr preferRelativeResize="0"/>
          <p:nvPr/>
        </p:nvPicPr>
        <p:blipFill rotWithShape="1">
          <a:blip r:embed="rId4">
            <a:alphaModFix/>
          </a:blip>
          <a:srcRect/>
          <a:stretch/>
        </p:blipFill>
        <p:spPr>
          <a:xfrm>
            <a:off x="978576" y="1395674"/>
            <a:ext cx="7358563" cy="442761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4"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5"/>
          <p:cNvSpPr txBox="1"/>
          <p:nvPr/>
        </p:nvSpPr>
        <p:spPr>
          <a:xfrm>
            <a:off x="994610" y="367615"/>
            <a:ext cx="7828547"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dissolved oxygen?</a:t>
            </a:r>
            <a:endParaRPr sz="1400" b="0" i="0" u="none" strike="noStrike" cap="none">
              <a:solidFill>
                <a:srgbClr val="000000"/>
              </a:solidFill>
              <a:latin typeface="Arial"/>
              <a:ea typeface="Arial"/>
              <a:cs typeface="Arial"/>
              <a:sym typeface="Arial"/>
            </a:endParaRPr>
          </a:p>
        </p:txBody>
      </p:sp>
      <p:sp>
        <p:nvSpPr>
          <p:cNvPr id="514" name="Google Shape;514;p55"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5" name="Google Shape;515;p55"/>
          <p:cNvPicPr preferRelativeResize="0"/>
          <p:nvPr/>
        </p:nvPicPr>
        <p:blipFill rotWithShape="1">
          <a:blip r:embed="rId4">
            <a:alphaModFix/>
          </a:blip>
          <a:srcRect/>
          <a:stretch/>
        </p:blipFill>
        <p:spPr>
          <a:xfrm>
            <a:off x="1986514" y="1923699"/>
            <a:ext cx="5269832" cy="439152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56"/>
          <p:cNvSpPr txBox="1"/>
          <p:nvPr/>
        </p:nvSpPr>
        <p:spPr>
          <a:xfrm>
            <a:off x="930442" y="412064"/>
            <a:ext cx="781250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Why does dissolved oxygen matter?</a:t>
            </a:r>
            <a:endParaRPr sz="1400" b="0" i="0" u="none" strike="noStrike" cap="none">
              <a:solidFill>
                <a:srgbClr val="000000"/>
              </a:solidFill>
              <a:latin typeface="Arial"/>
              <a:ea typeface="Arial"/>
              <a:cs typeface="Arial"/>
              <a:sym typeface="Arial"/>
            </a:endParaRPr>
          </a:p>
        </p:txBody>
      </p:sp>
      <p:sp>
        <p:nvSpPr>
          <p:cNvPr id="522" name="Google Shape;522;p56"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3" name="Google Shape;523;p56"/>
          <p:cNvPicPr preferRelativeResize="0"/>
          <p:nvPr/>
        </p:nvPicPr>
        <p:blipFill rotWithShape="1">
          <a:blip r:embed="rId4">
            <a:alphaModFix/>
          </a:blip>
          <a:srcRect/>
          <a:stretch/>
        </p:blipFill>
        <p:spPr>
          <a:xfrm>
            <a:off x="1922346" y="1586814"/>
            <a:ext cx="5269832" cy="439152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57"/>
          <p:cNvSpPr txBox="1"/>
          <p:nvPr/>
        </p:nvSpPr>
        <p:spPr>
          <a:xfrm>
            <a:off x="914401" y="219559"/>
            <a:ext cx="760395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When do dissolved oxygen levels change?</a:t>
            </a:r>
            <a:endParaRPr sz="1400" b="0" i="0" u="none" strike="noStrike" cap="none">
              <a:solidFill>
                <a:srgbClr val="000000"/>
              </a:solidFill>
              <a:latin typeface="Arial"/>
              <a:ea typeface="Arial"/>
              <a:cs typeface="Arial"/>
              <a:sym typeface="Arial"/>
            </a:endParaRPr>
          </a:p>
        </p:txBody>
      </p:sp>
      <p:sp>
        <p:nvSpPr>
          <p:cNvPr id="530" name="Google Shape;530;p57"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1" name="Google Shape;531;p57"/>
          <p:cNvPicPr preferRelativeResize="0"/>
          <p:nvPr/>
        </p:nvPicPr>
        <p:blipFill rotWithShape="1">
          <a:blip r:embed="rId4">
            <a:alphaModFix/>
          </a:blip>
          <a:srcRect/>
          <a:stretch/>
        </p:blipFill>
        <p:spPr>
          <a:xfrm>
            <a:off x="3014048" y="1572125"/>
            <a:ext cx="2817257" cy="514149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58"/>
          <p:cNvSpPr txBox="1"/>
          <p:nvPr/>
        </p:nvSpPr>
        <p:spPr>
          <a:xfrm>
            <a:off x="914400" y="412064"/>
            <a:ext cx="781250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can we test the dissolved oxygen levels of water?</a:t>
            </a:r>
            <a:endParaRPr sz="1400" b="0" i="0" u="none" strike="noStrike" cap="none">
              <a:solidFill>
                <a:srgbClr val="000000"/>
              </a:solidFill>
              <a:latin typeface="Arial"/>
              <a:ea typeface="Arial"/>
              <a:cs typeface="Arial"/>
              <a:sym typeface="Arial"/>
            </a:endParaRPr>
          </a:p>
        </p:txBody>
      </p:sp>
      <p:sp>
        <p:nvSpPr>
          <p:cNvPr id="538" name="Google Shape;538;p58"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9" name="Google Shape;539;p58"/>
          <p:cNvPicPr preferRelativeResize="0"/>
          <p:nvPr/>
        </p:nvPicPr>
        <p:blipFill rotWithShape="1">
          <a:blip r:embed="rId4">
            <a:alphaModFix/>
          </a:blip>
          <a:srcRect/>
          <a:stretch/>
        </p:blipFill>
        <p:spPr>
          <a:xfrm>
            <a:off x="914400" y="1876937"/>
            <a:ext cx="7358563" cy="442761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5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6" name="Google Shape;546;p5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6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3" name="Google Shape;553;p60"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554" name="Google Shape;554;p60"/>
          <p:cNvPicPr preferRelativeResize="0"/>
          <p:nvPr/>
        </p:nvPicPr>
        <p:blipFill rotWithShape="1">
          <a:blip r:embed="rId5">
            <a:alphaModFix/>
          </a:blip>
          <a:srcRect/>
          <a:stretch/>
        </p:blipFill>
        <p:spPr>
          <a:xfrm>
            <a:off x="593557" y="1292391"/>
            <a:ext cx="8085221" cy="454793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5"/>
          <p:cNvSpPr txBox="1"/>
          <p:nvPr/>
        </p:nvSpPr>
        <p:spPr>
          <a:xfrm>
            <a:off x="849542" y="312749"/>
            <a:ext cx="8145196" cy="143584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3000"/>
              <a:buFont typeface="Arial"/>
              <a:buNone/>
            </a:pPr>
            <a:r>
              <a:rPr lang="en-US" sz="3000" b="1" i="0" u="sng" strike="noStrike" cap="none">
                <a:solidFill>
                  <a:srgbClr val="0C0C0C"/>
                </a:solidFill>
                <a:latin typeface="Calibri"/>
                <a:ea typeface="Calibri"/>
                <a:cs typeface="Calibri"/>
                <a:sym typeface="Calibri"/>
              </a:rPr>
              <a:t>Water</a:t>
            </a:r>
            <a:r>
              <a:rPr lang="en-US" sz="3000" b="1" i="0" u="none" strike="noStrike" cap="none">
                <a:solidFill>
                  <a:srgbClr val="0C0C0C"/>
                </a:solidFill>
                <a:latin typeface="Calibri"/>
                <a:ea typeface="Calibri"/>
                <a:cs typeface="Calibri"/>
                <a:sym typeface="Calibri"/>
              </a:rPr>
              <a:t>: </a:t>
            </a:r>
            <a:r>
              <a:rPr lang="en-US" sz="3000" b="0" i="0" u="none" strike="noStrike" cap="none">
                <a:solidFill>
                  <a:srgbClr val="0C0C0C"/>
                </a:solidFill>
                <a:latin typeface="Calibri"/>
                <a:ea typeface="Calibri"/>
                <a:cs typeface="Calibri"/>
                <a:sym typeface="Calibri"/>
              </a:rPr>
              <a:t>a compound that exists in all three states of matter (solid, liquid, gas); necessary fluid for living things</a:t>
            </a:r>
            <a:endParaRPr sz="3000" b="1" i="0" u="none" strike="noStrike" cap="none">
              <a:solidFill>
                <a:schemeClr val="dk1"/>
              </a:solidFill>
              <a:latin typeface="Calibri"/>
              <a:ea typeface="Calibri"/>
              <a:cs typeface="Calibri"/>
              <a:sym typeface="Calibri"/>
            </a:endParaRPr>
          </a:p>
        </p:txBody>
      </p:sp>
      <p:sp>
        <p:nvSpPr>
          <p:cNvPr id="152" name="Google Shape;152;p5"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3" name="Google Shape;153;p5" descr="phase | Definition &amp; Facts | Britannica"/>
          <p:cNvPicPr preferRelativeResize="0"/>
          <p:nvPr/>
        </p:nvPicPr>
        <p:blipFill rotWithShape="1">
          <a:blip r:embed="rId4">
            <a:alphaModFix/>
          </a:blip>
          <a:srcRect/>
          <a:stretch/>
        </p:blipFill>
        <p:spPr>
          <a:xfrm>
            <a:off x="609600" y="2305802"/>
            <a:ext cx="7940842" cy="419927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6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1" name="Google Shape;561;p61"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562" name="Google Shape;562;p61"/>
          <p:cNvPicPr preferRelativeResize="0"/>
          <p:nvPr/>
        </p:nvPicPr>
        <p:blipFill rotWithShape="1">
          <a:blip r:embed="rId5">
            <a:alphaModFix/>
          </a:blip>
          <a:srcRect/>
          <a:stretch/>
        </p:blipFill>
        <p:spPr>
          <a:xfrm>
            <a:off x="492626" y="881502"/>
            <a:ext cx="8255000" cy="54991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6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64"/>
          <p:cNvSpPr txBox="1"/>
          <p:nvPr/>
        </p:nvSpPr>
        <p:spPr>
          <a:xfrm>
            <a:off x="994611" y="367615"/>
            <a:ext cx="77484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the difference in dissolved oxygen levels between saltwater and </a:t>
            </a:r>
            <a:r>
              <a:rPr lang="en-US" sz="3600">
                <a:solidFill>
                  <a:schemeClr val="dk1"/>
                </a:solidFill>
                <a:latin typeface="Calibri"/>
                <a:ea typeface="Calibri"/>
                <a:cs typeface="Calibri"/>
                <a:sym typeface="Calibri"/>
              </a:rPr>
              <a:t>freshwater</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575" name="Google Shape;575;p64"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6" name="Google Shape;576;p64"/>
          <p:cNvPicPr preferRelativeResize="0"/>
          <p:nvPr/>
        </p:nvPicPr>
        <p:blipFill rotWithShape="1">
          <a:blip r:embed="rId4">
            <a:alphaModFix/>
          </a:blip>
          <a:srcRect/>
          <a:stretch/>
        </p:blipFill>
        <p:spPr>
          <a:xfrm>
            <a:off x="1298558" y="2385117"/>
            <a:ext cx="6410848" cy="419989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65"/>
          <p:cNvSpPr txBox="1"/>
          <p:nvPr/>
        </p:nvSpPr>
        <p:spPr>
          <a:xfrm>
            <a:off x="735230" y="367615"/>
            <a:ext cx="7772400" cy="1188469"/>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3400"/>
              <a:buFont typeface="Calibri"/>
              <a:buNone/>
            </a:pPr>
            <a:r>
              <a:rPr lang="en-US" sz="3400" b="1" i="0" u="sng" strike="noStrike" cap="none">
                <a:solidFill>
                  <a:schemeClr val="dk1"/>
                </a:solidFill>
                <a:latin typeface="Calibri"/>
                <a:ea typeface="Calibri"/>
                <a:cs typeface="Calibri"/>
                <a:sym typeface="Calibri"/>
              </a:rPr>
              <a:t>Temperature</a:t>
            </a:r>
            <a:r>
              <a:rPr lang="en-US" sz="3400" b="0" i="0" u="none" strike="noStrike" cap="none">
                <a:solidFill>
                  <a:schemeClr val="dk1"/>
                </a:solidFill>
                <a:latin typeface="Calibri"/>
                <a:ea typeface="Calibri"/>
                <a:cs typeface="Calibri"/>
                <a:sym typeface="Calibri"/>
              </a:rPr>
              <a:t>: how hot or cold something is</a:t>
            </a:r>
            <a:endParaRPr sz="3400" b="1" i="0" u="sng" strike="noStrike" cap="none">
              <a:solidFill>
                <a:schemeClr val="dk1"/>
              </a:solidFill>
              <a:latin typeface="Calibri"/>
              <a:ea typeface="Calibri"/>
              <a:cs typeface="Calibri"/>
              <a:sym typeface="Calibri"/>
            </a:endParaRPr>
          </a:p>
        </p:txBody>
      </p:sp>
      <p:sp>
        <p:nvSpPr>
          <p:cNvPr id="583" name="Google Shape;583;p6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4" name="Google Shape;584;p65"/>
          <p:cNvPicPr preferRelativeResize="0"/>
          <p:nvPr/>
        </p:nvPicPr>
        <p:blipFill rotWithShape="1">
          <a:blip r:embed="rId4">
            <a:alphaModFix/>
          </a:blip>
          <a:srcRect/>
          <a:stretch/>
        </p:blipFill>
        <p:spPr>
          <a:xfrm>
            <a:off x="1446430" y="2526966"/>
            <a:ext cx="6350000" cy="35687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6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1" name="Google Shape;591;p66"/>
          <p:cNvPicPr preferRelativeResize="0"/>
          <p:nvPr/>
        </p:nvPicPr>
        <p:blipFill rotWithShape="1">
          <a:blip r:embed="rId4">
            <a:alphaModFix/>
          </a:blip>
          <a:srcRect/>
          <a:stretch/>
        </p:blipFill>
        <p:spPr>
          <a:xfrm>
            <a:off x="735230" y="1307765"/>
            <a:ext cx="7635105" cy="429092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6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8" name="Google Shape;598;p67"/>
          <p:cNvPicPr preferRelativeResize="0"/>
          <p:nvPr/>
        </p:nvPicPr>
        <p:blipFill rotWithShape="1">
          <a:blip r:embed="rId4">
            <a:alphaModFix/>
          </a:blip>
          <a:srcRect/>
          <a:stretch/>
        </p:blipFill>
        <p:spPr>
          <a:xfrm>
            <a:off x="1652051" y="735230"/>
            <a:ext cx="5799221" cy="552859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6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68"/>
          <p:cNvSpPr txBox="1">
            <a:spLocks noGrp="1"/>
          </p:cNvSpPr>
          <p:nvPr>
            <p:ph type="ctrTitle"/>
          </p:nvPr>
        </p:nvSpPr>
        <p:spPr>
          <a:xfrm>
            <a:off x="1318966" y="203122"/>
            <a:ext cx="6677785" cy="106421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Testing</a:t>
            </a:r>
            <a:endParaRPr/>
          </a:p>
        </p:txBody>
      </p:sp>
      <p:pic>
        <p:nvPicPr>
          <p:cNvPr id="606" name="Google Shape;606;p68"/>
          <p:cNvPicPr preferRelativeResize="0"/>
          <p:nvPr/>
        </p:nvPicPr>
        <p:blipFill rotWithShape="1">
          <a:blip r:embed="rId4">
            <a:alphaModFix/>
          </a:blip>
          <a:srcRect/>
          <a:stretch/>
        </p:blipFill>
        <p:spPr>
          <a:xfrm>
            <a:off x="3197358" y="1041400"/>
            <a:ext cx="2921000" cy="58166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69"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70"/>
          <p:cNvSpPr txBox="1"/>
          <p:nvPr/>
        </p:nvSpPr>
        <p:spPr>
          <a:xfrm>
            <a:off x="994610" y="367615"/>
            <a:ext cx="7828547"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temperature?</a:t>
            </a:r>
            <a:endParaRPr sz="1400" b="0" i="0" u="none" strike="noStrike" cap="none">
              <a:solidFill>
                <a:srgbClr val="000000"/>
              </a:solidFill>
              <a:latin typeface="Arial"/>
              <a:ea typeface="Arial"/>
              <a:cs typeface="Arial"/>
              <a:sym typeface="Arial"/>
            </a:endParaRPr>
          </a:p>
        </p:txBody>
      </p:sp>
      <p:sp>
        <p:nvSpPr>
          <p:cNvPr id="619" name="Google Shape;619;p70"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20" name="Google Shape;620;p70"/>
          <p:cNvPicPr preferRelativeResize="0"/>
          <p:nvPr/>
        </p:nvPicPr>
        <p:blipFill rotWithShape="1">
          <a:blip r:embed="rId4">
            <a:alphaModFix/>
          </a:blip>
          <a:srcRect/>
          <a:stretch/>
        </p:blipFill>
        <p:spPr>
          <a:xfrm>
            <a:off x="1430101" y="2069766"/>
            <a:ext cx="6350000" cy="35687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71"/>
          <p:cNvSpPr txBox="1"/>
          <p:nvPr/>
        </p:nvSpPr>
        <p:spPr>
          <a:xfrm>
            <a:off x="930442" y="412064"/>
            <a:ext cx="781250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Why does temperature matter?</a:t>
            </a:r>
            <a:endParaRPr sz="1400" b="0" i="0" u="none" strike="noStrike" cap="none">
              <a:solidFill>
                <a:srgbClr val="000000"/>
              </a:solidFill>
              <a:latin typeface="Arial"/>
              <a:ea typeface="Arial"/>
              <a:cs typeface="Arial"/>
              <a:sym typeface="Arial"/>
            </a:endParaRPr>
          </a:p>
        </p:txBody>
      </p:sp>
      <p:sp>
        <p:nvSpPr>
          <p:cNvPr id="627" name="Google Shape;627;p71"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28" name="Google Shape;628;p71"/>
          <p:cNvPicPr preferRelativeResize="0"/>
          <p:nvPr/>
        </p:nvPicPr>
        <p:blipFill rotWithShape="1">
          <a:blip r:embed="rId4">
            <a:alphaModFix/>
          </a:blip>
          <a:srcRect/>
          <a:stretch/>
        </p:blipFill>
        <p:spPr>
          <a:xfrm>
            <a:off x="1495416" y="1873823"/>
            <a:ext cx="6350000" cy="356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
          <p:cNvSpPr txBox="1"/>
          <p:nvPr/>
        </p:nvSpPr>
        <p:spPr>
          <a:xfrm>
            <a:off x="849542" y="312749"/>
            <a:ext cx="8145196" cy="143584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3000"/>
              <a:buFont typeface="Arial"/>
              <a:buNone/>
            </a:pPr>
            <a:r>
              <a:rPr lang="en-US" sz="3000" b="1" i="0" u="sng" strike="noStrike" cap="none">
                <a:solidFill>
                  <a:srgbClr val="0C0C0C"/>
                </a:solidFill>
                <a:latin typeface="Calibri"/>
                <a:ea typeface="Calibri"/>
                <a:cs typeface="Calibri"/>
                <a:sym typeface="Calibri"/>
              </a:rPr>
              <a:t>Watershed</a:t>
            </a:r>
            <a:r>
              <a:rPr lang="en-US" sz="3000" b="1" i="0" u="none" strike="noStrike" cap="none">
                <a:solidFill>
                  <a:srgbClr val="0C0C0C"/>
                </a:solidFill>
                <a:latin typeface="Calibri"/>
                <a:ea typeface="Calibri"/>
                <a:cs typeface="Calibri"/>
                <a:sym typeface="Calibri"/>
              </a:rPr>
              <a:t>: </a:t>
            </a:r>
            <a:r>
              <a:rPr lang="en-US" sz="3000" b="0" i="0" u="none" strike="noStrike" cap="none">
                <a:solidFill>
                  <a:srgbClr val="0C0C0C"/>
                </a:solidFill>
                <a:latin typeface="Calibri"/>
                <a:ea typeface="Calibri"/>
                <a:cs typeface="Calibri"/>
                <a:sym typeface="Calibri"/>
              </a:rPr>
              <a:t>the land that water flows across or through on its way to a stream, lake, wetland, or other body of water</a:t>
            </a:r>
            <a:endParaRPr sz="3000" b="1" i="0" u="none" strike="noStrike" cap="none">
              <a:solidFill>
                <a:schemeClr val="dk1"/>
              </a:solidFill>
              <a:latin typeface="Calibri"/>
              <a:ea typeface="Calibri"/>
              <a:cs typeface="Calibri"/>
              <a:sym typeface="Calibri"/>
            </a:endParaRPr>
          </a:p>
        </p:txBody>
      </p:sp>
      <p:sp>
        <p:nvSpPr>
          <p:cNvPr id="160" name="Google Shape;160;p6"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1" name="Google Shape;161;p6"/>
          <p:cNvPicPr preferRelativeResize="0"/>
          <p:nvPr/>
        </p:nvPicPr>
        <p:blipFill rotWithShape="1">
          <a:blip r:embed="rId4">
            <a:alphaModFix/>
          </a:blip>
          <a:srcRect/>
          <a:stretch/>
        </p:blipFill>
        <p:spPr>
          <a:xfrm>
            <a:off x="1620253" y="2213881"/>
            <a:ext cx="5735228" cy="433931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72"/>
          <p:cNvSpPr txBox="1"/>
          <p:nvPr/>
        </p:nvSpPr>
        <p:spPr>
          <a:xfrm>
            <a:off x="914401" y="219559"/>
            <a:ext cx="76039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does water temperature change?</a:t>
            </a:r>
            <a:endParaRPr sz="1400" b="0" i="0" u="none" strike="noStrike" cap="none">
              <a:solidFill>
                <a:srgbClr val="000000"/>
              </a:solidFill>
              <a:latin typeface="Arial"/>
              <a:ea typeface="Arial"/>
              <a:cs typeface="Arial"/>
              <a:sym typeface="Arial"/>
            </a:endParaRPr>
          </a:p>
        </p:txBody>
      </p:sp>
      <p:sp>
        <p:nvSpPr>
          <p:cNvPr id="635" name="Google Shape;635;p72"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36" name="Google Shape;636;p72"/>
          <p:cNvPicPr preferRelativeResize="0"/>
          <p:nvPr/>
        </p:nvPicPr>
        <p:blipFill rotWithShape="1">
          <a:blip r:embed="rId4">
            <a:alphaModFix/>
          </a:blip>
          <a:srcRect/>
          <a:stretch/>
        </p:blipFill>
        <p:spPr>
          <a:xfrm>
            <a:off x="1672393" y="1072440"/>
            <a:ext cx="5799221" cy="552859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73"/>
          <p:cNvSpPr txBox="1"/>
          <p:nvPr/>
        </p:nvSpPr>
        <p:spPr>
          <a:xfrm>
            <a:off x="914400" y="412064"/>
            <a:ext cx="781250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can we test the temperature of water?</a:t>
            </a:r>
            <a:endParaRPr sz="1400" b="0" i="0" u="none" strike="noStrike" cap="none">
              <a:solidFill>
                <a:srgbClr val="000000"/>
              </a:solidFill>
              <a:latin typeface="Arial"/>
              <a:ea typeface="Arial"/>
              <a:cs typeface="Arial"/>
              <a:sym typeface="Arial"/>
            </a:endParaRPr>
          </a:p>
        </p:txBody>
      </p:sp>
      <p:sp>
        <p:nvSpPr>
          <p:cNvPr id="643" name="Google Shape;643;p73"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4" name="Google Shape;644;p73"/>
          <p:cNvPicPr preferRelativeResize="0"/>
          <p:nvPr/>
        </p:nvPicPr>
        <p:blipFill rotWithShape="1">
          <a:blip r:embed="rId4">
            <a:alphaModFix/>
          </a:blip>
          <a:srcRect/>
          <a:stretch/>
        </p:blipFill>
        <p:spPr>
          <a:xfrm>
            <a:off x="3119605" y="1727286"/>
            <a:ext cx="2443581" cy="486591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7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1" name="Google Shape;651;p74"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7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8" name="Google Shape;658;p75"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659" name="Google Shape;659;p75"/>
          <p:cNvPicPr preferRelativeResize="0"/>
          <p:nvPr/>
        </p:nvPicPr>
        <p:blipFill rotWithShape="1">
          <a:blip r:embed="rId5">
            <a:alphaModFix/>
          </a:blip>
          <a:srcRect/>
          <a:stretch/>
        </p:blipFill>
        <p:spPr>
          <a:xfrm>
            <a:off x="1600199" y="431800"/>
            <a:ext cx="5992586" cy="5992586"/>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7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6" name="Google Shape;666;p76"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667" name="Google Shape;667;p76"/>
          <p:cNvPicPr preferRelativeResize="0"/>
          <p:nvPr/>
        </p:nvPicPr>
        <p:blipFill rotWithShape="1">
          <a:blip r:embed="rId5">
            <a:alphaModFix/>
          </a:blip>
          <a:srcRect/>
          <a:stretch/>
        </p:blipFill>
        <p:spPr>
          <a:xfrm>
            <a:off x="0" y="857250"/>
            <a:ext cx="9144000" cy="51435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77"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4" name="Google Shape;674;p77"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gdae40cf707_0_0" descr="Artificial Intelligence"/>
          <p:cNvSpPr/>
          <p:nvPr/>
        </p:nvSpPr>
        <p:spPr>
          <a:xfrm>
            <a:off x="92150" y="115150"/>
            <a:ext cx="1112100" cy="108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1" name="Google Shape;681;gdae40cf707_0_0" descr="Comment Dislike"/>
          <p:cNvPicPr preferRelativeResize="0"/>
          <p:nvPr/>
        </p:nvPicPr>
        <p:blipFill rotWithShape="1">
          <a:blip r:embed="rId4">
            <a:alphaModFix/>
          </a:blip>
          <a:srcRect/>
          <a:stretch/>
        </p:blipFill>
        <p:spPr>
          <a:xfrm>
            <a:off x="1031437" y="273294"/>
            <a:ext cx="856188" cy="908363"/>
          </a:xfrm>
          <a:prstGeom prst="rect">
            <a:avLst/>
          </a:prstGeom>
          <a:noFill/>
          <a:ln>
            <a:noFill/>
          </a:ln>
        </p:spPr>
      </p:pic>
      <p:pic>
        <p:nvPicPr>
          <p:cNvPr id="682" name="Google Shape;682;gdae40cf707_0_0"/>
          <p:cNvPicPr preferRelativeResize="0"/>
          <p:nvPr/>
        </p:nvPicPr>
        <p:blipFill>
          <a:blip r:embed="rId5">
            <a:alphaModFix/>
          </a:blip>
          <a:stretch>
            <a:fillRect/>
          </a:stretch>
        </p:blipFill>
        <p:spPr>
          <a:xfrm>
            <a:off x="1091902" y="1476361"/>
            <a:ext cx="6960200" cy="46317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78"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79"/>
          <p:cNvSpPr txBox="1"/>
          <p:nvPr/>
        </p:nvSpPr>
        <p:spPr>
          <a:xfrm>
            <a:off x="914401" y="219559"/>
            <a:ext cx="76039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does water temperature change?</a:t>
            </a:r>
            <a:endParaRPr sz="1400" b="0" i="0" u="none" strike="noStrike" cap="none">
              <a:solidFill>
                <a:srgbClr val="000000"/>
              </a:solidFill>
              <a:latin typeface="Arial"/>
              <a:ea typeface="Arial"/>
              <a:cs typeface="Arial"/>
              <a:sym typeface="Arial"/>
            </a:endParaRPr>
          </a:p>
        </p:txBody>
      </p:sp>
      <p:sp>
        <p:nvSpPr>
          <p:cNvPr id="695" name="Google Shape;695;p79"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96" name="Google Shape;696;p79"/>
          <p:cNvPicPr preferRelativeResize="0"/>
          <p:nvPr/>
        </p:nvPicPr>
        <p:blipFill rotWithShape="1">
          <a:blip r:embed="rId4">
            <a:alphaModFix/>
          </a:blip>
          <a:srcRect/>
          <a:stretch/>
        </p:blipFill>
        <p:spPr>
          <a:xfrm>
            <a:off x="1672393" y="1024765"/>
            <a:ext cx="5799221" cy="552859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80"/>
          <p:cNvSpPr txBox="1"/>
          <p:nvPr/>
        </p:nvSpPr>
        <p:spPr>
          <a:xfrm>
            <a:off x="735230" y="367615"/>
            <a:ext cx="7772400" cy="1188469"/>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3400"/>
              <a:buFont typeface="Calibri"/>
              <a:buNone/>
            </a:pPr>
            <a:r>
              <a:rPr lang="en-US" sz="3400" b="1" i="0" u="sng" strike="noStrike" cap="none">
                <a:solidFill>
                  <a:schemeClr val="dk1"/>
                </a:solidFill>
                <a:latin typeface="Calibri"/>
                <a:ea typeface="Calibri"/>
                <a:cs typeface="Calibri"/>
                <a:sym typeface="Calibri"/>
              </a:rPr>
              <a:t>Nitrates</a:t>
            </a:r>
            <a:r>
              <a:rPr lang="en-US" sz="3400" b="0" i="0" u="none" strike="noStrike" cap="none">
                <a:solidFill>
                  <a:schemeClr val="dk1"/>
                </a:solidFill>
                <a:latin typeface="Calibri"/>
                <a:ea typeface="Calibri"/>
                <a:cs typeface="Calibri"/>
                <a:sym typeface="Calibri"/>
              </a:rPr>
              <a:t>: compounds made up of nitrogen and oxygen </a:t>
            </a:r>
            <a:endParaRPr sz="3400" b="1" i="0" u="sng" strike="noStrike" cap="none">
              <a:solidFill>
                <a:schemeClr val="dk1"/>
              </a:solidFill>
              <a:latin typeface="Calibri"/>
              <a:ea typeface="Calibri"/>
              <a:cs typeface="Calibri"/>
              <a:sym typeface="Calibri"/>
            </a:endParaRPr>
          </a:p>
        </p:txBody>
      </p:sp>
      <p:sp>
        <p:nvSpPr>
          <p:cNvPr id="703" name="Google Shape;703;p8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4" name="Google Shape;704;p80"/>
          <p:cNvPicPr preferRelativeResize="0"/>
          <p:nvPr/>
        </p:nvPicPr>
        <p:blipFill rotWithShape="1">
          <a:blip r:embed="rId4">
            <a:alphaModFix/>
          </a:blip>
          <a:srcRect/>
          <a:stretch/>
        </p:blipFill>
        <p:spPr>
          <a:xfrm>
            <a:off x="0" y="1923699"/>
            <a:ext cx="9144000" cy="432056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7" descr="Ecosystems - BrainPOP"/>
          <p:cNvPicPr preferRelativeResize="0"/>
          <p:nvPr/>
        </p:nvPicPr>
        <p:blipFill rotWithShape="1">
          <a:blip r:embed="rId3">
            <a:alphaModFix/>
          </a:blip>
          <a:srcRect/>
          <a:stretch/>
        </p:blipFill>
        <p:spPr>
          <a:xfrm>
            <a:off x="1795462" y="2408345"/>
            <a:ext cx="5553075" cy="4171950"/>
          </a:xfrm>
          <a:prstGeom prst="rect">
            <a:avLst/>
          </a:prstGeom>
          <a:noFill/>
          <a:ln>
            <a:noFill/>
          </a:ln>
        </p:spPr>
      </p:pic>
      <p:sp>
        <p:nvSpPr>
          <p:cNvPr id="168" name="Google Shape;168;p7"/>
          <p:cNvSpPr txBox="1"/>
          <p:nvPr/>
        </p:nvSpPr>
        <p:spPr>
          <a:xfrm>
            <a:off x="849542" y="312749"/>
            <a:ext cx="8145196" cy="107358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3000"/>
              <a:buFont typeface="Arial"/>
              <a:buNone/>
            </a:pPr>
            <a:r>
              <a:rPr lang="en-US" sz="3000" b="1" i="0" u="sng" strike="noStrike" cap="none">
                <a:solidFill>
                  <a:srgbClr val="0C0C0C"/>
                </a:solidFill>
                <a:latin typeface="Calibri"/>
                <a:ea typeface="Calibri"/>
                <a:cs typeface="Calibri"/>
                <a:sym typeface="Calibri"/>
              </a:rPr>
              <a:t>Ecosystem</a:t>
            </a:r>
            <a:r>
              <a:rPr lang="en-US" sz="3000" b="1" i="0" u="none" strike="noStrike" cap="none">
                <a:solidFill>
                  <a:srgbClr val="0C0C0C"/>
                </a:solidFill>
                <a:latin typeface="Calibri"/>
                <a:ea typeface="Calibri"/>
                <a:cs typeface="Calibri"/>
                <a:sym typeface="Calibri"/>
              </a:rPr>
              <a:t>: </a:t>
            </a:r>
            <a:r>
              <a:rPr lang="en-US" sz="3000" b="0" i="0" u="none" strike="noStrike" cap="none">
                <a:solidFill>
                  <a:srgbClr val="0C0C0C"/>
                </a:solidFill>
                <a:latin typeface="Calibri"/>
                <a:ea typeface="Calibri"/>
                <a:cs typeface="Calibri"/>
                <a:sym typeface="Calibri"/>
              </a:rPr>
              <a:t>a community of organisms that interact with each other and their environment</a:t>
            </a:r>
            <a:endParaRPr sz="3000" b="1" i="0" u="none" strike="noStrike" cap="none">
              <a:solidFill>
                <a:schemeClr val="dk1"/>
              </a:solidFill>
              <a:latin typeface="Calibri"/>
              <a:ea typeface="Calibri"/>
              <a:cs typeface="Calibri"/>
              <a:sym typeface="Calibri"/>
            </a:endParaRPr>
          </a:p>
        </p:txBody>
      </p:sp>
      <p:sp>
        <p:nvSpPr>
          <p:cNvPr id="169" name="Google Shape;169;p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8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1" name="Google Shape;711;p81"/>
          <p:cNvPicPr preferRelativeResize="0"/>
          <p:nvPr/>
        </p:nvPicPr>
        <p:blipFill rotWithShape="1">
          <a:blip r:embed="rId4">
            <a:alphaModFix/>
          </a:blip>
          <a:srcRect/>
          <a:stretch/>
        </p:blipFill>
        <p:spPr>
          <a:xfrm>
            <a:off x="0" y="976641"/>
            <a:ext cx="9144000" cy="4320566"/>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8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8" name="Google Shape;718;p82"/>
          <p:cNvPicPr preferRelativeResize="0"/>
          <p:nvPr/>
        </p:nvPicPr>
        <p:blipFill rotWithShape="1">
          <a:blip r:embed="rId4">
            <a:alphaModFix/>
          </a:blip>
          <a:srcRect/>
          <a:stretch/>
        </p:blipFill>
        <p:spPr>
          <a:xfrm>
            <a:off x="1114327" y="735230"/>
            <a:ext cx="6838594" cy="53594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83"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83"/>
          <p:cNvSpPr txBox="1">
            <a:spLocks noGrp="1"/>
          </p:cNvSpPr>
          <p:nvPr>
            <p:ph type="ctrTitle"/>
          </p:nvPr>
        </p:nvSpPr>
        <p:spPr>
          <a:xfrm>
            <a:off x="1318966" y="203122"/>
            <a:ext cx="6677785" cy="106421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Testing</a:t>
            </a:r>
            <a:endParaRPr/>
          </a:p>
        </p:txBody>
      </p:sp>
      <p:pic>
        <p:nvPicPr>
          <p:cNvPr id="726" name="Google Shape;726;p83"/>
          <p:cNvPicPr preferRelativeResize="0"/>
          <p:nvPr/>
        </p:nvPicPr>
        <p:blipFill rotWithShape="1">
          <a:blip r:embed="rId4">
            <a:alphaModFix/>
          </a:blip>
          <a:srcRect/>
          <a:stretch/>
        </p:blipFill>
        <p:spPr>
          <a:xfrm>
            <a:off x="871348" y="1387929"/>
            <a:ext cx="7537865" cy="502146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84"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85"/>
          <p:cNvSpPr txBox="1"/>
          <p:nvPr/>
        </p:nvSpPr>
        <p:spPr>
          <a:xfrm>
            <a:off x="994610" y="367615"/>
            <a:ext cx="7828547"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are nitrates?</a:t>
            </a:r>
            <a:endParaRPr sz="1400" b="0" i="0" u="none" strike="noStrike" cap="none">
              <a:solidFill>
                <a:srgbClr val="000000"/>
              </a:solidFill>
              <a:latin typeface="Arial"/>
              <a:ea typeface="Arial"/>
              <a:cs typeface="Arial"/>
              <a:sym typeface="Arial"/>
            </a:endParaRPr>
          </a:p>
        </p:txBody>
      </p:sp>
      <p:sp>
        <p:nvSpPr>
          <p:cNvPr id="739" name="Google Shape;739;p85"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40" name="Google Shape;740;p85"/>
          <p:cNvPicPr preferRelativeResize="0"/>
          <p:nvPr/>
        </p:nvPicPr>
        <p:blipFill rotWithShape="1">
          <a:blip r:embed="rId4">
            <a:alphaModFix/>
          </a:blip>
          <a:srcRect/>
          <a:stretch/>
        </p:blipFill>
        <p:spPr>
          <a:xfrm>
            <a:off x="0" y="1923699"/>
            <a:ext cx="9144000" cy="4320566"/>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86"/>
          <p:cNvSpPr txBox="1"/>
          <p:nvPr/>
        </p:nvSpPr>
        <p:spPr>
          <a:xfrm>
            <a:off x="930442" y="412064"/>
            <a:ext cx="781250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Why do nitrates matter?</a:t>
            </a:r>
            <a:endParaRPr sz="1400" b="0" i="0" u="none" strike="noStrike" cap="none">
              <a:solidFill>
                <a:srgbClr val="000000"/>
              </a:solidFill>
              <a:latin typeface="Arial"/>
              <a:ea typeface="Arial"/>
              <a:cs typeface="Arial"/>
              <a:sym typeface="Arial"/>
            </a:endParaRPr>
          </a:p>
        </p:txBody>
      </p:sp>
      <p:sp>
        <p:nvSpPr>
          <p:cNvPr id="747" name="Google Shape;747;p86"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48" name="Google Shape;748;p86"/>
          <p:cNvPicPr preferRelativeResize="0"/>
          <p:nvPr/>
        </p:nvPicPr>
        <p:blipFill rotWithShape="1">
          <a:blip r:embed="rId4">
            <a:alphaModFix/>
          </a:blip>
          <a:srcRect/>
          <a:stretch/>
        </p:blipFill>
        <p:spPr>
          <a:xfrm>
            <a:off x="0" y="1923699"/>
            <a:ext cx="9144000" cy="432056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87"/>
          <p:cNvSpPr txBox="1"/>
          <p:nvPr/>
        </p:nvSpPr>
        <p:spPr>
          <a:xfrm>
            <a:off x="914401" y="219559"/>
            <a:ext cx="76039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do nitrate levels change?</a:t>
            </a:r>
            <a:endParaRPr sz="1400" b="0" i="0" u="none" strike="noStrike" cap="none">
              <a:solidFill>
                <a:srgbClr val="000000"/>
              </a:solidFill>
              <a:latin typeface="Arial"/>
              <a:ea typeface="Arial"/>
              <a:cs typeface="Arial"/>
              <a:sym typeface="Arial"/>
            </a:endParaRPr>
          </a:p>
        </p:txBody>
      </p:sp>
      <p:sp>
        <p:nvSpPr>
          <p:cNvPr id="755" name="Google Shape;755;p87"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6" name="Google Shape;756;p87"/>
          <p:cNvPicPr preferRelativeResize="0"/>
          <p:nvPr/>
        </p:nvPicPr>
        <p:blipFill rotWithShape="1">
          <a:blip r:embed="rId4">
            <a:alphaModFix/>
          </a:blip>
          <a:srcRect/>
          <a:stretch/>
        </p:blipFill>
        <p:spPr>
          <a:xfrm>
            <a:off x="1130655" y="1143445"/>
            <a:ext cx="6838594" cy="5359400"/>
          </a:xfrm>
          <a:prstGeom prst="rect">
            <a:avLst/>
          </a:prstGeom>
          <a:noFill/>
          <a:ln>
            <a:noFill/>
          </a:ln>
        </p:spPr>
      </p:pic>
      <p:sp>
        <p:nvSpPr>
          <p:cNvPr id="757" name="Google Shape;757;p87"/>
          <p:cNvSpPr/>
          <p:nvPr/>
        </p:nvSpPr>
        <p:spPr>
          <a:xfrm>
            <a:off x="1469571" y="2906486"/>
            <a:ext cx="1796143" cy="27758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8" name="Google Shape;758;p87"/>
          <p:cNvSpPr/>
          <p:nvPr/>
        </p:nvSpPr>
        <p:spPr>
          <a:xfrm>
            <a:off x="3651880" y="2906486"/>
            <a:ext cx="1796143" cy="27758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9" name="Google Shape;759;p87"/>
          <p:cNvSpPr/>
          <p:nvPr/>
        </p:nvSpPr>
        <p:spPr>
          <a:xfrm>
            <a:off x="6173106" y="2906486"/>
            <a:ext cx="1796143" cy="27758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0" name="Google Shape;760;p87"/>
          <p:cNvSpPr/>
          <p:nvPr/>
        </p:nvSpPr>
        <p:spPr>
          <a:xfrm>
            <a:off x="2367642" y="4180114"/>
            <a:ext cx="2090058" cy="266700"/>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1" name="Google Shape;761;p87"/>
          <p:cNvSpPr/>
          <p:nvPr/>
        </p:nvSpPr>
        <p:spPr>
          <a:xfrm>
            <a:off x="5034643" y="4169229"/>
            <a:ext cx="1796143" cy="27758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88"/>
          <p:cNvSpPr txBox="1"/>
          <p:nvPr/>
        </p:nvSpPr>
        <p:spPr>
          <a:xfrm>
            <a:off x="914400" y="412064"/>
            <a:ext cx="781250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can we test the nitrate levels in water?</a:t>
            </a:r>
            <a:endParaRPr sz="1400" b="0" i="0" u="none" strike="noStrike" cap="none">
              <a:solidFill>
                <a:srgbClr val="000000"/>
              </a:solidFill>
              <a:latin typeface="Arial"/>
              <a:ea typeface="Arial"/>
              <a:cs typeface="Arial"/>
              <a:sym typeface="Arial"/>
            </a:endParaRPr>
          </a:p>
        </p:txBody>
      </p:sp>
      <p:sp>
        <p:nvSpPr>
          <p:cNvPr id="768" name="Google Shape;768;p88"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9" name="Google Shape;769;p88"/>
          <p:cNvPicPr preferRelativeResize="0"/>
          <p:nvPr/>
        </p:nvPicPr>
        <p:blipFill rotWithShape="1">
          <a:blip r:embed="rId4">
            <a:alphaModFix/>
          </a:blip>
          <a:srcRect/>
          <a:stretch/>
        </p:blipFill>
        <p:spPr>
          <a:xfrm>
            <a:off x="1094014" y="1612393"/>
            <a:ext cx="7184570" cy="4786112"/>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8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76" name="Google Shape;776;p8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pic>
        <p:nvPicPr>
          <p:cNvPr id="782" name="Google Shape;782;gdae40cf707_0_7"/>
          <p:cNvPicPr preferRelativeResize="0"/>
          <p:nvPr/>
        </p:nvPicPr>
        <p:blipFill>
          <a:blip r:embed="rId3">
            <a:alphaModFix/>
          </a:blip>
          <a:stretch>
            <a:fillRect/>
          </a:stretch>
        </p:blipFill>
        <p:spPr>
          <a:xfrm>
            <a:off x="762000" y="709600"/>
            <a:ext cx="7620000" cy="5438775"/>
          </a:xfrm>
          <a:prstGeom prst="rect">
            <a:avLst/>
          </a:prstGeom>
          <a:noFill/>
          <a:ln>
            <a:noFill/>
          </a:ln>
        </p:spPr>
      </p:pic>
      <p:sp>
        <p:nvSpPr>
          <p:cNvPr id="783" name="Google Shape;783;gdae40cf707_0_7"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84" name="Google Shape;784;gdae40cf707_0_7"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gdae40cf707_0_18"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91" name="Google Shape;791;gdae40cf707_0_18"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792" name="Google Shape;792;gdae40cf707_0_18"/>
          <p:cNvPicPr preferRelativeResize="0"/>
          <p:nvPr/>
        </p:nvPicPr>
        <p:blipFill>
          <a:blip r:embed="rId5">
            <a:alphaModFix/>
          </a:blip>
          <a:stretch>
            <a:fillRect/>
          </a:stretch>
        </p:blipFill>
        <p:spPr>
          <a:xfrm>
            <a:off x="152400" y="887700"/>
            <a:ext cx="8839200" cy="497205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gdd732384e5_0_9"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gdd732384e5_0_14"/>
          <p:cNvSpPr txBox="1"/>
          <p:nvPr/>
        </p:nvSpPr>
        <p:spPr>
          <a:xfrm>
            <a:off x="914400" y="412064"/>
            <a:ext cx="78126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are some examples of how nitrate levels increase?</a:t>
            </a:r>
            <a:endParaRPr sz="1400" b="0" i="0" u="none" strike="noStrike" cap="none">
              <a:solidFill>
                <a:srgbClr val="000000"/>
              </a:solidFill>
              <a:latin typeface="Arial"/>
              <a:ea typeface="Arial"/>
              <a:cs typeface="Arial"/>
              <a:sym typeface="Arial"/>
            </a:endParaRPr>
          </a:p>
        </p:txBody>
      </p:sp>
      <p:sp>
        <p:nvSpPr>
          <p:cNvPr id="805" name="Google Shape;805;gdd732384e5_0_14"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06" name="Google Shape;806;gdd732384e5_0_14"/>
          <p:cNvPicPr preferRelativeResize="0"/>
          <p:nvPr/>
        </p:nvPicPr>
        <p:blipFill>
          <a:blip r:embed="rId4">
            <a:alphaModFix/>
          </a:blip>
          <a:stretch>
            <a:fillRect/>
          </a:stretch>
        </p:blipFill>
        <p:spPr>
          <a:xfrm>
            <a:off x="1339050" y="1915879"/>
            <a:ext cx="6465900" cy="42464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91"/>
          <p:cNvSpPr txBox="1"/>
          <p:nvPr/>
        </p:nvSpPr>
        <p:spPr>
          <a:xfrm>
            <a:off x="735230" y="367615"/>
            <a:ext cx="7772400" cy="1188469"/>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3400"/>
              <a:buFont typeface="Calibri"/>
              <a:buNone/>
            </a:pPr>
            <a:r>
              <a:rPr lang="en-US" sz="3400" b="1" i="0" u="sng" strike="noStrike" cap="none">
                <a:solidFill>
                  <a:schemeClr val="dk1"/>
                </a:solidFill>
                <a:latin typeface="Calibri"/>
                <a:ea typeface="Calibri"/>
                <a:cs typeface="Calibri"/>
                <a:sym typeface="Calibri"/>
              </a:rPr>
              <a:t>Bio-indicators</a:t>
            </a:r>
            <a:r>
              <a:rPr lang="en-US" sz="3400" b="0" i="0" u="none" strike="noStrike" cap="none">
                <a:solidFill>
                  <a:schemeClr val="dk1"/>
                </a:solidFill>
                <a:latin typeface="Calibri"/>
                <a:ea typeface="Calibri"/>
                <a:cs typeface="Calibri"/>
                <a:sym typeface="Calibri"/>
              </a:rPr>
              <a:t>: refer to the living organisms found in a body of water</a:t>
            </a:r>
            <a:endParaRPr sz="3400" b="1" i="0" u="sng" strike="noStrike" cap="none">
              <a:solidFill>
                <a:schemeClr val="dk1"/>
              </a:solidFill>
              <a:latin typeface="Calibri"/>
              <a:ea typeface="Calibri"/>
              <a:cs typeface="Calibri"/>
              <a:sym typeface="Calibri"/>
            </a:endParaRPr>
          </a:p>
        </p:txBody>
      </p:sp>
      <p:sp>
        <p:nvSpPr>
          <p:cNvPr id="813" name="Google Shape;813;p9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4" name="Google Shape;814;p91"/>
          <p:cNvPicPr preferRelativeResize="0"/>
          <p:nvPr/>
        </p:nvPicPr>
        <p:blipFill rotWithShape="1">
          <a:blip r:embed="rId4">
            <a:alphaModFix/>
          </a:blip>
          <a:srcRect/>
          <a:stretch/>
        </p:blipFill>
        <p:spPr>
          <a:xfrm>
            <a:off x="1573430" y="1923699"/>
            <a:ext cx="6096000" cy="41656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9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1" name="Google Shape;821;p92"/>
          <p:cNvPicPr preferRelativeResize="0"/>
          <p:nvPr/>
        </p:nvPicPr>
        <p:blipFill rotWithShape="1">
          <a:blip r:embed="rId4">
            <a:alphaModFix/>
          </a:blip>
          <a:srcRect/>
          <a:stretch/>
        </p:blipFill>
        <p:spPr>
          <a:xfrm>
            <a:off x="1573430" y="1417513"/>
            <a:ext cx="6096000" cy="41656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93"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8" name="Google Shape;828;p93"/>
          <p:cNvPicPr preferRelativeResize="0"/>
          <p:nvPr/>
        </p:nvPicPr>
        <p:blipFill rotWithShape="1">
          <a:blip r:embed="rId4">
            <a:alphaModFix/>
          </a:blip>
          <a:srcRect/>
          <a:stretch/>
        </p:blipFill>
        <p:spPr>
          <a:xfrm>
            <a:off x="1573430" y="1417513"/>
            <a:ext cx="6096000" cy="41656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94"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35" name="Google Shape;835;p94"/>
          <p:cNvPicPr preferRelativeResize="0"/>
          <p:nvPr/>
        </p:nvPicPr>
        <p:blipFill rotWithShape="1">
          <a:blip r:embed="rId4">
            <a:alphaModFix/>
          </a:blip>
          <a:srcRect/>
          <a:stretch/>
        </p:blipFill>
        <p:spPr>
          <a:xfrm>
            <a:off x="1244001" y="1045028"/>
            <a:ext cx="6204549" cy="4665436"/>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95"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96"/>
          <p:cNvSpPr txBox="1"/>
          <p:nvPr/>
        </p:nvSpPr>
        <p:spPr>
          <a:xfrm>
            <a:off x="994610" y="367615"/>
            <a:ext cx="7828547"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are bio-indicators?</a:t>
            </a:r>
            <a:endParaRPr sz="1400" b="0" i="0" u="none" strike="noStrike" cap="none">
              <a:solidFill>
                <a:srgbClr val="000000"/>
              </a:solidFill>
              <a:latin typeface="Arial"/>
              <a:ea typeface="Arial"/>
              <a:cs typeface="Arial"/>
              <a:sym typeface="Arial"/>
            </a:endParaRPr>
          </a:p>
        </p:txBody>
      </p:sp>
      <p:sp>
        <p:nvSpPr>
          <p:cNvPr id="848" name="Google Shape;848;p96"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49" name="Google Shape;849;p96"/>
          <p:cNvPicPr preferRelativeResize="0"/>
          <p:nvPr/>
        </p:nvPicPr>
        <p:blipFill rotWithShape="1">
          <a:blip r:embed="rId4">
            <a:alphaModFix/>
          </a:blip>
          <a:srcRect/>
          <a:stretch/>
        </p:blipFill>
        <p:spPr>
          <a:xfrm>
            <a:off x="1573430" y="1695099"/>
            <a:ext cx="6096000" cy="41656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97"/>
          <p:cNvSpPr txBox="1"/>
          <p:nvPr/>
        </p:nvSpPr>
        <p:spPr>
          <a:xfrm>
            <a:off x="930442" y="412064"/>
            <a:ext cx="781250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do bio-indicators tell us about the quality of water?</a:t>
            </a:r>
            <a:endParaRPr sz="1400" b="0" i="0" u="none" strike="noStrike" cap="none">
              <a:solidFill>
                <a:srgbClr val="000000"/>
              </a:solidFill>
              <a:latin typeface="Arial"/>
              <a:ea typeface="Arial"/>
              <a:cs typeface="Arial"/>
              <a:sym typeface="Arial"/>
            </a:endParaRPr>
          </a:p>
        </p:txBody>
      </p:sp>
      <p:sp>
        <p:nvSpPr>
          <p:cNvPr id="856" name="Google Shape;856;p97"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57" name="Google Shape;857;p97"/>
          <p:cNvPicPr preferRelativeResize="0"/>
          <p:nvPr/>
        </p:nvPicPr>
        <p:blipFill rotWithShape="1">
          <a:blip r:embed="rId4">
            <a:alphaModFix/>
          </a:blip>
          <a:srcRect/>
          <a:stretch/>
        </p:blipFill>
        <p:spPr>
          <a:xfrm>
            <a:off x="1606087" y="1858384"/>
            <a:ext cx="6096000" cy="41656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5068</Words>
  <Application>Microsoft Office PowerPoint</Application>
  <PresentationFormat>On-screen Show (4:3)</PresentationFormat>
  <Paragraphs>474</Paragraphs>
  <Slides>120</Slides>
  <Notes>120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120</vt:i4>
      </vt:variant>
    </vt:vector>
  </HeadingPairs>
  <TitlesOfParts>
    <vt:vector size="12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Quality: measures the condition of water and its suitability for living organisms</vt:lpstr>
      <vt:lpstr>PowerPoint Presentation</vt:lpstr>
      <vt:lpstr>PowerPoint Presentation</vt:lpstr>
      <vt:lpstr>PowerPoint Presentation</vt:lpstr>
      <vt:lpstr>Water Quality Indicators and Testing</vt:lpstr>
      <vt:lpstr>PowerPoint Presentation</vt:lpstr>
      <vt:lpstr>PowerPoint Presentation</vt:lpstr>
      <vt:lpstr>PowerPoint Presentation</vt:lpstr>
      <vt:lpstr>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Quality: measures the condition of water and its suitability for living organisms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2</cp:revision>
  <dcterms:created xsi:type="dcterms:W3CDTF">2017-06-12T17:49:47Z</dcterms:created>
  <dcterms:modified xsi:type="dcterms:W3CDTF">2021-08-03T17:02:39Z</dcterms:modified>
</cp:coreProperties>
</file>