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76" r:id="rId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5fQEG99Sca37gbGo+BqZgUry/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5836640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5836640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5836640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8111b185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Everyone in the world lives in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178" name="Google Shape;178;gd8111b185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cues for upcoming instruction is important to help students be prepared and ready to learn! </a:t>
            </a:r>
            <a:endParaRPr/>
          </a:p>
        </p:txBody>
      </p:sp>
      <p:sp>
        <p:nvSpPr>
          <p:cNvPr id="186" name="Google Shape;18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ecosystem is a community of organisms that interact with each other and their environment. Organisms can respond to change in the environment.</a:t>
            </a:r>
            <a:endParaRPr/>
          </a:p>
        </p:txBody>
      </p:sp>
      <p:sp>
        <p:nvSpPr>
          <p:cNvPr id="192" name="Google Shape;19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d8111b185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d8111b185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biotic factors are the organisms that interact with each other in an ecosystem… </a:t>
            </a:r>
            <a:endParaRPr/>
          </a:p>
        </p:txBody>
      </p:sp>
      <p:sp>
        <p:nvSpPr>
          <p:cNvPr id="200" name="Google Shape;200;gd8111b185e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8111b185e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d8111b185e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While abiotic factors are the non-living things in an ecosystem’s environment that organisms interact with. </a:t>
            </a:r>
            <a:endParaRPr/>
          </a:p>
        </p:txBody>
      </p:sp>
      <p:sp>
        <p:nvSpPr>
          <p:cNvPr id="210" name="Google Shape;210;gd8111b185e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natural resource is something found in nature that can be used by people. </a:t>
            </a:r>
            <a:endParaRPr/>
          </a:p>
        </p:txBody>
      </p:sp>
      <p:sp>
        <p:nvSpPr>
          <p:cNvPr id="220" name="Google Shape;22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28" name="Google Shape;22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ecosystems? Describe your own ecosystem.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ecosystem is a community of organisms that interact with each other and their environment. Organisms can respond to change in the environment.]</a:t>
            </a:r>
            <a:endParaRPr/>
          </a:p>
        </p:txBody>
      </p:sp>
      <p:sp>
        <p:nvSpPr>
          <p:cNvPr id="234" name="Google Shape;234;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an example of a natural resource that you use.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The use of images in this slide when providing examples will help students to better grasp the content. </a:t>
            </a:r>
            <a:endParaRPr/>
          </a:p>
        </p:txBody>
      </p:sp>
      <p:sp>
        <p:nvSpPr>
          <p:cNvPr id="242" name="Google Shape;24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watershed.</a:t>
            </a:r>
            <a:endParaRPr/>
          </a:p>
        </p:txBody>
      </p:sp>
      <p:sp>
        <p:nvSpPr>
          <p:cNvPr id="250" name="Google Shape;25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Today we will learn the definition of watersheds</a:t>
            </a:r>
            <a:r>
              <a:rPr lang="en-US"/>
              <a:t>.</a:t>
            </a:r>
            <a:endParaRPr sz="1200"/>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is an area of land that drains into the same body of water.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Longer, more formal definitions are tricky. This definition uses clear language. </a:t>
            </a:r>
            <a:endParaRPr/>
          </a:p>
        </p:txBody>
      </p:sp>
      <p:sp>
        <p:nvSpPr>
          <p:cNvPr id="258" name="Google Shape;25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68" name="Google Shape;26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[A watershed is an area of land that drains into the same body of water.]</a:t>
            </a:r>
            <a:endParaRPr/>
          </a:p>
        </p:txBody>
      </p:sp>
      <p:sp>
        <p:nvSpPr>
          <p:cNvPr id="274" name="Google Shape;274;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82" name="Google Shape;282;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Watersheds are made up of tributaries. A tributary is a river or stream that runs into a larger river or lake. Tributaries DO NOT run directly into the ocean. Here we can see many different tributaries that run into a larger river or stream. </a:t>
            </a:r>
            <a:endParaRPr/>
          </a:p>
        </p:txBody>
      </p:sp>
      <p:sp>
        <p:nvSpPr>
          <p:cNvPr id="289" name="Google Shape;28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tributaries are one source of fresh water that makes up a watershed, there are different sources of fresh water that run into a watershed including: precipitation from the water cycle, water from the wetlands, floodplain, stream banks, etc. </a:t>
            </a:r>
            <a:endParaRPr/>
          </a:p>
        </p:txBody>
      </p:sp>
      <p:sp>
        <p:nvSpPr>
          <p:cNvPr id="301" name="Google Shape;30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local watersheds.</a:t>
            </a:r>
            <a:endParaRPr/>
          </a:p>
        </p:txBody>
      </p:sp>
      <p:sp>
        <p:nvSpPr>
          <p:cNvPr id="308" name="Google Shape;30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three major watershed systems lead into the Chesapeake Bay, North Carolina Sounds, and the Gulf of Mexico.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6" name="Google Shape;31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picture of the major watersheds.</a:t>
            </a:r>
            <a:endParaRPr/>
          </a:p>
        </p:txBody>
      </p:sp>
      <p:sp>
        <p:nvSpPr>
          <p:cNvPr id="333" name="Google Shape;33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60% of  Virginia is part of the Chesapeake Bay watershed. The Chesapeake Bay watershed spans more than 64,000 square miles. The Chesapeake Bay is the largest of any coastal water body in the world.</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Focusing on a watersheds in Virginia,in our geographical region, can help students make connections to real-life situations. You may invite students to discuss if they have visited this estuary before or have other experiences with these types of environments. </a:t>
            </a:r>
            <a:endParaRPr/>
          </a:p>
        </p:txBody>
      </p:sp>
      <p:sp>
        <p:nvSpPr>
          <p:cNvPr id="340" name="Google Shape;34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watersheds and Why are Virginia’s watersheds important? Do you live in a watershed?</a:t>
            </a:r>
            <a:endParaRPr b="1">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Clr>
                <a:schemeClr val="dk1"/>
              </a:buClr>
              <a:buSzPts val="1400"/>
              <a:buFont typeface="Arial"/>
              <a:buNone/>
            </a:pPr>
            <a:r>
              <a:rPr lang="en-US"/>
              <a:t>Feedback: Asking students to make predictions about the three major watersheds in Virginia helps students to place their ideas in a geographic context and is a great way to activate and elicit student ideas and prior knowledge. This type of activity is evidence of the teacher planning for students’ engagement with science ideas. </a:t>
            </a:r>
            <a:endParaRPr/>
          </a:p>
        </p:txBody>
      </p:sp>
      <p:sp>
        <p:nvSpPr>
          <p:cNvPr id="125" name="Google Shape;125;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Several smaller watersheds can make up a larger watershed. For example, these smaller watersheds are all included in the Chesapeake Bay watershed.</a:t>
            </a:r>
            <a:endParaRPr/>
          </a:p>
        </p:txBody>
      </p:sp>
      <p:sp>
        <p:nvSpPr>
          <p:cNvPr id="348" name="Google Shape;34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of Virginia’s watersheds are important ecosystems. Here is an image of what a Chesapeake bay watershed ecosystem could look like. What abiotic factors do you notice? What biotic factors do you notice? Ecosystems are important because they give us natural resources (like fish) that we need. </a:t>
            </a:r>
            <a:endParaRPr/>
          </a:p>
        </p:txBody>
      </p:sp>
      <p:sp>
        <p:nvSpPr>
          <p:cNvPr id="355" name="Google Shape;35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have said our watersheds are important resources and ecosystems. But, our watersheds can become polluted or harmed by things that we do. One way rivers can become polluted is by having too much sediment (like rocks, soil, sand, etc.). When too much sediment is in a river, it can block sunlight and oxygen and harm the ecosystem causing plants and animals to die. Sediment pollution is often caused by construction or agriculture practices. The second type of pollution we see is from stormwater runoff. Our storm water travels through the watersheds, but picks up contaminants in the soil like with fertilizers or pesticides and those things can pollute water in the watershed. Finally our own trash pollutes water. When we throw plastic or other trash into rivers, it pollutes them and harms the ecosystem and our natural resources. </a:t>
            </a:r>
            <a:endParaRPr/>
          </a:p>
        </p:txBody>
      </p:sp>
      <p:sp>
        <p:nvSpPr>
          <p:cNvPr id="363" name="Google Shape;36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how can we keep our watersheds safe?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This would be a great opportunity to elicit students’ ideas and incorporate their ideas into the discussion. </a:t>
            </a:r>
            <a:endParaRPr/>
          </a:p>
        </p:txBody>
      </p:sp>
      <p:sp>
        <p:nvSpPr>
          <p:cNvPr id="376" name="Google Shape;376;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way we can help stop pollution is to sweep off our driveways instead of hosing them down. This way, we can prevent pollutants from our driveway from getting into our rivers/watershed.</a:t>
            </a:r>
            <a:endParaRPr/>
          </a:p>
        </p:txBody>
      </p:sp>
      <p:sp>
        <p:nvSpPr>
          <p:cNvPr id="383" name="Google Shape;38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can also wash a car on the grass or somewhere where water would be absorbed instead of running into a fresh water source.</a:t>
            </a:r>
            <a:endParaRPr/>
          </a:p>
        </p:txBody>
      </p:sp>
      <p:sp>
        <p:nvSpPr>
          <p:cNvPr id="390" name="Google Shape;390;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could also garden, to plant flowers or other types of plants to help prevent soil erosion that could run into rivers and would contribute to sediment pollution.</a:t>
            </a:r>
            <a:endParaRPr/>
          </a:p>
        </p:txBody>
      </p:sp>
      <p:sp>
        <p:nvSpPr>
          <p:cNvPr id="397" name="Google Shape;39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04" name="Google Shape;404;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tributaries and how are they important to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[Watersheds are made up of tributaries. A tributary is a river or stream that runs into a larger river or lake. Tributaries DO NOT run directly into the ocean. Here we can see many different tributaries that run into a larger river or stream.]</a:t>
            </a:r>
            <a:endParaRPr/>
          </a:p>
        </p:txBody>
      </p:sp>
      <p:sp>
        <p:nvSpPr>
          <p:cNvPr id="410" name="Google Shape;41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an example of another freshwater source that can make up a watershed. </a:t>
            </a:r>
            <a:endParaRPr/>
          </a:p>
          <a:p>
            <a:pPr marL="0" lvl="0" indent="0" algn="l" rtl="0">
              <a:spcBef>
                <a:spcPts val="0"/>
              </a:spcBef>
              <a:spcAft>
                <a:spcPts val="0"/>
              </a:spcAft>
              <a:buNone/>
            </a:pPr>
            <a:endParaRPr/>
          </a:p>
          <a:p>
            <a:pPr marL="0" lvl="0" indent="0" algn="l" rtl="0">
              <a:spcBef>
                <a:spcPts val="0"/>
              </a:spcBef>
              <a:spcAft>
                <a:spcPts val="0"/>
              </a:spcAft>
              <a:buNone/>
            </a:pPr>
            <a:r>
              <a:rPr lang="en-US"/>
              <a:t>[Stream, floodplain, wetland, etc.]</a:t>
            </a:r>
            <a:endParaRPr/>
          </a:p>
        </p:txBody>
      </p:sp>
      <p:sp>
        <p:nvSpPr>
          <p:cNvPr id="422" name="Google Shape;42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do a quick demonstration that will help get our brains ready to think about watersheds, and how they relate to our big question.</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Feedback: This demonstration offers a clear and logical order of steps that help students make sense of the activity and stay engaged. Be sure to keep the students engaged throughout the demonstration, high levels of engagement are important for student understanding and participation. </a:t>
            </a:r>
            <a:endParaRPr/>
          </a:p>
        </p:txBody>
      </p:sp>
      <p:sp>
        <p:nvSpPr>
          <p:cNvPr id="133" name="Google Shape;13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three major Virginia Watersheds?</a:t>
            </a:r>
            <a:endParaRPr/>
          </a:p>
          <a:p>
            <a:pPr marL="0" lvl="0" indent="0" algn="l" rtl="0">
              <a:spcBef>
                <a:spcPts val="0"/>
              </a:spcBef>
              <a:spcAft>
                <a:spcPts val="0"/>
              </a:spcAft>
              <a:buNone/>
            </a:pPr>
            <a:endParaRPr/>
          </a:p>
          <a:p>
            <a:pPr marL="0" lvl="0" indent="0" algn="l" rtl="0">
              <a:spcBef>
                <a:spcPts val="0"/>
              </a:spcBef>
              <a:spcAft>
                <a:spcPts val="0"/>
              </a:spcAft>
              <a:buNone/>
            </a:pPr>
            <a:r>
              <a:rPr lang="en-US"/>
              <a:t>[The three major watershed systems lead into the Chesapeake Bay, North Carolina Sounds, and the Gulf of Mexico.]</a:t>
            </a:r>
            <a:endParaRPr/>
          </a:p>
        </p:txBody>
      </p:sp>
      <p:sp>
        <p:nvSpPr>
          <p:cNvPr id="430" name="Google Shape;43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largest watershed in Virginia?</a:t>
            </a:r>
            <a:endParaRPr/>
          </a:p>
          <a:p>
            <a:pPr marL="0" lvl="0" indent="0" algn="l" rtl="0">
              <a:spcBef>
                <a:spcPts val="0"/>
              </a:spcBef>
              <a:spcAft>
                <a:spcPts val="0"/>
              </a:spcAft>
              <a:buNone/>
            </a:pPr>
            <a:endParaRPr/>
          </a:p>
          <a:p>
            <a:pPr marL="0" lvl="0" indent="0" algn="l" rtl="0">
              <a:spcBef>
                <a:spcPts val="0"/>
              </a:spcBef>
              <a:spcAft>
                <a:spcPts val="0"/>
              </a:spcAft>
              <a:buNone/>
            </a:pPr>
            <a:r>
              <a:rPr lang="en-US"/>
              <a:t>[The Chesapeake Bay watershed because 60% of Virginia is part of this watershed.]</a:t>
            </a:r>
            <a:endParaRPr/>
          </a:p>
        </p:txBody>
      </p:sp>
      <p:sp>
        <p:nvSpPr>
          <p:cNvPr id="448" name="Google Shape;44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makes up a larger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[Several smaller watersheds can make up a larger watershed. For example, these smaller watersheds are all included in the Chesapeake Bay watershed.]</a:t>
            </a:r>
            <a:endParaRPr/>
          </a:p>
        </p:txBody>
      </p:sp>
      <p:sp>
        <p:nvSpPr>
          <p:cNvPr id="456" name="Google Shape;45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are Virginia’s watersheds important?</a:t>
            </a:r>
            <a:endParaRPr/>
          </a:p>
          <a:p>
            <a:pPr marL="0" lvl="0" indent="0" algn="l" rtl="0">
              <a:spcBef>
                <a:spcPts val="0"/>
              </a:spcBef>
              <a:spcAft>
                <a:spcPts val="0"/>
              </a:spcAft>
              <a:buNone/>
            </a:pPr>
            <a:endParaRPr/>
          </a:p>
          <a:p>
            <a:pPr marL="0" lvl="0" indent="0" algn="l" rtl="0">
              <a:spcBef>
                <a:spcPts val="0"/>
              </a:spcBef>
              <a:spcAft>
                <a:spcPts val="0"/>
              </a:spcAft>
              <a:buNone/>
            </a:pPr>
            <a:r>
              <a:rPr lang="en-US"/>
              <a:t>[All of Virginia’s watersheds are important ecosystems. Here is an image of what a Chesapeake bay watershed ecosystem could look like. What abiotic factors do you notice? What biotic factors do you notice? Ecosystems are important because they give us natural resources (like fish) that we need.]</a:t>
            </a:r>
            <a:endParaRPr/>
          </a:p>
        </p:txBody>
      </p:sp>
      <p:sp>
        <p:nvSpPr>
          <p:cNvPr id="464" name="Google Shape;46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and explain one way watersheds become polluted?</a:t>
            </a:r>
            <a:endParaRPr/>
          </a:p>
          <a:p>
            <a:pPr marL="0" lvl="0" indent="0" algn="l" rtl="0">
              <a:spcBef>
                <a:spcPts val="0"/>
              </a:spcBef>
              <a:spcAft>
                <a:spcPts val="0"/>
              </a:spcAft>
              <a:buNone/>
            </a:pPr>
            <a:endParaRPr/>
          </a:p>
          <a:p>
            <a:pPr marL="0" lvl="0" indent="0" algn="l" rtl="0">
              <a:spcBef>
                <a:spcPts val="0"/>
              </a:spcBef>
              <a:spcAft>
                <a:spcPts val="0"/>
              </a:spcAft>
              <a:buNone/>
            </a:pPr>
            <a:r>
              <a:rPr lang="en-US"/>
              <a:t>[We have said our watersheds are important resources and ecosystems. But, our watersheds can become polluted or harmed by things that we do. One way rivers can become polluted is by having too much </a:t>
            </a:r>
            <a:r>
              <a:rPr lang="en-US" b="1" u="sng">
                <a:solidFill>
                  <a:srgbClr val="FF0000"/>
                </a:solidFill>
                <a:highlight>
                  <a:srgbClr val="FFFF00"/>
                </a:highlight>
              </a:rPr>
              <a:t>sediment</a:t>
            </a:r>
            <a:r>
              <a:rPr lang="en-US"/>
              <a:t> (like rocks, soil, sand, etc.). When too much sediment is in a river, it can block sunlight and oxygen and harm the ecosystem causing plants and animals to die. Sediment pollution is often caused by construction or agriculture practices. The second type of pollution we see is from </a:t>
            </a:r>
            <a:r>
              <a:rPr lang="en-US" b="1" u="sng"/>
              <a:t>stormwater runoff</a:t>
            </a:r>
            <a:r>
              <a:rPr lang="en-US"/>
              <a:t>. Our storm water travels through the watersheds, but picks up contaminants in the soil like with fertilizers or pesticides and those things can pollute water in the watershed. Finally our own trash pollutes water. When we through plastic or other </a:t>
            </a:r>
            <a:r>
              <a:rPr lang="en-US" b="1" u="sng"/>
              <a:t>trash</a:t>
            </a:r>
            <a:r>
              <a:rPr lang="en-US"/>
              <a:t> into rivers, it pollutes them and harms the ecosystem and our natural resources.]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Guide the student discussion to meet the points above. You can do this by calling on different students, incorporating their thoughts into the discussion, and give specific feedback to guide students to any points that were not naturally brought up in discussion. </a:t>
            </a:r>
            <a:endParaRPr/>
          </a:p>
        </p:txBody>
      </p:sp>
      <p:sp>
        <p:nvSpPr>
          <p:cNvPr id="472" name="Google Shape;472;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one thing you can do to help stop watershed pollution. </a:t>
            </a:r>
            <a:endParaRPr/>
          </a:p>
          <a:p>
            <a:pPr marL="0" lvl="0" indent="0" algn="l" rtl="0">
              <a:spcBef>
                <a:spcPts val="0"/>
              </a:spcBef>
              <a:spcAft>
                <a:spcPts val="0"/>
              </a:spcAft>
              <a:buNone/>
            </a:pPr>
            <a:endParaRPr/>
          </a:p>
          <a:p>
            <a:pPr marL="0" lvl="0" indent="0" algn="l" rtl="0">
              <a:spcBef>
                <a:spcPts val="0"/>
              </a:spcBef>
              <a:spcAft>
                <a:spcPts val="0"/>
              </a:spcAft>
              <a:buNone/>
            </a:pPr>
            <a:r>
              <a:rPr lang="en-US"/>
              <a:t>[Sweeping driveway, washing car in the grass or somewhere water won’t runoff into freshwater, planting to prevent soil erosion.]</a:t>
            </a:r>
            <a:endParaRPr/>
          </a:p>
        </p:txBody>
      </p:sp>
      <p:sp>
        <p:nvSpPr>
          <p:cNvPr id="482" name="Google Shape;482;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d8111b185e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d8111b185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Now, let’s talk about some examples of </a:t>
            </a:r>
            <a:r>
              <a:rPr lang="en-US" b="1"/>
              <a:t>watersheds</a:t>
            </a:r>
            <a:r>
              <a:rPr lang="en-US"/>
              <a:t>. </a:t>
            </a:r>
            <a:endParaRPr/>
          </a:p>
          <a:p>
            <a:pPr marL="0" lvl="0" indent="0" algn="l" rtl="0">
              <a:spcBef>
                <a:spcPts val="0"/>
              </a:spcBef>
              <a:spcAft>
                <a:spcPts val="0"/>
              </a:spcAft>
              <a:buClr>
                <a:schemeClr val="dk1"/>
              </a:buClr>
              <a:buSzPts val="1200"/>
              <a:buFont typeface="Calibri"/>
              <a:buNone/>
            </a:pPr>
            <a:endParaRPr/>
          </a:p>
        </p:txBody>
      </p:sp>
      <p:sp>
        <p:nvSpPr>
          <p:cNvPr id="492" name="Google Shape;492;gd8111b185e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have an example of a watershed because water is drained into the same body of water. Water can drain into a </a:t>
            </a:r>
            <a:r>
              <a:rPr lang="en-US" b="1"/>
              <a:t>lake, stream, or river.</a:t>
            </a:r>
            <a:endParaRPr b="1"/>
          </a:p>
        </p:txBody>
      </p:sp>
      <p:sp>
        <p:nvSpPr>
          <p:cNvPr id="499" name="Google Shape;499;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have another example of a watershed. The area of land is draining into the same river. </a:t>
            </a:r>
            <a:endParaRPr/>
          </a:p>
        </p:txBody>
      </p:sp>
      <p:sp>
        <p:nvSpPr>
          <p:cNvPr id="507" name="Google Shape;50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can see another example of a watershed. Notice how we can see the tributaries that make up this watershed. Remember a tributary is a river or stream that flows into a bigger lake or river.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These slides introduce examples of the terms along with images. This helps students to make connections. </a:t>
            </a:r>
            <a:endParaRPr/>
          </a:p>
        </p:txBody>
      </p:sp>
      <p:sp>
        <p:nvSpPr>
          <p:cNvPr id="515" name="Google Shape;515;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42" name="Google Shape;14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a non-examples of </a:t>
            </a:r>
            <a:r>
              <a:rPr lang="en-US" b="1"/>
              <a:t>watersheds</a:t>
            </a:r>
            <a:r>
              <a:rPr lang="en-US"/>
              <a:t>.</a:t>
            </a:r>
            <a:endParaRPr/>
          </a:p>
        </p:txBody>
      </p:sp>
      <p:sp>
        <p:nvSpPr>
          <p:cNvPr id="523" name="Google Shape;52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single river is not an example of a watershed. A river can be part of a watershed, but a river is not a watershed itself.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clearly distinguishing similarities and differences to explain why it is a non-example. Including images as part of your non-example helps students to recognize these similarities and differences.</a:t>
            </a:r>
            <a:endParaRPr/>
          </a:p>
        </p:txBody>
      </p:sp>
      <p:sp>
        <p:nvSpPr>
          <p:cNvPr id="530" name="Google Shape;530;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d358366403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d358366403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Groundwater on it’s own is not an example of a watershed. Groundwater can be part of a watershed, but groundwater is not a watershed itself. </a:t>
            </a:r>
            <a:endParaRPr/>
          </a:p>
        </p:txBody>
      </p:sp>
      <p:sp>
        <p:nvSpPr>
          <p:cNvPr id="538" name="Google Shape;538;gd358366403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46" name="Google Shape;546;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watershed? Explain your answer.</a:t>
            </a:r>
            <a:endParaRPr/>
          </a:p>
          <a:p>
            <a:pPr marL="0" lvl="0" indent="0" algn="l" rtl="0">
              <a:spcBef>
                <a:spcPts val="0"/>
              </a:spcBef>
              <a:spcAft>
                <a:spcPts val="0"/>
              </a:spcAft>
              <a:buNone/>
            </a:pPr>
            <a:endParaRPr/>
          </a:p>
          <a:p>
            <a:pPr marL="0" lvl="0" indent="0" algn="l" rtl="0">
              <a:spcBef>
                <a:spcPts val="0"/>
              </a:spcBef>
              <a:spcAft>
                <a:spcPts val="0"/>
              </a:spcAft>
              <a:buNone/>
            </a:pPr>
            <a:r>
              <a:rPr lang="en-US"/>
              <a:t>[Yes. Here we have an example of a watershed because water is drained into the same body of water. Water can drain into a </a:t>
            </a:r>
            <a:r>
              <a:rPr lang="en-US" b="1"/>
              <a:t>lake, stream, or river.</a:t>
            </a:r>
            <a:r>
              <a:rPr lang="en-US"/>
              <a:t>]</a:t>
            </a:r>
            <a:endParaRPr/>
          </a:p>
        </p:txBody>
      </p:sp>
      <p:sp>
        <p:nvSpPr>
          <p:cNvPr id="552" name="Google Shape;55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watershed? Explain your answer. </a:t>
            </a:r>
            <a:endParaRPr/>
          </a:p>
          <a:p>
            <a:pPr marL="0" lvl="0" indent="0" algn="l" rtl="0">
              <a:spcBef>
                <a:spcPts val="0"/>
              </a:spcBef>
              <a:spcAft>
                <a:spcPts val="0"/>
              </a:spcAft>
              <a:buNone/>
            </a:pPr>
            <a:endParaRPr/>
          </a:p>
          <a:p>
            <a:pPr marL="0" lvl="0" indent="0" algn="l" rtl="0">
              <a:spcBef>
                <a:spcPts val="0"/>
              </a:spcBef>
              <a:spcAft>
                <a:spcPts val="0"/>
              </a:spcAft>
              <a:buNone/>
            </a:pPr>
            <a:r>
              <a:rPr lang="en-US"/>
              <a:t>[No, A single river is not an example of a watershed. A river can be part of a watershed, but a river is not a watershed itself.]</a:t>
            </a:r>
            <a:endParaRPr/>
          </a:p>
        </p:txBody>
      </p:sp>
      <p:sp>
        <p:nvSpPr>
          <p:cNvPr id="560" name="Google Shape;56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r>
              <a:rPr lang="en-US"/>
              <a:t>Is this example of a watershed made up of any tributaries? Explain your answer.</a:t>
            </a:r>
            <a:endParaRPr/>
          </a:p>
          <a:p>
            <a:pPr marL="0" lvl="0" indent="0" algn="l" rtl="0">
              <a:spcBef>
                <a:spcPts val="0"/>
              </a:spcBef>
              <a:spcAft>
                <a:spcPts val="0"/>
              </a:spcAft>
              <a:buClr>
                <a:schemeClr val="dk1"/>
              </a:buClr>
              <a:buSzPts val="4400"/>
              <a:buFont typeface="Calibri"/>
              <a:buNone/>
            </a:pPr>
            <a:endParaRPr/>
          </a:p>
          <a:p>
            <a:pPr marL="0" lvl="0" indent="0" algn="l" rtl="0">
              <a:spcBef>
                <a:spcPts val="0"/>
              </a:spcBef>
              <a:spcAft>
                <a:spcPts val="0"/>
              </a:spcAft>
              <a:buNone/>
            </a:pPr>
            <a:r>
              <a:rPr lang="en-US"/>
              <a:t>[Yes, there are tributaries because the tributaries are the smaller rivers that are flowing into the larger river (have students point out the tributaries in the picture).]</a:t>
            </a:r>
            <a:endParaRPr/>
          </a:p>
        </p:txBody>
      </p:sp>
      <p:sp>
        <p:nvSpPr>
          <p:cNvPr id="568" name="Google Shape;56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tributaries and how are they important to watersheds?</a:t>
            </a:r>
            <a:endParaRPr/>
          </a:p>
          <a:p>
            <a:pPr marL="0" lvl="0" indent="0" algn="l" rtl="0">
              <a:spcBef>
                <a:spcPts val="0"/>
              </a:spcBef>
              <a:spcAft>
                <a:spcPts val="0"/>
              </a:spcAft>
              <a:buNone/>
            </a:pPr>
            <a:endParaRPr/>
          </a:p>
          <a:p>
            <a:pPr marL="0" lvl="0" indent="0" algn="l" rtl="0">
              <a:spcBef>
                <a:spcPts val="0"/>
              </a:spcBef>
              <a:spcAft>
                <a:spcPts val="0"/>
              </a:spcAft>
              <a:buNone/>
            </a:pPr>
            <a:r>
              <a:rPr lang="en-US"/>
              <a:t>[Watersheds are made up of tributaries. A tributary is a river or stream that runs into a larger river or lake. Tributaries DO NOT run directly into the ocean. Here we can see many different tributaries that run into a larger river or stream.]</a:t>
            </a:r>
            <a:endParaRPr/>
          </a:p>
        </p:txBody>
      </p:sp>
      <p:sp>
        <p:nvSpPr>
          <p:cNvPr id="576" name="Google Shape;57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[A watershed is an area of land that drains into the same body of water.]</a:t>
            </a:r>
            <a:endParaRPr/>
          </a:p>
        </p:txBody>
      </p:sp>
      <p:sp>
        <p:nvSpPr>
          <p:cNvPr id="588" name="Google Shape;58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000"/>
              <a:buNone/>
            </a:pPr>
            <a:r>
              <a:rPr lang="en-US"/>
              <a:t>You live in a watershed, we all do! Give me some examples of what makes up your watershed at school or home.</a:t>
            </a:r>
            <a:endParaRPr/>
          </a:p>
          <a:p>
            <a:pPr marL="0" lvl="0" indent="0" algn="l" rtl="0">
              <a:spcBef>
                <a:spcPts val="0"/>
              </a:spcBef>
              <a:spcAft>
                <a:spcPts val="0"/>
              </a:spcAft>
              <a:buClr>
                <a:schemeClr val="dk1"/>
              </a:buClr>
              <a:buSzPts val="4000"/>
              <a:buFont typeface="Calibri"/>
              <a:buNone/>
            </a:pPr>
            <a:endParaRPr/>
          </a:p>
        </p:txBody>
      </p:sp>
      <p:sp>
        <p:nvSpPr>
          <p:cNvPr id="596" name="Google Shape;596;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[A watershed is all of the land that drains into the same body of water.]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use open-ended questions when discussing a term. This helps you check for understanding and gives students an opportunity to discuss the term and meaning in their own words. </a:t>
            </a: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three major watersheds in Virginia?</a:t>
            </a:r>
            <a:endParaRPr/>
          </a:p>
          <a:p>
            <a:pPr marL="0" lvl="0" indent="0" algn="l" rtl="0">
              <a:spcBef>
                <a:spcPts val="0"/>
              </a:spcBef>
              <a:spcAft>
                <a:spcPts val="0"/>
              </a:spcAft>
              <a:buNone/>
            </a:pPr>
            <a:endParaRPr/>
          </a:p>
          <a:p>
            <a:pPr marL="0" lvl="0" indent="0" algn="l" rtl="0">
              <a:spcBef>
                <a:spcPts val="0"/>
              </a:spcBef>
              <a:spcAft>
                <a:spcPts val="0"/>
              </a:spcAft>
              <a:buNone/>
            </a:pPr>
            <a:r>
              <a:rPr lang="en-US"/>
              <a:t>[The three major watershed systems lead into the Chesapeake Bay, North Carolina Sounds, and the Gulf of Mexico.]</a:t>
            </a:r>
            <a:endParaRPr/>
          </a:p>
        </p:txBody>
      </p:sp>
      <p:sp>
        <p:nvSpPr>
          <p:cNvPr id="604" name="Google Shape;604;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Which Virginia Watershed is the largest?</a:t>
            </a:r>
            <a:endParaRPr/>
          </a:p>
          <a:p>
            <a:pPr marL="0" lvl="0" indent="0" algn="l" rtl="0">
              <a:spcBef>
                <a:spcPts val="0"/>
              </a:spcBef>
              <a:spcAft>
                <a:spcPts val="0"/>
              </a:spcAft>
              <a:buNone/>
            </a:pPr>
            <a:endParaRPr/>
          </a:p>
          <a:p>
            <a:pPr marL="0" lvl="0" indent="0" algn="l" rtl="0">
              <a:spcBef>
                <a:spcPts val="0"/>
              </a:spcBef>
              <a:spcAft>
                <a:spcPts val="0"/>
              </a:spcAft>
              <a:buNone/>
            </a:pPr>
            <a:r>
              <a:rPr lang="en-US"/>
              <a:t>[The Chesapeake Bay watershed because 60% of Virginia is part of this watershed.]</a:t>
            </a:r>
            <a:endParaRPr/>
          </a:p>
        </p:txBody>
      </p:sp>
      <p:sp>
        <p:nvSpPr>
          <p:cNvPr id="622" name="Google Shape;622;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watershed? Why or why not? </a:t>
            </a:r>
            <a:endParaRPr/>
          </a:p>
          <a:p>
            <a:pPr marL="0" lvl="0" indent="0" algn="l" rtl="0">
              <a:spcBef>
                <a:spcPts val="0"/>
              </a:spcBef>
              <a:spcAft>
                <a:spcPts val="0"/>
              </a:spcAft>
              <a:buNone/>
            </a:pPr>
            <a:endParaRPr/>
          </a:p>
          <a:p>
            <a:pPr marL="0" lvl="0" indent="0" algn="l" rtl="0">
              <a:spcBef>
                <a:spcPts val="0"/>
              </a:spcBef>
              <a:spcAft>
                <a:spcPts val="0"/>
              </a:spcAft>
              <a:buNone/>
            </a:pPr>
            <a:r>
              <a:rPr lang="en-US"/>
              <a:t>[No, a single river is not an example of a watershed. A river can be part of a watershed, but a river is not a watershed itself.]</a:t>
            </a:r>
            <a:endParaRPr/>
          </a:p>
        </p:txBody>
      </p:sp>
      <p:sp>
        <p:nvSpPr>
          <p:cNvPr id="630" name="Google Shape;63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are watersheds important to your everyday life?</a:t>
            </a:r>
            <a:endParaRPr/>
          </a:p>
          <a:p>
            <a:pPr marL="0" lvl="0" indent="0" algn="l" rtl="0">
              <a:spcBef>
                <a:spcPts val="0"/>
              </a:spcBef>
              <a:spcAft>
                <a:spcPts val="0"/>
              </a:spcAft>
              <a:buNone/>
            </a:pPr>
            <a:endParaRPr/>
          </a:p>
          <a:p>
            <a:pPr marL="0" lvl="0" indent="0" algn="l" rtl="0">
              <a:spcBef>
                <a:spcPts val="0"/>
              </a:spcBef>
              <a:spcAft>
                <a:spcPts val="0"/>
              </a:spcAft>
              <a:buNone/>
            </a:pPr>
            <a:r>
              <a:rPr lang="en-US"/>
              <a:t>[Allow students to brainstorm some personal examples.]</a:t>
            </a:r>
            <a:endParaRPr/>
          </a:p>
        </p:txBody>
      </p:sp>
      <p:sp>
        <p:nvSpPr>
          <p:cNvPr id="638" name="Google Shape;63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type of pollution is shown in the picture below? Explain. </a:t>
            </a:r>
            <a:endParaRPr/>
          </a:p>
          <a:p>
            <a:pPr marL="0" lvl="0" indent="0" algn="l" rtl="0">
              <a:spcBef>
                <a:spcPts val="0"/>
              </a:spcBef>
              <a:spcAft>
                <a:spcPts val="0"/>
              </a:spcAft>
              <a:buNone/>
            </a:pPr>
            <a:endParaRPr/>
          </a:p>
          <a:p>
            <a:pPr marL="0" lvl="0" indent="0" algn="l" rtl="0">
              <a:spcBef>
                <a:spcPts val="0"/>
              </a:spcBef>
              <a:spcAft>
                <a:spcPts val="0"/>
              </a:spcAft>
              <a:buNone/>
            </a:pPr>
            <a:r>
              <a:rPr lang="en-US"/>
              <a:t>[Stormwater runoff because it is showing what the water can pickup as it runs off into the main sources of water. Notice the problems it is causing as well: destroyed habitats, fewer fish, too much algae, etc.]</a:t>
            </a:r>
            <a:endParaRPr/>
          </a:p>
        </p:txBody>
      </p:sp>
      <p:sp>
        <p:nvSpPr>
          <p:cNvPr id="646" name="Google Shape;646;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Name one thing you can do to help stop watershed pollution.</a:t>
            </a:r>
            <a:endParaRPr/>
          </a:p>
          <a:p>
            <a:pPr marL="0" lvl="0" indent="0" algn="l" rtl="0">
              <a:spcBef>
                <a:spcPts val="0"/>
              </a:spcBef>
              <a:spcAft>
                <a:spcPts val="0"/>
              </a:spcAft>
              <a:buNone/>
            </a:pPr>
            <a:endParaRPr/>
          </a:p>
          <a:p>
            <a:pPr marL="0" lvl="0" indent="0" algn="l" rtl="0">
              <a:spcBef>
                <a:spcPts val="0"/>
              </a:spcBef>
              <a:spcAft>
                <a:spcPts val="0"/>
              </a:spcAft>
              <a:buNone/>
            </a:pPr>
            <a:r>
              <a:rPr lang="en-US"/>
              <a:t>[Sweeping driveway, washing car in the grass or somewhere water won’t runoff into fresh water, planting to prevent soil erosion]</a:t>
            </a:r>
            <a:endParaRPr/>
          </a:p>
        </p:txBody>
      </p:sp>
      <p:sp>
        <p:nvSpPr>
          <p:cNvPr id="654" name="Google Shape;65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64" name="Google Shape;66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watershed is an area of land that drains into the same body of water.</a:t>
            </a:r>
            <a:endParaRPr/>
          </a:p>
        </p:txBody>
      </p:sp>
      <p:sp>
        <p:nvSpPr>
          <p:cNvPr id="671" name="Google Shape;671;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Here, this activity serves to review concepts about watersheds. This activity could also come earlier in this lesson to spark interest, build basic understanding of watersheds, and engage students. </a:t>
            </a:r>
            <a:endParaRPr/>
          </a:p>
        </p:txBody>
      </p:sp>
      <p:sp>
        <p:nvSpPr>
          <p:cNvPr id="680" name="Google Shape;68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691" name="Google Shape;691;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 or False: Only bodies of water can be a part of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False: Any land, including parks, farms, forests, and schools are all part of the watershed. Even soil is part of a watershed. </a:t>
            </a:r>
            <a:endParaRPr/>
          </a:p>
        </p:txBody>
      </p:sp>
      <p:sp>
        <p:nvSpPr>
          <p:cNvPr id="156" name="Google Shape;15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699" name="Google Shape;699;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8111b185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d8111b185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Only bodies of water can be a part of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Any land, including parks, farms, forests, and schools are all part of the watershed. Even soil is part of a watershed.]</a:t>
            </a:r>
            <a:endParaRPr/>
          </a:p>
        </p:txBody>
      </p:sp>
      <p:sp>
        <p:nvSpPr>
          <p:cNvPr id="164" name="Google Shape;164;gd8111b185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True/False: Everyone in the world lives in a watershed.</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171" name="Google Shape;17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8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7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8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8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8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8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QOrVotzBNto"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39.jpg"/><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discoverwater.org/explore-watersheds/" TargetMode="Externa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58366403_0_0"/>
          <p:cNvGrpSpPr/>
          <p:nvPr/>
        </p:nvGrpSpPr>
        <p:grpSpPr>
          <a:xfrm>
            <a:off x="1420794" y="297180"/>
            <a:ext cx="5949213" cy="6263098"/>
            <a:chOff x="730422" y="0"/>
            <a:chExt cx="5949213" cy="6263098"/>
          </a:xfrm>
        </p:grpSpPr>
        <p:sp>
          <p:nvSpPr>
            <p:cNvPr id="90" name="Google Shape;90;gd358366403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58366403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58366403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58366403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58366403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58366403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58366403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58366403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58366403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58366403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58366403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58366403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58366403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58366403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58366403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58366403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58366403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58366403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58366403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58366403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58366403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58366403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gd8111b185e_0_7"/>
          <p:cNvPicPr preferRelativeResize="0"/>
          <p:nvPr/>
        </p:nvPicPr>
        <p:blipFill rotWithShape="1">
          <a:blip r:embed="rId3">
            <a:alphaModFix/>
          </a:blip>
          <a:srcRect l="5835" t="20933" r="39831" b="30799"/>
          <a:stretch/>
        </p:blipFill>
        <p:spPr>
          <a:xfrm>
            <a:off x="1021080" y="1866900"/>
            <a:ext cx="7589520" cy="3901442"/>
          </a:xfrm>
          <a:prstGeom prst="rect">
            <a:avLst/>
          </a:prstGeom>
          <a:noFill/>
          <a:ln>
            <a:noFill/>
          </a:ln>
        </p:spPr>
      </p:pic>
      <p:sp>
        <p:nvSpPr>
          <p:cNvPr id="181" name="Google Shape;181;gd8111b185e_0_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d8111b185e_0_7"/>
          <p:cNvSpPr txBox="1"/>
          <p:nvPr/>
        </p:nvSpPr>
        <p:spPr>
          <a:xfrm>
            <a:off x="1021075" y="242900"/>
            <a:ext cx="7772400" cy="138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rgbClr val="FF0000"/>
                </a:solidFill>
                <a:latin typeface="Calibri"/>
                <a:ea typeface="Calibri"/>
                <a:cs typeface="Calibri"/>
                <a:sym typeface="Calibri"/>
              </a:rPr>
              <a:t>True</a:t>
            </a:r>
            <a:r>
              <a:rPr lang="en-US" sz="4000">
                <a:solidFill>
                  <a:schemeClr val="dk1"/>
                </a:solidFill>
                <a:latin typeface="Calibri"/>
                <a:ea typeface="Calibri"/>
                <a:cs typeface="Calibri"/>
                <a:sym typeface="Calibri"/>
              </a:rPr>
              <a:t>/False: Everyone in the world lives in a watershed.</a:t>
            </a:r>
            <a:endParaRPr sz="4000" b="1">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txBox="1"/>
          <p:nvPr/>
        </p:nvSpPr>
        <p:spPr>
          <a:xfrm>
            <a:off x="997550" y="367850"/>
            <a:ext cx="77457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u="sng">
                <a:latin typeface="Calibri"/>
                <a:ea typeface="Calibri"/>
                <a:cs typeface="Calibri"/>
                <a:sym typeface="Calibri"/>
              </a:rPr>
              <a:t>Ecosystem:</a:t>
            </a:r>
            <a:r>
              <a:rPr lang="en-US" sz="3500">
                <a:latin typeface="Calibri"/>
                <a:ea typeface="Calibri"/>
                <a:cs typeface="Calibri"/>
                <a:sym typeface="Calibri"/>
              </a:rPr>
              <a:t> a community of organisms that interact with each other and their environment</a:t>
            </a:r>
            <a:endParaRPr sz="3500">
              <a:latin typeface="Calibri"/>
              <a:ea typeface="Calibri"/>
              <a:cs typeface="Calibri"/>
              <a:sym typeface="Calibri"/>
            </a:endParaRPr>
          </a:p>
        </p:txBody>
      </p:sp>
      <p:pic>
        <p:nvPicPr>
          <p:cNvPr id="196" name="Google Shape;196;p10"/>
          <p:cNvPicPr preferRelativeResize="0"/>
          <p:nvPr/>
        </p:nvPicPr>
        <p:blipFill>
          <a:blip r:embed="rId4">
            <a:alphaModFix/>
          </a:blip>
          <a:stretch>
            <a:fillRect/>
          </a:stretch>
        </p:blipFill>
        <p:spPr>
          <a:xfrm>
            <a:off x="1640650" y="2280025"/>
            <a:ext cx="5862700" cy="4390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d8111b185e_0_1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d8111b185e_0_17"/>
          <p:cNvSpPr txBox="1"/>
          <p:nvPr/>
        </p:nvSpPr>
        <p:spPr>
          <a:xfrm>
            <a:off x="699150" y="943625"/>
            <a:ext cx="77457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500" b="1" u="sng">
                <a:latin typeface="Calibri"/>
                <a:ea typeface="Calibri"/>
                <a:cs typeface="Calibri"/>
                <a:sym typeface="Calibri"/>
              </a:rPr>
              <a:t>Ecosystem:</a:t>
            </a:r>
            <a:r>
              <a:rPr lang="en-US" sz="3500">
                <a:latin typeface="Calibri"/>
                <a:ea typeface="Calibri"/>
                <a:cs typeface="Calibri"/>
                <a:sym typeface="Calibri"/>
              </a:rPr>
              <a:t> a community of </a:t>
            </a:r>
            <a:r>
              <a:rPr lang="en-US" sz="3500">
                <a:solidFill>
                  <a:srgbClr val="FF0000"/>
                </a:solidFill>
                <a:latin typeface="Calibri"/>
                <a:ea typeface="Calibri"/>
                <a:cs typeface="Calibri"/>
                <a:sym typeface="Calibri"/>
              </a:rPr>
              <a:t>organisms that interact with each other</a:t>
            </a:r>
            <a:r>
              <a:rPr lang="en-US" sz="3500">
                <a:latin typeface="Calibri"/>
                <a:ea typeface="Calibri"/>
                <a:cs typeface="Calibri"/>
                <a:sym typeface="Calibri"/>
              </a:rPr>
              <a:t> and their environment</a:t>
            </a:r>
            <a:endParaRPr sz="3500">
              <a:latin typeface="Calibri"/>
              <a:ea typeface="Calibri"/>
              <a:cs typeface="Calibri"/>
              <a:sym typeface="Calibri"/>
            </a:endParaRPr>
          </a:p>
        </p:txBody>
      </p:sp>
      <p:sp>
        <p:nvSpPr>
          <p:cNvPr id="204" name="Google Shape;204;gd8111b185e_0_17"/>
          <p:cNvSpPr txBox="1"/>
          <p:nvPr/>
        </p:nvSpPr>
        <p:spPr>
          <a:xfrm>
            <a:off x="1888650" y="55350"/>
            <a:ext cx="5565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Biotic factors are the… </a:t>
            </a:r>
            <a:endParaRPr sz="3600">
              <a:latin typeface="Calibri"/>
              <a:ea typeface="Calibri"/>
              <a:cs typeface="Calibri"/>
              <a:sym typeface="Calibri"/>
            </a:endParaRPr>
          </a:p>
        </p:txBody>
      </p:sp>
      <p:pic>
        <p:nvPicPr>
          <p:cNvPr id="205" name="Google Shape;205;gd8111b185e_0_17"/>
          <p:cNvPicPr preferRelativeResize="0"/>
          <p:nvPr/>
        </p:nvPicPr>
        <p:blipFill>
          <a:blip r:embed="rId4">
            <a:alphaModFix/>
          </a:blip>
          <a:stretch>
            <a:fillRect/>
          </a:stretch>
        </p:blipFill>
        <p:spPr>
          <a:xfrm>
            <a:off x="6221055" y="607500"/>
            <a:ext cx="591120" cy="738900"/>
          </a:xfrm>
          <a:prstGeom prst="rect">
            <a:avLst/>
          </a:prstGeom>
          <a:noFill/>
          <a:ln>
            <a:noFill/>
          </a:ln>
        </p:spPr>
      </p:pic>
      <p:pic>
        <p:nvPicPr>
          <p:cNvPr id="206" name="Google Shape;206;gd8111b185e_0_17"/>
          <p:cNvPicPr preferRelativeResize="0"/>
          <p:nvPr/>
        </p:nvPicPr>
        <p:blipFill>
          <a:blip r:embed="rId5">
            <a:alphaModFix/>
          </a:blip>
          <a:stretch>
            <a:fillRect/>
          </a:stretch>
        </p:blipFill>
        <p:spPr>
          <a:xfrm>
            <a:off x="782063" y="2838550"/>
            <a:ext cx="7579875" cy="3778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d8111b185e_0_27"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gd8111b185e_0_27"/>
          <p:cNvSpPr txBox="1"/>
          <p:nvPr/>
        </p:nvSpPr>
        <p:spPr>
          <a:xfrm>
            <a:off x="221700" y="1114439"/>
            <a:ext cx="8700600"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u="sng" dirty="0">
                <a:latin typeface="Calibri"/>
                <a:ea typeface="Calibri"/>
                <a:cs typeface="Calibri"/>
                <a:sym typeface="Calibri"/>
              </a:rPr>
              <a:t>Ecosystem:</a:t>
            </a:r>
            <a:r>
              <a:rPr lang="en-US" sz="3200" dirty="0">
                <a:latin typeface="Calibri"/>
                <a:ea typeface="Calibri"/>
                <a:cs typeface="Calibri"/>
                <a:sym typeface="Calibri"/>
              </a:rPr>
              <a:t> a community of </a:t>
            </a:r>
            <a:r>
              <a:rPr lang="en-US" sz="3200" dirty="0">
                <a:solidFill>
                  <a:schemeClr val="dk1"/>
                </a:solidFill>
                <a:latin typeface="Calibri"/>
                <a:ea typeface="Calibri"/>
                <a:cs typeface="Calibri"/>
                <a:sym typeface="Calibri"/>
              </a:rPr>
              <a:t>organisms that interact with each other</a:t>
            </a:r>
            <a:r>
              <a:rPr lang="en-US" sz="3200" dirty="0">
                <a:latin typeface="Calibri"/>
                <a:ea typeface="Calibri"/>
                <a:cs typeface="Calibri"/>
                <a:sym typeface="Calibri"/>
              </a:rPr>
              <a:t> and their </a:t>
            </a:r>
            <a:r>
              <a:rPr lang="en-US" sz="3200" dirty="0">
                <a:solidFill>
                  <a:srgbClr val="FF0000"/>
                </a:solidFill>
                <a:latin typeface="Calibri"/>
                <a:ea typeface="Calibri"/>
                <a:cs typeface="Calibri"/>
                <a:sym typeface="Calibri"/>
              </a:rPr>
              <a:t>environment</a:t>
            </a:r>
            <a:endParaRPr sz="3200" dirty="0">
              <a:solidFill>
                <a:srgbClr val="FF0000"/>
              </a:solidFill>
              <a:latin typeface="Calibri"/>
              <a:ea typeface="Calibri"/>
              <a:cs typeface="Calibri"/>
              <a:sym typeface="Calibri"/>
            </a:endParaRPr>
          </a:p>
        </p:txBody>
      </p:sp>
      <p:sp>
        <p:nvSpPr>
          <p:cNvPr id="214" name="Google Shape;214;gd8111b185e_0_27"/>
          <p:cNvSpPr txBox="1"/>
          <p:nvPr/>
        </p:nvSpPr>
        <p:spPr>
          <a:xfrm>
            <a:off x="1888650" y="55350"/>
            <a:ext cx="5565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a:latin typeface="Calibri"/>
                <a:ea typeface="Calibri"/>
                <a:cs typeface="Calibri"/>
                <a:sym typeface="Calibri"/>
              </a:rPr>
              <a:t>Abiotic factors are the… </a:t>
            </a:r>
            <a:endParaRPr sz="3600">
              <a:latin typeface="Calibri"/>
              <a:ea typeface="Calibri"/>
              <a:cs typeface="Calibri"/>
              <a:sym typeface="Calibri"/>
            </a:endParaRPr>
          </a:p>
        </p:txBody>
      </p:sp>
      <p:pic>
        <p:nvPicPr>
          <p:cNvPr id="215" name="Google Shape;215;gd8111b185e_0_27"/>
          <p:cNvPicPr preferRelativeResize="0"/>
          <p:nvPr/>
        </p:nvPicPr>
        <p:blipFill>
          <a:blip r:embed="rId4">
            <a:alphaModFix/>
          </a:blip>
          <a:stretch>
            <a:fillRect/>
          </a:stretch>
        </p:blipFill>
        <p:spPr>
          <a:xfrm rot="-432340">
            <a:off x="7034375" y="280450"/>
            <a:ext cx="2032275" cy="1595425"/>
          </a:xfrm>
          <a:prstGeom prst="rect">
            <a:avLst/>
          </a:prstGeom>
          <a:noFill/>
          <a:ln>
            <a:noFill/>
          </a:ln>
        </p:spPr>
      </p:pic>
      <p:pic>
        <p:nvPicPr>
          <p:cNvPr id="216" name="Google Shape;216;gd8111b185e_0_27"/>
          <p:cNvPicPr preferRelativeResize="0"/>
          <p:nvPr/>
        </p:nvPicPr>
        <p:blipFill>
          <a:blip r:embed="rId5">
            <a:alphaModFix/>
          </a:blip>
          <a:stretch>
            <a:fillRect/>
          </a:stretch>
        </p:blipFill>
        <p:spPr>
          <a:xfrm>
            <a:off x="1347980" y="2846631"/>
            <a:ext cx="6106570" cy="357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23" name="Google Shape;223;p12"/>
          <p:cNvSpPr txBox="1"/>
          <p:nvPr/>
        </p:nvSpPr>
        <p:spPr>
          <a:xfrm>
            <a:off x="849542" y="424771"/>
            <a:ext cx="7591919"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600" b="1" i="0" u="sng" strike="noStrike" cap="none">
                <a:solidFill>
                  <a:srgbClr val="000000"/>
                </a:solidFill>
                <a:latin typeface="Arial"/>
                <a:ea typeface="Arial"/>
                <a:cs typeface="Arial"/>
                <a:sym typeface="Arial"/>
              </a:rPr>
              <a:t>Natural Resource:</a:t>
            </a:r>
            <a:r>
              <a:rPr lang="en-US" sz="3600" b="0" i="0" u="none" strike="noStrike" cap="none">
                <a:solidFill>
                  <a:srgbClr val="000000"/>
                </a:solidFill>
                <a:latin typeface="Arial"/>
                <a:ea typeface="Arial"/>
                <a:cs typeface="Arial"/>
                <a:sym typeface="Arial"/>
              </a:rPr>
              <a:t> </a:t>
            </a:r>
            <a:r>
              <a:rPr lang="en-US" sz="3600"/>
              <a:t>s</a:t>
            </a:r>
            <a:r>
              <a:rPr lang="en-US" sz="3600" b="0" i="0" u="none" strike="noStrike" cap="none">
                <a:solidFill>
                  <a:srgbClr val="000000"/>
                </a:solidFill>
                <a:latin typeface="Arial"/>
                <a:ea typeface="Arial"/>
                <a:cs typeface="Arial"/>
                <a:sym typeface="Arial"/>
              </a:rPr>
              <a:t>omething found in nature that can be used by people</a:t>
            </a:r>
            <a:endParaRPr/>
          </a:p>
        </p:txBody>
      </p:sp>
      <p:pic>
        <p:nvPicPr>
          <p:cNvPr id="224" name="Google Shape;224;p12" descr="Natural Resources HD Stock Images | Shutterstock"/>
          <p:cNvPicPr preferRelativeResize="0"/>
          <p:nvPr/>
        </p:nvPicPr>
        <p:blipFill rotWithShape="1">
          <a:blip r:embed="rId4">
            <a:alphaModFix/>
          </a:blip>
          <a:srcRect t="13360" b="8089"/>
          <a:stretch/>
        </p:blipFill>
        <p:spPr>
          <a:xfrm>
            <a:off x="502024" y="2294965"/>
            <a:ext cx="8157882" cy="43389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4"/>
          <p:cNvSpPr txBox="1">
            <a:spLocks noGrp="1"/>
          </p:cNvSpPr>
          <p:nvPr>
            <p:ph type="subTitle" idx="1"/>
          </p:nvPr>
        </p:nvSpPr>
        <p:spPr>
          <a:xfrm>
            <a:off x="927050" y="260574"/>
            <a:ext cx="7772400" cy="1203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solidFill>
                  <a:schemeClr val="dk1"/>
                </a:solidFill>
              </a:rPr>
              <a:t>What are ecosystems? Describe your own ecosystem.</a:t>
            </a:r>
            <a:endParaRPr b="1">
              <a:solidFill>
                <a:srgbClr val="FF0000"/>
              </a:solidFill>
            </a:endParaRPr>
          </a:p>
        </p:txBody>
      </p:sp>
      <p:sp>
        <p:nvSpPr>
          <p:cNvPr id="237" name="Google Shape;237;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14"/>
          <p:cNvPicPr preferRelativeResize="0"/>
          <p:nvPr/>
        </p:nvPicPr>
        <p:blipFill>
          <a:blip r:embed="rId4">
            <a:alphaModFix/>
          </a:blip>
          <a:stretch>
            <a:fillRect/>
          </a:stretch>
        </p:blipFill>
        <p:spPr>
          <a:xfrm>
            <a:off x="1640650" y="1759075"/>
            <a:ext cx="5862700" cy="4390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p:nvPr/>
        </p:nvSpPr>
        <p:spPr>
          <a:xfrm>
            <a:off x="849542" y="424771"/>
            <a:ext cx="7591919"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3600" b="0" i="0" u="none" strike="noStrike" cap="none">
                <a:solidFill>
                  <a:srgbClr val="000000"/>
                </a:solidFill>
                <a:latin typeface="Arial"/>
                <a:ea typeface="Arial"/>
                <a:cs typeface="Arial"/>
                <a:sym typeface="Arial"/>
              </a:rPr>
              <a:t>Give an example of a natural resource that you use.</a:t>
            </a:r>
            <a:endParaRPr/>
          </a:p>
        </p:txBody>
      </p:sp>
      <p:pic>
        <p:nvPicPr>
          <p:cNvPr id="245" name="Google Shape;245;p16" descr="Natural Resources HD Stock Images | Shutterstock"/>
          <p:cNvPicPr preferRelativeResize="0"/>
          <p:nvPr/>
        </p:nvPicPr>
        <p:blipFill rotWithShape="1">
          <a:blip r:embed="rId3">
            <a:alphaModFix/>
          </a:blip>
          <a:srcRect t="13360" b="8089"/>
          <a:stretch/>
        </p:blipFill>
        <p:spPr>
          <a:xfrm>
            <a:off x="502024" y="2294965"/>
            <a:ext cx="8157882" cy="4338916"/>
          </a:xfrm>
          <a:prstGeom prst="rect">
            <a:avLst/>
          </a:prstGeom>
          <a:noFill/>
          <a:ln>
            <a:noFill/>
          </a:ln>
        </p:spPr>
      </p:pic>
      <p:sp>
        <p:nvSpPr>
          <p:cNvPr id="246" name="Google Shape;246;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p:nvPr/>
        </p:nvSpPr>
        <p:spPr>
          <a:xfrm>
            <a:off x="2569560" y="1037136"/>
            <a:ext cx="43244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Watershed</a:t>
            </a:r>
            <a:endParaRPr dirty="0"/>
          </a:p>
        </p:txBody>
      </p:sp>
      <p:sp>
        <p:nvSpPr>
          <p:cNvPr id="253" name="Google Shape;253;p1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1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18" name="Google Shape;118;p2"/>
          <p:cNvSpPr/>
          <p:nvPr/>
        </p:nvSpPr>
        <p:spPr>
          <a:xfrm>
            <a:off x="923881" y="620537"/>
            <a:ext cx="748641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Watersheds</a:t>
            </a:r>
            <a:endParaRPr/>
          </a:p>
        </p:txBody>
      </p:sp>
      <p:sp>
        <p:nvSpPr>
          <p:cNvPr id="119" name="Google Shape;119;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1" name="Google Shape;121;p2" descr="maxresdefault.jpg"/>
          <p:cNvPicPr preferRelativeResize="0"/>
          <p:nvPr/>
        </p:nvPicPr>
        <p:blipFill rotWithShape="1">
          <a:blip r:embed="rId3">
            <a:alphaModFix/>
          </a:blip>
          <a:srcRect/>
          <a:stretch/>
        </p:blipFill>
        <p:spPr>
          <a:xfrm>
            <a:off x="1222774" y="1953389"/>
            <a:ext cx="6888630" cy="38748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a:spLocks noGrp="1"/>
          </p:cNvSpPr>
          <p:nvPr>
            <p:ph type="title"/>
          </p:nvPr>
        </p:nvSpPr>
        <p:spPr>
          <a:xfrm>
            <a:off x="594300" y="665449"/>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Watershed:</a:t>
            </a:r>
            <a:r>
              <a:rPr lang="en-US"/>
              <a:t> area of land that drains into the </a:t>
            </a:r>
            <a:r>
              <a:rPr lang="en-US" b="1"/>
              <a:t>same body </a:t>
            </a:r>
            <a:r>
              <a:rPr lang="en-US"/>
              <a:t>of water</a:t>
            </a:r>
            <a:endParaRPr/>
          </a:p>
        </p:txBody>
      </p:sp>
      <p:sp>
        <p:nvSpPr>
          <p:cNvPr id="261" name="Google Shape;261;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 name="Google Shape;262;p1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63" name="Google Shape;263;p18" descr="maxresdefault.jpg"/>
          <p:cNvPicPr preferRelativeResize="0"/>
          <p:nvPr/>
        </p:nvPicPr>
        <p:blipFill rotWithShape="1">
          <a:blip r:embed="rId5">
            <a:alphaModFix/>
          </a:blip>
          <a:srcRect/>
          <a:stretch/>
        </p:blipFill>
        <p:spPr>
          <a:xfrm>
            <a:off x="1198722" y="2285837"/>
            <a:ext cx="6888630" cy="3874854"/>
          </a:xfrm>
          <a:prstGeom prst="rect">
            <a:avLst/>
          </a:prstGeom>
          <a:noFill/>
          <a:ln>
            <a:noFill/>
          </a:ln>
        </p:spPr>
      </p:pic>
      <p:cxnSp>
        <p:nvCxnSpPr>
          <p:cNvPr id="264" name="Google Shape;264;p18"/>
          <p:cNvCxnSpPr/>
          <p:nvPr/>
        </p:nvCxnSpPr>
        <p:spPr>
          <a:xfrm>
            <a:off x="4429292" y="2014099"/>
            <a:ext cx="142708" cy="3353197"/>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a:spLocks noGrp="1"/>
          </p:cNvSpPr>
          <p:nvPr>
            <p:ph type="title"/>
          </p:nvPr>
        </p:nvSpPr>
        <p:spPr>
          <a:xfrm>
            <a:off x="457200" y="69730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n-US"/>
              <a:t>What is a watershed?</a:t>
            </a:r>
            <a:endParaRPr/>
          </a:p>
        </p:txBody>
      </p:sp>
      <p:pic>
        <p:nvPicPr>
          <p:cNvPr id="277" name="Google Shape;277;p20" descr="maxresdefault.jpg"/>
          <p:cNvPicPr preferRelativeResize="0"/>
          <p:nvPr/>
        </p:nvPicPr>
        <p:blipFill rotWithShape="1">
          <a:blip r:embed="rId3">
            <a:alphaModFix/>
          </a:blip>
          <a:srcRect/>
          <a:stretch/>
        </p:blipFill>
        <p:spPr>
          <a:xfrm>
            <a:off x="1198722" y="2285837"/>
            <a:ext cx="6888630" cy="3874854"/>
          </a:xfrm>
          <a:prstGeom prst="rect">
            <a:avLst/>
          </a:prstGeom>
          <a:noFill/>
          <a:ln>
            <a:noFill/>
          </a:ln>
        </p:spPr>
      </p:pic>
      <p:sp>
        <p:nvSpPr>
          <p:cNvPr id="278" name="Google Shape;278;p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85" name="Google Shape;285;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2" descr="Tributaries | These tributaries look to drain into the large… | Flickr"/>
          <p:cNvPicPr preferRelativeResize="0"/>
          <p:nvPr/>
        </p:nvPicPr>
        <p:blipFill rotWithShape="1">
          <a:blip r:embed="rId3">
            <a:alphaModFix/>
          </a:blip>
          <a:srcRect/>
          <a:stretch/>
        </p:blipFill>
        <p:spPr>
          <a:xfrm>
            <a:off x="1452801" y="1505028"/>
            <a:ext cx="6827520" cy="5074920"/>
          </a:xfrm>
          <a:prstGeom prst="rect">
            <a:avLst/>
          </a:prstGeom>
          <a:noFill/>
          <a:ln>
            <a:noFill/>
          </a:ln>
        </p:spPr>
      </p:pic>
      <p:sp>
        <p:nvSpPr>
          <p:cNvPr id="292" name="Google Shape;292;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2"/>
          <p:cNvSpPr txBox="1"/>
          <p:nvPr/>
        </p:nvSpPr>
        <p:spPr>
          <a:xfrm>
            <a:off x="1092042" y="44429"/>
            <a:ext cx="754903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Watersheds are made up of </a:t>
            </a:r>
            <a:r>
              <a:rPr lang="en-US" sz="4000" b="1">
                <a:solidFill>
                  <a:srgbClr val="FF0000"/>
                </a:solidFill>
                <a:latin typeface="Calibri"/>
                <a:ea typeface="Calibri"/>
                <a:cs typeface="Calibri"/>
                <a:sym typeface="Calibri"/>
              </a:rPr>
              <a:t>tributaries</a:t>
            </a:r>
            <a:r>
              <a:rPr lang="en-US" sz="4000">
                <a:solidFill>
                  <a:schemeClr val="dk1"/>
                </a:solidFill>
                <a:latin typeface="Calibri"/>
                <a:ea typeface="Calibri"/>
                <a:cs typeface="Calibri"/>
                <a:sym typeface="Calibri"/>
              </a:rPr>
              <a:t>. </a:t>
            </a:r>
            <a:endParaRPr/>
          </a:p>
        </p:txBody>
      </p:sp>
      <p:cxnSp>
        <p:nvCxnSpPr>
          <p:cNvPr id="294" name="Google Shape;294;p22"/>
          <p:cNvCxnSpPr/>
          <p:nvPr/>
        </p:nvCxnSpPr>
        <p:spPr>
          <a:xfrm flipH="1">
            <a:off x="2758440" y="451104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5" name="Google Shape;295;p22"/>
          <p:cNvCxnSpPr/>
          <p:nvPr/>
        </p:nvCxnSpPr>
        <p:spPr>
          <a:xfrm flipH="1">
            <a:off x="5943600" y="3783408"/>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6" name="Google Shape;296;p22"/>
          <p:cNvCxnSpPr/>
          <p:nvPr/>
        </p:nvCxnSpPr>
        <p:spPr>
          <a:xfrm flipH="1">
            <a:off x="3208020" y="310896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97" name="Google Shape;297;p22"/>
          <p:cNvCxnSpPr/>
          <p:nvPr/>
        </p:nvCxnSpPr>
        <p:spPr>
          <a:xfrm rot="10800000">
            <a:off x="4572000" y="3686292"/>
            <a:ext cx="0" cy="712392"/>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3" descr="Cycles In Ecosystems - Lessons - Blendspace"/>
          <p:cNvPicPr preferRelativeResize="0"/>
          <p:nvPr/>
        </p:nvPicPr>
        <p:blipFill rotWithShape="1">
          <a:blip r:embed="rId3">
            <a:alphaModFix/>
          </a:blip>
          <a:srcRect/>
          <a:stretch/>
        </p:blipFill>
        <p:spPr>
          <a:xfrm>
            <a:off x="609600" y="655320"/>
            <a:ext cx="8382000" cy="5951220"/>
          </a:xfrm>
          <a:prstGeom prst="rect">
            <a:avLst/>
          </a:prstGeom>
          <a:noFill/>
          <a:ln>
            <a:noFill/>
          </a:ln>
        </p:spPr>
      </p:pic>
      <p:sp>
        <p:nvSpPr>
          <p:cNvPr id="304" name="Google Shape;304;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about </a:t>
            </a:r>
            <a:r>
              <a:rPr lang="en-US" sz="3600" u="sng"/>
              <a:t>local</a:t>
            </a:r>
            <a:r>
              <a:rPr lang="en-US" sz="3600"/>
              <a:t> watersheds?</a:t>
            </a:r>
            <a:endParaRPr sz="3600"/>
          </a:p>
        </p:txBody>
      </p:sp>
      <p:pic>
        <p:nvPicPr>
          <p:cNvPr id="311" name="Google Shape;311;p24" descr="virginia-ts600.jpg"/>
          <p:cNvPicPr preferRelativeResize="0"/>
          <p:nvPr/>
        </p:nvPicPr>
        <p:blipFill rotWithShape="1">
          <a:blip r:embed="rId3">
            <a:alphaModFix/>
          </a:blip>
          <a:srcRect/>
          <a:stretch/>
        </p:blipFill>
        <p:spPr>
          <a:xfrm>
            <a:off x="1181502" y="1588865"/>
            <a:ext cx="6753050" cy="4502033"/>
          </a:xfrm>
          <a:prstGeom prst="rect">
            <a:avLst/>
          </a:prstGeom>
          <a:noFill/>
          <a:ln>
            <a:noFill/>
          </a:ln>
        </p:spPr>
      </p:pic>
      <p:sp>
        <p:nvSpPr>
          <p:cNvPr id="312" name="Google Shape;312;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p:nvPr/>
        </p:nvSpPr>
        <p:spPr>
          <a:xfrm rot="8663208">
            <a:off x="4322382" y="4302658"/>
            <a:ext cx="2328140" cy="822616"/>
          </a:xfrm>
          <a:prstGeom prst="leftArrow">
            <a:avLst>
              <a:gd name="adj1" fmla="val 60000"/>
              <a:gd name="adj2" fmla="val 5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rot="5400000">
            <a:off x="3407840" y="3281942"/>
            <a:ext cx="2328300" cy="822600"/>
          </a:xfrm>
          <a:prstGeom prst="leftArrow">
            <a:avLst>
              <a:gd name="adj1" fmla="val 60000"/>
              <a:gd name="adj2" fmla="val 5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rot="2171087">
            <a:off x="2518459" y="4302665"/>
            <a:ext cx="2328286" cy="822598"/>
          </a:xfrm>
          <a:prstGeom prst="leftArrow">
            <a:avLst>
              <a:gd name="adj1" fmla="val 60000"/>
              <a:gd name="adj2" fmla="val 5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3128962" y="3766168"/>
            <a:ext cx="2886075" cy="2886075"/>
          </a:xfrm>
          <a:prstGeom prst="ellipse">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txBox="1"/>
          <p:nvPr/>
        </p:nvSpPr>
        <p:spPr>
          <a:xfrm>
            <a:off x="3551618" y="4188824"/>
            <a:ext cx="2040763" cy="2040763"/>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Major Watersheds in Virginia </a:t>
            </a:r>
            <a:endParaRPr sz="3200" b="1">
              <a:solidFill>
                <a:schemeClr val="lt1"/>
              </a:solidFill>
              <a:latin typeface="Calibri"/>
              <a:ea typeface="Calibri"/>
              <a:cs typeface="Calibri"/>
              <a:sym typeface="Calibri"/>
            </a:endParaRPr>
          </a:p>
        </p:txBody>
      </p:sp>
      <p:sp>
        <p:nvSpPr>
          <p:cNvPr id="323" name="Google Shape;323;p25"/>
          <p:cNvSpPr/>
          <p:nvPr/>
        </p:nvSpPr>
        <p:spPr>
          <a:xfrm>
            <a:off x="901" y="1871684"/>
            <a:ext cx="2741771" cy="2193417"/>
          </a:xfrm>
          <a:prstGeom prst="roundRect">
            <a:avLst>
              <a:gd name="adj" fmla="val 1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txBox="1"/>
          <p:nvPr/>
        </p:nvSpPr>
        <p:spPr>
          <a:xfrm>
            <a:off x="65144" y="1935927"/>
            <a:ext cx="2613285" cy="2064931"/>
          </a:xfrm>
          <a:prstGeom prst="rect">
            <a:avLst/>
          </a:prstGeom>
          <a:noFill/>
          <a:ln>
            <a:noFill/>
          </a:ln>
        </p:spPr>
        <p:txBody>
          <a:bodyPr spcFirstLastPara="1" wrap="square" lIns="74275" tIns="74275" rIns="74275" bIns="74275"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b="1">
                <a:solidFill>
                  <a:schemeClr val="lt1"/>
                </a:solidFill>
                <a:latin typeface="Calibri"/>
                <a:ea typeface="Calibri"/>
                <a:cs typeface="Calibri"/>
                <a:sym typeface="Calibri"/>
              </a:rPr>
              <a:t>Chesapeake Bay</a:t>
            </a:r>
            <a:endParaRPr/>
          </a:p>
        </p:txBody>
      </p:sp>
      <p:sp>
        <p:nvSpPr>
          <p:cNvPr id="325" name="Google Shape;325;p25"/>
          <p:cNvSpPr/>
          <p:nvPr/>
        </p:nvSpPr>
        <p:spPr>
          <a:xfrm>
            <a:off x="3201114" y="205758"/>
            <a:ext cx="2741771" cy="2193417"/>
          </a:xfrm>
          <a:prstGeom prst="roundRect">
            <a:avLst>
              <a:gd name="adj" fmla="val 1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5"/>
          <p:cNvSpPr txBox="1"/>
          <p:nvPr/>
        </p:nvSpPr>
        <p:spPr>
          <a:xfrm>
            <a:off x="3265357" y="270001"/>
            <a:ext cx="2613285" cy="2064931"/>
          </a:xfrm>
          <a:prstGeom prst="rect">
            <a:avLst/>
          </a:prstGeom>
          <a:noFill/>
          <a:ln>
            <a:noFill/>
          </a:ln>
        </p:spPr>
        <p:txBody>
          <a:bodyPr spcFirstLastPara="1" wrap="square" lIns="74275" tIns="74275" rIns="74275" bIns="74275"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b="1">
                <a:solidFill>
                  <a:schemeClr val="lt1"/>
                </a:solidFill>
                <a:latin typeface="Calibri"/>
                <a:ea typeface="Calibri"/>
                <a:cs typeface="Calibri"/>
                <a:sym typeface="Calibri"/>
              </a:rPr>
              <a:t>North Carolina Sounds</a:t>
            </a:r>
            <a:endParaRPr/>
          </a:p>
        </p:txBody>
      </p:sp>
      <p:sp>
        <p:nvSpPr>
          <p:cNvPr id="327" name="Google Shape;327;p25"/>
          <p:cNvSpPr/>
          <p:nvPr/>
        </p:nvSpPr>
        <p:spPr>
          <a:xfrm>
            <a:off x="6401327" y="1871684"/>
            <a:ext cx="2741771" cy="2193417"/>
          </a:xfrm>
          <a:prstGeom prst="roundRect">
            <a:avLst>
              <a:gd name="adj" fmla="val 1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txBox="1"/>
          <p:nvPr/>
        </p:nvSpPr>
        <p:spPr>
          <a:xfrm>
            <a:off x="6465570" y="1935927"/>
            <a:ext cx="2613285" cy="2064931"/>
          </a:xfrm>
          <a:prstGeom prst="rect">
            <a:avLst/>
          </a:prstGeom>
          <a:noFill/>
          <a:ln>
            <a:noFill/>
          </a:ln>
        </p:spPr>
        <p:txBody>
          <a:bodyPr spcFirstLastPara="1" wrap="square" lIns="74275" tIns="74275" rIns="74275" bIns="74275" anchor="ctr" anchorCtr="0">
            <a:noAutofit/>
          </a:bodyPr>
          <a:lstStyle/>
          <a:p>
            <a:pPr marL="0" marR="0" lvl="0" indent="0" algn="ctr" rtl="0">
              <a:lnSpc>
                <a:spcPct val="90000"/>
              </a:lnSpc>
              <a:spcBef>
                <a:spcPts val="0"/>
              </a:spcBef>
              <a:spcAft>
                <a:spcPts val="0"/>
              </a:spcAft>
              <a:buClr>
                <a:schemeClr val="lt1"/>
              </a:buClr>
              <a:buSzPts val="3900"/>
              <a:buFont typeface="Calibri"/>
              <a:buNone/>
            </a:pPr>
            <a:r>
              <a:rPr lang="en-US" sz="3900" b="1">
                <a:solidFill>
                  <a:schemeClr val="lt1"/>
                </a:solidFill>
                <a:latin typeface="Calibri"/>
                <a:ea typeface="Calibri"/>
                <a:cs typeface="Calibri"/>
                <a:sym typeface="Calibri"/>
              </a:rPr>
              <a:t>Gulf of Mexico</a:t>
            </a:r>
            <a:endParaRPr/>
          </a:p>
        </p:txBody>
      </p:sp>
      <p:sp>
        <p:nvSpPr>
          <p:cNvPr id="329" name="Google Shape;329;p2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6" descr="watershed-1.jpg"/>
          <p:cNvPicPr preferRelativeResize="0"/>
          <p:nvPr/>
        </p:nvPicPr>
        <p:blipFill rotWithShape="1">
          <a:blip r:embed="rId3">
            <a:alphaModFix/>
          </a:blip>
          <a:srcRect/>
          <a:stretch/>
        </p:blipFill>
        <p:spPr>
          <a:xfrm>
            <a:off x="218657" y="871099"/>
            <a:ext cx="8706686" cy="5385419"/>
          </a:xfrm>
          <a:prstGeom prst="rect">
            <a:avLst/>
          </a:prstGeom>
          <a:noFill/>
          <a:ln>
            <a:noFill/>
          </a:ln>
        </p:spPr>
      </p:pic>
      <p:sp>
        <p:nvSpPr>
          <p:cNvPr id="336" name="Google Shape;336;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7" descr="watershed-1.jpg"/>
          <p:cNvPicPr preferRelativeResize="0"/>
          <p:nvPr/>
        </p:nvPicPr>
        <p:blipFill rotWithShape="1">
          <a:blip r:embed="rId3">
            <a:alphaModFix/>
          </a:blip>
          <a:srcRect/>
          <a:stretch/>
        </p:blipFill>
        <p:spPr>
          <a:xfrm>
            <a:off x="218657" y="871099"/>
            <a:ext cx="8706686" cy="5385419"/>
          </a:xfrm>
          <a:prstGeom prst="rect">
            <a:avLst/>
          </a:prstGeom>
          <a:noFill/>
          <a:ln>
            <a:noFill/>
          </a:ln>
        </p:spPr>
      </p:pic>
      <p:sp>
        <p:nvSpPr>
          <p:cNvPr id="343" name="Google Shape;343;p27"/>
          <p:cNvSpPr/>
          <p:nvPr/>
        </p:nvSpPr>
        <p:spPr>
          <a:xfrm rot="1599209">
            <a:off x="4063145" y="2371183"/>
            <a:ext cx="3560664" cy="2385251"/>
          </a:xfrm>
          <a:prstGeom prst="ellipse">
            <a:avLst/>
          </a:prstGeom>
          <a:noFill/>
          <a:ln w="1333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txBox="1"/>
          <p:nvPr/>
        </p:nvSpPr>
        <p:spPr>
          <a:xfrm>
            <a:off x="722550" y="137951"/>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watersheds and Why are Virginia’s watersheds important? Do you live in a watershed?</a:t>
            </a:r>
            <a:endParaRPr/>
          </a:p>
        </p:txBody>
      </p:sp>
      <p:pic>
        <p:nvPicPr>
          <p:cNvPr id="129" name="Google Shape;129;p3" descr="watershed-1.jpg"/>
          <p:cNvPicPr preferRelativeResize="0"/>
          <p:nvPr/>
        </p:nvPicPr>
        <p:blipFill rotWithShape="1">
          <a:blip r:embed="rId4">
            <a:alphaModFix/>
          </a:blip>
          <a:srcRect/>
          <a:stretch/>
        </p:blipFill>
        <p:spPr>
          <a:xfrm>
            <a:off x="218657" y="1615440"/>
            <a:ext cx="8706686" cy="49581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8" descr="Image result for watersheds that make up the chesapeake bay watershed"/>
          <p:cNvPicPr preferRelativeResize="0"/>
          <p:nvPr/>
        </p:nvPicPr>
        <p:blipFill rotWithShape="1">
          <a:blip r:embed="rId3">
            <a:alphaModFix/>
          </a:blip>
          <a:srcRect/>
          <a:stretch/>
        </p:blipFill>
        <p:spPr>
          <a:xfrm>
            <a:off x="1320058" y="909434"/>
            <a:ext cx="6503884" cy="5318760"/>
          </a:xfrm>
          <a:prstGeom prst="rect">
            <a:avLst/>
          </a:prstGeom>
          <a:noFill/>
          <a:ln>
            <a:noFill/>
          </a:ln>
        </p:spPr>
      </p:pic>
      <p:sp>
        <p:nvSpPr>
          <p:cNvPr id="351" name="Google Shape;351;p2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9" descr="Image result for image of plants and animals ecosystem of virginia watershed"/>
          <p:cNvPicPr preferRelativeResize="0"/>
          <p:nvPr/>
        </p:nvPicPr>
        <p:blipFill rotWithShape="1">
          <a:blip r:embed="rId3">
            <a:alphaModFix/>
          </a:blip>
          <a:srcRect/>
          <a:stretch/>
        </p:blipFill>
        <p:spPr>
          <a:xfrm>
            <a:off x="684701" y="1828800"/>
            <a:ext cx="7774597" cy="4670780"/>
          </a:xfrm>
          <a:prstGeom prst="rect">
            <a:avLst/>
          </a:prstGeom>
          <a:noFill/>
          <a:ln>
            <a:noFill/>
          </a:ln>
        </p:spPr>
      </p:pic>
      <p:sp>
        <p:nvSpPr>
          <p:cNvPr id="358" name="Google Shape;358;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txBox="1"/>
          <p:nvPr/>
        </p:nvSpPr>
        <p:spPr>
          <a:xfrm>
            <a:off x="567690" y="578711"/>
            <a:ext cx="80904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Virginia’s watersheds are important ecosystems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30" descr="Sediment Pollution - Rolanka International, Inc"/>
          <p:cNvPicPr preferRelativeResize="0"/>
          <p:nvPr/>
        </p:nvPicPr>
        <p:blipFill rotWithShape="1">
          <a:blip r:embed="rId4">
            <a:alphaModFix/>
          </a:blip>
          <a:srcRect/>
          <a:stretch/>
        </p:blipFill>
        <p:spPr>
          <a:xfrm>
            <a:off x="367615" y="1600786"/>
            <a:ext cx="3835400" cy="2120900"/>
          </a:xfrm>
          <a:prstGeom prst="rect">
            <a:avLst/>
          </a:prstGeom>
          <a:noFill/>
          <a:ln>
            <a:noFill/>
          </a:ln>
        </p:spPr>
      </p:pic>
      <p:sp>
        <p:nvSpPr>
          <p:cNvPr id="367" name="Google Shape;367;p30"/>
          <p:cNvSpPr txBox="1"/>
          <p:nvPr/>
        </p:nvSpPr>
        <p:spPr>
          <a:xfrm>
            <a:off x="1378629" y="1077566"/>
            <a:ext cx="156953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Sediment</a:t>
            </a:r>
            <a:endParaRPr/>
          </a:p>
        </p:txBody>
      </p:sp>
      <p:pic>
        <p:nvPicPr>
          <p:cNvPr id="368" name="Google Shape;368;p30" descr="When It Rains, It Pours: The Effects of Stormwater Runoff"/>
          <p:cNvPicPr preferRelativeResize="0"/>
          <p:nvPr/>
        </p:nvPicPr>
        <p:blipFill rotWithShape="1">
          <a:blip r:embed="rId5">
            <a:alphaModFix/>
          </a:blip>
          <a:srcRect/>
          <a:stretch/>
        </p:blipFill>
        <p:spPr>
          <a:xfrm>
            <a:off x="4844178" y="1600786"/>
            <a:ext cx="3492500" cy="2120900"/>
          </a:xfrm>
          <a:prstGeom prst="rect">
            <a:avLst/>
          </a:prstGeom>
          <a:noFill/>
          <a:ln>
            <a:noFill/>
          </a:ln>
        </p:spPr>
      </p:pic>
      <p:sp>
        <p:nvSpPr>
          <p:cNvPr id="369" name="Google Shape;369;p30"/>
          <p:cNvSpPr txBox="1"/>
          <p:nvPr/>
        </p:nvSpPr>
        <p:spPr>
          <a:xfrm>
            <a:off x="5143494" y="1077566"/>
            <a:ext cx="28938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Stormwater runoff</a:t>
            </a:r>
            <a:endParaRPr/>
          </a:p>
        </p:txBody>
      </p:sp>
      <p:pic>
        <p:nvPicPr>
          <p:cNvPr id="370" name="Google Shape;370;p30" descr="Yangtze River deposits 55% of river plastic – but China is tackling trash -  Verdict"/>
          <p:cNvPicPr preferRelativeResize="0"/>
          <p:nvPr/>
        </p:nvPicPr>
        <p:blipFill rotWithShape="1">
          <a:blip r:embed="rId6">
            <a:alphaModFix/>
          </a:blip>
          <a:srcRect/>
          <a:stretch/>
        </p:blipFill>
        <p:spPr>
          <a:xfrm>
            <a:off x="2825750" y="4427220"/>
            <a:ext cx="3492500" cy="2324100"/>
          </a:xfrm>
          <a:prstGeom prst="rect">
            <a:avLst/>
          </a:prstGeom>
          <a:noFill/>
          <a:ln>
            <a:noFill/>
          </a:ln>
        </p:spPr>
      </p:pic>
      <p:sp>
        <p:nvSpPr>
          <p:cNvPr id="371" name="Google Shape;371;p30"/>
          <p:cNvSpPr txBox="1"/>
          <p:nvPr/>
        </p:nvSpPr>
        <p:spPr>
          <a:xfrm>
            <a:off x="4076800" y="3904000"/>
            <a:ext cx="1066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Trash</a:t>
            </a:r>
            <a:endParaRPr/>
          </a:p>
        </p:txBody>
      </p:sp>
      <p:sp>
        <p:nvSpPr>
          <p:cNvPr id="372" name="Google Shape;372;p30"/>
          <p:cNvSpPr txBox="1"/>
          <p:nvPr/>
        </p:nvSpPr>
        <p:spPr>
          <a:xfrm>
            <a:off x="1092042" y="44429"/>
            <a:ext cx="75490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Watershed and </a:t>
            </a:r>
            <a:r>
              <a:rPr lang="en-US" sz="4000" b="1">
                <a:solidFill>
                  <a:srgbClr val="FF0000"/>
                </a:solidFill>
                <a:latin typeface="Calibri"/>
                <a:ea typeface="Calibri"/>
                <a:cs typeface="Calibri"/>
                <a:sym typeface="Calibri"/>
              </a:rPr>
              <a:t>Pollutants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31" descr="World water pollution at an all time high endangering public health. For  water purity, water saf… | Pollution prevention, Water pollution, Water  pollution solutions"/>
          <p:cNvPicPr preferRelativeResize="0"/>
          <p:nvPr/>
        </p:nvPicPr>
        <p:blipFill rotWithShape="1">
          <a:blip r:embed="rId3">
            <a:alphaModFix/>
          </a:blip>
          <a:srcRect/>
          <a:stretch/>
        </p:blipFill>
        <p:spPr>
          <a:xfrm>
            <a:off x="2042160" y="1137284"/>
            <a:ext cx="4785360" cy="4943476"/>
          </a:xfrm>
          <a:prstGeom prst="rect">
            <a:avLst/>
          </a:prstGeom>
          <a:noFill/>
          <a:ln>
            <a:noFill/>
          </a:ln>
        </p:spPr>
      </p:pic>
      <p:sp>
        <p:nvSpPr>
          <p:cNvPr id="379" name="Google Shape;379;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How to sweep sunshine off your driveway - YouTube">
            <a:extLst>
              <a:ext uri="{FF2B5EF4-FFF2-40B4-BE49-F238E27FC236}">
                <a16:creationId xmlns:a16="http://schemas.microsoft.com/office/drawing/2014/main" id="{D161EC4D-D87A-43E2-881C-ED80BFEBB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89" y="1510301"/>
            <a:ext cx="7142823" cy="4017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descr="At home | River Guardians"/>
          <p:cNvPicPr preferRelativeResize="0"/>
          <p:nvPr/>
        </p:nvPicPr>
        <p:blipFill rotWithShape="1">
          <a:blip r:embed="rId3">
            <a:alphaModFix/>
          </a:blip>
          <a:srcRect/>
          <a:stretch/>
        </p:blipFill>
        <p:spPr>
          <a:xfrm>
            <a:off x="1432560" y="868680"/>
            <a:ext cx="6720840" cy="5074920"/>
          </a:xfrm>
          <a:prstGeom prst="rect">
            <a:avLst/>
          </a:prstGeom>
          <a:noFill/>
          <a:ln>
            <a:noFill/>
          </a:ln>
        </p:spPr>
      </p:pic>
      <p:sp>
        <p:nvSpPr>
          <p:cNvPr id="393" name="Google Shape;393;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4" descr="Control Erosion in the Landscape"/>
          <p:cNvPicPr preferRelativeResize="0"/>
          <p:nvPr/>
        </p:nvPicPr>
        <p:blipFill rotWithShape="1">
          <a:blip r:embed="rId3">
            <a:alphaModFix/>
          </a:blip>
          <a:srcRect/>
          <a:stretch/>
        </p:blipFill>
        <p:spPr>
          <a:xfrm>
            <a:off x="1371600" y="1066800"/>
            <a:ext cx="6858000" cy="4724400"/>
          </a:xfrm>
          <a:prstGeom prst="rect">
            <a:avLst/>
          </a:prstGeom>
          <a:noFill/>
          <a:ln>
            <a:noFill/>
          </a:ln>
        </p:spPr>
      </p:pic>
      <p:sp>
        <p:nvSpPr>
          <p:cNvPr id="400" name="Google Shape;400;p3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36" descr="Tributaries | These tributaries look to drain into the large… | Flickr"/>
          <p:cNvPicPr preferRelativeResize="0"/>
          <p:nvPr/>
        </p:nvPicPr>
        <p:blipFill rotWithShape="1">
          <a:blip r:embed="rId3">
            <a:alphaModFix/>
          </a:blip>
          <a:srcRect/>
          <a:stretch/>
        </p:blipFill>
        <p:spPr>
          <a:xfrm>
            <a:off x="1437561" y="1505028"/>
            <a:ext cx="6827520" cy="5074920"/>
          </a:xfrm>
          <a:prstGeom prst="rect">
            <a:avLst/>
          </a:prstGeom>
          <a:noFill/>
          <a:ln>
            <a:noFill/>
          </a:ln>
        </p:spPr>
      </p:pic>
      <p:sp>
        <p:nvSpPr>
          <p:cNvPr id="413" name="Google Shape;413;p36"/>
          <p:cNvSpPr txBox="1"/>
          <p:nvPr/>
        </p:nvSpPr>
        <p:spPr>
          <a:xfrm>
            <a:off x="849542" y="-24307"/>
            <a:ext cx="829445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tributaries and how are they important to watersheds?</a:t>
            </a:r>
            <a:endParaRPr/>
          </a:p>
        </p:txBody>
      </p:sp>
      <p:cxnSp>
        <p:nvCxnSpPr>
          <p:cNvPr id="414" name="Google Shape;414;p36"/>
          <p:cNvCxnSpPr/>
          <p:nvPr/>
        </p:nvCxnSpPr>
        <p:spPr>
          <a:xfrm flipH="1">
            <a:off x="2758440" y="451104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15" name="Google Shape;415;p36"/>
          <p:cNvCxnSpPr/>
          <p:nvPr/>
        </p:nvCxnSpPr>
        <p:spPr>
          <a:xfrm flipH="1">
            <a:off x="5943600" y="3783408"/>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16" name="Google Shape;416;p36"/>
          <p:cNvCxnSpPr/>
          <p:nvPr/>
        </p:nvCxnSpPr>
        <p:spPr>
          <a:xfrm flipH="1">
            <a:off x="3208020" y="310896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17" name="Google Shape;417;p36"/>
          <p:cNvCxnSpPr/>
          <p:nvPr/>
        </p:nvCxnSpPr>
        <p:spPr>
          <a:xfrm rot="10800000">
            <a:off x="4572000" y="3686292"/>
            <a:ext cx="0" cy="712392"/>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sp>
        <p:nvSpPr>
          <p:cNvPr id="418" name="Google Shape;418;p3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7"/>
          <p:cNvSpPr txBox="1">
            <a:spLocks noGrp="1"/>
          </p:cNvSpPr>
          <p:nvPr>
            <p:ph type="title"/>
          </p:nvPr>
        </p:nvSpPr>
        <p:spPr>
          <a:xfrm>
            <a:off x="701040" y="424771"/>
            <a:ext cx="844295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Give an example of another freshwater source that can make up a watershed.</a:t>
            </a:r>
            <a:endParaRPr/>
          </a:p>
        </p:txBody>
      </p:sp>
      <p:sp>
        <p:nvSpPr>
          <p:cNvPr id="425" name="Google Shape;425;p3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p37"/>
          <p:cNvPicPr preferRelativeResize="0"/>
          <p:nvPr/>
        </p:nvPicPr>
        <p:blipFill>
          <a:blip r:embed="rId4">
            <a:alphaModFix/>
          </a:blip>
          <a:stretch>
            <a:fillRect/>
          </a:stretch>
        </p:blipFill>
        <p:spPr>
          <a:xfrm>
            <a:off x="1167688" y="2090302"/>
            <a:ext cx="6808625" cy="4471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p:nvPr/>
        </p:nvSpPr>
        <p:spPr>
          <a:xfrm>
            <a:off x="2301072" y="693336"/>
            <a:ext cx="47470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136" name="Google Shape;136;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txBox="1"/>
          <p:nvPr/>
        </p:nvSpPr>
        <p:spPr>
          <a:xfrm>
            <a:off x="2564768" y="1648966"/>
            <a:ext cx="427815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a Watershed?</a:t>
            </a:r>
            <a:endParaRPr sz="3600" u="sng">
              <a:solidFill>
                <a:schemeClr val="dk1"/>
              </a:solidFill>
              <a:latin typeface="Calibri"/>
              <a:ea typeface="Calibri"/>
              <a:cs typeface="Calibri"/>
              <a:sym typeface="Calibri"/>
            </a:endParaRPr>
          </a:p>
        </p:txBody>
      </p:sp>
      <p:sp>
        <p:nvSpPr>
          <p:cNvPr id="138" name="Google Shape;138;p4"/>
          <p:cNvSpPr txBox="1"/>
          <p:nvPr/>
        </p:nvSpPr>
        <p:spPr>
          <a:xfrm>
            <a:off x="1134304" y="3153052"/>
            <a:ext cx="7514492"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Before</a:t>
            </a:r>
            <a:r>
              <a:rPr lang="en-US" sz="1600" i="1" u="sng">
                <a:solidFill>
                  <a:schemeClr val="dk1"/>
                </a:solidFill>
                <a:latin typeface="Calibri"/>
                <a:ea typeface="Calibri"/>
                <a:cs typeface="Calibri"/>
                <a:sym typeface="Calibri"/>
              </a:rPr>
              <a:t>:</a:t>
            </a:r>
            <a:r>
              <a:rPr lang="en-US" sz="1600" i="1">
                <a:solidFill>
                  <a:schemeClr val="dk1"/>
                </a:solidFill>
                <a:latin typeface="Calibri"/>
                <a:ea typeface="Calibri"/>
                <a:cs typeface="Calibri"/>
                <a:sym typeface="Calibri"/>
              </a:rPr>
              <a:t> Click on the video link above to show a video introducing watersheds. Before showing the video, ask students what they already know about watersheds.</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During</a:t>
            </a:r>
            <a:r>
              <a:rPr lang="en-US" sz="1600" i="1">
                <a:solidFill>
                  <a:schemeClr val="dk1"/>
                </a:solidFill>
                <a:latin typeface="Calibri"/>
                <a:ea typeface="Calibri"/>
                <a:cs typeface="Calibri"/>
                <a:sym typeface="Calibri"/>
              </a:rPr>
              <a:t>: While playing the video for your students, be sure to pause to check for understanding (What is a watershed?, What can be part of a watershed?, etc.)</a:t>
            </a:r>
            <a:endParaRPr/>
          </a:p>
          <a:p>
            <a:pPr marL="0" marR="0" lvl="0" indent="0" algn="l" rtl="0">
              <a:spcBef>
                <a:spcPts val="0"/>
              </a:spcBef>
              <a:spcAft>
                <a:spcPts val="0"/>
              </a:spcAft>
              <a:buNone/>
            </a:pPr>
            <a:r>
              <a:rPr lang="en-US" sz="1600" b="1" i="1" u="sng">
                <a:solidFill>
                  <a:schemeClr val="dk1"/>
                </a:solidFill>
                <a:latin typeface="Calibri"/>
                <a:ea typeface="Calibri"/>
                <a:cs typeface="Calibri"/>
                <a:sym typeface="Calibri"/>
              </a:rPr>
              <a:t>After</a:t>
            </a:r>
            <a:r>
              <a:rPr lang="en-US" sz="1600" i="1">
                <a:solidFill>
                  <a:schemeClr val="dk1"/>
                </a:solidFill>
                <a:latin typeface="Calibri"/>
                <a:ea typeface="Calibri"/>
                <a:cs typeface="Calibri"/>
                <a:sym typeface="Calibri"/>
              </a:rPr>
              <a:t>: Tell students that they will be learning more about Virginia watersheds and why they are important in this lesson.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8"/>
          <p:cNvSpPr/>
          <p:nvPr/>
        </p:nvSpPr>
        <p:spPr>
          <a:xfrm rot="8568257">
            <a:off x="4358780" y="4304883"/>
            <a:ext cx="2616702" cy="822433"/>
          </a:xfrm>
          <a:prstGeom prst="leftArrow">
            <a:avLst>
              <a:gd name="adj1" fmla="val 60000"/>
              <a:gd name="adj2" fmla="val 5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rot="2121117">
            <a:off x="2417364" y="4304883"/>
            <a:ext cx="2711211" cy="822410"/>
          </a:xfrm>
          <a:prstGeom prst="leftArrow">
            <a:avLst>
              <a:gd name="adj1" fmla="val 60000"/>
              <a:gd name="adj2" fmla="val 5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rot="5400000">
            <a:off x="3585569" y="3526768"/>
            <a:ext cx="2404200" cy="822600"/>
          </a:xfrm>
          <a:prstGeom prst="leftArrow">
            <a:avLst>
              <a:gd name="adj1" fmla="val 60000"/>
              <a:gd name="adj2" fmla="val 5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3677450" y="4394365"/>
            <a:ext cx="2220430" cy="2401820"/>
          </a:xfrm>
          <a:prstGeom prst="ellipse">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8"/>
          <p:cNvSpPr txBox="1"/>
          <p:nvPr/>
        </p:nvSpPr>
        <p:spPr>
          <a:xfrm>
            <a:off x="4002624" y="4746103"/>
            <a:ext cx="1570082" cy="1698344"/>
          </a:xfrm>
          <a:prstGeom prst="rect">
            <a:avLst/>
          </a:prstGeom>
          <a:no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en-US" sz="2500" b="1">
                <a:solidFill>
                  <a:schemeClr val="lt1"/>
                </a:solidFill>
                <a:latin typeface="Calibri"/>
                <a:ea typeface="Calibri"/>
                <a:cs typeface="Calibri"/>
                <a:sym typeface="Calibri"/>
              </a:rPr>
              <a:t>Major watersheds in Virginia </a:t>
            </a:r>
            <a:endParaRPr sz="2500" b="1">
              <a:solidFill>
                <a:schemeClr val="lt1"/>
              </a:solidFill>
              <a:latin typeface="Calibri"/>
              <a:ea typeface="Calibri"/>
              <a:cs typeface="Calibri"/>
              <a:sym typeface="Calibri"/>
            </a:endParaRPr>
          </a:p>
        </p:txBody>
      </p:sp>
      <p:sp>
        <p:nvSpPr>
          <p:cNvPr id="437" name="Google Shape;437;p38"/>
          <p:cNvSpPr/>
          <p:nvPr/>
        </p:nvSpPr>
        <p:spPr>
          <a:xfrm>
            <a:off x="499333" y="2602695"/>
            <a:ext cx="2133975" cy="1212389"/>
          </a:xfrm>
          <a:prstGeom prst="roundRect">
            <a:avLst>
              <a:gd name="adj" fmla="val 1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8"/>
          <p:cNvSpPr txBox="1"/>
          <p:nvPr/>
        </p:nvSpPr>
        <p:spPr>
          <a:xfrm>
            <a:off x="534843" y="2638205"/>
            <a:ext cx="2062955" cy="1141369"/>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439" name="Google Shape;439;p38"/>
          <p:cNvSpPr/>
          <p:nvPr/>
        </p:nvSpPr>
        <p:spPr>
          <a:xfrm>
            <a:off x="3416780" y="1422392"/>
            <a:ext cx="2741771" cy="856002"/>
          </a:xfrm>
          <a:prstGeom prst="roundRect">
            <a:avLst>
              <a:gd name="adj" fmla="val 1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8"/>
          <p:cNvSpPr txBox="1"/>
          <p:nvPr/>
        </p:nvSpPr>
        <p:spPr>
          <a:xfrm>
            <a:off x="3441851" y="1447463"/>
            <a:ext cx="2691629" cy="805860"/>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441" name="Google Shape;441;p38"/>
          <p:cNvSpPr/>
          <p:nvPr/>
        </p:nvSpPr>
        <p:spPr>
          <a:xfrm>
            <a:off x="6096634" y="2875161"/>
            <a:ext cx="2741771" cy="939923"/>
          </a:xfrm>
          <a:prstGeom prst="roundRect">
            <a:avLst>
              <a:gd name="adj" fmla="val 1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txBox="1"/>
          <p:nvPr/>
        </p:nvSpPr>
        <p:spPr>
          <a:xfrm>
            <a:off x="6218152" y="2894709"/>
            <a:ext cx="2686713" cy="884865"/>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443" name="Google Shape;443;p38"/>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are the three major watersheds in Virginia?</a:t>
            </a:r>
            <a:endParaRPr/>
          </a:p>
        </p:txBody>
      </p:sp>
      <p:sp>
        <p:nvSpPr>
          <p:cNvPr id="444" name="Google Shape;444;p3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39" descr="watershed-1.jpg"/>
          <p:cNvPicPr preferRelativeResize="0"/>
          <p:nvPr/>
        </p:nvPicPr>
        <p:blipFill rotWithShape="1">
          <a:blip r:embed="rId3">
            <a:alphaModFix/>
          </a:blip>
          <a:srcRect/>
          <a:stretch/>
        </p:blipFill>
        <p:spPr>
          <a:xfrm>
            <a:off x="218657" y="1539240"/>
            <a:ext cx="8706686" cy="5037318"/>
          </a:xfrm>
          <a:prstGeom prst="rect">
            <a:avLst/>
          </a:prstGeom>
          <a:noFill/>
          <a:ln>
            <a:noFill/>
          </a:ln>
        </p:spPr>
      </p:pic>
      <p:sp>
        <p:nvSpPr>
          <p:cNvPr id="451" name="Google Shape;451;p39"/>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is the largest watershed in Virginia?</a:t>
            </a:r>
            <a:endParaRPr/>
          </a:p>
        </p:txBody>
      </p:sp>
      <p:sp>
        <p:nvSpPr>
          <p:cNvPr id="452" name="Google Shape;452;p3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0" descr="Image result for watersheds that make up the chesapeake bay watershed"/>
          <p:cNvPicPr preferRelativeResize="0"/>
          <p:nvPr/>
        </p:nvPicPr>
        <p:blipFill rotWithShape="1">
          <a:blip r:embed="rId3">
            <a:alphaModFix/>
          </a:blip>
          <a:srcRect/>
          <a:stretch/>
        </p:blipFill>
        <p:spPr>
          <a:xfrm>
            <a:off x="1478965" y="1549857"/>
            <a:ext cx="6186070" cy="4892040"/>
          </a:xfrm>
          <a:prstGeom prst="rect">
            <a:avLst/>
          </a:prstGeom>
          <a:noFill/>
          <a:ln>
            <a:noFill/>
          </a:ln>
        </p:spPr>
      </p:pic>
      <p:sp>
        <p:nvSpPr>
          <p:cNvPr id="459" name="Google Shape;459;p40"/>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Explain what makes up a larger watershed.</a:t>
            </a:r>
            <a:endParaRPr/>
          </a:p>
        </p:txBody>
      </p:sp>
      <p:sp>
        <p:nvSpPr>
          <p:cNvPr id="460" name="Google Shape;460;p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1" descr="Image result for image of plants and animals ecosystem of virginia watershed"/>
          <p:cNvPicPr preferRelativeResize="0"/>
          <p:nvPr/>
        </p:nvPicPr>
        <p:blipFill rotWithShape="1">
          <a:blip r:embed="rId3">
            <a:alphaModFix/>
          </a:blip>
          <a:srcRect/>
          <a:stretch/>
        </p:blipFill>
        <p:spPr>
          <a:xfrm>
            <a:off x="413335" y="1334590"/>
            <a:ext cx="8244840" cy="5288280"/>
          </a:xfrm>
          <a:prstGeom prst="rect">
            <a:avLst/>
          </a:prstGeom>
          <a:noFill/>
          <a:ln>
            <a:noFill/>
          </a:ln>
        </p:spPr>
      </p:pic>
      <p:sp>
        <p:nvSpPr>
          <p:cNvPr id="467" name="Google Shape;467;p41"/>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Why are Virginia’s watersheds important?</a:t>
            </a:r>
            <a:endParaRPr/>
          </a:p>
        </p:txBody>
      </p:sp>
      <p:sp>
        <p:nvSpPr>
          <p:cNvPr id="468" name="Google Shape;468;p4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42" descr="Sediment Pollution - Rolanka International, Inc"/>
          <p:cNvPicPr preferRelativeResize="0"/>
          <p:nvPr/>
        </p:nvPicPr>
        <p:blipFill rotWithShape="1">
          <a:blip r:embed="rId3">
            <a:alphaModFix/>
          </a:blip>
          <a:srcRect/>
          <a:stretch/>
        </p:blipFill>
        <p:spPr>
          <a:xfrm>
            <a:off x="367615" y="1600786"/>
            <a:ext cx="3835400" cy="2120900"/>
          </a:xfrm>
          <a:prstGeom prst="rect">
            <a:avLst/>
          </a:prstGeom>
          <a:noFill/>
          <a:ln>
            <a:noFill/>
          </a:ln>
        </p:spPr>
      </p:pic>
      <p:pic>
        <p:nvPicPr>
          <p:cNvPr id="475" name="Google Shape;475;p42" descr="When It Rains, It Pours: The Effects of Stormwater Runoff"/>
          <p:cNvPicPr preferRelativeResize="0"/>
          <p:nvPr/>
        </p:nvPicPr>
        <p:blipFill rotWithShape="1">
          <a:blip r:embed="rId4">
            <a:alphaModFix/>
          </a:blip>
          <a:srcRect/>
          <a:stretch/>
        </p:blipFill>
        <p:spPr>
          <a:xfrm>
            <a:off x="4844178" y="1600786"/>
            <a:ext cx="3492500" cy="2120900"/>
          </a:xfrm>
          <a:prstGeom prst="rect">
            <a:avLst/>
          </a:prstGeom>
          <a:noFill/>
          <a:ln>
            <a:noFill/>
          </a:ln>
        </p:spPr>
      </p:pic>
      <p:pic>
        <p:nvPicPr>
          <p:cNvPr id="476" name="Google Shape;476;p42" descr="Yangtze River deposits 55% of river plastic – but China is tackling trash -  Verdict"/>
          <p:cNvPicPr preferRelativeResize="0"/>
          <p:nvPr/>
        </p:nvPicPr>
        <p:blipFill rotWithShape="1">
          <a:blip r:embed="rId5">
            <a:alphaModFix/>
          </a:blip>
          <a:srcRect/>
          <a:stretch/>
        </p:blipFill>
        <p:spPr>
          <a:xfrm>
            <a:off x="2825750" y="4427220"/>
            <a:ext cx="3492500" cy="2324100"/>
          </a:xfrm>
          <a:prstGeom prst="rect">
            <a:avLst/>
          </a:prstGeom>
          <a:noFill/>
          <a:ln>
            <a:noFill/>
          </a:ln>
        </p:spPr>
      </p:pic>
      <p:sp>
        <p:nvSpPr>
          <p:cNvPr id="477" name="Google Shape;477;p42"/>
          <p:cNvSpPr txBox="1"/>
          <p:nvPr/>
        </p:nvSpPr>
        <p:spPr>
          <a:xfrm>
            <a:off x="1092042" y="44429"/>
            <a:ext cx="7548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Name and explain one way watersheds are polluted.</a:t>
            </a:r>
            <a:endParaRPr/>
          </a:p>
        </p:txBody>
      </p:sp>
      <p:sp>
        <p:nvSpPr>
          <p:cNvPr id="478" name="Google Shape;478;p42"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43" descr="How to sweep sunshine off your driveway - YouTube"/>
          <p:cNvPicPr preferRelativeResize="0"/>
          <p:nvPr/>
        </p:nvPicPr>
        <p:blipFill rotWithShape="1">
          <a:blip r:embed="rId4">
            <a:alphaModFix/>
          </a:blip>
          <a:srcRect/>
          <a:stretch/>
        </p:blipFill>
        <p:spPr>
          <a:xfrm>
            <a:off x="699091" y="1504862"/>
            <a:ext cx="3177540" cy="2590800"/>
          </a:xfrm>
          <a:prstGeom prst="rect">
            <a:avLst/>
          </a:prstGeom>
          <a:noFill/>
          <a:ln>
            <a:noFill/>
          </a:ln>
        </p:spPr>
      </p:pic>
      <p:pic>
        <p:nvPicPr>
          <p:cNvPr id="486" name="Google Shape;486;p43" descr="At home | River Guardians"/>
          <p:cNvPicPr preferRelativeResize="0"/>
          <p:nvPr/>
        </p:nvPicPr>
        <p:blipFill rotWithShape="1">
          <a:blip r:embed="rId5">
            <a:alphaModFix/>
          </a:blip>
          <a:srcRect/>
          <a:stretch/>
        </p:blipFill>
        <p:spPr>
          <a:xfrm>
            <a:off x="4951229" y="1504862"/>
            <a:ext cx="3632886" cy="2590800"/>
          </a:xfrm>
          <a:prstGeom prst="rect">
            <a:avLst/>
          </a:prstGeom>
          <a:noFill/>
          <a:ln>
            <a:noFill/>
          </a:ln>
        </p:spPr>
      </p:pic>
      <p:pic>
        <p:nvPicPr>
          <p:cNvPr id="487" name="Google Shape;487;p43" descr="Control Erosion in the Landscape"/>
          <p:cNvPicPr preferRelativeResize="0"/>
          <p:nvPr/>
        </p:nvPicPr>
        <p:blipFill rotWithShape="1">
          <a:blip r:embed="rId6">
            <a:alphaModFix/>
          </a:blip>
          <a:srcRect/>
          <a:stretch/>
        </p:blipFill>
        <p:spPr>
          <a:xfrm>
            <a:off x="2606040" y="4389120"/>
            <a:ext cx="3632886" cy="2320205"/>
          </a:xfrm>
          <a:prstGeom prst="rect">
            <a:avLst/>
          </a:prstGeom>
          <a:noFill/>
          <a:ln>
            <a:noFill/>
          </a:ln>
        </p:spPr>
      </p:pic>
      <p:sp>
        <p:nvSpPr>
          <p:cNvPr id="488" name="Google Shape;488;p43"/>
          <p:cNvSpPr txBox="1"/>
          <p:nvPr/>
        </p:nvSpPr>
        <p:spPr>
          <a:xfrm>
            <a:off x="1092042" y="44429"/>
            <a:ext cx="7548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Name one thing you can do to help stop watershed pollution.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d8111b185e_0_57"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495" name="Google Shape;495;gd8111b185e_0_5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45" descr="10-728-How-A-Watershed-Works.jpg"/>
          <p:cNvPicPr preferRelativeResize="0"/>
          <p:nvPr/>
        </p:nvPicPr>
        <p:blipFill rotWithShape="1">
          <a:blip r:embed="rId3">
            <a:alphaModFix/>
          </a:blip>
          <a:srcRect/>
          <a:stretch/>
        </p:blipFill>
        <p:spPr>
          <a:xfrm>
            <a:off x="1214829" y="1815593"/>
            <a:ext cx="6709166" cy="4121424"/>
          </a:xfrm>
          <a:prstGeom prst="rect">
            <a:avLst/>
          </a:prstGeom>
          <a:noFill/>
          <a:ln>
            <a:noFill/>
          </a:ln>
        </p:spPr>
      </p:pic>
      <p:sp>
        <p:nvSpPr>
          <p:cNvPr id="502" name="Google Shape;502;p45"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3" name="Google Shape;503;p45"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46"/>
          <p:cNvPicPr preferRelativeResize="0"/>
          <p:nvPr/>
        </p:nvPicPr>
        <p:blipFill rotWithShape="1">
          <a:blip r:embed="rId3">
            <a:alphaModFix/>
          </a:blip>
          <a:srcRect l="36500" t="26517" r="35334" b="33200"/>
          <a:stretch/>
        </p:blipFill>
        <p:spPr>
          <a:xfrm>
            <a:off x="1341125" y="1143001"/>
            <a:ext cx="6461748" cy="5433048"/>
          </a:xfrm>
          <a:prstGeom prst="rect">
            <a:avLst/>
          </a:prstGeom>
          <a:noFill/>
          <a:ln>
            <a:noFill/>
          </a:ln>
        </p:spPr>
      </p:pic>
      <p:sp>
        <p:nvSpPr>
          <p:cNvPr id="510" name="Google Shape;510;p46" descr="Artificial Intelligence"/>
          <p:cNvSpPr/>
          <p:nvPr/>
        </p:nvSpPr>
        <p:spPr>
          <a:xfrm>
            <a:off x="0" y="1499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1" name="Google Shape;511;p46" descr="Comment Like"/>
          <p:cNvPicPr preferRelativeResize="0"/>
          <p:nvPr/>
        </p:nvPicPr>
        <p:blipFill rotWithShape="1">
          <a:blip r:embed="rId5">
            <a:alphaModFix/>
          </a:blip>
          <a:srcRect/>
          <a:stretch/>
        </p:blipFill>
        <p:spPr>
          <a:xfrm>
            <a:off x="779203" y="206364"/>
            <a:ext cx="557227" cy="55722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7" descr="Artificial Intelligence"/>
          <p:cNvSpPr/>
          <p:nvPr/>
        </p:nvSpPr>
        <p:spPr>
          <a:xfrm>
            <a:off x="0" y="1499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8" name="Google Shape;518;p47" descr="Comment Like"/>
          <p:cNvPicPr preferRelativeResize="0"/>
          <p:nvPr/>
        </p:nvPicPr>
        <p:blipFill rotWithShape="1">
          <a:blip r:embed="rId4">
            <a:alphaModFix/>
          </a:blip>
          <a:srcRect/>
          <a:stretch/>
        </p:blipFill>
        <p:spPr>
          <a:xfrm>
            <a:off x="779203" y="206364"/>
            <a:ext cx="557227" cy="557227"/>
          </a:xfrm>
          <a:prstGeom prst="rect">
            <a:avLst/>
          </a:prstGeom>
          <a:noFill/>
          <a:ln>
            <a:noFill/>
          </a:ln>
        </p:spPr>
      </p:pic>
      <p:pic>
        <p:nvPicPr>
          <p:cNvPr id="519" name="Google Shape;519;p47"/>
          <p:cNvPicPr preferRelativeResize="0"/>
          <p:nvPr/>
        </p:nvPicPr>
        <p:blipFill>
          <a:blip r:embed="rId5">
            <a:alphaModFix/>
          </a:blip>
          <a:stretch>
            <a:fillRect/>
          </a:stretch>
        </p:blipFill>
        <p:spPr>
          <a:xfrm>
            <a:off x="1987380" y="206375"/>
            <a:ext cx="5169245" cy="65532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4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6" name="Google Shape;526;p4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9" descr="Image result for river image"/>
          <p:cNvPicPr preferRelativeResize="0"/>
          <p:nvPr/>
        </p:nvPicPr>
        <p:blipFill rotWithShape="1">
          <a:blip r:embed="rId3">
            <a:alphaModFix/>
          </a:blip>
          <a:srcRect/>
          <a:stretch/>
        </p:blipFill>
        <p:spPr>
          <a:xfrm>
            <a:off x="1554480" y="998220"/>
            <a:ext cx="6385560" cy="5074920"/>
          </a:xfrm>
          <a:prstGeom prst="rect">
            <a:avLst/>
          </a:prstGeom>
          <a:noFill/>
          <a:ln>
            <a:noFill/>
          </a:ln>
        </p:spPr>
      </p:pic>
      <p:sp>
        <p:nvSpPr>
          <p:cNvPr id="533" name="Google Shape;533;p4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4" name="Google Shape;534;p49" descr="Comment Dislike"/>
          <p:cNvPicPr preferRelativeResize="0"/>
          <p:nvPr/>
        </p:nvPicPr>
        <p:blipFill rotWithShape="1">
          <a:blip r:embed="rId5">
            <a:alphaModFix/>
          </a:blip>
          <a:srcRect/>
          <a:stretch/>
        </p:blipFill>
        <p:spPr>
          <a:xfrm>
            <a:off x="704817" y="147772"/>
            <a:ext cx="553998" cy="55399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d358366403_0_10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1" name="Google Shape;541;gd358366403_0_103" descr="Comment Dislike"/>
          <p:cNvPicPr preferRelativeResize="0"/>
          <p:nvPr/>
        </p:nvPicPr>
        <p:blipFill rotWithShape="1">
          <a:blip r:embed="rId4">
            <a:alphaModFix/>
          </a:blip>
          <a:srcRect/>
          <a:stretch/>
        </p:blipFill>
        <p:spPr>
          <a:xfrm>
            <a:off x="704817" y="147772"/>
            <a:ext cx="553998" cy="553998"/>
          </a:xfrm>
          <a:prstGeom prst="rect">
            <a:avLst/>
          </a:prstGeom>
          <a:noFill/>
          <a:ln>
            <a:noFill/>
          </a:ln>
        </p:spPr>
      </p:pic>
      <p:pic>
        <p:nvPicPr>
          <p:cNvPr id="542" name="Google Shape;542;gd358366403_0_103"/>
          <p:cNvPicPr preferRelativeResize="0"/>
          <p:nvPr/>
        </p:nvPicPr>
        <p:blipFill>
          <a:blip r:embed="rId5">
            <a:alphaModFix/>
          </a:blip>
          <a:stretch>
            <a:fillRect/>
          </a:stretch>
        </p:blipFill>
        <p:spPr>
          <a:xfrm>
            <a:off x="458550" y="849600"/>
            <a:ext cx="8555400" cy="570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51" descr="10-728-How-A-Watershed-Works.jpg"/>
          <p:cNvPicPr preferRelativeResize="0"/>
          <p:nvPr/>
        </p:nvPicPr>
        <p:blipFill rotWithShape="1">
          <a:blip r:embed="rId3">
            <a:alphaModFix/>
          </a:blip>
          <a:srcRect/>
          <a:stretch/>
        </p:blipFill>
        <p:spPr>
          <a:xfrm>
            <a:off x="1217417" y="2288033"/>
            <a:ext cx="6709166" cy="4121424"/>
          </a:xfrm>
          <a:prstGeom prst="rect">
            <a:avLst/>
          </a:prstGeom>
          <a:noFill/>
          <a:ln>
            <a:noFill/>
          </a:ln>
        </p:spPr>
      </p:pic>
      <p:sp>
        <p:nvSpPr>
          <p:cNvPr id="555" name="Google Shape;555;p51"/>
          <p:cNvSpPr txBox="1"/>
          <p:nvPr/>
        </p:nvSpPr>
        <p:spPr>
          <a:xfrm>
            <a:off x="457200" y="697309"/>
            <a:ext cx="8229600" cy="1143000"/>
          </a:xfrm>
          <a:prstGeom prst="rect">
            <a:avLst/>
          </a:prstGeom>
          <a:noFill/>
          <a:ln>
            <a:noFill/>
          </a:ln>
        </p:spPr>
        <p:txBody>
          <a:bodyPr spcFirstLastPara="1" wrap="square" lIns="91425" tIns="45700" rIns="91425" bIns="45700" anchor="t" anchorCtr="0">
            <a:normAutofit fontScale="90000" lnSpcReduction="2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Is this an example of a watershed? Explain your answer.</a:t>
            </a:r>
            <a:endParaRPr/>
          </a:p>
        </p:txBody>
      </p:sp>
      <p:sp>
        <p:nvSpPr>
          <p:cNvPr id="556" name="Google Shape;556;p5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52" descr="Image result for river image"/>
          <p:cNvPicPr preferRelativeResize="0"/>
          <p:nvPr/>
        </p:nvPicPr>
        <p:blipFill rotWithShape="1">
          <a:blip r:embed="rId3">
            <a:alphaModFix/>
          </a:blip>
          <a:srcRect/>
          <a:stretch/>
        </p:blipFill>
        <p:spPr>
          <a:xfrm>
            <a:off x="1539240" y="1607820"/>
            <a:ext cx="6385560" cy="5074920"/>
          </a:xfrm>
          <a:prstGeom prst="rect">
            <a:avLst/>
          </a:prstGeom>
          <a:noFill/>
          <a:ln>
            <a:noFill/>
          </a:ln>
        </p:spPr>
      </p:pic>
      <p:sp>
        <p:nvSpPr>
          <p:cNvPr id="563" name="Google Shape;563;p52"/>
          <p:cNvSpPr txBox="1"/>
          <p:nvPr/>
        </p:nvSpPr>
        <p:spPr>
          <a:xfrm>
            <a:off x="849542" y="205625"/>
            <a:ext cx="8229600" cy="1143000"/>
          </a:xfrm>
          <a:prstGeom prst="rect">
            <a:avLst/>
          </a:prstGeom>
          <a:noFill/>
          <a:ln>
            <a:noFill/>
          </a:ln>
        </p:spPr>
        <p:txBody>
          <a:bodyPr spcFirstLastPara="1" wrap="square" lIns="91425" tIns="45700" rIns="91425" bIns="45700" anchor="t" anchorCtr="0">
            <a:normAutofit fontScale="90000" lnSpcReduction="2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Is this an example of a watershed? Explain your answer.</a:t>
            </a:r>
            <a:endParaRPr/>
          </a:p>
        </p:txBody>
      </p:sp>
      <p:sp>
        <p:nvSpPr>
          <p:cNvPr id="564" name="Google Shape;564;p52" descr="Questions"/>
          <p:cNvSpPr/>
          <p:nvPr/>
        </p:nvSpPr>
        <p:spPr>
          <a:xfrm>
            <a:off x="0" y="87551"/>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53"/>
          <p:cNvPicPr preferRelativeResize="0"/>
          <p:nvPr/>
        </p:nvPicPr>
        <p:blipFill rotWithShape="1">
          <a:blip r:embed="rId3">
            <a:alphaModFix/>
          </a:blip>
          <a:srcRect l="36500" t="26999" r="35334" b="33200"/>
          <a:stretch/>
        </p:blipFill>
        <p:spPr>
          <a:xfrm>
            <a:off x="1626875" y="1408351"/>
            <a:ext cx="6461748" cy="5367924"/>
          </a:xfrm>
          <a:prstGeom prst="rect">
            <a:avLst/>
          </a:prstGeom>
          <a:noFill/>
          <a:ln>
            <a:noFill/>
          </a:ln>
        </p:spPr>
      </p:pic>
      <p:sp>
        <p:nvSpPr>
          <p:cNvPr id="571" name="Google Shape;571;p53"/>
          <p:cNvSpPr txBox="1"/>
          <p:nvPr/>
        </p:nvSpPr>
        <p:spPr>
          <a:xfrm>
            <a:off x="742942" y="135380"/>
            <a:ext cx="8229600" cy="11430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Is this example of a watershed made up of any tributaries? Explain your answer.</a:t>
            </a:r>
            <a:endParaRPr/>
          </a:p>
        </p:txBody>
      </p:sp>
      <p:sp>
        <p:nvSpPr>
          <p:cNvPr id="572" name="Google Shape;572;p5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56" descr="Tributaries | These tributaries look to drain into the large… | Flickr"/>
          <p:cNvPicPr preferRelativeResize="0"/>
          <p:nvPr/>
        </p:nvPicPr>
        <p:blipFill rotWithShape="1">
          <a:blip r:embed="rId3">
            <a:alphaModFix/>
          </a:blip>
          <a:srcRect/>
          <a:stretch/>
        </p:blipFill>
        <p:spPr>
          <a:xfrm>
            <a:off x="1437561" y="1505028"/>
            <a:ext cx="6827520" cy="5074920"/>
          </a:xfrm>
          <a:prstGeom prst="rect">
            <a:avLst/>
          </a:prstGeom>
          <a:noFill/>
          <a:ln>
            <a:noFill/>
          </a:ln>
        </p:spPr>
      </p:pic>
      <p:sp>
        <p:nvSpPr>
          <p:cNvPr id="579" name="Google Shape;579;p56"/>
          <p:cNvSpPr txBox="1"/>
          <p:nvPr/>
        </p:nvSpPr>
        <p:spPr>
          <a:xfrm>
            <a:off x="849542" y="-24307"/>
            <a:ext cx="829445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tributaries and how are they important to watersheds?</a:t>
            </a:r>
            <a:endParaRPr/>
          </a:p>
        </p:txBody>
      </p:sp>
      <p:cxnSp>
        <p:nvCxnSpPr>
          <p:cNvPr id="580" name="Google Shape;580;p56"/>
          <p:cNvCxnSpPr/>
          <p:nvPr/>
        </p:nvCxnSpPr>
        <p:spPr>
          <a:xfrm flipH="1">
            <a:off x="2758440" y="451104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81" name="Google Shape;581;p56"/>
          <p:cNvCxnSpPr/>
          <p:nvPr/>
        </p:nvCxnSpPr>
        <p:spPr>
          <a:xfrm flipH="1">
            <a:off x="5943600" y="3783408"/>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82" name="Google Shape;582;p56"/>
          <p:cNvCxnSpPr/>
          <p:nvPr/>
        </p:nvCxnSpPr>
        <p:spPr>
          <a:xfrm flipH="1">
            <a:off x="3208020" y="3108960"/>
            <a:ext cx="899160" cy="259080"/>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583" name="Google Shape;583;p56"/>
          <p:cNvCxnSpPr/>
          <p:nvPr/>
        </p:nvCxnSpPr>
        <p:spPr>
          <a:xfrm rot="10800000">
            <a:off x="4572000" y="3686292"/>
            <a:ext cx="0" cy="712392"/>
          </a:xfrm>
          <a:prstGeom prst="straightConnector1">
            <a:avLst/>
          </a:prstGeom>
          <a:noFill/>
          <a:ln w="76200" cap="flat" cmpd="sng">
            <a:solidFill>
              <a:srgbClr val="FFFF00"/>
            </a:solidFill>
            <a:prstDash val="solid"/>
            <a:round/>
            <a:headEnd type="none" w="sm" len="sm"/>
            <a:tailEnd type="triangle" w="med" len="med"/>
          </a:ln>
          <a:effectLst>
            <a:outerShdw blurRad="40000" dist="20000" dir="5400000" rotWithShape="0">
              <a:srgbClr val="000000">
                <a:alpha val="37647"/>
              </a:srgbClr>
            </a:outerShdw>
          </a:effectLst>
        </p:spPr>
      </p:cxnSp>
      <p:sp>
        <p:nvSpPr>
          <p:cNvPr id="584" name="Google Shape;584;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8"/>
          <p:cNvSpPr txBox="1">
            <a:spLocks noGrp="1"/>
          </p:cNvSpPr>
          <p:nvPr>
            <p:ph type="title"/>
          </p:nvPr>
        </p:nvSpPr>
        <p:spPr>
          <a:xfrm>
            <a:off x="457200" y="69730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en-US"/>
              <a:t>What is a watershed?</a:t>
            </a:r>
            <a:endParaRPr/>
          </a:p>
        </p:txBody>
      </p:sp>
      <p:pic>
        <p:nvPicPr>
          <p:cNvPr id="591" name="Google Shape;591;p58" descr="maxresdefault.jpg"/>
          <p:cNvPicPr preferRelativeResize="0"/>
          <p:nvPr/>
        </p:nvPicPr>
        <p:blipFill rotWithShape="1">
          <a:blip r:embed="rId3">
            <a:alphaModFix/>
          </a:blip>
          <a:srcRect/>
          <a:stretch/>
        </p:blipFill>
        <p:spPr>
          <a:xfrm>
            <a:off x="1198722" y="2285837"/>
            <a:ext cx="6888630" cy="3874854"/>
          </a:xfrm>
          <a:prstGeom prst="rect">
            <a:avLst/>
          </a:prstGeom>
          <a:noFill/>
          <a:ln>
            <a:noFill/>
          </a:ln>
        </p:spPr>
      </p:pic>
      <p:sp>
        <p:nvSpPr>
          <p:cNvPr id="592" name="Google Shape;592;p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7"/>
          <p:cNvSpPr txBox="1">
            <a:spLocks noGrp="1"/>
          </p:cNvSpPr>
          <p:nvPr>
            <p:ph type="title"/>
          </p:nvPr>
        </p:nvSpPr>
        <p:spPr>
          <a:xfrm>
            <a:off x="701050" y="189625"/>
            <a:ext cx="8442900" cy="1902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alibri"/>
              <a:buNone/>
            </a:pPr>
            <a:r>
              <a:rPr lang="en-US" sz="4000"/>
              <a:t>You live in a watershed, we all do! Give me some examples of what makes up your watershed at school or home.</a:t>
            </a:r>
            <a:endParaRPr/>
          </a:p>
        </p:txBody>
      </p:sp>
      <p:sp>
        <p:nvSpPr>
          <p:cNvPr id="599" name="Google Shape;599;p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0" name="Google Shape;600;p57"/>
          <p:cNvPicPr preferRelativeResize="0"/>
          <p:nvPr/>
        </p:nvPicPr>
        <p:blipFill>
          <a:blip r:embed="rId4">
            <a:alphaModFix/>
          </a:blip>
          <a:stretch>
            <a:fillRect/>
          </a:stretch>
        </p:blipFill>
        <p:spPr>
          <a:xfrm>
            <a:off x="1167688" y="2090302"/>
            <a:ext cx="6808625" cy="4471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6"/>
          <p:cNvPicPr preferRelativeResize="0"/>
          <p:nvPr/>
        </p:nvPicPr>
        <p:blipFill rotWithShape="1">
          <a:blip r:embed="rId3">
            <a:alphaModFix/>
          </a:blip>
          <a:srcRect l="6000" t="21200" r="39832" b="30800"/>
          <a:stretch/>
        </p:blipFill>
        <p:spPr>
          <a:xfrm>
            <a:off x="1173480" y="1463040"/>
            <a:ext cx="7071360" cy="4480560"/>
          </a:xfrm>
          <a:prstGeom prst="rect">
            <a:avLst/>
          </a:prstGeom>
          <a:noFill/>
          <a:ln>
            <a:noFill/>
          </a:ln>
        </p:spPr>
      </p:pic>
      <p:sp>
        <p:nvSpPr>
          <p:cNvPr id="151" name="Google Shape;151;p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txBox="1"/>
          <p:nvPr/>
        </p:nvSpPr>
        <p:spPr>
          <a:xfrm>
            <a:off x="2191971" y="424771"/>
            <a:ext cx="7772400" cy="175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is a watershed?</a:t>
            </a:r>
            <a:endParaRPr sz="4000" b="1">
              <a:solidFill>
                <a:srgbClr val="FF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9"/>
          <p:cNvSpPr/>
          <p:nvPr/>
        </p:nvSpPr>
        <p:spPr>
          <a:xfrm rot="2113513">
            <a:off x="2159944" y="4135694"/>
            <a:ext cx="2711377" cy="822523"/>
          </a:xfrm>
          <a:prstGeom prst="leftArrow">
            <a:avLst>
              <a:gd name="adj1" fmla="val 60000"/>
              <a:gd name="adj2" fmla="val 5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9"/>
          <p:cNvSpPr/>
          <p:nvPr/>
        </p:nvSpPr>
        <p:spPr>
          <a:xfrm rot="5400000">
            <a:off x="3246819" y="3679943"/>
            <a:ext cx="2404200" cy="822600"/>
          </a:xfrm>
          <a:prstGeom prst="leftArrow">
            <a:avLst>
              <a:gd name="adj1" fmla="val 60000"/>
              <a:gd name="adj2" fmla="val 5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9"/>
          <p:cNvSpPr/>
          <p:nvPr/>
        </p:nvSpPr>
        <p:spPr>
          <a:xfrm rot="8674841">
            <a:off x="4033843" y="4160338"/>
            <a:ext cx="2616659" cy="822442"/>
          </a:xfrm>
          <a:prstGeom prst="leftArrow">
            <a:avLst>
              <a:gd name="adj1" fmla="val 60000"/>
              <a:gd name="adj2" fmla="val 5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3320400" y="4271890"/>
            <a:ext cx="2220430" cy="2401820"/>
          </a:xfrm>
          <a:prstGeom prst="ellipse">
            <a:avLst/>
          </a:prstGeom>
          <a:gradFill>
            <a:gsLst>
              <a:gs pos="0">
                <a:srgbClr val="3E7FCD"/>
              </a:gs>
              <a:gs pos="100000">
                <a:srgbClr val="96C0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txBox="1"/>
          <p:nvPr/>
        </p:nvSpPr>
        <p:spPr>
          <a:xfrm>
            <a:off x="3645574" y="4623628"/>
            <a:ext cx="1570082" cy="1698344"/>
          </a:xfrm>
          <a:prstGeom prst="rect">
            <a:avLst/>
          </a:prstGeom>
          <a:noFill/>
          <a:ln>
            <a:noFill/>
          </a:ln>
        </p:spPr>
        <p:txBody>
          <a:bodyPr spcFirstLastPara="1" wrap="square" lIns="15875" tIns="15875" rIns="15875" bIns="15875" anchor="ctr" anchorCtr="0">
            <a:noAutofit/>
          </a:bodyPr>
          <a:lstStyle/>
          <a:p>
            <a:pPr marL="0" marR="0" lvl="0" indent="0" algn="ctr" rtl="0">
              <a:lnSpc>
                <a:spcPct val="90000"/>
              </a:lnSpc>
              <a:spcBef>
                <a:spcPts val="0"/>
              </a:spcBef>
              <a:spcAft>
                <a:spcPts val="0"/>
              </a:spcAft>
              <a:buClr>
                <a:schemeClr val="lt1"/>
              </a:buClr>
              <a:buSzPts val="2500"/>
              <a:buFont typeface="Calibri"/>
              <a:buNone/>
            </a:pPr>
            <a:r>
              <a:rPr lang="en-US" sz="2500" b="1">
                <a:solidFill>
                  <a:schemeClr val="lt1"/>
                </a:solidFill>
                <a:latin typeface="Calibri"/>
                <a:ea typeface="Calibri"/>
                <a:cs typeface="Calibri"/>
                <a:sym typeface="Calibri"/>
              </a:rPr>
              <a:t>Major watersheds in Virginia </a:t>
            </a:r>
            <a:endParaRPr sz="2500" b="1">
              <a:solidFill>
                <a:schemeClr val="lt1"/>
              </a:solidFill>
              <a:latin typeface="Calibri"/>
              <a:ea typeface="Calibri"/>
              <a:cs typeface="Calibri"/>
              <a:sym typeface="Calibri"/>
            </a:endParaRPr>
          </a:p>
        </p:txBody>
      </p:sp>
      <p:sp>
        <p:nvSpPr>
          <p:cNvPr id="611" name="Google Shape;611;p59"/>
          <p:cNvSpPr/>
          <p:nvPr/>
        </p:nvSpPr>
        <p:spPr>
          <a:xfrm>
            <a:off x="142283" y="2480220"/>
            <a:ext cx="2133975" cy="1212389"/>
          </a:xfrm>
          <a:prstGeom prst="roundRect">
            <a:avLst>
              <a:gd name="adj" fmla="val 1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9"/>
          <p:cNvSpPr txBox="1"/>
          <p:nvPr/>
        </p:nvSpPr>
        <p:spPr>
          <a:xfrm>
            <a:off x="177793" y="2515730"/>
            <a:ext cx="2062955" cy="1141369"/>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613" name="Google Shape;613;p59"/>
          <p:cNvSpPr/>
          <p:nvPr/>
        </p:nvSpPr>
        <p:spPr>
          <a:xfrm>
            <a:off x="3059730" y="1299917"/>
            <a:ext cx="2741771" cy="856002"/>
          </a:xfrm>
          <a:prstGeom prst="roundRect">
            <a:avLst>
              <a:gd name="adj" fmla="val 1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9"/>
          <p:cNvSpPr txBox="1"/>
          <p:nvPr/>
        </p:nvSpPr>
        <p:spPr>
          <a:xfrm>
            <a:off x="3084801" y="1324988"/>
            <a:ext cx="2691629" cy="805860"/>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615" name="Google Shape;615;p59"/>
          <p:cNvSpPr/>
          <p:nvPr/>
        </p:nvSpPr>
        <p:spPr>
          <a:xfrm>
            <a:off x="6259943" y="2762026"/>
            <a:ext cx="2741771" cy="939923"/>
          </a:xfrm>
          <a:prstGeom prst="roundRect">
            <a:avLst>
              <a:gd name="adj" fmla="val 1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9"/>
          <p:cNvSpPr txBox="1"/>
          <p:nvPr/>
        </p:nvSpPr>
        <p:spPr>
          <a:xfrm>
            <a:off x="6287472" y="2789555"/>
            <a:ext cx="2686713" cy="884865"/>
          </a:xfrm>
          <a:prstGeom prst="rect">
            <a:avLst/>
          </a:prstGeom>
          <a:noFill/>
          <a:ln>
            <a:noFill/>
          </a:ln>
        </p:spPr>
        <p:txBody>
          <a:bodyPr spcFirstLastPara="1" wrap="square" lIns="85725" tIns="85725" rIns="85725" bIns="85725" anchor="ctr" anchorCtr="0">
            <a:noAutofit/>
          </a:bodyPr>
          <a:lstStyle/>
          <a:p>
            <a:pPr marL="0" marR="0" lvl="0" indent="0" algn="ctr" rtl="0">
              <a:lnSpc>
                <a:spcPct val="90000"/>
              </a:lnSpc>
              <a:spcBef>
                <a:spcPts val="0"/>
              </a:spcBef>
              <a:spcAft>
                <a:spcPts val="0"/>
              </a:spcAft>
              <a:buClr>
                <a:schemeClr val="lt1"/>
              </a:buClr>
              <a:buSzPts val="4500"/>
              <a:buFont typeface="Calibri"/>
              <a:buNone/>
            </a:pPr>
            <a:r>
              <a:rPr lang="en-US" sz="4500" b="1">
                <a:solidFill>
                  <a:schemeClr val="lt1"/>
                </a:solidFill>
                <a:latin typeface="Calibri"/>
                <a:ea typeface="Calibri"/>
                <a:cs typeface="Calibri"/>
                <a:sym typeface="Calibri"/>
              </a:rPr>
              <a:t>?</a:t>
            </a:r>
            <a:endParaRPr/>
          </a:p>
        </p:txBody>
      </p:sp>
      <p:sp>
        <p:nvSpPr>
          <p:cNvPr id="617" name="Google Shape;617;p59"/>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are the three major watersheds in Virginia?</a:t>
            </a:r>
            <a:endParaRPr/>
          </a:p>
        </p:txBody>
      </p:sp>
      <p:sp>
        <p:nvSpPr>
          <p:cNvPr id="618" name="Google Shape;618;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60" descr="watershed-1.jpg"/>
          <p:cNvPicPr preferRelativeResize="0"/>
          <p:nvPr/>
        </p:nvPicPr>
        <p:blipFill rotWithShape="1">
          <a:blip r:embed="rId3">
            <a:alphaModFix/>
          </a:blip>
          <a:srcRect/>
          <a:stretch/>
        </p:blipFill>
        <p:spPr>
          <a:xfrm>
            <a:off x="218657" y="1539240"/>
            <a:ext cx="8706686" cy="5037318"/>
          </a:xfrm>
          <a:prstGeom prst="rect">
            <a:avLst/>
          </a:prstGeom>
          <a:noFill/>
          <a:ln>
            <a:noFill/>
          </a:ln>
        </p:spPr>
      </p:pic>
      <p:sp>
        <p:nvSpPr>
          <p:cNvPr id="625" name="Google Shape;625;p60"/>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is the largest watershed in Virginia?</a:t>
            </a:r>
            <a:endParaRPr/>
          </a:p>
        </p:txBody>
      </p:sp>
      <p:sp>
        <p:nvSpPr>
          <p:cNvPr id="626" name="Google Shape;626;p6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62" descr="Image result for river image"/>
          <p:cNvPicPr preferRelativeResize="0"/>
          <p:nvPr/>
        </p:nvPicPr>
        <p:blipFill rotWithShape="1">
          <a:blip r:embed="rId3">
            <a:alphaModFix/>
          </a:blip>
          <a:srcRect/>
          <a:stretch/>
        </p:blipFill>
        <p:spPr>
          <a:xfrm>
            <a:off x="1539240" y="1607820"/>
            <a:ext cx="6385560" cy="5074920"/>
          </a:xfrm>
          <a:prstGeom prst="rect">
            <a:avLst/>
          </a:prstGeom>
          <a:noFill/>
          <a:ln>
            <a:noFill/>
          </a:ln>
        </p:spPr>
      </p:pic>
      <p:sp>
        <p:nvSpPr>
          <p:cNvPr id="633" name="Google Shape;633;p62"/>
          <p:cNvSpPr txBox="1"/>
          <p:nvPr/>
        </p:nvSpPr>
        <p:spPr>
          <a:xfrm>
            <a:off x="685042" y="301600"/>
            <a:ext cx="8229600" cy="11430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Is this an example of a watershed? Why or why not?</a:t>
            </a:r>
            <a:endParaRPr/>
          </a:p>
        </p:txBody>
      </p:sp>
      <p:sp>
        <p:nvSpPr>
          <p:cNvPr id="634" name="Google Shape;634;p62" descr="Questions"/>
          <p:cNvSpPr/>
          <p:nvPr/>
        </p:nvSpPr>
        <p:spPr>
          <a:xfrm>
            <a:off x="0" y="87551"/>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64" descr="Image result for image of plants and animals ecosystem of virginia watershed"/>
          <p:cNvPicPr preferRelativeResize="0"/>
          <p:nvPr/>
        </p:nvPicPr>
        <p:blipFill rotWithShape="1">
          <a:blip r:embed="rId3">
            <a:alphaModFix/>
          </a:blip>
          <a:srcRect/>
          <a:stretch/>
        </p:blipFill>
        <p:spPr>
          <a:xfrm>
            <a:off x="413335" y="1334590"/>
            <a:ext cx="8244840" cy="5288280"/>
          </a:xfrm>
          <a:prstGeom prst="rect">
            <a:avLst/>
          </a:prstGeom>
          <a:noFill/>
          <a:ln>
            <a:noFill/>
          </a:ln>
        </p:spPr>
      </p:pic>
      <p:sp>
        <p:nvSpPr>
          <p:cNvPr id="641" name="Google Shape;641;p64"/>
          <p:cNvSpPr txBox="1"/>
          <p:nvPr/>
        </p:nvSpPr>
        <p:spPr>
          <a:xfrm>
            <a:off x="1198722" y="0"/>
            <a:ext cx="755162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How are watersheds important to your everyday life?</a:t>
            </a:r>
            <a:endParaRPr/>
          </a:p>
        </p:txBody>
      </p:sp>
      <p:sp>
        <p:nvSpPr>
          <p:cNvPr id="642" name="Google Shape;642;p6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p65" descr="Stormwater | Calcasieu Parish Police Jury, LA"/>
          <p:cNvPicPr preferRelativeResize="0"/>
          <p:nvPr/>
        </p:nvPicPr>
        <p:blipFill rotWithShape="1">
          <a:blip r:embed="rId3">
            <a:alphaModFix/>
          </a:blip>
          <a:srcRect/>
          <a:stretch/>
        </p:blipFill>
        <p:spPr>
          <a:xfrm>
            <a:off x="0" y="1547813"/>
            <a:ext cx="9144000" cy="5310187"/>
          </a:xfrm>
          <a:prstGeom prst="rect">
            <a:avLst/>
          </a:prstGeom>
          <a:noFill/>
          <a:ln>
            <a:noFill/>
          </a:ln>
        </p:spPr>
      </p:pic>
      <p:sp>
        <p:nvSpPr>
          <p:cNvPr id="649" name="Google Shape;649;p65"/>
          <p:cNvSpPr txBox="1"/>
          <p:nvPr/>
        </p:nvSpPr>
        <p:spPr>
          <a:xfrm>
            <a:off x="1185022" y="109650"/>
            <a:ext cx="7551600" cy="1752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What type of pollution is shown in the picture below? Explain.</a:t>
            </a:r>
            <a:endParaRPr/>
          </a:p>
        </p:txBody>
      </p:sp>
      <p:sp>
        <p:nvSpPr>
          <p:cNvPr id="650" name="Google Shape;650;p6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67" descr="How to sweep sunshine off your driveway - YouTube"/>
          <p:cNvPicPr preferRelativeResize="0"/>
          <p:nvPr/>
        </p:nvPicPr>
        <p:blipFill rotWithShape="1">
          <a:blip r:embed="rId4">
            <a:alphaModFix/>
          </a:blip>
          <a:srcRect/>
          <a:stretch/>
        </p:blipFill>
        <p:spPr>
          <a:xfrm>
            <a:off x="699091" y="1504862"/>
            <a:ext cx="3177540" cy="2590800"/>
          </a:xfrm>
          <a:prstGeom prst="rect">
            <a:avLst/>
          </a:prstGeom>
          <a:noFill/>
          <a:ln>
            <a:noFill/>
          </a:ln>
        </p:spPr>
      </p:pic>
      <p:pic>
        <p:nvPicPr>
          <p:cNvPr id="658" name="Google Shape;658;p67" descr="At home | River Guardians"/>
          <p:cNvPicPr preferRelativeResize="0"/>
          <p:nvPr/>
        </p:nvPicPr>
        <p:blipFill rotWithShape="1">
          <a:blip r:embed="rId5">
            <a:alphaModFix/>
          </a:blip>
          <a:srcRect/>
          <a:stretch/>
        </p:blipFill>
        <p:spPr>
          <a:xfrm>
            <a:off x="4951229" y="1504862"/>
            <a:ext cx="3632886" cy="2590800"/>
          </a:xfrm>
          <a:prstGeom prst="rect">
            <a:avLst/>
          </a:prstGeom>
          <a:noFill/>
          <a:ln>
            <a:noFill/>
          </a:ln>
        </p:spPr>
      </p:pic>
      <p:pic>
        <p:nvPicPr>
          <p:cNvPr id="659" name="Google Shape;659;p67" descr="Control Erosion in the Landscape"/>
          <p:cNvPicPr preferRelativeResize="0"/>
          <p:nvPr/>
        </p:nvPicPr>
        <p:blipFill rotWithShape="1">
          <a:blip r:embed="rId6">
            <a:alphaModFix/>
          </a:blip>
          <a:srcRect/>
          <a:stretch/>
        </p:blipFill>
        <p:spPr>
          <a:xfrm>
            <a:off x="2606040" y="4389120"/>
            <a:ext cx="3632886" cy="2320205"/>
          </a:xfrm>
          <a:prstGeom prst="rect">
            <a:avLst/>
          </a:prstGeom>
          <a:noFill/>
          <a:ln>
            <a:noFill/>
          </a:ln>
        </p:spPr>
      </p:pic>
      <p:sp>
        <p:nvSpPr>
          <p:cNvPr id="660" name="Google Shape;660;p67"/>
          <p:cNvSpPr txBox="1"/>
          <p:nvPr/>
        </p:nvSpPr>
        <p:spPr>
          <a:xfrm>
            <a:off x="1092042" y="44429"/>
            <a:ext cx="7548900" cy="1323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Name one thing you can do to help stop watershed pollution.</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67" name="Google Shape;667;p6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9"/>
          <p:cNvSpPr txBox="1">
            <a:spLocks noGrp="1"/>
          </p:cNvSpPr>
          <p:nvPr>
            <p:ph type="title"/>
          </p:nvPr>
        </p:nvSpPr>
        <p:spPr>
          <a:xfrm>
            <a:off x="662825" y="377574"/>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b="1" u="sng"/>
              <a:t>Watershed:</a:t>
            </a:r>
            <a:r>
              <a:rPr lang="en-US"/>
              <a:t> area of land that drains into the </a:t>
            </a:r>
            <a:r>
              <a:rPr lang="en-US" b="1"/>
              <a:t>same body </a:t>
            </a:r>
            <a:r>
              <a:rPr lang="en-US"/>
              <a:t>of water</a:t>
            </a:r>
            <a:endParaRPr/>
          </a:p>
        </p:txBody>
      </p:sp>
      <p:pic>
        <p:nvPicPr>
          <p:cNvPr id="674" name="Google Shape;674;p69" descr="maxresdefault.jpg"/>
          <p:cNvPicPr preferRelativeResize="0"/>
          <p:nvPr/>
        </p:nvPicPr>
        <p:blipFill rotWithShape="1">
          <a:blip r:embed="rId3">
            <a:alphaModFix/>
          </a:blip>
          <a:srcRect/>
          <a:stretch/>
        </p:blipFill>
        <p:spPr>
          <a:xfrm>
            <a:off x="1198722" y="2285837"/>
            <a:ext cx="6888630" cy="3874854"/>
          </a:xfrm>
          <a:prstGeom prst="rect">
            <a:avLst/>
          </a:prstGeom>
          <a:noFill/>
          <a:ln>
            <a:noFill/>
          </a:ln>
        </p:spPr>
      </p:pic>
      <p:cxnSp>
        <p:nvCxnSpPr>
          <p:cNvPr id="675" name="Google Shape;675;p69"/>
          <p:cNvCxnSpPr/>
          <p:nvPr/>
        </p:nvCxnSpPr>
        <p:spPr>
          <a:xfrm>
            <a:off x="4429292" y="2014099"/>
            <a:ext cx="142708" cy="3353197"/>
          </a:xfrm>
          <a:prstGeom prst="straightConnector1">
            <a:avLst/>
          </a:prstGeom>
          <a:noFill/>
          <a:ln w="57150" cap="flat" cmpd="sng">
            <a:solidFill>
              <a:srgbClr val="17365D"/>
            </a:solidFill>
            <a:prstDash val="solid"/>
            <a:round/>
            <a:headEnd type="none" w="sm" len="sm"/>
            <a:tailEnd type="stealth" w="med" len="med"/>
          </a:ln>
          <a:effectLst>
            <a:outerShdw blurRad="40000" dist="20000" dir="5400000" rotWithShape="0">
              <a:srgbClr val="000000">
                <a:alpha val="37647"/>
              </a:srgbClr>
            </a:outerShdw>
          </a:effectLst>
        </p:spPr>
      </p:cxnSp>
      <p:sp>
        <p:nvSpPr>
          <p:cNvPr id="676" name="Google Shape;676;p6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70"/>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683" name="Google Shape;683;p70"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4" name="Google Shape;684;p70"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685" name="Google Shape;685;p70"/>
          <p:cNvSpPr txBox="1"/>
          <p:nvPr/>
        </p:nvSpPr>
        <p:spPr>
          <a:xfrm>
            <a:off x="210996" y="2321169"/>
            <a:ext cx="3080700" cy="2862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simulation above to learn more about watersheds.</a:t>
            </a:r>
            <a:endParaRPr sz="1800" i="1">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on the different parts of a watershed to learn more about the different parts of watersheds. Can you find these parts of a watershed in the Virginia watersheds? </a:t>
            </a:r>
            <a:endParaRPr sz="1800" i="1">
              <a:latin typeface="Calibri"/>
              <a:ea typeface="Calibri"/>
              <a:cs typeface="Calibri"/>
              <a:sym typeface="Calibri"/>
            </a:endParaRPr>
          </a:p>
        </p:txBody>
      </p:sp>
      <p:sp>
        <p:nvSpPr>
          <p:cNvPr id="686" name="Google Shape;686;p70"/>
          <p:cNvSpPr txBox="1"/>
          <p:nvPr/>
        </p:nvSpPr>
        <p:spPr>
          <a:xfrm>
            <a:off x="1670093" y="1065285"/>
            <a:ext cx="5803800" cy="86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Watershed Simulation</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a:p>
        </p:txBody>
      </p:sp>
      <p:pic>
        <p:nvPicPr>
          <p:cNvPr id="687" name="Google Shape;687;p70"/>
          <p:cNvPicPr preferRelativeResize="0"/>
          <p:nvPr/>
        </p:nvPicPr>
        <p:blipFill rotWithShape="1">
          <a:blip r:embed="rId6">
            <a:alphaModFix/>
          </a:blip>
          <a:srcRect l="15833" t="16547" r="17373" b="16546"/>
          <a:stretch/>
        </p:blipFill>
        <p:spPr>
          <a:xfrm>
            <a:off x="3657600" y="2321169"/>
            <a:ext cx="5275404" cy="3823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7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1"/>
          <p:cNvSpPr txBox="1"/>
          <p:nvPr/>
        </p:nvSpPr>
        <p:spPr>
          <a:xfrm>
            <a:off x="361200" y="83350"/>
            <a:ext cx="84216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watersheds and Why are Virginia’s watersheds important? Do you live in a watershed?</a:t>
            </a:r>
            <a:endParaRPr/>
          </a:p>
        </p:txBody>
      </p:sp>
      <p:pic>
        <p:nvPicPr>
          <p:cNvPr id="695" name="Google Shape;695;p71" descr="watershed-1.jpg"/>
          <p:cNvPicPr preferRelativeResize="0"/>
          <p:nvPr/>
        </p:nvPicPr>
        <p:blipFill rotWithShape="1">
          <a:blip r:embed="rId4">
            <a:alphaModFix/>
          </a:blip>
          <a:srcRect/>
          <a:stretch/>
        </p:blipFill>
        <p:spPr>
          <a:xfrm>
            <a:off x="218657" y="1615440"/>
            <a:ext cx="8706686" cy="49581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l="5667" t="21200" r="39667" b="30800"/>
          <a:stretch/>
        </p:blipFill>
        <p:spPr>
          <a:xfrm>
            <a:off x="914400" y="1767840"/>
            <a:ext cx="7574280" cy="4099560"/>
          </a:xfrm>
          <a:prstGeom prst="rect">
            <a:avLst/>
          </a:prstGeom>
          <a:noFill/>
          <a:ln>
            <a:noFill/>
          </a:ln>
        </p:spPr>
      </p:pic>
      <p:sp>
        <p:nvSpPr>
          <p:cNvPr id="159" name="Google Shape;159;p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txBox="1"/>
          <p:nvPr/>
        </p:nvSpPr>
        <p:spPr>
          <a:xfrm>
            <a:off x="914400" y="114300"/>
            <a:ext cx="7772400" cy="141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True/False: Only bodies of water can be a part of a watershed.</a:t>
            </a:r>
            <a:endParaRPr sz="4000" b="1">
              <a:solidFill>
                <a:srgbClr val="FF0000"/>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7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d8111b185e_0_0"/>
          <p:cNvPicPr preferRelativeResize="0"/>
          <p:nvPr/>
        </p:nvPicPr>
        <p:blipFill rotWithShape="1">
          <a:blip r:embed="rId3">
            <a:alphaModFix/>
          </a:blip>
          <a:srcRect l="5668" t="21201" r="39665" b="30797"/>
          <a:stretch/>
        </p:blipFill>
        <p:spPr>
          <a:xfrm>
            <a:off x="914400" y="1767840"/>
            <a:ext cx="7574278" cy="4099559"/>
          </a:xfrm>
          <a:prstGeom prst="rect">
            <a:avLst/>
          </a:prstGeom>
          <a:noFill/>
          <a:ln>
            <a:noFill/>
          </a:ln>
        </p:spPr>
      </p:pic>
      <p:sp>
        <p:nvSpPr>
          <p:cNvPr id="167" name="Google Shape;167;gd8111b185e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d8111b185e_0_0"/>
          <p:cNvSpPr txBox="1"/>
          <p:nvPr/>
        </p:nvSpPr>
        <p:spPr>
          <a:xfrm>
            <a:off x="914400" y="114300"/>
            <a:ext cx="7772400" cy="1414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True/</a:t>
            </a:r>
            <a:r>
              <a:rPr lang="en-US" sz="4000">
                <a:solidFill>
                  <a:srgbClr val="FF0000"/>
                </a:solidFill>
                <a:latin typeface="Calibri"/>
                <a:ea typeface="Calibri"/>
                <a:cs typeface="Calibri"/>
                <a:sym typeface="Calibri"/>
              </a:rPr>
              <a:t>False</a:t>
            </a:r>
            <a:r>
              <a:rPr lang="en-US" sz="4000">
                <a:solidFill>
                  <a:schemeClr val="dk1"/>
                </a:solidFill>
                <a:latin typeface="Calibri"/>
                <a:ea typeface="Calibri"/>
                <a:cs typeface="Calibri"/>
                <a:sym typeface="Calibri"/>
              </a:rPr>
              <a:t>: Only bodies of water can be a part of a watershed.</a:t>
            </a:r>
            <a:endParaRPr sz="4000" b="1">
              <a:solidFill>
                <a:srgbClr val="FF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8"/>
          <p:cNvPicPr preferRelativeResize="0"/>
          <p:nvPr/>
        </p:nvPicPr>
        <p:blipFill rotWithShape="1">
          <a:blip r:embed="rId3">
            <a:alphaModFix/>
          </a:blip>
          <a:srcRect l="5833" t="20933" r="39833" b="30799"/>
          <a:stretch/>
        </p:blipFill>
        <p:spPr>
          <a:xfrm>
            <a:off x="1021080" y="1866900"/>
            <a:ext cx="7589520" cy="3901440"/>
          </a:xfrm>
          <a:prstGeom prst="rect">
            <a:avLst/>
          </a:prstGeom>
          <a:noFill/>
          <a:ln>
            <a:noFill/>
          </a:ln>
        </p:spPr>
      </p:pic>
      <p:sp>
        <p:nvSpPr>
          <p:cNvPr id="174" name="Google Shape;174;p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txBox="1"/>
          <p:nvPr/>
        </p:nvSpPr>
        <p:spPr>
          <a:xfrm>
            <a:off x="1021075" y="242900"/>
            <a:ext cx="7772400" cy="1386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Arial"/>
              <a:buNone/>
            </a:pPr>
            <a:r>
              <a:rPr lang="en-US" sz="4000">
                <a:solidFill>
                  <a:schemeClr val="dk1"/>
                </a:solidFill>
                <a:latin typeface="Calibri"/>
                <a:ea typeface="Calibri"/>
                <a:cs typeface="Calibri"/>
                <a:sym typeface="Calibri"/>
              </a:rPr>
              <a:t>True/False: Everyone in the world lives in a watershed.</a:t>
            </a:r>
            <a:endParaRPr sz="4000" b="1">
              <a:solidFill>
                <a:srgbClr val="FF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3434</Words>
  <Application>Microsoft Office PowerPoint</Application>
  <PresentationFormat>On-screen Show (4:3)</PresentationFormat>
  <Paragraphs>306</Paragraphs>
  <Slides>71</Slides>
  <Notes>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71</vt:i4>
      </vt:variant>
    </vt:vector>
  </HeadingPairs>
  <TitlesOfParts>
    <vt:vector size="7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Watershed: area of land that drains into the same body of water</vt:lpstr>
      <vt:lpstr>PowerPoint Presentation</vt:lpstr>
      <vt:lpstr>What is a watershed?</vt:lpstr>
      <vt:lpstr>PowerPoint Presentation</vt:lpstr>
      <vt:lpstr>PowerPoint Presentation</vt:lpstr>
      <vt:lpstr>PowerPoint Presentation</vt:lpstr>
      <vt:lpstr>What about local watersheds?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 an example of another freshwater source that can make up a 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watershed?</vt:lpstr>
      <vt:lpstr>You live in a watershed, we all do! Give me some examples of what makes up your watershed at school or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Watershed: area of land that drains into the same body of water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2017-07-27T10:36:43Z</dcterms:created>
  <dcterms:modified xsi:type="dcterms:W3CDTF">2021-08-03T17:06:32Z</dcterms:modified>
</cp:coreProperties>
</file>