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518" r:id="rId24"/>
    <p:sldId id="519" r:id="rId25"/>
    <p:sldId id="520" r:id="rId26"/>
    <p:sldId id="521" r:id="rId27"/>
    <p:sldId id="278" r:id="rId28"/>
    <p:sldId id="522" r:id="rId29"/>
    <p:sldId id="527" r:id="rId30"/>
    <p:sldId id="523" r:id="rId31"/>
    <p:sldId id="528" r:id="rId32"/>
    <p:sldId id="524" r:id="rId33"/>
    <p:sldId id="529" r:id="rId34"/>
    <p:sldId id="525" r:id="rId35"/>
    <p:sldId id="530" r:id="rId36"/>
    <p:sldId id="526" r:id="rId37"/>
    <p:sldId id="280" r:id="rId38"/>
    <p:sldId id="281" r:id="rId39"/>
    <p:sldId id="531" r:id="rId40"/>
    <p:sldId id="282" r:id="rId41"/>
    <p:sldId id="532" r:id="rId42"/>
    <p:sldId id="533" r:id="rId43"/>
    <p:sldId id="285" r:id="rId44"/>
    <p:sldId id="286" r:id="rId45"/>
    <p:sldId id="287" r:id="rId46"/>
    <p:sldId id="288" r:id="rId47"/>
    <p:sldId id="289" r:id="rId48"/>
    <p:sldId id="290" r:id="rId49"/>
    <p:sldId id="291" r:id="rId50"/>
    <p:sldId id="534" r:id="rId51"/>
    <p:sldId id="293" r:id="rId52"/>
    <p:sldId id="294" r:id="rId53"/>
    <p:sldId id="535" r:id="rId54"/>
    <p:sldId id="536" r:id="rId55"/>
    <p:sldId id="297" r:id="rId56"/>
    <p:sldId id="537" r:id="rId57"/>
    <p:sldId id="539" r:id="rId58"/>
    <p:sldId id="300" r:id="rId59"/>
    <p:sldId id="540" r:id="rId60"/>
    <p:sldId id="541" r:id="rId61"/>
    <p:sldId id="303" r:id="rId62"/>
    <p:sldId id="517" r:id="rId63"/>
    <p:sldId id="310" r:id="rId64"/>
    <p:sldId id="516" r:id="rId65"/>
    <p:sldId id="307" r:id="rId66"/>
    <p:sldId id="308" r:id="rId67"/>
    <p:sldId id="309" r:id="rId68"/>
  </p:sldIdLst>
  <p:sldSz cx="9144000" cy="6858000" type="screen4x3"/>
  <p:notesSz cx="6858000" cy="9144000"/>
  <p:embeddedFontLst>
    <p:embeddedFont>
      <p:font typeface="Helvetica Neue Light" panose="02000403000000020004" pitchFamily="2" charset="0"/>
      <p:regular r:id=""/>
      <p:bold r:id=""/>
      <p:italic r:id=""/>
      <p:boldItalic r:id=""/>
    </p:embeddedFont>
    <p:embeddedFont>
      <p:font typeface="Poppins" pitchFamily="2" charset="77"/>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4" roundtripDataSignature="AMtx7mg23VBhdbDGviEn7dBWjacBUkyS/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9338"/>
  </p:normalViewPr>
  <p:slideViewPr>
    <p:cSldViewPr snapToGrid="0">
      <p:cViewPr varScale="1">
        <p:scale>
          <a:sx n="85" d="100"/>
          <a:sy n="85" d="100"/>
        </p:scale>
        <p:origin x="2400"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customschemas.google.com/relationships/presentationmetadata" Target="meta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88" name="Google Shape;18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a5a1442303_0_3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g2a5a1442303_0_3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Water: The substance that covers most of the Earth's surface, found in ______</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r>
              <a:rPr lang="en-US" b="1"/>
              <a:t>c. oceans, rives, lakes, and streams</a:t>
            </a:r>
            <a:endParaRPr b="1"/>
          </a:p>
        </p:txBody>
      </p:sp>
      <p:sp>
        <p:nvSpPr>
          <p:cNvPr id="194" name="Google Shape;194;g2a5a1442303_0_3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f0ceff0c26_1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1f0ceff0c26_1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Water: The substance that covers most of the Earth's surface, found in </a:t>
            </a:r>
            <a:r>
              <a:rPr lang="en-US" b="1"/>
              <a:t>c. oceans, rives, lakes, and streams</a:t>
            </a:r>
            <a:endParaRPr b="1"/>
          </a:p>
        </p:txBody>
      </p:sp>
      <p:sp>
        <p:nvSpPr>
          <p:cNvPr id="203" name="Google Shape;203;g1f0ceff0c26_1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f0ceff0c26_1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1f0ceff0c26_1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What is the top layer or outermost part of something?</a:t>
            </a:r>
            <a:endParaRPr/>
          </a:p>
          <a:p>
            <a:pPr marL="0" lvl="0" indent="0" algn="l" rtl="0">
              <a:spcBef>
                <a:spcPts val="0"/>
              </a:spcBef>
              <a:spcAft>
                <a:spcPts val="0"/>
              </a:spcAft>
              <a:buSzPts val="1100"/>
              <a:buNone/>
            </a:pPr>
            <a:endParaRPr/>
          </a:p>
          <a:p>
            <a:pPr marL="0" lvl="0" indent="0" algn="l" rtl="0">
              <a:lnSpc>
                <a:spcPct val="100000"/>
              </a:lnSpc>
              <a:spcBef>
                <a:spcPts val="0"/>
              </a:spcBef>
              <a:spcAft>
                <a:spcPts val="0"/>
              </a:spcAft>
              <a:buSzPts val="1400"/>
              <a:buNone/>
            </a:pPr>
            <a:r>
              <a:rPr lang="en-US" b="1"/>
              <a:t>the surface</a:t>
            </a:r>
            <a:endParaRPr b="1"/>
          </a:p>
        </p:txBody>
      </p:sp>
      <p:sp>
        <p:nvSpPr>
          <p:cNvPr id="212" name="Google Shape;212;g1f0ceff0c26_1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f0ceff0c26_1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1f0ceff0c26_1_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What is the top layer or outermost part of something? </a:t>
            </a:r>
            <a:r>
              <a:rPr lang="en-US" b="1"/>
              <a:t>The surface</a:t>
            </a:r>
            <a:endParaRPr b="1"/>
          </a:p>
        </p:txBody>
      </p:sp>
      <p:sp>
        <p:nvSpPr>
          <p:cNvPr id="220" name="Google Shape;220;g1f0ceff0c26_1_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f0ceff0c26_1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f0ceff0c26_1_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act or process of moving or being moved:</a:t>
            </a:r>
            <a:endParaRPr/>
          </a:p>
          <a:p>
            <a:pPr marL="0" lvl="0" indent="0" algn="l" rtl="0">
              <a:spcBef>
                <a:spcPts val="0"/>
              </a:spcBef>
              <a:spcAft>
                <a:spcPts val="0"/>
              </a:spcAft>
              <a:buNone/>
            </a:pPr>
            <a:endParaRPr/>
          </a:p>
          <a:p>
            <a:pPr marL="457200" lvl="0" indent="-317500" algn="l" rtl="0">
              <a:spcBef>
                <a:spcPts val="0"/>
              </a:spcBef>
              <a:spcAft>
                <a:spcPts val="0"/>
              </a:spcAft>
              <a:buSzPts val="1400"/>
              <a:buAutoNum type="alphaLcPeriod"/>
            </a:pPr>
            <a:r>
              <a:rPr lang="en-US" b="1"/>
              <a:t>motion</a:t>
            </a:r>
            <a:endParaRPr b="1"/>
          </a:p>
        </p:txBody>
      </p:sp>
      <p:sp>
        <p:nvSpPr>
          <p:cNvPr id="229" name="Google Shape;229;g1f0ceff0c26_1_9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f0ceff0c26_1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f0ceff0c26_1_1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act or process of moving or being moved: </a:t>
            </a:r>
            <a:r>
              <a:rPr lang="en-US" b="1"/>
              <a:t>a. motion</a:t>
            </a:r>
            <a:endParaRPr b="1"/>
          </a:p>
        </p:txBody>
      </p:sp>
      <p:sp>
        <p:nvSpPr>
          <p:cNvPr id="238" name="Google Shape;238;g1f0ceff0c26_1_10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the phrase </a:t>
            </a:r>
            <a:r>
              <a:rPr lang="en-US" b="1"/>
              <a:t>wave</a:t>
            </a:r>
            <a:r>
              <a:rPr lang="en-US"/>
              <a:t>.</a:t>
            </a:r>
            <a:endParaRPr/>
          </a:p>
        </p:txBody>
      </p:sp>
      <p:sp>
        <p:nvSpPr>
          <p:cNvPr id="247" name="Google Shape;247;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a:t>
            </a:r>
            <a:r>
              <a:rPr lang="en-US" b="1"/>
              <a:t> wave</a:t>
            </a:r>
            <a:r>
              <a:rPr lang="en-US"/>
              <a:t> is</a:t>
            </a:r>
            <a:r>
              <a:rPr lang="en-US" b="1"/>
              <a:t> </a:t>
            </a:r>
            <a:r>
              <a:rPr lang="en-US" sz="1000">
                <a:solidFill>
                  <a:srgbClr val="374151"/>
                </a:solidFill>
                <a:highlight>
                  <a:srgbClr val="FFFFFF"/>
                </a:highlight>
                <a:latin typeface="Arial"/>
                <a:ea typeface="Arial"/>
                <a:cs typeface="Arial"/>
                <a:sym typeface="Arial"/>
              </a:rPr>
              <a:t>a moving up-and-down pattern in the water's surface caused by wind, earthquakes, or other disturbances.</a:t>
            </a:r>
            <a:endParaRPr b="1"/>
          </a:p>
        </p:txBody>
      </p:sp>
      <p:sp>
        <p:nvSpPr>
          <p:cNvPr id="255" name="Google Shape;255;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64" name="Google Shape;264;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Today, we’ll be learning about the word: </a:t>
            </a:r>
            <a:r>
              <a:rPr lang="en-US" b="1"/>
              <a:t>Wave</a:t>
            </a:r>
            <a:r>
              <a:rPr lang="en-US"/>
              <a:t>.</a:t>
            </a:r>
            <a:endParaRPr/>
          </a:p>
        </p:txBody>
      </p:sp>
      <p:sp>
        <p:nvSpPr>
          <p:cNvPr id="123" name="Google Shape;12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What is a wave?</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a:t>
            </a:r>
            <a:r>
              <a:rPr lang="en-US"/>
              <a:t>A wave is a moving up-and-down pattern in the water's surface caused by wind, earthquakes, or other disturbances</a:t>
            </a:r>
            <a:r>
              <a:rPr lang="en-US" b="0"/>
              <a:t>]</a:t>
            </a:r>
            <a:endParaRPr/>
          </a:p>
        </p:txBody>
      </p:sp>
      <p:sp>
        <p:nvSpPr>
          <p:cNvPr id="270" name="Google Shape;270;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78" name="Google Shape;278;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b="0" i="0" dirty="0">
                <a:solidFill>
                  <a:srgbClr val="0D0D0D"/>
                </a:solidFill>
                <a:effectLst/>
                <a:latin typeface="Söhne"/>
              </a:rPr>
              <a:t>Waves are like nature's way of transmitting energy across the surface of the ocean. They form when the wind imparts its energy to the water, creating a consistent pattern of upward and downward movements.</a:t>
            </a:r>
            <a:br>
              <a:rPr lang="en-US" dirty="0"/>
            </a:br>
            <a:endParaRPr dirty="0"/>
          </a:p>
        </p:txBody>
      </p:sp>
      <p:sp>
        <p:nvSpPr>
          <p:cNvPr id="285" name="Google Shape;285;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latin typeface="Söhne"/>
              </a:rPr>
              <a:t>These patterns of rising and falling water have specific characteristics. The distance between the highest points of two waves is called the "wavelength," and the number of waves passing a particular point in one second is the "frequency." These properties determine the size and speed of a wave.</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5608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dirty="0">
                <a:solidFill>
                  <a:srgbClr val="0D0D0D"/>
                </a:solidFill>
                <a:effectLst/>
                <a:latin typeface="Calibri" panose="020F0502020204030204" pitchFamily="34" charset="0"/>
                <a:cs typeface="Calibri" panose="020F0502020204030204" pitchFamily="34" charset="0"/>
              </a:rPr>
              <a:t>Observing waves at the beach, you'll notice varying intensities. Some waves are gentle, while others are more forceful, influenced by the energy of the wind and the distance it has traveled across the ocean.</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950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latin typeface="Söhne"/>
              </a:rPr>
              <a:t>Waves also play a role in shaping coastlines. As waves reach the shore, they transport and deposit sand, contributing to the formation of beaches and influencing the landscape.</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1126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latin typeface="Söhne"/>
              </a:rPr>
              <a:t>Whether you're on land or at sea, waves are a constant presence, tirelessly carrying energy across the ocean. This continuous transfer of energy is essential for maintaining the movement of the ocean and connecting different parts of the sea. Waves, therefore, serve as a dynamic force shaping the surface of the water and impacting the world around them.</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2695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91" name="Google Shape;291;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lnSpc>
                <a:spcPct val="90000"/>
              </a:lnSpc>
              <a:spcBef>
                <a:spcPct val="0"/>
              </a:spcBef>
              <a:spcAft>
                <a:spcPts val="600"/>
              </a:spcAft>
            </a:pPr>
            <a:r>
              <a:rPr lang="en-US" sz="1200" b="1" i="0" u="sng" kern="1200" dirty="0">
                <a:solidFill>
                  <a:schemeClr val="tx1"/>
                </a:solidFill>
                <a:effectLst/>
                <a:latin typeface="Calibri" panose="020F0502020204030204" pitchFamily="34" charset="0"/>
                <a:ea typeface="+mj-ea"/>
                <a:cs typeface="Calibri" panose="020F0502020204030204" pitchFamily="34" charset="0"/>
              </a:rPr>
              <a:t>True or False: </a:t>
            </a:r>
            <a:r>
              <a:rPr lang="en-US" sz="1200" b="0" i="0" kern="1200" dirty="0">
                <a:solidFill>
                  <a:schemeClr val="tx1"/>
                </a:solidFill>
                <a:effectLst/>
                <a:latin typeface="Calibri" panose="020F0502020204030204" pitchFamily="34" charset="0"/>
                <a:ea typeface="+mj-ea"/>
                <a:cs typeface="Calibri" panose="020F0502020204030204" pitchFamily="34" charset="0"/>
              </a:rPr>
              <a:t>Waves transmit energy</a:t>
            </a:r>
          </a:p>
          <a:p>
            <a:pPr algn="l">
              <a:lnSpc>
                <a:spcPct val="90000"/>
              </a:lnSpc>
              <a:spcBef>
                <a:spcPct val="0"/>
              </a:spcBef>
              <a:spcAft>
                <a:spcPts val="600"/>
              </a:spcAft>
            </a:pPr>
            <a:endParaRPr lang="en-US" sz="1200" b="0" i="0" kern="1200" dirty="0">
              <a:solidFill>
                <a:schemeClr val="tx1"/>
              </a:solidFill>
              <a:effectLst/>
              <a:latin typeface="Calibri" panose="020F0502020204030204" pitchFamily="34" charset="0"/>
              <a:ea typeface="+mj-ea"/>
              <a:cs typeface="Calibri" panose="020F0502020204030204" pitchFamily="34" charset="0"/>
            </a:endParaRPr>
          </a:p>
          <a:p>
            <a:pPr algn="l">
              <a:lnSpc>
                <a:spcPct val="90000"/>
              </a:lnSpc>
              <a:spcBef>
                <a:spcPct val="0"/>
              </a:spcBef>
              <a:spcAft>
                <a:spcPts val="600"/>
              </a:spcAft>
            </a:pPr>
            <a:r>
              <a:rPr lang="en-US" sz="1200" b="0" i="0" kern="1200" dirty="0">
                <a:solidFill>
                  <a:schemeClr val="tx1"/>
                </a:solidFill>
                <a:effectLst/>
                <a:latin typeface="Calibri" panose="020F0502020204030204" pitchFamily="34" charset="0"/>
                <a:ea typeface="+mj-ea"/>
                <a:cs typeface="Calibri" panose="020F0502020204030204" pitchFamily="34" charset="0"/>
              </a:rPr>
              <a:t>[True]</a:t>
            </a:r>
            <a:endParaRPr lang="en-US" sz="1200" kern="1200" dirty="0">
              <a:solidFill>
                <a:schemeClr val="tx1"/>
              </a:solidFill>
              <a:latin typeface="Calibri" panose="020F0502020204030204" pitchFamily="34" charset="0"/>
              <a:ea typeface="+mj-ea"/>
              <a:cs typeface="Calibri" panose="020F0502020204030204" pitchFamily="34" charset="0"/>
            </a:endParaRPr>
          </a:p>
        </p:txBody>
      </p:sp>
      <p:sp>
        <p:nvSpPr>
          <p:cNvPr id="285" name="Google Shape;285;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1479723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lnSpc>
                <a:spcPct val="90000"/>
              </a:lnSpc>
              <a:spcBef>
                <a:spcPct val="0"/>
              </a:spcBef>
              <a:spcAft>
                <a:spcPts val="600"/>
              </a:spcAft>
            </a:pPr>
            <a:r>
              <a:rPr lang="en-US" sz="1200" b="1" i="0" u="sng" kern="1200" dirty="0">
                <a:solidFill>
                  <a:schemeClr val="tx1"/>
                </a:solidFill>
                <a:effectLst/>
                <a:latin typeface="Calibri" panose="020F0502020204030204" pitchFamily="34" charset="0"/>
                <a:ea typeface="+mj-ea"/>
                <a:cs typeface="Calibri" panose="020F0502020204030204" pitchFamily="34" charset="0"/>
              </a:rPr>
              <a:t>True: </a:t>
            </a:r>
            <a:r>
              <a:rPr lang="en-US" sz="1200" b="0" i="0" kern="1200" dirty="0">
                <a:solidFill>
                  <a:schemeClr val="tx1"/>
                </a:solidFill>
                <a:effectLst/>
                <a:latin typeface="Calibri" panose="020F0502020204030204" pitchFamily="34" charset="0"/>
                <a:ea typeface="+mj-ea"/>
                <a:cs typeface="Calibri" panose="020F0502020204030204" pitchFamily="34" charset="0"/>
              </a:rPr>
              <a:t>Waves transmit energy</a:t>
            </a:r>
          </a:p>
          <a:p>
            <a:pPr algn="l">
              <a:lnSpc>
                <a:spcPct val="90000"/>
              </a:lnSpc>
              <a:spcBef>
                <a:spcPct val="0"/>
              </a:spcBef>
              <a:spcAft>
                <a:spcPts val="600"/>
              </a:spcAft>
            </a:pPr>
            <a:endParaRPr lang="en-US" sz="1200" b="0" i="0" kern="1200" dirty="0">
              <a:solidFill>
                <a:schemeClr val="tx1"/>
              </a:solidFill>
              <a:effectLst/>
              <a:latin typeface="Calibri" panose="020F0502020204030204" pitchFamily="34" charset="0"/>
              <a:ea typeface="+mj-ea"/>
              <a:cs typeface="Calibri" panose="020F0502020204030204" pitchFamily="34" charset="0"/>
            </a:endParaRPr>
          </a:p>
        </p:txBody>
      </p:sp>
      <p:sp>
        <p:nvSpPr>
          <p:cNvPr id="285" name="Google Shape;285;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1141621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“big question” is: </a:t>
            </a:r>
            <a:r>
              <a:rPr lang="en-US" sz="1200" b="0" i="0" dirty="0">
                <a:solidFill>
                  <a:srgbClr val="000000"/>
                </a:solidFill>
                <a:effectLst/>
                <a:latin typeface="Calibri" panose="020F0502020204030204" pitchFamily="34" charset="0"/>
                <a:cs typeface="Calibri" panose="020F0502020204030204" pitchFamily="34" charset="0"/>
              </a:rPr>
              <a:t>How do ocean waves affect where sea animals live, impact the weather, and connect different parts of the Earth? </a:t>
            </a:r>
          </a:p>
          <a:p>
            <a:pPr marL="0" lvl="0" indent="0" algn="l" rtl="0">
              <a:lnSpc>
                <a:spcPct val="100000"/>
              </a:lnSpc>
              <a:spcBef>
                <a:spcPts val="0"/>
              </a:spcBef>
              <a:spcAft>
                <a:spcPts val="0"/>
              </a:spcAft>
              <a:buSzPts val="1400"/>
              <a:buNone/>
            </a:pPr>
            <a:endParaRPr lang="en-US" sz="1200" b="0" i="0" dirty="0">
              <a:solidFill>
                <a:srgbClr val="000000"/>
              </a:solidFill>
              <a:effectLs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r>
              <a:rPr lang="en-US" b="0" dirty="0"/>
              <a:t>[Pause and illicit predictions from students.]</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dirty="0"/>
          </a:p>
        </p:txBody>
      </p:sp>
      <p:sp>
        <p:nvSpPr>
          <p:cNvPr id="132" name="Google Shape;132;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The distance between the highest points of two waves is called the ”</a:t>
            </a:r>
            <a:r>
              <a:rPr lang="en-US" sz="1200" b="0" i="0" u="sng" kern="1200" dirty="0">
                <a:solidFill>
                  <a:schemeClr val="tx1"/>
                </a:solidFill>
                <a:effectLst/>
                <a:latin typeface="Calibri" panose="020F0502020204030204" pitchFamily="34" charset="0"/>
                <a:ea typeface="+mn-ea"/>
                <a:cs typeface="Calibri" panose="020F0502020204030204" pitchFamily="34" charset="0"/>
              </a:rPr>
              <a:t>                          </a:t>
            </a:r>
            <a:r>
              <a:rPr lang="en-US" sz="1200" kern="1200" dirty="0">
                <a:solidFill>
                  <a:schemeClr val="tx1"/>
                </a:solidFill>
                <a:latin typeface="Calibri" panose="020F0502020204030204" pitchFamily="34" charset="0"/>
                <a:ea typeface="+mn-ea"/>
                <a:cs typeface="Calibri" panose="020F0502020204030204" pitchFamily="34" charset="0"/>
              </a:rPr>
              <a:t>.”</a:t>
            </a:r>
          </a:p>
          <a:p>
            <a:pPr>
              <a:lnSpc>
                <a:spcPct val="90000"/>
              </a:lnSpc>
              <a:spcAft>
                <a:spcPts val="600"/>
              </a:spcAft>
            </a:pPr>
            <a:endParaRPr lang="en-US" sz="1200" kern="1200" dirty="0">
              <a:solidFill>
                <a:schemeClr val="tx1"/>
              </a:solidFill>
              <a:latin typeface="Calibri" panose="020F0502020204030204" pitchFamily="34" charset="0"/>
              <a:ea typeface="+mn-ea"/>
              <a:cs typeface="Calibri" panose="020F0502020204030204" pitchFamily="34" charset="0"/>
            </a:endParaRPr>
          </a:p>
          <a:p>
            <a:pPr>
              <a:lnSpc>
                <a:spcPct val="90000"/>
              </a:lnSpc>
              <a:spcAft>
                <a:spcPts val="600"/>
              </a:spcAft>
            </a:pPr>
            <a:r>
              <a:rPr lang="en-US" sz="1200" kern="1200" dirty="0">
                <a:solidFill>
                  <a:schemeClr val="tx1"/>
                </a:solidFill>
                <a:latin typeface="Calibri" panose="020F0502020204030204" pitchFamily="34" charset="0"/>
                <a:ea typeface="+mn-ea"/>
                <a:cs typeface="Calibri" panose="020F0502020204030204" pitchFamily="34" charset="0"/>
              </a:rPr>
              <a:t>[wavelength]</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6788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The distance between the highest points of two waves is called the ”</a:t>
            </a:r>
            <a:r>
              <a:rPr lang="en-US" sz="1200" b="1" i="0" u="sng" kern="1200" dirty="0">
                <a:solidFill>
                  <a:schemeClr val="tx1"/>
                </a:solidFill>
                <a:effectLst/>
                <a:latin typeface="Calibri" panose="020F0502020204030204" pitchFamily="34" charset="0"/>
                <a:ea typeface="+mn-ea"/>
                <a:cs typeface="Calibri" panose="020F0502020204030204" pitchFamily="34" charset="0"/>
              </a:rPr>
              <a:t>wavelength</a:t>
            </a:r>
            <a:r>
              <a:rPr lang="en-US" sz="1200" kern="1200" dirty="0">
                <a:solidFill>
                  <a:schemeClr val="tx1"/>
                </a:solidFill>
                <a:latin typeface="Calibri" panose="020F0502020204030204" pitchFamily="34" charset="0"/>
                <a:ea typeface="+mn-ea"/>
                <a:cs typeface="Calibri" panose="020F0502020204030204" pitchFamily="34" charset="0"/>
              </a:rPr>
              <a:t>.”</a:t>
            </a:r>
          </a:p>
          <a:p>
            <a:pPr>
              <a:lnSpc>
                <a:spcPct val="90000"/>
              </a:lnSpc>
              <a:spcAft>
                <a:spcPts val="600"/>
              </a:spcAft>
            </a:pPr>
            <a:endParaRPr lang="en-US" sz="1200" kern="1200" dirty="0">
              <a:solidFill>
                <a:schemeClr val="tx1"/>
              </a:solidFill>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3232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1200" b="1" i="0" u="sng" kern="1200" dirty="0">
                <a:solidFill>
                  <a:schemeClr val="tx1"/>
                </a:solidFill>
                <a:effectLst/>
                <a:latin typeface="+mn-lt"/>
                <a:ea typeface="+mn-ea"/>
                <a:cs typeface="+mn-cs"/>
              </a:rPr>
              <a:t>True or False: </a:t>
            </a:r>
            <a:r>
              <a:rPr lang="en-US" sz="1200" b="0" i="0" kern="1200" dirty="0">
                <a:solidFill>
                  <a:schemeClr val="tx1"/>
                </a:solidFill>
                <a:effectLst/>
                <a:latin typeface="+mn-lt"/>
                <a:ea typeface="+mn-ea"/>
                <a:cs typeface="+mn-cs"/>
              </a:rPr>
              <a:t>All waves are gentle. </a:t>
            </a:r>
          </a:p>
          <a:p>
            <a:endParaRPr lang="en-US" dirty="0"/>
          </a:p>
          <a:p>
            <a:r>
              <a:rPr lang="en-US" dirty="0"/>
              <a:t>[False]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8171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dirty="0">
                <a:solidFill>
                  <a:srgbClr val="0D0D0D"/>
                </a:solidFill>
                <a:effectLst/>
                <a:latin typeface="Calibri" panose="020F0502020204030204" pitchFamily="34" charset="0"/>
                <a:cs typeface="Calibri" panose="020F0502020204030204" pitchFamily="34" charset="0"/>
              </a:rPr>
              <a:t>False</a:t>
            </a:r>
            <a:r>
              <a:rPr lang="en-US" sz="1200" b="0" i="0" dirty="0">
                <a:solidFill>
                  <a:srgbClr val="0D0D0D"/>
                </a:solidFill>
                <a:effectLst/>
                <a:latin typeface="Calibri" panose="020F0502020204030204" pitchFamily="34" charset="0"/>
                <a:cs typeface="Calibri" panose="020F0502020204030204" pitchFamily="34" charset="0"/>
              </a:rPr>
              <a:t>: Some waves are gentle, while others are more forceful.</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2072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1200" b="0" i="0" kern="1200" dirty="0">
                <a:solidFill>
                  <a:schemeClr val="tx1"/>
                </a:solidFill>
                <a:effectLst/>
                <a:latin typeface="+mn-lt"/>
                <a:ea typeface="+mn-ea"/>
                <a:cs typeface="+mn-cs"/>
              </a:rPr>
              <a:t>As waves reach the shore, they transport and deposit </a:t>
            </a:r>
            <a:r>
              <a:rPr lang="en-US" sz="1200" b="0" i="0" u="sng"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contributing to the formation of beaches and influencing the landscape.</a:t>
            </a:r>
          </a:p>
          <a:p>
            <a:pPr>
              <a:lnSpc>
                <a:spcPct val="90000"/>
              </a:lnSpc>
              <a:spcAft>
                <a:spcPts val="600"/>
              </a:spcAft>
            </a:pPr>
            <a:endParaRPr lang="en-US" sz="1200" b="0" i="0" kern="1200" dirty="0">
              <a:solidFill>
                <a:schemeClr val="tx1"/>
              </a:solidFill>
              <a:effectLst/>
              <a:latin typeface="+mn-lt"/>
              <a:ea typeface="+mn-ea"/>
              <a:cs typeface="+mn-cs"/>
            </a:endParaRPr>
          </a:p>
          <a:p>
            <a:pPr>
              <a:lnSpc>
                <a:spcPct val="90000"/>
              </a:lnSpc>
              <a:spcAft>
                <a:spcPts val="600"/>
              </a:spcAft>
            </a:pPr>
            <a:r>
              <a:rPr lang="en-US" sz="1200" b="0" i="0" kern="1200" dirty="0">
                <a:solidFill>
                  <a:schemeClr val="tx1"/>
                </a:solidFill>
                <a:effectLst/>
                <a:latin typeface="+mn-lt"/>
                <a:ea typeface="+mn-ea"/>
                <a:cs typeface="+mn-cs"/>
              </a:rPr>
              <a:t>[sand]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1886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1200" b="0" i="0" kern="1200" dirty="0">
                <a:solidFill>
                  <a:schemeClr val="tx1"/>
                </a:solidFill>
                <a:effectLst/>
                <a:latin typeface="+mn-lt"/>
                <a:ea typeface="+mn-ea"/>
                <a:cs typeface="+mn-cs"/>
              </a:rPr>
              <a:t>As waves reach the shore, they transport and deposit </a:t>
            </a:r>
            <a:r>
              <a:rPr lang="en-US" sz="1200" b="1" i="0" u="sng" kern="1200" dirty="0">
                <a:solidFill>
                  <a:schemeClr val="tx1"/>
                </a:solidFill>
                <a:effectLst/>
                <a:latin typeface="+mn-lt"/>
                <a:ea typeface="+mn-ea"/>
                <a:cs typeface="+mn-cs"/>
              </a:rPr>
              <a:t>sand</a:t>
            </a:r>
            <a:r>
              <a:rPr lang="en-US" sz="1200" b="0" i="0" kern="1200" dirty="0">
                <a:solidFill>
                  <a:schemeClr val="tx1"/>
                </a:solidFill>
                <a:effectLst/>
                <a:latin typeface="+mn-lt"/>
                <a:ea typeface="+mn-ea"/>
                <a:cs typeface="+mn-cs"/>
              </a:rPr>
              <a:t>, contributing to the formation of beaches and influencing the landscape.</a:t>
            </a:r>
          </a:p>
          <a:p>
            <a:pPr>
              <a:lnSpc>
                <a:spcPct val="90000"/>
              </a:lnSpc>
              <a:spcAft>
                <a:spcPts val="600"/>
              </a:spcAft>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26812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latin typeface="Söhne"/>
              </a:rPr>
              <a:t>Waves are a constant presence, tirelessly carrying energy across the ocean. This continuous transfer of energy is essential for maintaining the movement of the ocean and connecting different parts of the sea. Waves, therefore, serve as a dynamic force shaping the surface of the water and impacting the world around them.</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9724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waves</a:t>
            </a:r>
            <a:r>
              <a:rPr lang="en-US"/>
              <a:t>.</a:t>
            </a:r>
            <a:endParaRPr/>
          </a:p>
        </p:txBody>
      </p:sp>
      <p:sp>
        <p:nvSpPr>
          <p:cNvPr id="303" name="Google Shape;303;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1" i="0" kern="1200" dirty="0">
                <a:solidFill>
                  <a:schemeClr val="tx1"/>
                </a:solidFill>
                <a:effectLst/>
                <a:latin typeface="Calibri" panose="020F0502020204030204" pitchFamily="34" charset="0"/>
                <a:ea typeface="+mn-ea"/>
                <a:cs typeface="Calibri" panose="020F0502020204030204" pitchFamily="34" charset="0"/>
              </a:rPr>
              <a:t>Ocean Waves are an example of waves. </a:t>
            </a:r>
            <a:r>
              <a:rPr lang="en-US" sz="1100" b="0" i="0" kern="1200" dirty="0">
                <a:solidFill>
                  <a:schemeClr val="tx1"/>
                </a:solidFill>
                <a:effectLst/>
                <a:latin typeface="Calibri" panose="020F0502020204030204" pitchFamily="34" charset="0"/>
                <a:ea typeface="+mn-ea"/>
                <a:cs typeface="Calibri" panose="020F0502020204030204" pitchFamily="34" charset="0"/>
              </a:rPr>
              <a:t>They mainly happen when the wind blows across the ocean's surface, making the water go up and down. These waves can be big or small, and they travel a long way, affecting coastlines and even the Earth's climate. </a:t>
            </a:r>
            <a:r>
              <a:rPr lang="en-US" sz="1100" b="1" i="0" kern="1200" dirty="0">
                <a:solidFill>
                  <a:schemeClr val="tx1"/>
                </a:solidFill>
                <a:effectLst/>
                <a:latin typeface="Calibri" panose="020F0502020204030204" pitchFamily="34" charset="0"/>
                <a:ea typeface="+mn-ea"/>
                <a:cs typeface="Calibri" panose="020F0502020204030204" pitchFamily="34" charset="0"/>
              </a:rPr>
              <a:t> </a:t>
            </a:r>
            <a:endParaRPr lang="en-US" sz="1100" kern="1200" dirty="0">
              <a:solidFill>
                <a:schemeClr val="tx1"/>
              </a:solidFill>
              <a:latin typeface="Calibri" panose="020F0502020204030204" pitchFamily="34" charset="0"/>
              <a:ea typeface="+mn-ea"/>
              <a:cs typeface="Calibri" panose="020F0502020204030204" pitchFamily="34" charset="0"/>
            </a:endParaRPr>
          </a:p>
          <a:p>
            <a:pPr marL="0" lvl="0" indent="0" algn="l" rtl="0">
              <a:lnSpc>
                <a:spcPct val="100000"/>
              </a:lnSpc>
              <a:spcBef>
                <a:spcPts val="0"/>
              </a:spcBef>
              <a:spcAft>
                <a:spcPts val="0"/>
              </a:spcAft>
              <a:buSzPts val="1400"/>
              <a:buNone/>
            </a:pPr>
            <a:endParaRPr sz="1100" dirty="0"/>
          </a:p>
        </p:txBody>
      </p:sp>
      <p:sp>
        <p:nvSpPr>
          <p:cNvPr id="310" name="Google Shape;310;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kern="1200" dirty="0">
                <a:solidFill>
                  <a:schemeClr val="tx1"/>
                </a:solidFill>
                <a:effectLst/>
                <a:latin typeface="Calibri" panose="020F0502020204030204" pitchFamily="34" charset="0"/>
                <a:ea typeface="+mn-ea"/>
                <a:cs typeface="Calibri" panose="020F0502020204030204" pitchFamily="34" charset="0"/>
              </a:rPr>
              <a:t>Ripple Waves are examples of waves. </a:t>
            </a:r>
            <a:r>
              <a:rPr lang="en-US" sz="1200" i="0" kern="1200" dirty="0">
                <a:solidFill>
                  <a:schemeClr val="tx1"/>
                </a:solidFill>
                <a:effectLst/>
                <a:latin typeface="Calibri" panose="020F0502020204030204" pitchFamily="34" charset="0"/>
                <a:ea typeface="+mn-ea"/>
                <a:cs typeface="Calibri" panose="020F0502020204030204" pitchFamily="34" charset="0"/>
              </a:rPr>
              <a:t>They</a:t>
            </a:r>
            <a:r>
              <a:rPr lang="en-US" sz="1200" b="1" i="0" kern="1200" dirty="0">
                <a:solidFill>
                  <a:schemeClr val="tx1"/>
                </a:solidFill>
                <a:effectLst/>
                <a:latin typeface="Calibri" panose="020F0502020204030204" pitchFamily="34" charset="0"/>
                <a:ea typeface="+mn-ea"/>
                <a:cs typeface="Calibri" panose="020F0502020204030204" pitchFamily="34" charset="0"/>
              </a:rPr>
              <a:t> </a:t>
            </a:r>
            <a:r>
              <a:rPr lang="en-US" sz="1200" b="0" i="0" kern="1200" dirty="0">
                <a:solidFill>
                  <a:schemeClr val="tx1"/>
                </a:solidFill>
                <a:effectLst/>
                <a:latin typeface="Calibri" panose="020F0502020204030204" pitchFamily="34" charset="0"/>
                <a:ea typeface="+mn-ea"/>
                <a:cs typeface="Calibri" panose="020F0502020204030204" pitchFamily="34" charset="0"/>
              </a:rPr>
              <a:t>occur on the surface of calm water, such as in a pond or lake. These waves are typically small and gentle, forming in response to a light breeze or disturbance on the water's surface. As the wind blows, it imparts energy to the water, causing it to ripple and creating a visible pattern of waves that move outward from the point of disturbance.</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8388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b769441448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b769441448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g2b769441448_0_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waves.</a:t>
            </a:r>
            <a:endParaRPr/>
          </a:p>
        </p:txBody>
      </p:sp>
      <p:sp>
        <p:nvSpPr>
          <p:cNvPr id="317" name="Google Shape;317;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0" dirty="0">
                <a:solidFill>
                  <a:srgbClr val="0D0D0D"/>
                </a:solidFill>
                <a:effectLst/>
                <a:latin typeface="Söhne"/>
              </a:rPr>
              <a:t>Water flow in a river is </a:t>
            </a:r>
            <a:r>
              <a:rPr lang="en-US" b="1" i="0" dirty="0">
                <a:solidFill>
                  <a:srgbClr val="0D0D0D"/>
                </a:solidFill>
                <a:effectLst/>
                <a:latin typeface="Söhne"/>
              </a:rPr>
              <a:t>NOT</a:t>
            </a:r>
            <a:r>
              <a:rPr lang="en-US" i="0" dirty="0">
                <a:solidFill>
                  <a:srgbClr val="0D0D0D"/>
                </a:solidFill>
                <a:effectLst/>
                <a:latin typeface="Söhne"/>
              </a:rPr>
              <a:t> an example of waves. </a:t>
            </a:r>
            <a:r>
              <a:rPr lang="en-US" b="0" i="0" dirty="0">
                <a:solidFill>
                  <a:srgbClr val="0D0D0D"/>
                </a:solidFill>
                <a:effectLst/>
                <a:latin typeface="Söhne"/>
              </a:rPr>
              <a:t>While rivers involve the movement of water, the consistent downstream flow is not considered a wave, as it lacks the repetitive up-and-down pattern.</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05390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0" dirty="0">
                <a:solidFill>
                  <a:srgbClr val="0D0D0D"/>
                </a:solidFill>
                <a:effectLst/>
                <a:latin typeface="Söhne"/>
              </a:rPr>
              <a:t>Whirlpools</a:t>
            </a:r>
            <a:r>
              <a:rPr lang="en-US" dirty="0">
                <a:solidFill>
                  <a:srgbClr val="0D0D0D"/>
                </a:solidFill>
                <a:latin typeface="Söhne"/>
              </a:rPr>
              <a:t> are </a:t>
            </a:r>
            <a:r>
              <a:rPr lang="en-US" b="1" dirty="0">
                <a:solidFill>
                  <a:srgbClr val="0D0D0D"/>
                </a:solidFill>
                <a:latin typeface="Söhne"/>
              </a:rPr>
              <a:t>NOT</a:t>
            </a:r>
            <a:r>
              <a:rPr lang="en-US" dirty="0">
                <a:solidFill>
                  <a:srgbClr val="0D0D0D"/>
                </a:solidFill>
                <a:latin typeface="Söhne"/>
              </a:rPr>
              <a:t> an example of waves. They are c</a:t>
            </a:r>
            <a:r>
              <a:rPr lang="en-US" b="0" i="0" dirty="0">
                <a:solidFill>
                  <a:srgbClr val="0D0D0D"/>
                </a:solidFill>
                <a:effectLst/>
                <a:latin typeface="Söhne"/>
              </a:rPr>
              <a:t>ircular currents in water caused by the movement of tides, underwater terrain, or draining water, but they don't exhibit the typical back-and-forth motion associated with waves.</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53486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42" name="Google Shape;342;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b="0" i="0" u="none" strike="noStrike" cap="none" dirty="0">
                <a:solidFill>
                  <a:schemeClr val="dk1"/>
                </a:solidFill>
                <a:latin typeface="Calibri"/>
                <a:ea typeface="Calibri"/>
                <a:cs typeface="Calibri"/>
                <a:sym typeface="Calibri"/>
              </a:rPr>
              <a:t>Why are a water flow and whirlpools </a:t>
            </a:r>
            <a:r>
              <a:rPr lang="en-US" sz="1200" b="1" i="0" u="none" strike="noStrike" cap="none" dirty="0">
                <a:solidFill>
                  <a:schemeClr val="dk1"/>
                </a:solidFill>
                <a:latin typeface="Calibri"/>
                <a:ea typeface="Calibri"/>
                <a:cs typeface="Calibri"/>
                <a:sym typeface="Calibri"/>
              </a:rPr>
              <a:t>NOT</a:t>
            </a:r>
            <a:r>
              <a:rPr lang="en-US" sz="1200" b="0" i="0" u="none" strike="noStrike" cap="none" dirty="0">
                <a:solidFill>
                  <a:schemeClr val="dk1"/>
                </a:solidFill>
                <a:latin typeface="Calibri"/>
                <a:ea typeface="Calibri"/>
                <a:cs typeface="Calibri"/>
                <a:sym typeface="Calibri"/>
              </a:rPr>
              <a:t> examples of </a:t>
            </a:r>
            <a:r>
              <a:rPr lang="en-US" sz="1200" i="0" u="none" strike="noStrike" cap="none" dirty="0">
                <a:solidFill>
                  <a:schemeClr val="dk1"/>
                </a:solidFill>
                <a:latin typeface="Calibri"/>
                <a:ea typeface="Calibri"/>
                <a:cs typeface="Calibri"/>
                <a:sym typeface="Calibri"/>
              </a:rPr>
              <a:t>waves</a:t>
            </a:r>
            <a:r>
              <a:rPr lang="en-US" sz="1200" b="0" i="0" u="none" strike="noStrike" cap="none" dirty="0">
                <a:solidFill>
                  <a:schemeClr val="dk1"/>
                </a:solidFill>
                <a:latin typeface="Calibri"/>
                <a:ea typeface="Calibri"/>
                <a:cs typeface="Calibri"/>
                <a:sym typeface="Calibri"/>
              </a:rPr>
              <a:t>?</a:t>
            </a:r>
            <a:endParaRPr lang="en-US" sz="8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kern="1200" dirty="0">
                <a:solidFill>
                  <a:schemeClr val="tx1"/>
                </a:solidFill>
                <a:effectLst/>
                <a:latin typeface="Calibri" panose="020F0502020204030204" pitchFamily="34" charset="0"/>
                <a:ea typeface="+mn-ea"/>
                <a:cs typeface="Calibri" panose="020F0502020204030204" pitchFamily="34" charset="0"/>
              </a:rPr>
              <a:t>[While rivers involve the movement of water, the consistent downstream flow is not considered a wave, as it lacks the repetitive up-and-down pattern and w</a:t>
            </a:r>
            <a:r>
              <a:rPr lang="en-US" sz="1200" i="0" kern="1200" dirty="0">
                <a:solidFill>
                  <a:schemeClr val="tx1"/>
                </a:solidFill>
                <a:effectLst/>
                <a:latin typeface="Calibri" panose="020F0502020204030204" pitchFamily="34" charset="0"/>
                <a:ea typeface="+mn-ea"/>
                <a:cs typeface="Calibri" panose="020F0502020204030204" pitchFamily="34" charset="0"/>
              </a:rPr>
              <a:t>hirlpools</a:t>
            </a:r>
            <a:r>
              <a:rPr lang="en-US" sz="1200" kern="1200" dirty="0">
                <a:solidFill>
                  <a:schemeClr val="tx1"/>
                </a:solidFill>
                <a:latin typeface="Calibri" panose="020F0502020204030204" pitchFamily="34" charset="0"/>
                <a:ea typeface="+mn-ea"/>
                <a:cs typeface="Calibri" panose="020F0502020204030204" pitchFamily="34" charset="0"/>
              </a:rPr>
              <a:t> are </a:t>
            </a:r>
            <a:r>
              <a:rPr lang="en-US" sz="1200" b="1" kern="1200" dirty="0">
                <a:solidFill>
                  <a:schemeClr val="tx1"/>
                </a:solidFill>
                <a:latin typeface="Calibri" panose="020F0502020204030204" pitchFamily="34" charset="0"/>
                <a:ea typeface="+mn-ea"/>
                <a:cs typeface="Calibri" panose="020F0502020204030204" pitchFamily="34" charset="0"/>
              </a:rPr>
              <a:t>NOT</a:t>
            </a:r>
            <a:r>
              <a:rPr lang="en-US" sz="1200" kern="1200" dirty="0">
                <a:solidFill>
                  <a:schemeClr val="tx1"/>
                </a:solidFill>
                <a:latin typeface="Calibri" panose="020F0502020204030204" pitchFamily="34" charset="0"/>
                <a:ea typeface="+mn-ea"/>
                <a:cs typeface="Calibri" panose="020F0502020204030204" pitchFamily="34" charset="0"/>
              </a:rPr>
              <a:t> an example of waves because they are c</a:t>
            </a:r>
            <a:r>
              <a:rPr lang="en-US" sz="1200" b="0" i="0" kern="1200" dirty="0">
                <a:solidFill>
                  <a:schemeClr val="tx1"/>
                </a:solidFill>
                <a:effectLst/>
                <a:latin typeface="Calibri" panose="020F0502020204030204" pitchFamily="34" charset="0"/>
                <a:ea typeface="+mn-ea"/>
                <a:cs typeface="Calibri" panose="020F0502020204030204" pitchFamily="34" charset="0"/>
              </a:rPr>
              <a:t>ircular currents in water caused by the movement of tides, underwater terrain, or draining water, but they don't exhibit the typical back-and-forth motion associated with waves.]</a:t>
            </a:r>
            <a:endParaRPr lang="en-US" sz="1200" kern="1200" dirty="0">
              <a:solidFill>
                <a:schemeClr val="tx1"/>
              </a:solidFill>
              <a:latin typeface="Calibri" panose="020F0502020204030204" pitchFamily="34" charset="0"/>
              <a:ea typeface="+mn-ea"/>
              <a:cs typeface="Calibri" panose="020F0502020204030204" pitchFamily="34" charset="0"/>
            </a:endParaRPr>
          </a:p>
          <a:p>
            <a:pPr marL="0" lvl="0" indent="0" algn="l" rtl="0">
              <a:lnSpc>
                <a:spcPct val="100000"/>
              </a:lnSpc>
              <a:spcBef>
                <a:spcPts val="0"/>
              </a:spcBef>
              <a:spcAft>
                <a:spcPts val="0"/>
              </a:spcAft>
              <a:buSzPts val="1400"/>
              <a:buNone/>
            </a:pPr>
            <a:endParaRPr b="1" dirty="0"/>
          </a:p>
        </p:txBody>
      </p:sp>
      <p:sp>
        <p:nvSpPr>
          <p:cNvPr id="348" name="Google Shape;348;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357" name="Google Shape;357;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f0ceff0c26_1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1f0ceff0c26_1_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a:t>
            </a:r>
            <a:r>
              <a:rPr lang="en-US" b="1"/>
              <a:t> wave</a:t>
            </a:r>
            <a:r>
              <a:rPr lang="en-US"/>
              <a:t> is</a:t>
            </a:r>
            <a:r>
              <a:rPr lang="en-US" b="1"/>
              <a:t> </a:t>
            </a:r>
            <a:r>
              <a:rPr lang="en-US" sz="1000">
                <a:solidFill>
                  <a:srgbClr val="374151"/>
                </a:solidFill>
                <a:highlight>
                  <a:srgbClr val="FFFFFF"/>
                </a:highlight>
                <a:latin typeface="Arial"/>
                <a:ea typeface="Arial"/>
                <a:cs typeface="Arial"/>
                <a:sym typeface="Arial"/>
              </a:rPr>
              <a:t>a moving up-and-down pattern in the water's surface caused by wind, earthquakes, or other disturbances.</a:t>
            </a:r>
            <a:endParaRPr b="1"/>
          </a:p>
        </p:txBody>
      </p:sp>
      <p:sp>
        <p:nvSpPr>
          <p:cNvPr id="364" name="Google Shape;364;g1f0ceff0c26_1_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wave</a:t>
            </a:r>
            <a:r>
              <a:rPr lang="en-US">
                <a:solidFill>
                  <a:srgbClr val="242424"/>
                </a:solidFill>
              </a:rPr>
              <a:t>. </a:t>
            </a:r>
            <a:endParaRPr/>
          </a:p>
        </p:txBody>
      </p:sp>
      <p:sp>
        <p:nvSpPr>
          <p:cNvPr id="372" name="Google Shape;372;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lang="en-US" b="1">
                <a:solidFill>
                  <a:srgbClr val="242424"/>
                </a:solidFill>
              </a:rPr>
              <a:t>waves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lang="en-US" b="1"/>
              <a:t>wave.</a:t>
            </a:r>
            <a:endParaRPr>
              <a:solidFill>
                <a:schemeClr val="dk1"/>
              </a:solidFill>
            </a:endParaRPr>
          </a:p>
        </p:txBody>
      </p:sp>
      <p:sp>
        <p:nvSpPr>
          <p:cNvPr id="383" name="Google Shape;383;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picture of</a:t>
            </a:r>
            <a:r>
              <a:rPr lang="en-US"/>
              <a:t> a </a:t>
            </a:r>
            <a:r>
              <a:rPr lang="en-US" b="1"/>
              <a:t>wave </a:t>
            </a:r>
            <a:r>
              <a:rPr lang="en-US" sz="1200">
                <a:solidFill>
                  <a:schemeClr val="dk1"/>
                </a:solidFill>
              </a:rPr>
              <a:t>from these four choices</a:t>
            </a:r>
            <a:r>
              <a:rPr lang="en-US"/>
              <a:t>.</a:t>
            </a:r>
            <a:endParaRPr/>
          </a:p>
        </p:txBody>
      </p:sp>
      <p:sp>
        <p:nvSpPr>
          <p:cNvPr id="405" name="Google Shape;405;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50" name="Google Shape;150;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This is the picture that shows a </a:t>
            </a:r>
            <a:r>
              <a:rPr lang="en-US" b="1" dirty="0"/>
              <a:t>wave.</a:t>
            </a:r>
            <a:endParaRPr lang="en-US" dirty="0"/>
          </a:p>
        </p:txBody>
      </p:sp>
      <p:sp>
        <p:nvSpPr>
          <p:cNvPr id="405" name="Google Shape;405;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60645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a </a:t>
            </a:r>
            <a:r>
              <a:rPr lang="en-US" b="1" dirty="0"/>
              <a:t>wave.</a:t>
            </a:r>
            <a:endParaRPr dirty="0">
              <a:solidFill>
                <a:schemeClr val="dk1"/>
              </a:solidFill>
            </a:endParaRPr>
          </a:p>
        </p:txBody>
      </p:sp>
      <p:sp>
        <p:nvSpPr>
          <p:cNvPr id="440" name="Google Shape;440;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definition of a</a:t>
            </a:r>
            <a:r>
              <a:rPr lang="en-US" dirty="0"/>
              <a:t> </a:t>
            </a:r>
            <a:r>
              <a:rPr lang="en-US" b="1" dirty="0"/>
              <a:t>wave </a:t>
            </a:r>
            <a:r>
              <a:rPr lang="en-US" sz="1200" dirty="0">
                <a:solidFill>
                  <a:schemeClr val="dk1"/>
                </a:solidFill>
              </a:rPr>
              <a:t>from these four choices.</a:t>
            </a:r>
            <a:endParaRPr sz="1200" dirty="0">
              <a:solidFill>
                <a:schemeClr val="dk1"/>
              </a:solidFill>
            </a:endParaRPr>
          </a:p>
        </p:txBody>
      </p:sp>
      <p:sp>
        <p:nvSpPr>
          <p:cNvPr id="463" name="Google Shape;463;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rgbClr val="374151"/>
                </a:solidFill>
                <a:highlight>
                  <a:srgbClr val="FFFFFF"/>
                </a:highlight>
                <a:latin typeface="Helvetica Light" panose="020B0403020202020204" pitchFamily="34" charset="0"/>
                <a:cs typeface="Calibri" panose="020F0502020204030204" pitchFamily="34" charset="0"/>
              </a:rPr>
              <a:t>A moving up-and-down pattern in the water's surface caused by wind, earthquakes, or other disturbances</a:t>
            </a:r>
            <a:r>
              <a:rPr lang="en-US" dirty="0"/>
              <a:t>” is correct! This is the definition of a </a:t>
            </a:r>
            <a:r>
              <a:rPr lang="en-US" b="1" dirty="0"/>
              <a:t>wave</a:t>
            </a:r>
            <a:r>
              <a:rPr lang="en-US" dirty="0"/>
              <a:t>.</a:t>
            </a:r>
            <a:endParaRPr lang="en-US" sz="1200" dirty="0">
              <a:solidFill>
                <a:schemeClr val="dk1"/>
              </a:solidFill>
            </a:endParaRPr>
          </a:p>
        </p:txBody>
      </p:sp>
      <p:sp>
        <p:nvSpPr>
          <p:cNvPr id="463" name="Google Shape;463;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15742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 </a:t>
            </a:r>
            <a:r>
              <a:rPr lang="en-US" b="1" dirty="0"/>
              <a:t>wave: </a:t>
            </a:r>
            <a:r>
              <a:rPr lang="en-US" sz="1200" dirty="0">
                <a:solidFill>
                  <a:srgbClr val="434343"/>
                </a:solidFill>
                <a:latin typeface="Helvetica Neue Light"/>
                <a:ea typeface="Helvetica Neue Light"/>
                <a:cs typeface="Helvetica Neue Light"/>
                <a:sym typeface="Helvetica Neue Light"/>
              </a:rPr>
              <a:t>a moving up-and-down pattern in the water's surface caused by wind, earthquakes, or other disturbances.</a:t>
            </a:r>
            <a:endParaRPr lang="en-US" sz="1200" b="0" i="0" u="none" strike="noStrike" cap="none" dirty="0">
              <a:solidFill>
                <a:srgbClr val="434343"/>
              </a:solidFill>
              <a:latin typeface="Helvetica Neue Light"/>
              <a:ea typeface="Helvetica Neue Light"/>
              <a:cs typeface="Helvetica Neue Light"/>
              <a:sym typeface="Helvetica Neue Light"/>
            </a:endParaRPr>
          </a:p>
        </p:txBody>
      </p:sp>
      <p:sp>
        <p:nvSpPr>
          <p:cNvPr id="440" name="Google Shape;440;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50284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 </a:t>
            </a:r>
            <a:r>
              <a:rPr lang="en-US" b="1"/>
              <a:t>wave</a:t>
            </a:r>
            <a:r>
              <a:rPr lang="en-US" sz="1200" b="1">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529" name="Google Shape;529;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“Ripples” is correct! This is an example of a </a:t>
            </a:r>
            <a:r>
              <a:rPr lang="en-US" b="1" dirty="0"/>
              <a:t>wave.</a:t>
            </a:r>
            <a:endParaRPr lang="en-US" sz="1200" dirty="0">
              <a:solidFill>
                <a:schemeClr val="dk1"/>
              </a:solidFill>
            </a:endParaRPr>
          </a:p>
        </p:txBody>
      </p:sp>
      <p:sp>
        <p:nvSpPr>
          <p:cNvPr id="529" name="Google Shape;529;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13280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dirty="0"/>
              <a:t>Here is the Frayer Model with a picture, definition, and an example of a </a:t>
            </a:r>
            <a:r>
              <a:rPr lang="en-US" sz="1200" b="1" dirty="0"/>
              <a:t>wave</a:t>
            </a:r>
            <a:r>
              <a:rPr lang="en-US" sz="1200" dirty="0"/>
              <a:t>: Ripples</a:t>
            </a:r>
            <a:endParaRPr lang="en-US" sz="1200" dirty="0">
              <a:solidFill>
                <a:schemeClr val="dk1"/>
              </a:solidFill>
            </a:endParaRPr>
          </a:p>
        </p:txBody>
      </p:sp>
      <p:sp>
        <p:nvSpPr>
          <p:cNvPr id="440" name="Google Shape;440;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13982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a:t>
            </a:r>
            <a:r>
              <a:rPr lang="en-US" b="1"/>
              <a:t>waves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596" name="Google Shape;596;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t>“</a:t>
            </a:r>
            <a:r>
              <a:rPr lang="en-US" sz="1200" dirty="0">
                <a:solidFill>
                  <a:srgbClr val="000000"/>
                </a:solidFill>
                <a:effectLst/>
                <a:latin typeface="Helvetica Light" panose="020B0403020202020204" pitchFamily="34" charset="0"/>
              </a:rPr>
              <a:t>Waves shape coastlines and provide enjoyable moments at the beach, and even play a role in the weather. All of these things impact my life</a:t>
            </a:r>
            <a:r>
              <a:rPr lang="en-US" sz="1200" dirty="0"/>
              <a:t>.” That is correct! This is an example of how </a:t>
            </a:r>
            <a:r>
              <a:rPr lang="en-US" sz="1200" b="1" dirty="0"/>
              <a:t>waves </a:t>
            </a:r>
            <a:r>
              <a:rPr lang="en-US" sz="1200" dirty="0"/>
              <a:t>impacts your life.</a:t>
            </a:r>
          </a:p>
        </p:txBody>
      </p:sp>
      <p:sp>
        <p:nvSpPr>
          <p:cNvPr id="596" name="Google Shape;596;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6932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f0ceff0c26_1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f0ceff0c26_1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Water: The substance that covers most of the Earth's surface, found in oceans, rivers, lakes, and streams.</a:t>
            </a:r>
            <a:endParaRPr/>
          </a:p>
        </p:txBody>
      </p:sp>
      <p:sp>
        <p:nvSpPr>
          <p:cNvPr id="156" name="Google Shape;156;g1f0ceff0c26_1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rPr>
              <a:t>Here is the Frayer Model with a picture, definition, example, and a correct response to “how d</a:t>
            </a:r>
            <a:r>
              <a:rPr lang="en-US" sz="1200" dirty="0"/>
              <a:t>o </a:t>
            </a:r>
            <a:r>
              <a:rPr lang="en-US" sz="1200" b="1" dirty="0"/>
              <a:t>waves</a:t>
            </a:r>
            <a:r>
              <a:rPr lang="en-US" sz="1200" b="1" dirty="0">
                <a:solidFill>
                  <a:schemeClr val="dk1"/>
                </a:solidFill>
              </a:rPr>
              <a:t> </a:t>
            </a:r>
            <a:r>
              <a:rPr lang="en-US" sz="1200" dirty="0">
                <a:solidFill>
                  <a:schemeClr val="dk1"/>
                </a:solidFill>
              </a:rPr>
              <a:t>impact my life?”: </a:t>
            </a:r>
            <a:r>
              <a:rPr lang="en-US" sz="1200" dirty="0">
                <a:solidFill>
                  <a:srgbClr val="000000"/>
                </a:solidFill>
                <a:effectLst/>
                <a:latin typeface="Helvetica Light" panose="020B0403020202020204" pitchFamily="34" charset="0"/>
              </a:rPr>
              <a:t>Waves shape coastlines and provide enjoyable moments at the beach, and even play a role in the weather. All of these things impact my life.  </a:t>
            </a:r>
          </a:p>
          <a:p>
            <a:pPr marL="0" lvl="0" indent="0" algn="l" rtl="0">
              <a:lnSpc>
                <a:spcPct val="100000"/>
              </a:lnSpc>
              <a:spcBef>
                <a:spcPts val="0"/>
              </a:spcBef>
              <a:spcAft>
                <a:spcPts val="0"/>
              </a:spcAft>
              <a:buSzPts val="1400"/>
              <a:buNone/>
            </a:pPr>
            <a:endParaRPr lang="en-US" sz="1200" dirty="0"/>
          </a:p>
        </p:txBody>
      </p:sp>
      <p:sp>
        <p:nvSpPr>
          <p:cNvPr id="440" name="Google Shape;440;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31810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665" name="Google Shape;665;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f0ceff0c26_1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1f0ceff0c26_1_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a:t>
            </a:r>
            <a:r>
              <a:rPr lang="en-US" b="1"/>
              <a:t> wave</a:t>
            </a:r>
            <a:r>
              <a:rPr lang="en-US"/>
              <a:t> is</a:t>
            </a:r>
            <a:r>
              <a:rPr lang="en-US" b="1"/>
              <a:t> </a:t>
            </a:r>
            <a:r>
              <a:rPr lang="en-US" sz="1000">
                <a:solidFill>
                  <a:srgbClr val="374151"/>
                </a:solidFill>
                <a:highlight>
                  <a:srgbClr val="FFFFFF"/>
                </a:highlight>
                <a:latin typeface="Arial"/>
                <a:ea typeface="Arial"/>
                <a:cs typeface="Arial"/>
                <a:sym typeface="Arial"/>
              </a:rPr>
              <a:t>a moving up-and-down pattern in the water's surface caused by wind, earthquakes, or other disturbances.</a:t>
            </a:r>
            <a:endParaRPr b="1"/>
          </a:p>
        </p:txBody>
      </p:sp>
      <p:sp>
        <p:nvSpPr>
          <p:cNvPr id="364" name="Google Shape;364;g1f0ceff0c26_1_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extLst>
      <p:ext uri="{BB962C8B-B14F-4D97-AF65-F5344CB8AC3E}">
        <p14:creationId xmlns:p14="http://schemas.microsoft.com/office/powerpoint/2010/main" val="1043594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Let’s reflect once more on our big question. Our “big question” is</a:t>
            </a:r>
            <a:r>
              <a:rPr lang="en-US" b="1" dirty="0"/>
              <a:t>:  </a:t>
            </a:r>
            <a:r>
              <a:rPr lang="en-US" sz="1200" b="1" i="0" dirty="0">
                <a:solidFill>
                  <a:srgbClr val="000000"/>
                </a:solidFill>
                <a:effectLst/>
                <a:latin typeface="Calibri" panose="020F0502020204030204" pitchFamily="34" charset="0"/>
                <a:cs typeface="Calibri" panose="020F0502020204030204" pitchFamily="34" charset="0"/>
              </a:rPr>
              <a:t>How do ocean waves affect where sea animals live, impact the weather, and connect different parts of the Earth?</a:t>
            </a:r>
          </a:p>
          <a:p>
            <a:pPr marL="0" lvl="0" indent="0" algn="l" rtl="0">
              <a:lnSpc>
                <a:spcPct val="100000"/>
              </a:lnSpc>
              <a:spcBef>
                <a:spcPts val="0"/>
              </a:spcBef>
              <a:spcAft>
                <a:spcPts val="0"/>
              </a:spcAft>
              <a:buClr>
                <a:schemeClr val="dk1"/>
              </a:buClr>
              <a:buSzPts val="1400"/>
              <a:buFont typeface="Arial"/>
              <a:buNone/>
            </a:pPr>
            <a:endParaRPr lang="en-US" b="1" dirty="0"/>
          </a:p>
          <a:p>
            <a:pPr marL="0" lvl="0" indent="0" algn="l" rtl="0">
              <a:lnSpc>
                <a:spcPct val="100000"/>
              </a:lnSpc>
              <a:spcBef>
                <a:spcPts val="0"/>
              </a:spcBef>
              <a:spcAft>
                <a:spcPts val="0"/>
              </a:spcAft>
              <a:buClr>
                <a:schemeClr val="dk1"/>
              </a:buClr>
              <a:buSzPts val="1400"/>
              <a:buFont typeface="Arial"/>
              <a:buNone/>
            </a:pPr>
            <a:r>
              <a:rPr lang="en-US" dirty="0"/>
              <a:t>Does anyone have any additional examples to share that haven’t been discussed yet? </a:t>
            </a:r>
          </a:p>
        </p:txBody>
      </p:sp>
      <p:sp>
        <p:nvSpPr>
          <p:cNvPr id="132" name="Google Shape;132;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extLst>
      <p:ext uri="{BB962C8B-B14F-4D97-AF65-F5344CB8AC3E}">
        <p14:creationId xmlns:p14="http://schemas.microsoft.com/office/powerpoint/2010/main" val="19211132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936c336ece_0_1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g2936c336ece_0_1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b="0" i="0" dirty="0">
                <a:solidFill>
                  <a:srgbClr val="000000"/>
                </a:solidFill>
                <a:effectLst/>
                <a:latin typeface="Söhne"/>
              </a:rPr>
              <a:t>A feasible and effective classroom demonstration to teach about waves can involve the following simple activity:</a:t>
            </a:r>
          </a:p>
          <a:p>
            <a:pPr algn="l"/>
            <a:r>
              <a:rPr lang="en-US" b="0" i="0" dirty="0">
                <a:solidFill>
                  <a:srgbClr val="000000"/>
                </a:solidFill>
                <a:effectLst/>
                <a:latin typeface="Söhne"/>
              </a:rPr>
              <a:t>Materials needed:</a:t>
            </a:r>
          </a:p>
          <a:p>
            <a:pPr algn="l">
              <a:buFont typeface="+mj-lt"/>
              <a:buAutoNum type="arabicPeriod"/>
            </a:pPr>
            <a:r>
              <a:rPr lang="en-US" b="0" i="0" dirty="0">
                <a:solidFill>
                  <a:srgbClr val="000000"/>
                </a:solidFill>
                <a:effectLst/>
                <a:latin typeface="Söhne"/>
              </a:rPr>
              <a:t>Large, shallow container (representing a portion of the ocean)</a:t>
            </a:r>
          </a:p>
          <a:p>
            <a:pPr algn="l">
              <a:buFont typeface="+mj-lt"/>
              <a:buAutoNum type="arabicPeriod"/>
            </a:pPr>
            <a:r>
              <a:rPr lang="en-US" b="0" i="0" dirty="0">
                <a:solidFill>
                  <a:srgbClr val="000000"/>
                </a:solidFill>
                <a:effectLst/>
                <a:latin typeface="Söhne"/>
              </a:rPr>
              <a:t>Water</a:t>
            </a:r>
          </a:p>
          <a:p>
            <a:pPr algn="l">
              <a:buFont typeface="+mj-lt"/>
              <a:buAutoNum type="arabicPeriod"/>
            </a:pPr>
            <a:r>
              <a:rPr lang="en-US" b="0" i="0" dirty="0">
                <a:solidFill>
                  <a:srgbClr val="000000"/>
                </a:solidFill>
                <a:effectLst/>
                <a:latin typeface="Söhne"/>
              </a:rPr>
              <a:t>Fan or hairdryer (representing wind)</a:t>
            </a:r>
          </a:p>
          <a:p>
            <a:pPr algn="l">
              <a:buFont typeface="+mj-lt"/>
              <a:buAutoNum type="arabicPeriod"/>
            </a:pPr>
            <a:r>
              <a:rPr lang="en-US" b="0" i="0" dirty="0">
                <a:solidFill>
                  <a:srgbClr val="000000"/>
                </a:solidFill>
                <a:effectLst/>
                <a:latin typeface="Söhne"/>
              </a:rPr>
              <a:t>Small toy boats or objects</a:t>
            </a:r>
          </a:p>
          <a:p>
            <a:pPr algn="l"/>
            <a:r>
              <a:rPr lang="en-US" b="0" i="0" dirty="0">
                <a:solidFill>
                  <a:srgbClr val="000000"/>
                </a:solidFill>
                <a:effectLst/>
                <a:latin typeface="Söhne"/>
              </a:rPr>
              <a:t>Procedure:</a:t>
            </a:r>
          </a:p>
          <a:p>
            <a:pPr algn="l">
              <a:buFont typeface="+mj-lt"/>
              <a:buAutoNum type="arabicPeriod"/>
            </a:pPr>
            <a:r>
              <a:rPr lang="en-US" b="0" i="0" dirty="0">
                <a:solidFill>
                  <a:srgbClr val="000000"/>
                </a:solidFill>
                <a:effectLst/>
                <a:latin typeface="Söhne"/>
              </a:rPr>
              <a:t>Fill the large container with water to create a small "ocean."</a:t>
            </a:r>
          </a:p>
          <a:p>
            <a:pPr algn="l">
              <a:buFont typeface="+mj-lt"/>
              <a:buAutoNum type="arabicPeriod"/>
            </a:pPr>
            <a:r>
              <a:rPr lang="en-US" b="0" i="0" dirty="0">
                <a:solidFill>
                  <a:srgbClr val="000000"/>
                </a:solidFill>
                <a:effectLst/>
                <a:latin typeface="Söhne"/>
              </a:rPr>
              <a:t>Place the container on a stable surface.</a:t>
            </a:r>
          </a:p>
          <a:p>
            <a:pPr algn="l">
              <a:buFont typeface="+mj-lt"/>
              <a:buAutoNum type="arabicPeriod"/>
            </a:pPr>
            <a:r>
              <a:rPr lang="en-US" b="0" i="0" dirty="0">
                <a:solidFill>
                  <a:srgbClr val="000000"/>
                </a:solidFill>
                <a:effectLst/>
                <a:latin typeface="Söhne"/>
              </a:rPr>
              <a:t>Position the fan or hairdryer at one end of the container to represent the wind.</a:t>
            </a:r>
          </a:p>
          <a:p>
            <a:pPr algn="l">
              <a:buFont typeface="+mj-lt"/>
              <a:buAutoNum type="arabicPeriod"/>
            </a:pPr>
            <a:r>
              <a:rPr lang="en-US" b="0" i="0" dirty="0">
                <a:solidFill>
                  <a:srgbClr val="000000"/>
                </a:solidFill>
                <a:effectLst/>
                <a:latin typeface="Söhne"/>
              </a:rPr>
              <a:t>Turn on the fan or hairdryer to create a gentle breeze across the water surface.</a:t>
            </a:r>
          </a:p>
          <a:p>
            <a:pPr algn="l">
              <a:buFont typeface="+mj-lt"/>
              <a:buAutoNum type="arabicPeriod"/>
            </a:pPr>
            <a:r>
              <a:rPr lang="en-US" b="0" i="0" dirty="0">
                <a:solidFill>
                  <a:srgbClr val="000000"/>
                </a:solidFill>
                <a:effectLst/>
                <a:latin typeface="Söhne"/>
              </a:rPr>
              <a:t>Observe how the wind (fan or hairdryer) creates ripples and small waves on the water.</a:t>
            </a:r>
          </a:p>
          <a:p>
            <a:pPr algn="l">
              <a:buFont typeface="+mj-lt"/>
              <a:buAutoNum type="arabicPeriod"/>
            </a:pPr>
            <a:r>
              <a:rPr lang="en-US" b="0" i="0" dirty="0">
                <a:solidFill>
                  <a:srgbClr val="000000"/>
                </a:solidFill>
                <a:effectLst/>
                <a:latin typeface="Söhne"/>
              </a:rPr>
              <a:t>Introduce small toy boats or objects to demonstrate how waves can influence floating objects.</a:t>
            </a:r>
          </a:p>
          <a:p>
            <a:pPr algn="l"/>
            <a:r>
              <a:rPr lang="en-US" b="0" i="0" dirty="0">
                <a:solidFill>
                  <a:srgbClr val="000000"/>
                </a:solidFill>
                <a:effectLst/>
                <a:latin typeface="Söhne"/>
              </a:rPr>
              <a:t>Discussion:</a:t>
            </a:r>
          </a:p>
          <a:p>
            <a:pPr algn="l">
              <a:buFont typeface="+mj-lt"/>
              <a:buAutoNum type="arabicPeriod"/>
            </a:pPr>
            <a:r>
              <a:rPr lang="en-US" b="0" i="0" dirty="0">
                <a:solidFill>
                  <a:srgbClr val="000000"/>
                </a:solidFill>
                <a:effectLst/>
                <a:latin typeface="Söhne"/>
              </a:rPr>
              <a:t>Discuss with students how the wind (represented by the fan or hairdryer) transfers its energy to the water, creating waves.</a:t>
            </a:r>
          </a:p>
          <a:p>
            <a:pPr algn="l">
              <a:buFont typeface="+mj-lt"/>
              <a:buAutoNum type="arabicPeriod"/>
            </a:pPr>
            <a:r>
              <a:rPr lang="en-US" b="0" i="0" dirty="0">
                <a:solidFill>
                  <a:srgbClr val="000000"/>
                </a:solidFill>
                <a:effectLst/>
                <a:latin typeface="Söhne"/>
              </a:rPr>
              <a:t>Emphasize that waves are a way for energy to travel across the ocean.</a:t>
            </a:r>
          </a:p>
          <a:p>
            <a:pPr algn="l">
              <a:buFont typeface="+mj-lt"/>
              <a:buAutoNum type="arabicPeriod"/>
            </a:pPr>
            <a:r>
              <a:rPr lang="en-US" b="0" i="0" dirty="0">
                <a:solidFill>
                  <a:srgbClr val="000000"/>
                </a:solidFill>
                <a:effectLst/>
                <a:latin typeface="Söhne"/>
              </a:rPr>
              <a:t>Explore the different characteristics of waves, such as their size and frequency, based on the strength of the "wind" (fan or hairdryer).</a:t>
            </a:r>
          </a:p>
          <a:p>
            <a:pPr algn="l">
              <a:buFont typeface="+mj-lt"/>
              <a:buAutoNum type="arabicPeriod"/>
            </a:pPr>
            <a:r>
              <a:rPr lang="en-US" b="0" i="0" dirty="0">
                <a:solidFill>
                  <a:srgbClr val="000000"/>
                </a:solidFill>
                <a:effectLst/>
                <a:latin typeface="Söhne"/>
              </a:rPr>
              <a:t>Discuss how waves can impact floating objects, showcasing their ability to move energy across the water's surface.</a:t>
            </a:r>
          </a:p>
          <a:p>
            <a:pPr algn="l"/>
            <a:r>
              <a:rPr lang="en-US" b="0" i="0" dirty="0">
                <a:solidFill>
                  <a:srgbClr val="000000"/>
                </a:solidFill>
                <a:effectLst/>
                <a:latin typeface="Söhne"/>
              </a:rPr>
              <a:t>This hands-on demonstration helps students visually understand the connection between wind and wave formation in the ocean, making the concept more tangible and engaging.</a:t>
            </a:r>
          </a:p>
          <a:p>
            <a:pPr algn="l"/>
            <a:br>
              <a:rPr lang="en-US" b="0" i="0" dirty="0">
                <a:solidFill>
                  <a:srgbClr val="000000"/>
                </a:solidFill>
                <a:effectLst/>
                <a:latin typeface="Inter"/>
              </a:rPr>
            </a:br>
            <a:endParaRPr lang="en-US" b="0" i="0" dirty="0">
              <a:solidFill>
                <a:srgbClr val="000000"/>
              </a:solidFill>
              <a:effectLst/>
              <a:latin typeface="Inter"/>
            </a:endParaRPr>
          </a:p>
        </p:txBody>
      </p:sp>
      <p:sp>
        <p:nvSpPr>
          <p:cNvPr id="722" name="Google Shape;722;g2936c336ece_0_12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extLst>
      <p:ext uri="{BB962C8B-B14F-4D97-AF65-F5344CB8AC3E}">
        <p14:creationId xmlns:p14="http://schemas.microsoft.com/office/powerpoint/2010/main" val="17520895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28d164d3bd8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g28d164d3bd8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Click the link above for a simulation to deepen your understanding of earthquakes. In this simulation, you will adjust the frequency and amplitude of the waves. You can also view the waves from the top or from the side and in normal speed or slow it down. </a:t>
            </a:r>
            <a:endParaRPr dirty="0"/>
          </a:p>
        </p:txBody>
      </p:sp>
      <p:sp>
        <p:nvSpPr>
          <p:cNvPr id="697" name="Google Shape;697;g28d164d3bd8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708" name="Google Shape;708;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3" name="Google Shape;71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f0ceff0c26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f0ceff0c26_1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Surface: The top layer or outermost part of something, in this case, the top layer of water in oceans, lakes, or rivers.</a:t>
            </a:r>
            <a:endParaRPr/>
          </a:p>
        </p:txBody>
      </p:sp>
      <p:sp>
        <p:nvSpPr>
          <p:cNvPr id="164" name="Google Shape;164;g1f0ceff0c26_1_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f0ceff0c26_1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f0ceff0c26_1_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Motion: The act or process of moving or being moved</a:t>
            </a:r>
            <a:endParaRPr/>
          </a:p>
        </p:txBody>
      </p:sp>
      <p:sp>
        <p:nvSpPr>
          <p:cNvPr id="172" name="Google Shape;172;g1f0ceff0c26_1_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f0ceff0c26_1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f0ceff0c26_1_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Wind: Moving air, especially a natural flow of air parallel to or along the ground.</a:t>
            </a:r>
            <a:endParaRPr/>
          </a:p>
        </p:txBody>
      </p:sp>
      <p:sp>
        <p:nvSpPr>
          <p:cNvPr id="180" name="Google Shape;180;g1f0ceff0c26_1_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6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hyperlink" Target="https://phet.colorado.edu/sims/html/waves-intro/latest/waves-intro_en.html"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116" name="Google Shape;116;p1"/>
          <p:cNvCxnSpPr>
            <a:stCxn id="117" idx="4"/>
            <a:endCxn id="114"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118" name="Google Shape;118;p1"/>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119" name="Google Shape;119;p1"/>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117" name="Google Shape;117;p1"/>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2a5a1442303_0_37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g2a5a1442303_0_370"/>
          <p:cNvSpPr txBox="1">
            <a:spLocks noGrp="1"/>
          </p:cNvSpPr>
          <p:nvPr>
            <p:ph type="title" idx="4294967295"/>
          </p:nvPr>
        </p:nvSpPr>
        <p:spPr>
          <a:xfrm>
            <a:off x="983700" y="454700"/>
            <a:ext cx="75912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3359"/>
              <a:t>Water: The substance that covers most of the Earth's surface, found in ______</a:t>
            </a:r>
            <a:endParaRPr sz="3359"/>
          </a:p>
        </p:txBody>
      </p:sp>
      <p:sp>
        <p:nvSpPr>
          <p:cNvPr id="198" name="Google Shape;198;g2a5a1442303_0_370"/>
          <p:cNvSpPr txBox="1">
            <a:spLocks noGrp="1"/>
          </p:cNvSpPr>
          <p:nvPr>
            <p:ph type="title" idx="4294967295"/>
          </p:nvPr>
        </p:nvSpPr>
        <p:spPr>
          <a:xfrm>
            <a:off x="450200" y="3974400"/>
            <a:ext cx="5702400" cy="1143000"/>
          </a:xfrm>
          <a:prstGeom prst="rect">
            <a:avLst/>
          </a:prstGeom>
        </p:spPr>
        <p:txBody>
          <a:bodyPr spcFirstLastPara="1" wrap="square" lIns="91425" tIns="45700" rIns="91425" bIns="45700" anchor="ctr" anchorCtr="0">
            <a:noAutofit/>
          </a:bodyPr>
          <a:lstStyle/>
          <a:p>
            <a:pPr marL="457200" lvl="0" indent="-441960" algn="l" rtl="0">
              <a:spcBef>
                <a:spcPts val="0"/>
              </a:spcBef>
              <a:spcAft>
                <a:spcPts val="0"/>
              </a:spcAft>
              <a:buSzPts val="3360"/>
              <a:buAutoNum type="alphaLcPeriod"/>
            </a:pPr>
            <a:r>
              <a:rPr lang="en-US" sz="3359"/>
              <a:t>deserts and rocks</a:t>
            </a:r>
            <a:endParaRPr sz="3359"/>
          </a:p>
          <a:p>
            <a:pPr marL="457200" lvl="0" indent="-441960" algn="l" rtl="0">
              <a:spcBef>
                <a:spcPts val="0"/>
              </a:spcBef>
              <a:spcAft>
                <a:spcPts val="0"/>
              </a:spcAft>
              <a:buSzPts val="3360"/>
              <a:buAutoNum type="alphaLcPeriod"/>
            </a:pPr>
            <a:r>
              <a:rPr lang="en-US" sz="3359"/>
              <a:t>outer space</a:t>
            </a:r>
            <a:endParaRPr sz="3359"/>
          </a:p>
          <a:p>
            <a:pPr marL="457200" lvl="0" indent="-441960" algn="l" rtl="0">
              <a:spcBef>
                <a:spcPts val="0"/>
              </a:spcBef>
              <a:spcAft>
                <a:spcPts val="0"/>
              </a:spcAft>
              <a:buSzPts val="3360"/>
              <a:buAutoNum type="alphaLcPeriod"/>
            </a:pPr>
            <a:r>
              <a:rPr lang="en-US" sz="3359"/>
              <a:t>oceans, rives, lakes, and streams</a:t>
            </a:r>
            <a:endParaRPr sz="3359"/>
          </a:p>
          <a:p>
            <a:pPr marL="0" lvl="0" indent="0" algn="l" rtl="0">
              <a:spcBef>
                <a:spcPts val="0"/>
              </a:spcBef>
              <a:spcAft>
                <a:spcPts val="0"/>
              </a:spcAft>
              <a:buSzPts val="990"/>
              <a:buNone/>
            </a:pPr>
            <a:endParaRPr sz="3359"/>
          </a:p>
        </p:txBody>
      </p:sp>
      <p:pic>
        <p:nvPicPr>
          <p:cNvPr id="199" name="Google Shape;199;g2a5a1442303_0_370"/>
          <p:cNvPicPr preferRelativeResize="0"/>
          <p:nvPr/>
        </p:nvPicPr>
        <p:blipFill>
          <a:blip r:embed="rId4">
            <a:alphaModFix/>
          </a:blip>
          <a:stretch>
            <a:fillRect/>
          </a:stretch>
        </p:blipFill>
        <p:spPr>
          <a:xfrm>
            <a:off x="5734850" y="2308325"/>
            <a:ext cx="2974088" cy="1981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1f0ceff0c26_1_63"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g1f0ceff0c26_1_63"/>
          <p:cNvSpPr txBox="1">
            <a:spLocks noGrp="1"/>
          </p:cNvSpPr>
          <p:nvPr>
            <p:ph type="title" idx="4294967295"/>
          </p:nvPr>
        </p:nvSpPr>
        <p:spPr>
          <a:xfrm>
            <a:off x="983700" y="454700"/>
            <a:ext cx="75912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3359"/>
              <a:t>Water: The substance that covers most of the Earth's surface, found in ______</a:t>
            </a:r>
            <a:endParaRPr sz="3359"/>
          </a:p>
        </p:txBody>
      </p:sp>
      <p:sp>
        <p:nvSpPr>
          <p:cNvPr id="207" name="Google Shape;207;g1f0ceff0c26_1_63"/>
          <p:cNvSpPr txBox="1">
            <a:spLocks noGrp="1"/>
          </p:cNvSpPr>
          <p:nvPr>
            <p:ph type="title" idx="4294967295"/>
          </p:nvPr>
        </p:nvSpPr>
        <p:spPr>
          <a:xfrm>
            <a:off x="450200" y="3974400"/>
            <a:ext cx="5702400" cy="1143000"/>
          </a:xfrm>
          <a:prstGeom prst="rect">
            <a:avLst/>
          </a:prstGeom>
        </p:spPr>
        <p:txBody>
          <a:bodyPr spcFirstLastPara="1" wrap="square" lIns="91425" tIns="45700" rIns="91425" bIns="45700" anchor="ctr" anchorCtr="0">
            <a:noAutofit/>
          </a:bodyPr>
          <a:lstStyle/>
          <a:p>
            <a:pPr marL="457200" lvl="0" indent="-441960" algn="l" rtl="0">
              <a:spcBef>
                <a:spcPts val="0"/>
              </a:spcBef>
              <a:spcAft>
                <a:spcPts val="0"/>
              </a:spcAft>
              <a:buSzPts val="3360"/>
              <a:buAutoNum type="alphaLcPeriod"/>
            </a:pPr>
            <a:r>
              <a:rPr lang="en-US" sz="3359"/>
              <a:t>deserts and rocks</a:t>
            </a:r>
            <a:endParaRPr sz="3359"/>
          </a:p>
          <a:p>
            <a:pPr marL="457200" lvl="0" indent="-441960" algn="l" rtl="0">
              <a:spcBef>
                <a:spcPts val="0"/>
              </a:spcBef>
              <a:spcAft>
                <a:spcPts val="0"/>
              </a:spcAft>
              <a:buSzPts val="3360"/>
              <a:buAutoNum type="alphaLcPeriod"/>
            </a:pPr>
            <a:r>
              <a:rPr lang="en-US" sz="3359"/>
              <a:t>outer space</a:t>
            </a:r>
            <a:endParaRPr sz="3359"/>
          </a:p>
          <a:p>
            <a:pPr marL="457200" lvl="0" indent="-441960" algn="l" rtl="0">
              <a:spcBef>
                <a:spcPts val="0"/>
              </a:spcBef>
              <a:spcAft>
                <a:spcPts val="0"/>
              </a:spcAft>
              <a:buClr>
                <a:srgbClr val="FF0000"/>
              </a:buClr>
              <a:buSzPts val="3360"/>
              <a:buAutoNum type="alphaLcPeriod"/>
            </a:pPr>
            <a:r>
              <a:rPr lang="en-US" sz="3359">
                <a:solidFill>
                  <a:srgbClr val="FF0000"/>
                </a:solidFill>
              </a:rPr>
              <a:t>oceans, rives, lakes, and streams</a:t>
            </a:r>
            <a:endParaRPr sz="3359">
              <a:solidFill>
                <a:srgbClr val="FF0000"/>
              </a:solidFill>
            </a:endParaRPr>
          </a:p>
          <a:p>
            <a:pPr marL="0" lvl="0" indent="0" algn="l" rtl="0">
              <a:spcBef>
                <a:spcPts val="0"/>
              </a:spcBef>
              <a:spcAft>
                <a:spcPts val="0"/>
              </a:spcAft>
              <a:buSzPts val="990"/>
              <a:buNone/>
            </a:pPr>
            <a:endParaRPr sz="3359"/>
          </a:p>
        </p:txBody>
      </p:sp>
      <p:pic>
        <p:nvPicPr>
          <p:cNvPr id="208" name="Google Shape;208;g1f0ceff0c26_1_63"/>
          <p:cNvPicPr preferRelativeResize="0"/>
          <p:nvPr/>
        </p:nvPicPr>
        <p:blipFill>
          <a:blip r:embed="rId4">
            <a:alphaModFix/>
          </a:blip>
          <a:stretch>
            <a:fillRect/>
          </a:stretch>
        </p:blipFill>
        <p:spPr>
          <a:xfrm>
            <a:off x="5734850" y="2308325"/>
            <a:ext cx="2974088" cy="1981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1f0ceff0c26_1_71"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g1f0ceff0c26_1_71"/>
          <p:cNvSpPr txBox="1">
            <a:spLocks noGrp="1"/>
          </p:cNvSpPr>
          <p:nvPr>
            <p:ph type="title" idx="4294967295"/>
          </p:nvPr>
        </p:nvSpPr>
        <p:spPr>
          <a:xfrm>
            <a:off x="983700" y="398750"/>
            <a:ext cx="75912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3359"/>
              <a:t>What is the top layer or outermost part of something?</a:t>
            </a:r>
            <a:endParaRPr sz="3359"/>
          </a:p>
        </p:txBody>
      </p:sp>
      <p:pic>
        <p:nvPicPr>
          <p:cNvPr id="216" name="Google Shape;216;g1f0ceff0c26_1_71"/>
          <p:cNvPicPr preferRelativeResize="0"/>
          <p:nvPr/>
        </p:nvPicPr>
        <p:blipFill>
          <a:blip r:embed="rId4">
            <a:alphaModFix/>
          </a:blip>
          <a:stretch>
            <a:fillRect/>
          </a:stretch>
        </p:blipFill>
        <p:spPr>
          <a:xfrm>
            <a:off x="2271302" y="1823588"/>
            <a:ext cx="5016008" cy="3341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1f0ceff0c26_1_82"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g1f0ceff0c26_1_82"/>
          <p:cNvSpPr txBox="1">
            <a:spLocks noGrp="1"/>
          </p:cNvSpPr>
          <p:nvPr>
            <p:ph type="title" idx="4294967295"/>
          </p:nvPr>
        </p:nvSpPr>
        <p:spPr>
          <a:xfrm>
            <a:off x="983700" y="398750"/>
            <a:ext cx="75912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3359"/>
              <a:t>What is the top layer or outermost part of something?</a:t>
            </a:r>
            <a:endParaRPr sz="3359"/>
          </a:p>
        </p:txBody>
      </p:sp>
      <p:pic>
        <p:nvPicPr>
          <p:cNvPr id="224" name="Google Shape;224;g1f0ceff0c26_1_82"/>
          <p:cNvPicPr preferRelativeResize="0"/>
          <p:nvPr/>
        </p:nvPicPr>
        <p:blipFill>
          <a:blip r:embed="rId4">
            <a:alphaModFix/>
          </a:blip>
          <a:stretch>
            <a:fillRect/>
          </a:stretch>
        </p:blipFill>
        <p:spPr>
          <a:xfrm>
            <a:off x="2271302" y="1823588"/>
            <a:ext cx="5016008" cy="3341950"/>
          </a:xfrm>
          <a:prstGeom prst="rect">
            <a:avLst/>
          </a:prstGeom>
          <a:noFill/>
          <a:ln>
            <a:noFill/>
          </a:ln>
        </p:spPr>
      </p:pic>
      <p:sp>
        <p:nvSpPr>
          <p:cNvPr id="225" name="Google Shape;225;g1f0ceff0c26_1_82"/>
          <p:cNvSpPr txBox="1"/>
          <p:nvPr/>
        </p:nvSpPr>
        <p:spPr>
          <a:xfrm>
            <a:off x="2275950" y="5447375"/>
            <a:ext cx="4592100" cy="73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000" b="1">
                <a:solidFill>
                  <a:srgbClr val="FF0000"/>
                </a:solidFill>
                <a:latin typeface="Calibri"/>
                <a:ea typeface="Calibri"/>
                <a:cs typeface="Calibri"/>
                <a:sym typeface="Calibri"/>
              </a:rPr>
              <a:t>The Surface</a:t>
            </a:r>
            <a:endParaRPr sz="4000" b="1">
              <a:solidFill>
                <a:srgbClr val="FF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1f0ceff0c26_1_92"/>
          <p:cNvSpPr txBox="1">
            <a:spLocks noGrp="1"/>
          </p:cNvSpPr>
          <p:nvPr>
            <p:ph type="title"/>
          </p:nvPr>
        </p:nvSpPr>
        <p:spPr>
          <a:xfrm>
            <a:off x="776400" y="439700"/>
            <a:ext cx="75912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3359"/>
              <a:t>The act or process of moving or being moved:</a:t>
            </a:r>
            <a:endParaRPr sz="3359"/>
          </a:p>
        </p:txBody>
      </p:sp>
      <p:pic>
        <p:nvPicPr>
          <p:cNvPr id="232" name="Google Shape;232;g1f0ceff0c26_1_92"/>
          <p:cNvPicPr preferRelativeResize="0"/>
          <p:nvPr/>
        </p:nvPicPr>
        <p:blipFill>
          <a:blip r:embed="rId3">
            <a:alphaModFix/>
          </a:blip>
          <a:stretch>
            <a:fillRect/>
          </a:stretch>
        </p:blipFill>
        <p:spPr>
          <a:xfrm>
            <a:off x="4101275" y="2476075"/>
            <a:ext cx="4814802" cy="3209101"/>
          </a:xfrm>
          <a:prstGeom prst="rect">
            <a:avLst/>
          </a:prstGeom>
          <a:noFill/>
          <a:ln>
            <a:noFill/>
          </a:ln>
        </p:spPr>
      </p:pic>
      <p:sp>
        <p:nvSpPr>
          <p:cNvPr id="233" name="Google Shape;233;g1f0ceff0c26_1_92" descr="Questions"/>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g1f0ceff0c26_1_92"/>
          <p:cNvSpPr txBox="1">
            <a:spLocks noGrp="1"/>
          </p:cNvSpPr>
          <p:nvPr>
            <p:ph type="title"/>
          </p:nvPr>
        </p:nvSpPr>
        <p:spPr>
          <a:xfrm>
            <a:off x="600275" y="3779300"/>
            <a:ext cx="5702400" cy="1143000"/>
          </a:xfrm>
          <a:prstGeom prst="rect">
            <a:avLst/>
          </a:prstGeom>
        </p:spPr>
        <p:txBody>
          <a:bodyPr spcFirstLastPara="1" wrap="square" lIns="91425" tIns="45700" rIns="91425" bIns="45700" anchor="ctr" anchorCtr="0">
            <a:noAutofit/>
          </a:bodyPr>
          <a:lstStyle/>
          <a:p>
            <a:pPr marL="457200" lvl="0" indent="-441960" algn="l" rtl="0">
              <a:spcBef>
                <a:spcPts val="0"/>
              </a:spcBef>
              <a:spcAft>
                <a:spcPts val="0"/>
              </a:spcAft>
              <a:buSzPts val="3360"/>
              <a:buAutoNum type="alphaLcPeriod"/>
            </a:pPr>
            <a:r>
              <a:rPr lang="en-US" sz="3359"/>
              <a:t>motion</a:t>
            </a:r>
            <a:endParaRPr sz="3359"/>
          </a:p>
          <a:p>
            <a:pPr marL="457200" lvl="0" indent="-441960" algn="l" rtl="0">
              <a:spcBef>
                <a:spcPts val="0"/>
              </a:spcBef>
              <a:spcAft>
                <a:spcPts val="0"/>
              </a:spcAft>
              <a:buClr>
                <a:srgbClr val="1F1F1F"/>
              </a:buClr>
              <a:buSzPts val="3360"/>
              <a:buAutoNum type="alphaLcPeriod"/>
            </a:pPr>
            <a:r>
              <a:rPr lang="en-US" sz="3359">
                <a:solidFill>
                  <a:srgbClr val="1F1F1F"/>
                </a:solidFill>
              </a:rPr>
              <a:t>lotion</a:t>
            </a:r>
            <a:endParaRPr sz="3359">
              <a:solidFill>
                <a:srgbClr val="1F1F1F"/>
              </a:solidFill>
            </a:endParaRPr>
          </a:p>
          <a:p>
            <a:pPr marL="457200" lvl="0" indent="-441960" algn="l" rtl="0">
              <a:spcBef>
                <a:spcPts val="0"/>
              </a:spcBef>
              <a:spcAft>
                <a:spcPts val="0"/>
              </a:spcAft>
              <a:buClr>
                <a:srgbClr val="1F1F1F"/>
              </a:buClr>
              <a:buSzPts val="3360"/>
              <a:buAutoNum type="alphaLcPeriod"/>
            </a:pPr>
            <a:r>
              <a:rPr lang="en-US" sz="3359">
                <a:solidFill>
                  <a:srgbClr val="1F1F1F"/>
                </a:solidFill>
              </a:rPr>
              <a:t>potion</a:t>
            </a:r>
            <a:endParaRPr sz="3359">
              <a:solidFill>
                <a:srgbClr val="1F1F1F"/>
              </a:solidFill>
            </a:endParaRPr>
          </a:p>
          <a:p>
            <a:pPr marL="0" lvl="0" indent="0" algn="l" rtl="0">
              <a:spcBef>
                <a:spcPts val="0"/>
              </a:spcBef>
              <a:spcAft>
                <a:spcPts val="0"/>
              </a:spcAft>
              <a:buSzPts val="990"/>
              <a:buNone/>
            </a:pPr>
            <a:endParaRPr sz="3359">
              <a:solidFill>
                <a:srgbClr val="1F1F1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1f0ceff0c26_1_102"/>
          <p:cNvSpPr txBox="1">
            <a:spLocks noGrp="1"/>
          </p:cNvSpPr>
          <p:nvPr>
            <p:ph type="title"/>
          </p:nvPr>
        </p:nvSpPr>
        <p:spPr>
          <a:xfrm>
            <a:off x="776400" y="439700"/>
            <a:ext cx="75912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3359"/>
              <a:t>The act or process of moving or being moved:</a:t>
            </a:r>
            <a:endParaRPr sz="3359"/>
          </a:p>
        </p:txBody>
      </p:sp>
      <p:pic>
        <p:nvPicPr>
          <p:cNvPr id="241" name="Google Shape;241;g1f0ceff0c26_1_102"/>
          <p:cNvPicPr preferRelativeResize="0"/>
          <p:nvPr/>
        </p:nvPicPr>
        <p:blipFill>
          <a:blip r:embed="rId3">
            <a:alphaModFix/>
          </a:blip>
          <a:stretch>
            <a:fillRect/>
          </a:stretch>
        </p:blipFill>
        <p:spPr>
          <a:xfrm>
            <a:off x="4101275" y="2476075"/>
            <a:ext cx="4814802" cy="3209101"/>
          </a:xfrm>
          <a:prstGeom prst="rect">
            <a:avLst/>
          </a:prstGeom>
          <a:noFill/>
          <a:ln>
            <a:noFill/>
          </a:ln>
        </p:spPr>
      </p:pic>
      <p:sp>
        <p:nvSpPr>
          <p:cNvPr id="242" name="Google Shape;242;g1f0ceff0c26_1_102" descr="Questions"/>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g1f0ceff0c26_1_102"/>
          <p:cNvSpPr txBox="1">
            <a:spLocks noGrp="1"/>
          </p:cNvSpPr>
          <p:nvPr>
            <p:ph type="title"/>
          </p:nvPr>
        </p:nvSpPr>
        <p:spPr>
          <a:xfrm>
            <a:off x="600275" y="3779300"/>
            <a:ext cx="5702400" cy="1143000"/>
          </a:xfrm>
          <a:prstGeom prst="rect">
            <a:avLst/>
          </a:prstGeom>
        </p:spPr>
        <p:txBody>
          <a:bodyPr spcFirstLastPara="1" wrap="square" lIns="91425" tIns="45700" rIns="91425" bIns="45700" anchor="ctr" anchorCtr="0">
            <a:noAutofit/>
          </a:bodyPr>
          <a:lstStyle/>
          <a:p>
            <a:pPr marL="457200" lvl="0" indent="-441960" algn="l" rtl="0">
              <a:spcBef>
                <a:spcPts val="0"/>
              </a:spcBef>
              <a:spcAft>
                <a:spcPts val="0"/>
              </a:spcAft>
              <a:buClr>
                <a:srgbClr val="FF0000"/>
              </a:buClr>
              <a:buSzPts val="3360"/>
              <a:buAutoNum type="alphaLcPeriod"/>
            </a:pPr>
            <a:r>
              <a:rPr lang="en-US" sz="3359">
                <a:solidFill>
                  <a:srgbClr val="FF0000"/>
                </a:solidFill>
              </a:rPr>
              <a:t>motion</a:t>
            </a:r>
            <a:endParaRPr sz="3359">
              <a:solidFill>
                <a:srgbClr val="FF0000"/>
              </a:solidFill>
            </a:endParaRPr>
          </a:p>
          <a:p>
            <a:pPr marL="457200" lvl="0" indent="-441960" algn="l" rtl="0">
              <a:spcBef>
                <a:spcPts val="0"/>
              </a:spcBef>
              <a:spcAft>
                <a:spcPts val="0"/>
              </a:spcAft>
              <a:buClr>
                <a:srgbClr val="1F1F1F"/>
              </a:buClr>
              <a:buSzPts val="3360"/>
              <a:buAutoNum type="alphaLcPeriod"/>
            </a:pPr>
            <a:r>
              <a:rPr lang="en-US" sz="3359">
                <a:solidFill>
                  <a:srgbClr val="1F1F1F"/>
                </a:solidFill>
              </a:rPr>
              <a:t>lotion</a:t>
            </a:r>
            <a:endParaRPr sz="3359">
              <a:solidFill>
                <a:srgbClr val="1F1F1F"/>
              </a:solidFill>
            </a:endParaRPr>
          </a:p>
          <a:p>
            <a:pPr marL="457200" lvl="0" indent="-441960" algn="l" rtl="0">
              <a:spcBef>
                <a:spcPts val="0"/>
              </a:spcBef>
              <a:spcAft>
                <a:spcPts val="0"/>
              </a:spcAft>
              <a:buClr>
                <a:srgbClr val="1F1F1F"/>
              </a:buClr>
              <a:buSzPts val="3360"/>
              <a:buAutoNum type="alphaLcPeriod"/>
            </a:pPr>
            <a:r>
              <a:rPr lang="en-US" sz="3359">
                <a:solidFill>
                  <a:srgbClr val="1F1F1F"/>
                </a:solidFill>
              </a:rPr>
              <a:t>potion</a:t>
            </a:r>
            <a:endParaRPr sz="3359">
              <a:solidFill>
                <a:srgbClr val="1F1F1F"/>
              </a:solidFill>
            </a:endParaRPr>
          </a:p>
          <a:p>
            <a:pPr marL="0" lvl="0" indent="0" algn="l" rtl="0">
              <a:spcBef>
                <a:spcPts val="0"/>
              </a:spcBef>
              <a:spcAft>
                <a:spcPts val="0"/>
              </a:spcAft>
              <a:buSzPts val="990"/>
              <a:buNone/>
            </a:pPr>
            <a:endParaRPr sz="3359">
              <a:solidFill>
                <a:srgbClr val="1F1F1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0" name="Google Shape;250;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
        <p:nvSpPr>
          <p:cNvPr id="251" name="Google Shape;251;p18"/>
          <p:cNvSpPr txBox="1"/>
          <p:nvPr/>
        </p:nvSpPr>
        <p:spPr>
          <a:xfrm>
            <a:off x="1342650" y="13349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latin typeface="Calibri"/>
                <a:ea typeface="Calibri"/>
                <a:cs typeface="Calibri"/>
                <a:sym typeface="Calibri"/>
              </a:rPr>
              <a:t>Wave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27e576c1a67_0_28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8" name="Google Shape;258;g27e576c1a67_0_28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sp>
        <p:nvSpPr>
          <p:cNvPr id="259" name="Google Shape;259;g27e576c1a67_0_281"/>
          <p:cNvSpPr txBox="1"/>
          <p:nvPr/>
        </p:nvSpPr>
        <p:spPr>
          <a:xfrm>
            <a:off x="740100" y="849600"/>
            <a:ext cx="7663800" cy="1092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3400" b="1" u="sng" dirty="0">
                <a:latin typeface="Calibri" panose="020F0502020204030204" pitchFamily="34" charset="0"/>
                <a:ea typeface="Calibri"/>
                <a:cs typeface="Calibri" panose="020F0502020204030204" pitchFamily="34" charset="0"/>
                <a:sym typeface="Calibri"/>
              </a:rPr>
              <a:t>Wave</a:t>
            </a:r>
            <a:r>
              <a:rPr lang="en-US" sz="3400" b="1" dirty="0">
                <a:solidFill>
                  <a:srgbClr val="000000"/>
                </a:solidFill>
                <a:latin typeface="Calibri" panose="020F0502020204030204" pitchFamily="34" charset="0"/>
                <a:ea typeface="Calibri"/>
                <a:cs typeface="Calibri" panose="020F0502020204030204" pitchFamily="34" charset="0"/>
                <a:sym typeface="Calibri"/>
              </a:rPr>
              <a:t>: </a:t>
            </a:r>
            <a:r>
              <a:rPr lang="en-US" sz="3400" dirty="0">
                <a:solidFill>
                  <a:srgbClr val="374151"/>
                </a:solidFill>
                <a:highlight>
                  <a:srgbClr val="FFFFFF"/>
                </a:highlight>
                <a:latin typeface="Calibri" panose="020F0502020204030204" pitchFamily="34" charset="0"/>
                <a:cs typeface="Calibri" panose="020F0502020204030204" pitchFamily="34" charset="0"/>
              </a:rPr>
              <a:t>a moving up-and-down pattern in the water's surface caused by wind, earthquakes, or other disturbances.</a:t>
            </a:r>
            <a:endParaRPr sz="3400" dirty="0">
              <a:solidFill>
                <a:srgbClr val="374151"/>
              </a:solidFill>
              <a:highlight>
                <a:srgbClr val="FFFFFF"/>
              </a:highlight>
              <a:latin typeface="Calibri" panose="020F0502020204030204" pitchFamily="34" charset="0"/>
              <a:cs typeface="Calibri" panose="020F0502020204030204" pitchFamily="34" charset="0"/>
            </a:endParaRPr>
          </a:p>
        </p:txBody>
      </p:sp>
      <p:pic>
        <p:nvPicPr>
          <p:cNvPr id="260" name="Google Shape;260;g27e576c1a67_0_281"/>
          <p:cNvPicPr preferRelativeResize="0"/>
          <p:nvPr/>
        </p:nvPicPr>
        <p:blipFill>
          <a:blip r:embed="rId5">
            <a:alphaModFix/>
          </a:blip>
          <a:stretch>
            <a:fillRect/>
          </a:stretch>
        </p:blipFill>
        <p:spPr>
          <a:xfrm>
            <a:off x="152400" y="2785200"/>
            <a:ext cx="8839204" cy="357366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7" name="Google Shape;127;p2"/>
          <p:cNvSpPr txBox="1"/>
          <p:nvPr/>
        </p:nvSpPr>
        <p:spPr>
          <a:xfrm>
            <a:off x="1828800" y="287215"/>
            <a:ext cx="54864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a:latin typeface="Calibri"/>
                <a:ea typeface="Calibri"/>
                <a:cs typeface="Calibri"/>
                <a:sym typeface="Calibri"/>
              </a:rPr>
              <a:t>Wave</a:t>
            </a:r>
            <a:endParaRPr sz="1800" b="0" i="0" u="none" strike="noStrike" cap="none">
              <a:solidFill>
                <a:srgbClr val="000000"/>
              </a:solidFill>
              <a:latin typeface="Calibri"/>
              <a:ea typeface="Calibri"/>
              <a:cs typeface="Calibri"/>
              <a:sym typeface="Calibri"/>
            </a:endParaRPr>
          </a:p>
        </p:txBody>
      </p:sp>
      <p:pic>
        <p:nvPicPr>
          <p:cNvPr id="128" name="Google Shape;128;p2"/>
          <p:cNvPicPr preferRelativeResize="0"/>
          <p:nvPr/>
        </p:nvPicPr>
        <p:blipFill>
          <a:blip r:embed="rId3">
            <a:alphaModFix/>
          </a:blip>
          <a:stretch>
            <a:fillRect/>
          </a:stretch>
        </p:blipFill>
        <p:spPr>
          <a:xfrm>
            <a:off x="1104900" y="1785540"/>
            <a:ext cx="6934200" cy="3905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27e576c1a67_0_364"/>
          <p:cNvSpPr txBox="1"/>
          <p:nvPr/>
        </p:nvSpPr>
        <p:spPr>
          <a:xfrm>
            <a:off x="1951950" y="526375"/>
            <a:ext cx="52401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What is a </a:t>
            </a:r>
            <a:r>
              <a:rPr lang="en-US" sz="3600" b="1" dirty="0">
                <a:solidFill>
                  <a:schemeClr val="dk1"/>
                </a:solidFill>
                <a:latin typeface="Calibri"/>
                <a:ea typeface="Calibri"/>
                <a:cs typeface="Calibri"/>
                <a:sym typeface="Calibri"/>
              </a:rPr>
              <a:t>wave</a:t>
            </a:r>
            <a:r>
              <a:rPr lang="en-US" sz="3600" b="0" i="0" u="none" strike="noStrike" cap="none" dirty="0">
                <a:solidFill>
                  <a:schemeClr val="dk1"/>
                </a:solidFill>
                <a:latin typeface="Calibri"/>
                <a:ea typeface="Calibri"/>
                <a:cs typeface="Calibri"/>
                <a:sym typeface="Calibri"/>
              </a:rPr>
              <a:t>?</a:t>
            </a:r>
            <a:endParaRPr sz="3600" b="0" i="0" u="none" strike="noStrike" cap="none" dirty="0">
              <a:solidFill>
                <a:schemeClr val="dk1"/>
              </a:solidFill>
              <a:latin typeface="Calibri"/>
              <a:ea typeface="Calibri"/>
              <a:cs typeface="Calibri"/>
              <a:sym typeface="Calibri"/>
            </a:endParaRPr>
          </a:p>
        </p:txBody>
      </p:sp>
      <p:sp>
        <p:nvSpPr>
          <p:cNvPr id="273" name="Google Shape;273;g27e576c1a67_0_36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4" name="Google Shape;274;g27e576c1a67_0_364"/>
          <p:cNvPicPr preferRelativeResize="0"/>
          <p:nvPr/>
        </p:nvPicPr>
        <p:blipFill>
          <a:blip r:embed="rId4">
            <a:alphaModFix/>
          </a:blip>
          <a:stretch>
            <a:fillRect/>
          </a:stretch>
        </p:blipFill>
        <p:spPr>
          <a:xfrm>
            <a:off x="152400" y="2785200"/>
            <a:ext cx="8839204" cy="357366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81" name="Google Shape;281;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286"/>
        <p:cNvGrpSpPr/>
        <p:nvPr/>
      </p:nvGrpSpPr>
      <p:grpSpPr>
        <a:xfrm>
          <a:off x="0" y="0"/>
          <a:ext cx="0" cy="0"/>
          <a:chOff x="0" y="0"/>
          <a:chExt cx="0" cy="0"/>
        </a:xfrm>
      </p:grpSpPr>
      <p:sp>
        <p:nvSpPr>
          <p:cNvPr id="9" name="Rectangle 8">
            <a:extLst>
              <a:ext uri="{FF2B5EF4-FFF2-40B4-BE49-F238E27FC236}">
                <a16:creationId xmlns:a16="http://schemas.microsoft.com/office/drawing/2014/main" id="{D35D61A1-8484-4749-8AD0-A3455E075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E28A8A5-C2B7-E930-46AE-3B2A18BFC5C5}"/>
              </a:ext>
            </a:extLst>
          </p:cNvPr>
          <p:cNvSpPr txBox="1"/>
          <p:nvPr/>
        </p:nvSpPr>
        <p:spPr>
          <a:xfrm>
            <a:off x="628650" y="572040"/>
            <a:ext cx="7886700" cy="1325563"/>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2400" b="0" i="0" kern="1200" dirty="0">
                <a:solidFill>
                  <a:schemeClr val="tx1"/>
                </a:solidFill>
                <a:effectLst/>
                <a:latin typeface="Calibri" panose="020F0502020204030204" pitchFamily="34" charset="0"/>
                <a:ea typeface="+mj-ea"/>
                <a:cs typeface="Calibri" panose="020F0502020204030204" pitchFamily="34" charset="0"/>
              </a:rPr>
              <a:t>Waves are like nature's way of transmitting energy across the surface of the ocean. </a:t>
            </a:r>
            <a:r>
              <a:rPr lang="en-US" sz="2400" b="0" i="0" dirty="0">
                <a:solidFill>
                  <a:srgbClr val="0D0D0D"/>
                </a:solidFill>
                <a:effectLst/>
                <a:latin typeface="Calibri" panose="020F0502020204030204" pitchFamily="34" charset="0"/>
                <a:cs typeface="Calibri" panose="020F0502020204030204" pitchFamily="34" charset="0"/>
              </a:rPr>
              <a:t>They form when the wind imparts its energy to the water, creating a consistent pattern of upward and downward movements.</a:t>
            </a:r>
            <a:br>
              <a:rPr lang="en-US" sz="2400" dirty="0">
                <a:latin typeface="Calibri" panose="020F0502020204030204" pitchFamily="34" charset="0"/>
                <a:cs typeface="Calibri" panose="020F0502020204030204" pitchFamily="34" charset="0"/>
              </a:rPr>
            </a:br>
            <a:endParaRPr lang="en-US" sz="2400" kern="1200" dirty="0">
              <a:solidFill>
                <a:schemeClr val="tx1"/>
              </a:solidFill>
              <a:latin typeface="Calibri" panose="020F0502020204030204" pitchFamily="34" charset="0"/>
              <a:ea typeface="+mj-ea"/>
              <a:cs typeface="Calibri" panose="020F0502020204030204" pitchFamily="34" charset="0"/>
            </a:endParaRPr>
          </a:p>
        </p:txBody>
      </p:sp>
      <p:sp>
        <p:nvSpPr>
          <p:cNvPr id="11" name="Rounded Rectangle 5">
            <a:extLst>
              <a:ext uri="{FF2B5EF4-FFF2-40B4-BE49-F238E27FC236}">
                <a16:creationId xmlns:a16="http://schemas.microsoft.com/office/drawing/2014/main" id="{1447903E-2B66-479D-959B-F2EBB2CC9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28801"/>
            <a:ext cx="78867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aves crashing waves in the ocean&#10;&#10;Description automatically generated">
            <a:extLst>
              <a:ext uri="{FF2B5EF4-FFF2-40B4-BE49-F238E27FC236}">
                <a16:creationId xmlns:a16="http://schemas.microsoft.com/office/drawing/2014/main" id="{64B1E96B-AA65-EB56-D3A3-CED500565DFB}"/>
              </a:ext>
            </a:extLst>
          </p:cNvPr>
          <p:cNvPicPr>
            <a:picLocks noChangeAspect="1"/>
          </p:cNvPicPr>
          <p:nvPr/>
        </p:nvPicPr>
        <p:blipFill rotWithShape="1">
          <a:blip r:embed="rId3"/>
          <a:srcRect t="31168" r="2" b="2"/>
          <a:stretch/>
        </p:blipFill>
        <p:spPr>
          <a:xfrm>
            <a:off x="868680" y="2149222"/>
            <a:ext cx="7406640" cy="3721608"/>
          </a:xfrm>
          <a:prstGeom prst="rect">
            <a:avLst/>
          </a:prstGeom>
          <a:effectLst/>
        </p:spPr>
      </p:pic>
      <p:sp>
        <p:nvSpPr>
          <p:cNvPr id="5" name="Google Shape;281;p20" descr="Artificial Intelligence">
            <a:extLst>
              <a:ext uri="{FF2B5EF4-FFF2-40B4-BE49-F238E27FC236}">
                <a16:creationId xmlns:a16="http://schemas.microsoft.com/office/drawing/2014/main" id="{211EC519-23BD-3F4C-69B8-6AF7CAEEBEDF}"/>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arge wave in the ocean&#10;&#10;Description automatically generated">
            <a:extLst>
              <a:ext uri="{FF2B5EF4-FFF2-40B4-BE49-F238E27FC236}">
                <a16:creationId xmlns:a16="http://schemas.microsoft.com/office/drawing/2014/main" id="{CC0EED77-B795-6BF1-4032-3BE37CD0F727}"/>
              </a:ext>
            </a:extLst>
          </p:cNvPr>
          <p:cNvPicPr>
            <a:picLocks noChangeAspect="1"/>
          </p:cNvPicPr>
          <p:nvPr/>
        </p:nvPicPr>
        <p:blipFill rotWithShape="1">
          <a:blip r:embed="rId3"/>
          <a:srcRect t="7928" b="20101"/>
          <a:stretch/>
        </p:blipFill>
        <p:spPr>
          <a:xfrm>
            <a:off x="20" y="432"/>
            <a:ext cx="9143980" cy="4244759"/>
          </a:xfrm>
          <a:prstGeom prst="rect">
            <a:avLst/>
          </a:prstGeom>
        </p:spPr>
      </p:pic>
      <p:sp>
        <p:nvSpPr>
          <p:cNvPr id="2" name="TextBox 1">
            <a:extLst>
              <a:ext uri="{FF2B5EF4-FFF2-40B4-BE49-F238E27FC236}">
                <a16:creationId xmlns:a16="http://schemas.microsoft.com/office/drawing/2014/main" id="{BB1C7ECD-A921-032B-96B8-F128301DD484}"/>
              </a:ext>
            </a:extLst>
          </p:cNvPr>
          <p:cNvSpPr txBox="1"/>
          <p:nvPr/>
        </p:nvSpPr>
        <p:spPr>
          <a:xfrm>
            <a:off x="342900" y="4455366"/>
            <a:ext cx="8458200" cy="1465973"/>
          </a:xfrm>
          <a:prstGeom prst="rect">
            <a:avLst/>
          </a:prstGeom>
        </p:spPr>
        <p:txBody>
          <a:bodyPr vert="horz" lIns="91440" tIns="45720" rIns="91440" bIns="45720" rtlCol="0">
            <a:noAutofit/>
          </a:bodyPr>
          <a:lstStyle/>
          <a:p>
            <a:pPr>
              <a:lnSpc>
                <a:spcPct val="90000"/>
              </a:lnSpc>
              <a:spcAft>
                <a:spcPts val="600"/>
              </a:spcAft>
            </a:pPr>
            <a:r>
              <a:rPr lang="en-US" sz="2400" b="0" i="0" kern="1200" dirty="0">
                <a:solidFill>
                  <a:schemeClr val="tx1"/>
                </a:solidFill>
                <a:effectLst/>
                <a:latin typeface="Calibri" panose="020F0502020204030204" pitchFamily="34" charset="0"/>
                <a:ea typeface="+mn-ea"/>
                <a:cs typeface="Calibri" panose="020F0502020204030204" pitchFamily="34" charset="0"/>
              </a:rPr>
              <a:t>These patterns of rising and falling water have specific characteristics. The distance between the highest points of two waves is called the "wavelength," and the number of waves passing a particular point in one second is the "frequency." These properties determine the size and speed of a wave.</a:t>
            </a:r>
            <a:endParaRPr lang="en-US" sz="2400" kern="1200" dirty="0">
              <a:solidFill>
                <a:schemeClr val="tx1"/>
              </a:solidFill>
              <a:latin typeface="Calibri" panose="020F050202020403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281;p20" descr="Artificial Intelligence">
            <a:extLst>
              <a:ext uri="{FF2B5EF4-FFF2-40B4-BE49-F238E27FC236}">
                <a16:creationId xmlns:a16="http://schemas.microsoft.com/office/drawing/2014/main" id="{518BD67E-F897-75DE-BD36-67F081F5C703}"/>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61664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aves crashing on a beach&#10;&#10;Description automatically generated">
            <a:extLst>
              <a:ext uri="{FF2B5EF4-FFF2-40B4-BE49-F238E27FC236}">
                <a16:creationId xmlns:a16="http://schemas.microsoft.com/office/drawing/2014/main" id="{A00D49FE-0A2E-19C6-2342-995610220CBE}"/>
              </a:ext>
            </a:extLst>
          </p:cNvPr>
          <p:cNvPicPr>
            <a:picLocks noChangeAspect="1"/>
          </p:cNvPicPr>
          <p:nvPr/>
        </p:nvPicPr>
        <p:blipFill rotWithShape="1">
          <a:blip r:embed="rId3"/>
          <a:srcRect l="18443" r="20295" b="-2"/>
          <a:stretch/>
        </p:blipFill>
        <p:spPr>
          <a:xfrm>
            <a:off x="20" y="431"/>
            <a:ext cx="6086455" cy="6408311"/>
          </a:xfrm>
          <a:prstGeom prst="rect">
            <a:avLst/>
          </a:prstGeom>
        </p:spPr>
      </p:pic>
      <p:sp>
        <p:nvSpPr>
          <p:cNvPr id="2" name="TextBox 1">
            <a:extLst>
              <a:ext uri="{FF2B5EF4-FFF2-40B4-BE49-F238E27FC236}">
                <a16:creationId xmlns:a16="http://schemas.microsoft.com/office/drawing/2014/main" id="{3CD8CC03-6873-F483-FE4A-FEA0B3E01040}"/>
              </a:ext>
            </a:extLst>
          </p:cNvPr>
          <p:cNvSpPr txBox="1"/>
          <p:nvPr/>
        </p:nvSpPr>
        <p:spPr>
          <a:xfrm>
            <a:off x="6222780" y="1434453"/>
            <a:ext cx="3057508" cy="3540265"/>
          </a:xfrm>
          <a:prstGeom prst="rect">
            <a:avLst/>
          </a:prstGeom>
        </p:spPr>
        <p:txBody>
          <a:bodyPr vert="horz" lIns="91440" tIns="45720" rIns="91440" bIns="45720" rtlCol="0">
            <a:noAutofit/>
          </a:bodyPr>
          <a:lstStyle/>
          <a:p>
            <a:pPr>
              <a:lnSpc>
                <a:spcPct val="90000"/>
              </a:lnSpc>
              <a:spcAft>
                <a:spcPts val="600"/>
              </a:spcAft>
            </a:pPr>
            <a:r>
              <a:rPr lang="en-US" sz="2600" b="0" i="0" kern="1200" dirty="0">
                <a:solidFill>
                  <a:schemeClr val="tx1"/>
                </a:solidFill>
                <a:effectLst/>
                <a:latin typeface="Calibri" panose="020F0502020204030204" pitchFamily="34" charset="0"/>
                <a:ea typeface="+mn-ea"/>
                <a:cs typeface="Calibri" panose="020F0502020204030204" pitchFamily="34" charset="0"/>
              </a:rPr>
              <a:t>Observing waves at the beach, you'll notice varying intensities. Some waves are gentle, while others are more forceful, influenced by the energy of the wind and the distance it has traveled across the ocean.</a:t>
            </a:r>
          </a:p>
        </p:txBody>
      </p:sp>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741"/>
            <a:ext cx="9143997"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8742"/>
            <a:ext cx="6086475"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281;p20" descr="Artificial Intelligence">
            <a:extLst>
              <a:ext uri="{FF2B5EF4-FFF2-40B4-BE49-F238E27FC236}">
                <a16:creationId xmlns:a16="http://schemas.microsoft.com/office/drawing/2014/main" id="{F42D2200-913E-F6BC-36F2-8CAFC96C66B0}"/>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93497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sand&#10;&#10;Description automatically generated">
            <a:extLst>
              <a:ext uri="{FF2B5EF4-FFF2-40B4-BE49-F238E27FC236}">
                <a16:creationId xmlns:a16="http://schemas.microsoft.com/office/drawing/2014/main" id="{E9E92776-4FA2-DF4C-266A-EF1F448374F9}"/>
              </a:ext>
            </a:extLst>
          </p:cNvPr>
          <p:cNvPicPr>
            <a:picLocks noChangeAspect="1"/>
          </p:cNvPicPr>
          <p:nvPr/>
        </p:nvPicPr>
        <p:blipFill rotWithShape="1">
          <a:blip r:embed="rId3"/>
          <a:srcRect l="12391" r="19400" b="-1"/>
          <a:stretch/>
        </p:blipFill>
        <p:spPr>
          <a:xfrm>
            <a:off x="1891767" y="10"/>
            <a:ext cx="7252231"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8E345EC-FBD4-4AA7-9638-32E8EEA9C7E0}"/>
              </a:ext>
            </a:extLst>
          </p:cNvPr>
          <p:cNvSpPr txBox="1"/>
          <p:nvPr/>
        </p:nvSpPr>
        <p:spPr>
          <a:xfrm>
            <a:off x="171450" y="1719826"/>
            <a:ext cx="3429000" cy="2695012"/>
          </a:xfrm>
          <a:prstGeom prst="rect">
            <a:avLst/>
          </a:prstGeom>
        </p:spPr>
        <p:txBody>
          <a:bodyPr vert="horz" lIns="91440" tIns="45720" rIns="91440" bIns="45720" rtlCol="0">
            <a:noAutofit/>
          </a:bodyPr>
          <a:lstStyle/>
          <a:p>
            <a:pPr>
              <a:lnSpc>
                <a:spcPct val="90000"/>
              </a:lnSpc>
              <a:spcAft>
                <a:spcPts val="600"/>
              </a:spcAft>
            </a:pPr>
            <a:r>
              <a:rPr lang="en-US" sz="2800" b="0" i="0" kern="1200" dirty="0">
                <a:solidFill>
                  <a:schemeClr val="tx1"/>
                </a:solidFill>
                <a:effectLst/>
                <a:latin typeface="Calibri" panose="020F0502020204030204" pitchFamily="34" charset="0"/>
                <a:ea typeface="+mn-ea"/>
                <a:cs typeface="Calibri" panose="020F0502020204030204" pitchFamily="34" charset="0"/>
              </a:rPr>
              <a:t>Waves also play a role in shaping coastlines. As waves reach the shore, they transport and deposit sand, contributing to the formation of beaches and influencing the landscape.</a:t>
            </a:r>
            <a:endParaRPr lang="en-US" sz="2800" kern="1200" dirty="0">
              <a:solidFill>
                <a:schemeClr val="tx1"/>
              </a:solidFill>
              <a:latin typeface="Calibri" panose="020F0502020204030204" pitchFamily="34" charset="0"/>
              <a:ea typeface="+mn-ea"/>
              <a:cs typeface="Calibri" panose="020F0502020204030204" pitchFamily="34" charset="0"/>
            </a:endParaRPr>
          </a:p>
        </p:txBody>
      </p:sp>
      <p:sp>
        <p:nvSpPr>
          <p:cNvPr id="5" name="Google Shape;281;p20" descr="Artificial Intelligence">
            <a:extLst>
              <a:ext uri="{FF2B5EF4-FFF2-40B4-BE49-F238E27FC236}">
                <a16:creationId xmlns:a16="http://schemas.microsoft.com/office/drawing/2014/main" id="{01FB1A58-0AD5-3AF9-A2D0-ABBFAC348837}"/>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88930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9E6671AF-110C-4E4D-BEB4-1323A3136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EE3A73C-DAF4-F78E-842C-A7D47933E314}"/>
              </a:ext>
            </a:extLst>
          </p:cNvPr>
          <p:cNvSpPr txBox="1"/>
          <p:nvPr/>
        </p:nvSpPr>
        <p:spPr>
          <a:xfrm>
            <a:off x="680971" y="310897"/>
            <a:ext cx="7782058" cy="2121407"/>
          </a:xfrm>
          <a:prstGeom prst="rect">
            <a:avLst/>
          </a:prstGeom>
        </p:spPr>
        <p:txBody>
          <a:bodyPr vert="horz" lIns="91440" tIns="45720" rIns="91440" bIns="45720" rtlCol="0" anchor="ctr">
            <a:noAutofit/>
          </a:bodyPr>
          <a:lstStyle/>
          <a:p>
            <a:pPr algn="ctr">
              <a:lnSpc>
                <a:spcPct val="90000"/>
              </a:lnSpc>
              <a:spcAft>
                <a:spcPts val="600"/>
              </a:spcAft>
            </a:pPr>
            <a:r>
              <a:rPr lang="en-US" sz="2600" b="0" i="0" kern="1200" dirty="0">
                <a:solidFill>
                  <a:schemeClr val="tx1"/>
                </a:solidFill>
                <a:effectLst/>
                <a:latin typeface="Calibri" panose="020F0502020204030204" pitchFamily="34" charset="0"/>
                <a:ea typeface="+mn-ea"/>
                <a:cs typeface="Calibri" panose="020F0502020204030204" pitchFamily="34" charset="0"/>
              </a:rPr>
              <a:t>Waves are a constant presence, tirelessly carrying energy across the ocean. This continuous transfer of energy is essential for maintaining the movement of the ocean and connecting different parts of the sea. Waves, therefore, serve as a dynamic force shaping the surface of the water and impacting the world around them.</a:t>
            </a:r>
            <a:endParaRPr lang="en-US" sz="2600" kern="1200" dirty="0">
              <a:solidFill>
                <a:schemeClr val="tx1"/>
              </a:solidFill>
              <a:latin typeface="Calibri" panose="020F0502020204030204" pitchFamily="34" charset="0"/>
              <a:ea typeface="+mn-ea"/>
              <a:cs typeface="Calibri" panose="020F0502020204030204" pitchFamily="34" charset="0"/>
            </a:endParaRPr>
          </a:p>
        </p:txBody>
      </p:sp>
      <p:pic>
        <p:nvPicPr>
          <p:cNvPr id="4" name="Picture 3" descr="A wave in the ocean&#10;&#10;Description automatically generated">
            <a:extLst>
              <a:ext uri="{FF2B5EF4-FFF2-40B4-BE49-F238E27FC236}">
                <a16:creationId xmlns:a16="http://schemas.microsoft.com/office/drawing/2014/main" id="{AE26B519-F467-B012-8DC0-442370651CF8}"/>
              </a:ext>
            </a:extLst>
          </p:cNvPr>
          <p:cNvPicPr>
            <a:picLocks noChangeAspect="1"/>
          </p:cNvPicPr>
          <p:nvPr/>
        </p:nvPicPr>
        <p:blipFill rotWithShape="1">
          <a:blip r:embed="rId3"/>
          <a:srcRect t="13056" b="6586"/>
          <a:stretch/>
        </p:blipFill>
        <p:spPr>
          <a:xfrm>
            <a:off x="20" y="2743201"/>
            <a:ext cx="9143979" cy="4114799"/>
          </a:xfrm>
          <a:prstGeom prst="rect">
            <a:avLst/>
          </a:prstGeom>
          <a:effectLst>
            <a:innerShdw blurRad="190500" dist="127000" dir="16200000">
              <a:prstClr val="black">
                <a:alpha val="19000"/>
              </a:prstClr>
            </a:innerShdw>
          </a:effectLst>
        </p:spPr>
      </p:pic>
      <p:sp>
        <p:nvSpPr>
          <p:cNvPr id="5" name="Google Shape;281;p20" descr="Artificial Intelligence">
            <a:extLst>
              <a:ext uri="{FF2B5EF4-FFF2-40B4-BE49-F238E27FC236}">
                <a16:creationId xmlns:a16="http://schemas.microsoft.com/office/drawing/2014/main" id="{8C1822DD-4D41-E493-425E-8465DC737460}"/>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6610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6"/>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E28A8A5-C2B7-E930-46AE-3B2A18BFC5C5}"/>
              </a:ext>
            </a:extLst>
          </p:cNvPr>
          <p:cNvSpPr txBox="1"/>
          <p:nvPr/>
        </p:nvSpPr>
        <p:spPr>
          <a:xfrm>
            <a:off x="628650" y="5186423"/>
            <a:ext cx="7886700" cy="1114382"/>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500" b="1" i="0" u="sng" kern="1200">
                <a:solidFill>
                  <a:schemeClr val="tx1"/>
                </a:solidFill>
                <a:effectLst/>
                <a:latin typeface="+mj-lt"/>
                <a:ea typeface="+mj-ea"/>
                <a:cs typeface="+mj-cs"/>
              </a:rPr>
              <a:t>True or False: </a:t>
            </a:r>
            <a:r>
              <a:rPr lang="en-US" sz="3500" b="0" i="0" kern="1200">
                <a:solidFill>
                  <a:schemeClr val="tx1"/>
                </a:solidFill>
                <a:effectLst/>
                <a:latin typeface="+mj-lt"/>
                <a:ea typeface="+mj-ea"/>
                <a:cs typeface="+mj-cs"/>
              </a:rPr>
              <a:t>Waves transmit energy</a:t>
            </a:r>
            <a:endParaRPr lang="en-US" sz="3500" kern="1200">
              <a:solidFill>
                <a:schemeClr val="tx1"/>
              </a:solidFill>
              <a:latin typeface="+mj-lt"/>
              <a:ea typeface="+mj-ea"/>
              <a:cs typeface="+mj-cs"/>
            </a:endParaRPr>
          </a:p>
        </p:txBody>
      </p:sp>
      <p:pic>
        <p:nvPicPr>
          <p:cNvPr id="4" name="Picture 3" descr="Waves crashing waves in the ocean&#10;&#10;Description automatically generated">
            <a:extLst>
              <a:ext uri="{FF2B5EF4-FFF2-40B4-BE49-F238E27FC236}">
                <a16:creationId xmlns:a16="http://schemas.microsoft.com/office/drawing/2014/main" id="{64B1E96B-AA65-EB56-D3A3-CED500565DFB}"/>
              </a:ext>
            </a:extLst>
          </p:cNvPr>
          <p:cNvPicPr>
            <a:picLocks noChangeAspect="1"/>
          </p:cNvPicPr>
          <p:nvPr/>
        </p:nvPicPr>
        <p:blipFill rotWithShape="1">
          <a:blip r:embed="rId3"/>
          <a:srcRect t="24875"/>
          <a:stretch/>
        </p:blipFill>
        <p:spPr>
          <a:xfrm>
            <a:off x="20" y="10"/>
            <a:ext cx="9143980" cy="5014697"/>
          </a:xfrm>
          <a:prstGeom prst="rect">
            <a:avLst/>
          </a:prstGeom>
        </p:spPr>
      </p:pic>
      <p:sp>
        <p:nvSpPr>
          <p:cNvPr id="3" name="Google Shape;299;g28c7b7e697c_0_69" descr="Questions">
            <a:extLst>
              <a:ext uri="{FF2B5EF4-FFF2-40B4-BE49-F238E27FC236}">
                <a16:creationId xmlns:a16="http://schemas.microsoft.com/office/drawing/2014/main" id="{A89144E2-D141-E46C-88D7-1DAF719C00A7}"/>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42290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6"/>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E28A8A5-C2B7-E930-46AE-3B2A18BFC5C5}"/>
              </a:ext>
            </a:extLst>
          </p:cNvPr>
          <p:cNvSpPr txBox="1"/>
          <p:nvPr/>
        </p:nvSpPr>
        <p:spPr>
          <a:xfrm>
            <a:off x="628650" y="5186423"/>
            <a:ext cx="7886700" cy="1114382"/>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500" b="1" i="0" u="sng" kern="1200" dirty="0">
                <a:solidFill>
                  <a:srgbClr val="FF0000"/>
                </a:solidFill>
                <a:effectLst/>
                <a:latin typeface="+mj-lt"/>
                <a:ea typeface="+mj-ea"/>
                <a:cs typeface="+mj-cs"/>
              </a:rPr>
              <a:t>True</a:t>
            </a:r>
            <a:r>
              <a:rPr lang="en-US" sz="3500" b="1" i="0" u="sng" kern="1200" dirty="0">
                <a:solidFill>
                  <a:schemeClr val="tx1"/>
                </a:solidFill>
                <a:effectLst/>
                <a:latin typeface="+mj-lt"/>
                <a:ea typeface="+mj-ea"/>
                <a:cs typeface="+mj-cs"/>
              </a:rPr>
              <a:t> or False: </a:t>
            </a:r>
            <a:r>
              <a:rPr lang="en-US" sz="3500" b="0" i="0" kern="1200" dirty="0">
                <a:solidFill>
                  <a:schemeClr val="tx1"/>
                </a:solidFill>
                <a:effectLst/>
                <a:latin typeface="+mj-lt"/>
                <a:ea typeface="+mj-ea"/>
                <a:cs typeface="+mj-cs"/>
              </a:rPr>
              <a:t>Waves transmit energy</a:t>
            </a:r>
            <a:endParaRPr lang="en-US" sz="3500" kern="1200" dirty="0">
              <a:solidFill>
                <a:schemeClr val="tx1"/>
              </a:solidFill>
              <a:latin typeface="+mj-lt"/>
              <a:ea typeface="+mj-ea"/>
              <a:cs typeface="+mj-cs"/>
            </a:endParaRPr>
          </a:p>
        </p:txBody>
      </p:sp>
      <p:pic>
        <p:nvPicPr>
          <p:cNvPr id="4" name="Picture 3" descr="Waves crashing waves in the ocean&#10;&#10;Description automatically generated">
            <a:extLst>
              <a:ext uri="{FF2B5EF4-FFF2-40B4-BE49-F238E27FC236}">
                <a16:creationId xmlns:a16="http://schemas.microsoft.com/office/drawing/2014/main" id="{64B1E96B-AA65-EB56-D3A3-CED500565DFB}"/>
              </a:ext>
            </a:extLst>
          </p:cNvPr>
          <p:cNvPicPr>
            <a:picLocks noChangeAspect="1"/>
          </p:cNvPicPr>
          <p:nvPr/>
        </p:nvPicPr>
        <p:blipFill rotWithShape="1">
          <a:blip r:embed="rId3"/>
          <a:srcRect t="24875"/>
          <a:stretch/>
        </p:blipFill>
        <p:spPr>
          <a:xfrm>
            <a:off x="20" y="10"/>
            <a:ext cx="9143980" cy="5014697"/>
          </a:xfrm>
          <a:prstGeom prst="rect">
            <a:avLst/>
          </a:prstGeom>
        </p:spPr>
      </p:pic>
      <p:sp>
        <p:nvSpPr>
          <p:cNvPr id="3" name="Google Shape;299;g28c7b7e697c_0_69" descr="Questions">
            <a:extLst>
              <a:ext uri="{FF2B5EF4-FFF2-40B4-BE49-F238E27FC236}">
                <a16:creationId xmlns:a16="http://schemas.microsoft.com/office/drawing/2014/main" id="{9D2A281C-587D-925F-C367-897C22B18206}"/>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4391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7e68c1a8e3_0_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g27e68c1a8e3_0_0"/>
          <p:cNvSpPr txBox="1"/>
          <p:nvPr/>
        </p:nvSpPr>
        <p:spPr>
          <a:xfrm>
            <a:off x="467257" y="404359"/>
            <a:ext cx="8209500" cy="1569620"/>
          </a:xfrm>
          <a:prstGeom prst="rect">
            <a:avLst/>
          </a:prstGeom>
          <a:noFill/>
          <a:ln>
            <a:noFill/>
          </a:ln>
        </p:spPr>
        <p:txBody>
          <a:bodyPr spcFirstLastPara="1" wrap="square" lIns="91425" tIns="45700" rIns="91425" bIns="45700" anchor="t" anchorCtr="0">
            <a:spAutoFit/>
          </a:bodyPr>
          <a:lstStyle/>
          <a:p>
            <a:pPr algn="ctr"/>
            <a:r>
              <a:rPr lang="en-US" sz="3200" b="1" i="0" u="none" strike="noStrike" cap="none" dirty="0">
                <a:solidFill>
                  <a:schemeClr val="dk1"/>
                </a:solidFill>
                <a:latin typeface="Calibri" panose="020F0502020204030204" pitchFamily="34" charset="0"/>
                <a:ea typeface="Calibri"/>
                <a:cs typeface="Calibri" panose="020F0502020204030204" pitchFamily="34" charset="0"/>
                <a:sym typeface="Calibri"/>
              </a:rPr>
              <a:t>Big Question: </a:t>
            </a:r>
            <a:r>
              <a:rPr lang="en-US" sz="3200" b="0" i="0" dirty="0">
                <a:solidFill>
                  <a:srgbClr val="000000"/>
                </a:solidFill>
                <a:effectLst/>
                <a:latin typeface="Calibri" panose="020F0502020204030204" pitchFamily="34" charset="0"/>
                <a:cs typeface="Calibri" panose="020F0502020204030204" pitchFamily="34" charset="0"/>
              </a:rPr>
              <a:t>How do ocean waves affect where sea animals live, impact the weather, and connect different parts of the Earth?</a:t>
            </a:r>
            <a:endParaRPr sz="320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136" name="Google Shape;136;g27e68c1a8e3_0_0"/>
          <p:cNvPicPr preferRelativeResize="0"/>
          <p:nvPr/>
        </p:nvPicPr>
        <p:blipFill>
          <a:blip r:embed="rId4">
            <a:alphaModFix/>
          </a:blip>
          <a:stretch>
            <a:fillRect/>
          </a:stretch>
        </p:blipFill>
        <p:spPr>
          <a:xfrm>
            <a:off x="825775" y="2070925"/>
            <a:ext cx="7492449" cy="4214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wave in the ocean&#10;&#10;Description automatically generated">
            <a:extLst>
              <a:ext uri="{FF2B5EF4-FFF2-40B4-BE49-F238E27FC236}">
                <a16:creationId xmlns:a16="http://schemas.microsoft.com/office/drawing/2014/main" id="{CC0EED77-B795-6BF1-4032-3BE37CD0F727}"/>
              </a:ext>
            </a:extLst>
          </p:cNvPr>
          <p:cNvPicPr>
            <a:picLocks noChangeAspect="1"/>
          </p:cNvPicPr>
          <p:nvPr/>
        </p:nvPicPr>
        <p:blipFill rotWithShape="1">
          <a:blip r:embed="rId3"/>
          <a:srcRect t="7928" b="20101"/>
          <a:stretch/>
        </p:blipFill>
        <p:spPr>
          <a:xfrm>
            <a:off x="20" y="432"/>
            <a:ext cx="9143980" cy="4244759"/>
          </a:xfrm>
          <a:prstGeom prst="rect">
            <a:avLst/>
          </a:prstGeom>
        </p:spPr>
      </p:pic>
      <p:sp>
        <p:nvSpPr>
          <p:cNvPr id="2" name="TextBox 1">
            <a:extLst>
              <a:ext uri="{FF2B5EF4-FFF2-40B4-BE49-F238E27FC236}">
                <a16:creationId xmlns:a16="http://schemas.microsoft.com/office/drawing/2014/main" id="{BB1C7ECD-A921-032B-96B8-F128301DD484}"/>
              </a:ext>
            </a:extLst>
          </p:cNvPr>
          <p:cNvSpPr txBox="1"/>
          <p:nvPr/>
        </p:nvSpPr>
        <p:spPr>
          <a:xfrm>
            <a:off x="342900" y="4455366"/>
            <a:ext cx="8458200" cy="1465973"/>
          </a:xfrm>
          <a:prstGeom prst="rect">
            <a:avLst/>
          </a:prstGeom>
        </p:spPr>
        <p:txBody>
          <a:bodyPr vert="horz" lIns="91440" tIns="45720" rIns="91440" bIns="45720" rtlCol="0">
            <a:noAutofit/>
          </a:bodyPr>
          <a:lstStyle/>
          <a:p>
            <a:pPr>
              <a:lnSpc>
                <a:spcPct val="90000"/>
              </a:lnSpc>
              <a:spcAft>
                <a:spcPts val="600"/>
              </a:spcAft>
            </a:pPr>
            <a:r>
              <a:rPr lang="en-US" sz="3200" b="0" i="0" kern="1200" dirty="0">
                <a:solidFill>
                  <a:schemeClr val="tx1"/>
                </a:solidFill>
                <a:effectLst/>
                <a:latin typeface="Calibri" panose="020F0502020204030204" pitchFamily="34" charset="0"/>
                <a:ea typeface="+mn-ea"/>
                <a:cs typeface="Calibri" panose="020F0502020204030204" pitchFamily="34" charset="0"/>
              </a:rPr>
              <a:t>The distance between the highest points of two waves is called the ”</a:t>
            </a:r>
            <a:r>
              <a:rPr lang="en-US" sz="3200" b="0" i="0" u="sng" kern="1200" dirty="0">
                <a:solidFill>
                  <a:schemeClr val="tx1"/>
                </a:solidFill>
                <a:effectLst/>
                <a:latin typeface="Calibri" panose="020F0502020204030204" pitchFamily="34" charset="0"/>
                <a:ea typeface="+mn-ea"/>
                <a:cs typeface="Calibri" panose="020F0502020204030204" pitchFamily="34" charset="0"/>
              </a:rPr>
              <a:t>                          </a:t>
            </a:r>
            <a:r>
              <a:rPr lang="en-US" sz="3200" kern="1200" dirty="0">
                <a:solidFill>
                  <a:schemeClr val="tx1"/>
                </a:solidFill>
                <a:latin typeface="Calibri" panose="020F0502020204030204" pitchFamily="34" charset="0"/>
                <a:ea typeface="+mn-ea"/>
                <a:cs typeface="Calibri" panose="020F0502020204030204" pitchFamily="34" charset="0"/>
              </a:rPr>
              <a:t>.”</a:t>
            </a:r>
          </a:p>
        </p:txBody>
      </p:sp>
      <p:sp>
        <p:nvSpPr>
          <p:cNvPr id="3" name="Google Shape;299;g28c7b7e697c_0_69" descr="Questions">
            <a:extLst>
              <a:ext uri="{FF2B5EF4-FFF2-40B4-BE49-F238E27FC236}">
                <a16:creationId xmlns:a16="http://schemas.microsoft.com/office/drawing/2014/main" id="{9EB53921-9A7D-CC47-BE99-5DB4721D0743}"/>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46442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wave in the ocean&#10;&#10;Description automatically generated">
            <a:extLst>
              <a:ext uri="{FF2B5EF4-FFF2-40B4-BE49-F238E27FC236}">
                <a16:creationId xmlns:a16="http://schemas.microsoft.com/office/drawing/2014/main" id="{CC0EED77-B795-6BF1-4032-3BE37CD0F727}"/>
              </a:ext>
            </a:extLst>
          </p:cNvPr>
          <p:cNvPicPr>
            <a:picLocks noChangeAspect="1"/>
          </p:cNvPicPr>
          <p:nvPr/>
        </p:nvPicPr>
        <p:blipFill rotWithShape="1">
          <a:blip r:embed="rId3"/>
          <a:srcRect t="7928" b="20101"/>
          <a:stretch/>
        </p:blipFill>
        <p:spPr>
          <a:xfrm>
            <a:off x="20" y="432"/>
            <a:ext cx="9143980" cy="4244759"/>
          </a:xfrm>
          <a:prstGeom prst="rect">
            <a:avLst/>
          </a:prstGeom>
        </p:spPr>
      </p:pic>
      <p:sp>
        <p:nvSpPr>
          <p:cNvPr id="2" name="TextBox 1">
            <a:extLst>
              <a:ext uri="{FF2B5EF4-FFF2-40B4-BE49-F238E27FC236}">
                <a16:creationId xmlns:a16="http://schemas.microsoft.com/office/drawing/2014/main" id="{BB1C7ECD-A921-032B-96B8-F128301DD484}"/>
              </a:ext>
            </a:extLst>
          </p:cNvPr>
          <p:cNvSpPr txBox="1"/>
          <p:nvPr/>
        </p:nvSpPr>
        <p:spPr>
          <a:xfrm>
            <a:off x="342900" y="4455366"/>
            <a:ext cx="8458200" cy="1465973"/>
          </a:xfrm>
          <a:prstGeom prst="rect">
            <a:avLst/>
          </a:prstGeom>
        </p:spPr>
        <p:txBody>
          <a:bodyPr vert="horz" lIns="91440" tIns="45720" rIns="91440" bIns="45720" rtlCol="0">
            <a:noAutofit/>
          </a:bodyPr>
          <a:lstStyle/>
          <a:p>
            <a:pPr>
              <a:lnSpc>
                <a:spcPct val="90000"/>
              </a:lnSpc>
              <a:spcAft>
                <a:spcPts val="600"/>
              </a:spcAft>
            </a:pPr>
            <a:r>
              <a:rPr lang="en-US" sz="3200" b="0" i="0" kern="1200" dirty="0">
                <a:solidFill>
                  <a:schemeClr val="tx1"/>
                </a:solidFill>
                <a:effectLst/>
                <a:latin typeface="Calibri" panose="020F0502020204030204" pitchFamily="34" charset="0"/>
                <a:ea typeface="+mn-ea"/>
                <a:cs typeface="Calibri" panose="020F0502020204030204" pitchFamily="34" charset="0"/>
              </a:rPr>
              <a:t>The distance between the highest points of two waves is called the ”</a:t>
            </a:r>
            <a:r>
              <a:rPr lang="en-US" sz="3200" b="1" i="0" u="sng" kern="1200" dirty="0">
                <a:solidFill>
                  <a:schemeClr val="tx1"/>
                </a:solidFill>
                <a:effectLst/>
                <a:latin typeface="Calibri" panose="020F0502020204030204" pitchFamily="34" charset="0"/>
                <a:ea typeface="+mn-ea"/>
                <a:cs typeface="Calibri" panose="020F0502020204030204" pitchFamily="34" charset="0"/>
              </a:rPr>
              <a:t>wavelength</a:t>
            </a:r>
            <a:r>
              <a:rPr lang="en-US" sz="3200" kern="1200" dirty="0">
                <a:solidFill>
                  <a:schemeClr val="tx1"/>
                </a:solidFill>
                <a:latin typeface="Calibri" panose="020F0502020204030204" pitchFamily="34" charset="0"/>
                <a:ea typeface="+mn-ea"/>
                <a:cs typeface="Calibri" panose="020F0502020204030204" pitchFamily="34" charset="0"/>
              </a:rPr>
              <a:t>.”</a:t>
            </a:r>
          </a:p>
        </p:txBody>
      </p:sp>
      <p:sp>
        <p:nvSpPr>
          <p:cNvPr id="3" name="Google Shape;299;g28c7b7e697c_0_69" descr="Questions">
            <a:extLst>
              <a:ext uri="{FF2B5EF4-FFF2-40B4-BE49-F238E27FC236}">
                <a16:creationId xmlns:a16="http://schemas.microsoft.com/office/drawing/2014/main" id="{64E6C7E7-E0BF-538B-98C2-D1BBB261C7C9}"/>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51152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D8CC03-6873-F483-FE4A-FEA0B3E01040}"/>
              </a:ext>
            </a:extLst>
          </p:cNvPr>
          <p:cNvSpPr txBox="1"/>
          <p:nvPr/>
        </p:nvSpPr>
        <p:spPr>
          <a:xfrm>
            <a:off x="110439" y="3137166"/>
            <a:ext cx="3861485" cy="1006209"/>
          </a:xfrm>
          <a:prstGeom prst="rect">
            <a:avLst/>
          </a:prstGeom>
        </p:spPr>
        <p:txBody>
          <a:bodyPr vert="horz" lIns="91440" tIns="45720" rIns="91440" bIns="45720" rtlCol="0" anchor="t">
            <a:normAutofit/>
          </a:bodyPr>
          <a:lstStyle/>
          <a:p>
            <a:pPr>
              <a:lnSpc>
                <a:spcPct val="90000"/>
              </a:lnSpc>
              <a:spcAft>
                <a:spcPts val="600"/>
              </a:spcAft>
            </a:pPr>
            <a:r>
              <a:rPr lang="en-US" sz="3200" b="1" i="0" u="sng" kern="1200" dirty="0">
                <a:solidFill>
                  <a:schemeClr val="tx1"/>
                </a:solidFill>
                <a:effectLst/>
                <a:latin typeface="+mn-lt"/>
                <a:ea typeface="+mn-ea"/>
                <a:cs typeface="+mn-cs"/>
              </a:rPr>
              <a:t>True or False: </a:t>
            </a:r>
            <a:r>
              <a:rPr lang="en-US" sz="3200" b="0" i="0" kern="1200" dirty="0">
                <a:solidFill>
                  <a:schemeClr val="tx1"/>
                </a:solidFill>
                <a:effectLst/>
                <a:latin typeface="+mn-lt"/>
                <a:ea typeface="+mn-ea"/>
                <a:cs typeface="+mn-cs"/>
              </a:rPr>
              <a:t>All waves are gentle.</a:t>
            </a:r>
          </a:p>
        </p:txBody>
      </p:sp>
      <p:pic>
        <p:nvPicPr>
          <p:cNvPr id="4" name="Picture 3" descr="Waves crashing on a beach&#10;&#10;Description automatically generated">
            <a:extLst>
              <a:ext uri="{FF2B5EF4-FFF2-40B4-BE49-F238E27FC236}">
                <a16:creationId xmlns:a16="http://schemas.microsoft.com/office/drawing/2014/main" id="{A00D49FE-0A2E-19C6-2342-995610220CBE}"/>
              </a:ext>
            </a:extLst>
          </p:cNvPr>
          <p:cNvPicPr>
            <a:picLocks noChangeAspect="1"/>
          </p:cNvPicPr>
          <p:nvPr/>
        </p:nvPicPr>
        <p:blipFill rotWithShape="1">
          <a:blip r:embed="rId3"/>
          <a:srcRect l="18443" r="20295" b="-2"/>
          <a:stretch/>
        </p:blipFill>
        <p:spPr>
          <a:xfrm>
            <a:off x="3740754" y="910961"/>
            <a:ext cx="4792009" cy="5045387"/>
          </a:xfrm>
          <a:prstGeom prst="rect">
            <a:avLst/>
          </a:prstGeom>
        </p:spPr>
      </p:pic>
      <p:grpSp>
        <p:nvGrpSpPr>
          <p:cNvPr id="10" name="Group 9">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051478" y="0"/>
            <a:ext cx="92522" cy="6858000"/>
            <a:chOff x="12068638" y="0"/>
            <a:chExt cx="123362" cy="6858000"/>
          </a:xfrm>
        </p:grpSpPr>
        <p:sp>
          <p:nvSpPr>
            <p:cNvPr id="11" name="Rectangle 10">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Google Shape;299;g28c7b7e697c_0_69" descr="Questions">
            <a:extLst>
              <a:ext uri="{FF2B5EF4-FFF2-40B4-BE49-F238E27FC236}">
                <a16:creationId xmlns:a16="http://schemas.microsoft.com/office/drawing/2014/main" id="{3504B9B5-39C8-0517-7080-BBDF62EEA13A}"/>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29121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D8CC03-6873-F483-FE4A-FEA0B3E01040}"/>
              </a:ext>
            </a:extLst>
          </p:cNvPr>
          <p:cNvSpPr txBox="1"/>
          <p:nvPr/>
        </p:nvSpPr>
        <p:spPr>
          <a:xfrm>
            <a:off x="110439" y="3137166"/>
            <a:ext cx="3861485" cy="3447832"/>
          </a:xfrm>
          <a:prstGeom prst="rect">
            <a:avLst/>
          </a:prstGeom>
        </p:spPr>
        <p:txBody>
          <a:bodyPr vert="horz" lIns="91440" tIns="45720" rIns="91440" bIns="45720" rtlCol="0" anchor="t">
            <a:normAutofit/>
          </a:bodyPr>
          <a:lstStyle/>
          <a:p>
            <a:pPr>
              <a:lnSpc>
                <a:spcPct val="90000"/>
              </a:lnSpc>
              <a:spcAft>
                <a:spcPts val="600"/>
              </a:spcAft>
            </a:pPr>
            <a:r>
              <a:rPr lang="en-US" sz="3200" b="1" i="0" u="sng" kern="1200" dirty="0">
                <a:solidFill>
                  <a:schemeClr val="tx1"/>
                </a:solidFill>
                <a:effectLst/>
                <a:latin typeface="+mn-lt"/>
                <a:ea typeface="+mn-ea"/>
                <a:cs typeface="+mn-cs"/>
              </a:rPr>
              <a:t>True or </a:t>
            </a:r>
            <a:r>
              <a:rPr lang="en-US" sz="3200" b="1" i="0" u="sng" kern="1200" dirty="0">
                <a:solidFill>
                  <a:srgbClr val="FF0000"/>
                </a:solidFill>
                <a:effectLst/>
                <a:latin typeface="+mn-lt"/>
                <a:ea typeface="+mn-ea"/>
                <a:cs typeface="+mn-cs"/>
              </a:rPr>
              <a:t>False</a:t>
            </a:r>
            <a:r>
              <a:rPr lang="en-US" sz="3200" i="0" kern="1200" dirty="0">
                <a:solidFill>
                  <a:schemeClr val="tx1"/>
                </a:solidFill>
                <a:effectLst/>
                <a:latin typeface="+mn-lt"/>
                <a:ea typeface="+mn-ea"/>
                <a:cs typeface="+mn-cs"/>
              </a:rPr>
              <a:t>: </a:t>
            </a:r>
            <a:r>
              <a:rPr lang="en-US" sz="3200" b="0" i="0" kern="1200" dirty="0">
                <a:solidFill>
                  <a:schemeClr val="tx1"/>
                </a:solidFill>
                <a:effectLst/>
                <a:latin typeface="+mn-lt"/>
                <a:ea typeface="+mn-ea"/>
                <a:cs typeface="+mn-cs"/>
              </a:rPr>
              <a:t>All waves are gentle. </a:t>
            </a:r>
          </a:p>
        </p:txBody>
      </p:sp>
      <p:pic>
        <p:nvPicPr>
          <p:cNvPr id="4" name="Picture 3" descr="Waves crashing on a beach&#10;&#10;Description automatically generated">
            <a:extLst>
              <a:ext uri="{FF2B5EF4-FFF2-40B4-BE49-F238E27FC236}">
                <a16:creationId xmlns:a16="http://schemas.microsoft.com/office/drawing/2014/main" id="{A00D49FE-0A2E-19C6-2342-995610220CBE}"/>
              </a:ext>
            </a:extLst>
          </p:cNvPr>
          <p:cNvPicPr>
            <a:picLocks noChangeAspect="1"/>
          </p:cNvPicPr>
          <p:nvPr/>
        </p:nvPicPr>
        <p:blipFill rotWithShape="1">
          <a:blip r:embed="rId3"/>
          <a:srcRect l="18443" r="20295" b="-2"/>
          <a:stretch/>
        </p:blipFill>
        <p:spPr>
          <a:xfrm>
            <a:off x="3740754" y="910961"/>
            <a:ext cx="4792009" cy="5045387"/>
          </a:xfrm>
          <a:prstGeom prst="rect">
            <a:avLst/>
          </a:prstGeom>
        </p:spPr>
      </p:pic>
      <p:sp>
        <p:nvSpPr>
          <p:cNvPr id="3" name="Google Shape;299;g28c7b7e697c_0_69" descr="Questions">
            <a:extLst>
              <a:ext uri="{FF2B5EF4-FFF2-40B4-BE49-F238E27FC236}">
                <a16:creationId xmlns:a16="http://schemas.microsoft.com/office/drawing/2014/main" id="{E7CC07F9-3A2B-0D46-B3AA-120E87D6E95A}"/>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6607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sand&#10;&#10;Description automatically generated">
            <a:extLst>
              <a:ext uri="{FF2B5EF4-FFF2-40B4-BE49-F238E27FC236}">
                <a16:creationId xmlns:a16="http://schemas.microsoft.com/office/drawing/2014/main" id="{E9E92776-4FA2-DF4C-266A-EF1F448374F9}"/>
              </a:ext>
            </a:extLst>
          </p:cNvPr>
          <p:cNvPicPr>
            <a:picLocks noChangeAspect="1"/>
          </p:cNvPicPr>
          <p:nvPr/>
        </p:nvPicPr>
        <p:blipFill rotWithShape="1">
          <a:blip r:embed="rId3"/>
          <a:srcRect l="12391" r="19400" b="-1"/>
          <a:stretch/>
        </p:blipFill>
        <p:spPr>
          <a:xfrm>
            <a:off x="20" y="10"/>
            <a:ext cx="725221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8E345EC-FBD4-4AA7-9638-32E8EEA9C7E0}"/>
              </a:ext>
            </a:extLst>
          </p:cNvPr>
          <p:cNvSpPr txBox="1"/>
          <p:nvPr/>
        </p:nvSpPr>
        <p:spPr>
          <a:xfrm>
            <a:off x="5277231" y="848288"/>
            <a:ext cx="3738181" cy="3742762"/>
          </a:xfrm>
          <a:prstGeom prst="rect">
            <a:avLst/>
          </a:prstGeom>
        </p:spPr>
        <p:txBody>
          <a:bodyPr vert="horz" lIns="91440" tIns="45720" rIns="91440" bIns="45720" rtlCol="0">
            <a:normAutofit/>
          </a:bodyPr>
          <a:lstStyle/>
          <a:p>
            <a:pPr>
              <a:lnSpc>
                <a:spcPct val="90000"/>
              </a:lnSpc>
              <a:spcAft>
                <a:spcPts val="600"/>
              </a:spcAft>
            </a:pPr>
            <a:r>
              <a:rPr lang="en-US" sz="2600" b="0" i="0" kern="1200" dirty="0">
                <a:solidFill>
                  <a:schemeClr val="tx1"/>
                </a:solidFill>
                <a:effectLst/>
                <a:latin typeface="Calibri" panose="020F0502020204030204" pitchFamily="34" charset="0"/>
                <a:ea typeface="+mn-ea"/>
                <a:cs typeface="Calibri" panose="020F0502020204030204" pitchFamily="34" charset="0"/>
              </a:rPr>
              <a:t>As waves reach the shore, they transport and deposit </a:t>
            </a:r>
            <a:r>
              <a:rPr lang="en-US" sz="2600" b="0" i="0" u="sng" kern="1200" dirty="0">
                <a:solidFill>
                  <a:schemeClr val="tx1"/>
                </a:solidFill>
                <a:effectLst/>
                <a:latin typeface="Calibri" panose="020F0502020204030204" pitchFamily="34" charset="0"/>
                <a:ea typeface="+mn-ea"/>
                <a:cs typeface="Calibri" panose="020F0502020204030204" pitchFamily="34" charset="0"/>
              </a:rPr>
              <a:t>              </a:t>
            </a:r>
            <a:r>
              <a:rPr lang="en-US" sz="2600" b="0" i="0" kern="1200" dirty="0">
                <a:solidFill>
                  <a:schemeClr val="tx1"/>
                </a:solidFill>
                <a:effectLst/>
                <a:latin typeface="Calibri" panose="020F0502020204030204" pitchFamily="34" charset="0"/>
                <a:ea typeface="+mn-ea"/>
                <a:cs typeface="Calibri" panose="020F0502020204030204" pitchFamily="34" charset="0"/>
              </a:rPr>
              <a:t>, contributing to the formation of beaches and influencing the landscape.</a:t>
            </a:r>
            <a:endParaRPr lang="en-US" sz="2600" kern="1200" dirty="0">
              <a:solidFill>
                <a:schemeClr val="tx1"/>
              </a:solidFill>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3AAEE03D-E642-6DCC-F779-AEF849358F01}"/>
              </a:ext>
            </a:extLst>
          </p:cNvPr>
          <p:cNvSpPr txBox="1"/>
          <p:nvPr/>
        </p:nvSpPr>
        <p:spPr>
          <a:xfrm>
            <a:off x="6593542" y="3214687"/>
            <a:ext cx="1782860" cy="1200329"/>
          </a:xfrm>
          <a:prstGeom prst="rect">
            <a:avLst/>
          </a:prstGeom>
          <a:noFill/>
        </p:spPr>
        <p:txBody>
          <a:bodyPr wrap="none" rtlCol="0">
            <a:spAutoFit/>
          </a:bodyPr>
          <a:lstStyle/>
          <a:p>
            <a:pPr marL="342900" indent="-342900">
              <a:buAutoNum type="alphaUcPeriod"/>
            </a:pPr>
            <a:r>
              <a:rPr lang="en-US" sz="2400" dirty="0"/>
              <a:t>Lightning</a:t>
            </a:r>
          </a:p>
          <a:p>
            <a:pPr marL="342900" indent="-342900">
              <a:buAutoNum type="alphaUcPeriod"/>
            </a:pPr>
            <a:r>
              <a:rPr lang="en-US" sz="2400" dirty="0"/>
              <a:t>Snow</a:t>
            </a:r>
          </a:p>
          <a:p>
            <a:pPr marL="342900" indent="-342900">
              <a:buAutoNum type="alphaUcPeriod"/>
            </a:pPr>
            <a:r>
              <a:rPr lang="en-US" sz="2400" dirty="0"/>
              <a:t>Sand</a:t>
            </a:r>
          </a:p>
        </p:txBody>
      </p:sp>
      <p:sp>
        <p:nvSpPr>
          <p:cNvPr id="7" name="Google Shape;299;g28c7b7e697c_0_69" descr="Questions">
            <a:extLst>
              <a:ext uri="{FF2B5EF4-FFF2-40B4-BE49-F238E27FC236}">
                <a16:creationId xmlns:a16="http://schemas.microsoft.com/office/drawing/2014/main" id="{9806EDF0-CC60-884F-AFCC-383775129779}"/>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73962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sand&#10;&#10;Description automatically generated">
            <a:extLst>
              <a:ext uri="{FF2B5EF4-FFF2-40B4-BE49-F238E27FC236}">
                <a16:creationId xmlns:a16="http://schemas.microsoft.com/office/drawing/2014/main" id="{E9E92776-4FA2-DF4C-266A-EF1F448374F9}"/>
              </a:ext>
            </a:extLst>
          </p:cNvPr>
          <p:cNvPicPr>
            <a:picLocks noChangeAspect="1"/>
          </p:cNvPicPr>
          <p:nvPr/>
        </p:nvPicPr>
        <p:blipFill rotWithShape="1">
          <a:blip r:embed="rId3"/>
          <a:srcRect l="12391" r="19400" b="-1"/>
          <a:stretch/>
        </p:blipFill>
        <p:spPr>
          <a:xfrm>
            <a:off x="20" y="10"/>
            <a:ext cx="725221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93BC459-259F-65D0-58C8-5B8C84DC711B}"/>
              </a:ext>
            </a:extLst>
          </p:cNvPr>
          <p:cNvSpPr txBox="1"/>
          <p:nvPr/>
        </p:nvSpPr>
        <p:spPr>
          <a:xfrm>
            <a:off x="6593542" y="3214687"/>
            <a:ext cx="1782860" cy="1200329"/>
          </a:xfrm>
          <a:prstGeom prst="rect">
            <a:avLst/>
          </a:prstGeom>
          <a:noFill/>
        </p:spPr>
        <p:txBody>
          <a:bodyPr wrap="none" rtlCol="0">
            <a:spAutoFit/>
          </a:bodyPr>
          <a:lstStyle/>
          <a:p>
            <a:pPr marL="342900" indent="-342900">
              <a:buAutoNum type="alphaUcPeriod"/>
            </a:pPr>
            <a:r>
              <a:rPr lang="en-US" sz="2400" dirty="0"/>
              <a:t>Lightning</a:t>
            </a:r>
          </a:p>
          <a:p>
            <a:pPr marL="342900" indent="-342900">
              <a:buAutoNum type="alphaUcPeriod"/>
            </a:pPr>
            <a:r>
              <a:rPr lang="en-US" sz="2400" dirty="0"/>
              <a:t>Snow</a:t>
            </a:r>
          </a:p>
          <a:p>
            <a:pPr marL="342900" indent="-342900">
              <a:buAutoNum type="alphaUcPeriod"/>
            </a:pPr>
            <a:r>
              <a:rPr lang="en-US" sz="2400" b="1" dirty="0">
                <a:solidFill>
                  <a:srgbClr val="FF0000"/>
                </a:solidFill>
              </a:rPr>
              <a:t>Sand</a:t>
            </a:r>
          </a:p>
        </p:txBody>
      </p:sp>
      <p:sp>
        <p:nvSpPr>
          <p:cNvPr id="5" name="TextBox 4">
            <a:extLst>
              <a:ext uri="{FF2B5EF4-FFF2-40B4-BE49-F238E27FC236}">
                <a16:creationId xmlns:a16="http://schemas.microsoft.com/office/drawing/2014/main" id="{81B48CD4-AB21-9962-DC46-0B4C01B2CD74}"/>
              </a:ext>
            </a:extLst>
          </p:cNvPr>
          <p:cNvSpPr txBox="1"/>
          <p:nvPr/>
        </p:nvSpPr>
        <p:spPr>
          <a:xfrm>
            <a:off x="5277231" y="848288"/>
            <a:ext cx="3738181" cy="3742762"/>
          </a:xfrm>
          <a:prstGeom prst="rect">
            <a:avLst/>
          </a:prstGeom>
        </p:spPr>
        <p:txBody>
          <a:bodyPr vert="horz" lIns="91440" tIns="45720" rIns="91440" bIns="45720" rtlCol="0">
            <a:normAutofit/>
          </a:bodyPr>
          <a:lstStyle/>
          <a:p>
            <a:pPr>
              <a:lnSpc>
                <a:spcPct val="90000"/>
              </a:lnSpc>
              <a:spcAft>
                <a:spcPts val="600"/>
              </a:spcAft>
            </a:pPr>
            <a:r>
              <a:rPr lang="en-US" sz="2600" b="0" i="0" kern="1200" dirty="0">
                <a:solidFill>
                  <a:schemeClr val="tx1"/>
                </a:solidFill>
                <a:effectLst/>
                <a:latin typeface="Calibri" panose="020F0502020204030204" pitchFamily="34" charset="0"/>
                <a:ea typeface="+mn-ea"/>
                <a:cs typeface="Calibri" panose="020F0502020204030204" pitchFamily="34" charset="0"/>
              </a:rPr>
              <a:t>As waves reach the shore, they transport and deposit </a:t>
            </a:r>
            <a:r>
              <a:rPr lang="en-US" sz="2600" b="0" i="0" u="sng" kern="1200" dirty="0">
                <a:solidFill>
                  <a:schemeClr val="tx1"/>
                </a:solidFill>
                <a:effectLst/>
                <a:latin typeface="Calibri" panose="020F0502020204030204" pitchFamily="34" charset="0"/>
                <a:ea typeface="+mn-ea"/>
                <a:cs typeface="Calibri" panose="020F0502020204030204" pitchFamily="34" charset="0"/>
              </a:rPr>
              <a:t>              </a:t>
            </a:r>
            <a:r>
              <a:rPr lang="en-US" sz="2600" b="0" i="0" kern="1200" dirty="0">
                <a:solidFill>
                  <a:schemeClr val="tx1"/>
                </a:solidFill>
                <a:effectLst/>
                <a:latin typeface="Calibri" panose="020F0502020204030204" pitchFamily="34" charset="0"/>
                <a:ea typeface="+mn-ea"/>
                <a:cs typeface="Calibri" panose="020F0502020204030204" pitchFamily="34" charset="0"/>
              </a:rPr>
              <a:t>, contributing to the formation of beaches and influencing the landscape.</a:t>
            </a:r>
            <a:endParaRPr lang="en-US" sz="2600" kern="1200" dirty="0">
              <a:solidFill>
                <a:schemeClr val="tx1"/>
              </a:solidFill>
              <a:latin typeface="Calibri" panose="020F0502020204030204" pitchFamily="34" charset="0"/>
              <a:ea typeface="+mn-ea"/>
              <a:cs typeface="Calibri" panose="020F0502020204030204" pitchFamily="34" charset="0"/>
            </a:endParaRPr>
          </a:p>
        </p:txBody>
      </p:sp>
      <p:sp>
        <p:nvSpPr>
          <p:cNvPr id="7" name="Google Shape;299;g28c7b7e697c_0_69" descr="Questions">
            <a:extLst>
              <a:ext uri="{FF2B5EF4-FFF2-40B4-BE49-F238E27FC236}">
                <a16:creationId xmlns:a16="http://schemas.microsoft.com/office/drawing/2014/main" id="{BFE4BD20-66B1-DB7F-2750-02C38047BCE8}"/>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4925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E3A73C-DAF4-F78E-842C-A7D47933E314}"/>
              </a:ext>
            </a:extLst>
          </p:cNvPr>
          <p:cNvSpPr txBox="1"/>
          <p:nvPr/>
        </p:nvSpPr>
        <p:spPr>
          <a:xfrm>
            <a:off x="680971" y="310897"/>
            <a:ext cx="7782058" cy="2121407"/>
          </a:xfrm>
          <a:prstGeom prst="rect">
            <a:avLst/>
          </a:prstGeom>
        </p:spPr>
        <p:txBody>
          <a:bodyPr vert="horz" lIns="91440" tIns="45720" rIns="91440" bIns="45720" rtlCol="0" anchor="ctr">
            <a:noAutofit/>
          </a:bodyPr>
          <a:lstStyle/>
          <a:p>
            <a:pPr algn="ctr">
              <a:lnSpc>
                <a:spcPct val="90000"/>
              </a:lnSpc>
              <a:spcAft>
                <a:spcPts val="600"/>
              </a:spcAft>
            </a:pPr>
            <a:r>
              <a:rPr lang="en-US" sz="3200" b="0" i="0" kern="1200" dirty="0">
                <a:solidFill>
                  <a:schemeClr val="tx1"/>
                </a:solidFill>
                <a:effectLst/>
                <a:latin typeface="Calibri" panose="020F0502020204030204" pitchFamily="34" charset="0"/>
                <a:ea typeface="+mn-ea"/>
                <a:cs typeface="Calibri" panose="020F0502020204030204" pitchFamily="34" charset="0"/>
              </a:rPr>
              <a:t>Why are waves important?</a:t>
            </a:r>
            <a:endParaRPr lang="en-US" sz="3200" kern="1200" dirty="0">
              <a:solidFill>
                <a:schemeClr val="tx1"/>
              </a:solidFill>
              <a:latin typeface="Calibri" panose="020F0502020204030204" pitchFamily="34" charset="0"/>
              <a:ea typeface="+mn-ea"/>
              <a:cs typeface="Calibri" panose="020F0502020204030204" pitchFamily="34" charset="0"/>
            </a:endParaRPr>
          </a:p>
        </p:txBody>
      </p:sp>
      <p:pic>
        <p:nvPicPr>
          <p:cNvPr id="4" name="Picture 3" descr="A wave in the ocean&#10;&#10;Description automatically generated">
            <a:extLst>
              <a:ext uri="{FF2B5EF4-FFF2-40B4-BE49-F238E27FC236}">
                <a16:creationId xmlns:a16="http://schemas.microsoft.com/office/drawing/2014/main" id="{AE26B519-F467-B012-8DC0-442370651CF8}"/>
              </a:ext>
            </a:extLst>
          </p:cNvPr>
          <p:cNvPicPr>
            <a:picLocks noChangeAspect="1"/>
          </p:cNvPicPr>
          <p:nvPr/>
        </p:nvPicPr>
        <p:blipFill rotWithShape="1">
          <a:blip r:embed="rId3"/>
          <a:srcRect t="13056" b="6586"/>
          <a:stretch/>
        </p:blipFill>
        <p:spPr>
          <a:xfrm>
            <a:off x="20" y="2743201"/>
            <a:ext cx="9143979" cy="4114799"/>
          </a:xfrm>
          <a:prstGeom prst="rect">
            <a:avLst/>
          </a:prstGeom>
          <a:effectLst>
            <a:innerShdw blurRad="190500" dist="127000" dir="16200000">
              <a:prstClr val="black">
                <a:alpha val="19000"/>
              </a:prstClr>
            </a:innerShdw>
          </a:effectLst>
        </p:spPr>
      </p:pic>
      <p:sp>
        <p:nvSpPr>
          <p:cNvPr id="3" name="Google Shape;299;g28c7b7e697c_0_69" descr="Questions">
            <a:extLst>
              <a:ext uri="{FF2B5EF4-FFF2-40B4-BE49-F238E27FC236}">
                <a16:creationId xmlns:a16="http://schemas.microsoft.com/office/drawing/2014/main" id="{79746694-D604-B1C8-D0F1-13F209533358}"/>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000273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6" name="Google Shape;306;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1"/>
        <p:cNvGrpSpPr/>
        <p:nvPr/>
      </p:nvGrpSpPr>
      <p:grpSpPr>
        <a:xfrm>
          <a:off x="0" y="0"/>
          <a:ext cx="0" cy="0"/>
          <a:chOff x="0" y="0"/>
          <a:chExt cx="0" cy="0"/>
        </a:xfrm>
      </p:grpSpPr>
      <p:pic>
        <p:nvPicPr>
          <p:cNvPr id="4" name="Picture 3" descr="A sunset over the ocean&#10;&#10;Description automatically generated">
            <a:extLst>
              <a:ext uri="{FF2B5EF4-FFF2-40B4-BE49-F238E27FC236}">
                <a16:creationId xmlns:a16="http://schemas.microsoft.com/office/drawing/2014/main" id="{1C8139D6-C3EC-A752-BB0A-1CF5F7DE7EBD}"/>
              </a:ext>
            </a:extLst>
          </p:cNvPr>
          <p:cNvPicPr>
            <a:picLocks noChangeAspect="1"/>
          </p:cNvPicPr>
          <p:nvPr/>
        </p:nvPicPr>
        <p:blipFill rotWithShape="1">
          <a:blip r:embed="rId3"/>
          <a:srcRect t="573" b="2176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TextBox 1">
            <a:extLst>
              <a:ext uri="{FF2B5EF4-FFF2-40B4-BE49-F238E27FC236}">
                <a16:creationId xmlns:a16="http://schemas.microsoft.com/office/drawing/2014/main" id="{C68057E4-9D92-677B-937F-561CAB6F5874}"/>
              </a:ext>
            </a:extLst>
          </p:cNvPr>
          <p:cNvSpPr txBox="1"/>
          <p:nvPr/>
        </p:nvSpPr>
        <p:spPr>
          <a:xfrm>
            <a:off x="424800" y="3954459"/>
            <a:ext cx="8353421" cy="2452687"/>
          </a:xfrm>
          <a:prstGeom prst="rect">
            <a:avLst/>
          </a:prstGeom>
        </p:spPr>
        <p:txBody>
          <a:bodyPr vert="horz" lIns="91440" tIns="45720" rIns="91440" bIns="45720" rtlCol="0" anchor="ctr">
            <a:normAutofit/>
          </a:bodyPr>
          <a:lstStyle/>
          <a:p>
            <a:pPr>
              <a:lnSpc>
                <a:spcPct val="90000"/>
              </a:lnSpc>
              <a:spcAft>
                <a:spcPts val="600"/>
              </a:spcAft>
            </a:pPr>
            <a:r>
              <a:rPr lang="en-US" sz="2400" b="1" i="0" kern="1200" dirty="0">
                <a:solidFill>
                  <a:schemeClr val="tx1"/>
                </a:solidFill>
                <a:effectLst/>
                <a:latin typeface="Calibri" panose="020F0502020204030204" pitchFamily="34" charset="0"/>
                <a:ea typeface="+mn-ea"/>
                <a:cs typeface="Calibri" panose="020F0502020204030204" pitchFamily="34" charset="0"/>
              </a:rPr>
              <a:t>Ocean Waves are an example of waves. </a:t>
            </a:r>
            <a:r>
              <a:rPr lang="en-US" sz="2400" b="0" i="0" kern="1200" dirty="0">
                <a:solidFill>
                  <a:schemeClr val="tx1"/>
                </a:solidFill>
                <a:effectLst/>
                <a:latin typeface="Calibri" panose="020F0502020204030204" pitchFamily="34" charset="0"/>
                <a:ea typeface="+mn-ea"/>
                <a:cs typeface="Calibri" panose="020F0502020204030204" pitchFamily="34" charset="0"/>
              </a:rPr>
              <a:t>They mainly happen when the wind blows across the ocean's surface, making the water go up and down. These waves can be big or small, and they travel a long way, affecting coastlines and even the Earth's climate. </a:t>
            </a:r>
            <a:r>
              <a:rPr lang="en-US" sz="2400" b="1" i="0" kern="1200" dirty="0">
                <a:solidFill>
                  <a:schemeClr val="tx1"/>
                </a:solidFill>
                <a:effectLst/>
                <a:latin typeface="Calibri" panose="020F0502020204030204" pitchFamily="34" charset="0"/>
                <a:ea typeface="+mn-ea"/>
                <a:cs typeface="Calibri" panose="020F0502020204030204" pitchFamily="34" charset="0"/>
              </a:rPr>
              <a:t> </a:t>
            </a:r>
            <a:endParaRPr lang="en-US" sz="2400" kern="1200" dirty="0">
              <a:solidFill>
                <a:schemeClr val="tx1"/>
              </a:solidFill>
              <a:latin typeface="Calibri" panose="020F0502020204030204" pitchFamily="34" charset="0"/>
              <a:ea typeface="+mn-ea"/>
              <a:cs typeface="Calibri" panose="020F0502020204030204" pitchFamily="34" charset="0"/>
            </a:endParaRPr>
          </a:p>
        </p:txBody>
      </p:sp>
      <p:sp>
        <p:nvSpPr>
          <p:cNvPr id="312" name="Google Shape;312;g27e576c1a67_0_796"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3" name="Google Shape;313;g27e576c1a67_0_796"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water&#10;&#10;Description automatically generated">
            <a:extLst>
              <a:ext uri="{FF2B5EF4-FFF2-40B4-BE49-F238E27FC236}">
                <a16:creationId xmlns:a16="http://schemas.microsoft.com/office/drawing/2014/main" id="{298B72F9-6939-8EBD-F716-197771215116}"/>
              </a:ext>
            </a:extLst>
          </p:cNvPr>
          <p:cNvPicPr>
            <a:picLocks noChangeAspect="1"/>
          </p:cNvPicPr>
          <p:nvPr/>
        </p:nvPicPr>
        <p:blipFill rotWithShape="1">
          <a:blip r:embed="rId3"/>
          <a:srcRect b="22336"/>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TextBox 1">
            <a:extLst>
              <a:ext uri="{FF2B5EF4-FFF2-40B4-BE49-F238E27FC236}">
                <a16:creationId xmlns:a16="http://schemas.microsoft.com/office/drawing/2014/main" id="{48C0C96F-5D56-7791-F1CF-9E625FA2E2CF}"/>
              </a:ext>
            </a:extLst>
          </p:cNvPr>
          <p:cNvSpPr txBox="1"/>
          <p:nvPr/>
        </p:nvSpPr>
        <p:spPr>
          <a:xfrm>
            <a:off x="752477" y="4001459"/>
            <a:ext cx="7639046" cy="2452687"/>
          </a:xfrm>
          <a:prstGeom prst="rect">
            <a:avLst/>
          </a:prstGeom>
        </p:spPr>
        <p:txBody>
          <a:bodyPr vert="horz" lIns="91440" tIns="45720" rIns="91440" bIns="45720" rtlCol="0" anchor="ctr">
            <a:noAutofit/>
          </a:bodyPr>
          <a:lstStyle/>
          <a:p>
            <a:pPr>
              <a:lnSpc>
                <a:spcPct val="90000"/>
              </a:lnSpc>
              <a:spcAft>
                <a:spcPts val="600"/>
              </a:spcAft>
            </a:pPr>
            <a:r>
              <a:rPr lang="en-US" sz="2400" b="1" i="0" kern="1200" dirty="0">
                <a:solidFill>
                  <a:schemeClr val="tx1"/>
                </a:solidFill>
                <a:effectLst/>
                <a:latin typeface="Calibri" panose="020F0502020204030204" pitchFamily="34" charset="0"/>
                <a:ea typeface="+mn-ea"/>
                <a:cs typeface="Calibri" panose="020F0502020204030204" pitchFamily="34" charset="0"/>
              </a:rPr>
              <a:t>Ripple Waves are examples of waves. </a:t>
            </a:r>
            <a:r>
              <a:rPr lang="en-US" sz="2400" i="0" kern="1200" dirty="0">
                <a:solidFill>
                  <a:schemeClr val="tx1"/>
                </a:solidFill>
                <a:effectLst/>
                <a:latin typeface="Calibri" panose="020F0502020204030204" pitchFamily="34" charset="0"/>
                <a:ea typeface="+mn-ea"/>
                <a:cs typeface="Calibri" panose="020F0502020204030204" pitchFamily="34" charset="0"/>
              </a:rPr>
              <a:t>They</a:t>
            </a:r>
            <a:r>
              <a:rPr lang="en-US" sz="2400" b="1" i="0" kern="1200" dirty="0">
                <a:solidFill>
                  <a:schemeClr val="tx1"/>
                </a:solidFill>
                <a:effectLst/>
                <a:latin typeface="Calibri" panose="020F0502020204030204" pitchFamily="34" charset="0"/>
                <a:ea typeface="+mn-ea"/>
                <a:cs typeface="Calibri" panose="020F0502020204030204" pitchFamily="34" charset="0"/>
              </a:rPr>
              <a:t> </a:t>
            </a:r>
            <a:r>
              <a:rPr lang="en-US" sz="2400" b="0" i="0" kern="1200" dirty="0">
                <a:solidFill>
                  <a:schemeClr val="tx1"/>
                </a:solidFill>
                <a:effectLst/>
                <a:latin typeface="Calibri" panose="020F0502020204030204" pitchFamily="34" charset="0"/>
                <a:ea typeface="+mn-ea"/>
                <a:cs typeface="Calibri" panose="020F0502020204030204" pitchFamily="34" charset="0"/>
              </a:rPr>
              <a:t>occur on the surface of calm water, such as in a pond or lake. These waves are typically small and gentle, forming in response to a light breeze or disturbance on the water's surface. As the wind blows, it imparts energy to the water, causing it to ripple and creating a visible pattern of waves that move outward from the point of disturbance.</a:t>
            </a:r>
          </a:p>
        </p:txBody>
      </p:sp>
      <p:sp>
        <p:nvSpPr>
          <p:cNvPr id="5" name="Google Shape;312;g27e576c1a67_0_796" descr="Artificial Intelligence">
            <a:extLst>
              <a:ext uri="{FF2B5EF4-FFF2-40B4-BE49-F238E27FC236}">
                <a16:creationId xmlns:a16="http://schemas.microsoft.com/office/drawing/2014/main" id="{3443F415-51DF-D7F8-610C-96BF982EA90B}"/>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 name="Google Shape;313;g27e576c1a67_0_796" descr="Comment Like">
            <a:extLst>
              <a:ext uri="{FF2B5EF4-FFF2-40B4-BE49-F238E27FC236}">
                <a16:creationId xmlns:a16="http://schemas.microsoft.com/office/drawing/2014/main" id="{8916B66A-C0B8-E26A-3334-7B5FF1F81B54}"/>
              </a:ext>
            </a:extLst>
          </p:cNvPr>
          <p:cNvPicPr preferRelativeResize="0"/>
          <p:nvPr/>
        </p:nvPicPr>
        <p:blipFill rotWithShape="1">
          <a:blip r:embed="rId5">
            <a:alphaModFix/>
          </a:blip>
          <a:srcRect/>
          <a:stretch/>
        </p:blipFill>
        <p:spPr>
          <a:xfrm>
            <a:off x="849542" y="173309"/>
            <a:ext cx="502924" cy="502924"/>
          </a:xfrm>
          <a:prstGeom prst="rect">
            <a:avLst/>
          </a:prstGeom>
          <a:noFill/>
          <a:ln>
            <a:noFill/>
          </a:ln>
        </p:spPr>
      </p:pic>
    </p:spTree>
    <p:extLst>
      <p:ext uri="{BB962C8B-B14F-4D97-AF65-F5344CB8AC3E}">
        <p14:creationId xmlns:p14="http://schemas.microsoft.com/office/powerpoint/2010/main" val="3862676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2b769441448_0_3"/>
          <p:cNvSpPr/>
          <p:nvPr/>
        </p:nvSpPr>
        <p:spPr>
          <a:xfrm>
            <a:off x="-7" y="6"/>
            <a:ext cx="8004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g2b769441448_0_3"/>
          <p:cNvSpPr txBox="1"/>
          <p:nvPr/>
        </p:nvSpPr>
        <p:spPr>
          <a:xfrm>
            <a:off x="1900800" y="113700"/>
            <a:ext cx="5342400" cy="49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a:solidFill>
                  <a:schemeClr val="dk1"/>
                </a:solidFill>
                <a:latin typeface="Calibri"/>
                <a:ea typeface="Calibri"/>
                <a:cs typeface="Calibri"/>
                <a:sym typeface="Calibri"/>
              </a:rPr>
              <a:t>Exploring Water Waves</a:t>
            </a:r>
            <a:endParaRPr sz="3200">
              <a:solidFill>
                <a:schemeClr val="dk1"/>
              </a:solidFill>
              <a:latin typeface="Calibri"/>
              <a:ea typeface="Calibri"/>
              <a:cs typeface="Calibri"/>
              <a:sym typeface="Calibri"/>
            </a:endParaRPr>
          </a:p>
        </p:txBody>
      </p:sp>
      <p:sp>
        <p:nvSpPr>
          <p:cNvPr id="144" name="Google Shape;144;g2b769441448_0_3"/>
          <p:cNvSpPr txBox="1"/>
          <p:nvPr/>
        </p:nvSpPr>
        <p:spPr>
          <a:xfrm>
            <a:off x="285125" y="1185525"/>
            <a:ext cx="3406500" cy="184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700">
                <a:solidFill>
                  <a:schemeClr val="dk1"/>
                </a:solidFill>
                <a:latin typeface="Calibri"/>
                <a:ea typeface="Calibri"/>
                <a:cs typeface="Calibri"/>
                <a:sym typeface="Calibri"/>
              </a:rPr>
              <a:t>Materials needed:</a:t>
            </a:r>
            <a:endParaRPr sz="1700">
              <a:solidFill>
                <a:schemeClr val="dk1"/>
              </a:solidFill>
              <a:latin typeface="Calibri"/>
              <a:ea typeface="Calibri"/>
              <a:cs typeface="Calibri"/>
              <a:sym typeface="Calibri"/>
            </a:endParaRPr>
          </a:p>
          <a:p>
            <a:pPr marL="457200" lvl="0" indent="-336550" algn="l" rtl="0">
              <a:spcBef>
                <a:spcPts val="0"/>
              </a:spcBef>
              <a:spcAft>
                <a:spcPts val="0"/>
              </a:spcAft>
              <a:buClr>
                <a:schemeClr val="dk1"/>
              </a:buClr>
              <a:buSzPts val="1700"/>
              <a:buFont typeface="Calibri"/>
              <a:buAutoNum type="arabicPeriod"/>
            </a:pPr>
            <a:r>
              <a:rPr lang="en-US" sz="1700">
                <a:solidFill>
                  <a:schemeClr val="dk1"/>
                </a:solidFill>
                <a:latin typeface="Calibri"/>
                <a:ea typeface="Calibri"/>
                <a:cs typeface="Calibri"/>
                <a:sym typeface="Calibri"/>
              </a:rPr>
              <a:t>A shallow tray or baking dish</a:t>
            </a:r>
            <a:endParaRPr sz="1700">
              <a:solidFill>
                <a:schemeClr val="dk1"/>
              </a:solidFill>
              <a:latin typeface="Calibri"/>
              <a:ea typeface="Calibri"/>
              <a:cs typeface="Calibri"/>
              <a:sym typeface="Calibri"/>
            </a:endParaRPr>
          </a:p>
          <a:p>
            <a:pPr marL="457200" lvl="0" indent="-336550" algn="l" rtl="0">
              <a:spcBef>
                <a:spcPts val="0"/>
              </a:spcBef>
              <a:spcAft>
                <a:spcPts val="0"/>
              </a:spcAft>
              <a:buClr>
                <a:schemeClr val="dk1"/>
              </a:buClr>
              <a:buSzPts val="1700"/>
              <a:buFont typeface="Calibri"/>
              <a:buAutoNum type="arabicPeriod"/>
            </a:pPr>
            <a:r>
              <a:rPr lang="en-US" sz="1700">
                <a:solidFill>
                  <a:schemeClr val="dk1"/>
                </a:solidFill>
                <a:latin typeface="Calibri"/>
                <a:ea typeface="Calibri"/>
                <a:cs typeface="Calibri"/>
                <a:sym typeface="Calibri"/>
              </a:rPr>
              <a:t>Water</a:t>
            </a:r>
            <a:endParaRPr sz="1700">
              <a:solidFill>
                <a:schemeClr val="dk1"/>
              </a:solidFill>
              <a:latin typeface="Calibri"/>
              <a:ea typeface="Calibri"/>
              <a:cs typeface="Calibri"/>
              <a:sym typeface="Calibri"/>
            </a:endParaRPr>
          </a:p>
          <a:p>
            <a:pPr marL="457200" lvl="0" indent="-336550" algn="l" rtl="0">
              <a:spcBef>
                <a:spcPts val="0"/>
              </a:spcBef>
              <a:spcAft>
                <a:spcPts val="0"/>
              </a:spcAft>
              <a:buClr>
                <a:schemeClr val="dk1"/>
              </a:buClr>
              <a:buSzPts val="1700"/>
              <a:buFont typeface="Calibri"/>
              <a:buAutoNum type="arabicPeriod"/>
            </a:pPr>
            <a:r>
              <a:rPr lang="en-US" sz="1700">
                <a:solidFill>
                  <a:schemeClr val="dk1"/>
                </a:solidFill>
                <a:latin typeface="Calibri"/>
                <a:ea typeface="Calibri"/>
                <a:cs typeface="Calibri"/>
                <a:sym typeface="Calibri"/>
              </a:rPr>
              <a:t>A small toy boat or plastic figurine</a:t>
            </a:r>
            <a:endParaRPr sz="1700">
              <a:solidFill>
                <a:schemeClr val="dk1"/>
              </a:solidFill>
              <a:latin typeface="Calibri"/>
              <a:ea typeface="Calibri"/>
              <a:cs typeface="Calibri"/>
              <a:sym typeface="Calibri"/>
            </a:endParaRPr>
          </a:p>
          <a:p>
            <a:pPr marL="457200" lvl="0" indent="-336550" algn="l" rtl="0">
              <a:spcBef>
                <a:spcPts val="0"/>
              </a:spcBef>
              <a:spcAft>
                <a:spcPts val="0"/>
              </a:spcAft>
              <a:buClr>
                <a:schemeClr val="dk1"/>
              </a:buClr>
              <a:buSzPts val="1700"/>
              <a:buFont typeface="Calibri"/>
              <a:buAutoNum type="arabicPeriod"/>
            </a:pPr>
            <a:r>
              <a:rPr lang="en-US" sz="1700">
                <a:solidFill>
                  <a:schemeClr val="dk1"/>
                </a:solidFill>
                <a:latin typeface="Calibri"/>
                <a:ea typeface="Calibri"/>
                <a:cs typeface="Calibri"/>
                <a:sym typeface="Calibri"/>
              </a:rPr>
              <a:t>A straw</a:t>
            </a:r>
            <a:endParaRPr sz="1700">
              <a:solidFill>
                <a:schemeClr val="dk1"/>
              </a:solidFill>
              <a:latin typeface="Calibri"/>
              <a:ea typeface="Calibri"/>
              <a:cs typeface="Calibri"/>
              <a:sym typeface="Calibri"/>
            </a:endParaRPr>
          </a:p>
          <a:p>
            <a:pPr marL="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145" name="Google Shape;145;g2b769441448_0_3"/>
          <p:cNvSpPr txBox="1"/>
          <p:nvPr/>
        </p:nvSpPr>
        <p:spPr>
          <a:xfrm>
            <a:off x="137550" y="3337850"/>
            <a:ext cx="8868900" cy="35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500">
                <a:solidFill>
                  <a:schemeClr val="dk1"/>
                </a:solidFill>
                <a:latin typeface="Calibri"/>
                <a:ea typeface="Calibri"/>
                <a:cs typeface="Calibri"/>
                <a:sym typeface="Calibri"/>
              </a:rPr>
              <a:t>Instructions:</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Fill the shallow tray or baking dish with water, making sure it's not too deep, just enough to cover the bottom.</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Place the small toy boat or plastic figurine in the water. This represents something floating on the ocean, like a boat or a piece of driftwood.</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Now, take the straw and gently blow air across the surface of the water, creating small waves. You can blow from different angles to see how it affects the movement of the water.</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Observe how the waves move the toy boat or figurine. Notice how the waves cause the boat to bob up and down, and how they might push it towards the shore or away from it.</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Discuss with the students what they observed. Talk about how waves in the ocean are like the waves we created in the tray. They move energy across the water's surface, which can affect objects floating on it.</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Emphasize that waves in the ocean can be much bigger and more powerful, but they still work in a similar way, moving things around and shaping the coastline.</a:t>
            </a:r>
            <a:endParaRPr sz="1500">
              <a:solidFill>
                <a:schemeClr val="dk1"/>
              </a:solidFill>
              <a:latin typeface="Calibri"/>
              <a:ea typeface="Calibri"/>
              <a:cs typeface="Calibri"/>
              <a:sym typeface="Calibri"/>
            </a:endParaRPr>
          </a:p>
        </p:txBody>
      </p:sp>
      <p:pic>
        <p:nvPicPr>
          <p:cNvPr id="146" name="Google Shape;146;g2b769441448_0_3"/>
          <p:cNvPicPr preferRelativeResize="0"/>
          <p:nvPr/>
        </p:nvPicPr>
        <p:blipFill>
          <a:blip r:embed="rId4">
            <a:alphaModFix/>
          </a:blip>
          <a:stretch>
            <a:fillRect/>
          </a:stretch>
        </p:blipFill>
        <p:spPr>
          <a:xfrm>
            <a:off x="4572000" y="1004950"/>
            <a:ext cx="3634078" cy="24240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0" name="Google Shape;320;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on a raft in a river&#10;&#10;Description automatically generated">
            <a:extLst>
              <a:ext uri="{FF2B5EF4-FFF2-40B4-BE49-F238E27FC236}">
                <a16:creationId xmlns:a16="http://schemas.microsoft.com/office/drawing/2014/main" id="{5B8989CE-9686-ED19-C63A-7797263C3880}"/>
              </a:ext>
            </a:extLst>
          </p:cNvPr>
          <p:cNvPicPr>
            <a:picLocks noChangeAspect="1"/>
          </p:cNvPicPr>
          <p:nvPr/>
        </p:nvPicPr>
        <p:blipFill rotWithShape="1">
          <a:blip r:embed="rId3"/>
          <a:srcRect t="19969" b="2366"/>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TextBox 1">
            <a:extLst>
              <a:ext uri="{FF2B5EF4-FFF2-40B4-BE49-F238E27FC236}">
                <a16:creationId xmlns:a16="http://schemas.microsoft.com/office/drawing/2014/main" id="{B4BD9A88-4943-0523-99DE-151242FECE67}"/>
              </a:ext>
            </a:extLst>
          </p:cNvPr>
          <p:cNvSpPr txBox="1"/>
          <p:nvPr/>
        </p:nvSpPr>
        <p:spPr>
          <a:xfrm>
            <a:off x="616746" y="3924300"/>
            <a:ext cx="7910508" cy="2452687"/>
          </a:xfrm>
          <a:prstGeom prst="rect">
            <a:avLst/>
          </a:prstGeom>
        </p:spPr>
        <p:txBody>
          <a:bodyPr vert="horz" lIns="91440" tIns="45720" rIns="91440" bIns="45720" rtlCol="0" anchor="ctr">
            <a:normAutofit/>
          </a:bodyPr>
          <a:lstStyle/>
          <a:p>
            <a:pPr>
              <a:lnSpc>
                <a:spcPct val="90000"/>
              </a:lnSpc>
              <a:spcAft>
                <a:spcPts val="600"/>
              </a:spcAft>
            </a:pPr>
            <a:r>
              <a:rPr lang="en-US" sz="2800" i="0" kern="1200" dirty="0">
                <a:solidFill>
                  <a:schemeClr val="tx1"/>
                </a:solidFill>
                <a:effectLst/>
                <a:latin typeface="Calibri" panose="020F0502020204030204" pitchFamily="34" charset="0"/>
                <a:ea typeface="+mn-ea"/>
                <a:cs typeface="Calibri" panose="020F0502020204030204" pitchFamily="34" charset="0"/>
              </a:rPr>
              <a:t>Water flow in a river is </a:t>
            </a:r>
            <a:r>
              <a:rPr lang="en-US" sz="2800" b="1" i="0" kern="1200" dirty="0">
                <a:solidFill>
                  <a:schemeClr val="tx1"/>
                </a:solidFill>
                <a:effectLst/>
                <a:latin typeface="Calibri" panose="020F0502020204030204" pitchFamily="34" charset="0"/>
                <a:ea typeface="+mn-ea"/>
                <a:cs typeface="Calibri" panose="020F0502020204030204" pitchFamily="34" charset="0"/>
              </a:rPr>
              <a:t>NOT</a:t>
            </a:r>
            <a:r>
              <a:rPr lang="en-US" sz="2800" i="0" kern="1200" dirty="0">
                <a:solidFill>
                  <a:schemeClr val="tx1"/>
                </a:solidFill>
                <a:effectLst/>
                <a:latin typeface="Calibri" panose="020F0502020204030204" pitchFamily="34" charset="0"/>
                <a:ea typeface="+mn-ea"/>
                <a:cs typeface="Calibri" panose="020F0502020204030204" pitchFamily="34" charset="0"/>
              </a:rPr>
              <a:t> an example of waves. </a:t>
            </a:r>
            <a:r>
              <a:rPr lang="en-US" sz="2800" b="0" i="0" kern="1200" dirty="0">
                <a:solidFill>
                  <a:schemeClr val="tx1"/>
                </a:solidFill>
                <a:effectLst/>
                <a:latin typeface="Calibri" panose="020F0502020204030204" pitchFamily="34" charset="0"/>
                <a:ea typeface="+mn-ea"/>
                <a:cs typeface="Calibri" panose="020F0502020204030204" pitchFamily="34" charset="0"/>
              </a:rPr>
              <a:t>While rivers involve the movement of water, the consistent downstream flow is not considered a wave, as it lacks the repetitive up-and-down pattern.</a:t>
            </a:r>
            <a:endParaRPr lang="en-US" sz="2800" kern="1200" dirty="0">
              <a:solidFill>
                <a:schemeClr val="tx1"/>
              </a:solidFill>
              <a:latin typeface="Calibri" panose="020F0502020204030204" pitchFamily="34" charset="0"/>
              <a:ea typeface="+mn-ea"/>
              <a:cs typeface="Calibri" panose="020F0502020204030204" pitchFamily="34" charset="0"/>
            </a:endParaRPr>
          </a:p>
        </p:txBody>
      </p:sp>
      <p:sp>
        <p:nvSpPr>
          <p:cNvPr id="5" name="Google Shape;326;g25e11802ac4_0_864" descr="Artificial Intelligence">
            <a:extLst>
              <a:ext uri="{FF2B5EF4-FFF2-40B4-BE49-F238E27FC236}">
                <a16:creationId xmlns:a16="http://schemas.microsoft.com/office/drawing/2014/main" id="{A2794ACC-97B1-65D2-45FB-5C541DC3758A}"/>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 name="Google Shape;327;g25e11802ac4_0_864" descr="Comment Dislike">
            <a:extLst>
              <a:ext uri="{FF2B5EF4-FFF2-40B4-BE49-F238E27FC236}">
                <a16:creationId xmlns:a16="http://schemas.microsoft.com/office/drawing/2014/main" id="{82019322-7E30-4690-D5AA-6D438F3291B7}"/>
              </a:ext>
            </a:extLst>
          </p:cNvPr>
          <p:cNvPicPr preferRelativeResize="0"/>
          <p:nvPr/>
        </p:nvPicPr>
        <p:blipFill rotWithShape="1">
          <a:blip r:embed="rId5">
            <a:alphaModFix/>
          </a:blip>
          <a:srcRect/>
          <a:stretch/>
        </p:blipFill>
        <p:spPr>
          <a:xfrm>
            <a:off x="735230" y="159010"/>
            <a:ext cx="545579" cy="545579"/>
          </a:xfrm>
          <a:prstGeom prst="rect">
            <a:avLst/>
          </a:prstGeom>
          <a:noFill/>
          <a:ln>
            <a:noFill/>
          </a:ln>
        </p:spPr>
      </p:pic>
    </p:spTree>
    <p:extLst>
      <p:ext uri="{BB962C8B-B14F-4D97-AF65-F5344CB8AC3E}">
        <p14:creationId xmlns:p14="http://schemas.microsoft.com/office/powerpoint/2010/main" val="2984158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lue and black swirl&#10;&#10;Description automatically generated">
            <a:extLst>
              <a:ext uri="{FF2B5EF4-FFF2-40B4-BE49-F238E27FC236}">
                <a16:creationId xmlns:a16="http://schemas.microsoft.com/office/drawing/2014/main" id="{B644CF79-3A29-0F5B-BCE2-FE715F8756BF}"/>
              </a:ext>
            </a:extLst>
          </p:cNvPr>
          <p:cNvPicPr>
            <a:picLocks noChangeAspect="1"/>
          </p:cNvPicPr>
          <p:nvPr/>
        </p:nvPicPr>
        <p:blipFill rotWithShape="1">
          <a:blip r:embed="rId3"/>
          <a:srcRect t="23424" b="25372"/>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9A856C6C-D0C5-5C72-6469-27E04CC7AF78}"/>
              </a:ext>
            </a:extLst>
          </p:cNvPr>
          <p:cNvSpPr txBox="1"/>
          <p:nvPr/>
        </p:nvSpPr>
        <p:spPr>
          <a:xfrm>
            <a:off x="395289" y="3987281"/>
            <a:ext cx="8353421" cy="2452687"/>
          </a:xfrm>
          <a:prstGeom prst="rect">
            <a:avLst/>
          </a:prstGeom>
        </p:spPr>
        <p:txBody>
          <a:bodyPr vert="horz" lIns="91440" tIns="45720" rIns="91440" bIns="45720" rtlCol="0" anchor="ctr">
            <a:noAutofit/>
          </a:bodyPr>
          <a:lstStyle/>
          <a:p>
            <a:pPr>
              <a:lnSpc>
                <a:spcPct val="90000"/>
              </a:lnSpc>
              <a:spcAft>
                <a:spcPts val="600"/>
              </a:spcAft>
            </a:pPr>
            <a:r>
              <a:rPr lang="en-US" sz="2800" i="0" kern="1200" dirty="0">
                <a:solidFill>
                  <a:schemeClr val="tx1"/>
                </a:solidFill>
                <a:effectLst/>
                <a:latin typeface="Calibri" panose="020F0502020204030204" pitchFamily="34" charset="0"/>
                <a:ea typeface="+mn-ea"/>
                <a:cs typeface="Calibri" panose="020F0502020204030204" pitchFamily="34" charset="0"/>
              </a:rPr>
              <a:t>Whirlpools</a:t>
            </a:r>
            <a:r>
              <a:rPr lang="en-US" sz="2800" kern="1200" dirty="0">
                <a:solidFill>
                  <a:schemeClr val="tx1"/>
                </a:solidFill>
                <a:latin typeface="Calibri" panose="020F0502020204030204" pitchFamily="34" charset="0"/>
                <a:ea typeface="+mn-ea"/>
                <a:cs typeface="Calibri" panose="020F0502020204030204" pitchFamily="34" charset="0"/>
              </a:rPr>
              <a:t> are </a:t>
            </a:r>
            <a:r>
              <a:rPr lang="en-US" sz="2800" b="1" kern="1200" dirty="0">
                <a:solidFill>
                  <a:schemeClr val="tx1"/>
                </a:solidFill>
                <a:latin typeface="Calibri" panose="020F0502020204030204" pitchFamily="34" charset="0"/>
                <a:ea typeface="+mn-ea"/>
                <a:cs typeface="Calibri" panose="020F0502020204030204" pitchFamily="34" charset="0"/>
              </a:rPr>
              <a:t>NOT</a:t>
            </a:r>
            <a:r>
              <a:rPr lang="en-US" sz="2800" kern="1200" dirty="0">
                <a:solidFill>
                  <a:schemeClr val="tx1"/>
                </a:solidFill>
                <a:latin typeface="Calibri" panose="020F0502020204030204" pitchFamily="34" charset="0"/>
                <a:ea typeface="+mn-ea"/>
                <a:cs typeface="Calibri" panose="020F0502020204030204" pitchFamily="34" charset="0"/>
              </a:rPr>
              <a:t> an example of waves. They are c</a:t>
            </a:r>
            <a:r>
              <a:rPr lang="en-US" sz="2800" b="0" i="0" kern="1200" dirty="0">
                <a:solidFill>
                  <a:schemeClr val="tx1"/>
                </a:solidFill>
                <a:effectLst/>
                <a:latin typeface="Calibri" panose="020F0502020204030204" pitchFamily="34" charset="0"/>
                <a:ea typeface="+mn-ea"/>
                <a:cs typeface="Calibri" panose="020F0502020204030204" pitchFamily="34" charset="0"/>
              </a:rPr>
              <a:t>ircular currents in water caused by the movement of tides, underwater terrain, or draining water, but they don't exhibit the typical back-and-forth motion associated with waves.</a:t>
            </a:r>
            <a:endParaRPr lang="en-US" sz="2800" kern="1200" dirty="0">
              <a:solidFill>
                <a:schemeClr val="tx1"/>
              </a:solidFill>
              <a:latin typeface="Calibri" panose="020F0502020204030204" pitchFamily="34" charset="0"/>
              <a:ea typeface="+mn-ea"/>
              <a:cs typeface="Calibri" panose="020F0502020204030204" pitchFamily="34" charset="0"/>
            </a:endParaRPr>
          </a:p>
        </p:txBody>
      </p:sp>
      <p:sp>
        <p:nvSpPr>
          <p:cNvPr id="8" name="Google Shape;326;g25e11802ac4_0_864" descr="Artificial Intelligence">
            <a:extLst>
              <a:ext uri="{FF2B5EF4-FFF2-40B4-BE49-F238E27FC236}">
                <a16:creationId xmlns:a16="http://schemas.microsoft.com/office/drawing/2014/main" id="{79B3F909-41D5-9C51-A0CD-CFB3394FC371}"/>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Google Shape;327;g25e11802ac4_0_864" descr="Comment Dislike">
            <a:extLst>
              <a:ext uri="{FF2B5EF4-FFF2-40B4-BE49-F238E27FC236}">
                <a16:creationId xmlns:a16="http://schemas.microsoft.com/office/drawing/2014/main" id="{DD6D82BF-46A8-E26C-CD31-1C6E8B9D2ADC}"/>
              </a:ext>
            </a:extLst>
          </p:cNvPr>
          <p:cNvPicPr preferRelativeResize="0"/>
          <p:nvPr/>
        </p:nvPicPr>
        <p:blipFill rotWithShape="1">
          <a:blip r:embed="rId5">
            <a:alphaModFix/>
          </a:blip>
          <a:srcRect/>
          <a:stretch/>
        </p:blipFill>
        <p:spPr>
          <a:xfrm>
            <a:off x="735230" y="159010"/>
            <a:ext cx="545579" cy="545579"/>
          </a:xfrm>
          <a:prstGeom prst="rect">
            <a:avLst/>
          </a:prstGeom>
          <a:noFill/>
          <a:ln>
            <a:noFill/>
          </a:ln>
        </p:spPr>
      </p:pic>
    </p:spTree>
    <p:extLst>
      <p:ext uri="{BB962C8B-B14F-4D97-AF65-F5344CB8AC3E}">
        <p14:creationId xmlns:p14="http://schemas.microsoft.com/office/powerpoint/2010/main" val="9077697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7430209113_0_1469"/>
          <p:cNvSpPr txBox="1"/>
          <p:nvPr/>
        </p:nvSpPr>
        <p:spPr>
          <a:xfrm>
            <a:off x="934280" y="279381"/>
            <a:ext cx="7677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Why are a water flow and whirlpools </a:t>
            </a:r>
            <a:r>
              <a:rPr lang="en-US" sz="3600" b="1" i="0" u="none" strike="noStrike" cap="none" dirty="0">
                <a:solidFill>
                  <a:schemeClr val="dk1"/>
                </a:solidFill>
                <a:latin typeface="Calibri"/>
                <a:ea typeface="Calibri"/>
                <a:cs typeface="Calibri"/>
                <a:sym typeface="Calibri"/>
              </a:rPr>
              <a:t>NOT</a:t>
            </a:r>
            <a:r>
              <a:rPr lang="en-US" sz="3600" b="0" i="0" u="none" strike="noStrike" cap="none" dirty="0">
                <a:solidFill>
                  <a:schemeClr val="dk1"/>
                </a:solidFill>
                <a:latin typeface="Calibri"/>
                <a:ea typeface="Calibri"/>
                <a:cs typeface="Calibri"/>
                <a:sym typeface="Calibri"/>
              </a:rPr>
              <a:t> examples of </a:t>
            </a:r>
            <a:r>
              <a:rPr lang="en-US" sz="3600" i="0" u="none" strike="noStrike" cap="none" dirty="0">
                <a:solidFill>
                  <a:schemeClr val="dk1"/>
                </a:solidFill>
                <a:latin typeface="Calibri"/>
                <a:ea typeface="Calibri"/>
                <a:cs typeface="Calibri"/>
                <a:sym typeface="Calibri"/>
              </a:rPr>
              <a:t>waves</a:t>
            </a:r>
            <a:r>
              <a:rPr lang="en-US" sz="36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351" name="Google Shape;351;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2" name="Google Shape;352;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353" name="Google Shape;353;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4" name="Picture 3" descr="A blue and black swirl&#10;&#10;Description automatically generated">
            <a:extLst>
              <a:ext uri="{FF2B5EF4-FFF2-40B4-BE49-F238E27FC236}">
                <a16:creationId xmlns:a16="http://schemas.microsoft.com/office/drawing/2014/main" id="{7EDB9E14-B91D-4B28-866C-BEC8E8CEBB34}"/>
              </a:ext>
            </a:extLst>
          </p:cNvPr>
          <p:cNvPicPr>
            <a:picLocks noChangeAspect="1"/>
          </p:cNvPicPr>
          <p:nvPr/>
        </p:nvPicPr>
        <p:blipFill>
          <a:blip r:embed="rId5"/>
          <a:stretch>
            <a:fillRect/>
          </a:stretch>
        </p:blipFill>
        <p:spPr>
          <a:xfrm>
            <a:off x="4772930" y="2457187"/>
            <a:ext cx="4056240" cy="3216275"/>
          </a:xfrm>
          <a:prstGeom prst="rect">
            <a:avLst/>
          </a:prstGeom>
        </p:spPr>
      </p:pic>
      <p:pic>
        <p:nvPicPr>
          <p:cNvPr id="6" name="Picture 5" descr="A person on a raft in a river&#10;&#10;Description automatically generated">
            <a:extLst>
              <a:ext uri="{FF2B5EF4-FFF2-40B4-BE49-F238E27FC236}">
                <a16:creationId xmlns:a16="http://schemas.microsoft.com/office/drawing/2014/main" id="{9AD0F2EE-0A55-A236-30C6-28C9A06CDCE6}"/>
              </a:ext>
            </a:extLst>
          </p:cNvPr>
          <p:cNvPicPr>
            <a:picLocks noChangeAspect="1"/>
          </p:cNvPicPr>
          <p:nvPr/>
        </p:nvPicPr>
        <p:blipFill>
          <a:blip r:embed="rId6"/>
          <a:stretch>
            <a:fillRect/>
          </a:stretch>
        </p:blipFill>
        <p:spPr>
          <a:xfrm>
            <a:off x="270104" y="2862810"/>
            <a:ext cx="4056241" cy="240502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360" name="Google Shape;360;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7" name="Google Shape;367;g1f0ceff0c26_1_114"/>
          <p:cNvPicPr preferRelativeResize="0"/>
          <p:nvPr/>
        </p:nvPicPr>
        <p:blipFill>
          <a:blip r:embed="rId3">
            <a:alphaModFix/>
          </a:blip>
          <a:stretch>
            <a:fillRect/>
          </a:stretch>
        </p:blipFill>
        <p:spPr>
          <a:xfrm>
            <a:off x="152400" y="2785200"/>
            <a:ext cx="8839204" cy="3573662"/>
          </a:xfrm>
          <a:prstGeom prst="rect">
            <a:avLst/>
          </a:prstGeom>
          <a:noFill/>
          <a:ln>
            <a:noFill/>
          </a:ln>
        </p:spPr>
      </p:pic>
      <p:sp>
        <p:nvSpPr>
          <p:cNvPr id="368" name="Google Shape;368;g1f0ceff0c26_1_114"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259;g27e576c1a67_0_281">
            <a:extLst>
              <a:ext uri="{FF2B5EF4-FFF2-40B4-BE49-F238E27FC236}">
                <a16:creationId xmlns:a16="http://schemas.microsoft.com/office/drawing/2014/main" id="{97AD3BCE-FF3C-FBB2-DF02-93340FCE848D}"/>
              </a:ext>
            </a:extLst>
          </p:cNvPr>
          <p:cNvSpPr txBox="1"/>
          <p:nvPr/>
        </p:nvSpPr>
        <p:spPr>
          <a:xfrm>
            <a:off x="740100" y="849600"/>
            <a:ext cx="7663800" cy="1092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3400" b="1" u="sng" dirty="0">
                <a:latin typeface="Calibri" panose="020F0502020204030204" pitchFamily="34" charset="0"/>
                <a:ea typeface="Calibri"/>
                <a:cs typeface="Calibri" panose="020F0502020204030204" pitchFamily="34" charset="0"/>
                <a:sym typeface="Calibri"/>
              </a:rPr>
              <a:t>Wave</a:t>
            </a:r>
            <a:r>
              <a:rPr lang="en-US" sz="3400" b="1" dirty="0">
                <a:solidFill>
                  <a:srgbClr val="000000"/>
                </a:solidFill>
                <a:latin typeface="Calibri" panose="020F0502020204030204" pitchFamily="34" charset="0"/>
                <a:ea typeface="Calibri"/>
                <a:cs typeface="Calibri" panose="020F0502020204030204" pitchFamily="34" charset="0"/>
                <a:sym typeface="Calibri"/>
              </a:rPr>
              <a:t>: </a:t>
            </a:r>
            <a:r>
              <a:rPr lang="en-US" sz="3400" dirty="0">
                <a:solidFill>
                  <a:srgbClr val="374151"/>
                </a:solidFill>
                <a:highlight>
                  <a:srgbClr val="FFFFFF"/>
                </a:highlight>
                <a:latin typeface="Calibri" panose="020F0502020204030204" pitchFamily="34" charset="0"/>
                <a:cs typeface="Calibri" panose="020F0502020204030204" pitchFamily="34" charset="0"/>
              </a:rPr>
              <a:t>a moving up-and-down pattern in the water's surface caused by wind, earthquakes, or other disturbances.</a:t>
            </a:r>
            <a:endParaRPr sz="3400" dirty="0">
              <a:solidFill>
                <a:srgbClr val="374151"/>
              </a:solidFill>
              <a:highlight>
                <a:srgbClr val="FFFFFF"/>
              </a:highlight>
              <a:latin typeface="Calibri" panose="020F0502020204030204" pitchFamily="34" charset="0"/>
              <a:cs typeface="Calibri" panose="020F050202020403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75" name="Google Shape;375;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376" name="Google Shape;376;g25e11802ac4_0_1976"/>
          <p:cNvCxnSpPr>
            <a:stCxn id="377" idx="4"/>
            <a:endCxn id="374"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378" name="Google Shape;378;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379" name="Google Shape;379;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377" name="Google Shape;377;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386" name="Google Shape;386;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387" name="Google Shape;387;g25e11802ac4_0_1886"/>
          <p:cNvCxnSpPr>
            <a:stCxn id="388" idx="4"/>
            <a:endCxn id="38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389" name="Google Shape;389;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390" name="Google Shape;390;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388" name="Google Shape;388;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1" name="Google Shape;391;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Wave</a:t>
            </a:r>
            <a:endParaRPr sz="700" b="0" i="0" u="none" strike="noStrike" cap="none">
              <a:solidFill>
                <a:srgbClr val="000000"/>
              </a:solidFill>
              <a:latin typeface="Arial"/>
              <a:ea typeface="Arial"/>
              <a:cs typeface="Arial"/>
              <a:sym typeface="Arial"/>
            </a:endParaRPr>
          </a:p>
        </p:txBody>
      </p:sp>
      <p:sp>
        <p:nvSpPr>
          <p:cNvPr id="392" name="Google Shape;392;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393" name="Google Shape;393;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394" name="Google Shape;394;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395" name="Google Shape;395;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waves</a:t>
            </a:r>
            <a:r>
              <a:rPr lang="en-US" sz="1700" b="0" i="0" u="none" strike="noStrike" cap="none">
                <a:solidFill>
                  <a:srgbClr val="000000"/>
                </a:solidFill>
                <a:latin typeface="Helvetica Neue Light"/>
                <a:ea typeface="Helvetica Neue Light"/>
                <a:cs typeface="Helvetica Neue Light"/>
                <a:sym typeface="Helvetica Neue Light"/>
              </a:rPr>
              <a:t> impact my life?</a:t>
            </a:r>
            <a:endParaRPr sz="1700" b="0" i="0" u="none" strike="noStrike" cap="none">
              <a:solidFill>
                <a:srgbClr val="000000"/>
              </a:solidFill>
              <a:latin typeface="Arial"/>
              <a:ea typeface="Arial"/>
              <a:cs typeface="Arial"/>
              <a:sym typeface="Arial"/>
            </a:endParaRPr>
          </a:p>
        </p:txBody>
      </p:sp>
      <p:sp>
        <p:nvSpPr>
          <p:cNvPr id="396" name="Google Shape;396;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97" name="Google Shape;397;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398" name="Google Shape;398;g25e11802ac4_0_1886"/>
          <p:cNvCxnSpPr>
            <a:stCxn id="399" idx="4"/>
            <a:endCxn id="39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00" name="Google Shape;400;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01" name="Google Shape;401;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399" name="Google Shape;399;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08" name="Google Shape;408;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09" name="Google Shape;409;g25e11802ac4_0_1992"/>
          <p:cNvCxnSpPr>
            <a:stCxn id="410" idx="4"/>
            <a:endCxn id="40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11" name="Google Shape;411;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12" name="Google Shape;412;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10" name="Google Shape;410;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13" name="Google Shape;413;g25e11802ac4_0_1992"/>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 </a:t>
            </a:r>
            <a:r>
              <a:rPr lang="en-US" sz="3000" b="1">
                <a:latin typeface="Calibri"/>
                <a:ea typeface="Calibri"/>
                <a:cs typeface="Calibri"/>
                <a:sym typeface="Calibri"/>
              </a:rPr>
              <a:t>wave</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414" name="Google Shape;414;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15" name="Google Shape;415;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16" name="Google Shape;416;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17" name="Google Shape;417;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418" name="Google Shape;418;g25e11802ac4_0_1992"/>
          <p:cNvPicPr preferRelativeResize="0"/>
          <p:nvPr/>
        </p:nvPicPr>
        <p:blipFill>
          <a:blip r:embed="rId3">
            <a:alphaModFix/>
          </a:blip>
          <a:stretch>
            <a:fillRect/>
          </a:stretch>
        </p:blipFill>
        <p:spPr>
          <a:xfrm>
            <a:off x="987335" y="4374869"/>
            <a:ext cx="3672837" cy="2002538"/>
          </a:xfrm>
          <a:prstGeom prst="rect">
            <a:avLst/>
          </a:prstGeom>
          <a:noFill/>
          <a:ln>
            <a:noFill/>
          </a:ln>
        </p:spPr>
      </p:pic>
      <p:pic>
        <p:nvPicPr>
          <p:cNvPr id="2" name="Picture 1" descr="A blue and black swirl&#10;&#10;Description automatically generated">
            <a:extLst>
              <a:ext uri="{FF2B5EF4-FFF2-40B4-BE49-F238E27FC236}">
                <a16:creationId xmlns:a16="http://schemas.microsoft.com/office/drawing/2014/main" id="{C4E8C39C-2C1B-F90A-62DE-94EAEF129CCB}"/>
              </a:ext>
            </a:extLst>
          </p:cNvPr>
          <p:cNvPicPr>
            <a:picLocks noChangeAspect="1"/>
          </p:cNvPicPr>
          <p:nvPr/>
        </p:nvPicPr>
        <p:blipFill>
          <a:blip r:embed="rId4"/>
          <a:stretch>
            <a:fillRect/>
          </a:stretch>
        </p:blipFill>
        <p:spPr>
          <a:xfrm>
            <a:off x="5649346" y="1772923"/>
            <a:ext cx="3101324" cy="2459103"/>
          </a:xfrm>
          <a:prstGeom prst="rect">
            <a:avLst/>
          </a:prstGeom>
        </p:spPr>
      </p:pic>
      <p:pic>
        <p:nvPicPr>
          <p:cNvPr id="3" name="Picture 2" descr="A person on a raft in a river&#10;&#10;Description automatically generated">
            <a:extLst>
              <a:ext uri="{FF2B5EF4-FFF2-40B4-BE49-F238E27FC236}">
                <a16:creationId xmlns:a16="http://schemas.microsoft.com/office/drawing/2014/main" id="{DB796C51-1806-9E99-93DC-DE1B05D34578}"/>
              </a:ext>
            </a:extLst>
          </p:cNvPr>
          <p:cNvPicPr>
            <a:picLocks noChangeAspect="1"/>
          </p:cNvPicPr>
          <p:nvPr/>
        </p:nvPicPr>
        <p:blipFill>
          <a:blip r:embed="rId5"/>
          <a:stretch>
            <a:fillRect/>
          </a:stretch>
        </p:blipFill>
        <p:spPr>
          <a:xfrm>
            <a:off x="1123971" y="2001654"/>
            <a:ext cx="3101324" cy="1838838"/>
          </a:xfrm>
          <a:prstGeom prst="rect">
            <a:avLst/>
          </a:prstGeom>
        </p:spPr>
      </p:pic>
      <p:pic>
        <p:nvPicPr>
          <p:cNvPr id="5" name="Picture 4" descr="Coral reef with corals and fish&#10;&#10;Description automatically generated">
            <a:extLst>
              <a:ext uri="{FF2B5EF4-FFF2-40B4-BE49-F238E27FC236}">
                <a16:creationId xmlns:a16="http://schemas.microsoft.com/office/drawing/2014/main" id="{1A225185-5645-BA5D-C76E-70572A766A64}"/>
              </a:ext>
            </a:extLst>
          </p:cNvPr>
          <p:cNvPicPr>
            <a:picLocks noChangeAspect="1"/>
          </p:cNvPicPr>
          <p:nvPr/>
        </p:nvPicPr>
        <p:blipFill>
          <a:blip r:embed="rId6"/>
          <a:stretch>
            <a:fillRect/>
          </a:stretch>
        </p:blipFill>
        <p:spPr>
          <a:xfrm>
            <a:off x="5598464" y="4508556"/>
            <a:ext cx="3161547" cy="188573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08" name="Google Shape;408;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09" name="Google Shape;409;g25e11802ac4_0_1992"/>
          <p:cNvCxnSpPr>
            <a:stCxn id="410" idx="4"/>
            <a:endCxn id="40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11" name="Google Shape;411;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12" name="Google Shape;412;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10" name="Google Shape;410;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13" name="Google Shape;413;g25e11802ac4_0_1992"/>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 </a:t>
            </a:r>
            <a:r>
              <a:rPr lang="en-US" sz="3000" b="1">
                <a:latin typeface="Calibri"/>
                <a:ea typeface="Calibri"/>
                <a:cs typeface="Calibri"/>
                <a:sym typeface="Calibri"/>
              </a:rPr>
              <a:t>wave</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414" name="Google Shape;414;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15" name="Google Shape;415;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16" name="Google Shape;416;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17" name="Google Shape;417;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418" name="Google Shape;418;g25e11802ac4_0_1992"/>
          <p:cNvPicPr preferRelativeResize="0"/>
          <p:nvPr/>
        </p:nvPicPr>
        <p:blipFill>
          <a:blip r:embed="rId3">
            <a:alphaModFix/>
          </a:blip>
          <a:stretch>
            <a:fillRect/>
          </a:stretch>
        </p:blipFill>
        <p:spPr>
          <a:xfrm>
            <a:off x="987335" y="4374869"/>
            <a:ext cx="3672837" cy="2002538"/>
          </a:xfrm>
          <a:prstGeom prst="rect">
            <a:avLst/>
          </a:prstGeom>
          <a:noFill/>
          <a:ln>
            <a:noFill/>
          </a:ln>
        </p:spPr>
      </p:pic>
      <p:pic>
        <p:nvPicPr>
          <p:cNvPr id="2" name="Picture 1" descr="A blue and black swirl&#10;&#10;Description automatically generated">
            <a:extLst>
              <a:ext uri="{FF2B5EF4-FFF2-40B4-BE49-F238E27FC236}">
                <a16:creationId xmlns:a16="http://schemas.microsoft.com/office/drawing/2014/main" id="{C4E8C39C-2C1B-F90A-62DE-94EAEF129CCB}"/>
              </a:ext>
            </a:extLst>
          </p:cNvPr>
          <p:cNvPicPr>
            <a:picLocks noChangeAspect="1"/>
          </p:cNvPicPr>
          <p:nvPr/>
        </p:nvPicPr>
        <p:blipFill>
          <a:blip r:embed="rId4"/>
          <a:stretch>
            <a:fillRect/>
          </a:stretch>
        </p:blipFill>
        <p:spPr>
          <a:xfrm>
            <a:off x="5649346" y="1772923"/>
            <a:ext cx="3101324" cy="2459103"/>
          </a:xfrm>
          <a:prstGeom prst="rect">
            <a:avLst/>
          </a:prstGeom>
        </p:spPr>
      </p:pic>
      <p:pic>
        <p:nvPicPr>
          <p:cNvPr id="3" name="Picture 2" descr="A person on a raft in a river&#10;&#10;Description automatically generated">
            <a:extLst>
              <a:ext uri="{FF2B5EF4-FFF2-40B4-BE49-F238E27FC236}">
                <a16:creationId xmlns:a16="http://schemas.microsoft.com/office/drawing/2014/main" id="{DB796C51-1806-9E99-93DC-DE1B05D34578}"/>
              </a:ext>
            </a:extLst>
          </p:cNvPr>
          <p:cNvPicPr>
            <a:picLocks noChangeAspect="1"/>
          </p:cNvPicPr>
          <p:nvPr/>
        </p:nvPicPr>
        <p:blipFill>
          <a:blip r:embed="rId5"/>
          <a:stretch>
            <a:fillRect/>
          </a:stretch>
        </p:blipFill>
        <p:spPr>
          <a:xfrm>
            <a:off x="1123971" y="2001654"/>
            <a:ext cx="3101324" cy="1838838"/>
          </a:xfrm>
          <a:prstGeom prst="rect">
            <a:avLst/>
          </a:prstGeom>
        </p:spPr>
      </p:pic>
      <p:pic>
        <p:nvPicPr>
          <p:cNvPr id="5" name="Picture 4" descr="Coral reef with corals and fish&#10;&#10;Description automatically generated">
            <a:extLst>
              <a:ext uri="{FF2B5EF4-FFF2-40B4-BE49-F238E27FC236}">
                <a16:creationId xmlns:a16="http://schemas.microsoft.com/office/drawing/2014/main" id="{1A225185-5645-BA5D-C76E-70572A766A64}"/>
              </a:ext>
            </a:extLst>
          </p:cNvPr>
          <p:cNvPicPr>
            <a:picLocks noChangeAspect="1"/>
          </p:cNvPicPr>
          <p:nvPr/>
        </p:nvPicPr>
        <p:blipFill>
          <a:blip r:embed="rId6"/>
          <a:stretch>
            <a:fillRect/>
          </a:stretch>
        </p:blipFill>
        <p:spPr>
          <a:xfrm>
            <a:off x="5598464" y="4508556"/>
            <a:ext cx="3161547" cy="1885737"/>
          </a:xfrm>
          <a:prstGeom prst="rect">
            <a:avLst/>
          </a:prstGeom>
        </p:spPr>
      </p:pic>
      <p:sp>
        <p:nvSpPr>
          <p:cNvPr id="7" name="Google Shape;435;g2a613fe29c9_2_20">
            <a:extLst>
              <a:ext uri="{FF2B5EF4-FFF2-40B4-BE49-F238E27FC236}">
                <a16:creationId xmlns:a16="http://schemas.microsoft.com/office/drawing/2014/main" id="{EBC79B64-6344-FA89-178B-8F1CBF89AB2C}"/>
              </a:ext>
            </a:extLst>
          </p:cNvPr>
          <p:cNvSpPr/>
          <p:nvPr/>
        </p:nvSpPr>
        <p:spPr>
          <a:xfrm>
            <a:off x="393330" y="4123500"/>
            <a:ext cx="4417003" cy="256305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382474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59" name="Google Shape;459;g25e11802ac4_0_2108"/>
          <p:cNvPicPr preferRelativeResize="0"/>
          <p:nvPr/>
        </p:nvPicPr>
        <p:blipFill>
          <a:blip r:embed="rId3">
            <a:alphaModFix/>
          </a:blip>
          <a:stretch>
            <a:fillRect/>
          </a:stretch>
        </p:blipFill>
        <p:spPr>
          <a:xfrm>
            <a:off x="4722212" y="1071453"/>
            <a:ext cx="3992088" cy="1972423"/>
          </a:xfrm>
          <a:prstGeom prst="rect">
            <a:avLst/>
          </a:prstGeom>
          <a:noFill/>
          <a:ln>
            <a:noFill/>
          </a:ln>
        </p:spPr>
      </p:pic>
      <p:sp>
        <p:nvSpPr>
          <p:cNvPr id="442" name="Google Shape;442;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43" name="Google Shape;443;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44" name="Google Shape;444;g25e11802ac4_0_2108"/>
          <p:cNvCxnSpPr>
            <a:stCxn id="445" idx="4"/>
            <a:endCxn id="44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46" name="Google Shape;446;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47" name="Google Shape;447;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45" name="Google Shape;445;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48" name="Google Shape;448;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49" name="Google Shape;449;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0" name="Google Shape;450;g25e11802ac4_0_2108"/>
          <p:cNvCxnSpPr>
            <a:stCxn id="451" idx="4"/>
            <a:endCxn id="448"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2" name="Google Shape;452;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53" name="Google Shape;453;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51" name="Google Shape;451;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4" name="Google Shape;454;g25e11802ac4_0_210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Wave</a:t>
            </a:r>
            <a:endParaRPr sz="700" b="0" i="0" u="none" strike="noStrike" cap="none">
              <a:solidFill>
                <a:srgbClr val="000000"/>
              </a:solidFill>
              <a:latin typeface="Arial"/>
              <a:ea typeface="Arial"/>
              <a:cs typeface="Arial"/>
              <a:sym typeface="Arial"/>
            </a:endParaRPr>
          </a:p>
        </p:txBody>
      </p:sp>
      <p:sp>
        <p:nvSpPr>
          <p:cNvPr id="455" name="Google Shape;455;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56" name="Google Shape;456;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7" name="Google Shape;457;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58" name="Google Shape;458;g25e11802ac4_0_2108"/>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waves</a:t>
            </a:r>
            <a:r>
              <a:rPr lang="en-US" sz="1700" b="0" i="0" u="none" strike="noStrike" cap="none">
                <a:solidFill>
                  <a:srgbClr val="000000"/>
                </a:solidFill>
                <a:latin typeface="Helvetica Neue Light"/>
                <a:ea typeface="Helvetica Neue Light"/>
                <a:cs typeface="Helvetica Neue Light"/>
                <a:sym typeface="Helvetica Neue Light"/>
              </a:rPr>
              <a:t> impact my life?</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66" name="Google Shape;466;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67" name="Google Shape;467;g25e11802ac4_0_2130"/>
          <p:cNvCxnSpPr>
            <a:stCxn id="468" idx="4"/>
            <a:endCxn id="46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69" name="Google Shape;469;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70" name="Google Shape;470;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68" name="Google Shape;468;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71" name="Google Shape;471;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 </a:t>
            </a:r>
            <a:r>
              <a:rPr lang="en-US" sz="3000" b="1">
                <a:latin typeface="Calibri"/>
                <a:ea typeface="Calibri"/>
                <a:cs typeface="Calibri"/>
                <a:sym typeface="Calibri"/>
              </a:rPr>
              <a:t>wave</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472" name="Google Shape;472;g25e11802ac4_0_2130"/>
          <p:cNvSpPr txBox="1"/>
          <p:nvPr/>
        </p:nvSpPr>
        <p:spPr>
          <a:xfrm>
            <a:off x="1073532" y="5269290"/>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chemeClr val="dk1"/>
                </a:solidFill>
                <a:highlight>
                  <a:srgbClr val="FFFFFF"/>
                </a:highlight>
                <a:latin typeface="Helvetica Light" panose="020B0403020202020204" pitchFamily="34" charset="0"/>
                <a:ea typeface="Helvetica Neue Light"/>
                <a:cs typeface="Helvetica Neue Light"/>
                <a:sym typeface="Helvetica Neue Light"/>
              </a:rPr>
              <a:t>Sudden shaking of the ground caused by the movement of the Earth’s tectonic plates</a:t>
            </a:r>
            <a:endParaRPr sz="2400" u="none" strike="noStrike" cap="none" dirty="0">
              <a:solidFill>
                <a:srgbClr val="434343"/>
              </a:solidFill>
              <a:latin typeface="Helvetica Light" panose="020B0403020202020204" pitchFamily="34" charset="0"/>
              <a:ea typeface="Helvetica Neue Light"/>
              <a:cs typeface="Helvetica Neue Light"/>
              <a:sym typeface="Helvetica Neue Light"/>
            </a:endParaRPr>
          </a:p>
        </p:txBody>
      </p:sp>
      <p:sp>
        <p:nvSpPr>
          <p:cNvPr id="473" name="Google Shape;473;g25e11802ac4_0_2130"/>
          <p:cNvSpPr txBox="1"/>
          <p:nvPr/>
        </p:nvSpPr>
        <p:spPr>
          <a:xfrm>
            <a:off x="1073532" y="4125750"/>
            <a:ext cx="78741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u="none" strike="noStrike" cap="none" dirty="0">
                <a:solidFill>
                  <a:srgbClr val="000000"/>
                </a:solidFill>
                <a:latin typeface="Helvetica Light" panose="020B0403020202020204" pitchFamily="34" charset="0"/>
                <a:ea typeface="Helvetica Neue Light"/>
                <a:cs typeface="Helvetica Neue Light"/>
                <a:sym typeface="Helvetica Neue Light"/>
              </a:rPr>
              <a:t>The process of breaking down a rock over a long period of time</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474" name="Google Shape;474;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475" name="Google Shape;475;g25e11802ac4_0_2130"/>
          <p:cNvSpPr txBox="1"/>
          <p:nvPr/>
        </p:nvSpPr>
        <p:spPr>
          <a:xfrm>
            <a:off x="1073532" y="20160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chemeClr val="dk1"/>
                </a:solidFill>
                <a:highlight>
                  <a:srgbClr val="FFFFFF"/>
                </a:highlight>
                <a:latin typeface="Helvetica Light" panose="020B0403020202020204" pitchFamily="34" charset="0"/>
                <a:ea typeface="Helvetica Neue Light"/>
                <a:cs typeface="Helvetica Neue Light"/>
                <a:sym typeface="Helvetica Neue Light"/>
              </a:rPr>
              <a:t>A solid collection of minerals</a:t>
            </a:r>
            <a:endParaRPr sz="2400" u="none" strike="noStrike" cap="none">
              <a:solidFill>
                <a:srgbClr val="000000"/>
              </a:solidFill>
              <a:latin typeface="Helvetica Light" panose="020B0403020202020204" pitchFamily="34" charset="0"/>
              <a:ea typeface="Helvetica Neue Light"/>
              <a:cs typeface="Helvetica Neue Light"/>
              <a:sym typeface="Helvetica Neue Light"/>
            </a:endParaRPr>
          </a:p>
        </p:txBody>
      </p:sp>
      <p:sp>
        <p:nvSpPr>
          <p:cNvPr id="476" name="Google Shape;476;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77" name="Google Shape;477;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78" name="Google Shape;478;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79" name="Google Shape;479;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480" name="Google Shape;480;g25e11802ac4_0_2130"/>
          <p:cNvSpPr txBox="1"/>
          <p:nvPr/>
        </p:nvSpPr>
        <p:spPr>
          <a:xfrm>
            <a:off x="1073532" y="3019454"/>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374151"/>
                </a:solidFill>
                <a:highlight>
                  <a:srgbClr val="FFFFFF"/>
                </a:highlight>
                <a:latin typeface="Helvetica Light" panose="020B0403020202020204" pitchFamily="34" charset="0"/>
                <a:cs typeface="Calibri" panose="020F0502020204030204" pitchFamily="34" charset="0"/>
              </a:rPr>
              <a:t>A moving up-and-down pattern in the water's surface caused by wind, earthquakes, or other disturbances.</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66" name="Google Shape;466;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67" name="Google Shape;467;g25e11802ac4_0_2130"/>
          <p:cNvCxnSpPr>
            <a:stCxn id="468" idx="4"/>
            <a:endCxn id="46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69" name="Google Shape;469;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70" name="Google Shape;470;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68" name="Google Shape;468;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71" name="Google Shape;471;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 </a:t>
            </a:r>
            <a:r>
              <a:rPr lang="en-US" sz="3000" b="1">
                <a:latin typeface="Calibri"/>
                <a:ea typeface="Calibri"/>
                <a:cs typeface="Calibri"/>
                <a:sym typeface="Calibri"/>
              </a:rPr>
              <a:t>wave</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472" name="Google Shape;472;g25e11802ac4_0_2130"/>
          <p:cNvSpPr txBox="1"/>
          <p:nvPr/>
        </p:nvSpPr>
        <p:spPr>
          <a:xfrm>
            <a:off x="1073532" y="5269290"/>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chemeClr val="dk1"/>
                </a:solidFill>
                <a:highlight>
                  <a:srgbClr val="FFFFFF"/>
                </a:highlight>
                <a:latin typeface="Helvetica Light" panose="020B0403020202020204" pitchFamily="34" charset="0"/>
                <a:ea typeface="Helvetica Neue Light"/>
                <a:cs typeface="Helvetica Neue Light"/>
                <a:sym typeface="Helvetica Neue Light"/>
              </a:rPr>
              <a:t>Sudden shaking of the ground caused by the movement of the Earth’s tectonic plates</a:t>
            </a:r>
            <a:endParaRPr sz="2400" u="none" strike="noStrike" cap="none" dirty="0">
              <a:solidFill>
                <a:srgbClr val="434343"/>
              </a:solidFill>
              <a:latin typeface="Helvetica Light" panose="020B0403020202020204" pitchFamily="34" charset="0"/>
              <a:ea typeface="Helvetica Neue Light"/>
              <a:cs typeface="Helvetica Neue Light"/>
              <a:sym typeface="Helvetica Neue Light"/>
            </a:endParaRPr>
          </a:p>
        </p:txBody>
      </p:sp>
      <p:sp>
        <p:nvSpPr>
          <p:cNvPr id="473" name="Google Shape;473;g25e11802ac4_0_2130"/>
          <p:cNvSpPr txBox="1"/>
          <p:nvPr/>
        </p:nvSpPr>
        <p:spPr>
          <a:xfrm>
            <a:off x="1073532" y="4125750"/>
            <a:ext cx="78741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u="none" strike="noStrike" cap="none" dirty="0">
                <a:solidFill>
                  <a:srgbClr val="000000"/>
                </a:solidFill>
                <a:latin typeface="Helvetica Light" panose="020B0403020202020204" pitchFamily="34" charset="0"/>
                <a:ea typeface="Helvetica Neue Light"/>
                <a:cs typeface="Helvetica Neue Light"/>
                <a:sym typeface="Helvetica Neue Light"/>
              </a:rPr>
              <a:t>The process of breaking down a rock over a long period of time</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474" name="Google Shape;474;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475" name="Google Shape;475;g25e11802ac4_0_2130"/>
          <p:cNvSpPr txBox="1"/>
          <p:nvPr/>
        </p:nvSpPr>
        <p:spPr>
          <a:xfrm>
            <a:off x="1073532" y="20160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chemeClr val="dk1"/>
                </a:solidFill>
                <a:highlight>
                  <a:srgbClr val="FFFFFF"/>
                </a:highlight>
                <a:latin typeface="Helvetica Light" panose="020B0403020202020204" pitchFamily="34" charset="0"/>
                <a:ea typeface="Helvetica Neue Light"/>
                <a:cs typeface="Helvetica Neue Light"/>
                <a:sym typeface="Helvetica Neue Light"/>
              </a:rPr>
              <a:t>A solid collection of minerals</a:t>
            </a:r>
            <a:endParaRPr sz="2400" u="none" strike="noStrike" cap="none">
              <a:solidFill>
                <a:srgbClr val="000000"/>
              </a:solidFill>
              <a:latin typeface="Helvetica Light" panose="020B0403020202020204" pitchFamily="34" charset="0"/>
              <a:ea typeface="Helvetica Neue Light"/>
              <a:cs typeface="Helvetica Neue Light"/>
              <a:sym typeface="Helvetica Neue Light"/>
            </a:endParaRPr>
          </a:p>
        </p:txBody>
      </p:sp>
      <p:sp>
        <p:nvSpPr>
          <p:cNvPr id="476" name="Google Shape;476;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77" name="Google Shape;477;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78" name="Google Shape;478;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79" name="Google Shape;479;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480" name="Google Shape;480;g25e11802ac4_0_2130"/>
          <p:cNvSpPr txBox="1"/>
          <p:nvPr/>
        </p:nvSpPr>
        <p:spPr>
          <a:xfrm>
            <a:off x="1073532" y="3019454"/>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374151"/>
                </a:solidFill>
                <a:highlight>
                  <a:srgbClr val="FFFFFF"/>
                </a:highlight>
                <a:latin typeface="Helvetica Light" panose="020B0403020202020204" pitchFamily="34" charset="0"/>
                <a:cs typeface="Calibri" panose="020F0502020204030204" pitchFamily="34" charset="0"/>
              </a:rPr>
              <a:t>A moving up-and-down pattern in the water's surface caused by wind, earthquakes, or other disturbances.</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2" name="Google Shape;502;g2a613fe29c9_2_52">
            <a:extLst>
              <a:ext uri="{FF2B5EF4-FFF2-40B4-BE49-F238E27FC236}">
                <a16:creationId xmlns:a16="http://schemas.microsoft.com/office/drawing/2014/main" id="{879D0AA9-E689-813C-74C1-FA775AA05639}"/>
              </a:ext>
            </a:extLst>
          </p:cNvPr>
          <p:cNvSpPr/>
          <p:nvPr/>
        </p:nvSpPr>
        <p:spPr>
          <a:xfrm>
            <a:off x="289637" y="2923655"/>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789879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59" name="Google Shape;459;g25e11802ac4_0_2108"/>
          <p:cNvPicPr preferRelativeResize="0"/>
          <p:nvPr/>
        </p:nvPicPr>
        <p:blipFill>
          <a:blip r:embed="rId3">
            <a:alphaModFix/>
          </a:blip>
          <a:stretch>
            <a:fillRect/>
          </a:stretch>
        </p:blipFill>
        <p:spPr>
          <a:xfrm>
            <a:off x="4722212" y="1071453"/>
            <a:ext cx="3992088" cy="1972423"/>
          </a:xfrm>
          <a:prstGeom prst="rect">
            <a:avLst/>
          </a:prstGeom>
          <a:noFill/>
          <a:ln>
            <a:noFill/>
          </a:ln>
        </p:spPr>
      </p:pic>
      <p:sp>
        <p:nvSpPr>
          <p:cNvPr id="442" name="Google Shape;442;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43" name="Google Shape;443;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44" name="Google Shape;444;g25e11802ac4_0_2108"/>
          <p:cNvCxnSpPr>
            <a:stCxn id="445" idx="4"/>
            <a:endCxn id="44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46" name="Google Shape;446;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47" name="Google Shape;447;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45" name="Google Shape;445;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48" name="Google Shape;448;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49" name="Google Shape;449;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0" name="Google Shape;450;g25e11802ac4_0_2108"/>
          <p:cNvCxnSpPr>
            <a:stCxn id="451" idx="4"/>
            <a:endCxn id="448"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2" name="Google Shape;452;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53" name="Google Shape;453;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51" name="Google Shape;451;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4" name="Google Shape;454;g25e11802ac4_0_210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Wave</a:t>
            </a:r>
            <a:endParaRPr sz="700" b="0" i="0" u="none" strike="noStrike" cap="none">
              <a:solidFill>
                <a:srgbClr val="000000"/>
              </a:solidFill>
              <a:latin typeface="Arial"/>
              <a:ea typeface="Arial"/>
              <a:cs typeface="Arial"/>
              <a:sym typeface="Arial"/>
            </a:endParaRPr>
          </a:p>
        </p:txBody>
      </p:sp>
      <p:sp>
        <p:nvSpPr>
          <p:cNvPr id="455" name="Google Shape;455;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56" name="Google Shape;456;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7" name="Google Shape;457;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58" name="Google Shape;458;g25e11802ac4_0_2108"/>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waves</a:t>
            </a:r>
            <a:r>
              <a:rPr lang="en-US" sz="1700" b="0" i="0" u="none" strike="noStrike" cap="none">
                <a:solidFill>
                  <a:srgbClr val="000000"/>
                </a:solidFill>
                <a:latin typeface="Helvetica Neue Light"/>
                <a:ea typeface="Helvetica Neue Light"/>
                <a:cs typeface="Helvetica Neue Light"/>
                <a:sym typeface="Helvetica Neue Light"/>
              </a:rPr>
              <a:t> impact my life?</a:t>
            </a:r>
            <a:endParaRPr sz="1700" b="0" i="0" u="none" strike="noStrike" cap="none">
              <a:solidFill>
                <a:srgbClr val="000000"/>
              </a:solidFill>
              <a:latin typeface="Arial"/>
              <a:ea typeface="Arial"/>
              <a:cs typeface="Arial"/>
              <a:sym typeface="Arial"/>
            </a:endParaRPr>
          </a:p>
        </p:txBody>
      </p:sp>
      <p:sp>
        <p:nvSpPr>
          <p:cNvPr id="3" name="Google Shape;480;g25e11802ac4_0_2130">
            <a:extLst>
              <a:ext uri="{FF2B5EF4-FFF2-40B4-BE49-F238E27FC236}">
                <a16:creationId xmlns:a16="http://schemas.microsoft.com/office/drawing/2014/main" id="{10F6246D-EAD3-2E0F-C106-9AABAC77B8F0}"/>
              </a:ext>
            </a:extLst>
          </p:cNvPr>
          <p:cNvSpPr txBox="1"/>
          <p:nvPr/>
        </p:nvSpPr>
        <p:spPr>
          <a:xfrm>
            <a:off x="613205" y="1031288"/>
            <a:ext cx="3879204"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374151"/>
                </a:solidFill>
                <a:highlight>
                  <a:srgbClr val="FFFFFF"/>
                </a:highlight>
                <a:latin typeface="Helvetica Light" panose="020B0403020202020204" pitchFamily="34" charset="0"/>
                <a:cs typeface="Calibri" panose="020F0502020204030204" pitchFamily="34" charset="0"/>
              </a:rPr>
              <a:t>A moving up-and-down pattern in the water's surface caused by wind, earthquakes, or other disturbances.</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Tree>
    <p:extLst>
      <p:ext uri="{BB962C8B-B14F-4D97-AF65-F5344CB8AC3E}">
        <p14:creationId xmlns:p14="http://schemas.microsoft.com/office/powerpoint/2010/main" val="6412523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32" name="Google Shape;532;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33" name="Google Shape;533;g25e11802ac4_0_2367"/>
          <p:cNvCxnSpPr>
            <a:stCxn id="534" idx="4"/>
            <a:endCxn id="53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35" name="Google Shape;535;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36" name="Google Shape;536;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34" name="Google Shape;534;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37" name="Google Shape;537;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example</a:t>
            </a:r>
            <a:r>
              <a:rPr lang="en-US" sz="3000" b="0" i="0" u="none" strike="noStrike" cap="none">
                <a:solidFill>
                  <a:srgbClr val="000000"/>
                </a:solidFill>
                <a:latin typeface="Calibri"/>
                <a:ea typeface="Calibri"/>
                <a:cs typeface="Calibri"/>
                <a:sym typeface="Calibri"/>
              </a:rPr>
              <a:t> of a </a:t>
            </a:r>
            <a:r>
              <a:rPr lang="en-US" sz="3000" b="1">
                <a:latin typeface="Calibri"/>
                <a:ea typeface="Calibri"/>
                <a:cs typeface="Calibri"/>
                <a:sym typeface="Calibri"/>
              </a:rPr>
              <a:t>wave</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538" name="Google Shape;538;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Dirt and other land mass falling into the ocean off a cliff</a:t>
            </a:r>
            <a:endParaRPr sz="1400" b="0" i="0" u="none" strike="noStrike" cap="none">
              <a:solidFill>
                <a:srgbClr val="434343"/>
              </a:solidFill>
              <a:latin typeface="Arial"/>
              <a:ea typeface="Arial"/>
              <a:cs typeface="Arial"/>
              <a:sym typeface="Arial"/>
            </a:endParaRPr>
          </a:p>
        </p:txBody>
      </p:sp>
      <p:sp>
        <p:nvSpPr>
          <p:cNvPr id="539" name="Google Shape;539;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Ripples</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40" name="Google Shape;540;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41" name="Google Shape;541;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Snow sliding down a plane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42" name="Google Shape;542;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43" name="Google Shape;543;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44" name="Google Shape;544;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45" name="Google Shape;545;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46" name="Google Shape;546;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Shaking of the ground that tumbles buildings</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32" name="Google Shape;532;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33" name="Google Shape;533;g25e11802ac4_0_2367"/>
          <p:cNvCxnSpPr>
            <a:stCxn id="534" idx="4"/>
            <a:endCxn id="53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35" name="Google Shape;535;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36" name="Google Shape;536;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34" name="Google Shape;534;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37" name="Google Shape;537;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example</a:t>
            </a:r>
            <a:r>
              <a:rPr lang="en-US" sz="3000" b="0" i="0" u="none" strike="noStrike" cap="none">
                <a:solidFill>
                  <a:srgbClr val="000000"/>
                </a:solidFill>
                <a:latin typeface="Calibri"/>
                <a:ea typeface="Calibri"/>
                <a:cs typeface="Calibri"/>
                <a:sym typeface="Calibri"/>
              </a:rPr>
              <a:t> of a </a:t>
            </a:r>
            <a:r>
              <a:rPr lang="en-US" sz="3000" b="1">
                <a:latin typeface="Calibri"/>
                <a:ea typeface="Calibri"/>
                <a:cs typeface="Calibri"/>
                <a:sym typeface="Calibri"/>
              </a:rPr>
              <a:t>wave</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538" name="Google Shape;538;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Dirt and other land mass falling into the ocean off a cliff</a:t>
            </a:r>
            <a:endParaRPr sz="1400" b="0" i="0" u="none" strike="noStrike" cap="none">
              <a:solidFill>
                <a:srgbClr val="434343"/>
              </a:solidFill>
              <a:latin typeface="Arial"/>
              <a:ea typeface="Arial"/>
              <a:cs typeface="Arial"/>
              <a:sym typeface="Arial"/>
            </a:endParaRPr>
          </a:p>
        </p:txBody>
      </p:sp>
      <p:sp>
        <p:nvSpPr>
          <p:cNvPr id="539" name="Google Shape;539;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Ripples</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40" name="Google Shape;540;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41" name="Google Shape;541;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Snow sliding down a plane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42" name="Google Shape;542;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43" name="Google Shape;543;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44" name="Google Shape;544;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45" name="Google Shape;545;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46" name="Google Shape;546;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Shaking of the ground that tumbles buildings</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 name="Google Shape;568;g2a613fe29c9_2_85">
            <a:extLst>
              <a:ext uri="{FF2B5EF4-FFF2-40B4-BE49-F238E27FC236}">
                <a16:creationId xmlns:a16="http://schemas.microsoft.com/office/drawing/2014/main" id="{95D6FD8A-4307-9F20-43BA-7B0CC34843E2}"/>
              </a:ext>
            </a:extLst>
          </p:cNvPr>
          <p:cNvSpPr/>
          <p:nvPr/>
        </p:nvSpPr>
        <p:spPr>
          <a:xfrm>
            <a:off x="239387" y="3766724"/>
            <a:ext cx="6953100" cy="807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76584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59" name="Google Shape;459;g25e11802ac4_0_2108"/>
          <p:cNvPicPr preferRelativeResize="0"/>
          <p:nvPr/>
        </p:nvPicPr>
        <p:blipFill>
          <a:blip r:embed="rId3">
            <a:alphaModFix/>
          </a:blip>
          <a:stretch>
            <a:fillRect/>
          </a:stretch>
        </p:blipFill>
        <p:spPr>
          <a:xfrm>
            <a:off x="4722212" y="1071453"/>
            <a:ext cx="3992088" cy="1972423"/>
          </a:xfrm>
          <a:prstGeom prst="rect">
            <a:avLst/>
          </a:prstGeom>
          <a:noFill/>
          <a:ln>
            <a:noFill/>
          </a:ln>
        </p:spPr>
      </p:pic>
      <p:sp>
        <p:nvSpPr>
          <p:cNvPr id="442" name="Google Shape;442;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43" name="Google Shape;443;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44" name="Google Shape;444;g25e11802ac4_0_2108"/>
          <p:cNvCxnSpPr>
            <a:stCxn id="445" idx="4"/>
            <a:endCxn id="44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46" name="Google Shape;446;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47" name="Google Shape;447;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45" name="Google Shape;445;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48" name="Google Shape;448;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49" name="Google Shape;449;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0" name="Google Shape;450;g25e11802ac4_0_2108"/>
          <p:cNvCxnSpPr>
            <a:stCxn id="451" idx="4"/>
            <a:endCxn id="448"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2" name="Google Shape;452;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53" name="Google Shape;453;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51" name="Google Shape;451;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4" name="Google Shape;454;g25e11802ac4_0_210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Wave</a:t>
            </a:r>
            <a:endParaRPr sz="700" b="0" i="0" u="none" strike="noStrike" cap="none">
              <a:solidFill>
                <a:srgbClr val="000000"/>
              </a:solidFill>
              <a:latin typeface="Arial"/>
              <a:ea typeface="Arial"/>
              <a:cs typeface="Arial"/>
              <a:sym typeface="Arial"/>
            </a:endParaRPr>
          </a:p>
        </p:txBody>
      </p:sp>
      <p:sp>
        <p:nvSpPr>
          <p:cNvPr id="455" name="Google Shape;455;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56" name="Google Shape;456;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7" name="Google Shape;457;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58" name="Google Shape;458;g25e11802ac4_0_2108"/>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waves</a:t>
            </a:r>
            <a:r>
              <a:rPr lang="en-US" sz="1700" b="0" i="0" u="none" strike="noStrike" cap="none">
                <a:solidFill>
                  <a:srgbClr val="000000"/>
                </a:solidFill>
                <a:latin typeface="Helvetica Neue Light"/>
                <a:ea typeface="Helvetica Neue Light"/>
                <a:cs typeface="Helvetica Neue Light"/>
                <a:sym typeface="Helvetica Neue Light"/>
              </a:rPr>
              <a:t> impact my life?</a:t>
            </a:r>
            <a:endParaRPr sz="1700" b="0" i="0" u="none" strike="noStrike" cap="none">
              <a:solidFill>
                <a:srgbClr val="000000"/>
              </a:solidFill>
              <a:latin typeface="Arial"/>
              <a:ea typeface="Arial"/>
              <a:cs typeface="Arial"/>
              <a:sym typeface="Arial"/>
            </a:endParaRPr>
          </a:p>
        </p:txBody>
      </p:sp>
      <p:sp>
        <p:nvSpPr>
          <p:cNvPr id="3" name="Google Shape;480;g25e11802ac4_0_2130">
            <a:extLst>
              <a:ext uri="{FF2B5EF4-FFF2-40B4-BE49-F238E27FC236}">
                <a16:creationId xmlns:a16="http://schemas.microsoft.com/office/drawing/2014/main" id="{10F6246D-EAD3-2E0F-C106-9AABAC77B8F0}"/>
              </a:ext>
            </a:extLst>
          </p:cNvPr>
          <p:cNvSpPr txBox="1"/>
          <p:nvPr/>
        </p:nvSpPr>
        <p:spPr>
          <a:xfrm>
            <a:off x="613205" y="1031288"/>
            <a:ext cx="3879204"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374151"/>
                </a:solidFill>
                <a:highlight>
                  <a:srgbClr val="FFFFFF"/>
                </a:highlight>
                <a:latin typeface="Helvetica Light" panose="020B0403020202020204" pitchFamily="34" charset="0"/>
                <a:cs typeface="Calibri" panose="020F0502020204030204" pitchFamily="34" charset="0"/>
              </a:rPr>
              <a:t>A moving up-and-down pattern in the water's surface caused by wind, earthquakes, or other disturbances.</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2" name="Google Shape;539;g25e11802ac4_0_2367">
            <a:extLst>
              <a:ext uri="{FF2B5EF4-FFF2-40B4-BE49-F238E27FC236}">
                <a16:creationId xmlns:a16="http://schemas.microsoft.com/office/drawing/2014/main" id="{817B563B-D01C-3FBE-56D8-C1F93E65995F}"/>
              </a:ext>
            </a:extLst>
          </p:cNvPr>
          <p:cNvSpPr txBox="1"/>
          <p:nvPr/>
        </p:nvSpPr>
        <p:spPr>
          <a:xfrm>
            <a:off x="840200" y="4815231"/>
            <a:ext cx="2780388"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Ripples</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92374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99" name="Google Shape;599;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00" name="Google Shape;600;g25e11802ac4_0_2536"/>
          <p:cNvCxnSpPr>
            <a:stCxn id="601" idx="4"/>
            <a:endCxn id="59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2" name="Google Shape;602;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3" name="Google Shape;603;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1" name="Google Shape;601;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04" name="Google Shape;604;g25e11802ac4_0_2536"/>
          <p:cNvSpPr txBox="1"/>
          <p:nvPr/>
        </p:nvSpPr>
        <p:spPr>
          <a:xfrm>
            <a:off x="626731" y="355701"/>
            <a:ext cx="82095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 </a:t>
            </a:r>
            <a:r>
              <a:rPr lang="en-US" sz="2900" i="1">
                <a:latin typeface="Calibri"/>
                <a:ea typeface="Calibri"/>
                <a:cs typeface="Calibri"/>
                <a:sym typeface="Calibri"/>
              </a:rPr>
              <a:t>waves</a:t>
            </a:r>
            <a:r>
              <a:rPr lang="en-US" sz="2900" b="0" i="1" u="none" strike="noStrike" cap="none">
                <a:solidFill>
                  <a:srgbClr val="000000"/>
                </a:solidFill>
                <a:latin typeface="Calibri"/>
                <a:ea typeface="Calibri"/>
                <a:cs typeface="Calibri"/>
                <a:sym typeface="Calibri"/>
              </a:rPr>
              <a:t> 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605" name="Google Shape;605;g25e11802ac4_0_2536"/>
          <p:cNvSpPr txBox="1"/>
          <p:nvPr/>
        </p:nvSpPr>
        <p:spPr>
          <a:xfrm>
            <a:off x="1073532" y="4275090"/>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dirty="0">
                <a:solidFill>
                  <a:srgbClr val="434343"/>
                </a:solidFill>
                <a:latin typeface="Helvetica Light" panose="020B0403020202020204" pitchFamily="34" charset="0"/>
                <a:ea typeface="Helvetica Neue Light"/>
                <a:cs typeface="Helvetica Neue Light"/>
                <a:sym typeface="Helvetica Neue Light"/>
              </a:rPr>
              <a:t>Earthquakes account for the amount of land we have on our planet versus ocean</a:t>
            </a:r>
            <a:r>
              <a:rPr lang="en-US" sz="2200" dirty="0">
                <a:solidFill>
                  <a:srgbClr val="434343"/>
                </a:solidFill>
                <a:latin typeface="Helvetica Light" panose="020B0403020202020204" pitchFamily="34" charset="0"/>
                <a:ea typeface="Helvetica Neue Light"/>
                <a:cs typeface="Helvetica Neue Light"/>
                <a:sym typeface="Helvetica Neue Light"/>
              </a:rPr>
              <a:t> </a:t>
            </a:r>
            <a:r>
              <a:rPr lang="en-US" sz="2200" u="none" strike="noStrike" cap="none" dirty="0">
                <a:solidFill>
                  <a:srgbClr val="434343"/>
                </a:solidFill>
                <a:latin typeface="Helvetica Light" panose="020B0403020202020204" pitchFamily="34" charset="0"/>
                <a:ea typeface="Helvetica Neue Light"/>
                <a:cs typeface="Helvetica Neue Light"/>
                <a:sym typeface="Helvetica Neue Light"/>
              </a:rPr>
              <a:t>and tells us where to build habitats.</a:t>
            </a:r>
            <a:endParaRPr sz="2200" u="none" strike="noStrike" cap="none" dirty="0">
              <a:solidFill>
                <a:srgbClr val="434343"/>
              </a:solidFill>
              <a:latin typeface="Helvetica Light" panose="020B0403020202020204" pitchFamily="34" charset="0"/>
              <a:sym typeface="Arial"/>
            </a:endParaRPr>
          </a:p>
        </p:txBody>
      </p:sp>
      <p:sp>
        <p:nvSpPr>
          <p:cNvPr id="606" name="Google Shape;606;g25e11802ac4_0_2536"/>
          <p:cNvSpPr txBox="1"/>
          <p:nvPr/>
        </p:nvSpPr>
        <p:spPr>
          <a:xfrm>
            <a:off x="1073532" y="3055386"/>
            <a:ext cx="7874100" cy="1107955"/>
          </a:xfrm>
          <a:prstGeom prst="rect">
            <a:avLst/>
          </a:prstGeom>
          <a:noFill/>
          <a:ln>
            <a:noFill/>
          </a:ln>
        </p:spPr>
        <p:txBody>
          <a:bodyPr spcFirstLastPara="1" wrap="square" lIns="91425" tIns="45700" rIns="91425" bIns="45700" anchor="t" anchorCtr="0">
            <a:spAutoFit/>
          </a:bodyPr>
          <a:lstStyle/>
          <a:p>
            <a:pPr algn="l"/>
            <a:r>
              <a:rPr lang="en-US" sz="2200" dirty="0">
                <a:solidFill>
                  <a:srgbClr val="000000"/>
                </a:solidFill>
                <a:effectLst/>
                <a:latin typeface="Helvetica Light" panose="020B0403020202020204" pitchFamily="34" charset="0"/>
              </a:rPr>
              <a:t>Waves shape coastlines and provide enjoyable moments at the beach, and even play a role in the weather. All of these things impact my life.  </a:t>
            </a:r>
          </a:p>
        </p:txBody>
      </p:sp>
      <p:sp>
        <p:nvSpPr>
          <p:cNvPr id="607" name="Google Shape;607;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08" name="Google Shape;608;g25e11802ac4_0_2536"/>
          <p:cNvSpPr txBox="1"/>
          <p:nvPr/>
        </p:nvSpPr>
        <p:spPr>
          <a:xfrm>
            <a:off x="1073532" y="1558808"/>
            <a:ext cx="787410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dirty="0">
                <a:solidFill>
                  <a:srgbClr val="43464D"/>
                </a:solidFill>
                <a:latin typeface="Helvetica Light" panose="020B0403020202020204" pitchFamily="34" charset="0"/>
                <a:ea typeface="Helvetica Neue Light"/>
                <a:cs typeface="Helvetica Neue Light"/>
                <a:sym typeface="Helvetica Neue Light"/>
              </a:rPr>
              <a:t>Earthquakes can shake buildings, break roads, and sometimes cause power outages, making it important for us to be prepared and know how to stay safe during these shakes.</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609" name="Google Shape;609;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10" name="Google Shape;610;g25e11802ac4_0_2536"/>
          <p:cNvSpPr txBox="1"/>
          <p:nvPr/>
        </p:nvSpPr>
        <p:spPr>
          <a:xfrm>
            <a:off x="393330" y="3133058"/>
            <a:ext cx="479478"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B</a:t>
            </a:r>
            <a:endParaRPr sz="1400" b="0" i="0" u="none" strike="noStrike" cap="none" dirty="0">
              <a:solidFill>
                <a:srgbClr val="000000"/>
              </a:solidFill>
              <a:latin typeface="Arial"/>
              <a:ea typeface="Arial"/>
              <a:cs typeface="Arial"/>
              <a:sym typeface="Arial"/>
            </a:endParaRPr>
          </a:p>
        </p:txBody>
      </p:sp>
      <p:sp>
        <p:nvSpPr>
          <p:cNvPr id="611" name="Google Shape;611;g25e11802ac4_0_2536"/>
          <p:cNvSpPr txBox="1"/>
          <p:nvPr/>
        </p:nvSpPr>
        <p:spPr>
          <a:xfrm>
            <a:off x="393330" y="4307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C</a:t>
            </a:r>
            <a:endParaRPr sz="1400" b="0" i="0" u="none" strike="noStrike" cap="none" dirty="0">
              <a:solidFill>
                <a:srgbClr val="000000"/>
              </a:solidFill>
              <a:latin typeface="Arial"/>
              <a:ea typeface="Arial"/>
              <a:cs typeface="Arial"/>
              <a:sym typeface="Arial"/>
            </a:endParaRPr>
          </a:p>
        </p:txBody>
      </p:sp>
      <p:sp>
        <p:nvSpPr>
          <p:cNvPr id="612" name="Google Shape;612;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13" name="Google Shape;613;g25e11802ac4_0_2536"/>
          <p:cNvSpPr txBox="1"/>
          <p:nvPr/>
        </p:nvSpPr>
        <p:spPr>
          <a:xfrm>
            <a:off x="1073532" y="5452445"/>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dirty="0">
                <a:solidFill>
                  <a:srgbClr val="434343"/>
                </a:solidFill>
                <a:latin typeface="Helvetica Light" panose="020B0403020202020204" pitchFamily="34" charset="0"/>
                <a:ea typeface="Helvetica Neue Light"/>
                <a:cs typeface="Helvetica Neue Light"/>
                <a:sym typeface="Helvetica Neue Light"/>
              </a:rPr>
              <a:t>Earthquakes create different trenches and ranges in the ocean which influences weather patterns on Earth.</a:t>
            </a:r>
            <a:endParaRPr sz="2200" u="none" strike="noStrike" cap="none" dirty="0">
              <a:solidFill>
                <a:srgbClr val="434343"/>
              </a:solidFill>
              <a:latin typeface="Helvetica Light" panose="020B0403020202020204" pitchFamily="34" charset="0"/>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99" name="Google Shape;599;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00" name="Google Shape;600;g25e11802ac4_0_2536"/>
          <p:cNvCxnSpPr>
            <a:stCxn id="601" idx="4"/>
            <a:endCxn id="59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2" name="Google Shape;602;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3" name="Google Shape;603;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1" name="Google Shape;601;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04" name="Google Shape;604;g25e11802ac4_0_2536"/>
          <p:cNvSpPr txBox="1"/>
          <p:nvPr/>
        </p:nvSpPr>
        <p:spPr>
          <a:xfrm>
            <a:off x="626731" y="355701"/>
            <a:ext cx="82095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 </a:t>
            </a:r>
            <a:r>
              <a:rPr lang="en-US" sz="2900" i="1">
                <a:latin typeface="Calibri"/>
                <a:ea typeface="Calibri"/>
                <a:cs typeface="Calibri"/>
                <a:sym typeface="Calibri"/>
              </a:rPr>
              <a:t>waves</a:t>
            </a:r>
            <a:r>
              <a:rPr lang="en-US" sz="2900" b="0" i="1" u="none" strike="noStrike" cap="none">
                <a:solidFill>
                  <a:srgbClr val="000000"/>
                </a:solidFill>
                <a:latin typeface="Calibri"/>
                <a:ea typeface="Calibri"/>
                <a:cs typeface="Calibri"/>
                <a:sym typeface="Calibri"/>
              </a:rPr>
              <a:t> 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605" name="Google Shape;605;g25e11802ac4_0_2536"/>
          <p:cNvSpPr txBox="1"/>
          <p:nvPr/>
        </p:nvSpPr>
        <p:spPr>
          <a:xfrm>
            <a:off x="1073532" y="4275090"/>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dirty="0">
                <a:solidFill>
                  <a:srgbClr val="434343"/>
                </a:solidFill>
                <a:latin typeface="Helvetica Light" panose="020B0403020202020204" pitchFamily="34" charset="0"/>
                <a:ea typeface="Helvetica Neue Light"/>
                <a:cs typeface="Helvetica Neue Light"/>
                <a:sym typeface="Helvetica Neue Light"/>
              </a:rPr>
              <a:t>Earthquakes account for the amount of land we have on our planet versus ocean</a:t>
            </a:r>
            <a:r>
              <a:rPr lang="en-US" sz="2200" dirty="0">
                <a:solidFill>
                  <a:srgbClr val="434343"/>
                </a:solidFill>
                <a:latin typeface="Helvetica Light" panose="020B0403020202020204" pitchFamily="34" charset="0"/>
                <a:ea typeface="Helvetica Neue Light"/>
                <a:cs typeface="Helvetica Neue Light"/>
                <a:sym typeface="Helvetica Neue Light"/>
              </a:rPr>
              <a:t> </a:t>
            </a:r>
            <a:r>
              <a:rPr lang="en-US" sz="2200" u="none" strike="noStrike" cap="none" dirty="0">
                <a:solidFill>
                  <a:srgbClr val="434343"/>
                </a:solidFill>
                <a:latin typeface="Helvetica Light" panose="020B0403020202020204" pitchFamily="34" charset="0"/>
                <a:ea typeface="Helvetica Neue Light"/>
                <a:cs typeface="Helvetica Neue Light"/>
                <a:sym typeface="Helvetica Neue Light"/>
              </a:rPr>
              <a:t>and tells us where to build habitats.</a:t>
            </a:r>
            <a:endParaRPr sz="2200" u="none" strike="noStrike" cap="none" dirty="0">
              <a:solidFill>
                <a:srgbClr val="434343"/>
              </a:solidFill>
              <a:latin typeface="Helvetica Light" panose="020B0403020202020204" pitchFamily="34" charset="0"/>
              <a:sym typeface="Arial"/>
            </a:endParaRPr>
          </a:p>
        </p:txBody>
      </p:sp>
      <p:sp>
        <p:nvSpPr>
          <p:cNvPr id="606" name="Google Shape;606;g25e11802ac4_0_2536"/>
          <p:cNvSpPr txBox="1"/>
          <p:nvPr/>
        </p:nvSpPr>
        <p:spPr>
          <a:xfrm>
            <a:off x="1073532" y="3055386"/>
            <a:ext cx="7874100" cy="1107955"/>
          </a:xfrm>
          <a:prstGeom prst="rect">
            <a:avLst/>
          </a:prstGeom>
          <a:noFill/>
          <a:ln>
            <a:noFill/>
          </a:ln>
        </p:spPr>
        <p:txBody>
          <a:bodyPr spcFirstLastPara="1" wrap="square" lIns="91425" tIns="45700" rIns="91425" bIns="45700" anchor="t" anchorCtr="0">
            <a:spAutoFit/>
          </a:bodyPr>
          <a:lstStyle/>
          <a:p>
            <a:pPr algn="l"/>
            <a:r>
              <a:rPr lang="en-US" sz="2200" dirty="0">
                <a:solidFill>
                  <a:srgbClr val="000000"/>
                </a:solidFill>
                <a:effectLst/>
                <a:latin typeface="Helvetica Light" panose="020B0403020202020204" pitchFamily="34" charset="0"/>
              </a:rPr>
              <a:t>Waves shape coastlines and provide enjoyable moments at the beach, and even play a role in the weather. All of these things impact my life.  </a:t>
            </a:r>
          </a:p>
        </p:txBody>
      </p:sp>
      <p:sp>
        <p:nvSpPr>
          <p:cNvPr id="607" name="Google Shape;607;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08" name="Google Shape;608;g25e11802ac4_0_2536"/>
          <p:cNvSpPr txBox="1"/>
          <p:nvPr/>
        </p:nvSpPr>
        <p:spPr>
          <a:xfrm>
            <a:off x="1073532" y="1558808"/>
            <a:ext cx="787410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dirty="0">
                <a:solidFill>
                  <a:srgbClr val="43464D"/>
                </a:solidFill>
                <a:latin typeface="Helvetica Light" panose="020B0403020202020204" pitchFamily="34" charset="0"/>
                <a:ea typeface="Helvetica Neue Light"/>
                <a:cs typeface="Helvetica Neue Light"/>
                <a:sym typeface="Helvetica Neue Light"/>
              </a:rPr>
              <a:t>Earthquakes can shake buildings, break roads, and sometimes cause power outages, making it important for us to be prepared and know how to stay safe during these shakes.</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609" name="Google Shape;609;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10" name="Google Shape;610;g25e11802ac4_0_2536"/>
          <p:cNvSpPr txBox="1"/>
          <p:nvPr/>
        </p:nvSpPr>
        <p:spPr>
          <a:xfrm>
            <a:off x="393330" y="3133058"/>
            <a:ext cx="479478"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B</a:t>
            </a:r>
            <a:endParaRPr sz="1400" b="0" i="0" u="none" strike="noStrike" cap="none" dirty="0">
              <a:solidFill>
                <a:srgbClr val="000000"/>
              </a:solidFill>
              <a:latin typeface="Arial"/>
              <a:ea typeface="Arial"/>
              <a:cs typeface="Arial"/>
              <a:sym typeface="Arial"/>
            </a:endParaRPr>
          </a:p>
        </p:txBody>
      </p:sp>
      <p:sp>
        <p:nvSpPr>
          <p:cNvPr id="611" name="Google Shape;611;g25e11802ac4_0_2536"/>
          <p:cNvSpPr txBox="1"/>
          <p:nvPr/>
        </p:nvSpPr>
        <p:spPr>
          <a:xfrm>
            <a:off x="393330" y="4307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C</a:t>
            </a:r>
            <a:endParaRPr sz="1400" b="0" i="0" u="none" strike="noStrike" cap="none" dirty="0">
              <a:solidFill>
                <a:srgbClr val="000000"/>
              </a:solidFill>
              <a:latin typeface="Arial"/>
              <a:ea typeface="Arial"/>
              <a:cs typeface="Arial"/>
              <a:sym typeface="Arial"/>
            </a:endParaRPr>
          </a:p>
        </p:txBody>
      </p:sp>
      <p:sp>
        <p:nvSpPr>
          <p:cNvPr id="612" name="Google Shape;612;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13" name="Google Shape;613;g25e11802ac4_0_2536"/>
          <p:cNvSpPr txBox="1"/>
          <p:nvPr/>
        </p:nvSpPr>
        <p:spPr>
          <a:xfrm>
            <a:off x="1073532" y="5452445"/>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dirty="0">
                <a:solidFill>
                  <a:srgbClr val="434343"/>
                </a:solidFill>
                <a:latin typeface="Helvetica Light" panose="020B0403020202020204" pitchFamily="34" charset="0"/>
                <a:ea typeface="Helvetica Neue Light"/>
                <a:cs typeface="Helvetica Neue Light"/>
                <a:sym typeface="Helvetica Neue Light"/>
              </a:rPr>
              <a:t>Earthquakes create different trenches and ranges in the ocean which influences weather patterns on Earth.</a:t>
            </a:r>
            <a:endParaRPr sz="2200" u="none" strike="noStrike" cap="none" dirty="0">
              <a:solidFill>
                <a:srgbClr val="434343"/>
              </a:solidFill>
              <a:latin typeface="Helvetica Light" panose="020B0403020202020204" pitchFamily="34" charset="0"/>
              <a:sym typeface="Arial"/>
            </a:endParaRPr>
          </a:p>
        </p:txBody>
      </p:sp>
      <p:sp>
        <p:nvSpPr>
          <p:cNvPr id="2" name="Google Shape;635;g2a613fe29c9_2_121">
            <a:extLst>
              <a:ext uri="{FF2B5EF4-FFF2-40B4-BE49-F238E27FC236}">
                <a16:creationId xmlns:a16="http://schemas.microsoft.com/office/drawing/2014/main" id="{26B4B21F-4C38-92EE-9CAD-4DCF0A0FF417}"/>
              </a:ext>
            </a:extLst>
          </p:cNvPr>
          <p:cNvSpPr/>
          <p:nvPr/>
        </p:nvSpPr>
        <p:spPr>
          <a:xfrm>
            <a:off x="176700" y="3005317"/>
            <a:ext cx="8790600" cy="1269486"/>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69987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1f0ceff0c26_1_18"/>
          <p:cNvSpPr txBox="1">
            <a:spLocks noGrp="1"/>
          </p:cNvSpPr>
          <p:nvPr>
            <p:ph type="title"/>
          </p:nvPr>
        </p:nvSpPr>
        <p:spPr>
          <a:xfrm>
            <a:off x="776400" y="439700"/>
            <a:ext cx="75912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3359"/>
              <a:t>Water: The substance that covers most of the Earth's surface, found in oceans, rivers, lakes, and streams</a:t>
            </a:r>
            <a:endParaRPr sz="3359"/>
          </a:p>
        </p:txBody>
      </p:sp>
      <p:sp>
        <p:nvSpPr>
          <p:cNvPr id="159" name="Google Shape;159;g1f0ceff0c26_1_18" descr="Rewind"/>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0" name="Google Shape;160;g1f0ceff0c26_1_18"/>
          <p:cNvPicPr preferRelativeResize="0"/>
          <p:nvPr/>
        </p:nvPicPr>
        <p:blipFill>
          <a:blip r:embed="rId4">
            <a:alphaModFix/>
          </a:blip>
          <a:stretch>
            <a:fillRect/>
          </a:stretch>
        </p:blipFill>
        <p:spPr>
          <a:xfrm>
            <a:off x="1643063" y="2020225"/>
            <a:ext cx="5857875" cy="38766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59" name="Google Shape;459;g25e11802ac4_0_2108"/>
          <p:cNvPicPr preferRelativeResize="0"/>
          <p:nvPr/>
        </p:nvPicPr>
        <p:blipFill>
          <a:blip r:embed="rId3">
            <a:alphaModFix/>
          </a:blip>
          <a:stretch>
            <a:fillRect/>
          </a:stretch>
        </p:blipFill>
        <p:spPr>
          <a:xfrm>
            <a:off x="4722212" y="1071453"/>
            <a:ext cx="3992088" cy="1972423"/>
          </a:xfrm>
          <a:prstGeom prst="rect">
            <a:avLst/>
          </a:prstGeom>
          <a:noFill/>
          <a:ln>
            <a:noFill/>
          </a:ln>
        </p:spPr>
      </p:pic>
      <p:sp>
        <p:nvSpPr>
          <p:cNvPr id="442" name="Google Shape;442;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43" name="Google Shape;443;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44" name="Google Shape;444;g25e11802ac4_0_2108"/>
          <p:cNvCxnSpPr>
            <a:stCxn id="445" idx="4"/>
            <a:endCxn id="44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46" name="Google Shape;446;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47" name="Google Shape;447;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45" name="Google Shape;445;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48" name="Google Shape;448;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49" name="Google Shape;449;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0" name="Google Shape;450;g25e11802ac4_0_2108"/>
          <p:cNvCxnSpPr>
            <a:stCxn id="451" idx="4"/>
            <a:endCxn id="448"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2" name="Google Shape;452;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53" name="Google Shape;453;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51" name="Google Shape;451;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4" name="Google Shape;454;g25e11802ac4_0_210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Wave</a:t>
            </a:r>
            <a:endParaRPr sz="700" b="0" i="0" u="none" strike="noStrike" cap="none">
              <a:solidFill>
                <a:srgbClr val="000000"/>
              </a:solidFill>
              <a:latin typeface="Arial"/>
              <a:ea typeface="Arial"/>
              <a:cs typeface="Arial"/>
              <a:sym typeface="Arial"/>
            </a:endParaRPr>
          </a:p>
        </p:txBody>
      </p:sp>
      <p:sp>
        <p:nvSpPr>
          <p:cNvPr id="455" name="Google Shape;455;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56" name="Google Shape;456;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7" name="Google Shape;457;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58" name="Google Shape;458;g25e11802ac4_0_2108"/>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waves</a:t>
            </a:r>
            <a:r>
              <a:rPr lang="en-US" sz="1700" b="0" i="0" u="none" strike="noStrike" cap="none">
                <a:solidFill>
                  <a:srgbClr val="000000"/>
                </a:solidFill>
                <a:latin typeface="Helvetica Neue Light"/>
                <a:ea typeface="Helvetica Neue Light"/>
                <a:cs typeface="Helvetica Neue Light"/>
                <a:sym typeface="Helvetica Neue Light"/>
              </a:rPr>
              <a:t> impact my life?</a:t>
            </a:r>
            <a:endParaRPr sz="1700" b="0" i="0" u="none" strike="noStrike" cap="none">
              <a:solidFill>
                <a:srgbClr val="000000"/>
              </a:solidFill>
              <a:latin typeface="Arial"/>
              <a:ea typeface="Arial"/>
              <a:cs typeface="Arial"/>
              <a:sym typeface="Arial"/>
            </a:endParaRPr>
          </a:p>
        </p:txBody>
      </p:sp>
      <p:sp>
        <p:nvSpPr>
          <p:cNvPr id="3" name="Google Shape;480;g25e11802ac4_0_2130">
            <a:extLst>
              <a:ext uri="{FF2B5EF4-FFF2-40B4-BE49-F238E27FC236}">
                <a16:creationId xmlns:a16="http://schemas.microsoft.com/office/drawing/2014/main" id="{10F6246D-EAD3-2E0F-C106-9AABAC77B8F0}"/>
              </a:ext>
            </a:extLst>
          </p:cNvPr>
          <p:cNvSpPr txBox="1"/>
          <p:nvPr/>
        </p:nvSpPr>
        <p:spPr>
          <a:xfrm>
            <a:off x="613205" y="1031288"/>
            <a:ext cx="3879204"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374151"/>
                </a:solidFill>
                <a:highlight>
                  <a:srgbClr val="FFFFFF"/>
                </a:highlight>
                <a:latin typeface="Helvetica Light" panose="020B0403020202020204" pitchFamily="34" charset="0"/>
                <a:cs typeface="Calibri" panose="020F0502020204030204" pitchFamily="34" charset="0"/>
              </a:rPr>
              <a:t>A moving up-and-down pattern in the water's surface caused by wind, earthquakes, or other disturbances.</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2" name="Google Shape;539;g25e11802ac4_0_2367">
            <a:extLst>
              <a:ext uri="{FF2B5EF4-FFF2-40B4-BE49-F238E27FC236}">
                <a16:creationId xmlns:a16="http://schemas.microsoft.com/office/drawing/2014/main" id="{817B563B-D01C-3FBE-56D8-C1F93E65995F}"/>
              </a:ext>
            </a:extLst>
          </p:cNvPr>
          <p:cNvSpPr txBox="1"/>
          <p:nvPr/>
        </p:nvSpPr>
        <p:spPr>
          <a:xfrm>
            <a:off x="840200" y="4815231"/>
            <a:ext cx="2780388"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Ripples</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4" name="Google Shape;606;g25e11802ac4_0_2536">
            <a:extLst>
              <a:ext uri="{FF2B5EF4-FFF2-40B4-BE49-F238E27FC236}">
                <a16:creationId xmlns:a16="http://schemas.microsoft.com/office/drawing/2014/main" id="{8B041339-B573-7F2B-5BCF-77427BC1F401}"/>
              </a:ext>
            </a:extLst>
          </p:cNvPr>
          <p:cNvSpPr txBox="1"/>
          <p:nvPr/>
        </p:nvSpPr>
        <p:spPr>
          <a:xfrm>
            <a:off x="6010497" y="3854496"/>
            <a:ext cx="2634684" cy="2031285"/>
          </a:xfrm>
          <a:prstGeom prst="rect">
            <a:avLst/>
          </a:prstGeom>
          <a:noFill/>
          <a:ln>
            <a:noFill/>
          </a:ln>
        </p:spPr>
        <p:txBody>
          <a:bodyPr spcFirstLastPara="1" wrap="square" lIns="91425" tIns="45700" rIns="91425" bIns="45700" anchor="t" anchorCtr="0">
            <a:spAutoFit/>
          </a:bodyPr>
          <a:lstStyle/>
          <a:p>
            <a:pPr algn="r"/>
            <a:r>
              <a:rPr lang="en-US" sz="1800" dirty="0">
                <a:solidFill>
                  <a:srgbClr val="000000"/>
                </a:solidFill>
                <a:effectLst/>
                <a:latin typeface="Helvetica Light" panose="020B0403020202020204" pitchFamily="34" charset="0"/>
              </a:rPr>
              <a:t>Waves shape coastlines and provide enjoyable moments at the beach, and even play a role in the weather. All of these things impact my life.  </a:t>
            </a:r>
          </a:p>
        </p:txBody>
      </p:sp>
    </p:spTree>
    <p:extLst>
      <p:ext uri="{BB962C8B-B14F-4D97-AF65-F5344CB8AC3E}">
        <p14:creationId xmlns:p14="http://schemas.microsoft.com/office/powerpoint/2010/main" val="10323921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668" name="Google Shape;668;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7" name="Google Shape;367;g1f0ceff0c26_1_114"/>
          <p:cNvPicPr preferRelativeResize="0"/>
          <p:nvPr/>
        </p:nvPicPr>
        <p:blipFill>
          <a:blip r:embed="rId3">
            <a:alphaModFix/>
          </a:blip>
          <a:stretch>
            <a:fillRect/>
          </a:stretch>
        </p:blipFill>
        <p:spPr>
          <a:xfrm>
            <a:off x="152400" y="2785200"/>
            <a:ext cx="8839204" cy="3573662"/>
          </a:xfrm>
          <a:prstGeom prst="rect">
            <a:avLst/>
          </a:prstGeom>
          <a:noFill/>
          <a:ln>
            <a:noFill/>
          </a:ln>
        </p:spPr>
      </p:pic>
      <p:sp>
        <p:nvSpPr>
          <p:cNvPr id="368" name="Google Shape;368;g1f0ceff0c26_1_114"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259;g27e576c1a67_0_281">
            <a:extLst>
              <a:ext uri="{FF2B5EF4-FFF2-40B4-BE49-F238E27FC236}">
                <a16:creationId xmlns:a16="http://schemas.microsoft.com/office/drawing/2014/main" id="{F583FE73-2DA7-B58C-1E15-9FBC6FBC193E}"/>
              </a:ext>
            </a:extLst>
          </p:cNvPr>
          <p:cNvSpPr txBox="1"/>
          <p:nvPr/>
        </p:nvSpPr>
        <p:spPr>
          <a:xfrm>
            <a:off x="740100" y="849600"/>
            <a:ext cx="7663800" cy="1092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3400" b="1" u="sng" dirty="0">
                <a:latin typeface="Calibri" panose="020F0502020204030204" pitchFamily="34" charset="0"/>
                <a:ea typeface="Calibri"/>
                <a:cs typeface="Calibri" panose="020F0502020204030204" pitchFamily="34" charset="0"/>
                <a:sym typeface="Calibri"/>
              </a:rPr>
              <a:t>Wave</a:t>
            </a:r>
            <a:r>
              <a:rPr lang="en-US" sz="3400" b="1" dirty="0">
                <a:solidFill>
                  <a:srgbClr val="000000"/>
                </a:solidFill>
                <a:latin typeface="Calibri" panose="020F0502020204030204" pitchFamily="34" charset="0"/>
                <a:ea typeface="Calibri"/>
                <a:cs typeface="Calibri" panose="020F0502020204030204" pitchFamily="34" charset="0"/>
                <a:sym typeface="Calibri"/>
              </a:rPr>
              <a:t>: </a:t>
            </a:r>
            <a:r>
              <a:rPr lang="en-US" sz="3400" dirty="0">
                <a:solidFill>
                  <a:srgbClr val="374151"/>
                </a:solidFill>
                <a:highlight>
                  <a:srgbClr val="FFFFFF"/>
                </a:highlight>
                <a:latin typeface="Calibri" panose="020F0502020204030204" pitchFamily="34" charset="0"/>
                <a:cs typeface="Calibri" panose="020F0502020204030204" pitchFamily="34" charset="0"/>
              </a:rPr>
              <a:t>a moving up-and-down pattern in the water's surface caused by wind, earthquakes, or other disturbances.</a:t>
            </a:r>
            <a:endParaRPr sz="3400" dirty="0">
              <a:solidFill>
                <a:srgbClr val="374151"/>
              </a:solidFill>
              <a:highlight>
                <a:srgbClr val="FFFFFF"/>
              </a:highligh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34705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7e68c1a8e3_0_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g27e68c1a8e3_0_0"/>
          <p:cNvSpPr txBox="1"/>
          <p:nvPr/>
        </p:nvSpPr>
        <p:spPr>
          <a:xfrm>
            <a:off x="467257" y="404359"/>
            <a:ext cx="8209500" cy="1569620"/>
          </a:xfrm>
          <a:prstGeom prst="rect">
            <a:avLst/>
          </a:prstGeom>
          <a:noFill/>
          <a:ln>
            <a:noFill/>
          </a:ln>
        </p:spPr>
        <p:txBody>
          <a:bodyPr spcFirstLastPara="1" wrap="square" lIns="91425" tIns="45700" rIns="91425" bIns="45700" anchor="t" anchorCtr="0">
            <a:spAutoFit/>
          </a:bodyPr>
          <a:lstStyle/>
          <a:p>
            <a:pPr algn="ctr"/>
            <a:r>
              <a:rPr lang="en-US" sz="3200" b="1" i="0" u="none" strike="noStrike" cap="none" dirty="0">
                <a:solidFill>
                  <a:schemeClr val="dk1"/>
                </a:solidFill>
                <a:latin typeface="Calibri" panose="020F0502020204030204" pitchFamily="34" charset="0"/>
                <a:ea typeface="Calibri"/>
                <a:cs typeface="Calibri" panose="020F0502020204030204" pitchFamily="34" charset="0"/>
                <a:sym typeface="Calibri"/>
              </a:rPr>
              <a:t>Big Question: </a:t>
            </a:r>
            <a:r>
              <a:rPr lang="en-US" sz="3200" b="0" i="0" dirty="0">
                <a:solidFill>
                  <a:srgbClr val="000000"/>
                </a:solidFill>
                <a:effectLst/>
                <a:latin typeface="Calibri" panose="020F0502020204030204" pitchFamily="34" charset="0"/>
                <a:cs typeface="Calibri" panose="020F0502020204030204" pitchFamily="34" charset="0"/>
              </a:rPr>
              <a:t>How do ocean waves affect where sea animals live, impact the weather, and connect different parts of the Earth?</a:t>
            </a:r>
            <a:endParaRPr sz="320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136" name="Google Shape;136;g27e68c1a8e3_0_0"/>
          <p:cNvPicPr preferRelativeResize="0"/>
          <p:nvPr/>
        </p:nvPicPr>
        <p:blipFill>
          <a:blip r:embed="rId4">
            <a:alphaModFix/>
          </a:blip>
          <a:stretch>
            <a:fillRect/>
          </a:stretch>
        </p:blipFill>
        <p:spPr>
          <a:xfrm>
            <a:off x="825775" y="2070925"/>
            <a:ext cx="7492449" cy="4214500"/>
          </a:xfrm>
          <a:prstGeom prst="rect">
            <a:avLst/>
          </a:prstGeom>
          <a:noFill/>
          <a:ln>
            <a:noFill/>
          </a:ln>
        </p:spPr>
      </p:pic>
    </p:spTree>
    <p:extLst>
      <p:ext uri="{BB962C8B-B14F-4D97-AF65-F5344CB8AC3E}">
        <p14:creationId xmlns:p14="http://schemas.microsoft.com/office/powerpoint/2010/main" val="30600469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2936c336ece_0_1205"/>
          <p:cNvSpPr txBox="1"/>
          <p:nvPr/>
        </p:nvSpPr>
        <p:spPr>
          <a:xfrm>
            <a:off x="2301071" y="59429"/>
            <a:ext cx="46956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Calibri"/>
                <a:ea typeface="Calibri"/>
                <a:cs typeface="Calibri"/>
                <a:sym typeface="Calibri"/>
              </a:rPr>
              <a:t>Demonstration</a:t>
            </a:r>
            <a:endParaRPr lang="en-US" sz="1400" b="0" i="0" u="none" strike="noStrike" cap="none" dirty="0">
              <a:solidFill>
                <a:srgbClr val="000000"/>
              </a:solidFill>
              <a:latin typeface="Arial"/>
              <a:ea typeface="Arial"/>
              <a:cs typeface="Arial"/>
              <a:sym typeface="Arial"/>
            </a:endParaRPr>
          </a:p>
        </p:txBody>
      </p:sp>
      <p:sp>
        <p:nvSpPr>
          <p:cNvPr id="725" name="Google Shape;725;g2936c336ece_0_1205" descr="Classroom"/>
          <p:cNvSpPr/>
          <p:nvPr/>
        </p:nvSpPr>
        <p:spPr>
          <a:xfrm>
            <a:off x="-1" y="-5"/>
            <a:ext cx="9963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139;gdbff74d4ed_1_1109">
            <a:extLst>
              <a:ext uri="{FF2B5EF4-FFF2-40B4-BE49-F238E27FC236}">
                <a16:creationId xmlns:a16="http://schemas.microsoft.com/office/drawing/2014/main" id="{E4B3286B-58C2-F387-2557-0506F04C2CA7}"/>
              </a:ext>
            </a:extLst>
          </p:cNvPr>
          <p:cNvSpPr txBox="1"/>
          <p:nvPr/>
        </p:nvSpPr>
        <p:spPr>
          <a:xfrm>
            <a:off x="190984" y="1039723"/>
            <a:ext cx="4838216" cy="56938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TEACHER DIRECTIONS:</a:t>
            </a: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Before viewing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Ask students what they already know about waves (water). Tell students today they will be learning about </a:t>
            </a:r>
            <a:r>
              <a:rPr lang="en-US" sz="2000" dirty="0">
                <a:latin typeface="Calibri Light" panose="020F0302020204030204" pitchFamily="34" charset="0"/>
                <a:ea typeface="Calibri"/>
                <a:cs typeface="Calibri Light" panose="020F0302020204030204" pitchFamily="34" charset="0"/>
                <a:sym typeface="Calibri"/>
              </a:rPr>
              <a:t>waves (water).</a:t>
            </a:r>
            <a:endParaRPr lang="en-US" sz="140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000"/>
              <a:buFont typeface="Calibri"/>
              <a:buNone/>
            </a:pPr>
            <a:endPar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During:</a:t>
            </a:r>
            <a:r>
              <a:rPr lang="en-US" sz="2000" b="1" strike="noStrike" cap="none" dirty="0">
                <a:solidFill>
                  <a:srgbClr val="000000"/>
                </a:solidFill>
                <a:latin typeface="Calibri Light" panose="020F0302020204030204" pitchFamily="34" charset="0"/>
                <a:ea typeface="Calibri"/>
                <a:cs typeface="Calibri Light" panose="020F0302020204030204" pitchFamily="34" charset="0"/>
                <a:sym typeface="Calibri"/>
              </a:rPr>
              <a:t> </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Discuss with students how the wind transfers its energy to the water, creating waves. Emphasize that waves are a way for energy to travel across the ocean. Explore the different characteristics of waves based on the strength of the "wind.” Discuss how waves can impact floating objects, showcasing their ability to move energy across the water's surface.</a:t>
            </a:r>
          </a:p>
          <a:p>
            <a:endParaRPr lang="en-US" sz="2000" dirty="0">
              <a:solidFill>
                <a:srgbClr val="374151"/>
              </a:solidFill>
              <a:effectLst/>
              <a:latin typeface="Calibri Light" panose="020F0302020204030204" pitchFamily="34" charset="0"/>
              <a:cs typeface="Calibri Light" panose="020F0302020204030204" pitchFamily="34" charset="0"/>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After</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Tell students that today they will be learning more about </a:t>
            </a:r>
            <a:r>
              <a:rPr lang="en-US" sz="2000" dirty="0">
                <a:latin typeface="Calibri Light" panose="020F0302020204030204" pitchFamily="34" charset="0"/>
                <a:ea typeface="Calibri"/>
                <a:cs typeface="Calibri Light" panose="020F0302020204030204" pitchFamily="34" charset="0"/>
                <a:sym typeface="Calibri"/>
              </a:rPr>
              <a:t>waves (water).</a:t>
            </a:r>
            <a:endParaRPr lang="en-US"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p:txBody>
      </p:sp>
      <p:pic>
        <p:nvPicPr>
          <p:cNvPr id="4" name="Picture 3" descr="A person holding a stick in a blue water&#10;&#10;Description automatically generated">
            <a:extLst>
              <a:ext uri="{FF2B5EF4-FFF2-40B4-BE49-F238E27FC236}">
                <a16:creationId xmlns:a16="http://schemas.microsoft.com/office/drawing/2014/main" id="{CFD3741A-34BB-A6EA-9B3E-ABF5A7E2D5A6}"/>
              </a:ext>
            </a:extLst>
          </p:cNvPr>
          <p:cNvPicPr>
            <a:picLocks noChangeAspect="1"/>
          </p:cNvPicPr>
          <p:nvPr/>
        </p:nvPicPr>
        <p:blipFill>
          <a:blip r:embed="rId4"/>
          <a:stretch>
            <a:fillRect/>
          </a:stretch>
        </p:blipFill>
        <p:spPr>
          <a:xfrm>
            <a:off x="4799309" y="1153909"/>
            <a:ext cx="4139419" cy="5644662"/>
          </a:xfrm>
          <a:prstGeom prst="rect">
            <a:avLst/>
          </a:prstGeom>
        </p:spPr>
      </p:pic>
    </p:spTree>
    <p:extLst>
      <p:ext uri="{BB962C8B-B14F-4D97-AF65-F5344CB8AC3E}">
        <p14:creationId xmlns:p14="http://schemas.microsoft.com/office/powerpoint/2010/main" val="13635820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g28d164d3bd8_0_117"/>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700" name="Google Shape;700;g28d164d3bd8_0_117"/>
          <p:cNvSpPr txBox="1"/>
          <p:nvPr/>
        </p:nvSpPr>
        <p:spPr>
          <a:xfrm>
            <a:off x="2270926" y="1281404"/>
            <a:ext cx="4602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sng" strike="noStrike" cap="none" dirty="0">
                <a:solidFill>
                  <a:schemeClr val="hlink"/>
                </a:solidFill>
                <a:latin typeface="Calibri"/>
                <a:ea typeface="Calibri"/>
                <a:cs typeface="Calibri"/>
                <a:sym typeface="Calibri"/>
                <a:hlinkClick r:id="rId3"/>
              </a:rPr>
              <a:t>Water Waves Simulator</a:t>
            </a:r>
            <a:endParaRPr sz="1400" b="0" i="0" u="none" strike="noStrike" cap="none" dirty="0">
              <a:solidFill>
                <a:srgbClr val="000000"/>
              </a:solidFill>
              <a:latin typeface="Arial"/>
              <a:ea typeface="Arial"/>
              <a:cs typeface="Arial"/>
              <a:sym typeface="Arial"/>
            </a:endParaRPr>
          </a:p>
        </p:txBody>
      </p:sp>
      <p:pic>
        <p:nvPicPr>
          <p:cNvPr id="701" name="Google Shape;701;g28d164d3bd8_0_117"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702" name="Google Shape;702;g28d164d3bd8_0_117"/>
          <p:cNvSpPr txBox="1"/>
          <p:nvPr/>
        </p:nvSpPr>
        <p:spPr>
          <a:xfrm>
            <a:off x="243300" y="2230725"/>
            <a:ext cx="16575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dirty="0">
                <a:solidFill>
                  <a:schemeClr val="dk1"/>
                </a:solidFill>
                <a:latin typeface="Calibri"/>
                <a:ea typeface="Calibri"/>
                <a:cs typeface="Calibri"/>
                <a:sym typeface="Calibri"/>
              </a:rPr>
              <a:t>Click the link above for a simulation to deepen your knowledge of water waves.</a:t>
            </a:r>
            <a:endParaRPr sz="1400" b="0" i="0" u="none" strike="noStrike" cap="none" dirty="0">
              <a:solidFill>
                <a:srgbClr val="000000"/>
              </a:solidFill>
              <a:latin typeface="Arial"/>
              <a:ea typeface="Arial"/>
              <a:cs typeface="Arial"/>
              <a:sym typeface="Arial"/>
            </a:endParaRPr>
          </a:p>
        </p:txBody>
      </p:sp>
      <p:sp>
        <p:nvSpPr>
          <p:cNvPr id="703" name="Google Shape;703;g28d164d3bd8_0_117"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descr="A screenshot of a video game&#10;&#10;Description automatically generated">
            <a:extLst>
              <a:ext uri="{FF2B5EF4-FFF2-40B4-BE49-F238E27FC236}">
                <a16:creationId xmlns:a16="http://schemas.microsoft.com/office/drawing/2014/main" id="{A0CB749B-FB5E-3AFC-EDFB-BF4A32C665F7}"/>
              </a:ext>
            </a:extLst>
          </p:cNvPr>
          <p:cNvPicPr>
            <a:picLocks noChangeAspect="1"/>
          </p:cNvPicPr>
          <p:nvPr/>
        </p:nvPicPr>
        <p:blipFill>
          <a:blip r:embed="rId6"/>
          <a:stretch>
            <a:fillRect/>
          </a:stretch>
        </p:blipFill>
        <p:spPr>
          <a:xfrm>
            <a:off x="2216582" y="2230725"/>
            <a:ext cx="6741906" cy="4108152"/>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pic>
        <p:nvPicPr>
          <p:cNvPr id="710" name="Google Shape;710;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pic>
        <p:nvPicPr>
          <p:cNvPr id="715" name="Google Shape;715;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716" name="Google Shape;716;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717" name="Google Shape;717;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718" name="Google Shape;718;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719" name="Google Shape;719;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1f0ceff0c26_1_27"/>
          <p:cNvSpPr txBox="1">
            <a:spLocks noGrp="1"/>
          </p:cNvSpPr>
          <p:nvPr>
            <p:ph type="title"/>
          </p:nvPr>
        </p:nvSpPr>
        <p:spPr>
          <a:xfrm>
            <a:off x="776400" y="439700"/>
            <a:ext cx="75912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3359"/>
              <a:t>Surface: The top layer or outermost part of something</a:t>
            </a:r>
            <a:endParaRPr sz="3359"/>
          </a:p>
        </p:txBody>
      </p:sp>
      <p:sp>
        <p:nvSpPr>
          <p:cNvPr id="167" name="Google Shape;167;g1f0ceff0c26_1_27" descr="Rewind"/>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8" name="Google Shape;168;g1f0ceff0c26_1_27"/>
          <p:cNvPicPr preferRelativeResize="0"/>
          <p:nvPr/>
        </p:nvPicPr>
        <p:blipFill>
          <a:blip r:embed="rId4">
            <a:alphaModFix/>
          </a:blip>
          <a:stretch>
            <a:fillRect/>
          </a:stretch>
        </p:blipFill>
        <p:spPr>
          <a:xfrm>
            <a:off x="1440875" y="2200325"/>
            <a:ext cx="6262250" cy="41722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1f0ceff0c26_1_37"/>
          <p:cNvSpPr txBox="1">
            <a:spLocks noGrp="1"/>
          </p:cNvSpPr>
          <p:nvPr>
            <p:ph type="title"/>
          </p:nvPr>
        </p:nvSpPr>
        <p:spPr>
          <a:xfrm>
            <a:off x="776400" y="439700"/>
            <a:ext cx="75912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3359"/>
              <a:t>Motion: The act or process of moving or being moved</a:t>
            </a:r>
            <a:endParaRPr sz="3359"/>
          </a:p>
        </p:txBody>
      </p:sp>
      <p:sp>
        <p:nvSpPr>
          <p:cNvPr id="175" name="Google Shape;175;g1f0ceff0c26_1_37" descr="Rewind"/>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6" name="Google Shape;176;g1f0ceff0c26_1_37"/>
          <p:cNvPicPr preferRelativeResize="0"/>
          <p:nvPr/>
        </p:nvPicPr>
        <p:blipFill>
          <a:blip r:embed="rId4">
            <a:alphaModFix/>
          </a:blip>
          <a:stretch>
            <a:fillRect/>
          </a:stretch>
        </p:blipFill>
        <p:spPr>
          <a:xfrm>
            <a:off x="843213" y="1645075"/>
            <a:ext cx="7457572" cy="4970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1f0ceff0c26_1_48"/>
          <p:cNvSpPr txBox="1">
            <a:spLocks noGrp="1"/>
          </p:cNvSpPr>
          <p:nvPr>
            <p:ph type="title"/>
          </p:nvPr>
        </p:nvSpPr>
        <p:spPr>
          <a:xfrm>
            <a:off x="776400" y="439700"/>
            <a:ext cx="75912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3359"/>
              <a:t>Wind: Moving air, especially a natural flow of air parallel to or along the ground.</a:t>
            </a:r>
            <a:endParaRPr sz="3359"/>
          </a:p>
        </p:txBody>
      </p:sp>
      <p:sp>
        <p:nvSpPr>
          <p:cNvPr id="183" name="Google Shape;183;g1f0ceff0c26_1_48" descr="Rewind"/>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4" name="Google Shape;184;g1f0ceff0c26_1_48"/>
          <p:cNvPicPr preferRelativeResize="0"/>
          <p:nvPr/>
        </p:nvPicPr>
        <p:blipFill>
          <a:blip r:embed="rId4">
            <a:alphaModFix/>
          </a:blip>
          <a:stretch>
            <a:fillRect/>
          </a:stretch>
        </p:blipFill>
        <p:spPr>
          <a:xfrm>
            <a:off x="1280888" y="2020225"/>
            <a:ext cx="6582225" cy="43845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TotalTime>
  <Words>3917</Words>
  <Application>Microsoft Macintosh PowerPoint</Application>
  <PresentationFormat>On-screen Show (4:3)</PresentationFormat>
  <Paragraphs>368</Paragraphs>
  <Slides>67</Slides>
  <Notes>67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67</vt:i4>
      </vt:variant>
    </vt:vector>
  </HeadingPairs>
  <TitlesOfParts>
    <vt:vector size="77" baseType="lpstr">
      <vt:lpstr>Calibri</vt:lpstr>
      <vt:lpstr>Helvetica Neue Light</vt:lpstr>
      <vt:lpstr>Inter</vt:lpstr>
      <vt:lpstr>Poppins</vt:lpstr>
      <vt:lpstr>Calibri Light</vt:lpstr>
      <vt:lpstr>Arial</vt:lpstr>
      <vt:lpstr>Helvetica Light</vt:lpstr>
      <vt:lpstr>Helvetica Light</vt:lpstr>
      <vt:lpstr>Söhne</vt:lpstr>
      <vt:lpstr>Office Theme</vt:lpstr>
      <vt:lpstr>PowerPoint Presentation</vt:lpstr>
      <vt:lpstr>PowerPoint Presentation</vt:lpstr>
      <vt:lpstr>PowerPoint Presentation</vt:lpstr>
      <vt:lpstr>PowerPoint Presentation</vt:lpstr>
      <vt:lpstr>PowerPoint Presentation</vt:lpstr>
      <vt:lpstr>Water: The substance that covers most of the Earth's surface, found in oceans, rivers, lakes, and streams</vt:lpstr>
      <vt:lpstr>Surface: The top layer or outermost part of something</vt:lpstr>
      <vt:lpstr>Motion: The act or process of moving or being moved</vt:lpstr>
      <vt:lpstr>Wind: Moving air, especially a natural flow of air parallel to or along the ground.</vt:lpstr>
      <vt:lpstr>PowerPoint Presentation</vt:lpstr>
      <vt:lpstr>Water: The substance that covers most of the Earth's surface, found in ______</vt:lpstr>
      <vt:lpstr>Water: The substance that covers most of the Earth's surface, found in ______</vt:lpstr>
      <vt:lpstr>What is the top layer or outermost part of something?</vt:lpstr>
      <vt:lpstr>What is the top layer or outermost part of something?</vt:lpstr>
      <vt:lpstr>The act or process of moving or being moved:</vt:lpstr>
      <vt:lpstr>The act or process of moving or being moved: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7</cp:revision>
  <dcterms:created xsi:type="dcterms:W3CDTF">2017-05-16T13:21:17Z</dcterms:created>
  <dcterms:modified xsi:type="dcterms:W3CDTF">2024-02-18T07:33:00Z</dcterms:modified>
</cp:coreProperties>
</file>