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46.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174.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69.xml"/>
  <Override ContentType="application/vnd.openxmlformats-officedocument.presentationml.notesSlide+xml" PartName="/ppt/notesSlides/notesSlide177.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179.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67.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164.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16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170.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178.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71.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160.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 id="420" r:id="rId170"/>
    <p:sldId id="421" r:id="rId171"/>
    <p:sldId id="422" r:id="rId172"/>
    <p:sldId id="423" r:id="rId173"/>
    <p:sldId id="424" r:id="rId174"/>
    <p:sldId id="425" r:id="rId175"/>
    <p:sldId id="426" r:id="rId176"/>
    <p:sldId id="427" r:id="rId177"/>
    <p:sldId id="428" r:id="rId178"/>
    <p:sldId id="429" r:id="rId179"/>
    <p:sldId id="430" r:id="rId180"/>
    <p:sldId id="431" r:id="rId181"/>
    <p:sldId id="432" r:id="rId182"/>
    <p:sldId id="433" r:id="rId183"/>
    <p:sldId id="434" r:id="rId184"/>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185" roundtripDataSignature="AMtx7mih/1oninFhXVn3B1fi2uGplsoUO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185" Type="http://customschemas.google.com/relationships/presentationmetadata" Target="metadata"/><Relationship Id="rId49" Type="http://schemas.openxmlformats.org/officeDocument/2006/relationships/slide" Target="slides/slide44.xml"/><Relationship Id="rId184" Type="http://schemas.openxmlformats.org/officeDocument/2006/relationships/slide" Target="slides/slide179.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183" Type="http://schemas.openxmlformats.org/officeDocument/2006/relationships/slide" Target="slides/slide178.xml"/><Relationship Id="rId32" Type="http://schemas.openxmlformats.org/officeDocument/2006/relationships/slide" Target="slides/slide27.xml"/><Relationship Id="rId182" Type="http://schemas.openxmlformats.org/officeDocument/2006/relationships/slide" Target="slides/slide177.xml"/><Relationship Id="rId35" Type="http://schemas.openxmlformats.org/officeDocument/2006/relationships/slide" Target="slides/slide30.xml"/><Relationship Id="rId181" Type="http://schemas.openxmlformats.org/officeDocument/2006/relationships/slide" Target="slides/slide176.xml"/><Relationship Id="rId34" Type="http://schemas.openxmlformats.org/officeDocument/2006/relationships/slide" Target="slides/slide29.xml"/><Relationship Id="rId180" Type="http://schemas.openxmlformats.org/officeDocument/2006/relationships/slide" Target="slides/slide175.xml"/><Relationship Id="rId37" Type="http://schemas.openxmlformats.org/officeDocument/2006/relationships/slide" Target="slides/slide32.xml"/><Relationship Id="rId176" Type="http://schemas.openxmlformats.org/officeDocument/2006/relationships/slide" Target="slides/slide171.xml"/><Relationship Id="rId36" Type="http://schemas.openxmlformats.org/officeDocument/2006/relationships/slide" Target="slides/slide31.xml"/><Relationship Id="rId175" Type="http://schemas.openxmlformats.org/officeDocument/2006/relationships/slide" Target="slides/slide170.xml"/><Relationship Id="rId39" Type="http://schemas.openxmlformats.org/officeDocument/2006/relationships/slide" Target="slides/slide34.xml"/><Relationship Id="rId174" Type="http://schemas.openxmlformats.org/officeDocument/2006/relationships/slide" Target="slides/slide169.xml"/><Relationship Id="rId38" Type="http://schemas.openxmlformats.org/officeDocument/2006/relationships/slide" Target="slides/slide33.xml"/><Relationship Id="rId173" Type="http://schemas.openxmlformats.org/officeDocument/2006/relationships/slide" Target="slides/slide168.xml"/><Relationship Id="rId179" Type="http://schemas.openxmlformats.org/officeDocument/2006/relationships/slide" Target="slides/slide174.xml"/><Relationship Id="rId178" Type="http://schemas.openxmlformats.org/officeDocument/2006/relationships/slide" Target="slides/slide173.xml"/><Relationship Id="rId177" Type="http://schemas.openxmlformats.org/officeDocument/2006/relationships/slide" Target="slides/slide172.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slide" Target="slides/slide124.xml"/><Relationship Id="rId128" Type="http://schemas.openxmlformats.org/officeDocument/2006/relationships/slide" Target="slides/slide123.xml"/><Relationship Id="rId127" Type="http://schemas.openxmlformats.org/officeDocument/2006/relationships/slide" Target="slides/slide122.xml"/><Relationship Id="rId126" Type="http://schemas.openxmlformats.org/officeDocument/2006/relationships/slide" Target="slides/slide121.xml"/><Relationship Id="rId26" Type="http://schemas.openxmlformats.org/officeDocument/2006/relationships/slide" Target="slides/slide21.xml"/><Relationship Id="rId121" Type="http://schemas.openxmlformats.org/officeDocument/2006/relationships/slide" Target="slides/slide116.xml"/><Relationship Id="rId25" Type="http://schemas.openxmlformats.org/officeDocument/2006/relationships/slide" Target="slides/slide20.xml"/><Relationship Id="rId120" Type="http://schemas.openxmlformats.org/officeDocument/2006/relationships/slide" Target="slides/slide115.xml"/><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slide" Target="slides/slide120.xml"/><Relationship Id="rId29" Type="http://schemas.openxmlformats.org/officeDocument/2006/relationships/slide" Target="slides/slide24.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150" Type="http://schemas.openxmlformats.org/officeDocument/2006/relationships/slide" Target="slides/slide145.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slide" Target="slides/slide144.xml"/><Relationship Id="rId4" Type="http://schemas.openxmlformats.org/officeDocument/2006/relationships/slideMaster" Target="slideMasters/slideMaster1.xml"/><Relationship Id="rId148" Type="http://schemas.openxmlformats.org/officeDocument/2006/relationships/slide" Target="slides/slide143.xml"/><Relationship Id="rId9" Type="http://schemas.openxmlformats.org/officeDocument/2006/relationships/slide" Target="slides/slide4.xml"/><Relationship Id="rId143" Type="http://schemas.openxmlformats.org/officeDocument/2006/relationships/slide" Target="slides/slide138.xml"/><Relationship Id="rId142" Type="http://schemas.openxmlformats.org/officeDocument/2006/relationships/slide" Target="slides/slide137.xml"/><Relationship Id="rId141" Type="http://schemas.openxmlformats.org/officeDocument/2006/relationships/slide" Target="slides/slide136.xml"/><Relationship Id="rId140" Type="http://schemas.openxmlformats.org/officeDocument/2006/relationships/slide" Target="slides/slide135.xml"/><Relationship Id="rId5" Type="http://schemas.openxmlformats.org/officeDocument/2006/relationships/notesMaster" Target="notesMasters/notesMaster1.xml"/><Relationship Id="rId147" Type="http://schemas.openxmlformats.org/officeDocument/2006/relationships/slide" Target="slides/slide142.xml"/><Relationship Id="rId6" Type="http://schemas.openxmlformats.org/officeDocument/2006/relationships/slide" Target="slides/slide1.xml"/><Relationship Id="rId146" Type="http://schemas.openxmlformats.org/officeDocument/2006/relationships/slide" Target="slides/slide141.xml"/><Relationship Id="rId7" Type="http://schemas.openxmlformats.org/officeDocument/2006/relationships/slide" Target="slides/slide2.xml"/><Relationship Id="rId145" Type="http://schemas.openxmlformats.org/officeDocument/2006/relationships/slide" Target="slides/slide140.xml"/><Relationship Id="rId8" Type="http://schemas.openxmlformats.org/officeDocument/2006/relationships/slide" Target="slides/slide3.xml"/><Relationship Id="rId144" Type="http://schemas.openxmlformats.org/officeDocument/2006/relationships/slide" Target="slides/slide139.xml"/><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slide" Target="slides/slide134.xml"/><Relationship Id="rId138" Type="http://schemas.openxmlformats.org/officeDocument/2006/relationships/slide" Target="slides/slide133.xml"/><Relationship Id="rId137" Type="http://schemas.openxmlformats.org/officeDocument/2006/relationships/slide" Target="slides/slide132.xml"/><Relationship Id="rId132" Type="http://schemas.openxmlformats.org/officeDocument/2006/relationships/slide" Target="slides/slide127.xml"/><Relationship Id="rId131" Type="http://schemas.openxmlformats.org/officeDocument/2006/relationships/slide" Target="slides/slide126.xml"/><Relationship Id="rId130" Type="http://schemas.openxmlformats.org/officeDocument/2006/relationships/slide" Target="slides/slide125.xml"/><Relationship Id="rId136" Type="http://schemas.openxmlformats.org/officeDocument/2006/relationships/slide" Target="slides/slide131.xml"/><Relationship Id="rId135" Type="http://schemas.openxmlformats.org/officeDocument/2006/relationships/slide" Target="slides/slide130.xml"/><Relationship Id="rId134" Type="http://schemas.openxmlformats.org/officeDocument/2006/relationships/slide" Target="slides/slide129.xml"/><Relationship Id="rId133" Type="http://schemas.openxmlformats.org/officeDocument/2006/relationships/slide" Target="slides/slide128.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172" Type="http://schemas.openxmlformats.org/officeDocument/2006/relationships/slide" Target="slides/slide167.xml"/><Relationship Id="rId65" Type="http://schemas.openxmlformats.org/officeDocument/2006/relationships/slide" Target="slides/slide60.xml"/><Relationship Id="rId171" Type="http://schemas.openxmlformats.org/officeDocument/2006/relationships/slide" Target="slides/slide166.xml"/><Relationship Id="rId68" Type="http://schemas.openxmlformats.org/officeDocument/2006/relationships/slide" Target="slides/slide63.xml"/><Relationship Id="rId170" Type="http://schemas.openxmlformats.org/officeDocument/2006/relationships/slide" Target="slides/slide165.xml"/><Relationship Id="rId67" Type="http://schemas.openxmlformats.org/officeDocument/2006/relationships/slide" Target="slides/slide62.xml"/><Relationship Id="rId60" Type="http://schemas.openxmlformats.org/officeDocument/2006/relationships/slide" Target="slides/slide55.xml"/><Relationship Id="rId165" Type="http://schemas.openxmlformats.org/officeDocument/2006/relationships/slide" Target="slides/slide160.xml"/><Relationship Id="rId69" Type="http://schemas.openxmlformats.org/officeDocument/2006/relationships/slide" Target="slides/slide64.xml"/><Relationship Id="rId164" Type="http://schemas.openxmlformats.org/officeDocument/2006/relationships/slide" Target="slides/slide159.xml"/><Relationship Id="rId163" Type="http://schemas.openxmlformats.org/officeDocument/2006/relationships/slide" Target="slides/slide158.xml"/><Relationship Id="rId162" Type="http://schemas.openxmlformats.org/officeDocument/2006/relationships/slide" Target="slides/slide157.xml"/><Relationship Id="rId169" Type="http://schemas.openxmlformats.org/officeDocument/2006/relationships/slide" Target="slides/slide164.xml"/><Relationship Id="rId168" Type="http://schemas.openxmlformats.org/officeDocument/2006/relationships/slide" Target="slides/slide163.xml"/><Relationship Id="rId167" Type="http://schemas.openxmlformats.org/officeDocument/2006/relationships/slide" Target="slides/slide162.xml"/><Relationship Id="rId166" Type="http://schemas.openxmlformats.org/officeDocument/2006/relationships/slide" Target="slides/slide161.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161" Type="http://schemas.openxmlformats.org/officeDocument/2006/relationships/slide" Target="slides/slide156.xml"/><Relationship Id="rId54" Type="http://schemas.openxmlformats.org/officeDocument/2006/relationships/slide" Target="slides/slide49.xml"/><Relationship Id="rId160" Type="http://schemas.openxmlformats.org/officeDocument/2006/relationships/slide" Target="slides/slide155.xml"/><Relationship Id="rId57" Type="http://schemas.openxmlformats.org/officeDocument/2006/relationships/slide" Target="slides/slide52.xml"/><Relationship Id="rId56" Type="http://schemas.openxmlformats.org/officeDocument/2006/relationships/slide" Target="slides/slide51.xml"/><Relationship Id="rId159" Type="http://schemas.openxmlformats.org/officeDocument/2006/relationships/slide" Target="slides/slide154.xml"/><Relationship Id="rId59" Type="http://schemas.openxmlformats.org/officeDocument/2006/relationships/slide" Target="slides/slide54.xml"/><Relationship Id="rId154" Type="http://schemas.openxmlformats.org/officeDocument/2006/relationships/slide" Target="slides/slide149.xml"/><Relationship Id="rId58" Type="http://schemas.openxmlformats.org/officeDocument/2006/relationships/slide" Target="slides/slide53.xml"/><Relationship Id="rId153" Type="http://schemas.openxmlformats.org/officeDocument/2006/relationships/slide" Target="slides/slide148.xml"/><Relationship Id="rId152" Type="http://schemas.openxmlformats.org/officeDocument/2006/relationships/slide" Target="slides/slide147.xml"/><Relationship Id="rId151" Type="http://schemas.openxmlformats.org/officeDocument/2006/relationships/slide" Target="slides/slide146.xml"/><Relationship Id="rId158" Type="http://schemas.openxmlformats.org/officeDocument/2006/relationships/slide" Target="slides/slide153.xml"/><Relationship Id="rId157" Type="http://schemas.openxmlformats.org/officeDocument/2006/relationships/slide" Target="slides/slide152.xml"/><Relationship Id="rId156" Type="http://schemas.openxmlformats.org/officeDocument/2006/relationships/slide" Target="slides/slide151.xml"/><Relationship Id="rId155" Type="http://schemas.openxmlformats.org/officeDocument/2006/relationships/slide" Target="slides/slide1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g28640247ed3_0_6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g28640247ed3_0_6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A </a:t>
            </a:r>
            <a:r>
              <a:rPr b="1" lang="en-US"/>
              <a:t>wave</a:t>
            </a:r>
            <a:r>
              <a:rPr lang="en-US"/>
              <a:t> is a repeating motion that carries energy from one place to another.</a:t>
            </a:r>
            <a:endParaRPr/>
          </a:p>
        </p:txBody>
      </p:sp>
      <p:sp>
        <p:nvSpPr>
          <p:cNvPr id="194" name="Google Shape;194;g28640247ed3_0_69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g27f7a576e42_0_5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8" name="Google Shape;1218;g27f7a576e42_0_5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a:t>
            </a:r>
            <a:r>
              <a:rPr lang="en-US"/>
              <a:t> </a:t>
            </a:r>
            <a:r>
              <a:rPr b="1" lang="en-US"/>
              <a:t>wavelength</a:t>
            </a:r>
            <a:r>
              <a:rPr lang="en-US"/>
              <a:t> </a:t>
            </a:r>
            <a:r>
              <a:rPr lang="en-US" sz="1200">
                <a:solidFill>
                  <a:schemeClr val="dk1"/>
                </a:solidFill>
              </a:rPr>
              <a:t>from these four choices.</a:t>
            </a:r>
            <a:endParaRPr sz="1200">
              <a:solidFill>
                <a:schemeClr val="dk1"/>
              </a:solidFill>
            </a:endParaRPr>
          </a:p>
        </p:txBody>
      </p:sp>
      <p:sp>
        <p:nvSpPr>
          <p:cNvPr id="1219" name="Google Shape;1219;g27f7a576e42_0_57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7" name="Shape 1237"/>
        <p:cNvGrpSpPr/>
        <p:nvPr/>
      </p:nvGrpSpPr>
      <p:grpSpPr>
        <a:xfrm>
          <a:off x="0" y="0"/>
          <a:ext cx="0" cy="0"/>
          <a:chOff x="0" y="0"/>
          <a:chExt cx="0" cy="0"/>
        </a:xfrm>
      </p:grpSpPr>
      <p:sp>
        <p:nvSpPr>
          <p:cNvPr id="1238" name="Google Shape;1238;g28640247ed3_1_7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9" name="Google Shape;1239;g28640247ed3_1_7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“The distance between two like points on a wave” is correct! This is the definition of </a:t>
            </a:r>
            <a:r>
              <a:rPr b="1" lang="en-US"/>
              <a:t>wavelength</a:t>
            </a:r>
            <a:r>
              <a:rPr b="1" lang="en-US"/>
              <a:t>.</a:t>
            </a:r>
            <a:endParaRPr sz="1200">
              <a:solidFill>
                <a:schemeClr val="dk1"/>
              </a:solidFill>
            </a:endParaRPr>
          </a:p>
        </p:txBody>
      </p:sp>
      <p:sp>
        <p:nvSpPr>
          <p:cNvPr id="1240" name="Google Shape;1240;g28640247ed3_1_7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9" name="Shape 1259"/>
        <p:cNvGrpSpPr/>
        <p:nvPr/>
      </p:nvGrpSpPr>
      <p:grpSpPr>
        <a:xfrm>
          <a:off x="0" y="0"/>
          <a:ext cx="0" cy="0"/>
          <a:chOff x="0" y="0"/>
          <a:chExt cx="0" cy="0"/>
        </a:xfrm>
      </p:grpSpPr>
      <p:sp>
        <p:nvSpPr>
          <p:cNvPr id="1260" name="Google Shape;1260;g27f7a576e42_0_6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1" name="Google Shape;1261;g27f7a576e42_0_6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wavelength</a:t>
            </a:r>
            <a:r>
              <a:rPr lang="en-US"/>
              <a:t>: the distance between two like points on a wave</a:t>
            </a:r>
            <a:endParaRPr>
              <a:solidFill>
                <a:schemeClr val="dk1"/>
              </a:solidFill>
            </a:endParaRPr>
          </a:p>
        </p:txBody>
      </p:sp>
      <p:sp>
        <p:nvSpPr>
          <p:cNvPr id="1262" name="Google Shape;1262;g27f7a576e42_0_6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g27f7a576e42_0_6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5" name="Google Shape;1285;g27f7a576e42_0_6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b="1" lang="en-US"/>
              <a:t>wavelength</a:t>
            </a:r>
            <a:r>
              <a:rPr b="1" lang="en-US"/>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1286" name="Google Shape;1286;g27f7a576e42_0_6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g28640247ed3_1_7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6" name="Google Shape;1306;g28640247ed3_1_7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“The distance between the top of an ocean wave and the next ocean wave” is correct! This is an example of </a:t>
            </a:r>
            <a:r>
              <a:rPr b="1" lang="en-US"/>
              <a:t>wavelength</a:t>
            </a:r>
            <a:r>
              <a:rPr b="1" lang="en-US"/>
              <a:t>.</a:t>
            </a:r>
            <a:endParaRPr sz="1200">
              <a:solidFill>
                <a:schemeClr val="dk1"/>
              </a:solidFill>
            </a:endParaRPr>
          </a:p>
        </p:txBody>
      </p:sp>
      <p:sp>
        <p:nvSpPr>
          <p:cNvPr id="1307" name="Google Shape;1307;g28640247ed3_1_7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6" name="Shape 1326"/>
        <p:cNvGrpSpPr/>
        <p:nvPr/>
      </p:nvGrpSpPr>
      <p:grpSpPr>
        <a:xfrm>
          <a:off x="0" y="0"/>
          <a:ext cx="0" cy="0"/>
          <a:chOff x="0" y="0"/>
          <a:chExt cx="0" cy="0"/>
        </a:xfrm>
      </p:grpSpPr>
      <p:sp>
        <p:nvSpPr>
          <p:cNvPr id="1327" name="Google Shape;1327;g27f7a576e42_0_6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8" name="Google Shape;1328;g27f7a576e42_0_6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b="1" lang="en-US" sz="1100"/>
              <a:t>wavelength</a:t>
            </a:r>
            <a:r>
              <a:rPr lang="en-US" sz="1100"/>
              <a:t>: The </a:t>
            </a:r>
            <a:r>
              <a:rPr lang="en-US" sz="1100"/>
              <a:t>distance between the top of an ocean wave and the next ocean wave</a:t>
            </a:r>
            <a:endParaRPr sz="1100">
              <a:solidFill>
                <a:schemeClr val="dk1"/>
              </a:solidFill>
            </a:endParaRPr>
          </a:p>
        </p:txBody>
      </p:sp>
      <p:sp>
        <p:nvSpPr>
          <p:cNvPr id="1329" name="Google Shape;1329;g27f7a576e42_0_67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1" name="Shape 1351"/>
        <p:cNvGrpSpPr/>
        <p:nvPr/>
      </p:nvGrpSpPr>
      <p:grpSpPr>
        <a:xfrm>
          <a:off x="0" y="0"/>
          <a:ext cx="0" cy="0"/>
          <a:chOff x="0" y="0"/>
          <a:chExt cx="0" cy="0"/>
        </a:xfrm>
      </p:grpSpPr>
      <p:sp>
        <p:nvSpPr>
          <p:cNvPr id="1352" name="Google Shape;1352;g27f7a576e42_0_7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3" name="Google Shape;1353;g27f7a576e42_0_7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does </a:t>
            </a:r>
            <a:r>
              <a:rPr b="1" lang="en-US"/>
              <a:t>wavelength</a:t>
            </a:r>
            <a:r>
              <a:rPr b="1" lang="en-US"/>
              <a:t> </a:t>
            </a:r>
            <a:r>
              <a:rPr lang="en-US"/>
              <a:t>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1354" name="Google Shape;1354;g27f7a576e42_0_70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2" name="Shape 1372"/>
        <p:cNvGrpSpPr/>
        <p:nvPr/>
      </p:nvGrpSpPr>
      <p:grpSpPr>
        <a:xfrm>
          <a:off x="0" y="0"/>
          <a:ext cx="0" cy="0"/>
          <a:chOff x="0" y="0"/>
          <a:chExt cx="0" cy="0"/>
        </a:xfrm>
      </p:grpSpPr>
      <p:sp>
        <p:nvSpPr>
          <p:cNvPr id="1373" name="Google Shape;1373;g28640247ed3_1_8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4" name="Google Shape;1374;g28640247ed3_1_80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“Different wavelengths impact how we see light and hear sound in our environment.” That is correct! This is an example of how </a:t>
            </a:r>
            <a:r>
              <a:rPr b="1" lang="en-US"/>
              <a:t>wavelength</a:t>
            </a:r>
            <a:r>
              <a:rPr b="1" lang="en-US"/>
              <a:t> </a:t>
            </a:r>
            <a:r>
              <a:rPr lang="en-US"/>
              <a:t>impacts your life.</a:t>
            </a:r>
            <a:endParaRPr sz="1200">
              <a:solidFill>
                <a:schemeClr val="dk1"/>
              </a:solidFill>
            </a:endParaRPr>
          </a:p>
        </p:txBody>
      </p:sp>
      <p:sp>
        <p:nvSpPr>
          <p:cNvPr id="1375" name="Google Shape;1375;g28640247ed3_1_80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4" name="Shape 1394"/>
        <p:cNvGrpSpPr/>
        <p:nvPr/>
      </p:nvGrpSpPr>
      <p:grpSpPr>
        <a:xfrm>
          <a:off x="0" y="0"/>
          <a:ext cx="0" cy="0"/>
          <a:chOff x="0" y="0"/>
          <a:chExt cx="0" cy="0"/>
        </a:xfrm>
      </p:grpSpPr>
      <p:sp>
        <p:nvSpPr>
          <p:cNvPr id="1395" name="Google Shape;1395;g27f7a576e42_0_7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6" name="Google Shape;1396;g27f7a576e42_0_7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 </a:t>
            </a:r>
            <a:r>
              <a:rPr b="1" lang="en-US"/>
              <a:t>wavelength</a:t>
            </a:r>
            <a:r>
              <a:rPr b="1" lang="en-US" sz="1200">
                <a:solidFill>
                  <a:schemeClr val="dk1"/>
                </a:solidFill>
              </a:rPr>
              <a:t> </a:t>
            </a:r>
            <a:r>
              <a:rPr lang="en-US" sz="1200">
                <a:solidFill>
                  <a:schemeClr val="dk1"/>
                </a:solidFill>
              </a:rPr>
              <a:t>impact my life?”: Different wavelengths </a:t>
            </a:r>
            <a:r>
              <a:rPr lang="en-US"/>
              <a:t>impact how we see light and hear sound in our environment.</a:t>
            </a:r>
            <a:endParaRPr/>
          </a:p>
        </p:txBody>
      </p:sp>
      <p:sp>
        <p:nvSpPr>
          <p:cNvPr id="1397" name="Google Shape;1397;g27f7a576e42_0_7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0" name="Shape 1420"/>
        <p:cNvGrpSpPr/>
        <p:nvPr/>
      </p:nvGrpSpPr>
      <p:grpSpPr>
        <a:xfrm>
          <a:off x="0" y="0"/>
          <a:ext cx="0" cy="0"/>
          <a:chOff x="0" y="0"/>
          <a:chExt cx="0" cy="0"/>
        </a:xfrm>
      </p:grpSpPr>
      <p:sp>
        <p:nvSpPr>
          <p:cNvPr id="1421" name="Google Shape;1421;g27f7a576e42_0_7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2" name="Google Shape;1422;g27f7a576e42_0_7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1423" name="Google Shape;1423;g27f7a576e42_0_7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 name="Google Shape;202;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203" name="Google Shape;203;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7" name="Shape 1427"/>
        <p:cNvGrpSpPr/>
        <p:nvPr/>
      </p:nvGrpSpPr>
      <p:grpSpPr>
        <a:xfrm>
          <a:off x="0" y="0"/>
          <a:ext cx="0" cy="0"/>
          <a:chOff x="0" y="0"/>
          <a:chExt cx="0" cy="0"/>
        </a:xfrm>
      </p:grpSpPr>
      <p:sp>
        <p:nvSpPr>
          <p:cNvPr id="1428" name="Google Shape;1428;g286db8e9d83_0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9" name="Google Shape;1429;g286db8e9d83_0_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Wavelength</a:t>
            </a:r>
            <a:r>
              <a:rPr lang="en-US"/>
              <a:t> is the distance between two like points on a wave. </a:t>
            </a:r>
            <a:endParaRPr/>
          </a:p>
          <a:p>
            <a:pPr indent="0" lvl="0" marL="0" rtl="0" algn="l">
              <a:lnSpc>
                <a:spcPct val="100000"/>
              </a:lnSpc>
              <a:spcBef>
                <a:spcPts val="0"/>
              </a:spcBef>
              <a:spcAft>
                <a:spcPts val="0"/>
              </a:spcAft>
              <a:buSzPts val="1400"/>
              <a:buNone/>
            </a:pPr>
            <a:r>
              <a:t/>
            </a:r>
            <a:endParaRPr/>
          </a:p>
        </p:txBody>
      </p:sp>
      <p:sp>
        <p:nvSpPr>
          <p:cNvPr id="1430" name="Google Shape;1430;g286db8e9d83_0_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5" name="Shape 1435"/>
        <p:cNvGrpSpPr/>
        <p:nvPr/>
      </p:nvGrpSpPr>
      <p:grpSpPr>
        <a:xfrm>
          <a:off x="0" y="0"/>
          <a:ext cx="0" cy="0"/>
          <a:chOff x="0" y="0"/>
          <a:chExt cx="0" cy="0"/>
        </a:xfrm>
      </p:grpSpPr>
      <p:sp>
        <p:nvSpPr>
          <p:cNvPr id="1436" name="Google Shape;1436;g28640247ed3_1_8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7" name="Google Shape;1437;g28640247ed3_1_8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Let’s reflect again on our big question. Our “big question” is:</a:t>
            </a:r>
            <a:r>
              <a:rPr b="1" lang="en-US"/>
              <a:t> What are the properties of waves and how are they related?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Does anyone have any additional examples to share that haven’t been discussed yet?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 our “big question,” there are two more vocabulary words we need to explore before we move onto our simulation activity.</a:t>
            </a:r>
            <a:endParaRPr/>
          </a:p>
        </p:txBody>
      </p:sp>
      <p:sp>
        <p:nvSpPr>
          <p:cNvPr id="1438" name="Google Shape;1438;g28640247ed3_1_8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1" name="Shape 1451"/>
        <p:cNvGrpSpPr/>
        <p:nvPr/>
      </p:nvGrpSpPr>
      <p:grpSpPr>
        <a:xfrm>
          <a:off x="0" y="0"/>
          <a:ext cx="0" cy="0"/>
          <a:chOff x="0" y="0"/>
          <a:chExt cx="0" cy="0"/>
        </a:xfrm>
      </p:grpSpPr>
      <p:sp>
        <p:nvSpPr>
          <p:cNvPr id="1452" name="Google Shape;1452;g2457f1c068e_3_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3" name="Google Shape;1453;g2457f1c068e_3_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1454" name="Google Shape;1454;g2457f1c068e_3_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7" name="Shape 1487"/>
        <p:cNvGrpSpPr/>
        <p:nvPr/>
      </p:nvGrpSpPr>
      <p:grpSpPr>
        <a:xfrm>
          <a:off x="0" y="0"/>
          <a:ext cx="0" cy="0"/>
          <a:chOff x="0" y="0"/>
          <a:chExt cx="0" cy="0"/>
        </a:xfrm>
      </p:grpSpPr>
      <p:sp>
        <p:nvSpPr>
          <p:cNvPr id="1488" name="Google Shape;1488;g2863c0e7a9d_1_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9" name="Google Shape;1489;g2863c0e7a9d_1_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Today we will learn about </a:t>
            </a:r>
            <a:r>
              <a:rPr b="1" lang="en-US"/>
              <a:t>compression waves</a:t>
            </a:r>
            <a:r>
              <a:rPr lang="en-US"/>
              <a:t>.</a:t>
            </a:r>
            <a:endParaRPr/>
          </a:p>
        </p:txBody>
      </p:sp>
      <p:sp>
        <p:nvSpPr>
          <p:cNvPr id="1490" name="Google Shape;1490;g2863c0e7a9d_1_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6" name="Shape 1496"/>
        <p:cNvGrpSpPr/>
        <p:nvPr/>
      </p:nvGrpSpPr>
      <p:grpSpPr>
        <a:xfrm>
          <a:off x="0" y="0"/>
          <a:ext cx="0" cy="0"/>
          <a:chOff x="0" y="0"/>
          <a:chExt cx="0" cy="0"/>
        </a:xfrm>
      </p:grpSpPr>
      <p:sp>
        <p:nvSpPr>
          <p:cNvPr id="1497" name="Google Shape;1497;g2863c0e7a9d_1_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8" name="Google Shape;1498;g2863c0e7a9d_1_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a:t>What are the properties of waves </a:t>
            </a:r>
            <a:r>
              <a:rPr b="1" lang="en-US" sz="1200"/>
              <a:t>and how are they related</a:t>
            </a:r>
            <a:r>
              <a:rPr b="1" lang="en-US"/>
              <a:t>?</a:t>
            </a:r>
            <a:endParaRPr b="1"/>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1499" name="Google Shape;1499;g2863c0e7a9d_1_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2" name="Shape 1512"/>
        <p:cNvGrpSpPr/>
        <p:nvPr/>
      </p:nvGrpSpPr>
      <p:grpSpPr>
        <a:xfrm>
          <a:off x="0" y="0"/>
          <a:ext cx="0" cy="0"/>
          <a:chOff x="0" y="0"/>
          <a:chExt cx="0" cy="0"/>
        </a:xfrm>
      </p:grpSpPr>
      <p:sp>
        <p:nvSpPr>
          <p:cNvPr id="1513" name="Google Shape;1513;g2863c0e7a9d_1_1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4" name="Google Shape;1514;g2863c0e7a9d_1_1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Referring to prior topics that are relevant and on topic helps students make connections to the new content they will be learning and tie it to prior knowledge.</a:t>
            </a:r>
            <a:endParaRPr/>
          </a:p>
        </p:txBody>
      </p:sp>
      <p:sp>
        <p:nvSpPr>
          <p:cNvPr id="1515" name="Google Shape;1515;g2863c0e7a9d_1_1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8" name="Shape 1518"/>
        <p:cNvGrpSpPr/>
        <p:nvPr/>
      </p:nvGrpSpPr>
      <p:grpSpPr>
        <a:xfrm>
          <a:off x="0" y="0"/>
          <a:ext cx="0" cy="0"/>
          <a:chOff x="0" y="0"/>
          <a:chExt cx="0" cy="0"/>
        </a:xfrm>
      </p:grpSpPr>
      <p:sp>
        <p:nvSpPr>
          <p:cNvPr id="1519" name="Google Shape;1519;g286db8e9d83_0_4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0" name="Google Shape;1520;g286db8e9d83_0_4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200"/>
              <a:buFont typeface="Calibri"/>
              <a:buNone/>
            </a:pPr>
            <a:r>
              <a:rPr lang="en-US"/>
              <a:t>A </a:t>
            </a:r>
            <a:r>
              <a:rPr b="1" lang="en-US"/>
              <a:t>wave</a:t>
            </a:r>
            <a:r>
              <a:rPr lang="en-US"/>
              <a:t> is a repeating motion that carries energy from one place to another.</a:t>
            </a:r>
            <a:endParaRPr/>
          </a:p>
        </p:txBody>
      </p:sp>
      <p:sp>
        <p:nvSpPr>
          <p:cNvPr id="1521" name="Google Shape;1521;g286db8e9d83_0_4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7" name="Shape 1527"/>
        <p:cNvGrpSpPr/>
        <p:nvPr/>
      </p:nvGrpSpPr>
      <p:grpSpPr>
        <a:xfrm>
          <a:off x="0" y="0"/>
          <a:ext cx="0" cy="0"/>
          <a:chOff x="0" y="0"/>
          <a:chExt cx="0" cy="0"/>
        </a:xfrm>
      </p:grpSpPr>
      <p:sp>
        <p:nvSpPr>
          <p:cNvPr id="1528" name="Google Shape;1528;g2863c0e7a9d_1_3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9" name="Google Shape;1529;g2863c0e7a9d_1_3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Wavelength</a:t>
            </a:r>
            <a:r>
              <a:rPr lang="en-US"/>
              <a:t> is the distance between two like points on a wave. </a:t>
            </a:r>
            <a:endParaRPr/>
          </a:p>
          <a:p>
            <a:pPr indent="0" lvl="0" marL="0" rtl="0" algn="l">
              <a:lnSpc>
                <a:spcPct val="100000"/>
              </a:lnSpc>
              <a:spcBef>
                <a:spcPts val="0"/>
              </a:spcBef>
              <a:spcAft>
                <a:spcPts val="0"/>
              </a:spcAft>
              <a:buSzPts val="1400"/>
              <a:buNone/>
            </a:pPr>
            <a:r>
              <a:t/>
            </a:r>
            <a:endParaRPr/>
          </a:p>
        </p:txBody>
      </p:sp>
      <p:sp>
        <p:nvSpPr>
          <p:cNvPr id="1530" name="Google Shape;1530;g2863c0e7a9d_1_3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5" name="Shape 1535"/>
        <p:cNvGrpSpPr/>
        <p:nvPr/>
      </p:nvGrpSpPr>
      <p:grpSpPr>
        <a:xfrm>
          <a:off x="0" y="0"/>
          <a:ext cx="0" cy="0"/>
          <a:chOff x="0" y="0"/>
          <a:chExt cx="0" cy="0"/>
        </a:xfrm>
      </p:grpSpPr>
      <p:sp>
        <p:nvSpPr>
          <p:cNvPr id="1536" name="Google Shape;1536;g2863c0e7a9d_1_1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7" name="Google Shape;1537;g2863c0e7a9d_1_1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Remember to make adjustments to your lesson and content if you see some students not demonstrating understanding, this can help them make connections and prevent frustration.</a:t>
            </a:r>
            <a:endParaRPr/>
          </a:p>
        </p:txBody>
      </p:sp>
      <p:sp>
        <p:nvSpPr>
          <p:cNvPr id="1538" name="Google Shape;1538;g2863c0e7a9d_1_1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1" name="Shape 1541"/>
        <p:cNvGrpSpPr/>
        <p:nvPr/>
      </p:nvGrpSpPr>
      <p:grpSpPr>
        <a:xfrm>
          <a:off x="0" y="0"/>
          <a:ext cx="0" cy="0"/>
          <a:chOff x="0" y="0"/>
          <a:chExt cx="0" cy="0"/>
        </a:xfrm>
      </p:grpSpPr>
      <p:sp>
        <p:nvSpPr>
          <p:cNvPr id="1542" name="Google Shape;1542;g2863c0e7a9d_1_1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3" name="Google Shape;1543;g2863c0e7a9d_1_1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wave is a _________ ___________ that carries energy from one place to another.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[repeating motion]</a:t>
            </a:r>
            <a:endParaRPr/>
          </a:p>
        </p:txBody>
      </p:sp>
      <p:sp>
        <p:nvSpPr>
          <p:cNvPr id="1544" name="Google Shape;1544;g2863c0e7a9d_1_1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27e576c1a67_0_3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g27e576c1a67_0_3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a:t>
            </a:r>
            <a:r>
              <a:rPr lang="en-US"/>
              <a:t>a wave</a:t>
            </a:r>
            <a:r>
              <a:rPr lang="en-US"/>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200"/>
              <a:buFont typeface="Calibri"/>
              <a:buNone/>
            </a:pPr>
            <a:r>
              <a:rPr lang="en-US"/>
              <a:t>[A repeating motion that carries energy from one place to another]</a:t>
            </a:r>
            <a:endParaRPr/>
          </a:p>
        </p:txBody>
      </p:sp>
      <p:sp>
        <p:nvSpPr>
          <p:cNvPr id="209" name="Google Shape;209;g27e576c1a67_0_3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9" name="Shape 1549"/>
        <p:cNvGrpSpPr/>
        <p:nvPr/>
      </p:nvGrpSpPr>
      <p:grpSpPr>
        <a:xfrm>
          <a:off x="0" y="0"/>
          <a:ext cx="0" cy="0"/>
          <a:chOff x="0" y="0"/>
          <a:chExt cx="0" cy="0"/>
        </a:xfrm>
      </p:grpSpPr>
      <p:sp>
        <p:nvSpPr>
          <p:cNvPr id="1550" name="Google Shape;1550;g286db8e9d83_0_46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1" name="Google Shape;1551;g286db8e9d83_0_46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wave is a </a:t>
            </a:r>
            <a:r>
              <a:rPr b="1" lang="en-US" u="sng"/>
              <a:t>repeating motion</a:t>
            </a:r>
            <a:r>
              <a:rPr lang="en-US"/>
              <a:t> that carries energy from one place to another.</a:t>
            </a:r>
            <a:endParaRPr/>
          </a:p>
        </p:txBody>
      </p:sp>
      <p:sp>
        <p:nvSpPr>
          <p:cNvPr id="1552" name="Google Shape;1552;g286db8e9d83_0_4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7" name="Shape 1557"/>
        <p:cNvGrpSpPr/>
        <p:nvPr/>
      </p:nvGrpSpPr>
      <p:grpSpPr>
        <a:xfrm>
          <a:off x="0" y="0"/>
          <a:ext cx="0" cy="0"/>
          <a:chOff x="0" y="0"/>
          <a:chExt cx="0" cy="0"/>
        </a:xfrm>
      </p:grpSpPr>
      <p:sp>
        <p:nvSpPr>
          <p:cNvPr id="1558" name="Google Shape;1558;g2863c0e7a9d_1_1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9" name="Google Shape;1559;g2863c0e7a9d_1_1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True or False: Wavelength is the distance between two like points on a wave.</a:t>
            </a:r>
            <a:endParaRPr/>
          </a:p>
        </p:txBody>
      </p:sp>
      <p:sp>
        <p:nvSpPr>
          <p:cNvPr id="1560" name="Google Shape;1560;g2863c0e7a9d_1_1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5" name="Shape 1565"/>
        <p:cNvGrpSpPr/>
        <p:nvPr/>
      </p:nvGrpSpPr>
      <p:grpSpPr>
        <a:xfrm>
          <a:off x="0" y="0"/>
          <a:ext cx="0" cy="0"/>
          <a:chOff x="0" y="0"/>
          <a:chExt cx="0" cy="0"/>
        </a:xfrm>
      </p:grpSpPr>
      <p:sp>
        <p:nvSpPr>
          <p:cNvPr id="1566" name="Google Shape;1566;g286db8e9d83_0_4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7" name="Google Shape;1567;g286db8e9d83_0_4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True: </a:t>
            </a:r>
            <a:r>
              <a:rPr lang="en-US"/>
              <a:t>Wavelength is the distance between two like points on a wave.</a:t>
            </a:r>
            <a:endParaRPr/>
          </a:p>
        </p:txBody>
      </p:sp>
      <p:sp>
        <p:nvSpPr>
          <p:cNvPr id="1568" name="Google Shape;1568;g286db8e9d83_0_4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3" name="Shape 1573"/>
        <p:cNvGrpSpPr/>
        <p:nvPr/>
      </p:nvGrpSpPr>
      <p:grpSpPr>
        <a:xfrm>
          <a:off x="0" y="0"/>
          <a:ext cx="0" cy="0"/>
          <a:chOff x="0" y="0"/>
          <a:chExt cx="0" cy="0"/>
        </a:xfrm>
      </p:grpSpPr>
      <p:sp>
        <p:nvSpPr>
          <p:cNvPr id="1574" name="Google Shape;1574;g2863c0e7a9d_1_2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5" name="Google Shape;1575;g2863c0e7a9d_1_2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our new term, </a:t>
            </a:r>
            <a:r>
              <a:rPr b="1" lang="en-US"/>
              <a:t>compression wave</a:t>
            </a:r>
            <a:r>
              <a:rPr lang="en-US"/>
              <a:t>.</a:t>
            </a:r>
            <a:endParaRPr/>
          </a:p>
        </p:txBody>
      </p:sp>
      <p:sp>
        <p:nvSpPr>
          <p:cNvPr id="1576" name="Google Shape;1576;g2863c0e7a9d_1_2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1" name="Shape 1581"/>
        <p:cNvGrpSpPr/>
        <p:nvPr/>
      </p:nvGrpSpPr>
      <p:grpSpPr>
        <a:xfrm>
          <a:off x="0" y="0"/>
          <a:ext cx="0" cy="0"/>
          <a:chOff x="0" y="0"/>
          <a:chExt cx="0" cy="0"/>
        </a:xfrm>
      </p:grpSpPr>
      <p:sp>
        <p:nvSpPr>
          <p:cNvPr id="1582" name="Google Shape;1582;g2863c0e7a9d_1_2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3" name="Google Shape;1583;g2863c0e7a9d_1_2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A compression wave </a:t>
            </a:r>
            <a:r>
              <a:rPr lang="en-US"/>
              <a:t> is a type of wave where the particles move back and forth in the same direction the wave is moving.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When providing more student-friendly definitions, it is helpful to provide students with cues so that they can be prepared and know what to expect and be ready to copy down the information.</a:t>
            </a:r>
            <a:endParaRPr/>
          </a:p>
        </p:txBody>
      </p:sp>
      <p:sp>
        <p:nvSpPr>
          <p:cNvPr id="1584" name="Google Shape;1584;g2863c0e7a9d_1_2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0" name="Shape 1590"/>
        <p:cNvGrpSpPr/>
        <p:nvPr/>
      </p:nvGrpSpPr>
      <p:grpSpPr>
        <a:xfrm>
          <a:off x="0" y="0"/>
          <a:ext cx="0" cy="0"/>
          <a:chOff x="0" y="0"/>
          <a:chExt cx="0" cy="0"/>
        </a:xfrm>
      </p:grpSpPr>
      <p:sp>
        <p:nvSpPr>
          <p:cNvPr id="1591" name="Google Shape;1591;g2863c0e7a9d_1_2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2" name="Google Shape;1592;g2863c0e7a9d_1_2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1593" name="Google Shape;1593;g2863c0e7a9d_1_2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6" name="Shape 1596"/>
        <p:cNvGrpSpPr/>
        <p:nvPr/>
      </p:nvGrpSpPr>
      <p:grpSpPr>
        <a:xfrm>
          <a:off x="0" y="0"/>
          <a:ext cx="0" cy="0"/>
          <a:chOff x="0" y="0"/>
          <a:chExt cx="0" cy="0"/>
        </a:xfrm>
      </p:grpSpPr>
      <p:sp>
        <p:nvSpPr>
          <p:cNvPr id="1597" name="Google Shape;1597;g2863c0e7a9d_1_2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8" name="Google Shape;1598;g2863c0e7a9d_1_2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compression wave is a type of wave where the particles move back and forth in the _______ ________ the wave is moving.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same direction]</a:t>
            </a:r>
            <a:endParaRPr/>
          </a:p>
        </p:txBody>
      </p:sp>
      <p:sp>
        <p:nvSpPr>
          <p:cNvPr id="1599" name="Google Shape;1599;g2863c0e7a9d_1_2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5" name="Shape 1605"/>
        <p:cNvGrpSpPr/>
        <p:nvPr/>
      </p:nvGrpSpPr>
      <p:grpSpPr>
        <a:xfrm>
          <a:off x="0" y="0"/>
          <a:ext cx="0" cy="0"/>
          <a:chOff x="0" y="0"/>
          <a:chExt cx="0" cy="0"/>
        </a:xfrm>
      </p:grpSpPr>
      <p:sp>
        <p:nvSpPr>
          <p:cNvPr id="1606" name="Google Shape;1606;g286db8e9d83_0_4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7" name="Google Shape;1607;g286db8e9d83_0_4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A compression wave is a type of wave where the particles move back and forth in the </a:t>
            </a:r>
            <a:r>
              <a:rPr b="1" lang="en-US"/>
              <a:t>same direction</a:t>
            </a:r>
            <a:r>
              <a:rPr lang="en-US"/>
              <a:t> the wave is moving.</a:t>
            </a:r>
            <a:endParaRPr/>
          </a:p>
          <a:p>
            <a:pPr indent="0" lvl="0" marL="0" rtl="0" algn="l">
              <a:spcBef>
                <a:spcPts val="0"/>
              </a:spcBef>
              <a:spcAft>
                <a:spcPts val="0"/>
              </a:spcAft>
              <a:buClr>
                <a:schemeClr val="dk1"/>
              </a:buClr>
              <a:buSzPts val="1400"/>
              <a:buFont typeface="Arial"/>
              <a:buNone/>
            </a:pPr>
            <a:r>
              <a:t/>
            </a:r>
            <a:endParaRPr/>
          </a:p>
        </p:txBody>
      </p:sp>
      <p:sp>
        <p:nvSpPr>
          <p:cNvPr id="1608" name="Google Shape;1608;g286db8e9d83_0_4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4" name="Shape 1614"/>
        <p:cNvGrpSpPr/>
        <p:nvPr/>
      </p:nvGrpSpPr>
      <p:grpSpPr>
        <a:xfrm>
          <a:off x="0" y="0"/>
          <a:ext cx="0" cy="0"/>
          <a:chOff x="0" y="0"/>
          <a:chExt cx="0" cy="0"/>
        </a:xfrm>
      </p:grpSpPr>
      <p:sp>
        <p:nvSpPr>
          <p:cNvPr id="1615" name="Google Shape;1615;g27f7a576e42_0_8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6" name="Google Shape;1616;g27f7a576e42_0_8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1617" name="Google Shape;1617;g27f7a576e42_0_8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1" name="Shape 1621"/>
        <p:cNvGrpSpPr/>
        <p:nvPr/>
      </p:nvGrpSpPr>
      <p:grpSpPr>
        <a:xfrm>
          <a:off x="0" y="0"/>
          <a:ext cx="0" cy="0"/>
          <a:chOff x="0" y="0"/>
          <a:chExt cx="0" cy="0"/>
        </a:xfrm>
      </p:grpSpPr>
      <p:sp>
        <p:nvSpPr>
          <p:cNvPr id="1622" name="Google Shape;1622;g2863c0e7a9d_1_3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3" name="Google Shape;1623;g2863c0e7a9d_1_3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Compression waves move like a slinky. If you push one end of the slinky toward the other and then pull it back, you create sections of a slinky that are bunched up and others that are spread out. Like the slinky, the compression waves have sections where the </a:t>
            </a:r>
            <a:r>
              <a:rPr lang="en-US"/>
              <a:t>particles</a:t>
            </a:r>
            <a:r>
              <a:rPr lang="en-US"/>
              <a:t> of bunched together tightly and sections where they are spread out. </a:t>
            </a:r>
            <a:endParaRPr/>
          </a:p>
        </p:txBody>
      </p:sp>
      <p:sp>
        <p:nvSpPr>
          <p:cNvPr id="1624" name="Google Shape;1624;g2863c0e7a9d_1_35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217" name="Google Shape;217;p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8" name="Shape 1628"/>
        <p:cNvGrpSpPr/>
        <p:nvPr/>
      </p:nvGrpSpPr>
      <p:grpSpPr>
        <a:xfrm>
          <a:off x="0" y="0"/>
          <a:ext cx="0" cy="0"/>
          <a:chOff x="0" y="0"/>
          <a:chExt cx="0" cy="0"/>
        </a:xfrm>
      </p:grpSpPr>
      <p:sp>
        <p:nvSpPr>
          <p:cNvPr id="1629" name="Google Shape;1629;g2863c0e7a9d_1_3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0" name="Google Shape;1630;g2863c0e7a9d_1_3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Compression waves have two sections. Compressions are areas where the particles are the closest together. </a:t>
            </a:r>
            <a:endParaRPr/>
          </a:p>
        </p:txBody>
      </p:sp>
      <p:sp>
        <p:nvSpPr>
          <p:cNvPr id="1631" name="Google Shape;1631;g2863c0e7a9d_1_3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6" name="Shape 1636"/>
        <p:cNvGrpSpPr/>
        <p:nvPr/>
      </p:nvGrpSpPr>
      <p:grpSpPr>
        <a:xfrm>
          <a:off x="0" y="0"/>
          <a:ext cx="0" cy="0"/>
          <a:chOff x="0" y="0"/>
          <a:chExt cx="0" cy="0"/>
        </a:xfrm>
      </p:grpSpPr>
      <p:sp>
        <p:nvSpPr>
          <p:cNvPr id="1637" name="Google Shape;1637;g286db8e9d83_0_4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8" name="Google Shape;1638;g286db8e9d83_0_4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Rarefactions</a:t>
            </a:r>
            <a:r>
              <a:rPr lang="en-US"/>
              <a:t> are areas where the particles are most spread out. </a:t>
            </a:r>
            <a:endParaRPr/>
          </a:p>
        </p:txBody>
      </p:sp>
      <p:sp>
        <p:nvSpPr>
          <p:cNvPr id="1639" name="Google Shape;1639;g286db8e9d83_0_4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4" name="Shape 1644"/>
        <p:cNvGrpSpPr/>
        <p:nvPr/>
      </p:nvGrpSpPr>
      <p:grpSpPr>
        <a:xfrm>
          <a:off x="0" y="0"/>
          <a:ext cx="0" cy="0"/>
          <a:chOff x="0" y="0"/>
          <a:chExt cx="0" cy="0"/>
        </a:xfrm>
      </p:grpSpPr>
      <p:sp>
        <p:nvSpPr>
          <p:cNvPr id="1645" name="Google Shape;1645;g286db8e9d83_0_5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6" name="Google Shape;1646;g286db8e9d83_0_5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compression wave’s wavelength can be measured from one area of compression to the next, or one area of rarefaction to the next. </a:t>
            </a:r>
            <a:endParaRPr/>
          </a:p>
        </p:txBody>
      </p:sp>
      <p:sp>
        <p:nvSpPr>
          <p:cNvPr id="1647" name="Google Shape;1647;g286db8e9d83_0_5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1" name="Shape 1651"/>
        <p:cNvGrpSpPr/>
        <p:nvPr/>
      </p:nvGrpSpPr>
      <p:grpSpPr>
        <a:xfrm>
          <a:off x="0" y="0"/>
          <a:ext cx="0" cy="0"/>
          <a:chOff x="0" y="0"/>
          <a:chExt cx="0" cy="0"/>
        </a:xfrm>
      </p:grpSpPr>
      <p:sp>
        <p:nvSpPr>
          <p:cNvPr id="1652" name="Google Shape;1652;g286db8e9d83_0_6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3" name="Google Shape;1653;g286db8e9d83_0_6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Compression waves need some kind of matter, called a </a:t>
            </a:r>
            <a:r>
              <a:rPr b="1" lang="en-US"/>
              <a:t>medium</a:t>
            </a:r>
            <a:r>
              <a:rPr lang="en-US"/>
              <a:t>, to travel though. They can travel through solids, liquids, or gases - like air.  Without a medium, there is nothing to move back and forth. </a:t>
            </a:r>
            <a:endParaRPr/>
          </a:p>
        </p:txBody>
      </p:sp>
      <p:sp>
        <p:nvSpPr>
          <p:cNvPr id="1654" name="Google Shape;1654;g286db8e9d83_0_68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8" name="Shape 1658"/>
        <p:cNvGrpSpPr/>
        <p:nvPr/>
      </p:nvGrpSpPr>
      <p:grpSpPr>
        <a:xfrm>
          <a:off x="0" y="0"/>
          <a:ext cx="0" cy="0"/>
          <a:chOff x="0" y="0"/>
          <a:chExt cx="0" cy="0"/>
        </a:xfrm>
      </p:grpSpPr>
      <p:sp>
        <p:nvSpPr>
          <p:cNvPr id="1659" name="Google Shape;1659;g2863c0e7a9d_1_3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0" name="Google Shape;1660;g2863c0e7a9d_1_3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1661" name="Google Shape;1661;g2863c0e7a9d_1_38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4" name="Shape 1664"/>
        <p:cNvGrpSpPr/>
        <p:nvPr/>
      </p:nvGrpSpPr>
      <p:grpSpPr>
        <a:xfrm>
          <a:off x="0" y="0"/>
          <a:ext cx="0" cy="0"/>
          <a:chOff x="0" y="0"/>
          <a:chExt cx="0" cy="0"/>
        </a:xfrm>
      </p:grpSpPr>
      <p:sp>
        <p:nvSpPr>
          <p:cNvPr id="1665" name="Google Shape;1665;g2863c0e7a9d_1_3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6" name="Google Shape;1666;g2863c0e7a9d_1_3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part of a compression wave is this?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compression]</a:t>
            </a:r>
            <a:endParaRPr/>
          </a:p>
        </p:txBody>
      </p:sp>
      <p:sp>
        <p:nvSpPr>
          <p:cNvPr id="1667" name="Google Shape;1667;g2863c0e7a9d_1_39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5" name="Shape 1675"/>
        <p:cNvGrpSpPr/>
        <p:nvPr/>
      </p:nvGrpSpPr>
      <p:grpSpPr>
        <a:xfrm>
          <a:off x="0" y="0"/>
          <a:ext cx="0" cy="0"/>
          <a:chOff x="0" y="0"/>
          <a:chExt cx="0" cy="0"/>
        </a:xfrm>
      </p:grpSpPr>
      <p:sp>
        <p:nvSpPr>
          <p:cNvPr id="1676" name="Google Shape;1676;g286db8e9d83_0_5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7" name="Google Shape;1677;g286db8e9d83_0_5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part of a compression wave is this?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compression]</a:t>
            </a:r>
            <a:endParaRPr/>
          </a:p>
        </p:txBody>
      </p:sp>
      <p:sp>
        <p:nvSpPr>
          <p:cNvPr id="1678" name="Google Shape;1678;g286db8e9d83_0_5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6" name="Shape 1686"/>
        <p:cNvGrpSpPr/>
        <p:nvPr/>
      </p:nvGrpSpPr>
      <p:grpSpPr>
        <a:xfrm>
          <a:off x="0" y="0"/>
          <a:ext cx="0" cy="0"/>
          <a:chOff x="0" y="0"/>
          <a:chExt cx="0" cy="0"/>
        </a:xfrm>
      </p:grpSpPr>
      <p:sp>
        <p:nvSpPr>
          <p:cNvPr id="1687" name="Google Shape;1687;g2863c0e7a9d_1_4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8" name="Google Shape;1688;g2863c0e7a9d_1_4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How do you measure wavelength for a compression wave?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[length from one area of compression or rarefaction to the next]</a:t>
            </a:r>
            <a:endParaRPr/>
          </a:p>
        </p:txBody>
      </p:sp>
      <p:sp>
        <p:nvSpPr>
          <p:cNvPr id="1689" name="Google Shape;1689;g2863c0e7a9d_1_40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4" name="Shape 1694"/>
        <p:cNvGrpSpPr/>
        <p:nvPr/>
      </p:nvGrpSpPr>
      <p:grpSpPr>
        <a:xfrm>
          <a:off x="0" y="0"/>
          <a:ext cx="0" cy="0"/>
          <a:chOff x="0" y="0"/>
          <a:chExt cx="0" cy="0"/>
        </a:xfrm>
      </p:grpSpPr>
      <p:sp>
        <p:nvSpPr>
          <p:cNvPr id="1695" name="Google Shape;1695;g286db8e9d83_0_6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6" name="Google Shape;1696;g286db8e9d83_0_6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Compression waves move through a _________</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medium]</a:t>
            </a:r>
            <a:endParaRPr/>
          </a:p>
        </p:txBody>
      </p:sp>
      <p:sp>
        <p:nvSpPr>
          <p:cNvPr id="1697" name="Google Shape;1697;g286db8e9d83_0_69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3" name="Shape 1703"/>
        <p:cNvGrpSpPr/>
        <p:nvPr/>
      </p:nvGrpSpPr>
      <p:grpSpPr>
        <a:xfrm>
          <a:off x="0" y="0"/>
          <a:ext cx="0" cy="0"/>
          <a:chOff x="0" y="0"/>
          <a:chExt cx="0" cy="0"/>
        </a:xfrm>
      </p:grpSpPr>
      <p:sp>
        <p:nvSpPr>
          <p:cNvPr id="1704" name="Google Shape;1704;g286db8e9d83_0_6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5" name="Google Shape;1705;g286db8e9d83_0_6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Compression waves move through a </a:t>
            </a:r>
            <a:r>
              <a:rPr b="1" lang="en-US"/>
              <a:t>medium</a:t>
            </a:r>
            <a:r>
              <a:rPr lang="en-US"/>
              <a:t>.</a:t>
            </a:r>
            <a:endParaRPr/>
          </a:p>
        </p:txBody>
      </p:sp>
      <p:sp>
        <p:nvSpPr>
          <p:cNvPr id="1706" name="Google Shape;1706;g286db8e9d83_0_68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7e576c1a67_0_44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27e576c1a67_0_4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Imagine a drop of water hitting a pond. This drop creates ripples of water moving up and down as they spread out from the center. Waves are like tiny ripples that move energy from one place to another. </a:t>
            </a:r>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2" name="Shape 1712"/>
        <p:cNvGrpSpPr/>
        <p:nvPr/>
      </p:nvGrpSpPr>
      <p:grpSpPr>
        <a:xfrm>
          <a:off x="0" y="0"/>
          <a:ext cx="0" cy="0"/>
          <a:chOff x="0" y="0"/>
          <a:chExt cx="0" cy="0"/>
        </a:xfrm>
      </p:grpSpPr>
      <p:sp>
        <p:nvSpPr>
          <p:cNvPr id="1713" name="Google Shape;1713;g2863c0e7a9d_1_4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4" name="Google Shape;1714;g2863c0e7a9d_1_4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compression waves</a:t>
            </a:r>
            <a:r>
              <a:rPr lang="en-US"/>
              <a:t>.  </a:t>
            </a:r>
            <a:endParaRPr/>
          </a:p>
        </p:txBody>
      </p:sp>
      <p:sp>
        <p:nvSpPr>
          <p:cNvPr id="1715" name="Google Shape;1715;g2863c0e7a9d_1_4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9" name="Shape 1719"/>
        <p:cNvGrpSpPr/>
        <p:nvPr/>
      </p:nvGrpSpPr>
      <p:grpSpPr>
        <a:xfrm>
          <a:off x="0" y="0"/>
          <a:ext cx="0" cy="0"/>
          <a:chOff x="0" y="0"/>
          <a:chExt cx="0" cy="0"/>
        </a:xfrm>
      </p:grpSpPr>
      <p:sp>
        <p:nvSpPr>
          <p:cNvPr id="1720" name="Google Shape;1720;g2863c0e7a9d_1_4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1" name="Google Shape;1721;g2863c0e7a9d_1_4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Sound waves are a kind of compression wave. When someone talks or claps their hands, they create </a:t>
            </a:r>
            <a:r>
              <a:rPr lang="en-US"/>
              <a:t>vibrations</a:t>
            </a:r>
            <a:r>
              <a:rPr lang="en-US"/>
              <a:t> in the air that moves toward our ears so we can hear the sound.</a:t>
            </a:r>
            <a:endParaRPr/>
          </a:p>
        </p:txBody>
      </p:sp>
      <p:sp>
        <p:nvSpPr>
          <p:cNvPr id="1722" name="Google Shape;1722;g2863c0e7a9d_1_4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0" name="Shape 1730"/>
        <p:cNvGrpSpPr/>
        <p:nvPr/>
      </p:nvGrpSpPr>
      <p:grpSpPr>
        <a:xfrm>
          <a:off x="0" y="0"/>
          <a:ext cx="0" cy="0"/>
          <a:chOff x="0" y="0"/>
          <a:chExt cx="0" cy="0"/>
        </a:xfrm>
      </p:grpSpPr>
      <p:sp>
        <p:nvSpPr>
          <p:cNvPr id="1731" name="Google Shape;1731;g2863c0e7a9d_1_4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2" name="Google Shape;1732;g2863c0e7a9d_1_4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is how musical instruments make music. When you </a:t>
            </a:r>
            <a:r>
              <a:rPr lang="en-US"/>
              <a:t>pluck</a:t>
            </a:r>
            <a:r>
              <a:rPr lang="en-US"/>
              <a:t> the string on a </a:t>
            </a:r>
            <a:r>
              <a:rPr lang="en-US"/>
              <a:t>guitar, the movement of the string back and forth creates a compression wave that moves from the guitar to your ear. </a:t>
            </a:r>
            <a:endParaRPr/>
          </a:p>
        </p:txBody>
      </p:sp>
      <p:sp>
        <p:nvSpPr>
          <p:cNvPr id="1733" name="Google Shape;1733;g2863c0e7a9d_1_4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9" name="Shape 1739"/>
        <p:cNvGrpSpPr/>
        <p:nvPr/>
      </p:nvGrpSpPr>
      <p:grpSpPr>
        <a:xfrm>
          <a:off x="0" y="0"/>
          <a:ext cx="0" cy="0"/>
          <a:chOff x="0" y="0"/>
          <a:chExt cx="0" cy="0"/>
        </a:xfrm>
      </p:grpSpPr>
      <p:sp>
        <p:nvSpPr>
          <p:cNvPr id="1740" name="Google Shape;1740;g2863c0e7a9d_1_4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1" name="Google Shape;1741;g2863c0e7a9d_1_4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Next, let’s talk about some non-examples of </a:t>
            </a:r>
            <a:r>
              <a:rPr b="1" lang="en-US"/>
              <a:t>compression waves</a:t>
            </a:r>
            <a:r>
              <a:rPr lang="en-US"/>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One important component of using non-examples is by clearly distinguishing similarities and explaining why it is a non-example.</a:t>
            </a:r>
            <a:endParaRPr/>
          </a:p>
        </p:txBody>
      </p:sp>
      <p:sp>
        <p:nvSpPr>
          <p:cNvPr id="1742" name="Google Shape;1742;g2863c0e7a9d_1_4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6" name="Shape 1746"/>
        <p:cNvGrpSpPr/>
        <p:nvPr/>
      </p:nvGrpSpPr>
      <p:grpSpPr>
        <a:xfrm>
          <a:off x="0" y="0"/>
          <a:ext cx="0" cy="0"/>
          <a:chOff x="0" y="0"/>
          <a:chExt cx="0" cy="0"/>
        </a:xfrm>
      </p:grpSpPr>
      <p:sp>
        <p:nvSpPr>
          <p:cNvPr id="1747" name="Google Shape;1747;g2863c0e7a9d_1_4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8" name="Google Shape;1748;g2863c0e7a9d_1_4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is not an example of a compression wave. The particles are moving up and down instead of the same direction as the wave. </a:t>
            </a:r>
            <a:endParaRPr/>
          </a:p>
        </p:txBody>
      </p:sp>
      <p:sp>
        <p:nvSpPr>
          <p:cNvPr id="1749" name="Google Shape;1749;g2863c0e7a9d_1_4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7" name="Shape 1757"/>
        <p:cNvGrpSpPr/>
        <p:nvPr/>
      </p:nvGrpSpPr>
      <p:grpSpPr>
        <a:xfrm>
          <a:off x="0" y="0"/>
          <a:ext cx="0" cy="0"/>
          <a:chOff x="0" y="0"/>
          <a:chExt cx="0" cy="0"/>
        </a:xfrm>
      </p:grpSpPr>
      <p:sp>
        <p:nvSpPr>
          <p:cNvPr id="1758" name="Google Shape;1758;g286db8e9d83_0_5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9" name="Google Shape;1759;g286db8e9d83_0_5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Light waves are not a kind of compression wave. </a:t>
            </a:r>
            <a:r>
              <a:rPr lang="en-US"/>
              <a:t>Light creates an up and down movement of particles when it moves through air</a:t>
            </a:r>
            <a:r>
              <a:rPr lang="en-US"/>
              <a:t>. These are called transverse waves. </a:t>
            </a:r>
            <a:endParaRPr/>
          </a:p>
        </p:txBody>
      </p:sp>
      <p:sp>
        <p:nvSpPr>
          <p:cNvPr id="1760" name="Google Shape;1760;g286db8e9d83_0_5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6" name="Shape 1766"/>
        <p:cNvGrpSpPr/>
        <p:nvPr/>
      </p:nvGrpSpPr>
      <p:grpSpPr>
        <a:xfrm>
          <a:off x="0" y="0"/>
          <a:ext cx="0" cy="0"/>
          <a:chOff x="0" y="0"/>
          <a:chExt cx="0" cy="0"/>
        </a:xfrm>
      </p:grpSpPr>
      <p:sp>
        <p:nvSpPr>
          <p:cNvPr id="1767" name="Google Shape;1767;g2863c0e7a9d_1_4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8" name="Google Shape;1768;g2863c0e7a9d_1_4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1769" name="Google Shape;1769;g2863c0e7a9d_1_4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2" name="Shape 1772"/>
        <p:cNvGrpSpPr/>
        <p:nvPr/>
      </p:nvGrpSpPr>
      <p:grpSpPr>
        <a:xfrm>
          <a:off x="0" y="0"/>
          <a:ext cx="0" cy="0"/>
          <a:chOff x="0" y="0"/>
          <a:chExt cx="0" cy="0"/>
        </a:xfrm>
      </p:grpSpPr>
      <p:sp>
        <p:nvSpPr>
          <p:cNvPr id="1773" name="Google Shape;1773;g286db8e9d83_0_5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4" name="Google Shape;1774;g286db8e9d83_0_5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A compression wave </a:t>
            </a:r>
            <a:r>
              <a:rPr lang="en-US"/>
              <a:t> is a type of wave where the particles move back and forth in the same direction the wave is moving. </a:t>
            </a:r>
            <a:endParaRPr/>
          </a:p>
        </p:txBody>
      </p:sp>
      <p:sp>
        <p:nvSpPr>
          <p:cNvPr id="1775" name="Google Shape;1775;g286db8e9d83_0_5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0" name="Shape 1780"/>
        <p:cNvGrpSpPr/>
        <p:nvPr/>
      </p:nvGrpSpPr>
      <p:grpSpPr>
        <a:xfrm>
          <a:off x="0" y="0"/>
          <a:ext cx="0" cy="0"/>
          <a:chOff x="0" y="0"/>
          <a:chExt cx="0" cy="0"/>
        </a:xfrm>
      </p:grpSpPr>
      <p:sp>
        <p:nvSpPr>
          <p:cNvPr id="1781" name="Google Shape;1781;g286db8e9d83_0_5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2" name="Google Shape;1782;g286db8e9d83_0_5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one is an example of a compression wave?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It is important to take time throughout the close of the lesson to check for understanding one last time, this will help you know who may need more instruction or where further explanation is needed.</a:t>
            </a:r>
            <a:endParaRPr/>
          </a:p>
        </p:txBody>
      </p:sp>
      <p:sp>
        <p:nvSpPr>
          <p:cNvPr id="1783" name="Google Shape;1783;g286db8e9d83_0_5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3" name="Shape 1793"/>
        <p:cNvGrpSpPr/>
        <p:nvPr/>
      </p:nvGrpSpPr>
      <p:grpSpPr>
        <a:xfrm>
          <a:off x="0" y="0"/>
          <a:ext cx="0" cy="0"/>
          <a:chOff x="0" y="0"/>
          <a:chExt cx="0" cy="0"/>
        </a:xfrm>
      </p:grpSpPr>
      <p:sp>
        <p:nvSpPr>
          <p:cNvPr id="1794" name="Google Shape;1794;g286db8e9d83_0_5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5" name="Google Shape;1795;g286db8e9d83_0_5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one is an example of a compression wave?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It is important to take time throughout the close of the lesson to check for understanding one last time, this will help you know who may need more instruction or where further explanation is needed.</a:t>
            </a:r>
            <a:endParaRPr/>
          </a:p>
        </p:txBody>
      </p:sp>
      <p:sp>
        <p:nvSpPr>
          <p:cNvPr id="1796" name="Google Shape;1796;g286db8e9d83_0_5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7e576c1a67_0_73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g27e576c1a67_0_7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Waves can move in two different ways. They can move up and down, like a string waving in the air.</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6" name="Shape 1806"/>
        <p:cNvGrpSpPr/>
        <p:nvPr/>
      </p:nvGrpSpPr>
      <p:grpSpPr>
        <a:xfrm>
          <a:off x="0" y="0"/>
          <a:ext cx="0" cy="0"/>
          <a:chOff x="0" y="0"/>
          <a:chExt cx="0" cy="0"/>
        </a:xfrm>
      </p:grpSpPr>
      <p:sp>
        <p:nvSpPr>
          <p:cNvPr id="1807" name="Google Shape;1807;g2863c0e7a9d_1_4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8" name="Google Shape;1808;g2863c0e7a9d_1_4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How do </a:t>
            </a:r>
            <a:r>
              <a:rPr lang="en-US"/>
              <a:t>musical</a:t>
            </a:r>
            <a:r>
              <a:rPr lang="en-US"/>
              <a:t> instruments create sound?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[the vibration of a </a:t>
            </a:r>
            <a:r>
              <a:rPr lang="en-US"/>
              <a:t>string creates waves in the air that travel to our ears]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It is important to take time throughout the close of the lesson to check for understanding one last time, this will help you know who may need more instruction or where further explanation is needed.</a:t>
            </a:r>
            <a:endParaRPr/>
          </a:p>
        </p:txBody>
      </p:sp>
      <p:sp>
        <p:nvSpPr>
          <p:cNvPr id="1809" name="Google Shape;1809;g2863c0e7a9d_1_4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4" name="Shape 1814"/>
        <p:cNvGrpSpPr/>
        <p:nvPr/>
      </p:nvGrpSpPr>
      <p:grpSpPr>
        <a:xfrm>
          <a:off x="0" y="0"/>
          <a:ext cx="0" cy="0"/>
          <a:chOff x="0" y="0"/>
          <a:chExt cx="0" cy="0"/>
        </a:xfrm>
      </p:grpSpPr>
      <p:sp>
        <p:nvSpPr>
          <p:cNvPr id="1815" name="Google Shape;1815;g2863c0e7a9d_1_5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6" name="Google Shape;1816;g2863c0e7a9d_1_5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1817" name="Google Shape;1817;g2863c0e7a9d_1_5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1" name="Shape 1821"/>
        <p:cNvGrpSpPr/>
        <p:nvPr/>
      </p:nvGrpSpPr>
      <p:grpSpPr>
        <a:xfrm>
          <a:off x="0" y="0"/>
          <a:ext cx="0" cy="0"/>
          <a:chOff x="0" y="0"/>
          <a:chExt cx="0" cy="0"/>
        </a:xfrm>
      </p:grpSpPr>
      <p:sp>
        <p:nvSpPr>
          <p:cNvPr id="1822" name="Google Shape;1822;g286db8e9d83_0_5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3" name="Google Shape;1823;g286db8e9d83_0_5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a:t>
            </a:r>
            <a:r>
              <a:rPr b="1" lang="en-US"/>
              <a:t> compression wave </a:t>
            </a:r>
            <a:r>
              <a:rPr lang="en-US"/>
              <a:t> is a type of wave where the particles move back and forth in the same direction the wave is moving. </a:t>
            </a:r>
            <a:endParaRPr/>
          </a:p>
        </p:txBody>
      </p:sp>
      <p:sp>
        <p:nvSpPr>
          <p:cNvPr id="1824" name="Google Shape;1824;g286db8e9d83_0_57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9" name="Shape 1829"/>
        <p:cNvGrpSpPr/>
        <p:nvPr/>
      </p:nvGrpSpPr>
      <p:grpSpPr>
        <a:xfrm>
          <a:off x="0" y="0"/>
          <a:ext cx="0" cy="0"/>
          <a:chOff x="0" y="0"/>
          <a:chExt cx="0" cy="0"/>
        </a:xfrm>
      </p:grpSpPr>
      <p:sp>
        <p:nvSpPr>
          <p:cNvPr id="1830" name="Google Shape;1830;g27f7a576e42_0_9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1" name="Google Shape;1831;g27f7a576e42_0_9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also break down the term </a:t>
            </a:r>
            <a:r>
              <a:rPr b="1" lang="en-US"/>
              <a:t>compression</a:t>
            </a:r>
            <a:r>
              <a:rPr b="1" lang="en-US"/>
              <a:t> wave </a:t>
            </a:r>
            <a:r>
              <a:rPr lang="en-US"/>
              <a:t>into different word parts to help us remember the meaning.  Let’s take a look!</a:t>
            </a:r>
            <a:endParaRPr/>
          </a:p>
        </p:txBody>
      </p:sp>
      <p:sp>
        <p:nvSpPr>
          <p:cNvPr id="1832" name="Google Shape;1832;g27f7a576e42_0_9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6" name="Shape 1836"/>
        <p:cNvGrpSpPr/>
        <p:nvPr/>
      </p:nvGrpSpPr>
      <p:grpSpPr>
        <a:xfrm>
          <a:off x="0" y="0"/>
          <a:ext cx="0" cy="0"/>
          <a:chOff x="0" y="0"/>
          <a:chExt cx="0" cy="0"/>
        </a:xfrm>
      </p:grpSpPr>
      <p:sp>
        <p:nvSpPr>
          <p:cNvPr id="1837" name="Google Shape;1837;g27f7a576e42_0_9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8" name="Google Shape;1838;g27f7a576e42_0_9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break up the term </a:t>
            </a:r>
            <a:r>
              <a:rPr b="1" lang="en-US"/>
              <a:t>compression</a:t>
            </a:r>
            <a:r>
              <a:rPr lang="en-US"/>
              <a:t> into two parts: root and suffix.</a:t>
            </a:r>
            <a:endParaRPr/>
          </a:p>
        </p:txBody>
      </p:sp>
      <p:sp>
        <p:nvSpPr>
          <p:cNvPr id="1839" name="Google Shape;1839;g27f7a576e42_0_9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8" name="Shape 1848"/>
        <p:cNvGrpSpPr/>
        <p:nvPr/>
      </p:nvGrpSpPr>
      <p:grpSpPr>
        <a:xfrm>
          <a:off x="0" y="0"/>
          <a:ext cx="0" cy="0"/>
          <a:chOff x="0" y="0"/>
          <a:chExt cx="0" cy="0"/>
        </a:xfrm>
      </p:grpSpPr>
      <p:sp>
        <p:nvSpPr>
          <p:cNvPr id="1849" name="Google Shape;1849;g286db8e9d83_0_5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0" name="Google Shape;1850;g286db8e9d83_0_5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Compress means to squeeze or press together.</a:t>
            </a:r>
            <a:endParaRPr/>
          </a:p>
        </p:txBody>
      </p:sp>
      <p:sp>
        <p:nvSpPr>
          <p:cNvPr id="1851" name="Google Shape;1851;g286db8e9d83_0_5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9" name="Shape 1859"/>
        <p:cNvGrpSpPr/>
        <p:nvPr/>
      </p:nvGrpSpPr>
      <p:grpSpPr>
        <a:xfrm>
          <a:off x="0" y="0"/>
          <a:ext cx="0" cy="0"/>
          <a:chOff x="0" y="0"/>
          <a:chExt cx="0" cy="0"/>
        </a:xfrm>
      </p:grpSpPr>
      <p:sp>
        <p:nvSpPr>
          <p:cNvPr id="1860" name="Google Shape;1860;g286db8e9d83_0_6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1" name="Google Shape;1861;g286db8e9d83_0_6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suffix -ion means a process or result. </a:t>
            </a:r>
            <a:endParaRPr/>
          </a:p>
        </p:txBody>
      </p:sp>
      <p:sp>
        <p:nvSpPr>
          <p:cNvPr id="1862" name="Google Shape;1862;g286db8e9d83_0_6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0" name="Shape 1870"/>
        <p:cNvGrpSpPr/>
        <p:nvPr/>
      </p:nvGrpSpPr>
      <p:grpSpPr>
        <a:xfrm>
          <a:off x="0" y="0"/>
          <a:ext cx="0" cy="0"/>
          <a:chOff x="0" y="0"/>
          <a:chExt cx="0" cy="0"/>
        </a:xfrm>
      </p:grpSpPr>
      <p:sp>
        <p:nvSpPr>
          <p:cNvPr id="1871" name="Google Shape;1871;g286db8e9d83_0_6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2" name="Google Shape;1872;g286db8e9d83_0_6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compression means the process of being squeezed or pressed together. A compression wave is a wave created by particles being pressed or squeezed together. </a:t>
            </a:r>
            <a:endParaRPr/>
          </a:p>
        </p:txBody>
      </p:sp>
      <p:sp>
        <p:nvSpPr>
          <p:cNvPr id="1873" name="Google Shape;1873;g286db8e9d83_0_6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1" name="Shape 1881"/>
        <p:cNvGrpSpPr/>
        <p:nvPr/>
      </p:nvGrpSpPr>
      <p:grpSpPr>
        <a:xfrm>
          <a:off x="0" y="0"/>
          <a:ext cx="0" cy="0"/>
          <a:chOff x="0" y="0"/>
          <a:chExt cx="0" cy="0"/>
        </a:xfrm>
      </p:grpSpPr>
      <p:sp>
        <p:nvSpPr>
          <p:cNvPr id="1882" name="Google Shape;1882;g27f7a576e42_0_10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3" name="Google Shape;1883;g27f7a576e42_0_10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1884" name="Google Shape;1884;g27f7a576e42_0_10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8" name="Shape 1888"/>
        <p:cNvGrpSpPr/>
        <p:nvPr/>
      </p:nvGrpSpPr>
      <p:grpSpPr>
        <a:xfrm>
          <a:off x="0" y="0"/>
          <a:ext cx="0" cy="0"/>
          <a:chOff x="0" y="0"/>
          <a:chExt cx="0" cy="0"/>
        </a:xfrm>
      </p:grpSpPr>
      <p:sp>
        <p:nvSpPr>
          <p:cNvPr id="1889" name="Google Shape;1889;g286db8e9d83_0_6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0" name="Google Shape;1890;g286db8e9d83_0_62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A compression wave </a:t>
            </a:r>
            <a:r>
              <a:rPr lang="en-US"/>
              <a:t> is a type of wave where the particles move back and forth in the same direction the wave is moving. </a:t>
            </a:r>
            <a:endParaRPr/>
          </a:p>
          <a:p>
            <a:pPr indent="0" lvl="0" marL="0" rtl="0" algn="l">
              <a:lnSpc>
                <a:spcPct val="100000"/>
              </a:lnSpc>
              <a:spcBef>
                <a:spcPts val="0"/>
              </a:spcBef>
              <a:spcAft>
                <a:spcPts val="0"/>
              </a:spcAft>
              <a:buSzPts val="1400"/>
              <a:buNone/>
            </a:pPr>
            <a:r>
              <a:t/>
            </a:r>
            <a:endParaRPr/>
          </a:p>
        </p:txBody>
      </p:sp>
      <p:sp>
        <p:nvSpPr>
          <p:cNvPr id="1891" name="Google Shape;1891;g286db8e9d83_0_62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86db8e9d83_0_7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g286db8e9d83_0_7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SzPts val="1100"/>
              <a:buNone/>
            </a:pPr>
            <a:r>
              <a:rPr lang="en-US"/>
              <a:t>Waves can also move slide to side, like a slinky.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6" name="Shape 1896"/>
        <p:cNvGrpSpPr/>
        <p:nvPr/>
      </p:nvGrpSpPr>
      <p:grpSpPr>
        <a:xfrm>
          <a:off x="0" y="0"/>
          <a:ext cx="0" cy="0"/>
          <a:chOff x="0" y="0"/>
          <a:chExt cx="0" cy="0"/>
        </a:xfrm>
      </p:grpSpPr>
      <p:sp>
        <p:nvSpPr>
          <p:cNvPr id="1897" name="Google Shape;1897;g27f7a576e42_0_10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8" name="Google Shape;1898;g27f7a576e42_0_10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compression wave</a:t>
            </a:r>
            <a:r>
              <a:rPr lang="en-US">
                <a:solidFill>
                  <a:srgbClr val="242424"/>
                </a:solidFill>
              </a:rPr>
              <a:t>. </a:t>
            </a:r>
            <a:endParaRPr/>
          </a:p>
        </p:txBody>
      </p:sp>
      <p:sp>
        <p:nvSpPr>
          <p:cNvPr id="1899" name="Google Shape;1899;g27f7a576e42_0_10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7" name="Shape 1907"/>
        <p:cNvGrpSpPr/>
        <p:nvPr/>
      </p:nvGrpSpPr>
      <p:grpSpPr>
        <a:xfrm>
          <a:off x="0" y="0"/>
          <a:ext cx="0" cy="0"/>
          <a:chOff x="0" y="0"/>
          <a:chExt cx="0" cy="0"/>
        </a:xfrm>
      </p:grpSpPr>
      <p:sp>
        <p:nvSpPr>
          <p:cNvPr id="1908" name="Google Shape;1908;g27f7a576e42_0_10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9" name="Google Shape;1909;g27f7a576e42_0_10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does </a:t>
            </a:r>
            <a:r>
              <a:rPr b="1" lang="en-US">
                <a:solidFill>
                  <a:srgbClr val="242424"/>
                </a:solidFill>
              </a:rPr>
              <a:t>compression wave</a:t>
            </a:r>
            <a:r>
              <a:rPr lang="en-US">
                <a:solidFill>
                  <a:srgbClr val="242424"/>
                </a:solidFill>
              </a:rPr>
              <a:t> 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compression wave</a:t>
            </a:r>
            <a:r>
              <a:rPr b="1" lang="en-US"/>
              <a:t>.</a:t>
            </a:r>
            <a:endParaRPr>
              <a:solidFill>
                <a:schemeClr val="dk1"/>
              </a:solidFill>
            </a:endParaRPr>
          </a:p>
        </p:txBody>
      </p:sp>
      <p:sp>
        <p:nvSpPr>
          <p:cNvPr id="1910" name="Google Shape;1910;g27f7a576e42_0_10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9" name="Shape 1929"/>
        <p:cNvGrpSpPr/>
        <p:nvPr/>
      </p:nvGrpSpPr>
      <p:grpSpPr>
        <a:xfrm>
          <a:off x="0" y="0"/>
          <a:ext cx="0" cy="0"/>
          <a:chOff x="0" y="0"/>
          <a:chExt cx="0" cy="0"/>
        </a:xfrm>
      </p:grpSpPr>
      <p:sp>
        <p:nvSpPr>
          <p:cNvPr id="1930" name="Google Shape;1930;g27f7a576e42_0_10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1" name="Google Shape;1931;g27f7a576e42_0_107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 a</a:t>
            </a:r>
            <a:r>
              <a:rPr lang="en-US"/>
              <a:t> </a:t>
            </a:r>
            <a:r>
              <a:rPr b="1" lang="en-US"/>
              <a:t>compression wave</a:t>
            </a:r>
            <a:r>
              <a:rPr b="1" lang="en-US" sz="1200">
                <a:solidFill>
                  <a:schemeClr val="dk1"/>
                </a:solidFill>
              </a:rPr>
              <a:t> </a:t>
            </a:r>
            <a:r>
              <a:rPr lang="en-US" sz="1200">
                <a:solidFill>
                  <a:schemeClr val="dk1"/>
                </a:solidFill>
              </a:rPr>
              <a:t>from these four choices</a:t>
            </a:r>
            <a:r>
              <a:rPr lang="en-US"/>
              <a:t>.</a:t>
            </a:r>
            <a:endParaRPr/>
          </a:p>
        </p:txBody>
      </p:sp>
      <p:sp>
        <p:nvSpPr>
          <p:cNvPr id="1932" name="Google Shape;1932;g27f7a576e42_0_107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9" name="Shape 1949"/>
        <p:cNvGrpSpPr/>
        <p:nvPr/>
      </p:nvGrpSpPr>
      <p:grpSpPr>
        <a:xfrm>
          <a:off x="0" y="0"/>
          <a:ext cx="0" cy="0"/>
          <a:chOff x="0" y="0"/>
          <a:chExt cx="0" cy="0"/>
        </a:xfrm>
      </p:grpSpPr>
      <p:sp>
        <p:nvSpPr>
          <p:cNvPr id="1950" name="Google Shape;1950;g2863c0e7a9d_1_7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1" name="Google Shape;1951;g2863c0e7a9d_1_7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This is the picture that shows a </a:t>
            </a:r>
            <a:r>
              <a:rPr b="1" lang="en-US"/>
              <a:t>compression wave</a:t>
            </a:r>
            <a:r>
              <a:rPr lang="en-US"/>
              <a:t>.</a:t>
            </a:r>
            <a:endParaRPr/>
          </a:p>
        </p:txBody>
      </p:sp>
      <p:sp>
        <p:nvSpPr>
          <p:cNvPr id="1952" name="Google Shape;1952;g2863c0e7a9d_1_78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0" name="Shape 1970"/>
        <p:cNvGrpSpPr/>
        <p:nvPr/>
      </p:nvGrpSpPr>
      <p:grpSpPr>
        <a:xfrm>
          <a:off x="0" y="0"/>
          <a:ext cx="0" cy="0"/>
          <a:chOff x="0" y="0"/>
          <a:chExt cx="0" cy="0"/>
        </a:xfrm>
      </p:grpSpPr>
      <p:sp>
        <p:nvSpPr>
          <p:cNvPr id="1971" name="Google Shape;1971;g27f7a576e42_0_11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2" name="Google Shape;1972;g27f7a576e42_0_11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 </a:t>
            </a:r>
            <a:r>
              <a:rPr b="1" lang="en-US"/>
              <a:t>compression wave</a:t>
            </a:r>
            <a:r>
              <a:rPr b="1" lang="en-US"/>
              <a:t>.</a:t>
            </a:r>
            <a:endParaRPr>
              <a:solidFill>
                <a:schemeClr val="dk1"/>
              </a:solidFill>
            </a:endParaRPr>
          </a:p>
        </p:txBody>
      </p:sp>
      <p:sp>
        <p:nvSpPr>
          <p:cNvPr id="1973" name="Google Shape;1973;g27f7a576e42_0_11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3" name="Shape 1993"/>
        <p:cNvGrpSpPr/>
        <p:nvPr/>
      </p:nvGrpSpPr>
      <p:grpSpPr>
        <a:xfrm>
          <a:off x="0" y="0"/>
          <a:ext cx="0" cy="0"/>
          <a:chOff x="0" y="0"/>
          <a:chExt cx="0" cy="0"/>
        </a:xfrm>
      </p:grpSpPr>
      <p:sp>
        <p:nvSpPr>
          <p:cNvPr id="1994" name="Google Shape;1994;g27f7a576e42_0_11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5" name="Google Shape;1995;g27f7a576e42_0_11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 </a:t>
            </a:r>
            <a:r>
              <a:rPr b="1" lang="en-US"/>
              <a:t>compression wave</a:t>
            </a:r>
            <a:r>
              <a:rPr b="1" lang="en-US" sz="1200">
                <a:solidFill>
                  <a:schemeClr val="dk1"/>
                </a:solidFill>
              </a:rPr>
              <a:t> </a:t>
            </a:r>
            <a:r>
              <a:rPr lang="en-US" sz="1200">
                <a:solidFill>
                  <a:schemeClr val="dk1"/>
                </a:solidFill>
              </a:rPr>
              <a:t>from these four choices.</a:t>
            </a:r>
            <a:endParaRPr sz="1200">
              <a:solidFill>
                <a:schemeClr val="dk1"/>
              </a:solidFill>
            </a:endParaRPr>
          </a:p>
        </p:txBody>
      </p:sp>
      <p:sp>
        <p:nvSpPr>
          <p:cNvPr id="1996" name="Google Shape;1996;g27f7a576e42_0_11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4" name="Shape 2014"/>
        <p:cNvGrpSpPr/>
        <p:nvPr/>
      </p:nvGrpSpPr>
      <p:grpSpPr>
        <a:xfrm>
          <a:off x="0" y="0"/>
          <a:ext cx="0" cy="0"/>
          <a:chOff x="0" y="0"/>
          <a:chExt cx="0" cy="0"/>
        </a:xfrm>
      </p:grpSpPr>
      <p:sp>
        <p:nvSpPr>
          <p:cNvPr id="2015" name="Google Shape;2015;g2863c0e7a9d_1_8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6" name="Google Shape;2016;g2863c0e7a9d_1_8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“A type of wave where the particles move back and forth in the same direction the wave is moving” is correct! This is the definition of </a:t>
            </a:r>
            <a:r>
              <a:rPr b="1" lang="en-US"/>
              <a:t>compression wave</a:t>
            </a:r>
            <a:r>
              <a:rPr b="1" lang="en-US"/>
              <a:t>.</a:t>
            </a:r>
            <a:endParaRPr sz="1200">
              <a:solidFill>
                <a:schemeClr val="dk1"/>
              </a:solidFill>
            </a:endParaRPr>
          </a:p>
        </p:txBody>
      </p:sp>
      <p:sp>
        <p:nvSpPr>
          <p:cNvPr id="2017" name="Google Shape;2017;g2863c0e7a9d_1_8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6" name="Shape 2036"/>
        <p:cNvGrpSpPr/>
        <p:nvPr/>
      </p:nvGrpSpPr>
      <p:grpSpPr>
        <a:xfrm>
          <a:off x="0" y="0"/>
          <a:ext cx="0" cy="0"/>
          <a:chOff x="0" y="0"/>
          <a:chExt cx="0" cy="0"/>
        </a:xfrm>
      </p:grpSpPr>
      <p:sp>
        <p:nvSpPr>
          <p:cNvPr id="2037" name="Google Shape;2037;g27f7a576e42_0_117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8" name="Google Shape;2038;g27f7a576e42_0_117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compression wave</a:t>
            </a:r>
            <a:r>
              <a:rPr b="1" lang="en-US"/>
              <a:t>: </a:t>
            </a:r>
            <a:r>
              <a:rPr lang="en-US"/>
              <a:t>a type of wave where the particles move back and forth in the same direction the wave is moving. </a:t>
            </a:r>
            <a:endParaRPr>
              <a:solidFill>
                <a:schemeClr val="dk1"/>
              </a:solidFill>
            </a:endParaRPr>
          </a:p>
        </p:txBody>
      </p:sp>
      <p:sp>
        <p:nvSpPr>
          <p:cNvPr id="2039" name="Google Shape;2039;g27f7a576e42_0_117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0" name="Shape 2060"/>
        <p:cNvGrpSpPr/>
        <p:nvPr/>
      </p:nvGrpSpPr>
      <p:grpSpPr>
        <a:xfrm>
          <a:off x="0" y="0"/>
          <a:ext cx="0" cy="0"/>
          <a:chOff x="0" y="0"/>
          <a:chExt cx="0" cy="0"/>
        </a:xfrm>
      </p:grpSpPr>
      <p:sp>
        <p:nvSpPr>
          <p:cNvPr id="2061" name="Google Shape;2061;g27f7a576e42_0_120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2" name="Google Shape;2062;g27f7a576e42_0_12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b="1" lang="en-US"/>
              <a:t>compression wave</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2063" name="Google Shape;2063;g27f7a576e42_0_12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1" name="Shape 2081"/>
        <p:cNvGrpSpPr/>
        <p:nvPr/>
      </p:nvGrpSpPr>
      <p:grpSpPr>
        <a:xfrm>
          <a:off x="0" y="0"/>
          <a:ext cx="0" cy="0"/>
          <a:chOff x="0" y="0"/>
          <a:chExt cx="0" cy="0"/>
        </a:xfrm>
      </p:grpSpPr>
      <p:sp>
        <p:nvSpPr>
          <p:cNvPr id="2082" name="Google Shape;2082;g2863c0e7a9d_1_8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3" name="Google Shape;2083;g2863c0e7a9d_1_8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“A child practicing the piano” is correct! This is an example of </a:t>
            </a:r>
            <a:r>
              <a:rPr lang="en-US"/>
              <a:t>a</a:t>
            </a:r>
            <a:r>
              <a:rPr b="1" lang="en-US"/>
              <a:t> compression wave</a:t>
            </a:r>
            <a:r>
              <a:rPr b="1" lang="en-US"/>
              <a:t>.</a:t>
            </a:r>
            <a:endParaRPr sz="1200">
              <a:solidFill>
                <a:schemeClr val="dk1"/>
              </a:solidFill>
            </a:endParaRPr>
          </a:p>
        </p:txBody>
      </p:sp>
      <p:sp>
        <p:nvSpPr>
          <p:cNvPr id="2084" name="Google Shape;2084;g2863c0e7a9d_1_8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86db8e9d83_0_12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g286db8e9d83_0_1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Waves need some </a:t>
            </a:r>
            <a:r>
              <a:rPr lang="en-US"/>
              <a:t>kind of matter, called a </a:t>
            </a:r>
            <a:r>
              <a:rPr b="1" lang="en-US"/>
              <a:t>medium</a:t>
            </a:r>
            <a:r>
              <a:rPr lang="en-US"/>
              <a:t>, to travel through. Waves can travel through any solid, liquid, or gas including air and water. </a:t>
            </a:r>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3" name="Shape 2103"/>
        <p:cNvGrpSpPr/>
        <p:nvPr/>
      </p:nvGrpSpPr>
      <p:grpSpPr>
        <a:xfrm>
          <a:off x="0" y="0"/>
          <a:ext cx="0" cy="0"/>
          <a:chOff x="0" y="0"/>
          <a:chExt cx="0" cy="0"/>
        </a:xfrm>
      </p:grpSpPr>
      <p:sp>
        <p:nvSpPr>
          <p:cNvPr id="2104" name="Google Shape;2104;g27f7a576e42_0_12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5" name="Google Shape;2105;g27f7a576e42_0_12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 </a:t>
            </a:r>
            <a:r>
              <a:rPr b="1" lang="en-US" sz="1100"/>
              <a:t>compression wave</a:t>
            </a:r>
            <a:r>
              <a:rPr lang="en-US" sz="1100"/>
              <a:t>: a child practicing the piano.</a:t>
            </a:r>
            <a:endParaRPr sz="1100">
              <a:solidFill>
                <a:schemeClr val="dk1"/>
              </a:solidFill>
            </a:endParaRPr>
          </a:p>
        </p:txBody>
      </p:sp>
      <p:sp>
        <p:nvSpPr>
          <p:cNvPr id="2106" name="Google Shape;2106;g27f7a576e42_0_12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8" name="Shape 2128"/>
        <p:cNvGrpSpPr/>
        <p:nvPr/>
      </p:nvGrpSpPr>
      <p:grpSpPr>
        <a:xfrm>
          <a:off x="0" y="0"/>
          <a:ext cx="0" cy="0"/>
          <a:chOff x="0" y="0"/>
          <a:chExt cx="0" cy="0"/>
        </a:xfrm>
      </p:grpSpPr>
      <p:sp>
        <p:nvSpPr>
          <p:cNvPr id="2129" name="Google Shape;2129;g27f7a576e42_0_12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30" name="Google Shape;2130;g27f7a576e42_0_12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 compression waves</a:t>
            </a:r>
            <a:r>
              <a:rPr b="1" lang="en-US"/>
              <a:t> </a:t>
            </a:r>
            <a:r>
              <a:rPr lang="en-US"/>
              <a:t>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2131" name="Google Shape;2131;g27f7a576e42_0_12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9" name="Shape 2149"/>
        <p:cNvGrpSpPr/>
        <p:nvPr/>
      </p:nvGrpSpPr>
      <p:grpSpPr>
        <a:xfrm>
          <a:off x="0" y="0"/>
          <a:ext cx="0" cy="0"/>
          <a:chOff x="0" y="0"/>
          <a:chExt cx="0" cy="0"/>
        </a:xfrm>
      </p:grpSpPr>
      <p:sp>
        <p:nvSpPr>
          <p:cNvPr id="2150" name="Google Shape;2150;g2863c0e7a9d_1_8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1" name="Google Shape;2151;g2863c0e7a9d_1_88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“Compression waves helps us hear sounds so we can communicate and enjoy music” That is correct! This is an example of how </a:t>
            </a:r>
            <a:r>
              <a:rPr b="1" lang="en-US"/>
              <a:t>compression waves </a:t>
            </a:r>
            <a:r>
              <a:rPr lang="en-US"/>
              <a:t>impacts your life.</a:t>
            </a:r>
            <a:endParaRPr sz="1200">
              <a:solidFill>
                <a:schemeClr val="dk1"/>
              </a:solidFill>
            </a:endParaRPr>
          </a:p>
        </p:txBody>
      </p:sp>
      <p:sp>
        <p:nvSpPr>
          <p:cNvPr id="2152" name="Google Shape;2152;g2863c0e7a9d_1_88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1" name="Shape 2171"/>
        <p:cNvGrpSpPr/>
        <p:nvPr/>
      </p:nvGrpSpPr>
      <p:grpSpPr>
        <a:xfrm>
          <a:off x="0" y="0"/>
          <a:ext cx="0" cy="0"/>
          <a:chOff x="0" y="0"/>
          <a:chExt cx="0" cy="0"/>
        </a:xfrm>
      </p:grpSpPr>
      <p:sp>
        <p:nvSpPr>
          <p:cNvPr id="2172" name="Google Shape;2172;g27f7a576e42_0_13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3" name="Google Shape;2173;g27f7a576e42_0_13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 compression waves</a:t>
            </a:r>
            <a:r>
              <a:rPr b="1" lang="en-US" sz="1200">
                <a:solidFill>
                  <a:schemeClr val="dk1"/>
                </a:solidFill>
              </a:rPr>
              <a:t> </a:t>
            </a:r>
            <a:r>
              <a:rPr lang="en-US" sz="1200">
                <a:solidFill>
                  <a:schemeClr val="dk1"/>
                </a:solidFill>
              </a:rPr>
              <a:t>impact my life?”: Compression waves helps </a:t>
            </a:r>
            <a:r>
              <a:rPr lang="en-US"/>
              <a:t>us hear sounds so we can communicate and enjoy music. </a:t>
            </a:r>
            <a:endParaRPr/>
          </a:p>
        </p:txBody>
      </p:sp>
      <p:sp>
        <p:nvSpPr>
          <p:cNvPr id="2174" name="Google Shape;2174;g27f7a576e42_0_130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7" name="Shape 2197"/>
        <p:cNvGrpSpPr/>
        <p:nvPr/>
      </p:nvGrpSpPr>
      <p:grpSpPr>
        <a:xfrm>
          <a:off x="0" y="0"/>
          <a:ext cx="0" cy="0"/>
          <a:chOff x="0" y="0"/>
          <a:chExt cx="0" cy="0"/>
        </a:xfrm>
      </p:grpSpPr>
      <p:sp>
        <p:nvSpPr>
          <p:cNvPr id="2198" name="Google Shape;2198;g2863c0e7a9d_1_6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9" name="Google Shape;2199;g2863c0e7a9d_1_6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2200" name="Google Shape;2200;g2863c0e7a9d_1_6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4" name="Shape 2204"/>
        <p:cNvGrpSpPr/>
        <p:nvPr/>
      </p:nvGrpSpPr>
      <p:grpSpPr>
        <a:xfrm>
          <a:off x="0" y="0"/>
          <a:ext cx="0" cy="0"/>
          <a:chOff x="0" y="0"/>
          <a:chExt cx="0" cy="0"/>
        </a:xfrm>
      </p:grpSpPr>
      <p:sp>
        <p:nvSpPr>
          <p:cNvPr id="2205" name="Google Shape;2205;g286db8e9d83_0_6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06" name="Google Shape;2206;g286db8e9d83_0_6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a:t>A compression wave </a:t>
            </a:r>
            <a:r>
              <a:rPr lang="en-US"/>
              <a:t> is a type of wave where the particles move back and forth in the same direction the wave is moving.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When providing more student-friendly definitions, it is helpful to provide students with cues so that they can be prepared and know what to expect and be ready to copy down the information.</a:t>
            </a:r>
            <a:endParaRPr/>
          </a:p>
        </p:txBody>
      </p:sp>
      <p:sp>
        <p:nvSpPr>
          <p:cNvPr id="2207" name="Google Shape;2207;g286db8e9d83_0_6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2" name="Shape 2212"/>
        <p:cNvGrpSpPr/>
        <p:nvPr/>
      </p:nvGrpSpPr>
      <p:grpSpPr>
        <a:xfrm>
          <a:off x="0" y="0"/>
          <a:ext cx="0" cy="0"/>
          <a:chOff x="0" y="0"/>
          <a:chExt cx="0" cy="0"/>
        </a:xfrm>
      </p:grpSpPr>
      <p:sp>
        <p:nvSpPr>
          <p:cNvPr id="2213" name="Google Shape;2213;g2863c0e7a9d_1_6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4" name="Google Shape;2214;g2863c0e7a9d_1_66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Let’s reflect once more on our big question. Our “big question” is:</a:t>
            </a:r>
            <a:r>
              <a:rPr b="1" lang="en-US"/>
              <a:t> What are the properties of waves and how are they related?</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Does anyone have any additional examples to share that haven’t been discussed yet? </a:t>
            </a:r>
            <a:endParaRPr b="1"/>
          </a:p>
          <a:p>
            <a:pPr indent="0" lvl="0" marL="0" rtl="0" algn="l">
              <a:lnSpc>
                <a:spcPct val="100000"/>
              </a:lnSpc>
              <a:spcBef>
                <a:spcPts val="0"/>
              </a:spcBef>
              <a:spcAft>
                <a:spcPts val="0"/>
              </a:spcAft>
              <a:buSzPts val="1400"/>
              <a:buNone/>
            </a:pPr>
            <a:r>
              <a:t/>
            </a:r>
            <a:endParaRPr/>
          </a:p>
        </p:txBody>
      </p:sp>
      <p:sp>
        <p:nvSpPr>
          <p:cNvPr id="2215" name="Google Shape;2215;g2863c0e7a9d_1_66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8" name="Shape 2228"/>
        <p:cNvGrpSpPr/>
        <p:nvPr/>
      </p:nvGrpSpPr>
      <p:grpSpPr>
        <a:xfrm>
          <a:off x="0" y="0"/>
          <a:ext cx="0" cy="0"/>
          <a:chOff x="0" y="0"/>
          <a:chExt cx="0" cy="0"/>
        </a:xfrm>
      </p:grpSpPr>
      <p:sp>
        <p:nvSpPr>
          <p:cNvPr id="2229" name="Google Shape;2229;g2863c0e7a9d_1_6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0" name="Google Shape;2230;g2863c0e7a9d_1_6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Let’s do a quick demonstration that will help get our brains ready to think about sound waves, and how it relates to our big question.</a:t>
            </a:r>
            <a:endParaRPr/>
          </a:p>
          <a:p>
            <a:pPr indent="0" lvl="0" marL="0" rtl="0" algn="l">
              <a:lnSpc>
                <a:spcPct val="100000"/>
              </a:lnSpc>
              <a:spcBef>
                <a:spcPts val="0"/>
              </a:spcBef>
              <a:spcAft>
                <a:spcPts val="0"/>
              </a:spcAft>
              <a:buSzPts val="1400"/>
              <a:buNone/>
            </a:pPr>
            <a:r>
              <a:t/>
            </a:r>
            <a:endParaRPr/>
          </a:p>
        </p:txBody>
      </p:sp>
      <p:sp>
        <p:nvSpPr>
          <p:cNvPr id="2231" name="Google Shape;2231;g2863c0e7a9d_1_6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7" name="Shape 2237"/>
        <p:cNvGrpSpPr/>
        <p:nvPr/>
      </p:nvGrpSpPr>
      <p:grpSpPr>
        <a:xfrm>
          <a:off x="0" y="0"/>
          <a:ext cx="0" cy="0"/>
          <a:chOff x="0" y="0"/>
          <a:chExt cx="0" cy="0"/>
        </a:xfrm>
      </p:grpSpPr>
      <p:sp>
        <p:nvSpPr>
          <p:cNvPr id="2238" name="Google Shape;2238;p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9" name="Google Shape;2239;p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2240" name="Google Shape;2240;p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3" name="Shape 2243"/>
        <p:cNvGrpSpPr/>
        <p:nvPr/>
      </p:nvGrpSpPr>
      <p:grpSpPr>
        <a:xfrm>
          <a:off x="0" y="0"/>
          <a:ext cx="0" cy="0"/>
          <a:chOff x="0" y="0"/>
          <a:chExt cx="0" cy="0"/>
        </a:xfrm>
      </p:grpSpPr>
      <p:sp>
        <p:nvSpPr>
          <p:cNvPr id="2244" name="Google Shape;2244;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5" name="Google Shape;2245;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d96993b0a5_0_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9" name="Google Shape;249;gd96993b0a5_0_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250" name="Google Shape;250;gd96993b0a5_0_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25f381583a0_0_9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g25f381583a0_0_9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What are the different ways that waves move?</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[up and down/ side to side]</a:t>
            </a:r>
            <a:endParaRPr/>
          </a:p>
        </p:txBody>
      </p:sp>
      <p:sp>
        <p:nvSpPr>
          <p:cNvPr id="256" name="Google Shape;256;g25f381583a0_0_9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8640247ed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 name="Google Shape;122;g28640247ed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Today, we’ll be learning about the word: </a:t>
            </a:r>
            <a:r>
              <a:rPr b="1" lang="en-US"/>
              <a:t>Wave</a:t>
            </a:r>
            <a:r>
              <a:rPr lang="en-US"/>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Using clear and simple language when introducing content helps students understand what is expected.</a:t>
            </a:r>
            <a:endParaRPr/>
          </a:p>
        </p:txBody>
      </p:sp>
      <p:sp>
        <p:nvSpPr>
          <p:cNvPr id="123" name="Google Shape;123;g28640247ed3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86db8e9d83_0_1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g286db8e9d83_0_1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Waves travel through a _______________.</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US"/>
              <a:t>[medium]</a:t>
            </a:r>
            <a:endParaRPr/>
          </a:p>
        </p:txBody>
      </p:sp>
      <p:sp>
        <p:nvSpPr>
          <p:cNvPr id="263" name="Google Shape;263;g286db8e9d83_0_1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86db8e9d83_0_1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g286db8e9d83_0_1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a:t>Waves travel through a </a:t>
            </a:r>
            <a:r>
              <a:rPr b="1" lang="en-US"/>
              <a:t>medium</a:t>
            </a:r>
            <a:r>
              <a:rPr lang="en-US"/>
              <a:t>.</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p:txBody>
      </p:sp>
      <p:sp>
        <p:nvSpPr>
          <p:cNvPr id="273" name="Google Shape;273;g286db8e9d83_0_1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25e11802ac4_0_4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g25e11802ac4_0_4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waves</a:t>
            </a:r>
            <a:r>
              <a:rPr b="1" lang="en-US"/>
              <a:t>.</a:t>
            </a:r>
            <a:endParaRPr/>
          </a:p>
        </p:txBody>
      </p:sp>
      <p:sp>
        <p:nvSpPr>
          <p:cNvPr id="283" name="Google Shape;283;g25e11802ac4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86db8e9d83_0_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g286db8e9d83_0_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an example of a wave. Waves in the </a:t>
            </a:r>
            <a:r>
              <a:rPr lang="en-US"/>
              <a:t>ocean move energy from one place to another. </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200"/>
              <a:buFont typeface="Calibri"/>
              <a:buNone/>
            </a:pPr>
            <a:r>
              <a:t/>
            </a:r>
            <a:endParaRPr/>
          </a:p>
        </p:txBody>
      </p:sp>
      <p:sp>
        <p:nvSpPr>
          <p:cNvPr id="290" name="Google Shape;290;g286db8e9d83_0_9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7e576c1a67_0_7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g27e576c1a67_0_7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All sounds travel as waves. They move sound energy from place to place.</a:t>
            </a:r>
            <a:endParaRPr/>
          </a:p>
          <a:p>
            <a:pPr indent="0" lvl="0" marL="0" rtl="0" algn="l">
              <a:lnSpc>
                <a:spcPct val="100000"/>
              </a:lnSpc>
              <a:spcBef>
                <a:spcPts val="0"/>
              </a:spcBef>
              <a:spcAft>
                <a:spcPts val="0"/>
              </a:spcAft>
              <a:buSzPts val="1400"/>
              <a:buNone/>
            </a:pPr>
            <a:r>
              <a:t/>
            </a:r>
            <a:endParaRPr/>
          </a:p>
        </p:txBody>
      </p:sp>
      <p:sp>
        <p:nvSpPr>
          <p:cNvPr id="299" name="Google Shape;299;g27e576c1a67_0_7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27e576c1a67_0_8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g27e576c1a67_0_8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Light also travels as waves. It moves light </a:t>
            </a:r>
            <a:r>
              <a:rPr lang="en-US"/>
              <a:t>energy from place to place.</a:t>
            </a:r>
            <a:endParaRPr/>
          </a:p>
          <a:p>
            <a:pPr indent="0" lvl="0" marL="0" rtl="0" algn="l">
              <a:lnSpc>
                <a:spcPct val="100000"/>
              </a:lnSpc>
              <a:spcBef>
                <a:spcPts val="0"/>
              </a:spcBef>
              <a:spcAft>
                <a:spcPts val="0"/>
              </a:spcAft>
              <a:buClr>
                <a:schemeClr val="dk1"/>
              </a:buClr>
              <a:buSzPts val="1200"/>
              <a:buFont typeface="Calibri"/>
              <a:buNone/>
            </a:pPr>
            <a:r>
              <a:t/>
            </a:r>
            <a:endParaRPr/>
          </a:p>
        </p:txBody>
      </p:sp>
      <p:sp>
        <p:nvSpPr>
          <p:cNvPr id="308" name="Google Shape;308;g27e576c1a67_0_8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5e11802ac4_0_59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g25e11802ac4_0_59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317" name="Google Shape;317;g25e11802ac4_0_5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8640247ed3_0_7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g28640247ed3_0_7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rPr lang="en-US"/>
              <a:t>True or False: Sounds </a:t>
            </a:r>
            <a:r>
              <a:rPr lang="en-US"/>
              <a:t>travels</a:t>
            </a:r>
            <a:r>
              <a:rPr lang="en-US"/>
              <a:t> in waves.</a:t>
            </a:r>
            <a:endParaRPr/>
          </a:p>
          <a:p>
            <a:pPr indent="0" lvl="0" marL="0" rtl="0" algn="l">
              <a:lnSpc>
                <a:spcPct val="100000"/>
              </a:lnSpc>
              <a:spcBef>
                <a:spcPts val="0"/>
              </a:spcBef>
              <a:spcAft>
                <a:spcPts val="0"/>
              </a:spcAft>
              <a:buSzPts val="1200"/>
              <a:buNone/>
            </a:pPr>
            <a:r>
              <a:t/>
            </a:r>
            <a:endParaRPr/>
          </a:p>
          <a:p>
            <a:pPr indent="0" lvl="0" marL="0" rtl="0" algn="l">
              <a:lnSpc>
                <a:spcPct val="100000"/>
              </a:lnSpc>
              <a:spcBef>
                <a:spcPts val="0"/>
              </a:spcBef>
              <a:spcAft>
                <a:spcPts val="0"/>
              </a:spcAft>
              <a:buSzPts val="1200"/>
              <a:buNone/>
            </a:pPr>
            <a:r>
              <a:rPr lang="en-US"/>
              <a:t>[True]</a:t>
            </a:r>
            <a:endParaRPr/>
          </a:p>
        </p:txBody>
      </p:sp>
      <p:sp>
        <p:nvSpPr>
          <p:cNvPr id="323" name="Google Shape;323;g28640247ed3_0_7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8" name="Shape 328"/>
        <p:cNvGrpSpPr/>
        <p:nvPr/>
      </p:nvGrpSpPr>
      <p:grpSpPr>
        <a:xfrm>
          <a:off x="0" y="0"/>
          <a:ext cx="0" cy="0"/>
          <a:chOff x="0" y="0"/>
          <a:chExt cx="0" cy="0"/>
        </a:xfrm>
      </p:grpSpPr>
      <p:sp>
        <p:nvSpPr>
          <p:cNvPr id="329" name="Google Shape;329;g286db8e9d83_0_1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0" name="Google Shape;330;g286db8e9d83_0_1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200"/>
              <a:buNone/>
            </a:pPr>
            <a:r>
              <a:rPr b="1" lang="en-US"/>
              <a:t>True</a:t>
            </a:r>
            <a:r>
              <a:rPr lang="en-US"/>
              <a:t>: Sounds travels in waves.</a:t>
            </a:r>
            <a:endParaRPr/>
          </a:p>
          <a:p>
            <a:pPr indent="0" lvl="0" marL="0" rtl="0" algn="l">
              <a:lnSpc>
                <a:spcPct val="100000"/>
              </a:lnSpc>
              <a:spcBef>
                <a:spcPts val="0"/>
              </a:spcBef>
              <a:spcAft>
                <a:spcPts val="0"/>
              </a:spcAft>
              <a:buSzPts val="1200"/>
              <a:buNone/>
            </a:pPr>
            <a:r>
              <a:t/>
            </a:r>
            <a:endParaRPr/>
          </a:p>
          <a:p>
            <a:pPr indent="0" lvl="0" marL="0" rtl="0" algn="l">
              <a:lnSpc>
                <a:spcPct val="100000"/>
              </a:lnSpc>
              <a:spcBef>
                <a:spcPts val="0"/>
              </a:spcBef>
              <a:spcAft>
                <a:spcPts val="0"/>
              </a:spcAft>
              <a:buSzPts val="1200"/>
              <a:buNone/>
            </a:pPr>
            <a:r>
              <a:t/>
            </a:r>
            <a:endParaRPr/>
          </a:p>
        </p:txBody>
      </p:sp>
      <p:sp>
        <p:nvSpPr>
          <p:cNvPr id="331" name="Google Shape;331;g286db8e9d83_0_10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8640247ed3_1_2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8" name="Google Shape;338;g28640247ed3_1_2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Light waves are ___________ moving from place to place.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[c. energy]</a:t>
            </a:r>
            <a:endParaRPr/>
          </a:p>
        </p:txBody>
      </p:sp>
      <p:sp>
        <p:nvSpPr>
          <p:cNvPr id="339" name="Google Shape;339;g28640247ed3_1_2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8640247ed3_0_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g28640247ed3_0_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a:t>What are the properties of waves </a:t>
            </a:r>
            <a:r>
              <a:rPr b="1" lang="en-US" sz="1200"/>
              <a:t>and how are they related</a:t>
            </a:r>
            <a:r>
              <a:rPr b="1" lang="en-US"/>
              <a:t>?</a:t>
            </a:r>
            <a:endParaRPr b="1"/>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132" name="Google Shape;132;g28640247ed3_0_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286db8e9d83_0_1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g286db8e9d83_0_1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Light waves are </a:t>
            </a:r>
            <a:r>
              <a:rPr b="1" lang="en-US"/>
              <a:t>energy </a:t>
            </a:r>
            <a:r>
              <a:rPr lang="en-US"/>
              <a:t>moving from place to place. </a:t>
            </a:r>
            <a:endParaRPr/>
          </a:p>
        </p:txBody>
      </p:sp>
      <p:sp>
        <p:nvSpPr>
          <p:cNvPr id="349" name="Google Shape;349;g286db8e9d83_0_1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5e11802ac4_0_6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g25e11802ac4_0_6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waves</a:t>
            </a:r>
            <a:r>
              <a:rPr lang="en-US"/>
              <a:t>. </a:t>
            </a:r>
            <a:endParaRPr/>
          </a:p>
        </p:txBody>
      </p:sp>
      <p:sp>
        <p:nvSpPr>
          <p:cNvPr id="359" name="Google Shape;359;g25e11802ac4_0_6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5e11802ac4_0_8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g25e11802ac4_0_8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rock is not an example of a </a:t>
            </a:r>
            <a:r>
              <a:rPr b="1" lang="en-US"/>
              <a:t>wave</a:t>
            </a:r>
            <a:r>
              <a:rPr lang="en-US"/>
              <a:t>. This rock is not moving, so it cannot create a repeated motion needed to make a wave. </a:t>
            </a:r>
            <a:endParaRPr/>
          </a:p>
        </p:txBody>
      </p:sp>
      <p:sp>
        <p:nvSpPr>
          <p:cNvPr id="366" name="Google Shape;366;g25e11802ac4_0_8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5e11802ac4_0_7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g25e11802ac4_0_7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200"/>
              <a:buFont typeface="Calibri"/>
              <a:buNone/>
            </a:pPr>
            <a:r>
              <a:rPr lang="en-US"/>
              <a:t>This is also a non-example of a wave. There is no air in space, so there is not medium for waves to travel through. That’s why there is no sound in space!</a:t>
            </a:r>
            <a:endParaRPr/>
          </a:p>
        </p:txBody>
      </p:sp>
      <p:sp>
        <p:nvSpPr>
          <p:cNvPr id="375" name="Google Shape;375;g25e11802ac4_0_7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25e11802ac4_0_87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g25e11802ac4_0_8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384" name="Google Shape;384;g25e11802ac4_0_8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27430209113_0_14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g27430209113_0_146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3600"/>
              <a:buFont typeface="Arial"/>
              <a:buNone/>
            </a:pPr>
            <a:r>
              <a:rPr lang="en-US"/>
              <a:t>Why can sound waves move on Earth but not in space?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90" name="Google Shape;390;g27430209113_0_14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5e11802ac4_0_22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g25e11802ac4_0_22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401" name="Google Shape;401;g25e11802ac4_0_222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286db8e9d83_0_1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g286db8e9d83_0_1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 </a:t>
            </a:r>
            <a:r>
              <a:rPr b="1" lang="en-US"/>
              <a:t>wave</a:t>
            </a:r>
            <a:r>
              <a:rPr lang="en-US"/>
              <a:t> is </a:t>
            </a:r>
            <a:r>
              <a:rPr lang="en-US"/>
              <a:t>a repeating motion that carries energy from one place to another.</a:t>
            </a:r>
            <a:endParaRPr/>
          </a:p>
        </p:txBody>
      </p:sp>
      <p:sp>
        <p:nvSpPr>
          <p:cNvPr id="408" name="Google Shape;408;g286db8e9d83_0_1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5e11802ac4_0_19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g25e11802ac4_0_19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wave</a:t>
            </a:r>
            <a:r>
              <a:rPr lang="en-US">
                <a:solidFill>
                  <a:srgbClr val="242424"/>
                </a:solidFill>
              </a:rPr>
              <a:t>. </a:t>
            </a:r>
            <a:endParaRPr/>
          </a:p>
        </p:txBody>
      </p:sp>
      <p:sp>
        <p:nvSpPr>
          <p:cNvPr id="416" name="Google Shape;416;g25e11802ac4_0_19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5e11802ac4_0_188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6" name="Google Shape;426;g25e11802ac4_0_188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 </a:t>
            </a:r>
            <a:r>
              <a:rPr b="1" lang="en-US">
                <a:solidFill>
                  <a:srgbClr val="242424"/>
                </a:solidFill>
              </a:rPr>
              <a:t>waves</a:t>
            </a:r>
            <a:r>
              <a:rPr b="1" lang="en-US">
                <a:solidFill>
                  <a:srgbClr val="242424"/>
                </a:solidFill>
              </a:rPr>
              <a:t> </a:t>
            </a:r>
            <a:r>
              <a:rPr lang="en-US">
                <a:solidFill>
                  <a:srgbClr val="242424"/>
                </a:solidFill>
              </a:rPr>
              <a:t>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wave</a:t>
            </a:r>
            <a:r>
              <a:rPr b="1" lang="en-US"/>
              <a:t>.</a:t>
            </a:r>
            <a:endParaRPr>
              <a:solidFill>
                <a:schemeClr val="dk1"/>
              </a:solidFill>
            </a:endParaRPr>
          </a:p>
        </p:txBody>
      </p:sp>
      <p:sp>
        <p:nvSpPr>
          <p:cNvPr id="427" name="Google Shape;427;g25e11802ac4_0_188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148" name="Google Shape;148;p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5e11802ac4_0_19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g25e11802ac4_0_19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a:t>
            </a:r>
            <a:r>
              <a:rPr lang="en-US"/>
              <a:t> a</a:t>
            </a:r>
            <a:r>
              <a:rPr lang="en-US"/>
              <a:t> </a:t>
            </a:r>
            <a:r>
              <a:rPr b="1" lang="en-US"/>
              <a:t>wave</a:t>
            </a:r>
            <a:r>
              <a:rPr b="1" lang="en-US"/>
              <a:t> </a:t>
            </a:r>
            <a:r>
              <a:rPr lang="en-US" sz="1200">
                <a:solidFill>
                  <a:schemeClr val="dk1"/>
                </a:solidFill>
              </a:rPr>
              <a:t>from these four choices</a:t>
            </a:r>
            <a:r>
              <a:rPr lang="en-US"/>
              <a:t>.</a:t>
            </a:r>
            <a:endParaRPr/>
          </a:p>
        </p:txBody>
      </p:sp>
      <p:sp>
        <p:nvSpPr>
          <p:cNvPr id="449" name="Google Shape;449;g25e11802ac4_0_19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28640247ed3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8" name="Google Shape;468;g28640247ed3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This is the picture that shows</a:t>
            </a:r>
            <a:r>
              <a:rPr lang="en-US"/>
              <a:t> </a:t>
            </a:r>
            <a:r>
              <a:rPr lang="en-US"/>
              <a:t>a</a:t>
            </a:r>
            <a:r>
              <a:rPr b="1" lang="en-US"/>
              <a:t> wave</a:t>
            </a:r>
            <a:r>
              <a:rPr lang="en-US"/>
              <a:t>.</a:t>
            </a:r>
            <a:endParaRPr/>
          </a:p>
        </p:txBody>
      </p:sp>
      <p:sp>
        <p:nvSpPr>
          <p:cNvPr id="469" name="Google Shape;469;g28640247ed3_1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5e11802ac4_0_2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g25e11802ac4_0_21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 </a:t>
            </a:r>
            <a:r>
              <a:rPr b="1" lang="en-US"/>
              <a:t>wave</a:t>
            </a:r>
            <a:r>
              <a:rPr lang="en-US"/>
              <a:t>.</a:t>
            </a:r>
            <a:endParaRPr>
              <a:solidFill>
                <a:schemeClr val="dk1"/>
              </a:solidFill>
            </a:endParaRPr>
          </a:p>
        </p:txBody>
      </p:sp>
      <p:sp>
        <p:nvSpPr>
          <p:cNvPr id="490" name="Google Shape;490;g25e11802ac4_0_21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25e11802ac4_0_2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g25e11802ac4_0_213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 </a:t>
            </a:r>
            <a:r>
              <a:rPr b="1" lang="en-US"/>
              <a:t>wave</a:t>
            </a:r>
            <a:r>
              <a:rPr b="1" lang="en-US" sz="1200">
                <a:solidFill>
                  <a:schemeClr val="dk1"/>
                </a:solidFill>
              </a:rPr>
              <a:t> </a:t>
            </a:r>
            <a:r>
              <a:rPr lang="en-US" sz="1200">
                <a:solidFill>
                  <a:schemeClr val="dk1"/>
                </a:solidFill>
              </a:rPr>
              <a:t>from these four choices.</a:t>
            </a:r>
            <a:endParaRPr sz="1200">
              <a:solidFill>
                <a:schemeClr val="dk1"/>
              </a:solidFill>
            </a:endParaRPr>
          </a:p>
        </p:txBody>
      </p:sp>
      <p:sp>
        <p:nvSpPr>
          <p:cNvPr id="513" name="Google Shape;513;g25e11802ac4_0_21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28640247ed3_1_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3" name="Google Shape;533;g28640247ed3_1_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“A repeating motion that carries energy from one place to another” is correct! This is the definition of </a:t>
            </a:r>
            <a:r>
              <a:rPr b="1" lang="en-US"/>
              <a:t>wave.</a:t>
            </a:r>
            <a:endParaRPr sz="1200">
              <a:solidFill>
                <a:schemeClr val="dk1"/>
              </a:solidFill>
            </a:endParaRPr>
          </a:p>
        </p:txBody>
      </p:sp>
      <p:sp>
        <p:nvSpPr>
          <p:cNvPr id="534" name="Google Shape;534;g28640247ed3_1_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g25e11802ac4_0_23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g25e11802ac4_0_23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Here is the Frayer Model with a picture and the definition filled in for </a:t>
            </a:r>
            <a:r>
              <a:rPr b="1" lang="en-US"/>
              <a:t>wave</a:t>
            </a:r>
            <a:r>
              <a:rPr b="1" lang="en-US"/>
              <a:t>: </a:t>
            </a:r>
            <a:r>
              <a:rPr lang="en-US"/>
              <a:t>a repeating motion that carries energy from one place to another.</a:t>
            </a:r>
            <a:endParaRPr>
              <a:solidFill>
                <a:schemeClr val="dk1"/>
              </a:solidFill>
            </a:endParaRPr>
          </a:p>
        </p:txBody>
      </p:sp>
      <p:sp>
        <p:nvSpPr>
          <p:cNvPr id="556" name="Google Shape;556;g25e11802ac4_0_23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7" name="Shape 577"/>
        <p:cNvGrpSpPr/>
        <p:nvPr/>
      </p:nvGrpSpPr>
      <p:grpSpPr>
        <a:xfrm>
          <a:off x="0" y="0"/>
          <a:ext cx="0" cy="0"/>
          <a:chOff x="0" y="0"/>
          <a:chExt cx="0" cy="0"/>
        </a:xfrm>
      </p:grpSpPr>
      <p:sp>
        <p:nvSpPr>
          <p:cNvPr id="578" name="Google Shape;578;g25e11802ac4_0_23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9" name="Google Shape;579;g25e11802ac4_0_23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example of </a:t>
            </a:r>
            <a:r>
              <a:rPr lang="en-US"/>
              <a:t>a </a:t>
            </a:r>
            <a:r>
              <a:rPr b="1" lang="en-US"/>
              <a:t>wave</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580" name="Google Shape;580;g25e11802ac4_0_23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28640247ed3_1_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g28640247ed3_1_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“a ripple of water in a pond” is correct! This is an example of a </a:t>
            </a:r>
            <a:r>
              <a:rPr b="1" lang="en-US"/>
              <a:t>wave</a:t>
            </a:r>
            <a:r>
              <a:rPr b="1" lang="en-US"/>
              <a:t>.</a:t>
            </a:r>
            <a:endParaRPr sz="1200">
              <a:solidFill>
                <a:schemeClr val="dk1"/>
              </a:solidFill>
            </a:endParaRPr>
          </a:p>
        </p:txBody>
      </p:sp>
      <p:sp>
        <p:nvSpPr>
          <p:cNvPr id="601" name="Google Shape;601;g28640247ed3_1_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g25e11802ac4_0_2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Google Shape;622;g25e11802ac4_0_2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sz="1100"/>
              <a:t>Here is the Frayer Model with a picture, definition, and an example of</a:t>
            </a:r>
            <a:r>
              <a:rPr b="1" lang="en-US" sz="1100"/>
              <a:t> </a:t>
            </a:r>
            <a:r>
              <a:rPr lang="en-US" sz="1100"/>
              <a:t>a</a:t>
            </a:r>
            <a:r>
              <a:rPr b="1" lang="en-US" sz="1100"/>
              <a:t> wave:</a:t>
            </a:r>
            <a:r>
              <a:rPr lang="en-US" sz="1100"/>
              <a:t> a ripple of water in a pond.</a:t>
            </a:r>
            <a:endParaRPr sz="1100">
              <a:solidFill>
                <a:schemeClr val="dk1"/>
              </a:solidFill>
            </a:endParaRPr>
          </a:p>
        </p:txBody>
      </p:sp>
      <p:sp>
        <p:nvSpPr>
          <p:cNvPr id="623" name="Google Shape;623;g25e11802ac4_0_2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25e11802ac4_0_25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7" name="Google Shape;647;g25e11802ac4_0_25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 waves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648" name="Google Shape;648;g25e11802ac4_0_25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86db8e9d83_0_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 name="Google Shape;153;g286db8e9d83_0_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Energy</a:t>
            </a:r>
            <a:r>
              <a:rPr lang="en-US"/>
              <a:t> is the ability to </a:t>
            </a:r>
            <a:r>
              <a:rPr lang="en-US"/>
              <a:t>cause</a:t>
            </a:r>
            <a:r>
              <a:rPr lang="en-US"/>
              <a:t> change. </a:t>
            </a:r>
            <a:endParaRPr/>
          </a:p>
        </p:txBody>
      </p:sp>
      <p:sp>
        <p:nvSpPr>
          <p:cNvPr id="154" name="Google Shape;154;g286db8e9d83_0_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28640247ed3_1_4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8" name="Google Shape;668;g28640247ed3_1_4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“Waves carry sound and light energy that help me to see and hear the world around me.” That is correct! This is an example of how </a:t>
            </a:r>
            <a:r>
              <a:rPr b="1" lang="en-US"/>
              <a:t>waves</a:t>
            </a:r>
            <a:r>
              <a:rPr b="1" lang="en-US"/>
              <a:t> </a:t>
            </a:r>
            <a:r>
              <a:rPr lang="en-US"/>
              <a:t>impacts your life.</a:t>
            </a:r>
            <a:endParaRPr sz="1200">
              <a:solidFill>
                <a:schemeClr val="dk1"/>
              </a:solidFill>
            </a:endParaRPr>
          </a:p>
        </p:txBody>
      </p:sp>
      <p:sp>
        <p:nvSpPr>
          <p:cNvPr id="669" name="Google Shape;669;g28640247ed3_1_48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8" name="Shape 688"/>
        <p:cNvGrpSpPr/>
        <p:nvPr/>
      </p:nvGrpSpPr>
      <p:grpSpPr>
        <a:xfrm>
          <a:off x="0" y="0"/>
          <a:ext cx="0" cy="0"/>
          <a:chOff x="0" y="0"/>
          <a:chExt cx="0" cy="0"/>
        </a:xfrm>
      </p:grpSpPr>
      <p:sp>
        <p:nvSpPr>
          <p:cNvPr id="689" name="Google Shape;689;g25e11802ac4_0_26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0" name="Google Shape;690;g25e11802ac4_0_26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solidFill>
                  <a:schemeClr val="dk1"/>
                </a:solidFill>
              </a:rPr>
              <a:t>Here is the Frayer Model with a picture, definition, example, and a correct response to “how d</a:t>
            </a:r>
            <a:r>
              <a:rPr lang="en-US"/>
              <a:t>o </a:t>
            </a:r>
            <a:r>
              <a:rPr b="1" lang="en-US"/>
              <a:t>waves</a:t>
            </a:r>
            <a:r>
              <a:rPr b="1" lang="en-US" sz="1200">
                <a:solidFill>
                  <a:schemeClr val="dk1"/>
                </a:solidFill>
              </a:rPr>
              <a:t> </a:t>
            </a:r>
            <a:r>
              <a:rPr lang="en-US" sz="1200">
                <a:solidFill>
                  <a:schemeClr val="dk1"/>
                </a:solidFill>
              </a:rPr>
              <a:t>impact my life?”:  Waves carry sound and light energy that help me to see and hear the world around me.</a:t>
            </a:r>
            <a:endParaRPr/>
          </a:p>
        </p:txBody>
      </p:sp>
      <p:sp>
        <p:nvSpPr>
          <p:cNvPr id="691" name="Google Shape;691;g25e11802ac4_0_26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4" name="Shape 714"/>
        <p:cNvGrpSpPr/>
        <p:nvPr/>
      </p:nvGrpSpPr>
      <p:grpSpPr>
        <a:xfrm>
          <a:off x="0" y="0"/>
          <a:ext cx="0" cy="0"/>
          <a:chOff x="0" y="0"/>
          <a:chExt cx="0" cy="0"/>
        </a:xfrm>
      </p:grpSpPr>
      <p:sp>
        <p:nvSpPr>
          <p:cNvPr id="715" name="Google Shape;715;p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6" name="Google Shape;716;p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717" name="Google Shape;717;p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286db8e9d83_0_2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3" name="Google Shape;723;g286db8e9d83_0_2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 </a:t>
            </a:r>
            <a:r>
              <a:rPr b="1" lang="en-US"/>
              <a:t>wave</a:t>
            </a:r>
            <a:r>
              <a:rPr lang="en-US"/>
              <a:t> is a repeating motion that carries energy from one place to another.</a:t>
            </a:r>
            <a:endParaRPr/>
          </a:p>
        </p:txBody>
      </p:sp>
      <p:sp>
        <p:nvSpPr>
          <p:cNvPr id="724" name="Google Shape;724;g286db8e9d83_0_2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28640247ed3_1_4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1" name="Google Shape;731;g28640247ed3_1_45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Let’s reflect again on our big question. Our “big question” is:</a:t>
            </a:r>
            <a:r>
              <a:rPr b="1" lang="en-US"/>
              <a:t> What are the properties of waves and how are they related?</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Does anyone have any additional examples to share that haven’t been discussed yet? </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In our “big question,” there are two more vocabulary words we need to explore before we move onto our simulation activity.</a:t>
            </a:r>
            <a:endParaRPr/>
          </a:p>
        </p:txBody>
      </p:sp>
      <p:sp>
        <p:nvSpPr>
          <p:cNvPr id="732" name="Google Shape;732;g28640247ed3_1_45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286db8e9d83_0_2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7" name="Google Shape;747;g286db8e9d83_0_2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Feedback: Giving students a chance to analyze and interpret data is a great way to help them to continue to independently problem solve.</a:t>
            </a:r>
            <a:endParaRPr/>
          </a:p>
          <a:p>
            <a:pPr indent="0" lvl="0" marL="0" rtl="0" algn="l">
              <a:lnSpc>
                <a:spcPct val="100000"/>
              </a:lnSpc>
              <a:spcBef>
                <a:spcPts val="0"/>
              </a:spcBef>
              <a:spcAft>
                <a:spcPts val="0"/>
              </a:spcAft>
              <a:buSzPts val="1400"/>
              <a:buNone/>
            </a:pPr>
            <a:r>
              <a:t/>
            </a:r>
            <a:endParaRPr/>
          </a:p>
        </p:txBody>
      </p:sp>
      <p:sp>
        <p:nvSpPr>
          <p:cNvPr id="748" name="Google Shape;748;g286db8e9d83_0_2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28640247ed3_1_3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6" name="Google Shape;756;g28640247ed3_1_3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7" name="Google Shape;757;g28640247ed3_1_3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28640247ed3_1_5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5" name="Google Shape;765;g28640247ed3_1_5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766" name="Google Shape;766;g28640247ed3_1_5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28640247ed3_1_5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1" name="Google Shape;801;g28640247ed3_1_5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Today, we’ll be learning about the word: </a:t>
            </a:r>
            <a:r>
              <a:rPr b="1" lang="en-US"/>
              <a:t>wavelength</a:t>
            </a:r>
            <a:r>
              <a:rPr b="1" lang="en-US"/>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Using clear and simple language when introducing content helps students understand what is expected.</a:t>
            </a:r>
            <a:endParaRPr/>
          </a:p>
        </p:txBody>
      </p:sp>
      <p:sp>
        <p:nvSpPr>
          <p:cNvPr id="802" name="Google Shape;802;g28640247ed3_1_5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8" name="Shape 808"/>
        <p:cNvGrpSpPr/>
        <p:nvPr/>
      </p:nvGrpSpPr>
      <p:grpSpPr>
        <a:xfrm>
          <a:off x="0" y="0"/>
          <a:ext cx="0" cy="0"/>
          <a:chOff x="0" y="0"/>
          <a:chExt cx="0" cy="0"/>
        </a:xfrm>
      </p:grpSpPr>
      <p:sp>
        <p:nvSpPr>
          <p:cNvPr id="809" name="Google Shape;809;g28640247ed3_1_5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0" name="Google Shape;810;g28640247ed3_1_5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a:t>What are the properties of waves </a:t>
            </a:r>
            <a:r>
              <a:rPr b="1" lang="en-US" sz="1200"/>
              <a:t>and how are they related</a:t>
            </a:r>
            <a:r>
              <a:rPr b="1" lang="en-US"/>
              <a:t>?</a:t>
            </a:r>
            <a:endParaRPr b="1"/>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811" name="Google Shape;811;g28640247ed3_1_5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162" name="Google Shape;162;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4" name="Shape 824"/>
        <p:cNvGrpSpPr/>
        <p:nvPr/>
      </p:nvGrpSpPr>
      <p:grpSpPr>
        <a:xfrm>
          <a:off x="0" y="0"/>
          <a:ext cx="0" cy="0"/>
          <a:chOff x="0" y="0"/>
          <a:chExt cx="0" cy="0"/>
        </a:xfrm>
      </p:grpSpPr>
      <p:sp>
        <p:nvSpPr>
          <p:cNvPr id="825" name="Google Shape;825;g28640247ed3_1_5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6" name="Google Shape;826;g28640247ed3_1_5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827" name="Google Shape;827;g28640247ed3_1_56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0" name="Shape 830"/>
        <p:cNvGrpSpPr/>
        <p:nvPr/>
      </p:nvGrpSpPr>
      <p:grpSpPr>
        <a:xfrm>
          <a:off x="0" y="0"/>
          <a:ext cx="0" cy="0"/>
          <a:chOff x="0" y="0"/>
          <a:chExt cx="0" cy="0"/>
        </a:xfrm>
      </p:grpSpPr>
      <p:sp>
        <p:nvSpPr>
          <p:cNvPr id="831" name="Google Shape;831;g286db8e9d83_0_2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2" name="Google Shape;832;g286db8e9d83_0_2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A </a:t>
            </a:r>
            <a:r>
              <a:rPr b="1" lang="en-US"/>
              <a:t>wave</a:t>
            </a:r>
            <a:r>
              <a:rPr lang="en-US"/>
              <a:t> is a repeating motion that carries energy from one place to another.</a:t>
            </a:r>
            <a:endParaRPr/>
          </a:p>
        </p:txBody>
      </p:sp>
      <p:sp>
        <p:nvSpPr>
          <p:cNvPr id="833" name="Google Shape;833;g286db8e9d83_0_2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28084ac76e6_0_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0" name="Google Shape;840;g28084ac76e6_0_1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review the information we have covered already.</a:t>
            </a:r>
            <a:endParaRPr b="0"/>
          </a:p>
        </p:txBody>
      </p:sp>
      <p:sp>
        <p:nvSpPr>
          <p:cNvPr id="841" name="Google Shape;841;g28084ac76e6_0_1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28640247ed3_1_6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6" name="Google Shape;846;g28640247ed3_1_60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wave is a repeating motion that carries _______ from one place to another.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[energy]</a:t>
            </a:r>
            <a:endParaRPr/>
          </a:p>
        </p:txBody>
      </p:sp>
      <p:sp>
        <p:nvSpPr>
          <p:cNvPr id="847" name="Google Shape;847;g28640247ed3_1_60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286db8e9d83_0_2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4" name="Google Shape;854;g286db8e9d83_0_2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wave is a repeating motion that carries </a:t>
            </a:r>
            <a:r>
              <a:rPr b="1" lang="en-US"/>
              <a:t>energy</a:t>
            </a:r>
            <a:r>
              <a:rPr lang="en-US"/>
              <a:t> from one place to another.</a:t>
            </a:r>
            <a:endParaRPr/>
          </a:p>
        </p:txBody>
      </p:sp>
      <p:sp>
        <p:nvSpPr>
          <p:cNvPr id="855" name="Google Shape;855;g286db8e9d83_0_25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27f7a576e42_0_2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2" name="Google Shape;862;g27f7a576e42_0_2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term </a:t>
            </a:r>
            <a:r>
              <a:rPr b="1" lang="en-US"/>
              <a:t>wavelength</a:t>
            </a:r>
            <a:r>
              <a:rPr b="1" lang="en-US"/>
              <a:t>.</a:t>
            </a:r>
            <a:endParaRPr/>
          </a:p>
        </p:txBody>
      </p:sp>
      <p:sp>
        <p:nvSpPr>
          <p:cNvPr id="863" name="Google Shape;863;g27f7a576e42_0_2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28640247ed3_1_5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0" name="Google Shape;870;g28640247ed3_1_5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lang="en-US"/>
              <a:t>Wavelength is the distance between two like points on a wave. </a:t>
            </a:r>
            <a:endParaRPr/>
          </a:p>
          <a:p>
            <a:pPr indent="0" lvl="0" marL="0" rtl="0" algn="l">
              <a:lnSpc>
                <a:spcPct val="100000"/>
              </a:lnSpc>
              <a:spcBef>
                <a:spcPts val="0"/>
              </a:spcBef>
              <a:spcAft>
                <a:spcPts val="0"/>
              </a:spcAft>
              <a:buSzPts val="1400"/>
              <a:buNone/>
            </a:pPr>
            <a:r>
              <a:t/>
            </a:r>
            <a:endParaRPr/>
          </a:p>
        </p:txBody>
      </p:sp>
      <p:sp>
        <p:nvSpPr>
          <p:cNvPr id="871" name="Google Shape;871;g28640247ed3_1_5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27f7a576e42_0_24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8" name="Google Shape;878;g27f7a576e42_0_24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879" name="Google Shape;879;g27f7a576e42_0_2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g27f7a576e42_0_2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4" name="Google Shape;884;g27f7a576e42_0_2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a:t>
            </a:r>
            <a:r>
              <a:rPr lang="en-US"/>
              <a:t>a wavelength</a:t>
            </a:r>
            <a:r>
              <a:rPr b="0" lang="en-US"/>
              <a:t>?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a:t>
            </a:r>
            <a:r>
              <a:rPr lang="en-US"/>
              <a:t>the distance between two like points on a wave]</a:t>
            </a:r>
            <a:endParaRPr/>
          </a:p>
        </p:txBody>
      </p:sp>
      <p:sp>
        <p:nvSpPr>
          <p:cNvPr id="885" name="Google Shape;885;g27f7a576e42_0_2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g27f7a576e42_0_2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2" name="Google Shape;892;g27f7a576e42_0_2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 </a:t>
            </a:r>
            <a:endParaRPr/>
          </a:p>
        </p:txBody>
      </p:sp>
      <p:sp>
        <p:nvSpPr>
          <p:cNvPr id="893" name="Google Shape;893;g27f7a576e42_0_2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8640247ed3_0_6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 name="Google Shape;167;g28640247ed3_0_6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Energy is the ability to </a:t>
            </a:r>
            <a:r>
              <a:rPr lang="en-US"/>
              <a:t>cause</a:t>
            </a:r>
            <a:r>
              <a:rPr lang="en-US"/>
              <a:t> ______.</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[b.change]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68" name="Google Shape;168;g28640247ed3_0_68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g27f7a576e42_0_26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9" name="Google Shape;899;g27f7a576e42_0_2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Wavelength describes how long a wave is. You can measure a wave from the top of the wave, called a crest, to the next crest.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5" name="Shape 905"/>
        <p:cNvGrpSpPr/>
        <p:nvPr/>
      </p:nvGrpSpPr>
      <p:grpSpPr>
        <a:xfrm>
          <a:off x="0" y="0"/>
          <a:ext cx="0" cy="0"/>
          <a:chOff x="0" y="0"/>
          <a:chExt cx="0" cy="0"/>
        </a:xfrm>
      </p:grpSpPr>
      <p:sp>
        <p:nvSpPr>
          <p:cNvPr id="906" name="Google Shape;906;g286db8e9d83_0_26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7" name="Google Shape;907;g286db8e9d83_0_26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Wavelength can also be measured from areas where particles are closely packed together, called a compression, to the next compression.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1" name="Shape 911"/>
        <p:cNvGrpSpPr/>
        <p:nvPr/>
      </p:nvGrpSpPr>
      <p:grpSpPr>
        <a:xfrm>
          <a:off x="0" y="0"/>
          <a:ext cx="0" cy="0"/>
          <a:chOff x="0" y="0"/>
          <a:chExt cx="0" cy="0"/>
        </a:xfrm>
      </p:grpSpPr>
      <p:sp>
        <p:nvSpPr>
          <p:cNvPr id="912" name="Google Shape;912;g27f7a576e42_0_27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3" name="Google Shape;913;g27f7a576e42_0_2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a:t>Wavelengths can be long or short. The more waves there are, the shorter the wavelength is going to be.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g27f7a576e42_0_2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9" name="Google Shape;919;g27f7a576e42_0_28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920" name="Google Shape;920;g27f7a576e42_0_28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3" name="Shape 923"/>
        <p:cNvGrpSpPr/>
        <p:nvPr/>
      </p:nvGrpSpPr>
      <p:grpSpPr>
        <a:xfrm>
          <a:off x="0" y="0"/>
          <a:ext cx="0" cy="0"/>
          <a:chOff x="0" y="0"/>
          <a:chExt cx="0" cy="0"/>
        </a:xfrm>
      </p:grpSpPr>
      <p:sp>
        <p:nvSpPr>
          <p:cNvPr id="924" name="Google Shape;924;g28640247ed3_1_638: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5" name="Google Shape;925;g28640247ed3_1_6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True or false: wavelength describes how high or low a wave is.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286db8e9d83_0_28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2" name="Google Shape;932;g286db8e9d83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100"/>
              <a:buNone/>
            </a:pPr>
            <a:r>
              <a:rPr lang="en-US"/>
              <a:t>F</a:t>
            </a:r>
            <a:r>
              <a:rPr lang="en-US"/>
              <a:t>alse</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7" name="Shape 937"/>
        <p:cNvGrpSpPr/>
        <p:nvPr/>
      </p:nvGrpSpPr>
      <p:grpSpPr>
        <a:xfrm>
          <a:off x="0" y="0"/>
          <a:ext cx="0" cy="0"/>
          <a:chOff x="0" y="0"/>
          <a:chExt cx="0" cy="0"/>
        </a:xfrm>
      </p:grpSpPr>
      <p:sp>
        <p:nvSpPr>
          <p:cNvPr id="938" name="Google Shape;938;g27f7a576e42_0_3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9" name="Google Shape;939;g27f7a576e42_0_3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wavelength</a:t>
            </a:r>
            <a:r>
              <a:rPr lang="en-US"/>
              <a:t>.</a:t>
            </a:r>
            <a:endParaRPr/>
          </a:p>
        </p:txBody>
      </p:sp>
      <p:sp>
        <p:nvSpPr>
          <p:cNvPr id="940" name="Google Shape;940;g27f7a576e42_0_3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g286db8e9d83_0_2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6" name="Google Shape;946;g286db8e9d83_0_2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This is an example of </a:t>
            </a:r>
            <a:r>
              <a:rPr b="1" lang="en-US"/>
              <a:t>wavelength</a:t>
            </a:r>
            <a:r>
              <a:rPr lang="en-US"/>
              <a:t> because it shows the distance between two like points on a wave. These points are farther apart so their wavelength would be larger than points that are closer together.</a:t>
            </a:r>
            <a:endParaRPr/>
          </a:p>
          <a:p>
            <a:pPr indent="0" lvl="0" marL="0" rtl="0" algn="l">
              <a:lnSpc>
                <a:spcPct val="115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200"/>
              <a:buFont typeface="Calibri"/>
              <a:buNone/>
            </a:pPr>
            <a:r>
              <a:rPr lang="en-US"/>
              <a:t>Feedback: Remember to try and use phrasing and language that is clear and easy for students to understand when going over examples of term meaning</a:t>
            </a:r>
            <a:endParaRPr/>
          </a:p>
        </p:txBody>
      </p:sp>
      <p:sp>
        <p:nvSpPr>
          <p:cNvPr id="947" name="Google Shape;947;g286db8e9d83_0_2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g27f7a576e42_0_3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5" name="Google Shape;955;g27f7a576e42_0_3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a:t>
            </a:r>
            <a:r>
              <a:rPr lang="en-US"/>
              <a:t>another example of </a:t>
            </a:r>
            <a:r>
              <a:rPr b="1" lang="en-US"/>
              <a:t>wavelength</a:t>
            </a:r>
            <a:r>
              <a:rPr lang="en-US"/>
              <a:t>. </a:t>
            </a:r>
            <a:r>
              <a:rPr lang="en-US"/>
              <a:t>The distance between two like points on the wave are shorter, so the wavelength is shorter. </a:t>
            </a:r>
            <a:endParaRPr/>
          </a:p>
        </p:txBody>
      </p:sp>
      <p:sp>
        <p:nvSpPr>
          <p:cNvPr id="956" name="Google Shape;956;g27f7a576e42_0_3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g27f7a576e42_0_3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4" name="Google Shape;964;g27f7a576e42_0_3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Let’s check-in for understanding.</a:t>
            </a:r>
            <a:endParaRPr/>
          </a:p>
        </p:txBody>
      </p:sp>
      <p:sp>
        <p:nvSpPr>
          <p:cNvPr id="965" name="Google Shape;965;g27f7a576e42_0_3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86db8e9d83_0_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 name="Google Shape;176;g286db8e9d83_0_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Energy is the ability to cause ______. </a:t>
            </a:r>
            <a:r>
              <a:rPr b="1" lang="en-US"/>
              <a:t>[b.change]</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177" name="Google Shape;177;g286db8e9d83_0_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g28640247ed3_1_6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0" name="Google Shape;970;g28640247ed3_1_6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What is </a:t>
            </a:r>
            <a:r>
              <a:rPr lang="en-US"/>
              <a:t>a wavelength</a:t>
            </a:r>
            <a:r>
              <a:rPr b="0" lang="en-US"/>
              <a:t>? </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a:t>
            </a:r>
            <a:r>
              <a:rPr lang="en-US"/>
              <a:t>The </a:t>
            </a:r>
            <a:r>
              <a:rPr lang="en-US"/>
              <a:t>distance</a:t>
            </a:r>
            <a:r>
              <a:rPr lang="en-US"/>
              <a:t> between two like points on a wave</a:t>
            </a:r>
            <a:r>
              <a:rPr lang="en-US"/>
              <a:t>]</a:t>
            </a:r>
            <a:endParaRPr/>
          </a:p>
        </p:txBody>
      </p:sp>
      <p:sp>
        <p:nvSpPr>
          <p:cNvPr id="971" name="Google Shape;971;g28640247ed3_1_6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6" name="Shape 976"/>
        <p:cNvGrpSpPr/>
        <p:nvPr/>
      </p:nvGrpSpPr>
      <p:grpSpPr>
        <a:xfrm>
          <a:off x="0" y="0"/>
          <a:ext cx="0" cy="0"/>
          <a:chOff x="0" y="0"/>
          <a:chExt cx="0" cy="0"/>
        </a:xfrm>
      </p:grpSpPr>
      <p:sp>
        <p:nvSpPr>
          <p:cNvPr id="977" name="Google Shape;977;g286db8e9d83_0_3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8" name="Google Shape;978;g286db8e9d83_0_3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Does the arrow show a measure of wavelength?</a:t>
            </a:r>
            <a:endParaRPr b="0"/>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a:t>
            </a:r>
            <a:r>
              <a:rPr lang="en-US"/>
              <a:t>Yes</a:t>
            </a:r>
            <a:r>
              <a:rPr lang="en-US"/>
              <a:t>]</a:t>
            </a:r>
            <a:endParaRPr/>
          </a:p>
        </p:txBody>
      </p:sp>
      <p:sp>
        <p:nvSpPr>
          <p:cNvPr id="979" name="Google Shape;979;g286db8e9d83_0_3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27f7a576e42_0_36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7" name="Google Shape;987;g27f7a576e42_0_3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non-examples of </a:t>
            </a:r>
            <a:r>
              <a:rPr b="1" lang="en-US"/>
              <a:t>wavelength</a:t>
            </a:r>
            <a:r>
              <a:rPr lang="en-US"/>
              <a:t>.</a:t>
            </a:r>
            <a:endParaRPr/>
          </a:p>
        </p:txBody>
      </p:sp>
      <p:sp>
        <p:nvSpPr>
          <p:cNvPr id="988" name="Google Shape;988;g27f7a576e42_0_3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2" name="Shape 992"/>
        <p:cNvGrpSpPr/>
        <p:nvPr/>
      </p:nvGrpSpPr>
      <p:grpSpPr>
        <a:xfrm>
          <a:off x="0" y="0"/>
          <a:ext cx="0" cy="0"/>
          <a:chOff x="0" y="0"/>
          <a:chExt cx="0" cy="0"/>
        </a:xfrm>
      </p:grpSpPr>
      <p:sp>
        <p:nvSpPr>
          <p:cNvPr id="993" name="Google Shape;993;g27f7a576e42_0_3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4" name="Google Shape;994;g27f7a576e42_0_3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height of a wave is not its wavelength. This is called a wave’s amplitude. We’ll talk about this later. </a:t>
            </a:r>
            <a:endParaRPr/>
          </a:p>
        </p:txBody>
      </p:sp>
      <p:sp>
        <p:nvSpPr>
          <p:cNvPr id="995" name="Google Shape;995;g27f7a576e42_0_3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27f7a576e42_0_3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4" name="Google Shape;1004;g27f7a576e42_0_3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The tallest point of a wave is also not its wavelength. This point is called the wave’s crest. Wavelength is not one single point on a wave, but the distance between two similar points.</a:t>
            </a:r>
            <a:endParaRPr/>
          </a:p>
        </p:txBody>
      </p:sp>
      <p:sp>
        <p:nvSpPr>
          <p:cNvPr id="1005" name="Google Shape;1005;g27f7a576e42_0_3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4" name="Shape 1014"/>
        <p:cNvGrpSpPr/>
        <p:nvPr/>
      </p:nvGrpSpPr>
      <p:grpSpPr>
        <a:xfrm>
          <a:off x="0" y="0"/>
          <a:ext cx="0" cy="0"/>
          <a:chOff x="0" y="0"/>
          <a:chExt cx="0" cy="0"/>
        </a:xfrm>
      </p:grpSpPr>
      <p:sp>
        <p:nvSpPr>
          <p:cNvPr id="1015" name="Google Shape;1015;g27f7a576e42_0_38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6" name="Google Shape;1016;g27f7a576e42_0_3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1017" name="Google Shape;1017;g27f7a576e42_0_3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g27f7a576e42_0_39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2" name="Google Shape;1022;g27f7a576e42_0_39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letter shows a wavelength?</a:t>
            </a:r>
            <a:endParaRPr/>
          </a:p>
        </p:txBody>
      </p:sp>
      <p:sp>
        <p:nvSpPr>
          <p:cNvPr id="1023" name="Google Shape;1023;g27f7a576e42_0_39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6" name="Shape 1036"/>
        <p:cNvGrpSpPr/>
        <p:nvPr/>
      </p:nvGrpSpPr>
      <p:grpSpPr>
        <a:xfrm>
          <a:off x="0" y="0"/>
          <a:ext cx="0" cy="0"/>
          <a:chOff x="0" y="0"/>
          <a:chExt cx="0" cy="0"/>
        </a:xfrm>
      </p:grpSpPr>
      <p:sp>
        <p:nvSpPr>
          <p:cNvPr id="1037" name="Google Shape;1037;g286db8e9d83_0_3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8" name="Google Shape;1038;g286db8e9d83_0_34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Letter</a:t>
            </a:r>
            <a:r>
              <a:rPr lang="en-US"/>
              <a:t> B shows a wavelength.</a:t>
            </a:r>
            <a:endParaRPr/>
          </a:p>
        </p:txBody>
      </p:sp>
      <p:sp>
        <p:nvSpPr>
          <p:cNvPr id="1039" name="Google Shape;1039;g286db8e9d83_0_3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27f7a576e42_0_4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5" name="Google Shape;1055;g27f7a576e42_0_4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also break down the term </a:t>
            </a:r>
            <a:r>
              <a:rPr b="1" lang="en-US"/>
              <a:t>wavelength</a:t>
            </a:r>
            <a:r>
              <a:rPr b="1" lang="en-US"/>
              <a:t> </a:t>
            </a:r>
            <a:r>
              <a:rPr lang="en-US"/>
              <a:t>into different word parts to help us remember the meaning.  Let’s take a look!</a:t>
            </a:r>
            <a:endParaRPr/>
          </a:p>
        </p:txBody>
      </p:sp>
      <p:sp>
        <p:nvSpPr>
          <p:cNvPr id="1056" name="Google Shape;1056;g27f7a576e42_0_4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0" name="Shape 1060"/>
        <p:cNvGrpSpPr/>
        <p:nvPr/>
      </p:nvGrpSpPr>
      <p:grpSpPr>
        <a:xfrm>
          <a:off x="0" y="0"/>
          <a:ext cx="0" cy="0"/>
          <a:chOff x="0" y="0"/>
          <a:chExt cx="0" cy="0"/>
        </a:xfrm>
      </p:grpSpPr>
      <p:sp>
        <p:nvSpPr>
          <p:cNvPr id="1061" name="Google Shape;1061;g27f7a576e42_0_4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2" name="Google Shape;1062;g27f7a576e42_0_40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Wavelength is a compound word. We can break it up into two individual words: wave and length. </a:t>
            </a:r>
            <a:endParaRPr/>
          </a:p>
        </p:txBody>
      </p:sp>
      <p:sp>
        <p:nvSpPr>
          <p:cNvPr id="1063" name="Google Shape;1063;g27f7a576e42_0_40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 name="Google Shape;185;p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the word </a:t>
            </a:r>
            <a:r>
              <a:rPr b="1" lang="en-US"/>
              <a:t>wave</a:t>
            </a:r>
            <a:r>
              <a:rPr lang="en-US"/>
              <a:t>.</a:t>
            </a:r>
            <a:endParaRPr/>
          </a:p>
        </p:txBody>
      </p:sp>
      <p:sp>
        <p:nvSpPr>
          <p:cNvPr id="186" name="Google Shape;186;p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2" name="Shape 1072"/>
        <p:cNvGrpSpPr/>
        <p:nvPr/>
      </p:nvGrpSpPr>
      <p:grpSpPr>
        <a:xfrm>
          <a:off x="0" y="0"/>
          <a:ext cx="0" cy="0"/>
          <a:chOff x="0" y="0"/>
          <a:chExt cx="0" cy="0"/>
        </a:xfrm>
      </p:grpSpPr>
      <p:sp>
        <p:nvSpPr>
          <p:cNvPr id="1073" name="Google Shape;1073;g286db8e9d83_0_3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4" name="Google Shape;1074;g286db8e9d83_0_3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Remember that waves are repeating motions that carry energy from one place to another. </a:t>
            </a:r>
            <a:endParaRPr/>
          </a:p>
        </p:txBody>
      </p:sp>
      <p:sp>
        <p:nvSpPr>
          <p:cNvPr id="1075" name="Google Shape;1075;g286db8e9d83_0_36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3" name="Shape 1083"/>
        <p:cNvGrpSpPr/>
        <p:nvPr/>
      </p:nvGrpSpPr>
      <p:grpSpPr>
        <a:xfrm>
          <a:off x="0" y="0"/>
          <a:ext cx="0" cy="0"/>
          <a:chOff x="0" y="0"/>
          <a:chExt cx="0" cy="0"/>
        </a:xfrm>
      </p:grpSpPr>
      <p:sp>
        <p:nvSpPr>
          <p:cNvPr id="1084" name="Google Shape;1084;g286db8e9d83_0_3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5" name="Google Shape;1085;g286db8e9d83_0_3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And length is the distance from one point to another. </a:t>
            </a:r>
            <a:endParaRPr/>
          </a:p>
        </p:txBody>
      </p:sp>
      <p:sp>
        <p:nvSpPr>
          <p:cNvPr id="1086" name="Google Shape;1086;g286db8e9d83_0_3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g286db8e9d83_0_3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6" name="Google Shape;1096;g286db8e9d83_0_3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a:t>
            </a:r>
            <a:r>
              <a:rPr b="1" lang="en-US"/>
              <a:t>wavelength</a:t>
            </a:r>
            <a:r>
              <a:rPr lang="en-US"/>
              <a:t> is the distance from one wave to </a:t>
            </a:r>
            <a:r>
              <a:rPr lang="en-US"/>
              <a:t>another</a:t>
            </a:r>
            <a:r>
              <a:rPr lang="en-US"/>
              <a:t>. </a:t>
            </a:r>
            <a:endParaRPr/>
          </a:p>
        </p:txBody>
      </p:sp>
      <p:sp>
        <p:nvSpPr>
          <p:cNvPr id="1097" name="Google Shape;1097;g286db8e9d83_0_3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g27f7a576e42_0_4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6" name="Google Shape;1106;g27f7a576e42_0_46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1107" name="Google Shape;1107;g27f7a576e42_0_4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1" name="Shape 1111"/>
        <p:cNvGrpSpPr/>
        <p:nvPr/>
      </p:nvGrpSpPr>
      <p:grpSpPr>
        <a:xfrm>
          <a:off x="0" y="0"/>
          <a:ext cx="0" cy="0"/>
          <a:chOff x="0" y="0"/>
          <a:chExt cx="0" cy="0"/>
        </a:xfrm>
      </p:grpSpPr>
      <p:sp>
        <p:nvSpPr>
          <p:cNvPr id="1112" name="Google Shape;1112;g286db8e9d83_0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3" name="Google Shape;1113;g286db8e9d83_0_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Calibri"/>
              <a:buNone/>
            </a:pPr>
            <a:r>
              <a:rPr b="1" lang="en-US"/>
              <a:t>Wavelength</a:t>
            </a:r>
            <a:r>
              <a:rPr lang="en-US"/>
              <a:t> is the distance between two like points on a wave. </a:t>
            </a:r>
            <a:endParaRPr/>
          </a:p>
          <a:p>
            <a:pPr indent="0" lvl="0" marL="0" rtl="0" algn="l">
              <a:lnSpc>
                <a:spcPct val="100000"/>
              </a:lnSpc>
              <a:spcBef>
                <a:spcPts val="0"/>
              </a:spcBef>
              <a:spcAft>
                <a:spcPts val="0"/>
              </a:spcAft>
              <a:buSzPts val="1400"/>
              <a:buNone/>
            </a:pPr>
            <a:r>
              <a:t/>
            </a:r>
            <a:endParaRPr/>
          </a:p>
        </p:txBody>
      </p:sp>
      <p:sp>
        <p:nvSpPr>
          <p:cNvPr id="1114" name="Google Shape;1114;g286db8e9d83_0_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9" name="Shape 1119"/>
        <p:cNvGrpSpPr/>
        <p:nvPr/>
      </p:nvGrpSpPr>
      <p:grpSpPr>
        <a:xfrm>
          <a:off x="0" y="0"/>
          <a:ext cx="0" cy="0"/>
          <a:chOff x="0" y="0"/>
          <a:chExt cx="0" cy="0"/>
        </a:xfrm>
      </p:grpSpPr>
      <p:sp>
        <p:nvSpPr>
          <p:cNvPr id="1120" name="Google Shape;1120;g27f7a576e42_0_4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1" name="Google Shape;1121;g27f7a576e42_0_4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wavelength</a:t>
            </a:r>
            <a:r>
              <a:rPr lang="en-US">
                <a:solidFill>
                  <a:srgbClr val="242424"/>
                </a:solidFill>
              </a:rPr>
              <a:t>. </a:t>
            </a:r>
            <a:endParaRPr/>
          </a:p>
        </p:txBody>
      </p:sp>
      <p:sp>
        <p:nvSpPr>
          <p:cNvPr id="1122" name="Google Shape;1122;g27f7a576e42_0_4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0" name="Shape 1130"/>
        <p:cNvGrpSpPr/>
        <p:nvPr/>
      </p:nvGrpSpPr>
      <p:grpSpPr>
        <a:xfrm>
          <a:off x="0" y="0"/>
          <a:ext cx="0" cy="0"/>
          <a:chOff x="0" y="0"/>
          <a:chExt cx="0" cy="0"/>
        </a:xfrm>
      </p:grpSpPr>
      <p:sp>
        <p:nvSpPr>
          <p:cNvPr id="1131" name="Google Shape;1131;g27f7a576e42_0_4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2" name="Google Shape;1132;g27f7a576e42_0_4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does </a:t>
            </a:r>
            <a:r>
              <a:rPr b="1" lang="en-US">
                <a:solidFill>
                  <a:srgbClr val="242424"/>
                </a:solidFill>
              </a:rPr>
              <a:t>wavelength</a:t>
            </a:r>
            <a:r>
              <a:rPr lang="en-US">
                <a:solidFill>
                  <a:srgbClr val="242424"/>
                </a:solidFill>
              </a:rPr>
              <a:t> 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wavelength</a:t>
            </a:r>
            <a:r>
              <a:rPr lang="en-US"/>
              <a:t>.</a:t>
            </a:r>
            <a:endParaRPr>
              <a:solidFill>
                <a:schemeClr val="dk1"/>
              </a:solidFill>
            </a:endParaRPr>
          </a:p>
        </p:txBody>
      </p:sp>
      <p:sp>
        <p:nvSpPr>
          <p:cNvPr id="1133" name="Google Shape;1133;g27f7a576e42_0_49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g27f7a576e42_0_5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4" name="Google Shape;1154;g27f7a576e42_0_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a:t>
            </a:r>
            <a:r>
              <a:rPr lang="en-US"/>
              <a:t> </a:t>
            </a:r>
            <a:r>
              <a:rPr b="1" lang="en-US"/>
              <a:t>wavelength</a:t>
            </a:r>
            <a:r>
              <a:rPr b="1" lang="en-US" sz="1200">
                <a:solidFill>
                  <a:schemeClr val="dk1"/>
                </a:solidFill>
              </a:rPr>
              <a:t> </a:t>
            </a:r>
            <a:r>
              <a:rPr lang="en-US" sz="1200">
                <a:solidFill>
                  <a:schemeClr val="dk1"/>
                </a:solidFill>
              </a:rPr>
              <a:t>from these four choices</a:t>
            </a:r>
            <a:r>
              <a:rPr lang="en-US"/>
              <a:t>.</a:t>
            </a:r>
            <a:endParaRPr/>
          </a:p>
        </p:txBody>
      </p:sp>
      <p:sp>
        <p:nvSpPr>
          <p:cNvPr id="1155" name="Google Shape;1155;g27f7a576e42_0_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2" name="Shape 1172"/>
        <p:cNvGrpSpPr/>
        <p:nvPr/>
      </p:nvGrpSpPr>
      <p:grpSpPr>
        <a:xfrm>
          <a:off x="0" y="0"/>
          <a:ext cx="0" cy="0"/>
          <a:chOff x="0" y="0"/>
          <a:chExt cx="0" cy="0"/>
        </a:xfrm>
      </p:grpSpPr>
      <p:sp>
        <p:nvSpPr>
          <p:cNvPr id="1173" name="Google Shape;1173;g28640247ed3_1_7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4" name="Google Shape;1174;g28640247ed3_1_7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This is the picture that shows </a:t>
            </a:r>
            <a:r>
              <a:rPr b="1" lang="en-US"/>
              <a:t>wavelength</a:t>
            </a:r>
            <a:r>
              <a:rPr lang="en-US"/>
              <a:t>.</a:t>
            </a:r>
            <a:endParaRPr/>
          </a:p>
        </p:txBody>
      </p:sp>
      <p:sp>
        <p:nvSpPr>
          <p:cNvPr id="1175" name="Google Shape;1175;g28640247ed3_1_70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g27f7a576e42_0_5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5" name="Google Shape;1195;g27f7a576e42_0_55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t>
            </a:r>
            <a:r>
              <a:rPr b="1" lang="en-US"/>
              <a:t>wavelength</a:t>
            </a:r>
            <a:r>
              <a:rPr b="1" lang="en-US"/>
              <a:t>.</a:t>
            </a:r>
            <a:endParaRPr>
              <a:solidFill>
                <a:schemeClr val="dk1"/>
              </a:solidFill>
            </a:endParaRPr>
          </a:p>
        </p:txBody>
      </p:sp>
      <p:sp>
        <p:nvSpPr>
          <p:cNvPr id="1196" name="Google Shape;1196;g27f7a576e42_0_55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65"/>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65"/>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6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6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6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7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74"/>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7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7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7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75"/>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75"/>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7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7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7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6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6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6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6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6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6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6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6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1" name="Shape 31"/>
        <p:cNvGrpSpPr/>
        <p:nvPr/>
      </p:nvGrpSpPr>
      <p:grpSpPr>
        <a:xfrm>
          <a:off x="0" y="0"/>
          <a:ext cx="0" cy="0"/>
          <a:chOff x="0" y="0"/>
          <a:chExt cx="0" cy="0"/>
        </a:xfrm>
      </p:grpSpPr>
      <p:sp>
        <p:nvSpPr>
          <p:cNvPr id="32" name="Google Shape;32;p7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7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68"/>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68"/>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9" name="Google Shape;39;p6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6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6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69"/>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69"/>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5" name="Google Shape;45;p69"/>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6" name="Google Shape;46;p6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6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6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7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70"/>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2" name="Google Shape;52;p70"/>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3" name="Google Shape;53;p70"/>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54" name="Google Shape;54;p70"/>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5" name="Google Shape;55;p7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7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7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7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7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7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7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7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7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73"/>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73"/>
          <p:cNvSpPr/>
          <p:nvPr>
            <p:ph idx="2" type="pic"/>
          </p:nvPr>
        </p:nvSpPr>
        <p:spPr>
          <a:xfrm>
            <a:off x="1792288" y="612775"/>
            <a:ext cx="5486400" cy="4114800"/>
          </a:xfrm>
          <a:prstGeom prst="rect">
            <a:avLst/>
          </a:prstGeom>
          <a:noFill/>
          <a:ln>
            <a:noFill/>
          </a:ln>
        </p:spPr>
      </p:sp>
      <p:sp>
        <p:nvSpPr>
          <p:cNvPr id="68" name="Google Shape;68;p73"/>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7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7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7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6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6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6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6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1.png"/><Relationship Id="rId11" Type="http://schemas.openxmlformats.org/officeDocument/2006/relationships/image" Target="../media/image15.png"/><Relationship Id="rId10" Type="http://schemas.openxmlformats.org/officeDocument/2006/relationships/image" Target="../media/image8.png"/><Relationship Id="rId12" Type="http://schemas.openxmlformats.org/officeDocument/2006/relationships/image" Target="../media/image4.png"/><Relationship Id="rId9" Type="http://schemas.openxmlformats.org/officeDocument/2006/relationships/image" Target="../media/image10.png"/><Relationship Id="rId5" Type="http://schemas.openxmlformats.org/officeDocument/2006/relationships/image" Target="../media/image6.png"/><Relationship Id="rId6" Type="http://schemas.openxmlformats.org/officeDocument/2006/relationships/image" Target="../media/image3.png"/><Relationship Id="rId7" Type="http://schemas.openxmlformats.org/officeDocument/2006/relationships/image" Target="../media/image9.png"/><Relationship Id="rId8"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17.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79.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 Id="rId3" Type="http://schemas.openxmlformats.org/officeDocument/2006/relationships/image" Target="../media/image79.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 Id="rId3" Type="http://schemas.openxmlformats.org/officeDocument/2006/relationships/image" Target="../media/image7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 Id="rId3" Type="http://schemas.openxmlformats.org/officeDocument/2006/relationships/image" Target="../media/image12.png"/><Relationship Id="rId4" Type="http://schemas.openxmlformats.org/officeDocument/2006/relationships/image" Target="../media/image1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 Id="rId3" Type="http://schemas.openxmlformats.org/officeDocument/2006/relationships/image" Target="../media/image7.png"/><Relationship Id="rId4" Type="http://schemas.openxmlformats.org/officeDocument/2006/relationships/image" Target="../media/image18.png"/><Relationship Id="rId5" Type="http://schemas.openxmlformats.org/officeDocument/2006/relationships/image" Target="../media/image16.jpg"/><Relationship Id="rId6" Type="http://schemas.openxmlformats.org/officeDocument/2006/relationships/image" Target="../media/image13.png"/><Relationship Id="rId7" Type="http://schemas.openxmlformats.org/officeDocument/2006/relationships/image" Target="../media/image14.jp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 Id="rId3" Type="http://schemas.openxmlformats.org/officeDocument/2006/relationships/image" Target="../media/image2.png"/><Relationship Id="rId4" Type="http://schemas.openxmlformats.org/officeDocument/2006/relationships/image" Target="../media/image1.png"/><Relationship Id="rId11" Type="http://schemas.openxmlformats.org/officeDocument/2006/relationships/image" Target="../media/image15.png"/><Relationship Id="rId10" Type="http://schemas.openxmlformats.org/officeDocument/2006/relationships/image" Target="../media/image8.png"/><Relationship Id="rId12" Type="http://schemas.openxmlformats.org/officeDocument/2006/relationships/image" Target="../media/image4.png"/><Relationship Id="rId9" Type="http://schemas.openxmlformats.org/officeDocument/2006/relationships/image" Target="../media/image10.png"/><Relationship Id="rId5" Type="http://schemas.openxmlformats.org/officeDocument/2006/relationships/image" Target="../media/image6.png"/><Relationship Id="rId6" Type="http://schemas.openxmlformats.org/officeDocument/2006/relationships/image" Target="../media/image3.png"/><Relationship Id="rId7" Type="http://schemas.openxmlformats.org/officeDocument/2006/relationships/image" Target="../media/image9.png"/><Relationship Id="rId8" Type="http://schemas.openxmlformats.org/officeDocument/2006/relationships/image" Target="../media/image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83.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7.png"/><Relationship Id="rId4" Type="http://schemas.openxmlformats.org/officeDocument/2006/relationships/image" Target="../media/image18.png"/><Relationship Id="rId5" Type="http://schemas.openxmlformats.org/officeDocument/2006/relationships/image" Target="../media/image16.jpg"/><Relationship Id="rId6" Type="http://schemas.openxmlformats.org/officeDocument/2006/relationships/image" Target="../media/image13.png"/><Relationship Id="rId7" Type="http://schemas.openxmlformats.org/officeDocument/2006/relationships/image" Target="../media/image14.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image" Target="../media/image12.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17.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 Id="rId3" Type="http://schemas.openxmlformats.org/officeDocument/2006/relationships/image" Target="../media/image18.png"/><Relationship Id="rId4" Type="http://schemas.openxmlformats.org/officeDocument/2006/relationships/image" Target="../media/image12.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25.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 Id="rId3" Type="http://schemas.openxmlformats.org/officeDocument/2006/relationships/image" Target="../media/image35.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17.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 Id="rId3" Type="http://schemas.openxmlformats.org/officeDocument/2006/relationships/image" Target="../media/image35.png"/><Relationship Id="rId4" Type="http://schemas.openxmlformats.org/officeDocument/2006/relationships/image" Target="../media/image17.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1.xml"/><Relationship Id="rId3" Type="http://schemas.openxmlformats.org/officeDocument/2006/relationships/image" Target="../media/image35.png"/><Relationship Id="rId4" Type="http://schemas.openxmlformats.org/officeDocument/2006/relationships/image" Target="../media/image18.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 Id="rId3" Type="http://schemas.openxmlformats.org/officeDocument/2006/relationships/image" Target="../media/image35.png"/><Relationship Id="rId4" Type="http://schemas.openxmlformats.org/officeDocument/2006/relationships/image" Target="../media/image18.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 Id="rId3" Type="http://schemas.openxmlformats.org/officeDocument/2006/relationships/image" Target="../media/image19.png"/><Relationship Id="rId4" Type="http://schemas.openxmlformats.org/officeDocument/2006/relationships/image" Target="../media/image23.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4.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83.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5.xml"/><Relationship Id="rId3" Type="http://schemas.openxmlformats.org/officeDocument/2006/relationships/image" Target="../media/image25.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 Id="rId3" Type="http://schemas.openxmlformats.org/officeDocument/2006/relationships/image" Target="../media/image35.png"/><Relationship Id="rId4" Type="http://schemas.openxmlformats.org/officeDocument/2006/relationships/image" Target="../media/image83.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7.xml"/><Relationship Id="rId3" Type="http://schemas.openxmlformats.org/officeDocument/2006/relationships/image" Target="../media/image35.png"/><Relationship Id="rId4" Type="http://schemas.openxmlformats.org/officeDocument/2006/relationships/image" Target="../media/image83.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 Id="rId3" Type="http://schemas.openxmlformats.org/officeDocument/2006/relationships/image" Target="../media/image27.jpg"/><Relationship Id="rId4" Type="http://schemas.openxmlformats.org/officeDocument/2006/relationships/image" Target="../media/image19.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9.xml"/><Relationship Id="rId3" Type="http://schemas.openxmlformats.org/officeDocument/2006/relationships/image" Target="../media/image22.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7.jpg"/><Relationship Id="rId4" Type="http://schemas.openxmlformats.org/officeDocument/2006/relationships/image" Target="../media/image19.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0.xml"/><Relationship Id="rId3" Type="http://schemas.openxmlformats.org/officeDocument/2006/relationships/image" Target="../media/image22.png"/><Relationship Id="rId4" Type="http://schemas.openxmlformats.org/officeDocument/2006/relationships/image" Target="../media/image87.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1.xml"/><Relationship Id="rId3" Type="http://schemas.openxmlformats.org/officeDocument/2006/relationships/image" Target="../media/image22.png"/><Relationship Id="rId4" Type="http://schemas.openxmlformats.org/officeDocument/2006/relationships/image" Target="../media/image89.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2.xml"/><Relationship Id="rId3" Type="http://schemas.openxmlformats.org/officeDocument/2006/relationships/image" Target="../media/image22.png"/><Relationship Id="rId4" Type="http://schemas.openxmlformats.org/officeDocument/2006/relationships/image" Target="../media/image94.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3.xml"/><Relationship Id="rId3" Type="http://schemas.openxmlformats.org/officeDocument/2006/relationships/image" Target="../media/image22.png"/><Relationship Id="rId4" Type="http://schemas.openxmlformats.org/officeDocument/2006/relationships/image" Target="../media/image86.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 Id="rId3" Type="http://schemas.openxmlformats.org/officeDocument/2006/relationships/image" Target="../media/image25.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5.xml"/><Relationship Id="rId3" Type="http://schemas.openxmlformats.org/officeDocument/2006/relationships/image" Target="../media/image35.png"/><Relationship Id="rId4" Type="http://schemas.openxmlformats.org/officeDocument/2006/relationships/image" Target="../media/image90.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6.xml"/><Relationship Id="rId3" Type="http://schemas.openxmlformats.org/officeDocument/2006/relationships/image" Target="../media/image35.png"/><Relationship Id="rId4" Type="http://schemas.openxmlformats.org/officeDocument/2006/relationships/image" Target="../media/image90.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7.xml"/><Relationship Id="rId3" Type="http://schemas.openxmlformats.org/officeDocument/2006/relationships/image" Target="../media/image35.png"/><Relationship Id="rId4" Type="http://schemas.openxmlformats.org/officeDocument/2006/relationships/image" Target="../media/image94.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8.xml"/><Relationship Id="rId3" Type="http://schemas.openxmlformats.org/officeDocument/2006/relationships/image" Target="../media/image35.png"/><Relationship Id="rId4" Type="http://schemas.openxmlformats.org/officeDocument/2006/relationships/image" Target="../media/image86.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9.xml"/><Relationship Id="rId3" Type="http://schemas.openxmlformats.org/officeDocument/2006/relationships/image" Target="../media/image35.png"/><Relationship Id="rId4" Type="http://schemas.openxmlformats.org/officeDocument/2006/relationships/image" Target="../media/image8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31.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 Id="rId3" Type="http://schemas.openxmlformats.org/officeDocument/2006/relationships/image" Target="../media/image19.png"/><Relationship Id="rId4" Type="http://schemas.openxmlformats.org/officeDocument/2006/relationships/image" Target="../media/image33.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 Id="rId3" Type="http://schemas.openxmlformats.org/officeDocument/2006/relationships/image" Target="../media/image22.png"/><Relationship Id="rId4" Type="http://schemas.openxmlformats.org/officeDocument/2006/relationships/image" Target="../media/image91.png"/><Relationship Id="rId5" Type="http://schemas.openxmlformats.org/officeDocument/2006/relationships/image" Target="../media/image93.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 Id="rId3" Type="http://schemas.openxmlformats.org/officeDocument/2006/relationships/image" Target="../media/image22.png"/><Relationship Id="rId4" Type="http://schemas.openxmlformats.org/officeDocument/2006/relationships/image" Target="../media/image91.png"/><Relationship Id="rId5" Type="http://schemas.openxmlformats.org/officeDocument/2006/relationships/image" Target="../media/image96.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 Id="rId3" Type="http://schemas.openxmlformats.org/officeDocument/2006/relationships/image" Target="../media/image19.png"/><Relationship Id="rId4" Type="http://schemas.openxmlformats.org/officeDocument/2006/relationships/image" Target="../media/image44.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 Id="rId3" Type="http://schemas.openxmlformats.org/officeDocument/2006/relationships/image" Target="../media/image22.png"/><Relationship Id="rId4" Type="http://schemas.openxmlformats.org/officeDocument/2006/relationships/image" Target="../media/image97.png"/><Relationship Id="rId5" Type="http://schemas.openxmlformats.org/officeDocument/2006/relationships/image" Target="../media/image95.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 Id="rId3" Type="http://schemas.openxmlformats.org/officeDocument/2006/relationships/image" Target="../media/image22.png"/><Relationship Id="rId4" Type="http://schemas.openxmlformats.org/officeDocument/2006/relationships/image" Target="../media/image97.png"/><Relationship Id="rId5" Type="http://schemas.openxmlformats.org/officeDocument/2006/relationships/image" Target="../media/image100.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 Id="rId3" Type="http://schemas.openxmlformats.org/officeDocument/2006/relationships/image" Target="../media/image25.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7.xml"/><Relationship Id="rId3" Type="http://schemas.openxmlformats.org/officeDocument/2006/relationships/image" Target="../media/image83.png"/><Relationship Id="rId4" Type="http://schemas.openxmlformats.org/officeDocument/2006/relationships/image" Target="../media/image35.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 Id="rId3" Type="http://schemas.openxmlformats.org/officeDocument/2006/relationships/image" Target="../media/image35.png"/><Relationship Id="rId4" Type="http://schemas.openxmlformats.org/officeDocument/2006/relationships/image" Target="../media/image76.png"/><Relationship Id="rId5" Type="http://schemas.openxmlformats.org/officeDocument/2006/relationships/image" Target="../media/image93.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 Id="rId3" Type="http://schemas.openxmlformats.org/officeDocument/2006/relationships/image" Target="../media/image35.png"/><Relationship Id="rId4" Type="http://schemas.openxmlformats.org/officeDocument/2006/relationships/image" Target="../media/image76.png"/><Relationship Id="rId5" Type="http://schemas.openxmlformats.org/officeDocument/2006/relationships/image" Target="../media/image9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9.png"/><Relationship Id="rId4" Type="http://schemas.openxmlformats.org/officeDocument/2006/relationships/image" Target="../media/image29.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 Id="rId3" Type="http://schemas.openxmlformats.org/officeDocument/2006/relationships/image" Target="../media/image35.png"/><Relationship Id="rId4" Type="http://schemas.openxmlformats.org/officeDocument/2006/relationships/image" Target="../media/image96.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 Id="rId3" Type="http://schemas.openxmlformats.org/officeDocument/2006/relationships/image" Target="../media/image12.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2.xml"/><Relationship Id="rId3" Type="http://schemas.openxmlformats.org/officeDocument/2006/relationships/image" Target="../media/image83.png"/><Relationship Id="rId4" Type="http://schemas.openxmlformats.org/officeDocument/2006/relationships/image" Target="../media/image11.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3.xml"/><Relationship Id="rId3" Type="http://schemas.openxmlformats.org/officeDocument/2006/relationships/image" Target="../media/image19.png"/><Relationship Id="rId4" Type="http://schemas.openxmlformats.org/officeDocument/2006/relationships/image" Target="../media/image80.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4.xml"/><Relationship Id="rId3" Type="http://schemas.openxmlformats.org/officeDocument/2006/relationships/image" Target="../media/image19.png"/><Relationship Id="rId4" Type="http://schemas.openxmlformats.org/officeDocument/2006/relationships/image" Target="../media/image77.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5.xml"/><Relationship Id="rId3" Type="http://schemas.openxmlformats.org/officeDocument/2006/relationships/image" Target="../media/image19.png"/><Relationship Id="rId4" Type="http://schemas.openxmlformats.org/officeDocument/2006/relationships/image" Target="../media/image77.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6.xml"/><Relationship Id="rId3" Type="http://schemas.openxmlformats.org/officeDocument/2006/relationships/image" Target="../media/image19.png"/><Relationship Id="rId4" Type="http://schemas.openxmlformats.org/officeDocument/2006/relationships/image" Target="../media/image77.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7.xml"/><Relationship Id="rId3" Type="http://schemas.openxmlformats.org/officeDocument/2006/relationships/image" Target="../media/image19.png"/><Relationship Id="rId4" Type="http://schemas.openxmlformats.org/officeDocument/2006/relationships/image" Target="../media/image77.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 Id="rId3" Type="http://schemas.openxmlformats.org/officeDocument/2006/relationships/image" Target="../media/image12.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9.xml"/><Relationship Id="rId3" Type="http://schemas.openxmlformats.org/officeDocument/2006/relationships/image" Target="../media/image83.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9.png"/><Relationship Id="rId4" Type="http://schemas.openxmlformats.org/officeDocument/2006/relationships/image" Target="../media/image30.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0.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1.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2.xml"/><Relationship Id="rId3" Type="http://schemas.openxmlformats.org/officeDocument/2006/relationships/image" Target="../media/image93.png"/><Relationship Id="rId4" Type="http://schemas.openxmlformats.org/officeDocument/2006/relationships/image" Target="../media/image101.png"/><Relationship Id="rId5" Type="http://schemas.openxmlformats.org/officeDocument/2006/relationships/image" Target="../media/image98.png"/><Relationship Id="rId6" Type="http://schemas.openxmlformats.org/officeDocument/2006/relationships/image" Target="../media/image99.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3.xml"/><Relationship Id="rId3" Type="http://schemas.openxmlformats.org/officeDocument/2006/relationships/image" Target="../media/image93.png"/><Relationship Id="rId4" Type="http://schemas.openxmlformats.org/officeDocument/2006/relationships/image" Target="../media/image101.png"/><Relationship Id="rId5" Type="http://schemas.openxmlformats.org/officeDocument/2006/relationships/image" Target="../media/image98.png"/><Relationship Id="rId6" Type="http://schemas.openxmlformats.org/officeDocument/2006/relationships/image" Target="../media/image99.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4.xml"/><Relationship Id="rId3" Type="http://schemas.openxmlformats.org/officeDocument/2006/relationships/image" Target="../media/image93.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7.xml"/><Relationship Id="rId3" Type="http://schemas.openxmlformats.org/officeDocument/2006/relationships/image" Target="../media/image93.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8.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9.png"/><Relationship Id="rId4" Type="http://schemas.openxmlformats.org/officeDocument/2006/relationships/image" Target="../media/image40.png"/><Relationship Id="rId5" Type="http://schemas.openxmlformats.org/officeDocument/2006/relationships/image" Target="../media/image39.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0.xml"/><Relationship Id="rId3" Type="http://schemas.openxmlformats.org/officeDocument/2006/relationships/image" Target="../media/image93.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3.xml"/><Relationship Id="rId3" Type="http://schemas.openxmlformats.org/officeDocument/2006/relationships/image" Target="../media/image93.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4.xml"/><Relationship Id="rId3" Type="http://schemas.openxmlformats.org/officeDocument/2006/relationships/image" Target="../media/image12.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5.xml"/><Relationship Id="rId3" Type="http://schemas.openxmlformats.org/officeDocument/2006/relationships/image" Target="../media/image83.png"/><Relationship Id="rId4" Type="http://schemas.openxmlformats.org/officeDocument/2006/relationships/image" Target="../media/image11.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6.xml"/><Relationship Id="rId3" Type="http://schemas.openxmlformats.org/officeDocument/2006/relationships/image" Target="../media/image7.png"/><Relationship Id="rId4" Type="http://schemas.openxmlformats.org/officeDocument/2006/relationships/image" Target="../media/image18.png"/><Relationship Id="rId5" Type="http://schemas.openxmlformats.org/officeDocument/2006/relationships/image" Target="../media/image16.jpg"/><Relationship Id="rId6" Type="http://schemas.openxmlformats.org/officeDocument/2006/relationships/image" Target="../media/image13.png"/><Relationship Id="rId7" Type="http://schemas.openxmlformats.org/officeDocument/2006/relationships/image" Target="../media/image14.jp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7.xml"/><Relationship Id="rId3" Type="http://schemas.openxmlformats.org/officeDocument/2006/relationships/image" Target="../media/image102.png"/><Relationship Id="rId4" Type="http://schemas.openxmlformats.org/officeDocument/2006/relationships/image" Target="../media/image105.png"/><Relationship Id="rId5" Type="http://schemas.openxmlformats.org/officeDocument/2006/relationships/image" Target="../media/image107.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8.xml"/><Relationship Id="rId3" Type="http://schemas.openxmlformats.org/officeDocument/2006/relationships/image" Target="../media/image108.jp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9.xml"/><Relationship Id="rId3" Type="http://schemas.openxmlformats.org/officeDocument/2006/relationships/image" Target="../media/image104.jpg"/><Relationship Id="rId4" Type="http://schemas.openxmlformats.org/officeDocument/2006/relationships/image" Target="../media/image103.png"/><Relationship Id="rId5" Type="http://schemas.openxmlformats.org/officeDocument/2006/relationships/image" Target="../media/image10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5.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5.png"/><Relationship Id="rId4" Type="http://schemas.openxmlformats.org/officeDocument/2006/relationships/image" Target="../media/image40.png"/><Relationship Id="rId5"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40.png"/><Relationship Id="rId5" Type="http://schemas.openxmlformats.org/officeDocument/2006/relationships/image" Target="../media/image3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9.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png"/><Relationship Id="rId4" Type="http://schemas.openxmlformats.org/officeDocument/2006/relationships/image" Target="../media/image33.png"/><Relationship Id="rId5" Type="http://schemas.openxmlformats.org/officeDocument/2006/relationships/image" Target="../media/image3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9.png"/><Relationship Id="rId4" Type="http://schemas.openxmlformats.org/officeDocument/2006/relationships/image" Target="../media/image33.png"/><Relationship Id="rId5"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9.png"/><Relationship Id="rId4" Type="http://schemas.openxmlformats.org/officeDocument/2006/relationships/image" Target="../media/image33.png"/><Relationship Id="rId5" Type="http://schemas.openxmlformats.org/officeDocument/2006/relationships/image" Target="../media/image3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5.png"/><Relationship Id="rId4"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5.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5.pn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18.png"/><Relationship Id="rId5" Type="http://schemas.openxmlformats.org/officeDocument/2006/relationships/image" Target="../media/image16.jpg"/><Relationship Id="rId6" Type="http://schemas.openxmlformats.org/officeDocument/2006/relationships/image" Target="../media/image13.png"/><Relationship Id="rId7" Type="http://schemas.openxmlformats.org/officeDocument/2006/relationships/image" Target="../media/image1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5.png"/><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19.png"/><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19.png"/><Relationship Id="rId4" Type="http://schemas.openxmlformats.org/officeDocument/2006/relationships/image" Target="../media/image44.png"/><Relationship Id="rId5" Type="http://schemas.openxmlformats.org/officeDocument/2006/relationships/image" Target="../media/image4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19.png"/><Relationship Id="rId4" Type="http://schemas.openxmlformats.org/officeDocument/2006/relationships/image" Target="../media/image44.png"/><Relationship Id="rId5" Type="http://schemas.openxmlformats.org/officeDocument/2006/relationships/image" Target="../media/image8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25.png"/><Relationship Id="rId4" Type="http://schemas.openxmlformats.org/officeDocument/2006/relationships/image" Target="../media/image41.png"/><Relationship Id="rId5" Type="http://schemas.openxmlformats.org/officeDocument/2006/relationships/image" Target="../media/image84.png"/><Relationship Id="rId6"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17.pn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47.png"/><Relationship Id="rId4" Type="http://schemas.openxmlformats.org/officeDocument/2006/relationships/image" Target="../media/image62.png"/><Relationship Id="rId5" Type="http://schemas.openxmlformats.org/officeDocument/2006/relationships/image" Target="../media/image46.png"/><Relationship Id="rId6" Type="http://schemas.openxmlformats.org/officeDocument/2006/relationships/image" Target="../media/image4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47.png"/><Relationship Id="rId4" Type="http://schemas.openxmlformats.org/officeDocument/2006/relationships/image" Target="../media/image62.png"/><Relationship Id="rId5" Type="http://schemas.openxmlformats.org/officeDocument/2006/relationships/image" Target="../media/image46.png"/><Relationship Id="rId6" Type="http://schemas.openxmlformats.org/officeDocument/2006/relationships/image" Target="../media/image4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4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17.png"/><Relationship Id="rId4" Type="http://schemas.openxmlformats.org/officeDocument/2006/relationships/image" Target="../media/image1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7.png"/><Relationship Id="rId4" Type="http://schemas.openxmlformats.org/officeDocument/2006/relationships/image" Target="../media/image18.png"/><Relationship Id="rId5" Type="http://schemas.openxmlformats.org/officeDocument/2006/relationships/image" Target="../media/image16.jpg"/><Relationship Id="rId6" Type="http://schemas.openxmlformats.org/officeDocument/2006/relationships/image" Target="../media/image13.png"/><Relationship Id="rId7" Type="http://schemas.openxmlformats.org/officeDocument/2006/relationships/image" Target="../media/image14.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7.png"/><Relationship Id="rId4" Type="http://schemas.openxmlformats.org/officeDocument/2006/relationships/image" Target="../media/image60.png"/><Relationship Id="rId5" Type="http://schemas.openxmlformats.org/officeDocument/2006/relationships/hyperlink" Target="https://phet.colorado.edu/en/simulations/waves-intro"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7.png"/><Relationship Id="rId4" Type="http://schemas.openxmlformats.org/officeDocument/2006/relationships/image" Target="../media/image61.png"/><Relationship Id="rId5" Type="http://schemas.openxmlformats.org/officeDocument/2006/relationships/hyperlink" Target="https://phet.colorado.edu/en/simulations/wave-on-a-string"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2.png"/><Relationship Id="rId4" Type="http://schemas.openxmlformats.org/officeDocument/2006/relationships/image" Target="../media/image1.png"/><Relationship Id="rId11" Type="http://schemas.openxmlformats.org/officeDocument/2006/relationships/image" Target="../media/image15.png"/><Relationship Id="rId10" Type="http://schemas.openxmlformats.org/officeDocument/2006/relationships/image" Target="../media/image8.png"/><Relationship Id="rId12" Type="http://schemas.openxmlformats.org/officeDocument/2006/relationships/image" Target="../media/image4.png"/><Relationship Id="rId9" Type="http://schemas.openxmlformats.org/officeDocument/2006/relationships/image" Target="../media/image10.png"/><Relationship Id="rId5" Type="http://schemas.openxmlformats.org/officeDocument/2006/relationships/image" Target="../media/image6.png"/><Relationship Id="rId6" Type="http://schemas.openxmlformats.org/officeDocument/2006/relationships/image" Target="../media/image3.png"/><Relationship Id="rId7" Type="http://schemas.openxmlformats.org/officeDocument/2006/relationships/image" Target="../media/image9.png"/><Relationship Id="rId8" Type="http://schemas.openxmlformats.org/officeDocument/2006/relationships/image" Target="../media/image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1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7.png"/><Relationship Id="rId4" Type="http://schemas.openxmlformats.org/officeDocument/2006/relationships/image" Target="../media/image18.png"/><Relationship Id="rId5" Type="http://schemas.openxmlformats.org/officeDocument/2006/relationships/image" Target="../media/image16.jpg"/><Relationship Id="rId6" Type="http://schemas.openxmlformats.org/officeDocument/2006/relationships/image" Target="../media/image13.png"/><Relationship Id="rId7"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1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17.png"/><Relationship Id="rId4" Type="http://schemas.openxmlformats.org/officeDocument/2006/relationships/image" Target="../media/image1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2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35.png"/><Relationship Id="rId4" Type="http://schemas.openxmlformats.org/officeDocument/2006/relationships/image" Target="../media/image1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35.png"/><Relationship Id="rId4" Type="http://schemas.openxmlformats.org/officeDocument/2006/relationships/image" Target="../media/image1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9.png"/><Relationship Id="rId4" Type="http://schemas.openxmlformats.org/officeDocument/2006/relationships/image" Target="../media/image2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18.png"/><Relationship Id="rId4" Type="http://schemas.openxmlformats.org/officeDocument/2006/relationships/image" Target="../media/image12.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2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25.png"/><Relationship Id="rId4" Type="http://schemas.openxmlformats.org/officeDocument/2006/relationships/image" Target="../media/image1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27.jp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19.png"/><Relationship Id="rId4" Type="http://schemas.openxmlformats.org/officeDocument/2006/relationships/image" Target="../media/image6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19.png"/><Relationship Id="rId4" Type="http://schemas.openxmlformats.org/officeDocument/2006/relationships/image" Target="../media/image7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9.png"/><Relationship Id="rId4" Type="http://schemas.openxmlformats.org/officeDocument/2006/relationships/image" Target="../media/image6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2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25.png"/><Relationship Id="rId4" Type="http://schemas.openxmlformats.org/officeDocument/2006/relationships/image" Target="../media/image6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25.png"/><Relationship Id="rId4" Type="http://schemas.openxmlformats.org/officeDocument/2006/relationships/image" Target="../media/image6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19.png"/><Relationship Id="rId4" Type="http://schemas.openxmlformats.org/officeDocument/2006/relationships/image" Target="../media/image33.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19.png"/><Relationship Id="rId4" Type="http://schemas.openxmlformats.org/officeDocument/2006/relationships/image" Target="../media/image33.png"/><Relationship Id="rId5" Type="http://schemas.openxmlformats.org/officeDocument/2006/relationships/image" Target="../media/image7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19.png"/><Relationship Id="rId4" Type="http://schemas.openxmlformats.org/officeDocument/2006/relationships/image" Target="../media/image33.png"/><Relationship Id="rId5" Type="http://schemas.openxmlformats.org/officeDocument/2006/relationships/image" Target="../media/image73.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2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2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25.png"/><Relationship Id="rId4" Type="http://schemas.openxmlformats.org/officeDocument/2006/relationships/image" Target="../media/image1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25.png"/><Relationship Id="rId4" Type="http://schemas.openxmlformats.org/officeDocument/2006/relationships/image" Target="../media/image74.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19.png"/><Relationship Id="rId4" Type="http://schemas.openxmlformats.org/officeDocument/2006/relationships/image" Target="../media/image44.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19.png"/><Relationship Id="rId4" Type="http://schemas.openxmlformats.org/officeDocument/2006/relationships/image" Target="../media/image44.png"/><Relationship Id="rId5" Type="http://schemas.openxmlformats.org/officeDocument/2006/relationships/image" Target="../media/image74.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19.png"/><Relationship Id="rId4" Type="http://schemas.openxmlformats.org/officeDocument/2006/relationships/image" Target="../media/image44.png"/><Relationship Id="rId5" Type="http://schemas.openxmlformats.org/officeDocument/2006/relationships/image" Target="../media/image7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25.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25.png"/><Relationship Id="rId4" Type="http://schemas.openxmlformats.org/officeDocument/2006/relationships/image" Target="../media/image7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25.png"/><Relationship Id="rId4" Type="http://schemas.openxmlformats.org/officeDocument/2006/relationships/image" Target="../media/image76.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19.png"/><Relationship Id="rId4" Type="http://schemas.openxmlformats.org/officeDocument/2006/relationships/image" Target="../media/image80.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19.png"/><Relationship Id="rId4" Type="http://schemas.openxmlformats.org/officeDocument/2006/relationships/image" Target="../media/image7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2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19.png"/><Relationship Id="rId4" Type="http://schemas.openxmlformats.org/officeDocument/2006/relationships/image" Target="../media/image77.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19.png"/><Relationship Id="rId4" Type="http://schemas.openxmlformats.org/officeDocument/2006/relationships/image" Target="../media/image7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19.png"/><Relationship Id="rId4" Type="http://schemas.openxmlformats.org/officeDocument/2006/relationships/image" Target="../media/image7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12.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12.png"/><Relationship Id="rId4" Type="http://schemas.openxmlformats.org/officeDocument/2006/relationships/image" Target="../media/image18.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79.png"/><Relationship Id="rId4" Type="http://schemas.openxmlformats.org/officeDocument/2006/relationships/image" Target="../media/image81.png"/><Relationship Id="rId5" Type="http://schemas.openxmlformats.org/officeDocument/2006/relationships/image" Target="../media/image78.png"/><Relationship Id="rId6" Type="http://schemas.openxmlformats.org/officeDocument/2006/relationships/image" Target="../media/image82.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79.png"/><Relationship Id="rId4" Type="http://schemas.openxmlformats.org/officeDocument/2006/relationships/image" Target="../media/image81.png"/><Relationship Id="rId5" Type="http://schemas.openxmlformats.org/officeDocument/2006/relationships/image" Target="../media/image78.png"/><Relationship Id="rId6" Type="http://schemas.openxmlformats.org/officeDocument/2006/relationships/image" Target="../media/image8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7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pSp>
        <p:nvGrpSpPr>
          <p:cNvPr id="89" name="Google Shape;89;p1"/>
          <p:cNvGrpSpPr/>
          <p:nvPr/>
        </p:nvGrpSpPr>
        <p:grpSpPr>
          <a:xfrm>
            <a:off x="1325592" y="297175"/>
            <a:ext cx="6456691" cy="6404394"/>
            <a:chOff x="814636" y="0"/>
            <a:chExt cx="5828917" cy="6404394"/>
          </a:xfrm>
        </p:grpSpPr>
        <p:sp>
          <p:nvSpPr>
            <p:cNvPr id="90" name="Google Shape;90;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07" name="Google Shape;107;p1"/>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08" name="Google Shape;108;p1"/>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09" name="Google Shape;109;p1"/>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10" name="Google Shape;110;p1"/>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111" name="Google Shape;111;p1"/>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1764"/>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14" name="Google Shape;114;p1"/>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5" name="Google Shape;115;p1"/>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116" name="Google Shape;116;p1"/>
          <p:cNvCxnSpPr>
            <a:stCxn id="117" idx="4"/>
            <a:endCxn id="114"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8" name="Google Shape;118;p1"/>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119" name="Google Shape;119;p1"/>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117" name="Google Shape;117;p1"/>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descr="Artificial Intelligence" id="196" name="Google Shape;196;g28640247ed3_0_69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197" name="Google Shape;197;g28640247ed3_0_693"/>
          <p:cNvPicPr preferRelativeResize="0"/>
          <p:nvPr/>
        </p:nvPicPr>
        <p:blipFill rotWithShape="1">
          <a:blip r:embed="rId4">
            <a:alphaModFix/>
          </a:blip>
          <a:srcRect b="0" l="0" r="0" t="0"/>
          <a:stretch/>
        </p:blipFill>
        <p:spPr>
          <a:xfrm>
            <a:off x="849542" y="187766"/>
            <a:ext cx="474009" cy="474009"/>
          </a:xfrm>
          <a:prstGeom prst="rect">
            <a:avLst/>
          </a:prstGeom>
          <a:noFill/>
          <a:ln>
            <a:noFill/>
          </a:ln>
        </p:spPr>
      </p:pic>
      <p:sp>
        <p:nvSpPr>
          <p:cNvPr id="198" name="Google Shape;198;g28640247ed3_0_693"/>
          <p:cNvSpPr txBox="1"/>
          <p:nvPr>
            <p:ph type="title"/>
          </p:nvPr>
        </p:nvSpPr>
        <p:spPr>
          <a:xfrm>
            <a:off x="608450" y="400450"/>
            <a:ext cx="8229600" cy="1932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u="sng"/>
              <a:t>Wave</a:t>
            </a:r>
            <a:r>
              <a:rPr b="1" lang="en-US" u="sng"/>
              <a:t>: </a:t>
            </a:r>
            <a:r>
              <a:rPr lang="en-US"/>
              <a:t>repeating motion that carries energy from one place to another</a:t>
            </a:r>
            <a:endParaRPr/>
          </a:p>
        </p:txBody>
      </p:sp>
      <p:pic>
        <p:nvPicPr>
          <p:cNvPr id="199" name="Google Shape;199;g28640247ed3_0_693"/>
          <p:cNvPicPr preferRelativeResize="0"/>
          <p:nvPr/>
        </p:nvPicPr>
        <p:blipFill rotWithShape="1">
          <a:blip r:embed="rId5">
            <a:alphaModFix/>
          </a:blip>
          <a:srcRect b="0" l="10648" r="10530" t="0"/>
          <a:stretch/>
        </p:blipFill>
        <p:spPr>
          <a:xfrm>
            <a:off x="1996762" y="2749925"/>
            <a:ext cx="5150476" cy="3600200"/>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0" name="Shape 1220"/>
        <p:cNvGrpSpPr/>
        <p:nvPr/>
      </p:nvGrpSpPr>
      <p:grpSpPr>
        <a:xfrm>
          <a:off x="0" y="0"/>
          <a:ext cx="0" cy="0"/>
          <a:chOff x="0" y="0"/>
          <a:chExt cx="0" cy="0"/>
        </a:xfrm>
      </p:grpSpPr>
      <p:sp>
        <p:nvSpPr>
          <p:cNvPr id="1221" name="Google Shape;1221;g27f7a576e42_0_57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222" name="Google Shape;1222;g27f7a576e42_0_57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223" name="Google Shape;1223;g27f7a576e42_0_572"/>
          <p:cNvCxnSpPr>
            <a:stCxn id="1224" idx="4"/>
            <a:endCxn id="122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225" name="Google Shape;1225;g27f7a576e42_0_57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226" name="Google Shape;1226;g27f7a576e42_0_57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224" name="Google Shape;1224;g27f7a576e42_0_57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227" name="Google Shape;1227;g27f7a576e42_0_572"/>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wavelength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1228" name="Google Shape;1228;g27f7a576e42_0_572"/>
          <p:cNvSpPr txBox="1"/>
          <p:nvPr/>
        </p:nvSpPr>
        <p:spPr>
          <a:xfrm>
            <a:off x="1073532" y="5269290"/>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A force that resists the motion of two surfaces that are touching</a:t>
            </a:r>
            <a:endParaRPr i="0" sz="2400" u="none" cap="none" strike="noStrike">
              <a:solidFill>
                <a:srgbClr val="434343"/>
              </a:solidFill>
              <a:latin typeface="Helvetica Neue Light"/>
              <a:ea typeface="Helvetica Neue Light"/>
              <a:cs typeface="Helvetica Neue Light"/>
              <a:sym typeface="Helvetica Neue Light"/>
            </a:endParaRPr>
          </a:p>
        </p:txBody>
      </p:sp>
      <p:sp>
        <p:nvSpPr>
          <p:cNvPr id="1229" name="Google Shape;1229;g27f7a576e42_0_572"/>
          <p:cNvSpPr txBox="1"/>
          <p:nvPr/>
        </p:nvSpPr>
        <p:spPr>
          <a:xfrm>
            <a:off x="1073532" y="4103220"/>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Earth materials, like rock and soil, are worn away and moved by wind and water</a:t>
            </a:r>
            <a:endParaRPr i="0" sz="2400" u="none" cap="none" strike="noStrike">
              <a:solidFill>
                <a:srgbClr val="434343"/>
              </a:solidFill>
              <a:latin typeface="Helvetica Neue Light"/>
              <a:ea typeface="Helvetica Neue Light"/>
              <a:cs typeface="Helvetica Neue Light"/>
              <a:sym typeface="Helvetica Neue Light"/>
            </a:endParaRPr>
          </a:p>
        </p:txBody>
      </p:sp>
      <p:sp>
        <p:nvSpPr>
          <p:cNvPr id="1230" name="Google Shape;1230;g27f7a576e42_0_572"/>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231" name="Google Shape;1231;g27f7a576e42_0_572"/>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The ability to cause change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232" name="Google Shape;1232;g27f7a576e42_0_572"/>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233" name="Google Shape;1233;g27f7a576e42_0_572"/>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234" name="Google Shape;1234;g27f7a576e42_0_572"/>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235" name="Google Shape;1235;g27f7a576e42_0_572"/>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1236" name="Google Shape;1236;g27f7a576e42_0_572"/>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distance between two like points on a wave</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1" name="Shape 1241"/>
        <p:cNvGrpSpPr/>
        <p:nvPr/>
      </p:nvGrpSpPr>
      <p:grpSpPr>
        <a:xfrm>
          <a:off x="0" y="0"/>
          <a:ext cx="0" cy="0"/>
          <a:chOff x="0" y="0"/>
          <a:chExt cx="0" cy="0"/>
        </a:xfrm>
      </p:grpSpPr>
      <p:sp>
        <p:nvSpPr>
          <p:cNvPr id="1242" name="Google Shape;1242;g28640247ed3_1_73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243" name="Google Shape;1243;g28640247ed3_1_73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244" name="Google Shape;1244;g28640247ed3_1_733"/>
          <p:cNvCxnSpPr>
            <a:stCxn id="1245" idx="4"/>
            <a:endCxn id="124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246" name="Google Shape;1246;g28640247ed3_1_73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247" name="Google Shape;1247;g28640247ed3_1_73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245" name="Google Shape;1245;g28640247ed3_1_73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248" name="Google Shape;1248;g28640247ed3_1_733"/>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wavelength</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1249" name="Google Shape;1249;g28640247ed3_1_733"/>
          <p:cNvSpPr txBox="1"/>
          <p:nvPr/>
        </p:nvSpPr>
        <p:spPr>
          <a:xfrm>
            <a:off x="1073532" y="5269290"/>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A</a:t>
            </a:r>
            <a:r>
              <a:rPr lang="en-US" sz="2400">
                <a:solidFill>
                  <a:schemeClr val="dk1"/>
                </a:solidFill>
                <a:highlight>
                  <a:srgbClr val="FFFFFF"/>
                </a:highlight>
                <a:latin typeface="Helvetica Neue Light"/>
                <a:ea typeface="Helvetica Neue Light"/>
                <a:cs typeface="Helvetica Neue Light"/>
                <a:sym typeface="Helvetica Neue Light"/>
              </a:rPr>
              <a:t> force that resists the motion of two surfaces that are touching</a:t>
            </a:r>
            <a:endParaRPr i="0" sz="2400" u="none" cap="none" strike="noStrike">
              <a:solidFill>
                <a:srgbClr val="434343"/>
              </a:solidFill>
              <a:latin typeface="Helvetica Neue Light"/>
              <a:ea typeface="Helvetica Neue Light"/>
              <a:cs typeface="Helvetica Neue Light"/>
              <a:sym typeface="Helvetica Neue Light"/>
            </a:endParaRPr>
          </a:p>
        </p:txBody>
      </p:sp>
      <p:sp>
        <p:nvSpPr>
          <p:cNvPr id="1250" name="Google Shape;1250;g28640247ed3_1_733"/>
          <p:cNvSpPr txBox="1"/>
          <p:nvPr/>
        </p:nvSpPr>
        <p:spPr>
          <a:xfrm>
            <a:off x="1073532" y="4103220"/>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Earth materials, like rock and soil, are worn away and moved by wind and water</a:t>
            </a:r>
            <a:endParaRPr i="0" sz="2400" u="none" cap="none" strike="noStrike">
              <a:solidFill>
                <a:srgbClr val="434343"/>
              </a:solidFill>
              <a:latin typeface="Helvetica Neue Light"/>
              <a:ea typeface="Helvetica Neue Light"/>
              <a:cs typeface="Helvetica Neue Light"/>
              <a:sym typeface="Helvetica Neue Light"/>
            </a:endParaRPr>
          </a:p>
        </p:txBody>
      </p:sp>
      <p:sp>
        <p:nvSpPr>
          <p:cNvPr id="1251" name="Google Shape;1251;g28640247ed3_1_733"/>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252" name="Google Shape;1252;g28640247ed3_1_733"/>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The ability to cause change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253" name="Google Shape;1253;g28640247ed3_1_733"/>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254" name="Google Shape;1254;g28640247ed3_1_733"/>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255" name="Google Shape;1255;g28640247ed3_1_733"/>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256" name="Google Shape;1256;g28640247ed3_1_733"/>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1257" name="Google Shape;1257;g28640247ed3_1_733"/>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distance between two like points on a wave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258" name="Google Shape;1258;g28640247ed3_1_733"/>
          <p:cNvSpPr/>
          <p:nvPr/>
        </p:nvSpPr>
        <p:spPr>
          <a:xfrm>
            <a:off x="274325" y="2935225"/>
            <a:ext cx="8394300" cy="8682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3" name="Shape 1263"/>
        <p:cNvGrpSpPr/>
        <p:nvPr/>
      </p:nvGrpSpPr>
      <p:grpSpPr>
        <a:xfrm>
          <a:off x="0" y="0"/>
          <a:ext cx="0" cy="0"/>
          <a:chOff x="0" y="0"/>
          <a:chExt cx="0" cy="0"/>
        </a:xfrm>
      </p:grpSpPr>
      <p:sp>
        <p:nvSpPr>
          <p:cNvPr id="1264" name="Google Shape;1264;g27f7a576e42_0_61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65" name="Google Shape;1265;g27f7a576e42_0_61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266" name="Google Shape;1266;g27f7a576e42_0_61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267" name="Google Shape;1267;g27f7a576e42_0_613"/>
          <p:cNvCxnSpPr>
            <a:stCxn id="1268" idx="4"/>
            <a:endCxn id="126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269" name="Google Shape;1269;g27f7a576e42_0_61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270" name="Google Shape;1270;g27f7a576e42_0_61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268" name="Google Shape;1268;g27f7a576e42_0_61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271" name="Google Shape;1271;g27f7a576e42_0_61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1272" name="Google Shape;1272;g27f7a576e42_0_613"/>
          <p:cNvCxnSpPr>
            <a:stCxn id="1273" idx="4"/>
            <a:endCxn id="1264"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1274" name="Google Shape;1274;g27f7a576e42_0_61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1275" name="Google Shape;1275;g27f7a576e42_0_61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pic>
        <p:nvPicPr>
          <p:cNvPr id="1276" name="Google Shape;1276;g27f7a576e42_0_613"/>
          <p:cNvPicPr preferRelativeResize="0"/>
          <p:nvPr/>
        </p:nvPicPr>
        <p:blipFill>
          <a:blip r:embed="rId3">
            <a:alphaModFix/>
          </a:blip>
          <a:stretch>
            <a:fillRect/>
          </a:stretch>
        </p:blipFill>
        <p:spPr>
          <a:xfrm>
            <a:off x="5349250" y="1279400"/>
            <a:ext cx="3041950" cy="1708900"/>
          </a:xfrm>
          <a:prstGeom prst="rect">
            <a:avLst/>
          </a:prstGeom>
          <a:noFill/>
          <a:ln>
            <a:noFill/>
          </a:ln>
        </p:spPr>
      </p:pic>
      <p:sp>
        <p:nvSpPr>
          <p:cNvPr id="1273" name="Google Shape;1273;g27f7a576e42_0_61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77" name="Google Shape;1277;g27f7a576e42_0_613"/>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Wavelength</a:t>
            </a:r>
            <a:endParaRPr b="0" i="0" sz="700" u="none" cap="none" strike="noStrike">
              <a:solidFill>
                <a:srgbClr val="000000"/>
              </a:solidFill>
              <a:latin typeface="Arial"/>
              <a:ea typeface="Arial"/>
              <a:cs typeface="Arial"/>
              <a:sym typeface="Arial"/>
            </a:endParaRPr>
          </a:p>
        </p:txBody>
      </p:sp>
      <p:sp>
        <p:nvSpPr>
          <p:cNvPr id="1278" name="Google Shape;1278;g27f7a576e42_0_61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1279" name="Google Shape;1279;g27f7a576e42_0_61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1280" name="Google Shape;1280;g27f7a576e42_0_61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1281" name="Google Shape;1281;g27f7a576e42_0_613"/>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wavelength </a:t>
            </a:r>
            <a:r>
              <a:rPr b="0" i="0" lang="en-US" sz="1800" u="none" cap="none" strike="noStrike">
                <a:solidFill>
                  <a:srgbClr val="000000"/>
                </a:solidFill>
                <a:latin typeface="Helvetica Neue Light"/>
                <a:ea typeface="Helvetica Neue Light"/>
                <a:cs typeface="Helvetica Neue Light"/>
                <a:sym typeface="Helvetica Neue Light"/>
              </a:rPr>
              <a:t>impact my life?</a:t>
            </a:r>
            <a:endParaRPr b="0" i="0" sz="1800" u="none" cap="none" strike="noStrike">
              <a:solidFill>
                <a:srgbClr val="000000"/>
              </a:solidFill>
              <a:latin typeface="Arial"/>
              <a:ea typeface="Arial"/>
              <a:cs typeface="Arial"/>
              <a:sym typeface="Arial"/>
            </a:endParaRPr>
          </a:p>
        </p:txBody>
      </p:sp>
      <p:sp>
        <p:nvSpPr>
          <p:cNvPr id="1282" name="Google Shape;1282;g27f7a576e42_0_613"/>
          <p:cNvSpPr txBox="1"/>
          <p:nvPr/>
        </p:nvSpPr>
        <p:spPr>
          <a:xfrm>
            <a:off x="669804" y="1535875"/>
            <a:ext cx="31638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distance between two like points on a wave</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7" name="Shape 1287"/>
        <p:cNvGrpSpPr/>
        <p:nvPr/>
      </p:nvGrpSpPr>
      <p:grpSpPr>
        <a:xfrm>
          <a:off x="0" y="0"/>
          <a:ext cx="0" cy="0"/>
          <a:chOff x="0" y="0"/>
          <a:chExt cx="0" cy="0"/>
        </a:xfrm>
      </p:grpSpPr>
      <p:sp>
        <p:nvSpPr>
          <p:cNvPr id="1288" name="Google Shape;1288;g27f7a576e42_0_6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289" name="Google Shape;1289;g27f7a576e42_0_6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290" name="Google Shape;1290;g27f7a576e42_0_636"/>
          <p:cNvCxnSpPr>
            <a:stCxn id="1291" idx="4"/>
            <a:endCxn id="128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292" name="Google Shape;1292;g27f7a576e42_0_6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293" name="Google Shape;1293;g27f7a576e42_0_6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291" name="Google Shape;1291;g27f7a576e42_0_6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294" name="Google Shape;1294;g27f7a576e42_0_636"/>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wavelength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1295" name="Google Shape;1295;g27f7a576e42_0_636"/>
          <p:cNvSpPr txBox="1"/>
          <p:nvPr/>
        </p:nvSpPr>
        <p:spPr>
          <a:xfrm>
            <a:off x="1073532" y="4964490"/>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The distance between the top of an ocean wave and the next ocean wave</a:t>
            </a:r>
            <a:endParaRPr b="0" i="0" sz="1400" u="none" cap="none" strike="noStrike">
              <a:solidFill>
                <a:srgbClr val="434343"/>
              </a:solidFill>
              <a:latin typeface="Arial"/>
              <a:ea typeface="Arial"/>
              <a:cs typeface="Arial"/>
              <a:sym typeface="Arial"/>
            </a:endParaRPr>
          </a:p>
        </p:txBody>
      </p:sp>
      <p:sp>
        <p:nvSpPr>
          <p:cNvPr id="1296" name="Google Shape;1296;g27f7a576e42_0_636"/>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height of a roller coaster before it goes down the hill</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297" name="Google Shape;1297;g27f7a576e42_0_636"/>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298" name="Google Shape;1298;g27f7a576e42_0_636"/>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number of candles on a birthday cake</a:t>
            </a:r>
            <a:r>
              <a:rPr b="0" i="0" lang="en-US" sz="2400" u="none" cap="none" strike="noStrike">
                <a:solidFill>
                  <a:srgbClr val="43464D"/>
                </a:solidFill>
                <a:latin typeface="Helvetica Neue Light"/>
                <a:ea typeface="Helvetica Neue Light"/>
                <a:cs typeface="Helvetica Neue Light"/>
                <a:sym typeface="Helvetica Neue Light"/>
              </a:rPr>
              <a:t>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299" name="Google Shape;1299;g27f7a576e42_0_636"/>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300" name="Google Shape;1300;g27f7a576e42_0_636"/>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301" name="Google Shape;1301;g27f7a576e42_0_636"/>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302" name="Google Shape;1302;g27f7a576e42_0_636"/>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1303" name="Google Shape;1303;g27f7a576e42_0_636"/>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time is takes to get to school in the morning</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8" name="Shape 1308"/>
        <p:cNvGrpSpPr/>
        <p:nvPr/>
      </p:nvGrpSpPr>
      <p:grpSpPr>
        <a:xfrm>
          <a:off x="0" y="0"/>
          <a:ext cx="0" cy="0"/>
          <a:chOff x="0" y="0"/>
          <a:chExt cx="0" cy="0"/>
        </a:xfrm>
      </p:grpSpPr>
      <p:sp>
        <p:nvSpPr>
          <p:cNvPr id="1309" name="Google Shape;1309;g28640247ed3_1_76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310" name="Google Shape;1310;g28640247ed3_1_76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311" name="Google Shape;1311;g28640247ed3_1_768"/>
          <p:cNvCxnSpPr>
            <a:stCxn id="1312" idx="4"/>
            <a:endCxn id="130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313" name="Google Shape;1313;g28640247ed3_1_76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314" name="Google Shape;1314;g28640247ed3_1_76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312" name="Google Shape;1312;g28640247ed3_1_76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15" name="Google Shape;1315;g28640247ed3_1_768"/>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wavelength</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1316" name="Google Shape;1316;g28640247ed3_1_768"/>
          <p:cNvSpPr/>
          <p:nvPr/>
        </p:nvSpPr>
        <p:spPr>
          <a:xfrm>
            <a:off x="283750" y="4718300"/>
            <a:ext cx="8664000" cy="12789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317" name="Google Shape;1317;g28640247ed3_1_768"/>
          <p:cNvSpPr txBox="1"/>
          <p:nvPr/>
        </p:nvSpPr>
        <p:spPr>
          <a:xfrm>
            <a:off x="1073532" y="4964490"/>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The distance between the top of an ocean wave and the next ocean wave</a:t>
            </a:r>
            <a:endParaRPr b="0" i="0" sz="1400" u="none" cap="none" strike="noStrike">
              <a:solidFill>
                <a:srgbClr val="434343"/>
              </a:solidFill>
              <a:latin typeface="Arial"/>
              <a:ea typeface="Arial"/>
              <a:cs typeface="Arial"/>
              <a:sym typeface="Arial"/>
            </a:endParaRPr>
          </a:p>
        </p:txBody>
      </p:sp>
      <p:sp>
        <p:nvSpPr>
          <p:cNvPr id="1318" name="Google Shape;1318;g28640247ed3_1_768"/>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height of a roller coaster before it goes down the hill</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319" name="Google Shape;1319;g28640247ed3_1_768"/>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320" name="Google Shape;1320;g28640247ed3_1_768"/>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number of candles on a birthday cake</a:t>
            </a:r>
            <a:r>
              <a:rPr b="0" i="0" lang="en-US" sz="2400" u="none" cap="none" strike="noStrike">
                <a:solidFill>
                  <a:srgbClr val="43464D"/>
                </a:solidFill>
                <a:latin typeface="Helvetica Neue Light"/>
                <a:ea typeface="Helvetica Neue Light"/>
                <a:cs typeface="Helvetica Neue Light"/>
                <a:sym typeface="Helvetica Neue Light"/>
              </a:rPr>
              <a:t>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321" name="Google Shape;1321;g28640247ed3_1_768"/>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322" name="Google Shape;1322;g28640247ed3_1_768"/>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323" name="Google Shape;1323;g28640247ed3_1_768"/>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324" name="Google Shape;1324;g28640247ed3_1_768"/>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1325" name="Google Shape;1325;g28640247ed3_1_768"/>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time is takes to get to school in the morning</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0" name="Shape 1330"/>
        <p:cNvGrpSpPr/>
        <p:nvPr/>
      </p:nvGrpSpPr>
      <p:grpSpPr>
        <a:xfrm>
          <a:off x="0" y="0"/>
          <a:ext cx="0" cy="0"/>
          <a:chOff x="0" y="0"/>
          <a:chExt cx="0" cy="0"/>
        </a:xfrm>
      </p:grpSpPr>
      <p:sp>
        <p:nvSpPr>
          <p:cNvPr id="1331" name="Google Shape;1331;g27f7a576e42_0_677"/>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32" name="Google Shape;1332;g27f7a576e42_0_67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333" name="Google Shape;1333;g27f7a576e42_0_67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334" name="Google Shape;1334;g27f7a576e42_0_677"/>
          <p:cNvCxnSpPr>
            <a:stCxn id="1335" idx="4"/>
            <a:endCxn id="133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336" name="Google Shape;1336;g27f7a576e42_0_67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337" name="Google Shape;1337;g27f7a576e42_0_67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335" name="Google Shape;1335;g27f7a576e42_0_67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338" name="Google Shape;1338;g27f7a576e42_0_677"/>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1339" name="Google Shape;1339;g27f7a576e42_0_677"/>
          <p:cNvCxnSpPr>
            <a:stCxn id="1340" idx="4"/>
            <a:endCxn id="1331"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1341" name="Google Shape;1341;g27f7a576e42_0_677"/>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1342" name="Google Shape;1342;g27f7a576e42_0_677"/>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pic>
        <p:nvPicPr>
          <p:cNvPr id="1343" name="Google Shape;1343;g27f7a576e42_0_677"/>
          <p:cNvPicPr preferRelativeResize="0"/>
          <p:nvPr/>
        </p:nvPicPr>
        <p:blipFill>
          <a:blip r:embed="rId3">
            <a:alphaModFix/>
          </a:blip>
          <a:stretch>
            <a:fillRect/>
          </a:stretch>
        </p:blipFill>
        <p:spPr>
          <a:xfrm>
            <a:off x="5349250" y="1279400"/>
            <a:ext cx="3041950" cy="1708900"/>
          </a:xfrm>
          <a:prstGeom prst="rect">
            <a:avLst/>
          </a:prstGeom>
          <a:noFill/>
          <a:ln>
            <a:noFill/>
          </a:ln>
        </p:spPr>
      </p:pic>
      <p:sp>
        <p:nvSpPr>
          <p:cNvPr id="1340" name="Google Shape;1340;g27f7a576e42_0_677"/>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344" name="Google Shape;1344;g27f7a576e42_0_677"/>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Wavelength</a:t>
            </a:r>
            <a:endParaRPr b="0" i="0" sz="700" u="none" cap="none" strike="noStrike">
              <a:solidFill>
                <a:srgbClr val="000000"/>
              </a:solidFill>
              <a:latin typeface="Arial"/>
              <a:ea typeface="Arial"/>
              <a:cs typeface="Arial"/>
              <a:sym typeface="Arial"/>
            </a:endParaRPr>
          </a:p>
        </p:txBody>
      </p:sp>
      <p:sp>
        <p:nvSpPr>
          <p:cNvPr id="1345" name="Google Shape;1345;g27f7a576e42_0_677"/>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1346" name="Google Shape;1346;g27f7a576e42_0_677"/>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1347" name="Google Shape;1347;g27f7a576e42_0_677"/>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1348" name="Google Shape;1348;g27f7a576e42_0_677"/>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wavelength </a:t>
            </a:r>
            <a:r>
              <a:rPr b="0" i="0" lang="en-US" sz="1800" u="none" cap="none" strike="noStrike">
                <a:solidFill>
                  <a:srgbClr val="000000"/>
                </a:solidFill>
                <a:latin typeface="Helvetica Neue Light"/>
                <a:ea typeface="Helvetica Neue Light"/>
                <a:cs typeface="Helvetica Neue Light"/>
                <a:sym typeface="Helvetica Neue Light"/>
              </a:rPr>
              <a:t>impact my life?</a:t>
            </a:r>
            <a:endParaRPr b="0" i="0" sz="1800" u="none" cap="none" strike="noStrike">
              <a:solidFill>
                <a:srgbClr val="000000"/>
              </a:solidFill>
              <a:latin typeface="Arial"/>
              <a:ea typeface="Arial"/>
              <a:cs typeface="Arial"/>
              <a:sym typeface="Arial"/>
            </a:endParaRPr>
          </a:p>
        </p:txBody>
      </p:sp>
      <p:sp>
        <p:nvSpPr>
          <p:cNvPr id="1349" name="Google Shape;1349;g27f7a576e42_0_677"/>
          <p:cNvSpPr txBox="1"/>
          <p:nvPr/>
        </p:nvSpPr>
        <p:spPr>
          <a:xfrm>
            <a:off x="669804" y="1535875"/>
            <a:ext cx="31638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distance between two like points on a wave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350" name="Google Shape;1350;g27f7a576e42_0_677"/>
          <p:cNvSpPr txBox="1"/>
          <p:nvPr/>
        </p:nvSpPr>
        <p:spPr>
          <a:xfrm>
            <a:off x="812729" y="4184638"/>
            <a:ext cx="33666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The distance </a:t>
            </a:r>
            <a:endParaRPr sz="2400">
              <a:solidFill>
                <a:srgbClr val="434343"/>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between the top of an ocean wave and the next ocean wave</a:t>
            </a:r>
            <a:endParaRPr b="0" i="0" sz="1400" u="none" cap="none" strike="noStrike">
              <a:solidFill>
                <a:srgbClr val="434343"/>
              </a:solidFill>
              <a:latin typeface="Arial"/>
              <a:ea typeface="Arial"/>
              <a:cs typeface="Arial"/>
              <a:sym typeface="Aria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5" name="Shape 1355"/>
        <p:cNvGrpSpPr/>
        <p:nvPr/>
      </p:nvGrpSpPr>
      <p:grpSpPr>
        <a:xfrm>
          <a:off x="0" y="0"/>
          <a:ext cx="0" cy="0"/>
          <a:chOff x="0" y="0"/>
          <a:chExt cx="0" cy="0"/>
        </a:xfrm>
      </p:grpSpPr>
      <p:sp>
        <p:nvSpPr>
          <p:cNvPr id="1356" name="Google Shape;1356;g27f7a576e42_0_70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357" name="Google Shape;1357;g27f7a576e42_0_70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358" name="Google Shape;1358;g27f7a576e42_0_701"/>
          <p:cNvCxnSpPr>
            <a:stCxn id="1359" idx="4"/>
            <a:endCxn id="135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360" name="Google Shape;1360;g27f7a576e42_0_70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361" name="Google Shape;1361;g27f7a576e42_0_70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359" name="Google Shape;1359;g27f7a576e42_0_70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62" name="Google Shape;1362;g27f7a576e42_0_701"/>
          <p:cNvSpPr txBox="1"/>
          <p:nvPr/>
        </p:nvSpPr>
        <p:spPr>
          <a:xfrm>
            <a:off x="485400" y="355700"/>
            <a:ext cx="84621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a:t>
            </a:r>
            <a:r>
              <a:rPr i="1" lang="en-US" sz="2900">
                <a:latin typeface="Calibri"/>
                <a:ea typeface="Calibri"/>
                <a:cs typeface="Calibri"/>
                <a:sym typeface="Calibri"/>
              </a:rPr>
              <a:t>wavelength </a:t>
            </a:r>
            <a:r>
              <a:rPr b="0" i="1" lang="en-US" sz="2900" u="none" cap="none" strike="noStrike">
                <a:solidFill>
                  <a:srgbClr val="000000"/>
                </a:solidFill>
                <a:latin typeface="Calibri"/>
                <a:ea typeface="Calibri"/>
                <a:cs typeface="Calibri"/>
                <a:sym typeface="Calibri"/>
              </a:rPr>
              <a:t>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1363" name="Google Shape;1363;g27f7a576e42_0_701"/>
          <p:cNvSpPr txBox="1"/>
          <p:nvPr/>
        </p:nvSpPr>
        <p:spPr>
          <a:xfrm>
            <a:off x="1073532" y="4275090"/>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Wavelengths impact how hot or cold the weather is and what we need to wear to stay comfortable</a:t>
            </a:r>
            <a:endParaRPr b="0" i="0" sz="2200" u="none" cap="none" strike="noStrike">
              <a:solidFill>
                <a:srgbClr val="434343"/>
              </a:solidFill>
              <a:latin typeface="Arial"/>
              <a:ea typeface="Arial"/>
              <a:cs typeface="Arial"/>
              <a:sym typeface="Arial"/>
            </a:endParaRPr>
          </a:p>
        </p:txBody>
      </p:sp>
      <p:sp>
        <p:nvSpPr>
          <p:cNvPr id="1364" name="Google Shape;1364;g27f7a576e42_0_701"/>
          <p:cNvSpPr txBox="1"/>
          <p:nvPr/>
        </p:nvSpPr>
        <p:spPr>
          <a:xfrm>
            <a:off x="1073532" y="2918320"/>
            <a:ext cx="7874100" cy="803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Wavelengths help us measure how far we need to travel to get to important places in our daily lives</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1365" name="Google Shape;1365;g27f7a576e42_0_701"/>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366" name="Google Shape;1366;g27f7a576e42_0_701"/>
          <p:cNvSpPr txBox="1"/>
          <p:nvPr/>
        </p:nvSpPr>
        <p:spPr>
          <a:xfrm>
            <a:off x="1073532" y="1711208"/>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Different wavelengths impact how we see light and hear sound in our environment</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1367" name="Google Shape;1367;g27f7a576e42_0_701"/>
          <p:cNvSpPr txBox="1"/>
          <p:nvPr/>
        </p:nvSpPr>
        <p:spPr>
          <a:xfrm>
            <a:off x="380509" y="16084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368" name="Google Shape;1368;g27f7a576e42_0_701"/>
          <p:cNvSpPr txBox="1"/>
          <p:nvPr/>
        </p:nvSpPr>
        <p:spPr>
          <a:xfrm>
            <a:off x="380508" y="28104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369" name="Google Shape;1369;g27f7a576e42_0_701"/>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370" name="Google Shape;1370;g27f7a576e42_0_701"/>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1371" name="Google Shape;1371;g27f7a576e42_0_701"/>
          <p:cNvSpPr txBox="1"/>
          <p:nvPr/>
        </p:nvSpPr>
        <p:spPr>
          <a:xfrm>
            <a:off x="1073532" y="5584815"/>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Different wavelengths are used by different animals to get nutrients they need to survive</a:t>
            </a:r>
            <a:endParaRPr b="0" i="0" sz="2200" u="none" cap="none" strike="noStrike">
              <a:solidFill>
                <a:srgbClr val="434343"/>
              </a:solidFill>
              <a:latin typeface="Arial"/>
              <a:ea typeface="Arial"/>
              <a:cs typeface="Arial"/>
              <a:sym typeface="Aria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6" name="Shape 1376"/>
        <p:cNvGrpSpPr/>
        <p:nvPr/>
      </p:nvGrpSpPr>
      <p:grpSpPr>
        <a:xfrm>
          <a:off x="0" y="0"/>
          <a:ext cx="0" cy="0"/>
          <a:chOff x="0" y="0"/>
          <a:chExt cx="0" cy="0"/>
        </a:xfrm>
      </p:grpSpPr>
      <p:sp>
        <p:nvSpPr>
          <p:cNvPr id="1377" name="Google Shape;1377;g28640247ed3_1_80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378" name="Google Shape;1378;g28640247ed3_1_80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379" name="Google Shape;1379;g28640247ed3_1_804"/>
          <p:cNvCxnSpPr>
            <a:stCxn id="1380" idx="4"/>
            <a:endCxn id="137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381" name="Google Shape;1381;g28640247ed3_1_80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382" name="Google Shape;1382;g28640247ed3_1_80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380" name="Google Shape;1380;g28640247ed3_1_80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383" name="Google Shape;1383;g28640247ed3_1_804"/>
          <p:cNvSpPr txBox="1"/>
          <p:nvPr/>
        </p:nvSpPr>
        <p:spPr>
          <a:xfrm>
            <a:off x="485400" y="355700"/>
            <a:ext cx="84621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does </a:t>
            </a:r>
            <a:r>
              <a:rPr i="1" lang="en-US" sz="2900">
                <a:latin typeface="Calibri"/>
                <a:ea typeface="Calibri"/>
                <a:cs typeface="Calibri"/>
                <a:sym typeface="Calibri"/>
              </a:rPr>
              <a:t>wavelength </a:t>
            </a:r>
            <a:r>
              <a:rPr b="0" i="1" lang="en-US" sz="2900" u="none" cap="none" strike="noStrike">
                <a:solidFill>
                  <a:srgbClr val="000000"/>
                </a:solidFill>
                <a:latin typeface="Calibri"/>
                <a:ea typeface="Calibri"/>
                <a:cs typeface="Calibri"/>
                <a:sym typeface="Calibri"/>
              </a:rPr>
              <a:t>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1384" name="Google Shape;1384;g28640247ed3_1_804"/>
          <p:cNvSpPr txBox="1"/>
          <p:nvPr/>
        </p:nvSpPr>
        <p:spPr>
          <a:xfrm>
            <a:off x="1073532" y="4275090"/>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Wavelengths impact how hot or cold the weather is and what we need to wear to stay comfortable</a:t>
            </a:r>
            <a:endParaRPr b="0" i="0" sz="2200" u="none" cap="none" strike="noStrike">
              <a:solidFill>
                <a:srgbClr val="434343"/>
              </a:solidFill>
              <a:latin typeface="Arial"/>
              <a:ea typeface="Arial"/>
              <a:cs typeface="Arial"/>
              <a:sym typeface="Arial"/>
            </a:endParaRPr>
          </a:p>
        </p:txBody>
      </p:sp>
      <p:sp>
        <p:nvSpPr>
          <p:cNvPr id="1385" name="Google Shape;1385;g28640247ed3_1_804"/>
          <p:cNvSpPr txBox="1"/>
          <p:nvPr/>
        </p:nvSpPr>
        <p:spPr>
          <a:xfrm>
            <a:off x="1073532" y="2918320"/>
            <a:ext cx="7874100" cy="803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Wavelengths help us measure how far we need to travel to get to important places in our daily lives</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1386" name="Google Shape;1386;g28640247ed3_1_804"/>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387" name="Google Shape;1387;g28640247ed3_1_804"/>
          <p:cNvSpPr txBox="1"/>
          <p:nvPr/>
        </p:nvSpPr>
        <p:spPr>
          <a:xfrm>
            <a:off x="1073532" y="1711208"/>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Different wavelengths impact how we see light and hear sound in our environment</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1388" name="Google Shape;1388;g28640247ed3_1_804"/>
          <p:cNvSpPr txBox="1"/>
          <p:nvPr/>
        </p:nvSpPr>
        <p:spPr>
          <a:xfrm>
            <a:off x="380509" y="16084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389" name="Google Shape;1389;g28640247ed3_1_804"/>
          <p:cNvSpPr txBox="1"/>
          <p:nvPr/>
        </p:nvSpPr>
        <p:spPr>
          <a:xfrm>
            <a:off x="380508" y="28104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390" name="Google Shape;1390;g28640247ed3_1_804"/>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391" name="Google Shape;1391;g28640247ed3_1_804"/>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1392" name="Google Shape;1392;g28640247ed3_1_804"/>
          <p:cNvSpPr txBox="1"/>
          <p:nvPr/>
        </p:nvSpPr>
        <p:spPr>
          <a:xfrm>
            <a:off x="1073532" y="5584815"/>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Different wavelengths are used by different animals to get nutrients they need to survive</a:t>
            </a:r>
            <a:endParaRPr b="0" i="0" sz="2200" u="none" cap="none" strike="noStrike">
              <a:solidFill>
                <a:srgbClr val="434343"/>
              </a:solidFill>
              <a:latin typeface="Arial"/>
              <a:ea typeface="Arial"/>
              <a:cs typeface="Arial"/>
              <a:sym typeface="Arial"/>
            </a:endParaRPr>
          </a:p>
        </p:txBody>
      </p:sp>
      <p:sp>
        <p:nvSpPr>
          <p:cNvPr id="1393" name="Google Shape;1393;g28640247ed3_1_804"/>
          <p:cNvSpPr/>
          <p:nvPr/>
        </p:nvSpPr>
        <p:spPr>
          <a:xfrm>
            <a:off x="270175" y="1520013"/>
            <a:ext cx="8641200" cy="12345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8" name="Shape 1398"/>
        <p:cNvGrpSpPr/>
        <p:nvPr/>
      </p:nvGrpSpPr>
      <p:grpSpPr>
        <a:xfrm>
          <a:off x="0" y="0"/>
          <a:ext cx="0" cy="0"/>
          <a:chOff x="0" y="0"/>
          <a:chExt cx="0" cy="0"/>
        </a:xfrm>
      </p:grpSpPr>
      <p:sp>
        <p:nvSpPr>
          <p:cNvPr id="1399" name="Google Shape;1399;g27f7a576e42_0_742"/>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00" name="Google Shape;1400;g27f7a576e42_0_74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401" name="Google Shape;1401;g27f7a576e42_0_74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402" name="Google Shape;1402;g27f7a576e42_0_742"/>
          <p:cNvCxnSpPr>
            <a:stCxn id="1403" idx="4"/>
            <a:endCxn id="140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404" name="Google Shape;1404;g27f7a576e42_0_74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405" name="Google Shape;1405;g27f7a576e42_0_74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403" name="Google Shape;1403;g27f7a576e42_0_74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406" name="Google Shape;1406;g27f7a576e42_0_742"/>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1407" name="Google Shape;1407;g27f7a576e42_0_742"/>
          <p:cNvCxnSpPr>
            <a:stCxn id="1408" idx="4"/>
            <a:endCxn id="1399"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1409" name="Google Shape;1409;g27f7a576e42_0_742"/>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1410" name="Google Shape;1410;g27f7a576e42_0_742"/>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pic>
        <p:nvPicPr>
          <p:cNvPr id="1411" name="Google Shape;1411;g27f7a576e42_0_742"/>
          <p:cNvPicPr preferRelativeResize="0"/>
          <p:nvPr/>
        </p:nvPicPr>
        <p:blipFill>
          <a:blip r:embed="rId3">
            <a:alphaModFix/>
          </a:blip>
          <a:stretch>
            <a:fillRect/>
          </a:stretch>
        </p:blipFill>
        <p:spPr>
          <a:xfrm>
            <a:off x="5349250" y="1279400"/>
            <a:ext cx="3041950" cy="1708900"/>
          </a:xfrm>
          <a:prstGeom prst="rect">
            <a:avLst/>
          </a:prstGeom>
          <a:noFill/>
          <a:ln>
            <a:noFill/>
          </a:ln>
        </p:spPr>
      </p:pic>
      <p:sp>
        <p:nvSpPr>
          <p:cNvPr id="1408" name="Google Shape;1408;g27f7a576e42_0_742"/>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412" name="Google Shape;1412;g27f7a576e42_0_742"/>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Wavelength</a:t>
            </a:r>
            <a:endParaRPr b="0" i="0" sz="700" u="none" cap="none" strike="noStrike">
              <a:solidFill>
                <a:srgbClr val="000000"/>
              </a:solidFill>
              <a:latin typeface="Arial"/>
              <a:ea typeface="Arial"/>
              <a:cs typeface="Arial"/>
              <a:sym typeface="Arial"/>
            </a:endParaRPr>
          </a:p>
        </p:txBody>
      </p:sp>
      <p:sp>
        <p:nvSpPr>
          <p:cNvPr id="1413" name="Google Shape;1413;g27f7a576e42_0_742"/>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1414" name="Google Shape;1414;g27f7a576e42_0_742"/>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1415" name="Google Shape;1415;g27f7a576e42_0_742"/>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1416" name="Google Shape;1416;g27f7a576e42_0_742"/>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wavelength </a:t>
            </a:r>
            <a:r>
              <a:rPr b="0" i="0" lang="en-US" sz="1800" u="none" cap="none" strike="noStrike">
                <a:solidFill>
                  <a:srgbClr val="000000"/>
                </a:solidFill>
                <a:latin typeface="Helvetica Neue Light"/>
                <a:ea typeface="Helvetica Neue Light"/>
                <a:cs typeface="Helvetica Neue Light"/>
                <a:sym typeface="Helvetica Neue Light"/>
              </a:rPr>
              <a:t>impact my life?</a:t>
            </a:r>
            <a:endParaRPr b="0" i="0" sz="1800" u="none" cap="none" strike="noStrike">
              <a:solidFill>
                <a:srgbClr val="000000"/>
              </a:solidFill>
              <a:latin typeface="Arial"/>
              <a:ea typeface="Arial"/>
              <a:cs typeface="Arial"/>
              <a:sym typeface="Arial"/>
            </a:endParaRPr>
          </a:p>
        </p:txBody>
      </p:sp>
      <p:sp>
        <p:nvSpPr>
          <p:cNvPr id="1417" name="Google Shape;1417;g27f7a576e42_0_742"/>
          <p:cNvSpPr txBox="1"/>
          <p:nvPr/>
        </p:nvSpPr>
        <p:spPr>
          <a:xfrm>
            <a:off x="669804" y="1535875"/>
            <a:ext cx="31638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The distance between two like points on a wave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1418" name="Google Shape;1418;g27f7a576e42_0_742"/>
          <p:cNvSpPr txBox="1"/>
          <p:nvPr/>
        </p:nvSpPr>
        <p:spPr>
          <a:xfrm>
            <a:off x="812729" y="4184638"/>
            <a:ext cx="33666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The distance </a:t>
            </a:r>
            <a:endParaRPr sz="2400">
              <a:solidFill>
                <a:srgbClr val="434343"/>
              </a:solidFill>
              <a:latin typeface="Helvetica Neue Light"/>
              <a:ea typeface="Helvetica Neue Light"/>
              <a:cs typeface="Helvetica Neue Light"/>
              <a:sym typeface="Helvetica Neue Light"/>
            </a:endParaRPr>
          </a:p>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between the top of an ocean wave and the next ocean wave</a:t>
            </a:r>
            <a:endParaRPr b="0" i="0" sz="1400" u="none" cap="none" strike="noStrike">
              <a:solidFill>
                <a:srgbClr val="434343"/>
              </a:solidFill>
              <a:latin typeface="Arial"/>
              <a:ea typeface="Arial"/>
              <a:cs typeface="Arial"/>
              <a:sym typeface="Arial"/>
            </a:endParaRPr>
          </a:p>
        </p:txBody>
      </p:sp>
      <p:sp>
        <p:nvSpPr>
          <p:cNvPr id="1419" name="Google Shape;1419;g27f7a576e42_0_742"/>
          <p:cNvSpPr txBox="1"/>
          <p:nvPr/>
        </p:nvSpPr>
        <p:spPr>
          <a:xfrm>
            <a:off x="5349254" y="4289613"/>
            <a:ext cx="3163800" cy="1446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Different wavelengths impact how we see light and hear sound in our environment</a:t>
            </a:r>
            <a:endParaRPr b="0" i="0" sz="22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4" name="Shape 1424"/>
        <p:cNvGrpSpPr/>
        <p:nvPr/>
      </p:nvGrpSpPr>
      <p:grpSpPr>
        <a:xfrm>
          <a:off x="0" y="0"/>
          <a:ext cx="0" cy="0"/>
          <a:chOff x="0" y="0"/>
          <a:chExt cx="0" cy="0"/>
        </a:xfrm>
      </p:grpSpPr>
      <p:sp>
        <p:nvSpPr>
          <p:cNvPr id="1425" name="Google Shape;1425;g27f7a576e42_0_767"/>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1426" name="Google Shape;1426;g27f7a576e42_0_767"/>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descr="Questions" id="205" name="Google Shape;205;p33"/>
          <p:cNvSpPr/>
          <p:nvPr/>
        </p:nvSpPr>
        <p:spPr>
          <a:xfrm>
            <a:off x="1905000" y="609599"/>
            <a:ext cx="5334000" cy="504092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1" name="Shape 1431"/>
        <p:cNvGrpSpPr/>
        <p:nvPr/>
      </p:nvGrpSpPr>
      <p:grpSpPr>
        <a:xfrm>
          <a:off x="0" y="0"/>
          <a:ext cx="0" cy="0"/>
          <a:chOff x="0" y="0"/>
          <a:chExt cx="0" cy="0"/>
        </a:xfrm>
      </p:grpSpPr>
      <p:sp>
        <p:nvSpPr>
          <p:cNvPr id="1432" name="Google Shape;1432;g286db8e9d83_0_20"/>
          <p:cNvSpPr txBox="1"/>
          <p:nvPr/>
        </p:nvSpPr>
        <p:spPr>
          <a:xfrm>
            <a:off x="329381" y="427038"/>
            <a:ext cx="8760600" cy="19377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4400"/>
              <a:buFont typeface="Calibri"/>
              <a:buNone/>
            </a:pPr>
            <a:r>
              <a:rPr b="1" i="0" lang="en-US" sz="4400" u="sng" cap="none" strike="noStrike">
                <a:solidFill>
                  <a:schemeClr val="dk1"/>
                </a:solidFill>
                <a:latin typeface="Calibri"/>
                <a:ea typeface="Calibri"/>
                <a:cs typeface="Calibri"/>
                <a:sym typeface="Calibri"/>
              </a:rPr>
              <a:t>Wavelength:</a:t>
            </a:r>
            <a:r>
              <a:rPr b="1" i="0" lang="en-US" sz="4400" u="none" cap="none" strike="noStrike">
                <a:solidFill>
                  <a:schemeClr val="dk1"/>
                </a:solidFill>
                <a:latin typeface="Calibri"/>
                <a:ea typeface="Calibri"/>
                <a:cs typeface="Calibri"/>
                <a:sym typeface="Calibri"/>
              </a:rPr>
              <a:t> </a:t>
            </a:r>
            <a:r>
              <a:rPr b="0" i="0" lang="en-US" sz="4400" u="none" cap="none" strike="noStrike">
                <a:solidFill>
                  <a:schemeClr val="dk1"/>
                </a:solidFill>
                <a:latin typeface="Calibri"/>
                <a:ea typeface="Calibri"/>
                <a:cs typeface="Calibri"/>
                <a:sym typeface="Calibri"/>
              </a:rPr>
              <a:t>the distance between two like points on a wave</a:t>
            </a:r>
            <a:endParaRPr b="0" i="0" sz="4400" u="none" cap="none" strike="noStrike">
              <a:solidFill>
                <a:schemeClr val="dk1"/>
              </a:solidFill>
              <a:latin typeface="Calibri"/>
              <a:ea typeface="Calibri"/>
              <a:cs typeface="Calibri"/>
              <a:sym typeface="Calibri"/>
            </a:endParaRPr>
          </a:p>
        </p:txBody>
      </p:sp>
      <p:sp>
        <p:nvSpPr>
          <p:cNvPr descr="Rewind" id="1433" name="Google Shape;1433;g286db8e9d83_0_2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434" name="Google Shape;1434;g286db8e9d83_0_20"/>
          <p:cNvPicPr preferRelativeResize="0"/>
          <p:nvPr/>
        </p:nvPicPr>
        <p:blipFill rotWithShape="1">
          <a:blip r:embed="rId4">
            <a:alphaModFix/>
          </a:blip>
          <a:srcRect b="31833" l="0" r="0" t="-26377"/>
          <a:stretch/>
        </p:blipFill>
        <p:spPr>
          <a:xfrm>
            <a:off x="457200" y="2364750"/>
            <a:ext cx="8229600" cy="280110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9" name="Shape 1439"/>
        <p:cNvGrpSpPr/>
        <p:nvPr/>
      </p:nvGrpSpPr>
      <p:grpSpPr>
        <a:xfrm>
          <a:off x="0" y="0"/>
          <a:ext cx="0" cy="0"/>
          <a:chOff x="0" y="0"/>
          <a:chExt cx="0" cy="0"/>
        </a:xfrm>
      </p:grpSpPr>
      <p:sp>
        <p:nvSpPr>
          <p:cNvPr descr="Lightbulb and gear" id="1440" name="Google Shape;1440;g28640247ed3_1_848"/>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1" name="Google Shape;1441;g28640247ed3_1_848"/>
          <p:cNvSpPr txBox="1"/>
          <p:nvPr/>
        </p:nvSpPr>
        <p:spPr>
          <a:xfrm>
            <a:off x="722555" y="18065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3000" u="none" cap="none" strike="noStrike">
                <a:solidFill>
                  <a:schemeClr val="dk1"/>
                </a:solidFill>
                <a:latin typeface="Calibri"/>
                <a:ea typeface="Calibri"/>
                <a:cs typeface="Calibri"/>
                <a:sym typeface="Calibri"/>
              </a:rPr>
              <a:t>What are the properties of waves and how are they related?</a:t>
            </a:r>
            <a:endParaRPr b="0" i="0" sz="1400" u="none" cap="none" strike="noStrike">
              <a:solidFill>
                <a:srgbClr val="000000"/>
              </a:solidFill>
              <a:latin typeface="Arial"/>
              <a:ea typeface="Arial"/>
              <a:cs typeface="Arial"/>
              <a:sym typeface="Arial"/>
            </a:endParaRPr>
          </a:p>
        </p:txBody>
      </p:sp>
      <p:grpSp>
        <p:nvGrpSpPr>
          <p:cNvPr id="1442" name="Google Shape;1442;g28640247ed3_1_848"/>
          <p:cNvGrpSpPr/>
          <p:nvPr/>
        </p:nvGrpSpPr>
        <p:grpSpPr>
          <a:xfrm>
            <a:off x="128116" y="4560690"/>
            <a:ext cx="3500312" cy="2214074"/>
            <a:chOff x="1239039" y="2403344"/>
            <a:chExt cx="6259500" cy="2522586"/>
          </a:xfrm>
        </p:grpSpPr>
        <p:sp>
          <p:nvSpPr>
            <p:cNvPr id="1443" name="Google Shape;1443;g28640247ed3_1_848"/>
            <p:cNvSpPr/>
            <p:nvPr/>
          </p:nvSpPr>
          <p:spPr>
            <a:xfrm>
              <a:off x="3921643" y="2403344"/>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44" name="Google Shape;1444;g28640247ed3_1_848"/>
            <p:cNvSpPr/>
            <p:nvPr/>
          </p:nvSpPr>
          <p:spPr>
            <a:xfrm>
              <a:off x="3921643" y="4024430"/>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445" name="Google Shape;1445;g28640247ed3_1_848"/>
            <p:cNvCxnSpPr/>
            <p:nvPr/>
          </p:nvCxnSpPr>
          <p:spPr>
            <a:xfrm>
              <a:off x="1239039" y="2835958"/>
              <a:ext cx="62595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647"/>
                </a:srgbClr>
              </a:outerShdw>
            </a:effectLst>
          </p:spPr>
        </p:cxnSp>
        <p:cxnSp>
          <p:nvCxnSpPr>
            <p:cNvPr id="1446" name="Google Shape;1446;g28640247ed3_1_848"/>
            <p:cNvCxnSpPr/>
            <p:nvPr/>
          </p:nvCxnSpPr>
          <p:spPr>
            <a:xfrm>
              <a:off x="3152216" y="4475142"/>
              <a:ext cx="23379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647"/>
                </a:srgbClr>
              </a:outerShdw>
            </a:effectLst>
          </p:spPr>
        </p:cxnSp>
      </p:grpSp>
      <p:pic>
        <p:nvPicPr>
          <p:cNvPr id="1447" name="Google Shape;1447;g28640247ed3_1_848"/>
          <p:cNvPicPr preferRelativeResize="0"/>
          <p:nvPr/>
        </p:nvPicPr>
        <p:blipFill rotWithShape="1">
          <a:blip r:embed="rId4">
            <a:alphaModFix/>
          </a:blip>
          <a:srcRect b="-26381" l="0" r="0" t="-26382"/>
          <a:stretch/>
        </p:blipFill>
        <p:spPr>
          <a:xfrm>
            <a:off x="4022688" y="956929"/>
            <a:ext cx="4748001" cy="2732922"/>
          </a:xfrm>
          <a:prstGeom prst="rect">
            <a:avLst/>
          </a:prstGeom>
          <a:noFill/>
          <a:ln>
            <a:noFill/>
          </a:ln>
        </p:spPr>
      </p:pic>
      <p:pic>
        <p:nvPicPr>
          <p:cNvPr descr="frequency.jpg" id="1448" name="Google Shape;1448;g28640247ed3_1_848"/>
          <p:cNvPicPr preferRelativeResize="0"/>
          <p:nvPr/>
        </p:nvPicPr>
        <p:blipFill rotWithShape="1">
          <a:blip r:embed="rId5">
            <a:alphaModFix/>
          </a:blip>
          <a:srcRect b="0" l="-18191" r="-18177" t="0"/>
          <a:stretch/>
        </p:blipFill>
        <p:spPr>
          <a:xfrm>
            <a:off x="-304072" y="1966615"/>
            <a:ext cx="4122058" cy="2455172"/>
          </a:xfrm>
          <a:prstGeom prst="rect">
            <a:avLst/>
          </a:prstGeom>
          <a:noFill/>
          <a:ln>
            <a:noFill/>
          </a:ln>
        </p:spPr>
      </p:pic>
      <p:pic>
        <p:nvPicPr>
          <p:cNvPr descr="schoolphysics ::Welcome::" id="1449" name="Google Shape;1449;g28640247ed3_1_848"/>
          <p:cNvPicPr preferRelativeResize="0"/>
          <p:nvPr/>
        </p:nvPicPr>
        <p:blipFill rotWithShape="1">
          <a:blip r:embed="rId6">
            <a:alphaModFix/>
          </a:blip>
          <a:srcRect b="0" l="0" r="0" t="0"/>
          <a:stretch/>
        </p:blipFill>
        <p:spPr>
          <a:xfrm>
            <a:off x="4116648" y="5072066"/>
            <a:ext cx="4560104" cy="1710028"/>
          </a:xfrm>
          <a:prstGeom prst="rect">
            <a:avLst/>
          </a:prstGeom>
          <a:noFill/>
          <a:ln>
            <a:noFill/>
          </a:ln>
        </p:spPr>
      </p:pic>
      <p:pic>
        <p:nvPicPr>
          <p:cNvPr descr="box.jpg" id="1450" name="Google Shape;1450;g28640247ed3_1_848"/>
          <p:cNvPicPr preferRelativeResize="0"/>
          <p:nvPr/>
        </p:nvPicPr>
        <p:blipFill rotWithShape="1">
          <a:blip r:embed="rId7">
            <a:alphaModFix/>
          </a:blip>
          <a:srcRect b="8725" l="0" r="0" t="8725"/>
          <a:stretch/>
        </p:blipFill>
        <p:spPr>
          <a:xfrm>
            <a:off x="5155998" y="3027212"/>
            <a:ext cx="3912904" cy="2157629"/>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5" name="Shape 1455"/>
        <p:cNvGrpSpPr/>
        <p:nvPr/>
      </p:nvGrpSpPr>
      <p:grpSpPr>
        <a:xfrm>
          <a:off x="0" y="0"/>
          <a:ext cx="0" cy="0"/>
          <a:chOff x="0" y="0"/>
          <a:chExt cx="0" cy="0"/>
        </a:xfrm>
      </p:grpSpPr>
      <p:grpSp>
        <p:nvGrpSpPr>
          <p:cNvPr id="1456" name="Google Shape;1456;g2457f1c068e_3_35"/>
          <p:cNvGrpSpPr/>
          <p:nvPr/>
        </p:nvGrpSpPr>
        <p:grpSpPr>
          <a:xfrm>
            <a:off x="1325592" y="297175"/>
            <a:ext cx="6456691" cy="6404394"/>
            <a:chOff x="814636" y="0"/>
            <a:chExt cx="5828917" cy="6404394"/>
          </a:xfrm>
        </p:grpSpPr>
        <p:sp>
          <p:nvSpPr>
            <p:cNvPr id="1457" name="Google Shape;1457;g2457f1c068e_3_35"/>
            <p:cNvSpPr/>
            <p:nvPr/>
          </p:nvSpPr>
          <p:spPr>
            <a:xfrm rot="10800000">
              <a:off x="1480849" y="540"/>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8" name="Google Shape;1458;g2457f1c068e_3_35"/>
            <p:cNvSpPr txBox="1"/>
            <p:nvPr/>
          </p:nvSpPr>
          <p:spPr>
            <a:xfrm>
              <a:off x="1661623" y="685"/>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1459" name="Google Shape;1459;g2457f1c068e_3_35"/>
            <p:cNvSpPr/>
            <p:nvPr/>
          </p:nvSpPr>
          <p:spPr>
            <a:xfrm>
              <a:off x="848401" y="0"/>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0" name="Google Shape;1460;g2457f1c068e_3_35"/>
            <p:cNvSpPr/>
            <p:nvPr/>
          </p:nvSpPr>
          <p:spPr>
            <a:xfrm rot="10800000">
              <a:off x="1480849" y="938784"/>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1" name="Google Shape;1461;g2457f1c068e_3_35"/>
            <p:cNvSpPr txBox="1"/>
            <p:nvPr/>
          </p:nvSpPr>
          <p:spPr>
            <a:xfrm>
              <a:off x="1661623" y="938929"/>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1462" name="Google Shape;1462;g2457f1c068e_3_35"/>
            <p:cNvSpPr/>
            <p:nvPr/>
          </p:nvSpPr>
          <p:spPr>
            <a:xfrm>
              <a:off x="824716" y="938929"/>
              <a:ext cx="722700" cy="7227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3" name="Google Shape;1463;g2457f1c068e_3_35"/>
            <p:cNvSpPr/>
            <p:nvPr/>
          </p:nvSpPr>
          <p:spPr>
            <a:xfrm rot="10800000">
              <a:off x="1480849" y="1877027"/>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4" name="Google Shape;1464;g2457f1c068e_3_35"/>
            <p:cNvSpPr txBox="1"/>
            <p:nvPr/>
          </p:nvSpPr>
          <p:spPr>
            <a:xfrm>
              <a:off x="1661623" y="1877172"/>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1465" name="Google Shape;1465;g2457f1c068e_3_35"/>
            <p:cNvSpPr/>
            <p:nvPr/>
          </p:nvSpPr>
          <p:spPr>
            <a:xfrm>
              <a:off x="814643" y="1875958"/>
              <a:ext cx="722700" cy="7227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6" name="Google Shape;1466;g2457f1c068e_3_35"/>
            <p:cNvSpPr/>
            <p:nvPr/>
          </p:nvSpPr>
          <p:spPr>
            <a:xfrm rot="10800000">
              <a:off x="1480849" y="2815270"/>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7" name="Google Shape;1467;g2457f1c068e_3_35"/>
            <p:cNvSpPr txBox="1"/>
            <p:nvPr/>
          </p:nvSpPr>
          <p:spPr>
            <a:xfrm>
              <a:off x="1661623" y="2815415"/>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1468" name="Google Shape;1468;g2457f1c068e_3_35"/>
            <p:cNvSpPr/>
            <p:nvPr/>
          </p:nvSpPr>
          <p:spPr>
            <a:xfrm>
              <a:off x="814636" y="2815415"/>
              <a:ext cx="722700" cy="722700"/>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9" name="Google Shape;1469;g2457f1c068e_3_35"/>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0" name="Google Shape;1470;g2457f1c068e_3_35"/>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1471" name="Google Shape;1471;g2457f1c068e_3_35"/>
            <p:cNvSpPr/>
            <p:nvPr/>
          </p:nvSpPr>
          <p:spPr>
            <a:xfrm>
              <a:off x="822078" y="4170465"/>
              <a:ext cx="722700" cy="722700"/>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2" name="Google Shape;1472;g2457f1c068e_3_35"/>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3" name="Google Shape;1473;g2457f1c068e_3_35"/>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474" name="Google Shape;1474;g2457f1c068e_3_35"/>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475" name="Google Shape;1475;g2457f1c068e_3_35"/>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1476" name="Google Shape;1476;g2457f1c068e_3_35"/>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1477" name="Google Shape;1477;g2457f1c068e_3_35"/>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1478" name="Google Shape;1478;g2457f1c068e_3_35"/>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1479" name="Google Shape;1479;g2457f1c068e_3_35"/>
          <p:cNvSpPr/>
          <p:nvPr/>
        </p:nvSpPr>
        <p:spPr>
          <a:xfrm>
            <a:off x="170822" y="211015"/>
            <a:ext cx="1095228" cy="683316"/>
          </a:xfrm>
          <a:prstGeom prst="cloud">
            <a:avLst/>
          </a:prstGeom>
          <a:gradFill>
            <a:gsLst>
              <a:gs pos="0">
                <a:srgbClr val="FF932B"/>
              </a:gs>
              <a:gs pos="100000">
                <a:srgbClr val="FFB673"/>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215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80" name="Google Shape;1480;g2457f1c068e_3_35"/>
          <p:cNvSpPr txBox="1"/>
          <p:nvPr/>
        </p:nvSpPr>
        <p:spPr>
          <a:xfrm>
            <a:off x="366765" y="367993"/>
            <a:ext cx="703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1481" name="Google Shape;1481;g2457f1c068e_3_35"/>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482" name="Google Shape;1482;g2457f1c068e_3_35"/>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1483" name="Google Shape;1483;g2457f1c068e_3_35"/>
          <p:cNvCxnSpPr>
            <a:stCxn id="1484" idx="4"/>
            <a:endCxn id="1481"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1485" name="Google Shape;1485;g2457f1c068e_3_35"/>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1486" name="Google Shape;1486;g2457f1c068e_3_35"/>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1484" name="Google Shape;1484;g2457f1c068e_3_35"/>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1" name="Shape 1491"/>
        <p:cNvGrpSpPr/>
        <p:nvPr/>
      </p:nvGrpSpPr>
      <p:grpSpPr>
        <a:xfrm>
          <a:off x="0" y="0"/>
          <a:ext cx="0" cy="0"/>
          <a:chOff x="0" y="0"/>
          <a:chExt cx="0" cy="0"/>
        </a:xfrm>
      </p:grpSpPr>
      <p:sp>
        <p:nvSpPr>
          <p:cNvPr id="1492" name="Google Shape;1492;g2863c0e7a9d_1_83"/>
          <p:cNvSpPr txBox="1"/>
          <p:nvPr/>
        </p:nvSpPr>
        <p:spPr>
          <a:xfrm>
            <a:off x="1325550" y="211025"/>
            <a:ext cx="6492900" cy="3078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lang="en-US" sz="8800">
                <a:solidFill>
                  <a:schemeClr val="dk1"/>
                </a:solidFill>
                <a:latin typeface="Calibri"/>
                <a:ea typeface="Calibri"/>
                <a:cs typeface="Calibri"/>
                <a:sym typeface="Calibri"/>
              </a:rPr>
              <a:t>Compression Wave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493" name="Google Shape;1493;g2863c0e7a9d_1_83"/>
          <p:cNvSpPr/>
          <p:nvPr/>
        </p:nvSpPr>
        <p:spPr>
          <a:xfrm>
            <a:off x="170822" y="211015"/>
            <a:ext cx="1095228" cy="683316"/>
          </a:xfrm>
          <a:prstGeom prst="cloud">
            <a:avLst/>
          </a:prstGeom>
          <a:gradFill>
            <a:gsLst>
              <a:gs pos="0">
                <a:srgbClr val="FF932B"/>
              </a:gs>
              <a:gs pos="100000">
                <a:srgbClr val="FFB673"/>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94" name="Google Shape;1494;g2863c0e7a9d_1_83"/>
          <p:cNvSpPr txBox="1"/>
          <p:nvPr/>
        </p:nvSpPr>
        <p:spPr>
          <a:xfrm>
            <a:off x="366765" y="367993"/>
            <a:ext cx="703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pic>
        <p:nvPicPr>
          <p:cNvPr id="1495" name="Google Shape;1495;g2863c0e7a9d_1_83"/>
          <p:cNvPicPr preferRelativeResize="0"/>
          <p:nvPr/>
        </p:nvPicPr>
        <p:blipFill rotWithShape="1">
          <a:blip r:embed="rId3">
            <a:alphaModFix/>
          </a:blip>
          <a:srcRect b="0" l="0" r="0" t="61410"/>
          <a:stretch/>
        </p:blipFill>
        <p:spPr>
          <a:xfrm>
            <a:off x="-32537" y="3429000"/>
            <a:ext cx="9209079" cy="2105575"/>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0" name="Shape 1500"/>
        <p:cNvGrpSpPr/>
        <p:nvPr/>
      </p:nvGrpSpPr>
      <p:grpSpPr>
        <a:xfrm>
          <a:off x="0" y="0"/>
          <a:ext cx="0" cy="0"/>
          <a:chOff x="0" y="0"/>
          <a:chExt cx="0" cy="0"/>
        </a:xfrm>
      </p:grpSpPr>
      <p:sp>
        <p:nvSpPr>
          <p:cNvPr descr="Lightbulb and gear" id="1501" name="Google Shape;1501;g2863c0e7a9d_1_94"/>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2" name="Google Shape;1502;g2863c0e7a9d_1_94"/>
          <p:cNvSpPr txBox="1"/>
          <p:nvPr/>
        </p:nvSpPr>
        <p:spPr>
          <a:xfrm>
            <a:off x="722555" y="18065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3000" u="none" cap="none" strike="noStrike">
                <a:solidFill>
                  <a:schemeClr val="dk1"/>
                </a:solidFill>
                <a:latin typeface="Calibri"/>
                <a:ea typeface="Calibri"/>
                <a:cs typeface="Calibri"/>
                <a:sym typeface="Calibri"/>
              </a:rPr>
              <a:t>What are the properties of waves and how are they related?</a:t>
            </a:r>
            <a:endParaRPr b="0" i="0" sz="1400" u="none" cap="none" strike="noStrike">
              <a:solidFill>
                <a:srgbClr val="000000"/>
              </a:solidFill>
              <a:latin typeface="Arial"/>
              <a:ea typeface="Arial"/>
              <a:cs typeface="Arial"/>
              <a:sym typeface="Arial"/>
            </a:endParaRPr>
          </a:p>
        </p:txBody>
      </p:sp>
      <p:grpSp>
        <p:nvGrpSpPr>
          <p:cNvPr id="1503" name="Google Shape;1503;g2863c0e7a9d_1_94"/>
          <p:cNvGrpSpPr/>
          <p:nvPr/>
        </p:nvGrpSpPr>
        <p:grpSpPr>
          <a:xfrm>
            <a:off x="128116" y="4560690"/>
            <a:ext cx="3500312" cy="2214074"/>
            <a:chOff x="1239039" y="2403344"/>
            <a:chExt cx="6259500" cy="2522586"/>
          </a:xfrm>
        </p:grpSpPr>
        <p:sp>
          <p:nvSpPr>
            <p:cNvPr id="1504" name="Google Shape;1504;g2863c0e7a9d_1_94"/>
            <p:cNvSpPr/>
            <p:nvPr/>
          </p:nvSpPr>
          <p:spPr>
            <a:xfrm>
              <a:off x="3921643" y="2403344"/>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05" name="Google Shape;1505;g2863c0e7a9d_1_94"/>
            <p:cNvSpPr/>
            <p:nvPr/>
          </p:nvSpPr>
          <p:spPr>
            <a:xfrm>
              <a:off x="3921643" y="4024430"/>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506" name="Google Shape;1506;g2863c0e7a9d_1_94"/>
            <p:cNvCxnSpPr/>
            <p:nvPr/>
          </p:nvCxnSpPr>
          <p:spPr>
            <a:xfrm>
              <a:off x="1239039" y="2835958"/>
              <a:ext cx="62595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647"/>
                </a:srgbClr>
              </a:outerShdw>
            </a:effectLst>
          </p:spPr>
        </p:cxnSp>
        <p:cxnSp>
          <p:nvCxnSpPr>
            <p:cNvPr id="1507" name="Google Shape;1507;g2863c0e7a9d_1_94"/>
            <p:cNvCxnSpPr/>
            <p:nvPr/>
          </p:nvCxnSpPr>
          <p:spPr>
            <a:xfrm>
              <a:off x="3152216" y="4475142"/>
              <a:ext cx="23379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647"/>
                </a:srgbClr>
              </a:outerShdw>
            </a:effectLst>
          </p:spPr>
        </p:cxnSp>
      </p:grpSp>
      <p:pic>
        <p:nvPicPr>
          <p:cNvPr id="1508" name="Google Shape;1508;g2863c0e7a9d_1_94"/>
          <p:cNvPicPr preferRelativeResize="0"/>
          <p:nvPr/>
        </p:nvPicPr>
        <p:blipFill rotWithShape="1">
          <a:blip r:embed="rId4">
            <a:alphaModFix/>
          </a:blip>
          <a:srcRect b="-26381" l="0" r="0" t="-26382"/>
          <a:stretch/>
        </p:blipFill>
        <p:spPr>
          <a:xfrm>
            <a:off x="4022688" y="956929"/>
            <a:ext cx="4748001" cy="2732922"/>
          </a:xfrm>
          <a:prstGeom prst="rect">
            <a:avLst/>
          </a:prstGeom>
          <a:noFill/>
          <a:ln>
            <a:noFill/>
          </a:ln>
        </p:spPr>
      </p:pic>
      <p:pic>
        <p:nvPicPr>
          <p:cNvPr descr="frequency.jpg" id="1509" name="Google Shape;1509;g2863c0e7a9d_1_94"/>
          <p:cNvPicPr preferRelativeResize="0"/>
          <p:nvPr/>
        </p:nvPicPr>
        <p:blipFill rotWithShape="1">
          <a:blip r:embed="rId5">
            <a:alphaModFix/>
          </a:blip>
          <a:srcRect b="0" l="-18191" r="-18177" t="0"/>
          <a:stretch/>
        </p:blipFill>
        <p:spPr>
          <a:xfrm>
            <a:off x="-304072" y="1966615"/>
            <a:ext cx="4122058" cy="2455172"/>
          </a:xfrm>
          <a:prstGeom prst="rect">
            <a:avLst/>
          </a:prstGeom>
          <a:noFill/>
          <a:ln>
            <a:noFill/>
          </a:ln>
        </p:spPr>
      </p:pic>
      <p:pic>
        <p:nvPicPr>
          <p:cNvPr descr="schoolphysics ::Welcome::" id="1510" name="Google Shape;1510;g2863c0e7a9d_1_94"/>
          <p:cNvPicPr preferRelativeResize="0"/>
          <p:nvPr/>
        </p:nvPicPr>
        <p:blipFill rotWithShape="1">
          <a:blip r:embed="rId6">
            <a:alphaModFix/>
          </a:blip>
          <a:srcRect b="0" l="0" r="0" t="0"/>
          <a:stretch/>
        </p:blipFill>
        <p:spPr>
          <a:xfrm>
            <a:off x="4116648" y="5072066"/>
            <a:ext cx="4560104" cy="1710028"/>
          </a:xfrm>
          <a:prstGeom prst="rect">
            <a:avLst/>
          </a:prstGeom>
          <a:noFill/>
          <a:ln>
            <a:noFill/>
          </a:ln>
        </p:spPr>
      </p:pic>
      <p:pic>
        <p:nvPicPr>
          <p:cNvPr descr="box.jpg" id="1511" name="Google Shape;1511;g2863c0e7a9d_1_94"/>
          <p:cNvPicPr preferRelativeResize="0"/>
          <p:nvPr/>
        </p:nvPicPr>
        <p:blipFill rotWithShape="1">
          <a:blip r:embed="rId7">
            <a:alphaModFix/>
          </a:blip>
          <a:srcRect b="8725" l="0" r="0" t="8725"/>
          <a:stretch/>
        </p:blipFill>
        <p:spPr>
          <a:xfrm>
            <a:off x="5155998" y="3027212"/>
            <a:ext cx="3912904" cy="2157629"/>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6" name="Shape 1516"/>
        <p:cNvGrpSpPr/>
        <p:nvPr/>
      </p:nvGrpSpPr>
      <p:grpSpPr>
        <a:xfrm>
          <a:off x="0" y="0"/>
          <a:ext cx="0" cy="0"/>
          <a:chOff x="0" y="0"/>
          <a:chExt cx="0" cy="0"/>
        </a:xfrm>
      </p:grpSpPr>
      <p:sp>
        <p:nvSpPr>
          <p:cNvPr descr="Rewind" id="1517" name="Google Shape;1517;g2863c0e7a9d_1_143"/>
          <p:cNvSpPr/>
          <p:nvPr/>
        </p:nvSpPr>
        <p:spPr>
          <a:xfrm>
            <a:off x="1828800" y="914400"/>
            <a:ext cx="5486400" cy="4654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2" name="Shape 1522"/>
        <p:cNvGrpSpPr/>
        <p:nvPr/>
      </p:nvGrpSpPr>
      <p:grpSpPr>
        <a:xfrm>
          <a:off x="0" y="0"/>
          <a:ext cx="0" cy="0"/>
          <a:chOff x="0" y="0"/>
          <a:chExt cx="0" cy="0"/>
        </a:xfrm>
      </p:grpSpPr>
      <p:sp>
        <p:nvSpPr>
          <p:cNvPr descr="Artificial Intelligence" id="1523" name="Google Shape;1523;g286db8e9d83_0_45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1524" name="Google Shape;1524;g286db8e9d83_0_451"/>
          <p:cNvPicPr preferRelativeResize="0"/>
          <p:nvPr/>
        </p:nvPicPr>
        <p:blipFill rotWithShape="1">
          <a:blip r:embed="rId4">
            <a:alphaModFix/>
          </a:blip>
          <a:srcRect b="0" l="0" r="0" t="0"/>
          <a:stretch/>
        </p:blipFill>
        <p:spPr>
          <a:xfrm>
            <a:off x="849542" y="187766"/>
            <a:ext cx="474009" cy="474009"/>
          </a:xfrm>
          <a:prstGeom prst="rect">
            <a:avLst/>
          </a:prstGeom>
          <a:noFill/>
          <a:ln>
            <a:noFill/>
          </a:ln>
        </p:spPr>
      </p:pic>
      <p:sp>
        <p:nvSpPr>
          <p:cNvPr id="1525" name="Google Shape;1525;g286db8e9d83_0_451"/>
          <p:cNvSpPr txBox="1"/>
          <p:nvPr>
            <p:ph type="title"/>
          </p:nvPr>
        </p:nvSpPr>
        <p:spPr>
          <a:xfrm>
            <a:off x="608450" y="400450"/>
            <a:ext cx="8229600" cy="1932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u="sng"/>
              <a:t>Wave: </a:t>
            </a:r>
            <a:r>
              <a:rPr lang="en-US"/>
              <a:t>repeating motion that carries energy from one place to another</a:t>
            </a:r>
            <a:endParaRPr/>
          </a:p>
        </p:txBody>
      </p:sp>
      <p:pic>
        <p:nvPicPr>
          <p:cNvPr id="1526" name="Google Shape;1526;g286db8e9d83_0_451"/>
          <p:cNvPicPr preferRelativeResize="0"/>
          <p:nvPr/>
        </p:nvPicPr>
        <p:blipFill rotWithShape="1">
          <a:blip r:embed="rId5">
            <a:alphaModFix/>
          </a:blip>
          <a:srcRect b="0" l="10648" r="10530" t="0"/>
          <a:stretch/>
        </p:blipFill>
        <p:spPr>
          <a:xfrm>
            <a:off x="1996762" y="2749925"/>
            <a:ext cx="5150476" cy="36002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1" name="Shape 1531"/>
        <p:cNvGrpSpPr/>
        <p:nvPr/>
      </p:nvGrpSpPr>
      <p:grpSpPr>
        <a:xfrm>
          <a:off x="0" y="0"/>
          <a:ext cx="0" cy="0"/>
          <a:chOff x="0" y="0"/>
          <a:chExt cx="0" cy="0"/>
        </a:xfrm>
      </p:grpSpPr>
      <p:sp>
        <p:nvSpPr>
          <p:cNvPr id="1532" name="Google Shape;1532;g2863c0e7a9d_1_352"/>
          <p:cNvSpPr txBox="1"/>
          <p:nvPr/>
        </p:nvSpPr>
        <p:spPr>
          <a:xfrm>
            <a:off x="329381" y="427038"/>
            <a:ext cx="8760600" cy="19377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4400"/>
              <a:buFont typeface="Calibri"/>
              <a:buNone/>
            </a:pPr>
            <a:r>
              <a:rPr b="1" i="0" lang="en-US" sz="4400" u="sng" cap="none" strike="noStrike">
                <a:solidFill>
                  <a:schemeClr val="dk1"/>
                </a:solidFill>
                <a:latin typeface="Calibri"/>
                <a:ea typeface="Calibri"/>
                <a:cs typeface="Calibri"/>
                <a:sym typeface="Calibri"/>
              </a:rPr>
              <a:t>Wavelength:</a:t>
            </a:r>
            <a:r>
              <a:rPr b="1" i="0" lang="en-US" sz="4400" u="none" cap="none" strike="noStrike">
                <a:solidFill>
                  <a:schemeClr val="dk1"/>
                </a:solidFill>
                <a:latin typeface="Calibri"/>
                <a:ea typeface="Calibri"/>
                <a:cs typeface="Calibri"/>
                <a:sym typeface="Calibri"/>
              </a:rPr>
              <a:t> </a:t>
            </a:r>
            <a:r>
              <a:rPr b="0" i="0" lang="en-US" sz="4400" u="none" cap="none" strike="noStrike">
                <a:solidFill>
                  <a:schemeClr val="dk1"/>
                </a:solidFill>
                <a:latin typeface="Calibri"/>
                <a:ea typeface="Calibri"/>
                <a:cs typeface="Calibri"/>
                <a:sym typeface="Calibri"/>
              </a:rPr>
              <a:t>the distance between two like points on a wave</a:t>
            </a:r>
            <a:endParaRPr b="0" i="0" sz="4400" u="none" cap="none" strike="noStrike">
              <a:solidFill>
                <a:schemeClr val="dk1"/>
              </a:solidFill>
              <a:latin typeface="Calibri"/>
              <a:ea typeface="Calibri"/>
              <a:cs typeface="Calibri"/>
              <a:sym typeface="Calibri"/>
            </a:endParaRPr>
          </a:p>
        </p:txBody>
      </p:sp>
      <p:pic>
        <p:nvPicPr>
          <p:cNvPr id="1533" name="Google Shape;1533;g2863c0e7a9d_1_352"/>
          <p:cNvPicPr preferRelativeResize="0"/>
          <p:nvPr/>
        </p:nvPicPr>
        <p:blipFill rotWithShape="1">
          <a:blip r:embed="rId3">
            <a:alphaModFix/>
          </a:blip>
          <a:srcRect b="-26381" l="0" r="0" t="-26382"/>
          <a:stretch/>
        </p:blipFill>
        <p:spPr>
          <a:xfrm>
            <a:off x="609600" y="1752600"/>
            <a:ext cx="8229600" cy="4525963"/>
          </a:xfrm>
          <a:prstGeom prst="rect">
            <a:avLst/>
          </a:prstGeom>
          <a:noFill/>
          <a:ln>
            <a:noFill/>
          </a:ln>
        </p:spPr>
      </p:pic>
      <p:sp>
        <p:nvSpPr>
          <p:cNvPr descr="Rewind" id="1534" name="Google Shape;1534;g2863c0e7a9d_1_352"/>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9" name="Shape 1539"/>
        <p:cNvGrpSpPr/>
        <p:nvPr/>
      </p:nvGrpSpPr>
      <p:grpSpPr>
        <a:xfrm>
          <a:off x="0" y="0"/>
          <a:ext cx="0" cy="0"/>
          <a:chOff x="0" y="0"/>
          <a:chExt cx="0" cy="0"/>
        </a:xfrm>
      </p:grpSpPr>
      <p:sp>
        <p:nvSpPr>
          <p:cNvPr descr="Questions" id="1540" name="Google Shape;1540;g2863c0e7a9d_1_176"/>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5" name="Shape 1545"/>
        <p:cNvGrpSpPr/>
        <p:nvPr/>
      </p:nvGrpSpPr>
      <p:grpSpPr>
        <a:xfrm>
          <a:off x="0" y="0"/>
          <a:ext cx="0" cy="0"/>
          <a:chOff x="0" y="0"/>
          <a:chExt cx="0" cy="0"/>
        </a:xfrm>
      </p:grpSpPr>
      <p:sp>
        <p:nvSpPr>
          <p:cNvPr id="1546" name="Google Shape;1546;g2863c0e7a9d_1_181"/>
          <p:cNvSpPr txBox="1"/>
          <p:nvPr>
            <p:ph type="title"/>
          </p:nvPr>
        </p:nvSpPr>
        <p:spPr>
          <a:xfrm>
            <a:off x="849592" y="84958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sz="3600"/>
              <a:t>A wave is a _______ _________ that carries energy from one place to another. </a:t>
            </a:r>
            <a:endParaRPr/>
          </a:p>
        </p:txBody>
      </p:sp>
      <p:sp>
        <p:nvSpPr>
          <p:cNvPr descr="Questions" id="1547" name="Google Shape;1547;g2863c0e7a9d_1_18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48" name="Google Shape;1548;g2863c0e7a9d_1_181"/>
          <p:cNvPicPr preferRelativeResize="0"/>
          <p:nvPr/>
        </p:nvPicPr>
        <p:blipFill rotWithShape="1">
          <a:blip r:embed="rId4">
            <a:alphaModFix/>
          </a:blip>
          <a:srcRect b="0" l="10648" r="10530" t="0"/>
          <a:stretch/>
        </p:blipFill>
        <p:spPr>
          <a:xfrm>
            <a:off x="1996762" y="2557900"/>
            <a:ext cx="5150476" cy="3600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id="211" name="Google Shape;211;g27e576c1a67_0_364"/>
          <p:cNvSpPr txBox="1"/>
          <p:nvPr/>
        </p:nvSpPr>
        <p:spPr>
          <a:xfrm>
            <a:off x="2280974" y="526376"/>
            <a:ext cx="458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a wave</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sp>
        <p:nvSpPr>
          <p:cNvPr descr="Questions" id="212" name="Google Shape;212;g27e576c1a67_0_36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3" name="Google Shape;213;g27e576c1a67_0_364"/>
          <p:cNvPicPr preferRelativeResize="0"/>
          <p:nvPr/>
        </p:nvPicPr>
        <p:blipFill rotWithShape="1">
          <a:blip r:embed="rId4">
            <a:alphaModFix/>
          </a:blip>
          <a:srcRect b="0" l="10648" r="10530" t="0"/>
          <a:stretch/>
        </p:blipFill>
        <p:spPr>
          <a:xfrm>
            <a:off x="1360722" y="1839950"/>
            <a:ext cx="6422399" cy="4489275"/>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3" name="Shape 1553"/>
        <p:cNvGrpSpPr/>
        <p:nvPr/>
      </p:nvGrpSpPr>
      <p:grpSpPr>
        <a:xfrm>
          <a:off x="0" y="0"/>
          <a:ext cx="0" cy="0"/>
          <a:chOff x="0" y="0"/>
          <a:chExt cx="0" cy="0"/>
        </a:xfrm>
      </p:grpSpPr>
      <p:sp>
        <p:nvSpPr>
          <p:cNvPr id="1554" name="Google Shape;1554;g286db8e9d83_0_460"/>
          <p:cNvSpPr txBox="1"/>
          <p:nvPr>
            <p:ph type="title"/>
          </p:nvPr>
        </p:nvSpPr>
        <p:spPr>
          <a:xfrm>
            <a:off x="849592" y="84958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sz="3600"/>
              <a:t>A wave is a </a:t>
            </a:r>
            <a:r>
              <a:rPr b="1" lang="en-US" sz="3600" u="sng">
                <a:solidFill>
                  <a:srgbClr val="FF0000"/>
                </a:solidFill>
              </a:rPr>
              <a:t>repeating motion</a:t>
            </a:r>
            <a:r>
              <a:rPr lang="en-US" sz="3600"/>
              <a:t> that carries energy from one place to another. </a:t>
            </a:r>
            <a:endParaRPr/>
          </a:p>
        </p:txBody>
      </p:sp>
      <p:sp>
        <p:nvSpPr>
          <p:cNvPr descr="Questions" id="1555" name="Google Shape;1555;g286db8e9d83_0_46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56" name="Google Shape;1556;g286db8e9d83_0_460"/>
          <p:cNvPicPr preferRelativeResize="0"/>
          <p:nvPr/>
        </p:nvPicPr>
        <p:blipFill rotWithShape="1">
          <a:blip r:embed="rId4">
            <a:alphaModFix/>
          </a:blip>
          <a:srcRect b="0" l="10648" r="10530" t="0"/>
          <a:stretch/>
        </p:blipFill>
        <p:spPr>
          <a:xfrm>
            <a:off x="1996762" y="2557900"/>
            <a:ext cx="5150476" cy="3600200"/>
          </a:xfrm>
          <a:prstGeom prst="rect">
            <a:avLst/>
          </a:prstGeom>
          <a:noFill/>
          <a:ln>
            <a:noFill/>
          </a:ln>
        </p:spPr>
      </p:pic>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1" name="Shape 1561"/>
        <p:cNvGrpSpPr/>
        <p:nvPr/>
      </p:nvGrpSpPr>
      <p:grpSpPr>
        <a:xfrm>
          <a:off x="0" y="0"/>
          <a:ext cx="0" cy="0"/>
          <a:chOff x="0" y="0"/>
          <a:chExt cx="0" cy="0"/>
        </a:xfrm>
      </p:grpSpPr>
      <p:sp>
        <p:nvSpPr>
          <p:cNvPr id="1562" name="Google Shape;1562;g2863c0e7a9d_1_188"/>
          <p:cNvSpPr txBox="1"/>
          <p:nvPr>
            <p:ph type="title"/>
          </p:nvPr>
        </p:nvSpPr>
        <p:spPr>
          <a:xfrm>
            <a:off x="757917" y="4485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sz="3600"/>
              <a:t>True or False:</a:t>
            </a:r>
            <a:endParaRPr sz="3600"/>
          </a:p>
          <a:p>
            <a:pPr indent="0" lvl="0" marL="0" rtl="0" algn="ctr">
              <a:lnSpc>
                <a:spcPct val="100000"/>
              </a:lnSpc>
              <a:spcBef>
                <a:spcPts val="0"/>
              </a:spcBef>
              <a:spcAft>
                <a:spcPts val="0"/>
              </a:spcAft>
              <a:buClr>
                <a:schemeClr val="dk1"/>
              </a:buClr>
              <a:buSzPct val="100000"/>
              <a:buFont typeface="Calibri"/>
              <a:buNone/>
            </a:pPr>
            <a:r>
              <a:rPr lang="en-US" sz="3600"/>
              <a:t>Wavelength is the distance between two like points on a wave. </a:t>
            </a:r>
            <a:endParaRPr sz="3600"/>
          </a:p>
        </p:txBody>
      </p:sp>
      <p:sp>
        <p:nvSpPr>
          <p:cNvPr descr="Questions" id="1563" name="Google Shape;1563;g2863c0e7a9d_1_18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64" name="Google Shape;1564;g2863c0e7a9d_1_188"/>
          <p:cNvPicPr preferRelativeResize="0"/>
          <p:nvPr/>
        </p:nvPicPr>
        <p:blipFill rotWithShape="1">
          <a:blip r:embed="rId4">
            <a:alphaModFix/>
          </a:blip>
          <a:srcRect b="-26382" l="0" r="0" t="-26382"/>
          <a:stretch/>
        </p:blipFill>
        <p:spPr>
          <a:xfrm>
            <a:off x="609600" y="1752600"/>
            <a:ext cx="8229600" cy="4525963"/>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9" name="Shape 1569"/>
        <p:cNvGrpSpPr/>
        <p:nvPr/>
      </p:nvGrpSpPr>
      <p:grpSpPr>
        <a:xfrm>
          <a:off x="0" y="0"/>
          <a:ext cx="0" cy="0"/>
          <a:chOff x="0" y="0"/>
          <a:chExt cx="0" cy="0"/>
        </a:xfrm>
      </p:grpSpPr>
      <p:sp>
        <p:nvSpPr>
          <p:cNvPr id="1570" name="Google Shape;1570;g286db8e9d83_0_468"/>
          <p:cNvSpPr txBox="1"/>
          <p:nvPr>
            <p:ph type="title"/>
          </p:nvPr>
        </p:nvSpPr>
        <p:spPr>
          <a:xfrm>
            <a:off x="757917" y="44853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sz="3600">
                <a:solidFill>
                  <a:srgbClr val="FF0000"/>
                </a:solidFill>
              </a:rPr>
              <a:t>True :</a:t>
            </a:r>
            <a:endParaRPr b="1" sz="3600">
              <a:solidFill>
                <a:srgbClr val="FF0000"/>
              </a:solidFill>
            </a:endParaRPr>
          </a:p>
          <a:p>
            <a:pPr indent="0" lvl="0" marL="0" rtl="0" algn="ctr">
              <a:lnSpc>
                <a:spcPct val="100000"/>
              </a:lnSpc>
              <a:spcBef>
                <a:spcPts val="0"/>
              </a:spcBef>
              <a:spcAft>
                <a:spcPts val="0"/>
              </a:spcAft>
              <a:buClr>
                <a:schemeClr val="dk1"/>
              </a:buClr>
              <a:buSzPct val="100000"/>
              <a:buFont typeface="Calibri"/>
              <a:buNone/>
            </a:pPr>
            <a:r>
              <a:rPr lang="en-US" sz="3600"/>
              <a:t>Wavelength is the distance between two like points on a wave. </a:t>
            </a:r>
            <a:endParaRPr sz="3600"/>
          </a:p>
        </p:txBody>
      </p:sp>
      <p:sp>
        <p:nvSpPr>
          <p:cNvPr descr="Questions" id="1571" name="Google Shape;1571;g286db8e9d83_0_46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72" name="Google Shape;1572;g286db8e9d83_0_468"/>
          <p:cNvPicPr preferRelativeResize="0"/>
          <p:nvPr/>
        </p:nvPicPr>
        <p:blipFill rotWithShape="1">
          <a:blip r:embed="rId4">
            <a:alphaModFix/>
          </a:blip>
          <a:srcRect b="-26382" l="0" r="0" t="-26382"/>
          <a:stretch/>
        </p:blipFill>
        <p:spPr>
          <a:xfrm>
            <a:off x="609600" y="1752600"/>
            <a:ext cx="8229600" cy="4525963"/>
          </a:xfrm>
          <a:prstGeom prst="rect">
            <a:avLst/>
          </a:prstGeom>
          <a:noFill/>
          <a:ln>
            <a:noFill/>
          </a:ln>
        </p:spPr>
      </p:pic>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7" name="Shape 1577"/>
        <p:cNvGrpSpPr/>
        <p:nvPr/>
      </p:nvGrpSpPr>
      <p:grpSpPr>
        <a:xfrm>
          <a:off x="0" y="0"/>
          <a:ext cx="0" cy="0"/>
          <a:chOff x="0" y="0"/>
          <a:chExt cx="0" cy="0"/>
        </a:xfrm>
      </p:grpSpPr>
      <p:sp>
        <p:nvSpPr>
          <p:cNvPr id="1578" name="Google Shape;1578;g2863c0e7a9d_1_212"/>
          <p:cNvSpPr txBox="1"/>
          <p:nvPr/>
        </p:nvSpPr>
        <p:spPr>
          <a:xfrm>
            <a:off x="819000" y="1236275"/>
            <a:ext cx="75060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Compression Wave</a:t>
            </a:r>
            <a:endParaRPr b="0" i="0" sz="1400" u="none" cap="none" strike="noStrike">
              <a:solidFill>
                <a:srgbClr val="000000"/>
              </a:solidFill>
              <a:latin typeface="Arial"/>
              <a:ea typeface="Arial"/>
              <a:cs typeface="Arial"/>
              <a:sym typeface="Arial"/>
            </a:endParaRPr>
          </a:p>
        </p:txBody>
      </p:sp>
      <p:sp>
        <p:nvSpPr>
          <p:cNvPr descr="Artificial Intelligence" id="1579" name="Google Shape;1579;g2863c0e7a9d_1_212"/>
          <p:cNvSpPr/>
          <p:nvPr/>
        </p:nvSpPr>
        <p:spPr>
          <a:xfrm>
            <a:off x="1432781" y="2468252"/>
            <a:ext cx="3326700" cy="30948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1580" name="Google Shape;1580;g2863c0e7a9d_1_212"/>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5" name="Shape 1585"/>
        <p:cNvGrpSpPr/>
        <p:nvPr/>
      </p:nvGrpSpPr>
      <p:grpSpPr>
        <a:xfrm>
          <a:off x="0" y="0"/>
          <a:ext cx="0" cy="0"/>
          <a:chOff x="0" y="0"/>
          <a:chExt cx="0" cy="0"/>
        </a:xfrm>
      </p:grpSpPr>
      <p:sp>
        <p:nvSpPr>
          <p:cNvPr id="1586" name="Google Shape;1586;g2863c0e7a9d_1_219"/>
          <p:cNvSpPr txBox="1"/>
          <p:nvPr>
            <p:ph type="title"/>
          </p:nvPr>
        </p:nvSpPr>
        <p:spPr>
          <a:xfrm>
            <a:off x="324464" y="927178"/>
            <a:ext cx="8819400" cy="16869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u="sng"/>
              <a:t>Compression Wave</a:t>
            </a:r>
            <a:r>
              <a:rPr b="1" lang="en-US" u="sng"/>
              <a:t>:</a:t>
            </a:r>
            <a:r>
              <a:rPr b="1" lang="en-US"/>
              <a:t> </a:t>
            </a:r>
            <a:r>
              <a:rPr lang="en-US"/>
              <a:t>a type of wave where the particles move back and forth in the same direction the wave is moving</a:t>
            </a:r>
            <a:endParaRPr/>
          </a:p>
        </p:txBody>
      </p:sp>
      <p:sp>
        <p:nvSpPr>
          <p:cNvPr descr="Artificial Intelligence" id="1587" name="Google Shape;1587;g2863c0e7a9d_1_21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1588" name="Google Shape;1588;g2863c0e7a9d_1_219"/>
          <p:cNvPicPr preferRelativeResize="0"/>
          <p:nvPr/>
        </p:nvPicPr>
        <p:blipFill rotWithShape="1">
          <a:blip r:embed="rId4">
            <a:alphaModFix/>
          </a:blip>
          <a:srcRect b="0" l="0" r="0" t="0"/>
          <a:stretch/>
        </p:blipFill>
        <p:spPr>
          <a:xfrm>
            <a:off x="849542" y="187766"/>
            <a:ext cx="474009" cy="474009"/>
          </a:xfrm>
          <a:prstGeom prst="rect">
            <a:avLst/>
          </a:prstGeom>
          <a:noFill/>
          <a:ln>
            <a:noFill/>
          </a:ln>
        </p:spPr>
      </p:pic>
      <p:pic>
        <p:nvPicPr>
          <p:cNvPr id="1589" name="Google Shape;1589;g2863c0e7a9d_1_219"/>
          <p:cNvPicPr preferRelativeResize="0"/>
          <p:nvPr/>
        </p:nvPicPr>
        <p:blipFill rotWithShape="1">
          <a:blip r:embed="rId5">
            <a:alphaModFix/>
          </a:blip>
          <a:srcRect b="0" l="0" r="0" t="61410"/>
          <a:stretch/>
        </p:blipFill>
        <p:spPr>
          <a:xfrm>
            <a:off x="-32537" y="3429000"/>
            <a:ext cx="9209079" cy="2105575"/>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4" name="Shape 1594"/>
        <p:cNvGrpSpPr/>
        <p:nvPr/>
      </p:nvGrpSpPr>
      <p:grpSpPr>
        <a:xfrm>
          <a:off x="0" y="0"/>
          <a:ext cx="0" cy="0"/>
          <a:chOff x="0" y="0"/>
          <a:chExt cx="0" cy="0"/>
        </a:xfrm>
      </p:grpSpPr>
      <p:sp>
        <p:nvSpPr>
          <p:cNvPr descr="Questions" id="1595" name="Google Shape;1595;g2863c0e7a9d_1_231"/>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0" name="Shape 1600"/>
        <p:cNvGrpSpPr/>
        <p:nvPr/>
      </p:nvGrpSpPr>
      <p:grpSpPr>
        <a:xfrm>
          <a:off x="0" y="0"/>
          <a:ext cx="0" cy="0"/>
          <a:chOff x="0" y="0"/>
          <a:chExt cx="0" cy="0"/>
        </a:xfrm>
      </p:grpSpPr>
      <p:sp>
        <p:nvSpPr>
          <p:cNvPr descr="Questions" id="1601" name="Google Shape;1601;g2863c0e7a9d_1_23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2" name="Google Shape;1602;g2863c0e7a9d_1_236"/>
          <p:cNvSpPr txBox="1"/>
          <p:nvPr>
            <p:ph type="title"/>
          </p:nvPr>
        </p:nvSpPr>
        <p:spPr>
          <a:xfrm>
            <a:off x="324464" y="1015553"/>
            <a:ext cx="8819400" cy="1686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US" sz="3600"/>
              <a:t>A c</a:t>
            </a:r>
            <a:r>
              <a:rPr lang="en-US" sz="3600"/>
              <a:t>ompression wave is </a:t>
            </a:r>
            <a:r>
              <a:rPr lang="en-US" sz="3600"/>
              <a:t>a type of wave where the particles move back and forth in the _______ _________ the wave is moving</a:t>
            </a:r>
            <a:endParaRPr sz="3600"/>
          </a:p>
        </p:txBody>
      </p:sp>
      <p:sp>
        <p:nvSpPr>
          <p:cNvPr id="1603" name="Google Shape;1603;g2863c0e7a9d_1_236"/>
          <p:cNvSpPr txBox="1"/>
          <p:nvPr>
            <p:ph type="title"/>
          </p:nvPr>
        </p:nvSpPr>
        <p:spPr>
          <a:xfrm>
            <a:off x="324464" y="2990653"/>
            <a:ext cx="8819400" cy="1686900"/>
          </a:xfrm>
          <a:prstGeom prst="rect">
            <a:avLst/>
          </a:prstGeom>
          <a:noFill/>
          <a:ln>
            <a:noFill/>
          </a:ln>
        </p:spPr>
        <p:txBody>
          <a:bodyPr anchorCtr="0" anchor="ctr" bIns="45700" lIns="91425" spcFirstLastPara="1" rIns="91425" wrap="square" tIns="45700">
            <a:normAutofit/>
          </a:bodyPr>
          <a:lstStyle/>
          <a:p>
            <a:pPr indent="-457200" lvl="0" marL="457200" rtl="0" algn="l">
              <a:lnSpc>
                <a:spcPct val="100000"/>
              </a:lnSpc>
              <a:spcBef>
                <a:spcPts val="0"/>
              </a:spcBef>
              <a:spcAft>
                <a:spcPts val="0"/>
              </a:spcAft>
              <a:buSzPts val="3600"/>
              <a:buAutoNum type="alphaLcPeriod"/>
            </a:pPr>
            <a:r>
              <a:rPr lang="en-US" sz="3600"/>
              <a:t>same direction</a:t>
            </a:r>
            <a:endParaRPr sz="3600"/>
          </a:p>
          <a:p>
            <a:pPr indent="-457200" lvl="0" marL="457200" rtl="0" algn="l">
              <a:lnSpc>
                <a:spcPct val="100000"/>
              </a:lnSpc>
              <a:spcBef>
                <a:spcPts val="0"/>
              </a:spcBef>
              <a:spcAft>
                <a:spcPts val="0"/>
              </a:spcAft>
              <a:buSzPts val="3600"/>
              <a:buAutoNum type="alphaLcPeriod"/>
            </a:pPr>
            <a:r>
              <a:rPr lang="en-US" sz="3600"/>
              <a:t>different direction</a:t>
            </a:r>
            <a:endParaRPr sz="3600"/>
          </a:p>
        </p:txBody>
      </p:sp>
      <p:pic>
        <p:nvPicPr>
          <p:cNvPr id="1604" name="Google Shape;1604;g2863c0e7a9d_1_236"/>
          <p:cNvPicPr preferRelativeResize="0"/>
          <p:nvPr/>
        </p:nvPicPr>
        <p:blipFill rotWithShape="1">
          <a:blip r:embed="rId4">
            <a:alphaModFix/>
          </a:blip>
          <a:srcRect b="0" l="0" r="0" t="61410"/>
          <a:stretch/>
        </p:blipFill>
        <p:spPr>
          <a:xfrm>
            <a:off x="591800" y="4677550"/>
            <a:ext cx="7960400" cy="1820075"/>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9" name="Shape 1609"/>
        <p:cNvGrpSpPr/>
        <p:nvPr/>
      </p:nvGrpSpPr>
      <p:grpSpPr>
        <a:xfrm>
          <a:off x="0" y="0"/>
          <a:ext cx="0" cy="0"/>
          <a:chOff x="0" y="0"/>
          <a:chExt cx="0" cy="0"/>
        </a:xfrm>
      </p:grpSpPr>
      <p:sp>
        <p:nvSpPr>
          <p:cNvPr descr="Questions" id="1610" name="Google Shape;1610;g286db8e9d83_0_48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1" name="Google Shape;1611;g286db8e9d83_0_480"/>
          <p:cNvSpPr txBox="1"/>
          <p:nvPr>
            <p:ph type="title"/>
          </p:nvPr>
        </p:nvSpPr>
        <p:spPr>
          <a:xfrm>
            <a:off x="324464" y="1015553"/>
            <a:ext cx="8819400" cy="16869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lang="en-US" sz="3600"/>
              <a:t>A compression wave a type of wave where the particles move back and forth in the _______ _________ the wave is moving</a:t>
            </a:r>
            <a:endParaRPr sz="3600"/>
          </a:p>
        </p:txBody>
      </p:sp>
      <p:sp>
        <p:nvSpPr>
          <p:cNvPr id="1612" name="Google Shape;1612;g286db8e9d83_0_480"/>
          <p:cNvSpPr txBox="1"/>
          <p:nvPr>
            <p:ph type="title"/>
          </p:nvPr>
        </p:nvSpPr>
        <p:spPr>
          <a:xfrm>
            <a:off x="324464" y="2990653"/>
            <a:ext cx="8819400" cy="1686900"/>
          </a:xfrm>
          <a:prstGeom prst="rect">
            <a:avLst/>
          </a:prstGeom>
          <a:noFill/>
          <a:ln>
            <a:noFill/>
          </a:ln>
        </p:spPr>
        <p:txBody>
          <a:bodyPr anchorCtr="0" anchor="ctr" bIns="45700" lIns="91425" spcFirstLastPara="1" rIns="91425" wrap="square" tIns="45700">
            <a:normAutofit/>
          </a:bodyPr>
          <a:lstStyle/>
          <a:p>
            <a:pPr indent="-457200" lvl="0" marL="457200" rtl="0" algn="l">
              <a:lnSpc>
                <a:spcPct val="100000"/>
              </a:lnSpc>
              <a:spcBef>
                <a:spcPts val="0"/>
              </a:spcBef>
              <a:spcAft>
                <a:spcPts val="0"/>
              </a:spcAft>
              <a:buClr>
                <a:srgbClr val="FF0000"/>
              </a:buClr>
              <a:buSzPts val="3600"/>
              <a:buAutoNum type="alphaLcPeriod"/>
            </a:pPr>
            <a:r>
              <a:rPr b="1" lang="en-US" sz="3600">
                <a:solidFill>
                  <a:srgbClr val="FF0000"/>
                </a:solidFill>
              </a:rPr>
              <a:t>same direction</a:t>
            </a:r>
            <a:endParaRPr b="1" sz="3600">
              <a:solidFill>
                <a:srgbClr val="FF0000"/>
              </a:solidFill>
            </a:endParaRPr>
          </a:p>
          <a:p>
            <a:pPr indent="-457200" lvl="0" marL="457200" rtl="0" algn="l">
              <a:lnSpc>
                <a:spcPct val="100000"/>
              </a:lnSpc>
              <a:spcBef>
                <a:spcPts val="0"/>
              </a:spcBef>
              <a:spcAft>
                <a:spcPts val="0"/>
              </a:spcAft>
              <a:buSzPts val="3600"/>
              <a:buAutoNum type="alphaLcPeriod"/>
            </a:pPr>
            <a:r>
              <a:rPr lang="en-US" sz="3600"/>
              <a:t>different direction</a:t>
            </a:r>
            <a:endParaRPr sz="3600"/>
          </a:p>
        </p:txBody>
      </p:sp>
      <p:pic>
        <p:nvPicPr>
          <p:cNvPr id="1613" name="Google Shape;1613;g286db8e9d83_0_480"/>
          <p:cNvPicPr preferRelativeResize="0"/>
          <p:nvPr/>
        </p:nvPicPr>
        <p:blipFill rotWithShape="1">
          <a:blip r:embed="rId4">
            <a:alphaModFix/>
          </a:blip>
          <a:srcRect b="0" l="0" r="0" t="61410"/>
          <a:stretch/>
        </p:blipFill>
        <p:spPr>
          <a:xfrm>
            <a:off x="591800" y="4677550"/>
            <a:ext cx="7960400" cy="1820075"/>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8" name="Shape 1618"/>
        <p:cNvGrpSpPr/>
        <p:nvPr/>
      </p:nvGrpSpPr>
      <p:grpSpPr>
        <a:xfrm>
          <a:off x="0" y="0"/>
          <a:ext cx="0" cy="0"/>
          <a:chOff x="0" y="0"/>
          <a:chExt cx="0" cy="0"/>
        </a:xfrm>
      </p:grpSpPr>
      <p:pic>
        <p:nvPicPr>
          <p:cNvPr id="1619" name="Google Shape;1619;g27f7a576e42_0_822"/>
          <p:cNvPicPr preferRelativeResize="0"/>
          <p:nvPr/>
        </p:nvPicPr>
        <p:blipFill rotWithShape="1">
          <a:blip r:embed="rId3">
            <a:alphaModFix/>
          </a:blip>
          <a:srcRect b="0" l="0" r="0" t="0"/>
          <a:stretch/>
        </p:blipFill>
        <p:spPr>
          <a:xfrm>
            <a:off x="0" y="406400"/>
            <a:ext cx="9144000" cy="6035568"/>
          </a:xfrm>
          <a:prstGeom prst="rect">
            <a:avLst/>
          </a:prstGeom>
          <a:noFill/>
          <a:ln>
            <a:noFill/>
          </a:ln>
        </p:spPr>
      </p:pic>
      <p:sp>
        <p:nvSpPr>
          <p:cNvPr descr="Artificial Intelligence" id="1620" name="Google Shape;1620;g27f7a576e42_0_822"/>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5" name="Shape 1625"/>
        <p:cNvGrpSpPr/>
        <p:nvPr/>
      </p:nvGrpSpPr>
      <p:grpSpPr>
        <a:xfrm>
          <a:off x="0" y="0"/>
          <a:ext cx="0" cy="0"/>
          <a:chOff x="0" y="0"/>
          <a:chExt cx="0" cy="0"/>
        </a:xfrm>
      </p:grpSpPr>
      <p:sp>
        <p:nvSpPr>
          <p:cNvPr descr="Artificial Intelligence" id="1626" name="Google Shape;1626;g2863c0e7a9d_1_35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27" name="Google Shape;1627;g2863c0e7a9d_1_359"/>
          <p:cNvPicPr preferRelativeResize="0"/>
          <p:nvPr/>
        </p:nvPicPr>
        <p:blipFill>
          <a:blip r:embed="rId4">
            <a:alphaModFix/>
          </a:blip>
          <a:stretch>
            <a:fillRect/>
          </a:stretch>
        </p:blipFill>
        <p:spPr>
          <a:xfrm>
            <a:off x="451100" y="1577975"/>
            <a:ext cx="8241800" cy="40455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20"/>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220" name="Google Shape;220;p20"/>
          <p:cNvSpPr/>
          <p:nvPr/>
        </p:nvSpPr>
        <p:spPr>
          <a:xfrm>
            <a:off x="0" y="0"/>
            <a:ext cx="735230" cy="73523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2" name="Shape 1632"/>
        <p:cNvGrpSpPr/>
        <p:nvPr/>
      </p:nvGrpSpPr>
      <p:grpSpPr>
        <a:xfrm>
          <a:off x="0" y="0"/>
          <a:ext cx="0" cy="0"/>
          <a:chOff x="0" y="0"/>
          <a:chExt cx="0" cy="0"/>
        </a:xfrm>
      </p:grpSpPr>
      <p:sp>
        <p:nvSpPr>
          <p:cNvPr descr="Artificial Intelligence" id="1633" name="Google Shape;1633;g2863c0e7a9d_1_36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34" name="Google Shape;1634;g2863c0e7a9d_1_369"/>
          <p:cNvPicPr preferRelativeResize="0"/>
          <p:nvPr/>
        </p:nvPicPr>
        <p:blipFill>
          <a:blip r:embed="rId4">
            <a:alphaModFix/>
          </a:blip>
          <a:stretch>
            <a:fillRect/>
          </a:stretch>
        </p:blipFill>
        <p:spPr>
          <a:xfrm>
            <a:off x="152400" y="3160000"/>
            <a:ext cx="8839202" cy="1964267"/>
          </a:xfrm>
          <a:prstGeom prst="rect">
            <a:avLst/>
          </a:prstGeom>
          <a:noFill/>
          <a:ln>
            <a:noFill/>
          </a:ln>
        </p:spPr>
      </p:pic>
      <p:sp>
        <p:nvSpPr>
          <p:cNvPr id="1635" name="Google Shape;1635;g2863c0e7a9d_1_369"/>
          <p:cNvSpPr txBox="1"/>
          <p:nvPr/>
        </p:nvSpPr>
        <p:spPr>
          <a:xfrm>
            <a:off x="1033200" y="1002000"/>
            <a:ext cx="7077600" cy="134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latin typeface="Calibri"/>
                <a:ea typeface="Calibri"/>
                <a:cs typeface="Calibri"/>
                <a:sym typeface="Calibri"/>
              </a:rPr>
              <a:t>Compression waves have areas of compression.</a:t>
            </a:r>
            <a:endParaRPr sz="3600">
              <a:latin typeface="Calibri"/>
              <a:ea typeface="Calibri"/>
              <a:cs typeface="Calibri"/>
              <a:sym typeface="Calibri"/>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0" name="Shape 1640"/>
        <p:cNvGrpSpPr/>
        <p:nvPr/>
      </p:nvGrpSpPr>
      <p:grpSpPr>
        <a:xfrm>
          <a:off x="0" y="0"/>
          <a:ext cx="0" cy="0"/>
          <a:chOff x="0" y="0"/>
          <a:chExt cx="0" cy="0"/>
        </a:xfrm>
      </p:grpSpPr>
      <p:sp>
        <p:nvSpPr>
          <p:cNvPr descr="Artificial Intelligence" id="1641" name="Google Shape;1641;g286db8e9d83_0_49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2" name="Google Shape;1642;g286db8e9d83_0_492"/>
          <p:cNvSpPr txBox="1"/>
          <p:nvPr/>
        </p:nvSpPr>
        <p:spPr>
          <a:xfrm>
            <a:off x="1033200" y="1002000"/>
            <a:ext cx="7077600" cy="1344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latin typeface="Calibri"/>
                <a:ea typeface="Calibri"/>
                <a:cs typeface="Calibri"/>
                <a:sym typeface="Calibri"/>
              </a:rPr>
              <a:t>Compression waves also have areas of rarefactions</a:t>
            </a:r>
            <a:endParaRPr sz="3600">
              <a:latin typeface="Calibri"/>
              <a:ea typeface="Calibri"/>
              <a:cs typeface="Calibri"/>
              <a:sym typeface="Calibri"/>
            </a:endParaRPr>
          </a:p>
        </p:txBody>
      </p:sp>
      <p:pic>
        <p:nvPicPr>
          <p:cNvPr id="1643" name="Google Shape;1643;g286db8e9d83_0_492"/>
          <p:cNvPicPr preferRelativeResize="0"/>
          <p:nvPr/>
        </p:nvPicPr>
        <p:blipFill rotWithShape="1">
          <a:blip r:embed="rId4">
            <a:alphaModFix/>
          </a:blip>
          <a:srcRect b="21158" l="0" r="0" t="18198"/>
          <a:stretch/>
        </p:blipFill>
        <p:spPr>
          <a:xfrm>
            <a:off x="347475" y="2679200"/>
            <a:ext cx="8449051" cy="2821974"/>
          </a:xfrm>
          <a:prstGeom prst="rect">
            <a:avLst/>
          </a:prstGeom>
          <a:noFill/>
          <a:ln>
            <a:noFill/>
          </a:ln>
        </p:spPr>
      </p:pic>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8" name="Shape 1648"/>
        <p:cNvGrpSpPr/>
        <p:nvPr/>
      </p:nvGrpSpPr>
      <p:grpSpPr>
        <a:xfrm>
          <a:off x="0" y="0"/>
          <a:ext cx="0" cy="0"/>
          <a:chOff x="0" y="0"/>
          <a:chExt cx="0" cy="0"/>
        </a:xfrm>
      </p:grpSpPr>
      <p:sp>
        <p:nvSpPr>
          <p:cNvPr descr="Artificial Intelligence" id="1649" name="Google Shape;1649;g286db8e9d83_0_50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50" name="Google Shape;1650;g286db8e9d83_0_500"/>
          <p:cNvPicPr preferRelativeResize="0"/>
          <p:nvPr/>
        </p:nvPicPr>
        <p:blipFill rotWithShape="1">
          <a:blip r:embed="rId4">
            <a:alphaModFix/>
          </a:blip>
          <a:srcRect b="0" l="0" r="0" t="29413"/>
          <a:stretch/>
        </p:blipFill>
        <p:spPr>
          <a:xfrm>
            <a:off x="130275" y="1700775"/>
            <a:ext cx="8883450" cy="4326650"/>
          </a:xfrm>
          <a:prstGeom prst="rect">
            <a:avLst/>
          </a:prstGeom>
          <a:noFill/>
          <a:ln>
            <a:noFill/>
          </a:ln>
        </p:spPr>
      </p:pic>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5" name="Shape 1655"/>
        <p:cNvGrpSpPr/>
        <p:nvPr/>
      </p:nvGrpSpPr>
      <p:grpSpPr>
        <a:xfrm>
          <a:off x="0" y="0"/>
          <a:ext cx="0" cy="0"/>
          <a:chOff x="0" y="0"/>
          <a:chExt cx="0" cy="0"/>
        </a:xfrm>
      </p:grpSpPr>
      <p:sp>
        <p:nvSpPr>
          <p:cNvPr descr="Artificial Intelligence" id="1656" name="Google Shape;1656;g286db8e9d83_0_68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57" name="Google Shape;1657;g286db8e9d83_0_682"/>
          <p:cNvPicPr preferRelativeResize="0"/>
          <p:nvPr/>
        </p:nvPicPr>
        <p:blipFill>
          <a:blip r:embed="rId4">
            <a:alphaModFix/>
          </a:blip>
          <a:stretch>
            <a:fillRect/>
          </a:stretch>
        </p:blipFill>
        <p:spPr>
          <a:xfrm>
            <a:off x="2108550" y="1014200"/>
            <a:ext cx="5707404" cy="5136675"/>
          </a:xfrm>
          <a:prstGeom prst="rect">
            <a:avLst/>
          </a:prstGeom>
          <a:noFill/>
          <a:ln>
            <a:noFill/>
          </a:ln>
        </p:spPr>
      </p:pic>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2" name="Shape 1662"/>
        <p:cNvGrpSpPr/>
        <p:nvPr/>
      </p:nvGrpSpPr>
      <p:grpSpPr>
        <a:xfrm>
          <a:off x="0" y="0"/>
          <a:ext cx="0" cy="0"/>
          <a:chOff x="0" y="0"/>
          <a:chExt cx="0" cy="0"/>
        </a:xfrm>
      </p:grpSpPr>
      <p:sp>
        <p:nvSpPr>
          <p:cNvPr descr="Questions" id="1663" name="Google Shape;1663;g2863c0e7a9d_1_385"/>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8" name="Shape 1668"/>
        <p:cNvGrpSpPr/>
        <p:nvPr/>
      </p:nvGrpSpPr>
      <p:grpSpPr>
        <a:xfrm>
          <a:off x="0" y="0"/>
          <a:ext cx="0" cy="0"/>
          <a:chOff x="0" y="0"/>
          <a:chExt cx="0" cy="0"/>
        </a:xfrm>
      </p:grpSpPr>
      <p:sp>
        <p:nvSpPr>
          <p:cNvPr id="1669" name="Google Shape;1669;g2863c0e7a9d_1_390"/>
          <p:cNvSpPr txBox="1"/>
          <p:nvPr>
            <p:ph type="title"/>
          </p:nvPr>
        </p:nvSpPr>
        <p:spPr>
          <a:xfrm>
            <a:off x="324464" y="774778"/>
            <a:ext cx="88194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What part of a compression wave is this?</a:t>
            </a:r>
            <a:endParaRPr/>
          </a:p>
        </p:txBody>
      </p:sp>
      <p:sp>
        <p:nvSpPr>
          <p:cNvPr descr="Questions" id="1670" name="Google Shape;1670;g2863c0e7a9d_1_39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71" name="Google Shape;1671;g2863c0e7a9d_1_390"/>
          <p:cNvPicPr preferRelativeResize="0"/>
          <p:nvPr/>
        </p:nvPicPr>
        <p:blipFill rotWithShape="1">
          <a:blip r:embed="rId4">
            <a:alphaModFix/>
          </a:blip>
          <a:srcRect b="15215" l="0" r="0" t="28639"/>
          <a:stretch/>
        </p:blipFill>
        <p:spPr>
          <a:xfrm>
            <a:off x="76250" y="4485125"/>
            <a:ext cx="8991475" cy="1453900"/>
          </a:xfrm>
          <a:prstGeom prst="rect">
            <a:avLst/>
          </a:prstGeom>
          <a:noFill/>
          <a:ln>
            <a:noFill/>
          </a:ln>
        </p:spPr>
      </p:pic>
      <p:sp>
        <p:nvSpPr>
          <p:cNvPr id="1672" name="Google Shape;1672;g2863c0e7a9d_1_390"/>
          <p:cNvSpPr txBox="1"/>
          <p:nvPr>
            <p:ph type="title"/>
          </p:nvPr>
        </p:nvSpPr>
        <p:spPr>
          <a:xfrm>
            <a:off x="449439" y="2233078"/>
            <a:ext cx="8819400" cy="1686900"/>
          </a:xfrm>
          <a:prstGeom prst="rect">
            <a:avLst/>
          </a:prstGeom>
          <a:noFill/>
          <a:ln>
            <a:noFill/>
          </a:ln>
        </p:spPr>
        <p:txBody>
          <a:bodyPr anchorCtr="0" anchor="ctr" bIns="45700" lIns="91425" spcFirstLastPara="1" rIns="91425" wrap="square" tIns="45700">
            <a:normAutofit/>
          </a:bodyPr>
          <a:lstStyle/>
          <a:p>
            <a:pPr indent="-457200" lvl="0" marL="457200" rtl="0" algn="l">
              <a:lnSpc>
                <a:spcPct val="100000"/>
              </a:lnSpc>
              <a:spcBef>
                <a:spcPts val="0"/>
              </a:spcBef>
              <a:spcAft>
                <a:spcPts val="0"/>
              </a:spcAft>
              <a:buSzPts val="3600"/>
              <a:buAutoNum type="alphaLcPeriod"/>
            </a:pPr>
            <a:r>
              <a:rPr lang="en-US" sz="3600"/>
              <a:t>compression</a:t>
            </a:r>
            <a:endParaRPr sz="3600"/>
          </a:p>
          <a:p>
            <a:pPr indent="-457200" lvl="0" marL="457200" rtl="0" algn="l">
              <a:lnSpc>
                <a:spcPct val="100000"/>
              </a:lnSpc>
              <a:spcBef>
                <a:spcPts val="0"/>
              </a:spcBef>
              <a:spcAft>
                <a:spcPts val="0"/>
              </a:spcAft>
              <a:buSzPts val="3600"/>
              <a:buAutoNum type="alphaLcPeriod"/>
            </a:pPr>
            <a:r>
              <a:rPr lang="en-US" sz="3600"/>
              <a:t>rarefaction</a:t>
            </a:r>
            <a:endParaRPr sz="3600"/>
          </a:p>
        </p:txBody>
      </p:sp>
      <p:sp>
        <p:nvSpPr>
          <p:cNvPr id="1673" name="Google Shape;1673;g2863c0e7a9d_1_390"/>
          <p:cNvSpPr/>
          <p:nvPr/>
        </p:nvSpPr>
        <p:spPr>
          <a:xfrm>
            <a:off x="1124700" y="4279400"/>
            <a:ext cx="1618500" cy="18927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674" name="Google Shape;1674;g2863c0e7a9d_1_390"/>
          <p:cNvSpPr/>
          <p:nvPr/>
        </p:nvSpPr>
        <p:spPr>
          <a:xfrm>
            <a:off x="6406875" y="4279400"/>
            <a:ext cx="1618500" cy="18927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9" name="Shape 1679"/>
        <p:cNvGrpSpPr/>
        <p:nvPr/>
      </p:nvGrpSpPr>
      <p:grpSpPr>
        <a:xfrm>
          <a:off x="0" y="0"/>
          <a:ext cx="0" cy="0"/>
          <a:chOff x="0" y="0"/>
          <a:chExt cx="0" cy="0"/>
        </a:xfrm>
      </p:grpSpPr>
      <p:sp>
        <p:nvSpPr>
          <p:cNvPr id="1680" name="Google Shape;1680;g286db8e9d83_0_512"/>
          <p:cNvSpPr txBox="1"/>
          <p:nvPr>
            <p:ph type="title"/>
          </p:nvPr>
        </p:nvSpPr>
        <p:spPr>
          <a:xfrm>
            <a:off x="324464" y="774778"/>
            <a:ext cx="88194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What part of a compression wave is this?</a:t>
            </a:r>
            <a:endParaRPr/>
          </a:p>
        </p:txBody>
      </p:sp>
      <p:sp>
        <p:nvSpPr>
          <p:cNvPr descr="Questions" id="1681" name="Google Shape;1681;g286db8e9d83_0_51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82" name="Google Shape;1682;g286db8e9d83_0_512"/>
          <p:cNvPicPr preferRelativeResize="0"/>
          <p:nvPr/>
        </p:nvPicPr>
        <p:blipFill rotWithShape="1">
          <a:blip r:embed="rId4">
            <a:alphaModFix/>
          </a:blip>
          <a:srcRect b="15215" l="0" r="0" t="28639"/>
          <a:stretch/>
        </p:blipFill>
        <p:spPr>
          <a:xfrm>
            <a:off x="76250" y="4485125"/>
            <a:ext cx="8991475" cy="1453900"/>
          </a:xfrm>
          <a:prstGeom prst="rect">
            <a:avLst/>
          </a:prstGeom>
          <a:noFill/>
          <a:ln>
            <a:noFill/>
          </a:ln>
        </p:spPr>
      </p:pic>
      <p:sp>
        <p:nvSpPr>
          <p:cNvPr id="1683" name="Google Shape;1683;g286db8e9d83_0_512"/>
          <p:cNvSpPr txBox="1"/>
          <p:nvPr>
            <p:ph type="title"/>
          </p:nvPr>
        </p:nvSpPr>
        <p:spPr>
          <a:xfrm>
            <a:off x="449439" y="2233078"/>
            <a:ext cx="8819400" cy="1686900"/>
          </a:xfrm>
          <a:prstGeom prst="rect">
            <a:avLst/>
          </a:prstGeom>
          <a:noFill/>
          <a:ln>
            <a:noFill/>
          </a:ln>
        </p:spPr>
        <p:txBody>
          <a:bodyPr anchorCtr="0" anchor="ctr" bIns="45700" lIns="91425" spcFirstLastPara="1" rIns="91425" wrap="square" tIns="45700">
            <a:normAutofit/>
          </a:bodyPr>
          <a:lstStyle/>
          <a:p>
            <a:pPr indent="-457200" lvl="0" marL="457200" rtl="0" algn="l">
              <a:lnSpc>
                <a:spcPct val="100000"/>
              </a:lnSpc>
              <a:spcBef>
                <a:spcPts val="0"/>
              </a:spcBef>
              <a:spcAft>
                <a:spcPts val="0"/>
              </a:spcAft>
              <a:buClr>
                <a:srgbClr val="FF0000"/>
              </a:buClr>
              <a:buSzPts val="3600"/>
              <a:buAutoNum type="alphaLcPeriod"/>
            </a:pPr>
            <a:r>
              <a:rPr b="1" lang="en-US" sz="3600">
                <a:solidFill>
                  <a:srgbClr val="FF0000"/>
                </a:solidFill>
              </a:rPr>
              <a:t>compression</a:t>
            </a:r>
            <a:endParaRPr b="1" sz="3600">
              <a:solidFill>
                <a:srgbClr val="FF0000"/>
              </a:solidFill>
            </a:endParaRPr>
          </a:p>
          <a:p>
            <a:pPr indent="-457200" lvl="0" marL="457200" rtl="0" algn="l">
              <a:lnSpc>
                <a:spcPct val="100000"/>
              </a:lnSpc>
              <a:spcBef>
                <a:spcPts val="0"/>
              </a:spcBef>
              <a:spcAft>
                <a:spcPts val="0"/>
              </a:spcAft>
              <a:buSzPts val="3600"/>
              <a:buAutoNum type="alphaLcPeriod"/>
            </a:pPr>
            <a:r>
              <a:rPr lang="en-US" sz="3600"/>
              <a:t>rarefaction</a:t>
            </a:r>
            <a:endParaRPr sz="3600"/>
          </a:p>
        </p:txBody>
      </p:sp>
      <p:sp>
        <p:nvSpPr>
          <p:cNvPr id="1684" name="Google Shape;1684;g286db8e9d83_0_512"/>
          <p:cNvSpPr/>
          <p:nvPr/>
        </p:nvSpPr>
        <p:spPr>
          <a:xfrm>
            <a:off x="1124700" y="4279400"/>
            <a:ext cx="1618500" cy="18927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685" name="Google Shape;1685;g286db8e9d83_0_512"/>
          <p:cNvSpPr/>
          <p:nvPr/>
        </p:nvSpPr>
        <p:spPr>
          <a:xfrm>
            <a:off x="6406875" y="4279400"/>
            <a:ext cx="1618500" cy="18927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0" name="Shape 1690"/>
        <p:cNvGrpSpPr/>
        <p:nvPr/>
      </p:nvGrpSpPr>
      <p:grpSpPr>
        <a:xfrm>
          <a:off x="0" y="0"/>
          <a:ext cx="0" cy="0"/>
          <a:chOff x="0" y="0"/>
          <a:chExt cx="0" cy="0"/>
        </a:xfrm>
      </p:grpSpPr>
      <p:sp>
        <p:nvSpPr>
          <p:cNvPr descr="Questions" id="1691" name="Google Shape;1691;g2863c0e7a9d_1_40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2" name="Google Shape;1692;g2863c0e7a9d_1_401"/>
          <p:cNvSpPr txBox="1"/>
          <p:nvPr>
            <p:ph type="title"/>
          </p:nvPr>
        </p:nvSpPr>
        <p:spPr>
          <a:xfrm>
            <a:off x="324464" y="774778"/>
            <a:ext cx="88194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How do you measure wavelength for a compression wave?</a:t>
            </a:r>
            <a:endParaRPr/>
          </a:p>
        </p:txBody>
      </p:sp>
      <p:pic>
        <p:nvPicPr>
          <p:cNvPr id="1693" name="Google Shape;1693;g2863c0e7a9d_1_401"/>
          <p:cNvPicPr preferRelativeResize="0"/>
          <p:nvPr/>
        </p:nvPicPr>
        <p:blipFill rotWithShape="1">
          <a:blip r:embed="rId4">
            <a:alphaModFix/>
          </a:blip>
          <a:srcRect b="0" l="0" r="0" t="29413"/>
          <a:stretch/>
        </p:blipFill>
        <p:spPr>
          <a:xfrm>
            <a:off x="1125838" y="3236950"/>
            <a:ext cx="6892325" cy="3356875"/>
          </a:xfrm>
          <a:prstGeom prst="rect">
            <a:avLst/>
          </a:prstGeom>
          <a:noFill/>
          <a:ln>
            <a:noFill/>
          </a:ln>
        </p:spPr>
      </p:pic>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8" name="Shape 1698"/>
        <p:cNvGrpSpPr/>
        <p:nvPr/>
      </p:nvGrpSpPr>
      <p:grpSpPr>
        <a:xfrm>
          <a:off x="0" y="0"/>
          <a:ext cx="0" cy="0"/>
          <a:chOff x="0" y="0"/>
          <a:chExt cx="0" cy="0"/>
        </a:xfrm>
      </p:grpSpPr>
      <p:sp>
        <p:nvSpPr>
          <p:cNvPr descr="Questions" id="1699" name="Google Shape;1699;g286db8e9d83_0_69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0" name="Google Shape;1700;g286db8e9d83_0_698"/>
          <p:cNvSpPr txBox="1"/>
          <p:nvPr>
            <p:ph type="title"/>
          </p:nvPr>
        </p:nvSpPr>
        <p:spPr>
          <a:xfrm>
            <a:off x="324464" y="774778"/>
            <a:ext cx="88194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Compression waves move through a _____________.</a:t>
            </a:r>
            <a:endParaRPr/>
          </a:p>
        </p:txBody>
      </p:sp>
      <p:pic>
        <p:nvPicPr>
          <p:cNvPr id="1701" name="Google Shape;1701;g286db8e9d83_0_698"/>
          <p:cNvPicPr preferRelativeResize="0"/>
          <p:nvPr/>
        </p:nvPicPr>
        <p:blipFill>
          <a:blip r:embed="rId4">
            <a:alphaModFix/>
          </a:blip>
          <a:stretch>
            <a:fillRect/>
          </a:stretch>
        </p:blipFill>
        <p:spPr>
          <a:xfrm>
            <a:off x="4714600" y="2825500"/>
            <a:ext cx="3847275" cy="3462550"/>
          </a:xfrm>
          <a:prstGeom prst="rect">
            <a:avLst/>
          </a:prstGeom>
          <a:noFill/>
          <a:ln>
            <a:noFill/>
          </a:ln>
        </p:spPr>
      </p:pic>
      <p:sp>
        <p:nvSpPr>
          <p:cNvPr id="1702" name="Google Shape;1702;g286db8e9d83_0_698"/>
          <p:cNvSpPr txBox="1"/>
          <p:nvPr>
            <p:ph type="title"/>
          </p:nvPr>
        </p:nvSpPr>
        <p:spPr>
          <a:xfrm>
            <a:off x="449439" y="2233078"/>
            <a:ext cx="8819400" cy="1686900"/>
          </a:xfrm>
          <a:prstGeom prst="rect">
            <a:avLst/>
          </a:prstGeom>
          <a:noFill/>
          <a:ln>
            <a:noFill/>
          </a:ln>
        </p:spPr>
        <p:txBody>
          <a:bodyPr anchorCtr="0" anchor="ctr" bIns="45700" lIns="91425" spcFirstLastPara="1" rIns="91425" wrap="square" tIns="45700">
            <a:normAutofit/>
          </a:bodyPr>
          <a:lstStyle/>
          <a:p>
            <a:pPr indent="-457200" lvl="0" marL="457200" rtl="0" algn="l">
              <a:lnSpc>
                <a:spcPct val="100000"/>
              </a:lnSpc>
              <a:spcBef>
                <a:spcPts val="0"/>
              </a:spcBef>
              <a:spcAft>
                <a:spcPts val="0"/>
              </a:spcAft>
              <a:buSzPts val="3600"/>
              <a:buAutoNum type="alphaLcPeriod"/>
            </a:pPr>
            <a:r>
              <a:rPr lang="en-US" sz="3600"/>
              <a:t>medium</a:t>
            </a:r>
            <a:endParaRPr sz="3600"/>
          </a:p>
          <a:p>
            <a:pPr indent="-457200" lvl="0" marL="457200" rtl="0" algn="l">
              <a:lnSpc>
                <a:spcPct val="100000"/>
              </a:lnSpc>
              <a:spcBef>
                <a:spcPts val="0"/>
              </a:spcBef>
              <a:spcAft>
                <a:spcPts val="0"/>
              </a:spcAft>
              <a:buSzPts val="3600"/>
              <a:buAutoNum type="alphaLcPeriod"/>
            </a:pPr>
            <a:r>
              <a:rPr lang="en-US" sz="3600"/>
              <a:t>empty space</a:t>
            </a:r>
            <a:endParaRPr sz="3600"/>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7" name="Shape 1707"/>
        <p:cNvGrpSpPr/>
        <p:nvPr/>
      </p:nvGrpSpPr>
      <p:grpSpPr>
        <a:xfrm>
          <a:off x="0" y="0"/>
          <a:ext cx="0" cy="0"/>
          <a:chOff x="0" y="0"/>
          <a:chExt cx="0" cy="0"/>
        </a:xfrm>
      </p:grpSpPr>
      <p:sp>
        <p:nvSpPr>
          <p:cNvPr descr="Questions" id="1708" name="Google Shape;1708;g286db8e9d83_0_68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9" name="Google Shape;1709;g286db8e9d83_0_689"/>
          <p:cNvSpPr txBox="1"/>
          <p:nvPr>
            <p:ph type="title"/>
          </p:nvPr>
        </p:nvSpPr>
        <p:spPr>
          <a:xfrm>
            <a:off x="324464" y="774778"/>
            <a:ext cx="88194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Compression waves move through a _____________.</a:t>
            </a:r>
            <a:endParaRPr/>
          </a:p>
        </p:txBody>
      </p:sp>
      <p:pic>
        <p:nvPicPr>
          <p:cNvPr id="1710" name="Google Shape;1710;g286db8e9d83_0_689"/>
          <p:cNvPicPr preferRelativeResize="0"/>
          <p:nvPr/>
        </p:nvPicPr>
        <p:blipFill>
          <a:blip r:embed="rId4">
            <a:alphaModFix/>
          </a:blip>
          <a:stretch>
            <a:fillRect/>
          </a:stretch>
        </p:blipFill>
        <p:spPr>
          <a:xfrm>
            <a:off x="4714600" y="2825500"/>
            <a:ext cx="3847275" cy="3462550"/>
          </a:xfrm>
          <a:prstGeom prst="rect">
            <a:avLst/>
          </a:prstGeom>
          <a:noFill/>
          <a:ln>
            <a:noFill/>
          </a:ln>
        </p:spPr>
      </p:pic>
      <p:sp>
        <p:nvSpPr>
          <p:cNvPr id="1711" name="Google Shape;1711;g286db8e9d83_0_689"/>
          <p:cNvSpPr txBox="1"/>
          <p:nvPr>
            <p:ph type="title"/>
          </p:nvPr>
        </p:nvSpPr>
        <p:spPr>
          <a:xfrm>
            <a:off x="449439" y="2233078"/>
            <a:ext cx="8819400" cy="1686900"/>
          </a:xfrm>
          <a:prstGeom prst="rect">
            <a:avLst/>
          </a:prstGeom>
          <a:noFill/>
          <a:ln>
            <a:noFill/>
          </a:ln>
        </p:spPr>
        <p:txBody>
          <a:bodyPr anchorCtr="0" anchor="ctr" bIns="45700" lIns="91425" spcFirstLastPara="1" rIns="91425" wrap="square" tIns="45700">
            <a:normAutofit/>
          </a:bodyPr>
          <a:lstStyle/>
          <a:p>
            <a:pPr indent="-457200" lvl="0" marL="457200" rtl="0" algn="l">
              <a:lnSpc>
                <a:spcPct val="100000"/>
              </a:lnSpc>
              <a:spcBef>
                <a:spcPts val="0"/>
              </a:spcBef>
              <a:spcAft>
                <a:spcPts val="0"/>
              </a:spcAft>
              <a:buClr>
                <a:srgbClr val="FF0000"/>
              </a:buClr>
              <a:buSzPts val="3600"/>
              <a:buAutoNum type="alphaLcPeriod"/>
            </a:pPr>
            <a:r>
              <a:rPr b="1" lang="en-US" sz="3600">
                <a:solidFill>
                  <a:srgbClr val="FF0000"/>
                </a:solidFill>
              </a:rPr>
              <a:t>medium</a:t>
            </a:r>
            <a:endParaRPr b="1" sz="3600">
              <a:solidFill>
                <a:srgbClr val="FF0000"/>
              </a:solidFill>
            </a:endParaRPr>
          </a:p>
          <a:p>
            <a:pPr indent="-457200" lvl="0" marL="457200" rtl="0" algn="l">
              <a:lnSpc>
                <a:spcPct val="100000"/>
              </a:lnSpc>
              <a:spcBef>
                <a:spcPts val="0"/>
              </a:spcBef>
              <a:spcAft>
                <a:spcPts val="0"/>
              </a:spcAft>
              <a:buSzPts val="3600"/>
              <a:buAutoNum type="alphaLcPeriod"/>
            </a:pPr>
            <a:r>
              <a:rPr lang="en-US" sz="3600"/>
              <a:t>empty space</a:t>
            </a:r>
            <a:endParaRPr sz="36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descr="Artificial Intelligence" id="225" name="Google Shape;225;g27e576c1a67_0_44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6" name="Google Shape;226;g27e576c1a67_0_446"/>
          <p:cNvPicPr preferRelativeResize="0"/>
          <p:nvPr/>
        </p:nvPicPr>
        <p:blipFill>
          <a:blip r:embed="rId4">
            <a:alphaModFix/>
          </a:blip>
          <a:stretch>
            <a:fillRect/>
          </a:stretch>
        </p:blipFill>
        <p:spPr>
          <a:xfrm>
            <a:off x="643125" y="1466024"/>
            <a:ext cx="7857749" cy="4190799"/>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6" name="Shape 1716"/>
        <p:cNvGrpSpPr/>
        <p:nvPr/>
      </p:nvGrpSpPr>
      <p:grpSpPr>
        <a:xfrm>
          <a:off x="0" y="0"/>
          <a:ext cx="0" cy="0"/>
          <a:chOff x="0" y="0"/>
          <a:chExt cx="0" cy="0"/>
        </a:xfrm>
      </p:grpSpPr>
      <p:sp>
        <p:nvSpPr>
          <p:cNvPr descr="Artificial Intelligence" id="1717" name="Google Shape;1717;g2863c0e7a9d_1_436"/>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1718" name="Google Shape;1718;g2863c0e7a9d_1_436"/>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3" name="Shape 1723"/>
        <p:cNvGrpSpPr/>
        <p:nvPr/>
      </p:nvGrpSpPr>
      <p:grpSpPr>
        <a:xfrm>
          <a:off x="0" y="0"/>
          <a:ext cx="0" cy="0"/>
          <a:chOff x="0" y="0"/>
          <a:chExt cx="0" cy="0"/>
        </a:xfrm>
      </p:grpSpPr>
      <p:sp>
        <p:nvSpPr>
          <p:cNvPr descr="Artificial Intelligence" id="1724" name="Google Shape;1724;g2863c0e7a9d_1_442"/>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1725" name="Google Shape;1725;g2863c0e7a9d_1_442"/>
          <p:cNvPicPr preferRelativeResize="0"/>
          <p:nvPr/>
        </p:nvPicPr>
        <p:blipFill rotWithShape="1">
          <a:blip r:embed="rId4">
            <a:alphaModFix/>
          </a:blip>
          <a:srcRect b="0" l="0" r="0" t="0"/>
          <a:stretch/>
        </p:blipFill>
        <p:spPr>
          <a:xfrm>
            <a:off x="735230" y="146272"/>
            <a:ext cx="571056" cy="571056"/>
          </a:xfrm>
          <a:prstGeom prst="rect">
            <a:avLst/>
          </a:prstGeom>
          <a:noFill/>
          <a:ln>
            <a:noFill/>
          </a:ln>
        </p:spPr>
      </p:pic>
      <p:pic>
        <p:nvPicPr>
          <p:cNvPr id="1726" name="Google Shape;1726;g2863c0e7a9d_1_442"/>
          <p:cNvPicPr preferRelativeResize="0"/>
          <p:nvPr/>
        </p:nvPicPr>
        <p:blipFill rotWithShape="1">
          <a:blip r:embed="rId5">
            <a:alphaModFix/>
          </a:blip>
          <a:srcRect b="57232" l="0" r="0" t="0"/>
          <a:stretch/>
        </p:blipFill>
        <p:spPr>
          <a:xfrm>
            <a:off x="358938" y="2581075"/>
            <a:ext cx="8426124" cy="1695850"/>
          </a:xfrm>
          <a:prstGeom prst="rect">
            <a:avLst/>
          </a:prstGeom>
          <a:noFill/>
          <a:ln>
            <a:noFill/>
          </a:ln>
        </p:spPr>
      </p:pic>
      <p:sp>
        <p:nvSpPr>
          <p:cNvPr id="1727" name="Google Shape;1727;g2863c0e7a9d_1_442"/>
          <p:cNvSpPr/>
          <p:nvPr/>
        </p:nvSpPr>
        <p:spPr>
          <a:xfrm>
            <a:off x="1536200" y="4690875"/>
            <a:ext cx="6227100" cy="301800"/>
          </a:xfrm>
          <a:prstGeom prst="rightArrow">
            <a:avLst>
              <a:gd fmla="val 50000" name="adj1"/>
              <a:gd fmla="val 50000" name="adj2"/>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728" name="Google Shape;1728;g2863c0e7a9d_1_442"/>
          <p:cNvSpPr txBox="1"/>
          <p:nvPr/>
        </p:nvSpPr>
        <p:spPr>
          <a:xfrm>
            <a:off x="2734050" y="5157200"/>
            <a:ext cx="3675900" cy="73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600">
                <a:latin typeface="Calibri"/>
                <a:ea typeface="Calibri"/>
                <a:cs typeface="Calibri"/>
                <a:sym typeface="Calibri"/>
              </a:rPr>
              <a:t>Direction of wave</a:t>
            </a:r>
            <a:endParaRPr sz="3600">
              <a:latin typeface="Calibri"/>
              <a:ea typeface="Calibri"/>
              <a:cs typeface="Calibri"/>
              <a:sym typeface="Calibri"/>
            </a:endParaRPr>
          </a:p>
        </p:txBody>
      </p:sp>
      <p:sp>
        <p:nvSpPr>
          <p:cNvPr id="1729" name="Google Shape;1729;g2863c0e7a9d_1_442"/>
          <p:cNvSpPr txBox="1"/>
          <p:nvPr/>
        </p:nvSpPr>
        <p:spPr>
          <a:xfrm>
            <a:off x="358950" y="922625"/>
            <a:ext cx="84261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300">
                <a:solidFill>
                  <a:schemeClr val="dk1"/>
                </a:solidFill>
                <a:latin typeface="Calibri"/>
                <a:ea typeface="Calibri"/>
                <a:cs typeface="Calibri"/>
                <a:sym typeface="Calibri"/>
              </a:rPr>
              <a:t>Sound waves are a kind of compression wave. When someone talks or claps their hands, they create vibrations in the air. </a:t>
            </a:r>
            <a:endParaRPr sz="2500"/>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4" name="Shape 1734"/>
        <p:cNvGrpSpPr/>
        <p:nvPr/>
      </p:nvGrpSpPr>
      <p:grpSpPr>
        <a:xfrm>
          <a:off x="0" y="0"/>
          <a:ext cx="0" cy="0"/>
          <a:chOff x="0" y="0"/>
          <a:chExt cx="0" cy="0"/>
        </a:xfrm>
      </p:grpSpPr>
      <p:sp>
        <p:nvSpPr>
          <p:cNvPr descr="Artificial Intelligence" id="1735" name="Google Shape;1735;g2863c0e7a9d_1_449"/>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1736" name="Google Shape;1736;g2863c0e7a9d_1_449"/>
          <p:cNvPicPr preferRelativeResize="0"/>
          <p:nvPr/>
        </p:nvPicPr>
        <p:blipFill rotWithShape="1">
          <a:blip r:embed="rId4">
            <a:alphaModFix/>
          </a:blip>
          <a:srcRect b="0" l="0" r="0" t="0"/>
          <a:stretch/>
        </p:blipFill>
        <p:spPr>
          <a:xfrm>
            <a:off x="735230" y="146272"/>
            <a:ext cx="571056" cy="571056"/>
          </a:xfrm>
          <a:prstGeom prst="rect">
            <a:avLst/>
          </a:prstGeom>
          <a:noFill/>
          <a:ln>
            <a:noFill/>
          </a:ln>
        </p:spPr>
      </p:pic>
      <p:pic>
        <p:nvPicPr>
          <p:cNvPr id="1737" name="Google Shape;1737;g2863c0e7a9d_1_449"/>
          <p:cNvPicPr preferRelativeResize="0"/>
          <p:nvPr/>
        </p:nvPicPr>
        <p:blipFill>
          <a:blip r:embed="rId5">
            <a:alphaModFix/>
          </a:blip>
          <a:stretch>
            <a:fillRect/>
          </a:stretch>
        </p:blipFill>
        <p:spPr>
          <a:xfrm>
            <a:off x="13" y="2167675"/>
            <a:ext cx="8783274" cy="3144800"/>
          </a:xfrm>
          <a:prstGeom prst="rect">
            <a:avLst/>
          </a:prstGeom>
          <a:noFill/>
          <a:ln>
            <a:noFill/>
          </a:ln>
        </p:spPr>
      </p:pic>
      <p:sp>
        <p:nvSpPr>
          <p:cNvPr id="1738" name="Google Shape;1738;g2863c0e7a9d_1_449"/>
          <p:cNvSpPr txBox="1"/>
          <p:nvPr/>
        </p:nvSpPr>
        <p:spPr>
          <a:xfrm>
            <a:off x="268588" y="735300"/>
            <a:ext cx="8246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400">
                <a:solidFill>
                  <a:schemeClr val="dk1"/>
                </a:solidFill>
                <a:latin typeface="Calibri"/>
                <a:ea typeface="Calibri"/>
                <a:cs typeface="Calibri"/>
                <a:sym typeface="Calibri"/>
              </a:rPr>
              <a:t>When you pluck the string on a guitar, the movement of the string back and forth creates a compression wave.</a:t>
            </a:r>
            <a:endParaRPr sz="2400">
              <a:solidFill>
                <a:schemeClr val="dk1"/>
              </a:solidFill>
              <a:latin typeface="Calibri"/>
              <a:ea typeface="Calibri"/>
              <a:cs typeface="Calibri"/>
              <a:sym typeface="Calibri"/>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3" name="Shape 1743"/>
        <p:cNvGrpSpPr/>
        <p:nvPr/>
      </p:nvGrpSpPr>
      <p:grpSpPr>
        <a:xfrm>
          <a:off x="0" y="0"/>
          <a:ext cx="0" cy="0"/>
          <a:chOff x="0" y="0"/>
          <a:chExt cx="0" cy="0"/>
        </a:xfrm>
      </p:grpSpPr>
      <p:sp>
        <p:nvSpPr>
          <p:cNvPr descr="Artificial Intelligence" id="1744" name="Google Shape;1744;g2863c0e7a9d_1_456"/>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1745" name="Google Shape;1745;g2863c0e7a9d_1_456"/>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0" name="Shape 1750"/>
        <p:cNvGrpSpPr/>
        <p:nvPr/>
      </p:nvGrpSpPr>
      <p:grpSpPr>
        <a:xfrm>
          <a:off x="0" y="0"/>
          <a:ext cx="0" cy="0"/>
          <a:chOff x="0" y="0"/>
          <a:chExt cx="0" cy="0"/>
        </a:xfrm>
      </p:grpSpPr>
      <p:sp>
        <p:nvSpPr>
          <p:cNvPr descr="Artificial Intelligence" id="1751" name="Google Shape;1751;g2863c0e7a9d_1_462"/>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1752" name="Google Shape;1752;g2863c0e7a9d_1_462"/>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1753" name="Google Shape;1753;g2863c0e7a9d_1_462"/>
          <p:cNvPicPr preferRelativeResize="0"/>
          <p:nvPr/>
        </p:nvPicPr>
        <p:blipFill>
          <a:blip r:embed="rId5">
            <a:alphaModFix/>
          </a:blip>
          <a:stretch>
            <a:fillRect/>
          </a:stretch>
        </p:blipFill>
        <p:spPr>
          <a:xfrm>
            <a:off x="152400" y="1786000"/>
            <a:ext cx="8839201" cy="2676411"/>
          </a:xfrm>
          <a:prstGeom prst="rect">
            <a:avLst/>
          </a:prstGeom>
          <a:noFill/>
          <a:ln>
            <a:noFill/>
          </a:ln>
        </p:spPr>
      </p:pic>
      <p:sp>
        <p:nvSpPr>
          <p:cNvPr id="1754" name="Google Shape;1754;g2863c0e7a9d_1_462"/>
          <p:cNvSpPr/>
          <p:nvPr/>
        </p:nvSpPr>
        <p:spPr>
          <a:xfrm>
            <a:off x="1536200" y="4690875"/>
            <a:ext cx="6227100" cy="301800"/>
          </a:xfrm>
          <a:prstGeom prst="rightArrow">
            <a:avLst>
              <a:gd fmla="val 50000" name="adj1"/>
              <a:gd fmla="val 50000" name="adj2"/>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755" name="Google Shape;1755;g2863c0e7a9d_1_462"/>
          <p:cNvSpPr txBox="1"/>
          <p:nvPr/>
        </p:nvSpPr>
        <p:spPr>
          <a:xfrm>
            <a:off x="2734050" y="5157200"/>
            <a:ext cx="3675900" cy="735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600">
                <a:latin typeface="Calibri"/>
                <a:ea typeface="Calibri"/>
                <a:cs typeface="Calibri"/>
                <a:sym typeface="Calibri"/>
              </a:rPr>
              <a:t>Direction of wave</a:t>
            </a:r>
            <a:endParaRPr sz="3600">
              <a:latin typeface="Calibri"/>
              <a:ea typeface="Calibri"/>
              <a:cs typeface="Calibri"/>
              <a:sym typeface="Calibri"/>
            </a:endParaRPr>
          </a:p>
        </p:txBody>
      </p:sp>
      <p:sp>
        <p:nvSpPr>
          <p:cNvPr id="1756" name="Google Shape;1756;g2863c0e7a9d_1_462"/>
          <p:cNvSpPr txBox="1"/>
          <p:nvPr/>
        </p:nvSpPr>
        <p:spPr>
          <a:xfrm>
            <a:off x="1362725" y="433825"/>
            <a:ext cx="75540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700">
                <a:solidFill>
                  <a:schemeClr val="dk1"/>
                </a:solidFill>
                <a:latin typeface="Calibri"/>
                <a:ea typeface="Calibri"/>
                <a:cs typeface="Calibri"/>
                <a:sym typeface="Calibri"/>
              </a:rPr>
              <a:t>The particles are moving up and down instead of the same direction as the wave.</a:t>
            </a:r>
            <a:endParaRPr sz="2900"/>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1" name="Shape 1761"/>
        <p:cNvGrpSpPr/>
        <p:nvPr/>
      </p:nvGrpSpPr>
      <p:grpSpPr>
        <a:xfrm>
          <a:off x="0" y="0"/>
          <a:ext cx="0" cy="0"/>
          <a:chOff x="0" y="0"/>
          <a:chExt cx="0" cy="0"/>
        </a:xfrm>
      </p:grpSpPr>
      <p:sp>
        <p:nvSpPr>
          <p:cNvPr descr="Artificial Intelligence" id="1762" name="Google Shape;1762;g286db8e9d83_0_53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1763" name="Google Shape;1763;g286db8e9d83_0_530"/>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1764" name="Google Shape;1764;g286db8e9d83_0_530"/>
          <p:cNvPicPr preferRelativeResize="0"/>
          <p:nvPr/>
        </p:nvPicPr>
        <p:blipFill>
          <a:blip r:embed="rId5">
            <a:alphaModFix/>
          </a:blip>
          <a:stretch>
            <a:fillRect/>
          </a:stretch>
        </p:blipFill>
        <p:spPr>
          <a:xfrm>
            <a:off x="76200" y="2334438"/>
            <a:ext cx="8991600" cy="2189131"/>
          </a:xfrm>
          <a:prstGeom prst="rect">
            <a:avLst/>
          </a:prstGeom>
          <a:noFill/>
          <a:ln>
            <a:noFill/>
          </a:ln>
        </p:spPr>
      </p:pic>
      <p:sp>
        <p:nvSpPr>
          <p:cNvPr id="1765" name="Google Shape;1765;g286db8e9d83_0_530"/>
          <p:cNvSpPr txBox="1"/>
          <p:nvPr/>
        </p:nvSpPr>
        <p:spPr>
          <a:xfrm>
            <a:off x="772650" y="1011625"/>
            <a:ext cx="75987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700">
                <a:solidFill>
                  <a:schemeClr val="dk1"/>
                </a:solidFill>
                <a:latin typeface="Calibri"/>
                <a:ea typeface="Calibri"/>
                <a:cs typeface="Calibri"/>
                <a:sym typeface="Calibri"/>
              </a:rPr>
              <a:t>The particles are moving up and down instead of the same direction as the wave.</a:t>
            </a:r>
            <a:endParaRPr sz="2900"/>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0" name="Shape 1770"/>
        <p:cNvGrpSpPr/>
        <p:nvPr/>
      </p:nvGrpSpPr>
      <p:grpSpPr>
        <a:xfrm>
          <a:off x="0" y="0"/>
          <a:ext cx="0" cy="0"/>
          <a:chOff x="0" y="0"/>
          <a:chExt cx="0" cy="0"/>
        </a:xfrm>
      </p:grpSpPr>
      <p:sp>
        <p:nvSpPr>
          <p:cNvPr descr="Questions" id="1771" name="Google Shape;1771;g2863c0e7a9d_1_469"/>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6" name="Shape 1776"/>
        <p:cNvGrpSpPr/>
        <p:nvPr/>
      </p:nvGrpSpPr>
      <p:grpSpPr>
        <a:xfrm>
          <a:off x="0" y="0"/>
          <a:ext cx="0" cy="0"/>
          <a:chOff x="0" y="0"/>
          <a:chExt cx="0" cy="0"/>
        </a:xfrm>
      </p:grpSpPr>
      <p:sp>
        <p:nvSpPr>
          <p:cNvPr id="1777" name="Google Shape;1777;g286db8e9d83_0_567"/>
          <p:cNvSpPr txBox="1"/>
          <p:nvPr>
            <p:ph type="title"/>
          </p:nvPr>
        </p:nvSpPr>
        <p:spPr>
          <a:xfrm>
            <a:off x="324464" y="546178"/>
            <a:ext cx="88194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What is a compression wave?</a:t>
            </a:r>
            <a:endParaRPr/>
          </a:p>
        </p:txBody>
      </p:sp>
      <p:pic>
        <p:nvPicPr>
          <p:cNvPr id="1778" name="Google Shape;1778;g286db8e9d83_0_567"/>
          <p:cNvPicPr preferRelativeResize="0"/>
          <p:nvPr/>
        </p:nvPicPr>
        <p:blipFill rotWithShape="1">
          <a:blip r:embed="rId3">
            <a:alphaModFix/>
          </a:blip>
          <a:srcRect b="0" l="0" r="0" t="61410"/>
          <a:stretch/>
        </p:blipFill>
        <p:spPr>
          <a:xfrm>
            <a:off x="-32537" y="3429000"/>
            <a:ext cx="9209079" cy="2105575"/>
          </a:xfrm>
          <a:prstGeom prst="rect">
            <a:avLst/>
          </a:prstGeom>
          <a:noFill/>
          <a:ln>
            <a:noFill/>
          </a:ln>
        </p:spPr>
      </p:pic>
      <p:sp>
        <p:nvSpPr>
          <p:cNvPr descr="Questions" id="1779" name="Google Shape;1779;g286db8e9d83_0_567"/>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4" name="Shape 1784"/>
        <p:cNvGrpSpPr/>
        <p:nvPr/>
      </p:nvGrpSpPr>
      <p:grpSpPr>
        <a:xfrm>
          <a:off x="0" y="0"/>
          <a:ext cx="0" cy="0"/>
          <a:chOff x="0" y="0"/>
          <a:chExt cx="0" cy="0"/>
        </a:xfrm>
      </p:grpSpPr>
      <p:sp>
        <p:nvSpPr>
          <p:cNvPr descr="Questions" id="1785" name="Google Shape;1785;g286db8e9d83_0_54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86" name="Google Shape;1786;g286db8e9d83_0_541"/>
          <p:cNvSpPr txBox="1"/>
          <p:nvPr/>
        </p:nvSpPr>
        <p:spPr>
          <a:xfrm>
            <a:off x="266700" y="1118820"/>
            <a:ext cx="8305800" cy="16869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Which one is an example of a compression wave?</a:t>
            </a:r>
            <a:endParaRPr b="0" i="0" sz="1400" u="none" cap="none" strike="noStrike">
              <a:solidFill>
                <a:srgbClr val="000000"/>
              </a:solidFill>
              <a:latin typeface="Arial"/>
              <a:ea typeface="Arial"/>
              <a:cs typeface="Arial"/>
              <a:sym typeface="Arial"/>
            </a:endParaRPr>
          </a:p>
        </p:txBody>
      </p:sp>
      <p:sp>
        <p:nvSpPr>
          <p:cNvPr id="1787" name="Google Shape;1787;g286db8e9d83_0_541"/>
          <p:cNvSpPr/>
          <p:nvPr/>
        </p:nvSpPr>
        <p:spPr>
          <a:xfrm>
            <a:off x="387100" y="2557275"/>
            <a:ext cx="4005000" cy="3950400"/>
          </a:xfrm>
          <a:prstGeom prst="roundRect">
            <a:avLst>
              <a:gd fmla="val 16667" name="adj"/>
            </a:avLst>
          </a:prstGeom>
          <a:noFill/>
          <a:ln cap="flat" cmpd="sng" w="381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788" name="Google Shape;1788;g286db8e9d83_0_541"/>
          <p:cNvSpPr/>
          <p:nvPr/>
        </p:nvSpPr>
        <p:spPr>
          <a:xfrm>
            <a:off x="4709150" y="2557275"/>
            <a:ext cx="4005000" cy="3950400"/>
          </a:xfrm>
          <a:prstGeom prst="roundRect">
            <a:avLst>
              <a:gd fmla="val 16667" name="adj"/>
            </a:avLst>
          </a:prstGeom>
          <a:noFill/>
          <a:ln cap="flat" cmpd="sng" w="381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nvGrpSpPr>
          <p:cNvPr id="1789" name="Google Shape;1789;g286db8e9d83_0_541"/>
          <p:cNvGrpSpPr/>
          <p:nvPr/>
        </p:nvGrpSpPr>
        <p:grpSpPr>
          <a:xfrm>
            <a:off x="5086731" y="3380332"/>
            <a:ext cx="3249835" cy="2304288"/>
            <a:chOff x="152400" y="887700"/>
            <a:chExt cx="8572500" cy="5715000"/>
          </a:xfrm>
        </p:grpSpPr>
        <p:pic>
          <p:nvPicPr>
            <p:cNvPr id="1790" name="Google Shape;1790;g286db8e9d83_0_541"/>
            <p:cNvPicPr preferRelativeResize="0"/>
            <p:nvPr/>
          </p:nvPicPr>
          <p:blipFill>
            <a:blip r:embed="rId4">
              <a:alphaModFix/>
            </a:blip>
            <a:stretch>
              <a:fillRect/>
            </a:stretch>
          </p:blipFill>
          <p:spPr>
            <a:xfrm>
              <a:off x="152400" y="887700"/>
              <a:ext cx="8572500" cy="5715000"/>
            </a:xfrm>
            <a:prstGeom prst="rect">
              <a:avLst/>
            </a:prstGeom>
            <a:noFill/>
            <a:ln>
              <a:noFill/>
            </a:ln>
          </p:spPr>
        </p:pic>
        <p:cxnSp>
          <p:nvCxnSpPr>
            <p:cNvPr id="1791" name="Google Shape;1791;g286db8e9d83_0_541"/>
            <p:cNvCxnSpPr/>
            <p:nvPr/>
          </p:nvCxnSpPr>
          <p:spPr>
            <a:xfrm>
              <a:off x="152400" y="3745200"/>
              <a:ext cx="8572500" cy="0"/>
            </a:xfrm>
            <a:prstGeom prst="straightConnector1">
              <a:avLst/>
            </a:prstGeom>
            <a:noFill/>
            <a:ln cap="flat" cmpd="sng" w="38100">
              <a:solidFill>
                <a:srgbClr val="242424"/>
              </a:solidFill>
              <a:prstDash val="solid"/>
              <a:round/>
              <a:headEnd len="med" w="med" type="none"/>
              <a:tailEnd len="med" w="med" type="none"/>
            </a:ln>
          </p:spPr>
        </p:cxnSp>
      </p:grpSp>
      <p:pic>
        <p:nvPicPr>
          <p:cNvPr id="1792" name="Google Shape;1792;g286db8e9d83_0_541"/>
          <p:cNvPicPr preferRelativeResize="0"/>
          <p:nvPr/>
        </p:nvPicPr>
        <p:blipFill rotWithShape="1">
          <a:blip r:embed="rId5">
            <a:alphaModFix/>
          </a:blip>
          <a:srcRect b="57232" l="10714" r="48264" t="0"/>
          <a:stretch/>
        </p:blipFill>
        <p:spPr>
          <a:xfrm>
            <a:off x="540725" y="3625350"/>
            <a:ext cx="3697750" cy="1814250"/>
          </a:xfrm>
          <a:prstGeom prst="rect">
            <a:avLst/>
          </a:prstGeom>
          <a:noFill/>
          <a:ln>
            <a:noFill/>
          </a:ln>
        </p:spPr>
      </p:pic>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7" name="Shape 1797"/>
        <p:cNvGrpSpPr/>
        <p:nvPr/>
      </p:nvGrpSpPr>
      <p:grpSpPr>
        <a:xfrm>
          <a:off x="0" y="0"/>
          <a:ext cx="0" cy="0"/>
          <a:chOff x="0" y="0"/>
          <a:chExt cx="0" cy="0"/>
        </a:xfrm>
      </p:grpSpPr>
      <p:sp>
        <p:nvSpPr>
          <p:cNvPr descr="Questions" id="1798" name="Google Shape;1798;g286db8e9d83_0_55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99" name="Google Shape;1799;g286db8e9d83_0_555"/>
          <p:cNvSpPr txBox="1"/>
          <p:nvPr/>
        </p:nvSpPr>
        <p:spPr>
          <a:xfrm>
            <a:off x="266700" y="1118820"/>
            <a:ext cx="8305800" cy="16869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Which one is an example of a compression wave?</a:t>
            </a:r>
            <a:endParaRPr b="0" i="0" sz="1400" u="none" cap="none" strike="noStrike">
              <a:solidFill>
                <a:srgbClr val="000000"/>
              </a:solidFill>
              <a:latin typeface="Arial"/>
              <a:ea typeface="Arial"/>
              <a:cs typeface="Arial"/>
              <a:sym typeface="Arial"/>
            </a:endParaRPr>
          </a:p>
        </p:txBody>
      </p:sp>
      <p:sp>
        <p:nvSpPr>
          <p:cNvPr id="1800" name="Google Shape;1800;g286db8e9d83_0_555"/>
          <p:cNvSpPr/>
          <p:nvPr/>
        </p:nvSpPr>
        <p:spPr>
          <a:xfrm>
            <a:off x="387100" y="2557275"/>
            <a:ext cx="4005000" cy="3950400"/>
          </a:xfrm>
          <a:prstGeom prst="roundRect">
            <a:avLst>
              <a:gd fmla="val 16667" name="adj"/>
            </a:avLst>
          </a:prstGeom>
          <a:noFill/>
          <a:ln cap="flat" cmpd="sng" w="1143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801" name="Google Shape;1801;g286db8e9d83_0_555"/>
          <p:cNvSpPr/>
          <p:nvPr/>
        </p:nvSpPr>
        <p:spPr>
          <a:xfrm>
            <a:off x="4709150" y="2557275"/>
            <a:ext cx="4005000" cy="3950400"/>
          </a:xfrm>
          <a:prstGeom prst="roundRect">
            <a:avLst>
              <a:gd fmla="val 16667" name="adj"/>
            </a:avLst>
          </a:prstGeom>
          <a:noFill/>
          <a:ln cap="flat" cmpd="sng" w="38100">
            <a:solidFill>
              <a:srgbClr val="99999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nvGrpSpPr>
          <p:cNvPr id="1802" name="Google Shape;1802;g286db8e9d83_0_555"/>
          <p:cNvGrpSpPr/>
          <p:nvPr/>
        </p:nvGrpSpPr>
        <p:grpSpPr>
          <a:xfrm>
            <a:off x="5086731" y="3380332"/>
            <a:ext cx="3249835" cy="2304288"/>
            <a:chOff x="152400" y="887700"/>
            <a:chExt cx="8572500" cy="5715000"/>
          </a:xfrm>
        </p:grpSpPr>
        <p:pic>
          <p:nvPicPr>
            <p:cNvPr id="1803" name="Google Shape;1803;g286db8e9d83_0_555"/>
            <p:cNvPicPr preferRelativeResize="0"/>
            <p:nvPr/>
          </p:nvPicPr>
          <p:blipFill>
            <a:blip r:embed="rId4">
              <a:alphaModFix/>
            </a:blip>
            <a:stretch>
              <a:fillRect/>
            </a:stretch>
          </p:blipFill>
          <p:spPr>
            <a:xfrm>
              <a:off x="152400" y="887700"/>
              <a:ext cx="8572500" cy="5715000"/>
            </a:xfrm>
            <a:prstGeom prst="rect">
              <a:avLst/>
            </a:prstGeom>
            <a:noFill/>
            <a:ln>
              <a:noFill/>
            </a:ln>
          </p:spPr>
        </p:pic>
        <p:cxnSp>
          <p:nvCxnSpPr>
            <p:cNvPr id="1804" name="Google Shape;1804;g286db8e9d83_0_555"/>
            <p:cNvCxnSpPr/>
            <p:nvPr/>
          </p:nvCxnSpPr>
          <p:spPr>
            <a:xfrm>
              <a:off x="152400" y="3745200"/>
              <a:ext cx="8572500" cy="0"/>
            </a:xfrm>
            <a:prstGeom prst="straightConnector1">
              <a:avLst/>
            </a:prstGeom>
            <a:noFill/>
            <a:ln cap="flat" cmpd="sng" w="38100">
              <a:solidFill>
                <a:srgbClr val="242424"/>
              </a:solidFill>
              <a:prstDash val="solid"/>
              <a:round/>
              <a:headEnd len="med" w="med" type="none"/>
              <a:tailEnd len="med" w="med" type="none"/>
            </a:ln>
          </p:spPr>
        </p:cxnSp>
      </p:grpSp>
      <p:pic>
        <p:nvPicPr>
          <p:cNvPr id="1805" name="Google Shape;1805;g286db8e9d83_0_555"/>
          <p:cNvPicPr preferRelativeResize="0"/>
          <p:nvPr/>
        </p:nvPicPr>
        <p:blipFill rotWithShape="1">
          <a:blip r:embed="rId5">
            <a:alphaModFix/>
          </a:blip>
          <a:srcRect b="57232" l="10714" r="48264" t="0"/>
          <a:stretch/>
        </p:blipFill>
        <p:spPr>
          <a:xfrm>
            <a:off x="540725" y="3625350"/>
            <a:ext cx="3697750" cy="18142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descr="Artificial Intelligence" id="231" name="Google Shape;231;g27e576c1a67_0_73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2" name="Google Shape;232;g27e576c1a67_0_736"/>
          <p:cNvPicPr preferRelativeResize="0"/>
          <p:nvPr/>
        </p:nvPicPr>
        <p:blipFill>
          <a:blip r:embed="rId4">
            <a:alphaModFix/>
          </a:blip>
          <a:stretch>
            <a:fillRect/>
          </a:stretch>
        </p:blipFill>
        <p:spPr>
          <a:xfrm>
            <a:off x="700500" y="1245475"/>
            <a:ext cx="7743000" cy="4367051"/>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0" name="Shape 1810"/>
        <p:cNvGrpSpPr/>
        <p:nvPr/>
      </p:nvGrpSpPr>
      <p:grpSpPr>
        <a:xfrm>
          <a:off x="0" y="0"/>
          <a:ext cx="0" cy="0"/>
          <a:chOff x="0" y="0"/>
          <a:chExt cx="0" cy="0"/>
        </a:xfrm>
      </p:grpSpPr>
      <p:sp>
        <p:nvSpPr>
          <p:cNvPr descr="Questions" id="1811" name="Google Shape;1811;g2863c0e7a9d_1_49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2" name="Google Shape;1812;g2863c0e7a9d_1_492"/>
          <p:cNvSpPr txBox="1"/>
          <p:nvPr/>
        </p:nvSpPr>
        <p:spPr>
          <a:xfrm>
            <a:off x="419100" y="1195020"/>
            <a:ext cx="8305800" cy="16869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3600"/>
              <a:buFont typeface="Calibri"/>
              <a:buNone/>
            </a:pPr>
            <a:r>
              <a:rPr lang="en-US" sz="3600">
                <a:solidFill>
                  <a:schemeClr val="dk1"/>
                </a:solidFill>
                <a:latin typeface="Calibri"/>
                <a:ea typeface="Calibri"/>
                <a:cs typeface="Calibri"/>
                <a:sym typeface="Calibri"/>
              </a:rPr>
              <a:t>How do musical instruments create sound?</a:t>
            </a:r>
            <a:endParaRPr b="0" i="0" sz="1400" u="none" cap="none" strike="noStrike">
              <a:solidFill>
                <a:srgbClr val="000000"/>
              </a:solidFill>
              <a:latin typeface="Arial"/>
              <a:ea typeface="Arial"/>
              <a:cs typeface="Arial"/>
              <a:sym typeface="Arial"/>
            </a:endParaRPr>
          </a:p>
        </p:txBody>
      </p:sp>
      <p:pic>
        <p:nvPicPr>
          <p:cNvPr id="1813" name="Google Shape;1813;g2863c0e7a9d_1_492"/>
          <p:cNvPicPr preferRelativeResize="0"/>
          <p:nvPr/>
        </p:nvPicPr>
        <p:blipFill>
          <a:blip r:embed="rId4">
            <a:alphaModFix/>
          </a:blip>
          <a:stretch>
            <a:fillRect/>
          </a:stretch>
        </p:blipFill>
        <p:spPr>
          <a:xfrm>
            <a:off x="180363" y="2688700"/>
            <a:ext cx="8783274" cy="3144800"/>
          </a:xfrm>
          <a:prstGeom prst="rect">
            <a:avLst/>
          </a:prstGeom>
          <a:noFill/>
          <a:ln>
            <a:noFill/>
          </a:ln>
        </p:spPr>
      </p:pic>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8" name="Shape 1818"/>
        <p:cNvGrpSpPr/>
        <p:nvPr/>
      </p:nvGrpSpPr>
      <p:grpSpPr>
        <a:xfrm>
          <a:off x="0" y="0"/>
          <a:ext cx="0" cy="0"/>
          <a:chOff x="0" y="0"/>
          <a:chExt cx="0" cy="0"/>
        </a:xfrm>
      </p:grpSpPr>
      <p:sp>
        <p:nvSpPr>
          <p:cNvPr id="1819" name="Google Shape;1819;g2863c0e7a9d_1_521"/>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1820" name="Google Shape;1820;g2863c0e7a9d_1_521"/>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5" name="Shape 1825"/>
        <p:cNvGrpSpPr/>
        <p:nvPr/>
      </p:nvGrpSpPr>
      <p:grpSpPr>
        <a:xfrm>
          <a:off x="0" y="0"/>
          <a:ext cx="0" cy="0"/>
          <a:chOff x="0" y="0"/>
          <a:chExt cx="0" cy="0"/>
        </a:xfrm>
      </p:grpSpPr>
      <p:sp>
        <p:nvSpPr>
          <p:cNvPr id="1826" name="Google Shape;1826;g286db8e9d83_0_577"/>
          <p:cNvSpPr txBox="1"/>
          <p:nvPr>
            <p:ph type="title"/>
          </p:nvPr>
        </p:nvSpPr>
        <p:spPr>
          <a:xfrm>
            <a:off x="324464" y="927178"/>
            <a:ext cx="8819400" cy="16869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u="sng"/>
              <a:t>Compression Wave:</a:t>
            </a:r>
            <a:r>
              <a:rPr b="1" lang="en-US"/>
              <a:t> </a:t>
            </a:r>
            <a:r>
              <a:rPr lang="en-US"/>
              <a:t>a type of wave where the particles move back and forth in the same direction the wave is moving</a:t>
            </a:r>
            <a:endParaRPr/>
          </a:p>
        </p:txBody>
      </p:sp>
      <p:pic>
        <p:nvPicPr>
          <p:cNvPr id="1827" name="Google Shape;1827;g286db8e9d83_0_577"/>
          <p:cNvPicPr preferRelativeResize="0"/>
          <p:nvPr/>
        </p:nvPicPr>
        <p:blipFill rotWithShape="1">
          <a:blip r:embed="rId3">
            <a:alphaModFix/>
          </a:blip>
          <a:srcRect b="0" l="0" r="0" t="61410"/>
          <a:stretch/>
        </p:blipFill>
        <p:spPr>
          <a:xfrm>
            <a:off x="-32537" y="3429000"/>
            <a:ext cx="9209079" cy="2105575"/>
          </a:xfrm>
          <a:prstGeom prst="rect">
            <a:avLst/>
          </a:prstGeom>
          <a:noFill/>
          <a:ln>
            <a:noFill/>
          </a:ln>
        </p:spPr>
      </p:pic>
      <p:sp>
        <p:nvSpPr>
          <p:cNvPr descr="Rewind" id="1828" name="Google Shape;1828;g286db8e9d83_0_577"/>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3" name="Shape 1833"/>
        <p:cNvGrpSpPr/>
        <p:nvPr/>
      </p:nvGrpSpPr>
      <p:grpSpPr>
        <a:xfrm>
          <a:off x="0" y="0"/>
          <a:ext cx="0" cy="0"/>
          <a:chOff x="0" y="0"/>
          <a:chExt cx="0" cy="0"/>
        </a:xfrm>
      </p:grpSpPr>
      <p:sp>
        <p:nvSpPr>
          <p:cNvPr descr="Artificial Intelligence" id="1834" name="Google Shape;1834;g27f7a576e42_0_967"/>
          <p:cNvSpPr/>
          <p:nvPr/>
        </p:nvSpPr>
        <p:spPr>
          <a:xfrm>
            <a:off x="892768" y="1482969"/>
            <a:ext cx="4185000" cy="3892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1835" name="Google Shape;1835;g27f7a576e42_0_967"/>
          <p:cNvPicPr preferRelativeResize="0"/>
          <p:nvPr/>
        </p:nvPicPr>
        <p:blipFill rotWithShape="1">
          <a:blip r:embed="rId4">
            <a:alphaModFix/>
          </a:blip>
          <a:srcRect b="0" l="0" r="0" t="0"/>
          <a:stretch/>
        </p:blipFill>
        <p:spPr>
          <a:xfrm>
            <a:off x="4572000" y="1727492"/>
            <a:ext cx="3403016" cy="3403016"/>
          </a:xfrm>
          <a:prstGeom prst="rect">
            <a:avLst/>
          </a:prstGeom>
          <a:noFill/>
          <a:ln>
            <a:noFill/>
          </a:ln>
        </p:spPr>
      </p:pic>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0" name="Shape 1840"/>
        <p:cNvGrpSpPr/>
        <p:nvPr/>
      </p:nvGrpSpPr>
      <p:grpSpPr>
        <a:xfrm>
          <a:off x="0" y="0"/>
          <a:ext cx="0" cy="0"/>
          <a:chOff x="0" y="0"/>
          <a:chExt cx="0" cy="0"/>
        </a:xfrm>
      </p:grpSpPr>
      <p:sp>
        <p:nvSpPr>
          <p:cNvPr id="1841" name="Google Shape;1841;g27f7a576e42_0_973"/>
          <p:cNvSpPr txBox="1"/>
          <p:nvPr>
            <p:ph type="title"/>
          </p:nvPr>
        </p:nvSpPr>
        <p:spPr>
          <a:xfrm>
            <a:off x="104550" y="884675"/>
            <a:ext cx="92415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7500"/>
              <a:t>Compression Wave</a:t>
            </a:r>
            <a:endParaRPr sz="7500"/>
          </a:p>
        </p:txBody>
      </p:sp>
      <p:sp>
        <p:nvSpPr>
          <p:cNvPr descr="Artificial Intelligence" id="1842" name="Google Shape;1842;g27f7a576e42_0_97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1843" name="Google Shape;1843;g27f7a576e42_0_973"/>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cxnSp>
        <p:nvCxnSpPr>
          <p:cNvPr id="1844" name="Google Shape;1844;g27f7a576e42_0_973"/>
          <p:cNvCxnSpPr/>
          <p:nvPr/>
        </p:nvCxnSpPr>
        <p:spPr>
          <a:xfrm flipH="1">
            <a:off x="2573586" y="2486013"/>
            <a:ext cx="16500" cy="1606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509"/>
              </a:srgbClr>
            </a:outerShdw>
          </a:effectLst>
        </p:spPr>
      </p:cxnSp>
      <p:sp>
        <p:nvSpPr>
          <p:cNvPr id="1845" name="Google Shape;1845;g27f7a576e42_0_973"/>
          <p:cNvSpPr txBox="1"/>
          <p:nvPr/>
        </p:nvSpPr>
        <p:spPr>
          <a:xfrm>
            <a:off x="2120871" y="4258375"/>
            <a:ext cx="921900" cy="4617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2400" u="none" cap="none" strike="noStrike">
                <a:solidFill>
                  <a:schemeClr val="dk1"/>
                </a:solidFill>
                <a:latin typeface="Calibri"/>
                <a:ea typeface="Calibri"/>
                <a:cs typeface="Calibri"/>
                <a:sym typeface="Calibri"/>
              </a:rPr>
              <a:t>(root)</a:t>
            </a:r>
            <a:endParaRPr b="0" i="0" sz="2400" u="none" cap="none" strike="noStrike">
              <a:solidFill>
                <a:srgbClr val="000000"/>
              </a:solidFill>
              <a:latin typeface="Arial"/>
              <a:ea typeface="Arial"/>
              <a:cs typeface="Arial"/>
              <a:sym typeface="Arial"/>
            </a:endParaRPr>
          </a:p>
        </p:txBody>
      </p:sp>
      <p:cxnSp>
        <p:nvCxnSpPr>
          <p:cNvPr id="1846" name="Google Shape;1846;g27f7a576e42_0_973"/>
          <p:cNvCxnSpPr/>
          <p:nvPr/>
        </p:nvCxnSpPr>
        <p:spPr>
          <a:xfrm flipH="1">
            <a:off x="5172311" y="2396663"/>
            <a:ext cx="16500" cy="1606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509"/>
              </a:srgbClr>
            </a:outerShdw>
          </a:effectLst>
        </p:spPr>
      </p:cxnSp>
      <p:sp>
        <p:nvSpPr>
          <p:cNvPr id="1847" name="Google Shape;1847;g27f7a576e42_0_973"/>
          <p:cNvSpPr txBox="1"/>
          <p:nvPr/>
        </p:nvSpPr>
        <p:spPr>
          <a:xfrm>
            <a:off x="4616101" y="4258375"/>
            <a:ext cx="1128900" cy="4617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2400" u="none" cap="none" strike="noStrike">
                <a:solidFill>
                  <a:schemeClr val="dk1"/>
                </a:solidFill>
                <a:latin typeface="Calibri"/>
                <a:ea typeface="Calibri"/>
                <a:cs typeface="Calibri"/>
                <a:sym typeface="Calibri"/>
              </a:rPr>
              <a:t>(suffix)</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2" name="Shape 1852"/>
        <p:cNvGrpSpPr/>
        <p:nvPr/>
      </p:nvGrpSpPr>
      <p:grpSpPr>
        <a:xfrm>
          <a:off x="0" y="0"/>
          <a:ext cx="0" cy="0"/>
          <a:chOff x="0" y="0"/>
          <a:chExt cx="0" cy="0"/>
        </a:xfrm>
      </p:grpSpPr>
      <p:sp>
        <p:nvSpPr>
          <p:cNvPr id="1853" name="Google Shape;1853;g286db8e9d83_0_586"/>
          <p:cNvSpPr txBox="1"/>
          <p:nvPr>
            <p:ph type="title"/>
          </p:nvPr>
        </p:nvSpPr>
        <p:spPr>
          <a:xfrm>
            <a:off x="104550" y="884675"/>
            <a:ext cx="92415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7500"/>
              <a:t>Compression Wave</a:t>
            </a:r>
            <a:endParaRPr sz="7500"/>
          </a:p>
        </p:txBody>
      </p:sp>
      <p:sp>
        <p:nvSpPr>
          <p:cNvPr descr="Artificial Intelligence" id="1854" name="Google Shape;1854;g286db8e9d83_0_58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1855" name="Google Shape;1855;g286db8e9d83_0_586"/>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1856" name="Google Shape;1856;g286db8e9d83_0_586"/>
          <p:cNvSpPr/>
          <p:nvPr/>
        </p:nvSpPr>
        <p:spPr>
          <a:xfrm>
            <a:off x="897025" y="735300"/>
            <a:ext cx="4150500" cy="18684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857" name="Google Shape;1857;g286db8e9d83_0_586"/>
          <p:cNvCxnSpPr>
            <a:stCxn id="1856" idx="4"/>
          </p:cNvCxnSpPr>
          <p:nvPr/>
        </p:nvCxnSpPr>
        <p:spPr>
          <a:xfrm flipH="1">
            <a:off x="2194675" y="2603700"/>
            <a:ext cx="777600" cy="13467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5690"/>
              </a:srgbClr>
            </a:outerShdw>
          </a:effectLst>
        </p:spPr>
      </p:cxnSp>
      <p:sp>
        <p:nvSpPr>
          <p:cNvPr id="1858" name="Google Shape;1858;g286db8e9d83_0_586"/>
          <p:cNvSpPr txBox="1"/>
          <p:nvPr/>
        </p:nvSpPr>
        <p:spPr>
          <a:xfrm>
            <a:off x="476400" y="4119300"/>
            <a:ext cx="3429900" cy="17547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Compress : to squeeze or press together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3" name="Shape 1863"/>
        <p:cNvGrpSpPr/>
        <p:nvPr/>
      </p:nvGrpSpPr>
      <p:grpSpPr>
        <a:xfrm>
          <a:off x="0" y="0"/>
          <a:ext cx="0" cy="0"/>
          <a:chOff x="0" y="0"/>
          <a:chExt cx="0" cy="0"/>
        </a:xfrm>
      </p:grpSpPr>
      <p:sp>
        <p:nvSpPr>
          <p:cNvPr id="1864" name="Google Shape;1864;g286db8e9d83_0_600"/>
          <p:cNvSpPr txBox="1"/>
          <p:nvPr>
            <p:ph type="title"/>
          </p:nvPr>
        </p:nvSpPr>
        <p:spPr>
          <a:xfrm>
            <a:off x="104550" y="884675"/>
            <a:ext cx="92415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7500"/>
              <a:t>Compression Wave</a:t>
            </a:r>
            <a:endParaRPr sz="7500"/>
          </a:p>
        </p:txBody>
      </p:sp>
      <p:sp>
        <p:nvSpPr>
          <p:cNvPr descr="Artificial Intelligence" id="1865" name="Google Shape;1865;g286db8e9d83_0_60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1866" name="Google Shape;1866;g286db8e9d83_0_600"/>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1867" name="Google Shape;1867;g286db8e9d83_0_600"/>
          <p:cNvSpPr/>
          <p:nvPr/>
        </p:nvSpPr>
        <p:spPr>
          <a:xfrm>
            <a:off x="4058700" y="1042425"/>
            <a:ext cx="2255100" cy="12336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868" name="Google Shape;1868;g286db8e9d83_0_600"/>
          <p:cNvCxnSpPr/>
          <p:nvPr/>
        </p:nvCxnSpPr>
        <p:spPr>
          <a:xfrm>
            <a:off x="5376325" y="2275925"/>
            <a:ext cx="785100" cy="13599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5690"/>
              </a:srgbClr>
            </a:outerShdw>
          </a:effectLst>
        </p:spPr>
      </p:cxnSp>
      <p:sp>
        <p:nvSpPr>
          <p:cNvPr id="1869" name="Google Shape;1869;g286db8e9d83_0_600"/>
          <p:cNvSpPr txBox="1"/>
          <p:nvPr/>
        </p:nvSpPr>
        <p:spPr>
          <a:xfrm>
            <a:off x="4728350" y="4009575"/>
            <a:ext cx="3429900" cy="12006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-ion: a process  or result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4" name="Shape 1874"/>
        <p:cNvGrpSpPr/>
        <p:nvPr/>
      </p:nvGrpSpPr>
      <p:grpSpPr>
        <a:xfrm>
          <a:off x="0" y="0"/>
          <a:ext cx="0" cy="0"/>
          <a:chOff x="0" y="0"/>
          <a:chExt cx="0" cy="0"/>
        </a:xfrm>
      </p:grpSpPr>
      <p:sp>
        <p:nvSpPr>
          <p:cNvPr id="1875" name="Google Shape;1875;g286db8e9d83_0_610"/>
          <p:cNvSpPr txBox="1"/>
          <p:nvPr>
            <p:ph type="title"/>
          </p:nvPr>
        </p:nvSpPr>
        <p:spPr>
          <a:xfrm>
            <a:off x="-48750" y="1049250"/>
            <a:ext cx="92415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7500"/>
              <a:t>Compress</a:t>
            </a:r>
            <a:r>
              <a:rPr b="1" lang="en-US" sz="7500">
                <a:solidFill>
                  <a:srgbClr val="FF0000"/>
                </a:solidFill>
              </a:rPr>
              <a:t> + </a:t>
            </a:r>
            <a:r>
              <a:rPr lang="en-US" sz="7500"/>
              <a:t>ion Wave</a:t>
            </a:r>
            <a:endParaRPr sz="7500"/>
          </a:p>
        </p:txBody>
      </p:sp>
      <p:sp>
        <p:nvSpPr>
          <p:cNvPr descr="Artificial Intelligence" id="1876" name="Google Shape;1876;g286db8e9d83_0_61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1877" name="Google Shape;1877;g286db8e9d83_0_610"/>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1878" name="Google Shape;1878;g286db8e9d83_0_610"/>
          <p:cNvSpPr txBox="1"/>
          <p:nvPr/>
        </p:nvSpPr>
        <p:spPr>
          <a:xfrm>
            <a:off x="180326" y="3101975"/>
            <a:ext cx="66777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Compression</a:t>
            </a:r>
            <a:endParaRPr b="0" i="0" sz="1400" u="none" cap="none" strike="noStrike">
              <a:solidFill>
                <a:srgbClr val="000000"/>
              </a:solidFill>
              <a:latin typeface="Arial"/>
              <a:ea typeface="Arial"/>
              <a:cs typeface="Arial"/>
              <a:sym typeface="Arial"/>
            </a:endParaRPr>
          </a:p>
        </p:txBody>
      </p:sp>
      <p:sp>
        <p:nvSpPr>
          <p:cNvPr id="1879" name="Google Shape;1879;g286db8e9d83_0_610"/>
          <p:cNvSpPr txBox="1"/>
          <p:nvPr/>
        </p:nvSpPr>
        <p:spPr>
          <a:xfrm>
            <a:off x="1847250" y="5484225"/>
            <a:ext cx="3163500" cy="12006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lang="en-US" sz="2400">
                <a:latin typeface="Calibri"/>
                <a:ea typeface="Calibri"/>
                <a:cs typeface="Calibri"/>
                <a:sym typeface="Calibri"/>
              </a:rPr>
              <a:t>The process of being squeezed or pressed together</a:t>
            </a:r>
            <a:endParaRPr b="0" i="0" sz="2400" u="none" cap="none" strike="noStrike">
              <a:solidFill>
                <a:srgbClr val="000000"/>
              </a:solidFill>
              <a:latin typeface="Calibri"/>
              <a:ea typeface="Calibri"/>
              <a:cs typeface="Calibri"/>
              <a:sym typeface="Calibri"/>
            </a:endParaRPr>
          </a:p>
        </p:txBody>
      </p:sp>
      <p:sp>
        <p:nvSpPr>
          <p:cNvPr id="1880" name="Google Shape;1880;g286db8e9d83_0_610"/>
          <p:cNvSpPr/>
          <p:nvPr/>
        </p:nvSpPr>
        <p:spPr>
          <a:xfrm>
            <a:off x="3274594" y="4344392"/>
            <a:ext cx="371700" cy="880800"/>
          </a:xfrm>
          <a:prstGeom prst="downArrow">
            <a:avLst>
              <a:gd fmla="val 50000" name="adj1"/>
              <a:gd fmla="val 50000" name="adj2"/>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33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5" name="Shape 1885"/>
        <p:cNvGrpSpPr/>
        <p:nvPr/>
      </p:nvGrpSpPr>
      <p:grpSpPr>
        <a:xfrm>
          <a:off x="0" y="0"/>
          <a:ext cx="0" cy="0"/>
          <a:chOff x="0" y="0"/>
          <a:chExt cx="0" cy="0"/>
        </a:xfrm>
      </p:grpSpPr>
      <p:sp>
        <p:nvSpPr>
          <p:cNvPr id="1886" name="Google Shape;1886;g27f7a576e42_0_1031"/>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1887" name="Google Shape;1887;g27f7a576e42_0_1031"/>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2" name="Shape 1892"/>
        <p:cNvGrpSpPr/>
        <p:nvPr/>
      </p:nvGrpSpPr>
      <p:grpSpPr>
        <a:xfrm>
          <a:off x="0" y="0"/>
          <a:ext cx="0" cy="0"/>
          <a:chOff x="0" y="0"/>
          <a:chExt cx="0" cy="0"/>
        </a:xfrm>
      </p:grpSpPr>
      <p:sp>
        <p:nvSpPr>
          <p:cNvPr id="1893" name="Google Shape;1893;g286db8e9d83_0_623"/>
          <p:cNvSpPr txBox="1"/>
          <p:nvPr>
            <p:ph type="title"/>
          </p:nvPr>
        </p:nvSpPr>
        <p:spPr>
          <a:xfrm>
            <a:off x="324464" y="927178"/>
            <a:ext cx="8819400" cy="16869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u="sng"/>
              <a:t>Compression Wave:</a:t>
            </a:r>
            <a:r>
              <a:rPr b="1" lang="en-US"/>
              <a:t> </a:t>
            </a:r>
            <a:r>
              <a:rPr lang="en-US"/>
              <a:t>a type of wave where the particles move back and forth in the same direction the wave is moving</a:t>
            </a:r>
            <a:endParaRPr/>
          </a:p>
        </p:txBody>
      </p:sp>
      <p:pic>
        <p:nvPicPr>
          <p:cNvPr id="1894" name="Google Shape;1894;g286db8e9d83_0_623"/>
          <p:cNvPicPr preferRelativeResize="0"/>
          <p:nvPr/>
        </p:nvPicPr>
        <p:blipFill rotWithShape="1">
          <a:blip r:embed="rId3">
            <a:alphaModFix/>
          </a:blip>
          <a:srcRect b="0" l="0" r="0" t="61410"/>
          <a:stretch/>
        </p:blipFill>
        <p:spPr>
          <a:xfrm>
            <a:off x="-32537" y="3429000"/>
            <a:ext cx="9209079" cy="2105575"/>
          </a:xfrm>
          <a:prstGeom prst="rect">
            <a:avLst/>
          </a:prstGeom>
          <a:noFill/>
          <a:ln>
            <a:noFill/>
          </a:ln>
        </p:spPr>
      </p:pic>
      <p:sp>
        <p:nvSpPr>
          <p:cNvPr descr="Rewind" id="1895" name="Google Shape;1895;g286db8e9d83_0_623"/>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descr="Artificial Intelligence" id="237" name="Google Shape;237;g286db8e9d83_0_79"/>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8" name="Google Shape;238;g286db8e9d83_0_79"/>
          <p:cNvPicPr preferRelativeResize="0"/>
          <p:nvPr/>
        </p:nvPicPr>
        <p:blipFill>
          <a:blip r:embed="rId4">
            <a:alphaModFix/>
          </a:blip>
          <a:stretch>
            <a:fillRect/>
          </a:stretch>
        </p:blipFill>
        <p:spPr>
          <a:xfrm>
            <a:off x="451100" y="1577975"/>
            <a:ext cx="8241800" cy="4045575"/>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0" name="Shape 1900"/>
        <p:cNvGrpSpPr/>
        <p:nvPr/>
      </p:nvGrpSpPr>
      <p:grpSpPr>
        <a:xfrm>
          <a:off x="0" y="0"/>
          <a:ext cx="0" cy="0"/>
          <a:chOff x="0" y="0"/>
          <a:chExt cx="0" cy="0"/>
        </a:xfrm>
      </p:grpSpPr>
      <p:sp>
        <p:nvSpPr>
          <p:cNvPr id="1901" name="Google Shape;1901;g27f7a576e42_0_1044"/>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902" name="Google Shape;1902;g27f7a576e42_0_1044"/>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1903" name="Google Shape;1903;g27f7a576e42_0_1044"/>
          <p:cNvCxnSpPr>
            <a:stCxn id="1904" idx="4"/>
            <a:endCxn id="1901"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1905" name="Google Shape;1905;g27f7a576e42_0_1044"/>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1906" name="Google Shape;1906;g27f7a576e42_0_1044"/>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1904" name="Google Shape;1904;g27f7a576e42_0_1044"/>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1" name="Shape 1911"/>
        <p:cNvGrpSpPr/>
        <p:nvPr/>
      </p:nvGrpSpPr>
      <p:grpSpPr>
        <a:xfrm>
          <a:off x="0" y="0"/>
          <a:ext cx="0" cy="0"/>
          <a:chOff x="0" y="0"/>
          <a:chExt cx="0" cy="0"/>
        </a:xfrm>
      </p:grpSpPr>
      <p:sp>
        <p:nvSpPr>
          <p:cNvPr id="1912" name="Google Shape;1912;g27f7a576e42_0_1054"/>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913" name="Google Shape;1913;g27f7a576e42_0_1054"/>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1914" name="Google Shape;1914;g27f7a576e42_0_1054"/>
          <p:cNvCxnSpPr>
            <a:stCxn id="1915" idx="4"/>
            <a:endCxn id="1912"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1916" name="Google Shape;1916;g27f7a576e42_0_1054"/>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1917" name="Google Shape;1917;g27f7a576e42_0_1054"/>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1915" name="Google Shape;1915;g27f7a576e42_0_1054"/>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18" name="Google Shape;1918;g27f7a576e42_0_1054"/>
          <p:cNvSpPr txBox="1"/>
          <p:nvPr/>
        </p:nvSpPr>
        <p:spPr>
          <a:xfrm>
            <a:off x="2990050" y="3115033"/>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Compression Wave</a:t>
            </a:r>
            <a:endParaRPr b="0" i="0" sz="700" u="none" cap="none" strike="noStrike">
              <a:solidFill>
                <a:srgbClr val="000000"/>
              </a:solidFill>
              <a:latin typeface="Arial"/>
              <a:ea typeface="Arial"/>
              <a:cs typeface="Arial"/>
              <a:sym typeface="Arial"/>
            </a:endParaRPr>
          </a:p>
        </p:txBody>
      </p:sp>
      <p:sp>
        <p:nvSpPr>
          <p:cNvPr id="1919" name="Google Shape;1919;g27f7a576e42_0_1054"/>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1920" name="Google Shape;1920;g27f7a576e42_0_1054"/>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1921" name="Google Shape;1921;g27f7a576e42_0_1054"/>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1922" name="Google Shape;1922;g27f7a576e42_0_1054"/>
          <p:cNvSpPr txBox="1"/>
          <p:nvPr/>
        </p:nvSpPr>
        <p:spPr>
          <a:xfrm>
            <a:off x="4530650" y="5838900"/>
            <a:ext cx="4107600" cy="6465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a:t>
            </a:r>
            <a:r>
              <a:rPr lang="en-US" sz="1800">
                <a:latin typeface="Helvetica Neue Light"/>
                <a:ea typeface="Helvetica Neue Light"/>
                <a:cs typeface="Helvetica Neue Light"/>
                <a:sym typeface="Helvetica Neue Light"/>
              </a:rPr>
              <a:t> compression waves</a:t>
            </a:r>
            <a:endParaRPr b="0" i="0" sz="1800" u="none" cap="none" strike="noStrike">
              <a:solidFill>
                <a:srgbClr val="000000"/>
              </a:solidFill>
              <a:latin typeface="Helvetica Neue Light"/>
              <a:ea typeface="Helvetica Neue Light"/>
              <a:cs typeface="Helvetica Neue Light"/>
              <a:sym typeface="Helvetica Neue Light"/>
            </a:endParaRPr>
          </a:p>
          <a:p>
            <a:pPr indent="0" lvl="0" marL="0" marR="0" rtl="0" algn="r">
              <a:lnSpc>
                <a:spcPct val="100000"/>
              </a:lnSpc>
              <a:spcBef>
                <a:spcPts val="0"/>
              </a:spcBef>
              <a:spcAft>
                <a:spcPts val="0"/>
              </a:spcAft>
              <a:buClr>
                <a:srgbClr val="000000"/>
              </a:buClr>
              <a:buSzPts val="1800"/>
              <a:buFont typeface="Arial"/>
              <a:buNone/>
            </a:pPr>
            <a:r>
              <a:rPr lang="en-US" sz="1800">
                <a:latin typeface="Helvetica Neue Light"/>
                <a:ea typeface="Helvetica Neue Light"/>
                <a:cs typeface="Helvetica Neue Light"/>
                <a:sym typeface="Helvetica Neue Light"/>
              </a:rPr>
              <a:t>i</a:t>
            </a:r>
            <a:r>
              <a:rPr b="0" i="0" lang="en-US" sz="1800" u="none" cap="none" strike="noStrike">
                <a:solidFill>
                  <a:srgbClr val="000000"/>
                </a:solidFill>
                <a:latin typeface="Helvetica Neue Light"/>
                <a:ea typeface="Helvetica Neue Light"/>
                <a:cs typeface="Helvetica Neue Light"/>
                <a:sym typeface="Helvetica Neue Light"/>
              </a:rPr>
              <a:t>mpact my life?</a:t>
            </a:r>
            <a:endParaRPr b="0" i="0" sz="1800" u="none" cap="none" strike="noStrike">
              <a:solidFill>
                <a:srgbClr val="000000"/>
              </a:solidFill>
              <a:latin typeface="Arial"/>
              <a:ea typeface="Arial"/>
              <a:cs typeface="Arial"/>
              <a:sym typeface="Arial"/>
            </a:endParaRPr>
          </a:p>
        </p:txBody>
      </p:sp>
      <p:sp>
        <p:nvSpPr>
          <p:cNvPr id="1923" name="Google Shape;1923;g27f7a576e42_0_105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924" name="Google Shape;1924;g27f7a576e42_0_105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925" name="Google Shape;1925;g27f7a576e42_0_1054"/>
          <p:cNvCxnSpPr>
            <a:stCxn id="1926" idx="4"/>
            <a:endCxn id="192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927" name="Google Shape;1927;g27f7a576e42_0_105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928" name="Google Shape;1928;g27f7a576e42_0_105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926" name="Google Shape;1926;g27f7a576e42_0_105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3" name="Shape 1933"/>
        <p:cNvGrpSpPr/>
        <p:nvPr/>
      </p:nvGrpSpPr>
      <p:grpSpPr>
        <a:xfrm>
          <a:off x="0" y="0"/>
          <a:ext cx="0" cy="0"/>
          <a:chOff x="0" y="0"/>
          <a:chExt cx="0" cy="0"/>
        </a:xfrm>
      </p:grpSpPr>
      <p:sp>
        <p:nvSpPr>
          <p:cNvPr id="1934" name="Google Shape;1934;g27f7a576e42_0_107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935" name="Google Shape;1935;g27f7a576e42_0_107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936" name="Google Shape;1936;g27f7a576e42_0_1075"/>
          <p:cNvCxnSpPr>
            <a:stCxn id="1937" idx="4"/>
            <a:endCxn id="193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938" name="Google Shape;1938;g27f7a576e42_0_107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939" name="Google Shape;1939;g27f7a576e42_0_107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937" name="Google Shape;1937;g27f7a576e42_0_107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940" name="Google Shape;1940;g27f7a576e42_0_1075"/>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 </a:t>
            </a:r>
            <a:r>
              <a:rPr b="1" lang="en-US" sz="3000">
                <a:latin typeface="Calibri"/>
                <a:ea typeface="Calibri"/>
                <a:cs typeface="Calibri"/>
                <a:sym typeface="Calibri"/>
              </a:rPr>
              <a:t>compression wave</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1941" name="Google Shape;1941;g27f7a576e42_0_1075"/>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942" name="Google Shape;1942;g27f7a576e42_0_1075"/>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943" name="Google Shape;1943;g27f7a576e42_0_1075"/>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944" name="Google Shape;1944;g27f7a576e42_0_1075"/>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1945" name="Google Shape;1945;g27f7a576e42_0_1075"/>
          <p:cNvPicPr preferRelativeResize="0"/>
          <p:nvPr/>
        </p:nvPicPr>
        <p:blipFill rotWithShape="1">
          <a:blip r:embed="rId3">
            <a:alphaModFix/>
          </a:blip>
          <a:srcRect b="57232" l="10714" r="48264" t="0"/>
          <a:stretch/>
        </p:blipFill>
        <p:spPr>
          <a:xfrm>
            <a:off x="1099650" y="4585450"/>
            <a:ext cx="3697750" cy="1814250"/>
          </a:xfrm>
          <a:prstGeom prst="rect">
            <a:avLst/>
          </a:prstGeom>
          <a:noFill/>
          <a:ln>
            <a:noFill/>
          </a:ln>
        </p:spPr>
      </p:pic>
      <p:pic>
        <p:nvPicPr>
          <p:cNvPr id="1946" name="Google Shape;1946;g27f7a576e42_0_1075"/>
          <p:cNvPicPr preferRelativeResize="0"/>
          <p:nvPr/>
        </p:nvPicPr>
        <p:blipFill>
          <a:blip r:embed="rId4">
            <a:alphaModFix/>
          </a:blip>
          <a:stretch>
            <a:fillRect/>
          </a:stretch>
        </p:blipFill>
        <p:spPr>
          <a:xfrm>
            <a:off x="1254488" y="1911613"/>
            <a:ext cx="3387929" cy="2258612"/>
          </a:xfrm>
          <a:prstGeom prst="rect">
            <a:avLst/>
          </a:prstGeom>
          <a:noFill/>
          <a:ln>
            <a:noFill/>
          </a:ln>
        </p:spPr>
      </p:pic>
      <p:pic>
        <p:nvPicPr>
          <p:cNvPr id="1947" name="Google Shape;1947;g27f7a576e42_0_1075"/>
          <p:cNvPicPr preferRelativeResize="0"/>
          <p:nvPr/>
        </p:nvPicPr>
        <p:blipFill>
          <a:blip r:embed="rId5">
            <a:alphaModFix/>
          </a:blip>
          <a:stretch>
            <a:fillRect/>
          </a:stretch>
        </p:blipFill>
        <p:spPr>
          <a:xfrm>
            <a:off x="5720026" y="1911627"/>
            <a:ext cx="3054376" cy="2258600"/>
          </a:xfrm>
          <a:prstGeom prst="rect">
            <a:avLst/>
          </a:prstGeom>
          <a:noFill/>
          <a:ln>
            <a:noFill/>
          </a:ln>
        </p:spPr>
      </p:pic>
      <p:pic>
        <p:nvPicPr>
          <p:cNvPr id="1948" name="Google Shape;1948;g27f7a576e42_0_1075"/>
          <p:cNvPicPr preferRelativeResize="0"/>
          <p:nvPr/>
        </p:nvPicPr>
        <p:blipFill>
          <a:blip r:embed="rId6">
            <a:alphaModFix/>
          </a:blip>
          <a:stretch>
            <a:fillRect/>
          </a:stretch>
        </p:blipFill>
        <p:spPr>
          <a:xfrm>
            <a:off x="5870000" y="4350987"/>
            <a:ext cx="2844700" cy="2130779"/>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3" name="Shape 1953"/>
        <p:cNvGrpSpPr/>
        <p:nvPr/>
      </p:nvGrpSpPr>
      <p:grpSpPr>
        <a:xfrm>
          <a:off x="0" y="0"/>
          <a:ext cx="0" cy="0"/>
          <a:chOff x="0" y="0"/>
          <a:chExt cx="0" cy="0"/>
        </a:xfrm>
      </p:grpSpPr>
      <p:sp>
        <p:nvSpPr>
          <p:cNvPr id="1954" name="Google Shape;1954;g2863c0e7a9d_1_78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955" name="Google Shape;1955;g2863c0e7a9d_1_78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956" name="Google Shape;1956;g2863c0e7a9d_1_782"/>
          <p:cNvCxnSpPr>
            <a:stCxn id="1957" idx="4"/>
            <a:endCxn id="195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958" name="Google Shape;1958;g2863c0e7a9d_1_78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959" name="Google Shape;1959;g2863c0e7a9d_1_78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957" name="Google Shape;1957;g2863c0e7a9d_1_78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960" name="Google Shape;1960;g2863c0e7a9d_1_782"/>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 </a:t>
            </a:r>
            <a:r>
              <a:rPr b="1" lang="en-US" sz="3000">
                <a:latin typeface="Calibri"/>
                <a:ea typeface="Calibri"/>
                <a:cs typeface="Calibri"/>
                <a:sym typeface="Calibri"/>
              </a:rPr>
              <a:t>compression wave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1961" name="Google Shape;1961;g2863c0e7a9d_1_782"/>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962" name="Google Shape;1962;g2863c0e7a9d_1_782"/>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963" name="Google Shape;1963;g2863c0e7a9d_1_782"/>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964" name="Google Shape;1964;g2863c0e7a9d_1_782"/>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1965" name="Google Shape;1965;g2863c0e7a9d_1_782"/>
          <p:cNvPicPr preferRelativeResize="0"/>
          <p:nvPr/>
        </p:nvPicPr>
        <p:blipFill rotWithShape="1">
          <a:blip r:embed="rId3">
            <a:alphaModFix/>
          </a:blip>
          <a:srcRect b="57232" l="10714" r="48264" t="0"/>
          <a:stretch/>
        </p:blipFill>
        <p:spPr>
          <a:xfrm>
            <a:off x="1099650" y="4585450"/>
            <a:ext cx="3697750" cy="1814250"/>
          </a:xfrm>
          <a:prstGeom prst="rect">
            <a:avLst/>
          </a:prstGeom>
          <a:noFill/>
          <a:ln>
            <a:noFill/>
          </a:ln>
        </p:spPr>
      </p:pic>
      <p:pic>
        <p:nvPicPr>
          <p:cNvPr id="1966" name="Google Shape;1966;g2863c0e7a9d_1_782"/>
          <p:cNvPicPr preferRelativeResize="0"/>
          <p:nvPr/>
        </p:nvPicPr>
        <p:blipFill>
          <a:blip r:embed="rId4">
            <a:alphaModFix/>
          </a:blip>
          <a:stretch>
            <a:fillRect/>
          </a:stretch>
        </p:blipFill>
        <p:spPr>
          <a:xfrm>
            <a:off x="1254488" y="1911613"/>
            <a:ext cx="3387929" cy="2258612"/>
          </a:xfrm>
          <a:prstGeom prst="rect">
            <a:avLst/>
          </a:prstGeom>
          <a:noFill/>
          <a:ln>
            <a:noFill/>
          </a:ln>
        </p:spPr>
      </p:pic>
      <p:pic>
        <p:nvPicPr>
          <p:cNvPr id="1967" name="Google Shape;1967;g2863c0e7a9d_1_782"/>
          <p:cNvPicPr preferRelativeResize="0"/>
          <p:nvPr/>
        </p:nvPicPr>
        <p:blipFill>
          <a:blip r:embed="rId5">
            <a:alphaModFix/>
          </a:blip>
          <a:stretch>
            <a:fillRect/>
          </a:stretch>
        </p:blipFill>
        <p:spPr>
          <a:xfrm>
            <a:off x="5720026" y="1911627"/>
            <a:ext cx="3054376" cy="2258600"/>
          </a:xfrm>
          <a:prstGeom prst="rect">
            <a:avLst/>
          </a:prstGeom>
          <a:noFill/>
          <a:ln>
            <a:noFill/>
          </a:ln>
        </p:spPr>
      </p:pic>
      <p:pic>
        <p:nvPicPr>
          <p:cNvPr id="1968" name="Google Shape;1968;g2863c0e7a9d_1_782"/>
          <p:cNvPicPr preferRelativeResize="0"/>
          <p:nvPr/>
        </p:nvPicPr>
        <p:blipFill>
          <a:blip r:embed="rId6">
            <a:alphaModFix/>
          </a:blip>
          <a:stretch>
            <a:fillRect/>
          </a:stretch>
        </p:blipFill>
        <p:spPr>
          <a:xfrm>
            <a:off x="5870000" y="4350987"/>
            <a:ext cx="2844700" cy="2130779"/>
          </a:xfrm>
          <a:prstGeom prst="rect">
            <a:avLst/>
          </a:prstGeom>
          <a:noFill/>
          <a:ln>
            <a:noFill/>
          </a:ln>
        </p:spPr>
      </p:pic>
      <p:sp>
        <p:nvSpPr>
          <p:cNvPr id="1969" name="Google Shape;1969;g2863c0e7a9d_1_782"/>
          <p:cNvSpPr/>
          <p:nvPr/>
        </p:nvSpPr>
        <p:spPr>
          <a:xfrm>
            <a:off x="301750" y="4389125"/>
            <a:ext cx="4696800" cy="21309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4" name="Shape 1974"/>
        <p:cNvGrpSpPr/>
        <p:nvPr/>
      </p:nvGrpSpPr>
      <p:grpSpPr>
        <a:xfrm>
          <a:off x="0" y="0"/>
          <a:ext cx="0" cy="0"/>
          <a:chOff x="0" y="0"/>
          <a:chExt cx="0" cy="0"/>
        </a:xfrm>
      </p:grpSpPr>
      <p:sp>
        <p:nvSpPr>
          <p:cNvPr id="1975" name="Google Shape;1975;g27f7a576e42_0_1114"/>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76" name="Google Shape;1976;g27f7a576e42_0_111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977" name="Google Shape;1977;g27f7a576e42_0_111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978" name="Google Shape;1978;g27f7a576e42_0_1114"/>
          <p:cNvCxnSpPr>
            <a:stCxn id="1979" idx="4"/>
            <a:endCxn id="197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980" name="Google Shape;1980;g27f7a576e42_0_111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981" name="Google Shape;1981;g27f7a576e42_0_111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979" name="Google Shape;1979;g27f7a576e42_0_111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982" name="Google Shape;1982;g27f7a576e42_0_1114"/>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1983" name="Google Shape;1983;g27f7a576e42_0_1114"/>
          <p:cNvCxnSpPr>
            <a:stCxn id="1984" idx="4"/>
            <a:endCxn id="1975"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1985" name="Google Shape;1985;g27f7a576e42_0_1114"/>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1986" name="Google Shape;1986;g27f7a576e42_0_1114"/>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pic>
        <p:nvPicPr>
          <p:cNvPr id="1987" name="Google Shape;1987;g27f7a576e42_0_1114"/>
          <p:cNvPicPr preferRelativeResize="0"/>
          <p:nvPr/>
        </p:nvPicPr>
        <p:blipFill rotWithShape="1">
          <a:blip r:embed="rId3">
            <a:alphaModFix/>
          </a:blip>
          <a:srcRect b="57232" l="10714" r="48264" t="0"/>
          <a:stretch/>
        </p:blipFill>
        <p:spPr>
          <a:xfrm>
            <a:off x="5331200" y="1325775"/>
            <a:ext cx="3163800" cy="1814250"/>
          </a:xfrm>
          <a:prstGeom prst="rect">
            <a:avLst/>
          </a:prstGeom>
          <a:noFill/>
          <a:ln>
            <a:noFill/>
          </a:ln>
        </p:spPr>
      </p:pic>
      <p:sp>
        <p:nvSpPr>
          <p:cNvPr id="1984" name="Google Shape;1984;g27f7a576e42_0_1114"/>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988" name="Google Shape;1988;g27f7a576e42_0_1114"/>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1989" name="Google Shape;1989;g27f7a576e42_0_1114"/>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1990" name="Google Shape;1990;g27f7a576e42_0_1114"/>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1991" name="Google Shape;1991;g27f7a576e42_0_1114"/>
          <p:cNvSpPr txBox="1"/>
          <p:nvPr/>
        </p:nvSpPr>
        <p:spPr>
          <a:xfrm>
            <a:off x="2990050" y="3115033"/>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Compression Wave</a:t>
            </a:r>
            <a:endParaRPr b="0" i="0" sz="700" u="none" cap="none" strike="noStrike">
              <a:solidFill>
                <a:srgbClr val="000000"/>
              </a:solidFill>
              <a:latin typeface="Arial"/>
              <a:ea typeface="Arial"/>
              <a:cs typeface="Arial"/>
              <a:sym typeface="Arial"/>
            </a:endParaRPr>
          </a:p>
        </p:txBody>
      </p:sp>
      <p:sp>
        <p:nvSpPr>
          <p:cNvPr id="1992" name="Google Shape;1992;g27f7a576e42_0_1114"/>
          <p:cNvSpPr txBox="1"/>
          <p:nvPr/>
        </p:nvSpPr>
        <p:spPr>
          <a:xfrm>
            <a:off x="4530650" y="5838900"/>
            <a:ext cx="4107600" cy="6465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a:t>
            </a:r>
            <a:r>
              <a:rPr lang="en-US" sz="1800">
                <a:latin typeface="Helvetica Neue Light"/>
                <a:ea typeface="Helvetica Neue Light"/>
                <a:cs typeface="Helvetica Neue Light"/>
                <a:sym typeface="Helvetica Neue Light"/>
              </a:rPr>
              <a:t> compression waves</a:t>
            </a:r>
            <a:endParaRPr b="0" i="0" sz="1800" u="none" cap="none" strike="noStrike">
              <a:solidFill>
                <a:srgbClr val="000000"/>
              </a:solidFill>
              <a:latin typeface="Helvetica Neue Light"/>
              <a:ea typeface="Helvetica Neue Light"/>
              <a:cs typeface="Helvetica Neue Light"/>
              <a:sym typeface="Helvetica Neue Light"/>
            </a:endParaRPr>
          </a:p>
          <a:p>
            <a:pPr indent="0" lvl="0" marL="0" marR="0" rtl="0" algn="r">
              <a:lnSpc>
                <a:spcPct val="100000"/>
              </a:lnSpc>
              <a:spcBef>
                <a:spcPts val="0"/>
              </a:spcBef>
              <a:spcAft>
                <a:spcPts val="0"/>
              </a:spcAft>
              <a:buClr>
                <a:srgbClr val="000000"/>
              </a:buClr>
              <a:buSzPts val="1800"/>
              <a:buFont typeface="Arial"/>
              <a:buNone/>
            </a:pPr>
            <a:r>
              <a:rPr lang="en-US" sz="1800">
                <a:latin typeface="Helvetica Neue Light"/>
                <a:ea typeface="Helvetica Neue Light"/>
                <a:cs typeface="Helvetica Neue Light"/>
                <a:sym typeface="Helvetica Neue Light"/>
              </a:rPr>
              <a:t>i</a:t>
            </a:r>
            <a:r>
              <a:rPr b="0" i="0" lang="en-US" sz="1800" u="none" cap="none" strike="noStrike">
                <a:solidFill>
                  <a:srgbClr val="000000"/>
                </a:solidFill>
                <a:latin typeface="Helvetica Neue Light"/>
                <a:ea typeface="Helvetica Neue Light"/>
                <a:cs typeface="Helvetica Neue Light"/>
                <a:sym typeface="Helvetica Neue Light"/>
              </a:rPr>
              <a:t>mpact my life?</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7" name="Shape 1997"/>
        <p:cNvGrpSpPr/>
        <p:nvPr/>
      </p:nvGrpSpPr>
      <p:grpSpPr>
        <a:xfrm>
          <a:off x="0" y="0"/>
          <a:ext cx="0" cy="0"/>
          <a:chOff x="0" y="0"/>
          <a:chExt cx="0" cy="0"/>
        </a:xfrm>
      </p:grpSpPr>
      <p:sp>
        <p:nvSpPr>
          <p:cNvPr id="1998" name="Google Shape;1998;g27f7a576e42_0_11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999" name="Google Shape;1999;g27f7a576e42_0_11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2000" name="Google Shape;2000;g27f7a576e42_0_1136"/>
          <p:cNvCxnSpPr>
            <a:stCxn id="2001" idx="4"/>
            <a:endCxn id="199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2002" name="Google Shape;2002;g27f7a576e42_0_11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2003" name="Google Shape;2003;g27f7a576e42_0_11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2001" name="Google Shape;2001;g27f7a576e42_0_11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004" name="Google Shape;2004;g27f7a576e42_0_1136"/>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compression wave</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2005" name="Google Shape;2005;g27f7a576e42_0_1136"/>
          <p:cNvSpPr txBox="1"/>
          <p:nvPr/>
        </p:nvSpPr>
        <p:spPr>
          <a:xfrm>
            <a:off x="1073532" y="5269290"/>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The process of breaking down rock over long periods of time</a:t>
            </a:r>
            <a:endParaRPr i="0" sz="2400" u="none" cap="none" strike="noStrike">
              <a:solidFill>
                <a:srgbClr val="434343"/>
              </a:solidFill>
              <a:latin typeface="Helvetica Neue Light"/>
              <a:ea typeface="Helvetica Neue Light"/>
              <a:cs typeface="Helvetica Neue Light"/>
              <a:sym typeface="Helvetica Neue Light"/>
            </a:endParaRPr>
          </a:p>
        </p:txBody>
      </p:sp>
      <p:sp>
        <p:nvSpPr>
          <p:cNvPr id="2006" name="Google Shape;2006;g27f7a576e42_0_1136"/>
          <p:cNvSpPr txBox="1"/>
          <p:nvPr/>
        </p:nvSpPr>
        <p:spPr>
          <a:xfrm>
            <a:off x="1073532" y="4179420"/>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A force that surrounds all magnets, that moves electrically charged particles in a circular path​</a:t>
            </a:r>
            <a:endParaRPr i="0" sz="2400" u="none" cap="none" strike="noStrike">
              <a:solidFill>
                <a:srgbClr val="434343"/>
              </a:solidFill>
              <a:latin typeface="Helvetica Neue Light"/>
              <a:ea typeface="Helvetica Neue Light"/>
              <a:cs typeface="Helvetica Neue Light"/>
              <a:sym typeface="Helvetica Neue Light"/>
            </a:endParaRPr>
          </a:p>
        </p:txBody>
      </p:sp>
      <p:sp>
        <p:nvSpPr>
          <p:cNvPr id="2007" name="Google Shape;2007;g27f7a576e42_0_1136"/>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008" name="Google Shape;2008;g27f7a576e42_0_1136"/>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Energy from heat</a:t>
            </a:r>
            <a:endParaRPr i="0" sz="2400" u="none" cap="none" strike="noStrike">
              <a:solidFill>
                <a:srgbClr val="000000"/>
              </a:solidFill>
              <a:latin typeface="Helvetica Neue Light"/>
              <a:ea typeface="Helvetica Neue Light"/>
              <a:cs typeface="Helvetica Neue Light"/>
              <a:sym typeface="Helvetica Neue Light"/>
            </a:endParaRPr>
          </a:p>
        </p:txBody>
      </p:sp>
      <p:sp>
        <p:nvSpPr>
          <p:cNvPr id="2009" name="Google Shape;2009;g27f7a576e42_0_1136"/>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2010" name="Google Shape;2010;g27f7a576e42_0_1136"/>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2011" name="Google Shape;2011;g27f7a576e42_0_1136"/>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2012" name="Google Shape;2012;g27f7a576e42_0_1136"/>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2013" name="Google Shape;2013;g27f7a576e42_0_1136"/>
          <p:cNvSpPr txBox="1"/>
          <p:nvPr/>
        </p:nvSpPr>
        <p:spPr>
          <a:xfrm>
            <a:off x="1073532" y="3013358"/>
            <a:ext cx="7874100" cy="831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4400"/>
              <a:buFont typeface="Calibri"/>
              <a:buNone/>
            </a:pPr>
            <a:r>
              <a:rPr lang="en-US" sz="2400">
                <a:solidFill>
                  <a:schemeClr val="dk1"/>
                </a:solidFill>
                <a:latin typeface="Helvetica Neue Light"/>
                <a:ea typeface="Helvetica Neue Light"/>
                <a:cs typeface="Helvetica Neue Light"/>
                <a:sym typeface="Helvetica Neue Light"/>
              </a:rPr>
              <a:t>A</a:t>
            </a:r>
            <a:r>
              <a:rPr lang="en-US" sz="2400">
                <a:solidFill>
                  <a:schemeClr val="dk1"/>
                </a:solidFill>
                <a:latin typeface="Helvetica Neue Light"/>
                <a:ea typeface="Helvetica Neue Light"/>
                <a:cs typeface="Helvetica Neue Light"/>
                <a:sym typeface="Helvetica Neue Light"/>
              </a:rPr>
              <a:t> type of wave where the particles move back and forth in the same direction the wave is moving</a:t>
            </a:r>
            <a:endParaRPr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8" name="Shape 2018"/>
        <p:cNvGrpSpPr/>
        <p:nvPr/>
      </p:nvGrpSpPr>
      <p:grpSpPr>
        <a:xfrm>
          <a:off x="0" y="0"/>
          <a:ext cx="0" cy="0"/>
          <a:chOff x="0" y="0"/>
          <a:chExt cx="0" cy="0"/>
        </a:xfrm>
      </p:grpSpPr>
      <p:sp>
        <p:nvSpPr>
          <p:cNvPr id="2019" name="Google Shape;2019;g2863c0e7a9d_1_82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020" name="Google Shape;2020;g2863c0e7a9d_1_82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2021" name="Google Shape;2021;g2863c0e7a9d_1_829"/>
          <p:cNvCxnSpPr>
            <a:stCxn id="2022" idx="4"/>
            <a:endCxn id="201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2023" name="Google Shape;2023;g2863c0e7a9d_1_82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2024" name="Google Shape;2024;g2863c0e7a9d_1_82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2022" name="Google Shape;2022;g2863c0e7a9d_1_82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025" name="Google Shape;2025;g2863c0e7a9d_1_829"/>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compression wave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2026" name="Google Shape;2026;g2863c0e7a9d_1_829"/>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2027" name="Google Shape;2027;g2863c0e7a9d_1_829"/>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2028" name="Google Shape;2028;g2863c0e7a9d_1_829"/>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2029" name="Google Shape;2029;g2863c0e7a9d_1_829"/>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2030" name="Google Shape;2030;g2863c0e7a9d_1_829"/>
          <p:cNvSpPr txBox="1"/>
          <p:nvPr/>
        </p:nvSpPr>
        <p:spPr>
          <a:xfrm>
            <a:off x="1073532" y="5269290"/>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The process of breaking down rock over long periods of time</a:t>
            </a:r>
            <a:endParaRPr i="0" sz="2400" u="none" cap="none" strike="noStrike">
              <a:solidFill>
                <a:srgbClr val="434343"/>
              </a:solidFill>
              <a:latin typeface="Helvetica Neue Light"/>
              <a:ea typeface="Helvetica Neue Light"/>
              <a:cs typeface="Helvetica Neue Light"/>
              <a:sym typeface="Helvetica Neue Light"/>
            </a:endParaRPr>
          </a:p>
        </p:txBody>
      </p:sp>
      <p:sp>
        <p:nvSpPr>
          <p:cNvPr id="2031" name="Google Shape;2031;g2863c0e7a9d_1_829"/>
          <p:cNvSpPr txBox="1"/>
          <p:nvPr/>
        </p:nvSpPr>
        <p:spPr>
          <a:xfrm>
            <a:off x="1073532" y="4179420"/>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A force that surrounds all magnets, that moves electrically charged particles in a circular path​</a:t>
            </a:r>
            <a:endParaRPr i="0" sz="2400" u="none" cap="none" strike="noStrike">
              <a:solidFill>
                <a:srgbClr val="434343"/>
              </a:solidFill>
              <a:latin typeface="Helvetica Neue Light"/>
              <a:ea typeface="Helvetica Neue Light"/>
              <a:cs typeface="Helvetica Neue Light"/>
              <a:sym typeface="Helvetica Neue Light"/>
            </a:endParaRPr>
          </a:p>
        </p:txBody>
      </p:sp>
      <p:sp>
        <p:nvSpPr>
          <p:cNvPr id="2032" name="Google Shape;2032;g2863c0e7a9d_1_829"/>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033" name="Google Shape;2033;g2863c0e7a9d_1_829"/>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Energy from heat</a:t>
            </a:r>
            <a:endParaRPr i="0" sz="2400" u="none" cap="none" strike="noStrike">
              <a:solidFill>
                <a:srgbClr val="000000"/>
              </a:solidFill>
              <a:latin typeface="Helvetica Neue Light"/>
              <a:ea typeface="Helvetica Neue Light"/>
              <a:cs typeface="Helvetica Neue Light"/>
              <a:sym typeface="Helvetica Neue Light"/>
            </a:endParaRPr>
          </a:p>
        </p:txBody>
      </p:sp>
      <p:sp>
        <p:nvSpPr>
          <p:cNvPr id="2034" name="Google Shape;2034;g2863c0e7a9d_1_829"/>
          <p:cNvSpPr txBox="1"/>
          <p:nvPr/>
        </p:nvSpPr>
        <p:spPr>
          <a:xfrm>
            <a:off x="1073532" y="3013358"/>
            <a:ext cx="7874100" cy="831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4400"/>
              <a:buFont typeface="Calibri"/>
              <a:buNone/>
            </a:pPr>
            <a:r>
              <a:rPr lang="en-US" sz="2400">
                <a:solidFill>
                  <a:schemeClr val="dk1"/>
                </a:solidFill>
                <a:latin typeface="Helvetica Neue Light"/>
                <a:ea typeface="Helvetica Neue Light"/>
                <a:cs typeface="Helvetica Neue Light"/>
                <a:sym typeface="Helvetica Neue Light"/>
              </a:rPr>
              <a:t>A type of wave where the particles move back and forth in the same direction the wave is moving</a:t>
            </a:r>
            <a:endParaRPr i="0" sz="2400" u="none" cap="none" strike="noStrike">
              <a:solidFill>
                <a:srgbClr val="000000"/>
              </a:solidFill>
              <a:latin typeface="Helvetica Neue Light"/>
              <a:ea typeface="Helvetica Neue Light"/>
              <a:cs typeface="Helvetica Neue Light"/>
              <a:sym typeface="Helvetica Neue Light"/>
            </a:endParaRPr>
          </a:p>
        </p:txBody>
      </p:sp>
      <p:sp>
        <p:nvSpPr>
          <p:cNvPr id="2035" name="Google Shape;2035;g2863c0e7a9d_1_829"/>
          <p:cNvSpPr/>
          <p:nvPr/>
        </p:nvSpPr>
        <p:spPr>
          <a:xfrm>
            <a:off x="274325" y="2798075"/>
            <a:ext cx="8750700" cy="11247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0" name="Shape 2040"/>
        <p:cNvGrpSpPr/>
        <p:nvPr/>
      </p:nvGrpSpPr>
      <p:grpSpPr>
        <a:xfrm>
          <a:off x="0" y="0"/>
          <a:ext cx="0" cy="0"/>
          <a:chOff x="0" y="0"/>
          <a:chExt cx="0" cy="0"/>
        </a:xfrm>
      </p:grpSpPr>
      <p:sp>
        <p:nvSpPr>
          <p:cNvPr id="2041" name="Google Shape;2041;g27f7a576e42_0_1177"/>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42" name="Google Shape;2042;g27f7a576e42_0_117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043" name="Google Shape;2043;g27f7a576e42_0_117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2044" name="Google Shape;2044;g27f7a576e42_0_1177"/>
          <p:cNvCxnSpPr>
            <a:stCxn id="2045" idx="4"/>
            <a:endCxn id="204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2046" name="Google Shape;2046;g27f7a576e42_0_117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2047" name="Google Shape;2047;g27f7a576e42_0_117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2045" name="Google Shape;2045;g27f7a576e42_0_117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048" name="Google Shape;2048;g27f7a576e42_0_1177"/>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2049" name="Google Shape;2049;g27f7a576e42_0_1177"/>
          <p:cNvCxnSpPr>
            <a:stCxn id="2050" idx="4"/>
            <a:endCxn id="2041"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2051" name="Google Shape;2051;g27f7a576e42_0_1177"/>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2052" name="Google Shape;2052;g27f7a576e42_0_1177"/>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pic>
        <p:nvPicPr>
          <p:cNvPr id="2053" name="Google Shape;2053;g27f7a576e42_0_1177"/>
          <p:cNvPicPr preferRelativeResize="0"/>
          <p:nvPr/>
        </p:nvPicPr>
        <p:blipFill rotWithShape="1">
          <a:blip r:embed="rId3">
            <a:alphaModFix/>
          </a:blip>
          <a:srcRect b="57232" l="10714" r="48264" t="0"/>
          <a:stretch/>
        </p:blipFill>
        <p:spPr>
          <a:xfrm>
            <a:off x="5331200" y="1325775"/>
            <a:ext cx="3163800" cy="1814250"/>
          </a:xfrm>
          <a:prstGeom prst="rect">
            <a:avLst/>
          </a:prstGeom>
          <a:noFill/>
          <a:ln>
            <a:noFill/>
          </a:ln>
        </p:spPr>
      </p:pic>
      <p:sp>
        <p:nvSpPr>
          <p:cNvPr id="2050" name="Google Shape;2050;g27f7a576e42_0_1177"/>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054" name="Google Shape;2054;g27f7a576e42_0_1177"/>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2055" name="Google Shape;2055;g27f7a576e42_0_1177"/>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2056" name="Google Shape;2056;g27f7a576e42_0_1177"/>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2057" name="Google Shape;2057;g27f7a576e42_0_1177"/>
          <p:cNvSpPr txBox="1"/>
          <p:nvPr/>
        </p:nvSpPr>
        <p:spPr>
          <a:xfrm>
            <a:off x="2990050" y="3115033"/>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Compression Wave</a:t>
            </a:r>
            <a:endParaRPr b="0" i="0" sz="700" u="none" cap="none" strike="noStrike">
              <a:solidFill>
                <a:srgbClr val="000000"/>
              </a:solidFill>
              <a:latin typeface="Arial"/>
              <a:ea typeface="Arial"/>
              <a:cs typeface="Arial"/>
              <a:sym typeface="Arial"/>
            </a:endParaRPr>
          </a:p>
        </p:txBody>
      </p:sp>
      <p:sp>
        <p:nvSpPr>
          <p:cNvPr id="2058" name="Google Shape;2058;g27f7a576e42_0_1177"/>
          <p:cNvSpPr txBox="1"/>
          <p:nvPr/>
        </p:nvSpPr>
        <p:spPr>
          <a:xfrm>
            <a:off x="4530650" y="5838900"/>
            <a:ext cx="4107600" cy="6465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a:t>
            </a:r>
            <a:r>
              <a:rPr lang="en-US" sz="1800">
                <a:latin typeface="Helvetica Neue Light"/>
                <a:ea typeface="Helvetica Neue Light"/>
                <a:cs typeface="Helvetica Neue Light"/>
                <a:sym typeface="Helvetica Neue Light"/>
              </a:rPr>
              <a:t> compression waves</a:t>
            </a:r>
            <a:endParaRPr b="0" i="0" sz="1800" u="none" cap="none" strike="noStrike">
              <a:solidFill>
                <a:srgbClr val="000000"/>
              </a:solidFill>
              <a:latin typeface="Helvetica Neue Light"/>
              <a:ea typeface="Helvetica Neue Light"/>
              <a:cs typeface="Helvetica Neue Light"/>
              <a:sym typeface="Helvetica Neue Light"/>
            </a:endParaRPr>
          </a:p>
          <a:p>
            <a:pPr indent="0" lvl="0" marL="0" marR="0" rtl="0" algn="r">
              <a:lnSpc>
                <a:spcPct val="100000"/>
              </a:lnSpc>
              <a:spcBef>
                <a:spcPts val="0"/>
              </a:spcBef>
              <a:spcAft>
                <a:spcPts val="0"/>
              </a:spcAft>
              <a:buClr>
                <a:srgbClr val="000000"/>
              </a:buClr>
              <a:buSzPts val="1800"/>
              <a:buFont typeface="Arial"/>
              <a:buNone/>
            </a:pPr>
            <a:r>
              <a:rPr lang="en-US" sz="1800">
                <a:latin typeface="Helvetica Neue Light"/>
                <a:ea typeface="Helvetica Neue Light"/>
                <a:cs typeface="Helvetica Neue Light"/>
                <a:sym typeface="Helvetica Neue Light"/>
              </a:rPr>
              <a:t>i</a:t>
            </a:r>
            <a:r>
              <a:rPr b="0" i="0" lang="en-US" sz="1800" u="none" cap="none" strike="noStrike">
                <a:solidFill>
                  <a:srgbClr val="000000"/>
                </a:solidFill>
                <a:latin typeface="Helvetica Neue Light"/>
                <a:ea typeface="Helvetica Neue Light"/>
                <a:cs typeface="Helvetica Neue Light"/>
                <a:sym typeface="Helvetica Neue Light"/>
              </a:rPr>
              <a:t>mpact my life?</a:t>
            </a:r>
            <a:endParaRPr b="0" i="0" sz="1800" u="none" cap="none" strike="noStrike">
              <a:solidFill>
                <a:srgbClr val="000000"/>
              </a:solidFill>
              <a:latin typeface="Arial"/>
              <a:ea typeface="Arial"/>
              <a:cs typeface="Arial"/>
              <a:sym typeface="Arial"/>
            </a:endParaRPr>
          </a:p>
        </p:txBody>
      </p:sp>
      <p:sp>
        <p:nvSpPr>
          <p:cNvPr id="2059" name="Google Shape;2059;g27f7a576e42_0_1177"/>
          <p:cNvSpPr txBox="1"/>
          <p:nvPr/>
        </p:nvSpPr>
        <p:spPr>
          <a:xfrm>
            <a:off x="669804" y="1186425"/>
            <a:ext cx="3554700" cy="1939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4400"/>
              <a:buFont typeface="Calibri"/>
              <a:buNone/>
            </a:pPr>
            <a:r>
              <a:rPr lang="en-US" sz="2400">
                <a:solidFill>
                  <a:schemeClr val="dk1"/>
                </a:solidFill>
                <a:latin typeface="Helvetica Neue Light"/>
                <a:ea typeface="Helvetica Neue Light"/>
                <a:cs typeface="Helvetica Neue Light"/>
                <a:sym typeface="Helvetica Neue Light"/>
              </a:rPr>
              <a:t>A type of wave where the particles move back and forth in the same direction the wave is moving</a:t>
            </a:r>
            <a:endParaRPr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4" name="Shape 2064"/>
        <p:cNvGrpSpPr/>
        <p:nvPr/>
      </p:nvGrpSpPr>
      <p:grpSpPr>
        <a:xfrm>
          <a:off x="0" y="0"/>
          <a:ext cx="0" cy="0"/>
          <a:chOff x="0" y="0"/>
          <a:chExt cx="0" cy="0"/>
        </a:xfrm>
      </p:grpSpPr>
      <p:sp>
        <p:nvSpPr>
          <p:cNvPr id="2065" name="Google Shape;2065;g27f7a576e42_0_120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066" name="Google Shape;2066;g27f7a576e42_0_120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2067" name="Google Shape;2067;g27f7a576e42_0_1200"/>
          <p:cNvCxnSpPr>
            <a:stCxn id="2068" idx="4"/>
            <a:endCxn id="206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2069" name="Google Shape;2069;g27f7a576e42_0_120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2070" name="Google Shape;2070;g27f7a576e42_0_120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2068" name="Google Shape;2068;g27f7a576e42_0_120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071" name="Google Shape;2071;g27f7a576e42_0_1200"/>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compression wave</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2072" name="Google Shape;2072;g27f7a576e42_0_1200"/>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tomato growing in the garden</a:t>
            </a:r>
            <a:endParaRPr b="0" i="0" sz="1400" u="none" cap="none" strike="noStrike">
              <a:solidFill>
                <a:srgbClr val="434343"/>
              </a:solidFill>
              <a:latin typeface="Arial"/>
              <a:ea typeface="Arial"/>
              <a:cs typeface="Arial"/>
              <a:sym typeface="Arial"/>
            </a:endParaRPr>
          </a:p>
        </p:txBody>
      </p:sp>
      <p:sp>
        <p:nvSpPr>
          <p:cNvPr id="2073" name="Google Shape;2073;g27f7a576e42_0_1200"/>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child practicing the piano</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074" name="Google Shape;2074;g27f7a576e42_0_1200"/>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075" name="Google Shape;2075;g27f7a576e42_0_1200"/>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bird p</a:t>
            </a:r>
            <a:r>
              <a:rPr lang="en-US" sz="2400">
                <a:solidFill>
                  <a:srgbClr val="43464D"/>
                </a:solidFill>
                <a:latin typeface="Helvetica Neue Light"/>
                <a:ea typeface="Helvetica Neue Light"/>
                <a:cs typeface="Helvetica Neue Light"/>
                <a:sym typeface="Helvetica Neue Light"/>
              </a:rPr>
              <a:t>rotecting her eggs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076" name="Google Shape;2076;g27f7a576e42_0_1200"/>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2077" name="Google Shape;2077;g27f7a576e42_0_1200"/>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2078" name="Google Shape;2078;g27f7a576e42_0_1200"/>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2079" name="Google Shape;2079;g27f7a576e42_0_1200"/>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2080" name="Google Shape;2080;g27f7a576e42_0_1200"/>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cake baking in the oven</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5" name="Shape 2085"/>
        <p:cNvGrpSpPr/>
        <p:nvPr/>
      </p:nvGrpSpPr>
      <p:grpSpPr>
        <a:xfrm>
          <a:off x="0" y="0"/>
          <a:ext cx="0" cy="0"/>
          <a:chOff x="0" y="0"/>
          <a:chExt cx="0" cy="0"/>
        </a:xfrm>
      </p:grpSpPr>
      <p:sp>
        <p:nvSpPr>
          <p:cNvPr id="2086" name="Google Shape;2086;g2863c0e7a9d_1_85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087" name="Google Shape;2087;g2863c0e7a9d_1_85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2088" name="Google Shape;2088;g2863c0e7a9d_1_852"/>
          <p:cNvCxnSpPr>
            <a:stCxn id="2089" idx="4"/>
            <a:endCxn id="208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2090" name="Google Shape;2090;g2863c0e7a9d_1_85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2091" name="Google Shape;2091;g2863c0e7a9d_1_85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2089" name="Google Shape;2089;g2863c0e7a9d_1_85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092" name="Google Shape;2092;g2863c0e7a9d_1_852"/>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compression wave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2093" name="Google Shape;2093;g2863c0e7a9d_1_852"/>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2094" name="Google Shape;2094;g2863c0e7a9d_1_852"/>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2095" name="Google Shape;2095;g2863c0e7a9d_1_852"/>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2096" name="Google Shape;2096;g2863c0e7a9d_1_852"/>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2097" name="Google Shape;2097;g2863c0e7a9d_1_852"/>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343"/>
                </a:solidFill>
                <a:latin typeface="Helvetica Neue Light"/>
                <a:ea typeface="Helvetica Neue Light"/>
                <a:cs typeface="Helvetica Neue Light"/>
                <a:sym typeface="Helvetica Neue Light"/>
              </a:rPr>
              <a:t>A tomato growing in the garden</a:t>
            </a:r>
            <a:endParaRPr b="0" i="0" sz="1400" u="none" cap="none" strike="noStrike">
              <a:solidFill>
                <a:srgbClr val="434343"/>
              </a:solidFill>
              <a:latin typeface="Arial"/>
              <a:ea typeface="Arial"/>
              <a:cs typeface="Arial"/>
              <a:sym typeface="Arial"/>
            </a:endParaRPr>
          </a:p>
        </p:txBody>
      </p:sp>
      <p:sp>
        <p:nvSpPr>
          <p:cNvPr id="2098" name="Google Shape;2098;g2863c0e7a9d_1_852"/>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child practicing the piano</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099" name="Google Shape;2099;g2863c0e7a9d_1_852"/>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100" name="Google Shape;2100;g2863c0e7a9d_1_852"/>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bird p</a:t>
            </a:r>
            <a:r>
              <a:rPr lang="en-US" sz="2400">
                <a:solidFill>
                  <a:srgbClr val="43464D"/>
                </a:solidFill>
                <a:latin typeface="Helvetica Neue Light"/>
                <a:ea typeface="Helvetica Neue Light"/>
                <a:cs typeface="Helvetica Neue Light"/>
                <a:sym typeface="Helvetica Neue Light"/>
              </a:rPr>
              <a:t>rotecting her eggs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101" name="Google Shape;2101;g2863c0e7a9d_1_852"/>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cake baking in the oven</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102" name="Google Shape;2102;g2863c0e7a9d_1_852"/>
          <p:cNvSpPr/>
          <p:nvPr/>
        </p:nvSpPr>
        <p:spPr>
          <a:xfrm>
            <a:off x="274325" y="3785625"/>
            <a:ext cx="8673300" cy="10158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Light"/>
              <a:ea typeface="Helvetica Neue Light"/>
              <a:cs typeface="Helvetica Neue Light"/>
              <a:sym typeface="Helvetica Neue Ligh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descr="Artificial Intelligence" id="243" name="Google Shape;243;g286db8e9d83_0_122"/>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4" name="Google Shape;244;g286db8e9d83_0_122"/>
          <p:cNvPicPr preferRelativeResize="0"/>
          <p:nvPr/>
        </p:nvPicPr>
        <p:blipFill>
          <a:blip r:embed="rId4">
            <a:alphaModFix/>
          </a:blip>
          <a:stretch>
            <a:fillRect/>
          </a:stretch>
        </p:blipFill>
        <p:spPr>
          <a:xfrm>
            <a:off x="-2" y="2414000"/>
            <a:ext cx="4649717" cy="3099824"/>
          </a:xfrm>
          <a:prstGeom prst="rect">
            <a:avLst/>
          </a:prstGeom>
          <a:noFill/>
          <a:ln>
            <a:noFill/>
          </a:ln>
        </p:spPr>
      </p:pic>
      <p:pic>
        <p:nvPicPr>
          <p:cNvPr id="245" name="Google Shape;245;g286db8e9d83_0_122"/>
          <p:cNvPicPr preferRelativeResize="0"/>
          <p:nvPr/>
        </p:nvPicPr>
        <p:blipFill>
          <a:blip r:embed="rId5">
            <a:alphaModFix/>
          </a:blip>
          <a:stretch>
            <a:fillRect/>
          </a:stretch>
        </p:blipFill>
        <p:spPr>
          <a:xfrm>
            <a:off x="4572000" y="2414000"/>
            <a:ext cx="4572001" cy="3099826"/>
          </a:xfrm>
          <a:prstGeom prst="rect">
            <a:avLst/>
          </a:prstGeom>
          <a:noFill/>
          <a:ln>
            <a:noFill/>
          </a:ln>
        </p:spPr>
      </p:pic>
      <p:sp>
        <p:nvSpPr>
          <p:cNvPr id="246" name="Google Shape;246;g286db8e9d83_0_122"/>
          <p:cNvSpPr txBox="1"/>
          <p:nvPr/>
        </p:nvSpPr>
        <p:spPr>
          <a:xfrm>
            <a:off x="438900" y="1097275"/>
            <a:ext cx="8531400" cy="1700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latin typeface="Calibri"/>
                <a:ea typeface="Calibri"/>
                <a:cs typeface="Calibri"/>
                <a:sym typeface="Calibri"/>
              </a:rPr>
              <a:t>Waves travel through a </a:t>
            </a:r>
            <a:r>
              <a:rPr b="1" lang="en-US" sz="3600">
                <a:latin typeface="Calibri"/>
                <a:ea typeface="Calibri"/>
                <a:cs typeface="Calibri"/>
                <a:sym typeface="Calibri"/>
              </a:rPr>
              <a:t>medium</a:t>
            </a:r>
            <a:r>
              <a:rPr lang="en-US" sz="3600">
                <a:latin typeface="Calibri"/>
                <a:ea typeface="Calibri"/>
                <a:cs typeface="Calibri"/>
                <a:sym typeface="Calibri"/>
              </a:rPr>
              <a:t>.</a:t>
            </a:r>
            <a:endParaRPr sz="3600">
              <a:latin typeface="Calibri"/>
              <a:ea typeface="Calibri"/>
              <a:cs typeface="Calibri"/>
              <a:sym typeface="Calibri"/>
            </a:endParaRPr>
          </a:p>
        </p:txBody>
      </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7" name="Shape 2107"/>
        <p:cNvGrpSpPr/>
        <p:nvPr/>
      </p:nvGrpSpPr>
      <p:grpSpPr>
        <a:xfrm>
          <a:off x="0" y="0"/>
          <a:ext cx="0" cy="0"/>
          <a:chOff x="0" y="0"/>
          <a:chExt cx="0" cy="0"/>
        </a:xfrm>
      </p:grpSpPr>
      <p:sp>
        <p:nvSpPr>
          <p:cNvPr id="2108" name="Google Shape;2108;g27f7a576e42_0_124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109" name="Google Shape;2109;g27f7a576e42_0_124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2110" name="Google Shape;2110;g27f7a576e42_0_1241"/>
          <p:cNvCxnSpPr>
            <a:stCxn id="2111" idx="4"/>
            <a:endCxn id="210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2112" name="Google Shape;2112;g27f7a576e42_0_124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2113" name="Google Shape;2113;g27f7a576e42_0_124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2111" name="Google Shape;2111;g27f7a576e42_0_124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114" name="Google Shape;2114;g27f7a576e42_0_1241"/>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2115" name="Google Shape;2115;g27f7a576e42_0_124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2116" name="Google Shape;2116;g27f7a576e42_0_1241"/>
          <p:cNvCxnSpPr>
            <a:stCxn id="2117" idx="4"/>
            <a:endCxn id="2114"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2118" name="Google Shape;2118;g27f7a576e42_0_124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2119" name="Google Shape;2119;g27f7a576e42_0_124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pic>
        <p:nvPicPr>
          <p:cNvPr id="2120" name="Google Shape;2120;g27f7a576e42_0_1241"/>
          <p:cNvPicPr preferRelativeResize="0"/>
          <p:nvPr/>
        </p:nvPicPr>
        <p:blipFill rotWithShape="1">
          <a:blip r:embed="rId3">
            <a:alphaModFix/>
          </a:blip>
          <a:srcRect b="57232" l="10714" r="48264" t="0"/>
          <a:stretch/>
        </p:blipFill>
        <p:spPr>
          <a:xfrm>
            <a:off x="5331200" y="1325775"/>
            <a:ext cx="3163800" cy="1814250"/>
          </a:xfrm>
          <a:prstGeom prst="rect">
            <a:avLst/>
          </a:prstGeom>
          <a:noFill/>
          <a:ln>
            <a:noFill/>
          </a:ln>
        </p:spPr>
      </p:pic>
      <p:sp>
        <p:nvSpPr>
          <p:cNvPr id="2117" name="Google Shape;2117;g27f7a576e42_0_124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21" name="Google Shape;2121;g27f7a576e42_0_124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2122" name="Google Shape;2122;g27f7a576e42_0_124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2123" name="Google Shape;2123;g27f7a576e42_0_124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2124" name="Google Shape;2124;g27f7a576e42_0_1241"/>
          <p:cNvSpPr txBox="1"/>
          <p:nvPr/>
        </p:nvSpPr>
        <p:spPr>
          <a:xfrm>
            <a:off x="2990050" y="3115033"/>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Compression Wave</a:t>
            </a:r>
            <a:endParaRPr b="0" i="0" sz="700" u="none" cap="none" strike="noStrike">
              <a:solidFill>
                <a:srgbClr val="000000"/>
              </a:solidFill>
              <a:latin typeface="Arial"/>
              <a:ea typeface="Arial"/>
              <a:cs typeface="Arial"/>
              <a:sym typeface="Arial"/>
            </a:endParaRPr>
          </a:p>
        </p:txBody>
      </p:sp>
      <p:sp>
        <p:nvSpPr>
          <p:cNvPr id="2125" name="Google Shape;2125;g27f7a576e42_0_1241"/>
          <p:cNvSpPr txBox="1"/>
          <p:nvPr/>
        </p:nvSpPr>
        <p:spPr>
          <a:xfrm>
            <a:off x="4530650" y="5838900"/>
            <a:ext cx="4107600" cy="6465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a:t>
            </a:r>
            <a:r>
              <a:rPr lang="en-US" sz="1800">
                <a:latin typeface="Helvetica Neue Light"/>
                <a:ea typeface="Helvetica Neue Light"/>
                <a:cs typeface="Helvetica Neue Light"/>
                <a:sym typeface="Helvetica Neue Light"/>
              </a:rPr>
              <a:t> compression waves</a:t>
            </a:r>
            <a:endParaRPr b="0" i="0" sz="1800" u="none" cap="none" strike="noStrike">
              <a:solidFill>
                <a:srgbClr val="000000"/>
              </a:solidFill>
              <a:latin typeface="Helvetica Neue Light"/>
              <a:ea typeface="Helvetica Neue Light"/>
              <a:cs typeface="Helvetica Neue Light"/>
              <a:sym typeface="Helvetica Neue Light"/>
            </a:endParaRPr>
          </a:p>
          <a:p>
            <a:pPr indent="0" lvl="0" marL="0" marR="0" rtl="0" algn="r">
              <a:lnSpc>
                <a:spcPct val="100000"/>
              </a:lnSpc>
              <a:spcBef>
                <a:spcPts val="0"/>
              </a:spcBef>
              <a:spcAft>
                <a:spcPts val="0"/>
              </a:spcAft>
              <a:buClr>
                <a:srgbClr val="000000"/>
              </a:buClr>
              <a:buSzPts val="1800"/>
              <a:buFont typeface="Arial"/>
              <a:buNone/>
            </a:pPr>
            <a:r>
              <a:rPr lang="en-US" sz="1800">
                <a:latin typeface="Helvetica Neue Light"/>
                <a:ea typeface="Helvetica Neue Light"/>
                <a:cs typeface="Helvetica Neue Light"/>
                <a:sym typeface="Helvetica Neue Light"/>
              </a:rPr>
              <a:t>i</a:t>
            </a:r>
            <a:r>
              <a:rPr b="0" i="0" lang="en-US" sz="1800" u="none" cap="none" strike="noStrike">
                <a:solidFill>
                  <a:srgbClr val="000000"/>
                </a:solidFill>
                <a:latin typeface="Helvetica Neue Light"/>
                <a:ea typeface="Helvetica Neue Light"/>
                <a:cs typeface="Helvetica Neue Light"/>
                <a:sym typeface="Helvetica Neue Light"/>
              </a:rPr>
              <a:t>mpact my life?</a:t>
            </a:r>
            <a:endParaRPr b="0" i="0" sz="1800" u="none" cap="none" strike="noStrike">
              <a:solidFill>
                <a:srgbClr val="000000"/>
              </a:solidFill>
              <a:latin typeface="Arial"/>
              <a:ea typeface="Arial"/>
              <a:cs typeface="Arial"/>
              <a:sym typeface="Arial"/>
            </a:endParaRPr>
          </a:p>
        </p:txBody>
      </p:sp>
      <p:sp>
        <p:nvSpPr>
          <p:cNvPr id="2126" name="Google Shape;2126;g27f7a576e42_0_1241"/>
          <p:cNvSpPr txBox="1"/>
          <p:nvPr/>
        </p:nvSpPr>
        <p:spPr>
          <a:xfrm>
            <a:off x="669804" y="1186425"/>
            <a:ext cx="3554700" cy="1939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4400"/>
              <a:buFont typeface="Calibri"/>
              <a:buNone/>
            </a:pPr>
            <a:r>
              <a:rPr lang="en-US" sz="2400">
                <a:solidFill>
                  <a:schemeClr val="dk1"/>
                </a:solidFill>
                <a:latin typeface="Helvetica Neue Light"/>
                <a:ea typeface="Helvetica Neue Light"/>
                <a:cs typeface="Helvetica Neue Light"/>
                <a:sym typeface="Helvetica Neue Light"/>
              </a:rPr>
              <a:t>A type of wave where the particles move back and forth in the same direction the wave is moving</a:t>
            </a:r>
            <a:endParaRPr i="0" sz="2400" u="none" cap="none" strike="noStrike">
              <a:solidFill>
                <a:srgbClr val="000000"/>
              </a:solidFill>
              <a:latin typeface="Helvetica Neue Light"/>
              <a:ea typeface="Helvetica Neue Light"/>
              <a:cs typeface="Helvetica Neue Light"/>
              <a:sym typeface="Helvetica Neue Light"/>
            </a:endParaRPr>
          </a:p>
        </p:txBody>
      </p:sp>
      <p:sp>
        <p:nvSpPr>
          <p:cNvPr id="2127" name="Google Shape;2127;g27f7a576e42_0_1241"/>
          <p:cNvSpPr txBox="1"/>
          <p:nvPr/>
        </p:nvSpPr>
        <p:spPr>
          <a:xfrm>
            <a:off x="763854" y="4644388"/>
            <a:ext cx="33666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child practicing the piano</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2" name="Shape 2132"/>
        <p:cNvGrpSpPr/>
        <p:nvPr/>
      </p:nvGrpSpPr>
      <p:grpSpPr>
        <a:xfrm>
          <a:off x="0" y="0"/>
          <a:ext cx="0" cy="0"/>
          <a:chOff x="0" y="0"/>
          <a:chExt cx="0" cy="0"/>
        </a:xfrm>
      </p:grpSpPr>
      <p:sp>
        <p:nvSpPr>
          <p:cNvPr id="2133" name="Google Shape;2133;g27f7a576e42_0_126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134" name="Google Shape;2134;g27f7a576e42_0_126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2135" name="Google Shape;2135;g27f7a576e42_0_1265"/>
          <p:cNvCxnSpPr>
            <a:stCxn id="2136" idx="4"/>
            <a:endCxn id="213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2137" name="Google Shape;2137;g27f7a576e42_0_126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2138" name="Google Shape;2138;g27f7a576e42_0_126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2136" name="Google Shape;2136;g27f7a576e42_0_126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139" name="Google Shape;2139;g27f7a576e42_0_1265"/>
          <p:cNvSpPr txBox="1"/>
          <p:nvPr/>
        </p:nvSpPr>
        <p:spPr>
          <a:xfrm>
            <a:off x="485400" y="355700"/>
            <a:ext cx="8462100" cy="144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a:t>
            </a:r>
            <a:r>
              <a:rPr i="1" lang="en-US" sz="2900">
                <a:latin typeface="Calibri"/>
                <a:ea typeface="Calibri"/>
                <a:cs typeface="Calibri"/>
                <a:sym typeface="Calibri"/>
              </a:rPr>
              <a:t> compression waves </a:t>
            </a:r>
            <a:r>
              <a:rPr b="0" i="1" lang="en-US" sz="2900" u="none" cap="none" strike="noStrike">
                <a:solidFill>
                  <a:srgbClr val="000000"/>
                </a:solidFill>
                <a:latin typeface="Calibri"/>
                <a:ea typeface="Calibri"/>
                <a:cs typeface="Calibri"/>
                <a:sym typeface="Calibri"/>
              </a:rPr>
              <a:t>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2140" name="Google Shape;2140;g27f7a576e42_0_1265"/>
          <p:cNvSpPr txBox="1"/>
          <p:nvPr/>
        </p:nvSpPr>
        <p:spPr>
          <a:xfrm>
            <a:off x="1073532" y="427509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Compression waves transmit heat so we can cook our food.</a:t>
            </a:r>
            <a:endParaRPr b="0" i="0" sz="2200" u="none" cap="none" strike="noStrike">
              <a:solidFill>
                <a:srgbClr val="434343"/>
              </a:solidFill>
              <a:latin typeface="Arial"/>
              <a:ea typeface="Arial"/>
              <a:cs typeface="Arial"/>
              <a:sym typeface="Arial"/>
            </a:endParaRPr>
          </a:p>
        </p:txBody>
      </p:sp>
      <p:sp>
        <p:nvSpPr>
          <p:cNvPr id="2141" name="Google Shape;2141;g27f7a576e42_0_1265"/>
          <p:cNvSpPr txBox="1"/>
          <p:nvPr/>
        </p:nvSpPr>
        <p:spPr>
          <a:xfrm>
            <a:off x="1073532" y="2918320"/>
            <a:ext cx="7874100" cy="803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Compression </a:t>
            </a:r>
            <a:r>
              <a:rPr lang="en-US" sz="2200">
                <a:solidFill>
                  <a:srgbClr val="43464D"/>
                </a:solidFill>
                <a:latin typeface="Helvetica Neue Light"/>
                <a:ea typeface="Helvetica Neue Light"/>
                <a:cs typeface="Helvetica Neue Light"/>
                <a:sym typeface="Helvetica Neue Light"/>
              </a:rPr>
              <a:t>waves helps us hear sounds so we can communicate and enjoy music.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2142" name="Google Shape;2142;g27f7a576e42_0_1265"/>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143" name="Google Shape;2143;g27f7a576e42_0_1265"/>
          <p:cNvSpPr txBox="1"/>
          <p:nvPr/>
        </p:nvSpPr>
        <p:spPr>
          <a:xfrm>
            <a:off x="1073532" y="1711208"/>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Compression waves keep the air we breathe clean so we can stay healthy.</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2144" name="Google Shape;2144;g27f7a576e42_0_1265"/>
          <p:cNvSpPr txBox="1"/>
          <p:nvPr/>
        </p:nvSpPr>
        <p:spPr>
          <a:xfrm>
            <a:off x="380509" y="16084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2145" name="Google Shape;2145;g27f7a576e42_0_1265"/>
          <p:cNvSpPr txBox="1"/>
          <p:nvPr/>
        </p:nvSpPr>
        <p:spPr>
          <a:xfrm>
            <a:off x="380508" y="28104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2146" name="Google Shape;2146;g27f7a576e42_0_1265"/>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2147" name="Google Shape;2147;g27f7a576e42_0_1265"/>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2148" name="Google Shape;2148;g27f7a576e42_0_1265"/>
          <p:cNvSpPr txBox="1"/>
          <p:nvPr/>
        </p:nvSpPr>
        <p:spPr>
          <a:xfrm>
            <a:off x="1073532" y="5584815"/>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Compression waves keep our feet on the ground so we can move around our environment more easily.</a:t>
            </a:r>
            <a:endParaRPr b="0" i="0" sz="2200" u="none" cap="none" strike="noStrike">
              <a:solidFill>
                <a:srgbClr val="434343"/>
              </a:solidFill>
              <a:latin typeface="Arial"/>
              <a:ea typeface="Arial"/>
              <a:cs typeface="Arial"/>
              <a:sym typeface="Arial"/>
            </a:endParaRPr>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3" name="Shape 2153"/>
        <p:cNvGrpSpPr/>
        <p:nvPr/>
      </p:nvGrpSpPr>
      <p:grpSpPr>
        <a:xfrm>
          <a:off x="0" y="0"/>
          <a:ext cx="0" cy="0"/>
          <a:chOff x="0" y="0"/>
          <a:chExt cx="0" cy="0"/>
        </a:xfrm>
      </p:grpSpPr>
      <p:sp>
        <p:nvSpPr>
          <p:cNvPr id="2154" name="Google Shape;2154;g2863c0e7a9d_1_88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155" name="Google Shape;2155;g2863c0e7a9d_1_88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2156" name="Google Shape;2156;g2863c0e7a9d_1_887"/>
          <p:cNvCxnSpPr>
            <a:stCxn id="2157" idx="4"/>
            <a:endCxn id="215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2158" name="Google Shape;2158;g2863c0e7a9d_1_88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2159" name="Google Shape;2159;g2863c0e7a9d_1_88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2157" name="Google Shape;2157;g2863c0e7a9d_1_88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160" name="Google Shape;2160;g2863c0e7a9d_1_887"/>
          <p:cNvSpPr txBox="1"/>
          <p:nvPr/>
        </p:nvSpPr>
        <p:spPr>
          <a:xfrm>
            <a:off x="485400" y="355700"/>
            <a:ext cx="8462100" cy="14469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a:t>
            </a:r>
            <a:r>
              <a:rPr i="1" lang="en-US" sz="2900">
                <a:latin typeface="Calibri"/>
                <a:ea typeface="Calibri"/>
                <a:cs typeface="Calibri"/>
                <a:sym typeface="Calibri"/>
              </a:rPr>
              <a:t> compression waves </a:t>
            </a:r>
            <a:r>
              <a:rPr b="0" i="1" lang="en-US" sz="2900" u="none" cap="none" strike="noStrike">
                <a:solidFill>
                  <a:srgbClr val="000000"/>
                </a:solidFill>
                <a:latin typeface="Calibri"/>
                <a:ea typeface="Calibri"/>
                <a:cs typeface="Calibri"/>
                <a:sym typeface="Calibri"/>
              </a:rPr>
              <a:t>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2161" name="Google Shape;2161;g2863c0e7a9d_1_887"/>
          <p:cNvSpPr txBox="1"/>
          <p:nvPr/>
        </p:nvSpPr>
        <p:spPr>
          <a:xfrm>
            <a:off x="380509" y="16084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2162" name="Google Shape;2162;g2863c0e7a9d_1_887"/>
          <p:cNvSpPr txBox="1"/>
          <p:nvPr/>
        </p:nvSpPr>
        <p:spPr>
          <a:xfrm>
            <a:off x="380508" y="28104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2163" name="Google Shape;2163;g2863c0e7a9d_1_887"/>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2164" name="Google Shape;2164;g2863c0e7a9d_1_887"/>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2165" name="Google Shape;2165;g2863c0e7a9d_1_887"/>
          <p:cNvSpPr txBox="1"/>
          <p:nvPr/>
        </p:nvSpPr>
        <p:spPr>
          <a:xfrm>
            <a:off x="1073532" y="4275090"/>
            <a:ext cx="7874100" cy="430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Compression waves transmit heat so we can cook our food.</a:t>
            </a:r>
            <a:endParaRPr b="0" i="0" sz="2200" u="none" cap="none" strike="noStrike">
              <a:solidFill>
                <a:srgbClr val="434343"/>
              </a:solidFill>
              <a:latin typeface="Arial"/>
              <a:ea typeface="Arial"/>
              <a:cs typeface="Arial"/>
              <a:sym typeface="Arial"/>
            </a:endParaRPr>
          </a:p>
        </p:txBody>
      </p:sp>
      <p:sp>
        <p:nvSpPr>
          <p:cNvPr id="2166" name="Google Shape;2166;g2863c0e7a9d_1_887"/>
          <p:cNvSpPr txBox="1"/>
          <p:nvPr/>
        </p:nvSpPr>
        <p:spPr>
          <a:xfrm>
            <a:off x="1073532" y="2918320"/>
            <a:ext cx="7874100" cy="803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Compression waves helps us hear sounds so we can communicate and enjoy music.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2167" name="Google Shape;2167;g2863c0e7a9d_1_887"/>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2168" name="Google Shape;2168;g2863c0e7a9d_1_887"/>
          <p:cNvSpPr txBox="1"/>
          <p:nvPr/>
        </p:nvSpPr>
        <p:spPr>
          <a:xfrm>
            <a:off x="1073532" y="1711208"/>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Compression waves keep the air we breathe clean so we can stay healthy.</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2169" name="Google Shape;2169;g2863c0e7a9d_1_887"/>
          <p:cNvSpPr txBox="1"/>
          <p:nvPr/>
        </p:nvSpPr>
        <p:spPr>
          <a:xfrm>
            <a:off x="1073532" y="5584815"/>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Compression waves keep our feet on the ground so we can move around our environment more easily.</a:t>
            </a:r>
            <a:endParaRPr b="0" i="0" sz="2200" u="none" cap="none" strike="noStrike">
              <a:solidFill>
                <a:srgbClr val="434343"/>
              </a:solidFill>
              <a:latin typeface="Arial"/>
              <a:ea typeface="Arial"/>
              <a:cs typeface="Arial"/>
              <a:sym typeface="Arial"/>
            </a:endParaRPr>
          </a:p>
        </p:txBody>
      </p:sp>
      <p:sp>
        <p:nvSpPr>
          <p:cNvPr id="2170" name="Google Shape;2170;g2863c0e7a9d_1_887"/>
          <p:cNvSpPr/>
          <p:nvPr/>
        </p:nvSpPr>
        <p:spPr>
          <a:xfrm>
            <a:off x="164600" y="2743200"/>
            <a:ext cx="8782800" cy="11652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5" name="Shape 2175"/>
        <p:cNvGrpSpPr/>
        <p:nvPr/>
      </p:nvGrpSpPr>
      <p:grpSpPr>
        <a:xfrm>
          <a:off x="0" y="0"/>
          <a:ext cx="0" cy="0"/>
          <a:chOff x="0" y="0"/>
          <a:chExt cx="0" cy="0"/>
        </a:xfrm>
      </p:grpSpPr>
      <p:sp>
        <p:nvSpPr>
          <p:cNvPr id="2176" name="Google Shape;2176;g27f7a576e42_0_130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2177" name="Google Shape;2177;g27f7a576e42_0_130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2178" name="Google Shape;2178;g27f7a576e42_0_1306"/>
          <p:cNvCxnSpPr>
            <a:stCxn id="2179" idx="4"/>
            <a:endCxn id="217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2180" name="Google Shape;2180;g27f7a576e42_0_130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2181" name="Google Shape;2181;g27f7a576e42_0_130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2179" name="Google Shape;2179;g27f7a576e42_0_130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2182" name="Google Shape;2182;g27f7a576e42_0_130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2183" name="Google Shape;2183;g27f7a576e42_0_130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2184" name="Google Shape;2184;g27f7a576e42_0_1306"/>
          <p:cNvCxnSpPr>
            <a:stCxn id="2185" idx="4"/>
            <a:endCxn id="2182"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2186" name="Google Shape;2186;g27f7a576e42_0_130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2187" name="Google Shape;2187;g27f7a576e42_0_130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pic>
        <p:nvPicPr>
          <p:cNvPr id="2188" name="Google Shape;2188;g27f7a576e42_0_1306"/>
          <p:cNvPicPr preferRelativeResize="0"/>
          <p:nvPr/>
        </p:nvPicPr>
        <p:blipFill rotWithShape="1">
          <a:blip r:embed="rId3">
            <a:alphaModFix/>
          </a:blip>
          <a:srcRect b="57232" l="10714" r="48264" t="0"/>
          <a:stretch/>
        </p:blipFill>
        <p:spPr>
          <a:xfrm>
            <a:off x="5331200" y="1325775"/>
            <a:ext cx="3163800" cy="1814250"/>
          </a:xfrm>
          <a:prstGeom prst="rect">
            <a:avLst/>
          </a:prstGeom>
          <a:noFill/>
          <a:ln>
            <a:noFill/>
          </a:ln>
        </p:spPr>
      </p:pic>
      <p:sp>
        <p:nvSpPr>
          <p:cNvPr id="2185" name="Google Shape;2185;g27f7a576e42_0_130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189" name="Google Shape;2189;g27f7a576e42_0_130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2190" name="Google Shape;2190;g27f7a576e42_0_130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2191" name="Google Shape;2191;g27f7a576e42_0_130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2192" name="Google Shape;2192;g27f7a576e42_0_1306"/>
          <p:cNvSpPr txBox="1"/>
          <p:nvPr/>
        </p:nvSpPr>
        <p:spPr>
          <a:xfrm>
            <a:off x="2990050" y="3115033"/>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Compression Wave</a:t>
            </a:r>
            <a:endParaRPr b="0" i="0" sz="700" u="none" cap="none" strike="noStrike">
              <a:solidFill>
                <a:srgbClr val="000000"/>
              </a:solidFill>
              <a:latin typeface="Arial"/>
              <a:ea typeface="Arial"/>
              <a:cs typeface="Arial"/>
              <a:sym typeface="Arial"/>
            </a:endParaRPr>
          </a:p>
        </p:txBody>
      </p:sp>
      <p:sp>
        <p:nvSpPr>
          <p:cNvPr id="2193" name="Google Shape;2193;g27f7a576e42_0_1306"/>
          <p:cNvSpPr txBox="1"/>
          <p:nvPr/>
        </p:nvSpPr>
        <p:spPr>
          <a:xfrm>
            <a:off x="4530650" y="5838900"/>
            <a:ext cx="4107600" cy="6465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a:t>
            </a:r>
            <a:r>
              <a:rPr lang="en-US" sz="1800">
                <a:latin typeface="Helvetica Neue Light"/>
                <a:ea typeface="Helvetica Neue Light"/>
                <a:cs typeface="Helvetica Neue Light"/>
                <a:sym typeface="Helvetica Neue Light"/>
              </a:rPr>
              <a:t> compression waves</a:t>
            </a:r>
            <a:endParaRPr b="0" i="0" sz="1800" u="none" cap="none" strike="noStrike">
              <a:solidFill>
                <a:srgbClr val="000000"/>
              </a:solidFill>
              <a:latin typeface="Helvetica Neue Light"/>
              <a:ea typeface="Helvetica Neue Light"/>
              <a:cs typeface="Helvetica Neue Light"/>
              <a:sym typeface="Helvetica Neue Light"/>
            </a:endParaRPr>
          </a:p>
          <a:p>
            <a:pPr indent="0" lvl="0" marL="0" marR="0" rtl="0" algn="r">
              <a:lnSpc>
                <a:spcPct val="100000"/>
              </a:lnSpc>
              <a:spcBef>
                <a:spcPts val="0"/>
              </a:spcBef>
              <a:spcAft>
                <a:spcPts val="0"/>
              </a:spcAft>
              <a:buClr>
                <a:srgbClr val="000000"/>
              </a:buClr>
              <a:buSzPts val="1800"/>
              <a:buFont typeface="Arial"/>
              <a:buNone/>
            </a:pPr>
            <a:r>
              <a:rPr lang="en-US" sz="1800">
                <a:latin typeface="Helvetica Neue Light"/>
                <a:ea typeface="Helvetica Neue Light"/>
                <a:cs typeface="Helvetica Neue Light"/>
                <a:sym typeface="Helvetica Neue Light"/>
              </a:rPr>
              <a:t>i</a:t>
            </a:r>
            <a:r>
              <a:rPr b="0" i="0" lang="en-US" sz="1800" u="none" cap="none" strike="noStrike">
                <a:solidFill>
                  <a:srgbClr val="000000"/>
                </a:solidFill>
                <a:latin typeface="Helvetica Neue Light"/>
                <a:ea typeface="Helvetica Neue Light"/>
                <a:cs typeface="Helvetica Neue Light"/>
                <a:sym typeface="Helvetica Neue Light"/>
              </a:rPr>
              <a:t>mpact my life?</a:t>
            </a:r>
            <a:endParaRPr b="0" i="0" sz="1800" u="none" cap="none" strike="noStrike">
              <a:solidFill>
                <a:srgbClr val="000000"/>
              </a:solidFill>
              <a:latin typeface="Arial"/>
              <a:ea typeface="Arial"/>
              <a:cs typeface="Arial"/>
              <a:sym typeface="Arial"/>
            </a:endParaRPr>
          </a:p>
        </p:txBody>
      </p:sp>
      <p:sp>
        <p:nvSpPr>
          <p:cNvPr id="2194" name="Google Shape;2194;g27f7a576e42_0_1306"/>
          <p:cNvSpPr txBox="1"/>
          <p:nvPr/>
        </p:nvSpPr>
        <p:spPr>
          <a:xfrm>
            <a:off x="669804" y="1186425"/>
            <a:ext cx="3554700" cy="19395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4400"/>
              <a:buFont typeface="Calibri"/>
              <a:buNone/>
            </a:pPr>
            <a:r>
              <a:rPr lang="en-US" sz="2400">
                <a:solidFill>
                  <a:schemeClr val="dk1"/>
                </a:solidFill>
                <a:latin typeface="Helvetica Neue Light"/>
                <a:ea typeface="Helvetica Neue Light"/>
                <a:cs typeface="Helvetica Neue Light"/>
                <a:sym typeface="Helvetica Neue Light"/>
              </a:rPr>
              <a:t>A type of wave where the particles move back and forth in the same direction the wave is moving</a:t>
            </a:r>
            <a:endParaRPr i="0" sz="2400" u="none" cap="none" strike="noStrike">
              <a:solidFill>
                <a:srgbClr val="000000"/>
              </a:solidFill>
              <a:latin typeface="Helvetica Neue Light"/>
              <a:ea typeface="Helvetica Neue Light"/>
              <a:cs typeface="Helvetica Neue Light"/>
              <a:sym typeface="Helvetica Neue Light"/>
            </a:endParaRPr>
          </a:p>
        </p:txBody>
      </p:sp>
      <p:sp>
        <p:nvSpPr>
          <p:cNvPr id="2195" name="Google Shape;2195;g27f7a576e42_0_1306"/>
          <p:cNvSpPr txBox="1"/>
          <p:nvPr/>
        </p:nvSpPr>
        <p:spPr>
          <a:xfrm>
            <a:off x="5204601" y="4152975"/>
            <a:ext cx="3366600" cy="1548300"/>
          </a:xfrm>
          <a:prstGeom prst="rect">
            <a:avLst/>
          </a:prstGeom>
          <a:noFill/>
          <a:ln>
            <a:noFill/>
          </a:ln>
        </p:spPr>
        <p:txBody>
          <a:bodyPr anchorCtr="0" anchor="t" bIns="45700" lIns="91425" spcFirstLastPara="1" rIns="91425" wrap="square" tIns="45700">
            <a:spAutoFit/>
          </a:bodyPr>
          <a:lstStyle/>
          <a:p>
            <a:pPr indent="0" lvl="0" marL="0" marR="0" rtl="0" algn="r">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Compression waves </a:t>
            </a:r>
            <a:endParaRPr sz="2200">
              <a:solidFill>
                <a:srgbClr val="43464D"/>
              </a:solidFill>
              <a:latin typeface="Helvetica Neue Light"/>
              <a:ea typeface="Helvetica Neue Light"/>
              <a:cs typeface="Helvetica Neue Light"/>
              <a:sym typeface="Helvetica Neue Light"/>
            </a:endParaRPr>
          </a:p>
          <a:p>
            <a:pPr indent="0" lvl="0" marL="0" marR="0" rtl="0" algn="r">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helps us hear sounds so we can communicate and enjoy music.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2196" name="Google Shape;2196;g27f7a576e42_0_1306"/>
          <p:cNvSpPr txBox="1"/>
          <p:nvPr/>
        </p:nvSpPr>
        <p:spPr>
          <a:xfrm>
            <a:off x="763854" y="4644388"/>
            <a:ext cx="33666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lang="en-US" sz="2400">
                <a:solidFill>
                  <a:srgbClr val="43464D"/>
                </a:solidFill>
                <a:latin typeface="Helvetica Neue Light"/>
                <a:ea typeface="Helvetica Neue Light"/>
                <a:cs typeface="Helvetica Neue Light"/>
                <a:sym typeface="Helvetica Neue Light"/>
              </a:rPr>
              <a:t>A child practicing the piano</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1" name="Shape 2201"/>
        <p:cNvGrpSpPr/>
        <p:nvPr/>
      </p:nvGrpSpPr>
      <p:grpSpPr>
        <a:xfrm>
          <a:off x="0" y="0"/>
          <a:ext cx="0" cy="0"/>
          <a:chOff x="0" y="0"/>
          <a:chExt cx="0" cy="0"/>
        </a:xfrm>
      </p:grpSpPr>
      <p:sp>
        <p:nvSpPr>
          <p:cNvPr id="2202" name="Google Shape;2202;g2863c0e7a9d_1_638"/>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2203" name="Google Shape;2203;g2863c0e7a9d_1_638"/>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8" name="Shape 2208"/>
        <p:cNvGrpSpPr/>
        <p:nvPr/>
      </p:nvGrpSpPr>
      <p:grpSpPr>
        <a:xfrm>
          <a:off x="0" y="0"/>
          <a:ext cx="0" cy="0"/>
          <a:chOff x="0" y="0"/>
          <a:chExt cx="0" cy="0"/>
        </a:xfrm>
      </p:grpSpPr>
      <p:sp>
        <p:nvSpPr>
          <p:cNvPr id="2209" name="Google Shape;2209;g286db8e9d83_0_671"/>
          <p:cNvSpPr txBox="1"/>
          <p:nvPr>
            <p:ph type="title"/>
          </p:nvPr>
        </p:nvSpPr>
        <p:spPr>
          <a:xfrm>
            <a:off x="324464" y="927178"/>
            <a:ext cx="8819400" cy="16869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u="sng"/>
              <a:t>Compression Wave:</a:t>
            </a:r>
            <a:r>
              <a:rPr b="1" lang="en-US"/>
              <a:t> </a:t>
            </a:r>
            <a:r>
              <a:rPr lang="en-US"/>
              <a:t>a type of wave where the particles move back and forth in the same direction the wave is moving</a:t>
            </a:r>
            <a:endParaRPr/>
          </a:p>
        </p:txBody>
      </p:sp>
      <p:pic>
        <p:nvPicPr>
          <p:cNvPr id="2210" name="Google Shape;2210;g286db8e9d83_0_671"/>
          <p:cNvPicPr preferRelativeResize="0"/>
          <p:nvPr/>
        </p:nvPicPr>
        <p:blipFill rotWithShape="1">
          <a:blip r:embed="rId3">
            <a:alphaModFix/>
          </a:blip>
          <a:srcRect b="0" l="0" r="0" t="61410"/>
          <a:stretch/>
        </p:blipFill>
        <p:spPr>
          <a:xfrm>
            <a:off x="-32537" y="3429000"/>
            <a:ext cx="9209079" cy="2105575"/>
          </a:xfrm>
          <a:prstGeom prst="rect">
            <a:avLst/>
          </a:prstGeom>
          <a:noFill/>
          <a:ln>
            <a:noFill/>
          </a:ln>
        </p:spPr>
      </p:pic>
      <p:sp>
        <p:nvSpPr>
          <p:cNvPr descr="Rewind" id="2211" name="Google Shape;2211;g286db8e9d83_0_671"/>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6" name="Shape 2216"/>
        <p:cNvGrpSpPr/>
        <p:nvPr/>
      </p:nvGrpSpPr>
      <p:grpSpPr>
        <a:xfrm>
          <a:off x="0" y="0"/>
          <a:ext cx="0" cy="0"/>
          <a:chOff x="0" y="0"/>
          <a:chExt cx="0" cy="0"/>
        </a:xfrm>
      </p:grpSpPr>
      <p:sp>
        <p:nvSpPr>
          <p:cNvPr descr="Lightbulb and gear" id="2217" name="Google Shape;2217;g2863c0e7a9d_1_665"/>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8" name="Google Shape;2218;g2863c0e7a9d_1_665"/>
          <p:cNvSpPr txBox="1"/>
          <p:nvPr/>
        </p:nvSpPr>
        <p:spPr>
          <a:xfrm>
            <a:off x="722555" y="18065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3000" u="none" cap="none" strike="noStrike">
                <a:solidFill>
                  <a:schemeClr val="dk1"/>
                </a:solidFill>
                <a:latin typeface="Calibri"/>
                <a:ea typeface="Calibri"/>
                <a:cs typeface="Calibri"/>
                <a:sym typeface="Calibri"/>
              </a:rPr>
              <a:t>What are the properties of waves and how are they related?</a:t>
            </a:r>
            <a:endParaRPr b="0" i="0" sz="1400" u="none" cap="none" strike="noStrike">
              <a:solidFill>
                <a:srgbClr val="000000"/>
              </a:solidFill>
              <a:latin typeface="Arial"/>
              <a:ea typeface="Arial"/>
              <a:cs typeface="Arial"/>
              <a:sym typeface="Arial"/>
            </a:endParaRPr>
          </a:p>
        </p:txBody>
      </p:sp>
      <p:grpSp>
        <p:nvGrpSpPr>
          <p:cNvPr id="2219" name="Google Shape;2219;g2863c0e7a9d_1_665"/>
          <p:cNvGrpSpPr/>
          <p:nvPr/>
        </p:nvGrpSpPr>
        <p:grpSpPr>
          <a:xfrm>
            <a:off x="128116" y="4560690"/>
            <a:ext cx="3500312" cy="2214074"/>
            <a:chOff x="1239039" y="2403344"/>
            <a:chExt cx="6259500" cy="2522586"/>
          </a:xfrm>
        </p:grpSpPr>
        <p:sp>
          <p:nvSpPr>
            <p:cNvPr id="2220" name="Google Shape;2220;g2863c0e7a9d_1_665"/>
            <p:cNvSpPr/>
            <p:nvPr/>
          </p:nvSpPr>
          <p:spPr>
            <a:xfrm>
              <a:off x="3921643" y="2403344"/>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221" name="Google Shape;2221;g2863c0e7a9d_1_665"/>
            <p:cNvSpPr/>
            <p:nvPr/>
          </p:nvSpPr>
          <p:spPr>
            <a:xfrm>
              <a:off x="3921643" y="4024430"/>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2222" name="Google Shape;2222;g2863c0e7a9d_1_665"/>
            <p:cNvCxnSpPr/>
            <p:nvPr/>
          </p:nvCxnSpPr>
          <p:spPr>
            <a:xfrm>
              <a:off x="1239039" y="2835958"/>
              <a:ext cx="62595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647"/>
                </a:srgbClr>
              </a:outerShdw>
            </a:effectLst>
          </p:spPr>
        </p:cxnSp>
        <p:cxnSp>
          <p:nvCxnSpPr>
            <p:cNvPr id="2223" name="Google Shape;2223;g2863c0e7a9d_1_665"/>
            <p:cNvCxnSpPr/>
            <p:nvPr/>
          </p:nvCxnSpPr>
          <p:spPr>
            <a:xfrm>
              <a:off x="3152216" y="4475142"/>
              <a:ext cx="23379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647"/>
                </a:srgbClr>
              </a:outerShdw>
            </a:effectLst>
          </p:spPr>
        </p:cxnSp>
      </p:grpSp>
      <p:pic>
        <p:nvPicPr>
          <p:cNvPr id="2224" name="Google Shape;2224;g2863c0e7a9d_1_665"/>
          <p:cNvPicPr preferRelativeResize="0"/>
          <p:nvPr/>
        </p:nvPicPr>
        <p:blipFill rotWithShape="1">
          <a:blip r:embed="rId4">
            <a:alphaModFix/>
          </a:blip>
          <a:srcRect b="-26381" l="0" r="0" t="-26382"/>
          <a:stretch/>
        </p:blipFill>
        <p:spPr>
          <a:xfrm>
            <a:off x="4022688" y="956929"/>
            <a:ext cx="4748001" cy="2732922"/>
          </a:xfrm>
          <a:prstGeom prst="rect">
            <a:avLst/>
          </a:prstGeom>
          <a:noFill/>
          <a:ln>
            <a:noFill/>
          </a:ln>
        </p:spPr>
      </p:pic>
      <p:pic>
        <p:nvPicPr>
          <p:cNvPr descr="frequency.jpg" id="2225" name="Google Shape;2225;g2863c0e7a9d_1_665"/>
          <p:cNvPicPr preferRelativeResize="0"/>
          <p:nvPr/>
        </p:nvPicPr>
        <p:blipFill rotWithShape="1">
          <a:blip r:embed="rId5">
            <a:alphaModFix/>
          </a:blip>
          <a:srcRect b="0" l="-18191" r="-18177" t="0"/>
          <a:stretch/>
        </p:blipFill>
        <p:spPr>
          <a:xfrm>
            <a:off x="-304072" y="1966615"/>
            <a:ext cx="4122058" cy="2455172"/>
          </a:xfrm>
          <a:prstGeom prst="rect">
            <a:avLst/>
          </a:prstGeom>
          <a:noFill/>
          <a:ln>
            <a:noFill/>
          </a:ln>
        </p:spPr>
      </p:pic>
      <p:pic>
        <p:nvPicPr>
          <p:cNvPr descr="schoolphysics ::Welcome::" id="2226" name="Google Shape;2226;g2863c0e7a9d_1_665"/>
          <p:cNvPicPr preferRelativeResize="0"/>
          <p:nvPr/>
        </p:nvPicPr>
        <p:blipFill rotWithShape="1">
          <a:blip r:embed="rId6">
            <a:alphaModFix/>
          </a:blip>
          <a:srcRect b="0" l="0" r="0" t="0"/>
          <a:stretch/>
        </p:blipFill>
        <p:spPr>
          <a:xfrm>
            <a:off x="4116648" y="5072066"/>
            <a:ext cx="4560104" cy="1710028"/>
          </a:xfrm>
          <a:prstGeom prst="rect">
            <a:avLst/>
          </a:prstGeom>
          <a:noFill/>
          <a:ln>
            <a:noFill/>
          </a:ln>
        </p:spPr>
      </p:pic>
      <p:pic>
        <p:nvPicPr>
          <p:cNvPr descr="box.jpg" id="2227" name="Google Shape;2227;g2863c0e7a9d_1_665"/>
          <p:cNvPicPr preferRelativeResize="0"/>
          <p:nvPr/>
        </p:nvPicPr>
        <p:blipFill rotWithShape="1">
          <a:blip r:embed="rId7">
            <a:alphaModFix/>
          </a:blip>
          <a:srcRect b="8725" l="0" r="0" t="8725"/>
          <a:stretch/>
        </p:blipFill>
        <p:spPr>
          <a:xfrm>
            <a:off x="5155998" y="3027212"/>
            <a:ext cx="3912904" cy="2157629"/>
          </a:xfrm>
          <a:prstGeom prst="rect">
            <a:avLst/>
          </a:prstGeom>
          <a:noFill/>
          <a:ln>
            <a:noFill/>
          </a:ln>
        </p:spPr>
      </p:pic>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2" name="Shape 2232"/>
        <p:cNvGrpSpPr/>
        <p:nvPr/>
      </p:nvGrpSpPr>
      <p:grpSpPr>
        <a:xfrm>
          <a:off x="0" y="0"/>
          <a:ext cx="0" cy="0"/>
          <a:chOff x="0" y="0"/>
          <a:chExt cx="0" cy="0"/>
        </a:xfrm>
      </p:grpSpPr>
      <p:sp>
        <p:nvSpPr>
          <p:cNvPr id="2233" name="Google Shape;2233;g2863c0e7a9d_1_655"/>
          <p:cNvSpPr txBox="1"/>
          <p:nvPr/>
        </p:nvSpPr>
        <p:spPr>
          <a:xfrm>
            <a:off x="1768509" y="111160"/>
            <a:ext cx="5607000" cy="954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600"/>
              <a:buFont typeface="Arial"/>
              <a:buNone/>
            </a:pPr>
            <a:r>
              <a:rPr lang="en-US" sz="5600">
                <a:solidFill>
                  <a:srgbClr val="FFC000"/>
                </a:solidFill>
                <a:latin typeface="Calibri"/>
                <a:ea typeface="Calibri"/>
                <a:cs typeface="Calibri"/>
                <a:sym typeface="Calibri"/>
              </a:rPr>
              <a:t>Demonstration</a:t>
            </a:r>
            <a:endParaRPr b="0" i="0" sz="1400" u="none" cap="none" strike="noStrike">
              <a:solidFill>
                <a:srgbClr val="000000"/>
              </a:solidFill>
              <a:latin typeface="Arial"/>
              <a:ea typeface="Arial"/>
              <a:cs typeface="Arial"/>
              <a:sym typeface="Arial"/>
            </a:endParaRPr>
          </a:p>
        </p:txBody>
      </p:sp>
      <p:pic>
        <p:nvPicPr>
          <p:cNvPr id="2234" name="Google Shape;2234;g2863c0e7a9d_1_655"/>
          <p:cNvPicPr preferRelativeResize="0"/>
          <p:nvPr/>
        </p:nvPicPr>
        <p:blipFill>
          <a:blip r:embed="rId3">
            <a:alphaModFix/>
          </a:blip>
          <a:stretch>
            <a:fillRect/>
          </a:stretch>
        </p:blipFill>
        <p:spPr>
          <a:xfrm>
            <a:off x="152400" y="184440"/>
            <a:ext cx="807725" cy="807725"/>
          </a:xfrm>
          <a:prstGeom prst="rect">
            <a:avLst/>
          </a:prstGeom>
          <a:noFill/>
          <a:ln>
            <a:noFill/>
          </a:ln>
        </p:spPr>
      </p:pic>
      <p:pic>
        <p:nvPicPr>
          <p:cNvPr id="2235" name="Google Shape;2235;g2863c0e7a9d_1_655"/>
          <p:cNvPicPr preferRelativeResize="0"/>
          <p:nvPr/>
        </p:nvPicPr>
        <p:blipFill>
          <a:blip r:embed="rId4">
            <a:alphaModFix/>
          </a:blip>
          <a:stretch>
            <a:fillRect/>
          </a:stretch>
        </p:blipFill>
        <p:spPr>
          <a:xfrm>
            <a:off x="152400" y="1217860"/>
            <a:ext cx="3946662" cy="5487739"/>
          </a:xfrm>
          <a:prstGeom prst="rect">
            <a:avLst/>
          </a:prstGeom>
          <a:noFill/>
          <a:ln>
            <a:noFill/>
          </a:ln>
        </p:spPr>
      </p:pic>
      <p:pic>
        <p:nvPicPr>
          <p:cNvPr id="2236" name="Google Shape;2236;g2863c0e7a9d_1_655"/>
          <p:cNvPicPr preferRelativeResize="0"/>
          <p:nvPr/>
        </p:nvPicPr>
        <p:blipFill>
          <a:blip r:embed="rId5">
            <a:alphaModFix/>
          </a:blip>
          <a:stretch>
            <a:fillRect/>
          </a:stretch>
        </p:blipFill>
        <p:spPr>
          <a:xfrm>
            <a:off x="4175262" y="1568385"/>
            <a:ext cx="4740138" cy="4324564"/>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1" name="Shape 2241"/>
        <p:cNvGrpSpPr/>
        <p:nvPr/>
      </p:nvGrpSpPr>
      <p:grpSpPr>
        <a:xfrm>
          <a:off x="0" y="0"/>
          <a:ext cx="0" cy="0"/>
          <a:chOff x="0" y="0"/>
          <a:chExt cx="0" cy="0"/>
        </a:xfrm>
      </p:grpSpPr>
      <p:pic>
        <p:nvPicPr>
          <p:cNvPr id="2242" name="Google Shape;2242;p62"/>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6" name="Shape 2246"/>
        <p:cNvGrpSpPr/>
        <p:nvPr/>
      </p:nvGrpSpPr>
      <p:grpSpPr>
        <a:xfrm>
          <a:off x="0" y="0"/>
          <a:ext cx="0" cy="0"/>
          <a:chOff x="0" y="0"/>
          <a:chExt cx="0" cy="0"/>
        </a:xfrm>
      </p:grpSpPr>
      <p:pic>
        <p:nvPicPr>
          <p:cNvPr descr="IEP Translation – Communication from OSEP regarding the ..." id="2247" name="Google Shape;2247;p1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2248" name="Google Shape;2248;p1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2249" name="Google Shape;2249;p1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2250" name="Google Shape;2250;p1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Was Created With Resources From:</a:t>
            </a:r>
            <a:endParaRPr b="0" i="0" sz="1400" u="none" cap="none" strike="noStrike">
              <a:solidFill>
                <a:srgbClr val="000000"/>
              </a:solidFill>
              <a:latin typeface="Arial"/>
              <a:ea typeface="Arial"/>
              <a:cs typeface="Arial"/>
              <a:sym typeface="Arial"/>
            </a:endParaRPr>
          </a:p>
        </p:txBody>
      </p:sp>
      <p:sp>
        <p:nvSpPr>
          <p:cNvPr id="2251" name="Google Shape;2251;p1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descr="Questions" id="252" name="Google Shape;252;gd96993b0a5_0_44"/>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descr="Questions" id="258" name="Google Shape;258;g25f381583a0_0_994"/>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9" name="Google Shape;259;g25f381583a0_0_994"/>
          <p:cNvPicPr preferRelativeResize="0"/>
          <p:nvPr/>
        </p:nvPicPr>
        <p:blipFill>
          <a:blip r:embed="rId4">
            <a:alphaModFix/>
          </a:blip>
          <a:stretch>
            <a:fillRect/>
          </a:stretch>
        </p:blipFill>
        <p:spPr>
          <a:xfrm>
            <a:off x="258688" y="576461"/>
            <a:ext cx="8626625" cy="606906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g28640247ed3_0_0"/>
          <p:cNvSpPr txBox="1"/>
          <p:nvPr/>
        </p:nvSpPr>
        <p:spPr>
          <a:xfrm>
            <a:off x="1632900" y="211015"/>
            <a:ext cx="5878200" cy="1723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lang="en-US" sz="8800">
                <a:solidFill>
                  <a:schemeClr val="dk1"/>
                </a:solidFill>
                <a:latin typeface="Calibri"/>
                <a:ea typeface="Calibri"/>
                <a:cs typeface="Calibri"/>
                <a:sym typeface="Calibri"/>
              </a:rPr>
              <a:t>Wave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6" name="Google Shape;126;g28640247ed3_0_0"/>
          <p:cNvSpPr/>
          <p:nvPr/>
        </p:nvSpPr>
        <p:spPr>
          <a:xfrm>
            <a:off x="170822" y="211015"/>
            <a:ext cx="1095228" cy="683316"/>
          </a:xfrm>
          <a:prstGeom prst="cloud">
            <a:avLst/>
          </a:prstGeom>
          <a:gradFill>
            <a:gsLst>
              <a:gs pos="0">
                <a:srgbClr val="FF932B"/>
              </a:gs>
              <a:gs pos="100000">
                <a:srgbClr val="FFB673"/>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7" name="Google Shape;127;g28640247ed3_0_0"/>
          <p:cNvSpPr txBox="1"/>
          <p:nvPr/>
        </p:nvSpPr>
        <p:spPr>
          <a:xfrm>
            <a:off x="366765" y="367993"/>
            <a:ext cx="703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pic>
        <p:nvPicPr>
          <p:cNvPr id="128" name="Google Shape;128;g28640247ed3_0_0"/>
          <p:cNvPicPr preferRelativeResize="0"/>
          <p:nvPr/>
        </p:nvPicPr>
        <p:blipFill rotWithShape="1">
          <a:blip r:embed="rId3">
            <a:alphaModFix/>
          </a:blip>
          <a:srcRect b="0" l="10648" r="10530" t="0"/>
          <a:stretch/>
        </p:blipFill>
        <p:spPr>
          <a:xfrm>
            <a:off x="1268450" y="1752675"/>
            <a:ext cx="6607099" cy="46183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descr="Questions" id="265" name="Google Shape;265;g286db8e9d83_0_131"/>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g286db8e9d83_0_131"/>
          <p:cNvSpPr txBox="1"/>
          <p:nvPr/>
        </p:nvSpPr>
        <p:spPr>
          <a:xfrm>
            <a:off x="940376" y="954000"/>
            <a:ext cx="79596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Waves travel through a _____________.</a:t>
            </a:r>
            <a:endParaRPr b="1" i="0" sz="3600" u="none" cap="none" strike="noStrike">
              <a:solidFill>
                <a:schemeClr val="dk1"/>
              </a:solidFill>
              <a:latin typeface="Calibri"/>
              <a:ea typeface="Calibri"/>
              <a:cs typeface="Calibri"/>
              <a:sym typeface="Calibri"/>
            </a:endParaRPr>
          </a:p>
        </p:txBody>
      </p:sp>
      <p:sp>
        <p:nvSpPr>
          <p:cNvPr id="267" name="Google Shape;267;g286db8e9d83_0_131"/>
          <p:cNvSpPr txBox="1"/>
          <p:nvPr/>
        </p:nvSpPr>
        <p:spPr>
          <a:xfrm>
            <a:off x="1297450" y="2073100"/>
            <a:ext cx="5965800" cy="17547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chemeClr val="dk1"/>
              </a:buClr>
              <a:buSzPts val="3600"/>
              <a:buFont typeface="Calibri"/>
              <a:buAutoNum type="alphaLcPeriod"/>
            </a:pPr>
            <a:r>
              <a:rPr lang="en-US" sz="3600">
                <a:solidFill>
                  <a:schemeClr val="dk1"/>
                </a:solidFill>
                <a:latin typeface="Calibri"/>
                <a:ea typeface="Calibri"/>
                <a:cs typeface="Calibri"/>
                <a:sym typeface="Calibri"/>
              </a:rPr>
              <a:t>Medium</a:t>
            </a:r>
            <a:endParaRPr sz="3600">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3600"/>
              <a:buFont typeface="Calibri"/>
              <a:buAutoNum type="alphaLcPeriod"/>
            </a:pPr>
            <a:r>
              <a:rPr lang="en-US" sz="3600">
                <a:solidFill>
                  <a:schemeClr val="dk1"/>
                </a:solidFill>
                <a:latin typeface="Calibri"/>
                <a:ea typeface="Calibri"/>
                <a:cs typeface="Calibri"/>
                <a:sym typeface="Calibri"/>
              </a:rPr>
              <a:t>Mountain</a:t>
            </a:r>
            <a:endParaRPr sz="3600">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3600"/>
              <a:buFont typeface="Calibri"/>
              <a:buAutoNum type="alphaLcPeriod"/>
            </a:pPr>
            <a:r>
              <a:rPr lang="en-US" sz="3600">
                <a:solidFill>
                  <a:schemeClr val="dk1"/>
                </a:solidFill>
                <a:latin typeface="Calibri"/>
                <a:ea typeface="Calibri"/>
                <a:cs typeface="Calibri"/>
                <a:sym typeface="Calibri"/>
              </a:rPr>
              <a:t>Energy</a:t>
            </a:r>
            <a:endParaRPr sz="3600">
              <a:solidFill>
                <a:schemeClr val="dk1"/>
              </a:solidFill>
              <a:latin typeface="Calibri"/>
              <a:ea typeface="Calibri"/>
              <a:cs typeface="Calibri"/>
              <a:sym typeface="Calibri"/>
            </a:endParaRPr>
          </a:p>
        </p:txBody>
      </p:sp>
      <p:pic>
        <p:nvPicPr>
          <p:cNvPr id="268" name="Google Shape;268;g286db8e9d83_0_131"/>
          <p:cNvPicPr preferRelativeResize="0"/>
          <p:nvPr/>
        </p:nvPicPr>
        <p:blipFill>
          <a:blip r:embed="rId4">
            <a:alphaModFix/>
          </a:blip>
          <a:stretch>
            <a:fillRect/>
          </a:stretch>
        </p:blipFill>
        <p:spPr>
          <a:xfrm>
            <a:off x="940375" y="4114800"/>
            <a:ext cx="3693355" cy="2084822"/>
          </a:xfrm>
          <a:prstGeom prst="rect">
            <a:avLst/>
          </a:prstGeom>
          <a:noFill/>
          <a:ln>
            <a:noFill/>
          </a:ln>
        </p:spPr>
      </p:pic>
      <p:pic>
        <p:nvPicPr>
          <p:cNvPr id="269" name="Google Shape;269;g286db8e9d83_0_131"/>
          <p:cNvPicPr preferRelativeResize="0"/>
          <p:nvPr/>
        </p:nvPicPr>
        <p:blipFill>
          <a:blip r:embed="rId5">
            <a:alphaModFix/>
          </a:blip>
          <a:stretch>
            <a:fillRect/>
          </a:stretch>
        </p:blipFill>
        <p:spPr>
          <a:xfrm>
            <a:off x="4572000" y="4114800"/>
            <a:ext cx="3631624" cy="20848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descr="Questions" id="275" name="Google Shape;275;g286db8e9d83_0_142"/>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6" name="Google Shape;276;g286db8e9d83_0_142"/>
          <p:cNvSpPr txBox="1"/>
          <p:nvPr/>
        </p:nvSpPr>
        <p:spPr>
          <a:xfrm>
            <a:off x="1297450" y="2073100"/>
            <a:ext cx="5965800" cy="17547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FF0000"/>
              </a:buClr>
              <a:buSzPts val="3600"/>
              <a:buFont typeface="Calibri"/>
              <a:buAutoNum type="alphaLcPeriod"/>
            </a:pPr>
            <a:r>
              <a:rPr b="1" lang="en-US" sz="3600">
                <a:solidFill>
                  <a:srgbClr val="FF0000"/>
                </a:solidFill>
                <a:latin typeface="Calibri"/>
                <a:ea typeface="Calibri"/>
                <a:cs typeface="Calibri"/>
                <a:sym typeface="Calibri"/>
              </a:rPr>
              <a:t>Medium</a:t>
            </a:r>
            <a:endParaRPr b="1" sz="3600">
              <a:solidFill>
                <a:srgbClr val="FF0000"/>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3600"/>
              <a:buFont typeface="Calibri"/>
              <a:buAutoNum type="alphaLcPeriod"/>
            </a:pPr>
            <a:r>
              <a:rPr lang="en-US" sz="3600">
                <a:solidFill>
                  <a:schemeClr val="dk1"/>
                </a:solidFill>
                <a:latin typeface="Calibri"/>
                <a:ea typeface="Calibri"/>
                <a:cs typeface="Calibri"/>
                <a:sym typeface="Calibri"/>
              </a:rPr>
              <a:t>Mountain</a:t>
            </a:r>
            <a:endParaRPr sz="3600">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3600"/>
              <a:buFont typeface="Calibri"/>
              <a:buAutoNum type="alphaLcPeriod"/>
            </a:pPr>
            <a:r>
              <a:rPr lang="en-US" sz="3600">
                <a:solidFill>
                  <a:schemeClr val="dk1"/>
                </a:solidFill>
                <a:latin typeface="Calibri"/>
                <a:ea typeface="Calibri"/>
                <a:cs typeface="Calibri"/>
                <a:sym typeface="Calibri"/>
              </a:rPr>
              <a:t>Energy</a:t>
            </a:r>
            <a:endParaRPr sz="3600">
              <a:solidFill>
                <a:schemeClr val="dk1"/>
              </a:solidFill>
              <a:latin typeface="Calibri"/>
              <a:ea typeface="Calibri"/>
              <a:cs typeface="Calibri"/>
              <a:sym typeface="Calibri"/>
            </a:endParaRPr>
          </a:p>
        </p:txBody>
      </p:sp>
      <p:pic>
        <p:nvPicPr>
          <p:cNvPr id="277" name="Google Shape;277;g286db8e9d83_0_142"/>
          <p:cNvPicPr preferRelativeResize="0"/>
          <p:nvPr/>
        </p:nvPicPr>
        <p:blipFill>
          <a:blip r:embed="rId4">
            <a:alphaModFix/>
          </a:blip>
          <a:stretch>
            <a:fillRect/>
          </a:stretch>
        </p:blipFill>
        <p:spPr>
          <a:xfrm>
            <a:off x="940375" y="4114800"/>
            <a:ext cx="3693355" cy="2084822"/>
          </a:xfrm>
          <a:prstGeom prst="rect">
            <a:avLst/>
          </a:prstGeom>
          <a:noFill/>
          <a:ln>
            <a:noFill/>
          </a:ln>
        </p:spPr>
      </p:pic>
      <p:pic>
        <p:nvPicPr>
          <p:cNvPr id="278" name="Google Shape;278;g286db8e9d83_0_142"/>
          <p:cNvPicPr preferRelativeResize="0"/>
          <p:nvPr/>
        </p:nvPicPr>
        <p:blipFill>
          <a:blip r:embed="rId5">
            <a:alphaModFix/>
          </a:blip>
          <a:stretch>
            <a:fillRect/>
          </a:stretch>
        </p:blipFill>
        <p:spPr>
          <a:xfrm>
            <a:off x="4572000" y="4114800"/>
            <a:ext cx="3631624" cy="2084825"/>
          </a:xfrm>
          <a:prstGeom prst="rect">
            <a:avLst/>
          </a:prstGeom>
          <a:noFill/>
          <a:ln>
            <a:noFill/>
          </a:ln>
        </p:spPr>
      </p:pic>
      <p:sp>
        <p:nvSpPr>
          <p:cNvPr id="279" name="Google Shape;279;g286db8e9d83_0_142"/>
          <p:cNvSpPr txBox="1"/>
          <p:nvPr/>
        </p:nvSpPr>
        <p:spPr>
          <a:xfrm>
            <a:off x="940376" y="954000"/>
            <a:ext cx="79596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Waves travel through a _____________.</a:t>
            </a:r>
            <a:endParaRPr b="1" i="0" sz="36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descr="Artificial Intelligence" id="285" name="Google Shape;285;g25e11802ac4_0_41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286" name="Google Shape;286;g25e11802ac4_0_419"/>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descr="Artificial Intelligence" id="292" name="Google Shape;292;g286db8e9d83_0_9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293" name="Google Shape;293;g286db8e9d83_0_90"/>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294" name="Google Shape;294;g286db8e9d83_0_90"/>
          <p:cNvPicPr preferRelativeResize="0"/>
          <p:nvPr/>
        </p:nvPicPr>
        <p:blipFill>
          <a:blip r:embed="rId5">
            <a:alphaModFix/>
          </a:blip>
          <a:stretch>
            <a:fillRect/>
          </a:stretch>
        </p:blipFill>
        <p:spPr>
          <a:xfrm>
            <a:off x="501000" y="1507527"/>
            <a:ext cx="8142000" cy="4590699"/>
          </a:xfrm>
          <a:prstGeom prst="rect">
            <a:avLst/>
          </a:prstGeom>
          <a:noFill/>
          <a:ln>
            <a:noFill/>
          </a:ln>
        </p:spPr>
      </p:pic>
      <p:sp>
        <p:nvSpPr>
          <p:cNvPr id="295" name="Google Shape;295;g286db8e9d83_0_90"/>
          <p:cNvSpPr txBox="1"/>
          <p:nvPr/>
        </p:nvSpPr>
        <p:spPr>
          <a:xfrm>
            <a:off x="1352475" y="276925"/>
            <a:ext cx="7385700" cy="107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700">
                <a:solidFill>
                  <a:schemeClr val="dk1"/>
                </a:solidFill>
                <a:latin typeface="Calibri"/>
                <a:ea typeface="Calibri"/>
                <a:cs typeface="Calibri"/>
                <a:sym typeface="Calibri"/>
              </a:rPr>
              <a:t>Waves in the ocean move energy from one place to another.</a:t>
            </a:r>
            <a:endParaRPr sz="29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descr="Artificial Intelligence" id="301" name="Google Shape;301;g27e576c1a67_0_79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02" name="Google Shape;302;g27e576c1a67_0_796"/>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303" name="Google Shape;303;g27e576c1a67_0_796"/>
          <p:cNvPicPr preferRelativeResize="0"/>
          <p:nvPr/>
        </p:nvPicPr>
        <p:blipFill>
          <a:blip r:embed="rId5">
            <a:alphaModFix/>
          </a:blip>
          <a:stretch>
            <a:fillRect/>
          </a:stretch>
        </p:blipFill>
        <p:spPr>
          <a:xfrm>
            <a:off x="752850" y="1567775"/>
            <a:ext cx="7638300" cy="4296551"/>
          </a:xfrm>
          <a:prstGeom prst="rect">
            <a:avLst/>
          </a:prstGeom>
          <a:noFill/>
          <a:ln>
            <a:noFill/>
          </a:ln>
        </p:spPr>
      </p:pic>
      <p:sp>
        <p:nvSpPr>
          <p:cNvPr id="304" name="Google Shape;304;g27e576c1a67_0_796"/>
          <p:cNvSpPr txBox="1"/>
          <p:nvPr/>
        </p:nvSpPr>
        <p:spPr>
          <a:xfrm>
            <a:off x="1104550" y="489575"/>
            <a:ext cx="7452000" cy="1078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700">
                <a:solidFill>
                  <a:schemeClr val="dk1"/>
                </a:solidFill>
                <a:latin typeface="Calibri"/>
                <a:ea typeface="Calibri"/>
                <a:cs typeface="Calibri"/>
                <a:sym typeface="Calibri"/>
              </a:rPr>
              <a:t>All sounds travel as waves. They move sound energy from place to place.</a:t>
            </a:r>
            <a:endParaRPr sz="27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descr="Artificial Intelligence" id="310" name="Google Shape;310;g27e576c1a67_0_80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311" name="Google Shape;311;g27e576c1a67_0_803"/>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312" name="Google Shape;312;g27e576c1a67_0_803"/>
          <p:cNvPicPr preferRelativeResize="0"/>
          <p:nvPr/>
        </p:nvPicPr>
        <p:blipFill>
          <a:blip r:embed="rId5">
            <a:alphaModFix/>
          </a:blip>
          <a:stretch>
            <a:fillRect/>
          </a:stretch>
        </p:blipFill>
        <p:spPr>
          <a:xfrm>
            <a:off x="152400" y="1852400"/>
            <a:ext cx="8839200" cy="2514600"/>
          </a:xfrm>
          <a:prstGeom prst="rect">
            <a:avLst/>
          </a:prstGeom>
          <a:noFill/>
          <a:ln>
            <a:noFill/>
          </a:ln>
        </p:spPr>
      </p:pic>
      <p:sp>
        <p:nvSpPr>
          <p:cNvPr id="313" name="Google Shape;313;g27e576c1a67_0_803"/>
          <p:cNvSpPr txBox="1"/>
          <p:nvPr/>
        </p:nvSpPr>
        <p:spPr>
          <a:xfrm>
            <a:off x="384000" y="849588"/>
            <a:ext cx="9729300" cy="554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400">
                <a:solidFill>
                  <a:schemeClr val="dk1"/>
                </a:solidFill>
                <a:latin typeface="Calibri"/>
                <a:ea typeface="Calibri"/>
                <a:cs typeface="Calibri"/>
                <a:sym typeface="Calibri"/>
              </a:rPr>
              <a:t>Light also travels as waves. It moves light energy from place to place.</a:t>
            </a:r>
            <a:endParaRPr sz="24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descr="Questions" id="319" name="Google Shape;319;g25e11802ac4_0_597"/>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g28640247ed3_0_795"/>
          <p:cNvSpPr txBox="1"/>
          <p:nvPr/>
        </p:nvSpPr>
        <p:spPr>
          <a:xfrm>
            <a:off x="2280974" y="526376"/>
            <a:ext cx="45819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True or False: </a:t>
            </a:r>
            <a:endParaRPr sz="36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Sound travels in waves. </a:t>
            </a:r>
            <a:endParaRPr b="0" i="0" sz="3600" u="none" cap="none" strike="noStrike">
              <a:solidFill>
                <a:schemeClr val="dk1"/>
              </a:solidFill>
              <a:latin typeface="Calibri"/>
              <a:ea typeface="Calibri"/>
              <a:cs typeface="Calibri"/>
              <a:sym typeface="Calibri"/>
            </a:endParaRPr>
          </a:p>
        </p:txBody>
      </p:sp>
      <p:sp>
        <p:nvSpPr>
          <p:cNvPr descr="Questions" id="326" name="Google Shape;326;g28640247ed3_0_79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7" name="Google Shape;327;g28640247ed3_0_795"/>
          <p:cNvPicPr preferRelativeResize="0"/>
          <p:nvPr/>
        </p:nvPicPr>
        <p:blipFill>
          <a:blip r:embed="rId4">
            <a:alphaModFix/>
          </a:blip>
          <a:stretch>
            <a:fillRect/>
          </a:stretch>
        </p:blipFill>
        <p:spPr>
          <a:xfrm>
            <a:off x="1423413" y="2349575"/>
            <a:ext cx="6297175" cy="35421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g286db8e9d83_0_101"/>
          <p:cNvSpPr txBox="1"/>
          <p:nvPr/>
        </p:nvSpPr>
        <p:spPr>
          <a:xfrm>
            <a:off x="2280974" y="526376"/>
            <a:ext cx="45819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1" lang="en-US" sz="3600">
                <a:solidFill>
                  <a:srgbClr val="FF0000"/>
                </a:solidFill>
                <a:latin typeface="Calibri"/>
                <a:ea typeface="Calibri"/>
                <a:cs typeface="Calibri"/>
                <a:sym typeface="Calibri"/>
              </a:rPr>
              <a:t>True:</a:t>
            </a:r>
            <a:endParaRPr b="1" sz="3600">
              <a:solidFill>
                <a:srgbClr val="FF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Sound travels in waves. </a:t>
            </a:r>
            <a:endParaRPr b="0" i="0" sz="3600" u="none" cap="none" strike="noStrike">
              <a:solidFill>
                <a:schemeClr val="dk1"/>
              </a:solidFill>
              <a:latin typeface="Calibri"/>
              <a:ea typeface="Calibri"/>
              <a:cs typeface="Calibri"/>
              <a:sym typeface="Calibri"/>
            </a:endParaRPr>
          </a:p>
        </p:txBody>
      </p:sp>
      <p:sp>
        <p:nvSpPr>
          <p:cNvPr descr="Questions" id="334" name="Google Shape;334;g286db8e9d83_0_10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5" name="Google Shape;335;g286db8e9d83_0_101"/>
          <p:cNvPicPr preferRelativeResize="0"/>
          <p:nvPr/>
        </p:nvPicPr>
        <p:blipFill>
          <a:blip r:embed="rId4">
            <a:alphaModFix/>
          </a:blip>
          <a:stretch>
            <a:fillRect/>
          </a:stretch>
        </p:blipFill>
        <p:spPr>
          <a:xfrm>
            <a:off x="1423413" y="2349575"/>
            <a:ext cx="6297175" cy="354217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0" name="Shape 340"/>
        <p:cNvGrpSpPr/>
        <p:nvPr/>
      </p:nvGrpSpPr>
      <p:grpSpPr>
        <a:xfrm>
          <a:off x="0" y="0"/>
          <a:ext cx="0" cy="0"/>
          <a:chOff x="0" y="0"/>
          <a:chExt cx="0" cy="0"/>
        </a:xfrm>
      </p:grpSpPr>
      <p:sp>
        <p:nvSpPr>
          <p:cNvPr id="341" name="Google Shape;341;g28640247ed3_1_271"/>
          <p:cNvSpPr txBox="1"/>
          <p:nvPr/>
        </p:nvSpPr>
        <p:spPr>
          <a:xfrm>
            <a:off x="849551" y="421100"/>
            <a:ext cx="79596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Light waves are ________ moving from place to place.</a:t>
            </a:r>
            <a:endParaRPr b="1" i="0" sz="3600" u="none" cap="none" strike="noStrike">
              <a:solidFill>
                <a:schemeClr val="dk1"/>
              </a:solidFill>
              <a:latin typeface="Calibri"/>
              <a:ea typeface="Calibri"/>
              <a:cs typeface="Calibri"/>
              <a:sym typeface="Calibri"/>
            </a:endParaRPr>
          </a:p>
        </p:txBody>
      </p:sp>
      <p:sp>
        <p:nvSpPr>
          <p:cNvPr descr="Questions" id="342" name="Google Shape;342;g28640247ed3_1_27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g28640247ed3_1_271"/>
          <p:cNvSpPr txBox="1"/>
          <p:nvPr/>
        </p:nvSpPr>
        <p:spPr>
          <a:xfrm>
            <a:off x="849542" y="1318161"/>
            <a:ext cx="17154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4" name="Google Shape;344;g28640247ed3_1_271"/>
          <p:cNvSpPr txBox="1"/>
          <p:nvPr/>
        </p:nvSpPr>
        <p:spPr>
          <a:xfrm>
            <a:off x="1297450" y="2073100"/>
            <a:ext cx="5965800" cy="17547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chemeClr val="dk1"/>
              </a:buClr>
              <a:buSzPts val="3600"/>
              <a:buFont typeface="Calibri"/>
              <a:buAutoNum type="alphaLcPeriod"/>
            </a:pPr>
            <a:r>
              <a:rPr lang="en-US" sz="3600">
                <a:solidFill>
                  <a:schemeClr val="dk1"/>
                </a:solidFill>
                <a:latin typeface="Calibri"/>
                <a:ea typeface="Calibri"/>
                <a:cs typeface="Calibri"/>
                <a:sym typeface="Calibri"/>
              </a:rPr>
              <a:t>Cells</a:t>
            </a:r>
            <a:endParaRPr sz="3600">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3600"/>
              <a:buFont typeface="Calibri"/>
              <a:buAutoNum type="alphaLcPeriod"/>
            </a:pPr>
            <a:r>
              <a:rPr lang="en-US" sz="3600">
                <a:solidFill>
                  <a:schemeClr val="dk1"/>
                </a:solidFill>
                <a:latin typeface="Calibri"/>
                <a:ea typeface="Calibri"/>
                <a:cs typeface="Calibri"/>
                <a:sym typeface="Calibri"/>
              </a:rPr>
              <a:t>Cold</a:t>
            </a:r>
            <a:endParaRPr sz="3600">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3600"/>
              <a:buFont typeface="Calibri"/>
              <a:buAutoNum type="alphaLcPeriod"/>
            </a:pPr>
            <a:r>
              <a:rPr lang="en-US" sz="3600">
                <a:solidFill>
                  <a:schemeClr val="dk1"/>
                </a:solidFill>
                <a:latin typeface="Calibri"/>
                <a:ea typeface="Calibri"/>
                <a:cs typeface="Calibri"/>
                <a:sym typeface="Calibri"/>
              </a:rPr>
              <a:t>Energy</a:t>
            </a:r>
            <a:endParaRPr sz="3600">
              <a:solidFill>
                <a:schemeClr val="dk1"/>
              </a:solidFill>
              <a:latin typeface="Calibri"/>
              <a:ea typeface="Calibri"/>
              <a:cs typeface="Calibri"/>
              <a:sym typeface="Calibri"/>
            </a:endParaRPr>
          </a:p>
        </p:txBody>
      </p:sp>
      <p:pic>
        <p:nvPicPr>
          <p:cNvPr id="345" name="Google Shape;345;g28640247ed3_1_271"/>
          <p:cNvPicPr preferRelativeResize="0"/>
          <p:nvPr/>
        </p:nvPicPr>
        <p:blipFill>
          <a:blip r:embed="rId4">
            <a:alphaModFix/>
          </a:blip>
          <a:stretch>
            <a:fillRect/>
          </a:stretch>
        </p:blipFill>
        <p:spPr>
          <a:xfrm>
            <a:off x="1297438" y="4414868"/>
            <a:ext cx="7063826" cy="200953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descr="Lightbulb and gear" id="134" name="Google Shape;134;g28640247ed3_0_83"/>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g28640247ed3_0_83"/>
          <p:cNvSpPr txBox="1"/>
          <p:nvPr/>
        </p:nvSpPr>
        <p:spPr>
          <a:xfrm>
            <a:off x="722555" y="18065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3000" u="none" cap="none" strike="noStrike">
                <a:solidFill>
                  <a:schemeClr val="dk1"/>
                </a:solidFill>
                <a:latin typeface="Calibri"/>
                <a:ea typeface="Calibri"/>
                <a:cs typeface="Calibri"/>
                <a:sym typeface="Calibri"/>
              </a:rPr>
              <a:t>What are the properties of waves and how are they related?</a:t>
            </a:r>
            <a:endParaRPr b="0" i="0" sz="1400" u="none" cap="none" strike="noStrike">
              <a:solidFill>
                <a:srgbClr val="000000"/>
              </a:solidFill>
              <a:latin typeface="Arial"/>
              <a:ea typeface="Arial"/>
              <a:cs typeface="Arial"/>
              <a:sym typeface="Arial"/>
            </a:endParaRPr>
          </a:p>
        </p:txBody>
      </p:sp>
      <p:grpSp>
        <p:nvGrpSpPr>
          <p:cNvPr id="136" name="Google Shape;136;g28640247ed3_0_83"/>
          <p:cNvGrpSpPr/>
          <p:nvPr/>
        </p:nvGrpSpPr>
        <p:grpSpPr>
          <a:xfrm>
            <a:off x="128116" y="4560690"/>
            <a:ext cx="3500312" cy="2214074"/>
            <a:chOff x="1239039" y="2403344"/>
            <a:chExt cx="6259500" cy="2522586"/>
          </a:xfrm>
        </p:grpSpPr>
        <p:sp>
          <p:nvSpPr>
            <p:cNvPr id="137" name="Google Shape;137;g28640247ed3_0_83"/>
            <p:cNvSpPr/>
            <p:nvPr/>
          </p:nvSpPr>
          <p:spPr>
            <a:xfrm>
              <a:off x="3921643" y="2403344"/>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8" name="Google Shape;138;g28640247ed3_0_83"/>
            <p:cNvSpPr/>
            <p:nvPr/>
          </p:nvSpPr>
          <p:spPr>
            <a:xfrm>
              <a:off x="3921643" y="4024430"/>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139" name="Google Shape;139;g28640247ed3_0_83"/>
            <p:cNvCxnSpPr/>
            <p:nvPr/>
          </p:nvCxnSpPr>
          <p:spPr>
            <a:xfrm>
              <a:off x="1239039" y="2835958"/>
              <a:ext cx="62595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647"/>
                </a:srgbClr>
              </a:outerShdw>
            </a:effectLst>
          </p:spPr>
        </p:cxnSp>
        <p:cxnSp>
          <p:nvCxnSpPr>
            <p:cNvPr id="140" name="Google Shape;140;g28640247ed3_0_83"/>
            <p:cNvCxnSpPr/>
            <p:nvPr/>
          </p:nvCxnSpPr>
          <p:spPr>
            <a:xfrm>
              <a:off x="3152216" y="4475142"/>
              <a:ext cx="23379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647"/>
                </a:srgbClr>
              </a:outerShdw>
            </a:effectLst>
          </p:spPr>
        </p:cxnSp>
      </p:grpSp>
      <p:pic>
        <p:nvPicPr>
          <p:cNvPr id="141" name="Google Shape;141;g28640247ed3_0_83"/>
          <p:cNvPicPr preferRelativeResize="0"/>
          <p:nvPr/>
        </p:nvPicPr>
        <p:blipFill rotWithShape="1">
          <a:blip r:embed="rId4">
            <a:alphaModFix/>
          </a:blip>
          <a:srcRect b="-26381" l="0" r="0" t="-26382"/>
          <a:stretch/>
        </p:blipFill>
        <p:spPr>
          <a:xfrm>
            <a:off x="4022688" y="956929"/>
            <a:ext cx="4748001" cy="2732922"/>
          </a:xfrm>
          <a:prstGeom prst="rect">
            <a:avLst/>
          </a:prstGeom>
          <a:noFill/>
          <a:ln>
            <a:noFill/>
          </a:ln>
        </p:spPr>
      </p:pic>
      <p:pic>
        <p:nvPicPr>
          <p:cNvPr descr="frequency.jpg" id="142" name="Google Shape;142;g28640247ed3_0_83"/>
          <p:cNvPicPr preferRelativeResize="0"/>
          <p:nvPr/>
        </p:nvPicPr>
        <p:blipFill rotWithShape="1">
          <a:blip r:embed="rId5">
            <a:alphaModFix/>
          </a:blip>
          <a:srcRect b="0" l="-18191" r="-18177" t="0"/>
          <a:stretch/>
        </p:blipFill>
        <p:spPr>
          <a:xfrm>
            <a:off x="-304072" y="1966615"/>
            <a:ext cx="4122058" cy="2455172"/>
          </a:xfrm>
          <a:prstGeom prst="rect">
            <a:avLst/>
          </a:prstGeom>
          <a:noFill/>
          <a:ln>
            <a:noFill/>
          </a:ln>
        </p:spPr>
      </p:pic>
      <p:pic>
        <p:nvPicPr>
          <p:cNvPr descr="schoolphysics ::Welcome::" id="143" name="Google Shape;143;g28640247ed3_0_83"/>
          <p:cNvPicPr preferRelativeResize="0"/>
          <p:nvPr/>
        </p:nvPicPr>
        <p:blipFill rotWithShape="1">
          <a:blip r:embed="rId6">
            <a:alphaModFix/>
          </a:blip>
          <a:srcRect b="0" l="0" r="0" t="0"/>
          <a:stretch/>
        </p:blipFill>
        <p:spPr>
          <a:xfrm>
            <a:off x="4116648" y="5072066"/>
            <a:ext cx="4560104" cy="1710028"/>
          </a:xfrm>
          <a:prstGeom prst="rect">
            <a:avLst/>
          </a:prstGeom>
          <a:noFill/>
          <a:ln>
            <a:noFill/>
          </a:ln>
        </p:spPr>
      </p:pic>
      <p:pic>
        <p:nvPicPr>
          <p:cNvPr descr="box.jpg" id="144" name="Google Shape;144;g28640247ed3_0_83"/>
          <p:cNvPicPr preferRelativeResize="0"/>
          <p:nvPr/>
        </p:nvPicPr>
        <p:blipFill rotWithShape="1">
          <a:blip r:embed="rId7">
            <a:alphaModFix/>
          </a:blip>
          <a:srcRect b="8725" l="0" r="0" t="8725"/>
          <a:stretch/>
        </p:blipFill>
        <p:spPr>
          <a:xfrm>
            <a:off x="5155998" y="3027212"/>
            <a:ext cx="3912904" cy="215762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descr="Questions" id="351" name="Google Shape;351;g286db8e9d83_0_11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2" name="Google Shape;352;g286db8e9d83_0_110"/>
          <p:cNvSpPr txBox="1"/>
          <p:nvPr/>
        </p:nvSpPr>
        <p:spPr>
          <a:xfrm>
            <a:off x="849542" y="1318161"/>
            <a:ext cx="1715400" cy="3078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g286db8e9d83_0_110"/>
          <p:cNvSpPr txBox="1"/>
          <p:nvPr/>
        </p:nvSpPr>
        <p:spPr>
          <a:xfrm>
            <a:off x="1297450" y="2073100"/>
            <a:ext cx="5965800" cy="1754700"/>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chemeClr val="dk1"/>
              </a:buClr>
              <a:buSzPts val="3600"/>
              <a:buFont typeface="Calibri"/>
              <a:buAutoNum type="alphaLcPeriod"/>
            </a:pPr>
            <a:r>
              <a:rPr lang="en-US" sz="3600">
                <a:solidFill>
                  <a:schemeClr val="dk1"/>
                </a:solidFill>
                <a:latin typeface="Calibri"/>
                <a:ea typeface="Calibri"/>
                <a:cs typeface="Calibri"/>
                <a:sym typeface="Calibri"/>
              </a:rPr>
              <a:t>Cells</a:t>
            </a:r>
            <a:endParaRPr sz="3600">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chemeClr val="dk1"/>
              </a:buClr>
              <a:buSzPts val="3600"/>
              <a:buFont typeface="Calibri"/>
              <a:buAutoNum type="alphaLcPeriod"/>
            </a:pPr>
            <a:r>
              <a:rPr lang="en-US" sz="3600">
                <a:solidFill>
                  <a:schemeClr val="dk1"/>
                </a:solidFill>
                <a:latin typeface="Calibri"/>
                <a:ea typeface="Calibri"/>
                <a:cs typeface="Calibri"/>
                <a:sym typeface="Calibri"/>
              </a:rPr>
              <a:t>Cold</a:t>
            </a:r>
            <a:endParaRPr sz="3600">
              <a:solidFill>
                <a:schemeClr val="dk1"/>
              </a:solidFill>
              <a:latin typeface="Calibri"/>
              <a:ea typeface="Calibri"/>
              <a:cs typeface="Calibri"/>
              <a:sym typeface="Calibri"/>
            </a:endParaRPr>
          </a:p>
          <a:p>
            <a:pPr indent="-457200" lvl="0" marL="457200" marR="0" rtl="0" algn="l">
              <a:lnSpc>
                <a:spcPct val="100000"/>
              </a:lnSpc>
              <a:spcBef>
                <a:spcPts val="0"/>
              </a:spcBef>
              <a:spcAft>
                <a:spcPts val="0"/>
              </a:spcAft>
              <a:buClr>
                <a:srgbClr val="FF0000"/>
              </a:buClr>
              <a:buSzPts val="3600"/>
              <a:buFont typeface="Calibri"/>
              <a:buAutoNum type="alphaLcPeriod"/>
            </a:pPr>
            <a:r>
              <a:rPr b="1" lang="en-US" sz="3600">
                <a:solidFill>
                  <a:srgbClr val="FF0000"/>
                </a:solidFill>
                <a:latin typeface="Calibri"/>
                <a:ea typeface="Calibri"/>
                <a:cs typeface="Calibri"/>
                <a:sym typeface="Calibri"/>
              </a:rPr>
              <a:t>Energy</a:t>
            </a:r>
            <a:endParaRPr b="1" sz="3600">
              <a:solidFill>
                <a:srgbClr val="FF0000"/>
              </a:solidFill>
              <a:latin typeface="Calibri"/>
              <a:ea typeface="Calibri"/>
              <a:cs typeface="Calibri"/>
              <a:sym typeface="Calibri"/>
            </a:endParaRPr>
          </a:p>
        </p:txBody>
      </p:sp>
      <p:pic>
        <p:nvPicPr>
          <p:cNvPr id="354" name="Google Shape;354;g286db8e9d83_0_110"/>
          <p:cNvPicPr preferRelativeResize="0"/>
          <p:nvPr/>
        </p:nvPicPr>
        <p:blipFill>
          <a:blip r:embed="rId4">
            <a:alphaModFix/>
          </a:blip>
          <a:stretch>
            <a:fillRect/>
          </a:stretch>
        </p:blipFill>
        <p:spPr>
          <a:xfrm>
            <a:off x="1297438" y="4414868"/>
            <a:ext cx="7063826" cy="2009532"/>
          </a:xfrm>
          <a:prstGeom prst="rect">
            <a:avLst/>
          </a:prstGeom>
          <a:noFill/>
          <a:ln>
            <a:noFill/>
          </a:ln>
        </p:spPr>
      </p:pic>
      <p:sp>
        <p:nvSpPr>
          <p:cNvPr id="355" name="Google Shape;355;g286db8e9d83_0_110"/>
          <p:cNvSpPr txBox="1"/>
          <p:nvPr/>
        </p:nvSpPr>
        <p:spPr>
          <a:xfrm>
            <a:off x="849551" y="421100"/>
            <a:ext cx="79596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Light waves are ________ moving from place to place.</a:t>
            </a:r>
            <a:endParaRPr b="1" i="0" sz="3600" u="none" cap="none" strike="noStrike">
              <a:solidFill>
                <a:schemeClr val="dk1"/>
              </a:solidFill>
              <a:latin typeface="Calibri"/>
              <a:ea typeface="Calibri"/>
              <a:cs typeface="Calibri"/>
              <a:sym typeface="Calibri"/>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descr="Artificial Intelligence" id="361" name="Google Shape;361;g25e11802ac4_0_699"/>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362" name="Google Shape;362;g25e11802ac4_0_699"/>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descr="Artificial Intelligence" id="368" name="Google Shape;368;g25e11802ac4_0_8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369" name="Google Shape;369;g25e11802ac4_0_86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370" name="Google Shape;370;g25e11802ac4_0_864"/>
          <p:cNvPicPr preferRelativeResize="0"/>
          <p:nvPr/>
        </p:nvPicPr>
        <p:blipFill>
          <a:blip r:embed="rId5">
            <a:alphaModFix/>
          </a:blip>
          <a:stretch>
            <a:fillRect/>
          </a:stretch>
        </p:blipFill>
        <p:spPr>
          <a:xfrm>
            <a:off x="547113" y="1414050"/>
            <a:ext cx="8049773" cy="4528000"/>
          </a:xfrm>
          <a:prstGeom prst="rect">
            <a:avLst/>
          </a:prstGeom>
          <a:noFill/>
          <a:ln>
            <a:noFill/>
          </a:ln>
        </p:spPr>
      </p:pic>
      <p:sp>
        <p:nvSpPr>
          <p:cNvPr id="371" name="Google Shape;371;g25e11802ac4_0_864"/>
          <p:cNvSpPr txBox="1"/>
          <p:nvPr/>
        </p:nvSpPr>
        <p:spPr>
          <a:xfrm>
            <a:off x="1280800" y="447250"/>
            <a:ext cx="7661700" cy="892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300">
                <a:solidFill>
                  <a:schemeClr val="dk1"/>
                </a:solidFill>
                <a:latin typeface="Calibri"/>
                <a:ea typeface="Calibri"/>
                <a:cs typeface="Calibri"/>
                <a:sym typeface="Calibri"/>
              </a:rPr>
              <a:t>This rock is not moving, so it cannot create a repeated motion needed to make a wave. </a:t>
            </a:r>
            <a:endParaRPr sz="25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descr="Artificial Intelligence" id="377" name="Google Shape;377;g25e11802ac4_0_78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378" name="Google Shape;378;g25e11802ac4_0_780"/>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379" name="Google Shape;379;g25e11802ac4_0_780"/>
          <p:cNvPicPr preferRelativeResize="0"/>
          <p:nvPr/>
        </p:nvPicPr>
        <p:blipFill>
          <a:blip r:embed="rId5">
            <a:alphaModFix/>
          </a:blip>
          <a:stretch>
            <a:fillRect/>
          </a:stretch>
        </p:blipFill>
        <p:spPr>
          <a:xfrm>
            <a:off x="2198800" y="1743075"/>
            <a:ext cx="4607252" cy="4751073"/>
          </a:xfrm>
          <a:prstGeom prst="rect">
            <a:avLst/>
          </a:prstGeom>
          <a:noFill/>
          <a:ln>
            <a:noFill/>
          </a:ln>
        </p:spPr>
      </p:pic>
      <p:sp>
        <p:nvSpPr>
          <p:cNvPr id="380" name="Google Shape;380;g25e11802ac4_0_780"/>
          <p:cNvSpPr txBox="1"/>
          <p:nvPr/>
        </p:nvSpPr>
        <p:spPr>
          <a:xfrm>
            <a:off x="371125" y="704600"/>
            <a:ext cx="8262600" cy="86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200">
                <a:solidFill>
                  <a:schemeClr val="dk1"/>
                </a:solidFill>
                <a:latin typeface="Calibri"/>
                <a:ea typeface="Calibri"/>
                <a:cs typeface="Calibri"/>
                <a:sym typeface="Calibri"/>
              </a:rPr>
              <a:t>There is no air in space, so there is not medium for waves to travel through. That’s why there is no sound in space!</a:t>
            </a:r>
            <a:endParaRPr sz="2200">
              <a:solidFill>
                <a:schemeClr val="dk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sp>
        <p:nvSpPr>
          <p:cNvPr descr="Questions" id="386" name="Google Shape;386;g25e11802ac4_0_873"/>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g27430209113_0_1469"/>
          <p:cNvSpPr txBox="1"/>
          <p:nvPr/>
        </p:nvSpPr>
        <p:spPr>
          <a:xfrm>
            <a:off x="1028700" y="424771"/>
            <a:ext cx="76773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Why </a:t>
            </a:r>
            <a:r>
              <a:rPr lang="en-US" sz="3600">
                <a:solidFill>
                  <a:schemeClr val="dk1"/>
                </a:solidFill>
                <a:latin typeface="Calibri"/>
                <a:ea typeface="Calibri"/>
                <a:cs typeface="Calibri"/>
                <a:sym typeface="Calibri"/>
              </a:rPr>
              <a:t>can sound waves move on Earth but not in space?</a:t>
            </a:r>
            <a:endParaRPr b="0" i="0" sz="1400" u="none" cap="none" strike="noStrike">
              <a:solidFill>
                <a:srgbClr val="000000"/>
              </a:solidFill>
              <a:latin typeface="Arial"/>
              <a:ea typeface="Arial"/>
              <a:cs typeface="Arial"/>
              <a:sym typeface="Arial"/>
            </a:endParaRPr>
          </a:p>
        </p:txBody>
      </p:sp>
      <p:sp>
        <p:nvSpPr>
          <p:cNvPr descr="Questions" id="393" name="Google Shape;393;g27430209113_0_146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4" name="Google Shape;394;g27430209113_0_1469"/>
          <p:cNvPicPr preferRelativeResize="0"/>
          <p:nvPr/>
        </p:nvPicPr>
        <p:blipFill rotWithShape="1">
          <a:blip r:embed="rId4">
            <a:alphaModFix/>
          </a:blip>
          <a:srcRect b="0" l="0" r="0" t="0"/>
          <a:stretch/>
        </p:blipFill>
        <p:spPr>
          <a:xfrm>
            <a:off x="200050" y="1703375"/>
            <a:ext cx="4196350" cy="4723900"/>
          </a:xfrm>
          <a:prstGeom prst="rect">
            <a:avLst/>
          </a:prstGeom>
          <a:noFill/>
          <a:ln>
            <a:noFill/>
          </a:ln>
        </p:spPr>
      </p:pic>
      <p:pic>
        <p:nvPicPr>
          <p:cNvPr id="395" name="Google Shape;395;g27430209113_0_1469"/>
          <p:cNvPicPr preferRelativeResize="0"/>
          <p:nvPr/>
        </p:nvPicPr>
        <p:blipFill rotWithShape="1">
          <a:blip r:embed="rId4">
            <a:alphaModFix/>
          </a:blip>
          <a:srcRect b="0" l="0" r="0" t="0"/>
          <a:stretch/>
        </p:blipFill>
        <p:spPr>
          <a:xfrm>
            <a:off x="4702875" y="1703375"/>
            <a:ext cx="4196350" cy="4723900"/>
          </a:xfrm>
          <a:prstGeom prst="rect">
            <a:avLst/>
          </a:prstGeom>
          <a:noFill/>
          <a:ln>
            <a:noFill/>
          </a:ln>
        </p:spPr>
      </p:pic>
      <p:pic>
        <p:nvPicPr>
          <p:cNvPr id="396" name="Google Shape;396;g27430209113_0_1469"/>
          <p:cNvPicPr preferRelativeResize="0"/>
          <p:nvPr/>
        </p:nvPicPr>
        <p:blipFill>
          <a:blip r:embed="rId5">
            <a:alphaModFix/>
          </a:blip>
          <a:stretch>
            <a:fillRect/>
          </a:stretch>
        </p:blipFill>
        <p:spPr>
          <a:xfrm>
            <a:off x="5159102" y="2372110"/>
            <a:ext cx="3283901" cy="3386424"/>
          </a:xfrm>
          <a:prstGeom prst="rect">
            <a:avLst/>
          </a:prstGeom>
          <a:noFill/>
          <a:ln>
            <a:noFill/>
          </a:ln>
        </p:spPr>
      </p:pic>
      <p:pic>
        <p:nvPicPr>
          <p:cNvPr id="397" name="Google Shape;397;g27430209113_0_1469"/>
          <p:cNvPicPr preferRelativeResize="0"/>
          <p:nvPr/>
        </p:nvPicPr>
        <p:blipFill rotWithShape="1">
          <a:blip r:embed="rId6">
            <a:alphaModFix/>
          </a:blip>
          <a:srcRect b="0" l="37935" r="4340" t="0"/>
          <a:stretch/>
        </p:blipFill>
        <p:spPr>
          <a:xfrm>
            <a:off x="832175" y="2372100"/>
            <a:ext cx="2932125" cy="338642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g25e11802ac4_0_2229"/>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404" name="Google Shape;404;g25e11802ac4_0_2229"/>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g286db8e9d83_0_154"/>
          <p:cNvSpPr txBox="1"/>
          <p:nvPr>
            <p:ph type="title"/>
          </p:nvPr>
        </p:nvSpPr>
        <p:spPr>
          <a:xfrm>
            <a:off x="608450" y="400450"/>
            <a:ext cx="8229600" cy="1932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u="sng"/>
              <a:t>Wave: </a:t>
            </a:r>
            <a:r>
              <a:rPr lang="en-US"/>
              <a:t>repeating motion that carries energy from one place to another</a:t>
            </a:r>
            <a:endParaRPr/>
          </a:p>
        </p:txBody>
      </p:sp>
      <p:pic>
        <p:nvPicPr>
          <p:cNvPr id="411" name="Google Shape;411;g286db8e9d83_0_154"/>
          <p:cNvPicPr preferRelativeResize="0"/>
          <p:nvPr/>
        </p:nvPicPr>
        <p:blipFill rotWithShape="1">
          <a:blip r:embed="rId3">
            <a:alphaModFix/>
          </a:blip>
          <a:srcRect b="0" l="10648" r="10530" t="0"/>
          <a:stretch/>
        </p:blipFill>
        <p:spPr>
          <a:xfrm>
            <a:off x="1996762" y="2749925"/>
            <a:ext cx="5150476" cy="3600200"/>
          </a:xfrm>
          <a:prstGeom prst="rect">
            <a:avLst/>
          </a:prstGeom>
          <a:noFill/>
          <a:ln>
            <a:noFill/>
          </a:ln>
        </p:spPr>
      </p:pic>
      <p:sp>
        <p:nvSpPr>
          <p:cNvPr descr="Rewind" id="412" name="Google Shape;412;g286db8e9d83_0_154"/>
          <p:cNvSpPr/>
          <p:nvPr/>
        </p:nvSpPr>
        <p:spPr>
          <a:xfrm>
            <a:off x="-4" y="3"/>
            <a:ext cx="951900" cy="8319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g25e11802ac4_0_1976"/>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19" name="Google Shape;419;g25e11802ac4_0_1976"/>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420" name="Google Shape;420;g25e11802ac4_0_1976"/>
          <p:cNvCxnSpPr>
            <a:stCxn id="421" idx="4"/>
            <a:endCxn id="418"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422" name="Google Shape;422;g25e11802ac4_0_1976"/>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423" name="Google Shape;423;g25e11802ac4_0_1976"/>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421" name="Google Shape;421;g25e11802ac4_0_1976"/>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sp>
        <p:nvSpPr>
          <p:cNvPr id="429" name="Google Shape;429;g25e11802ac4_0_1886"/>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430" name="Google Shape;430;g25e11802ac4_0_1886"/>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431" name="Google Shape;431;g25e11802ac4_0_1886"/>
          <p:cNvCxnSpPr>
            <a:stCxn id="432" idx="4"/>
            <a:endCxn id="429"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433" name="Google Shape;433;g25e11802ac4_0_1886"/>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434" name="Google Shape;434;g25e11802ac4_0_1886"/>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432" name="Google Shape;432;g25e11802ac4_0_1886"/>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35" name="Google Shape;435;g25e11802ac4_0_1886"/>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Wave</a:t>
            </a:r>
            <a:endParaRPr b="0" i="0" sz="700" u="none" cap="none" strike="noStrike">
              <a:solidFill>
                <a:srgbClr val="000000"/>
              </a:solidFill>
              <a:latin typeface="Arial"/>
              <a:ea typeface="Arial"/>
              <a:cs typeface="Arial"/>
              <a:sym typeface="Arial"/>
            </a:endParaRPr>
          </a:p>
        </p:txBody>
      </p:sp>
      <p:sp>
        <p:nvSpPr>
          <p:cNvPr id="436" name="Google Shape;436;g25e11802ac4_0_1886"/>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437" name="Google Shape;437;g25e11802ac4_0_1886"/>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438" name="Google Shape;438;g25e11802ac4_0_1886"/>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439" name="Google Shape;439;g25e11802ac4_0_1886"/>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a:t>
            </a:r>
            <a:r>
              <a:rPr lang="en-US" sz="1800">
                <a:latin typeface="Helvetica Neue Light"/>
                <a:ea typeface="Helvetica Neue Light"/>
                <a:cs typeface="Helvetica Neue Light"/>
                <a:sym typeface="Helvetica Neue Light"/>
              </a:rPr>
              <a:t> waves </a:t>
            </a:r>
            <a:r>
              <a:rPr b="0" i="0" lang="en-US" sz="1800" u="none" cap="none" strike="noStrike">
                <a:solidFill>
                  <a:srgbClr val="000000"/>
                </a:solidFill>
                <a:latin typeface="Helvetica Neue Light"/>
                <a:ea typeface="Helvetica Neue Light"/>
                <a:cs typeface="Helvetica Neue Light"/>
                <a:sym typeface="Helvetica Neue Light"/>
              </a:rPr>
              <a:t>impact my life?</a:t>
            </a:r>
            <a:endParaRPr b="0" i="0" sz="1800" u="none" cap="none" strike="noStrike">
              <a:solidFill>
                <a:srgbClr val="000000"/>
              </a:solidFill>
              <a:latin typeface="Arial"/>
              <a:ea typeface="Arial"/>
              <a:cs typeface="Arial"/>
              <a:sym typeface="Arial"/>
            </a:endParaRPr>
          </a:p>
        </p:txBody>
      </p:sp>
      <p:sp>
        <p:nvSpPr>
          <p:cNvPr id="440" name="Google Shape;440;g25e11802ac4_0_188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41" name="Google Shape;441;g25e11802ac4_0_188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442" name="Google Shape;442;g25e11802ac4_0_1886"/>
          <p:cNvCxnSpPr>
            <a:stCxn id="443" idx="4"/>
            <a:endCxn id="44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444" name="Google Shape;444;g25e11802ac4_0_188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445" name="Google Shape;445;g25e11802ac4_0_188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443" name="Google Shape;443;g25e11802ac4_0_188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descr="Rewind" id="150" name="Google Shape;150;p4"/>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g25e11802ac4_0_199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52" name="Google Shape;452;g25e11802ac4_0_199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453" name="Google Shape;453;g25e11802ac4_0_1992"/>
          <p:cNvCxnSpPr>
            <a:stCxn id="454" idx="4"/>
            <a:endCxn id="45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455" name="Google Shape;455;g25e11802ac4_0_199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456" name="Google Shape;456;g25e11802ac4_0_199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454" name="Google Shape;454;g25e11802ac4_0_199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57" name="Google Shape;457;g25e11802ac4_0_1992"/>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 </a:t>
            </a:r>
            <a:r>
              <a:rPr b="1" lang="en-US" sz="3000">
                <a:latin typeface="Calibri"/>
                <a:ea typeface="Calibri"/>
                <a:cs typeface="Calibri"/>
                <a:sym typeface="Calibri"/>
              </a:rPr>
              <a:t>wave</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458" name="Google Shape;458;g25e11802ac4_0_1992"/>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459" name="Google Shape;459;g25e11802ac4_0_1992"/>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460" name="Google Shape;460;g25e11802ac4_0_1992"/>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461" name="Google Shape;461;g25e11802ac4_0_1992"/>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462" name="Google Shape;462;g25e11802ac4_0_1992"/>
          <p:cNvPicPr preferRelativeResize="0"/>
          <p:nvPr/>
        </p:nvPicPr>
        <p:blipFill rotWithShape="1">
          <a:blip r:embed="rId3">
            <a:alphaModFix/>
          </a:blip>
          <a:srcRect b="13382" l="16296" r="0" t="0"/>
          <a:stretch/>
        </p:blipFill>
        <p:spPr>
          <a:xfrm>
            <a:off x="1111750" y="2187350"/>
            <a:ext cx="3673399" cy="1810185"/>
          </a:xfrm>
          <a:prstGeom prst="rect">
            <a:avLst/>
          </a:prstGeom>
          <a:noFill/>
          <a:ln>
            <a:noFill/>
          </a:ln>
        </p:spPr>
      </p:pic>
      <p:pic>
        <p:nvPicPr>
          <p:cNvPr id="463" name="Google Shape;463;g25e11802ac4_0_1992"/>
          <p:cNvPicPr preferRelativeResize="0"/>
          <p:nvPr/>
        </p:nvPicPr>
        <p:blipFill>
          <a:blip r:embed="rId4">
            <a:alphaModFix/>
          </a:blip>
          <a:stretch>
            <a:fillRect/>
          </a:stretch>
        </p:blipFill>
        <p:spPr>
          <a:xfrm>
            <a:off x="1464412" y="4345756"/>
            <a:ext cx="2968224" cy="2226168"/>
          </a:xfrm>
          <a:prstGeom prst="rect">
            <a:avLst/>
          </a:prstGeom>
          <a:noFill/>
          <a:ln>
            <a:noFill/>
          </a:ln>
        </p:spPr>
      </p:pic>
      <p:pic>
        <p:nvPicPr>
          <p:cNvPr id="464" name="Google Shape;464;g25e11802ac4_0_1992"/>
          <p:cNvPicPr preferRelativeResize="0"/>
          <p:nvPr/>
        </p:nvPicPr>
        <p:blipFill>
          <a:blip r:embed="rId5">
            <a:alphaModFix/>
          </a:blip>
          <a:stretch>
            <a:fillRect/>
          </a:stretch>
        </p:blipFill>
        <p:spPr>
          <a:xfrm>
            <a:off x="6135296" y="1854393"/>
            <a:ext cx="2143125" cy="2143125"/>
          </a:xfrm>
          <a:prstGeom prst="rect">
            <a:avLst/>
          </a:prstGeom>
          <a:noFill/>
          <a:ln>
            <a:noFill/>
          </a:ln>
        </p:spPr>
      </p:pic>
      <p:pic>
        <p:nvPicPr>
          <p:cNvPr id="465" name="Google Shape;465;g25e11802ac4_0_1992"/>
          <p:cNvPicPr preferRelativeResize="0"/>
          <p:nvPr/>
        </p:nvPicPr>
        <p:blipFill rotWithShape="1">
          <a:blip r:embed="rId6">
            <a:alphaModFix/>
          </a:blip>
          <a:srcRect b="0" l="12201" r="10524" t="0"/>
          <a:stretch/>
        </p:blipFill>
        <p:spPr>
          <a:xfrm>
            <a:off x="5676050" y="4355525"/>
            <a:ext cx="3061625" cy="222617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g28640247ed3_1_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72" name="Google Shape;472;g28640247ed3_1_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473" name="Google Shape;473;g28640247ed3_1_0"/>
          <p:cNvCxnSpPr>
            <a:stCxn id="474" idx="4"/>
            <a:endCxn id="47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475" name="Google Shape;475;g28640247ed3_1_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476" name="Google Shape;476;g28640247ed3_1_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474" name="Google Shape;474;g28640247ed3_1_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477" name="Google Shape;477;g28640247ed3_1_0"/>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 </a:t>
            </a:r>
            <a:r>
              <a:rPr b="1" lang="en-US" sz="3000">
                <a:latin typeface="Calibri"/>
                <a:ea typeface="Calibri"/>
                <a:cs typeface="Calibri"/>
                <a:sym typeface="Calibri"/>
              </a:rPr>
              <a:t>wave</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478" name="Google Shape;478;g28640247ed3_1_0"/>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479" name="Google Shape;479;g28640247ed3_1_0"/>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480" name="Google Shape;480;g28640247ed3_1_0"/>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481" name="Google Shape;481;g28640247ed3_1_0"/>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482" name="Google Shape;482;g28640247ed3_1_0"/>
          <p:cNvPicPr preferRelativeResize="0"/>
          <p:nvPr/>
        </p:nvPicPr>
        <p:blipFill rotWithShape="1">
          <a:blip r:embed="rId3">
            <a:alphaModFix/>
          </a:blip>
          <a:srcRect b="13382" l="16296" r="0" t="0"/>
          <a:stretch/>
        </p:blipFill>
        <p:spPr>
          <a:xfrm>
            <a:off x="1111750" y="2187350"/>
            <a:ext cx="3673399" cy="1810185"/>
          </a:xfrm>
          <a:prstGeom prst="rect">
            <a:avLst/>
          </a:prstGeom>
          <a:noFill/>
          <a:ln>
            <a:noFill/>
          </a:ln>
        </p:spPr>
      </p:pic>
      <p:pic>
        <p:nvPicPr>
          <p:cNvPr id="483" name="Google Shape;483;g28640247ed3_1_0"/>
          <p:cNvPicPr preferRelativeResize="0"/>
          <p:nvPr/>
        </p:nvPicPr>
        <p:blipFill>
          <a:blip r:embed="rId4">
            <a:alphaModFix/>
          </a:blip>
          <a:stretch>
            <a:fillRect/>
          </a:stretch>
        </p:blipFill>
        <p:spPr>
          <a:xfrm>
            <a:off x="1464412" y="4345756"/>
            <a:ext cx="2968224" cy="2226168"/>
          </a:xfrm>
          <a:prstGeom prst="rect">
            <a:avLst/>
          </a:prstGeom>
          <a:noFill/>
          <a:ln>
            <a:noFill/>
          </a:ln>
        </p:spPr>
      </p:pic>
      <p:pic>
        <p:nvPicPr>
          <p:cNvPr id="484" name="Google Shape;484;g28640247ed3_1_0"/>
          <p:cNvPicPr preferRelativeResize="0"/>
          <p:nvPr/>
        </p:nvPicPr>
        <p:blipFill>
          <a:blip r:embed="rId5">
            <a:alphaModFix/>
          </a:blip>
          <a:stretch>
            <a:fillRect/>
          </a:stretch>
        </p:blipFill>
        <p:spPr>
          <a:xfrm>
            <a:off x="6135296" y="1854393"/>
            <a:ext cx="2143125" cy="2143125"/>
          </a:xfrm>
          <a:prstGeom prst="rect">
            <a:avLst/>
          </a:prstGeom>
          <a:noFill/>
          <a:ln>
            <a:noFill/>
          </a:ln>
        </p:spPr>
      </p:pic>
      <p:pic>
        <p:nvPicPr>
          <p:cNvPr id="485" name="Google Shape;485;g28640247ed3_1_0"/>
          <p:cNvPicPr preferRelativeResize="0"/>
          <p:nvPr/>
        </p:nvPicPr>
        <p:blipFill rotWithShape="1">
          <a:blip r:embed="rId6">
            <a:alphaModFix/>
          </a:blip>
          <a:srcRect b="0" l="12201" r="10524" t="0"/>
          <a:stretch/>
        </p:blipFill>
        <p:spPr>
          <a:xfrm>
            <a:off x="5676050" y="4355525"/>
            <a:ext cx="3061625" cy="2226175"/>
          </a:xfrm>
          <a:prstGeom prst="rect">
            <a:avLst/>
          </a:prstGeom>
          <a:noFill/>
          <a:ln>
            <a:noFill/>
          </a:ln>
        </p:spPr>
      </p:pic>
      <p:sp>
        <p:nvSpPr>
          <p:cNvPr id="486" name="Google Shape;486;g28640247ed3_1_0"/>
          <p:cNvSpPr/>
          <p:nvPr/>
        </p:nvSpPr>
        <p:spPr>
          <a:xfrm>
            <a:off x="164600" y="1920250"/>
            <a:ext cx="4827900" cy="22221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g25e11802ac4_0_2108"/>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93" name="Google Shape;493;g25e11802ac4_0_210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94" name="Google Shape;494;g25e11802ac4_0_210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495" name="Google Shape;495;g25e11802ac4_0_2108"/>
          <p:cNvCxnSpPr>
            <a:stCxn id="496" idx="4"/>
            <a:endCxn id="49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497" name="Google Shape;497;g25e11802ac4_0_210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498" name="Google Shape;498;g25e11802ac4_0_210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496" name="Google Shape;496;g25e11802ac4_0_210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499" name="Google Shape;499;g25e11802ac4_0_210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00" name="Google Shape;500;g25e11802ac4_0_2108"/>
          <p:cNvCxnSpPr>
            <a:stCxn id="501" idx="4"/>
            <a:endCxn id="492"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02" name="Google Shape;502;g25e11802ac4_0_210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03" name="Google Shape;503;g25e11802ac4_0_210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pic>
        <p:nvPicPr>
          <p:cNvPr id="504" name="Google Shape;504;g25e11802ac4_0_2108"/>
          <p:cNvPicPr preferRelativeResize="0"/>
          <p:nvPr/>
        </p:nvPicPr>
        <p:blipFill rotWithShape="1">
          <a:blip r:embed="rId3">
            <a:alphaModFix/>
          </a:blip>
          <a:srcRect b="13382" l="16296" r="0" t="0"/>
          <a:stretch/>
        </p:blipFill>
        <p:spPr>
          <a:xfrm>
            <a:off x="5538093" y="1297600"/>
            <a:ext cx="2965358" cy="1792500"/>
          </a:xfrm>
          <a:prstGeom prst="rect">
            <a:avLst/>
          </a:prstGeom>
          <a:noFill/>
          <a:ln>
            <a:noFill/>
          </a:ln>
        </p:spPr>
      </p:pic>
      <p:sp>
        <p:nvSpPr>
          <p:cNvPr id="501" name="Google Shape;501;g25e11802ac4_0_210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05" name="Google Shape;505;g25e11802ac4_0_210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06" name="Google Shape;506;g25e11802ac4_0_210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07" name="Google Shape;507;g25e11802ac4_0_210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08" name="Google Shape;508;g25e11802ac4_0_2108"/>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a:t>
            </a:r>
            <a:r>
              <a:rPr lang="en-US" sz="1800">
                <a:latin typeface="Helvetica Neue Light"/>
                <a:ea typeface="Helvetica Neue Light"/>
                <a:cs typeface="Helvetica Neue Light"/>
                <a:sym typeface="Helvetica Neue Light"/>
              </a:rPr>
              <a:t> waves </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509" name="Google Shape;509;g25e11802ac4_0_2108"/>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Wave</a:t>
            </a:r>
            <a:endParaRPr b="0" i="0" sz="7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g25e11802ac4_0_213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16" name="Google Shape;516;g25e11802ac4_0_213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17" name="Google Shape;517;g25e11802ac4_0_2130"/>
          <p:cNvCxnSpPr>
            <a:stCxn id="518" idx="4"/>
            <a:endCxn id="51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19" name="Google Shape;519;g25e11802ac4_0_213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20" name="Google Shape;520;g25e11802ac4_0_213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18" name="Google Shape;518;g25e11802ac4_0_213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21" name="Google Shape;521;g25e11802ac4_0_2130"/>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wave</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22" name="Google Shape;522;g25e11802ac4_0_2130"/>
          <p:cNvSpPr txBox="1"/>
          <p:nvPr/>
        </p:nvSpPr>
        <p:spPr>
          <a:xfrm>
            <a:off x="1073532" y="5345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A material in which electrons can not move around easily</a:t>
            </a:r>
            <a:endParaRPr i="0" sz="2400" u="none" cap="none" strike="noStrike">
              <a:solidFill>
                <a:srgbClr val="434343"/>
              </a:solidFill>
              <a:latin typeface="Helvetica Neue Light"/>
              <a:ea typeface="Helvetica Neue Light"/>
              <a:cs typeface="Helvetica Neue Light"/>
              <a:sym typeface="Helvetica Neue Light"/>
            </a:endParaRPr>
          </a:p>
        </p:txBody>
      </p:sp>
      <p:sp>
        <p:nvSpPr>
          <p:cNvPr id="523" name="Google Shape;523;g25e11802ac4_0_2130"/>
          <p:cNvSpPr txBox="1"/>
          <p:nvPr/>
        </p:nvSpPr>
        <p:spPr>
          <a:xfrm>
            <a:off x="1073532" y="4027020"/>
            <a:ext cx="7874100" cy="831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200"/>
              <a:buFont typeface="Calibri"/>
              <a:buNone/>
            </a:pPr>
            <a:r>
              <a:rPr lang="en-US" sz="2400">
                <a:solidFill>
                  <a:schemeClr val="dk1"/>
                </a:solidFill>
                <a:latin typeface="Helvetica Neue Light"/>
                <a:ea typeface="Helvetica Neue Light"/>
                <a:cs typeface="Helvetica Neue Light"/>
                <a:sym typeface="Helvetica Neue Light"/>
              </a:rPr>
              <a:t>A </a:t>
            </a:r>
            <a:r>
              <a:rPr lang="en-US" sz="2400">
                <a:solidFill>
                  <a:schemeClr val="dk1"/>
                </a:solidFill>
                <a:latin typeface="Helvetica Neue Light"/>
                <a:ea typeface="Helvetica Neue Light"/>
                <a:cs typeface="Helvetica Neue Light"/>
                <a:sym typeface="Helvetica Neue Light"/>
              </a:rPr>
              <a:t>repeating motion that carries energy from one place to another.</a:t>
            </a:r>
            <a:endParaRPr i="0" sz="2400" u="none" cap="none" strike="noStrike">
              <a:solidFill>
                <a:srgbClr val="434343"/>
              </a:solidFill>
              <a:latin typeface="Helvetica Neue Light"/>
              <a:ea typeface="Helvetica Neue Light"/>
              <a:cs typeface="Helvetica Neue Light"/>
              <a:sym typeface="Helvetica Neue Light"/>
            </a:endParaRPr>
          </a:p>
        </p:txBody>
      </p:sp>
      <p:sp>
        <p:nvSpPr>
          <p:cNvPr id="524" name="Google Shape;524;g25e11802ac4_0_2130"/>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25" name="Google Shape;525;g25e11802ac4_0_2130"/>
          <p:cNvSpPr txBox="1"/>
          <p:nvPr/>
        </p:nvSpPr>
        <p:spPr>
          <a:xfrm>
            <a:off x="1073532" y="20160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Helvetica Neue Light"/>
                <a:ea typeface="Helvetica Neue Light"/>
                <a:cs typeface="Helvetica Neue Light"/>
                <a:sym typeface="Helvetica Neue Light"/>
              </a:rPr>
              <a:t>Preserved remains of prehistoric life</a:t>
            </a:r>
            <a:endParaRPr i="0" sz="2400" u="none" cap="none" strike="noStrike">
              <a:solidFill>
                <a:srgbClr val="000000"/>
              </a:solidFill>
              <a:latin typeface="Helvetica Neue Light"/>
              <a:ea typeface="Helvetica Neue Light"/>
              <a:cs typeface="Helvetica Neue Light"/>
              <a:sym typeface="Helvetica Neue Light"/>
            </a:endParaRPr>
          </a:p>
        </p:txBody>
      </p:sp>
      <p:sp>
        <p:nvSpPr>
          <p:cNvPr id="526" name="Google Shape;526;g25e11802ac4_0_2130"/>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27" name="Google Shape;527;g25e11802ac4_0_2130"/>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28" name="Google Shape;528;g25e11802ac4_0_2130"/>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29" name="Google Shape;529;g25e11802ac4_0_2130"/>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530" name="Google Shape;530;g25e11802ac4_0_2130"/>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A push or pull of an object</a:t>
            </a:r>
            <a:endParaRPr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g28640247ed3_1_3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37" name="Google Shape;537;g28640247ed3_1_3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38" name="Google Shape;538;g28640247ed3_1_32"/>
          <p:cNvCxnSpPr>
            <a:stCxn id="539" idx="4"/>
            <a:endCxn id="53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40" name="Google Shape;540;g28640247ed3_1_3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41" name="Google Shape;541;g28640247ed3_1_3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39" name="Google Shape;539;g28640247ed3_1_3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42" name="Google Shape;542;g28640247ed3_1_32"/>
          <p:cNvSpPr txBox="1"/>
          <p:nvPr/>
        </p:nvSpPr>
        <p:spPr>
          <a:xfrm>
            <a:off x="626731" y="355701"/>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definition</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wave</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43" name="Google Shape;543;g28640247ed3_1_32"/>
          <p:cNvSpPr txBox="1"/>
          <p:nvPr/>
        </p:nvSpPr>
        <p:spPr>
          <a:xfrm>
            <a:off x="1073532" y="5345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A material in which electrons can not move around easily</a:t>
            </a:r>
            <a:endParaRPr i="0" sz="2400" u="none" cap="none" strike="noStrike">
              <a:solidFill>
                <a:srgbClr val="434343"/>
              </a:solidFill>
              <a:latin typeface="Helvetica Neue Light"/>
              <a:ea typeface="Helvetica Neue Light"/>
              <a:cs typeface="Helvetica Neue Light"/>
              <a:sym typeface="Helvetica Neue Light"/>
            </a:endParaRPr>
          </a:p>
        </p:txBody>
      </p:sp>
      <p:sp>
        <p:nvSpPr>
          <p:cNvPr id="544" name="Google Shape;544;g28640247ed3_1_32"/>
          <p:cNvSpPr txBox="1"/>
          <p:nvPr/>
        </p:nvSpPr>
        <p:spPr>
          <a:xfrm>
            <a:off x="1073532" y="4027020"/>
            <a:ext cx="7874100" cy="831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200"/>
              <a:buFont typeface="Calibri"/>
              <a:buNone/>
            </a:pPr>
            <a:r>
              <a:rPr lang="en-US" sz="2400">
                <a:solidFill>
                  <a:schemeClr val="dk1"/>
                </a:solidFill>
                <a:latin typeface="Helvetica Neue Light"/>
                <a:ea typeface="Helvetica Neue Light"/>
                <a:cs typeface="Helvetica Neue Light"/>
                <a:sym typeface="Helvetica Neue Light"/>
              </a:rPr>
              <a:t>A repeating motion that carries energy from one place to another.</a:t>
            </a:r>
            <a:endParaRPr i="0" sz="2400" u="none" cap="none" strike="noStrike">
              <a:solidFill>
                <a:srgbClr val="434343"/>
              </a:solidFill>
              <a:latin typeface="Helvetica Neue Light"/>
              <a:ea typeface="Helvetica Neue Light"/>
              <a:cs typeface="Helvetica Neue Light"/>
              <a:sym typeface="Helvetica Neue Light"/>
            </a:endParaRPr>
          </a:p>
        </p:txBody>
      </p:sp>
      <p:sp>
        <p:nvSpPr>
          <p:cNvPr id="545" name="Google Shape;545;g28640247ed3_1_32"/>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46" name="Google Shape;546;g28640247ed3_1_32"/>
          <p:cNvSpPr txBox="1"/>
          <p:nvPr/>
        </p:nvSpPr>
        <p:spPr>
          <a:xfrm>
            <a:off x="1073532" y="20160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latin typeface="Helvetica Neue Light"/>
                <a:ea typeface="Helvetica Neue Light"/>
                <a:cs typeface="Helvetica Neue Light"/>
                <a:sym typeface="Helvetica Neue Light"/>
              </a:rPr>
              <a:t>Preserved remains of prehistoric life</a:t>
            </a:r>
            <a:endParaRPr i="0" sz="2400" u="none" cap="none" strike="noStrike">
              <a:solidFill>
                <a:srgbClr val="000000"/>
              </a:solidFill>
              <a:latin typeface="Helvetica Neue Light"/>
              <a:ea typeface="Helvetica Neue Light"/>
              <a:cs typeface="Helvetica Neue Light"/>
              <a:sym typeface="Helvetica Neue Light"/>
            </a:endParaRPr>
          </a:p>
        </p:txBody>
      </p:sp>
      <p:sp>
        <p:nvSpPr>
          <p:cNvPr id="547" name="Google Shape;547;g28640247ed3_1_32"/>
          <p:cNvSpPr txBox="1"/>
          <p:nvPr/>
        </p:nvSpPr>
        <p:spPr>
          <a:xfrm>
            <a:off x="380509" y="19132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48" name="Google Shape;548;g28640247ed3_1_32"/>
          <p:cNvSpPr txBox="1"/>
          <p:nvPr/>
        </p:nvSpPr>
        <p:spPr>
          <a:xfrm>
            <a:off x="380508" y="30390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49" name="Google Shape;549;g28640247ed3_1_32"/>
          <p:cNvSpPr txBox="1"/>
          <p:nvPr/>
        </p:nvSpPr>
        <p:spPr>
          <a:xfrm>
            <a:off x="393332" y="41080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50" name="Google Shape;550;g28640247ed3_1_32"/>
          <p:cNvSpPr txBox="1"/>
          <p:nvPr/>
        </p:nvSpPr>
        <p:spPr>
          <a:xfrm>
            <a:off x="393330" y="52091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551" name="Google Shape;551;g28640247ed3_1_32"/>
          <p:cNvSpPr txBox="1"/>
          <p:nvPr/>
        </p:nvSpPr>
        <p:spPr>
          <a:xfrm>
            <a:off x="1073532" y="30895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lang="en-US" sz="2400">
                <a:solidFill>
                  <a:schemeClr val="dk1"/>
                </a:solidFill>
                <a:highlight>
                  <a:srgbClr val="FFFFFF"/>
                </a:highlight>
                <a:latin typeface="Helvetica Neue Light"/>
                <a:ea typeface="Helvetica Neue Light"/>
                <a:cs typeface="Helvetica Neue Light"/>
                <a:sym typeface="Helvetica Neue Light"/>
              </a:rPr>
              <a:t>A push or pull of an object</a:t>
            </a:r>
            <a:endParaRPr i="0" sz="2400" u="none" cap="none" strike="noStrike">
              <a:solidFill>
                <a:srgbClr val="000000"/>
              </a:solidFill>
              <a:latin typeface="Helvetica Neue Light"/>
              <a:ea typeface="Helvetica Neue Light"/>
              <a:cs typeface="Helvetica Neue Light"/>
              <a:sym typeface="Helvetica Neue Light"/>
            </a:endParaRPr>
          </a:p>
        </p:txBody>
      </p:sp>
      <p:sp>
        <p:nvSpPr>
          <p:cNvPr id="552" name="Google Shape;552;g28640247ed3_1_32"/>
          <p:cNvSpPr/>
          <p:nvPr/>
        </p:nvSpPr>
        <p:spPr>
          <a:xfrm>
            <a:off x="274325" y="3895350"/>
            <a:ext cx="8696100" cy="11523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7" name="Shape 557"/>
        <p:cNvGrpSpPr/>
        <p:nvPr/>
      </p:nvGrpSpPr>
      <p:grpSpPr>
        <a:xfrm>
          <a:off x="0" y="0"/>
          <a:ext cx="0" cy="0"/>
          <a:chOff x="0" y="0"/>
          <a:chExt cx="0" cy="0"/>
        </a:xfrm>
      </p:grpSpPr>
      <p:sp>
        <p:nvSpPr>
          <p:cNvPr id="558" name="Google Shape;558;g25e11802ac4_0_2343"/>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59" name="Google Shape;559;g25e11802ac4_0_234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60" name="Google Shape;560;g25e11802ac4_0_234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61" name="Google Shape;561;g25e11802ac4_0_2343"/>
          <p:cNvCxnSpPr>
            <a:stCxn id="562" idx="4"/>
            <a:endCxn id="55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63" name="Google Shape;563;g25e11802ac4_0_234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64" name="Google Shape;564;g25e11802ac4_0_234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62" name="Google Shape;562;g25e11802ac4_0_234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65" name="Google Shape;565;g25e11802ac4_0_234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566" name="Google Shape;566;g25e11802ac4_0_2343"/>
          <p:cNvCxnSpPr>
            <a:stCxn id="567" idx="4"/>
            <a:endCxn id="558"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568" name="Google Shape;568;g25e11802ac4_0_234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569" name="Google Shape;569;g25e11802ac4_0_234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pic>
        <p:nvPicPr>
          <p:cNvPr id="570" name="Google Shape;570;g25e11802ac4_0_2343"/>
          <p:cNvPicPr preferRelativeResize="0"/>
          <p:nvPr/>
        </p:nvPicPr>
        <p:blipFill rotWithShape="1">
          <a:blip r:embed="rId3">
            <a:alphaModFix/>
          </a:blip>
          <a:srcRect b="13382" l="16296" r="0" t="0"/>
          <a:stretch/>
        </p:blipFill>
        <p:spPr>
          <a:xfrm>
            <a:off x="5538093" y="1297600"/>
            <a:ext cx="2965358" cy="1792500"/>
          </a:xfrm>
          <a:prstGeom prst="rect">
            <a:avLst/>
          </a:prstGeom>
          <a:noFill/>
          <a:ln>
            <a:noFill/>
          </a:ln>
        </p:spPr>
      </p:pic>
      <p:sp>
        <p:nvSpPr>
          <p:cNvPr id="567" name="Google Shape;567;g25e11802ac4_0_234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571" name="Google Shape;571;g25e11802ac4_0_234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572" name="Google Shape;572;g25e11802ac4_0_234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573" name="Google Shape;573;g25e11802ac4_0_234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574" name="Google Shape;574;g25e11802ac4_0_2343"/>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a:t>
            </a:r>
            <a:r>
              <a:rPr lang="en-US" sz="1800">
                <a:latin typeface="Helvetica Neue Light"/>
                <a:ea typeface="Helvetica Neue Light"/>
                <a:cs typeface="Helvetica Neue Light"/>
                <a:sym typeface="Helvetica Neue Light"/>
              </a:rPr>
              <a:t> waves </a:t>
            </a:r>
            <a:r>
              <a:rPr b="0" i="0" lang="en-US" sz="1800" u="none" cap="none" strike="noStrike">
                <a:solidFill>
                  <a:srgbClr val="000000"/>
                </a:solidFill>
                <a:latin typeface="Helvetica Neue Light"/>
                <a:ea typeface="Helvetica Neue Light"/>
                <a:cs typeface="Helvetica Neue Light"/>
                <a:sym typeface="Helvetica Neue Light"/>
              </a:rPr>
              <a:t>impact my life?</a:t>
            </a:r>
            <a:endParaRPr b="0" i="0" sz="1800" u="none" cap="none" strike="noStrike">
              <a:solidFill>
                <a:srgbClr val="000000"/>
              </a:solidFill>
              <a:latin typeface="Arial"/>
              <a:ea typeface="Arial"/>
              <a:cs typeface="Arial"/>
              <a:sym typeface="Arial"/>
            </a:endParaRPr>
          </a:p>
        </p:txBody>
      </p:sp>
      <p:sp>
        <p:nvSpPr>
          <p:cNvPr id="575" name="Google Shape;575;g25e11802ac4_0_2343"/>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Wave</a:t>
            </a:r>
            <a:endParaRPr b="0" i="0" sz="700" u="none" cap="none" strike="noStrike">
              <a:solidFill>
                <a:srgbClr val="000000"/>
              </a:solidFill>
              <a:latin typeface="Arial"/>
              <a:ea typeface="Arial"/>
              <a:cs typeface="Arial"/>
              <a:sym typeface="Arial"/>
            </a:endParaRPr>
          </a:p>
        </p:txBody>
      </p:sp>
      <p:sp>
        <p:nvSpPr>
          <p:cNvPr id="576" name="Google Shape;576;g25e11802ac4_0_2343"/>
          <p:cNvSpPr txBox="1"/>
          <p:nvPr/>
        </p:nvSpPr>
        <p:spPr>
          <a:xfrm>
            <a:off x="669804" y="1338800"/>
            <a:ext cx="3664500" cy="1200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200"/>
              <a:buFont typeface="Calibri"/>
              <a:buNone/>
            </a:pPr>
            <a:r>
              <a:rPr lang="en-US" sz="2400">
                <a:solidFill>
                  <a:schemeClr val="dk1"/>
                </a:solidFill>
                <a:latin typeface="Helvetica Neue Light"/>
                <a:ea typeface="Helvetica Neue Light"/>
                <a:cs typeface="Helvetica Neue Light"/>
                <a:sym typeface="Helvetica Neue Light"/>
              </a:rPr>
              <a:t>A repeating motion that carries energy from one place to another.</a:t>
            </a:r>
            <a:endParaRPr i="0" sz="2400" u="none" cap="none" strike="noStrike">
              <a:solidFill>
                <a:srgbClr val="434343"/>
              </a:solidFill>
              <a:latin typeface="Helvetica Neue Light"/>
              <a:ea typeface="Helvetica Neue Light"/>
              <a:cs typeface="Helvetica Neue Light"/>
              <a:sym typeface="Helvetica Neue Ligh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sp>
        <p:nvSpPr>
          <p:cNvPr id="582" name="Google Shape;582;g25e11802ac4_0_236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583" name="Google Shape;583;g25e11802ac4_0_236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584" name="Google Shape;584;g25e11802ac4_0_2367"/>
          <p:cNvCxnSpPr>
            <a:stCxn id="585" idx="4"/>
            <a:endCxn id="58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586" name="Google Shape;586;g25e11802ac4_0_236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587" name="Google Shape;587;g25e11802ac4_0_236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585" name="Google Shape;585;g25e11802ac4_0_236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588" name="Google Shape;588;g25e11802ac4_0_2367"/>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lang="en-US" sz="3000">
                <a:latin typeface="Calibri"/>
                <a:ea typeface="Calibri"/>
                <a:cs typeface="Calibri"/>
                <a:sym typeface="Calibri"/>
              </a:rPr>
              <a:t>a</a:t>
            </a:r>
            <a:r>
              <a:rPr b="1" lang="en-US" sz="3000">
                <a:latin typeface="Calibri"/>
                <a:ea typeface="Calibri"/>
                <a:cs typeface="Calibri"/>
                <a:sym typeface="Calibri"/>
              </a:rPr>
              <a:t> wave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589" name="Google Shape;589;g25e11802ac4_0_2367"/>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a:t>
            </a:r>
            <a:r>
              <a:rPr lang="en-US" sz="2400">
                <a:solidFill>
                  <a:srgbClr val="434343"/>
                </a:solidFill>
                <a:latin typeface="Helvetica Neue Light"/>
                <a:ea typeface="Helvetica Neue Light"/>
                <a:cs typeface="Helvetica Neue Light"/>
                <a:sym typeface="Helvetica Neue Light"/>
              </a:rPr>
              <a:t>ripple</a:t>
            </a:r>
            <a:r>
              <a:rPr b="0" i="0" lang="en-US" sz="2400" u="none" cap="none" strike="noStrike">
                <a:solidFill>
                  <a:srgbClr val="434343"/>
                </a:solidFill>
                <a:latin typeface="Helvetica Neue Light"/>
                <a:ea typeface="Helvetica Neue Light"/>
                <a:cs typeface="Helvetica Neue Light"/>
                <a:sym typeface="Helvetica Neue Light"/>
              </a:rPr>
              <a:t> of water in a pond</a:t>
            </a:r>
            <a:endParaRPr b="0" i="0" sz="1400" u="none" cap="none" strike="noStrike">
              <a:solidFill>
                <a:srgbClr val="434343"/>
              </a:solidFill>
              <a:latin typeface="Arial"/>
              <a:ea typeface="Arial"/>
              <a:cs typeface="Arial"/>
              <a:sym typeface="Arial"/>
            </a:endParaRPr>
          </a:p>
        </p:txBody>
      </p:sp>
      <p:sp>
        <p:nvSpPr>
          <p:cNvPr id="590" name="Google Shape;590;g25e11802ac4_0_2367"/>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a:t>
            </a:r>
            <a:r>
              <a:rPr lang="en-US" sz="2400">
                <a:solidFill>
                  <a:srgbClr val="43464D"/>
                </a:solidFill>
                <a:latin typeface="Helvetica Neue Light"/>
                <a:ea typeface="Helvetica Neue Light"/>
                <a:cs typeface="Helvetica Neue Light"/>
                <a:sym typeface="Helvetica Neue Light"/>
              </a:rPr>
              <a:t> bunny sleeping in a field</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91" name="Google Shape;591;g25e11802ac4_0_2367"/>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92" name="Google Shape;592;g25e11802ac4_0_2367"/>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book sitting on a desk</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593" name="Google Shape;593;g25e11802ac4_0_2367"/>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594" name="Google Shape;594;g25e11802ac4_0_2367"/>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595" name="Google Shape;595;g25e11802ac4_0_2367"/>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596" name="Google Shape;596;g25e11802ac4_0_2367"/>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597" name="Google Shape;597;g25e11802ac4_0_2367"/>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a:t>
            </a:r>
            <a:r>
              <a:rPr lang="en-US" sz="2400">
                <a:solidFill>
                  <a:srgbClr val="43464D"/>
                </a:solidFill>
                <a:latin typeface="Helvetica Neue Light"/>
                <a:ea typeface="Helvetica Neue Light"/>
                <a:cs typeface="Helvetica Neue Light"/>
                <a:sym typeface="Helvetica Neue Light"/>
              </a:rPr>
              <a:t>n apple hanging on a tree</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g28640247ed3_1_67"/>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04" name="Google Shape;604;g28640247ed3_1_67"/>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05" name="Google Shape;605;g28640247ed3_1_67"/>
          <p:cNvCxnSpPr>
            <a:stCxn id="606" idx="4"/>
            <a:endCxn id="60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07" name="Google Shape;607;g28640247ed3_1_67"/>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08" name="Google Shape;608;g28640247ed3_1_67"/>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06" name="Google Shape;606;g28640247ed3_1_67"/>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09" name="Google Shape;609;g28640247ed3_1_67"/>
          <p:cNvSpPr txBox="1"/>
          <p:nvPr/>
        </p:nvSpPr>
        <p:spPr>
          <a:xfrm>
            <a:off x="738131" y="268426"/>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example</a:t>
            </a:r>
            <a:r>
              <a:rPr b="0" i="0" lang="en-US" sz="3000" u="none" cap="none" strike="noStrike">
                <a:solidFill>
                  <a:srgbClr val="000000"/>
                </a:solidFill>
                <a:latin typeface="Calibri"/>
                <a:ea typeface="Calibri"/>
                <a:cs typeface="Calibri"/>
                <a:sym typeface="Calibri"/>
              </a:rPr>
              <a:t> of </a:t>
            </a:r>
            <a:r>
              <a:rPr lang="en-US" sz="3000">
                <a:latin typeface="Calibri"/>
                <a:ea typeface="Calibri"/>
                <a:cs typeface="Calibri"/>
                <a:sym typeface="Calibri"/>
              </a:rPr>
              <a:t>a </a:t>
            </a:r>
            <a:r>
              <a:rPr b="1" lang="en-US" sz="3000">
                <a:latin typeface="Calibri"/>
                <a:ea typeface="Calibri"/>
                <a:cs typeface="Calibri"/>
                <a:sym typeface="Calibri"/>
              </a:rPr>
              <a:t>wave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10" name="Google Shape;610;g28640247ed3_1_67"/>
          <p:cNvSpPr txBox="1"/>
          <p:nvPr/>
        </p:nvSpPr>
        <p:spPr>
          <a:xfrm>
            <a:off x="1073532" y="4964490"/>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a:t>
            </a:r>
            <a:r>
              <a:rPr lang="en-US" sz="2400">
                <a:solidFill>
                  <a:srgbClr val="434343"/>
                </a:solidFill>
                <a:latin typeface="Helvetica Neue Light"/>
                <a:ea typeface="Helvetica Neue Light"/>
                <a:cs typeface="Helvetica Neue Light"/>
                <a:sym typeface="Helvetica Neue Light"/>
              </a:rPr>
              <a:t>ripple</a:t>
            </a:r>
            <a:r>
              <a:rPr b="0" i="0" lang="en-US" sz="2400" u="none" cap="none" strike="noStrike">
                <a:solidFill>
                  <a:srgbClr val="434343"/>
                </a:solidFill>
                <a:latin typeface="Helvetica Neue Light"/>
                <a:ea typeface="Helvetica Neue Light"/>
                <a:cs typeface="Helvetica Neue Light"/>
                <a:sym typeface="Helvetica Neue Light"/>
              </a:rPr>
              <a:t> of water in a pond</a:t>
            </a:r>
            <a:endParaRPr b="0" i="0" sz="1400" u="none" cap="none" strike="noStrike">
              <a:solidFill>
                <a:srgbClr val="434343"/>
              </a:solidFill>
              <a:latin typeface="Arial"/>
              <a:ea typeface="Arial"/>
              <a:cs typeface="Arial"/>
              <a:sym typeface="Arial"/>
            </a:endParaRPr>
          </a:p>
        </p:txBody>
      </p:sp>
      <p:sp>
        <p:nvSpPr>
          <p:cNvPr id="611" name="Google Shape;611;g28640247ed3_1_67"/>
          <p:cNvSpPr txBox="1"/>
          <p:nvPr/>
        </p:nvSpPr>
        <p:spPr>
          <a:xfrm>
            <a:off x="1090682" y="3920945"/>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a:t>
            </a:r>
            <a:r>
              <a:rPr lang="en-US" sz="2400">
                <a:solidFill>
                  <a:srgbClr val="43464D"/>
                </a:solidFill>
                <a:latin typeface="Helvetica Neue Light"/>
                <a:ea typeface="Helvetica Neue Light"/>
                <a:cs typeface="Helvetica Neue Light"/>
                <a:sym typeface="Helvetica Neue Light"/>
              </a:rPr>
              <a:t> bunny sleeping in a field</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12" name="Google Shape;612;g28640247ed3_1_67"/>
          <p:cNvSpPr txBox="1"/>
          <p:nvPr/>
        </p:nvSpPr>
        <p:spPr>
          <a:xfrm>
            <a:off x="1166884" y="18370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13" name="Google Shape;613;g28640247ed3_1_67"/>
          <p:cNvSpPr txBox="1"/>
          <p:nvPr/>
        </p:nvSpPr>
        <p:spPr>
          <a:xfrm>
            <a:off x="1073532" y="193980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 </a:t>
            </a:r>
            <a:r>
              <a:rPr lang="en-US" sz="2400">
                <a:solidFill>
                  <a:srgbClr val="43464D"/>
                </a:solidFill>
                <a:latin typeface="Helvetica Neue Light"/>
                <a:ea typeface="Helvetica Neue Light"/>
                <a:cs typeface="Helvetica Neue Light"/>
                <a:sym typeface="Helvetica Neue Light"/>
              </a:rPr>
              <a:t>book sitting on a desk</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14" name="Google Shape;614;g28640247ed3_1_67"/>
          <p:cNvSpPr txBox="1"/>
          <p:nvPr/>
        </p:nvSpPr>
        <p:spPr>
          <a:xfrm>
            <a:off x="380509" y="18370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15" name="Google Shape;615;g28640247ed3_1_67"/>
          <p:cNvSpPr txBox="1"/>
          <p:nvPr/>
        </p:nvSpPr>
        <p:spPr>
          <a:xfrm>
            <a:off x="380508" y="28866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16" name="Google Shape;616;g28640247ed3_1_67"/>
          <p:cNvSpPr txBox="1"/>
          <p:nvPr/>
        </p:nvSpPr>
        <p:spPr>
          <a:xfrm>
            <a:off x="393332" y="38794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17" name="Google Shape;617;g28640247ed3_1_67"/>
          <p:cNvSpPr txBox="1"/>
          <p:nvPr/>
        </p:nvSpPr>
        <p:spPr>
          <a:xfrm>
            <a:off x="393330" y="49043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18" name="Google Shape;618;g28640247ed3_1_67"/>
          <p:cNvSpPr txBox="1"/>
          <p:nvPr/>
        </p:nvSpPr>
        <p:spPr>
          <a:xfrm>
            <a:off x="1073532" y="2937158"/>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64D"/>
                </a:solidFill>
                <a:latin typeface="Helvetica Neue Light"/>
                <a:ea typeface="Helvetica Neue Light"/>
                <a:cs typeface="Helvetica Neue Light"/>
                <a:sym typeface="Helvetica Neue Light"/>
              </a:rPr>
              <a:t>A</a:t>
            </a:r>
            <a:r>
              <a:rPr lang="en-US" sz="2400">
                <a:solidFill>
                  <a:srgbClr val="43464D"/>
                </a:solidFill>
                <a:latin typeface="Helvetica Neue Light"/>
                <a:ea typeface="Helvetica Neue Light"/>
                <a:cs typeface="Helvetica Neue Light"/>
                <a:sym typeface="Helvetica Neue Light"/>
              </a:rPr>
              <a:t>n apple hanging on a tree</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19" name="Google Shape;619;g28640247ed3_1_67"/>
          <p:cNvSpPr/>
          <p:nvPr/>
        </p:nvSpPr>
        <p:spPr>
          <a:xfrm>
            <a:off x="307850" y="4773175"/>
            <a:ext cx="8563500" cy="11520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sp>
        <p:nvSpPr>
          <p:cNvPr id="625" name="Google Shape;625;g25e11802ac4_0_2511"/>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26" name="Google Shape;626;g25e11802ac4_0_25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27" name="Google Shape;627;g25e11802ac4_0_25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28" name="Google Shape;628;g25e11802ac4_0_2511"/>
          <p:cNvCxnSpPr>
            <a:stCxn id="629" idx="4"/>
            <a:endCxn id="62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30" name="Google Shape;630;g25e11802ac4_0_25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31" name="Google Shape;631;g25e11802ac4_0_25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29" name="Google Shape;629;g25e11802ac4_0_25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32" name="Google Shape;632;g25e11802ac4_0_251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33" name="Google Shape;633;g25e11802ac4_0_2511"/>
          <p:cNvCxnSpPr>
            <a:stCxn id="634" idx="4"/>
            <a:endCxn id="625"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35" name="Google Shape;635;g25e11802ac4_0_251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36" name="Google Shape;636;g25e11802ac4_0_251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pic>
        <p:nvPicPr>
          <p:cNvPr id="637" name="Google Shape;637;g25e11802ac4_0_2511"/>
          <p:cNvPicPr preferRelativeResize="0"/>
          <p:nvPr/>
        </p:nvPicPr>
        <p:blipFill rotWithShape="1">
          <a:blip r:embed="rId3">
            <a:alphaModFix/>
          </a:blip>
          <a:srcRect b="13382" l="16296" r="0" t="0"/>
          <a:stretch/>
        </p:blipFill>
        <p:spPr>
          <a:xfrm>
            <a:off x="5538093" y="1297600"/>
            <a:ext cx="2965358" cy="1792500"/>
          </a:xfrm>
          <a:prstGeom prst="rect">
            <a:avLst/>
          </a:prstGeom>
          <a:noFill/>
          <a:ln>
            <a:noFill/>
          </a:ln>
        </p:spPr>
      </p:pic>
      <p:sp>
        <p:nvSpPr>
          <p:cNvPr id="634" name="Google Shape;634;g25e11802ac4_0_251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38" name="Google Shape;638;g25e11802ac4_0_251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639" name="Google Shape;639;g25e11802ac4_0_251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640" name="Google Shape;640;g25e11802ac4_0_251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641" name="Google Shape;641;g25e11802ac4_0_2511"/>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a:t>
            </a:r>
            <a:r>
              <a:rPr lang="en-US" sz="1800">
                <a:latin typeface="Helvetica Neue Light"/>
                <a:ea typeface="Helvetica Neue Light"/>
                <a:cs typeface="Helvetica Neue Light"/>
                <a:sym typeface="Helvetica Neue Light"/>
              </a:rPr>
              <a:t> waves </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
        <p:nvSpPr>
          <p:cNvPr id="642" name="Google Shape;642;g25e11802ac4_0_2511"/>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Wave</a:t>
            </a:r>
            <a:endParaRPr b="0" i="0" sz="700" u="none" cap="none" strike="noStrike">
              <a:solidFill>
                <a:srgbClr val="000000"/>
              </a:solidFill>
              <a:latin typeface="Arial"/>
              <a:ea typeface="Arial"/>
              <a:cs typeface="Arial"/>
              <a:sym typeface="Arial"/>
            </a:endParaRPr>
          </a:p>
        </p:txBody>
      </p:sp>
      <p:sp>
        <p:nvSpPr>
          <p:cNvPr id="643" name="Google Shape;643;g25e11802ac4_0_2511"/>
          <p:cNvSpPr txBox="1"/>
          <p:nvPr/>
        </p:nvSpPr>
        <p:spPr>
          <a:xfrm>
            <a:off x="669804" y="1338800"/>
            <a:ext cx="3664500" cy="1200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200"/>
              <a:buFont typeface="Calibri"/>
              <a:buNone/>
            </a:pPr>
            <a:r>
              <a:rPr lang="en-US" sz="2400">
                <a:solidFill>
                  <a:schemeClr val="dk1"/>
                </a:solidFill>
                <a:latin typeface="Helvetica Neue Light"/>
                <a:ea typeface="Helvetica Neue Light"/>
                <a:cs typeface="Helvetica Neue Light"/>
                <a:sym typeface="Helvetica Neue Light"/>
              </a:rPr>
              <a:t>A repeating motion that carries energy from one place to another.</a:t>
            </a:r>
            <a:endParaRPr i="0" sz="2400" u="none" cap="none" strike="noStrike">
              <a:solidFill>
                <a:srgbClr val="434343"/>
              </a:solidFill>
              <a:latin typeface="Helvetica Neue Light"/>
              <a:ea typeface="Helvetica Neue Light"/>
              <a:cs typeface="Helvetica Neue Light"/>
              <a:sym typeface="Helvetica Neue Light"/>
            </a:endParaRPr>
          </a:p>
        </p:txBody>
      </p:sp>
      <p:sp>
        <p:nvSpPr>
          <p:cNvPr id="644" name="Google Shape;644;g25e11802ac4_0_2511"/>
          <p:cNvSpPr txBox="1"/>
          <p:nvPr/>
        </p:nvSpPr>
        <p:spPr>
          <a:xfrm>
            <a:off x="669804" y="4816650"/>
            <a:ext cx="33666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a:t>
            </a:r>
            <a:r>
              <a:rPr lang="en-US" sz="2400">
                <a:solidFill>
                  <a:srgbClr val="434343"/>
                </a:solidFill>
                <a:latin typeface="Helvetica Neue Light"/>
                <a:ea typeface="Helvetica Neue Light"/>
                <a:cs typeface="Helvetica Neue Light"/>
                <a:sym typeface="Helvetica Neue Light"/>
              </a:rPr>
              <a:t>ripple</a:t>
            </a:r>
            <a:r>
              <a:rPr b="0" i="0" lang="en-US" sz="2400" u="none" cap="none" strike="noStrike">
                <a:solidFill>
                  <a:srgbClr val="434343"/>
                </a:solidFill>
                <a:latin typeface="Helvetica Neue Light"/>
                <a:ea typeface="Helvetica Neue Light"/>
                <a:cs typeface="Helvetica Neue Light"/>
                <a:sym typeface="Helvetica Neue Light"/>
              </a:rPr>
              <a:t> of water in a pond</a:t>
            </a:r>
            <a:endParaRPr b="0" i="0" sz="1400" u="none" cap="none" strike="noStrike">
              <a:solidFill>
                <a:srgbClr val="434343"/>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sp>
        <p:nvSpPr>
          <p:cNvPr id="650" name="Google Shape;650;g25e11802ac4_0_2536"/>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51" name="Google Shape;651;g25e11802ac4_0_2536"/>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52" name="Google Shape;652;g25e11802ac4_0_2536"/>
          <p:cNvCxnSpPr>
            <a:stCxn id="653" idx="4"/>
            <a:endCxn id="65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54" name="Google Shape;654;g25e11802ac4_0_2536"/>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55" name="Google Shape;655;g25e11802ac4_0_2536"/>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53" name="Google Shape;653;g25e11802ac4_0_2536"/>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56" name="Google Shape;656;g25e11802ac4_0_2536"/>
          <p:cNvSpPr txBox="1"/>
          <p:nvPr/>
        </p:nvSpPr>
        <p:spPr>
          <a:xfrm>
            <a:off x="485400" y="355700"/>
            <a:ext cx="84621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 </a:t>
            </a:r>
            <a:r>
              <a:rPr i="1" lang="en-US" sz="2900">
                <a:latin typeface="Calibri"/>
                <a:ea typeface="Calibri"/>
                <a:cs typeface="Calibri"/>
                <a:sym typeface="Calibri"/>
              </a:rPr>
              <a:t>waves </a:t>
            </a:r>
            <a:r>
              <a:rPr b="0" i="1" lang="en-US" sz="2900" u="none" cap="none" strike="noStrike">
                <a:solidFill>
                  <a:srgbClr val="000000"/>
                </a:solidFill>
                <a:latin typeface="Calibri"/>
                <a:ea typeface="Calibri"/>
                <a:cs typeface="Calibri"/>
                <a:sym typeface="Calibri"/>
              </a:rPr>
              <a:t>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657" name="Google Shape;657;g25e11802ac4_0_2536"/>
          <p:cNvSpPr txBox="1"/>
          <p:nvPr/>
        </p:nvSpPr>
        <p:spPr>
          <a:xfrm>
            <a:off x="1073532" y="4122690"/>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Waves keep the Earth moving around the Sun so we experience four seasons.</a:t>
            </a:r>
            <a:endParaRPr b="0" i="0" sz="2200" u="none" cap="none" strike="noStrike">
              <a:solidFill>
                <a:srgbClr val="434343"/>
              </a:solidFill>
              <a:latin typeface="Arial"/>
              <a:ea typeface="Arial"/>
              <a:cs typeface="Arial"/>
              <a:sym typeface="Arial"/>
            </a:endParaRPr>
          </a:p>
        </p:txBody>
      </p:sp>
      <p:sp>
        <p:nvSpPr>
          <p:cNvPr id="658" name="Google Shape;658;g25e11802ac4_0_2536"/>
          <p:cNvSpPr txBox="1"/>
          <p:nvPr/>
        </p:nvSpPr>
        <p:spPr>
          <a:xfrm>
            <a:off x="1073532" y="2765920"/>
            <a:ext cx="7874100" cy="803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Waves are in the food we eat and give us the nutrition our bodies need to survive</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659" name="Google Shape;659;g25e11802ac4_0_2536"/>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60" name="Google Shape;660;g25e11802ac4_0_2536"/>
          <p:cNvSpPr txBox="1"/>
          <p:nvPr/>
        </p:nvSpPr>
        <p:spPr>
          <a:xfrm>
            <a:off x="1073532" y="1635008"/>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Waves carry sound and light energy that help me to see and hear the world around me.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661" name="Google Shape;661;g25e11802ac4_0_2536"/>
          <p:cNvSpPr txBox="1"/>
          <p:nvPr/>
        </p:nvSpPr>
        <p:spPr>
          <a:xfrm>
            <a:off x="380509" y="16084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62" name="Google Shape;662;g25e11802ac4_0_2536"/>
          <p:cNvSpPr txBox="1"/>
          <p:nvPr/>
        </p:nvSpPr>
        <p:spPr>
          <a:xfrm>
            <a:off x="380508" y="28104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63" name="Google Shape;663;g25e11802ac4_0_2536"/>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64" name="Google Shape;664;g25e11802ac4_0_2536"/>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65" name="Google Shape;665;g25e11802ac4_0_2536"/>
          <p:cNvSpPr txBox="1"/>
          <p:nvPr/>
        </p:nvSpPr>
        <p:spPr>
          <a:xfrm>
            <a:off x="1073532" y="5356215"/>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Waves provide us shelter and protect us from extreme weather and temperatures</a:t>
            </a:r>
            <a:endParaRPr b="0" i="0" sz="2200" u="none" cap="none" strike="noStrike">
              <a:solidFill>
                <a:srgbClr val="434343"/>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g286db8e9d83_0_5"/>
          <p:cNvSpPr txBox="1"/>
          <p:nvPr>
            <p:ph type="title"/>
          </p:nvPr>
        </p:nvSpPr>
        <p:spPr>
          <a:xfrm>
            <a:off x="849550" y="448575"/>
            <a:ext cx="7968600" cy="1143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3600"/>
              <a:buFont typeface="Calibri"/>
              <a:buNone/>
            </a:pPr>
            <a:r>
              <a:rPr b="1" lang="en-US" u="sng"/>
              <a:t>Energy</a:t>
            </a:r>
            <a:r>
              <a:rPr lang="en-US"/>
              <a:t>: ability to cause change</a:t>
            </a:r>
            <a:endParaRPr/>
          </a:p>
        </p:txBody>
      </p:sp>
      <p:sp>
        <p:nvSpPr>
          <p:cNvPr descr="Rewind" id="157" name="Google Shape;157;g286db8e9d83_0_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8" name="Google Shape;158;g286db8e9d83_0_5"/>
          <p:cNvPicPr preferRelativeResize="0"/>
          <p:nvPr/>
        </p:nvPicPr>
        <p:blipFill>
          <a:blip r:embed="rId4">
            <a:alphaModFix/>
          </a:blip>
          <a:stretch>
            <a:fillRect/>
          </a:stretch>
        </p:blipFill>
        <p:spPr>
          <a:xfrm>
            <a:off x="903738" y="1826275"/>
            <a:ext cx="7336525" cy="4126801"/>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0" name="Shape 670"/>
        <p:cNvGrpSpPr/>
        <p:nvPr/>
      </p:nvGrpSpPr>
      <p:grpSpPr>
        <a:xfrm>
          <a:off x="0" y="0"/>
          <a:ext cx="0" cy="0"/>
          <a:chOff x="0" y="0"/>
          <a:chExt cx="0" cy="0"/>
        </a:xfrm>
      </p:grpSpPr>
      <p:sp>
        <p:nvSpPr>
          <p:cNvPr id="671" name="Google Shape;671;g28640247ed3_1_48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72" name="Google Shape;672;g28640247ed3_1_48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73" name="Google Shape;673;g28640247ed3_1_485"/>
          <p:cNvCxnSpPr>
            <a:stCxn id="674" idx="4"/>
            <a:endCxn id="67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75" name="Google Shape;675;g28640247ed3_1_48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76" name="Google Shape;676;g28640247ed3_1_48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74" name="Google Shape;674;g28640247ed3_1_48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677" name="Google Shape;677;g28640247ed3_1_485"/>
          <p:cNvSpPr txBox="1"/>
          <p:nvPr/>
        </p:nvSpPr>
        <p:spPr>
          <a:xfrm>
            <a:off x="485400" y="355700"/>
            <a:ext cx="8462100" cy="1000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2900" u="none" cap="none" strike="noStrike">
                <a:solidFill>
                  <a:srgbClr val="000000"/>
                </a:solidFill>
                <a:latin typeface="Calibri"/>
                <a:ea typeface="Calibri"/>
                <a:cs typeface="Calibri"/>
                <a:sym typeface="Calibri"/>
              </a:rPr>
              <a:t>Choose the correct response for </a:t>
            </a:r>
            <a:r>
              <a:rPr b="0" i="1" lang="en-US" sz="2900" u="none" cap="none" strike="noStrike">
                <a:solidFill>
                  <a:srgbClr val="000000"/>
                </a:solidFill>
                <a:latin typeface="Calibri"/>
                <a:ea typeface="Calibri"/>
                <a:cs typeface="Calibri"/>
                <a:sym typeface="Calibri"/>
              </a:rPr>
              <a:t>“how do</a:t>
            </a:r>
            <a:r>
              <a:rPr i="1" lang="en-US" sz="2900">
                <a:latin typeface="Calibri"/>
                <a:ea typeface="Calibri"/>
                <a:cs typeface="Calibri"/>
                <a:sym typeface="Calibri"/>
              </a:rPr>
              <a:t> waves </a:t>
            </a:r>
            <a:r>
              <a:rPr b="0" i="1" lang="en-US" sz="2900" u="none" cap="none" strike="noStrike">
                <a:solidFill>
                  <a:srgbClr val="000000"/>
                </a:solidFill>
                <a:latin typeface="Calibri"/>
                <a:ea typeface="Calibri"/>
                <a:cs typeface="Calibri"/>
                <a:sym typeface="Calibri"/>
              </a:rPr>
              <a:t>impact my life?” </a:t>
            </a:r>
            <a:r>
              <a:rPr b="0" i="0" lang="en-US" sz="2900" u="none" cap="none" strike="noStrike">
                <a:solidFill>
                  <a:srgbClr val="000000"/>
                </a:solidFill>
                <a:latin typeface="Calibri"/>
                <a:ea typeface="Calibri"/>
                <a:cs typeface="Calibri"/>
                <a:sym typeface="Calibri"/>
              </a:rPr>
              <a:t>from the choices below.</a:t>
            </a:r>
            <a:endParaRPr b="0" i="0" sz="1400" u="none" cap="none" strike="noStrike">
              <a:solidFill>
                <a:srgbClr val="000000"/>
              </a:solidFill>
              <a:latin typeface="Arial"/>
              <a:ea typeface="Arial"/>
              <a:cs typeface="Arial"/>
              <a:sym typeface="Arial"/>
            </a:endParaRPr>
          </a:p>
        </p:txBody>
      </p:sp>
      <p:sp>
        <p:nvSpPr>
          <p:cNvPr id="678" name="Google Shape;678;g28640247ed3_1_485"/>
          <p:cNvSpPr txBox="1"/>
          <p:nvPr/>
        </p:nvSpPr>
        <p:spPr>
          <a:xfrm>
            <a:off x="1073532" y="4122690"/>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Waves keep the Earth moving around the Sun so we experience four seasons.</a:t>
            </a:r>
            <a:endParaRPr b="0" i="0" sz="2200" u="none" cap="none" strike="noStrike">
              <a:solidFill>
                <a:srgbClr val="434343"/>
              </a:solidFill>
              <a:latin typeface="Arial"/>
              <a:ea typeface="Arial"/>
              <a:cs typeface="Arial"/>
              <a:sym typeface="Arial"/>
            </a:endParaRPr>
          </a:p>
        </p:txBody>
      </p:sp>
      <p:sp>
        <p:nvSpPr>
          <p:cNvPr id="679" name="Google Shape;679;g28640247ed3_1_485"/>
          <p:cNvSpPr txBox="1"/>
          <p:nvPr/>
        </p:nvSpPr>
        <p:spPr>
          <a:xfrm>
            <a:off x="1073532" y="2765920"/>
            <a:ext cx="7874100" cy="8034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Waves are in the food we eat and give us the nutrition our bodies need to survive</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680" name="Google Shape;680;g28640247ed3_1_485"/>
          <p:cNvSpPr txBox="1"/>
          <p:nvPr/>
        </p:nvSpPr>
        <p:spPr>
          <a:xfrm>
            <a:off x="1166884" y="1913247"/>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81" name="Google Shape;681;g28640247ed3_1_485"/>
          <p:cNvSpPr txBox="1"/>
          <p:nvPr/>
        </p:nvSpPr>
        <p:spPr>
          <a:xfrm>
            <a:off x="1073532" y="1635008"/>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Waves carry sound and light energy that help me to see and hear the world around me. </a:t>
            </a:r>
            <a:endParaRPr b="0" i="0" sz="2200" u="none" cap="none" strike="noStrike">
              <a:solidFill>
                <a:srgbClr val="000000"/>
              </a:solidFill>
              <a:latin typeface="Helvetica Neue Light"/>
              <a:ea typeface="Helvetica Neue Light"/>
              <a:cs typeface="Helvetica Neue Light"/>
              <a:sym typeface="Helvetica Neue Light"/>
            </a:endParaRPr>
          </a:p>
        </p:txBody>
      </p:sp>
      <p:sp>
        <p:nvSpPr>
          <p:cNvPr id="682" name="Google Shape;682;g28640247ed3_1_485"/>
          <p:cNvSpPr txBox="1"/>
          <p:nvPr/>
        </p:nvSpPr>
        <p:spPr>
          <a:xfrm>
            <a:off x="380509" y="1608447"/>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683" name="Google Shape;683;g28640247ed3_1_485"/>
          <p:cNvSpPr txBox="1"/>
          <p:nvPr/>
        </p:nvSpPr>
        <p:spPr>
          <a:xfrm>
            <a:off x="380508" y="281046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684" name="Google Shape;684;g28640247ed3_1_485"/>
          <p:cNvSpPr txBox="1"/>
          <p:nvPr/>
        </p:nvSpPr>
        <p:spPr>
          <a:xfrm>
            <a:off x="393332" y="418420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685" name="Google Shape;685;g28640247ed3_1_485"/>
          <p:cNvSpPr txBox="1"/>
          <p:nvPr/>
        </p:nvSpPr>
        <p:spPr>
          <a:xfrm>
            <a:off x="393330" y="5513945"/>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sp>
        <p:nvSpPr>
          <p:cNvPr id="686" name="Google Shape;686;g28640247ed3_1_485"/>
          <p:cNvSpPr txBox="1"/>
          <p:nvPr/>
        </p:nvSpPr>
        <p:spPr>
          <a:xfrm>
            <a:off x="1073532" y="5356215"/>
            <a:ext cx="78741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200"/>
              <a:buFont typeface="Arial"/>
              <a:buNone/>
            </a:pPr>
            <a:r>
              <a:rPr lang="en-US" sz="2200">
                <a:solidFill>
                  <a:srgbClr val="434343"/>
                </a:solidFill>
                <a:latin typeface="Helvetica Neue Light"/>
                <a:ea typeface="Helvetica Neue Light"/>
                <a:cs typeface="Helvetica Neue Light"/>
                <a:sym typeface="Helvetica Neue Light"/>
              </a:rPr>
              <a:t>Waves provide us shelter and protect us from extreme weather and temperatures</a:t>
            </a:r>
            <a:endParaRPr b="0" i="0" sz="2200" u="none" cap="none" strike="noStrike">
              <a:solidFill>
                <a:srgbClr val="434343"/>
              </a:solidFill>
              <a:latin typeface="Arial"/>
              <a:ea typeface="Arial"/>
              <a:cs typeface="Arial"/>
              <a:sym typeface="Arial"/>
            </a:endParaRPr>
          </a:p>
        </p:txBody>
      </p:sp>
      <p:sp>
        <p:nvSpPr>
          <p:cNvPr id="687" name="Google Shape;687;g28640247ed3_1_485"/>
          <p:cNvSpPr/>
          <p:nvPr/>
        </p:nvSpPr>
        <p:spPr>
          <a:xfrm>
            <a:off x="192025" y="1591050"/>
            <a:ext cx="8696100" cy="9600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g25e11802ac4_0_2649"/>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694" name="Google Shape;694;g25e11802ac4_0_264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695" name="Google Shape;695;g25e11802ac4_0_264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96" name="Google Shape;696;g25e11802ac4_0_2649"/>
          <p:cNvCxnSpPr>
            <a:stCxn id="697" idx="4"/>
            <a:endCxn id="69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98" name="Google Shape;698;g25e11802ac4_0_264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99" name="Google Shape;699;g25e11802ac4_0_264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97" name="Google Shape;697;g25e11802ac4_0_264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00" name="Google Shape;700;g25e11802ac4_0_2649"/>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01" name="Google Shape;701;g25e11802ac4_0_2649"/>
          <p:cNvCxnSpPr>
            <a:stCxn id="702" idx="4"/>
            <a:endCxn id="69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703" name="Google Shape;703;g25e11802ac4_0_2649"/>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04" name="Google Shape;704;g25e11802ac4_0_2649"/>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pic>
        <p:nvPicPr>
          <p:cNvPr id="705" name="Google Shape;705;g25e11802ac4_0_2649"/>
          <p:cNvPicPr preferRelativeResize="0"/>
          <p:nvPr/>
        </p:nvPicPr>
        <p:blipFill rotWithShape="1">
          <a:blip r:embed="rId3">
            <a:alphaModFix/>
          </a:blip>
          <a:srcRect b="13382" l="16296" r="0" t="0"/>
          <a:stretch/>
        </p:blipFill>
        <p:spPr>
          <a:xfrm>
            <a:off x="5538093" y="1297600"/>
            <a:ext cx="2965358" cy="1792500"/>
          </a:xfrm>
          <a:prstGeom prst="rect">
            <a:avLst/>
          </a:prstGeom>
          <a:noFill/>
          <a:ln>
            <a:noFill/>
          </a:ln>
        </p:spPr>
      </p:pic>
      <p:sp>
        <p:nvSpPr>
          <p:cNvPr id="702" name="Google Shape;702;g25e11802ac4_0_2649"/>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06" name="Google Shape;706;g25e11802ac4_0_2649"/>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707" name="Google Shape;707;g25e11802ac4_0_2649"/>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708" name="Google Shape;708;g25e11802ac4_0_2649"/>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709" name="Google Shape;709;g25e11802ac4_0_2649"/>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a:t>
            </a:r>
            <a:r>
              <a:rPr lang="en-US" sz="1800">
                <a:latin typeface="Helvetica Neue Light"/>
                <a:ea typeface="Helvetica Neue Light"/>
                <a:cs typeface="Helvetica Neue Light"/>
                <a:sym typeface="Helvetica Neue Light"/>
              </a:rPr>
              <a:t> waves </a:t>
            </a:r>
            <a:r>
              <a:rPr b="0" i="0" lang="en-US" sz="1800" u="none" cap="none" strike="noStrike">
                <a:solidFill>
                  <a:srgbClr val="000000"/>
                </a:solidFill>
                <a:latin typeface="Helvetica Neue Light"/>
                <a:ea typeface="Helvetica Neue Light"/>
                <a:cs typeface="Helvetica Neue Light"/>
                <a:sym typeface="Helvetica Neue Light"/>
              </a:rPr>
              <a:t>impact my life?</a:t>
            </a:r>
            <a:endParaRPr b="0" i="0" sz="1800" u="none" cap="none" strike="noStrike">
              <a:solidFill>
                <a:srgbClr val="000000"/>
              </a:solidFill>
              <a:latin typeface="Arial"/>
              <a:ea typeface="Arial"/>
              <a:cs typeface="Arial"/>
              <a:sym typeface="Arial"/>
            </a:endParaRPr>
          </a:p>
        </p:txBody>
      </p:sp>
      <p:sp>
        <p:nvSpPr>
          <p:cNvPr id="710" name="Google Shape;710;g25e11802ac4_0_2649"/>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Wave</a:t>
            </a:r>
            <a:endParaRPr b="0" i="0" sz="700" u="none" cap="none" strike="noStrike">
              <a:solidFill>
                <a:srgbClr val="000000"/>
              </a:solidFill>
              <a:latin typeface="Arial"/>
              <a:ea typeface="Arial"/>
              <a:cs typeface="Arial"/>
              <a:sym typeface="Arial"/>
            </a:endParaRPr>
          </a:p>
        </p:txBody>
      </p:sp>
      <p:sp>
        <p:nvSpPr>
          <p:cNvPr id="711" name="Google Shape;711;g25e11802ac4_0_2649"/>
          <p:cNvSpPr txBox="1"/>
          <p:nvPr/>
        </p:nvSpPr>
        <p:spPr>
          <a:xfrm>
            <a:off x="669804" y="1338800"/>
            <a:ext cx="3664500" cy="1200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1200"/>
              <a:buFont typeface="Calibri"/>
              <a:buNone/>
            </a:pPr>
            <a:r>
              <a:rPr lang="en-US" sz="2400">
                <a:solidFill>
                  <a:schemeClr val="dk1"/>
                </a:solidFill>
                <a:latin typeface="Helvetica Neue Light"/>
                <a:ea typeface="Helvetica Neue Light"/>
                <a:cs typeface="Helvetica Neue Light"/>
                <a:sym typeface="Helvetica Neue Light"/>
              </a:rPr>
              <a:t>A repeating motion that carries energy from one place to another.</a:t>
            </a:r>
            <a:endParaRPr i="0" sz="2400" u="none" cap="none" strike="noStrike">
              <a:solidFill>
                <a:srgbClr val="434343"/>
              </a:solidFill>
              <a:latin typeface="Helvetica Neue Light"/>
              <a:ea typeface="Helvetica Neue Light"/>
              <a:cs typeface="Helvetica Neue Light"/>
              <a:sym typeface="Helvetica Neue Light"/>
            </a:endParaRPr>
          </a:p>
        </p:txBody>
      </p:sp>
      <p:sp>
        <p:nvSpPr>
          <p:cNvPr id="712" name="Google Shape;712;g25e11802ac4_0_2649"/>
          <p:cNvSpPr txBox="1"/>
          <p:nvPr/>
        </p:nvSpPr>
        <p:spPr>
          <a:xfrm>
            <a:off x="669804" y="4816650"/>
            <a:ext cx="33666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434343"/>
                </a:solidFill>
                <a:latin typeface="Helvetica Neue Light"/>
                <a:ea typeface="Helvetica Neue Light"/>
                <a:cs typeface="Helvetica Neue Light"/>
                <a:sym typeface="Helvetica Neue Light"/>
              </a:rPr>
              <a:t>A </a:t>
            </a:r>
            <a:r>
              <a:rPr lang="en-US" sz="2400">
                <a:solidFill>
                  <a:srgbClr val="434343"/>
                </a:solidFill>
                <a:latin typeface="Helvetica Neue Light"/>
                <a:ea typeface="Helvetica Neue Light"/>
                <a:cs typeface="Helvetica Neue Light"/>
                <a:sym typeface="Helvetica Neue Light"/>
              </a:rPr>
              <a:t>ripple</a:t>
            </a:r>
            <a:r>
              <a:rPr b="0" i="0" lang="en-US" sz="2400" u="none" cap="none" strike="noStrike">
                <a:solidFill>
                  <a:srgbClr val="434343"/>
                </a:solidFill>
                <a:latin typeface="Helvetica Neue Light"/>
                <a:ea typeface="Helvetica Neue Light"/>
                <a:cs typeface="Helvetica Neue Light"/>
                <a:sym typeface="Helvetica Neue Light"/>
              </a:rPr>
              <a:t> of water in a pond</a:t>
            </a:r>
            <a:endParaRPr b="0" i="0" sz="1400" u="none" cap="none" strike="noStrike">
              <a:solidFill>
                <a:srgbClr val="434343"/>
              </a:solidFill>
              <a:latin typeface="Arial"/>
              <a:ea typeface="Arial"/>
              <a:cs typeface="Arial"/>
              <a:sym typeface="Arial"/>
            </a:endParaRPr>
          </a:p>
        </p:txBody>
      </p:sp>
      <p:sp>
        <p:nvSpPr>
          <p:cNvPr id="713" name="Google Shape;713;g25e11802ac4_0_2649"/>
          <p:cNvSpPr txBox="1"/>
          <p:nvPr/>
        </p:nvSpPr>
        <p:spPr>
          <a:xfrm>
            <a:off x="5151650" y="4535175"/>
            <a:ext cx="3366600" cy="1446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2200"/>
              <a:buFont typeface="Arial"/>
              <a:buNone/>
            </a:pPr>
            <a:r>
              <a:rPr lang="en-US" sz="2200">
                <a:solidFill>
                  <a:srgbClr val="43464D"/>
                </a:solidFill>
                <a:latin typeface="Helvetica Neue Light"/>
                <a:ea typeface="Helvetica Neue Light"/>
                <a:cs typeface="Helvetica Neue Light"/>
                <a:sym typeface="Helvetica Neue Light"/>
              </a:rPr>
              <a:t>Waves carry sound and light energy that help me to see and hear the world around me. </a:t>
            </a:r>
            <a:endParaRPr b="0" i="0" sz="22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52"/>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720" name="Google Shape;720;p52"/>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g286db8e9d83_0_215"/>
          <p:cNvSpPr txBox="1"/>
          <p:nvPr>
            <p:ph type="title"/>
          </p:nvPr>
        </p:nvSpPr>
        <p:spPr>
          <a:xfrm>
            <a:off x="603500" y="466350"/>
            <a:ext cx="8234400" cy="1866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u="sng"/>
              <a:t>Wave: </a:t>
            </a:r>
            <a:r>
              <a:rPr lang="en-US"/>
              <a:t>repeating motion that carries energy from one place to another</a:t>
            </a:r>
            <a:endParaRPr/>
          </a:p>
        </p:txBody>
      </p:sp>
      <p:pic>
        <p:nvPicPr>
          <p:cNvPr id="727" name="Google Shape;727;g286db8e9d83_0_215"/>
          <p:cNvPicPr preferRelativeResize="0"/>
          <p:nvPr/>
        </p:nvPicPr>
        <p:blipFill rotWithShape="1">
          <a:blip r:embed="rId3">
            <a:alphaModFix/>
          </a:blip>
          <a:srcRect b="0" l="10648" r="10530" t="0"/>
          <a:stretch/>
        </p:blipFill>
        <p:spPr>
          <a:xfrm>
            <a:off x="1996762" y="2749925"/>
            <a:ext cx="5150476" cy="3600200"/>
          </a:xfrm>
          <a:prstGeom prst="rect">
            <a:avLst/>
          </a:prstGeom>
          <a:noFill/>
          <a:ln>
            <a:noFill/>
          </a:ln>
        </p:spPr>
      </p:pic>
      <p:sp>
        <p:nvSpPr>
          <p:cNvPr descr="Rewind" id="728" name="Google Shape;728;g286db8e9d83_0_215"/>
          <p:cNvSpPr/>
          <p:nvPr/>
        </p:nvSpPr>
        <p:spPr>
          <a:xfrm>
            <a:off x="-4" y="3"/>
            <a:ext cx="951900" cy="8319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descr="Lightbulb and gear" id="734" name="Google Shape;734;g28640247ed3_1_455"/>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5" name="Google Shape;735;g28640247ed3_1_455"/>
          <p:cNvSpPr txBox="1"/>
          <p:nvPr/>
        </p:nvSpPr>
        <p:spPr>
          <a:xfrm>
            <a:off x="722555" y="18065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3000" u="none" cap="none" strike="noStrike">
                <a:solidFill>
                  <a:schemeClr val="dk1"/>
                </a:solidFill>
                <a:latin typeface="Calibri"/>
                <a:ea typeface="Calibri"/>
                <a:cs typeface="Calibri"/>
                <a:sym typeface="Calibri"/>
              </a:rPr>
              <a:t>What are the properties of waves and how are they related?</a:t>
            </a:r>
            <a:endParaRPr b="0" i="0" sz="1400" u="none" cap="none" strike="noStrike">
              <a:solidFill>
                <a:srgbClr val="000000"/>
              </a:solidFill>
              <a:latin typeface="Arial"/>
              <a:ea typeface="Arial"/>
              <a:cs typeface="Arial"/>
              <a:sym typeface="Arial"/>
            </a:endParaRPr>
          </a:p>
        </p:txBody>
      </p:sp>
      <p:grpSp>
        <p:nvGrpSpPr>
          <p:cNvPr id="736" name="Google Shape;736;g28640247ed3_1_455"/>
          <p:cNvGrpSpPr/>
          <p:nvPr/>
        </p:nvGrpSpPr>
        <p:grpSpPr>
          <a:xfrm>
            <a:off x="128116" y="4560690"/>
            <a:ext cx="3500312" cy="2214074"/>
            <a:chOff x="1239039" y="2403344"/>
            <a:chExt cx="6259500" cy="2522586"/>
          </a:xfrm>
        </p:grpSpPr>
        <p:sp>
          <p:nvSpPr>
            <p:cNvPr id="737" name="Google Shape;737;g28640247ed3_1_455"/>
            <p:cNvSpPr/>
            <p:nvPr/>
          </p:nvSpPr>
          <p:spPr>
            <a:xfrm>
              <a:off x="3921643" y="2403344"/>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38" name="Google Shape;738;g28640247ed3_1_455"/>
            <p:cNvSpPr/>
            <p:nvPr/>
          </p:nvSpPr>
          <p:spPr>
            <a:xfrm>
              <a:off x="3921643" y="4024430"/>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739" name="Google Shape;739;g28640247ed3_1_455"/>
            <p:cNvCxnSpPr/>
            <p:nvPr/>
          </p:nvCxnSpPr>
          <p:spPr>
            <a:xfrm>
              <a:off x="1239039" y="2835958"/>
              <a:ext cx="62595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647"/>
                </a:srgbClr>
              </a:outerShdw>
            </a:effectLst>
          </p:spPr>
        </p:cxnSp>
        <p:cxnSp>
          <p:nvCxnSpPr>
            <p:cNvPr id="740" name="Google Shape;740;g28640247ed3_1_455"/>
            <p:cNvCxnSpPr/>
            <p:nvPr/>
          </p:nvCxnSpPr>
          <p:spPr>
            <a:xfrm>
              <a:off x="3152216" y="4475142"/>
              <a:ext cx="23379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647"/>
                </a:srgbClr>
              </a:outerShdw>
            </a:effectLst>
          </p:spPr>
        </p:cxnSp>
      </p:grpSp>
      <p:pic>
        <p:nvPicPr>
          <p:cNvPr id="741" name="Google Shape;741;g28640247ed3_1_455"/>
          <p:cNvPicPr preferRelativeResize="0"/>
          <p:nvPr/>
        </p:nvPicPr>
        <p:blipFill rotWithShape="1">
          <a:blip r:embed="rId4">
            <a:alphaModFix/>
          </a:blip>
          <a:srcRect b="-26381" l="0" r="0" t="-26382"/>
          <a:stretch/>
        </p:blipFill>
        <p:spPr>
          <a:xfrm>
            <a:off x="4022688" y="956929"/>
            <a:ext cx="4748001" cy="2732922"/>
          </a:xfrm>
          <a:prstGeom prst="rect">
            <a:avLst/>
          </a:prstGeom>
          <a:noFill/>
          <a:ln>
            <a:noFill/>
          </a:ln>
        </p:spPr>
      </p:pic>
      <p:pic>
        <p:nvPicPr>
          <p:cNvPr descr="frequency.jpg" id="742" name="Google Shape;742;g28640247ed3_1_455"/>
          <p:cNvPicPr preferRelativeResize="0"/>
          <p:nvPr/>
        </p:nvPicPr>
        <p:blipFill rotWithShape="1">
          <a:blip r:embed="rId5">
            <a:alphaModFix/>
          </a:blip>
          <a:srcRect b="0" l="-18191" r="-18177" t="0"/>
          <a:stretch/>
        </p:blipFill>
        <p:spPr>
          <a:xfrm>
            <a:off x="-304072" y="1966615"/>
            <a:ext cx="4122058" cy="2455172"/>
          </a:xfrm>
          <a:prstGeom prst="rect">
            <a:avLst/>
          </a:prstGeom>
          <a:noFill/>
          <a:ln>
            <a:noFill/>
          </a:ln>
        </p:spPr>
      </p:pic>
      <p:pic>
        <p:nvPicPr>
          <p:cNvPr descr="schoolphysics ::Welcome::" id="743" name="Google Shape;743;g28640247ed3_1_455"/>
          <p:cNvPicPr preferRelativeResize="0"/>
          <p:nvPr/>
        </p:nvPicPr>
        <p:blipFill rotWithShape="1">
          <a:blip r:embed="rId6">
            <a:alphaModFix/>
          </a:blip>
          <a:srcRect b="0" l="0" r="0" t="0"/>
          <a:stretch/>
        </p:blipFill>
        <p:spPr>
          <a:xfrm>
            <a:off x="4116648" y="5072066"/>
            <a:ext cx="4560104" cy="1710028"/>
          </a:xfrm>
          <a:prstGeom prst="rect">
            <a:avLst/>
          </a:prstGeom>
          <a:noFill/>
          <a:ln>
            <a:noFill/>
          </a:ln>
        </p:spPr>
      </p:pic>
      <p:pic>
        <p:nvPicPr>
          <p:cNvPr descr="box.jpg" id="744" name="Google Shape;744;g28640247ed3_1_455"/>
          <p:cNvPicPr preferRelativeResize="0"/>
          <p:nvPr/>
        </p:nvPicPr>
        <p:blipFill rotWithShape="1">
          <a:blip r:embed="rId7">
            <a:alphaModFix/>
          </a:blip>
          <a:srcRect b="8725" l="0" r="0" t="8725"/>
          <a:stretch/>
        </p:blipFill>
        <p:spPr>
          <a:xfrm>
            <a:off x="5155998" y="3027212"/>
            <a:ext cx="3912904" cy="215762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sp>
        <p:nvSpPr>
          <p:cNvPr id="750" name="Google Shape;750;g286db8e9d83_0_227"/>
          <p:cNvSpPr txBox="1"/>
          <p:nvPr/>
        </p:nvSpPr>
        <p:spPr>
          <a:xfrm>
            <a:off x="1768509" y="111160"/>
            <a:ext cx="56070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Simulation Activity</a:t>
            </a:r>
            <a:endParaRPr b="0" i="0" sz="1400" u="none" cap="none" strike="noStrike">
              <a:solidFill>
                <a:srgbClr val="000000"/>
              </a:solidFill>
              <a:latin typeface="Arial"/>
              <a:ea typeface="Arial"/>
              <a:cs typeface="Arial"/>
              <a:sym typeface="Arial"/>
            </a:endParaRPr>
          </a:p>
        </p:txBody>
      </p:sp>
      <p:sp>
        <p:nvSpPr>
          <p:cNvPr descr="Laptop" id="751" name="Google Shape;751;g286db8e9d83_0_227"/>
          <p:cNvSpPr/>
          <p:nvPr/>
        </p:nvSpPr>
        <p:spPr>
          <a:xfrm>
            <a:off x="44367"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52" name="Google Shape;752;g286db8e9d83_0_227"/>
          <p:cNvPicPr preferRelativeResize="0"/>
          <p:nvPr/>
        </p:nvPicPr>
        <p:blipFill>
          <a:blip r:embed="rId4">
            <a:alphaModFix/>
          </a:blip>
          <a:stretch>
            <a:fillRect/>
          </a:stretch>
        </p:blipFill>
        <p:spPr>
          <a:xfrm>
            <a:off x="1414275" y="2151800"/>
            <a:ext cx="6733026" cy="4428825"/>
          </a:xfrm>
          <a:prstGeom prst="rect">
            <a:avLst/>
          </a:prstGeom>
          <a:noFill/>
          <a:ln>
            <a:noFill/>
          </a:ln>
        </p:spPr>
      </p:pic>
      <p:sp>
        <p:nvSpPr>
          <p:cNvPr id="753" name="Google Shape;753;g286db8e9d83_0_227"/>
          <p:cNvSpPr txBox="1"/>
          <p:nvPr/>
        </p:nvSpPr>
        <p:spPr>
          <a:xfrm>
            <a:off x="2212800" y="1164775"/>
            <a:ext cx="4718400" cy="73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u="sng">
                <a:solidFill>
                  <a:schemeClr val="hlink"/>
                </a:solidFill>
                <a:latin typeface="Calibri"/>
                <a:ea typeface="Calibri"/>
                <a:cs typeface="Calibri"/>
                <a:sym typeface="Calibri"/>
                <a:hlinkClick r:id="rId5"/>
              </a:rPr>
              <a:t>Intro to Waves</a:t>
            </a:r>
            <a:endParaRPr sz="3600">
              <a:latin typeface="Calibri"/>
              <a:ea typeface="Calibri"/>
              <a:cs typeface="Calibri"/>
              <a:sym typeface="Calibri"/>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g28640247ed3_1_354"/>
          <p:cNvSpPr txBox="1"/>
          <p:nvPr/>
        </p:nvSpPr>
        <p:spPr>
          <a:xfrm>
            <a:off x="1768509" y="111160"/>
            <a:ext cx="56070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b="0" i="0" lang="en-US" sz="5600" u="none" cap="none" strike="noStrike">
                <a:solidFill>
                  <a:srgbClr val="FFC000"/>
                </a:solidFill>
                <a:latin typeface="Calibri"/>
                <a:ea typeface="Calibri"/>
                <a:cs typeface="Calibri"/>
                <a:sym typeface="Calibri"/>
              </a:rPr>
              <a:t>Simulation Activity</a:t>
            </a:r>
            <a:endParaRPr b="0" i="0" sz="1400" u="none" cap="none" strike="noStrike">
              <a:solidFill>
                <a:srgbClr val="000000"/>
              </a:solidFill>
              <a:latin typeface="Arial"/>
              <a:ea typeface="Arial"/>
              <a:cs typeface="Arial"/>
              <a:sym typeface="Arial"/>
            </a:endParaRPr>
          </a:p>
        </p:txBody>
      </p:sp>
      <p:sp>
        <p:nvSpPr>
          <p:cNvPr descr="Laptop" id="760" name="Google Shape;760;g28640247ed3_1_354"/>
          <p:cNvSpPr/>
          <p:nvPr/>
        </p:nvSpPr>
        <p:spPr>
          <a:xfrm>
            <a:off x="44367"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61" name="Google Shape;761;g28640247ed3_1_354"/>
          <p:cNvPicPr preferRelativeResize="0"/>
          <p:nvPr/>
        </p:nvPicPr>
        <p:blipFill>
          <a:blip r:embed="rId4">
            <a:alphaModFix/>
          </a:blip>
          <a:stretch>
            <a:fillRect/>
          </a:stretch>
        </p:blipFill>
        <p:spPr>
          <a:xfrm>
            <a:off x="1269575" y="2208678"/>
            <a:ext cx="6604848" cy="4344522"/>
          </a:xfrm>
          <a:prstGeom prst="rect">
            <a:avLst/>
          </a:prstGeom>
          <a:noFill/>
          <a:ln>
            <a:noFill/>
          </a:ln>
        </p:spPr>
      </p:pic>
      <p:sp>
        <p:nvSpPr>
          <p:cNvPr id="762" name="Google Shape;762;g28640247ed3_1_354"/>
          <p:cNvSpPr txBox="1"/>
          <p:nvPr/>
        </p:nvSpPr>
        <p:spPr>
          <a:xfrm>
            <a:off x="2212800" y="1193213"/>
            <a:ext cx="4718400" cy="73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u="sng">
                <a:solidFill>
                  <a:schemeClr val="hlink"/>
                </a:solidFill>
                <a:latin typeface="Calibri"/>
                <a:ea typeface="Calibri"/>
                <a:cs typeface="Calibri"/>
                <a:sym typeface="Calibri"/>
                <a:hlinkClick r:id="rId5"/>
              </a:rPr>
              <a:t>Wave on a String</a:t>
            </a:r>
            <a:endParaRPr sz="3600">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grpSp>
        <p:nvGrpSpPr>
          <p:cNvPr id="768" name="Google Shape;768;g28640247ed3_1_508"/>
          <p:cNvGrpSpPr/>
          <p:nvPr/>
        </p:nvGrpSpPr>
        <p:grpSpPr>
          <a:xfrm>
            <a:off x="1325592" y="297175"/>
            <a:ext cx="6456691" cy="6404394"/>
            <a:chOff x="814636" y="0"/>
            <a:chExt cx="5828917" cy="6404394"/>
          </a:xfrm>
        </p:grpSpPr>
        <p:sp>
          <p:nvSpPr>
            <p:cNvPr id="769" name="Google Shape;769;g28640247ed3_1_508"/>
            <p:cNvSpPr/>
            <p:nvPr/>
          </p:nvSpPr>
          <p:spPr>
            <a:xfrm rot="10800000">
              <a:off x="1480849" y="540"/>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0" name="Google Shape;770;g28640247ed3_1_508"/>
            <p:cNvSpPr txBox="1"/>
            <p:nvPr/>
          </p:nvSpPr>
          <p:spPr>
            <a:xfrm>
              <a:off x="1661623" y="685"/>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771" name="Google Shape;771;g28640247ed3_1_508"/>
            <p:cNvSpPr/>
            <p:nvPr/>
          </p:nvSpPr>
          <p:spPr>
            <a:xfrm>
              <a:off x="848401" y="0"/>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2" name="Google Shape;772;g28640247ed3_1_508"/>
            <p:cNvSpPr/>
            <p:nvPr/>
          </p:nvSpPr>
          <p:spPr>
            <a:xfrm rot="10800000">
              <a:off x="1480849" y="938784"/>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3" name="Google Shape;773;g28640247ed3_1_508"/>
            <p:cNvSpPr txBox="1"/>
            <p:nvPr/>
          </p:nvSpPr>
          <p:spPr>
            <a:xfrm>
              <a:off x="1661623" y="938929"/>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774" name="Google Shape;774;g28640247ed3_1_508"/>
            <p:cNvSpPr/>
            <p:nvPr/>
          </p:nvSpPr>
          <p:spPr>
            <a:xfrm>
              <a:off x="824716" y="938929"/>
              <a:ext cx="722700" cy="7227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5" name="Google Shape;775;g28640247ed3_1_508"/>
            <p:cNvSpPr/>
            <p:nvPr/>
          </p:nvSpPr>
          <p:spPr>
            <a:xfrm rot="10800000">
              <a:off x="1480849" y="1877027"/>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6" name="Google Shape;776;g28640247ed3_1_508"/>
            <p:cNvSpPr txBox="1"/>
            <p:nvPr/>
          </p:nvSpPr>
          <p:spPr>
            <a:xfrm>
              <a:off x="1661623" y="1877172"/>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777" name="Google Shape;777;g28640247ed3_1_508"/>
            <p:cNvSpPr/>
            <p:nvPr/>
          </p:nvSpPr>
          <p:spPr>
            <a:xfrm>
              <a:off x="814643" y="1875958"/>
              <a:ext cx="722700" cy="7227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8" name="Google Shape;778;g28640247ed3_1_508"/>
            <p:cNvSpPr/>
            <p:nvPr/>
          </p:nvSpPr>
          <p:spPr>
            <a:xfrm rot="10800000">
              <a:off x="1480849" y="2815270"/>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79" name="Google Shape;779;g28640247ed3_1_508"/>
            <p:cNvSpPr txBox="1"/>
            <p:nvPr/>
          </p:nvSpPr>
          <p:spPr>
            <a:xfrm>
              <a:off x="1661623" y="2815415"/>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Engagement</a:t>
              </a:r>
              <a:endParaRPr b="0" i="0" sz="1400" u="none" cap="none" strike="noStrike">
                <a:solidFill>
                  <a:srgbClr val="000000"/>
                </a:solidFill>
                <a:latin typeface="Arial"/>
                <a:ea typeface="Arial"/>
                <a:cs typeface="Arial"/>
                <a:sym typeface="Arial"/>
              </a:endParaRPr>
            </a:p>
          </p:txBody>
        </p:sp>
        <p:sp>
          <p:nvSpPr>
            <p:cNvPr id="780" name="Google Shape;780;g28640247ed3_1_508"/>
            <p:cNvSpPr/>
            <p:nvPr/>
          </p:nvSpPr>
          <p:spPr>
            <a:xfrm>
              <a:off x="814636" y="2815415"/>
              <a:ext cx="722700" cy="722700"/>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1" name="Google Shape;781;g28640247ed3_1_508"/>
            <p:cNvSpPr/>
            <p:nvPr/>
          </p:nvSpPr>
          <p:spPr>
            <a:xfrm rot="10800000">
              <a:off x="1480853" y="3753570"/>
              <a:ext cx="5162700" cy="17580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2" name="Google Shape;782;g28640247ed3_1_508"/>
            <p:cNvSpPr txBox="1"/>
            <p:nvPr/>
          </p:nvSpPr>
          <p:spPr>
            <a:xfrm>
              <a:off x="1873753" y="3753671"/>
              <a:ext cx="4769700" cy="1619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98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Student-Friendly Definition</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Examples &amp; Non-Examples</a:t>
              </a:r>
              <a:endParaRPr b="0" i="0" sz="1400" u="none" cap="none" strike="noStrike">
                <a:solidFill>
                  <a:srgbClr val="000000"/>
                </a:solidFill>
                <a:latin typeface="Arial"/>
                <a:ea typeface="Arial"/>
                <a:cs typeface="Arial"/>
                <a:sym typeface="Arial"/>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Morphological Word Parts</a:t>
              </a:r>
              <a:endParaRPr b="0" i="0" sz="1800" u="none" cap="none" strike="noStrike">
                <a:solidFill>
                  <a:schemeClr val="lt1"/>
                </a:solidFill>
                <a:latin typeface="Calibri"/>
                <a:ea typeface="Calibri"/>
                <a:cs typeface="Calibri"/>
                <a:sym typeface="Calibri"/>
              </a:endParaRPr>
            </a:p>
            <a:p>
              <a:pPr indent="-171450" lvl="1" marL="171450" marR="0" rtl="0" algn="l">
                <a:lnSpc>
                  <a:spcPct val="90000"/>
                </a:lnSpc>
                <a:spcBef>
                  <a:spcPts val="270"/>
                </a:spcBef>
                <a:spcAft>
                  <a:spcPts val="0"/>
                </a:spcAft>
                <a:buClr>
                  <a:schemeClr val="lt1"/>
                </a:buClr>
                <a:buSzPts val="1800"/>
                <a:buFont typeface="Calibri"/>
                <a:buChar char="•"/>
              </a:pPr>
              <a:r>
                <a:rPr b="0" i="0" lang="en-US" sz="1800" u="none" cap="none" strike="noStrike">
                  <a:solidFill>
                    <a:schemeClr val="lt1"/>
                  </a:solidFill>
                  <a:latin typeface="Calibri"/>
                  <a:ea typeface="Calibri"/>
                  <a:cs typeface="Calibri"/>
                  <a:sym typeface="Calibri"/>
                </a:rPr>
                <a:t>Frayer Model</a:t>
              </a:r>
              <a:endParaRPr b="0" i="0" sz="1800" u="none" cap="none" strike="noStrike">
                <a:solidFill>
                  <a:schemeClr val="lt1"/>
                </a:solidFill>
                <a:latin typeface="Calibri"/>
                <a:ea typeface="Calibri"/>
                <a:cs typeface="Calibri"/>
                <a:sym typeface="Calibri"/>
              </a:endParaRPr>
            </a:p>
          </p:txBody>
        </p:sp>
        <p:sp>
          <p:nvSpPr>
            <p:cNvPr id="783" name="Google Shape;783;g28640247ed3_1_508"/>
            <p:cNvSpPr/>
            <p:nvPr/>
          </p:nvSpPr>
          <p:spPr>
            <a:xfrm>
              <a:off x="822078" y="4170465"/>
              <a:ext cx="722700" cy="722700"/>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4" name="Google Shape;784;g28640247ed3_1_508"/>
            <p:cNvSpPr/>
            <p:nvPr/>
          </p:nvSpPr>
          <p:spPr>
            <a:xfrm rot="10800000">
              <a:off x="1480853" y="5692595"/>
              <a:ext cx="5162700" cy="647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85" name="Google Shape;785;g28640247ed3_1_508"/>
            <p:cNvSpPr txBox="1"/>
            <p:nvPr/>
          </p:nvSpPr>
          <p:spPr>
            <a:xfrm>
              <a:off x="1661628" y="5540394"/>
              <a:ext cx="4981800" cy="8640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786" name="Google Shape;786;g28640247ed3_1_508"/>
            <p:cNvSpPr/>
            <p:nvPr/>
          </p:nvSpPr>
          <p:spPr>
            <a:xfrm>
              <a:off x="826125" y="56075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787" name="Google Shape;787;g28640247ed3_1_508"/>
          <p:cNvPicPr preferRelativeResize="0"/>
          <p:nvPr/>
        </p:nvPicPr>
        <p:blipFill rotWithShape="1">
          <a:blip r:embed="rId9">
            <a:alphaModFix/>
          </a:blip>
          <a:srcRect b="0" l="0" r="0" t="0"/>
          <a:stretch/>
        </p:blipFill>
        <p:spPr>
          <a:xfrm>
            <a:off x="5786600" y="4959804"/>
            <a:ext cx="385108" cy="347619"/>
          </a:xfrm>
          <a:prstGeom prst="rect">
            <a:avLst/>
          </a:prstGeom>
          <a:noFill/>
          <a:ln>
            <a:noFill/>
          </a:ln>
        </p:spPr>
      </p:pic>
      <p:pic>
        <p:nvPicPr>
          <p:cNvPr descr="Comment Dislike" id="788" name="Google Shape;788;g28640247ed3_1_508"/>
          <p:cNvPicPr preferRelativeResize="0"/>
          <p:nvPr/>
        </p:nvPicPr>
        <p:blipFill rotWithShape="1">
          <a:blip r:embed="rId10">
            <a:alphaModFix/>
          </a:blip>
          <a:srcRect b="0" l="0" r="0" t="0"/>
          <a:stretch/>
        </p:blipFill>
        <p:spPr>
          <a:xfrm>
            <a:off x="6140137" y="4959804"/>
            <a:ext cx="385108" cy="347619"/>
          </a:xfrm>
          <a:prstGeom prst="rect">
            <a:avLst/>
          </a:prstGeom>
          <a:noFill/>
          <a:ln>
            <a:noFill/>
          </a:ln>
        </p:spPr>
      </p:pic>
      <p:pic>
        <p:nvPicPr>
          <p:cNvPr descr="Blog" id="789" name="Google Shape;789;g28640247ed3_1_508"/>
          <p:cNvPicPr preferRelativeResize="0"/>
          <p:nvPr/>
        </p:nvPicPr>
        <p:blipFill rotWithShape="1">
          <a:blip r:embed="rId11">
            <a:alphaModFix/>
          </a:blip>
          <a:srcRect b="0" l="0" r="0" t="0"/>
          <a:stretch/>
        </p:blipFill>
        <p:spPr>
          <a:xfrm>
            <a:off x="5913444" y="4638256"/>
            <a:ext cx="385108" cy="347619"/>
          </a:xfrm>
          <a:prstGeom prst="rect">
            <a:avLst/>
          </a:prstGeom>
          <a:noFill/>
          <a:ln>
            <a:noFill/>
          </a:ln>
        </p:spPr>
      </p:pic>
      <p:pic>
        <p:nvPicPr>
          <p:cNvPr descr="Labor" id="790" name="Google Shape;790;g28640247ed3_1_508"/>
          <p:cNvPicPr preferRelativeResize="0"/>
          <p:nvPr/>
        </p:nvPicPr>
        <p:blipFill rotWithShape="1">
          <a:blip r:embed="rId12">
            <a:alphaModFix/>
          </a:blip>
          <a:srcRect b="0" l="0" r="0" t="0"/>
          <a:stretch/>
        </p:blipFill>
        <p:spPr>
          <a:xfrm>
            <a:off x="5786600" y="5249251"/>
            <a:ext cx="335447" cy="302792"/>
          </a:xfrm>
          <a:prstGeom prst="rect">
            <a:avLst/>
          </a:prstGeom>
          <a:noFill/>
          <a:ln>
            <a:noFill/>
          </a:ln>
        </p:spPr>
      </p:pic>
      <p:sp>
        <p:nvSpPr>
          <p:cNvPr id="791" name="Google Shape;791;g28640247ed3_1_508"/>
          <p:cNvSpPr/>
          <p:nvPr/>
        </p:nvSpPr>
        <p:spPr>
          <a:xfrm>
            <a:off x="170822" y="211015"/>
            <a:ext cx="1095228" cy="683316"/>
          </a:xfrm>
          <a:prstGeom prst="cloud">
            <a:avLst/>
          </a:prstGeom>
          <a:gradFill>
            <a:gsLst>
              <a:gs pos="0">
                <a:srgbClr val="FF932B"/>
              </a:gs>
              <a:gs pos="100000">
                <a:srgbClr val="FFB673"/>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2156"/>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92" name="Google Shape;792;g28640247ed3_1_508"/>
          <p:cNvSpPr txBox="1"/>
          <p:nvPr/>
        </p:nvSpPr>
        <p:spPr>
          <a:xfrm>
            <a:off x="366765" y="367993"/>
            <a:ext cx="703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sp>
        <p:nvSpPr>
          <p:cNvPr id="793" name="Google Shape;793;g28640247ed3_1_508"/>
          <p:cNvSpPr/>
          <p:nvPr/>
        </p:nvSpPr>
        <p:spPr>
          <a:xfrm>
            <a:off x="4452593" y="5493587"/>
            <a:ext cx="2709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794" name="Google Shape;794;g28640247ed3_1_508"/>
          <p:cNvCxnSpPr/>
          <p:nvPr/>
        </p:nvCxnSpPr>
        <p:spPr>
          <a:xfrm>
            <a:off x="4588494" y="5493587"/>
            <a:ext cx="0" cy="76200"/>
          </a:xfrm>
          <a:prstGeom prst="straightConnector1">
            <a:avLst/>
          </a:prstGeom>
          <a:noFill/>
          <a:ln cap="flat" cmpd="sng" w="25400">
            <a:solidFill>
              <a:srgbClr val="FF932B"/>
            </a:solidFill>
            <a:prstDash val="solid"/>
            <a:round/>
            <a:headEnd len="sm" w="sm" type="none"/>
            <a:tailEnd len="sm" w="sm" type="none"/>
          </a:ln>
        </p:spPr>
      </p:cxnSp>
      <p:cxnSp>
        <p:nvCxnSpPr>
          <p:cNvPr id="795" name="Google Shape;795;g28640247ed3_1_508"/>
          <p:cNvCxnSpPr>
            <a:stCxn id="796" idx="4"/>
            <a:endCxn id="793" idx="2"/>
          </p:cNvCxnSpPr>
          <p:nvPr/>
        </p:nvCxnSpPr>
        <p:spPr>
          <a:xfrm>
            <a:off x="4587304" y="5666878"/>
            <a:ext cx="600" cy="77100"/>
          </a:xfrm>
          <a:prstGeom prst="straightConnector1">
            <a:avLst/>
          </a:prstGeom>
          <a:noFill/>
          <a:ln cap="flat" cmpd="sng" w="25400">
            <a:solidFill>
              <a:srgbClr val="FF932B"/>
            </a:solidFill>
            <a:prstDash val="solid"/>
            <a:round/>
            <a:headEnd len="sm" w="sm" type="none"/>
            <a:tailEnd len="sm" w="sm" type="none"/>
          </a:ln>
        </p:spPr>
      </p:cxnSp>
      <p:cxnSp>
        <p:nvCxnSpPr>
          <p:cNvPr id="797" name="Google Shape;797;g28640247ed3_1_508"/>
          <p:cNvCxnSpPr/>
          <p:nvPr/>
        </p:nvCxnSpPr>
        <p:spPr>
          <a:xfrm>
            <a:off x="4452593" y="5618269"/>
            <a:ext cx="78900" cy="0"/>
          </a:xfrm>
          <a:prstGeom prst="straightConnector1">
            <a:avLst/>
          </a:prstGeom>
          <a:noFill/>
          <a:ln cap="flat" cmpd="sng" w="25400">
            <a:solidFill>
              <a:srgbClr val="FF932B"/>
            </a:solidFill>
            <a:prstDash val="solid"/>
            <a:round/>
            <a:headEnd len="sm" w="sm" type="none"/>
            <a:tailEnd len="sm" w="sm" type="none"/>
          </a:ln>
        </p:spPr>
      </p:cxnSp>
      <p:cxnSp>
        <p:nvCxnSpPr>
          <p:cNvPr id="798" name="Google Shape;798;g28640247ed3_1_508"/>
          <p:cNvCxnSpPr/>
          <p:nvPr/>
        </p:nvCxnSpPr>
        <p:spPr>
          <a:xfrm>
            <a:off x="4643028" y="5616627"/>
            <a:ext cx="80400" cy="0"/>
          </a:xfrm>
          <a:prstGeom prst="straightConnector1">
            <a:avLst/>
          </a:prstGeom>
          <a:noFill/>
          <a:ln cap="flat" cmpd="sng" w="25400">
            <a:solidFill>
              <a:srgbClr val="FF932B"/>
            </a:solidFill>
            <a:prstDash val="solid"/>
            <a:round/>
            <a:headEnd len="sm" w="sm" type="none"/>
            <a:tailEnd len="sm" w="sm" type="none"/>
          </a:ln>
        </p:spPr>
      </p:cxnSp>
      <p:sp>
        <p:nvSpPr>
          <p:cNvPr id="796" name="Google Shape;796;g28640247ed3_1_508"/>
          <p:cNvSpPr/>
          <p:nvPr/>
        </p:nvSpPr>
        <p:spPr>
          <a:xfrm>
            <a:off x="4531654" y="5569678"/>
            <a:ext cx="111300" cy="97200"/>
          </a:xfrm>
          <a:prstGeom prst="ellipse">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3" name="Shape 803"/>
        <p:cNvGrpSpPr/>
        <p:nvPr/>
      </p:nvGrpSpPr>
      <p:grpSpPr>
        <a:xfrm>
          <a:off x="0" y="0"/>
          <a:ext cx="0" cy="0"/>
          <a:chOff x="0" y="0"/>
          <a:chExt cx="0" cy="0"/>
        </a:xfrm>
      </p:grpSpPr>
      <p:sp>
        <p:nvSpPr>
          <p:cNvPr id="804" name="Google Shape;804;g28640247ed3_1_543"/>
          <p:cNvSpPr txBox="1"/>
          <p:nvPr/>
        </p:nvSpPr>
        <p:spPr>
          <a:xfrm>
            <a:off x="1785300" y="211015"/>
            <a:ext cx="5878200" cy="1723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lang="en-US" sz="8800">
                <a:solidFill>
                  <a:schemeClr val="dk1"/>
                </a:solidFill>
                <a:latin typeface="Calibri"/>
                <a:ea typeface="Calibri"/>
                <a:cs typeface="Calibri"/>
                <a:sym typeface="Calibri"/>
              </a:rPr>
              <a:t>Wavelength</a:t>
            </a:r>
            <a:endParaRPr i="0" sz="1400" u="none" cap="none" strike="noStrike">
              <a:solidFill>
                <a:srgbClr val="000000"/>
              </a:solidFil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805" name="Google Shape;805;g28640247ed3_1_543"/>
          <p:cNvSpPr/>
          <p:nvPr/>
        </p:nvSpPr>
        <p:spPr>
          <a:xfrm>
            <a:off x="170822" y="211015"/>
            <a:ext cx="1095228" cy="683316"/>
          </a:xfrm>
          <a:prstGeom prst="cloud">
            <a:avLst/>
          </a:prstGeom>
          <a:gradFill>
            <a:gsLst>
              <a:gs pos="0">
                <a:srgbClr val="FF932B"/>
              </a:gs>
              <a:gs pos="100000">
                <a:srgbClr val="FFB673"/>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06" name="Google Shape;806;g28640247ed3_1_543"/>
          <p:cNvSpPr txBox="1"/>
          <p:nvPr/>
        </p:nvSpPr>
        <p:spPr>
          <a:xfrm>
            <a:off x="366765" y="367993"/>
            <a:ext cx="703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pic>
        <p:nvPicPr>
          <p:cNvPr id="807" name="Google Shape;807;g28640247ed3_1_543"/>
          <p:cNvPicPr preferRelativeResize="0"/>
          <p:nvPr/>
        </p:nvPicPr>
        <p:blipFill rotWithShape="1">
          <a:blip r:embed="rId3">
            <a:alphaModFix/>
          </a:blip>
          <a:srcRect b="31833" l="0" r="0" t="-26377"/>
          <a:stretch/>
        </p:blipFill>
        <p:spPr>
          <a:xfrm>
            <a:off x="457200" y="2364750"/>
            <a:ext cx="8229600" cy="28011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descr="Lightbulb and gear" id="813" name="Google Shape;813;g28640247ed3_1_551"/>
          <p:cNvSpPr/>
          <p:nvPr/>
        </p:nvSpPr>
        <p:spPr>
          <a:xfrm>
            <a:off x="0" y="83361"/>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14" name="Google Shape;814;g28640247ed3_1_551"/>
          <p:cNvSpPr txBox="1"/>
          <p:nvPr/>
        </p:nvSpPr>
        <p:spPr>
          <a:xfrm>
            <a:off x="722555" y="180654"/>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0" i="0" lang="en-US" sz="3000" u="none" cap="none" strike="noStrike">
                <a:solidFill>
                  <a:schemeClr val="dk1"/>
                </a:solidFill>
                <a:latin typeface="Calibri"/>
                <a:ea typeface="Calibri"/>
                <a:cs typeface="Calibri"/>
                <a:sym typeface="Calibri"/>
              </a:rPr>
              <a:t>What are the properties of waves and how are they related?</a:t>
            </a:r>
            <a:endParaRPr b="0" i="0" sz="1400" u="none" cap="none" strike="noStrike">
              <a:solidFill>
                <a:srgbClr val="000000"/>
              </a:solidFill>
              <a:latin typeface="Arial"/>
              <a:ea typeface="Arial"/>
              <a:cs typeface="Arial"/>
              <a:sym typeface="Arial"/>
            </a:endParaRPr>
          </a:p>
        </p:txBody>
      </p:sp>
      <p:grpSp>
        <p:nvGrpSpPr>
          <p:cNvPr id="815" name="Google Shape;815;g28640247ed3_1_551"/>
          <p:cNvGrpSpPr/>
          <p:nvPr/>
        </p:nvGrpSpPr>
        <p:grpSpPr>
          <a:xfrm>
            <a:off x="128116" y="4560690"/>
            <a:ext cx="3500312" cy="2214074"/>
            <a:chOff x="1239039" y="2403344"/>
            <a:chExt cx="6259500" cy="2522586"/>
          </a:xfrm>
        </p:grpSpPr>
        <p:sp>
          <p:nvSpPr>
            <p:cNvPr id="816" name="Google Shape;816;g28640247ed3_1_551"/>
            <p:cNvSpPr/>
            <p:nvPr/>
          </p:nvSpPr>
          <p:spPr>
            <a:xfrm>
              <a:off x="3921643" y="2403344"/>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17" name="Google Shape;817;g28640247ed3_1_551"/>
            <p:cNvSpPr/>
            <p:nvPr/>
          </p:nvSpPr>
          <p:spPr>
            <a:xfrm>
              <a:off x="3921643" y="4024430"/>
              <a:ext cx="901200" cy="901500"/>
            </a:xfrm>
            <a:prstGeom prst="ellipse">
              <a:avLst/>
            </a:prstGeom>
            <a:gradFill>
              <a:gsLst>
                <a:gs pos="0">
                  <a:srgbClr val="3E7FCD"/>
                </a:gs>
                <a:gs pos="100000">
                  <a:srgbClr val="96C0FF"/>
                </a:gs>
              </a:gsLst>
              <a:lin ang="16200038" scaled="0"/>
            </a:gradFill>
            <a:ln cap="flat" cmpd="sng" w="9525">
              <a:solidFill>
                <a:srgbClr val="4A7DBA"/>
              </a:solidFill>
              <a:prstDash val="solid"/>
              <a:round/>
              <a:headEnd len="sm" w="sm" type="none"/>
              <a:tailEnd len="sm" w="sm" type="none"/>
            </a:ln>
            <a:effectLst>
              <a:outerShdw blurRad="40000"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818" name="Google Shape;818;g28640247ed3_1_551"/>
            <p:cNvCxnSpPr/>
            <p:nvPr/>
          </p:nvCxnSpPr>
          <p:spPr>
            <a:xfrm>
              <a:off x="1239039" y="2835958"/>
              <a:ext cx="62595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647"/>
                </a:srgbClr>
              </a:outerShdw>
            </a:effectLst>
          </p:spPr>
        </p:cxnSp>
        <p:cxnSp>
          <p:nvCxnSpPr>
            <p:cNvPr id="819" name="Google Shape;819;g28640247ed3_1_551"/>
            <p:cNvCxnSpPr/>
            <p:nvPr/>
          </p:nvCxnSpPr>
          <p:spPr>
            <a:xfrm>
              <a:off x="3152216" y="4475142"/>
              <a:ext cx="2337900" cy="0"/>
            </a:xfrm>
            <a:prstGeom prst="straightConnector1">
              <a:avLst/>
            </a:prstGeom>
            <a:noFill/>
            <a:ln cap="flat" cmpd="sng" w="76200">
              <a:solidFill>
                <a:srgbClr val="FF0000"/>
              </a:solidFill>
              <a:prstDash val="solid"/>
              <a:round/>
              <a:headEnd len="med" w="med" type="stealth"/>
              <a:tailEnd len="med" w="med" type="stealth"/>
            </a:ln>
            <a:effectLst>
              <a:outerShdw blurRad="40000" rotWithShape="0" dir="5400000" dist="20000">
                <a:srgbClr val="000000">
                  <a:alpha val="37647"/>
                </a:srgbClr>
              </a:outerShdw>
            </a:effectLst>
          </p:spPr>
        </p:cxnSp>
      </p:grpSp>
      <p:pic>
        <p:nvPicPr>
          <p:cNvPr id="820" name="Google Shape;820;g28640247ed3_1_551"/>
          <p:cNvPicPr preferRelativeResize="0"/>
          <p:nvPr/>
        </p:nvPicPr>
        <p:blipFill rotWithShape="1">
          <a:blip r:embed="rId4">
            <a:alphaModFix/>
          </a:blip>
          <a:srcRect b="-26381" l="0" r="0" t="-26382"/>
          <a:stretch/>
        </p:blipFill>
        <p:spPr>
          <a:xfrm>
            <a:off x="4022688" y="956929"/>
            <a:ext cx="4748001" cy="2732922"/>
          </a:xfrm>
          <a:prstGeom prst="rect">
            <a:avLst/>
          </a:prstGeom>
          <a:noFill/>
          <a:ln>
            <a:noFill/>
          </a:ln>
        </p:spPr>
      </p:pic>
      <p:pic>
        <p:nvPicPr>
          <p:cNvPr descr="frequency.jpg" id="821" name="Google Shape;821;g28640247ed3_1_551"/>
          <p:cNvPicPr preferRelativeResize="0"/>
          <p:nvPr/>
        </p:nvPicPr>
        <p:blipFill rotWithShape="1">
          <a:blip r:embed="rId5">
            <a:alphaModFix/>
          </a:blip>
          <a:srcRect b="0" l="-18191" r="-18177" t="0"/>
          <a:stretch/>
        </p:blipFill>
        <p:spPr>
          <a:xfrm>
            <a:off x="-304072" y="1966615"/>
            <a:ext cx="4122058" cy="2455172"/>
          </a:xfrm>
          <a:prstGeom prst="rect">
            <a:avLst/>
          </a:prstGeom>
          <a:noFill/>
          <a:ln>
            <a:noFill/>
          </a:ln>
        </p:spPr>
      </p:pic>
      <p:pic>
        <p:nvPicPr>
          <p:cNvPr descr="schoolphysics ::Welcome::" id="822" name="Google Shape;822;g28640247ed3_1_551"/>
          <p:cNvPicPr preferRelativeResize="0"/>
          <p:nvPr/>
        </p:nvPicPr>
        <p:blipFill rotWithShape="1">
          <a:blip r:embed="rId6">
            <a:alphaModFix/>
          </a:blip>
          <a:srcRect b="0" l="0" r="0" t="0"/>
          <a:stretch/>
        </p:blipFill>
        <p:spPr>
          <a:xfrm>
            <a:off x="4116648" y="5072066"/>
            <a:ext cx="4560104" cy="1710028"/>
          </a:xfrm>
          <a:prstGeom prst="rect">
            <a:avLst/>
          </a:prstGeom>
          <a:noFill/>
          <a:ln>
            <a:noFill/>
          </a:ln>
        </p:spPr>
      </p:pic>
      <p:pic>
        <p:nvPicPr>
          <p:cNvPr descr="box.jpg" id="823" name="Google Shape;823;g28640247ed3_1_551"/>
          <p:cNvPicPr preferRelativeResize="0"/>
          <p:nvPr/>
        </p:nvPicPr>
        <p:blipFill rotWithShape="1">
          <a:blip r:embed="rId7">
            <a:alphaModFix/>
          </a:blip>
          <a:srcRect b="8725" l="0" r="0" t="8725"/>
          <a:stretch/>
        </p:blipFill>
        <p:spPr>
          <a:xfrm>
            <a:off x="5155998" y="3027212"/>
            <a:ext cx="3912904" cy="215762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descr="Questions" id="164" name="Google Shape;164;p12"/>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8" name="Shape 828"/>
        <p:cNvGrpSpPr/>
        <p:nvPr/>
      </p:nvGrpSpPr>
      <p:grpSpPr>
        <a:xfrm>
          <a:off x="0" y="0"/>
          <a:ext cx="0" cy="0"/>
          <a:chOff x="0" y="0"/>
          <a:chExt cx="0" cy="0"/>
        </a:xfrm>
      </p:grpSpPr>
      <p:sp>
        <p:nvSpPr>
          <p:cNvPr descr="Rewind" id="829" name="Google Shape;829;g28640247ed3_1_566"/>
          <p:cNvSpPr/>
          <p:nvPr/>
        </p:nvSpPr>
        <p:spPr>
          <a:xfrm>
            <a:off x="1828800" y="914400"/>
            <a:ext cx="5486400" cy="4654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4" name="Shape 834"/>
        <p:cNvGrpSpPr/>
        <p:nvPr/>
      </p:nvGrpSpPr>
      <p:grpSpPr>
        <a:xfrm>
          <a:off x="0" y="0"/>
          <a:ext cx="0" cy="0"/>
          <a:chOff x="0" y="0"/>
          <a:chExt cx="0" cy="0"/>
        </a:xfrm>
      </p:grpSpPr>
      <p:sp>
        <p:nvSpPr>
          <p:cNvPr id="835" name="Google Shape;835;g286db8e9d83_0_244"/>
          <p:cNvSpPr txBox="1"/>
          <p:nvPr>
            <p:ph type="title"/>
          </p:nvPr>
        </p:nvSpPr>
        <p:spPr>
          <a:xfrm>
            <a:off x="608450" y="400450"/>
            <a:ext cx="8229600" cy="1932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u="sng"/>
              <a:t>Wave: </a:t>
            </a:r>
            <a:r>
              <a:rPr lang="en-US"/>
              <a:t>repeating motion that carries energy from one place to another</a:t>
            </a:r>
            <a:endParaRPr/>
          </a:p>
        </p:txBody>
      </p:sp>
      <p:pic>
        <p:nvPicPr>
          <p:cNvPr id="836" name="Google Shape;836;g286db8e9d83_0_244"/>
          <p:cNvPicPr preferRelativeResize="0"/>
          <p:nvPr/>
        </p:nvPicPr>
        <p:blipFill rotWithShape="1">
          <a:blip r:embed="rId3">
            <a:alphaModFix/>
          </a:blip>
          <a:srcRect b="0" l="10648" r="10530" t="0"/>
          <a:stretch/>
        </p:blipFill>
        <p:spPr>
          <a:xfrm>
            <a:off x="1996762" y="2749925"/>
            <a:ext cx="5150476" cy="3600200"/>
          </a:xfrm>
          <a:prstGeom prst="rect">
            <a:avLst/>
          </a:prstGeom>
          <a:noFill/>
          <a:ln>
            <a:noFill/>
          </a:ln>
        </p:spPr>
      </p:pic>
      <p:sp>
        <p:nvSpPr>
          <p:cNvPr descr="Rewind" id="837" name="Google Shape;837;g286db8e9d83_0_244"/>
          <p:cNvSpPr/>
          <p:nvPr/>
        </p:nvSpPr>
        <p:spPr>
          <a:xfrm>
            <a:off x="-4" y="3"/>
            <a:ext cx="951900" cy="8319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descr="Questions" id="843" name="Google Shape;843;g28084ac76e6_0_19"/>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g28640247ed3_1_608"/>
          <p:cNvSpPr txBox="1"/>
          <p:nvPr>
            <p:ph type="title"/>
          </p:nvPr>
        </p:nvSpPr>
        <p:spPr>
          <a:xfrm>
            <a:off x="653067" y="35012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sz="3600"/>
              <a:t>A wave is a repeating motion that carries ______________  from one place to another.</a:t>
            </a:r>
            <a:endParaRPr/>
          </a:p>
        </p:txBody>
      </p:sp>
      <p:sp>
        <p:nvSpPr>
          <p:cNvPr descr="Questions" id="850" name="Google Shape;850;g28640247ed3_1_60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51" name="Google Shape;851;g28640247ed3_1_608"/>
          <p:cNvPicPr preferRelativeResize="0"/>
          <p:nvPr/>
        </p:nvPicPr>
        <p:blipFill rotWithShape="1">
          <a:blip r:embed="rId4">
            <a:alphaModFix/>
          </a:blip>
          <a:srcRect b="0" l="10648" r="10530" t="0"/>
          <a:stretch/>
        </p:blipFill>
        <p:spPr>
          <a:xfrm>
            <a:off x="1767814" y="2057400"/>
            <a:ext cx="6000124" cy="41941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sp>
        <p:nvSpPr>
          <p:cNvPr id="857" name="Google Shape;857;g286db8e9d83_0_252"/>
          <p:cNvSpPr txBox="1"/>
          <p:nvPr>
            <p:ph type="title"/>
          </p:nvPr>
        </p:nvSpPr>
        <p:spPr>
          <a:xfrm>
            <a:off x="653067" y="350128"/>
            <a:ext cx="8229600" cy="1143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sz="3600"/>
              <a:t>A wave is a repeating motion that carries </a:t>
            </a:r>
            <a:r>
              <a:rPr b="1" lang="en-US" sz="3600">
                <a:solidFill>
                  <a:srgbClr val="FF0000"/>
                </a:solidFill>
              </a:rPr>
              <a:t>energy</a:t>
            </a:r>
            <a:r>
              <a:rPr lang="en-US" sz="3600"/>
              <a:t> from one place to another.</a:t>
            </a:r>
            <a:endParaRPr/>
          </a:p>
        </p:txBody>
      </p:sp>
      <p:sp>
        <p:nvSpPr>
          <p:cNvPr descr="Questions" id="858" name="Google Shape;858;g286db8e9d83_0_25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59" name="Google Shape;859;g286db8e9d83_0_252"/>
          <p:cNvPicPr preferRelativeResize="0"/>
          <p:nvPr/>
        </p:nvPicPr>
        <p:blipFill rotWithShape="1">
          <a:blip r:embed="rId4">
            <a:alphaModFix/>
          </a:blip>
          <a:srcRect b="0" l="10648" r="10530" t="0"/>
          <a:stretch/>
        </p:blipFill>
        <p:spPr>
          <a:xfrm>
            <a:off x="1767814" y="2057400"/>
            <a:ext cx="6000124" cy="419410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g27f7a576e42_0_231"/>
          <p:cNvSpPr txBox="1"/>
          <p:nvPr/>
        </p:nvSpPr>
        <p:spPr>
          <a:xfrm>
            <a:off x="1342650" y="1334950"/>
            <a:ext cx="64587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Wavelength</a:t>
            </a:r>
            <a:endParaRPr b="0" i="0" sz="1400" u="none" cap="none" strike="noStrike">
              <a:solidFill>
                <a:srgbClr val="000000"/>
              </a:solidFill>
              <a:latin typeface="Arial"/>
              <a:ea typeface="Arial"/>
              <a:cs typeface="Arial"/>
              <a:sym typeface="Arial"/>
            </a:endParaRPr>
          </a:p>
        </p:txBody>
      </p:sp>
      <p:sp>
        <p:nvSpPr>
          <p:cNvPr descr="Artificial Intelligence" id="866" name="Google Shape;866;g27f7a576e42_0_231"/>
          <p:cNvSpPr/>
          <p:nvPr/>
        </p:nvSpPr>
        <p:spPr>
          <a:xfrm>
            <a:off x="1432781" y="2468252"/>
            <a:ext cx="3326700" cy="30948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867" name="Google Shape;867;g27f7a576e42_0_231"/>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sp>
        <p:nvSpPr>
          <p:cNvPr id="873" name="Google Shape;873;g28640247ed3_1_571"/>
          <p:cNvSpPr txBox="1"/>
          <p:nvPr/>
        </p:nvSpPr>
        <p:spPr>
          <a:xfrm>
            <a:off x="329381" y="427038"/>
            <a:ext cx="8760600" cy="19377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4400"/>
              <a:buFont typeface="Calibri"/>
              <a:buNone/>
            </a:pPr>
            <a:r>
              <a:rPr b="1" i="0" lang="en-US" sz="4400" u="sng" cap="none" strike="noStrike">
                <a:solidFill>
                  <a:schemeClr val="dk1"/>
                </a:solidFill>
                <a:latin typeface="Calibri"/>
                <a:ea typeface="Calibri"/>
                <a:cs typeface="Calibri"/>
                <a:sym typeface="Calibri"/>
              </a:rPr>
              <a:t>Wavelength:</a:t>
            </a:r>
            <a:r>
              <a:rPr b="1" i="0" lang="en-US" sz="4400" u="none" cap="none" strike="noStrike">
                <a:solidFill>
                  <a:schemeClr val="dk1"/>
                </a:solidFill>
                <a:latin typeface="Calibri"/>
                <a:ea typeface="Calibri"/>
                <a:cs typeface="Calibri"/>
                <a:sym typeface="Calibri"/>
              </a:rPr>
              <a:t> </a:t>
            </a:r>
            <a:r>
              <a:rPr b="0" i="0" lang="en-US" sz="4400" u="none" cap="none" strike="noStrike">
                <a:solidFill>
                  <a:schemeClr val="dk1"/>
                </a:solidFill>
                <a:latin typeface="Calibri"/>
                <a:ea typeface="Calibri"/>
                <a:cs typeface="Calibri"/>
                <a:sym typeface="Calibri"/>
              </a:rPr>
              <a:t>the distance between two like points on a wave</a:t>
            </a:r>
            <a:endParaRPr b="0" i="0" sz="4400" u="none" cap="none" strike="noStrike">
              <a:solidFill>
                <a:schemeClr val="dk1"/>
              </a:solidFill>
              <a:latin typeface="Calibri"/>
              <a:ea typeface="Calibri"/>
              <a:cs typeface="Calibri"/>
              <a:sym typeface="Calibri"/>
            </a:endParaRPr>
          </a:p>
        </p:txBody>
      </p:sp>
      <p:pic>
        <p:nvPicPr>
          <p:cNvPr id="874" name="Google Shape;874;g28640247ed3_1_571"/>
          <p:cNvPicPr preferRelativeResize="0"/>
          <p:nvPr/>
        </p:nvPicPr>
        <p:blipFill rotWithShape="1">
          <a:blip r:embed="rId3">
            <a:alphaModFix/>
          </a:blip>
          <a:srcRect b="31833" l="0" r="0" t="-26377"/>
          <a:stretch/>
        </p:blipFill>
        <p:spPr>
          <a:xfrm>
            <a:off x="457200" y="2364750"/>
            <a:ext cx="8229600" cy="2801100"/>
          </a:xfrm>
          <a:prstGeom prst="rect">
            <a:avLst/>
          </a:prstGeom>
          <a:noFill/>
          <a:ln>
            <a:noFill/>
          </a:ln>
        </p:spPr>
      </p:pic>
      <p:sp>
        <p:nvSpPr>
          <p:cNvPr descr="Rewind" id="875" name="Google Shape;875;g28640247ed3_1_571"/>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descr="Questions" id="881" name="Google Shape;881;g27f7a576e42_0_246"/>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g27f7a576e42_0_251"/>
          <p:cNvSpPr txBox="1"/>
          <p:nvPr/>
        </p:nvSpPr>
        <p:spPr>
          <a:xfrm>
            <a:off x="2280974" y="526376"/>
            <a:ext cx="458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wavelength?</a:t>
            </a:r>
            <a:endParaRPr b="0" i="0" sz="3600" u="none" cap="none" strike="noStrike">
              <a:solidFill>
                <a:schemeClr val="dk1"/>
              </a:solidFill>
              <a:latin typeface="Calibri"/>
              <a:ea typeface="Calibri"/>
              <a:cs typeface="Calibri"/>
              <a:sym typeface="Calibri"/>
            </a:endParaRPr>
          </a:p>
        </p:txBody>
      </p:sp>
      <p:sp>
        <p:nvSpPr>
          <p:cNvPr descr="Questions" id="888" name="Google Shape;888;g27f7a576e42_0_25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889" name="Google Shape;889;g27f7a576e42_0_251"/>
          <p:cNvPicPr preferRelativeResize="0"/>
          <p:nvPr/>
        </p:nvPicPr>
        <p:blipFill rotWithShape="1">
          <a:blip r:embed="rId4">
            <a:alphaModFix/>
          </a:blip>
          <a:srcRect b="31833" l="0" r="0" t="-26377"/>
          <a:stretch/>
        </p:blipFill>
        <p:spPr>
          <a:xfrm>
            <a:off x="457200" y="2364750"/>
            <a:ext cx="8229600" cy="28011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pic>
        <p:nvPicPr>
          <p:cNvPr id="895" name="Google Shape;895;g27f7a576e42_0_258"/>
          <p:cNvPicPr preferRelativeResize="0"/>
          <p:nvPr/>
        </p:nvPicPr>
        <p:blipFill rotWithShape="1">
          <a:blip r:embed="rId3">
            <a:alphaModFix/>
          </a:blip>
          <a:srcRect b="0" l="0" r="0" t="0"/>
          <a:stretch/>
        </p:blipFill>
        <p:spPr>
          <a:xfrm>
            <a:off x="0" y="406400"/>
            <a:ext cx="9144000" cy="6035568"/>
          </a:xfrm>
          <a:prstGeom prst="rect">
            <a:avLst/>
          </a:prstGeom>
          <a:noFill/>
          <a:ln>
            <a:noFill/>
          </a:ln>
        </p:spPr>
      </p:pic>
      <p:sp>
        <p:nvSpPr>
          <p:cNvPr descr="Artificial Intelligence" id="896" name="Google Shape;896;g27f7a576e42_0_258"/>
          <p:cNvSpPr/>
          <p:nvPr/>
        </p:nvSpPr>
        <p:spPr>
          <a:xfrm>
            <a:off x="0" y="0"/>
            <a:ext cx="735300" cy="7353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g28640247ed3_0_685"/>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Energy is the ability to cause __________.</a:t>
            </a:r>
            <a:endParaRPr b="0" i="0" sz="1400" u="none" cap="none" strike="noStrike">
              <a:solidFill>
                <a:srgbClr val="000000"/>
              </a:solidFill>
              <a:latin typeface="Arial"/>
              <a:ea typeface="Arial"/>
              <a:cs typeface="Arial"/>
              <a:sym typeface="Arial"/>
            </a:endParaRPr>
          </a:p>
        </p:txBody>
      </p:sp>
      <p:sp>
        <p:nvSpPr>
          <p:cNvPr descr="Questions" id="171" name="Google Shape;171;g28640247ed3_0_68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g28640247ed3_0_685"/>
          <p:cNvSpPr txBox="1"/>
          <p:nvPr/>
        </p:nvSpPr>
        <p:spPr>
          <a:xfrm>
            <a:off x="838200" y="18256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Heat</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Change</a:t>
            </a:r>
            <a:endParaRPr sz="3200">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Life</a:t>
            </a:r>
            <a:endParaRPr sz="3200">
              <a:solidFill>
                <a:schemeClr val="dk1"/>
              </a:solidFill>
              <a:latin typeface="Calibri"/>
              <a:ea typeface="Calibri"/>
              <a:cs typeface="Calibri"/>
              <a:sym typeface="Calibri"/>
            </a:endParaRPr>
          </a:p>
        </p:txBody>
      </p:sp>
      <p:pic>
        <p:nvPicPr>
          <p:cNvPr id="173" name="Google Shape;173;g28640247ed3_0_685"/>
          <p:cNvPicPr preferRelativeResize="0"/>
          <p:nvPr/>
        </p:nvPicPr>
        <p:blipFill>
          <a:blip r:embed="rId4">
            <a:alphaModFix/>
          </a:blip>
          <a:stretch>
            <a:fillRect/>
          </a:stretch>
        </p:blipFill>
        <p:spPr>
          <a:xfrm>
            <a:off x="3057375" y="3241999"/>
            <a:ext cx="5299215" cy="29808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descr="Artificial Intelligence" id="901" name="Google Shape;901;g27f7a576e42_0_2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902" name="Google Shape;902;g27f7a576e42_0_264"/>
          <p:cNvGrpSpPr/>
          <p:nvPr/>
        </p:nvGrpSpPr>
        <p:grpSpPr>
          <a:xfrm>
            <a:off x="889637" y="710610"/>
            <a:ext cx="7364716" cy="5436794"/>
            <a:chOff x="1007775" y="768100"/>
            <a:chExt cx="7403213" cy="5679300"/>
          </a:xfrm>
        </p:grpSpPr>
        <p:pic>
          <p:nvPicPr>
            <p:cNvPr id="903" name="Google Shape;903;g27f7a576e42_0_264"/>
            <p:cNvPicPr preferRelativeResize="0"/>
            <p:nvPr/>
          </p:nvPicPr>
          <p:blipFill>
            <a:blip r:embed="rId4">
              <a:alphaModFix/>
            </a:blip>
            <a:stretch>
              <a:fillRect/>
            </a:stretch>
          </p:blipFill>
          <p:spPr>
            <a:xfrm>
              <a:off x="1007775" y="852175"/>
              <a:ext cx="7403213" cy="5595225"/>
            </a:xfrm>
            <a:prstGeom prst="rect">
              <a:avLst/>
            </a:prstGeom>
            <a:noFill/>
            <a:ln>
              <a:noFill/>
            </a:ln>
          </p:spPr>
        </p:pic>
        <p:sp>
          <p:nvSpPr>
            <p:cNvPr id="904" name="Google Shape;904;g27f7a576e42_0_264"/>
            <p:cNvSpPr/>
            <p:nvPr/>
          </p:nvSpPr>
          <p:spPr>
            <a:xfrm>
              <a:off x="2880350" y="768100"/>
              <a:ext cx="3374100" cy="630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gr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sp>
        <p:nvSpPr>
          <p:cNvPr descr="Artificial Intelligence" id="909" name="Google Shape;909;g286db8e9d83_0_26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10" name="Google Shape;910;g286db8e9d83_0_264"/>
          <p:cNvPicPr preferRelativeResize="0"/>
          <p:nvPr/>
        </p:nvPicPr>
        <p:blipFill rotWithShape="1">
          <a:blip r:embed="rId4">
            <a:alphaModFix/>
          </a:blip>
          <a:srcRect b="38393" l="0" r="0" t="0"/>
          <a:stretch/>
        </p:blipFill>
        <p:spPr>
          <a:xfrm>
            <a:off x="152400" y="1765500"/>
            <a:ext cx="8839200" cy="300765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descr="Artificial Intelligence" id="915" name="Google Shape;915;g27f7a576e42_0_270"/>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16" name="Google Shape;916;g27f7a576e42_0_270"/>
          <p:cNvPicPr preferRelativeResize="0"/>
          <p:nvPr/>
        </p:nvPicPr>
        <p:blipFill>
          <a:blip r:embed="rId4">
            <a:alphaModFix/>
          </a:blip>
          <a:stretch>
            <a:fillRect/>
          </a:stretch>
        </p:blipFill>
        <p:spPr>
          <a:xfrm>
            <a:off x="883900" y="915375"/>
            <a:ext cx="7376200" cy="54584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descr="Questions" id="922" name="Google Shape;922;g27f7a576e42_0_282"/>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6" name="Shape 926"/>
        <p:cNvGrpSpPr/>
        <p:nvPr/>
      </p:nvGrpSpPr>
      <p:grpSpPr>
        <a:xfrm>
          <a:off x="0" y="0"/>
          <a:ext cx="0" cy="0"/>
          <a:chOff x="0" y="0"/>
          <a:chExt cx="0" cy="0"/>
        </a:xfrm>
      </p:grpSpPr>
      <p:sp>
        <p:nvSpPr>
          <p:cNvPr id="927" name="Google Shape;927;g28640247ed3_1_638"/>
          <p:cNvSpPr txBox="1"/>
          <p:nvPr/>
        </p:nvSpPr>
        <p:spPr>
          <a:xfrm>
            <a:off x="630751" y="440675"/>
            <a:ext cx="7882500" cy="1708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1" lang="en-US" sz="3500">
                <a:solidFill>
                  <a:schemeClr val="dk1"/>
                </a:solidFill>
                <a:latin typeface="Calibri"/>
                <a:ea typeface="Calibri"/>
                <a:cs typeface="Calibri"/>
                <a:sym typeface="Calibri"/>
              </a:rPr>
              <a:t>True or False:</a:t>
            </a:r>
            <a:endParaRPr b="1" sz="35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rPr lang="en-US" sz="3500">
                <a:solidFill>
                  <a:schemeClr val="dk1"/>
                </a:solidFill>
                <a:latin typeface="Calibri"/>
                <a:ea typeface="Calibri"/>
                <a:cs typeface="Calibri"/>
                <a:sym typeface="Calibri"/>
              </a:rPr>
              <a:t>Wavelength describes how high or low a wave is. </a:t>
            </a:r>
            <a:endParaRPr sz="3500">
              <a:solidFill>
                <a:schemeClr val="dk1"/>
              </a:solidFill>
              <a:latin typeface="Calibri"/>
              <a:ea typeface="Calibri"/>
              <a:cs typeface="Calibri"/>
              <a:sym typeface="Calibri"/>
            </a:endParaRPr>
          </a:p>
        </p:txBody>
      </p:sp>
      <p:sp>
        <p:nvSpPr>
          <p:cNvPr descr="Questions" id="928" name="Google Shape;928;g28640247ed3_1_638"/>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29" name="Google Shape;929;g28640247ed3_1_638"/>
          <p:cNvPicPr preferRelativeResize="0"/>
          <p:nvPr/>
        </p:nvPicPr>
        <p:blipFill rotWithShape="1">
          <a:blip r:embed="rId4">
            <a:alphaModFix/>
          </a:blip>
          <a:srcRect b="53948" l="35249" r="0" t="0"/>
          <a:stretch/>
        </p:blipFill>
        <p:spPr>
          <a:xfrm>
            <a:off x="1209950" y="2462775"/>
            <a:ext cx="6724100" cy="353875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3" name="Shape 933"/>
        <p:cNvGrpSpPr/>
        <p:nvPr/>
      </p:nvGrpSpPr>
      <p:grpSpPr>
        <a:xfrm>
          <a:off x="0" y="0"/>
          <a:ext cx="0" cy="0"/>
          <a:chOff x="0" y="0"/>
          <a:chExt cx="0" cy="0"/>
        </a:xfrm>
      </p:grpSpPr>
      <p:sp>
        <p:nvSpPr>
          <p:cNvPr id="934" name="Google Shape;934;g286db8e9d83_0_281"/>
          <p:cNvSpPr txBox="1"/>
          <p:nvPr/>
        </p:nvSpPr>
        <p:spPr>
          <a:xfrm>
            <a:off x="630751" y="440675"/>
            <a:ext cx="7882500" cy="1708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1100"/>
              <a:buFont typeface="Arial"/>
              <a:buNone/>
            </a:pPr>
            <a:r>
              <a:rPr b="1" lang="en-US" sz="3500">
                <a:solidFill>
                  <a:srgbClr val="FF0000"/>
                </a:solidFill>
                <a:latin typeface="Calibri"/>
                <a:ea typeface="Calibri"/>
                <a:cs typeface="Calibri"/>
                <a:sym typeface="Calibri"/>
              </a:rPr>
              <a:t>False</a:t>
            </a:r>
            <a:endParaRPr b="1" sz="3500">
              <a:solidFill>
                <a:srgbClr val="FF0000"/>
              </a:solidFill>
              <a:latin typeface="Calibri"/>
              <a:ea typeface="Calibri"/>
              <a:cs typeface="Calibri"/>
              <a:sym typeface="Calibri"/>
            </a:endParaRPr>
          </a:p>
          <a:p>
            <a:pPr indent="0" lvl="0" marL="0" marR="0" rtl="0" algn="ctr">
              <a:lnSpc>
                <a:spcPct val="100000"/>
              </a:lnSpc>
              <a:spcBef>
                <a:spcPts val="0"/>
              </a:spcBef>
              <a:spcAft>
                <a:spcPts val="0"/>
              </a:spcAft>
              <a:buClr>
                <a:schemeClr val="dk1"/>
              </a:buClr>
              <a:buSzPts val="1100"/>
              <a:buFont typeface="Arial"/>
              <a:buNone/>
            </a:pPr>
            <a:r>
              <a:rPr lang="en-US" sz="3500">
                <a:solidFill>
                  <a:schemeClr val="dk1"/>
                </a:solidFill>
                <a:latin typeface="Calibri"/>
                <a:ea typeface="Calibri"/>
                <a:cs typeface="Calibri"/>
                <a:sym typeface="Calibri"/>
              </a:rPr>
              <a:t>Wavelength describes how high or low a wave is. </a:t>
            </a:r>
            <a:endParaRPr sz="3500">
              <a:solidFill>
                <a:schemeClr val="dk1"/>
              </a:solidFill>
              <a:latin typeface="Calibri"/>
              <a:ea typeface="Calibri"/>
              <a:cs typeface="Calibri"/>
              <a:sym typeface="Calibri"/>
            </a:endParaRPr>
          </a:p>
        </p:txBody>
      </p:sp>
      <p:sp>
        <p:nvSpPr>
          <p:cNvPr descr="Questions" id="935" name="Google Shape;935;g286db8e9d83_0_281"/>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36" name="Google Shape;936;g286db8e9d83_0_281"/>
          <p:cNvPicPr preferRelativeResize="0"/>
          <p:nvPr/>
        </p:nvPicPr>
        <p:blipFill rotWithShape="1">
          <a:blip r:embed="rId4">
            <a:alphaModFix/>
          </a:blip>
          <a:srcRect b="53948" l="35249" r="0" t="0"/>
          <a:stretch/>
        </p:blipFill>
        <p:spPr>
          <a:xfrm>
            <a:off x="1209950" y="2462775"/>
            <a:ext cx="6724100" cy="353875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1" name="Shape 941"/>
        <p:cNvGrpSpPr/>
        <p:nvPr/>
      </p:nvGrpSpPr>
      <p:grpSpPr>
        <a:xfrm>
          <a:off x="0" y="0"/>
          <a:ext cx="0" cy="0"/>
          <a:chOff x="0" y="0"/>
          <a:chExt cx="0" cy="0"/>
        </a:xfrm>
      </p:grpSpPr>
      <p:sp>
        <p:nvSpPr>
          <p:cNvPr descr="Artificial Intelligence" id="942" name="Google Shape;942;g27f7a576e42_0_336"/>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943" name="Google Shape;943;g27f7a576e42_0_336"/>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8" name="Shape 948"/>
        <p:cNvGrpSpPr/>
        <p:nvPr/>
      </p:nvGrpSpPr>
      <p:grpSpPr>
        <a:xfrm>
          <a:off x="0" y="0"/>
          <a:ext cx="0" cy="0"/>
          <a:chOff x="0" y="0"/>
          <a:chExt cx="0" cy="0"/>
        </a:xfrm>
      </p:grpSpPr>
      <p:sp>
        <p:nvSpPr>
          <p:cNvPr descr="Artificial Intelligence" id="949" name="Google Shape;949;g286db8e9d83_0_28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950" name="Google Shape;950;g286db8e9d83_0_288"/>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951" name="Google Shape;951;g286db8e9d83_0_288"/>
          <p:cNvPicPr preferRelativeResize="0"/>
          <p:nvPr/>
        </p:nvPicPr>
        <p:blipFill>
          <a:blip r:embed="rId5">
            <a:alphaModFix/>
          </a:blip>
          <a:stretch>
            <a:fillRect/>
          </a:stretch>
        </p:blipFill>
        <p:spPr>
          <a:xfrm>
            <a:off x="124975" y="2148525"/>
            <a:ext cx="8494400" cy="3716300"/>
          </a:xfrm>
          <a:prstGeom prst="rect">
            <a:avLst/>
          </a:prstGeom>
          <a:noFill/>
          <a:ln>
            <a:noFill/>
          </a:ln>
        </p:spPr>
      </p:pic>
      <p:sp>
        <p:nvSpPr>
          <p:cNvPr id="952" name="Google Shape;952;g286db8e9d83_0_288"/>
          <p:cNvSpPr txBox="1"/>
          <p:nvPr/>
        </p:nvSpPr>
        <p:spPr>
          <a:xfrm>
            <a:off x="338550" y="849600"/>
            <a:ext cx="8466900" cy="945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300">
                <a:solidFill>
                  <a:schemeClr val="dk1"/>
                </a:solidFill>
                <a:latin typeface="Calibri"/>
                <a:ea typeface="Calibri"/>
                <a:cs typeface="Calibri"/>
                <a:sym typeface="Calibri"/>
              </a:rPr>
              <a:t>This is an example of </a:t>
            </a:r>
            <a:r>
              <a:rPr b="1" lang="en-US" sz="2300">
                <a:solidFill>
                  <a:schemeClr val="dk1"/>
                </a:solidFill>
                <a:latin typeface="Calibri"/>
                <a:ea typeface="Calibri"/>
                <a:cs typeface="Calibri"/>
                <a:sym typeface="Calibri"/>
              </a:rPr>
              <a:t>wavelength</a:t>
            </a:r>
            <a:r>
              <a:rPr lang="en-US" sz="2300">
                <a:solidFill>
                  <a:schemeClr val="dk1"/>
                </a:solidFill>
                <a:latin typeface="Calibri"/>
                <a:ea typeface="Calibri"/>
                <a:cs typeface="Calibri"/>
                <a:sym typeface="Calibri"/>
              </a:rPr>
              <a:t> because it shows the distance between two like points on a wave. </a:t>
            </a:r>
            <a:endParaRPr sz="2500"/>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7" name="Shape 957"/>
        <p:cNvGrpSpPr/>
        <p:nvPr/>
      </p:nvGrpSpPr>
      <p:grpSpPr>
        <a:xfrm>
          <a:off x="0" y="0"/>
          <a:ext cx="0" cy="0"/>
          <a:chOff x="0" y="0"/>
          <a:chExt cx="0" cy="0"/>
        </a:xfrm>
      </p:grpSpPr>
      <p:sp>
        <p:nvSpPr>
          <p:cNvPr descr="Artificial Intelligence" id="958" name="Google Shape;958;g27f7a576e42_0_34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959" name="Google Shape;959;g27f7a576e42_0_349"/>
          <p:cNvPicPr preferRelativeResize="0"/>
          <p:nvPr/>
        </p:nvPicPr>
        <p:blipFill rotWithShape="1">
          <a:blip r:embed="rId4">
            <a:alphaModFix/>
          </a:blip>
          <a:srcRect b="0" l="0" r="0" t="0"/>
          <a:stretch/>
        </p:blipFill>
        <p:spPr>
          <a:xfrm>
            <a:off x="849542" y="173309"/>
            <a:ext cx="502924" cy="502924"/>
          </a:xfrm>
          <a:prstGeom prst="rect">
            <a:avLst/>
          </a:prstGeom>
          <a:noFill/>
          <a:ln>
            <a:noFill/>
          </a:ln>
        </p:spPr>
      </p:pic>
      <p:pic>
        <p:nvPicPr>
          <p:cNvPr id="960" name="Google Shape;960;g27f7a576e42_0_349"/>
          <p:cNvPicPr preferRelativeResize="0"/>
          <p:nvPr/>
        </p:nvPicPr>
        <p:blipFill>
          <a:blip r:embed="rId5">
            <a:alphaModFix/>
          </a:blip>
          <a:stretch>
            <a:fillRect/>
          </a:stretch>
        </p:blipFill>
        <p:spPr>
          <a:xfrm>
            <a:off x="152400" y="1605525"/>
            <a:ext cx="8839201" cy="3972146"/>
          </a:xfrm>
          <a:prstGeom prst="rect">
            <a:avLst/>
          </a:prstGeom>
          <a:noFill/>
          <a:ln>
            <a:noFill/>
          </a:ln>
        </p:spPr>
      </p:pic>
      <p:sp>
        <p:nvSpPr>
          <p:cNvPr id="961" name="Google Shape;961;g27f7a576e42_0_349"/>
          <p:cNvSpPr txBox="1"/>
          <p:nvPr/>
        </p:nvSpPr>
        <p:spPr>
          <a:xfrm>
            <a:off x="849600" y="745900"/>
            <a:ext cx="7668300" cy="1011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US" sz="2500">
                <a:solidFill>
                  <a:schemeClr val="dk1"/>
                </a:solidFill>
                <a:latin typeface="Calibri"/>
                <a:ea typeface="Calibri"/>
                <a:cs typeface="Calibri"/>
                <a:sym typeface="Calibri"/>
              </a:rPr>
              <a:t>T</a:t>
            </a:r>
            <a:r>
              <a:rPr lang="en-US" sz="2500">
                <a:solidFill>
                  <a:schemeClr val="dk1"/>
                </a:solidFill>
                <a:latin typeface="Calibri"/>
                <a:ea typeface="Calibri"/>
                <a:cs typeface="Calibri"/>
                <a:sym typeface="Calibri"/>
              </a:rPr>
              <a:t>he distance between two like points on the wave are shorter, so the wavelength is shorter.</a:t>
            </a:r>
            <a:endParaRPr sz="2900"/>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6" name="Shape 966"/>
        <p:cNvGrpSpPr/>
        <p:nvPr/>
      </p:nvGrpSpPr>
      <p:grpSpPr>
        <a:xfrm>
          <a:off x="0" y="0"/>
          <a:ext cx="0" cy="0"/>
          <a:chOff x="0" y="0"/>
          <a:chExt cx="0" cy="0"/>
        </a:xfrm>
      </p:grpSpPr>
      <p:sp>
        <p:nvSpPr>
          <p:cNvPr descr="Questions" id="967" name="Google Shape;967;g27f7a576e42_0_356"/>
          <p:cNvSpPr/>
          <p:nvPr/>
        </p:nvSpPr>
        <p:spPr>
          <a:xfrm>
            <a:off x="1905000" y="609599"/>
            <a:ext cx="5334000" cy="50409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sp>
        <p:nvSpPr>
          <p:cNvPr id="179" name="Google Shape;179;g286db8e9d83_0_67"/>
          <p:cNvSpPr txBox="1"/>
          <p:nvPr/>
        </p:nvSpPr>
        <p:spPr>
          <a:xfrm>
            <a:off x="989763" y="216922"/>
            <a:ext cx="77787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Energy is the ability to cause __________.</a:t>
            </a:r>
            <a:endParaRPr b="0" i="0" sz="1400" u="none" cap="none" strike="noStrike">
              <a:solidFill>
                <a:srgbClr val="000000"/>
              </a:solidFill>
              <a:latin typeface="Arial"/>
              <a:ea typeface="Arial"/>
              <a:cs typeface="Arial"/>
              <a:sym typeface="Arial"/>
            </a:endParaRPr>
          </a:p>
        </p:txBody>
      </p:sp>
      <p:sp>
        <p:nvSpPr>
          <p:cNvPr descr="Questions" id="180" name="Google Shape;180;g286db8e9d83_0_6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g286db8e9d83_0_67"/>
          <p:cNvSpPr txBox="1"/>
          <p:nvPr/>
        </p:nvSpPr>
        <p:spPr>
          <a:xfrm>
            <a:off x="838200" y="1825625"/>
            <a:ext cx="3874500" cy="2980800"/>
          </a:xfrm>
          <a:prstGeom prst="rect">
            <a:avLst/>
          </a:prstGeom>
          <a:noFill/>
          <a:ln>
            <a:noFill/>
          </a:ln>
        </p:spPr>
        <p:txBody>
          <a:bodyPr anchorCtr="0" anchor="t" bIns="45700" lIns="91425" spcFirstLastPara="1" rIns="91425" wrap="square" tIns="45700">
            <a:normAutofit/>
          </a:bodyPr>
          <a:lstStyle/>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Heat</a:t>
            </a:r>
            <a:endParaRPr b="0" i="0" sz="3200" u="none" cap="none" strike="noStrike">
              <a:solidFill>
                <a:schemeClr val="dk1"/>
              </a:solidFill>
              <a:latin typeface="Calibri"/>
              <a:ea typeface="Calibri"/>
              <a:cs typeface="Calibri"/>
              <a:sym typeface="Calibri"/>
            </a:endParaRPr>
          </a:p>
          <a:p>
            <a:pPr indent="-431800" lvl="0" marL="457200" marR="0" rtl="0" algn="l">
              <a:lnSpc>
                <a:spcPct val="115000"/>
              </a:lnSpc>
              <a:spcBef>
                <a:spcPts val="0"/>
              </a:spcBef>
              <a:spcAft>
                <a:spcPts val="0"/>
              </a:spcAft>
              <a:buClr>
                <a:srgbClr val="FF0000"/>
              </a:buClr>
              <a:buSzPts val="3200"/>
              <a:buFont typeface="Calibri"/>
              <a:buAutoNum type="alphaUcPeriod"/>
            </a:pPr>
            <a:r>
              <a:rPr b="1" lang="en-US" sz="3200">
                <a:solidFill>
                  <a:srgbClr val="FF0000"/>
                </a:solidFill>
                <a:latin typeface="Calibri"/>
                <a:ea typeface="Calibri"/>
                <a:cs typeface="Calibri"/>
                <a:sym typeface="Calibri"/>
              </a:rPr>
              <a:t>Change</a:t>
            </a:r>
            <a:endParaRPr b="1" sz="3200">
              <a:solidFill>
                <a:srgbClr val="FF0000"/>
              </a:solidFill>
              <a:latin typeface="Calibri"/>
              <a:ea typeface="Calibri"/>
              <a:cs typeface="Calibri"/>
              <a:sym typeface="Calibri"/>
            </a:endParaRPr>
          </a:p>
          <a:p>
            <a:pPr indent="-431800" lvl="0" marL="457200" marR="0" rtl="0" algn="l">
              <a:lnSpc>
                <a:spcPct val="115000"/>
              </a:lnSpc>
              <a:spcBef>
                <a:spcPts val="0"/>
              </a:spcBef>
              <a:spcAft>
                <a:spcPts val="0"/>
              </a:spcAft>
              <a:buClr>
                <a:schemeClr val="dk1"/>
              </a:buClr>
              <a:buSzPts val="3200"/>
              <a:buFont typeface="Calibri"/>
              <a:buAutoNum type="alphaUcPeriod"/>
            </a:pPr>
            <a:r>
              <a:rPr lang="en-US" sz="3200">
                <a:solidFill>
                  <a:schemeClr val="dk1"/>
                </a:solidFill>
                <a:latin typeface="Calibri"/>
                <a:ea typeface="Calibri"/>
                <a:cs typeface="Calibri"/>
                <a:sym typeface="Calibri"/>
              </a:rPr>
              <a:t>Life</a:t>
            </a:r>
            <a:endParaRPr sz="3200">
              <a:solidFill>
                <a:schemeClr val="dk1"/>
              </a:solidFill>
              <a:latin typeface="Calibri"/>
              <a:ea typeface="Calibri"/>
              <a:cs typeface="Calibri"/>
              <a:sym typeface="Calibri"/>
            </a:endParaRPr>
          </a:p>
        </p:txBody>
      </p:sp>
      <p:pic>
        <p:nvPicPr>
          <p:cNvPr id="182" name="Google Shape;182;g286db8e9d83_0_67"/>
          <p:cNvPicPr preferRelativeResize="0"/>
          <p:nvPr/>
        </p:nvPicPr>
        <p:blipFill>
          <a:blip r:embed="rId4">
            <a:alphaModFix/>
          </a:blip>
          <a:stretch>
            <a:fillRect/>
          </a:stretch>
        </p:blipFill>
        <p:spPr>
          <a:xfrm>
            <a:off x="3057375" y="3241999"/>
            <a:ext cx="5299215" cy="29808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2" name="Shape 972"/>
        <p:cNvGrpSpPr/>
        <p:nvPr/>
      </p:nvGrpSpPr>
      <p:grpSpPr>
        <a:xfrm>
          <a:off x="0" y="0"/>
          <a:ext cx="0" cy="0"/>
          <a:chOff x="0" y="0"/>
          <a:chExt cx="0" cy="0"/>
        </a:xfrm>
      </p:grpSpPr>
      <p:sp>
        <p:nvSpPr>
          <p:cNvPr id="973" name="Google Shape;973;g28640247ed3_1_673"/>
          <p:cNvSpPr txBox="1"/>
          <p:nvPr/>
        </p:nvSpPr>
        <p:spPr>
          <a:xfrm>
            <a:off x="2280974" y="526376"/>
            <a:ext cx="45819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What is </a:t>
            </a:r>
            <a:r>
              <a:rPr lang="en-US" sz="3600">
                <a:solidFill>
                  <a:schemeClr val="dk1"/>
                </a:solidFill>
                <a:latin typeface="Calibri"/>
                <a:ea typeface="Calibri"/>
                <a:cs typeface="Calibri"/>
                <a:sym typeface="Calibri"/>
              </a:rPr>
              <a:t>a wavelength</a:t>
            </a:r>
            <a:r>
              <a:rPr b="0" i="0" lang="en-US" sz="3600" u="none" cap="none" strike="noStrike">
                <a:solidFill>
                  <a:schemeClr val="dk1"/>
                </a:solidFill>
                <a:latin typeface="Calibri"/>
                <a:ea typeface="Calibri"/>
                <a:cs typeface="Calibri"/>
                <a:sym typeface="Calibri"/>
              </a:rPr>
              <a:t>?</a:t>
            </a:r>
            <a:endParaRPr b="0" i="0" sz="3600" u="none" cap="none" strike="noStrike">
              <a:solidFill>
                <a:schemeClr val="dk1"/>
              </a:solidFill>
              <a:latin typeface="Calibri"/>
              <a:ea typeface="Calibri"/>
              <a:cs typeface="Calibri"/>
              <a:sym typeface="Calibri"/>
            </a:endParaRPr>
          </a:p>
        </p:txBody>
      </p:sp>
      <p:sp>
        <p:nvSpPr>
          <p:cNvPr descr="Questions" id="974" name="Google Shape;974;g28640247ed3_1_67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75" name="Google Shape;975;g28640247ed3_1_673"/>
          <p:cNvPicPr preferRelativeResize="0"/>
          <p:nvPr/>
        </p:nvPicPr>
        <p:blipFill rotWithShape="1">
          <a:blip r:embed="rId4">
            <a:alphaModFix/>
          </a:blip>
          <a:srcRect b="31833" l="0" r="0" t="-26377"/>
          <a:stretch/>
        </p:blipFill>
        <p:spPr>
          <a:xfrm>
            <a:off x="457200" y="2364750"/>
            <a:ext cx="8229600" cy="2801100"/>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0" name="Shape 980"/>
        <p:cNvGrpSpPr/>
        <p:nvPr/>
      </p:nvGrpSpPr>
      <p:grpSpPr>
        <a:xfrm>
          <a:off x="0" y="0"/>
          <a:ext cx="0" cy="0"/>
          <a:chOff x="0" y="0"/>
          <a:chExt cx="0" cy="0"/>
        </a:xfrm>
      </p:grpSpPr>
      <p:sp>
        <p:nvSpPr>
          <p:cNvPr id="981" name="Google Shape;981;g286db8e9d83_0_317"/>
          <p:cNvSpPr txBox="1"/>
          <p:nvPr/>
        </p:nvSpPr>
        <p:spPr>
          <a:xfrm>
            <a:off x="1673350" y="526375"/>
            <a:ext cx="5189400" cy="12006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Does the arrow show a wavelength?</a:t>
            </a:r>
            <a:endParaRPr b="0" i="0" sz="3600" u="none" cap="none" strike="noStrike">
              <a:solidFill>
                <a:schemeClr val="dk1"/>
              </a:solidFill>
              <a:latin typeface="Calibri"/>
              <a:ea typeface="Calibri"/>
              <a:cs typeface="Calibri"/>
              <a:sym typeface="Calibri"/>
            </a:endParaRPr>
          </a:p>
        </p:txBody>
      </p:sp>
      <p:sp>
        <p:nvSpPr>
          <p:cNvPr descr="Questions" id="982" name="Google Shape;982;g286db8e9d83_0_31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83" name="Google Shape;983;g286db8e9d83_0_317"/>
          <p:cNvPicPr preferRelativeResize="0"/>
          <p:nvPr/>
        </p:nvPicPr>
        <p:blipFill>
          <a:blip r:embed="rId4">
            <a:alphaModFix/>
          </a:blip>
          <a:stretch>
            <a:fillRect/>
          </a:stretch>
        </p:blipFill>
        <p:spPr>
          <a:xfrm>
            <a:off x="207275" y="1726975"/>
            <a:ext cx="8433825" cy="4424300"/>
          </a:xfrm>
          <a:prstGeom prst="rect">
            <a:avLst/>
          </a:prstGeom>
          <a:noFill/>
          <a:ln>
            <a:noFill/>
          </a:ln>
        </p:spPr>
      </p:pic>
      <p:sp>
        <p:nvSpPr>
          <p:cNvPr id="984" name="Google Shape;984;g286db8e9d83_0_317"/>
          <p:cNvSpPr/>
          <p:nvPr/>
        </p:nvSpPr>
        <p:spPr>
          <a:xfrm rot="-777362">
            <a:off x="3630296" y="5872511"/>
            <a:ext cx="2304158" cy="393707"/>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9" name="Shape 989"/>
        <p:cNvGrpSpPr/>
        <p:nvPr/>
      </p:nvGrpSpPr>
      <p:grpSpPr>
        <a:xfrm>
          <a:off x="0" y="0"/>
          <a:ext cx="0" cy="0"/>
          <a:chOff x="0" y="0"/>
          <a:chExt cx="0" cy="0"/>
        </a:xfrm>
      </p:grpSpPr>
      <p:sp>
        <p:nvSpPr>
          <p:cNvPr descr="Artificial Intelligence" id="990" name="Google Shape;990;g27f7a576e42_0_368"/>
          <p:cNvSpPr/>
          <p:nvPr/>
        </p:nvSpPr>
        <p:spPr>
          <a:xfrm>
            <a:off x="899353" y="1172306"/>
            <a:ext cx="4349400" cy="39975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991" name="Google Shape;991;g27f7a576e42_0_368"/>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descr="Artificial Intelligence" id="997" name="Google Shape;997;g27f7a576e42_0_37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998" name="Google Shape;998;g27f7a576e42_0_374"/>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999" name="Google Shape;999;g27f7a576e42_0_374"/>
          <p:cNvPicPr preferRelativeResize="0"/>
          <p:nvPr/>
        </p:nvPicPr>
        <p:blipFill>
          <a:blip r:embed="rId5">
            <a:alphaModFix/>
          </a:blip>
          <a:stretch>
            <a:fillRect/>
          </a:stretch>
        </p:blipFill>
        <p:spPr>
          <a:xfrm>
            <a:off x="207275" y="1726975"/>
            <a:ext cx="8433825" cy="4424300"/>
          </a:xfrm>
          <a:prstGeom prst="rect">
            <a:avLst/>
          </a:prstGeom>
          <a:noFill/>
          <a:ln>
            <a:noFill/>
          </a:ln>
        </p:spPr>
      </p:pic>
      <p:sp>
        <p:nvSpPr>
          <p:cNvPr id="1000" name="Google Shape;1000;g27f7a576e42_0_374"/>
          <p:cNvSpPr/>
          <p:nvPr/>
        </p:nvSpPr>
        <p:spPr>
          <a:xfrm rot="8661756">
            <a:off x="3685327" y="2141756"/>
            <a:ext cx="2304113" cy="393696"/>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001" name="Google Shape;1001;g27f7a576e42_0_374"/>
          <p:cNvSpPr txBox="1"/>
          <p:nvPr/>
        </p:nvSpPr>
        <p:spPr>
          <a:xfrm>
            <a:off x="818925" y="704600"/>
            <a:ext cx="76833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800">
                <a:solidFill>
                  <a:schemeClr val="dk1"/>
                </a:solidFill>
                <a:latin typeface="Calibri"/>
                <a:ea typeface="Calibri"/>
                <a:cs typeface="Calibri"/>
                <a:sym typeface="Calibri"/>
              </a:rPr>
              <a:t>The height of a wave is not its wavelength. This is called a wave’s amplitude.</a:t>
            </a:r>
            <a:endParaRPr sz="3000"/>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6" name="Shape 1006"/>
        <p:cNvGrpSpPr/>
        <p:nvPr/>
      </p:nvGrpSpPr>
      <p:grpSpPr>
        <a:xfrm>
          <a:off x="0" y="0"/>
          <a:ext cx="0" cy="0"/>
          <a:chOff x="0" y="0"/>
          <a:chExt cx="0" cy="0"/>
        </a:xfrm>
      </p:grpSpPr>
      <p:sp>
        <p:nvSpPr>
          <p:cNvPr descr="Artificial Intelligence" id="1007" name="Google Shape;1007;g27f7a576e42_0_381"/>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1008" name="Google Shape;1008;g27f7a576e42_0_381"/>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1009" name="Google Shape;1009;g27f7a576e42_0_381"/>
          <p:cNvPicPr preferRelativeResize="0"/>
          <p:nvPr/>
        </p:nvPicPr>
        <p:blipFill>
          <a:blip r:embed="rId5">
            <a:alphaModFix/>
          </a:blip>
          <a:stretch>
            <a:fillRect/>
          </a:stretch>
        </p:blipFill>
        <p:spPr>
          <a:xfrm>
            <a:off x="982225" y="2356748"/>
            <a:ext cx="7179550" cy="4205000"/>
          </a:xfrm>
          <a:prstGeom prst="rect">
            <a:avLst/>
          </a:prstGeom>
          <a:noFill/>
          <a:ln>
            <a:noFill/>
          </a:ln>
        </p:spPr>
      </p:pic>
      <p:cxnSp>
        <p:nvCxnSpPr>
          <p:cNvPr id="1010" name="Google Shape;1010;g27f7a576e42_0_381"/>
          <p:cNvCxnSpPr>
            <a:stCxn id="1009" idx="1"/>
            <a:endCxn id="1009" idx="3"/>
          </p:cNvCxnSpPr>
          <p:nvPr/>
        </p:nvCxnSpPr>
        <p:spPr>
          <a:xfrm>
            <a:off x="982225" y="4459248"/>
            <a:ext cx="7179600" cy="0"/>
          </a:xfrm>
          <a:prstGeom prst="straightConnector1">
            <a:avLst/>
          </a:prstGeom>
          <a:noFill/>
          <a:ln cap="flat" cmpd="sng" w="38100">
            <a:solidFill>
              <a:srgbClr val="242424"/>
            </a:solidFill>
            <a:prstDash val="solid"/>
            <a:round/>
            <a:headEnd len="med" w="med" type="none"/>
            <a:tailEnd len="med" w="med" type="none"/>
          </a:ln>
        </p:spPr>
      </p:cxnSp>
      <p:sp>
        <p:nvSpPr>
          <p:cNvPr id="1011" name="Google Shape;1011;g27f7a576e42_0_381"/>
          <p:cNvSpPr/>
          <p:nvPr/>
        </p:nvSpPr>
        <p:spPr>
          <a:xfrm rot="8661792">
            <a:off x="3891381" y="2004703"/>
            <a:ext cx="2277888" cy="393696"/>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012" name="Google Shape;1012;g27f7a576e42_0_381"/>
          <p:cNvSpPr/>
          <p:nvPr/>
        </p:nvSpPr>
        <p:spPr>
          <a:xfrm>
            <a:off x="3802750" y="2761225"/>
            <a:ext cx="356700" cy="3567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013" name="Google Shape;1013;g27f7a576e42_0_381"/>
          <p:cNvSpPr txBox="1"/>
          <p:nvPr/>
        </p:nvSpPr>
        <p:spPr>
          <a:xfrm>
            <a:off x="1280800" y="390325"/>
            <a:ext cx="70437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2700">
                <a:solidFill>
                  <a:schemeClr val="dk1"/>
                </a:solidFill>
                <a:latin typeface="Calibri"/>
                <a:ea typeface="Calibri"/>
                <a:cs typeface="Calibri"/>
                <a:sym typeface="Calibri"/>
              </a:rPr>
              <a:t>The tallest point of a wave is also not its wavelength. This point is called the wave’s crest.</a:t>
            </a:r>
            <a:endParaRPr sz="2900"/>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8" name="Shape 1018"/>
        <p:cNvGrpSpPr/>
        <p:nvPr/>
      </p:nvGrpSpPr>
      <p:grpSpPr>
        <a:xfrm>
          <a:off x="0" y="0"/>
          <a:ext cx="0" cy="0"/>
          <a:chOff x="0" y="0"/>
          <a:chExt cx="0" cy="0"/>
        </a:xfrm>
      </p:grpSpPr>
      <p:sp>
        <p:nvSpPr>
          <p:cNvPr descr="Questions" id="1019" name="Google Shape;1019;g27f7a576e42_0_388"/>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4" name="Shape 1024"/>
        <p:cNvGrpSpPr/>
        <p:nvPr/>
      </p:nvGrpSpPr>
      <p:grpSpPr>
        <a:xfrm>
          <a:off x="0" y="0"/>
          <a:ext cx="0" cy="0"/>
          <a:chOff x="0" y="0"/>
          <a:chExt cx="0" cy="0"/>
        </a:xfrm>
      </p:grpSpPr>
      <p:sp>
        <p:nvSpPr>
          <p:cNvPr id="1025" name="Google Shape;1025;g27f7a576e42_0_393"/>
          <p:cNvSpPr txBox="1"/>
          <p:nvPr/>
        </p:nvSpPr>
        <p:spPr>
          <a:xfrm>
            <a:off x="733350" y="479646"/>
            <a:ext cx="7677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a:t>
            </a:r>
            <a:r>
              <a:rPr lang="en-US" sz="3600">
                <a:solidFill>
                  <a:schemeClr val="dk1"/>
                </a:solidFill>
                <a:latin typeface="Calibri"/>
                <a:ea typeface="Calibri"/>
                <a:cs typeface="Calibri"/>
                <a:sym typeface="Calibri"/>
              </a:rPr>
              <a:t>hich letter shows a wavelength?</a:t>
            </a:r>
            <a:endParaRPr b="0" i="0" sz="1400" u="none" cap="none" strike="noStrike">
              <a:solidFill>
                <a:srgbClr val="000000"/>
              </a:solidFill>
              <a:latin typeface="Arial"/>
              <a:ea typeface="Arial"/>
              <a:cs typeface="Arial"/>
              <a:sym typeface="Arial"/>
            </a:endParaRPr>
          </a:p>
        </p:txBody>
      </p:sp>
      <p:sp>
        <p:nvSpPr>
          <p:cNvPr descr="Questions" id="1026" name="Google Shape;1026;g27f7a576e42_0_39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27" name="Google Shape;1027;g27f7a576e42_0_393"/>
          <p:cNvGrpSpPr/>
          <p:nvPr/>
        </p:nvGrpSpPr>
        <p:grpSpPr>
          <a:xfrm>
            <a:off x="1142141" y="2084801"/>
            <a:ext cx="6859715" cy="3969067"/>
            <a:chOff x="152400" y="887700"/>
            <a:chExt cx="8572500" cy="5715000"/>
          </a:xfrm>
        </p:grpSpPr>
        <p:pic>
          <p:nvPicPr>
            <p:cNvPr id="1028" name="Google Shape;1028;g27f7a576e42_0_393"/>
            <p:cNvPicPr preferRelativeResize="0"/>
            <p:nvPr/>
          </p:nvPicPr>
          <p:blipFill>
            <a:blip r:embed="rId4">
              <a:alphaModFix/>
            </a:blip>
            <a:stretch>
              <a:fillRect/>
            </a:stretch>
          </p:blipFill>
          <p:spPr>
            <a:xfrm>
              <a:off x="152400" y="887700"/>
              <a:ext cx="8572500" cy="5715000"/>
            </a:xfrm>
            <a:prstGeom prst="rect">
              <a:avLst/>
            </a:prstGeom>
            <a:noFill/>
            <a:ln>
              <a:noFill/>
            </a:ln>
          </p:spPr>
        </p:pic>
        <p:cxnSp>
          <p:nvCxnSpPr>
            <p:cNvPr id="1029" name="Google Shape;1029;g27f7a576e42_0_393"/>
            <p:cNvCxnSpPr/>
            <p:nvPr/>
          </p:nvCxnSpPr>
          <p:spPr>
            <a:xfrm>
              <a:off x="152400" y="3745200"/>
              <a:ext cx="8572500" cy="0"/>
            </a:xfrm>
            <a:prstGeom prst="straightConnector1">
              <a:avLst/>
            </a:prstGeom>
            <a:noFill/>
            <a:ln cap="flat" cmpd="sng" w="38100">
              <a:solidFill>
                <a:srgbClr val="242424"/>
              </a:solidFill>
              <a:prstDash val="solid"/>
              <a:round/>
              <a:headEnd len="med" w="med" type="none"/>
              <a:tailEnd len="med" w="med" type="none"/>
            </a:ln>
          </p:spPr>
        </p:cxnSp>
      </p:grpSp>
      <p:cxnSp>
        <p:nvCxnSpPr>
          <p:cNvPr id="1030" name="Google Shape;1030;g27f7a576e42_0_393"/>
          <p:cNvCxnSpPr/>
          <p:nvPr/>
        </p:nvCxnSpPr>
        <p:spPr>
          <a:xfrm>
            <a:off x="2825500" y="5760725"/>
            <a:ext cx="2496300" cy="0"/>
          </a:xfrm>
          <a:prstGeom prst="straightConnector1">
            <a:avLst/>
          </a:prstGeom>
          <a:noFill/>
          <a:ln cap="flat" cmpd="sng" w="76200">
            <a:solidFill>
              <a:srgbClr val="FF0000"/>
            </a:solidFill>
            <a:prstDash val="solid"/>
            <a:round/>
            <a:headEnd len="med" w="med" type="none"/>
            <a:tailEnd len="med" w="med" type="none"/>
          </a:ln>
        </p:spPr>
      </p:cxnSp>
      <p:cxnSp>
        <p:nvCxnSpPr>
          <p:cNvPr id="1031" name="Google Shape;1031;g27f7a576e42_0_393"/>
          <p:cNvCxnSpPr/>
          <p:nvPr/>
        </p:nvCxnSpPr>
        <p:spPr>
          <a:xfrm rot="10800000">
            <a:off x="6364148" y="2788951"/>
            <a:ext cx="0" cy="1159800"/>
          </a:xfrm>
          <a:prstGeom prst="straightConnector1">
            <a:avLst/>
          </a:prstGeom>
          <a:noFill/>
          <a:ln cap="flat" cmpd="sng" w="76200">
            <a:solidFill>
              <a:srgbClr val="FF0000"/>
            </a:solidFill>
            <a:prstDash val="solid"/>
            <a:round/>
            <a:headEnd len="med" w="med" type="none"/>
            <a:tailEnd len="med" w="med" type="none"/>
          </a:ln>
        </p:spPr>
      </p:cxnSp>
      <p:sp>
        <p:nvSpPr>
          <p:cNvPr id="1032" name="Google Shape;1032;g27f7a576e42_0_393"/>
          <p:cNvSpPr/>
          <p:nvPr/>
        </p:nvSpPr>
        <p:spPr>
          <a:xfrm>
            <a:off x="3779525" y="2581650"/>
            <a:ext cx="356700" cy="3567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033" name="Google Shape;1033;g27f7a576e42_0_393"/>
          <p:cNvSpPr txBox="1"/>
          <p:nvPr/>
        </p:nvSpPr>
        <p:spPr>
          <a:xfrm>
            <a:off x="3703325" y="1732050"/>
            <a:ext cx="1033200" cy="8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4400">
                <a:solidFill>
                  <a:srgbClr val="FF0000"/>
                </a:solidFill>
                <a:latin typeface="Calibri"/>
                <a:ea typeface="Calibri"/>
                <a:cs typeface="Calibri"/>
                <a:sym typeface="Calibri"/>
              </a:rPr>
              <a:t>A</a:t>
            </a:r>
            <a:endParaRPr b="1" sz="4400">
              <a:solidFill>
                <a:srgbClr val="FF0000"/>
              </a:solidFill>
              <a:latin typeface="Calibri"/>
              <a:ea typeface="Calibri"/>
              <a:cs typeface="Calibri"/>
              <a:sym typeface="Calibri"/>
            </a:endParaRPr>
          </a:p>
        </p:txBody>
      </p:sp>
      <p:sp>
        <p:nvSpPr>
          <p:cNvPr id="1034" name="Google Shape;1034;g27f7a576e42_0_393"/>
          <p:cNvSpPr txBox="1"/>
          <p:nvPr/>
        </p:nvSpPr>
        <p:spPr>
          <a:xfrm>
            <a:off x="3779525" y="5760725"/>
            <a:ext cx="1033200" cy="8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4400">
                <a:solidFill>
                  <a:srgbClr val="FF0000"/>
                </a:solidFill>
                <a:latin typeface="Calibri"/>
                <a:ea typeface="Calibri"/>
                <a:cs typeface="Calibri"/>
                <a:sym typeface="Calibri"/>
              </a:rPr>
              <a:t>B</a:t>
            </a:r>
            <a:endParaRPr b="1" sz="4400">
              <a:solidFill>
                <a:srgbClr val="FF0000"/>
              </a:solidFill>
              <a:latin typeface="Calibri"/>
              <a:ea typeface="Calibri"/>
              <a:cs typeface="Calibri"/>
              <a:sym typeface="Calibri"/>
            </a:endParaRPr>
          </a:p>
        </p:txBody>
      </p:sp>
      <p:sp>
        <p:nvSpPr>
          <p:cNvPr id="1035" name="Google Shape;1035;g27f7a576e42_0_393"/>
          <p:cNvSpPr txBox="1"/>
          <p:nvPr/>
        </p:nvSpPr>
        <p:spPr>
          <a:xfrm>
            <a:off x="6812300" y="2944050"/>
            <a:ext cx="1033200" cy="8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4400">
                <a:solidFill>
                  <a:srgbClr val="FF0000"/>
                </a:solidFill>
                <a:latin typeface="Calibri"/>
                <a:ea typeface="Calibri"/>
                <a:cs typeface="Calibri"/>
                <a:sym typeface="Calibri"/>
              </a:rPr>
              <a:t>C</a:t>
            </a:r>
            <a:endParaRPr b="1" sz="4400">
              <a:solidFill>
                <a:srgbClr val="FF0000"/>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0" name="Shape 1040"/>
        <p:cNvGrpSpPr/>
        <p:nvPr/>
      </p:nvGrpSpPr>
      <p:grpSpPr>
        <a:xfrm>
          <a:off x="0" y="0"/>
          <a:ext cx="0" cy="0"/>
          <a:chOff x="0" y="0"/>
          <a:chExt cx="0" cy="0"/>
        </a:xfrm>
      </p:grpSpPr>
      <p:sp>
        <p:nvSpPr>
          <p:cNvPr id="1041" name="Google Shape;1041;g286db8e9d83_0_342"/>
          <p:cNvSpPr txBox="1"/>
          <p:nvPr/>
        </p:nvSpPr>
        <p:spPr>
          <a:xfrm>
            <a:off x="733350" y="479646"/>
            <a:ext cx="7677300" cy="6465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3600" u="none" cap="none" strike="noStrike">
                <a:solidFill>
                  <a:schemeClr val="dk1"/>
                </a:solidFill>
                <a:latin typeface="Calibri"/>
                <a:ea typeface="Calibri"/>
                <a:cs typeface="Calibri"/>
                <a:sym typeface="Calibri"/>
              </a:rPr>
              <a:t>W</a:t>
            </a:r>
            <a:r>
              <a:rPr lang="en-US" sz="3600">
                <a:solidFill>
                  <a:schemeClr val="dk1"/>
                </a:solidFill>
                <a:latin typeface="Calibri"/>
                <a:ea typeface="Calibri"/>
                <a:cs typeface="Calibri"/>
                <a:sym typeface="Calibri"/>
              </a:rPr>
              <a:t>hich letter shows a wavelength?</a:t>
            </a:r>
            <a:endParaRPr b="0" i="0" sz="1400" u="none" cap="none" strike="noStrike">
              <a:solidFill>
                <a:srgbClr val="000000"/>
              </a:solidFill>
              <a:latin typeface="Arial"/>
              <a:ea typeface="Arial"/>
              <a:cs typeface="Arial"/>
              <a:sym typeface="Arial"/>
            </a:endParaRPr>
          </a:p>
        </p:txBody>
      </p:sp>
      <p:sp>
        <p:nvSpPr>
          <p:cNvPr descr="Questions" id="1042" name="Google Shape;1042;g286db8e9d83_0_34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043" name="Google Shape;1043;g286db8e9d83_0_342"/>
          <p:cNvGrpSpPr/>
          <p:nvPr/>
        </p:nvGrpSpPr>
        <p:grpSpPr>
          <a:xfrm>
            <a:off x="1142141" y="2084801"/>
            <a:ext cx="6859715" cy="3969067"/>
            <a:chOff x="152400" y="887700"/>
            <a:chExt cx="8572500" cy="5715000"/>
          </a:xfrm>
        </p:grpSpPr>
        <p:pic>
          <p:nvPicPr>
            <p:cNvPr id="1044" name="Google Shape;1044;g286db8e9d83_0_342"/>
            <p:cNvPicPr preferRelativeResize="0"/>
            <p:nvPr/>
          </p:nvPicPr>
          <p:blipFill>
            <a:blip r:embed="rId4">
              <a:alphaModFix/>
            </a:blip>
            <a:stretch>
              <a:fillRect/>
            </a:stretch>
          </p:blipFill>
          <p:spPr>
            <a:xfrm>
              <a:off x="152400" y="887700"/>
              <a:ext cx="8572500" cy="5715000"/>
            </a:xfrm>
            <a:prstGeom prst="rect">
              <a:avLst/>
            </a:prstGeom>
            <a:noFill/>
            <a:ln>
              <a:noFill/>
            </a:ln>
          </p:spPr>
        </p:pic>
        <p:cxnSp>
          <p:nvCxnSpPr>
            <p:cNvPr id="1045" name="Google Shape;1045;g286db8e9d83_0_342"/>
            <p:cNvCxnSpPr/>
            <p:nvPr/>
          </p:nvCxnSpPr>
          <p:spPr>
            <a:xfrm>
              <a:off x="152400" y="3745200"/>
              <a:ext cx="8572500" cy="0"/>
            </a:xfrm>
            <a:prstGeom prst="straightConnector1">
              <a:avLst/>
            </a:prstGeom>
            <a:noFill/>
            <a:ln cap="flat" cmpd="sng" w="38100">
              <a:solidFill>
                <a:srgbClr val="242424"/>
              </a:solidFill>
              <a:prstDash val="solid"/>
              <a:round/>
              <a:headEnd len="med" w="med" type="none"/>
              <a:tailEnd len="med" w="med" type="none"/>
            </a:ln>
          </p:spPr>
        </p:cxnSp>
      </p:grpSp>
      <p:cxnSp>
        <p:nvCxnSpPr>
          <p:cNvPr id="1046" name="Google Shape;1046;g286db8e9d83_0_342"/>
          <p:cNvCxnSpPr/>
          <p:nvPr/>
        </p:nvCxnSpPr>
        <p:spPr>
          <a:xfrm>
            <a:off x="2825500" y="5760725"/>
            <a:ext cx="2496300" cy="0"/>
          </a:xfrm>
          <a:prstGeom prst="straightConnector1">
            <a:avLst/>
          </a:prstGeom>
          <a:noFill/>
          <a:ln cap="flat" cmpd="sng" w="76200">
            <a:solidFill>
              <a:srgbClr val="FF0000"/>
            </a:solidFill>
            <a:prstDash val="solid"/>
            <a:round/>
            <a:headEnd len="med" w="med" type="none"/>
            <a:tailEnd len="med" w="med" type="none"/>
          </a:ln>
        </p:spPr>
      </p:cxnSp>
      <p:cxnSp>
        <p:nvCxnSpPr>
          <p:cNvPr id="1047" name="Google Shape;1047;g286db8e9d83_0_342"/>
          <p:cNvCxnSpPr/>
          <p:nvPr/>
        </p:nvCxnSpPr>
        <p:spPr>
          <a:xfrm rot="10800000">
            <a:off x="6364148" y="2788951"/>
            <a:ext cx="0" cy="1159800"/>
          </a:xfrm>
          <a:prstGeom prst="straightConnector1">
            <a:avLst/>
          </a:prstGeom>
          <a:noFill/>
          <a:ln cap="flat" cmpd="sng" w="76200">
            <a:solidFill>
              <a:srgbClr val="FF0000"/>
            </a:solidFill>
            <a:prstDash val="solid"/>
            <a:round/>
            <a:headEnd len="med" w="med" type="none"/>
            <a:tailEnd len="med" w="med" type="none"/>
          </a:ln>
        </p:spPr>
      </p:cxnSp>
      <p:sp>
        <p:nvSpPr>
          <p:cNvPr id="1048" name="Google Shape;1048;g286db8e9d83_0_342"/>
          <p:cNvSpPr/>
          <p:nvPr/>
        </p:nvSpPr>
        <p:spPr>
          <a:xfrm>
            <a:off x="3779525" y="2581650"/>
            <a:ext cx="356700" cy="356700"/>
          </a:xfrm>
          <a:prstGeom prst="ellipse">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
        <p:nvSpPr>
          <p:cNvPr id="1049" name="Google Shape;1049;g286db8e9d83_0_342"/>
          <p:cNvSpPr txBox="1"/>
          <p:nvPr/>
        </p:nvSpPr>
        <p:spPr>
          <a:xfrm>
            <a:off x="3703325" y="1732050"/>
            <a:ext cx="1033200" cy="8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4400">
                <a:solidFill>
                  <a:srgbClr val="FF0000"/>
                </a:solidFill>
                <a:latin typeface="Calibri"/>
                <a:ea typeface="Calibri"/>
                <a:cs typeface="Calibri"/>
                <a:sym typeface="Calibri"/>
              </a:rPr>
              <a:t>A</a:t>
            </a:r>
            <a:endParaRPr b="1" sz="4400">
              <a:solidFill>
                <a:srgbClr val="FF0000"/>
              </a:solidFill>
              <a:latin typeface="Calibri"/>
              <a:ea typeface="Calibri"/>
              <a:cs typeface="Calibri"/>
              <a:sym typeface="Calibri"/>
            </a:endParaRPr>
          </a:p>
        </p:txBody>
      </p:sp>
      <p:sp>
        <p:nvSpPr>
          <p:cNvPr id="1050" name="Google Shape;1050;g286db8e9d83_0_342"/>
          <p:cNvSpPr txBox="1"/>
          <p:nvPr/>
        </p:nvSpPr>
        <p:spPr>
          <a:xfrm>
            <a:off x="3779525" y="5760725"/>
            <a:ext cx="1033200" cy="8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4400">
                <a:solidFill>
                  <a:srgbClr val="FF0000"/>
                </a:solidFill>
                <a:latin typeface="Calibri"/>
                <a:ea typeface="Calibri"/>
                <a:cs typeface="Calibri"/>
                <a:sym typeface="Calibri"/>
              </a:rPr>
              <a:t>B</a:t>
            </a:r>
            <a:endParaRPr b="1" sz="4400">
              <a:solidFill>
                <a:srgbClr val="FF0000"/>
              </a:solidFill>
              <a:latin typeface="Calibri"/>
              <a:ea typeface="Calibri"/>
              <a:cs typeface="Calibri"/>
              <a:sym typeface="Calibri"/>
            </a:endParaRPr>
          </a:p>
        </p:txBody>
      </p:sp>
      <p:sp>
        <p:nvSpPr>
          <p:cNvPr id="1051" name="Google Shape;1051;g286db8e9d83_0_342"/>
          <p:cNvSpPr txBox="1"/>
          <p:nvPr/>
        </p:nvSpPr>
        <p:spPr>
          <a:xfrm>
            <a:off x="6812300" y="2944050"/>
            <a:ext cx="1033200" cy="8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4400">
                <a:solidFill>
                  <a:srgbClr val="FF0000"/>
                </a:solidFill>
                <a:latin typeface="Calibri"/>
                <a:ea typeface="Calibri"/>
                <a:cs typeface="Calibri"/>
                <a:sym typeface="Calibri"/>
              </a:rPr>
              <a:t>C</a:t>
            </a:r>
            <a:endParaRPr b="1" sz="4400">
              <a:solidFill>
                <a:srgbClr val="FF0000"/>
              </a:solidFill>
              <a:latin typeface="Calibri"/>
              <a:ea typeface="Calibri"/>
              <a:cs typeface="Calibri"/>
              <a:sym typeface="Calibri"/>
            </a:endParaRPr>
          </a:p>
        </p:txBody>
      </p:sp>
      <p:sp>
        <p:nvSpPr>
          <p:cNvPr id="1052" name="Google Shape;1052;g286db8e9d83_0_342"/>
          <p:cNvSpPr/>
          <p:nvPr/>
        </p:nvSpPr>
        <p:spPr>
          <a:xfrm>
            <a:off x="1411225" y="5376675"/>
            <a:ext cx="5129700" cy="1481400"/>
          </a:xfrm>
          <a:prstGeom prst="ellipse">
            <a:avLst/>
          </a:prstGeom>
          <a:noFill/>
          <a:ln cap="flat" cmpd="sng" w="76200">
            <a:solidFill>
              <a:srgbClr val="24242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sp>
        <p:nvSpPr>
          <p:cNvPr descr="Artificial Intelligence" id="1058" name="Google Shape;1058;g27f7a576e42_0_403"/>
          <p:cNvSpPr/>
          <p:nvPr/>
        </p:nvSpPr>
        <p:spPr>
          <a:xfrm>
            <a:off x="892768" y="1482969"/>
            <a:ext cx="4185000" cy="3892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1059" name="Google Shape;1059;g27f7a576e42_0_403"/>
          <p:cNvPicPr preferRelativeResize="0"/>
          <p:nvPr/>
        </p:nvPicPr>
        <p:blipFill rotWithShape="1">
          <a:blip r:embed="rId4">
            <a:alphaModFix/>
          </a:blip>
          <a:srcRect b="0" l="0" r="0" t="0"/>
          <a:stretch/>
        </p:blipFill>
        <p:spPr>
          <a:xfrm>
            <a:off x="4572000" y="1727492"/>
            <a:ext cx="3403016" cy="3403016"/>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4" name="Shape 1064"/>
        <p:cNvGrpSpPr/>
        <p:nvPr/>
      </p:nvGrpSpPr>
      <p:grpSpPr>
        <a:xfrm>
          <a:off x="0" y="0"/>
          <a:ext cx="0" cy="0"/>
          <a:chOff x="0" y="0"/>
          <a:chExt cx="0" cy="0"/>
        </a:xfrm>
      </p:grpSpPr>
      <p:sp>
        <p:nvSpPr>
          <p:cNvPr id="1065" name="Google Shape;1065;g27f7a576e42_0_409"/>
          <p:cNvSpPr txBox="1"/>
          <p:nvPr>
            <p:ph type="title"/>
          </p:nvPr>
        </p:nvSpPr>
        <p:spPr>
          <a:xfrm>
            <a:off x="902100" y="884675"/>
            <a:ext cx="73398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Wavelength</a:t>
            </a:r>
            <a:endParaRPr/>
          </a:p>
        </p:txBody>
      </p:sp>
      <p:sp>
        <p:nvSpPr>
          <p:cNvPr descr="Artificial Intelligence" id="1066" name="Google Shape;1066;g27f7a576e42_0_409"/>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1067" name="Google Shape;1067;g27f7a576e42_0_409"/>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cxnSp>
        <p:nvCxnSpPr>
          <p:cNvPr id="1068" name="Google Shape;1068;g27f7a576e42_0_409"/>
          <p:cNvCxnSpPr/>
          <p:nvPr/>
        </p:nvCxnSpPr>
        <p:spPr>
          <a:xfrm flipH="1">
            <a:off x="3219611" y="2320463"/>
            <a:ext cx="16500" cy="1606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510"/>
              </a:srgbClr>
            </a:outerShdw>
          </a:effectLst>
        </p:spPr>
      </p:cxnSp>
      <p:sp>
        <p:nvSpPr>
          <p:cNvPr id="1069" name="Google Shape;1069;g27f7a576e42_0_409"/>
          <p:cNvSpPr txBox="1"/>
          <p:nvPr/>
        </p:nvSpPr>
        <p:spPr>
          <a:xfrm>
            <a:off x="2766901" y="4217575"/>
            <a:ext cx="1073700" cy="4617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2400" u="none" cap="none" strike="noStrike">
                <a:solidFill>
                  <a:schemeClr val="dk1"/>
                </a:solidFill>
                <a:latin typeface="Calibri"/>
                <a:ea typeface="Calibri"/>
                <a:cs typeface="Calibri"/>
                <a:sym typeface="Calibri"/>
              </a:rPr>
              <a:t>(</a:t>
            </a:r>
            <a:r>
              <a:rPr lang="en-US" sz="2400">
                <a:solidFill>
                  <a:schemeClr val="dk1"/>
                </a:solidFill>
                <a:latin typeface="Calibri"/>
                <a:ea typeface="Calibri"/>
                <a:cs typeface="Calibri"/>
                <a:sym typeface="Calibri"/>
              </a:rPr>
              <a:t>word</a:t>
            </a:r>
            <a:r>
              <a:rPr b="0" i="0" lang="en-US" sz="2400" u="none" cap="none" strike="noStrike">
                <a:solidFill>
                  <a:schemeClr val="dk1"/>
                </a:solidFill>
                <a:latin typeface="Calibri"/>
                <a:ea typeface="Calibri"/>
                <a:cs typeface="Calibri"/>
                <a:sym typeface="Calibri"/>
              </a:rPr>
              <a:t>)</a:t>
            </a:r>
            <a:endParaRPr b="0" i="0" sz="2400" u="none" cap="none" strike="noStrike">
              <a:solidFill>
                <a:srgbClr val="000000"/>
              </a:solidFill>
              <a:latin typeface="Arial"/>
              <a:ea typeface="Arial"/>
              <a:cs typeface="Arial"/>
              <a:sym typeface="Arial"/>
            </a:endParaRPr>
          </a:p>
        </p:txBody>
      </p:sp>
      <p:cxnSp>
        <p:nvCxnSpPr>
          <p:cNvPr id="1070" name="Google Shape;1070;g27f7a576e42_0_409"/>
          <p:cNvCxnSpPr/>
          <p:nvPr/>
        </p:nvCxnSpPr>
        <p:spPr>
          <a:xfrm flipH="1">
            <a:off x="5868336" y="2320463"/>
            <a:ext cx="16500" cy="1606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510"/>
              </a:srgbClr>
            </a:outerShdw>
          </a:effectLst>
        </p:spPr>
      </p:cxnSp>
      <p:sp>
        <p:nvSpPr>
          <p:cNvPr id="1071" name="Google Shape;1071;g27f7a576e42_0_409"/>
          <p:cNvSpPr txBox="1"/>
          <p:nvPr/>
        </p:nvSpPr>
        <p:spPr>
          <a:xfrm>
            <a:off x="5339726" y="4217575"/>
            <a:ext cx="1073700" cy="4617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b="0" i="0" lang="en-US" sz="2400" u="none" cap="none" strike="noStrike">
                <a:solidFill>
                  <a:schemeClr val="dk1"/>
                </a:solidFill>
                <a:latin typeface="Calibri"/>
                <a:ea typeface="Calibri"/>
                <a:cs typeface="Calibri"/>
                <a:sym typeface="Calibri"/>
              </a:rPr>
              <a:t>(</a:t>
            </a:r>
            <a:r>
              <a:rPr lang="en-US" sz="2400">
                <a:solidFill>
                  <a:schemeClr val="dk1"/>
                </a:solidFill>
                <a:latin typeface="Calibri"/>
                <a:ea typeface="Calibri"/>
                <a:cs typeface="Calibri"/>
                <a:sym typeface="Calibri"/>
              </a:rPr>
              <a:t>word</a:t>
            </a:r>
            <a:r>
              <a:rPr b="0" i="0" lang="en-US" sz="2400" u="none" cap="none" strike="noStrike">
                <a:solidFill>
                  <a:schemeClr val="dk1"/>
                </a:solidFill>
                <a:latin typeface="Calibri"/>
                <a:ea typeface="Calibri"/>
                <a:cs typeface="Calibri"/>
                <a:sym typeface="Calibri"/>
              </a:rPr>
              <a:t>)</a:t>
            </a:r>
            <a:endParaRPr b="0" i="0" sz="2400"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sp>
        <p:nvSpPr>
          <p:cNvPr id="188" name="Google Shape;188;p18"/>
          <p:cNvSpPr txBox="1"/>
          <p:nvPr/>
        </p:nvSpPr>
        <p:spPr>
          <a:xfrm>
            <a:off x="1342650" y="1334950"/>
            <a:ext cx="6458700" cy="1108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Wave</a:t>
            </a:r>
            <a:endParaRPr b="0" i="0" sz="1400" u="none" cap="none" strike="noStrike">
              <a:solidFill>
                <a:srgbClr val="000000"/>
              </a:solidFill>
              <a:latin typeface="Arial"/>
              <a:ea typeface="Arial"/>
              <a:cs typeface="Arial"/>
              <a:sym typeface="Arial"/>
            </a:endParaRPr>
          </a:p>
        </p:txBody>
      </p:sp>
      <p:sp>
        <p:nvSpPr>
          <p:cNvPr descr="Artificial Intelligence" id="189" name="Google Shape;189;p18"/>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190" name="Google Shape;190;p18"/>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6" name="Shape 1076"/>
        <p:cNvGrpSpPr/>
        <p:nvPr/>
      </p:nvGrpSpPr>
      <p:grpSpPr>
        <a:xfrm>
          <a:off x="0" y="0"/>
          <a:ext cx="0" cy="0"/>
          <a:chOff x="0" y="0"/>
          <a:chExt cx="0" cy="0"/>
        </a:xfrm>
      </p:grpSpPr>
      <p:sp>
        <p:nvSpPr>
          <p:cNvPr id="1077" name="Google Shape;1077;g286db8e9d83_0_361"/>
          <p:cNvSpPr txBox="1"/>
          <p:nvPr>
            <p:ph type="title"/>
          </p:nvPr>
        </p:nvSpPr>
        <p:spPr>
          <a:xfrm>
            <a:off x="902100" y="884675"/>
            <a:ext cx="73398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Wavelength</a:t>
            </a:r>
            <a:endParaRPr/>
          </a:p>
        </p:txBody>
      </p:sp>
      <p:sp>
        <p:nvSpPr>
          <p:cNvPr descr="Artificial Intelligence" id="1078" name="Google Shape;1078;g286db8e9d83_0_361"/>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1079" name="Google Shape;1079;g286db8e9d83_0_361"/>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cxnSp>
        <p:nvCxnSpPr>
          <p:cNvPr id="1080" name="Google Shape;1080;g286db8e9d83_0_361"/>
          <p:cNvCxnSpPr/>
          <p:nvPr/>
        </p:nvCxnSpPr>
        <p:spPr>
          <a:xfrm flipH="1">
            <a:off x="2002436" y="2545488"/>
            <a:ext cx="904500" cy="17670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510"/>
              </a:srgbClr>
            </a:outerShdw>
          </a:effectLst>
        </p:spPr>
      </p:cxnSp>
      <p:sp>
        <p:nvSpPr>
          <p:cNvPr id="1081" name="Google Shape;1081;g286db8e9d83_0_361"/>
          <p:cNvSpPr txBox="1"/>
          <p:nvPr/>
        </p:nvSpPr>
        <p:spPr>
          <a:xfrm>
            <a:off x="902099" y="4491900"/>
            <a:ext cx="2883600" cy="15699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2400">
                <a:solidFill>
                  <a:schemeClr val="dk1"/>
                </a:solidFill>
                <a:latin typeface="Calibri"/>
                <a:ea typeface="Calibri"/>
                <a:cs typeface="Calibri"/>
                <a:sym typeface="Calibri"/>
              </a:rPr>
              <a:t>repeating motions that carry energy from one place to another</a:t>
            </a:r>
            <a:endParaRPr b="0" i="0" sz="2400" u="none" cap="none" strike="noStrike">
              <a:solidFill>
                <a:srgbClr val="000000"/>
              </a:solidFill>
              <a:latin typeface="Arial"/>
              <a:ea typeface="Arial"/>
              <a:cs typeface="Arial"/>
              <a:sym typeface="Arial"/>
            </a:endParaRPr>
          </a:p>
        </p:txBody>
      </p:sp>
      <p:sp>
        <p:nvSpPr>
          <p:cNvPr id="1082" name="Google Shape;1082;g286db8e9d83_0_361"/>
          <p:cNvSpPr/>
          <p:nvPr/>
        </p:nvSpPr>
        <p:spPr>
          <a:xfrm>
            <a:off x="1289300" y="987550"/>
            <a:ext cx="3282600" cy="14358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7" name="Shape 1087"/>
        <p:cNvGrpSpPr/>
        <p:nvPr/>
      </p:nvGrpSpPr>
      <p:grpSpPr>
        <a:xfrm>
          <a:off x="0" y="0"/>
          <a:ext cx="0" cy="0"/>
          <a:chOff x="0" y="0"/>
          <a:chExt cx="0" cy="0"/>
        </a:xfrm>
      </p:grpSpPr>
      <p:sp>
        <p:nvSpPr>
          <p:cNvPr id="1088" name="Google Shape;1088;g286db8e9d83_0_373"/>
          <p:cNvSpPr txBox="1"/>
          <p:nvPr>
            <p:ph type="title"/>
          </p:nvPr>
        </p:nvSpPr>
        <p:spPr>
          <a:xfrm>
            <a:off x="902100" y="884675"/>
            <a:ext cx="73398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Wavelength</a:t>
            </a:r>
            <a:endParaRPr/>
          </a:p>
        </p:txBody>
      </p:sp>
      <p:sp>
        <p:nvSpPr>
          <p:cNvPr descr="Artificial Intelligence" id="1089" name="Google Shape;1089;g286db8e9d83_0_37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1090" name="Google Shape;1090;g286db8e9d83_0_373"/>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cxnSp>
        <p:nvCxnSpPr>
          <p:cNvPr id="1091" name="Google Shape;1091;g286db8e9d83_0_373"/>
          <p:cNvCxnSpPr/>
          <p:nvPr/>
        </p:nvCxnSpPr>
        <p:spPr>
          <a:xfrm>
            <a:off x="5980025" y="2621250"/>
            <a:ext cx="932700" cy="16155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510"/>
              </a:srgbClr>
            </a:outerShdw>
          </a:effectLst>
        </p:spPr>
      </p:cxnSp>
      <p:sp>
        <p:nvSpPr>
          <p:cNvPr id="1092" name="Google Shape;1092;g286db8e9d83_0_373"/>
          <p:cNvSpPr txBox="1"/>
          <p:nvPr/>
        </p:nvSpPr>
        <p:spPr>
          <a:xfrm>
            <a:off x="5647849" y="4371925"/>
            <a:ext cx="2883600" cy="8310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2400">
                <a:solidFill>
                  <a:schemeClr val="dk1"/>
                </a:solidFill>
                <a:latin typeface="Calibri"/>
                <a:ea typeface="Calibri"/>
                <a:cs typeface="Calibri"/>
                <a:sym typeface="Calibri"/>
              </a:rPr>
              <a:t>distance from one point to another</a:t>
            </a:r>
            <a:endParaRPr b="0" i="0" sz="2400" u="none" cap="none" strike="noStrike">
              <a:solidFill>
                <a:srgbClr val="000000"/>
              </a:solidFill>
              <a:latin typeface="Arial"/>
              <a:ea typeface="Arial"/>
              <a:cs typeface="Arial"/>
              <a:sym typeface="Arial"/>
            </a:endParaRPr>
          </a:p>
        </p:txBody>
      </p:sp>
      <p:sp>
        <p:nvSpPr>
          <p:cNvPr id="1093" name="Google Shape;1093;g286db8e9d83_0_373"/>
          <p:cNvSpPr/>
          <p:nvPr/>
        </p:nvSpPr>
        <p:spPr>
          <a:xfrm>
            <a:off x="4114800" y="719075"/>
            <a:ext cx="3593700" cy="17670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8" name="Shape 1098"/>
        <p:cNvGrpSpPr/>
        <p:nvPr/>
      </p:nvGrpSpPr>
      <p:grpSpPr>
        <a:xfrm>
          <a:off x="0" y="0"/>
          <a:ext cx="0" cy="0"/>
          <a:chOff x="0" y="0"/>
          <a:chExt cx="0" cy="0"/>
        </a:xfrm>
      </p:grpSpPr>
      <p:sp>
        <p:nvSpPr>
          <p:cNvPr id="1099" name="Google Shape;1099;g286db8e9d83_0_383"/>
          <p:cNvSpPr txBox="1"/>
          <p:nvPr>
            <p:ph type="title"/>
          </p:nvPr>
        </p:nvSpPr>
        <p:spPr>
          <a:xfrm>
            <a:off x="615600" y="884675"/>
            <a:ext cx="79128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Wave </a:t>
            </a:r>
            <a:r>
              <a:rPr b="1" lang="en-US" sz="9600">
                <a:solidFill>
                  <a:srgbClr val="FF0000"/>
                </a:solidFill>
              </a:rPr>
              <a:t>+</a:t>
            </a:r>
            <a:r>
              <a:rPr lang="en-US" sz="9600"/>
              <a:t> length</a:t>
            </a:r>
            <a:endParaRPr/>
          </a:p>
        </p:txBody>
      </p:sp>
      <p:sp>
        <p:nvSpPr>
          <p:cNvPr descr="Artificial Intelligence" id="1100" name="Google Shape;1100;g286db8e9d83_0_38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1101" name="Google Shape;1101;g286db8e9d83_0_383"/>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cxnSp>
        <p:nvCxnSpPr>
          <p:cNvPr id="1102" name="Google Shape;1102;g286db8e9d83_0_383"/>
          <p:cNvCxnSpPr/>
          <p:nvPr/>
        </p:nvCxnSpPr>
        <p:spPr>
          <a:xfrm flipH="1">
            <a:off x="4371761" y="2457613"/>
            <a:ext cx="16500" cy="1606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4510"/>
              </a:srgbClr>
            </a:outerShdw>
          </a:effectLst>
        </p:spPr>
      </p:cxnSp>
      <p:sp>
        <p:nvSpPr>
          <p:cNvPr id="1103" name="Google Shape;1103;g286db8e9d83_0_383"/>
          <p:cNvSpPr txBox="1"/>
          <p:nvPr/>
        </p:nvSpPr>
        <p:spPr>
          <a:xfrm>
            <a:off x="1261875" y="4334250"/>
            <a:ext cx="6446400" cy="1435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latin typeface="Calibri"/>
                <a:ea typeface="Calibri"/>
                <a:cs typeface="Calibri"/>
                <a:sym typeface="Calibri"/>
              </a:rPr>
              <a:t>distance</a:t>
            </a:r>
            <a:r>
              <a:rPr lang="en-US" sz="3600">
                <a:latin typeface="Calibri"/>
                <a:ea typeface="Calibri"/>
                <a:cs typeface="Calibri"/>
                <a:sym typeface="Calibri"/>
              </a:rPr>
              <a:t> from one wave to another</a:t>
            </a:r>
            <a:endParaRPr sz="3600">
              <a:latin typeface="Calibri"/>
              <a:ea typeface="Calibri"/>
              <a:cs typeface="Calibri"/>
              <a:sym typeface="Calibri"/>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8" name="Shape 1108"/>
        <p:cNvGrpSpPr/>
        <p:nvPr/>
      </p:nvGrpSpPr>
      <p:grpSpPr>
        <a:xfrm>
          <a:off x="0" y="0"/>
          <a:ext cx="0" cy="0"/>
          <a:chOff x="0" y="0"/>
          <a:chExt cx="0" cy="0"/>
        </a:xfrm>
      </p:grpSpPr>
      <p:sp>
        <p:nvSpPr>
          <p:cNvPr id="1109" name="Google Shape;1109;g27f7a576e42_0_467"/>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1110" name="Google Shape;1110;g27f7a576e42_0_467"/>
          <p:cNvSpPr/>
          <p:nvPr/>
        </p:nvSpPr>
        <p:spPr>
          <a:xfrm>
            <a:off x="1928445" y="1500554"/>
            <a:ext cx="5287200"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5" name="Shape 1115"/>
        <p:cNvGrpSpPr/>
        <p:nvPr/>
      </p:nvGrpSpPr>
      <p:grpSpPr>
        <a:xfrm>
          <a:off x="0" y="0"/>
          <a:ext cx="0" cy="0"/>
          <a:chOff x="0" y="0"/>
          <a:chExt cx="0" cy="0"/>
        </a:xfrm>
      </p:grpSpPr>
      <p:sp>
        <p:nvSpPr>
          <p:cNvPr id="1116" name="Google Shape;1116;g286db8e9d83_0_13"/>
          <p:cNvSpPr txBox="1"/>
          <p:nvPr/>
        </p:nvSpPr>
        <p:spPr>
          <a:xfrm>
            <a:off x="329381" y="427038"/>
            <a:ext cx="8760600" cy="1937700"/>
          </a:xfrm>
          <a:prstGeom prst="rect">
            <a:avLst/>
          </a:prstGeom>
          <a:noFill/>
          <a:ln>
            <a:noFill/>
          </a:ln>
        </p:spPr>
        <p:txBody>
          <a:bodyPr anchorCtr="0" anchor="ctr"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4400"/>
              <a:buFont typeface="Calibri"/>
              <a:buNone/>
            </a:pPr>
            <a:r>
              <a:rPr b="1" i="0" lang="en-US" sz="4400" u="sng" cap="none" strike="noStrike">
                <a:solidFill>
                  <a:schemeClr val="dk1"/>
                </a:solidFill>
                <a:latin typeface="Calibri"/>
                <a:ea typeface="Calibri"/>
                <a:cs typeface="Calibri"/>
                <a:sym typeface="Calibri"/>
              </a:rPr>
              <a:t>Wavelength:</a:t>
            </a:r>
            <a:r>
              <a:rPr b="1" i="0" lang="en-US" sz="4400" u="none" cap="none" strike="noStrike">
                <a:solidFill>
                  <a:schemeClr val="dk1"/>
                </a:solidFill>
                <a:latin typeface="Calibri"/>
                <a:ea typeface="Calibri"/>
                <a:cs typeface="Calibri"/>
                <a:sym typeface="Calibri"/>
              </a:rPr>
              <a:t> </a:t>
            </a:r>
            <a:r>
              <a:rPr b="0" i="0" lang="en-US" sz="4400" u="none" cap="none" strike="noStrike">
                <a:solidFill>
                  <a:schemeClr val="dk1"/>
                </a:solidFill>
                <a:latin typeface="Calibri"/>
                <a:ea typeface="Calibri"/>
                <a:cs typeface="Calibri"/>
                <a:sym typeface="Calibri"/>
              </a:rPr>
              <a:t>the distance between two like points on a wave</a:t>
            </a:r>
            <a:endParaRPr b="0" i="0" sz="4400" u="none" cap="none" strike="noStrike">
              <a:solidFill>
                <a:schemeClr val="dk1"/>
              </a:solidFill>
              <a:latin typeface="Calibri"/>
              <a:ea typeface="Calibri"/>
              <a:cs typeface="Calibri"/>
              <a:sym typeface="Calibri"/>
            </a:endParaRPr>
          </a:p>
        </p:txBody>
      </p:sp>
      <p:sp>
        <p:nvSpPr>
          <p:cNvPr descr="Rewind" id="1117" name="Google Shape;1117;g286db8e9d83_0_1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118" name="Google Shape;1118;g286db8e9d83_0_13"/>
          <p:cNvPicPr preferRelativeResize="0"/>
          <p:nvPr/>
        </p:nvPicPr>
        <p:blipFill rotWithShape="1">
          <a:blip r:embed="rId4">
            <a:alphaModFix/>
          </a:blip>
          <a:srcRect b="31833" l="0" r="0" t="-26377"/>
          <a:stretch/>
        </p:blipFill>
        <p:spPr>
          <a:xfrm>
            <a:off x="457200" y="2364750"/>
            <a:ext cx="8229600" cy="2801100"/>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3" name="Shape 1123"/>
        <p:cNvGrpSpPr/>
        <p:nvPr/>
      </p:nvGrpSpPr>
      <p:grpSpPr>
        <a:xfrm>
          <a:off x="0" y="0"/>
          <a:ext cx="0" cy="0"/>
          <a:chOff x="0" y="0"/>
          <a:chExt cx="0" cy="0"/>
        </a:xfrm>
      </p:grpSpPr>
      <p:sp>
        <p:nvSpPr>
          <p:cNvPr id="1124" name="Google Shape;1124;g27f7a576e42_0_480"/>
          <p:cNvSpPr/>
          <p:nvPr/>
        </p:nvSpPr>
        <p:spPr>
          <a:xfrm>
            <a:off x="169647" y="319225"/>
            <a:ext cx="8804700" cy="5899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25" name="Google Shape;1125;g27f7a576e42_0_480"/>
          <p:cNvCxnSpPr/>
          <p:nvPr/>
        </p:nvCxnSpPr>
        <p:spPr>
          <a:xfrm>
            <a:off x="4587204" y="319225"/>
            <a:ext cx="0" cy="1794600"/>
          </a:xfrm>
          <a:prstGeom prst="straightConnector1">
            <a:avLst/>
          </a:prstGeom>
          <a:noFill/>
          <a:ln cap="flat" cmpd="sng" w="25400">
            <a:solidFill>
              <a:srgbClr val="FF932B"/>
            </a:solidFill>
            <a:prstDash val="solid"/>
            <a:round/>
            <a:headEnd len="sm" w="sm" type="none"/>
            <a:tailEnd len="sm" w="sm" type="none"/>
          </a:ln>
        </p:spPr>
      </p:cxnSp>
      <p:cxnSp>
        <p:nvCxnSpPr>
          <p:cNvPr id="1126" name="Google Shape;1126;g27f7a576e42_0_480"/>
          <p:cNvCxnSpPr>
            <a:stCxn id="1127" idx="4"/>
            <a:endCxn id="1124" idx="2"/>
          </p:cNvCxnSpPr>
          <p:nvPr/>
        </p:nvCxnSpPr>
        <p:spPr>
          <a:xfrm>
            <a:off x="4549192" y="4400219"/>
            <a:ext cx="22800" cy="1818600"/>
          </a:xfrm>
          <a:prstGeom prst="straightConnector1">
            <a:avLst/>
          </a:prstGeom>
          <a:noFill/>
          <a:ln cap="flat" cmpd="sng" w="25400">
            <a:solidFill>
              <a:srgbClr val="FF932B"/>
            </a:solidFill>
            <a:prstDash val="solid"/>
            <a:round/>
            <a:headEnd len="sm" w="sm" type="none"/>
            <a:tailEnd len="sm" w="sm" type="none"/>
          </a:ln>
        </p:spPr>
      </p:cxnSp>
      <p:cxnSp>
        <p:nvCxnSpPr>
          <p:cNvPr id="1128" name="Google Shape;1128;g27f7a576e42_0_480"/>
          <p:cNvCxnSpPr/>
          <p:nvPr/>
        </p:nvCxnSpPr>
        <p:spPr>
          <a:xfrm>
            <a:off x="169647" y="3255554"/>
            <a:ext cx="2571300" cy="0"/>
          </a:xfrm>
          <a:prstGeom prst="straightConnector1">
            <a:avLst/>
          </a:prstGeom>
          <a:noFill/>
          <a:ln cap="flat" cmpd="sng" w="25400">
            <a:solidFill>
              <a:srgbClr val="FF932B"/>
            </a:solidFill>
            <a:prstDash val="solid"/>
            <a:round/>
            <a:headEnd len="sm" w="sm" type="none"/>
            <a:tailEnd len="sm" w="sm" type="none"/>
          </a:ln>
        </p:spPr>
      </p:cxnSp>
      <p:cxnSp>
        <p:nvCxnSpPr>
          <p:cNvPr id="1129" name="Google Shape;1129;g27f7a576e42_0_480"/>
          <p:cNvCxnSpPr/>
          <p:nvPr/>
        </p:nvCxnSpPr>
        <p:spPr>
          <a:xfrm>
            <a:off x="6359863" y="3216898"/>
            <a:ext cx="2614500" cy="0"/>
          </a:xfrm>
          <a:prstGeom prst="straightConnector1">
            <a:avLst/>
          </a:prstGeom>
          <a:noFill/>
          <a:ln cap="flat" cmpd="sng" w="25400">
            <a:solidFill>
              <a:srgbClr val="FF932B"/>
            </a:solidFill>
            <a:prstDash val="solid"/>
            <a:round/>
            <a:headEnd len="sm" w="sm" type="none"/>
            <a:tailEnd len="sm" w="sm" type="none"/>
          </a:ln>
        </p:spPr>
      </p:cxnSp>
      <p:sp>
        <p:nvSpPr>
          <p:cNvPr id="1127" name="Google Shape;1127;g27f7a576e42_0_480"/>
          <p:cNvSpPr/>
          <p:nvPr/>
        </p:nvSpPr>
        <p:spPr>
          <a:xfrm>
            <a:off x="2739592" y="2111219"/>
            <a:ext cx="3619200" cy="22890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4" name="Shape 1134"/>
        <p:cNvGrpSpPr/>
        <p:nvPr/>
      </p:nvGrpSpPr>
      <p:grpSpPr>
        <a:xfrm>
          <a:off x="0" y="0"/>
          <a:ext cx="0" cy="0"/>
          <a:chOff x="0" y="0"/>
          <a:chExt cx="0" cy="0"/>
        </a:xfrm>
      </p:grpSpPr>
      <p:sp>
        <p:nvSpPr>
          <p:cNvPr id="1135" name="Google Shape;1135;g27f7a576e42_0_490"/>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cxnSp>
        <p:nvCxnSpPr>
          <p:cNvPr id="1136" name="Google Shape;1136;g27f7a576e42_0_490"/>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1137" name="Google Shape;1137;g27f7a576e42_0_490"/>
          <p:cNvCxnSpPr>
            <a:stCxn id="1138" idx="4"/>
            <a:endCxn id="1135"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1139" name="Google Shape;1139;g27f7a576e42_0_490"/>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1140" name="Google Shape;1140;g27f7a576e42_0_490"/>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1138" name="Google Shape;1138;g27f7a576e42_0_490"/>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41" name="Google Shape;1141;g27f7a576e42_0_490"/>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Wavelength</a:t>
            </a:r>
            <a:endParaRPr b="0" i="0" sz="700" u="none" cap="none" strike="noStrike">
              <a:solidFill>
                <a:srgbClr val="000000"/>
              </a:solidFill>
              <a:latin typeface="Arial"/>
              <a:ea typeface="Arial"/>
              <a:cs typeface="Arial"/>
              <a:sym typeface="Arial"/>
            </a:endParaRPr>
          </a:p>
        </p:txBody>
      </p:sp>
      <p:sp>
        <p:nvSpPr>
          <p:cNvPr id="1142" name="Google Shape;1142;g27f7a576e42_0_490"/>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1143" name="Google Shape;1143;g27f7a576e42_0_490"/>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1144" name="Google Shape;1144;g27f7a576e42_0_490"/>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1145" name="Google Shape;1145;g27f7a576e42_0_490"/>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wavelength </a:t>
            </a:r>
            <a:r>
              <a:rPr b="0" i="0" lang="en-US" sz="1800" u="none" cap="none" strike="noStrike">
                <a:solidFill>
                  <a:srgbClr val="000000"/>
                </a:solidFill>
                <a:latin typeface="Helvetica Neue Light"/>
                <a:ea typeface="Helvetica Neue Light"/>
                <a:cs typeface="Helvetica Neue Light"/>
                <a:sym typeface="Helvetica Neue Light"/>
              </a:rPr>
              <a:t>impact my life?</a:t>
            </a:r>
            <a:endParaRPr b="0" i="0" sz="1800" u="none" cap="none" strike="noStrike">
              <a:solidFill>
                <a:srgbClr val="000000"/>
              </a:solidFill>
              <a:latin typeface="Arial"/>
              <a:ea typeface="Arial"/>
              <a:cs typeface="Arial"/>
              <a:sym typeface="Arial"/>
            </a:endParaRPr>
          </a:p>
        </p:txBody>
      </p:sp>
      <p:sp>
        <p:nvSpPr>
          <p:cNvPr id="1146" name="Google Shape;1146;g27f7a576e42_0_49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47" name="Google Shape;1147;g27f7a576e42_0_49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148" name="Google Shape;1148;g27f7a576e42_0_490"/>
          <p:cNvCxnSpPr>
            <a:stCxn id="1149" idx="4"/>
            <a:endCxn id="114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50" name="Google Shape;1150;g27f7a576e42_0_49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151" name="Google Shape;1151;g27f7a576e42_0_49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149" name="Google Shape;1149;g27f7a576e42_0_49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6" name="Shape 1156"/>
        <p:cNvGrpSpPr/>
        <p:nvPr/>
      </p:nvGrpSpPr>
      <p:grpSpPr>
        <a:xfrm>
          <a:off x="0" y="0"/>
          <a:ext cx="0" cy="0"/>
          <a:chOff x="0" y="0"/>
          <a:chExt cx="0" cy="0"/>
        </a:xfrm>
      </p:grpSpPr>
      <p:sp>
        <p:nvSpPr>
          <p:cNvPr id="1157" name="Google Shape;1157;g27f7a576e42_0_51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58" name="Google Shape;1158;g27f7a576e42_0_51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159" name="Google Shape;1159;g27f7a576e42_0_511"/>
          <p:cNvCxnSpPr>
            <a:stCxn id="1160" idx="4"/>
            <a:endCxn id="115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61" name="Google Shape;1161;g27f7a576e42_0_51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162" name="Google Shape;1162;g27f7a576e42_0_51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160" name="Google Shape;1160;g27f7a576e42_0_51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63" name="Google Shape;1163;g27f7a576e42_0_511"/>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wavelength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1164" name="Google Shape;1164;g27f7a576e42_0_511"/>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165" name="Google Shape;1165;g27f7a576e42_0_511"/>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166" name="Google Shape;1166;g27f7a576e42_0_511"/>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167" name="Google Shape;1167;g27f7a576e42_0_511"/>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1168" name="Google Shape;1168;g27f7a576e42_0_511"/>
          <p:cNvPicPr preferRelativeResize="0"/>
          <p:nvPr/>
        </p:nvPicPr>
        <p:blipFill>
          <a:blip r:embed="rId3">
            <a:alphaModFix/>
          </a:blip>
          <a:stretch>
            <a:fillRect/>
          </a:stretch>
        </p:blipFill>
        <p:spPr>
          <a:xfrm>
            <a:off x="5516557" y="2197443"/>
            <a:ext cx="3286125" cy="1428750"/>
          </a:xfrm>
          <a:prstGeom prst="rect">
            <a:avLst/>
          </a:prstGeom>
          <a:noFill/>
          <a:ln>
            <a:noFill/>
          </a:ln>
        </p:spPr>
      </p:pic>
      <p:pic>
        <p:nvPicPr>
          <p:cNvPr id="1169" name="Google Shape;1169;g27f7a576e42_0_511"/>
          <p:cNvPicPr preferRelativeResize="0"/>
          <p:nvPr/>
        </p:nvPicPr>
        <p:blipFill>
          <a:blip r:embed="rId4">
            <a:alphaModFix/>
          </a:blip>
          <a:stretch>
            <a:fillRect/>
          </a:stretch>
        </p:blipFill>
        <p:spPr>
          <a:xfrm>
            <a:off x="1714970" y="2197443"/>
            <a:ext cx="2466975" cy="1847850"/>
          </a:xfrm>
          <a:prstGeom prst="rect">
            <a:avLst/>
          </a:prstGeom>
          <a:noFill/>
          <a:ln>
            <a:noFill/>
          </a:ln>
        </p:spPr>
      </p:pic>
      <p:pic>
        <p:nvPicPr>
          <p:cNvPr id="1170" name="Google Shape;1170;g27f7a576e42_0_511"/>
          <p:cNvPicPr preferRelativeResize="0"/>
          <p:nvPr/>
        </p:nvPicPr>
        <p:blipFill>
          <a:blip r:embed="rId5">
            <a:alphaModFix/>
          </a:blip>
          <a:stretch>
            <a:fillRect/>
          </a:stretch>
        </p:blipFill>
        <p:spPr>
          <a:xfrm>
            <a:off x="1433888" y="4345759"/>
            <a:ext cx="3029275" cy="1717941"/>
          </a:xfrm>
          <a:prstGeom prst="rect">
            <a:avLst/>
          </a:prstGeom>
          <a:noFill/>
          <a:ln>
            <a:noFill/>
          </a:ln>
        </p:spPr>
      </p:pic>
      <p:pic>
        <p:nvPicPr>
          <p:cNvPr id="1171" name="Google Shape;1171;g27f7a576e42_0_511"/>
          <p:cNvPicPr preferRelativeResize="0"/>
          <p:nvPr/>
        </p:nvPicPr>
        <p:blipFill>
          <a:blip r:embed="rId6">
            <a:alphaModFix/>
          </a:blip>
          <a:stretch>
            <a:fillRect/>
          </a:stretch>
        </p:blipFill>
        <p:spPr>
          <a:xfrm>
            <a:off x="5926124" y="4047438"/>
            <a:ext cx="2466974" cy="2466974"/>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6" name="Shape 1176"/>
        <p:cNvGrpSpPr/>
        <p:nvPr/>
      </p:nvGrpSpPr>
      <p:grpSpPr>
        <a:xfrm>
          <a:off x="0" y="0"/>
          <a:ext cx="0" cy="0"/>
          <a:chOff x="0" y="0"/>
          <a:chExt cx="0" cy="0"/>
        </a:xfrm>
      </p:grpSpPr>
      <p:sp>
        <p:nvSpPr>
          <p:cNvPr id="1177" name="Google Shape;1177;g28640247ed3_1_70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78" name="Google Shape;1178;g28640247ed3_1_70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179" name="Google Shape;1179;g28640247ed3_1_701"/>
          <p:cNvCxnSpPr>
            <a:stCxn id="1180" idx="4"/>
            <a:endCxn id="117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181" name="Google Shape;1181;g28640247ed3_1_70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182" name="Google Shape;1182;g28640247ed3_1_70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180" name="Google Shape;1180;g28640247ed3_1_70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83" name="Google Shape;1183;g28640247ed3_1_701"/>
          <p:cNvSpPr txBox="1"/>
          <p:nvPr/>
        </p:nvSpPr>
        <p:spPr>
          <a:xfrm>
            <a:off x="639552" y="480593"/>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rgbClr val="000000"/>
                </a:solidFill>
                <a:latin typeface="Calibri"/>
                <a:ea typeface="Calibri"/>
                <a:cs typeface="Calibri"/>
                <a:sym typeface="Calibri"/>
              </a:rPr>
              <a:t>Directions:</a:t>
            </a:r>
            <a:r>
              <a:rPr b="1" i="0" lang="en-US" sz="3000" u="none" cap="none" strike="noStrike">
                <a:solidFill>
                  <a:srgbClr val="000000"/>
                </a:solidFill>
                <a:latin typeface="Calibri"/>
                <a:ea typeface="Calibri"/>
                <a:cs typeface="Calibri"/>
                <a:sym typeface="Calibri"/>
              </a:rPr>
              <a:t> </a:t>
            </a:r>
            <a:r>
              <a:rPr b="0" i="0" lang="en-US" sz="3000" u="none" cap="none" strike="noStrike">
                <a:solidFill>
                  <a:srgbClr val="000000"/>
                </a:solidFill>
                <a:latin typeface="Calibri"/>
                <a:ea typeface="Calibri"/>
                <a:cs typeface="Calibri"/>
                <a:sym typeface="Calibri"/>
              </a:rPr>
              <a:t>Choose the correct </a:t>
            </a:r>
            <a:r>
              <a:rPr b="0" i="1" lang="en-US" sz="3000" u="none" cap="none" strike="noStrike">
                <a:solidFill>
                  <a:srgbClr val="000000"/>
                </a:solidFill>
                <a:latin typeface="Calibri"/>
                <a:ea typeface="Calibri"/>
                <a:cs typeface="Calibri"/>
                <a:sym typeface="Calibri"/>
              </a:rPr>
              <a:t>picture</a:t>
            </a:r>
            <a:r>
              <a:rPr b="0" i="0" lang="en-US" sz="3000" u="none" cap="none" strike="noStrike">
                <a:solidFill>
                  <a:srgbClr val="000000"/>
                </a:solidFill>
                <a:latin typeface="Calibri"/>
                <a:ea typeface="Calibri"/>
                <a:cs typeface="Calibri"/>
                <a:sym typeface="Calibri"/>
              </a:rPr>
              <a:t> of </a:t>
            </a:r>
            <a:r>
              <a:rPr b="1" lang="en-US" sz="3000">
                <a:latin typeface="Calibri"/>
                <a:ea typeface="Calibri"/>
                <a:cs typeface="Calibri"/>
                <a:sym typeface="Calibri"/>
              </a:rPr>
              <a:t>wavelength </a:t>
            </a:r>
            <a:r>
              <a:rPr b="0" i="0" lang="en-US" sz="3000" u="none" cap="none" strike="noStrike">
                <a:solidFill>
                  <a:srgbClr val="000000"/>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1184" name="Google Shape;1184;g28640247ed3_1_701"/>
          <p:cNvSpPr txBox="1"/>
          <p:nvPr/>
        </p:nvSpPr>
        <p:spPr>
          <a:xfrm>
            <a:off x="393330" y="2050174"/>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A</a:t>
            </a:r>
            <a:endParaRPr b="0" i="0" sz="1400" u="none" cap="none" strike="noStrike">
              <a:solidFill>
                <a:srgbClr val="000000"/>
              </a:solidFill>
              <a:latin typeface="Arial"/>
              <a:ea typeface="Arial"/>
              <a:cs typeface="Arial"/>
              <a:sym typeface="Arial"/>
            </a:endParaRPr>
          </a:p>
        </p:txBody>
      </p:sp>
      <p:sp>
        <p:nvSpPr>
          <p:cNvPr id="1185" name="Google Shape;1185;g28640247ed3_1_701"/>
          <p:cNvSpPr txBox="1"/>
          <p:nvPr/>
        </p:nvSpPr>
        <p:spPr>
          <a:xfrm>
            <a:off x="5011271" y="2038099"/>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B</a:t>
            </a:r>
            <a:endParaRPr b="0" i="0" sz="1400" u="none" cap="none" strike="noStrike">
              <a:solidFill>
                <a:srgbClr val="000000"/>
              </a:solidFill>
              <a:latin typeface="Arial"/>
              <a:ea typeface="Arial"/>
              <a:cs typeface="Arial"/>
              <a:sym typeface="Arial"/>
            </a:endParaRPr>
          </a:p>
        </p:txBody>
      </p:sp>
      <p:sp>
        <p:nvSpPr>
          <p:cNvPr id="1186" name="Google Shape;1186;g28640247ed3_1_701"/>
          <p:cNvSpPr txBox="1"/>
          <p:nvPr/>
        </p:nvSpPr>
        <p:spPr>
          <a:xfrm>
            <a:off x="380507" y="4345754"/>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C</a:t>
            </a:r>
            <a:endParaRPr b="0" i="0" sz="1400" u="none" cap="none" strike="noStrike">
              <a:solidFill>
                <a:srgbClr val="000000"/>
              </a:solidFill>
              <a:latin typeface="Arial"/>
              <a:ea typeface="Arial"/>
              <a:cs typeface="Arial"/>
              <a:sym typeface="Arial"/>
            </a:endParaRPr>
          </a:p>
        </p:txBody>
      </p:sp>
      <p:sp>
        <p:nvSpPr>
          <p:cNvPr id="1187" name="Google Shape;1187;g28640247ed3_1_701"/>
          <p:cNvSpPr txBox="1"/>
          <p:nvPr/>
        </p:nvSpPr>
        <p:spPr>
          <a:xfrm>
            <a:off x="4998446" y="43166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3600" u="none" cap="none" strike="noStrike">
                <a:solidFill>
                  <a:srgbClr val="000000"/>
                </a:solidFill>
                <a:latin typeface="Arial"/>
                <a:ea typeface="Arial"/>
                <a:cs typeface="Arial"/>
                <a:sym typeface="Arial"/>
              </a:rPr>
              <a:t>D</a:t>
            </a:r>
            <a:endParaRPr b="0" i="0" sz="1400" u="none" cap="none" strike="noStrike">
              <a:solidFill>
                <a:srgbClr val="000000"/>
              </a:solidFill>
              <a:latin typeface="Arial"/>
              <a:ea typeface="Arial"/>
              <a:cs typeface="Arial"/>
              <a:sym typeface="Arial"/>
            </a:endParaRPr>
          </a:p>
        </p:txBody>
      </p:sp>
      <p:pic>
        <p:nvPicPr>
          <p:cNvPr id="1188" name="Google Shape;1188;g28640247ed3_1_701"/>
          <p:cNvPicPr preferRelativeResize="0"/>
          <p:nvPr/>
        </p:nvPicPr>
        <p:blipFill>
          <a:blip r:embed="rId3">
            <a:alphaModFix/>
          </a:blip>
          <a:stretch>
            <a:fillRect/>
          </a:stretch>
        </p:blipFill>
        <p:spPr>
          <a:xfrm>
            <a:off x="5516557" y="2197443"/>
            <a:ext cx="3286125" cy="1428750"/>
          </a:xfrm>
          <a:prstGeom prst="rect">
            <a:avLst/>
          </a:prstGeom>
          <a:noFill/>
          <a:ln>
            <a:noFill/>
          </a:ln>
        </p:spPr>
      </p:pic>
      <p:pic>
        <p:nvPicPr>
          <p:cNvPr id="1189" name="Google Shape;1189;g28640247ed3_1_701"/>
          <p:cNvPicPr preferRelativeResize="0"/>
          <p:nvPr/>
        </p:nvPicPr>
        <p:blipFill>
          <a:blip r:embed="rId4">
            <a:alphaModFix/>
          </a:blip>
          <a:stretch>
            <a:fillRect/>
          </a:stretch>
        </p:blipFill>
        <p:spPr>
          <a:xfrm>
            <a:off x="1714970" y="2197443"/>
            <a:ext cx="2466975" cy="1847850"/>
          </a:xfrm>
          <a:prstGeom prst="rect">
            <a:avLst/>
          </a:prstGeom>
          <a:noFill/>
          <a:ln>
            <a:noFill/>
          </a:ln>
        </p:spPr>
      </p:pic>
      <p:pic>
        <p:nvPicPr>
          <p:cNvPr id="1190" name="Google Shape;1190;g28640247ed3_1_701"/>
          <p:cNvPicPr preferRelativeResize="0"/>
          <p:nvPr/>
        </p:nvPicPr>
        <p:blipFill>
          <a:blip r:embed="rId5">
            <a:alphaModFix/>
          </a:blip>
          <a:stretch>
            <a:fillRect/>
          </a:stretch>
        </p:blipFill>
        <p:spPr>
          <a:xfrm>
            <a:off x="1433888" y="4345759"/>
            <a:ext cx="3029275" cy="1717941"/>
          </a:xfrm>
          <a:prstGeom prst="rect">
            <a:avLst/>
          </a:prstGeom>
          <a:noFill/>
          <a:ln>
            <a:noFill/>
          </a:ln>
        </p:spPr>
      </p:pic>
      <p:pic>
        <p:nvPicPr>
          <p:cNvPr id="1191" name="Google Shape;1191;g28640247ed3_1_701"/>
          <p:cNvPicPr preferRelativeResize="0"/>
          <p:nvPr/>
        </p:nvPicPr>
        <p:blipFill>
          <a:blip r:embed="rId6">
            <a:alphaModFix/>
          </a:blip>
          <a:stretch>
            <a:fillRect/>
          </a:stretch>
        </p:blipFill>
        <p:spPr>
          <a:xfrm>
            <a:off x="5926124" y="4047438"/>
            <a:ext cx="2466974" cy="2466974"/>
          </a:xfrm>
          <a:prstGeom prst="rect">
            <a:avLst/>
          </a:prstGeom>
          <a:noFill/>
          <a:ln>
            <a:noFill/>
          </a:ln>
        </p:spPr>
      </p:pic>
      <p:sp>
        <p:nvSpPr>
          <p:cNvPr id="1192" name="Google Shape;1192;g28640247ed3_1_701"/>
          <p:cNvSpPr/>
          <p:nvPr/>
        </p:nvSpPr>
        <p:spPr>
          <a:xfrm>
            <a:off x="4773175" y="1992700"/>
            <a:ext cx="4252200" cy="18480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7" name="Shape 1197"/>
        <p:cNvGrpSpPr/>
        <p:nvPr/>
      </p:nvGrpSpPr>
      <p:grpSpPr>
        <a:xfrm>
          <a:off x="0" y="0"/>
          <a:ext cx="0" cy="0"/>
          <a:chOff x="0" y="0"/>
          <a:chExt cx="0" cy="0"/>
        </a:xfrm>
      </p:grpSpPr>
      <p:sp>
        <p:nvSpPr>
          <p:cNvPr id="1198" name="Google Shape;1198;g27f7a576e42_0_550"/>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199" name="Google Shape;1199;g27f7a576e42_0_55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200" name="Google Shape;1200;g27f7a576e42_0_55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1201" name="Google Shape;1201;g27f7a576e42_0_550"/>
          <p:cNvCxnSpPr>
            <a:stCxn id="1202" idx="4"/>
            <a:endCxn id="119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1203" name="Google Shape;1203;g27f7a576e42_0_55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1204" name="Google Shape;1204;g27f7a576e42_0_55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1202" name="Google Shape;1202;g27f7a576e42_0_55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205" name="Google Shape;1205;g27f7a576e42_0_550"/>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1206" name="Google Shape;1206;g27f7a576e42_0_550"/>
          <p:cNvCxnSpPr>
            <a:stCxn id="1207" idx="4"/>
            <a:endCxn id="1198"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1208" name="Google Shape;1208;g27f7a576e42_0_550"/>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1209" name="Google Shape;1209;g27f7a576e42_0_550"/>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pic>
        <p:nvPicPr>
          <p:cNvPr id="1210" name="Google Shape;1210;g27f7a576e42_0_550"/>
          <p:cNvPicPr preferRelativeResize="0"/>
          <p:nvPr/>
        </p:nvPicPr>
        <p:blipFill>
          <a:blip r:embed="rId3">
            <a:alphaModFix/>
          </a:blip>
          <a:stretch>
            <a:fillRect/>
          </a:stretch>
        </p:blipFill>
        <p:spPr>
          <a:xfrm>
            <a:off x="5349250" y="1279400"/>
            <a:ext cx="3041950" cy="1708900"/>
          </a:xfrm>
          <a:prstGeom prst="rect">
            <a:avLst/>
          </a:prstGeom>
          <a:noFill/>
          <a:ln>
            <a:noFill/>
          </a:ln>
        </p:spPr>
      </p:pic>
      <p:sp>
        <p:nvSpPr>
          <p:cNvPr id="1207" name="Google Shape;1207;g27f7a576e42_0_550"/>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11" name="Google Shape;1211;g27f7a576e42_0_550"/>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900"/>
              <a:buFont typeface="Arial"/>
              <a:buNone/>
            </a:pPr>
            <a:r>
              <a:rPr b="1" lang="en-US" sz="2900">
                <a:latin typeface="Poppins"/>
                <a:ea typeface="Poppins"/>
                <a:cs typeface="Poppins"/>
                <a:sym typeface="Poppins"/>
              </a:rPr>
              <a:t>Wavelength</a:t>
            </a:r>
            <a:endParaRPr b="0" i="0" sz="700" u="none" cap="none" strike="noStrike">
              <a:solidFill>
                <a:srgbClr val="000000"/>
              </a:solidFill>
              <a:latin typeface="Arial"/>
              <a:ea typeface="Arial"/>
              <a:cs typeface="Arial"/>
              <a:sym typeface="Arial"/>
            </a:endParaRPr>
          </a:p>
        </p:txBody>
      </p:sp>
      <p:sp>
        <p:nvSpPr>
          <p:cNvPr id="1212" name="Google Shape;1212;g27f7a576e42_0_550"/>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b="0" i="0" sz="1400" u="none" cap="none" strike="noStrike">
              <a:solidFill>
                <a:srgbClr val="000000"/>
              </a:solidFill>
              <a:latin typeface="Arial"/>
              <a:ea typeface="Arial"/>
              <a:cs typeface="Arial"/>
              <a:sym typeface="Arial"/>
            </a:endParaRPr>
          </a:p>
        </p:txBody>
      </p:sp>
      <p:sp>
        <p:nvSpPr>
          <p:cNvPr id="1213" name="Google Shape;1213;g27f7a576e42_0_550"/>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b="0" i="0" sz="1400" u="none" cap="none" strike="noStrike">
              <a:solidFill>
                <a:srgbClr val="000000"/>
              </a:solidFill>
              <a:latin typeface="Arial"/>
              <a:ea typeface="Arial"/>
              <a:cs typeface="Arial"/>
              <a:sym typeface="Arial"/>
            </a:endParaRPr>
          </a:p>
        </p:txBody>
      </p:sp>
      <p:sp>
        <p:nvSpPr>
          <p:cNvPr id="1214" name="Google Shape;1214;g27f7a576e42_0_550"/>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b="0" i="0" sz="1400" u="none" cap="none" strike="noStrike">
              <a:solidFill>
                <a:srgbClr val="000000"/>
              </a:solidFill>
              <a:latin typeface="Arial"/>
              <a:ea typeface="Arial"/>
              <a:cs typeface="Arial"/>
              <a:sym typeface="Arial"/>
            </a:endParaRPr>
          </a:p>
        </p:txBody>
      </p:sp>
      <p:sp>
        <p:nvSpPr>
          <p:cNvPr id="1215" name="Google Shape;1215;g27f7a576e42_0_550"/>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000000"/>
                </a:solidFill>
                <a:latin typeface="Helvetica Neue Light"/>
                <a:ea typeface="Helvetica Neue Light"/>
                <a:cs typeface="Helvetica Neue Light"/>
                <a:sym typeface="Helvetica Neue Light"/>
              </a:rPr>
              <a:t>How does </a:t>
            </a:r>
            <a:r>
              <a:rPr lang="en-US" sz="1800">
                <a:latin typeface="Helvetica Neue Light"/>
                <a:ea typeface="Helvetica Neue Light"/>
                <a:cs typeface="Helvetica Neue Light"/>
                <a:sym typeface="Helvetica Neue Light"/>
              </a:rPr>
              <a:t>wavelength</a:t>
            </a:r>
            <a:r>
              <a:rPr b="0" i="0" lang="en-US" sz="1800" u="none" cap="none" strike="noStrike">
                <a:solidFill>
                  <a:srgbClr val="000000"/>
                </a:solidFill>
                <a:latin typeface="Helvetica Neue Light"/>
                <a:ea typeface="Helvetica Neue Light"/>
                <a:cs typeface="Helvetica Neue Light"/>
                <a:sym typeface="Helvetica Neue Light"/>
              </a:rPr>
              <a:t> impact my life?</a:t>
            </a:r>
            <a:endParaRPr b="0" i="0" sz="18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2017-05-16T13:21:17Z</dcterms:created>
  <dc:creator>Michael Kennedy</dc:creator>
</cp:coreProperties>
</file>