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596" r:id="rId6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Eo+T1bZwgtUYRVUJs1ZGwtlHo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4e4f802a9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e4e4f802a9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energy?</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[Energy is the ability to cause change.]</a:t>
            </a:r>
            <a:endParaRPr/>
          </a:p>
        </p:txBody>
      </p:sp>
      <p:sp>
        <p:nvSpPr>
          <p:cNvPr id="183" name="Google Shape;183;ge4e4f802a9_0_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59368dc40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e59368dc40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kinetic energy and potential energy?</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 Kinetic energy is energy from motion.</a:t>
            </a:r>
            <a:endParaRPr/>
          </a:p>
          <a:p>
            <a:pPr marL="0" lvl="0" indent="0" algn="l" rtl="0">
              <a:lnSpc>
                <a:spcPct val="100000"/>
              </a:lnSpc>
              <a:spcBef>
                <a:spcPts val="0"/>
              </a:spcBef>
              <a:spcAft>
                <a:spcPts val="0"/>
              </a:spcAft>
              <a:buClr>
                <a:schemeClr val="dk1"/>
              </a:buClr>
              <a:buSzPts val="1400"/>
              <a:buFont typeface="Arial"/>
              <a:buNone/>
            </a:pPr>
            <a:r>
              <a:rPr lang="en-US"/>
              <a:t>- Potential energy is stored energy.]</a:t>
            </a:r>
            <a:endParaRPr/>
          </a:p>
        </p:txBody>
      </p:sp>
      <p:sp>
        <p:nvSpPr>
          <p:cNvPr id="191" name="Google Shape;191;ge59368dc40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wave.</a:t>
            </a:r>
            <a:endParaRPr/>
          </a:p>
        </p:txBody>
      </p:sp>
      <p:sp>
        <p:nvSpPr>
          <p:cNvPr id="202" name="Google Shape;20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wave is a disturbance that travels through a medium, moving energy from one place to another.</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Remember to use images with introducing new content such as student-friendly definitions it can help students remember key points and make sense of the new information.</a:t>
            </a:r>
            <a:endParaRPr/>
          </a:p>
        </p:txBody>
      </p:sp>
      <p:sp>
        <p:nvSpPr>
          <p:cNvPr id="210" name="Google Shape;21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19" name="Google Shape;21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t>
            </a:r>
            <a:r>
              <a:rPr lang="en-US"/>
              <a:t>a wave?</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a:t>
            </a:r>
            <a:r>
              <a:rPr lang="en-US"/>
              <a:t>A wave is a disturbance that travels through a medium, moving energy from one place to another.]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When introducing new vocabularies, it is crucial to require the students to give out their own interpretation. I would strongly encourage you to ask students to explain the concept in their own words.</a:t>
            </a:r>
            <a:endParaRPr/>
          </a:p>
        </p:txBody>
      </p:sp>
      <p:sp>
        <p:nvSpPr>
          <p:cNvPr id="225" name="Google Shape;22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33" name="Google Shape;23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Picture a raindrop hitting a still pond. As the raindrop hits the water, a wave is created. The raindrop is the disturbance. It is moving in the pond, which is the medium. The ripples show the water in the pond moving (kinetic energy) from where it was before the raindrop hit it to a new location after the raindrop hit it.</a:t>
            </a:r>
            <a:endParaRPr/>
          </a:p>
        </p:txBody>
      </p:sp>
      <p:sp>
        <p:nvSpPr>
          <p:cNvPr id="240" name="Google Shape;24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e5de42b84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e5de42b84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Waves can move up and down, like a string. These are called transverse waves. We’ll learn more about these later.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is useful to offer a small preview of the next lesson. This not only offers the students a slight mental preparation for the next lesson but also helps the students see connections between the material.</a:t>
            </a:r>
            <a:endParaRPr/>
          </a:p>
        </p:txBody>
      </p:sp>
      <p:sp>
        <p:nvSpPr>
          <p:cNvPr id="247" name="Google Shape;247;ge5de42b84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5de42b84e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5de42b84e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Waves can also move side to side, like a slinky. These are called transverse waves. We’ll learn more about these later. </a:t>
            </a:r>
            <a:endParaRPr/>
          </a:p>
        </p:txBody>
      </p:sp>
      <p:sp>
        <p:nvSpPr>
          <p:cNvPr id="254" name="Google Shape;254;ge5de42b84e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waves.</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62b7c25e2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e62b7c25e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61" name="Google Shape;261;ge62b7c25e2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62b7c25e2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e62b7c25e2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different ways that waves move?</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a:t>
            </a:r>
            <a:r>
              <a:rPr lang="en-US"/>
              <a:t>Up and down or side to side]</a:t>
            </a:r>
            <a:endParaRPr b="0"/>
          </a:p>
        </p:txBody>
      </p:sp>
      <p:sp>
        <p:nvSpPr>
          <p:cNvPr id="267" name="Google Shape;267;ge62b7c25e2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0a1506f9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e30a1506f9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look at some examples of </a:t>
            </a:r>
            <a:r>
              <a:rPr lang="en-US" b="1"/>
              <a:t>waves</a:t>
            </a:r>
            <a:r>
              <a:rPr lang="en-US"/>
              <a:t>.</a:t>
            </a:r>
            <a:endParaRPr/>
          </a:p>
        </p:txBody>
      </p:sp>
      <p:sp>
        <p:nvSpPr>
          <p:cNvPr id="275" name="Google Shape;275;ge30a1506f9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5de42b84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5de42b84e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All sounds travel as waves. They move sound energy (which we will talk about later) from place to place.</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try and use phrasing and language that is clear and easy for students to understand when going over examples of term meaning.</a:t>
            </a:r>
            <a:endParaRPr/>
          </a:p>
        </p:txBody>
      </p:sp>
      <p:sp>
        <p:nvSpPr>
          <p:cNvPr id="282" name="Google Shape;282;ge5de42b84e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de42b84e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5de42b84e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Light also travels as waves. It moves radiant energy (which we will talk about later) from place to place. </a:t>
            </a:r>
            <a:endParaRPr/>
          </a:p>
        </p:txBody>
      </p:sp>
      <p:sp>
        <p:nvSpPr>
          <p:cNvPr id="290" name="Google Shape;290;ge5de42b84e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5de42b84e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e5de42b84e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Of course, you might also think of waves on the beach. These are also examples of waves, because they move energy from place to place. </a:t>
            </a:r>
            <a:endParaRPr/>
          </a:p>
        </p:txBody>
      </p:sp>
      <p:sp>
        <p:nvSpPr>
          <p:cNvPr id="298" name="Google Shape;298;ge5de42b84e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5de42b84e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e5de42b84e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06" name="Google Shape;306;ge5de42b84e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5de42b84e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e5de42b84e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t>
            </a:r>
            <a:r>
              <a:rPr lang="en-US"/>
              <a:t>a wave?</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a:t>
            </a:r>
            <a:r>
              <a:rPr lang="en-US"/>
              <a:t>A wave is a disturbance that travels through a medium, moving energy from one place to another.]</a:t>
            </a:r>
            <a:endParaRPr b="0"/>
          </a:p>
        </p:txBody>
      </p:sp>
      <p:sp>
        <p:nvSpPr>
          <p:cNvPr id="312" name="Google Shape;312;ge5de42b84e_0_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5de42b84e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e5de42b84e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some examples of waves?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[Sound waves, light waves, etc.]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Having students generate their own examples increases retention and checks a higher level of understanding.</a:t>
            </a:r>
            <a:endParaRPr/>
          </a:p>
        </p:txBody>
      </p:sp>
      <p:sp>
        <p:nvSpPr>
          <p:cNvPr id="320" name="Google Shape;320;ge5de42b84e_0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5de42b84e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e5de42b84e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328" name="Google Shape;328;ge5de42b84e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is energy transported? What kind of energy is capable of being transported?</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to encourage students to make their own predictions about what will happen, this is an important step in helping them to understand the content.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5a112bbac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e5a112bbac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carried by waves is either sound energy or radiant energy. </a:t>
            </a:r>
            <a:endParaRPr/>
          </a:p>
        </p:txBody>
      </p:sp>
      <p:sp>
        <p:nvSpPr>
          <p:cNvPr id="335" name="Google Shape;335;ge5a112bbac_0_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30a1506f9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e30a1506f9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First, we’ll look at sound energy. </a:t>
            </a:r>
            <a:endParaRPr/>
          </a:p>
        </p:txBody>
      </p:sp>
      <p:sp>
        <p:nvSpPr>
          <p:cNvPr id="346" name="Google Shape;346;ge30a1506f9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30a1506f9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e30a1506f9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Sound energy is energy that is carried by vibration of one or more objects or particles.</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When providing more student-friendly definitions, it is helpful to provide students with cues so that they can be prepared and know what to expect and be ready to copy down the information.</a:t>
            </a:r>
            <a:endParaRPr/>
          </a:p>
        </p:txBody>
      </p:sp>
      <p:sp>
        <p:nvSpPr>
          <p:cNvPr id="358" name="Google Shape;358;ge30a1506f9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30a1506f9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e30a1506f9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Sound energy is why we can hear things. </a:t>
            </a:r>
            <a:endParaRPr b="0"/>
          </a:p>
          <a:p>
            <a:pPr marL="0" lvl="0" indent="0" algn="l" rtl="0">
              <a:lnSpc>
                <a:spcPct val="100000"/>
              </a:lnSpc>
              <a:spcBef>
                <a:spcPts val="0"/>
              </a:spcBef>
              <a:spcAft>
                <a:spcPts val="0"/>
              </a:spcAft>
              <a:buSzPts val="1400"/>
              <a:buNone/>
            </a:pPr>
            <a:endParaRPr/>
          </a:p>
        </p:txBody>
      </p:sp>
      <p:sp>
        <p:nvSpPr>
          <p:cNvPr id="367" name="Google Shape;367;ge30a1506f9_0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30a1506f9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e30a1506f9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the raindrop hits water, it emits sound waves that travel to the ear and allows us to hear. </a:t>
            </a:r>
            <a:endParaRPr b="0"/>
          </a:p>
          <a:p>
            <a:pPr marL="0" lvl="0" indent="0" algn="l" rtl="0">
              <a:lnSpc>
                <a:spcPct val="100000"/>
              </a:lnSpc>
              <a:spcBef>
                <a:spcPts val="0"/>
              </a:spcBef>
              <a:spcAft>
                <a:spcPts val="0"/>
              </a:spcAft>
              <a:buSzPts val="1400"/>
              <a:buNone/>
            </a:pPr>
            <a:endParaRPr/>
          </a:p>
        </p:txBody>
      </p:sp>
      <p:sp>
        <p:nvSpPr>
          <p:cNvPr id="374" name="Google Shape;374;ge30a1506f9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30a1506f9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e30a1506f9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Sound waves need to travel through matter. Sound waves cannot travel in space. </a:t>
            </a:r>
            <a:endParaRPr b="0"/>
          </a:p>
          <a:p>
            <a:pPr marL="0" lvl="0" indent="0" algn="l" rtl="0">
              <a:lnSpc>
                <a:spcPct val="100000"/>
              </a:lnSpc>
              <a:spcBef>
                <a:spcPts val="0"/>
              </a:spcBef>
              <a:spcAft>
                <a:spcPts val="0"/>
              </a:spcAft>
              <a:buSzPts val="1400"/>
              <a:buNone/>
            </a:pPr>
            <a:endParaRPr/>
          </a:p>
        </p:txBody>
      </p:sp>
      <p:sp>
        <p:nvSpPr>
          <p:cNvPr id="383" name="Google Shape;383;ge30a1506f9_0_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30a1506f9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e30a1506f9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why you cannot hear in space. </a:t>
            </a:r>
            <a:endParaRPr b="0"/>
          </a:p>
          <a:p>
            <a:pPr marL="0" lvl="0" indent="0" algn="l" rtl="0">
              <a:lnSpc>
                <a:spcPct val="100000"/>
              </a:lnSpc>
              <a:spcBef>
                <a:spcPts val="0"/>
              </a:spcBef>
              <a:spcAft>
                <a:spcPts val="0"/>
              </a:spcAft>
              <a:buSzPts val="1400"/>
              <a:buNone/>
            </a:pPr>
            <a:endParaRPr/>
          </a:p>
        </p:txBody>
      </p:sp>
      <p:sp>
        <p:nvSpPr>
          <p:cNvPr id="390" name="Google Shape;390;ge30a1506f9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e30a1506f9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e30a1506f9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look at some examples of </a:t>
            </a:r>
            <a:r>
              <a:rPr lang="en-US" b="1"/>
              <a:t>sound energy</a:t>
            </a:r>
            <a:r>
              <a:rPr lang="en-US"/>
              <a:t>.</a:t>
            </a:r>
            <a:endParaRPr/>
          </a:p>
        </p:txBody>
      </p:sp>
      <p:sp>
        <p:nvSpPr>
          <p:cNvPr id="397" name="Google Shape;397;ge30a1506f9_0_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5de42b84e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5de42b84e_0_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sound coming from your headphones travels through sound energy.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clear and concise language is a great way to ensure students are able to follow along and understand the content.</a:t>
            </a:r>
            <a:endParaRPr/>
          </a:p>
        </p:txBody>
      </p:sp>
      <p:sp>
        <p:nvSpPr>
          <p:cNvPr id="404" name="Google Shape;404;ge5de42b84e_0_1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5de42b84e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e5de42b84e_0_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Talking also requires sound energy. Your larynx vibrates which creates sound waves that carry sound energy. </a:t>
            </a:r>
            <a:endParaRPr/>
          </a:p>
        </p:txBody>
      </p:sp>
      <p:sp>
        <p:nvSpPr>
          <p:cNvPr id="412" name="Google Shape;412;ge5de42b84e_0_1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36" name="Google Shape;1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20" name="Google Shape;42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e4d0d80fc0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e4d0d80fc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What is sound energy?</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[Sound energy is energy that is carried by vibration of one or more objects or particles.]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Feedback: Remember the clarity of language is important when teaching vocabulary. Keep your questions simple when asking for students to state the definition.</a:t>
            </a:r>
            <a:endParaRPr/>
          </a:p>
        </p:txBody>
      </p:sp>
      <p:sp>
        <p:nvSpPr>
          <p:cNvPr id="426" name="Google Shape;426;ge4d0d80fc0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e5a112bbac_0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e5a112bbac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Why can’t we hear in space?</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[Sound needs a medium to travel - that’s why we can’t hear in space.]</a:t>
            </a:r>
            <a:endParaRPr/>
          </a:p>
        </p:txBody>
      </p:sp>
      <p:sp>
        <p:nvSpPr>
          <p:cNvPr id="434" name="Google Shape;434;ge5a112bbac_0_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62b7c25e2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e62b7c25e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some examples of sound energy?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b="0"/>
          </a:p>
        </p:txBody>
      </p:sp>
      <p:sp>
        <p:nvSpPr>
          <p:cNvPr id="442" name="Google Shape;442;ge62b7c25e2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e30a1506f9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e30a1506f9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we’ll look at radiant energy.</a:t>
            </a:r>
            <a:endParaRPr/>
          </a:p>
        </p:txBody>
      </p:sp>
      <p:sp>
        <p:nvSpPr>
          <p:cNvPr id="450" name="Google Shape;450;ge30a1506f9_0_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30a1506f9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e30a1506f9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Radiant energy is energy that is carried by electromagnetic radiation.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Longer more formal definitions are tricky so it is even more important to use clear language when providing the new definition.</a:t>
            </a:r>
            <a:endParaRPr/>
          </a:p>
        </p:txBody>
      </p:sp>
      <p:sp>
        <p:nvSpPr>
          <p:cNvPr id="462" name="Google Shape;462;ge30a1506f9_0_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30a1506f9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e30a1506f9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Radiant energy can travel in space. It does not need matter. </a:t>
            </a:r>
            <a:endParaRPr b="0"/>
          </a:p>
          <a:p>
            <a:pPr marL="0" lvl="0" indent="0" algn="l" rtl="0">
              <a:lnSpc>
                <a:spcPct val="100000"/>
              </a:lnSpc>
              <a:spcBef>
                <a:spcPts val="0"/>
              </a:spcBef>
              <a:spcAft>
                <a:spcPts val="0"/>
              </a:spcAft>
              <a:buSzPts val="1400"/>
              <a:buNone/>
            </a:pPr>
            <a:endParaRPr/>
          </a:p>
        </p:txBody>
      </p:sp>
      <p:sp>
        <p:nvSpPr>
          <p:cNvPr id="471" name="Google Shape;471;ge30a1506f9_0_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30a1506f9_0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ge30a1506f9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Radiant energy can also be gamma rays, or x-rays. We can only see visible light.</a:t>
            </a:r>
            <a:endParaRPr b="0"/>
          </a:p>
          <a:p>
            <a:pPr marL="0" lvl="0" indent="0" algn="l" rtl="0">
              <a:lnSpc>
                <a:spcPct val="100000"/>
              </a:lnSpc>
              <a:spcBef>
                <a:spcPts val="0"/>
              </a:spcBef>
              <a:spcAft>
                <a:spcPts val="0"/>
              </a:spcAft>
              <a:buSzPts val="1400"/>
              <a:buNone/>
            </a:pPr>
            <a:endParaRPr/>
          </a:p>
        </p:txBody>
      </p:sp>
      <p:sp>
        <p:nvSpPr>
          <p:cNvPr id="478" name="Google Shape;478;ge30a1506f9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look at some examples of </a:t>
            </a:r>
            <a:r>
              <a:rPr lang="en-US" b="1"/>
              <a:t>radiant energy</a:t>
            </a:r>
            <a:r>
              <a:rPr lang="en-US"/>
              <a:t>.</a:t>
            </a:r>
            <a:endParaRPr/>
          </a:p>
        </p:txBody>
      </p:sp>
      <p:sp>
        <p:nvSpPr>
          <p:cNvPr id="485" name="Google Shape;485;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e5de42b84e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e5de42b84e_0_1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Sun (and all stars) emit radiant energy that travels as light.</a:t>
            </a:r>
            <a:endParaRPr/>
          </a:p>
        </p:txBody>
      </p:sp>
      <p:sp>
        <p:nvSpPr>
          <p:cNvPr id="492" name="Google Shape;492;ge5de42b84e_0_1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4e4f802a9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e4e4f802a9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is the ability to cause change. </a:t>
            </a:r>
            <a:endParaRPr/>
          </a:p>
        </p:txBody>
      </p:sp>
      <p:sp>
        <p:nvSpPr>
          <p:cNvPr id="142" name="Google Shape;142;ge4e4f802a9_0_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5de42b84e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5de42b84e_0_1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Light bulbs are a man-made device that also emit radiant energy.</a:t>
            </a:r>
            <a:endParaRPr/>
          </a:p>
        </p:txBody>
      </p:sp>
      <p:sp>
        <p:nvSpPr>
          <p:cNvPr id="500" name="Google Shape;500;ge5de42b84e_0_1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30a1506f9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e30a1506f9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awesome to include many opportunities for students to demonstrate understanding, this can help you catch some confusion and get students back on track.</a:t>
            </a:r>
            <a:endParaRPr/>
          </a:p>
        </p:txBody>
      </p:sp>
      <p:sp>
        <p:nvSpPr>
          <p:cNvPr id="508" name="Google Shape;508;ge30a1506f9_0_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30a1506f9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e30a1506f9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What is radiant energy?</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[Radiant energy is energy that is carried by electromagnetic radiation.]</a:t>
            </a:r>
            <a:endParaRPr/>
          </a:p>
        </p:txBody>
      </p:sp>
      <p:sp>
        <p:nvSpPr>
          <p:cNvPr id="514" name="Google Shape;514;ge30a1506f9_0_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e5de42b84e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e5de42b84e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some other examples of waves?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[X-rays, radiation, radio waves, etc.]</a:t>
            </a:r>
            <a:endParaRPr/>
          </a:p>
          <a:p>
            <a:pPr marL="0" lvl="0" indent="0" algn="l" rtl="0">
              <a:lnSpc>
                <a:spcPct val="100000"/>
              </a:lnSpc>
              <a:spcBef>
                <a:spcPts val="0"/>
              </a:spcBef>
              <a:spcAft>
                <a:spcPts val="0"/>
              </a:spcAft>
              <a:buSzPts val="1400"/>
              <a:buNone/>
            </a:pPr>
            <a:endParaRPr b="0"/>
          </a:p>
        </p:txBody>
      </p:sp>
      <p:sp>
        <p:nvSpPr>
          <p:cNvPr id="522" name="Google Shape;522;ge5de42b84e_0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to take time throughout the close of the lesson to check for understanding one last time, this will help you know who may need more instruction or where further explanation is needed.</a:t>
            </a:r>
            <a:endParaRPr/>
          </a:p>
        </p:txBody>
      </p:sp>
      <p:sp>
        <p:nvSpPr>
          <p:cNvPr id="530" name="Google Shape;530;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e30a1506f9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e30a1506f9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wave is a disturbance that travels through a medium, moving energy from one place to another.</a:t>
            </a:r>
            <a:endParaRPr b="0"/>
          </a:p>
          <a:p>
            <a:pPr marL="0" lvl="0" indent="0" algn="l" rtl="0">
              <a:lnSpc>
                <a:spcPct val="100000"/>
              </a:lnSpc>
              <a:spcBef>
                <a:spcPts val="0"/>
              </a:spcBef>
              <a:spcAft>
                <a:spcPts val="0"/>
              </a:spcAft>
              <a:buSzPts val="1400"/>
              <a:buNone/>
            </a:pPr>
            <a:endParaRPr/>
          </a:p>
        </p:txBody>
      </p:sp>
      <p:sp>
        <p:nvSpPr>
          <p:cNvPr id="537" name="Google Shape;537;ge30a1506f9_0_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30a1506f9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e30a1506f9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Sound energy is energy that is carried by vibration of one or more objects or particles.</a:t>
            </a:r>
            <a:endParaRPr b="0"/>
          </a:p>
          <a:p>
            <a:pPr marL="0" lvl="0" indent="0" algn="l" rtl="0">
              <a:lnSpc>
                <a:spcPct val="100000"/>
              </a:lnSpc>
              <a:spcBef>
                <a:spcPts val="0"/>
              </a:spcBef>
              <a:spcAft>
                <a:spcPts val="0"/>
              </a:spcAft>
              <a:buSzPts val="1400"/>
              <a:buNone/>
            </a:pPr>
            <a:endParaRPr/>
          </a:p>
        </p:txBody>
      </p:sp>
      <p:sp>
        <p:nvSpPr>
          <p:cNvPr id="545" name="Google Shape;545;ge30a1506f9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e30a1506f9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e30a1506f9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Radiant energy is energy that is carried by electromagnetic radiation. </a:t>
            </a:r>
            <a:endParaRPr b="0"/>
          </a:p>
          <a:p>
            <a:pPr marL="0" lvl="0" indent="0" algn="l" rtl="0">
              <a:lnSpc>
                <a:spcPct val="100000"/>
              </a:lnSpc>
              <a:spcBef>
                <a:spcPts val="0"/>
              </a:spcBef>
              <a:spcAft>
                <a:spcPts val="0"/>
              </a:spcAft>
              <a:buSzPts val="1400"/>
              <a:buNone/>
            </a:pPr>
            <a:endParaRPr/>
          </a:p>
        </p:txBody>
      </p:sp>
      <p:sp>
        <p:nvSpPr>
          <p:cNvPr id="553" name="Google Shape;553;ge30a1506f9_0_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e5de42b84e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e5de42b84e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Giving students a chance to analyze and interpret data is a great way to help them to continue to independently problem solve.</a:t>
            </a:r>
            <a:endParaRPr/>
          </a:p>
        </p:txBody>
      </p:sp>
      <p:sp>
        <p:nvSpPr>
          <p:cNvPr id="561" name="Google Shape;561;ge5de42b84e_0_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e5de42b84e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e5de42b84e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e5de42b84e_0_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4e4f802a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e4e4f802a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can be classified into two different categories.</a:t>
            </a:r>
            <a:endParaRPr/>
          </a:p>
        </p:txBody>
      </p:sp>
      <p:sp>
        <p:nvSpPr>
          <p:cNvPr id="150" name="Google Shape;150;ge4e4f802a9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5de42b84e_0_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e5de42b84e_0_2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Feedback: As you are closing the lesson, keep in mind to monitor students' understanding so that you can determine if more instruction is needed or if there are any misunderstandings.</a:t>
            </a:r>
            <a:endParaRPr/>
          </a:p>
          <a:p>
            <a:pPr marL="0" lvl="0" indent="0" algn="l" rtl="0">
              <a:lnSpc>
                <a:spcPct val="100000"/>
              </a:lnSpc>
              <a:spcBef>
                <a:spcPts val="0"/>
              </a:spcBef>
              <a:spcAft>
                <a:spcPts val="0"/>
              </a:spcAft>
              <a:buSzPts val="1400"/>
              <a:buNone/>
            </a:pPr>
            <a:endParaRPr/>
          </a:p>
        </p:txBody>
      </p:sp>
      <p:sp>
        <p:nvSpPr>
          <p:cNvPr id="582" name="Google Shape;582;ge5de42b84e_0_2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592" name="Google Shape;592;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5a112bbac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e5a112bbac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Potential energy is stored energy. </a:t>
            </a:r>
            <a:endParaRPr/>
          </a:p>
        </p:txBody>
      </p:sp>
      <p:sp>
        <p:nvSpPr>
          <p:cNvPr id="161" name="Google Shape;161;ge5a112bbac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Kinetic energy is the energy of motion. </a:t>
            </a:r>
            <a:endParaRPr/>
          </a:p>
        </p:txBody>
      </p:sp>
      <p:sp>
        <p:nvSpPr>
          <p:cNvPr id="169" name="Google Shape;16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It's really important to make sure that you're providing students with frequent opportunities to respond as you're activating prior knowledge – it will save so you so much time if you confirm understanding before asking them to try something independently.</a:t>
            </a:r>
            <a:endParaRPr/>
          </a:p>
        </p:txBody>
      </p:sp>
      <p:sp>
        <p:nvSpPr>
          <p:cNvPr id="177" name="Google Shape;17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9.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phet.colorado.edu/en/simulation/wave-on-a-string"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phet.colorado.edu/en/simulation/waves-intro"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e4e4f802a9_0_111"/>
          <p:cNvSpPr txBox="1">
            <a:spLocks noGrp="1"/>
          </p:cNvSpPr>
          <p:nvPr>
            <p:ph type="title"/>
          </p:nvPr>
        </p:nvSpPr>
        <p:spPr>
          <a:xfrm>
            <a:off x="533625" y="324900"/>
            <a:ext cx="8470800" cy="772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energy?</a:t>
            </a:r>
            <a:endParaRPr/>
          </a:p>
        </p:txBody>
      </p:sp>
      <p:sp>
        <p:nvSpPr>
          <p:cNvPr id="186" name="Google Shape;186;ge4e4f802a9_0_11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ge4e4f802a9_0_111" descr="change.jpg"/>
          <p:cNvPicPr preferRelativeResize="0"/>
          <p:nvPr/>
        </p:nvPicPr>
        <p:blipFill rotWithShape="1">
          <a:blip r:embed="rId4">
            <a:alphaModFix/>
          </a:blip>
          <a:srcRect t="-484" b="-474"/>
          <a:stretch/>
        </p:blipFill>
        <p:spPr>
          <a:xfrm>
            <a:off x="1579054" y="1750028"/>
            <a:ext cx="5985900" cy="402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e59368dc40_0_28"/>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t>What is the difference between kinetic energy and potential energy?</a:t>
            </a:r>
            <a:endParaRPr/>
          </a:p>
        </p:txBody>
      </p:sp>
      <p:sp>
        <p:nvSpPr>
          <p:cNvPr id="194" name="Google Shape;194;ge59368dc40_0_2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 name="Google Shape;195;ge59368dc40_0_28"/>
          <p:cNvPicPr preferRelativeResize="0"/>
          <p:nvPr/>
        </p:nvPicPr>
        <p:blipFill rotWithShape="1">
          <a:blip r:embed="rId4">
            <a:alphaModFix/>
          </a:blip>
          <a:srcRect/>
          <a:stretch/>
        </p:blipFill>
        <p:spPr>
          <a:xfrm>
            <a:off x="152400" y="1799375"/>
            <a:ext cx="4419600" cy="4975205"/>
          </a:xfrm>
          <a:prstGeom prst="rect">
            <a:avLst/>
          </a:prstGeom>
          <a:noFill/>
          <a:ln>
            <a:noFill/>
          </a:ln>
        </p:spPr>
      </p:pic>
      <p:pic>
        <p:nvPicPr>
          <p:cNvPr id="196" name="Google Shape;196;ge59368dc40_0_28"/>
          <p:cNvPicPr preferRelativeResize="0"/>
          <p:nvPr/>
        </p:nvPicPr>
        <p:blipFill rotWithShape="1">
          <a:blip r:embed="rId4">
            <a:alphaModFix/>
          </a:blip>
          <a:srcRect/>
          <a:stretch/>
        </p:blipFill>
        <p:spPr>
          <a:xfrm>
            <a:off x="4584825" y="1799375"/>
            <a:ext cx="4419600" cy="4975205"/>
          </a:xfrm>
          <a:prstGeom prst="rect">
            <a:avLst/>
          </a:prstGeom>
          <a:noFill/>
          <a:ln>
            <a:noFill/>
          </a:ln>
        </p:spPr>
      </p:pic>
      <p:pic>
        <p:nvPicPr>
          <p:cNvPr id="197" name="Google Shape;197;ge59368dc40_0_28" descr="bowling.jpg"/>
          <p:cNvPicPr preferRelativeResize="0"/>
          <p:nvPr/>
        </p:nvPicPr>
        <p:blipFill rotWithShape="1">
          <a:blip r:embed="rId5">
            <a:alphaModFix/>
          </a:blip>
          <a:srcRect l="-10575" r="-10563"/>
          <a:stretch/>
        </p:blipFill>
        <p:spPr>
          <a:xfrm>
            <a:off x="182700" y="3088325"/>
            <a:ext cx="4359000" cy="2397300"/>
          </a:xfrm>
          <a:prstGeom prst="rect">
            <a:avLst/>
          </a:prstGeom>
          <a:noFill/>
          <a:ln>
            <a:noFill/>
          </a:ln>
        </p:spPr>
      </p:pic>
      <p:pic>
        <p:nvPicPr>
          <p:cNvPr id="198" name="Google Shape;198;ge59368dc40_0_28" descr="potentiaLENERGY.jpg"/>
          <p:cNvPicPr preferRelativeResize="0">
            <a:picLocks noGrp="1"/>
          </p:cNvPicPr>
          <p:nvPr>
            <p:ph type="body" idx="1"/>
          </p:nvPr>
        </p:nvPicPr>
        <p:blipFill rotWithShape="1">
          <a:blip r:embed="rId6">
            <a:alphaModFix/>
          </a:blip>
          <a:srcRect l="-9893" r="-9880"/>
          <a:stretch/>
        </p:blipFill>
        <p:spPr>
          <a:xfrm>
            <a:off x="4584825" y="3071674"/>
            <a:ext cx="4419600" cy="24306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p:nvPr/>
        </p:nvSpPr>
        <p:spPr>
          <a:xfrm>
            <a:off x="3314250" y="1425225"/>
            <a:ext cx="25155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Wave</a:t>
            </a:r>
            <a:endParaRPr sz="6600" b="1" i="0" u="none" strike="noStrike" cap="none">
              <a:solidFill>
                <a:schemeClr val="dk1"/>
              </a:solidFill>
              <a:latin typeface="Calibri"/>
              <a:ea typeface="Calibri"/>
              <a:cs typeface="Calibri"/>
              <a:sym typeface="Calibri"/>
            </a:endParaRPr>
          </a:p>
        </p:txBody>
      </p:sp>
      <p:sp>
        <p:nvSpPr>
          <p:cNvPr id="205" name="Google Shape;205;p13"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6" name="Google Shape;206;p1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ctrTitle"/>
          </p:nvPr>
        </p:nvSpPr>
        <p:spPr>
          <a:xfrm>
            <a:off x="1133051" y="263550"/>
            <a:ext cx="7754400" cy="1470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Wave</a:t>
            </a:r>
            <a:r>
              <a:rPr lang="en-US" sz="3400" b="1"/>
              <a:t>: </a:t>
            </a:r>
            <a:r>
              <a:rPr lang="en-US" sz="3400"/>
              <a:t>a disturbance that travels through a medium, moving energy from one place to another</a:t>
            </a:r>
            <a:endParaRPr sz="3400" b="1"/>
          </a:p>
        </p:txBody>
      </p:sp>
      <p:sp>
        <p:nvSpPr>
          <p:cNvPr id="213" name="Google Shape;213;p1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4" name="Google Shape;214;p14"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15" name="Google Shape;215;p14" descr="raindrop.jpg"/>
          <p:cNvPicPr preferRelativeResize="0"/>
          <p:nvPr/>
        </p:nvPicPr>
        <p:blipFill rotWithShape="1">
          <a:blip r:embed="rId5">
            <a:alphaModFix/>
          </a:blip>
          <a:srcRect l="-14432" r="-14432"/>
          <a:stretch/>
        </p:blipFill>
        <p:spPr>
          <a:xfrm>
            <a:off x="840594" y="2049933"/>
            <a:ext cx="7462800" cy="410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p:nvPr/>
        </p:nvSpPr>
        <p:spPr>
          <a:xfrm>
            <a:off x="948266" y="412064"/>
            <a:ext cx="780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a wave</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28" name="Google Shape;228;p1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9" name="Google Shape;229;p16" descr="raindrop.jpg"/>
          <p:cNvPicPr preferRelativeResize="0"/>
          <p:nvPr/>
        </p:nvPicPr>
        <p:blipFill rotWithShape="1">
          <a:blip r:embed="rId4">
            <a:alphaModFix/>
          </a:blip>
          <a:srcRect l="-14432" r="-14432"/>
          <a:stretch/>
        </p:blipFill>
        <p:spPr>
          <a:xfrm>
            <a:off x="840594" y="1779233"/>
            <a:ext cx="7462800" cy="41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36" name="Google Shape;236;p1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 name="Google Shape;243;p18" descr="raindrop.jpg"/>
          <p:cNvPicPr preferRelativeResize="0"/>
          <p:nvPr/>
        </p:nvPicPr>
        <p:blipFill rotWithShape="1">
          <a:blip r:embed="rId4">
            <a:alphaModFix/>
          </a:blip>
          <a:srcRect l="-14432" r="-14432"/>
          <a:stretch/>
        </p:blipFill>
        <p:spPr>
          <a:xfrm>
            <a:off x="37951" y="1041593"/>
            <a:ext cx="9068100" cy="4986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ge5de42b84e_0_0"/>
          <p:cNvPicPr preferRelativeResize="0"/>
          <p:nvPr/>
        </p:nvPicPr>
        <p:blipFill>
          <a:blip r:embed="rId3">
            <a:alphaModFix/>
          </a:blip>
          <a:stretch>
            <a:fillRect/>
          </a:stretch>
        </p:blipFill>
        <p:spPr>
          <a:xfrm>
            <a:off x="1417713" y="1654713"/>
            <a:ext cx="6308575" cy="3548575"/>
          </a:xfrm>
          <a:prstGeom prst="rect">
            <a:avLst/>
          </a:prstGeom>
          <a:noFill/>
          <a:ln w="19050" cap="flat" cmpd="sng">
            <a:solidFill>
              <a:schemeClr val="dk2"/>
            </a:solidFill>
            <a:prstDash val="solid"/>
            <a:round/>
            <a:headEnd type="none" w="sm" len="sm"/>
            <a:tailEnd type="none" w="sm" len="sm"/>
          </a:ln>
        </p:spPr>
      </p:pic>
      <p:sp>
        <p:nvSpPr>
          <p:cNvPr id="250" name="Google Shape;250;ge5de42b84e_0_0"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ge5de42b84e_0_14"/>
          <p:cNvPicPr preferRelativeResize="0"/>
          <p:nvPr/>
        </p:nvPicPr>
        <p:blipFill rotWithShape="1">
          <a:blip r:embed="rId3">
            <a:alphaModFix/>
          </a:blip>
          <a:srcRect l="4751" r="5425"/>
          <a:stretch/>
        </p:blipFill>
        <p:spPr>
          <a:xfrm>
            <a:off x="688250" y="1977500"/>
            <a:ext cx="7767500" cy="2903000"/>
          </a:xfrm>
          <a:prstGeom prst="rect">
            <a:avLst/>
          </a:prstGeom>
          <a:noFill/>
          <a:ln w="19050" cap="flat" cmpd="sng">
            <a:solidFill>
              <a:schemeClr val="dk2"/>
            </a:solidFill>
            <a:prstDash val="solid"/>
            <a:round/>
            <a:headEnd type="none" w="sm" len="sm"/>
            <a:tailEnd type="none" w="sm" len="sm"/>
          </a:ln>
        </p:spPr>
      </p:pic>
      <p:sp>
        <p:nvSpPr>
          <p:cNvPr id="257" name="Google Shape;257;ge5de42b84e_0_14"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888150" y="211025"/>
            <a:ext cx="7367700" cy="17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a:solidFill>
                  <a:schemeClr val="dk1"/>
                </a:solidFill>
                <a:latin typeface="Calibri"/>
                <a:ea typeface="Calibri"/>
                <a:cs typeface="Calibri"/>
                <a:sym typeface="Calibri"/>
              </a:rPr>
              <a:t>Waves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2" name="Google Shape;122;p2" descr="raindrop.jpg"/>
          <p:cNvPicPr preferRelativeResize="0"/>
          <p:nvPr/>
        </p:nvPicPr>
        <p:blipFill rotWithShape="1">
          <a:blip r:embed="rId3">
            <a:alphaModFix/>
          </a:blip>
          <a:srcRect l="-14432" r="-14432"/>
          <a:stretch/>
        </p:blipFill>
        <p:spPr>
          <a:xfrm>
            <a:off x="457200" y="1600200"/>
            <a:ext cx="8229600" cy="4526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e62b7c25e2_0_2"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e62b7c25e2_0_7"/>
          <p:cNvSpPr txBox="1"/>
          <p:nvPr/>
        </p:nvSpPr>
        <p:spPr>
          <a:xfrm>
            <a:off x="948266" y="412064"/>
            <a:ext cx="78063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are different ways that waves move?</a:t>
            </a:r>
            <a:endParaRPr sz="1400" b="0" i="0" u="none" strike="noStrike" cap="none">
              <a:solidFill>
                <a:srgbClr val="000000"/>
              </a:solidFill>
              <a:latin typeface="Arial"/>
              <a:ea typeface="Arial"/>
              <a:cs typeface="Arial"/>
              <a:sym typeface="Arial"/>
            </a:endParaRPr>
          </a:p>
        </p:txBody>
      </p:sp>
      <p:sp>
        <p:nvSpPr>
          <p:cNvPr id="270" name="Google Shape;270;ge62b7c25e2_0_7"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1" name="Google Shape;271;ge62b7c25e2_0_7" descr="raindrop.jpg"/>
          <p:cNvPicPr preferRelativeResize="0"/>
          <p:nvPr/>
        </p:nvPicPr>
        <p:blipFill rotWithShape="1">
          <a:blip r:embed="rId4">
            <a:alphaModFix/>
          </a:blip>
          <a:srcRect l="-14432" r="-14432"/>
          <a:stretch/>
        </p:blipFill>
        <p:spPr>
          <a:xfrm>
            <a:off x="840594" y="1779233"/>
            <a:ext cx="7462800" cy="4104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e30a1506f9_0_122"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8" name="Google Shape;278;ge30a1506f9_0_122"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ge5de42b84e_0_5"/>
          <p:cNvPicPr preferRelativeResize="0"/>
          <p:nvPr/>
        </p:nvPicPr>
        <p:blipFill>
          <a:blip r:embed="rId3">
            <a:alphaModFix/>
          </a:blip>
          <a:stretch>
            <a:fillRect/>
          </a:stretch>
        </p:blipFill>
        <p:spPr>
          <a:xfrm>
            <a:off x="1524000" y="1714500"/>
            <a:ext cx="6096000" cy="3429000"/>
          </a:xfrm>
          <a:prstGeom prst="rect">
            <a:avLst/>
          </a:prstGeom>
          <a:noFill/>
          <a:ln>
            <a:noFill/>
          </a:ln>
        </p:spPr>
      </p:pic>
      <p:sp>
        <p:nvSpPr>
          <p:cNvPr id="285" name="Google Shape;285;ge5de42b84e_0_5"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ge5de42b84e_0_5"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e5de42b84e_0_21"/>
          <p:cNvPicPr preferRelativeResize="0"/>
          <p:nvPr/>
        </p:nvPicPr>
        <p:blipFill>
          <a:blip r:embed="rId3">
            <a:alphaModFix/>
          </a:blip>
          <a:stretch>
            <a:fillRect/>
          </a:stretch>
        </p:blipFill>
        <p:spPr>
          <a:xfrm>
            <a:off x="152400" y="2179513"/>
            <a:ext cx="8839204" cy="2498974"/>
          </a:xfrm>
          <a:prstGeom prst="rect">
            <a:avLst/>
          </a:prstGeom>
          <a:noFill/>
          <a:ln>
            <a:noFill/>
          </a:ln>
        </p:spPr>
      </p:pic>
      <p:sp>
        <p:nvSpPr>
          <p:cNvPr id="293" name="Google Shape;293;ge5de42b84e_0_21"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ge5de42b84e_0_21"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e5de42b84e_0_26"/>
          <p:cNvPicPr preferRelativeResize="0"/>
          <p:nvPr/>
        </p:nvPicPr>
        <p:blipFill>
          <a:blip r:embed="rId3">
            <a:alphaModFix/>
          </a:blip>
          <a:stretch>
            <a:fillRect/>
          </a:stretch>
        </p:blipFill>
        <p:spPr>
          <a:xfrm>
            <a:off x="997288" y="1418225"/>
            <a:ext cx="7149427" cy="4021550"/>
          </a:xfrm>
          <a:prstGeom prst="rect">
            <a:avLst/>
          </a:prstGeom>
          <a:noFill/>
          <a:ln>
            <a:noFill/>
          </a:ln>
        </p:spPr>
      </p:pic>
      <p:sp>
        <p:nvSpPr>
          <p:cNvPr id="301" name="Google Shape;301;ge5de42b84e_0_26"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2" name="Google Shape;302;ge5de42b84e_0_26"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e5de42b84e_0_31"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e5de42b84e_0_130"/>
          <p:cNvSpPr txBox="1"/>
          <p:nvPr/>
        </p:nvSpPr>
        <p:spPr>
          <a:xfrm>
            <a:off x="948266" y="412064"/>
            <a:ext cx="780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a wave</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15" name="Google Shape;315;ge5de42b84e_0_130"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 name="Google Shape;316;ge5de42b84e_0_130" descr="raindrop.jpg"/>
          <p:cNvPicPr preferRelativeResize="0"/>
          <p:nvPr/>
        </p:nvPicPr>
        <p:blipFill rotWithShape="1">
          <a:blip r:embed="rId4">
            <a:alphaModFix/>
          </a:blip>
          <a:srcRect l="-14432" r="-14432"/>
          <a:stretch/>
        </p:blipFill>
        <p:spPr>
          <a:xfrm>
            <a:off x="840594" y="1779233"/>
            <a:ext cx="7462800" cy="4104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e5de42b84e_0_41"/>
          <p:cNvSpPr txBox="1"/>
          <p:nvPr/>
        </p:nvSpPr>
        <p:spPr>
          <a:xfrm>
            <a:off x="994611" y="471224"/>
            <a:ext cx="7876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some examples of </a:t>
            </a:r>
            <a:r>
              <a:rPr lang="en-US" sz="3600">
                <a:solidFill>
                  <a:schemeClr val="dk1"/>
                </a:solidFill>
                <a:latin typeface="Calibri"/>
                <a:ea typeface="Calibri"/>
                <a:cs typeface="Calibri"/>
                <a:sym typeface="Calibri"/>
              </a:rPr>
              <a:t>waves</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323" name="Google Shape;323;ge5de42b84e_0_41"/>
          <p:cNvPicPr preferRelativeResize="0"/>
          <p:nvPr/>
        </p:nvPicPr>
        <p:blipFill rotWithShape="1">
          <a:blip r:embed="rId3">
            <a:alphaModFix/>
          </a:blip>
          <a:srcRect/>
          <a:stretch/>
        </p:blipFill>
        <p:spPr>
          <a:xfrm>
            <a:off x="1202306" y="1599054"/>
            <a:ext cx="6410850" cy="4199893"/>
          </a:xfrm>
          <a:prstGeom prst="rect">
            <a:avLst/>
          </a:prstGeom>
          <a:noFill/>
          <a:ln>
            <a:noFill/>
          </a:ln>
        </p:spPr>
      </p:pic>
      <p:sp>
        <p:nvSpPr>
          <p:cNvPr id="324" name="Google Shape;324;ge5de42b84e_0_41" descr="Questions"/>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ge5de42b84e_0_137"/>
          <p:cNvPicPr preferRelativeResize="0"/>
          <p:nvPr/>
        </p:nvPicPr>
        <p:blipFill rotWithShape="1">
          <a:blip r:embed="rId3">
            <a:alphaModFix/>
          </a:blip>
          <a:srcRect/>
          <a:stretch/>
        </p:blipFill>
        <p:spPr>
          <a:xfrm>
            <a:off x="0" y="406400"/>
            <a:ext cx="9144000" cy="6035568"/>
          </a:xfrm>
          <a:prstGeom prst="rect">
            <a:avLst/>
          </a:prstGeom>
          <a:noFill/>
          <a:ln>
            <a:noFill/>
          </a:ln>
        </p:spPr>
      </p:pic>
      <p:sp>
        <p:nvSpPr>
          <p:cNvPr id="331" name="Google Shape;331;ge5de42b84e_0_137"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is energy transported? What kind of energy is capable of being transported?</a:t>
            </a:r>
            <a:endParaRPr sz="3000" b="0" i="0" u="none" strike="noStrike" cap="none">
              <a:solidFill>
                <a:schemeClr val="dk1"/>
              </a:solidFill>
              <a:latin typeface="Calibri"/>
              <a:ea typeface="Calibri"/>
              <a:cs typeface="Calibri"/>
              <a:sym typeface="Calibri"/>
            </a:endParaRPr>
          </a:p>
        </p:txBody>
      </p:sp>
      <p:pic>
        <p:nvPicPr>
          <p:cNvPr id="130" name="Google Shape;130;p3" descr="sound.jpg"/>
          <p:cNvPicPr preferRelativeResize="0"/>
          <p:nvPr/>
        </p:nvPicPr>
        <p:blipFill rotWithShape="1">
          <a:blip r:embed="rId4">
            <a:alphaModFix/>
          </a:blip>
          <a:srcRect l="-26942" r="-26927"/>
          <a:stretch/>
        </p:blipFill>
        <p:spPr>
          <a:xfrm>
            <a:off x="86248" y="3777901"/>
            <a:ext cx="4904100" cy="2697000"/>
          </a:xfrm>
          <a:prstGeom prst="rect">
            <a:avLst/>
          </a:prstGeom>
          <a:noFill/>
          <a:ln>
            <a:noFill/>
          </a:ln>
        </p:spPr>
      </p:pic>
      <p:pic>
        <p:nvPicPr>
          <p:cNvPr id="131" name="Google Shape;131;p3" descr="light.jpg"/>
          <p:cNvPicPr preferRelativeResize="0"/>
          <p:nvPr/>
        </p:nvPicPr>
        <p:blipFill rotWithShape="1">
          <a:blip r:embed="rId5">
            <a:alphaModFix/>
          </a:blip>
          <a:srcRect l="168" r="684"/>
          <a:stretch/>
        </p:blipFill>
        <p:spPr>
          <a:xfrm>
            <a:off x="5349822" y="3777899"/>
            <a:ext cx="3285900" cy="2697000"/>
          </a:xfrm>
          <a:prstGeom prst="rect">
            <a:avLst/>
          </a:prstGeom>
          <a:noFill/>
          <a:ln>
            <a:noFill/>
          </a:ln>
        </p:spPr>
      </p:pic>
      <p:pic>
        <p:nvPicPr>
          <p:cNvPr id="132" name="Google Shape;132;p3" descr="raindrop.jpg"/>
          <p:cNvPicPr preferRelativeResize="0"/>
          <p:nvPr/>
        </p:nvPicPr>
        <p:blipFill rotWithShape="1">
          <a:blip r:embed="rId6">
            <a:alphaModFix/>
          </a:blip>
          <a:srcRect l="-14432" r="-14432"/>
          <a:stretch/>
        </p:blipFill>
        <p:spPr>
          <a:xfrm>
            <a:off x="1836898" y="1593952"/>
            <a:ext cx="5470200" cy="3008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e5a112bbac_0_11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ge5a112bbac_0_116"/>
          <p:cNvSpPr txBox="1"/>
          <p:nvPr/>
        </p:nvSpPr>
        <p:spPr>
          <a:xfrm>
            <a:off x="457200" y="98252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400">
                <a:solidFill>
                  <a:srgbClr val="000000"/>
                </a:solidFill>
                <a:latin typeface="Calibri"/>
                <a:ea typeface="Calibri"/>
                <a:cs typeface="Calibri"/>
                <a:sym typeface="Calibri"/>
              </a:rPr>
              <a:t>Energy Carried by Waves</a:t>
            </a:r>
            <a:endParaRPr sz="4400">
              <a:solidFill>
                <a:srgbClr val="000000"/>
              </a:solidFill>
              <a:latin typeface="Calibri"/>
              <a:ea typeface="Calibri"/>
              <a:cs typeface="Calibri"/>
              <a:sym typeface="Calibri"/>
            </a:endParaRPr>
          </a:p>
        </p:txBody>
      </p:sp>
      <p:cxnSp>
        <p:nvCxnSpPr>
          <p:cNvPr id="339" name="Google Shape;339;ge5a112bbac_0_116"/>
          <p:cNvCxnSpPr/>
          <p:nvPr/>
        </p:nvCxnSpPr>
        <p:spPr>
          <a:xfrm flipH="1">
            <a:off x="2023585" y="2229172"/>
            <a:ext cx="1576800" cy="2037600"/>
          </a:xfrm>
          <a:prstGeom prst="straightConnector1">
            <a:avLst/>
          </a:prstGeom>
          <a:noFill/>
          <a:ln w="25400" cap="flat" cmpd="sng">
            <a:solidFill>
              <a:srgbClr val="C0504D"/>
            </a:solidFill>
            <a:prstDash val="solid"/>
            <a:round/>
            <a:headEnd type="none" w="sm" len="sm"/>
            <a:tailEnd type="stealth" w="med" len="med"/>
          </a:ln>
          <a:effectLst>
            <a:outerShdw blurRad="40000" dist="20000" dir="5400000" rotWithShape="0">
              <a:srgbClr val="000000">
                <a:alpha val="37650"/>
              </a:srgbClr>
            </a:outerShdw>
          </a:effectLst>
        </p:spPr>
      </p:cxnSp>
      <p:cxnSp>
        <p:nvCxnSpPr>
          <p:cNvPr id="340" name="Google Shape;340;ge5a112bbac_0_116"/>
          <p:cNvCxnSpPr/>
          <p:nvPr/>
        </p:nvCxnSpPr>
        <p:spPr>
          <a:xfrm>
            <a:off x="5707586" y="2229172"/>
            <a:ext cx="1646700" cy="2037600"/>
          </a:xfrm>
          <a:prstGeom prst="straightConnector1">
            <a:avLst/>
          </a:prstGeom>
          <a:noFill/>
          <a:ln w="25400" cap="flat" cmpd="sng">
            <a:solidFill>
              <a:srgbClr val="C0504D"/>
            </a:solidFill>
            <a:prstDash val="solid"/>
            <a:round/>
            <a:headEnd type="none" w="sm" len="sm"/>
            <a:tailEnd type="stealth" w="med" len="med"/>
          </a:ln>
          <a:effectLst>
            <a:outerShdw blurRad="40000" dist="20000" dir="5400000" rotWithShape="0">
              <a:srgbClr val="000000">
                <a:alpha val="37650"/>
              </a:srgbClr>
            </a:outerShdw>
          </a:effectLst>
        </p:spPr>
      </p:cxnSp>
      <p:sp>
        <p:nvSpPr>
          <p:cNvPr id="341" name="Google Shape;341;ge5a112bbac_0_116"/>
          <p:cNvSpPr txBox="1"/>
          <p:nvPr/>
        </p:nvSpPr>
        <p:spPr>
          <a:xfrm>
            <a:off x="376784" y="4392469"/>
            <a:ext cx="3321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00"/>
                </a:solidFill>
                <a:latin typeface="Calibri"/>
                <a:ea typeface="Calibri"/>
                <a:cs typeface="Calibri"/>
                <a:sym typeface="Calibri"/>
              </a:rPr>
              <a:t>Sound Energy</a:t>
            </a:r>
            <a:endParaRPr sz="4000">
              <a:solidFill>
                <a:srgbClr val="000000"/>
              </a:solidFill>
              <a:latin typeface="Calibri"/>
              <a:ea typeface="Calibri"/>
              <a:cs typeface="Calibri"/>
              <a:sym typeface="Calibri"/>
            </a:endParaRPr>
          </a:p>
        </p:txBody>
      </p:sp>
      <p:sp>
        <p:nvSpPr>
          <p:cNvPr id="342" name="Google Shape;342;ge5a112bbac_0_116"/>
          <p:cNvSpPr txBox="1"/>
          <p:nvPr/>
        </p:nvSpPr>
        <p:spPr>
          <a:xfrm>
            <a:off x="5533701" y="4440067"/>
            <a:ext cx="3390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00"/>
                </a:solidFill>
                <a:latin typeface="Calibri"/>
                <a:ea typeface="Calibri"/>
                <a:cs typeface="Calibri"/>
                <a:sym typeface="Calibri"/>
              </a:rPr>
              <a:t>Radiant Energy</a:t>
            </a:r>
            <a:endParaRPr sz="400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e30a1506f9_0_1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e30a1506f9_0_16"/>
          <p:cNvSpPr txBox="1"/>
          <p:nvPr/>
        </p:nvSpPr>
        <p:spPr>
          <a:xfrm>
            <a:off x="457200" y="98252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400">
                <a:solidFill>
                  <a:srgbClr val="000000"/>
                </a:solidFill>
                <a:latin typeface="Calibri"/>
                <a:ea typeface="Calibri"/>
                <a:cs typeface="Calibri"/>
                <a:sym typeface="Calibri"/>
              </a:rPr>
              <a:t>Energy Carried by Waves</a:t>
            </a:r>
            <a:endParaRPr sz="4400">
              <a:solidFill>
                <a:srgbClr val="000000"/>
              </a:solidFill>
              <a:latin typeface="Calibri"/>
              <a:ea typeface="Calibri"/>
              <a:cs typeface="Calibri"/>
              <a:sym typeface="Calibri"/>
            </a:endParaRPr>
          </a:p>
        </p:txBody>
      </p:sp>
      <p:cxnSp>
        <p:nvCxnSpPr>
          <p:cNvPr id="350" name="Google Shape;350;ge30a1506f9_0_16"/>
          <p:cNvCxnSpPr/>
          <p:nvPr/>
        </p:nvCxnSpPr>
        <p:spPr>
          <a:xfrm flipH="1">
            <a:off x="2023585" y="2229172"/>
            <a:ext cx="1576800" cy="20376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351" name="Google Shape;351;ge30a1506f9_0_16"/>
          <p:cNvCxnSpPr/>
          <p:nvPr/>
        </p:nvCxnSpPr>
        <p:spPr>
          <a:xfrm>
            <a:off x="5707586" y="2229172"/>
            <a:ext cx="1646700" cy="20376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50"/>
              </a:srgbClr>
            </a:outerShdw>
          </a:effectLst>
        </p:spPr>
      </p:cxnSp>
      <p:sp>
        <p:nvSpPr>
          <p:cNvPr id="352" name="Google Shape;352;ge30a1506f9_0_16"/>
          <p:cNvSpPr txBox="1"/>
          <p:nvPr/>
        </p:nvSpPr>
        <p:spPr>
          <a:xfrm>
            <a:off x="376784" y="4392469"/>
            <a:ext cx="3321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00"/>
                </a:solidFill>
                <a:latin typeface="Calibri"/>
                <a:ea typeface="Calibri"/>
                <a:cs typeface="Calibri"/>
                <a:sym typeface="Calibri"/>
              </a:rPr>
              <a:t>Sound Energy</a:t>
            </a:r>
            <a:endParaRPr sz="4000">
              <a:solidFill>
                <a:srgbClr val="000000"/>
              </a:solidFill>
              <a:latin typeface="Calibri"/>
              <a:ea typeface="Calibri"/>
              <a:cs typeface="Calibri"/>
              <a:sym typeface="Calibri"/>
            </a:endParaRPr>
          </a:p>
        </p:txBody>
      </p:sp>
      <p:sp>
        <p:nvSpPr>
          <p:cNvPr id="353" name="Google Shape;353;ge30a1506f9_0_16"/>
          <p:cNvSpPr txBox="1"/>
          <p:nvPr/>
        </p:nvSpPr>
        <p:spPr>
          <a:xfrm>
            <a:off x="5533701" y="4440067"/>
            <a:ext cx="3390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00"/>
                </a:solidFill>
                <a:latin typeface="Calibri"/>
                <a:ea typeface="Calibri"/>
                <a:cs typeface="Calibri"/>
                <a:sym typeface="Calibri"/>
              </a:rPr>
              <a:t>Radiant Energy</a:t>
            </a:r>
            <a:endParaRPr sz="4000">
              <a:solidFill>
                <a:srgbClr val="000000"/>
              </a:solidFill>
              <a:latin typeface="Calibri"/>
              <a:ea typeface="Calibri"/>
              <a:cs typeface="Calibri"/>
              <a:sym typeface="Calibri"/>
            </a:endParaRPr>
          </a:p>
        </p:txBody>
      </p:sp>
      <p:sp>
        <p:nvSpPr>
          <p:cNvPr id="354" name="Google Shape;354;ge30a1506f9_0_16"/>
          <p:cNvSpPr/>
          <p:nvPr/>
        </p:nvSpPr>
        <p:spPr>
          <a:xfrm>
            <a:off x="251189" y="4224987"/>
            <a:ext cx="3223500" cy="12321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e30a1506f9_0_32"/>
          <p:cNvSpPr txBox="1">
            <a:spLocks noGrp="1"/>
          </p:cNvSpPr>
          <p:nvPr>
            <p:ph type="ctrTitle"/>
          </p:nvPr>
        </p:nvSpPr>
        <p:spPr>
          <a:xfrm>
            <a:off x="1133051" y="263550"/>
            <a:ext cx="7754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60"/>
              <a:buFont typeface="Calibri"/>
              <a:buNone/>
            </a:pPr>
            <a:r>
              <a:rPr lang="en-US" sz="3500" b="1" u="sng"/>
              <a:t>Sound Energy</a:t>
            </a:r>
            <a:r>
              <a:rPr lang="en-US" sz="3500" b="1"/>
              <a:t>: </a:t>
            </a:r>
            <a:r>
              <a:rPr lang="en-US" sz="3500"/>
              <a:t>energy that is carried by vibration of one or more objects or particles</a:t>
            </a:r>
            <a:endParaRPr sz="3500" b="1"/>
          </a:p>
        </p:txBody>
      </p:sp>
      <p:sp>
        <p:nvSpPr>
          <p:cNvPr id="361" name="Google Shape;361;ge30a1506f9_0_32"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2" name="Google Shape;362;ge30a1506f9_0_32"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363" name="Google Shape;363;ge30a1506f9_0_32" descr="sound.jpg"/>
          <p:cNvPicPr preferRelativeResize="0"/>
          <p:nvPr/>
        </p:nvPicPr>
        <p:blipFill rotWithShape="1">
          <a:blip r:embed="rId5">
            <a:alphaModFix/>
          </a:blip>
          <a:srcRect l="-26942" r="-26927"/>
          <a:stretch/>
        </p:blipFill>
        <p:spPr>
          <a:xfrm>
            <a:off x="1037542" y="2355229"/>
            <a:ext cx="7068900" cy="3887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e30a1506f9_0_41"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0" name="Google Shape;370;ge30a1506f9_0_41" descr="ear.jpg"/>
          <p:cNvPicPr preferRelativeResize="0"/>
          <p:nvPr/>
        </p:nvPicPr>
        <p:blipFill rotWithShape="1">
          <a:blip r:embed="rId4">
            <a:alphaModFix/>
          </a:blip>
          <a:srcRect l="-46079" r="-46079"/>
          <a:stretch/>
        </p:blipFill>
        <p:spPr>
          <a:xfrm>
            <a:off x="457200" y="1165953"/>
            <a:ext cx="8229600" cy="4526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e30a1506f9_0_5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7" name="Google Shape;377;ge30a1506f9_0_50" descr="ear.jpg"/>
          <p:cNvPicPr preferRelativeResize="0"/>
          <p:nvPr/>
        </p:nvPicPr>
        <p:blipFill rotWithShape="1">
          <a:blip r:embed="rId4">
            <a:alphaModFix/>
          </a:blip>
          <a:srcRect l="-46079" r="-46079"/>
          <a:stretch/>
        </p:blipFill>
        <p:spPr>
          <a:xfrm>
            <a:off x="4294991" y="1067899"/>
            <a:ext cx="4805100" cy="2642700"/>
          </a:xfrm>
          <a:prstGeom prst="rect">
            <a:avLst/>
          </a:prstGeom>
          <a:noFill/>
          <a:ln>
            <a:noFill/>
          </a:ln>
        </p:spPr>
      </p:pic>
      <p:pic>
        <p:nvPicPr>
          <p:cNvPr id="378" name="Google Shape;378;ge30a1506f9_0_50" descr="raindrop.jpg"/>
          <p:cNvPicPr preferRelativeResize="0"/>
          <p:nvPr/>
        </p:nvPicPr>
        <p:blipFill rotWithShape="1">
          <a:blip r:embed="rId5">
            <a:alphaModFix/>
          </a:blip>
          <a:srcRect/>
          <a:stretch/>
        </p:blipFill>
        <p:spPr>
          <a:xfrm>
            <a:off x="43907" y="3330083"/>
            <a:ext cx="3470938" cy="2460027"/>
          </a:xfrm>
          <a:prstGeom prst="rect">
            <a:avLst/>
          </a:prstGeom>
          <a:noFill/>
          <a:ln>
            <a:noFill/>
          </a:ln>
        </p:spPr>
      </p:pic>
      <p:sp>
        <p:nvSpPr>
          <p:cNvPr id="379" name="Google Shape;379;ge30a1506f9_0_50"/>
          <p:cNvSpPr/>
          <p:nvPr/>
        </p:nvSpPr>
        <p:spPr>
          <a:xfrm>
            <a:off x="2632194" y="1151639"/>
            <a:ext cx="2472300" cy="1944900"/>
          </a:xfrm>
          <a:prstGeom prst="bentArrow">
            <a:avLst>
              <a:gd name="adj1" fmla="val 25000"/>
              <a:gd name="adj2" fmla="val 25000"/>
              <a:gd name="adj3" fmla="val 25000"/>
              <a:gd name="adj4" fmla="val 43750"/>
            </a:avLst>
          </a:prstGeom>
          <a:gradFill>
            <a:gsLst>
              <a:gs pos="0">
                <a:srgbClr val="D13F3B"/>
              </a:gs>
              <a:gs pos="100000">
                <a:srgbClr val="FF9995"/>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e30a1506f9_0_59"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6" name="Google Shape;386;ge30a1506f9_0_59" descr="atom.jpg"/>
          <p:cNvPicPr preferRelativeResize="0"/>
          <p:nvPr/>
        </p:nvPicPr>
        <p:blipFill rotWithShape="1">
          <a:blip r:embed="rId4">
            <a:alphaModFix/>
          </a:blip>
          <a:srcRect l="-40909" r="-40909"/>
          <a:stretch/>
        </p:blipFill>
        <p:spPr>
          <a:xfrm>
            <a:off x="457200" y="1165950"/>
            <a:ext cx="8229600" cy="4526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e30a1506f9_0_68"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3" name="Google Shape;393;ge30a1506f9_0_68" descr="outer.jpg"/>
          <p:cNvPicPr preferRelativeResize="0"/>
          <p:nvPr/>
        </p:nvPicPr>
        <p:blipFill rotWithShape="1">
          <a:blip r:embed="rId4">
            <a:alphaModFix/>
          </a:blip>
          <a:srcRect l="-1135" r="-1145"/>
          <a:stretch/>
        </p:blipFill>
        <p:spPr>
          <a:xfrm>
            <a:off x="457200" y="1165946"/>
            <a:ext cx="8229600" cy="4526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e30a1506f9_0_110"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ge30a1506f9_0_11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e5de42b84e_0_143"/>
          <p:cNvPicPr preferRelativeResize="0"/>
          <p:nvPr/>
        </p:nvPicPr>
        <p:blipFill rotWithShape="1">
          <a:blip r:embed="rId3">
            <a:alphaModFix/>
          </a:blip>
          <a:srcRect t="5466" b="12700"/>
          <a:stretch/>
        </p:blipFill>
        <p:spPr>
          <a:xfrm>
            <a:off x="1538113" y="747813"/>
            <a:ext cx="6067775" cy="5362376"/>
          </a:xfrm>
          <a:prstGeom prst="rect">
            <a:avLst/>
          </a:prstGeom>
          <a:noFill/>
          <a:ln>
            <a:noFill/>
          </a:ln>
        </p:spPr>
      </p:pic>
      <p:sp>
        <p:nvSpPr>
          <p:cNvPr id="407" name="Google Shape;407;ge5de42b84e_0_143"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ge5de42b84e_0_143"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ge5de42b84e_0_148"/>
          <p:cNvPicPr preferRelativeResize="0"/>
          <p:nvPr/>
        </p:nvPicPr>
        <p:blipFill>
          <a:blip r:embed="rId3">
            <a:alphaModFix/>
          </a:blip>
          <a:stretch>
            <a:fillRect/>
          </a:stretch>
        </p:blipFill>
        <p:spPr>
          <a:xfrm>
            <a:off x="1724025" y="1714500"/>
            <a:ext cx="5695950" cy="3429000"/>
          </a:xfrm>
          <a:prstGeom prst="rect">
            <a:avLst/>
          </a:prstGeom>
          <a:noFill/>
          <a:ln>
            <a:noFill/>
          </a:ln>
        </p:spPr>
      </p:pic>
      <p:sp>
        <p:nvSpPr>
          <p:cNvPr id="415" name="Google Shape;415;ge5de42b84e_0_148"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6" name="Google Shape;416;ge5de42b84e_0_148"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e4d0d80fc0_0_21"/>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sound energy?</a:t>
            </a:r>
            <a:endParaRPr/>
          </a:p>
        </p:txBody>
      </p:sp>
      <p:sp>
        <p:nvSpPr>
          <p:cNvPr id="429" name="Google Shape;429;ge4d0d80fc0_0_2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0" name="Google Shape;430;ge4d0d80fc0_0_21" descr="sound.jpg"/>
          <p:cNvPicPr preferRelativeResize="0"/>
          <p:nvPr/>
        </p:nvPicPr>
        <p:blipFill rotWithShape="1">
          <a:blip r:embed="rId4">
            <a:alphaModFix/>
          </a:blip>
          <a:srcRect l="-26942" r="-26927"/>
          <a:stretch/>
        </p:blipFill>
        <p:spPr>
          <a:xfrm>
            <a:off x="1037542" y="2174454"/>
            <a:ext cx="7068900" cy="3887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e5a112bbac_0_125"/>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Why can’t we hear in space?</a:t>
            </a:r>
            <a:endParaRPr/>
          </a:p>
        </p:txBody>
      </p:sp>
      <p:sp>
        <p:nvSpPr>
          <p:cNvPr id="437" name="Google Shape;437;ge5a112bbac_0_12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8" name="Google Shape;438;ge5a112bbac_0_125" descr="outer.jpg"/>
          <p:cNvPicPr preferRelativeResize="0"/>
          <p:nvPr/>
        </p:nvPicPr>
        <p:blipFill rotWithShape="1">
          <a:blip r:embed="rId4">
            <a:alphaModFix/>
          </a:blip>
          <a:srcRect l="-1135" r="-1145"/>
          <a:stretch/>
        </p:blipFill>
        <p:spPr>
          <a:xfrm>
            <a:off x="457200" y="1646996"/>
            <a:ext cx="8229600" cy="4526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e62b7c25e2_0_24"/>
          <p:cNvSpPr txBox="1"/>
          <p:nvPr/>
        </p:nvSpPr>
        <p:spPr>
          <a:xfrm>
            <a:off x="994611" y="471224"/>
            <a:ext cx="7876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some examples of </a:t>
            </a:r>
            <a:r>
              <a:rPr lang="en-US" sz="3600">
                <a:solidFill>
                  <a:schemeClr val="dk1"/>
                </a:solidFill>
                <a:latin typeface="Calibri"/>
                <a:ea typeface="Calibri"/>
                <a:cs typeface="Calibri"/>
                <a:sym typeface="Calibri"/>
              </a:rPr>
              <a:t>sound energy</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445" name="Google Shape;445;ge62b7c25e2_0_24"/>
          <p:cNvPicPr preferRelativeResize="0"/>
          <p:nvPr/>
        </p:nvPicPr>
        <p:blipFill rotWithShape="1">
          <a:blip r:embed="rId3">
            <a:alphaModFix/>
          </a:blip>
          <a:srcRect/>
          <a:stretch/>
        </p:blipFill>
        <p:spPr>
          <a:xfrm>
            <a:off x="1202306" y="1599054"/>
            <a:ext cx="6410850" cy="4199893"/>
          </a:xfrm>
          <a:prstGeom prst="rect">
            <a:avLst/>
          </a:prstGeom>
          <a:noFill/>
          <a:ln>
            <a:noFill/>
          </a:ln>
        </p:spPr>
      </p:pic>
      <p:sp>
        <p:nvSpPr>
          <p:cNvPr id="446" name="Google Shape;446;ge62b7c25e2_0_24" descr="Questions"/>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e30a1506f9_0_7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e30a1506f9_0_77"/>
          <p:cNvSpPr txBox="1"/>
          <p:nvPr/>
        </p:nvSpPr>
        <p:spPr>
          <a:xfrm>
            <a:off x="457200" y="982524"/>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400">
                <a:solidFill>
                  <a:srgbClr val="000000"/>
                </a:solidFill>
                <a:latin typeface="Calibri"/>
                <a:ea typeface="Calibri"/>
                <a:cs typeface="Calibri"/>
                <a:sym typeface="Calibri"/>
              </a:rPr>
              <a:t>Energy Carried by Waves</a:t>
            </a:r>
            <a:endParaRPr sz="4400">
              <a:solidFill>
                <a:srgbClr val="000000"/>
              </a:solidFill>
              <a:latin typeface="Calibri"/>
              <a:ea typeface="Calibri"/>
              <a:cs typeface="Calibri"/>
              <a:sym typeface="Calibri"/>
            </a:endParaRPr>
          </a:p>
        </p:txBody>
      </p:sp>
      <p:cxnSp>
        <p:nvCxnSpPr>
          <p:cNvPr id="454" name="Google Shape;454;ge30a1506f9_0_77"/>
          <p:cNvCxnSpPr/>
          <p:nvPr/>
        </p:nvCxnSpPr>
        <p:spPr>
          <a:xfrm flipH="1">
            <a:off x="2023585" y="2229172"/>
            <a:ext cx="1576800" cy="20376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455" name="Google Shape;455;ge30a1506f9_0_77"/>
          <p:cNvCxnSpPr/>
          <p:nvPr/>
        </p:nvCxnSpPr>
        <p:spPr>
          <a:xfrm>
            <a:off x="5707586" y="2229172"/>
            <a:ext cx="1646700" cy="20376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50"/>
              </a:srgbClr>
            </a:outerShdw>
          </a:effectLst>
        </p:spPr>
      </p:cxnSp>
      <p:sp>
        <p:nvSpPr>
          <p:cNvPr id="456" name="Google Shape;456;ge30a1506f9_0_77"/>
          <p:cNvSpPr txBox="1"/>
          <p:nvPr/>
        </p:nvSpPr>
        <p:spPr>
          <a:xfrm>
            <a:off x="376784" y="4392469"/>
            <a:ext cx="3321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00"/>
                </a:solidFill>
                <a:latin typeface="Calibri"/>
                <a:ea typeface="Calibri"/>
                <a:cs typeface="Calibri"/>
                <a:sym typeface="Calibri"/>
              </a:rPr>
              <a:t>Sound Energy</a:t>
            </a:r>
            <a:endParaRPr sz="4000">
              <a:solidFill>
                <a:srgbClr val="000000"/>
              </a:solidFill>
              <a:latin typeface="Calibri"/>
              <a:ea typeface="Calibri"/>
              <a:cs typeface="Calibri"/>
              <a:sym typeface="Calibri"/>
            </a:endParaRPr>
          </a:p>
        </p:txBody>
      </p:sp>
      <p:sp>
        <p:nvSpPr>
          <p:cNvPr id="457" name="Google Shape;457;ge30a1506f9_0_77"/>
          <p:cNvSpPr txBox="1"/>
          <p:nvPr/>
        </p:nvSpPr>
        <p:spPr>
          <a:xfrm>
            <a:off x="5533701" y="4440067"/>
            <a:ext cx="3390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00000"/>
                </a:solidFill>
                <a:latin typeface="Calibri"/>
                <a:ea typeface="Calibri"/>
                <a:cs typeface="Calibri"/>
                <a:sym typeface="Calibri"/>
              </a:rPr>
              <a:t>Radiant Energy</a:t>
            </a:r>
            <a:endParaRPr sz="4000">
              <a:solidFill>
                <a:srgbClr val="000000"/>
              </a:solidFill>
              <a:latin typeface="Calibri"/>
              <a:ea typeface="Calibri"/>
              <a:cs typeface="Calibri"/>
              <a:sym typeface="Calibri"/>
            </a:endParaRPr>
          </a:p>
        </p:txBody>
      </p:sp>
      <p:sp>
        <p:nvSpPr>
          <p:cNvPr id="458" name="Google Shape;458;ge30a1506f9_0_77"/>
          <p:cNvSpPr/>
          <p:nvPr/>
        </p:nvSpPr>
        <p:spPr>
          <a:xfrm>
            <a:off x="5533689" y="4178037"/>
            <a:ext cx="3223500" cy="12321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e30a1506f9_0_88"/>
          <p:cNvSpPr txBox="1">
            <a:spLocks noGrp="1"/>
          </p:cNvSpPr>
          <p:nvPr>
            <p:ph type="ctrTitle"/>
          </p:nvPr>
        </p:nvSpPr>
        <p:spPr>
          <a:xfrm>
            <a:off x="1133051" y="263550"/>
            <a:ext cx="7754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60"/>
              <a:buFont typeface="Calibri"/>
              <a:buNone/>
            </a:pPr>
            <a:r>
              <a:rPr lang="en-US" sz="3500" b="1" u="sng"/>
              <a:t>Radiant Energy</a:t>
            </a:r>
            <a:r>
              <a:rPr lang="en-US" sz="3500" b="1"/>
              <a:t>: </a:t>
            </a:r>
            <a:r>
              <a:rPr lang="en-US" sz="3500"/>
              <a:t>energy that is carried by electromagnetic radiation</a:t>
            </a:r>
            <a:endParaRPr sz="3500" b="1"/>
          </a:p>
        </p:txBody>
      </p:sp>
      <p:sp>
        <p:nvSpPr>
          <p:cNvPr id="465" name="Google Shape;465;ge30a1506f9_0_88"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6" name="Google Shape;466;ge30a1506f9_0_88"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467" name="Google Shape;467;ge30a1506f9_0_88" descr="light.jpg"/>
          <p:cNvPicPr preferRelativeResize="0"/>
          <p:nvPr/>
        </p:nvPicPr>
        <p:blipFill rotWithShape="1">
          <a:blip r:embed="rId5">
            <a:alphaModFix/>
          </a:blip>
          <a:srcRect l="168" r="684"/>
          <a:stretch/>
        </p:blipFill>
        <p:spPr>
          <a:xfrm>
            <a:off x="1814707" y="1898734"/>
            <a:ext cx="5514600" cy="45261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e30a1506f9_0_9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4" name="Google Shape;474;ge30a1506f9_0_97" descr="outer.jpg"/>
          <p:cNvPicPr preferRelativeResize="0"/>
          <p:nvPr/>
        </p:nvPicPr>
        <p:blipFill rotWithShape="1">
          <a:blip r:embed="rId4">
            <a:alphaModFix/>
          </a:blip>
          <a:srcRect l="-1135" r="-1145"/>
          <a:stretch/>
        </p:blipFill>
        <p:spPr>
          <a:xfrm>
            <a:off x="457200" y="1165946"/>
            <a:ext cx="8229600" cy="45261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e30a1506f9_0_10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1" name="Google Shape;481;ge30a1506f9_0_103" descr="spectrum.jpg"/>
          <p:cNvPicPr preferRelativeResize="0"/>
          <p:nvPr/>
        </p:nvPicPr>
        <p:blipFill rotWithShape="1">
          <a:blip r:embed="rId4">
            <a:alphaModFix/>
          </a:blip>
          <a:srcRect t="-2377" b="-2377"/>
          <a:stretch/>
        </p:blipFill>
        <p:spPr>
          <a:xfrm>
            <a:off x="457200" y="1165947"/>
            <a:ext cx="8229600" cy="45261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8" name="Google Shape;488;p3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ge5de42b84e_0_155"/>
          <p:cNvPicPr preferRelativeResize="0"/>
          <p:nvPr/>
        </p:nvPicPr>
        <p:blipFill rotWithShape="1">
          <a:blip r:embed="rId3">
            <a:alphaModFix/>
          </a:blip>
          <a:srcRect l="15816" r="16707"/>
          <a:stretch/>
        </p:blipFill>
        <p:spPr>
          <a:xfrm>
            <a:off x="1589863" y="942975"/>
            <a:ext cx="5964276" cy="4972050"/>
          </a:xfrm>
          <a:prstGeom prst="rect">
            <a:avLst/>
          </a:prstGeom>
          <a:noFill/>
          <a:ln>
            <a:noFill/>
          </a:ln>
        </p:spPr>
      </p:pic>
      <p:sp>
        <p:nvSpPr>
          <p:cNvPr id="495" name="Google Shape;495;ge5de42b84e_0_155"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6" name="Google Shape;496;ge5de42b84e_0_155"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e4e4f802a9_0_29"/>
          <p:cNvSpPr txBox="1">
            <a:spLocks noGrp="1"/>
          </p:cNvSpPr>
          <p:nvPr>
            <p:ph type="title"/>
          </p:nvPr>
        </p:nvSpPr>
        <p:spPr>
          <a:xfrm>
            <a:off x="588525" y="274650"/>
            <a:ext cx="8229600" cy="154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Energy:</a:t>
            </a:r>
            <a:r>
              <a:rPr lang="en-US"/>
              <a:t> ability to cause change</a:t>
            </a:r>
            <a:endParaRPr/>
          </a:p>
        </p:txBody>
      </p:sp>
      <p:sp>
        <p:nvSpPr>
          <p:cNvPr id="145" name="Google Shape;145;ge4e4f802a9_0_29" descr="Rewind"/>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ge4e4f802a9_0_29" descr="change.jpg"/>
          <p:cNvPicPr preferRelativeResize="0"/>
          <p:nvPr/>
        </p:nvPicPr>
        <p:blipFill rotWithShape="1">
          <a:blip r:embed="rId4">
            <a:alphaModFix/>
          </a:blip>
          <a:srcRect t="-484" b="-474"/>
          <a:stretch/>
        </p:blipFill>
        <p:spPr>
          <a:xfrm>
            <a:off x="1710379" y="2080928"/>
            <a:ext cx="5985900" cy="4026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ge5de42b84e_0_160"/>
          <p:cNvPicPr preferRelativeResize="0"/>
          <p:nvPr/>
        </p:nvPicPr>
        <p:blipFill>
          <a:blip r:embed="rId3">
            <a:alphaModFix/>
          </a:blip>
          <a:stretch>
            <a:fillRect/>
          </a:stretch>
        </p:blipFill>
        <p:spPr>
          <a:xfrm>
            <a:off x="2039613" y="938825"/>
            <a:ext cx="5064776" cy="4980349"/>
          </a:xfrm>
          <a:prstGeom prst="rect">
            <a:avLst/>
          </a:prstGeom>
          <a:noFill/>
          <a:ln>
            <a:noFill/>
          </a:ln>
        </p:spPr>
      </p:pic>
      <p:sp>
        <p:nvSpPr>
          <p:cNvPr id="503" name="Google Shape;503;ge5de42b84e_0_160"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4" name="Google Shape;504;ge5de42b84e_0_160"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e30a1506f9_0_134"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e30a1506f9_0_139"/>
          <p:cNvSpPr txBox="1">
            <a:spLocks noGrp="1"/>
          </p:cNvSpPr>
          <p:nvPr>
            <p:ph type="title"/>
          </p:nvPr>
        </p:nvSpPr>
        <p:spPr>
          <a:xfrm>
            <a:off x="533625" y="324900"/>
            <a:ext cx="8470800" cy="1322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radiant energy?</a:t>
            </a:r>
            <a:endParaRPr/>
          </a:p>
        </p:txBody>
      </p:sp>
      <p:sp>
        <p:nvSpPr>
          <p:cNvPr id="517" name="Google Shape;517;ge30a1506f9_0_13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8" name="Google Shape;518;ge30a1506f9_0_139" descr="light.jpg"/>
          <p:cNvPicPr preferRelativeResize="0"/>
          <p:nvPr/>
        </p:nvPicPr>
        <p:blipFill rotWithShape="1">
          <a:blip r:embed="rId4">
            <a:alphaModFix/>
          </a:blip>
          <a:srcRect l="168" r="684"/>
          <a:stretch/>
        </p:blipFill>
        <p:spPr>
          <a:xfrm>
            <a:off x="1814707" y="1763134"/>
            <a:ext cx="5514600" cy="4526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e5de42b84e_0_165"/>
          <p:cNvSpPr txBox="1"/>
          <p:nvPr/>
        </p:nvSpPr>
        <p:spPr>
          <a:xfrm>
            <a:off x="994611" y="471224"/>
            <a:ext cx="7876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some other examples of </a:t>
            </a:r>
            <a:r>
              <a:rPr lang="en-US" sz="3600">
                <a:solidFill>
                  <a:schemeClr val="dk1"/>
                </a:solidFill>
                <a:latin typeface="Calibri"/>
                <a:ea typeface="Calibri"/>
                <a:cs typeface="Calibri"/>
                <a:sym typeface="Calibri"/>
              </a:rPr>
              <a:t>radiant energy</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525" name="Google Shape;525;ge5de42b84e_0_165"/>
          <p:cNvPicPr preferRelativeResize="0"/>
          <p:nvPr/>
        </p:nvPicPr>
        <p:blipFill rotWithShape="1">
          <a:blip r:embed="rId3">
            <a:alphaModFix/>
          </a:blip>
          <a:srcRect/>
          <a:stretch/>
        </p:blipFill>
        <p:spPr>
          <a:xfrm>
            <a:off x="1202306" y="1599054"/>
            <a:ext cx="6410850" cy="4199893"/>
          </a:xfrm>
          <a:prstGeom prst="rect">
            <a:avLst/>
          </a:prstGeom>
          <a:noFill/>
          <a:ln>
            <a:noFill/>
          </a:ln>
        </p:spPr>
      </p:pic>
      <p:sp>
        <p:nvSpPr>
          <p:cNvPr id="526" name="Google Shape;526;ge5de42b84e_0_165" descr="Questions"/>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6"/>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533" name="Google Shape;533;p66"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e30a1506f9_0_147"/>
          <p:cNvSpPr txBox="1">
            <a:spLocks noGrp="1"/>
          </p:cNvSpPr>
          <p:nvPr>
            <p:ph type="ctrTitle"/>
          </p:nvPr>
        </p:nvSpPr>
        <p:spPr>
          <a:xfrm>
            <a:off x="840600" y="263550"/>
            <a:ext cx="8046900" cy="1470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Wave</a:t>
            </a:r>
            <a:r>
              <a:rPr lang="en-US" sz="3400" b="1"/>
              <a:t>: </a:t>
            </a:r>
            <a:r>
              <a:rPr lang="en-US" sz="3400"/>
              <a:t>a disturbance that travels through a medium, moving energy from one place to another</a:t>
            </a:r>
            <a:endParaRPr sz="3400" b="1"/>
          </a:p>
        </p:txBody>
      </p:sp>
      <p:pic>
        <p:nvPicPr>
          <p:cNvPr id="540" name="Google Shape;540;ge30a1506f9_0_147" descr="raindrop.jpg"/>
          <p:cNvPicPr preferRelativeResize="0"/>
          <p:nvPr/>
        </p:nvPicPr>
        <p:blipFill rotWithShape="1">
          <a:blip r:embed="rId3">
            <a:alphaModFix/>
          </a:blip>
          <a:srcRect l="-14432" r="-14432"/>
          <a:stretch/>
        </p:blipFill>
        <p:spPr>
          <a:xfrm>
            <a:off x="840594" y="2049933"/>
            <a:ext cx="7462800" cy="4104300"/>
          </a:xfrm>
          <a:prstGeom prst="rect">
            <a:avLst/>
          </a:prstGeom>
          <a:noFill/>
          <a:ln>
            <a:noFill/>
          </a:ln>
        </p:spPr>
      </p:pic>
      <p:sp>
        <p:nvSpPr>
          <p:cNvPr id="541" name="Google Shape;541;ge30a1506f9_0_147"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e30a1506f9_0_155"/>
          <p:cNvSpPr txBox="1">
            <a:spLocks noGrp="1"/>
          </p:cNvSpPr>
          <p:nvPr>
            <p:ph type="ctrTitle"/>
          </p:nvPr>
        </p:nvSpPr>
        <p:spPr>
          <a:xfrm>
            <a:off x="735300" y="263550"/>
            <a:ext cx="81522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60"/>
              <a:buFont typeface="Calibri"/>
              <a:buNone/>
            </a:pPr>
            <a:r>
              <a:rPr lang="en-US" sz="3500" b="1" u="sng"/>
              <a:t>Sound Energy</a:t>
            </a:r>
            <a:r>
              <a:rPr lang="en-US" sz="3500" b="1"/>
              <a:t>: </a:t>
            </a:r>
            <a:r>
              <a:rPr lang="en-US" sz="3500"/>
              <a:t>energy that is carried by vibration of one or more objects or particles</a:t>
            </a:r>
            <a:endParaRPr sz="3500" b="1"/>
          </a:p>
        </p:txBody>
      </p:sp>
      <p:pic>
        <p:nvPicPr>
          <p:cNvPr id="548" name="Google Shape;548;ge30a1506f9_0_155" descr="sound.jpg"/>
          <p:cNvPicPr preferRelativeResize="0"/>
          <p:nvPr/>
        </p:nvPicPr>
        <p:blipFill rotWithShape="1">
          <a:blip r:embed="rId3">
            <a:alphaModFix/>
          </a:blip>
          <a:srcRect l="-26942" r="-26927"/>
          <a:stretch/>
        </p:blipFill>
        <p:spPr>
          <a:xfrm>
            <a:off x="1037542" y="2355229"/>
            <a:ext cx="7068900" cy="3887700"/>
          </a:xfrm>
          <a:prstGeom prst="rect">
            <a:avLst/>
          </a:prstGeom>
          <a:noFill/>
          <a:ln>
            <a:noFill/>
          </a:ln>
        </p:spPr>
      </p:pic>
      <p:sp>
        <p:nvSpPr>
          <p:cNvPr id="549" name="Google Shape;549;ge30a1506f9_0_155"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e30a1506f9_0_163"/>
          <p:cNvSpPr txBox="1">
            <a:spLocks noGrp="1"/>
          </p:cNvSpPr>
          <p:nvPr>
            <p:ph type="ctrTitle"/>
          </p:nvPr>
        </p:nvSpPr>
        <p:spPr>
          <a:xfrm>
            <a:off x="735300" y="263550"/>
            <a:ext cx="81522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60"/>
              <a:buFont typeface="Calibri"/>
              <a:buNone/>
            </a:pPr>
            <a:r>
              <a:rPr lang="en-US" sz="3500" b="1" u="sng"/>
              <a:t>Radiant Energy</a:t>
            </a:r>
            <a:r>
              <a:rPr lang="en-US" sz="3500" b="1"/>
              <a:t>: </a:t>
            </a:r>
            <a:r>
              <a:rPr lang="en-US" sz="3500"/>
              <a:t>energy that is carried by electromagnetic radiation</a:t>
            </a:r>
            <a:endParaRPr sz="3500" b="1"/>
          </a:p>
        </p:txBody>
      </p:sp>
      <p:pic>
        <p:nvPicPr>
          <p:cNvPr id="556" name="Google Shape;556;ge30a1506f9_0_163" descr="light.jpg"/>
          <p:cNvPicPr preferRelativeResize="0"/>
          <p:nvPr/>
        </p:nvPicPr>
        <p:blipFill rotWithShape="1">
          <a:blip r:embed="rId3">
            <a:alphaModFix/>
          </a:blip>
          <a:srcRect l="168" r="684"/>
          <a:stretch/>
        </p:blipFill>
        <p:spPr>
          <a:xfrm>
            <a:off x="1814707" y="1898734"/>
            <a:ext cx="5514600" cy="4526100"/>
          </a:xfrm>
          <a:prstGeom prst="rect">
            <a:avLst/>
          </a:prstGeom>
          <a:noFill/>
          <a:ln>
            <a:noFill/>
          </a:ln>
        </p:spPr>
      </p:pic>
      <p:sp>
        <p:nvSpPr>
          <p:cNvPr id="557" name="Google Shape;557;ge30a1506f9_0_163"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e5de42b84e_0_197"/>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pic>
        <p:nvPicPr>
          <p:cNvPr id="564" name="Google Shape;564;ge5de42b84e_0_197" descr="Cursor"/>
          <p:cNvPicPr preferRelativeResize="0"/>
          <p:nvPr/>
        </p:nvPicPr>
        <p:blipFill rotWithShape="1">
          <a:blip r:embed="rId3">
            <a:alphaModFix/>
          </a:blip>
          <a:srcRect/>
          <a:stretch/>
        </p:blipFill>
        <p:spPr>
          <a:xfrm rot="5400000">
            <a:off x="2104644" y="1228551"/>
            <a:ext cx="914400" cy="914400"/>
          </a:xfrm>
          <a:prstGeom prst="rect">
            <a:avLst/>
          </a:prstGeom>
          <a:noFill/>
          <a:ln>
            <a:noFill/>
          </a:ln>
        </p:spPr>
      </p:pic>
      <p:sp>
        <p:nvSpPr>
          <p:cNvPr id="565" name="Google Shape;565;ge5de42b84e_0_197" descr="Laptop"/>
          <p:cNvSpPr/>
          <p:nvPr/>
        </p:nvSpPr>
        <p:spPr>
          <a:xfrm>
            <a:off x="44367"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6" name="Google Shape;566;ge5de42b84e_0_197"/>
          <p:cNvPicPr preferRelativeResize="0"/>
          <p:nvPr/>
        </p:nvPicPr>
        <p:blipFill>
          <a:blip r:embed="rId5">
            <a:alphaModFix/>
          </a:blip>
          <a:stretch>
            <a:fillRect/>
          </a:stretch>
        </p:blipFill>
        <p:spPr>
          <a:xfrm>
            <a:off x="1714500" y="2219151"/>
            <a:ext cx="5715000" cy="3752850"/>
          </a:xfrm>
          <a:prstGeom prst="rect">
            <a:avLst/>
          </a:prstGeom>
          <a:noFill/>
          <a:ln>
            <a:noFill/>
          </a:ln>
        </p:spPr>
      </p:pic>
      <p:sp>
        <p:nvSpPr>
          <p:cNvPr id="567" name="Google Shape;567;ge5de42b84e_0_197"/>
          <p:cNvSpPr txBox="1"/>
          <p:nvPr/>
        </p:nvSpPr>
        <p:spPr>
          <a:xfrm>
            <a:off x="2866650" y="1065275"/>
            <a:ext cx="3410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u="sng">
                <a:solidFill>
                  <a:schemeClr val="hlink"/>
                </a:solidFill>
                <a:latin typeface="Calibri"/>
                <a:ea typeface="Calibri"/>
                <a:cs typeface="Calibri"/>
                <a:sym typeface="Calibri"/>
                <a:hlinkClick r:id="rId6"/>
              </a:rPr>
              <a:t>Wave on a String</a:t>
            </a:r>
            <a:endParaRPr sz="3600">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e5de42b84e_0_206"/>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pic>
        <p:nvPicPr>
          <p:cNvPr id="574" name="Google Shape;574;ge5de42b84e_0_206" descr="Cursor"/>
          <p:cNvPicPr preferRelativeResize="0"/>
          <p:nvPr/>
        </p:nvPicPr>
        <p:blipFill rotWithShape="1">
          <a:blip r:embed="rId3">
            <a:alphaModFix/>
          </a:blip>
          <a:srcRect/>
          <a:stretch/>
        </p:blipFill>
        <p:spPr>
          <a:xfrm rot="5400000">
            <a:off x="2104644" y="1228551"/>
            <a:ext cx="914400" cy="914400"/>
          </a:xfrm>
          <a:prstGeom prst="rect">
            <a:avLst/>
          </a:prstGeom>
          <a:noFill/>
          <a:ln>
            <a:noFill/>
          </a:ln>
        </p:spPr>
      </p:pic>
      <p:sp>
        <p:nvSpPr>
          <p:cNvPr id="575" name="Google Shape;575;ge5de42b84e_0_206" descr="Laptop"/>
          <p:cNvSpPr/>
          <p:nvPr/>
        </p:nvSpPr>
        <p:spPr>
          <a:xfrm>
            <a:off x="44367"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6" name="Google Shape;576;ge5de42b84e_0_206"/>
          <p:cNvPicPr preferRelativeResize="0"/>
          <p:nvPr/>
        </p:nvPicPr>
        <p:blipFill>
          <a:blip r:embed="rId5">
            <a:alphaModFix/>
          </a:blip>
          <a:stretch>
            <a:fillRect/>
          </a:stretch>
        </p:blipFill>
        <p:spPr>
          <a:xfrm>
            <a:off x="1714500" y="2219151"/>
            <a:ext cx="5715000" cy="3752850"/>
          </a:xfrm>
          <a:prstGeom prst="rect">
            <a:avLst/>
          </a:prstGeom>
          <a:noFill/>
          <a:ln>
            <a:noFill/>
          </a:ln>
        </p:spPr>
      </p:pic>
      <p:sp>
        <p:nvSpPr>
          <p:cNvPr id="577" name="Google Shape;577;ge5de42b84e_0_206"/>
          <p:cNvSpPr txBox="1"/>
          <p:nvPr/>
        </p:nvSpPr>
        <p:spPr>
          <a:xfrm>
            <a:off x="3077850" y="1065450"/>
            <a:ext cx="298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u="sng">
                <a:solidFill>
                  <a:schemeClr val="hlink"/>
                </a:solidFill>
                <a:latin typeface="Calibri"/>
                <a:ea typeface="Calibri"/>
                <a:cs typeface="Calibri"/>
                <a:sym typeface="Calibri"/>
                <a:hlinkClick r:id="rId6"/>
              </a:rPr>
              <a:t>Intro to Waves</a:t>
            </a:r>
            <a:endParaRPr sz="3600">
              <a:latin typeface="Calibri"/>
              <a:ea typeface="Calibri"/>
              <a:cs typeface="Calibri"/>
              <a:sym typeface="Calibri"/>
            </a:endParaRPr>
          </a:p>
        </p:txBody>
      </p:sp>
      <p:pic>
        <p:nvPicPr>
          <p:cNvPr id="578" name="Google Shape;578;ge5de42b84e_0_206"/>
          <p:cNvPicPr preferRelativeResize="0"/>
          <p:nvPr/>
        </p:nvPicPr>
        <p:blipFill>
          <a:blip r:embed="rId7">
            <a:alphaModFix/>
          </a:blip>
          <a:stretch>
            <a:fillRect/>
          </a:stretch>
        </p:blipFill>
        <p:spPr>
          <a:xfrm>
            <a:off x="1714500" y="2219150"/>
            <a:ext cx="5715000" cy="375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e4e4f802a9_0_21"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e4e4f802a9_0_21"/>
          <p:cNvSpPr txBox="1"/>
          <p:nvPr/>
        </p:nvSpPr>
        <p:spPr>
          <a:xfrm>
            <a:off x="457193" y="1372513"/>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4400">
                <a:solidFill>
                  <a:srgbClr val="000000"/>
                </a:solidFill>
                <a:latin typeface="Calibri"/>
                <a:ea typeface="Calibri"/>
                <a:cs typeface="Calibri"/>
                <a:sym typeface="Calibri"/>
              </a:rPr>
              <a:t>Energy</a:t>
            </a:r>
            <a:endParaRPr sz="4400">
              <a:solidFill>
                <a:srgbClr val="000000"/>
              </a:solidFill>
              <a:latin typeface="Calibri"/>
              <a:ea typeface="Calibri"/>
              <a:cs typeface="Calibri"/>
              <a:sym typeface="Calibri"/>
            </a:endParaRPr>
          </a:p>
        </p:txBody>
      </p:sp>
      <p:cxnSp>
        <p:nvCxnSpPr>
          <p:cNvPr id="154" name="Google Shape;154;ge4e4f802a9_0_21"/>
          <p:cNvCxnSpPr/>
          <p:nvPr/>
        </p:nvCxnSpPr>
        <p:spPr>
          <a:xfrm flipH="1">
            <a:off x="2790276" y="2515513"/>
            <a:ext cx="1198200" cy="1533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55" name="Google Shape;155;ge4e4f802a9_0_21"/>
          <p:cNvCxnSpPr/>
          <p:nvPr/>
        </p:nvCxnSpPr>
        <p:spPr>
          <a:xfrm>
            <a:off x="5007954" y="2515513"/>
            <a:ext cx="1287900" cy="1533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sp>
        <p:nvSpPr>
          <p:cNvPr id="156" name="Google Shape;156;ge4e4f802a9_0_21"/>
          <p:cNvSpPr txBox="1"/>
          <p:nvPr/>
        </p:nvSpPr>
        <p:spPr>
          <a:xfrm>
            <a:off x="457193" y="4228360"/>
            <a:ext cx="4139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cap="none">
                <a:solidFill>
                  <a:srgbClr val="000000"/>
                </a:solidFill>
                <a:latin typeface="Calibri"/>
                <a:ea typeface="Calibri"/>
                <a:cs typeface="Calibri"/>
                <a:sym typeface="Calibri"/>
              </a:rPr>
              <a:t>Potential Energy</a:t>
            </a:r>
            <a:endParaRPr sz="4400">
              <a:solidFill>
                <a:srgbClr val="000000"/>
              </a:solidFill>
              <a:latin typeface="Calibri"/>
              <a:ea typeface="Calibri"/>
              <a:cs typeface="Calibri"/>
              <a:sym typeface="Calibri"/>
            </a:endParaRPr>
          </a:p>
        </p:txBody>
      </p:sp>
      <p:sp>
        <p:nvSpPr>
          <p:cNvPr id="157" name="Google Shape;157;ge4e4f802a9_0_21"/>
          <p:cNvSpPr txBox="1"/>
          <p:nvPr/>
        </p:nvSpPr>
        <p:spPr>
          <a:xfrm>
            <a:off x="5004600" y="4264831"/>
            <a:ext cx="41394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Calibri"/>
                <a:ea typeface="Calibri"/>
                <a:cs typeface="Calibri"/>
                <a:sym typeface="Calibri"/>
              </a:rPr>
              <a:t>Kinetic Energy</a:t>
            </a:r>
            <a:endParaRPr sz="4400">
              <a:solidFill>
                <a:srgbClr val="00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e5de42b84e_0_219"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ge5de42b84e_0_219"/>
          <p:cNvSpPr txBox="1"/>
          <p:nvPr/>
        </p:nvSpPr>
        <p:spPr>
          <a:xfrm>
            <a:off x="467248" y="444638"/>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is energy transported? What kind of energy is capable of being transported?</a:t>
            </a:r>
            <a:endParaRPr sz="3000" b="0" i="0" u="none" strike="noStrike" cap="none">
              <a:solidFill>
                <a:schemeClr val="dk1"/>
              </a:solidFill>
              <a:latin typeface="Calibri"/>
              <a:ea typeface="Calibri"/>
              <a:cs typeface="Calibri"/>
              <a:sym typeface="Calibri"/>
            </a:endParaRPr>
          </a:p>
        </p:txBody>
      </p:sp>
      <p:pic>
        <p:nvPicPr>
          <p:cNvPr id="586" name="Google Shape;586;ge5de42b84e_0_219" descr="sound.jpg"/>
          <p:cNvPicPr preferRelativeResize="0"/>
          <p:nvPr/>
        </p:nvPicPr>
        <p:blipFill rotWithShape="1">
          <a:blip r:embed="rId4">
            <a:alphaModFix/>
          </a:blip>
          <a:srcRect l="-26942" r="-26927"/>
          <a:stretch/>
        </p:blipFill>
        <p:spPr>
          <a:xfrm>
            <a:off x="86248" y="3777901"/>
            <a:ext cx="4904100" cy="2697000"/>
          </a:xfrm>
          <a:prstGeom prst="rect">
            <a:avLst/>
          </a:prstGeom>
          <a:noFill/>
          <a:ln>
            <a:noFill/>
          </a:ln>
        </p:spPr>
      </p:pic>
      <p:pic>
        <p:nvPicPr>
          <p:cNvPr id="587" name="Google Shape;587;ge5de42b84e_0_219" descr="light.jpg"/>
          <p:cNvPicPr preferRelativeResize="0"/>
          <p:nvPr/>
        </p:nvPicPr>
        <p:blipFill rotWithShape="1">
          <a:blip r:embed="rId5">
            <a:alphaModFix/>
          </a:blip>
          <a:srcRect l="168" r="684"/>
          <a:stretch/>
        </p:blipFill>
        <p:spPr>
          <a:xfrm>
            <a:off x="5349822" y="3777899"/>
            <a:ext cx="3285900" cy="2697000"/>
          </a:xfrm>
          <a:prstGeom prst="rect">
            <a:avLst/>
          </a:prstGeom>
          <a:noFill/>
          <a:ln>
            <a:noFill/>
          </a:ln>
        </p:spPr>
      </p:pic>
      <p:pic>
        <p:nvPicPr>
          <p:cNvPr id="588" name="Google Shape;588;ge5de42b84e_0_219" descr="raindrop.jpg"/>
          <p:cNvPicPr preferRelativeResize="0"/>
          <p:nvPr/>
        </p:nvPicPr>
        <p:blipFill rotWithShape="1">
          <a:blip r:embed="rId6">
            <a:alphaModFix/>
          </a:blip>
          <a:srcRect l="-14432" r="-14432"/>
          <a:stretch/>
        </p:blipFill>
        <p:spPr>
          <a:xfrm>
            <a:off x="1836898" y="1593952"/>
            <a:ext cx="5470200" cy="30084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7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900" y="1007400"/>
            <a:ext cx="5981766" cy="507831"/>
          </a:xfrm>
          <a:prstGeom prst="rect">
            <a:avLst/>
          </a:prstGeom>
          <a:noFill/>
        </p:spPr>
        <p:txBody>
          <a:bodyPr wrap="none" rtlCol="0">
            <a:spAutoFit/>
          </a:bodyPr>
          <a:lstStyle/>
          <a:p>
            <a:r>
              <a:rPr lang="en-US" sz="2700" dirty="0"/>
              <a:t>This Video Created With Resources From:</a:t>
            </a:r>
          </a:p>
        </p:txBody>
      </p:sp>
      <p:sp>
        <p:nvSpPr>
          <p:cNvPr id="4" name="TextBox 3"/>
          <p:cNvSpPr txBox="1"/>
          <p:nvPr/>
        </p:nvSpPr>
        <p:spPr>
          <a:xfrm>
            <a:off x="588172" y="4919326"/>
            <a:ext cx="8115299" cy="1200329"/>
          </a:xfrm>
          <a:prstGeom prst="rect">
            <a:avLst/>
          </a:prstGeom>
          <a:noFill/>
        </p:spPr>
        <p:txBody>
          <a:bodyPr wrap="square" rtlCol="0">
            <a:spAutoFit/>
          </a:bodyPr>
          <a:lstStyle/>
          <a:p>
            <a:pPr algn="ctr"/>
            <a:r>
              <a:rPr lang="en-US" b="1" dirty="0"/>
              <a:t>Questions or Comments</a:t>
            </a:r>
          </a:p>
          <a:p>
            <a:pPr algn="ctr"/>
            <a:endParaRPr lang="en-US" b="1" dirty="0"/>
          </a:p>
          <a:p>
            <a:pPr algn="ctr"/>
            <a:r>
              <a:rPr lang="en-US" dirty="0"/>
              <a:t> Michael Kennedy, Ph.D.          MKennedy@Virginia.edu </a:t>
            </a:r>
          </a:p>
          <a:p>
            <a:pPr algn="ctr"/>
            <a:r>
              <a:rPr lang="en-US" dirty="0"/>
              <a:t>Rachel L Kunemund, Ph.D.	rk8vm@virginia.edu</a:t>
            </a:r>
          </a:p>
        </p:txBody>
      </p:sp>
      <p:pic>
        <p:nvPicPr>
          <p:cNvPr id="1026" name="Picture 2" descr="IEP Translation – Communication from OSEP regarding the ...">
            <a:extLst>
              <a:ext uri="{FF2B5EF4-FFF2-40B4-BE49-F238E27FC236}">
                <a16:creationId xmlns:a16="http://schemas.microsoft.com/office/drawing/2014/main" id="{DD7666DC-F396-456E-B4E8-F6B72C70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048" y="1572482"/>
            <a:ext cx="3821907" cy="6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361E70-3964-488B-B599-B49F39A6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950" y="3515977"/>
            <a:ext cx="6342100" cy="1137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States Department of Education - Wikipedia">
            <a:extLst>
              <a:ext uri="{FF2B5EF4-FFF2-40B4-BE49-F238E27FC236}">
                <a16:creationId xmlns:a16="http://schemas.microsoft.com/office/drawing/2014/main" id="{54C82D93-5DCA-45DD-ABA4-ACE77579C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902" y="2349776"/>
            <a:ext cx="1194199" cy="11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6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e5a112bbac_0_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u="sng"/>
              <a:t>Potential energy:</a:t>
            </a:r>
            <a:r>
              <a:rPr lang="en-US"/>
              <a:t> stored energy</a:t>
            </a:r>
            <a:endParaRPr/>
          </a:p>
        </p:txBody>
      </p:sp>
      <p:pic>
        <p:nvPicPr>
          <p:cNvPr id="164" name="Google Shape;164;ge5a112bbac_0_22" descr="potentiaLENERGY.jpg"/>
          <p:cNvPicPr preferRelativeResize="0">
            <a:picLocks noGrp="1"/>
          </p:cNvPicPr>
          <p:nvPr>
            <p:ph type="body" idx="1"/>
          </p:nvPr>
        </p:nvPicPr>
        <p:blipFill rotWithShape="1">
          <a:blip r:embed="rId3">
            <a:alphaModFix/>
          </a:blip>
          <a:srcRect l="-9893" r="-9880"/>
          <a:stretch/>
        </p:blipFill>
        <p:spPr>
          <a:xfrm>
            <a:off x="457200" y="1600200"/>
            <a:ext cx="8229600" cy="4526100"/>
          </a:xfrm>
          <a:prstGeom prst="rect">
            <a:avLst/>
          </a:prstGeom>
          <a:noFill/>
          <a:ln w="9525" cap="flat" cmpd="sng">
            <a:solidFill>
              <a:schemeClr val="lt1"/>
            </a:solidFill>
            <a:prstDash val="solid"/>
            <a:round/>
            <a:headEnd type="none" w="sm" len="sm"/>
            <a:tailEnd type="none" w="sm" len="sm"/>
          </a:ln>
        </p:spPr>
      </p:pic>
      <p:sp>
        <p:nvSpPr>
          <p:cNvPr id="165" name="Google Shape;165;ge5a112bbac_0_22"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p:nvPr/>
        </p:nvSpPr>
        <p:spPr>
          <a:xfrm>
            <a:off x="748125" y="342625"/>
            <a:ext cx="8085900" cy="72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4400" b="1" i="0" u="sng" strike="noStrike" cap="none">
                <a:solidFill>
                  <a:srgbClr val="0C0C0C"/>
                </a:solidFill>
                <a:latin typeface="Calibri"/>
                <a:ea typeface="Calibri"/>
                <a:cs typeface="Calibri"/>
                <a:sym typeface="Calibri"/>
              </a:rPr>
              <a:t>Kinetic Energy</a:t>
            </a:r>
            <a:r>
              <a:rPr lang="en-US" sz="4400" b="1" i="0" u="none" strike="noStrike" cap="none">
                <a:solidFill>
                  <a:srgbClr val="0C0C0C"/>
                </a:solidFill>
                <a:latin typeface="Calibri"/>
                <a:ea typeface="Calibri"/>
                <a:cs typeface="Calibri"/>
                <a:sym typeface="Calibri"/>
              </a:rPr>
              <a:t>: </a:t>
            </a:r>
            <a:r>
              <a:rPr lang="en-US" sz="4400" b="0" i="0" u="none" strike="noStrike" cap="none">
                <a:solidFill>
                  <a:srgbClr val="0C0C0C"/>
                </a:solidFill>
                <a:latin typeface="Calibri"/>
                <a:ea typeface="Calibri"/>
                <a:cs typeface="Calibri"/>
                <a:sym typeface="Calibri"/>
              </a:rPr>
              <a:t>energy </a:t>
            </a:r>
            <a:r>
              <a:rPr lang="en-US" sz="4400">
                <a:solidFill>
                  <a:srgbClr val="0C0C0C"/>
                </a:solidFill>
                <a:latin typeface="Calibri"/>
                <a:ea typeface="Calibri"/>
                <a:cs typeface="Calibri"/>
                <a:sym typeface="Calibri"/>
              </a:rPr>
              <a:t>of </a:t>
            </a:r>
            <a:r>
              <a:rPr lang="en-US" sz="4400" b="0" i="0" u="none" strike="noStrike" cap="none">
                <a:solidFill>
                  <a:srgbClr val="0C0C0C"/>
                </a:solidFill>
                <a:latin typeface="Calibri"/>
                <a:ea typeface="Calibri"/>
                <a:cs typeface="Calibri"/>
                <a:sym typeface="Calibri"/>
              </a:rPr>
              <a:t>motion</a:t>
            </a:r>
            <a:endParaRPr sz="4400" b="1" i="0" u="none" strike="noStrike" cap="none">
              <a:solidFill>
                <a:schemeClr val="dk1"/>
              </a:solidFill>
              <a:latin typeface="Calibri"/>
              <a:ea typeface="Calibri"/>
              <a:cs typeface="Calibri"/>
              <a:sym typeface="Calibri"/>
            </a:endParaRPr>
          </a:p>
        </p:txBody>
      </p:sp>
      <p:sp>
        <p:nvSpPr>
          <p:cNvPr id="172" name="Google Shape;172;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5" descr="bowling.jpg"/>
          <p:cNvPicPr preferRelativeResize="0"/>
          <p:nvPr/>
        </p:nvPicPr>
        <p:blipFill rotWithShape="1">
          <a:blip r:embed="rId4">
            <a:alphaModFix/>
          </a:blip>
          <a:srcRect l="-10575" r="-10563"/>
          <a:stretch/>
        </p:blipFill>
        <p:spPr>
          <a:xfrm>
            <a:off x="457200" y="1509950"/>
            <a:ext cx="8229600" cy="452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1873</Words>
  <Application>Microsoft Office PowerPoint</Application>
  <PresentationFormat>On-screen Show (4:3)</PresentationFormat>
  <Paragraphs>234</Paragraphs>
  <Slides>62</Slides>
  <Notes>61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Calibri</vt:lpstr>
      <vt:lpstr>Office Theme</vt:lpstr>
      <vt:lpstr>PowerPoint Presentation</vt:lpstr>
      <vt:lpstr>PowerPoint Presentation</vt:lpstr>
      <vt:lpstr>PowerPoint Presentation</vt:lpstr>
      <vt:lpstr>PowerPoint Presentation</vt:lpstr>
      <vt:lpstr>Energy: ability to cause change</vt:lpstr>
      <vt:lpstr>PowerPoint Presentation</vt:lpstr>
      <vt:lpstr>Potential energy: stored energy</vt:lpstr>
      <vt:lpstr>PowerPoint Presentation</vt:lpstr>
      <vt:lpstr>PowerPoint Presentation</vt:lpstr>
      <vt:lpstr>What is energy?</vt:lpstr>
      <vt:lpstr>What is the difference between kinetic energy and potential energy?</vt:lpstr>
      <vt:lpstr>PowerPoint Presentation</vt:lpstr>
      <vt:lpstr>Wave: a disturbance that travels through a medium, moving energy from one place to another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Sound Energy: energy that is carried by vibration of one or more objects or particles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sound energy?</vt:lpstr>
      <vt:lpstr>Why can’t we hear in space?</vt:lpstr>
      <vt:lpstr>PowerPoint Presentation</vt:lpstr>
      <vt:lpstr>PowerPoint Presentation</vt:lpstr>
      <vt:lpstr>Radiant Energy: energy that is carried by electromagnetic radiation</vt:lpstr>
      <vt:lpstr>PowerPoint Presentation</vt:lpstr>
      <vt:lpstr>PowerPoint Presentation</vt:lpstr>
      <vt:lpstr>PowerPoint Presentation</vt:lpstr>
      <vt:lpstr>PowerPoint Presentation</vt:lpstr>
      <vt:lpstr>PowerPoint Presentation</vt:lpstr>
      <vt:lpstr>PowerPoint Presentation</vt:lpstr>
      <vt:lpstr>What is radiant energy?</vt:lpstr>
      <vt:lpstr>PowerPoint Presentation</vt:lpstr>
      <vt:lpstr>PowerPoint Presentation</vt:lpstr>
      <vt:lpstr>Wave: a disturbance that travels through a medium, moving energy from one place to another</vt:lpstr>
      <vt:lpstr>Sound Energy: energy that is carried by vibration of one or more objects or particles</vt:lpstr>
      <vt:lpstr>Radiant Energy: energy that is carried by electromagnetic radiation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2020-09-04T02:02:30Z</dcterms:created>
  <dcterms:modified xsi:type="dcterms:W3CDTF">2021-08-04T03:32:00Z</dcterms:modified>
</cp:coreProperties>
</file>