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84"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5" r:id="rId1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4" roundtripDataSignature="AMtx7mizG6tavTmSBPJqIAR9FDDUWjY8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1bdafed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1bdafed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1bdafed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next part of the lesson refers to prior topics that were relevant and on topic. This helps students make connections to the new content they will be learning and tie it to prior knowledge.</a:t>
            </a:r>
            <a:endParaRPr/>
          </a:p>
        </p:txBody>
      </p:sp>
      <p:sp>
        <p:nvSpPr>
          <p:cNvPr id="192" name="Google Shape;19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cold front is when cold air moves and is shown by a blue line with blue triangles. </a:t>
            </a:r>
            <a:endParaRPr/>
          </a:p>
        </p:txBody>
      </p:sp>
      <p:sp>
        <p:nvSpPr>
          <p:cNvPr id="971" name="Google Shape;971;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review everything we have reviewed so far!! </a:t>
            </a:r>
            <a:endParaRPr/>
          </a:p>
        </p:txBody>
      </p:sp>
      <p:sp>
        <p:nvSpPr>
          <p:cNvPr id="979" name="Google Shape;979;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front is a boundary between two different types of weather.] </a:t>
            </a:r>
            <a:endParaRPr/>
          </a:p>
        </p:txBody>
      </p:sp>
      <p:sp>
        <p:nvSpPr>
          <p:cNvPr id="985" name="Google Shape;98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type of front does this red line show?</a:t>
            </a:r>
            <a:endParaRPr/>
          </a:p>
          <a:p>
            <a:pPr marL="0" lvl="0" indent="0" algn="l" rtl="0">
              <a:spcBef>
                <a:spcPts val="0"/>
              </a:spcBef>
              <a:spcAft>
                <a:spcPts val="0"/>
              </a:spcAft>
              <a:buNone/>
            </a:pPr>
            <a:endParaRPr/>
          </a:p>
          <a:p>
            <a:pPr marL="0" lvl="0" indent="0" algn="l" rtl="0">
              <a:spcBef>
                <a:spcPts val="0"/>
              </a:spcBef>
              <a:spcAft>
                <a:spcPts val="0"/>
              </a:spcAft>
              <a:buNone/>
            </a:pPr>
            <a:r>
              <a:rPr lang="en-US"/>
              <a:t>[A warm front]</a:t>
            </a:r>
            <a:endParaRPr/>
          </a:p>
        </p:txBody>
      </p:sp>
      <p:sp>
        <p:nvSpPr>
          <p:cNvPr id="993" name="Google Shape;993;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warm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warm front is when warm air moves.]</a:t>
            </a:r>
            <a:endParaRPr/>
          </a:p>
        </p:txBody>
      </p:sp>
      <p:sp>
        <p:nvSpPr>
          <p:cNvPr id="1001" name="Google Shape;1001;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type of front does this blue line show?</a:t>
            </a:r>
            <a:endParaRPr/>
          </a:p>
          <a:p>
            <a:pPr marL="0" lvl="0" indent="0" algn="l" rtl="0">
              <a:spcBef>
                <a:spcPts val="0"/>
              </a:spcBef>
              <a:spcAft>
                <a:spcPts val="0"/>
              </a:spcAft>
              <a:buNone/>
            </a:pPr>
            <a:endParaRPr/>
          </a:p>
          <a:p>
            <a:pPr marL="0" lvl="0" indent="0" algn="l" rtl="0">
              <a:spcBef>
                <a:spcPts val="0"/>
              </a:spcBef>
              <a:spcAft>
                <a:spcPts val="0"/>
              </a:spcAft>
              <a:buNone/>
            </a:pPr>
            <a:r>
              <a:rPr lang="en-US"/>
              <a:t>[A cold front]</a:t>
            </a:r>
            <a:endParaRPr/>
          </a:p>
        </p:txBody>
      </p:sp>
      <p:sp>
        <p:nvSpPr>
          <p:cNvPr id="1009" name="Google Shape;1009;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cold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cold front is when cold air moves]</a:t>
            </a:r>
            <a:endParaRPr/>
          </a:p>
        </p:txBody>
      </p:sp>
      <p:sp>
        <p:nvSpPr>
          <p:cNvPr id="1017" name="Google Shape;101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does looking at different fronts on a weather map help predict the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[By looking at different fronts on a map, we know what type of weather can be happening in one place. When there is a warm front (very humid air) we might have thunderstorms, and when there is a cold front (very cold air) there might be snow storms.]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Asking open-ended questions is a great way to gauge student understanding by requiring deeper thought than a rote opportunity to respond. Incorporating students’ own words back into the discussion will be a great way to help further their understanding and provide different ways of explaining the same content. </a:t>
            </a:r>
            <a:endParaRPr/>
          </a:p>
        </p:txBody>
      </p:sp>
      <p:sp>
        <p:nvSpPr>
          <p:cNvPr id="1025" name="Google Shape;1025;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a:t>
            </a:r>
            <a:r>
              <a:rPr lang="en-US" b="1"/>
              <a:t> </a:t>
            </a:r>
            <a:r>
              <a:rPr lang="en-US"/>
              <a:t>of </a:t>
            </a:r>
            <a:r>
              <a:rPr lang="en-US" b="1"/>
              <a:t>front</a:t>
            </a:r>
            <a:r>
              <a:rPr lang="en-US" b="0"/>
              <a:t>.  </a:t>
            </a:r>
            <a:endParaRPr b="0"/>
          </a:p>
        </p:txBody>
      </p:sp>
      <p:sp>
        <p:nvSpPr>
          <p:cNvPr id="1033" name="Google Shape;103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map show cold or warm fronts? </a:t>
            </a:r>
            <a:endParaRPr/>
          </a:p>
          <a:p>
            <a:pPr marL="0" lvl="0" indent="0" algn="l" rtl="0">
              <a:spcBef>
                <a:spcPts val="0"/>
              </a:spcBef>
              <a:spcAft>
                <a:spcPts val="0"/>
              </a:spcAft>
              <a:buNone/>
            </a:pPr>
            <a:endParaRPr/>
          </a:p>
          <a:p>
            <a:pPr marL="0" lvl="0" indent="0" algn="l" rtl="0">
              <a:spcBef>
                <a:spcPts val="0"/>
              </a:spcBef>
              <a:spcAft>
                <a:spcPts val="0"/>
              </a:spcAft>
              <a:buNone/>
            </a:pPr>
            <a:r>
              <a:rPr lang="en-US"/>
              <a:t>[Right it shows both we see both the red lines and the blue lines that show two different fronts.]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reviewing examples of the new term, it is important to provide students with feedback that encourages them to continue to participate!</a:t>
            </a:r>
            <a:endParaRPr/>
          </a:p>
        </p:txBody>
      </p:sp>
      <p:sp>
        <p:nvSpPr>
          <p:cNvPr id="1042" name="Google Shape;1042;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Latitude lines run east to west but tell you directions north and south. </a:t>
            </a:r>
            <a:endParaRPr/>
          </a:p>
        </p:txBody>
      </p:sp>
      <p:sp>
        <p:nvSpPr>
          <p:cNvPr id="198" name="Google Shape;19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weather map show a warm or cold front? </a:t>
            </a:r>
            <a:endParaRPr/>
          </a:p>
          <a:p>
            <a:pPr marL="0" lvl="0" indent="0" algn="l" rtl="0">
              <a:spcBef>
                <a:spcPts val="0"/>
              </a:spcBef>
              <a:spcAft>
                <a:spcPts val="0"/>
              </a:spcAft>
              <a:buNone/>
            </a:pPr>
            <a:endParaRPr/>
          </a:p>
          <a:p>
            <a:pPr marL="0" lvl="0" indent="0" algn="l" rtl="0">
              <a:spcBef>
                <a:spcPts val="0"/>
              </a:spcBef>
              <a:spcAft>
                <a:spcPts val="0"/>
              </a:spcAft>
              <a:buNone/>
            </a:pPr>
            <a:r>
              <a:rPr lang="en-US"/>
              <a:t>[It shows a cold front with the blue line.]</a:t>
            </a:r>
            <a:endParaRPr/>
          </a:p>
        </p:txBody>
      </p:sp>
      <p:sp>
        <p:nvSpPr>
          <p:cNvPr id="1050" name="Google Shape;1050;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front</a:t>
            </a:r>
            <a:r>
              <a:rPr lang="en-US" b="0"/>
              <a:t>. </a:t>
            </a:r>
            <a:endParaRPr b="0"/>
          </a:p>
          <a:p>
            <a:pPr marL="0" lvl="0" indent="0" algn="l" rtl="0">
              <a:spcBef>
                <a:spcPts val="0"/>
              </a:spcBef>
              <a:spcAft>
                <a:spcPts val="0"/>
              </a:spcAft>
              <a:buNone/>
            </a:pPr>
            <a:endParaRPr/>
          </a:p>
        </p:txBody>
      </p:sp>
      <p:sp>
        <p:nvSpPr>
          <p:cNvPr id="1058" name="Google Shape;1058;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map show warm or cold fronts? </a:t>
            </a:r>
            <a:endParaRPr/>
          </a:p>
          <a:p>
            <a:pPr marL="0" lvl="0" indent="0" algn="l" rtl="0">
              <a:spcBef>
                <a:spcPts val="0"/>
              </a:spcBef>
              <a:spcAft>
                <a:spcPts val="0"/>
              </a:spcAft>
              <a:buNone/>
            </a:pPr>
            <a:endParaRPr/>
          </a:p>
          <a:p>
            <a:pPr marL="0" lvl="0" indent="0" algn="l" rtl="0">
              <a:spcBef>
                <a:spcPts val="0"/>
              </a:spcBef>
              <a:spcAft>
                <a:spcPts val="0"/>
              </a:spcAft>
              <a:buNone/>
            </a:pPr>
            <a:r>
              <a:rPr lang="en-US"/>
              <a:t>[No there are no lines that show us if there are any fronts.]</a:t>
            </a:r>
            <a:endParaRPr/>
          </a:p>
        </p:txBody>
      </p:sp>
      <p:sp>
        <p:nvSpPr>
          <p:cNvPr id="1067" name="Google Shape;1067;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this map show any fronts? </a:t>
            </a:r>
            <a:endParaRPr/>
          </a:p>
          <a:p>
            <a:pPr marL="0" lvl="0" indent="0" algn="l" rtl="0">
              <a:spcBef>
                <a:spcPts val="0"/>
              </a:spcBef>
              <a:spcAft>
                <a:spcPts val="0"/>
              </a:spcAft>
              <a:buNone/>
            </a:pPr>
            <a:endParaRPr/>
          </a:p>
          <a:p>
            <a:pPr marL="0" lvl="0" indent="0" algn="l" rtl="0">
              <a:spcBef>
                <a:spcPts val="0"/>
              </a:spcBef>
              <a:spcAft>
                <a:spcPts val="0"/>
              </a:spcAft>
              <a:buNone/>
            </a:pPr>
            <a:r>
              <a:rPr lang="en-US"/>
              <a:t>[Right! It doesn’t because there are no blue or red lines to show us about a front.]</a:t>
            </a:r>
            <a:endParaRPr/>
          </a:p>
        </p:txBody>
      </p:sp>
      <p:sp>
        <p:nvSpPr>
          <p:cNvPr id="1075" name="Google Shape;1075;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practice </a:t>
            </a:r>
            <a:r>
              <a:rPr lang="en-US"/>
              <a:t>i</a:t>
            </a:r>
            <a:r>
              <a:rPr lang="en-US" b="0"/>
              <a:t>dentifying warm and cold fronts.</a:t>
            </a:r>
            <a:endParaRPr/>
          </a:p>
        </p:txBody>
      </p:sp>
      <p:sp>
        <p:nvSpPr>
          <p:cNvPr id="1083" name="Google Shape;1083;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front is shown on this map?</a:t>
            </a:r>
            <a:endParaRPr/>
          </a:p>
          <a:p>
            <a:pPr marL="0" lvl="0" indent="0" algn="l" rtl="0">
              <a:spcBef>
                <a:spcPts val="0"/>
              </a:spcBef>
              <a:spcAft>
                <a:spcPts val="0"/>
              </a:spcAft>
              <a:buNone/>
            </a:pPr>
            <a:endParaRPr/>
          </a:p>
          <a:p>
            <a:pPr marL="0" lvl="0" indent="0" algn="l" rtl="0">
              <a:spcBef>
                <a:spcPts val="0"/>
              </a:spcBef>
              <a:spcAft>
                <a:spcPts val="0"/>
              </a:spcAft>
              <a:buNone/>
            </a:pPr>
            <a:r>
              <a:rPr lang="en-US"/>
              <a:t>[Right! There is a warm front and cold front show by the red and blue lines. This is also considered a weather map because we could predict the weather by looking at the warm and cold fronts.]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89" name="Google Shape;1089;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there a warm or cold front shown on this map? Is this still a weather map?</a:t>
            </a:r>
            <a:endParaRPr/>
          </a:p>
          <a:p>
            <a:pPr marL="0" lvl="0" indent="0" algn="l" rtl="0">
              <a:spcBef>
                <a:spcPts val="0"/>
              </a:spcBef>
              <a:spcAft>
                <a:spcPts val="0"/>
              </a:spcAft>
              <a:buNone/>
            </a:pPr>
            <a:endParaRPr/>
          </a:p>
          <a:p>
            <a:pPr marL="0" lvl="0" indent="0" algn="l" rtl="0">
              <a:spcBef>
                <a:spcPts val="0"/>
              </a:spcBef>
              <a:spcAft>
                <a:spcPts val="0"/>
              </a:spcAft>
              <a:buNone/>
            </a:pPr>
            <a:r>
              <a:rPr lang="en-US"/>
              <a:t>[We don’t see any fronts on this map because we don’t see the red or blue lines showing us the fronts….BUT this is still a weather map because it shows us something about the weather, we just don’t know anything about warm or cold fronts just by looking at this weather map.]</a:t>
            </a:r>
            <a:endParaRPr/>
          </a:p>
        </p:txBody>
      </p:sp>
      <p:sp>
        <p:nvSpPr>
          <p:cNvPr id="1097" name="Google Shape;109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 weather map, do you see any fronts?</a:t>
            </a:r>
            <a:endParaRPr/>
          </a:p>
          <a:p>
            <a:pPr marL="0" lvl="0" indent="0" algn="l" rtl="0">
              <a:spcBef>
                <a:spcPts val="0"/>
              </a:spcBef>
              <a:spcAft>
                <a:spcPts val="0"/>
              </a:spcAft>
              <a:buNone/>
            </a:pPr>
            <a:endParaRPr/>
          </a:p>
          <a:p>
            <a:pPr marL="0" lvl="0" indent="0" algn="l" rtl="0">
              <a:spcBef>
                <a:spcPts val="0"/>
              </a:spcBef>
              <a:spcAft>
                <a:spcPts val="0"/>
              </a:spcAft>
              <a:buNone/>
            </a:pPr>
            <a:r>
              <a:rPr lang="en-US"/>
              <a:t>[Yes this is a weather map.  We can see fronts by the red and blue lines and we can see where High and Low pressure is, so we can predict something about the weather, so this is a weather map.]</a:t>
            </a:r>
            <a:endParaRPr/>
          </a:p>
        </p:txBody>
      </p:sp>
      <p:sp>
        <p:nvSpPr>
          <p:cNvPr id="1105" name="Google Shape;1105;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front is a boundary between two different types of weather.]</a:t>
            </a:r>
            <a:endParaRPr/>
          </a:p>
        </p:txBody>
      </p:sp>
      <p:sp>
        <p:nvSpPr>
          <p:cNvPr id="1113" name="Google Shape;1113;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warm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warm front is when warm air moves.]</a:t>
            </a:r>
            <a:endParaRPr/>
          </a:p>
        </p:txBody>
      </p:sp>
      <p:sp>
        <p:nvSpPr>
          <p:cNvPr id="1121" name="Google Shape;1121;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equator is a latitude line that is equal distance from the north and south pole. </a:t>
            </a:r>
            <a:endParaRPr/>
          </a:p>
        </p:txBody>
      </p:sp>
      <p:sp>
        <p:nvSpPr>
          <p:cNvPr id="207" name="Google Shape;20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cold front?</a:t>
            </a:r>
            <a:endParaRPr/>
          </a:p>
          <a:p>
            <a:pPr marL="0" lvl="0" indent="0" algn="l" rtl="0">
              <a:spcBef>
                <a:spcPts val="0"/>
              </a:spcBef>
              <a:spcAft>
                <a:spcPts val="0"/>
              </a:spcAft>
              <a:buNone/>
            </a:pPr>
            <a:endParaRPr/>
          </a:p>
          <a:p>
            <a:pPr marL="0" lvl="0" indent="0" algn="l" rtl="0">
              <a:spcBef>
                <a:spcPts val="0"/>
              </a:spcBef>
              <a:spcAft>
                <a:spcPts val="0"/>
              </a:spcAft>
              <a:buNone/>
            </a:pPr>
            <a:r>
              <a:rPr lang="en-US"/>
              <a:t>[A cold front is when cold air moves.]</a:t>
            </a:r>
            <a:endParaRPr/>
          </a:p>
        </p:txBody>
      </p:sp>
      <p:sp>
        <p:nvSpPr>
          <p:cNvPr id="1129" name="Google Shape;1129;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does looking at different fronts help predict the weather? </a:t>
            </a:r>
            <a:endParaRPr/>
          </a:p>
          <a:p>
            <a:pPr marL="0" lvl="0" indent="0" algn="l" rtl="0">
              <a:spcBef>
                <a:spcPts val="0"/>
              </a:spcBef>
              <a:spcAft>
                <a:spcPts val="0"/>
              </a:spcAft>
              <a:buNone/>
            </a:pPr>
            <a:endParaRPr/>
          </a:p>
          <a:p>
            <a:pPr marL="0" lvl="0" indent="0" algn="l" rtl="0">
              <a:spcBef>
                <a:spcPts val="0"/>
              </a:spcBef>
              <a:spcAft>
                <a:spcPts val="0"/>
              </a:spcAft>
              <a:buNone/>
            </a:pPr>
            <a:r>
              <a:rPr lang="en-US"/>
              <a:t>[By looking at different fronts on a map, we know what type of weather can be happening in one place. When there is a warm front (very humid air) we might have thunderstorms, and when there is a cold front (very cold air) there might be snow storms.]</a:t>
            </a:r>
            <a:endParaRPr/>
          </a:p>
        </p:txBody>
      </p:sp>
      <p:sp>
        <p:nvSpPr>
          <p:cNvPr id="1137" name="Google Shape;1137;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 these weather maps? Do you see any fronts on these maps? </a:t>
            </a:r>
            <a:endParaRPr/>
          </a:p>
          <a:p>
            <a:pPr marL="0" lvl="0" indent="0" algn="l" rtl="0">
              <a:spcBef>
                <a:spcPts val="0"/>
              </a:spcBef>
              <a:spcAft>
                <a:spcPts val="0"/>
              </a:spcAft>
              <a:buNone/>
            </a:pPr>
            <a:endParaRPr/>
          </a:p>
          <a:p>
            <a:pPr marL="0" lvl="0" indent="0" algn="l" rtl="0">
              <a:spcBef>
                <a:spcPts val="0"/>
              </a:spcBef>
              <a:spcAft>
                <a:spcPts val="0"/>
              </a:spcAft>
              <a:buNone/>
            </a:pPr>
            <a:r>
              <a:rPr lang="en-US"/>
              <a:t>[The map on the left is NOT a weather map. It is a map of the U.S. so it just shows a land area and there are no fronts on this map. The map on the right is a weather map. It shows where there will be snow, low pressure, and a cold front.]</a:t>
            </a:r>
            <a:endParaRPr/>
          </a:p>
        </p:txBody>
      </p:sp>
      <p:sp>
        <p:nvSpPr>
          <p:cNvPr id="1145" name="Google Shape;1145;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154" name="Google Shape;1154;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front is a boundary between two different types of weather.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Slides like this help to provide a clear and explicit explanation that takes the guesswork out of it for students. Using explicit descriptions every once in a while makes it easier for students to grasp the content.</a:t>
            </a:r>
            <a:endParaRPr/>
          </a:p>
        </p:txBody>
      </p:sp>
      <p:sp>
        <p:nvSpPr>
          <p:cNvPr id="1161" name="Google Shape;1161;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This simulation helps make science thinking visible through models as students are able to predict outcomes based on the model, infer what is happening in a system based on the model, and modify the model. The questions included in this slide help activitate and elicit students’ ideas about a science phenomenon by helping students make sense of new observations and information.</a:t>
            </a:r>
            <a:endParaRPr/>
          </a:p>
        </p:txBody>
      </p:sp>
      <p:sp>
        <p:nvSpPr>
          <p:cNvPr id="1169" name="Google Shape;1169;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are weather maps important and what can they help us predict?</a:t>
            </a:r>
            <a:endParaRPr b="1"/>
          </a:p>
          <a:p>
            <a:pPr marL="0" lvl="0" indent="0" algn="l" rtl="0">
              <a:spcBef>
                <a:spcPts val="0"/>
              </a:spcBef>
              <a:spcAft>
                <a:spcPts val="0"/>
              </a:spcAft>
              <a:buNone/>
            </a:pPr>
            <a:endParaRPr b="0"/>
          </a:p>
          <a:p>
            <a:pPr marL="0" lvl="0" indent="0" algn="l" rtl="0">
              <a:spcBef>
                <a:spcPts val="0"/>
              </a:spcBef>
              <a:spcAft>
                <a:spcPts val="0"/>
              </a:spcAft>
              <a:buNone/>
            </a:pPr>
            <a:r>
              <a:rPr lang="en-US" b="0"/>
              <a:t>Let’s look at our big question one last time. Based on what we have learned how do we answer our big question?</a:t>
            </a:r>
            <a:endParaRPr/>
          </a:p>
        </p:txBody>
      </p:sp>
      <p:sp>
        <p:nvSpPr>
          <p:cNvPr id="1180" name="Google Shape;1180;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89" name="Google Shape;1189;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the conditions of the atmosphere at a certain time and place. </a:t>
            </a:r>
            <a:endParaRPr/>
          </a:p>
        </p:txBody>
      </p:sp>
      <p:sp>
        <p:nvSpPr>
          <p:cNvPr id="216" name="Google Shape;21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pressure is the amount of force being exerted on the earth. This can affect the weather. </a:t>
            </a:r>
            <a:endParaRPr/>
          </a:p>
        </p:txBody>
      </p:sp>
      <p:sp>
        <p:nvSpPr>
          <p:cNvPr id="224" name="Google Shape;22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weather is affected by Air temperature. If it is below 32 it snows but above 32 we get rain!</a:t>
            </a:r>
            <a:endParaRPr/>
          </a:p>
        </p:txBody>
      </p:sp>
      <p:sp>
        <p:nvSpPr>
          <p:cNvPr id="232" name="Google Shape;23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 patterns affect the weather by determining where hot and cold air blow. </a:t>
            </a:r>
            <a:endParaRPr/>
          </a:p>
        </p:txBody>
      </p:sp>
      <p:sp>
        <p:nvSpPr>
          <p:cNvPr id="240" name="Google Shape;24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Providing students with opportunities to respond is critical to this part of the lesson as it helps the teacher to determine whether students understand foundational vocabulary before introducing new terms.</a:t>
            </a:r>
            <a:endParaRPr/>
          </a:p>
        </p:txBody>
      </p:sp>
      <p:sp>
        <p:nvSpPr>
          <p:cNvPr id="248" name="Google Shape;24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lines of latitude and the equator?</a:t>
            </a:r>
            <a:endParaRPr/>
          </a:p>
          <a:p>
            <a:pPr marL="0" lvl="0" indent="0" algn="l" rtl="0">
              <a:spcBef>
                <a:spcPts val="0"/>
              </a:spcBef>
              <a:spcAft>
                <a:spcPts val="0"/>
              </a:spcAft>
              <a:buNone/>
            </a:pPr>
            <a:endParaRPr/>
          </a:p>
          <a:p>
            <a:pPr marL="0" lvl="0" indent="0" algn="l" rtl="0">
              <a:spcBef>
                <a:spcPts val="0"/>
              </a:spcBef>
              <a:spcAft>
                <a:spcPts val="0"/>
              </a:spcAft>
              <a:buNone/>
            </a:pPr>
            <a:r>
              <a:rPr lang="en-US"/>
              <a:t>[Latitude is the distance north or south of the equator but the equator is a type of latitude line that is equal distance from the north and south pole.]</a:t>
            </a:r>
            <a:endParaRPr/>
          </a:p>
        </p:txBody>
      </p:sp>
      <p:sp>
        <p:nvSpPr>
          <p:cNvPr id="255" name="Google Shape;25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[Weather is the conditions of the atmosphere at a certain time and place.]</a:t>
            </a:r>
            <a:endParaRPr/>
          </a:p>
        </p:txBody>
      </p:sp>
      <p:sp>
        <p:nvSpPr>
          <p:cNvPr id="263" name="Google Shape;26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learn about weather maps. </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three things that can affect the weather? </a:t>
            </a:r>
            <a:endParaRPr/>
          </a:p>
          <a:p>
            <a:pPr marL="0" lvl="0" indent="0" algn="l" rtl="0">
              <a:spcBef>
                <a:spcPts val="0"/>
              </a:spcBef>
              <a:spcAft>
                <a:spcPts val="0"/>
              </a:spcAft>
              <a:buNone/>
            </a:pPr>
            <a:endParaRPr/>
          </a:p>
          <a:p>
            <a:pPr marL="0" lvl="0" indent="0" algn="l" rtl="0">
              <a:spcBef>
                <a:spcPts val="0"/>
              </a:spcBef>
              <a:spcAft>
                <a:spcPts val="0"/>
              </a:spcAft>
              <a:buNone/>
            </a:pPr>
            <a:r>
              <a:rPr lang="en-US"/>
              <a:t>[Air pressure, temperature and weather patterns]</a:t>
            </a:r>
            <a:endParaRPr/>
          </a:p>
        </p:txBody>
      </p:sp>
      <p:sp>
        <p:nvSpPr>
          <p:cNvPr id="271" name="Google Shape;27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weather maps.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slide is an example of an explicit cue used at the beginning of a step to make it easy for students to follow along and be prepared to engage in the next part of the lesson. </a:t>
            </a:r>
            <a:endParaRPr/>
          </a:p>
        </p:txBody>
      </p:sp>
      <p:sp>
        <p:nvSpPr>
          <p:cNvPr id="281" name="Google Shape;28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p:txBody>
      </p:sp>
      <p:sp>
        <p:nvSpPr>
          <p:cNvPr id="289" name="Google Shape;28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98" name="Google Shape;29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take a closer look at this weather map and learn about what information it is telling you.</a:t>
            </a:r>
            <a:endParaRPr/>
          </a:p>
        </p:txBody>
      </p:sp>
      <p:sp>
        <p:nvSpPr>
          <p:cNvPr id="305" name="Google Shape;30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H’s are showing areas where there is high air pressure. The L’s are showing areas where there is lower air pressure.</a:t>
            </a:r>
            <a:endParaRPr/>
          </a:p>
        </p:txBody>
      </p:sp>
      <p:sp>
        <p:nvSpPr>
          <p:cNvPr id="312" name="Google Shape;31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pressure is the amount of force being exerted on the earth. </a:t>
            </a:r>
            <a:endParaRPr/>
          </a:p>
        </p:txBody>
      </p:sp>
      <p:sp>
        <p:nvSpPr>
          <p:cNvPr id="323" name="Google Shape;32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low air pressure usually means clouds and rain or other precipitation.</a:t>
            </a:r>
            <a:endParaRPr/>
          </a:p>
        </p:txBody>
      </p:sp>
      <p:sp>
        <p:nvSpPr>
          <p:cNvPr id="331" name="Google Shape;33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High pressure usually means good weather, fewer clouds and less precipitation.</a:t>
            </a:r>
            <a:endParaRPr/>
          </a:p>
        </p:txBody>
      </p:sp>
      <p:sp>
        <p:nvSpPr>
          <p:cNvPr id="339" name="Google Shape;33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by looking at high and low pressure on a weather map, we can predict the weather.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visual helps make science thinking visible through a scientific model as the teachers helps students to infer what is happening in a system based on data. This important to help support an ongoing change in student thinking as they understand what the model represents. </a:t>
            </a:r>
            <a:endParaRPr/>
          </a:p>
        </p:txBody>
      </p:sp>
      <p:sp>
        <p:nvSpPr>
          <p:cNvPr id="347" name="Google Shape;34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are weather maps important and what can they help us predict?</a:t>
            </a:r>
            <a:r>
              <a:rPr lang="en-US"/>
              <a:t> </a:t>
            </a: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why weather maps are important is a great way to activate and elicit student ideas and prior knowledge. This type of activity is evidence of the teacher planning for students’ engagement with science ideas. </a:t>
            </a:r>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58" name="Google Shape;35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weather map show us? </a:t>
            </a:r>
            <a:endParaRPr/>
          </a:p>
          <a:p>
            <a:pPr marL="0" lvl="0" indent="0" algn="l" rtl="0">
              <a:spcBef>
                <a:spcPts val="0"/>
              </a:spcBef>
              <a:spcAft>
                <a:spcPts val="0"/>
              </a:spcAft>
              <a:buNone/>
            </a:pPr>
            <a:endParaRPr/>
          </a:p>
          <a:p>
            <a:pPr marL="0" lvl="0" indent="0" algn="l" rtl="0">
              <a:spcBef>
                <a:spcPts val="0"/>
              </a:spcBef>
              <a:spcAft>
                <a:spcPts val="0"/>
              </a:spcAft>
              <a:buNone/>
            </a:pPr>
            <a:r>
              <a:rPr lang="en-US"/>
              <a:t>[A weather map is a diagram that shows current weather conditions for a wide geographic area. This information is collected from observations from specific locations within the area of the map.]</a:t>
            </a:r>
            <a:endParaRPr/>
          </a:p>
        </p:txBody>
      </p:sp>
      <p:sp>
        <p:nvSpPr>
          <p:cNvPr id="364" name="Google Shape;36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the H and the L stand for on a weather map? </a:t>
            </a:r>
            <a:endParaRPr/>
          </a:p>
          <a:p>
            <a:pPr marL="0" lvl="0" indent="0" algn="l" rtl="0">
              <a:spcBef>
                <a:spcPts val="0"/>
              </a:spcBef>
              <a:spcAft>
                <a:spcPts val="0"/>
              </a:spcAft>
              <a:buNone/>
            </a:pPr>
            <a:endParaRPr/>
          </a:p>
          <a:p>
            <a:pPr marL="0" lvl="0" indent="0" algn="l" rtl="0">
              <a:spcBef>
                <a:spcPts val="0"/>
              </a:spcBef>
              <a:spcAft>
                <a:spcPts val="0"/>
              </a:spcAft>
              <a:buNone/>
            </a:pPr>
            <a:r>
              <a:rPr lang="en-US"/>
              <a:t>[High air pressure and low air pressure]</a:t>
            </a:r>
            <a:endParaRPr/>
          </a:p>
        </p:txBody>
      </p:sp>
      <p:sp>
        <p:nvSpPr>
          <p:cNvPr id="372" name="Google Shape;37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there will be if there is low air pressure?</a:t>
            </a:r>
            <a:endParaRPr/>
          </a:p>
          <a:p>
            <a:pPr marL="0" lvl="0" indent="0" algn="l" rtl="0">
              <a:spcBef>
                <a:spcPts val="0"/>
              </a:spcBef>
              <a:spcAft>
                <a:spcPts val="0"/>
              </a:spcAft>
              <a:buNone/>
            </a:pPr>
            <a:endParaRPr/>
          </a:p>
          <a:p>
            <a:pPr marL="0" lvl="0" indent="0" algn="l" rtl="0">
              <a:spcBef>
                <a:spcPts val="0"/>
              </a:spcBef>
              <a:spcAft>
                <a:spcPts val="0"/>
              </a:spcAft>
              <a:buNone/>
            </a:pPr>
            <a:r>
              <a:rPr lang="en-US"/>
              <a:t>[A low air pressure usually means clouds and rain or other precipitation.]</a:t>
            </a:r>
            <a:endParaRPr/>
          </a:p>
        </p:txBody>
      </p:sp>
      <p:sp>
        <p:nvSpPr>
          <p:cNvPr id="380" name="Google Shape;380;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if there is high air pressure?</a:t>
            </a:r>
            <a:endParaRPr/>
          </a:p>
          <a:p>
            <a:pPr marL="0" lvl="0" indent="0" algn="l" rtl="0">
              <a:spcBef>
                <a:spcPts val="0"/>
              </a:spcBef>
              <a:spcAft>
                <a:spcPts val="0"/>
              </a:spcAft>
              <a:buNone/>
            </a:pPr>
            <a:endParaRPr/>
          </a:p>
          <a:p>
            <a:pPr marL="0" lvl="0" indent="0" algn="l" rtl="0">
              <a:spcBef>
                <a:spcPts val="0"/>
              </a:spcBef>
              <a:spcAft>
                <a:spcPts val="0"/>
              </a:spcAft>
              <a:buNone/>
            </a:pPr>
            <a:r>
              <a:rPr lang="en-US"/>
              <a:t>[High pressure usually means good weather, fewer clouds and less precipitation.]</a:t>
            </a:r>
            <a:endParaRPr/>
          </a:p>
        </p:txBody>
      </p:sp>
      <p:sp>
        <p:nvSpPr>
          <p:cNvPr id="388" name="Google Shape;388;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can we predict weather by looking at the weather map?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can predict weather by looking at the L and H (low and high air pressure)</a:t>
            </a:r>
            <a:endParaRPr/>
          </a:p>
          <a:p>
            <a:pPr marL="0" marR="0" lvl="0" indent="0" algn="l" rtl="0">
              <a:lnSpc>
                <a:spcPct val="100000"/>
              </a:lnSpc>
              <a:spcBef>
                <a:spcPts val="0"/>
              </a:spcBef>
              <a:spcAft>
                <a:spcPts val="0"/>
              </a:spcAft>
              <a:buClr>
                <a:schemeClr val="dk1"/>
              </a:buClr>
              <a:buSzPts val="1200"/>
              <a:buFont typeface="Calibri"/>
              <a:buNone/>
            </a:pPr>
            <a:r>
              <a:rPr lang="en-US"/>
              <a:t>In places where there are L’s (low air pressure) we can predict means clouds and rain or other precipitation.</a:t>
            </a:r>
            <a:endParaRPr/>
          </a:p>
          <a:p>
            <a:pPr marL="0" marR="0" lvl="0" indent="0" algn="l" rtl="0">
              <a:lnSpc>
                <a:spcPct val="100000"/>
              </a:lnSpc>
              <a:spcBef>
                <a:spcPts val="0"/>
              </a:spcBef>
              <a:spcAft>
                <a:spcPts val="0"/>
              </a:spcAft>
              <a:buClr>
                <a:schemeClr val="dk1"/>
              </a:buClr>
              <a:buSzPts val="1200"/>
              <a:buFont typeface="Calibri"/>
              <a:buNone/>
            </a:pPr>
            <a:r>
              <a:rPr lang="en-US"/>
              <a:t>In places where there are H’s (high air pressure) we can predict good weather, fewer clouds and less precipitation.]</a:t>
            </a:r>
            <a:endParaRPr/>
          </a:p>
          <a:p>
            <a:pPr marL="0" lvl="0" indent="0" algn="l" rtl="0">
              <a:spcBef>
                <a:spcPts val="0"/>
              </a:spcBef>
              <a:spcAft>
                <a:spcPts val="0"/>
              </a:spcAft>
              <a:buNone/>
            </a:pPr>
            <a:endParaRPr/>
          </a:p>
        </p:txBody>
      </p:sp>
      <p:sp>
        <p:nvSpPr>
          <p:cNvPr id="396" name="Google Shape;39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weather maps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Again, here is an explicit cue to make it easier for students to follow along and be prepared to engage in the next part of the lesson.</a:t>
            </a:r>
            <a:endParaRPr/>
          </a:p>
        </p:txBody>
      </p:sp>
      <p:sp>
        <p:nvSpPr>
          <p:cNvPr id="408" name="Google Shape;40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 weather map. It is more colorful than the first one we looked at, but it is still a weather map. We can see where the high pressure and low pressure is, so this is a weather map. </a:t>
            </a:r>
            <a:endParaRPr/>
          </a:p>
        </p:txBody>
      </p:sp>
      <p:sp>
        <p:nvSpPr>
          <p:cNvPr id="415" name="Google Shape;41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one looks a little different, but is it still a weather map? Yes! Why is it still a weather map? (Answer: It tells us where the high and low pressure is). </a:t>
            </a:r>
            <a:endParaRPr/>
          </a:p>
        </p:txBody>
      </p:sp>
      <p:sp>
        <p:nvSpPr>
          <p:cNvPr id="423" name="Google Shape;42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31" name="Google Shape;431;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weather maps, and how it relates to our big question.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Taking a moment to allow students to generate and share their predictions as to what will happen during a demonstration is a great way to allow them to problem solve and demonstrate their understanding.</a:t>
            </a:r>
            <a:endParaRPr/>
          </a:p>
        </p:txBody>
      </p:sp>
      <p:sp>
        <p:nvSpPr>
          <p:cNvPr id="133" name="Google Shape;13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Yes! It is a weather map. We can’t see where there is high and low pressure, but we can still use the images to tell us something about the weather on this map. We can see where there is rain, snow, clouds, sunshine, etc. This is just a more simple example of a weather map. </a:t>
            </a:r>
            <a:endParaRPr/>
          </a:p>
          <a:p>
            <a:pPr marL="0" lvl="0" indent="0" algn="l" rtl="0">
              <a:spcBef>
                <a:spcPts val="0"/>
              </a:spcBef>
              <a:spcAft>
                <a:spcPts val="0"/>
              </a:spcAft>
              <a:buNone/>
            </a:pPr>
            <a:br>
              <a:rPr lang="en-US"/>
            </a:br>
            <a:br>
              <a:rPr lang="en-US"/>
            </a:br>
            <a:endParaRPr/>
          </a:p>
        </p:txBody>
      </p:sp>
      <p:sp>
        <p:nvSpPr>
          <p:cNvPr id="437" name="Google Shape;43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Because it tells us information about the weather. We can see where there is fog, rain, etc and where there is high and low pressure. We could use this weather map to predict information about the weather </a:t>
            </a:r>
            <a:endParaRPr/>
          </a:p>
          <a:p>
            <a:pPr marL="0" lvl="0" indent="0" algn="l" rtl="0">
              <a:spcBef>
                <a:spcPts val="0"/>
              </a:spcBef>
              <a:spcAft>
                <a:spcPts val="0"/>
              </a:spcAft>
              <a:buNone/>
            </a:pPr>
            <a:br>
              <a:rPr lang="en-US"/>
            </a:br>
            <a:br>
              <a:rPr lang="en-US"/>
            </a:br>
            <a:endParaRPr/>
          </a:p>
        </p:txBody>
      </p:sp>
      <p:sp>
        <p:nvSpPr>
          <p:cNvPr id="445" name="Google Shape;44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It tells us where there is high pressure (H) and low pressure (L)</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The slides in this section were a great opportunity to press students for evidence-based explanations. Using scientific argument to make and justify claims based on the evidence presented in the model is a way for students to authentically engage in scientific practices while making sense of what a weather map is.</a:t>
            </a:r>
            <a:br>
              <a:rPr lang="en-US"/>
            </a:br>
            <a:br>
              <a:rPr lang="en-US"/>
            </a:br>
            <a:br>
              <a:rPr lang="en-US"/>
            </a:br>
            <a:br>
              <a:rPr lang="en-US"/>
            </a:br>
            <a:endParaRPr/>
          </a:p>
        </p:txBody>
      </p:sp>
      <p:sp>
        <p:nvSpPr>
          <p:cNvPr id="453" name="Google Shape;45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weather maps</a:t>
            </a:r>
            <a:r>
              <a:rPr lang="en-US"/>
              <a:t>.  </a:t>
            </a:r>
            <a:endParaRPr/>
          </a:p>
        </p:txBody>
      </p:sp>
      <p:sp>
        <p:nvSpPr>
          <p:cNvPr id="461" name="Google Shape;46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this example. Is this an example of a weather map? No, because it does not tell us anything about the weather. It is just a regular map of the U.S. </a:t>
            </a:r>
            <a:endParaRPr/>
          </a:p>
        </p:txBody>
      </p:sp>
      <p:sp>
        <p:nvSpPr>
          <p:cNvPr id="468" name="Google Shape;46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weather map? No, it is a globe, which is a 3D model of a map of the world. It doesn’t tell us anything about weather.</a:t>
            </a:r>
            <a:endParaRPr/>
          </a:p>
        </p:txBody>
      </p:sp>
      <p:sp>
        <p:nvSpPr>
          <p:cNvPr id="476" name="Google Shape;47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Finally is this a weather map? No, it is a road map. It can tell you which roads to drive on but it can’t tell you anything about the weather. </a:t>
            </a:r>
            <a:endParaRPr/>
          </a:p>
        </p:txBody>
      </p:sp>
      <p:sp>
        <p:nvSpPr>
          <p:cNvPr id="484" name="Google Shape;48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92" name="Google Shape;49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this not an example of a weather map?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This is not a weather map because it does not tell us anything about the weather. We don’t know anything about low or high pressure, wind patterns, stormy/clear weather etc. This is still a map because we see an area of land represented, but this is actually a road map because it shows you where to go instead of the weather. ]</a:t>
            </a:r>
            <a:endParaRPr/>
          </a:p>
          <a:p>
            <a:pPr marL="0" lvl="0" indent="0" algn="l" rtl="0">
              <a:spcBef>
                <a:spcPts val="0"/>
              </a:spcBef>
              <a:spcAft>
                <a:spcPts val="0"/>
              </a:spcAft>
              <a:buNone/>
            </a:pPr>
            <a:br>
              <a:rPr lang="en-US"/>
            </a:br>
            <a:br>
              <a:rPr lang="en-US"/>
            </a:br>
            <a:endParaRPr/>
          </a:p>
        </p:txBody>
      </p:sp>
      <p:sp>
        <p:nvSpPr>
          <p:cNvPr id="498" name="Google Shape;49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 weather map? Why or why not?</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This is NOT a weather map because it does not tell us anything about the weather. This is simply a regular map.</a:t>
            </a:r>
            <a:r>
              <a:rPr lang="en-US"/>
              <a:t>]</a:t>
            </a:r>
            <a:endParaRPr/>
          </a:p>
          <a:p>
            <a:pPr marL="0" lvl="0" indent="0" algn="l" rtl="0">
              <a:spcBef>
                <a:spcPts val="0"/>
              </a:spcBef>
              <a:spcAft>
                <a:spcPts val="0"/>
              </a:spcAft>
              <a:buNone/>
            </a:pPr>
            <a:br>
              <a:rPr lang="en-US"/>
            </a:br>
            <a:br>
              <a:rPr lang="en-US"/>
            </a:br>
            <a:endParaRPr>
              <a:solidFill>
                <a:schemeClr val="dk1"/>
              </a:solidFill>
            </a:endParaRPr>
          </a:p>
        </p:txBody>
      </p:sp>
      <p:sp>
        <p:nvSpPr>
          <p:cNvPr id="506" name="Google Shape;50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42" name="Google Shape;14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differences between these two maps?</a:t>
            </a:r>
            <a:br>
              <a:rPr lang="en-US"/>
            </a:br>
            <a:br>
              <a:rPr lang="en-US"/>
            </a:br>
            <a:r>
              <a:rPr lang="en-US"/>
              <a:t>[</a:t>
            </a:r>
            <a:r>
              <a:rPr lang="en-US" sz="1200" b="0" i="0" u="none" strike="noStrike">
                <a:solidFill>
                  <a:schemeClr val="dk1"/>
                </a:solidFill>
                <a:latin typeface="Calibri"/>
                <a:ea typeface="Calibri"/>
                <a:cs typeface="Calibri"/>
                <a:sym typeface="Calibri"/>
              </a:rPr>
              <a:t>The map on the left is a regular map of the U.S. The map on the right does show U.S. states, but it is a weather map because it shows the weather in different places, wind patterns, and high/low pressure areas, so this is how it is different from the regular map on the left.] </a:t>
            </a:r>
            <a:endParaRPr/>
          </a:p>
          <a:p>
            <a:pPr marL="0" lvl="0" indent="0" algn="l" rtl="0">
              <a:spcBef>
                <a:spcPts val="0"/>
              </a:spcBef>
              <a:spcAft>
                <a:spcPts val="0"/>
              </a:spcAft>
              <a:buNone/>
            </a:pPr>
            <a:br>
              <a:rPr lang="en-US"/>
            </a:br>
            <a:br>
              <a:rPr lang="en-US"/>
            </a:br>
            <a:endParaRPr>
              <a:solidFill>
                <a:schemeClr val="dk1"/>
              </a:solidFill>
            </a:endParaRPr>
          </a:p>
        </p:txBody>
      </p:sp>
      <p:sp>
        <p:nvSpPr>
          <p:cNvPr id="514" name="Google Shape;51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break down the term weather map.</a:t>
            </a:r>
            <a:endParaRPr/>
          </a:p>
        </p:txBody>
      </p:sp>
      <p:sp>
        <p:nvSpPr>
          <p:cNvPr id="523" name="Google Shape;52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31bdafed1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d31bdafed1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the meaning of our two words and then try to put them together. We know weather means the conditions of the atmosphere at a certain time and place. </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Using clear and concise language in this slide, and the following slides in this section, is a great way to ensure students are able to follow along and understand the content.</a:t>
            </a:r>
            <a:endParaRPr/>
          </a:p>
        </p:txBody>
      </p:sp>
      <p:sp>
        <p:nvSpPr>
          <p:cNvPr id="530" name="Google Shape;530;gd31bdafed1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d31bdafed1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d31bdafed1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map is a diagram of a large area of land (geographical area).</a:t>
            </a:r>
            <a:endParaRPr/>
          </a:p>
        </p:txBody>
      </p:sp>
      <p:sp>
        <p:nvSpPr>
          <p:cNvPr id="542" name="Google Shape;542;gd31bdafed1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if we put these two words together, we know that a weather map is a diagram that shows the current weather conditions for a wide geographic area. </a:t>
            </a:r>
            <a:endParaRPr/>
          </a:p>
        </p:txBody>
      </p:sp>
      <p:sp>
        <p:nvSpPr>
          <p:cNvPr id="553" name="Google Shape;55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67" name="Google Shape;56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word “weather map” what does the word part weather mean?</a:t>
            </a:r>
            <a:br>
              <a:rPr lang="en-US"/>
            </a:br>
            <a:br>
              <a:rPr lang="en-US"/>
            </a:br>
            <a:r>
              <a:rPr lang="en-US"/>
              <a:t>[</a:t>
            </a:r>
            <a:r>
              <a:rPr lang="en-US" sz="1200" b="0" i="0" u="none" strike="noStrike">
                <a:solidFill>
                  <a:schemeClr val="dk1"/>
                </a:solidFill>
                <a:latin typeface="Calibri"/>
                <a:ea typeface="Calibri"/>
                <a:cs typeface="Calibri"/>
                <a:sym typeface="Calibri"/>
              </a:rPr>
              <a:t>Conditions of the atmosphere at a certain time and place]</a:t>
            </a:r>
            <a:endParaRPr/>
          </a:p>
          <a:p>
            <a:pPr marL="0" lvl="0" indent="0" algn="l" rtl="0">
              <a:spcBef>
                <a:spcPts val="0"/>
              </a:spcBef>
              <a:spcAft>
                <a:spcPts val="0"/>
              </a:spcAft>
              <a:buNone/>
            </a:pPr>
            <a:br>
              <a:rPr lang="en-US"/>
            </a:br>
            <a:br>
              <a:rPr lang="en-US"/>
            </a:br>
            <a:endParaRPr>
              <a:solidFill>
                <a:schemeClr val="dk1"/>
              </a:solidFill>
            </a:endParaRPr>
          </a:p>
        </p:txBody>
      </p:sp>
      <p:sp>
        <p:nvSpPr>
          <p:cNvPr id="573" name="Google Shape;573;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word “weather map” what does the word part map mean?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Diagram of a large area of land (geographical area)]</a:t>
            </a:r>
            <a:endParaRPr/>
          </a:p>
          <a:p>
            <a:pPr marL="0" lvl="0" indent="0" algn="l" rtl="0">
              <a:spcBef>
                <a:spcPts val="0"/>
              </a:spcBef>
              <a:spcAft>
                <a:spcPts val="0"/>
              </a:spcAft>
              <a:buNone/>
            </a:pPr>
            <a:br>
              <a:rPr lang="en-US"/>
            </a:br>
            <a:br>
              <a:rPr lang="en-US"/>
            </a:br>
            <a:endParaRPr>
              <a:solidFill>
                <a:schemeClr val="dk1"/>
              </a:solidFill>
            </a:endParaRPr>
          </a:p>
        </p:txBody>
      </p:sp>
      <p:sp>
        <p:nvSpPr>
          <p:cNvPr id="583" name="Google Shape;58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 know what weather means and what map means, how does this help us remember what a weather map is?</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that weather is the conditions of the atmosphere at a certain time and place and map is a diagram of a large area of land (geographical area) so when you put it all together a weather map is a diagram that shows current weather conditions for a wide geographic area.]</a:t>
            </a:r>
            <a:br>
              <a:rPr lang="en-US"/>
            </a:br>
            <a:br>
              <a:rPr lang="en-US"/>
            </a:br>
            <a:endParaRPr>
              <a:solidFill>
                <a:schemeClr val="dk1"/>
              </a:solidFill>
            </a:endParaRPr>
          </a:p>
        </p:txBody>
      </p:sp>
      <p:sp>
        <p:nvSpPr>
          <p:cNvPr id="594" name="Google Shape;59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weather map show us? </a:t>
            </a:r>
            <a:endParaRPr/>
          </a:p>
          <a:p>
            <a:pPr marL="0" lvl="0" indent="0" algn="l" rtl="0">
              <a:spcBef>
                <a:spcPts val="0"/>
              </a:spcBef>
              <a:spcAft>
                <a:spcPts val="0"/>
              </a:spcAft>
              <a:buNone/>
            </a:pPr>
            <a:endParaRPr/>
          </a:p>
          <a:p>
            <a:pPr marL="0" lvl="0" indent="0" algn="l" rtl="0">
              <a:spcBef>
                <a:spcPts val="0"/>
              </a:spcBef>
              <a:spcAft>
                <a:spcPts val="0"/>
              </a:spcAft>
              <a:buNone/>
            </a:pPr>
            <a:r>
              <a:rPr lang="en-US"/>
              <a:t>[A weather map is a  diagram that  shows current weather conditions for a wide geographic area. This information is collected from observations from specific locations within the area of the map.]</a:t>
            </a:r>
            <a:endParaRPr/>
          </a:p>
        </p:txBody>
      </p:sp>
      <p:sp>
        <p:nvSpPr>
          <p:cNvPr id="609" name="Google Shape;60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different symbols tell us on a weather map?</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They tell us something about the weather: sunny, fog, rain, mist, etc.] </a:t>
            </a:r>
            <a:endParaRPr/>
          </a:p>
          <a:p>
            <a:pPr marL="0" lvl="0" indent="0" algn="l" rtl="0">
              <a:spcBef>
                <a:spcPts val="0"/>
              </a:spcBef>
              <a:spcAft>
                <a:spcPts val="0"/>
              </a:spcAft>
              <a:buNone/>
            </a:pPr>
            <a:br>
              <a:rPr lang="en-US"/>
            </a:br>
            <a:br>
              <a:rPr lang="en-US"/>
            </a:b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there will be if there is low pressure? </a:t>
            </a:r>
            <a:endParaRPr/>
          </a:p>
          <a:p>
            <a:pPr marL="0" lvl="0" indent="0" algn="l" rtl="0">
              <a:spcBef>
                <a:spcPts val="0"/>
              </a:spcBef>
              <a:spcAft>
                <a:spcPts val="0"/>
              </a:spcAft>
              <a:buNone/>
            </a:pPr>
            <a:endParaRPr/>
          </a:p>
          <a:p>
            <a:pPr marL="0" lvl="0" indent="0" algn="l" rtl="0">
              <a:spcBef>
                <a:spcPts val="0"/>
              </a:spcBef>
              <a:spcAft>
                <a:spcPts val="0"/>
              </a:spcAft>
              <a:buNone/>
            </a:pPr>
            <a:r>
              <a:rPr lang="en-US"/>
              <a:t>[A low air pressure usually means clouds and rain or other precipitation.]</a:t>
            </a:r>
            <a:endParaRPr/>
          </a:p>
        </p:txBody>
      </p:sp>
      <p:sp>
        <p:nvSpPr>
          <p:cNvPr id="617" name="Google Shape;617;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kind of weather can we predict if there is high pressure? </a:t>
            </a:r>
            <a:endParaRPr/>
          </a:p>
          <a:p>
            <a:pPr marL="0" lvl="0" indent="0" algn="l" rtl="0">
              <a:spcBef>
                <a:spcPts val="0"/>
              </a:spcBef>
              <a:spcAft>
                <a:spcPts val="0"/>
              </a:spcAft>
              <a:buNone/>
            </a:pPr>
            <a:endParaRPr/>
          </a:p>
          <a:p>
            <a:pPr marL="0" lvl="0" indent="0" algn="l" rtl="0">
              <a:spcBef>
                <a:spcPts val="0"/>
              </a:spcBef>
              <a:spcAft>
                <a:spcPts val="0"/>
              </a:spcAft>
              <a:buNone/>
            </a:pPr>
            <a:r>
              <a:rPr lang="en-US"/>
              <a:t>[High pressure usually means good weather, fewer clouds and less precipitation.]</a:t>
            </a:r>
            <a:endParaRPr/>
          </a:p>
        </p:txBody>
      </p:sp>
      <p:sp>
        <p:nvSpPr>
          <p:cNvPr id="625" name="Google Shape;625;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d31bdafed1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d31bdafed1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Take a look outside the window, or recall the weather when you were last outside. Based on the conditions, do you think it was low or high pressure?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33" name="Google Shape;633;gd31bdafed1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can we predict the weather by looking at a weather map?</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can predict weather by looking at the L and H (low and high air pressure)</a:t>
            </a:r>
            <a:endParaRPr/>
          </a:p>
          <a:p>
            <a:pPr marL="0" marR="0" lvl="0" indent="0" algn="l" rtl="0">
              <a:lnSpc>
                <a:spcPct val="100000"/>
              </a:lnSpc>
              <a:spcBef>
                <a:spcPts val="0"/>
              </a:spcBef>
              <a:spcAft>
                <a:spcPts val="0"/>
              </a:spcAft>
              <a:buClr>
                <a:schemeClr val="dk1"/>
              </a:buClr>
              <a:buSzPts val="1200"/>
              <a:buFont typeface="Calibri"/>
              <a:buNone/>
            </a:pPr>
            <a:r>
              <a:rPr lang="en-US"/>
              <a:t>In places where there are L’s (low air pressure) we can predict means clouds and rain or other precipitation.</a:t>
            </a:r>
            <a:endParaRPr/>
          </a:p>
          <a:p>
            <a:pPr marL="0" marR="0" lvl="0" indent="0" algn="l" rtl="0">
              <a:lnSpc>
                <a:spcPct val="100000"/>
              </a:lnSpc>
              <a:spcBef>
                <a:spcPts val="0"/>
              </a:spcBef>
              <a:spcAft>
                <a:spcPts val="0"/>
              </a:spcAft>
              <a:buClr>
                <a:schemeClr val="dk1"/>
              </a:buClr>
              <a:buSzPts val="1200"/>
              <a:buFont typeface="Calibri"/>
              <a:buNone/>
            </a:pPr>
            <a:r>
              <a:rPr lang="en-US"/>
              <a:t>In places where there are H’s (high air pressure) we can predict good weather, fewer clouds and less precipitation.]</a:t>
            </a:r>
            <a:endParaRPr/>
          </a:p>
          <a:p>
            <a:pPr marL="0" lvl="0" indent="0" algn="l" rtl="0">
              <a:spcBef>
                <a:spcPts val="0"/>
              </a:spcBef>
              <a:spcAft>
                <a:spcPts val="0"/>
              </a:spcAft>
              <a:buNone/>
            </a:pPr>
            <a:endParaRPr/>
          </a:p>
        </p:txBody>
      </p:sp>
      <p:sp>
        <p:nvSpPr>
          <p:cNvPr id="641" name="Google Shape;641;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this an example of a weather map?</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Because it tells us information about the weather. We can see where there is fog, rain, etc and where there is high and low pressure. We could use this weather map to predict information about the weather</a:t>
            </a:r>
            <a:r>
              <a:rPr lang="en-US"/>
              <a:t>.]</a:t>
            </a:r>
            <a:endParaRPr/>
          </a:p>
          <a:p>
            <a:pPr marL="0" lvl="0" indent="0" algn="l" rtl="0">
              <a:spcBef>
                <a:spcPts val="0"/>
              </a:spcBef>
              <a:spcAft>
                <a:spcPts val="0"/>
              </a:spcAft>
              <a:buNone/>
            </a:pPr>
            <a:br>
              <a:rPr lang="en-US"/>
            </a:br>
            <a:br>
              <a:rPr lang="en-US"/>
            </a:br>
            <a:endParaRPr/>
          </a:p>
        </p:txBody>
      </p:sp>
      <p:sp>
        <p:nvSpPr>
          <p:cNvPr id="653" name="Google Shape;65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weather map? How can you tell?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This is NOT a weather map because it does not tell us anything about the weather. This is simply a regular map.</a:t>
            </a:r>
            <a:r>
              <a:rPr lang="en-US"/>
              <a:t>]</a:t>
            </a:r>
            <a:endParaRPr/>
          </a:p>
          <a:p>
            <a:pPr marL="0" lvl="0" indent="0" algn="l" rtl="0">
              <a:spcBef>
                <a:spcPts val="0"/>
              </a:spcBef>
              <a:spcAft>
                <a:spcPts val="0"/>
              </a:spcAft>
              <a:buNone/>
            </a:pPr>
            <a:br>
              <a:rPr lang="en-US"/>
            </a:br>
            <a:br>
              <a:rPr lang="en-US"/>
            </a:br>
            <a:endParaRPr>
              <a:solidFill>
                <a:schemeClr val="dk1"/>
              </a:solidFill>
            </a:endParaRPr>
          </a:p>
        </p:txBody>
      </p:sp>
      <p:sp>
        <p:nvSpPr>
          <p:cNvPr id="661" name="Google Shape;66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the word parts of weather map mean? </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that weather is the conditions of the atmosphere at a certain time and place and map is a diagram of a large area of land (geographical area) so when you put it all together a weather map is a diagram that shows current weather conditions for a wide geographic area.] </a:t>
            </a:r>
            <a:br>
              <a:rPr lang="en-US"/>
            </a:br>
            <a:br>
              <a:rPr lang="en-US"/>
            </a:br>
            <a:endParaRPr>
              <a:solidFill>
                <a:schemeClr val="dk1"/>
              </a:solidFill>
            </a:endParaRPr>
          </a:p>
        </p:txBody>
      </p:sp>
      <p:sp>
        <p:nvSpPr>
          <p:cNvPr id="669" name="Google Shape;669;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84" name="Google Shape;68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Throughout these slides, the teacher can not only introduce an example of a term but also show images to go along with it. This is a great way to help students to make connections.  </a:t>
            </a:r>
            <a:endParaRPr/>
          </a:p>
        </p:txBody>
      </p:sp>
      <p:sp>
        <p:nvSpPr>
          <p:cNvPr id="691" name="Google Shape;691;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a:t>
            </a:r>
            <a:r>
              <a:rPr lang="en-US" sz="1100"/>
              <a:t>This activity provides students with rich opportunities to create and use models to demonstrate their understanding of weather maps. Developing and using models through the gizmo simulation is a great way to allow students to apply their understanding of the model to a new situation by modifying the weather map based on new variables and information. </a:t>
            </a:r>
            <a:endParaRPr/>
          </a:p>
        </p:txBody>
      </p:sp>
      <p:sp>
        <p:nvSpPr>
          <p:cNvPr id="699" name="Google Shape;699;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UV Index important?</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It tells us how dangerous it is to be outside because of the sun → when you need to wear sunscreen or if it is high when you need to stay inside to be safe</a:t>
            </a:r>
            <a:r>
              <a:rPr lang="en-US"/>
              <a:t>.]</a:t>
            </a:r>
            <a:br>
              <a:rPr lang="en-US"/>
            </a:br>
            <a:br>
              <a:rPr lang="en-US"/>
            </a:br>
            <a:endParaRPr/>
          </a:p>
        </p:txBody>
      </p:sp>
      <p:sp>
        <p:nvSpPr>
          <p:cNvPr id="156" name="Google Shape;15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a:t>
            </a:r>
            <a:r>
              <a:rPr lang="en-US" b="1"/>
              <a:t> Why are weather maps important, and what can they help us predict? </a:t>
            </a:r>
            <a:endParaRPr b="1"/>
          </a:p>
          <a:p>
            <a:pPr marL="0" lvl="0" indent="0" algn="l" rtl="0">
              <a:spcBef>
                <a:spcPts val="0"/>
              </a:spcBef>
              <a:spcAft>
                <a:spcPts val="0"/>
              </a:spcAft>
              <a:buNone/>
            </a:pPr>
            <a:endParaRPr b="0"/>
          </a:p>
          <a:p>
            <a:pPr marL="0" lvl="0" indent="0" algn="l" rtl="0">
              <a:spcBef>
                <a:spcPts val="0"/>
              </a:spcBef>
              <a:spcAft>
                <a:spcPts val="0"/>
              </a:spcAft>
              <a:buNone/>
            </a:pPr>
            <a:r>
              <a:rPr lang="en-US" b="0"/>
              <a:t>Let’s look at our big question again. Were our hypotheses correct? What did we learn/have to change about our hypotheses? </a:t>
            </a:r>
            <a:endParaRPr/>
          </a:p>
        </p:txBody>
      </p:sp>
      <p:sp>
        <p:nvSpPr>
          <p:cNvPr id="710" name="Google Shape;71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719" name="Google Shape;71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31bdafed1_0_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d31bdafed1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34" name="Google Shape;734;gd31bdafed1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learn about Fronts.</a:t>
            </a:r>
            <a:endParaRPr/>
          </a:p>
        </p:txBody>
      </p:sp>
      <p:sp>
        <p:nvSpPr>
          <p:cNvPr id="762" name="Google Shape;762;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are weather maps important, and what can they help us predict?</a:t>
            </a:r>
            <a:r>
              <a:rPr lang="en-US"/>
              <a:t> </a:t>
            </a:r>
            <a:endParaRPr/>
          </a:p>
          <a:p>
            <a:pPr marL="0" lvl="0" indent="0" algn="l" rtl="0">
              <a:spcBef>
                <a:spcPts val="0"/>
              </a:spcBef>
              <a:spcAft>
                <a:spcPts val="0"/>
              </a:spcAft>
              <a:buNone/>
            </a:pPr>
            <a:endParaRPr b="0"/>
          </a:p>
          <a:p>
            <a:pPr marL="0" lvl="0" indent="0" algn="l" rtl="0">
              <a:spcBef>
                <a:spcPts val="0"/>
              </a:spcBef>
              <a:spcAft>
                <a:spcPts val="0"/>
              </a:spcAft>
              <a:buNone/>
            </a:pPr>
            <a:r>
              <a:rPr lang="en-US" b="0"/>
              <a:t>What did we learn yesterday? What did we already know and what did we learn?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These questions are used to activate students’ prior knowledge. This will help students make important connections to new content. </a:t>
            </a:r>
            <a:endParaRPr/>
          </a:p>
        </p:txBody>
      </p:sp>
      <p:sp>
        <p:nvSpPr>
          <p:cNvPr id="771" name="Google Shape;771;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fronts, and how they relate to our big question. Use the questions on the following slides throughout the demonstration.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demonstration offers opportunities for students to more closely engage in carrying out investigations. Using the questions on the following slides throughout the demonstration offer students opportunity to demonstrate their understanding. This is important to ensure that they are making sense of this new content!</a:t>
            </a:r>
            <a:endParaRPr/>
          </a:p>
          <a:p>
            <a:pPr marL="0" lvl="0" indent="0" algn="l" rtl="0">
              <a:spcBef>
                <a:spcPts val="0"/>
              </a:spcBef>
              <a:spcAft>
                <a:spcPts val="0"/>
              </a:spcAft>
              <a:buNone/>
            </a:pPr>
            <a:endParaRPr/>
          </a:p>
        </p:txBody>
      </p:sp>
      <p:sp>
        <p:nvSpPr>
          <p:cNvPr id="780" name="Google Shape;780;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review everything we have reviewed so far!! </a:t>
            </a:r>
            <a:endParaRPr/>
          </a:p>
        </p:txBody>
      </p:sp>
      <p:sp>
        <p:nvSpPr>
          <p:cNvPr id="789" name="Google Shape;78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experiment what does the warm and cold water represent? </a:t>
            </a:r>
            <a:endParaRPr/>
          </a:p>
          <a:p>
            <a:pPr marL="0" lvl="0" indent="0" algn="l" rtl="0">
              <a:spcBef>
                <a:spcPts val="0"/>
              </a:spcBef>
              <a:spcAft>
                <a:spcPts val="0"/>
              </a:spcAft>
              <a:buNone/>
            </a:pPr>
            <a:r>
              <a:rPr lang="en-US"/>
              <a:t>Warm and cold fronts in the air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Frequent questions is a great way of chunking information. Breaking down the information into manageable parts for the students to comprehend will help keep students engaged! </a:t>
            </a:r>
            <a:endParaRPr/>
          </a:p>
        </p:txBody>
      </p:sp>
      <p:sp>
        <p:nvSpPr>
          <p:cNvPr id="795" name="Google Shape;795;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predict will happen when the barrier between the warm and cold water was removed?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students with opportunities to come up with their own predictions is a great way to get them thinking and generate their own hypotheses. </a:t>
            </a:r>
            <a:endParaRPr/>
          </a:p>
        </p:txBody>
      </p:sp>
      <p:sp>
        <p:nvSpPr>
          <p:cNvPr id="803" name="Google Shape;803;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Who relies on the weather forecast? </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b="0" i="0" u="none" strike="noStrike">
                <a:solidFill>
                  <a:schemeClr val="dk1"/>
                </a:solidFill>
                <a:latin typeface="Calibri"/>
                <a:ea typeface="Calibri"/>
                <a:cs typeface="Calibri"/>
                <a:sym typeface="Calibri"/>
              </a:rPr>
              <a:t>Everyone needs the weather forecast, but especially people whose jobs/hobbies need the weather like surfers, farmers, gardners, sailors, fishermen, </a:t>
            </a:r>
            <a:r>
              <a:rPr lang="en-US"/>
              <a:t>p</a:t>
            </a:r>
            <a:r>
              <a:rPr lang="en-US" sz="1200" b="0" i="0" u="none" strike="noStrike">
                <a:solidFill>
                  <a:schemeClr val="dk1"/>
                </a:solidFill>
                <a:latin typeface="Calibri"/>
                <a:ea typeface="Calibri"/>
                <a:cs typeface="Calibri"/>
                <a:sym typeface="Calibri"/>
              </a:rPr>
              <a:t>ilots, and outdoor construction workers</a:t>
            </a:r>
            <a:r>
              <a:rPr lang="en-US"/>
              <a:t>.]</a:t>
            </a:r>
            <a:endParaRPr/>
          </a:p>
        </p:txBody>
      </p:sp>
      <p:sp>
        <p:nvSpPr>
          <p:cNvPr id="168" name="Google Shape;1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this experiment show about warm and cold fronts in the air?</a:t>
            </a:r>
            <a:endParaRPr/>
          </a:p>
          <a:p>
            <a:pPr marL="0" lvl="0" indent="0" algn="l" rtl="0">
              <a:spcBef>
                <a:spcPts val="0"/>
              </a:spcBef>
              <a:spcAft>
                <a:spcPts val="0"/>
              </a:spcAft>
              <a:buNone/>
            </a:pPr>
            <a:endParaRPr/>
          </a:p>
          <a:p>
            <a:pPr marL="0" lvl="0" indent="0" algn="l" rtl="0">
              <a:spcBef>
                <a:spcPts val="0"/>
              </a:spcBef>
              <a:spcAft>
                <a:spcPts val="0"/>
              </a:spcAft>
              <a:buNone/>
            </a:pPr>
            <a:r>
              <a:rPr lang="en-US"/>
              <a:t>[It shows us that there is a boundary between warm and cold air because the warm air is moving in one direction and cold is moving in another.]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give multiple students an opportunity to respond. This helps with engagement and making sure that each student is grasping the content. Additionally, making and justifying claims in a science community (here, your classroom) through scientific argument (here, class discussion) is an important scientific practice!</a:t>
            </a:r>
            <a:endParaRPr/>
          </a:p>
        </p:txBody>
      </p:sp>
      <p:sp>
        <p:nvSpPr>
          <p:cNvPr id="811" name="Google Shape;811;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is a great opportunity to support ongoing change in student thinking before moving on. </a:t>
            </a:r>
            <a:endParaRPr/>
          </a:p>
        </p:txBody>
      </p:sp>
      <p:sp>
        <p:nvSpPr>
          <p:cNvPr id="819" name="Google Shape;81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Latitude lines run east to west but tell you directions north and south. </a:t>
            </a:r>
            <a:endParaRPr/>
          </a:p>
        </p:txBody>
      </p:sp>
      <p:sp>
        <p:nvSpPr>
          <p:cNvPr id="826" name="Google Shape;826;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equator is a latitude line that is equal distance from the north and south pole. </a:t>
            </a:r>
            <a:endParaRPr/>
          </a:p>
        </p:txBody>
      </p:sp>
      <p:sp>
        <p:nvSpPr>
          <p:cNvPr id="835" name="Google Shape;83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the conditions of the atmosphere at a certain time and place. </a:t>
            </a:r>
            <a:endParaRPr/>
          </a:p>
        </p:txBody>
      </p:sp>
      <p:sp>
        <p:nvSpPr>
          <p:cNvPr id="844" name="Google Shape;844;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pressure is the amount of force being exerted on the earth. This can affect the weather. </a:t>
            </a:r>
            <a:endParaRPr/>
          </a:p>
        </p:txBody>
      </p:sp>
      <p:sp>
        <p:nvSpPr>
          <p:cNvPr id="852" name="Google Shape;85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weather is affected by Air temperature. If it is below 32 it snows but above 32 we get rain!</a:t>
            </a:r>
            <a:endParaRPr/>
          </a:p>
        </p:txBody>
      </p:sp>
      <p:sp>
        <p:nvSpPr>
          <p:cNvPr id="860" name="Google Shape;860;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 patterns affect the weather by determining where hot and cold air blow. </a:t>
            </a:r>
            <a:endParaRPr/>
          </a:p>
        </p:txBody>
      </p:sp>
      <p:sp>
        <p:nvSpPr>
          <p:cNvPr id="868" name="Google Shape;868;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p:txBody>
      </p:sp>
      <p:sp>
        <p:nvSpPr>
          <p:cNvPr id="876" name="Google Shape;87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884" name="Google Shape;884;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Why do you think </a:t>
            </a:r>
            <a:r>
              <a:rPr lang="en-US"/>
              <a:t>a</a:t>
            </a:r>
            <a:r>
              <a:rPr lang="en-US" sz="1200" b="0" i="0" u="none" strike="noStrike">
                <a:solidFill>
                  <a:schemeClr val="dk1"/>
                </a:solidFill>
                <a:latin typeface="Calibri"/>
                <a:ea typeface="Calibri"/>
                <a:cs typeface="Calibri"/>
                <a:sym typeface="Calibri"/>
              </a:rPr>
              <a:t> weather map can be useful for you? </a:t>
            </a:r>
            <a:endParaRPr/>
          </a:p>
          <a:p>
            <a:pPr marL="0" lvl="0" indent="0" algn="l" rtl="0">
              <a:spcBef>
                <a:spcPts val="0"/>
              </a:spcBef>
              <a:spcAft>
                <a:spcPts val="0"/>
              </a:spcAft>
              <a:buNone/>
            </a:pPr>
            <a:br>
              <a:rPr lang="en-US"/>
            </a:br>
            <a:br>
              <a:rPr lang="en-US"/>
            </a:br>
            <a:endParaRPr sz="1200" b="0" i="0" u="none" strike="noStrike">
              <a:solidFill>
                <a:schemeClr val="dk1"/>
              </a:solidFill>
              <a:latin typeface="Calibri"/>
              <a:ea typeface="Calibri"/>
              <a:cs typeface="Calibri"/>
              <a:sym typeface="Calibri"/>
            </a:endParaRPr>
          </a:p>
        </p:txBody>
      </p:sp>
      <p:sp>
        <p:nvSpPr>
          <p:cNvPr id="180" name="Google Shape;18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Calibri"/>
              <a:buNone/>
            </a:pPr>
            <a:r>
              <a:rPr lang="en-US"/>
              <a:t>What is the difference between lines of latitude and the equator?</a:t>
            </a:r>
            <a:endParaRPr/>
          </a:p>
          <a:p>
            <a:pPr marL="0" lvl="0" indent="0" algn="l" rtl="0">
              <a:spcBef>
                <a:spcPts val="0"/>
              </a:spcBef>
              <a:spcAft>
                <a:spcPts val="0"/>
              </a:spcAft>
              <a:buNone/>
            </a:pPr>
            <a:endParaRPr/>
          </a:p>
          <a:p>
            <a:pPr marL="0" lvl="0" indent="0" algn="l" rtl="0">
              <a:spcBef>
                <a:spcPts val="0"/>
              </a:spcBef>
              <a:spcAft>
                <a:spcPts val="0"/>
              </a:spcAft>
              <a:buNone/>
            </a:pPr>
            <a:r>
              <a:rPr lang="en-US"/>
              <a:t>[Latitude is the distance north or south of the equator but the equator is a type of latitude line that is equal distance from the north and south pole.]</a:t>
            </a:r>
            <a:endParaRPr/>
          </a:p>
        </p:txBody>
      </p:sp>
      <p:sp>
        <p:nvSpPr>
          <p:cNvPr id="891" name="Google Shape;891;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[Weather is the conditions of the atmosphere at a certain time and place.]</a:t>
            </a:r>
            <a:endParaRPr/>
          </a:p>
        </p:txBody>
      </p:sp>
      <p:sp>
        <p:nvSpPr>
          <p:cNvPr id="899" name="Google Shape;899;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three things that can affect the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[Air pressure, Temperature and weather patterns]</a:t>
            </a:r>
            <a:endParaRPr/>
          </a:p>
        </p:txBody>
      </p:sp>
      <p:sp>
        <p:nvSpPr>
          <p:cNvPr id="907" name="Google Shape;907;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weather maps show us?</a:t>
            </a:r>
            <a:endParaRPr/>
          </a:p>
          <a:p>
            <a:pPr marL="0" lvl="0" indent="0" algn="l" rtl="0">
              <a:spcBef>
                <a:spcPts val="0"/>
              </a:spcBef>
              <a:spcAft>
                <a:spcPts val="0"/>
              </a:spcAft>
              <a:buNone/>
            </a:pPr>
            <a:endParaRPr/>
          </a:p>
          <a:p>
            <a:pPr marL="0" lvl="0" indent="0" algn="l" rtl="0">
              <a:spcBef>
                <a:spcPts val="0"/>
              </a:spcBef>
              <a:spcAft>
                <a:spcPts val="0"/>
              </a:spcAft>
              <a:buNone/>
            </a:pPr>
            <a:r>
              <a:rPr lang="en-US"/>
              <a:t>[A weather map is a map that shows current weather conditions for a wide geographic area. This information is collected from observations from specific locations within the area of the map.]</a:t>
            </a:r>
            <a:endParaRPr/>
          </a:p>
        </p:txBody>
      </p:sp>
      <p:sp>
        <p:nvSpPr>
          <p:cNvPr id="917" name="Google Shape;917;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Front.</a:t>
            </a:r>
            <a:endParaRPr/>
          </a:p>
        </p:txBody>
      </p:sp>
      <p:sp>
        <p:nvSpPr>
          <p:cNvPr id="925" name="Google Shape;92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front is a boundary between two different types of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slide provides the student friendly message for fronts with a simple definition and a visual. This type of messaging is really important to provide students with language that they are comfortable with.  </a:t>
            </a:r>
            <a:endParaRPr/>
          </a:p>
        </p:txBody>
      </p:sp>
      <p:sp>
        <p:nvSpPr>
          <p:cNvPr id="933" name="Google Shape;933;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942" name="Google Shape;942;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 this map, there are two fronts, or two different types of weather happening in different places. The red line is a warm front. The blue line is a cold front.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Using clear and concise language is a great way to ensure students are able to follow along and understand the content.</a:t>
            </a:r>
            <a:endParaRPr/>
          </a:p>
        </p:txBody>
      </p:sp>
      <p:sp>
        <p:nvSpPr>
          <p:cNvPr id="949" name="Google Shape;949;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called a front, because it is the beginning of a new weather condition. </a:t>
            </a:r>
            <a:endParaRPr/>
          </a:p>
        </p:txBody>
      </p:sp>
      <p:sp>
        <p:nvSpPr>
          <p:cNvPr id="956" name="Google Shape;956;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warm front is when warm air moves. This is a red line with a red bump.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Introducing images is a great way to help students to better grasp the content. </a:t>
            </a:r>
            <a:endParaRPr/>
          </a:p>
        </p:txBody>
      </p:sp>
      <p:sp>
        <p:nvSpPr>
          <p:cNvPr id="963" name="Google Shape;96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3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3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3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3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3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3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4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7.png"/></Relationships>
</file>

<file path=ppt/slides/_rels/slide10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8.png"/></Relationships>
</file>

<file path=ppt/slides/_rels/slide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8.png"/></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8.png"/></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70.png"/><Relationship Id="rId4" Type="http://schemas.openxmlformats.org/officeDocument/2006/relationships/hyperlink" Target="https://learn.weatherstem.com/modules/learn/lessons/105/index.html"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1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fbd.ie/CreativeContentHub/how-to-read-a-weather-map/deskto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9.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5.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45.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www.explorelearning.com/index.cfm?method=cResource.dspView&amp;ResourceID=430"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s://www.youtube.com/watch?v=naarbGHoAGU"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8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6.jpg"/><Relationship Id="rId4" Type="http://schemas.openxmlformats.org/officeDocument/2006/relationships/image" Target="../media/image25.jp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1bdafed1_0_0"/>
          <p:cNvGrpSpPr/>
          <p:nvPr/>
        </p:nvGrpSpPr>
        <p:grpSpPr>
          <a:xfrm>
            <a:off x="1420794" y="297180"/>
            <a:ext cx="5949213" cy="6263098"/>
            <a:chOff x="730422" y="0"/>
            <a:chExt cx="5949213" cy="6263098"/>
          </a:xfrm>
        </p:grpSpPr>
        <p:sp>
          <p:nvSpPr>
            <p:cNvPr id="90" name="Google Shape;90;gd31bdafed1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1bdafed1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1bdafed1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1bdafed1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1bdafed1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1bdafed1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1bdafed1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1bdafed1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1bdafed1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1bdafed1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1bdafed1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1bdafed1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1bdafed1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1bdafed1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1bdafed1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1bdafed1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1bdafed1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1bdafed1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1bdafed1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1bdafed1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1bdafed1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1bdafed1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Cold front</a:t>
            </a:r>
            <a:endParaRPr/>
          </a:p>
        </p:txBody>
      </p:sp>
      <p:pic>
        <p:nvPicPr>
          <p:cNvPr id="974" name="Google Shape;974;p99"/>
          <p:cNvPicPr preferRelativeResize="0"/>
          <p:nvPr/>
        </p:nvPicPr>
        <p:blipFill rotWithShape="1">
          <a:blip r:embed="rId3">
            <a:alphaModFix/>
          </a:blip>
          <a:srcRect/>
          <a:stretch/>
        </p:blipFill>
        <p:spPr>
          <a:xfrm>
            <a:off x="1732843" y="1591732"/>
            <a:ext cx="5904089" cy="4428067"/>
          </a:xfrm>
          <a:prstGeom prst="rect">
            <a:avLst/>
          </a:prstGeom>
          <a:noFill/>
          <a:ln>
            <a:noFill/>
          </a:ln>
        </p:spPr>
      </p:pic>
      <p:sp>
        <p:nvSpPr>
          <p:cNvPr id="975" name="Google Shape;975;p9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0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01"/>
          <p:cNvSpPr txBox="1">
            <a:spLocks noGrp="1"/>
          </p:cNvSpPr>
          <p:nvPr>
            <p:ph type="title"/>
          </p:nvPr>
        </p:nvSpPr>
        <p:spPr>
          <a:xfrm>
            <a:off x="371961" y="555399"/>
            <a:ext cx="8772039" cy="14374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front?</a:t>
            </a:r>
            <a:endParaRPr/>
          </a:p>
        </p:txBody>
      </p:sp>
      <p:pic>
        <p:nvPicPr>
          <p:cNvPr id="988" name="Google Shape;988;p101"/>
          <p:cNvPicPr preferRelativeResize="0"/>
          <p:nvPr/>
        </p:nvPicPr>
        <p:blipFill rotWithShape="1">
          <a:blip r:embed="rId3">
            <a:alphaModFix/>
          </a:blip>
          <a:srcRect/>
          <a:stretch/>
        </p:blipFill>
        <p:spPr>
          <a:xfrm>
            <a:off x="1134533" y="1731281"/>
            <a:ext cx="6874933" cy="4746575"/>
          </a:xfrm>
          <a:prstGeom prst="rect">
            <a:avLst/>
          </a:prstGeom>
          <a:noFill/>
          <a:ln>
            <a:noFill/>
          </a:ln>
        </p:spPr>
      </p:pic>
      <p:sp>
        <p:nvSpPr>
          <p:cNvPr id="989" name="Google Shape;989;p10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02"/>
          <p:cNvSpPr txBox="1">
            <a:spLocks noGrp="1"/>
          </p:cNvSpPr>
          <p:nvPr>
            <p:ph type="title"/>
          </p:nvPr>
        </p:nvSpPr>
        <p:spPr>
          <a:xfrm>
            <a:off x="747486"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Which type of front does this red line show?</a:t>
            </a:r>
            <a:endParaRPr/>
          </a:p>
        </p:txBody>
      </p:sp>
      <p:pic>
        <p:nvPicPr>
          <p:cNvPr id="996" name="Google Shape;996;p102"/>
          <p:cNvPicPr preferRelativeResize="0"/>
          <p:nvPr/>
        </p:nvPicPr>
        <p:blipFill rotWithShape="1">
          <a:blip r:embed="rId3">
            <a:alphaModFix/>
          </a:blip>
          <a:srcRect/>
          <a:stretch/>
        </p:blipFill>
        <p:spPr>
          <a:xfrm>
            <a:off x="1535288" y="1417638"/>
            <a:ext cx="6152444" cy="4614333"/>
          </a:xfrm>
          <a:prstGeom prst="rect">
            <a:avLst/>
          </a:prstGeom>
          <a:noFill/>
          <a:ln>
            <a:noFill/>
          </a:ln>
        </p:spPr>
      </p:pic>
      <p:sp>
        <p:nvSpPr>
          <p:cNvPr id="997" name="Google Shape;997;p10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03"/>
          <p:cNvSpPr txBox="1">
            <a:spLocks noGrp="1"/>
          </p:cNvSpPr>
          <p:nvPr>
            <p:ph type="title"/>
          </p:nvPr>
        </p:nvSpPr>
        <p:spPr>
          <a:xfrm>
            <a:off x="747486"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warm front?</a:t>
            </a:r>
            <a:endParaRPr/>
          </a:p>
        </p:txBody>
      </p:sp>
      <p:pic>
        <p:nvPicPr>
          <p:cNvPr id="1004" name="Google Shape;1004;p103"/>
          <p:cNvPicPr preferRelativeResize="0"/>
          <p:nvPr/>
        </p:nvPicPr>
        <p:blipFill rotWithShape="1">
          <a:blip r:embed="rId3">
            <a:alphaModFix/>
          </a:blip>
          <a:srcRect/>
          <a:stretch/>
        </p:blipFill>
        <p:spPr>
          <a:xfrm>
            <a:off x="1535288" y="1417638"/>
            <a:ext cx="6152444" cy="4614333"/>
          </a:xfrm>
          <a:prstGeom prst="rect">
            <a:avLst/>
          </a:prstGeom>
          <a:noFill/>
          <a:ln>
            <a:noFill/>
          </a:ln>
        </p:spPr>
      </p:pic>
      <p:sp>
        <p:nvSpPr>
          <p:cNvPr id="1005" name="Google Shape;1005;p10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04"/>
          <p:cNvSpPr txBox="1">
            <a:spLocks noGrp="1"/>
          </p:cNvSpPr>
          <p:nvPr>
            <p:ph type="title"/>
          </p:nvPr>
        </p:nvSpPr>
        <p:spPr>
          <a:xfrm>
            <a:off x="732971"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type of front does the blue line show?</a:t>
            </a:r>
            <a:endParaRPr/>
          </a:p>
        </p:txBody>
      </p:sp>
      <p:pic>
        <p:nvPicPr>
          <p:cNvPr id="1012" name="Google Shape;1012;p104"/>
          <p:cNvPicPr preferRelativeResize="0"/>
          <p:nvPr/>
        </p:nvPicPr>
        <p:blipFill rotWithShape="1">
          <a:blip r:embed="rId3">
            <a:alphaModFix/>
          </a:blip>
          <a:srcRect/>
          <a:stretch/>
        </p:blipFill>
        <p:spPr>
          <a:xfrm>
            <a:off x="1732843" y="1591732"/>
            <a:ext cx="5904089" cy="4428067"/>
          </a:xfrm>
          <a:prstGeom prst="rect">
            <a:avLst/>
          </a:prstGeom>
          <a:noFill/>
          <a:ln>
            <a:noFill/>
          </a:ln>
        </p:spPr>
      </p:pic>
      <p:sp>
        <p:nvSpPr>
          <p:cNvPr id="1013" name="Google Shape;1013;p10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cold front?</a:t>
            </a:r>
            <a:endParaRPr/>
          </a:p>
        </p:txBody>
      </p:sp>
      <p:pic>
        <p:nvPicPr>
          <p:cNvPr id="1020" name="Google Shape;1020;p105"/>
          <p:cNvPicPr preferRelativeResize="0"/>
          <p:nvPr/>
        </p:nvPicPr>
        <p:blipFill rotWithShape="1">
          <a:blip r:embed="rId3">
            <a:alphaModFix/>
          </a:blip>
          <a:srcRect/>
          <a:stretch/>
        </p:blipFill>
        <p:spPr>
          <a:xfrm>
            <a:off x="1732843" y="1591732"/>
            <a:ext cx="5904089" cy="4428067"/>
          </a:xfrm>
          <a:prstGeom prst="rect">
            <a:avLst/>
          </a:prstGeom>
          <a:noFill/>
          <a:ln>
            <a:noFill/>
          </a:ln>
        </p:spPr>
      </p:pic>
      <p:sp>
        <p:nvSpPr>
          <p:cNvPr id="1021" name="Google Shape;1021;p10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06" descr="Occluded Fronts in Weather: Definition"/>
          <p:cNvPicPr preferRelativeResize="0"/>
          <p:nvPr/>
        </p:nvPicPr>
        <p:blipFill rotWithShape="1">
          <a:blip r:embed="rId3">
            <a:alphaModFix/>
          </a:blip>
          <a:srcRect/>
          <a:stretch/>
        </p:blipFill>
        <p:spPr>
          <a:xfrm>
            <a:off x="1032553" y="2373330"/>
            <a:ext cx="7078894" cy="3760342"/>
          </a:xfrm>
          <a:prstGeom prst="rect">
            <a:avLst/>
          </a:prstGeom>
          <a:noFill/>
          <a:ln>
            <a:noFill/>
          </a:ln>
        </p:spPr>
      </p:pic>
      <p:sp>
        <p:nvSpPr>
          <p:cNvPr id="1028" name="Google Shape;1028;p106"/>
          <p:cNvSpPr txBox="1"/>
          <p:nvPr/>
        </p:nvSpPr>
        <p:spPr>
          <a:xfrm>
            <a:off x="718913" y="424771"/>
            <a:ext cx="82296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How does looking at different fronts on a weather map help predict the weather?</a:t>
            </a:r>
            <a:endParaRPr/>
          </a:p>
        </p:txBody>
      </p:sp>
      <p:sp>
        <p:nvSpPr>
          <p:cNvPr id="1029" name="Google Shape;1029;p10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0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6" name="Google Shape;1036;p10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
        <p:nvSpPr>
          <p:cNvPr id="1037" name="Google Shape;1037;p107"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8" name="Google Shape;1038;p107" descr="Comment Like"/>
          <p:cNvPicPr preferRelativeResize="0"/>
          <p:nvPr/>
        </p:nvPicPr>
        <p:blipFill rotWithShape="1">
          <a:blip r:embed="rId6">
            <a:alphaModFix/>
          </a:blip>
          <a:srcRect/>
          <a:stretch/>
        </p:blipFill>
        <p:spPr>
          <a:xfrm>
            <a:off x="779203" y="191374"/>
            <a:ext cx="557227" cy="55722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108" descr="Occluded Fronts in Weather: Definition"/>
          <p:cNvPicPr preferRelativeResize="0"/>
          <p:nvPr/>
        </p:nvPicPr>
        <p:blipFill rotWithShape="1">
          <a:blip r:embed="rId3">
            <a:alphaModFix/>
          </a:blip>
          <a:srcRect/>
          <a:stretch/>
        </p:blipFill>
        <p:spPr>
          <a:xfrm>
            <a:off x="1268858" y="1818526"/>
            <a:ext cx="6606283" cy="4006144"/>
          </a:xfrm>
          <a:prstGeom prst="rect">
            <a:avLst/>
          </a:prstGeom>
          <a:noFill/>
          <a:ln>
            <a:noFill/>
          </a:ln>
        </p:spPr>
      </p:pic>
      <p:sp>
        <p:nvSpPr>
          <p:cNvPr id="1045" name="Google Shape;1045;p10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6" name="Google Shape;1046;p108"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1" descr="FIFTH GRADERS: Latitude, Longitude &amp; Time"/>
          <p:cNvPicPr preferRelativeResize="0"/>
          <p:nvPr/>
        </p:nvPicPr>
        <p:blipFill rotWithShape="1">
          <a:blip r:embed="rId3">
            <a:alphaModFix/>
          </a:blip>
          <a:srcRect l="7023" r="50000"/>
          <a:stretch/>
        </p:blipFill>
        <p:spPr>
          <a:xfrm>
            <a:off x="1948586" y="1886857"/>
            <a:ext cx="5246828" cy="4807896"/>
          </a:xfrm>
          <a:prstGeom prst="rect">
            <a:avLst/>
          </a:prstGeom>
          <a:noFill/>
          <a:ln>
            <a:noFill/>
          </a:ln>
        </p:spPr>
      </p:pic>
      <p:sp>
        <p:nvSpPr>
          <p:cNvPr id="201" name="Google Shape;201;p11"/>
          <p:cNvSpPr txBox="1">
            <a:spLocks noGrp="1"/>
          </p:cNvSpPr>
          <p:nvPr>
            <p:ph type="title"/>
          </p:nvPr>
        </p:nvSpPr>
        <p:spPr>
          <a:xfrm>
            <a:off x="689428"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4000" u="sng"/>
              <a:t>Latitude</a:t>
            </a:r>
            <a:r>
              <a:rPr lang="en-US" sz="3600"/>
              <a:t>: The distance north or south of the equator. </a:t>
            </a:r>
            <a:endParaRPr/>
          </a:p>
        </p:txBody>
      </p:sp>
      <p:sp>
        <p:nvSpPr>
          <p:cNvPr id="202" name="Google Shape;202;p11"/>
          <p:cNvSpPr/>
          <p:nvPr/>
        </p:nvSpPr>
        <p:spPr>
          <a:xfrm>
            <a:off x="2851646" y="1843075"/>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109" descr="Fronts | North Carolina Climate Office"/>
          <p:cNvPicPr preferRelativeResize="0"/>
          <p:nvPr/>
        </p:nvPicPr>
        <p:blipFill rotWithShape="1">
          <a:blip r:embed="rId3">
            <a:alphaModFix/>
          </a:blip>
          <a:srcRect/>
          <a:stretch/>
        </p:blipFill>
        <p:spPr>
          <a:xfrm>
            <a:off x="424771" y="1267280"/>
            <a:ext cx="7939315" cy="4857750"/>
          </a:xfrm>
          <a:prstGeom prst="rect">
            <a:avLst/>
          </a:prstGeom>
          <a:noFill/>
          <a:ln>
            <a:noFill/>
          </a:ln>
        </p:spPr>
      </p:pic>
      <p:sp>
        <p:nvSpPr>
          <p:cNvPr id="1053" name="Google Shape;1053;p10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4" name="Google Shape;1054;p109"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1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1" name="Google Shape;1061;p11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
        <p:nvSpPr>
          <p:cNvPr id="1062" name="Google Shape;1062;p110"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3" name="Google Shape;1063;p110" descr="Comment Dislike"/>
          <p:cNvPicPr preferRelativeResize="0"/>
          <p:nvPr/>
        </p:nvPicPr>
        <p:blipFill rotWithShape="1">
          <a:blip r:embed="rId6">
            <a:alphaModFix/>
          </a:blip>
          <a:srcRect/>
          <a:stretch/>
        </p:blipFill>
        <p:spPr>
          <a:xfrm>
            <a:off x="847692" y="147772"/>
            <a:ext cx="553998" cy="55399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p111" descr="Weather Maps"/>
          <p:cNvPicPr preferRelativeResize="0"/>
          <p:nvPr/>
        </p:nvPicPr>
        <p:blipFill rotWithShape="1">
          <a:blip r:embed="rId3">
            <a:alphaModFix/>
          </a:blip>
          <a:srcRect/>
          <a:stretch/>
        </p:blipFill>
        <p:spPr>
          <a:xfrm>
            <a:off x="847692" y="1311370"/>
            <a:ext cx="7672194" cy="5089430"/>
          </a:xfrm>
          <a:prstGeom prst="rect">
            <a:avLst/>
          </a:prstGeom>
          <a:noFill/>
          <a:ln w="9525" cap="flat" cmpd="sng">
            <a:solidFill>
              <a:schemeClr val="lt1"/>
            </a:solidFill>
            <a:prstDash val="solid"/>
            <a:round/>
            <a:headEnd type="none" w="sm" len="sm"/>
            <a:tailEnd type="none" w="sm" len="sm"/>
          </a:ln>
        </p:spPr>
      </p:pic>
      <p:sp>
        <p:nvSpPr>
          <p:cNvPr id="1070" name="Google Shape;1070;p11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1" name="Google Shape;1071;p111"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112" descr="Chris Bailey's Kentucky Weather | Just another Kentucky.com Blogs weblog"/>
          <p:cNvPicPr preferRelativeResize="0"/>
          <p:nvPr/>
        </p:nvPicPr>
        <p:blipFill rotWithShape="1">
          <a:blip r:embed="rId3">
            <a:alphaModFix/>
          </a:blip>
          <a:srcRect t="15238"/>
          <a:stretch/>
        </p:blipFill>
        <p:spPr>
          <a:xfrm>
            <a:off x="1232524" y="1304818"/>
            <a:ext cx="6678951" cy="4762071"/>
          </a:xfrm>
          <a:prstGeom prst="rect">
            <a:avLst/>
          </a:prstGeom>
          <a:noFill/>
          <a:ln>
            <a:noFill/>
          </a:ln>
        </p:spPr>
      </p:pic>
      <p:sp>
        <p:nvSpPr>
          <p:cNvPr id="1078" name="Google Shape;1078;p11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9" name="Google Shape;1079;p11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14"/>
          <p:cNvSpPr txBox="1">
            <a:spLocks noGrp="1"/>
          </p:cNvSpPr>
          <p:nvPr>
            <p:ph type="title"/>
          </p:nvPr>
        </p:nvSpPr>
        <p:spPr>
          <a:xfrm>
            <a:off x="849542" y="84954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kind of front is shown on this map?</a:t>
            </a:r>
            <a:endParaRPr/>
          </a:p>
        </p:txBody>
      </p:sp>
      <p:sp>
        <p:nvSpPr>
          <p:cNvPr id="1092" name="Google Shape;1092;p1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3" name="Google Shape;1093;p114" descr="Weather Maps - Ranger Rita Presents...Weather!"/>
          <p:cNvPicPr preferRelativeResize="0"/>
          <p:nvPr/>
        </p:nvPicPr>
        <p:blipFill rotWithShape="1">
          <a:blip r:embed="rId4">
            <a:alphaModFix/>
          </a:blip>
          <a:srcRect/>
          <a:stretch/>
        </p:blipFill>
        <p:spPr>
          <a:xfrm>
            <a:off x="1987550" y="2439758"/>
            <a:ext cx="5168900" cy="35687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15"/>
          <p:cNvPicPr preferRelativeResize="0"/>
          <p:nvPr/>
        </p:nvPicPr>
        <p:blipFill rotWithShape="1">
          <a:blip r:embed="rId3">
            <a:alphaModFix/>
          </a:blip>
          <a:srcRect/>
          <a:stretch/>
        </p:blipFill>
        <p:spPr>
          <a:xfrm>
            <a:off x="1037771" y="2031999"/>
            <a:ext cx="7068457" cy="4615543"/>
          </a:xfrm>
          <a:prstGeom prst="rect">
            <a:avLst/>
          </a:prstGeom>
          <a:noFill/>
          <a:ln>
            <a:noFill/>
          </a:ln>
        </p:spPr>
      </p:pic>
      <p:sp>
        <p:nvSpPr>
          <p:cNvPr id="1100" name="Google Shape;1100;p115"/>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Is there a warm or cold front shown on this map? Is this still a weather map?</a:t>
            </a:r>
            <a:endParaRPr/>
          </a:p>
        </p:txBody>
      </p:sp>
      <p:sp>
        <p:nvSpPr>
          <p:cNvPr id="1101" name="Google Shape;1101;p11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16"/>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Is this a weather map? Do you see any fronts?</a:t>
            </a:r>
            <a:endParaRPr/>
          </a:p>
        </p:txBody>
      </p:sp>
      <p:sp>
        <p:nvSpPr>
          <p:cNvPr id="1108" name="Google Shape;1108;p1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9" name="Google Shape;1109;p116" descr="Occluded Fronts in Weather: Definition"/>
          <p:cNvPicPr preferRelativeResize="0"/>
          <p:nvPr/>
        </p:nvPicPr>
        <p:blipFill rotWithShape="1">
          <a:blip r:embed="rId4">
            <a:alphaModFix/>
          </a:blip>
          <a:srcRect/>
          <a:stretch/>
        </p:blipFill>
        <p:spPr>
          <a:xfrm>
            <a:off x="1090180" y="2050571"/>
            <a:ext cx="6963640" cy="40567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19"/>
          <p:cNvSpPr txBox="1">
            <a:spLocks noGrp="1"/>
          </p:cNvSpPr>
          <p:nvPr>
            <p:ph type="title"/>
          </p:nvPr>
        </p:nvSpPr>
        <p:spPr>
          <a:xfrm>
            <a:off x="371961" y="0"/>
            <a:ext cx="8772039" cy="14374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dirty="0"/>
              <a:t>What is a front?</a:t>
            </a:r>
            <a:endParaRPr dirty="0"/>
          </a:p>
        </p:txBody>
      </p:sp>
      <p:pic>
        <p:nvPicPr>
          <p:cNvPr id="1116" name="Google Shape;1116;p119"/>
          <p:cNvPicPr preferRelativeResize="0"/>
          <p:nvPr/>
        </p:nvPicPr>
        <p:blipFill rotWithShape="1">
          <a:blip r:embed="rId3">
            <a:alphaModFix/>
          </a:blip>
          <a:srcRect/>
          <a:stretch/>
        </p:blipFill>
        <p:spPr>
          <a:xfrm>
            <a:off x="1134533" y="1607992"/>
            <a:ext cx="6874933" cy="4746575"/>
          </a:xfrm>
          <a:prstGeom prst="rect">
            <a:avLst/>
          </a:prstGeom>
          <a:noFill/>
          <a:ln>
            <a:noFill/>
          </a:ln>
        </p:spPr>
      </p:pic>
      <p:sp>
        <p:nvSpPr>
          <p:cNvPr id="1117" name="Google Shape;1117;p1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20"/>
          <p:cNvSpPr txBox="1">
            <a:spLocks noGrp="1"/>
          </p:cNvSpPr>
          <p:nvPr>
            <p:ph type="title"/>
          </p:nvPr>
        </p:nvSpPr>
        <p:spPr>
          <a:xfrm>
            <a:off x="496710" y="27804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dirty="0"/>
              <a:t>What is a warm front?</a:t>
            </a:r>
            <a:endParaRPr dirty="0"/>
          </a:p>
        </p:txBody>
      </p:sp>
      <p:pic>
        <p:nvPicPr>
          <p:cNvPr id="1124" name="Google Shape;1124;p120"/>
          <p:cNvPicPr preferRelativeResize="0"/>
          <p:nvPr/>
        </p:nvPicPr>
        <p:blipFill rotWithShape="1">
          <a:blip r:embed="rId3">
            <a:alphaModFix/>
          </a:blip>
          <a:srcRect/>
          <a:stretch/>
        </p:blipFill>
        <p:spPr>
          <a:xfrm>
            <a:off x="1535288" y="1417638"/>
            <a:ext cx="6152444" cy="4614333"/>
          </a:xfrm>
          <a:prstGeom prst="rect">
            <a:avLst/>
          </a:prstGeom>
          <a:noFill/>
          <a:ln>
            <a:noFill/>
          </a:ln>
        </p:spPr>
      </p:pic>
      <p:sp>
        <p:nvSpPr>
          <p:cNvPr id="1125" name="Google Shape;1125;p1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2"/>
          <p:cNvSpPr txBox="1">
            <a:spLocks noGrp="1"/>
          </p:cNvSpPr>
          <p:nvPr>
            <p:ph type="title"/>
          </p:nvPr>
        </p:nvSpPr>
        <p:spPr>
          <a:xfrm>
            <a:off x="914400" y="6032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u="sng"/>
              <a:t>Equator</a:t>
            </a:r>
            <a:r>
              <a:rPr lang="en-US" sz="3200"/>
              <a:t>: a latitude line that is equal distance from the north and south pole</a:t>
            </a:r>
            <a:endParaRPr/>
          </a:p>
        </p:txBody>
      </p:sp>
      <p:sp>
        <p:nvSpPr>
          <p:cNvPr id="210" name="Google Shape;210;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12" descr="FIFTH GRADERS: Latitude, Longitude &amp; Time"/>
          <p:cNvPicPr preferRelativeResize="0"/>
          <p:nvPr/>
        </p:nvPicPr>
        <p:blipFill rotWithShape="1">
          <a:blip r:embed="rId4">
            <a:alphaModFix/>
          </a:blip>
          <a:srcRect l="7023" r="50000"/>
          <a:stretch/>
        </p:blipFill>
        <p:spPr>
          <a:xfrm>
            <a:off x="1948586" y="1886857"/>
            <a:ext cx="5246828" cy="4807896"/>
          </a:xfrm>
          <a:prstGeom prst="rect">
            <a:avLst/>
          </a:prstGeom>
          <a:noFill/>
          <a:ln>
            <a:noFill/>
          </a:ln>
        </p:spPr>
      </p:pic>
      <p:sp>
        <p:nvSpPr>
          <p:cNvPr id="212" name="Google Shape;212;p12"/>
          <p:cNvSpPr/>
          <p:nvPr/>
        </p:nvSpPr>
        <p:spPr>
          <a:xfrm>
            <a:off x="3475760" y="5787660"/>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What is a cold front?</a:t>
            </a:r>
            <a:endParaRPr/>
          </a:p>
        </p:txBody>
      </p:sp>
      <p:pic>
        <p:nvPicPr>
          <p:cNvPr id="1132" name="Google Shape;1132;p121"/>
          <p:cNvPicPr preferRelativeResize="0"/>
          <p:nvPr/>
        </p:nvPicPr>
        <p:blipFill rotWithShape="1">
          <a:blip r:embed="rId3">
            <a:alphaModFix/>
          </a:blip>
          <a:srcRect/>
          <a:stretch/>
        </p:blipFill>
        <p:spPr>
          <a:xfrm>
            <a:off x="1732843" y="1591732"/>
            <a:ext cx="5904089" cy="4428067"/>
          </a:xfrm>
          <a:prstGeom prst="rect">
            <a:avLst/>
          </a:prstGeom>
          <a:noFill/>
          <a:ln>
            <a:noFill/>
          </a:ln>
        </p:spPr>
      </p:pic>
      <p:sp>
        <p:nvSpPr>
          <p:cNvPr id="1133" name="Google Shape;1133;p1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Google Shape;1139;p122" descr="Occluded Fronts in Weather: Definition"/>
          <p:cNvPicPr preferRelativeResize="0"/>
          <p:nvPr/>
        </p:nvPicPr>
        <p:blipFill rotWithShape="1">
          <a:blip r:embed="rId3">
            <a:alphaModFix/>
          </a:blip>
          <a:srcRect/>
          <a:stretch/>
        </p:blipFill>
        <p:spPr>
          <a:xfrm>
            <a:off x="1222624" y="2106203"/>
            <a:ext cx="6698751" cy="3982886"/>
          </a:xfrm>
          <a:prstGeom prst="rect">
            <a:avLst/>
          </a:prstGeom>
          <a:noFill/>
          <a:ln>
            <a:noFill/>
          </a:ln>
        </p:spPr>
      </p:pic>
      <p:sp>
        <p:nvSpPr>
          <p:cNvPr id="1140" name="Google Shape;1140;p122"/>
          <p:cNvSpPr txBox="1"/>
          <p:nvPr/>
        </p:nvSpPr>
        <p:spPr>
          <a:xfrm>
            <a:off x="718913" y="424771"/>
            <a:ext cx="82296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How does looking at different fronts on a weather map help predict the weather?</a:t>
            </a:r>
            <a:endParaRPr/>
          </a:p>
        </p:txBody>
      </p:sp>
      <p:sp>
        <p:nvSpPr>
          <p:cNvPr id="1141" name="Google Shape;1141;p12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4"/>
          <p:cNvSpPr txBox="1">
            <a:spLocks noGrp="1"/>
          </p:cNvSpPr>
          <p:nvPr>
            <p:ph type="title"/>
          </p:nvPr>
        </p:nvSpPr>
        <p:spPr>
          <a:xfrm>
            <a:off x="519383" y="82064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n-US" sz="3200" dirty="0"/>
              <a:t>Are these maps weather maps? Do you see any fronts on these maps?</a:t>
            </a:r>
            <a:endParaRPr sz="3200" dirty="0"/>
          </a:p>
        </p:txBody>
      </p:sp>
      <p:sp>
        <p:nvSpPr>
          <p:cNvPr id="1148" name="Google Shape;1148;p1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9" name="Google Shape;1149;p124"/>
          <p:cNvPicPr preferRelativeResize="0"/>
          <p:nvPr/>
        </p:nvPicPr>
        <p:blipFill rotWithShape="1">
          <a:blip r:embed="rId4">
            <a:alphaModFix/>
          </a:blip>
          <a:srcRect/>
          <a:stretch/>
        </p:blipFill>
        <p:spPr>
          <a:xfrm>
            <a:off x="4780092" y="2859315"/>
            <a:ext cx="4281714" cy="2606538"/>
          </a:xfrm>
          <a:prstGeom prst="rect">
            <a:avLst/>
          </a:prstGeom>
          <a:noFill/>
          <a:ln>
            <a:noFill/>
          </a:ln>
        </p:spPr>
      </p:pic>
      <p:pic>
        <p:nvPicPr>
          <p:cNvPr id="1150" name="Google Shape;1150;p124"/>
          <p:cNvPicPr preferRelativeResize="0"/>
          <p:nvPr/>
        </p:nvPicPr>
        <p:blipFill rotWithShape="1">
          <a:blip r:embed="rId5">
            <a:alphaModFix/>
          </a:blip>
          <a:srcRect/>
          <a:stretch/>
        </p:blipFill>
        <p:spPr>
          <a:xfrm>
            <a:off x="178298" y="2859315"/>
            <a:ext cx="4455885" cy="260653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2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57" name="Google Shape;1157;p12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26"/>
          <p:cNvSpPr txBox="1">
            <a:spLocks noGrp="1"/>
          </p:cNvSpPr>
          <p:nvPr>
            <p:ph type="title"/>
          </p:nvPr>
        </p:nvSpPr>
        <p:spPr>
          <a:xfrm>
            <a:off x="371961" y="555399"/>
            <a:ext cx="8772039" cy="14374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Front</a:t>
            </a:r>
            <a:r>
              <a:rPr lang="en-US"/>
              <a:t>: boundary between two different types of weather</a:t>
            </a:r>
            <a:endParaRPr/>
          </a:p>
        </p:txBody>
      </p:sp>
      <p:pic>
        <p:nvPicPr>
          <p:cNvPr id="1164" name="Google Shape;1164;p126"/>
          <p:cNvPicPr preferRelativeResize="0"/>
          <p:nvPr/>
        </p:nvPicPr>
        <p:blipFill rotWithShape="1">
          <a:blip r:embed="rId3">
            <a:alphaModFix/>
          </a:blip>
          <a:srcRect/>
          <a:stretch/>
        </p:blipFill>
        <p:spPr>
          <a:xfrm>
            <a:off x="1134531" y="2111425"/>
            <a:ext cx="6874933" cy="4746575"/>
          </a:xfrm>
          <a:prstGeom prst="rect">
            <a:avLst/>
          </a:prstGeom>
          <a:noFill/>
          <a:ln>
            <a:noFill/>
          </a:ln>
        </p:spPr>
      </p:pic>
      <p:sp>
        <p:nvSpPr>
          <p:cNvPr id="1165" name="Google Shape;1165;p1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27"/>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172" name="Google Shape;1172;p12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27"/>
          <p:cNvSpPr txBox="1"/>
          <p:nvPr/>
        </p:nvSpPr>
        <p:spPr>
          <a:xfrm>
            <a:off x="210996" y="2421313"/>
            <a:ext cx="30807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simulation above to interact with weather fronts.</a:t>
            </a:r>
            <a:endParaRPr i="1"/>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Click and drag the front to see what happens? What do you notice when it mixes with a different front? Why do you predict this happens? </a:t>
            </a:r>
            <a:endParaRPr/>
          </a:p>
        </p:txBody>
      </p:sp>
      <p:sp>
        <p:nvSpPr>
          <p:cNvPr id="1174" name="Google Shape;1174;p127"/>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Weather Fronts</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(learn weatherstem)</a:t>
            </a:r>
            <a:endParaRPr/>
          </a:p>
        </p:txBody>
      </p:sp>
      <p:pic>
        <p:nvPicPr>
          <p:cNvPr id="1175" name="Google Shape;1175;p127"/>
          <p:cNvPicPr preferRelativeResize="0"/>
          <p:nvPr/>
        </p:nvPicPr>
        <p:blipFill rotWithShape="1">
          <a:blip r:embed="rId5">
            <a:alphaModFix/>
          </a:blip>
          <a:srcRect l="14603" t="12048" r="26667" b="26488"/>
          <a:stretch/>
        </p:blipFill>
        <p:spPr>
          <a:xfrm>
            <a:off x="3562718" y="2128364"/>
            <a:ext cx="5370286" cy="3502615"/>
          </a:xfrm>
          <a:prstGeom prst="rect">
            <a:avLst/>
          </a:prstGeom>
          <a:noFill/>
          <a:ln>
            <a:noFill/>
          </a:ln>
        </p:spPr>
      </p:pic>
      <p:pic>
        <p:nvPicPr>
          <p:cNvPr id="1176" name="Google Shape;1176;p127" descr="Cursor"/>
          <p:cNvPicPr preferRelativeResize="0"/>
          <p:nvPr/>
        </p:nvPicPr>
        <p:blipFill rotWithShape="1">
          <a:blip r:embed="rId6">
            <a:alphaModFix/>
          </a:blip>
          <a:srcRect/>
          <a:stretch/>
        </p:blipFill>
        <p:spPr>
          <a:xfrm rot="5400000">
            <a:off x="1584719" y="1517151"/>
            <a:ext cx="914400" cy="9144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2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28"/>
          <p:cNvSpPr txBox="1"/>
          <p:nvPr/>
        </p:nvSpPr>
        <p:spPr>
          <a:xfrm>
            <a:off x="467248" y="444638"/>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are weather maps important, and what can they help us predict? </a:t>
            </a:r>
            <a:endParaRPr/>
          </a:p>
        </p:txBody>
      </p:sp>
      <p:pic>
        <p:nvPicPr>
          <p:cNvPr id="1184" name="Google Shape;1184;p128"/>
          <p:cNvPicPr preferRelativeResize="0"/>
          <p:nvPr/>
        </p:nvPicPr>
        <p:blipFill rotWithShape="1">
          <a:blip r:embed="rId4">
            <a:alphaModFix/>
          </a:blip>
          <a:srcRect/>
          <a:stretch/>
        </p:blipFill>
        <p:spPr>
          <a:xfrm>
            <a:off x="361278" y="2262569"/>
            <a:ext cx="4051065" cy="3079994"/>
          </a:xfrm>
          <a:prstGeom prst="rect">
            <a:avLst/>
          </a:prstGeom>
          <a:noFill/>
          <a:ln>
            <a:noFill/>
          </a:ln>
        </p:spPr>
      </p:pic>
      <p:pic>
        <p:nvPicPr>
          <p:cNvPr id="1185" name="Google Shape;1185;p128" descr="climate.jpg"/>
          <p:cNvPicPr preferRelativeResize="0"/>
          <p:nvPr/>
        </p:nvPicPr>
        <p:blipFill rotWithShape="1">
          <a:blip r:embed="rId5">
            <a:alphaModFix/>
          </a:blip>
          <a:srcRect l="-25573" r="-25573"/>
          <a:stretch/>
        </p:blipFill>
        <p:spPr>
          <a:xfrm>
            <a:off x="3672767" y="2262570"/>
            <a:ext cx="6277428" cy="330602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12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3"/>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Weather:</a:t>
            </a:r>
            <a:r>
              <a:rPr lang="en-US" sz="3600" b="1"/>
              <a:t> </a:t>
            </a:r>
            <a:r>
              <a:rPr lang="en-US" sz="3600"/>
              <a:t>conditions of the atmosphere at  a certain time and place</a:t>
            </a:r>
            <a:endParaRPr/>
          </a:p>
        </p:txBody>
      </p:sp>
      <p:pic>
        <p:nvPicPr>
          <p:cNvPr id="219" name="Google Shape;219;p13"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20" name="Google Shape;220;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4"/>
          <p:cNvSpPr txBox="1">
            <a:spLocks noGrp="1"/>
          </p:cNvSpPr>
          <p:nvPr>
            <p:ph type="title"/>
          </p:nvPr>
        </p:nvSpPr>
        <p:spPr>
          <a:xfrm>
            <a:off x="689429" y="4572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Air Pressure</a:t>
            </a:r>
            <a:r>
              <a:rPr lang="en-US"/>
              <a:t>: the amount of force being exerted on the earth</a:t>
            </a:r>
            <a:endParaRPr/>
          </a:p>
        </p:txBody>
      </p:sp>
      <p:pic>
        <p:nvPicPr>
          <p:cNvPr id="227" name="Google Shape;227;p14" descr="airpressure.jpg"/>
          <p:cNvPicPr preferRelativeResize="0">
            <a:picLocks noGrp="1"/>
          </p:cNvPicPr>
          <p:nvPr>
            <p:ph type="body" idx="1"/>
          </p:nvPr>
        </p:nvPicPr>
        <p:blipFill rotWithShape="1">
          <a:blip r:embed="rId3">
            <a:alphaModFix/>
          </a:blip>
          <a:srcRect l="-40461" r="-40460"/>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28" name="Google Shape;228;p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txBox="1">
            <a:spLocks noGrp="1"/>
          </p:cNvSpPr>
          <p:nvPr>
            <p:ph type="title"/>
          </p:nvPr>
        </p:nvSpPr>
        <p:spPr>
          <a:xfrm>
            <a:off x="849542" y="744085"/>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alibri"/>
              <a:buNone/>
            </a:pPr>
            <a:r>
              <a:rPr lang="en-US" sz="3600" b="1" u="sng"/>
              <a:t>Air temperature</a:t>
            </a:r>
            <a:r>
              <a:rPr lang="en-US" sz="3600"/>
              <a:t>: the degree of hotness or coldness in the air that can be measured by a thermometer </a:t>
            </a:r>
            <a:endParaRPr/>
          </a:p>
        </p:txBody>
      </p:sp>
      <p:pic>
        <p:nvPicPr>
          <p:cNvPr id="235" name="Google Shape;235;p15" descr="thermometer.jpg"/>
          <p:cNvPicPr preferRelativeResize="0">
            <a:picLocks noGrp="1"/>
          </p:cNvPicPr>
          <p:nvPr>
            <p:ph type="body" idx="1"/>
          </p:nvPr>
        </p:nvPicPr>
        <p:blipFill rotWithShape="1">
          <a:blip r:embed="rId3">
            <a:alphaModFix/>
          </a:blip>
          <a:srcRect l="19656" r="19656"/>
          <a:stretch/>
        </p:blipFill>
        <p:spPr>
          <a:xfrm>
            <a:off x="457200" y="2332037"/>
            <a:ext cx="8229600" cy="4525963"/>
          </a:xfrm>
          <a:prstGeom prst="rect">
            <a:avLst/>
          </a:prstGeom>
          <a:noFill/>
          <a:ln w="9525" cap="flat" cmpd="sng">
            <a:solidFill>
              <a:schemeClr val="lt1"/>
            </a:solidFill>
            <a:prstDash val="solid"/>
            <a:round/>
            <a:headEnd type="none" w="sm" len="sm"/>
            <a:tailEnd type="none" w="sm" len="sm"/>
          </a:ln>
        </p:spPr>
      </p:pic>
      <p:sp>
        <p:nvSpPr>
          <p:cNvPr id="236" name="Google Shape;236;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6"/>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alibri"/>
              <a:buNone/>
            </a:pPr>
            <a:r>
              <a:rPr lang="en-US" sz="3600" b="1" u="sng"/>
              <a:t>Wind patterns</a:t>
            </a:r>
            <a:r>
              <a:rPr lang="en-US" sz="3600"/>
              <a:t>: determine where hot and cold air blow</a:t>
            </a:r>
            <a:endParaRPr/>
          </a:p>
        </p:txBody>
      </p:sp>
      <p:pic>
        <p:nvPicPr>
          <p:cNvPr id="243" name="Google Shape;243;p16" descr="weathermap.jpg"/>
          <p:cNvPicPr preferRelativeResize="0">
            <a:picLocks noGrp="1"/>
          </p:cNvPicPr>
          <p:nvPr>
            <p:ph type="body" idx="1"/>
          </p:nvPr>
        </p:nvPicPr>
        <p:blipFill rotWithShape="1">
          <a:blip r:embed="rId3">
            <a:alphaModFix/>
          </a:blip>
          <a:srcRect l="-12504" r="-12504"/>
          <a:stretch/>
        </p:blipFill>
        <p:spPr>
          <a:xfrm>
            <a:off x="457200" y="2053995"/>
            <a:ext cx="8229600" cy="4525963"/>
          </a:xfrm>
          <a:prstGeom prst="rect">
            <a:avLst/>
          </a:prstGeom>
          <a:noFill/>
          <a:ln w="9525" cap="flat" cmpd="sng">
            <a:solidFill>
              <a:schemeClr val="lt1"/>
            </a:solidFill>
            <a:prstDash val="solid"/>
            <a:round/>
            <a:headEnd type="none" w="sm" len="sm"/>
            <a:tailEnd type="none" w="sm" len="sm"/>
          </a:ln>
        </p:spPr>
      </p:pic>
      <p:sp>
        <p:nvSpPr>
          <p:cNvPr id="244" name="Google Shape;244;p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8" descr="FIFTH GRADERS: Latitude, Longitude &amp; Time"/>
          <p:cNvPicPr preferRelativeResize="0"/>
          <p:nvPr/>
        </p:nvPicPr>
        <p:blipFill rotWithShape="1">
          <a:blip r:embed="rId3">
            <a:alphaModFix/>
          </a:blip>
          <a:srcRect l="7023" r="50000"/>
          <a:stretch/>
        </p:blipFill>
        <p:spPr>
          <a:xfrm>
            <a:off x="2818504" y="1741943"/>
            <a:ext cx="3506992" cy="4807896"/>
          </a:xfrm>
          <a:prstGeom prst="rect">
            <a:avLst/>
          </a:prstGeom>
          <a:noFill/>
          <a:ln>
            <a:noFill/>
          </a:ln>
        </p:spPr>
      </p:pic>
      <p:sp>
        <p:nvSpPr>
          <p:cNvPr id="258" name="Google Shape;258;p18"/>
          <p:cNvSpPr txBox="1">
            <a:spLocks noGrp="1"/>
          </p:cNvSpPr>
          <p:nvPr>
            <p:ph type="title"/>
          </p:nvPr>
        </p:nvSpPr>
        <p:spPr>
          <a:xfrm>
            <a:off x="849542" y="59894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lines of latitude and the equator?</a:t>
            </a:r>
            <a:endParaRPr/>
          </a:p>
        </p:txBody>
      </p:sp>
      <p:sp>
        <p:nvSpPr>
          <p:cNvPr id="259" name="Google Shape;259;p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weather? </a:t>
            </a:r>
            <a:endParaRPr/>
          </a:p>
        </p:txBody>
      </p:sp>
      <p:pic>
        <p:nvPicPr>
          <p:cNvPr id="266" name="Google Shape;266;p19"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67" name="Google Shape;267;p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Weather Map</a:t>
            </a:r>
            <a:endParaRPr/>
          </a:p>
        </p:txBody>
      </p:sp>
      <p:pic>
        <p:nvPicPr>
          <p:cNvPr id="118" name="Google Shape;118;p2"/>
          <p:cNvPicPr preferRelativeResize="0"/>
          <p:nvPr/>
        </p:nvPicPr>
        <p:blipFill rotWithShape="1">
          <a:blip r:embed="rId3">
            <a:alphaModFix/>
          </a:blip>
          <a:srcRect/>
          <a:stretch/>
        </p:blipFill>
        <p:spPr>
          <a:xfrm>
            <a:off x="1140176" y="1591732"/>
            <a:ext cx="6513689" cy="4885267"/>
          </a:xfrm>
          <a:prstGeom prst="rect">
            <a:avLst/>
          </a:prstGeom>
          <a:noFill/>
          <a:ln>
            <a:noFill/>
          </a:ln>
        </p:spPr>
      </p:pic>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0"/>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are three things that can affect weather?</a:t>
            </a:r>
            <a:endParaRPr/>
          </a:p>
        </p:txBody>
      </p:sp>
      <p:pic>
        <p:nvPicPr>
          <p:cNvPr id="275" name="Google Shape;275;p20" descr="weathermap.jpg"/>
          <p:cNvPicPr preferRelativeResize="0"/>
          <p:nvPr/>
        </p:nvPicPr>
        <p:blipFill rotWithShape="1">
          <a:blip r:embed="rId4">
            <a:alphaModFix/>
          </a:blip>
          <a:srcRect l="-12504" r="-12504"/>
          <a:stretch/>
        </p:blipFill>
        <p:spPr>
          <a:xfrm>
            <a:off x="4397830" y="2636725"/>
            <a:ext cx="5072743" cy="2750234"/>
          </a:xfrm>
          <a:prstGeom prst="rect">
            <a:avLst/>
          </a:prstGeom>
          <a:noFill/>
          <a:ln>
            <a:noFill/>
          </a:ln>
        </p:spPr>
      </p:pic>
      <p:pic>
        <p:nvPicPr>
          <p:cNvPr id="276" name="Google Shape;276;p20" descr="airpressure.jpg"/>
          <p:cNvPicPr preferRelativeResize="0"/>
          <p:nvPr/>
        </p:nvPicPr>
        <p:blipFill rotWithShape="1">
          <a:blip r:embed="rId5">
            <a:alphaModFix/>
          </a:blip>
          <a:srcRect l="-40461" r="-40460"/>
          <a:stretch/>
        </p:blipFill>
        <p:spPr>
          <a:xfrm>
            <a:off x="-312059" y="1520371"/>
            <a:ext cx="4492172" cy="2608943"/>
          </a:xfrm>
          <a:prstGeom prst="rect">
            <a:avLst/>
          </a:prstGeom>
          <a:noFill/>
          <a:ln>
            <a:noFill/>
          </a:ln>
        </p:spPr>
      </p:pic>
      <p:pic>
        <p:nvPicPr>
          <p:cNvPr id="277" name="Google Shape;277;p20" descr="thermometer.jpg"/>
          <p:cNvPicPr preferRelativeResize="0">
            <a:picLocks noGrp="1"/>
          </p:cNvPicPr>
          <p:nvPr>
            <p:ph type="body" idx="1"/>
          </p:nvPr>
        </p:nvPicPr>
        <p:blipFill rotWithShape="1">
          <a:blip r:embed="rId6">
            <a:alphaModFix/>
          </a:blip>
          <a:srcRect l="19656" r="19656"/>
          <a:stretch/>
        </p:blipFill>
        <p:spPr>
          <a:xfrm>
            <a:off x="226025" y="4228650"/>
            <a:ext cx="4171800" cy="2294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p:nvPr/>
        </p:nvSpPr>
        <p:spPr>
          <a:xfrm>
            <a:off x="1887034" y="922125"/>
            <a:ext cx="5370000" cy="11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Weather Maps</a:t>
            </a:r>
            <a:endParaRPr/>
          </a:p>
        </p:txBody>
      </p:sp>
      <p:sp>
        <p:nvSpPr>
          <p:cNvPr id="284" name="Google Shape;284;p2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2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title"/>
          </p:nvPr>
        </p:nvSpPr>
        <p:spPr>
          <a:xfrm>
            <a:off x="318452" y="424770"/>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b="1" u="sng"/>
              <a:t>Weather Map:</a:t>
            </a:r>
            <a:r>
              <a:rPr lang="en-US" sz="4000"/>
              <a:t> shows current weather conditions for a wide geographic area</a:t>
            </a:r>
            <a:endParaRPr/>
          </a:p>
        </p:txBody>
      </p:sp>
      <p:pic>
        <p:nvPicPr>
          <p:cNvPr id="292" name="Google Shape;292;p22"/>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293" name="Google Shape;293;p2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4" name="Google Shape;294;p2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01" name="Google Shape;301;p2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4"/>
          <p:cNvPicPr preferRelativeResize="0"/>
          <p:nvPr/>
        </p:nvPicPr>
        <p:blipFill rotWithShape="1">
          <a:blip r:embed="rId3">
            <a:alphaModFix/>
          </a:blip>
          <a:srcRect/>
          <a:stretch/>
        </p:blipFill>
        <p:spPr>
          <a:xfrm>
            <a:off x="295617" y="1037308"/>
            <a:ext cx="8348420" cy="5518476"/>
          </a:xfrm>
          <a:prstGeom prst="rect">
            <a:avLst/>
          </a:prstGeom>
          <a:noFill/>
          <a:ln>
            <a:noFill/>
          </a:ln>
        </p:spPr>
      </p:pic>
      <p:sp>
        <p:nvSpPr>
          <p:cNvPr id="308" name="Google Shape;308;p2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5"/>
          <p:cNvPicPr preferRelativeResize="0"/>
          <p:nvPr/>
        </p:nvPicPr>
        <p:blipFill rotWithShape="1">
          <a:blip r:embed="rId3">
            <a:alphaModFix/>
          </a:blip>
          <a:srcRect/>
          <a:stretch/>
        </p:blipFill>
        <p:spPr>
          <a:xfrm>
            <a:off x="1055033" y="661775"/>
            <a:ext cx="7019583" cy="4917614"/>
          </a:xfrm>
          <a:prstGeom prst="rect">
            <a:avLst/>
          </a:prstGeom>
          <a:noFill/>
          <a:ln>
            <a:noFill/>
          </a:ln>
        </p:spPr>
      </p:pic>
      <p:sp>
        <p:nvSpPr>
          <p:cNvPr id="315" name="Google Shape;315;p25"/>
          <p:cNvSpPr/>
          <p:nvPr/>
        </p:nvSpPr>
        <p:spPr>
          <a:xfrm rot="4412660">
            <a:off x="5563629" y="4200762"/>
            <a:ext cx="2285891"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25"/>
          <p:cNvSpPr txBox="1"/>
          <p:nvPr/>
        </p:nvSpPr>
        <p:spPr>
          <a:xfrm>
            <a:off x="5802105" y="5579388"/>
            <a:ext cx="288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H</a:t>
            </a:r>
            <a:r>
              <a:rPr lang="en-US" sz="3600">
                <a:solidFill>
                  <a:srgbClr val="0000FF"/>
                </a:solidFill>
                <a:latin typeface="Calibri"/>
                <a:ea typeface="Calibri"/>
                <a:cs typeface="Calibri"/>
                <a:sym typeface="Calibri"/>
              </a:rPr>
              <a:t> = high pressure</a:t>
            </a:r>
            <a:endParaRPr>
              <a:solidFill>
                <a:srgbClr val="0000FF"/>
              </a:solidFill>
            </a:endParaRPr>
          </a:p>
        </p:txBody>
      </p:sp>
      <p:sp>
        <p:nvSpPr>
          <p:cNvPr id="317" name="Google Shape;317;p25"/>
          <p:cNvSpPr/>
          <p:nvPr/>
        </p:nvSpPr>
        <p:spPr>
          <a:xfrm rot="7460239">
            <a:off x="1338253" y="4351714"/>
            <a:ext cx="2202163"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25"/>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319" name="Google Shape;319;p2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6"/>
          <p:cNvSpPr txBox="1">
            <a:spLocks noGrp="1"/>
          </p:cNvSpPr>
          <p:nvPr>
            <p:ph type="title"/>
          </p:nvPr>
        </p:nvSpPr>
        <p:spPr>
          <a:xfrm>
            <a:off x="718457" y="66177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Remember that </a:t>
            </a:r>
            <a:r>
              <a:rPr lang="en-US" sz="3600" b="1" u="sng"/>
              <a:t>air pressure </a:t>
            </a:r>
            <a:r>
              <a:rPr lang="en-US" sz="3600"/>
              <a:t>is the amount of force being exerted on the earth</a:t>
            </a:r>
            <a:endParaRPr/>
          </a:p>
        </p:txBody>
      </p:sp>
      <p:pic>
        <p:nvPicPr>
          <p:cNvPr id="326" name="Google Shape;326;p26" descr="airpressure.jpg"/>
          <p:cNvPicPr preferRelativeResize="0">
            <a:picLocks noGrp="1"/>
          </p:cNvPicPr>
          <p:nvPr>
            <p:ph type="body" idx="1"/>
          </p:nvPr>
        </p:nvPicPr>
        <p:blipFill rotWithShape="1">
          <a:blip r:embed="rId3">
            <a:alphaModFix/>
          </a:blip>
          <a:srcRect l="-40461" r="-40460"/>
          <a:stretch/>
        </p:blipFill>
        <p:spPr>
          <a:xfrm>
            <a:off x="457200" y="2144271"/>
            <a:ext cx="8229600" cy="4525963"/>
          </a:xfrm>
          <a:prstGeom prst="rect">
            <a:avLst/>
          </a:prstGeom>
          <a:noFill/>
          <a:ln w="9525" cap="flat" cmpd="sng">
            <a:solidFill>
              <a:schemeClr val="lt1"/>
            </a:solidFill>
            <a:prstDash val="solid"/>
            <a:round/>
            <a:headEnd type="none" w="sm" len="sm"/>
            <a:tailEnd type="none" w="sm" len="sm"/>
          </a:ln>
        </p:spPr>
      </p:pic>
      <p:sp>
        <p:nvSpPr>
          <p:cNvPr id="327" name="Google Shape;327;p2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7"/>
          <p:cNvSpPr txBox="1">
            <a:spLocks noGrp="1"/>
          </p:cNvSpPr>
          <p:nvPr>
            <p:ph type="title"/>
          </p:nvPr>
        </p:nvSpPr>
        <p:spPr>
          <a:xfrm>
            <a:off x="457199" y="11623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Low pressure</a:t>
            </a:r>
            <a:endParaRPr/>
          </a:p>
        </p:txBody>
      </p:sp>
      <p:pic>
        <p:nvPicPr>
          <p:cNvPr id="334" name="Google Shape;334;p27" descr="badweather.jpg"/>
          <p:cNvPicPr preferRelativeResize="0">
            <a:picLocks noGrp="1"/>
          </p:cNvPicPr>
          <p:nvPr>
            <p:ph type="body" idx="1"/>
          </p:nvPr>
        </p:nvPicPr>
        <p:blipFill rotWithShape="1">
          <a:blip r:embed="rId3">
            <a:alphaModFix/>
          </a:blip>
          <a:srcRect l="-338" r="6"/>
          <a:stretch/>
        </p:blipFill>
        <p:spPr>
          <a:xfrm>
            <a:off x="1867545" y="1259237"/>
            <a:ext cx="5408909" cy="5390993"/>
          </a:xfrm>
          <a:prstGeom prst="rect">
            <a:avLst/>
          </a:prstGeom>
          <a:noFill/>
          <a:ln w="9525" cap="flat" cmpd="sng">
            <a:solidFill>
              <a:schemeClr val="lt1"/>
            </a:solidFill>
            <a:prstDash val="solid"/>
            <a:round/>
            <a:headEnd type="none" w="sm" len="sm"/>
            <a:tailEnd type="none" w="sm" len="sm"/>
          </a:ln>
        </p:spPr>
      </p:pic>
      <p:sp>
        <p:nvSpPr>
          <p:cNvPr id="335" name="Google Shape;335;p2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p:nvPr>
        </p:nvSpPr>
        <p:spPr>
          <a:xfrm>
            <a:off x="457200" y="33663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High pressure</a:t>
            </a:r>
            <a:endParaRPr/>
          </a:p>
        </p:txBody>
      </p:sp>
      <p:pic>
        <p:nvPicPr>
          <p:cNvPr id="342" name="Google Shape;342;p28" descr="goodweather.jpg"/>
          <p:cNvPicPr preferRelativeResize="0">
            <a:picLocks noGrp="1"/>
          </p:cNvPicPr>
          <p:nvPr>
            <p:ph type="body" idx="1"/>
          </p:nvPr>
        </p:nvPicPr>
        <p:blipFill rotWithShape="1">
          <a:blip r:embed="rId3">
            <a:alphaModFix/>
          </a:blip>
          <a:srcRect l="-10572" r="-10572"/>
          <a:stretch/>
        </p:blipFill>
        <p:spPr>
          <a:xfrm>
            <a:off x="52519" y="1615699"/>
            <a:ext cx="9038962" cy="4971081"/>
          </a:xfrm>
          <a:prstGeom prst="rect">
            <a:avLst/>
          </a:prstGeom>
          <a:noFill/>
          <a:ln w="9525" cap="flat" cmpd="sng">
            <a:solidFill>
              <a:schemeClr val="lt1"/>
            </a:solidFill>
            <a:prstDash val="solid"/>
            <a:round/>
            <a:headEnd type="none" w="sm" len="sm"/>
            <a:tailEnd type="none" w="sm" len="sm"/>
          </a:ln>
        </p:spPr>
      </p:pic>
      <p:sp>
        <p:nvSpPr>
          <p:cNvPr id="343" name="Google Shape;343;p2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9"/>
          <p:cNvPicPr preferRelativeResize="0"/>
          <p:nvPr/>
        </p:nvPicPr>
        <p:blipFill rotWithShape="1">
          <a:blip r:embed="rId3">
            <a:alphaModFix/>
          </a:blip>
          <a:srcRect/>
          <a:stretch/>
        </p:blipFill>
        <p:spPr>
          <a:xfrm>
            <a:off x="1055033" y="849541"/>
            <a:ext cx="7019583" cy="4729848"/>
          </a:xfrm>
          <a:prstGeom prst="rect">
            <a:avLst/>
          </a:prstGeom>
          <a:noFill/>
          <a:ln>
            <a:noFill/>
          </a:ln>
        </p:spPr>
      </p:pic>
      <p:sp>
        <p:nvSpPr>
          <p:cNvPr id="350" name="Google Shape;350;p29"/>
          <p:cNvSpPr/>
          <p:nvPr/>
        </p:nvSpPr>
        <p:spPr>
          <a:xfrm rot="4412660">
            <a:off x="5636128" y="4254943"/>
            <a:ext cx="2172899"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29"/>
          <p:cNvSpPr txBox="1"/>
          <p:nvPr/>
        </p:nvSpPr>
        <p:spPr>
          <a:xfrm>
            <a:off x="5802105" y="5579388"/>
            <a:ext cx="288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H</a:t>
            </a:r>
            <a:r>
              <a:rPr lang="en-US" sz="3600">
                <a:solidFill>
                  <a:srgbClr val="0000FF"/>
                </a:solidFill>
                <a:latin typeface="Calibri"/>
                <a:ea typeface="Calibri"/>
                <a:cs typeface="Calibri"/>
                <a:sym typeface="Calibri"/>
              </a:rPr>
              <a:t> = high pressure</a:t>
            </a:r>
            <a:endParaRPr>
              <a:solidFill>
                <a:srgbClr val="0000FF"/>
              </a:solidFill>
            </a:endParaRPr>
          </a:p>
        </p:txBody>
      </p:sp>
      <p:sp>
        <p:nvSpPr>
          <p:cNvPr id="352" name="Google Shape;352;p29"/>
          <p:cNvSpPr/>
          <p:nvPr/>
        </p:nvSpPr>
        <p:spPr>
          <a:xfrm rot="7460239">
            <a:off x="1366418" y="4405062"/>
            <a:ext cx="2072948"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9"/>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354" name="Google Shape;354;p2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a:t>
            </a:r>
            <a:r>
              <a:rPr lang="en-US" sz="3000">
                <a:solidFill>
                  <a:schemeClr val="dk1"/>
                </a:solidFill>
                <a:latin typeface="Calibri"/>
                <a:ea typeface="Calibri"/>
                <a:cs typeface="Calibri"/>
                <a:sym typeface="Calibri"/>
              </a:rPr>
              <a:t>: Why are weather maps important, and what can they help us predict? </a:t>
            </a:r>
            <a:endParaRPr/>
          </a:p>
        </p:txBody>
      </p:sp>
      <p:pic>
        <p:nvPicPr>
          <p:cNvPr id="128" name="Google Shape;128;p3"/>
          <p:cNvPicPr preferRelativeResize="0"/>
          <p:nvPr/>
        </p:nvPicPr>
        <p:blipFill rotWithShape="1">
          <a:blip r:embed="rId4">
            <a:alphaModFix/>
          </a:blip>
          <a:srcRect/>
          <a:stretch/>
        </p:blipFill>
        <p:spPr>
          <a:xfrm>
            <a:off x="361275" y="1970651"/>
            <a:ext cx="4325877" cy="4595425"/>
          </a:xfrm>
          <a:prstGeom prst="rect">
            <a:avLst/>
          </a:prstGeom>
          <a:noFill/>
          <a:ln>
            <a:noFill/>
          </a:ln>
        </p:spPr>
      </p:pic>
      <p:pic>
        <p:nvPicPr>
          <p:cNvPr id="129" name="Google Shape;129;p3" descr="climate.jpg"/>
          <p:cNvPicPr preferRelativeResize="0"/>
          <p:nvPr/>
        </p:nvPicPr>
        <p:blipFill rotWithShape="1">
          <a:blip r:embed="rId5">
            <a:alphaModFix/>
          </a:blip>
          <a:srcRect l="-25573" r="-25573"/>
          <a:stretch/>
        </p:blipFill>
        <p:spPr>
          <a:xfrm>
            <a:off x="3744686" y="2262568"/>
            <a:ext cx="6277428" cy="43034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1"/>
          <p:cNvSpPr txBox="1">
            <a:spLocks noGrp="1"/>
          </p:cNvSpPr>
          <p:nvPr>
            <p:ph type="title"/>
          </p:nvPr>
        </p:nvSpPr>
        <p:spPr>
          <a:xfrm>
            <a:off x="318452" y="195021"/>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does a weather map show us?</a:t>
            </a:r>
            <a:endParaRPr/>
          </a:p>
        </p:txBody>
      </p:sp>
      <p:pic>
        <p:nvPicPr>
          <p:cNvPr id="367" name="Google Shape;367;p31"/>
          <p:cNvPicPr preferRelativeResize="0"/>
          <p:nvPr/>
        </p:nvPicPr>
        <p:blipFill rotWithShape="1">
          <a:blip r:embed="rId3">
            <a:alphaModFix/>
          </a:blip>
          <a:srcRect/>
          <a:stretch/>
        </p:blipFill>
        <p:spPr>
          <a:xfrm>
            <a:off x="1822075" y="1928494"/>
            <a:ext cx="5732075" cy="4299056"/>
          </a:xfrm>
          <a:prstGeom prst="rect">
            <a:avLst/>
          </a:prstGeom>
          <a:noFill/>
          <a:ln>
            <a:noFill/>
          </a:ln>
        </p:spPr>
      </p:pic>
      <p:sp>
        <p:nvSpPr>
          <p:cNvPr id="368" name="Google Shape;368;p3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318452" y="195021"/>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 the H and L stand for on a weather map?</a:t>
            </a:r>
            <a:endParaRPr/>
          </a:p>
        </p:txBody>
      </p:sp>
      <p:pic>
        <p:nvPicPr>
          <p:cNvPr id="375" name="Google Shape;375;p32"/>
          <p:cNvPicPr preferRelativeResize="0"/>
          <p:nvPr/>
        </p:nvPicPr>
        <p:blipFill rotWithShape="1">
          <a:blip r:embed="rId3">
            <a:alphaModFix/>
          </a:blip>
          <a:srcRect/>
          <a:stretch/>
        </p:blipFill>
        <p:spPr>
          <a:xfrm>
            <a:off x="1822075" y="1928494"/>
            <a:ext cx="5732075" cy="4299056"/>
          </a:xfrm>
          <a:prstGeom prst="rect">
            <a:avLst/>
          </a:prstGeom>
          <a:noFill/>
          <a:ln>
            <a:noFill/>
          </a:ln>
        </p:spPr>
      </p:pic>
      <p:sp>
        <p:nvSpPr>
          <p:cNvPr id="376" name="Google Shape;376;p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3"/>
          <p:cNvSpPr txBox="1">
            <a:spLocks noGrp="1"/>
          </p:cNvSpPr>
          <p:nvPr>
            <p:ph type="title"/>
          </p:nvPr>
        </p:nvSpPr>
        <p:spPr>
          <a:xfrm>
            <a:off x="914400"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kind of weather can we predict there will be if there is low air pressure?</a:t>
            </a:r>
            <a:endParaRPr/>
          </a:p>
        </p:txBody>
      </p:sp>
      <p:pic>
        <p:nvPicPr>
          <p:cNvPr id="383" name="Google Shape;383;p33" descr="badweather.jpg"/>
          <p:cNvPicPr preferRelativeResize="0">
            <a:picLocks noGrp="1"/>
          </p:cNvPicPr>
          <p:nvPr>
            <p:ph type="body" idx="1"/>
          </p:nvPr>
        </p:nvPicPr>
        <p:blipFill rotWithShape="1">
          <a:blip r:embed="rId3">
            <a:alphaModFix/>
          </a:blip>
          <a:srcRect l="-338" r="6"/>
          <a:stretch/>
        </p:blipFill>
        <p:spPr>
          <a:xfrm>
            <a:off x="1867545" y="1654629"/>
            <a:ext cx="5408909" cy="4995601"/>
          </a:xfrm>
          <a:prstGeom prst="rect">
            <a:avLst/>
          </a:prstGeom>
          <a:noFill/>
          <a:ln w="9525" cap="flat" cmpd="sng">
            <a:solidFill>
              <a:schemeClr val="lt1"/>
            </a:solidFill>
            <a:prstDash val="solid"/>
            <a:round/>
            <a:headEnd type="none" w="sm" len="sm"/>
            <a:tailEnd type="none" w="sm" len="sm"/>
          </a:ln>
        </p:spPr>
      </p:pic>
      <p:sp>
        <p:nvSpPr>
          <p:cNvPr id="384" name="Google Shape;384;p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4"/>
          <p:cNvSpPr txBox="1">
            <a:spLocks noGrp="1"/>
          </p:cNvSpPr>
          <p:nvPr>
            <p:ph type="title"/>
          </p:nvPr>
        </p:nvSpPr>
        <p:spPr>
          <a:xfrm>
            <a:off x="718458" y="347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kind of weather can we predict if there is high air pressure?</a:t>
            </a:r>
            <a:endParaRPr/>
          </a:p>
        </p:txBody>
      </p:sp>
      <p:pic>
        <p:nvPicPr>
          <p:cNvPr id="391" name="Google Shape;391;p34" descr="goodweather.jpg"/>
          <p:cNvPicPr preferRelativeResize="0">
            <a:picLocks noGrp="1"/>
          </p:cNvPicPr>
          <p:nvPr>
            <p:ph type="body" idx="1"/>
          </p:nvPr>
        </p:nvPicPr>
        <p:blipFill rotWithShape="1">
          <a:blip r:embed="rId3">
            <a:alphaModFix/>
          </a:blip>
          <a:srcRect l="-10572" r="-10572"/>
          <a:stretch/>
        </p:blipFill>
        <p:spPr>
          <a:xfrm>
            <a:off x="52519" y="1615699"/>
            <a:ext cx="9038962" cy="4971081"/>
          </a:xfrm>
          <a:prstGeom prst="rect">
            <a:avLst/>
          </a:prstGeom>
          <a:noFill/>
          <a:ln w="9525" cap="flat" cmpd="sng">
            <a:solidFill>
              <a:schemeClr val="lt1"/>
            </a:solidFill>
            <a:prstDash val="solid"/>
            <a:round/>
            <a:headEnd type="none" w="sm" len="sm"/>
            <a:tailEnd type="none" w="sm" len="sm"/>
          </a:ln>
        </p:spPr>
      </p:pic>
      <p:sp>
        <p:nvSpPr>
          <p:cNvPr id="392" name="Google Shape;392;p3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35"/>
          <p:cNvPicPr preferRelativeResize="0"/>
          <p:nvPr/>
        </p:nvPicPr>
        <p:blipFill rotWithShape="1">
          <a:blip r:embed="rId3">
            <a:alphaModFix/>
          </a:blip>
          <a:srcRect/>
          <a:stretch/>
        </p:blipFill>
        <p:spPr>
          <a:xfrm>
            <a:off x="1055033" y="1272725"/>
            <a:ext cx="7019583" cy="4306664"/>
          </a:xfrm>
          <a:prstGeom prst="rect">
            <a:avLst/>
          </a:prstGeom>
          <a:noFill/>
          <a:ln>
            <a:noFill/>
          </a:ln>
        </p:spPr>
      </p:pic>
      <p:sp>
        <p:nvSpPr>
          <p:cNvPr id="399" name="Google Shape;399;p35"/>
          <p:cNvSpPr/>
          <p:nvPr/>
        </p:nvSpPr>
        <p:spPr>
          <a:xfrm rot="4412660">
            <a:off x="5794127" y="4373022"/>
            <a:ext cx="1926653"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35"/>
          <p:cNvSpPr txBox="1"/>
          <p:nvPr/>
        </p:nvSpPr>
        <p:spPr>
          <a:xfrm>
            <a:off x="5802105" y="5579388"/>
            <a:ext cx="288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H</a:t>
            </a:r>
            <a:r>
              <a:rPr lang="en-US" sz="3600">
                <a:solidFill>
                  <a:srgbClr val="0000FF"/>
                </a:solidFill>
                <a:latin typeface="Calibri"/>
                <a:ea typeface="Calibri"/>
                <a:cs typeface="Calibri"/>
                <a:sym typeface="Calibri"/>
              </a:rPr>
              <a:t> = high pressure</a:t>
            </a:r>
            <a:endParaRPr>
              <a:solidFill>
                <a:srgbClr val="0000FF"/>
              </a:solidFill>
            </a:endParaRPr>
          </a:p>
        </p:txBody>
      </p:sp>
      <p:sp>
        <p:nvSpPr>
          <p:cNvPr id="401" name="Google Shape;401;p35"/>
          <p:cNvSpPr/>
          <p:nvPr/>
        </p:nvSpPr>
        <p:spPr>
          <a:xfrm rot="7460239">
            <a:off x="1389650" y="4449066"/>
            <a:ext cx="1966364"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35"/>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403" name="Google Shape;403;p35"/>
          <p:cNvSpPr txBox="1">
            <a:spLocks noGrp="1"/>
          </p:cNvSpPr>
          <p:nvPr>
            <p:ph type="title"/>
          </p:nvPr>
        </p:nvSpPr>
        <p:spPr>
          <a:xfrm>
            <a:off x="914400"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How can we predict weather by looking at a weather map?</a:t>
            </a:r>
            <a:endParaRPr/>
          </a:p>
        </p:txBody>
      </p:sp>
      <p:sp>
        <p:nvSpPr>
          <p:cNvPr id="404" name="Google Shape;404;p3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3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7" descr="How to Read a Weather Map | NOAA SciJinks – All About Weather"/>
          <p:cNvPicPr preferRelativeResize="0"/>
          <p:nvPr/>
        </p:nvPicPr>
        <p:blipFill rotWithShape="1">
          <a:blip r:embed="rId3">
            <a:alphaModFix/>
          </a:blip>
          <a:srcRect/>
          <a:stretch/>
        </p:blipFill>
        <p:spPr>
          <a:xfrm>
            <a:off x="255587" y="1422400"/>
            <a:ext cx="8632825" cy="5014686"/>
          </a:xfrm>
          <a:prstGeom prst="rect">
            <a:avLst/>
          </a:prstGeom>
          <a:noFill/>
          <a:ln>
            <a:noFill/>
          </a:ln>
        </p:spPr>
      </p:pic>
      <p:sp>
        <p:nvSpPr>
          <p:cNvPr id="418" name="Google Shape;418;p3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3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38" descr="Newspaper Weather Pages"/>
          <p:cNvPicPr preferRelativeResize="0"/>
          <p:nvPr/>
        </p:nvPicPr>
        <p:blipFill rotWithShape="1">
          <a:blip r:embed="rId3">
            <a:alphaModFix/>
          </a:blip>
          <a:srcRect/>
          <a:stretch/>
        </p:blipFill>
        <p:spPr>
          <a:xfrm>
            <a:off x="1390650" y="1547586"/>
            <a:ext cx="6362700" cy="4953000"/>
          </a:xfrm>
          <a:prstGeom prst="rect">
            <a:avLst/>
          </a:prstGeom>
          <a:noFill/>
          <a:ln>
            <a:noFill/>
          </a:ln>
        </p:spPr>
      </p:pic>
      <p:sp>
        <p:nvSpPr>
          <p:cNvPr id="426" name="Google Shape;426;p3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38"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p:nvPr/>
        </p:nvSpPr>
        <p:spPr>
          <a:xfrm>
            <a:off x="2301072" y="693336"/>
            <a:ext cx="4695629"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36" name="Google Shape;136;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txBox="1"/>
          <p:nvPr/>
        </p:nvSpPr>
        <p:spPr>
          <a:xfrm>
            <a:off x="3065304" y="1647443"/>
            <a:ext cx="30133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Weather Maps</a:t>
            </a:r>
            <a:endParaRPr sz="3600" u="sng">
              <a:solidFill>
                <a:schemeClr val="dk1"/>
              </a:solidFill>
              <a:latin typeface="Calibri"/>
              <a:ea typeface="Calibri"/>
              <a:cs typeface="Calibri"/>
              <a:sym typeface="Calibri"/>
            </a:endParaRPr>
          </a:p>
        </p:txBody>
      </p:sp>
      <p:sp>
        <p:nvSpPr>
          <p:cNvPr id="138" name="Google Shape;138;p4"/>
          <p:cNvSpPr txBox="1"/>
          <p:nvPr/>
        </p:nvSpPr>
        <p:spPr>
          <a:xfrm>
            <a:off x="859984" y="2497732"/>
            <a:ext cx="7514492" cy="3293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TEACHER DIRECTIONS:</a:t>
            </a:r>
            <a:endParaRPr dirty="0"/>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Before</a:t>
            </a:r>
            <a:r>
              <a:rPr lang="en-US" sz="1600" i="1" u="sng" dirty="0">
                <a:solidFill>
                  <a:schemeClr val="dk1"/>
                </a:solidFill>
                <a:latin typeface="Calibri"/>
                <a:ea typeface="Calibri"/>
                <a:cs typeface="Calibri"/>
                <a:sym typeface="Calibri"/>
              </a:rPr>
              <a:t>:</a:t>
            </a:r>
            <a:r>
              <a:rPr lang="en-US" sz="1600" i="1" dirty="0">
                <a:solidFill>
                  <a:schemeClr val="dk1"/>
                </a:solidFill>
                <a:latin typeface="Calibri"/>
                <a:ea typeface="Calibri"/>
                <a:cs typeface="Calibri"/>
                <a:sym typeface="Calibri"/>
              </a:rPr>
              <a:t> Click on the website above to have ready to go through with your students. Ask students what they know about weather/predicting weather. Tell students that today they will be learning about weather maps </a:t>
            </a:r>
            <a:endParaRPr dirty="0"/>
          </a:p>
          <a:p>
            <a:pPr marL="0" marR="0" lvl="0" indent="0" algn="l" rtl="0">
              <a:spcBef>
                <a:spcPts val="0"/>
              </a:spcBef>
              <a:spcAft>
                <a:spcPts val="0"/>
              </a:spcAft>
              <a:buNone/>
            </a:pPr>
            <a:endParaRPr sz="16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During</a:t>
            </a:r>
            <a:r>
              <a:rPr lang="en-US" sz="1600" i="1" dirty="0">
                <a:solidFill>
                  <a:schemeClr val="dk1"/>
                </a:solidFill>
                <a:latin typeface="Calibri"/>
                <a:ea typeface="Calibri"/>
                <a:cs typeface="Calibri"/>
                <a:sym typeface="Calibri"/>
              </a:rPr>
              <a:t>: Go through the website with your students. This will be a way to activate background knowledge by showing them what different symbols mean before hand.  As you are going through the website make sure to ask students questions (Who do you think needs weather maps, why would you need a weather map, what does x symbol mean, etc.) </a:t>
            </a:r>
            <a:endParaRPr dirty="0"/>
          </a:p>
          <a:p>
            <a:pPr marL="0" marR="0" lvl="0" indent="0" algn="l" rtl="0">
              <a:spcBef>
                <a:spcPts val="0"/>
              </a:spcBef>
              <a:spcAft>
                <a:spcPts val="0"/>
              </a:spcAft>
              <a:buNone/>
            </a:pPr>
            <a:endParaRPr sz="16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After</a:t>
            </a:r>
            <a:r>
              <a:rPr lang="en-US" sz="1600" i="1" dirty="0">
                <a:solidFill>
                  <a:schemeClr val="dk1"/>
                </a:solidFill>
                <a:latin typeface="Calibri"/>
                <a:ea typeface="Calibri"/>
                <a:cs typeface="Calibri"/>
                <a:sym typeface="Calibri"/>
              </a:rPr>
              <a:t>: Tell students that now they are familiar with the symbols for weather maps, they will learn more about what weather maps are in this lesson.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Is this an example of a weather map? Why or why not?</a:t>
            </a:r>
            <a:endParaRPr/>
          </a:p>
        </p:txBody>
      </p:sp>
      <p:sp>
        <p:nvSpPr>
          <p:cNvPr id="440" name="Google Shape;440;p4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1" name="Google Shape;441;p40"/>
          <p:cNvPicPr preferRelativeResize="0"/>
          <p:nvPr/>
        </p:nvPicPr>
        <p:blipFill rotWithShape="1">
          <a:blip r:embed="rId4">
            <a:alphaModFix/>
          </a:blip>
          <a:srcRect/>
          <a:stretch/>
        </p:blipFill>
        <p:spPr>
          <a:xfrm>
            <a:off x="1037771" y="2031999"/>
            <a:ext cx="7068457" cy="46155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1"/>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this an example of a weather map?</a:t>
            </a:r>
            <a:endParaRPr/>
          </a:p>
        </p:txBody>
      </p:sp>
      <p:sp>
        <p:nvSpPr>
          <p:cNvPr id="448" name="Google Shape;448;p4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9" name="Google Shape;449;p41"/>
          <p:cNvPicPr preferRelativeResize="0"/>
          <p:nvPr/>
        </p:nvPicPr>
        <p:blipFill rotWithShape="1">
          <a:blip r:embed="rId4">
            <a:alphaModFix/>
          </a:blip>
          <a:srcRect/>
          <a:stretch/>
        </p:blipFill>
        <p:spPr>
          <a:xfrm>
            <a:off x="1778000" y="2403928"/>
            <a:ext cx="5588000" cy="3771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2"/>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do the H and L on the weather map mean?</a:t>
            </a:r>
            <a:endParaRPr/>
          </a:p>
        </p:txBody>
      </p:sp>
      <p:sp>
        <p:nvSpPr>
          <p:cNvPr id="456" name="Google Shape;456;p4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42"/>
          <p:cNvPicPr preferRelativeResize="0"/>
          <p:nvPr/>
        </p:nvPicPr>
        <p:blipFill rotWithShape="1">
          <a:blip r:embed="rId4">
            <a:alphaModFix/>
          </a:blip>
          <a:srcRect/>
          <a:stretch/>
        </p:blipFill>
        <p:spPr>
          <a:xfrm>
            <a:off x="1271141" y="2003910"/>
            <a:ext cx="6601717" cy="40712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4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4"/>
          <p:cNvPicPr preferRelativeResize="0"/>
          <p:nvPr/>
        </p:nvPicPr>
        <p:blipFill rotWithShape="1">
          <a:blip r:embed="rId3">
            <a:alphaModFix/>
          </a:blip>
          <a:srcRect/>
          <a:stretch/>
        </p:blipFill>
        <p:spPr>
          <a:xfrm>
            <a:off x="0" y="906463"/>
            <a:ext cx="9144000" cy="5653087"/>
          </a:xfrm>
          <a:prstGeom prst="rect">
            <a:avLst/>
          </a:prstGeom>
          <a:noFill/>
          <a:ln>
            <a:noFill/>
          </a:ln>
        </p:spPr>
      </p:pic>
      <p:sp>
        <p:nvSpPr>
          <p:cNvPr id="471" name="Google Shape;471;p4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p4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5" descr="Scout Kids Globe on Sale | Free Shipping on World Globes"/>
          <p:cNvPicPr preferRelativeResize="0"/>
          <p:nvPr/>
        </p:nvPicPr>
        <p:blipFill rotWithShape="1">
          <a:blip r:embed="rId3">
            <a:alphaModFix/>
          </a:blip>
          <a:srcRect/>
          <a:stretch/>
        </p:blipFill>
        <p:spPr>
          <a:xfrm>
            <a:off x="1393371" y="926193"/>
            <a:ext cx="6357257" cy="5496378"/>
          </a:xfrm>
          <a:prstGeom prst="rect">
            <a:avLst/>
          </a:prstGeom>
          <a:noFill/>
          <a:ln>
            <a:noFill/>
          </a:ln>
        </p:spPr>
      </p:pic>
      <p:sp>
        <p:nvSpPr>
          <p:cNvPr id="479" name="Google Shape;479;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4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6" descr="Artificial Intelligence"/>
          <p:cNvSpPr/>
          <p:nvPr/>
        </p:nvSpPr>
        <p:spPr>
          <a:xfrm>
            <a:off x="0" y="101266"/>
            <a:ext cx="735230" cy="633964"/>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7" name="Google Shape;487;p46" descr="Comment Dislike"/>
          <p:cNvPicPr preferRelativeResize="0"/>
          <p:nvPr/>
        </p:nvPicPr>
        <p:blipFill rotWithShape="1">
          <a:blip r:embed="rId4">
            <a:alphaModFix/>
          </a:blip>
          <a:srcRect/>
          <a:stretch/>
        </p:blipFill>
        <p:spPr>
          <a:xfrm>
            <a:off x="735230" y="234155"/>
            <a:ext cx="545579" cy="470434"/>
          </a:xfrm>
          <a:prstGeom prst="rect">
            <a:avLst/>
          </a:prstGeom>
          <a:noFill/>
          <a:ln>
            <a:noFill/>
          </a:ln>
        </p:spPr>
      </p:pic>
      <p:pic>
        <p:nvPicPr>
          <p:cNvPr id="488" name="Google Shape;488;p46" descr="US Road Map: Interstate Highways in the United States - GIS Geography"/>
          <p:cNvPicPr preferRelativeResize="0"/>
          <p:nvPr/>
        </p:nvPicPr>
        <p:blipFill rotWithShape="1">
          <a:blip r:embed="rId5">
            <a:alphaModFix/>
          </a:blip>
          <a:srcRect/>
          <a:stretch/>
        </p:blipFill>
        <p:spPr>
          <a:xfrm>
            <a:off x="0" y="1103086"/>
            <a:ext cx="9144000" cy="553425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8"/>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this NOT an example  weather map?</a:t>
            </a:r>
            <a:endParaRPr/>
          </a:p>
        </p:txBody>
      </p:sp>
      <p:sp>
        <p:nvSpPr>
          <p:cNvPr id="501" name="Google Shape;501;p4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p48"/>
          <p:cNvPicPr preferRelativeResize="0"/>
          <p:nvPr/>
        </p:nvPicPr>
        <p:blipFill rotWithShape="1">
          <a:blip r:embed="rId4">
            <a:alphaModFix/>
          </a:blip>
          <a:srcRect/>
          <a:stretch/>
        </p:blipFill>
        <p:spPr>
          <a:xfrm>
            <a:off x="849542" y="1930400"/>
            <a:ext cx="7554229" cy="46268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9"/>
          <p:cNvSpPr txBox="1">
            <a:spLocks noGrp="1"/>
          </p:cNvSpPr>
          <p:nvPr>
            <p:ph type="title"/>
          </p:nvPr>
        </p:nvSpPr>
        <p:spPr>
          <a:xfrm>
            <a:off x="6096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Is this a weather map? Why or why not?</a:t>
            </a:r>
            <a:endParaRPr/>
          </a:p>
        </p:txBody>
      </p:sp>
      <p:sp>
        <p:nvSpPr>
          <p:cNvPr id="509" name="Google Shape;509;p4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0" name="Google Shape;510;p49"/>
          <p:cNvPicPr preferRelativeResize="0"/>
          <p:nvPr/>
        </p:nvPicPr>
        <p:blipFill rotWithShape="1">
          <a:blip r:embed="rId4">
            <a:alphaModFix/>
          </a:blip>
          <a:srcRect/>
          <a:stretch/>
        </p:blipFill>
        <p:spPr>
          <a:xfrm>
            <a:off x="0" y="1701120"/>
            <a:ext cx="9144000" cy="4994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0"/>
          <p:cNvSpPr txBox="1">
            <a:spLocks noGrp="1"/>
          </p:cNvSpPr>
          <p:nvPr>
            <p:ph type="title"/>
          </p:nvPr>
        </p:nvSpPr>
        <p:spPr>
          <a:xfrm>
            <a:off x="6096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are the differences between these two maps?</a:t>
            </a:r>
            <a:endParaRPr/>
          </a:p>
        </p:txBody>
      </p:sp>
      <p:sp>
        <p:nvSpPr>
          <p:cNvPr id="517" name="Google Shape;517;p5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50"/>
          <p:cNvPicPr preferRelativeResize="0"/>
          <p:nvPr/>
        </p:nvPicPr>
        <p:blipFill rotWithShape="1">
          <a:blip r:embed="rId4">
            <a:alphaModFix/>
          </a:blip>
          <a:srcRect/>
          <a:stretch/>
        </p:blipFill>
        <p:spPr>
          <a:xfrm>
            <a:off x="116115" y="2975429"/>
            <a:ext cx="4455885" cy="2901390"/>
          </a:xfrm>
          <a:prstGeom prst="rect">
            <a:avLst/>
          </a:prstGeom>
          <a:noFill/>
          <a:ln>
            <a:noFill/>
          </a:ln>
        </p:spPr>
      </p:pic>
      <p:pic>
        <p:nvPicPr>
          <p:cNvPr id="519" name="Google Shape;519;p50" descr="Newspaper Weather Pages"/>
          <p:cNvPicPr preferRelativeResize="0"/>
          <p:nvPr/>
        </p:nvPicPr>
        <p:blipFill rotWithShape="1">
          <a:blip r:embed="rId5">
            <a:alphaModFix/>
          </a:blip>
          <a:srcRect/>
          <a:stretch/>
        </p:blipFill>
        <p:spPr>
          <a:xfrm>
            <a:off x="4572000" y="2975427"/>
            <a:ext cx="4572000" cy="290139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1"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6" name="Google Shape;526;p51"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d31bdafed1_0_102"/>
          <p:cNvSpPr txBox="1"/>
          <p:nvPr/>
        </p:nvSpPr>
        <p:spPr>
          <a:xfrm>
            <a:off x="1971988" y="1278652"/>
            <a:ext cx="51999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Weather Map </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33" name="Google Shape;533;gd31bdafed1_0_102"/>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34" name="Google Shape;534;gd31bdafed1_0_10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5" name="Google Shape;535;gd31bdafed1_0_10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36" name="Google Shape;536;gd31bdafed1_0_102"/>
          <p:cNvSpPr txBox="1"/>
          <p:nvPr/>
        </p:nvSpPr>
        <p:spPr>
          <a:xfrm>
            <a:off x="1713382" y="3429000"/>
            <a:ext cx="3354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Conditions of the atmosphere at a certain time and place</a:t>
            </a:r>
            <a:endParaRPr/>
          </a:p>
        </p:txBody>
      </p:sp>
      <p:sp>
        <p:nvSpPr>
          <p:cNvPr id="537" name="Google Shape;537;gd31bdafed1_0_102"/>
          <p:cNvSpPr txBox="1"/>
          <p:nvPr/>
        </p:nvSpPr>
        <p:spPr>
          <a:xfrm>
            <a:off x="5510804" y="4411825"/>
            <a:ext cx="1455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FF0000"/>
              </a:solidFill>
              <a:latin typeface="Calibri"/>
              <a:ea typeface="Calibri"/>
              <a:cs typeface="Calibri"/>
              <a:sym typeface="Calibri"/>
            </a:endParaRPr>
          </a:p>
        </p:txBody>
      </p:sp>
      <p:pic>
        <p:nvPicPr>
          <p:cNvPr id="538" name="Google Shape;538;gd31bdafed1_0_102"/>
          <p:cNvPicPr preferRelativeResize="0"/>
          <p:nvPr/>
        </p:nvPicPr>
        <p:blipFill>
          <a:blip r:embed="rId5">
            <a:alphaModFix/>
          </a:blip>
          <a:stretch>
            <a:fillRect/>
          </a:stretch>
        </p:blipFill>
        <p:spPr>
          <a:xfrm>
            <a:off x="4335311" y="4075500"/>
            <a:ext cx="3806889" cy="2141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d31bdafed1_0_117"/>
          <p:cNvSpPr txBox="1"/>
          <p:nvPr/>
        </p:nvSpPr>
        <p:spPr>
          <a:xfrm>
            <a:off x="1971988" y="1278652"/>
            <a:ext cx="51999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Weather Map </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45" name="Google Shape;545;gd31bdafed1_0_117"/>
          <p:cNvCxnSpPr/>
          <p:nvPr/>
        </p:nvCxnSpPr>
        <p:spPr>
          <a:xfrm>
            <a:off x="5926016" y="2210637"/>
            <a:ext cx="464700" cy="1218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46" name="Google Shape;546;gd31bdafed1_0_11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gd31bdafed1_0_11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48" name="Google Shape;548;gd31bdafed1_0_117"/>
          <p:cNvSpPr txBox="1"/>
          <p:nvPr/>
        </p:nvSpPr>
        <p:spPr>
          <a:xfrm>
            <a:off x="5421621" y="3428999"/>
            <a:ext cx="3354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Diagram of a large area of land (geographical area)</a:t>
            </a:r>
            <a:endParaRPr/>
          </a:p>
        </p:txBody>
      </p:sp>
      <p:pic>
        <p:nvPicPr>
          <p:cNvPr id="549" name="Google Shape;549;gd31bdafed1_0_117"/>
          <p:cNvPicPr preferRelativeResize="0"/>
          <p:nvPr/>
        </p:nvPicPr>
        <p:blipFill>
          <a:blip r:embed="rId5">
            <a:alphaModFix/>
          </a:blip>
          <a:stretch>
            <a:fillRect/>
          </a:stretch>
        </p:blipFill>
        <p:spPr>
          <a:xfrm>
            <a:off x="234050" y="2904377"/>
            <a:ext cx="4834575" cy="27194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2"/>
          <p:cNvSpPr txBox="1"/>
          <p:nvPr/>
        </p:nvSpPr>
        <p:spPr>
          <a:xfrm>
            <a:off x="1971988" y="1278652"/>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Weather Map </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56" name="Google Shape;556;p52"/>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557" name="Google Shape;557;p52"/>
          <p:cNvCxnSpPr/>
          <p:nvPr/>
        </p:nvCxnSpPr>
        <p:spPr>
          <a:xfrm>
            <a:off x="5926016" y="2210637"/>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58" name="Google Shape;558;p5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9" name="Google Shape;559;p5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60" name="Google Shape;560;p52"/>
          <p:cNvSpPr txBox="1"/>
          <p:nvPr/>
        </p:nvSpPr>
        <p:spPr>
          <a:xfrm>
            <a:off x="1713382" y="3429000"/>
            <a:ext cx="33549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Conditions of the atmosphere at a certain time and place</a:t>
            </a:r>
            <a:endParaRPr/>
          </a:p>
        </p:txBody>
      </p:sp>
      <p:sp>
        <p:nvSpPr>
          <p:cNvPr id="561" name="Google Shape;561;p52"/>
          <p:cNvSpPr txBox="1"/>
          <p:nvPr/>
        </p:nvSpPr>
        <p:spPr>
          <a:xfrm>
            <a:off x="5421621" y="3428999"/>
            <a:ext cx="335475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Diagram of a large area of land (geographical area)</a:t>
            </a:r>
            <a:endParaRPr/>
          </a:p>
        </p:txBody>
      </p:sp>
      <p:sp>
        <p:nvSpPr>
          <p:cNvPr id="562" name="Google Shape;562;p52"/>
          <p:cNvSpPr txBox="1"/>
          <p:nvPr/>
        </p:nvSpPr>
        <p:spPr>
          <a:xfrm>
            <a:off x="937091" y="5614213"/>
            <a:ext cx="7362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 diagram that shows current weather conditions for a wide geographic area</a:t>
            </a:r>
            <a:endParaRPr/>
          </a:p>
        </p:txBody>
      </p:sp>
      <p:sp>
        <p:nvSpPr>
          <p:cNvPr id="563" name="Google Shape;563;p52"/>
          <p:cNvSpPr txBox="1"/>
          <p:nvPr/>
        </p:nvSpPr>
        <p:spPr>
          <a:xfrm>
            <a:off x="4041229" y="3146350"/>
            <a:ext cx="1455900" cy="3154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a:solidFill>
                  <a:srgbClr val="FF0000"/>
                </a:solidFill>
                <a:latin typeface="Calibri"/>
                <a:ea typeface="Calibri"/>
                <a:cs typeface="Calibri"/>
                <a:sym typeface="Calibri"/>
              </a:rPr>
              <a:t>=</a:t>
            </a:r>
            <a:endParaRPr sz="1800">
              <a:solidFill>
                <a:srgbClr val="FF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4"/>
          <p:cNvSpPr txBox="1">
            <a:spLocks noGrp="1"/>
          </p:cNvSpPr>
          <p:nvPr>
            <p:ph type="title"/>
          </p:nvPr>
        </p:nvSpPr>
        <p:spPr>
          <a:xfrm>
            <a:off x="6096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In the word </a:t>
            </a:r>
            <a:r>
              <a:rPr lang="en-US" b="1" u="sng"/>
              <a:t>Weather Map</a:t>
            </a:r>
            <a:r>
              <a:rPr lang="en-US"/>
              <a:t> what does the word part </a:t>
            </a:r>
            <a:r>
              <a:rPr lang="en-US" b="1" u="sng"/>
              <a:t>Weather</a:t>
            </a:r>
            <a:r>
              <a:rPr lang="en-US"/>
              <a:t> mean?</a:t>
            </a:r>
            <a:endParaRPr/>
          </a:p>
        </p:txBody>
      </p:sp>
      <p:sp>
        <p:nvSpPr>
          <p:cNvPr id="576" name="Google Shape;576;p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4"/>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78" name="Google Shape;578;p54"/>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579" name="Google Shape;579;p54" descr="climate.jpg"/>
          <p:cNvPicPr preferRelativeResize="0">
            <a:picLocks noGrp="1"/>
          </p:cNvPicPr>
          <p:nvPr>
            <p:ph type="body" idx="1"/>
          </p:nvPr>
        </p:nvPicPr>
        <p:blipFill rotWithShape="1">
          <a:blip r:embed="rId4">
            <a:alphaModFix/>
          </a:blip>
          <a:srcRect l="-25573" r="-25573"/>
          <a:stretch/>
        </p:blipFill>
        <p:spPr>
          <a:xfrm>
            <a:off x="424771" y="1992542"/>
            <a:ext cx="8229600" cy="4525963"/>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5"/>
          <p:cNvSpPr txBox="1">
            <a:spLocks noGrp="1"/>
          </p:cNvSpPr>
          <p:nvPr>
            <p:ph type="title"/>
          </p:nvPr>
        </p:nvSpPr>
        <p:spPr>
          <a:xfrm>
            <a:off x="6096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In the word </a:t>
            </a:r>
            <a:r>
              <a:rPr lang="en-US" b="1" u="sng"/>
              <a:t>Weather Map</a:t>
            </a:r>
            <a:r>
              <a:rPr lang="en-US"/>
              <a:t> what does the word part </a:t>
            </a:r>
            <a:r>
              <a:rPr lang="en-US" b="1" u="sng"/>
              <a:t>Map</a:t>
            </a:r>
            <a:r>
              <a:rPr lang="en-US"/>
              <a:t> mean?</a:t>
            </a:r>
            <a:endParaRPr/>
          </a:p>
        </p:txBody>
      </p:sp>
      <p:sp>
        <p:nvSpPr>
          <p:cNvPr id="586" name="Google Shape;586;p5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5"/>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588" name="Google Shape;588;p55"/>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589" name="Google Shape;589;p55" descr="Scout Kids Globe on Sale | Free Shipping on World Globes"/>
          <p:cNvPicPr preferRelativeResize="0"/>
          <p:nvPr/>
        </p:nvPicPr>
        <p:blipFill rotWithShape="1">
          <a:blip r:embed="rId4">
            <a:alphaModFix/>
          </a:blip>
          <a:srcRect/>
          <a:stretch/>
        </p:blipFill>
        <p:spPr>
          <a:xfrm>
            <a:off x="0" y="3429000"/>
            <a:ext cx="2857500" cy="2857500"/>
          </a:xfrm>
          <a:prstGeom prst="rect">
            <a:avLst/>
          </a:prstGeom>
          <a:noFill/>
          <a:ln>
            <a:noFill/>
          </a:ln>
        </p:spPr>
      </p:pic>
      <p:pic>
        <p:nvPicPr>
          <p:cNvPr id="590" name="Google Shape;590;p55"/>
          <p:cNvPicPr preferRelativeResize="0"/>
          <p:nvPr/>
        </p:nvPicPr>
        <p:blipFill rotWithShape="1">
          <a:blip r:embed="rId5">
            <a:alphaModFix/>
          </a:blip>
          <a:srcRect/>
          <a:stretch/>
        </p:blipFill>
        <p:spPr>
          <a:xfrm>
            <a:off x="3251201" y="3022146"/>
            <a:ext cx="4455885" cy="367120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56" descr="Newspaper Weather Pages"/>
          <p:cNvPicPr preferRelativeResize="0"/>
          <p:nvPr/>
        </p:nvPicPr>
        <p:blipFill rotWithShape="1">
          <a:blip r:embed="rId3">
            <a:alphaModFix/>
          </a:blip>
          <a:srcRect/>
          <a:stretch/>
        </p:blipFill>
        <p:spPr>
          <a:xfrm>
            <a:off x="2784823" y="4541984"/>
            <a:ext cx="4094948" cy="2182198"/>
          </a:xfrm>
          <a:prstGeom prst="rect">
            <a:avLst/>
          </a:prstGeom>
          <a:noFill/>
          <a:ln>
            <a:noFill/>
          </a:ln>
        </p:spPr>
      </p:pic>
      <p:sp>
        <p:nvSpPr>
          <p:cNvPr id="597" name="Google Shape;597;p56"/>
          <p:cNvSpPr txBox="1">
            <a:spLocks noGrp="1"/>
          </p:cNvSpPr>
          <p:nvPr>
            <p:ph type="title"/>
          </p:nvPr>
        </p:nvSpPr>
        <p:spPr>
          <a:xfrm>
            <a:off x="849542" y="8191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2400" b="1"/>
              <a:t>Now we know what weather means and what map means. How does this help us remember what a weather map is?</a:t>
            </a:r>
            <a:endParaRPr/>
          </a:p>
        </p:txBody>
      </p:sp>
      <p:sp>
        <p:nvSpPr>
          <p:cNvPr id="598" name="Google Shape;598;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6"/>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00" name="Google Shape;600;p56"/>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601" name="Google Shape;601;p56"/>
          <p:cNvPicPr preferRelativeResize="0"/>
          <p:nvPr/>
        </p:nvPicPr>
        <p:blipFill rotWithShape="1">
          <a:blip r:embed="rId5">
            <a:alphaModFix/>
          </a:blip>
          <a:srcRect/>
          <a:stretch/>
        </p:blipFill>
        <p:spPr>
          <a:xfrm>
            <a:off x="5003593" y="1306834"/>
            <a:ext cx="3930483" cy="2101835"/>
          </a:xfrm>
          <a:prstGeom prst="rect">
            <a:avLst/>
          </a:prstGeom>
          <a:noFill/>
          <a:ln>
            <a:noFill/>
          </a:ln>
        </p:spPr>
      </p:pic>
      <p:pic>
        <p:nvPicPr>
          <p:cNvPr id="602" name="Google Shape;602;p56" descr="climate.jpg"/>
          <p:cNvPicPr preferRelativeResize="0">
            <a:picLocks noGrp="1"/>
          </p:cNvPicPr>
          <p:nvPr>
            <p:ph type="body" idx="1"/>
          </p:nvPr>
        </p:nvPicPr>
        <p:blipFill rotWithShape="1">
          <a:blip r:embed="rId6">
            <a:alphaModFix/>
          </a:blip>
          <a:srcRect l="-25573" r="-25573"/>
          <a:stretch/>
        </p:blipFill>
        <p:spPr>
          <a:xfrm>
            <a:off x="-274690" y="1224917"/>
            <a:ext cx="4698772" cy="2390806"/>
          </a:xfrm>
          <a:prstGeom prst="rect">
            <a:avLst/>
          </a:prstGeom>
          <a:noFill/>
          <a:ln w="9525" cap="flat" cmpd="sng">
            <a:solidFill>
              <a:schemeClr val="lt1"/>
            </a:solidFill>
            <a:prstDash val="solid"/>
            <a:round/>
            <a:headEnd type="none" w="sm" len="sm"/>
            <a:tailEnd type="none" w="sm" len="sm"/>
          </a:ln>
        </p:spPr>
      </p:pic>
      <p:cxnSp>
        <p:nvCxnSpPr>
          <p:cNvPr id="603" name="Google Shape;603;p56"/>
          <p:cNvCxnSpPr>
            <a:cxnSpLocks/>
          </p:cNvCxnSpPr>
          <p:nvPr/>
        </p:nvCxnSpPr>
        <p:spPr>
          <a:xfrm>
            <a:off x="2898810" y="3717971"/>
            <a:ext cx="1269162" cy="82401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04" name="Google Shape;604;p56"/>
          <p:cNvCxnSpPr/>
          <p:nvPr/>
        </p:nvCxnSpPr>
        <p:spPr>
          <a:xfrm flipH="1">
            <a:off x="5139284" y="3614418"/>
            <a:ext cx="1025285" cy="986839"/>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605" name="Google Shape;605;p56"/>
          <p:cNvSpPr txBox="1"/>
          <p:nvPr/>
        </p:nvSpPr>
        <p:spPr>
          <a:xfrm>
            <a:off x="3533391" y="738661"/>
            <a:ext cx="1455848"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dirty="0">
                <a:solidFill>
                  <a:srgbClr val="FF0000"/>
                </a:solidFill>
                <a:latin typeface="Calibri"/>
                <a:ea typeface="Calibri"/>
                <a:cs typeface="Calibri"/>
                <a:sym typeface="Calibri"/>
              </a:rPr>
              <a:t>+</a:t>
            </a:r>
            <a:endParaRPr sz="1800" dirty="0">
              <a:solidFill>
                <a:srgbClr val="FF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8"/>
          <p:cNvSpPr txBox="1">
            <a:spLocks noGrp="1"/>
          </p:cNvSpPr>
          <p:nvPr>
            <p:ph type="title"/>
          </p:nvPr>
        </p:nvSpPr>
        <p:spPr>
          <a:xfrm>
            <a:off x="318452" y="195021"/>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does a weather map show us?</a:t>
            </a:r>
            <a:endParaRPr/>
          </a:p>
        </p:txBody>
      </p:sp>
      <p:pic>
        <p:nvPicPr>
          <p:cNvPr id="612" name="Google Shape;612;p58"/>
          <p:cNvPicPr preferRelativeResize="0"/>
          <p:nvPr/>
        </p:nvPicPr>
        <p:blipFill rotWithShape="1">
          <a:blip r:embed="rId3">
            <a:alphaModFix/>
          </a:blip>
          <a:srcRect/>
          <a:stretch/>
        </p:blipFill>
        <p:spPr>
          <a:xfrm>
            <a:off x="1822075" y="1928494"/>
            <a:ext cx="5732075" cy="4299056"/>
          </a:xfrm>
          <a:prstGeom prst="rect">
            <a:avLst/>
          </a:prstGeom>
          <a:noFill/>
          <a:ln>
            <a:noFill/>
          </a:ln>
        </p:spPr>
      </p:pic>
      <p:sp>
        <p:nvSpPr>
          <p:cNvPr id="613" name="Google Shape;613;p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6"/>
          <p:cNvPicPr preferRelativeResize="0"/>
          <p:nvPr/>
        </p:nvPicPr>
        <p:blipFill rotWithShape="1">
          <a:blip r:embed="rId3">
            <a:alphaModFix/>
          </a:blip>
          <a:srcRect l="11588" t="38508" r="11903" b="26444"/>
          <a:stretch/>
        </p:blipFill>
        <p:spPr>
          <a:xfrm>
            <a:off x="232229" y="2351314"/>
            <a:ext cx="8403771" cy="3643086"/>
          </a:xfrm>
          <a:prstGeom prst="rect">
            <a:avLst/>
          </a:prstGeom>
          <a:noFill/>
          <a:ln>
            <a:noFill/>
          </a:ln>
        </p:spPr>
      </p:pic>
      <p:sp>
        <p:nvSpPr>
          <p:cNvPr id="151" name="Google Shape;151;p6"/>
          <p:cNvSpPr txBox="1"/>
          <p:nvPr/>
        </p:nvSpPr>
        <p:spPr>
          <a:xfrm>
            <a:off x="467248" y="665133"/>
            <a:ext cx="820950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 different symbols tell us on a weather map?</a:t>
            </a:r>
            <a:endParaRPr/>
          </a:p>
        </p:txBody>
      </p:sp>
      <p:sp>
        <p:nvSpPr>
          <p:cNvPr id="152" name="Google Shape;152;p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9"/>
          <p:cNvSpPr txBox="1">
            <a:spLocks noGrp="1"/>
          </p:cNvSpPr>
          <p:nvPr>
            <p:ph type="title"/>
          </p:nvPr>
        </p:nvSpPr>
        <p:spPr>
          <a:xfrm>
            <a:off x="914400"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kind of weather can we predict there will be if there is low air pressure?</a:t>
            </a:r>
            <a:endParaRPr/>
          </a:p>
        </p:txBody>
      </p:sp>
      <p:pic>
        <p:nvPicPr>
          <p:cNvPr id="620" name="Google Shape;620;p59" descr="badweather.jpg"/>
          <p:cNvPicPr preferRelativeResize="0">
            <a:picLocks noGrp="1"/>
          </p:cNvPicPr>
          <p:nvPr>
            <p:ph type="body" idx="1"/>
          </p:nvPr>
        </p:nvPicPr>
        <p:blipFill rotWithShape="1">
          <a:blip r:embed="rId3">
            <a:alphaModFix/>
          </a:blip>
          <a:srcRect l="-338" r="6"/>
          <a:stretch/>
        </p:blipFill>
        <p:spPr>
          <a:xfrm>
            <a:off x="1867545" y="1654629"/>
            <a:ext cx="5408909" cy="4995601"/>
          </a:xfrm>
          <a:prstGeom prst="rect">
            <a:avLst/>
          </a:prstGeom>
          <a:noFill/>
          <a:ln w="9525" cap="flat" cmpd="sng">
            <a:solidFill>
              <a:schemeClr val="lt1"/>
            </a:solidFill>
            <a:prstDash val="solid"/>
            <a:round/>
            <a:headEnd type="none" w="sm" len="sm"/>
            <a:tailEnd type="none" w="sm" len="sm"/>
          </a:ln>
        </p:spPr>
      </p:pic>
      <p:sp>
        <p:nvSpPr>
          <p:cNvPr id="621" name="Google Shape;621;p5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0"/>
          <p:cNvSpPr txBox="1">
            <a:spLocks noGrp="1"/>
          </p:cNvSpPr>
          <p:nvPr>
            <p:ph type="title"/>
          </p:nvPr>
        </p:nvSpPr>
        <p:spPr>
          <a:xfrm>
            <a:off x="718458" y="3476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What kind of weather can we predict if there is high air pressure?</a:t>
            </a:r>
            <a:endParaRPr/>
          </a:p>
        </p:txBody>
      </p:sp>
      <p:pic>
        <p:nvPicPr>
          <p:cNvPr id="628" name="Google Shape;628;p60" descr="goodweather.jpg"/>
          <p:cNvPicPr preferRelativeResize="0">
            <a:picLocks noGrp="1"/>
          </p:cNvPicPr>
          <p:nvPr>
            <p:ph type="body" idx="1"/>
          </p:nvPr>
        </p:nvPicPr>
        <p:blipFill rotWithShape="1">
          <a:blip r:embed="rId3">
            <a:alphaModFix/>
          </a:blip>
          <a:srcRect l="-10572" r="-10572"/>
          <a:stretch/>
        </p:blipFill>
        <p:spPr>
          <a:xfrm>
            <a:off x="52519" y="1615699"/>
            <a:ext cx="9038962" cy="4971081"/>
          </a:xfrm>
          <a:prstGeom prst="rect">
            <a:avLst/>
          </a:prstGeom>
          <a:noFill/>
          <a:ln w="9525" cap="flat" cmpd="sng">
            <a:solidFill>
              <a:schemeClr val="lt1"/>
            </a:solidFill>
            <a:prstDash val="solid"/>
            <a:round/>
            <a:headEnd type="none" w="sm" len="sm"/>
            <a:tailEnd type="none" w="sm" len="sm"/>
          </a:ln>
        </p:spPr>
      </p:pic>
      <p:sp>
        <p:nvSpPr>
          <p:cNvPr id="629" name="Google Shape;629;p6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d31bdafed1_0_144"/>
          <p:cNvSpPr txBox="1">
            <a:spLocks noGrp="1"/>
          </p:cNvSpPr>
          <p:nvPr>
            <p:ph type="title"/>
          </p:nvPr>
        </p:nvSpPr>
        <p:spPr>
          <a:xfrm>
            <a:off x="636833" y="126612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Take a look outside the window, or recall the weather when you were last outside. Based on the conditions do you think it was low or high pressure weather? </a:t>
            </a:r>
            <a:endParaRPr/>
          </a:p>
        </p:txBody>
      </p:sp>
      <p:sp>
        <p:nvSpPr>
          <p:cNvPr id="636" name="Google Shape;636;gd31bdafed1_0_14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7" name="Google Shape;637;gd31bdafed1_0_144"/>
          <p:cNvPicPr preferRelativeResize="0"/>
          <p:nvPr/>
        </p:nvPicPr>
        <p:blipFill>
          <a:blip r:embed="rId4">
            <a:alphaModFix/>
          </a:blip>
          <a:stretch>
            <a:fillRect/>
          </a:stretch>
        </p:blipFill>
        <p:spPr>
          <a:xfrm>
            <a:off x="2796888" y="3429000"/>
            <a:ext cx="3550227" cy="3124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61"/>
          <p:cNvPicPr preferRelativeResize="0"/>
          <p:nvPr/>
        </p:nvPicPr>
        <p:blipFill rotWithShape="1">
          <a:blip r:embed="rId3">
            <a:alphaModFix/>
          </a:blip>
          <a:srcRect/>
          <a:stretch/>
        </p:blipFill>
        <p:spPr>
          <a:xfrm>
            <a:off x="1055033" y="1272725"/>
            <a:ext cx="7019583" cy="4306664"/>
          </a:xfrm>
          <a:prstGeom prst="rect">
            <a:avLst/>
          </a:prstGeom>
          <a:noFill/>
          <a:ln>
            <a:noFill/>
          </a:ln>
        </p:spPr>
      </p:pic>
      <p:sp>
        <p:nvSpPr>
          <p:cNvPr id="644" name="Google Shape;644;p61"/>
          <p:cNvSpPr/>
          <p:nvPr/>
        </p:nvSpPr>
        <p:spPr>
          <a:xfrm rot="4412660">
            <a:off x="5794127" y="4373022"/>
            <a:ext cx="1926653"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61"/>
          <p:cNvSpPr txBox="1"/>
          <p:nvPr/>
        </p:nvSpPr>
        <p:spPr>
          <a:xfrm>
            <a:off x="5802105" y="5579388"/>
            <a:ext cx="2887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00FF"/>
                </a:solidFill>
                <a:latin typeface="Calibri"/>
                <a:ea typeface="Calibri"/>
                <a:cs typeface="Calibri"/>
                <a:sym typeface="Calibri"/>
              </a:rPr>
              <a:t>H</a:t>
            </a:r>
            <a:r>
              <a:rPr lang="en-US" sz="3600">
                <a:solidFill>
                  <a:srgbClr val="0000FF"/>
                </a:solidFill>
                <a:latin typeface="Calibri"/>
                <a:ea typeface="Calibri"/>
                <a:cs typeface="Calibri"/>
                <a:sym typeface="Calibri"/>
              </a:rPr>
              <a:t> = high pressure</a:t>
            </a:r>
            <a:endParaRPr>
              <a:solidFill>
                <a:srgbClr val="0000FF"/>
              </a:solidFill>
            </a:endParaRPr>
          </a:p>
        </p:txBody>
      </p:sp>
      <p:sp>
        <p:nvSpPr>
          <p:cNvPr id="646" name="Google Shape;646;p61"/>
          <p:cNvSpPr/>
          <p:nvPr/>
        </p:nvSpPr>
        <p:spPr>
          <a:xfrm rot="7460239">
            <a:off x="1389650" y="4449066"/>
            <a:ext cx="1966364" cy="44945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61"/>
          <p:cNvSpPr txBox="1"/>
          <p:nvPr/>
        </p:nvSpPr>
        <p:spPr>
          <a:xfrm>
            <a:off x="271936" y="5579389"/>
            <a:ext cx="28875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C00000"/>
                </a:solidFill>
                <a:latin typeface="Calibri"/>
                <a:ea typeface="Calibri"/>
                <a:cs typeface="Calibri"/>
                <a:sym typeface="Calibri"/>
              </a:rPr>
              <a:t>L</a:t>
            </a:r>
            <a:r>
              <a:rPr lang="en-US" sz="3600">
                <a:solidFill>
                  <a:srgbClr val="C00000"/>
                </a:solidFill>
                <a:latin typeface="Calibri"/>
                <a:ea typeface="Calibri"/>
                <a:cs typeface="Calibri"/>
                <a:sym typeface="Calibri"/>
              </a:rPr>
              <a:t> = low pressure</a:t>
            </a:r>
            <a:endParaRPr/>
          </a:p>
        </p:txBody>
      </p:sp>
      <p:sp>
        <p:nvSpPr>
          <p:cNvPr id="648" name="Google Shape;648;p61"/>
          <p:cNvSpPr txBox="1">
            <a:spLocks noGrp="1"/>
          </p:cNvSpPr>
          <p:nvPr>
            <p:ph type="title"/>
          </p:nvPr>
        </p:nvSpPr>
        <p:spPr>
          <a:xfrm>
            <a:off x="914400" y="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How can we predict weather by looking at a weather map?</a:t>
            </a:r>
            <a:endParaRPr/>
          </a:p>
        </p:txBody>
      </p:sp>
      <p:sp>
        <p:nvSpPr>
          <p:cNvPr id="649" name="Google Shape;649;p6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2"/>
          <p:cNvSpPr txBox="1">
            <a:spLocks noGrp="1"/>
          </p:cNvSpPr>
          <p:nvPr>
            <p:ph type="title"/>
          </p:nvPr>
        </p:nvSpPr>
        <p:spPr>
          <a:xfrm>
            <a:off x="667657" y="682172"/>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Why is this an example of a weather map?</a:t>
            </a:r>
            <a:endParaRPr/>
          </a:p>
        </p:txBody>
      </p:sp>
      <p:sp>
        <p:nvSpPr>
          <p:cNvPr id="656" name="Google Shape;656;p6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62"/>
          <p:cNvPicPr preferRelativeResize="0"/>
          <p:nvPr/>
        </p:nvPicPr>
        <p:blipFill rotWithShape="1">
          <a:blip r:embed="rId4">
            <a:alphaModFix/>
          </a:blip>
          <a:srcRect/>
          <a:stretch/>
        </p:blipFill>
        <p:spPr>
          <a:xfrm>
            <a:off x="1778000" y="2403928"/>
            <a:ext cx="5588000" cy="3771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4"/>
          <p:cNvSpPr txBox="1">
            <a:spLocks noGrp="1"/>
          </p:cNvSpPr>
          <p:nvPr>
            <p:ph type="title"/>
          </p:nvPr>
        </p:nvSpPr>
        <p:spPr>
          <a:xfrm>
            <a:off x="609600"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Is this an example of a weather map? How can you tell?</a:t>
            </a:r>
            <a:endParaRPr/>
          </a:p>
        </p:txBody>
      </p:sp>
      <p:sp>
        <p:nvSpPr>
          <p:cNvPr id="664" name="Google Shape;664;p6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64"/>
          <p:cNvPicPr preferRelativeResize="0"/>
          <p:nvPr/>
        </p:nvPicPr>
        <p:blipFill rotWithShape="1">
          <a:blip r:embed="rId4">
            <a:alphaModFix/>
          </a:blip>
          <a:srcRect/>
          <a:stretch/>
        </p:blipFill>
        <p:spPr>
          <a:xfrm>
            <a:off x="0" y="1701120"/>
            <a:ext cx="9144000" cy="49942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65" descr="Newspaper Weather Pages"/>
          <p:cNvPicPr preferRelativeResize="0"/>
          <p:nvPr/>
        </p:nvPicPr>
        <p:blipFill rotWithShape="1">
          <a:blip r:embed="rId3">
            <a:alphaModFix/>
          </a:blip>
          <a:srcRect/>
          <a:stretch/>
        </p:blipFill>
        <p:spPr>
          <a:xfrm>
            <a:off x="2134271" y="4593885"/>
            <a:ext cx="3596282" cy="2182198"/>
          </a:xfrm>
          <a:prstGeom prst="rect">
            <a:avLst/>
          </a:prstGeom>
          <a:noFill/>
          <a:ln>
            <a:noFill/>
          </a:ln>
        </p:spPr>
      </p:pic>
      <p:sp>
        <p:nvSpPr>
          <p:cNvPr id="672" name="Google Shape;672;p65"/>
          <p:cNvSpPr txBox="1">
            <a:spLocks noGrp="1"/>
          </p:cNvSpPr>
          <p:nvPr>
            <p:ph type="title"/>
          </p:nvPr>
        </p:nvSpPr>
        <p:spPr>
          <a:xfrm>
            <a:off x="849542" y="8191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2400" b="1"/>
              <a:t>What does each word part of weather map mean?</a:t>
            </a:r>
            <a:endParaRPr/>
          </a:p>
        </p:txBody>
      </p:sp>
      <p:sp>
        <p:nvSpPr>
          <p:cNvPr id="673" name="Google Shape;673;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5"/>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75" name="Google Shape;675;p65"/>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676" name="Google Shape;676;p65"/>
          <p:cNvPicPr preferRelativeResize="0"/>
          <p:nvPr/>
        </p:nvPicPr>
        <p:blipFill rotWithShape="1">
          <a:blip r:embed="rId5">
            <a:alphaModFix/>
          </a:blip>
          <a:srcRect/>
          <a:stretch/>
        </p:blipFill>
        <p:spPr>
          <a:xfrm>
            <a:off x="4983921" y="1306834"/>
            <a:ext cx="3950077" cy="2390806"/>
          </a:xfrm>
          <a:prstGeom prst="rect">
            <a:avLst/>
          </a:prstGeom>
          <a:noFill/>
          <a:ln>
            <a:noFill/>
          </a:ln>
        </p:spPr>
      </p:pic>
      <p:pic>
        <p:nvPicPr>
          <p:cNvPr id="677" name="Google Shape;677;p65" descr="climate.jpg"/>
          <p:cNvPicPr preferRelativeResize="0">
            <a:picLocks noGrp="1"/>
          </p:cNvPicPr>
          <p:nvPr>
            <p:ph type="body" idx="1"/>
          </p:nvPr>
        </p:nvPicPr>
        <p:blipFill rotWithShape="1">
          <a:blip r:embed="rId6">
            <a:alphaModFix/>
          </a:blip>
          <a:srcRect l="-25573" r="-25573"/>
          <a:stretch/>
        </p:blipFill>
        <p:spPr>
          <a:xfrm>
            <a:off x="-351735" y="1224917"/>
            <a:ext cx="4698900" cy="2390700"/>
          </a:xfrm>
          <a:prstGeom prst="rect">
            <a:avLst/>
          </a:prstGeom>
          <a:noFill/>
          <a:ln w="9525" cap="flat" cmpd="sng">
            <a:solidFill>
              <a:schemeClr val="lt1"/>
            </a:solidFill>
            <a:prstDash val="solid"/>
            <a:round/>
            <a:headEnd type="none" w="sm" len="sm"/>
            <a:tailEnd type="none" w="sm" len="sm"/>
          </a:ln>
        </p:spPr>
      </p:pic>
      <p:cxnSp>
        <p:nvCxnSpPr>
          <p:cNvPr id="678" name="Google Shape;678;p65"/>
          <p:cNvCxnSpPr/>
          <p:nvPr/>
        </p:nvCxnSpPr>
        <p:spPr>
          <a:xfrm>
            <a:off x="2264229" y="3717971"/>
            <a:ext cx="1668183" cy="1048425"/>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79" name="Google Shape;679;p65"/>
          <p:cNvCxnSpPr/>
          <p:nvPr/>
        </p:nvCxnSpPr>
        <p:spPr>
          <a:xfrm flipH="1">
            <a:off x="4218030" y="3779557"/>
            <a:ext cx="1025400" cy="98670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680" name="Google Shape;680;p65"/>
          <p:cNvSpPr txBox="1"/>
          <p:nvPr/>
        </p:nvSpPr>
        <p:spPr>
          <a:xfrm>
            <a:off x="3448024" y="1038001"/>
            <a:ext cx="1455900" cy="315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900" dirty="0">
                <a:solidFill>
                  <a:srgbClr val="FF0000"/>
                </a:solidFill>
                <a:latin typeface="Calibri"/>
                <a:ea typeface="Calibri"/>
                <a:cs typeface="Calibri"/>
                <a:sym typeface="Calibri"/>
              </a:rPr>
              <a:t>+</a:t>
            </a:r>
            <a:endParaRPr sz="1800" dirty="0">
              <a:solidFill>
                <a:srgbClr val="FF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87" name="Google Shape;687;p6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7"/>
          <p:cNvSpPr txBox="1">
            <a:spLocks noGrp="1"/>
          </p:cNvSpPr>
          <p:nvPr>
            <p:ph type="title"/>
          </p:nvPr>
        </p:nvSpPr>
        <p:spPr>
          <a:xfrm>
            <a:off x="318452" y="424770"/>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b="1" u="sng"/>
              <a:t>Weather Map:</a:t>
            </a:r>
            <a:r>
              <a:rPr lang="en-US" sz="4000"/>
              <a:t> shows current weather conditions for a wide geographic area</a:t>
            </a:r>
            <a:endParaRPr/>
          </a:p>
        </p:txBody>
      </p:sp>
      <p:pic>
        <p:nvPicPr>
          <p:cNvPr id="694" name="Google Shape;694;p67"/>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695" name="Google Shape;695;p6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8"/>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702" name="Google Shape;702;p68"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68"/>
          <p:cNvPicPr preferRelativeResize="0"/>
          <p:nvPr/>
        </p:nvPicPr>
        <p:blipFill rotWithShape="1">
          <a:blip r:embed="rId4">
            <a:alphaModFix/>
          </a:blip>
          <a:srcRect l="16007" t="21708" r="26190" b="15307"/>
          <a:stretch/>
        </p:blipFill>
        <p:spPr>
          <a:xfrm>
            <a:off x="3568281" y="2220685"/>
            <a:ext cx="5285434" cy="3599543"/>
          </a:xfrm>
          <a:prstGeom prst="rect">
            <a:avLst/>
          </a:prstGeom>
          <a:noFill/>
          <a:ln>
            <a:noFill/>
          </a:ln>
        </p:spPr>
      </p:pic>
      <p:pic>
        <p:nvPicPr>
          <p:cNvPr id="704" name="Google Shape;704;p68" descr="Cursor"/>
          <p:cNvPicPr preferRelativeResize="0"/>
          <p:nvPr/>
        </p:nvPicPr>
        <p:blipFill rotWithShape="1">
          <a:blip r:embed="rId5">
            <a:alphaModFix/>
          </a:blip>
          <a:srcRect/>
          <a:stretch/>
        </p:blipFill>
        <p:spPr>
          <a:xfrm rot="5400000">
            <a:off x="1584719" y="1517151"/>
            <a:ext cx="914400" cy="914400"/>
          </a:xfrm>
          <a:prstGeom prst="rect">
            <a:avLst/>
          </a:prstGeom>
          <a:noFill/>
          <a:ln>
            <a:noFill/>
          </a:ln>
        </p:spPr>
      </p:pic>
      <p:sp>
        <p:nvSpPr>
          <p:cNvPr id="705" name="Google Shape;705;p68"/>
          <p:cNvSpPr txBox="1"/>
          <p:nvPr/>
        </p:nvSpPr>
        <p:spPr>
          <a:xfrm>
            <a:off x="210996" y="2321169"/>
            <a:ext cx="30807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simulation above create your own weather map.</a:t>
            </a:r>
            <a:endParaRPr i="1"/>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When creating your weather map, what are things you notice? What do you see when you show the grid? How can you telling something about the weather from your map? </a:t>
            </a:r>
            <a:endParaRPr/>
          </a:p>
        </p:txBody>
      </p:sp>
      <p:sp>
        <p:nvSpPr>
          <p:cNvPr id="706" name="Google Shape;706;p68"/>
          <p:cNvSpPr txBox="1"/>
          <p:nvPr/>
        </p:nvSpPr>
        <p:spPr>
          <a:xfrm>
            <a:off x="1751418" y="928035"/>
            <a:ext cx="58039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Weather Maps Gizmo</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(Explore Learning)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59" name="Google Shape;159;p7"/>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60" name="Google Shape;160;p7"/>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61" name="Google Shape;161;p7"/>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62" name="Google Shape;162;p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txBox="1"/>
          <p:nvPr/>
        </p:nvSpPr>
        <p:spPr>
          <a:xfrm>
            <a:off x="467248" y="665133"/>
            <a:ext cx="820950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the UV Index Important?</a:t>
            </a:r>
            <a:endParaRPr/>
          </a:p>
        </p:txBody>
      </p:sp>
      <p:pic>
        <p:nvPicPr>
          <p:cNvPr id="164" name="Google Shape;164;p7"/>
          <p:cNvPicPr preferRelativeResize="0"/>
          <p:nvPr/>
        </p:nvPicPr>
        <p:blipFill rotWithShape="1">
          <a:blip r:embed="rId4">
            <a:alphaModFix/>
          </a:blip>
          <a:srcRect l="9290" t="35206" r="10317" b="14000"/>
          <a:stretch/>
        </p:blipFill>
        <p:spPr>
          <a:xfrm>
            <a:off x="849542" y="2583542"/>
            <a:ext cx="7351029" cy="381725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9"/>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are weather maps important, and what can they help us predict? </a:t>
            </a:r>
            <a:endParaRPr/>
          </a:p>
        </p:txBody>
      </p:sp>
      <p:pic>
        <p:nvPicPr>
          <p:cNvPr id="714" name="Google Shape;714;p69"/>
          <p:cNvPicPr preferRelativeResize="0"/>
          <p:nvPr/>
        </p:nvPicPr>
        <p:blipFill rotWithShape="1">
          <a:blip r:embed="rId4">
            <a:alphaModFix/>
          </a:blip>
          <a:srcRect/>
          <a:stretch/>
        </p:blipFill>
        <p:spPr>
          <a:xfrm>
            <a:off x="361278" y="2262569"/>
            <a:ext cx="4051065" cy="3460138"/>
          </a:xfrm>
          <a:prstGeom prst="rect">
            <a:avLst/>
          </a:prstGeom>
          <a:noFill/>
          <a:ln>
            <a:noFill/>
          </a:ln>
        </p:spPr>
      </p:pic>
      <p:pic>
        <p:nvPicPr>
          <p:cNvPr id="715" name="Google Shape;715;p69" descr="climate.jpg"/>
          <p:cNvPicPr preferRelativeResize="0"/>
          <p:nvPr/>
        </p:nvPicPr>
        <p:blipFill rotWithShape="1">
          <a:blip r:embed="rId5">
            <a:alphaModFix/>
          </a:blip>
          <a:srcRect l="-25573" r="-25573"/>
          <a:stretch/>
        </p:blipFill>
        <p:spPr>
          <a:xfrm>
            <a:off x="3744686" y="2262569"/>
            <a:ext cx="6277428" cy="346013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7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736" name="Google Shape;736;gd31bdafed1_0_152"/>
          <p:cNvGrpSpPr/>
          <p:nvPr/>
        </p:nvGrpSpPr>
        <p:grpSpPr>
          <a:xfrm>
            <a:off x="1420794" y="297180"/>
            <a:ext cx="5949213" cy="6263098"/>
            <a:chOff x="730422" y="0"/>
            <a:chExt cx="5949213" cy="6263098"/>
          </a:xfrm>
        </p:grpSpPr>
        <p:sp>
          <p:nvSpPr>
            <p:cNvPr id="737" name="Google Shape;737;gd31bdafed1_0_152"/>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gd31bdafed1_0_152"/>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739" name="Google Shape;739;gd31bdafed1_0_152"/>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gd31bdafed1_0_152"/>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d31bdafed1_0_152"/>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742" name="Google Shape;742;gd31bdafed1_0_152"/>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gd31bdafed1_0_152"/>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gd31bdafed1_0_152"/>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745" name="Google Shape;745;gd31bdafed1_0_152"/>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d31bdafed1_0_152"/>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d31bdafed1_0_152"/>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748" name="Google Shape;748;gd31bdafed1_0_152"/>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d31bdafed1_0_152"/>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d31bdafed1_0_152"/>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751" name="Google Shape;751;gd31bdafed1_0_152"/>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d31bdafed1_0_152"/>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gd31bdafed1_0_152"/>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754" name="Google Shape;754;gd31bdafed1_0_152"/>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5" name="Google Shape;755;gd31bdafed1_0_15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756" name="Google Shape;756;gd31bdafed1_0_15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757" name="Google Shape;757;gd31bdafed1_0_15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758" name="Google Shape;758;gd31bdafed1_0_15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73"/>
          <p:cNvPicPr preferRelativeResize="0"/>
          <p:nvPr/>
        </p:nvPicPr>
        <p:blipFill rotWithShape="1">
          <a:blip r:embed="rId3">
            <a:alphaModFix/>
          </a:blip>
          <a:srcRect/>
          <a:stretch/>
        </p:blipFill>
        <p:spPr>
          <a:xfrm>
            <a:off x="1134533" y="1712105"/>
            <a:ext cx="6874933" cy="4746575"/>
          </a:xfrm>
          <a:prstGeom prst="rect">
            <a:avLst/>
          </a:prstGeom>
          <a:noFill/>
          <a:ln>
            <a:noFill/>
          </a:ln>
        </p:spPr>
      </p:pic>
      <p:sp>
        <p:nvSpPr>
          <p:cNvPr id="765" name="Google Shape;765;p73"/>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Front</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7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7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4"/>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are weather maps important, and what can they help us predict? </a:t>
            </a:r>
            <a:endParaRPr/>
          </a:p>
        </p:txBody>
      </p:sp>
      <p:pic>
        <p:nvPicPr>
          <p:cNvPr id="775" name="Google Shape;775;p74"/>
          <p:cNvPicPr preferRelativeResize="0"/>
          <p:nvPr/>
        </p:nvPicPr>
        <p:blipFill rotWithShape="1">
          <a:blip r:embed="rId4">
            <a:alphaModFix/>
          </a:blip>
          <a:srcRect/>
          <a:stretch/>
        </p:blipFill>
        <p:spPr>
          <a:xfrm>
            <a:off x="361278" y="2262568"/>
            <a:ext cx="4051065" cy="4303495"/>
          </a:xfrm>
          <a:prstGeom prst="rect">
            <a:avLst/>
          </a:prstGeom>
          <a:noFill/>
          <a:ln>
            <a:noFill/>
          </a:ln>
        </p:spPr>
      </p:pic>
      <p:pic>
        <p:nvPicPr>
          <p:cNvPr id="776" name="Google Shape;776;p74" descr="climate.jpg"/>
          <p:cNvPicPr preferRelativeResize="0"/>
          <p:nvPr/>
        </p:nvPicPr>
        <p:blipFill rotWithShape="1">
          <a:blip r:embed="rId5">
            <a:alphaModFix/>
          </a:blip>
          <a:srcRect l="-25573" r="-25573"/>
          <a:stretch/>
        </p:blipFill>
        <p:spPr>
          <a:xfrm>
            <a:off x="3744686" y="2262568"/>
            <a:ext cx="6277428" cy="430349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5"/>
          <p:cNvSpPr txBox="1"/>
          <p:nvPr/>
        </p:nvSpPr>
        <p:spPr>
          <a:xfrm>
            <a:off x="2301072" y="693336"/>
            <a:ext cx="470590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783" name="Google Shape;783;p7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5"/>
          <p:cNvSpPr txBox="1"/>
          <p:nvPr/>
        </p:nvSpPr>
        <p:spPr>
          <a:xfrm>
            <a:off x="3161561" y="1780200"/>
            <a:ext cx="470590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Weather Fronts</a:t>
            </a:r>
            <a:endParaRPr sz="3200" dirty="0">
              <a:solidFill>
                <a:schemeClr val="dk1"/>
              </a:solidFill>
              <a:latin typeface="Calibri"/>
              <a:ea typeface="Calibri"/>
              <a:cs typeface="Calibri"/>
              <a:sym typeface="Calibri"/>
            </a:endParaRPr>
          </a:p>
        </p:txBody>
      </p:sp>
      <p:sp>
        <p:nvSpPr>
          <p:cNvPr id="785" name="Google Shape;785;p75"/>
          <p:cNvSpPr txBox="1"/>
          <p:nvPr/>
        </p:nvSpPr>
        <p:spPr>
          <a:xfrm>
            <a:off x="859984" y="2497732"/>
            <a:ext cx="7514492"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TEACHER DIRECTIONS:</a:t>
            </a:r>
            <a:endParaRPr dirty="0"/>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Before</a:t>
            </a:r>
            <a:r>
              <a:rPr lang="en-US" sz="1600" i="1" u="sng" dirty="0">
                <a:solidFill>
                  <a:schemeClr val="dk1"/>
                </a:solidFill>
                <a:latin typeface="Calibri"/>
                <a:ea typeface="Calibri"/>
                <a:cs typeface="Calibri"/>
                <a:sym typeface="Calibri"/>
              </a:rPr>
              <a:t>:</a:t>
            </a:r>
            <a:r>
              <a:rPr lang="en-US" sz="1600" i="1" dirty="0">
                <a:solidFill>
                  <a:schemeClr val="dk1"/>
                </a:solidFill>
                <a:latin typeface="Calibri"/>
                <a:ea typeface="Calibri"/>
                <a:cs typeface="Calibri"/>
                <a:sym typeface="Calibri"/>
              </a:rPr>
              <a:t> Ask students what they already know about weather fronts or if they have ever heard of a front before </a:t>
            </a:r>
            <a:endParaRPr dirty="0"/>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During</a:t>
            </a:r>
            <a:r>
              <a:rPr lang="en-US" sz="1600" i="1" dirty="0">
                <a:solidFill>
                  <a:schemeClr val="dk1"/>
                </a:solidFill>
                <a:latin typeface="Calibri"/>
                <a:ea typeface="Calibri"/>
                <a:cs typeface="Calibri"/>
                <a:sym typeface="Calibri"/>
              </a:rPr>
              <a:t>: You can play the video or recreate the experiment for students. Pause the video and ask the student what they observe happens with the water. </a:t>
            </a:r>
            <a:endParaRPr dirty="0"/>
          </a:p>
          <a:p>
            <a:pPr marL="0" marR="0" lvl="0" indent="0" algn="l" rtl="0">
              <a:spcBef>
                <a:spcPts val="0"/>
              </a:spcBef>
              <a:spcAft>
                <a:spcPts val="0"/>
              </a:spcAft>
              <a:buNone/>
            </a:pPr>
            <a:r>
              <a:rPr lang="en-US" sz="1600" b="1" i="1" u="sng" dirty="0">
                <a:solidFill>
                  <a:schemeClr val="dk1"/>
                </a:solidFill>
                <a:latin typeface="Calibri"/>
                <a:ea typeface="Calibri"/>
                <a:cs typeface="Calibri"/>
                <a:sym typeface="Calibri"/>
              </a:rPr>
              <a:t>After</a:t>
            </a:r>
            <a:r>
              <a:rPr lang="en-US" sz="1600" i="1" dirty="0">
                <a:solidFill>
                  <a:schemeClr val="dk1"/>
                </a:solidFill>
                <a:latin typeface="Calibri"/>
                <a:ea typeface="Calibri"/>
                <a:cs typeface="Calibri"/>
                <a:sym typeface="Calibri"/>
              </a:rPr>
              <a:t>: Ask students to predict what a front is after watching the video. Tell students in this lesson they will learn more about weather fronts. </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7"/>
          <p:cNvSpPr txBox="1">
            <a:spLocks noGrp="1"/>
          </p:cNvSpPr>
          <p:nvPr>
            <p:ph type="title"/>
          </p:nvPr>
        </p:nvSpPr>
        <p:spPr>
          <a:xfrm>
            <a:off x="849542" y="59894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In this experiment what does the warm/cold water represent?</a:t>
            </a:r>
            <a:endParaRPr/>
          </a:p>
        </p:txBody>
      </p:sp>
      <p:sp>
        <p:nvSpPr>
          <p:cNvPr id="798" name="Google Shape;798;p7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9" name="Google Shape;799;p77"/>
          <p:cNvPicPr preferRelativeResize="0"/>
          <p:nvPr/>
        </p:nvPicPr>
        <p:blipFill rotWithShape="1">
          <a:blip r:embed="rId4">
            <a:alphaModFix/>
          </a:blip>
          <a:srcRect l="4603" t="20480" r="36826" b="34826"/>
          <a:stretch/>
        </p:blipFill>
        <p:spPr>
          <a:xfrm>
            <a:off x="849542" y="2191657"/>
            <a:ext cx="8004172" cy="393337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8"/>
          <p:cNvSpPr txBox="1">
            <a:spLocks noGrp="1"/>
          </p:cNvSpPr>
          <p:nvPr>
            <p:ph type="title"/>
          </p:nvPr>
        </p:nvSpPr>
        <p:spPr>
          <a:xfrm>
            <a:off x="849542" y="7620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did you predict would happen when the barrier between the warm and cold water was removed?</a:t>
            </a:r>
            <a:endParaRPr/>
          </a:p>
        </p:txBody>
      </p:sp>
      <p:sp>
        <p:nvSpPr>
          <p:cNvPr id="806" name="Google Shape;806;p7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7" name="Google Shape;807;p78"/>
          <p:cNvPicPr preferRelativeResize="0"/>
          <p:nvPr/>
        </p:nvPicPr>
        <p:blipFill rotWithShape="1">
          <a:blip r:embed="rId4">
            <a:alphaModFix/>
          </a:blip>
          <a:srcRect l="6984" t="28601" r="34286" b="26191"/>
          <a:stretch/>
        </p:blipFill>
        <p:spPr>
          <a:xfrm>
            <a:off x="849542" y="2340886"/>
            <a:ext cx="7597772" cy="37551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71" name="Google Shape;171;p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72" name="Google Shape;172;p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73" name="Google Shape;173;p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74" name="Google Shape;174;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txBox="1"/>
          <p:nvPr/>
        </p:nvSpPr>
        <p:spPr>
          <a:xfrm>
            <a:off x="467248" y="665133"/>
            <a:ext cx="820950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Who relies on the weather forecast?</a:t>
            </a:r>
            <a:endParaRPr/>
          </a:p>
        </p:txBody>
      </p:sp>
      <p:pic>
        <p:nvPicPr>
          <p:cNvPr id="176" name="Google Shape;176;p8"/>
          <p:cNvPicPr preferRelativeResize="0"/>
          <p:nvPr/>
        </p:nvPicPr>
        <p:blipFill rotWithShape="1">
          <a:blip r:embed="rId4">
            <a:alphaModFix/>
          </a:blip>
          <a:srcRect l="6350" t="22762" r="12539" b="23396"/>
          <a:stretch/>
        </p:blipFill>
        <p:spPr>
          <a:xfrm>
            <a:off x="580570" y="1872343"/>
            <a:ext cx="8096181" cy="44704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79"/>
          <p:cNvSpPr txBox="1">
            <a:spLocks noGrp="1"/>
          </p:cNvSpPr>
          <p:nvPr>
            <p:ph type="title"/>
          </p:nvPr>
        </p:nvSpPr>
        <p:spPr>
          <a:xfrm>
            <a:off x="849542" y="59894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does this experiment show about warm and cold fronts in the air? </a:t>
            </a:r>
            <a:endParaRPr/>
          </a:p>
        </p:txBody>
      </p:sp>
      <p:sp>
        <p:nvSpPr>
          <p:cNvPr id="814" name="Google Shape;814;p7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5" name="Google Shape;815;p79"/>
          <p:cNvPicPr preferRelativeResize="0"/>
          <p:nvPr/>
        </p:nvPicPr>
        <p:blipFill rotWithShape="1">
          <a:blip r:embed="rId4">
            <a:alphaModFix/>
          </a:blip>
          <a:srcRect l="6825" t="25555" r="34603" b="29492"/>
          <a:stretch/>
        </p:blipFill>
        <p:spPr>
          <a:xfrm>
            <a:off x="849542" y="2340886"/>
            <a:ext cx="7438115" cy="391817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80"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81" descr="FIFTH GRADERS: Latitude, Longitude &amp; Time"/>
          <p:cNvPicPr preferRelativeResize="0"/>
          <p:nvPr/>
        </p:nvPicPr>
        <p:blipFill rotWithShape="1">
          <a:blip r:embed="rId3">
            <a:alphaModFix/>
          </a:blip>
          <a:srcRect l="7023" r="50000"/>
          <a:stretch/>
        </p:blipFill>
        <p:spPr>
          <a:xfrm>
            <a:off x="2864738" y="1843075"/>
            <a:ext cx="3414524" cy="4807896"/>
          </a:xfrm>
          <a:prstGeom prst="rect">
            <a:avLst/>
          </a:prstGeom>
          <a:noFill/>
          <a:ln>
            <a:noFill/>
          </a:ln>
        </p:spPr>
      </p:pic>
      <p:sp>
        <p:nvSpPr>
          <p:cNvPr id="829" name="Google Shape;829;p81"/>
          <p:cNvSpPr txBox="1">
            <a:spLocks noGrp="1"/>
          </p:cNvSpPr>
          <p:nvPr>
            <p:ph type="title"/>
          </p:nvPr>
        </p:nvSpPr>
        <p:spPr>
          <a:xfrm>
            <a:off x="689428" y="42477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4000" u="sng"/>
              <a:t>Latitude</a:t>
            </a:r>
            <a:r>
              <a:rPr lang="en-US" sz="3600"/>
              <a:t>: The distance north or south of the equator. </a:t>
            </a:r>
            <a:endParaRPr/>
          </a:p>
        </p:txBody>
      </p:sp>
      <p:sp>
        <p:nvSpPr>
          <p:cNvPr id="830" name="Google Shape;830;p81"/>
          <p:cNvSpPr/>
          <p:nvPr/>
        </p:nvSpPr>
        <p:spPr>
          <a:xfrm>
            <a:off x="3351052" y="1719785"/>
            <a:ext cx="3414524" cy="850932"/>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1" name="Google Shape;831;p8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82"/>
          <p:cNvSpPr txBox="1">
            <a:spLocks noGrp="1"/>
          </p:cNvSpPr>
          <p:nvPr>
            <p:ph type="title"/>
          </p:nvPr>
        </p:nvSpPr>
        <p:spPr>
          <a:xfrm>
            <a:off x="914400" y="6032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sz="3200" b="1" u="sng"/>
              <a:t>Equator</a:t>
            </a:r>
            <a:r>
              <a:rPr lang="en-US" sz="3200"/>
              <a:t>: a latitude line that is equal distance from the north and south pole</a:t>
            </a:r>
            <a:endParaRPr/>
          </a:p>
        </p:txBody>
      </p:sp>
      <p:sp>
        <p:nvSpPr>
          <p:cNvPr id="838" name="Google Shape;838;p8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9" name="Google Shape;839;p82" descr="FIFTH GRADERS: Latitude, Longitude &amp; Time"/>
          <p:cNvPicPr preferRelativeResize="0"/>
          <p:nvPr/>
        </p:nvPicPr>
        <p:blipFill rotWithShape="1">
          <a:blip r:embed="rId4">
            <a:alphaModFix/>
          </a:blip>
          <a:srcRect l="7023" r="50000"/>
          <a:stretch/>
        </p:blipFill>
        <p:spPr>
          <a:xfrm>
            <a:off x="2561651" y="1421381"/>
            <a:ext cx="3404250" cy="4807896"/>
          </a:xfrm>
          <a:prstGeom prst="rect">
            <a:avLst/>
          </a:prstGeom>
          <a:noFill/>
          <a:ln>
            <a:noFill/>
          </a:ln>
        </p:spPr>
      </p:pic>
      <p:sp>
        <p:nvSpPr>
          <p:cNvPr id="840" name="Google Shape;840;p82"/>
          <p:cNvSpPr/>
          <p:nvPr/>
        </p:nvSpPr>
        <p:spPr>
          <a:xfrm>
            <a:off x="3516856" y="5516384"/>
            <a:ext cx="2565444" cy="930951"/>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3"/>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b="1" u="sng"/>
              <a:t>Weather: </a:t>
            </a:r>
            <a:r>
              <a:rPr lang="en-US" sz="3600"/>
              <a:t>conditions of the atmosphere at  a certain time and place</a:t>
            </a:r>
            <a:endParaRPr/>
          </a:p>
        </p:txBody>
      </p:sp>
      <p:pic>
        <p:nvPicPr>
          <p:cNvPr id="847" name="Google Shape;847;p83"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848" name="Google Shape;848;p8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4"/>
          <p:cNvSpPr txBox="1">
            <a:spLocks noGrp="1"/>
          </p:cNvSpPr>
          <p:nvPr>
            <p:ph type="title"/>
          </p:nvPr>
        </p:nvSpPr>
        <p:spPr>
          <a:xfrm>
            <a:off x="689429" y="4572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Air Pressure</a:t>
            </a:r>
            <a:r>
              <a:rPr lang="en-US"/>
              <a:t>: the amount of force being exerted on the earth</a:t>
            </a:r>
            <a:endParaRPr/>
          </a:p>
        </p:txBody>
      </p:sp>
      <p:pic>
        <p:nvPicPr>
          <p:cNvPr id="855" name="Google Shape;855;p84" descr="airpressure.jpg"/>
          <p:cNvPicPr preferRelativeResize="0">
            <a:picLocks noGrp="1"/>
          </p:cNvPicPr>
          <p:nvPr>
            <p:ph type="body" idx="1"/>
          </p:nvPr>
        </p:nvPicPr>
        <p:blipFill rotWithShape="1">
          <a:blip r:embed="rId3">
            <a:alphaModFix/>
          </a:blip>
          <a:srcRect l="-40461" r="-40460"/>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856" name="Google Shape;856;p8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5"/>
          <p:cNvSpPr txBox="1">
            <a:spLocks noGrp="1"/>
          </p:cNvSpPr>
          <p:nvPr>
            <p:ph type="title"/>
          </p:nvPr>
        </p:nvSpPr>
        <p:spPr>
          <a:xfrm>
            <a:off x="849542" y="744085"/>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alibri"/>
              <a:buNone/>
            </a:pPr>
            <a:r>
              <a:rPr lang="en-US" sz="3600" b="1" u="sng"/>
              <a:t>Air temperature</a:t>
            </a:r>
            <a:r>
              <a:rPr lang="en-US" sz="3600"/>
              <a:t>: The degree of hotness or coldness in the air that can be measured by a thermometer </a:t>
            </a:r>
            <a:endParaRPr/>
          </a:p>
        </p:txBody>
      </p:sp>
      <p:pic>
        <p:nvPicPr>
          <p:cNvPr id="863" name="Google Shape;863;p85" descr="thermometer.jpg"/>
          <p:cNvPicPr preferRelativeResize="0">
            <a:picLocks noGrp="1"/>
          </p:cNvPicPr>
          <p:nvPr>
            <p:ph type="body" idx="1"/>
          </p:nvPr>
        </p:nvPicPr>
        <p:blipFill rotWithShape="1">
          <a:blip r:embed="rId3">
            <a:alphaModFix/>
          </a:blip>
          <a:srcRect l="19656" r="19656"/>
          <a:stretch/>
        </p:blipFill>
        <p:spPr>
          <a:xfrm>
            <a:off x="457200" y="2332037"/>
            <a:ext cx="8229600" cy="4525963"/>
          </a:xfrm>
          <a:prstGeom prst="rect">
            <a:avLst/>
          </a:prstGeom>
          <a:noFill/>
          <a:ln w="9525" cap="flat" cmpd="sng">
            <a:solidFill>
              <a:schemeClr val="lt1"/>
            </a:solidFill>
            <a:prstDash val="solid"/>
            <a:round/>
            <a:headEnd type="none" w="sm" len="sm"/>
            <a:tailEnd type="none" w="sm" len="sm"/>
          </a:ln>
        </p:spPr>
      </p:pic>
      <p:sp>
        <p:nvSpPr>
          <p:cNvPr id="864" name="Google Shape;864;p8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6"/>
          <p:cNvSpPr txBox="1">
            <a:spLocks noGrp="1"/>
          </p:cNvSpPr>
          <p:nvPr>
            <p:ph type="title"/>
          </p:nvPr>
        </p:nvSpPr>
        <p:spPr>
          <a:xfrm>
            <a:off x="914400" y="424771"/>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alibri"/>
              <a:buNone/>
            </a:pPr>
            <a:r>
              <a:rPr lang="en-US" sz="3600" b="1" u="sng"/>
              <a:t>Wind patterns</a:t>
            </a:r>
            <a:r>
              <a:rPr lang="en-US" sz="3600"/>
              <a:t>: determine where hot and cold air blow</a:t>
            </a:r>
            <a:endParaRPr/>
          </a:p>
        </p:txBody>
      </p:sp>
      <p:pic>
        <p:nvPicPr>
          <p:cNvPr id="871" name="Google Shape;871;p86" descr="weathermap.jpg"/>
          <p:cNvPicPr preferRelativeResize="0">
            <a:picLocks noGrp="1"/>
          </p:cNvPicPr>
          <p:nvPr>
            <p:ph type="body" idx="1"/>
          </p:nvPr>
        </p:nvPicPr>
        <p:blipFill rotWithShape="1">
          <a:blip r:embed="rId3">
            <a:alphaModFix/>
          </a:blip>
          <a:srcRect l="-12504" r="-12504"/>
          <a:stretch/>
        </p:blipFill>
        <p:spPr>
          <a:xfrm>
            <a:off x="457200" y="2053995"/>
            <a:ext cx="8229600" cy="4525963"/>
          </a:xfrm>
          <a:prstGeom prst="rect">
            <a:avLst/>
          </a:prstGeom>
          <a:noFill/>
          <a:ln w="9525" cap="flat" cmpd="sng">
            <a:solidFill>
              <a:schemeClr val="lt1"/>
            </a:solidFill>
            <a:prstDash val="solid"/>
            <a:round/>
            <a:headEnd type="none" w="sm" len="sm"/>
            <a:tailEnd type="none" w="sm" len="sm"/>
          </a:ln>
        </p:spPr>
      </p:pic>
      <p:sp>
        <p:nvSpPr>
          <p:cNvPr id="872" name="Google Shape;872;p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7"/>
          <p:cNvSpPr txBox="1">
            <a:spLocks noGrp="1"/>
          </p:cNvSpPr>
          <p:nvPr>
            <p:ph type="title"/>
          </p:nvPr>
        </p:nvSpPr>
        <p:spPr>
          <a:xfrm>
            <a:off x="318452" y="424770"/>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b="1" u="sng"/>
              <a:t>Weather Map:</a:t>
            </a:r>
            <a:r>
              <a:rPr lang="en-US" sz="4000"/>
              <a:t> shows current weather conditions for a wide geographic area</a:t>
            </a:r>
            <a:endParaRPr/>
          </a:p>
        </p:txBody>
      </p:sp>
      <p:pic>
        <p:nvPicPr>
          <p:cNvPr id="879" name="Google Shape;879;p87"/>
          <p:cNvPicPr preferRelativeResize="0"/>
          <p:nvPr/>
        </p:nvPicPr>
        <p:blipFill rotWithShape="1">
          <a:blip r:embed="rId3">
            <a:alphaModFix/>
          </a:blip>
          <a:srcRect/>
          <a:stretch/>
        </p:blipFill>
        <p:spPr>
          <a:xfrm>
            <a:off x="1705962" y="2363923"/>
            <a:ext cx="5732075" cy="4299056"/>
          </a:xfrm>
          <a:prstGeom prst="rect">
            <a:avLst/>
          </a:prstGeom>
          <a:noFill/>
          <a:ln>
            <a:noFill/>
          </a:ln>
        </p:spPr>
      </p:pic>
      <p:sp>
        <p:nvSpPr>
          <p:cNvPr id="880" name="Google Shape;880;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3" name="Google Shape;183;p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4" name="Google Shape;184;p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5" name="Google Shape;185;p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6" name="Google Shape;186;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txBox="1"/>
          <p:nvPr/>
        </p:nvSpPr>
        <p:spPr>
          <a:xfrm>
            <a:off x="446373" y="473733"/>
            <a:ext cx="8209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do you think a weather map can be useful for you?</a:t>
            </a:r>
            <a:endParaRPr/>
          </a:p>
        </p:txBody>
      </p:sp>
      <p:pic>
        <p:nvPicPr>
          <p:cNvPr id="188" name="Google Shape;188;p9"/>
          <p:cNvPicPr preferRelativeResize="0"/>
          <p:nvPr/>
        </p:nvPicPr>
        <p:blipFill rotWithShape="1">
          <a:blip r:embed="rId4">
            <a:alphaModFix/>
          </a:blip>
          <a:srcRect l="8095" t="12948" r="10220" b="12729"/>
          <a:stretch/>
        </p:blipFill>
        <p:spPr>
          <a:xfrm>
            <a:off x="174171" y="1674321"/>
            <a:ext cx="8753912" cy="506030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89" descr="FIFTH GRADERS: Latitude, Longitude &amp; Time"/>
          <p:cNvPicPr preferRelativeResize="0"/>
          <p:nvPr/>
        </p:nvPicPr>
        <p:blipFill rotWithShape="1">
          <a:blip r:embed="rId3">
            <a:alphaModFix/>
          </a:blip>
          <a:srcRect l="7023" r="50000"/>
          <a:stretch/>
        </p:blipFill>
        <p:spPr>
          <a:xfrm>
            <a:off x="2792819" y="1741943"/>
            <a:ext cx="3558362" cy="4807896"/>
          </a:xfrm>
          <a:prstGeom prst="rect">
            <a:avLst/>
          </a:prstGeom>
          <a:noFill/>
          <a:ln>
            <a:noFill/>
          </a:ln>
        </p:spPr>
      </p:pic>
      <p:sp>
        <p:nvSpPr>
          <p:cNvPr id="894" name="Google Shape;894;p89"/>
          <p:cNvSpPr txBox="1">
            <a:spLocks noGrp="1"/>
          </p:cNvSpPr>
          <p:nvPr>
            <p:ph type="title"/>
          </p:nvPr>
        </p:nvSpPr>
        <p:spPr>
          <a:xfrm>
            <a:off x="849542" y="598943"/>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600"/>
              <a:t>What is the difference between lines of latitude and the equator?</a:t>
            </a:r>
            <a:endParaRPr/>
          </a:p>
        </p:txBody>
      </p:sp>
      <p:sp>
        <p:nvSpPr>
          <p:cNvPr id="895" name="Google Shape;895;p8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90"/>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weather? </a:t>
            </a:r>
            <a:endParaRPr/>
          </a:p>
        </p:txBody>
      </p:sp>
      <p:pic>
        <p:nvPicPr>
          <p:cNvPr id="902" name="Google Shape;902;p90" descr="climate.jpg"/>
          <p:cNvPicPr preferRelativeResize="0">
            <a:picLocks noGrp="1"/>
          </p:cNvPicPr>
          <p:nvPr>
            <p:ph type="body" idx="1"/>
          </p:nvPr>
        </p:nvPicPr>
        <p:blipFill rotWithShape="1">
          <a:blip r:embed="rId3">
            <a:alphaModFix/>
          </a:blip>
          <a:srcRect l="-25573" r="-25573"/>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903" name="Google Shape;903;p9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9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1"/>
          <p:cNvSpPr txBox="1">
            <a:spLocks noGrp="1"/>
          </p:cNvSpPr>
          <p:nvPr>
            <p:ph type="title"/>
          </p:nvPr>
        </p:nvSpPr>
        <p:spPr>
          <a:xfrm>
            <a:off x="849542" y="278042"/>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are three things that can affect weather?</a:t>
            </a:r>
            <a:endParaRPr/>
          </a:p>
        </p:txBody>
      </p:sp>
      <p:pic>
        <p:nvPicPr>
          <p:cNvPr id="911" name="Google Shape;911;p91" descr="thermometer.jpg"/>
          <p:cNvPicPr preferRelativeResize="0">
            <a:picLocks noGrp="1"/>
          </p:cNvPicPr>
          <p:nvPr>
            <p:ph type="body" idx="1"/>
          </p:nvPr>
        </p:nvPicPr>
        <p:blipFill rotWithShape="1">
          <a:blip r:embed="rId4">
            <a:alphaModFix/>
          </a:blip>
          <a:srcRect l="19656" r="19656"/>
          <a:stretch/>
        </p:blipFill>
        <p:spPr>
          <a:xfrm>
            <a:off x="239486" y="4111171"/>
            <a:ext cx="4158344" cy="2608943"/>
          </a:xfrm>
          <a:prstGeom prst="rect">
            <a:avLst/>
          </a:prstGeom>
          <a:noFill/>
          <a:ln w="9525" cap="flat" cmpd="sng">
            <a:solidFill>
              <a:schemeClr val="lt1"/>
            </a:solidFill>
            <a:prstDash val="solid"/>
            <a:round/>
            <a:headEnd type="none" w="sm" len="sm"/>
            <a:tailEnd type="none" w="sm" len="sm"/>
          </a:ln>
        </p:spPr>
      </p:pic>
      <p:pic>
        <p:nvPicPr>
          <p:cNvPr id="912" name="Google Shape;912;p91" descr="weathermap.jpg"/>
          <p:cNvPicPr preferRelativeResize="0"/>
          <p:nvPr/>
        </p:nvPicPr>
        <p:blipFill rotWithShape="1">
          <a:blip r:embed="rId5">
            <a:alphaModFix/>
          </a:blip>
          <a:srcRect l="-12504" r="-12504"/>
          <a:stretch/>
        </p:blipFill>
        <p:spPr>
          <a:xfrm>
            <a:off x="4397830" y="2636725"/>
            <a:ext cx="5072743" cy="2750234"/>
          </a:xfrm>
          <a:prstGeom prst="rect">
            <a:avLst/>
          </a:prstGeom>
          <a:noFill/>
          <a:ln>
            <a:noFill/>
          </a:ln>
        </p:spPr>
      </p:pic>
      <p:pic>
        <p:nvPicPr>
          <p:cNvPr id="913" name="Google Shape;913;p91" descr="airpressure.jpg"/>
          <p:cNvPicPr preferRelativeResize="0"/>
          <p:nvPr/>
        </p:nvPicPr>
        <p:blipFill rotWithShape="1">
          <a:blip r:embed="rId6">
            <a:alphaModFix/>
          </a:blip>
          <a:srcRect l="-40461" r="-40460"/>
          <a:stretch/>
        </p:blipFill>
        <p:spPr>
          <a:xfrm>
            <a:off x="-312059" y="1699084"/>
            <a:ext cx="4492172" cy="243023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2"/>
          <p:cNvSpPr txBox="1">
            <a:spLocks noGrp="1"/>
          </p:cNvSpPr>
          <p:nvPr>
            <p:ph type="title"/>
          </p:nvPr>
        </p:nvSpPr>
        <p:spPr>
          <a:xfrm>
            <a:off x="318452" y="240655"/>
            <a:ext cx="8942522" cy="21232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000"/>
              <a:t>What do weather maps show? </a:t>
            </a:r>
            <a:endParaRPr/>
          </a:p>
        </p:txBody>
      </p:sp>
      <p:pic>
        <p:nvPicPr>
          <p:cNvPr id="920" name="Google Shape;920;p92"/>
          <p:cNvPicPr preferRelativeResize="0"/>
          <p:nvPr/>
        </p:nvPicPr>
        <p:blipFill rotWithShape="1">
          <a:blip r:embed="rId3">
            <a:alphaModFix/>
          </a:blip>
          <a:srcRect/>
          <a:stretch/>
        </p:blipFill>
        <p:spPr>
          <a:xfrm>
            <a:off x="1705962" y="1932409"/>
            <a:ext cx="5732075" cy="4299056"/>
          </a:xfrm>
          <a:prstGeom prst="rect">
            <a:avLst/>
          </a:prstGeom>
          <a:noFill/>
          <a:ln>
            <a:noFill/>
          </a:ln>
        </p:spPr>
      </p:pic>
      <p:sp>
        <p:nvSpPr>
          <p:cNvPr id="921" name="Google Shape;921;p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93"/>
          <p:cNvSpPr txBox="1"/>
          <p:nvPr/>
        </p:nvSpPr>
        <p:spPr>
          <a:xfrm>
            <a:off x="3418671" y="869904"/>
            <a:ext cx="205806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Front</a:t>
            </a:r>
            <a:endParaRPr/>
          </a:p>
        </p:txBody>
      </p:sp>
      <p:sp>
        <p:nvSpPr>
          <p:cNvPr id="928" name="Google Shape;928;p9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9" name="Google Shape;929;p9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94"/>
          <p:cNvSpPr txBox="1">
            <a:spLocks noGrp="1"/>
          </p:cNvSpPr>
          <p:nvPr>
            <p:ph type="title"/>
          </p:nvPr>
        </p:nvSpPr>
        <p:spPr>
          <a:xfrm>
            <a:off x="371961" y="555399"/>
            <a:ext cx="8772039" cy="14374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Front</a:t>
            </a:r>
            <a:r>
              <a:rPr lang="en-US"/>
              <a:t>: boundary between two different types of weather</a:t>
            </a:r>
            <a:endParaRPr/>
          </a:p>
        </p:txBody>
      </p:sp>
      <p:pic>
        <p:nvPicPr>
          <p:cNvPr id="936" name="Google Shape;936;p94"/>
          <p:cNvPicPr preferRelativeResize="0"/>
          <p:nvPr/>
        </p:nvPicPr>
        <p:blipFill rotWithShape="1">
          <a:blip r:embed="rId3">
            <a:alphaModFix/>
          </a:blip>
          <a:srcRect/>
          <a:stretch/>
        </p:blipFill>
        <p:spPr>
          <a:xfrm>
            <a:off x="1625506" y="2303063"/>
            <a:ext cx="5892988" cy="4022333"/>
          </a:xfrm>
          <a:prstGeom prst="rect">
            <a:avLst/>
          </a:prstGeom>
          <a:noFill/>
          <a:ln>
            <a:noFill/>
          </a:ln>
        </p:spPr>
      </p:pic>
      <p:sp>
        <p:nvSpPr>
          <p:cNvPr id="937" name="Google Shape;937;p9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94"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945" name="Google Shape;945;p95"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96"/>
          <p:cNvPicPr preferRelativeResize="0"/>
          <p:nvPr/>
        </p:nvPicPr>
        <p:blipFill rotWithShape="1">
          <a:blip r:embed="rId3">
            <a:alphaModFix/>
          </a:blip>
          <a:srcRect/>
          <a:stretch/>
        </p:blipFill>
        <p:spPr>
          <a:xfrm>
            <a:off x="691522" y="1037308"/>
            <a:ext cx="7760955" cy="5358300"/>
          </a:xfrm>
          <a:prstGeom prst="rect">
            <a:avLst/>
          </a:prstGeom>
          <a:noFill/>
          <a:ln>
            <a:noFill/>
          </a:ln>
        </p:spPr>
      </p:pic>
      <p:sp>
        <p:nvSpPr>
          <p:cNvPr id="952" name="Google Shape;952;p9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97" descr="beginning.jpg"/>
          <p:cNvPicPr preferRelativeResize="0"/>
          <p:nvPr/>
        </p:nvPicPr>
        <p:blipFill rotWithShape="1">
          <a:blip r:embed="rId3">
            <a:alphaModFix/>
          </a:blip>
          <a:srcRect/>
          <a:stretch/>
        </p:blipFill>
        <p:spPr>
          <a:xfrm>
            <a:off x="564021" y="694261"/>
            <a:ext cx="8071980" cy="5367867"/>
          </a:xfrm>
          <a:prstGeom prst="rect">
            <a:avLst/>
          </a:prstGeom>
          <a:noFill/>
          <a:ln>
            <a:noFill/>
          </a:ln>
        </p:spPr>
      </p:pic>
      <p:sp>
        <p:nvSpPr>
          <p:cNvPr id="959" name="Google Shape;959;p9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Warm front</a:t>
            </a:r>
            <a:endParaRPr/>
          </a:p>
        </p:txBody>
      </p:sp>
      <p:pic>
        <p:nvPicPr>
          <p:cNvPr id="966" name="Google Shape;966;p98"/>
          <p:cNvPicPr preferRelativeResize="0"/>
          <p:nvPr/>
        </p:nvPicPr>
        <p:blipFill rotWithShape="1">
          <a:blip r:embed="rId3">
            <a:alphaModFix/>
          </a:blip>
          <a:srcRect/>
          <a:stretch/>
        </p:blipFill>
        <p:spPr>
          <a:xfrm>
            <a:off x="1535288" y="1417638"/>
            <a:ext cx="6152444" cy="4614333"/>
          </a:xfrm>
          <a:prstGeom prst="rect">
            <a:avLst/>
          </a:prstGeom>
          <a:noFill/>
          <a:ln>
            <a:noFill/>
          </a:ln>
        </p:spPr>
      </p:pic>
      <p:sp>
        <p:nvSpPr>
          <p:cNvPr id="967" name="Google Shape;967;p9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6077</Words>
  <Application>Microsoft Office PowerPoint</Application>
  <PresentationFormat>On-screen Show (4:3)</PresentationFormat>
  <Paragraphs>587</Paragraphs>
  <Slides>128</Slides>
  <Notes>128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128</vt:i4>
      </vt:variant>
    </vt:vector>
  </HeadingPairs>
  <TitlesOfParts>
    <vt:vector size="131" baseType="lpstr">
      <vt:lpstr>Arial</vt:lpstr>
      <vt:lpstr>Calibri</vt:lpstr>
      <vt:lpstr>Office Theme</vt:lpstr>
      <vt:lpstr>PowerPoint Presentation</vt:lpstr>
      <vt:lpstr>Weather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Latitude: The distance north or south of the equator. </vt:lpstr>
      <vt:lpstr>Equator: a latitude line that is equal distance from the north and south pole</vt:lpstr>
      <vt:lpstr>Weather: conditions of the atmosphere at  a certain time and place</vt:lpstr>
      <vt:lpstr>Air Pressure: the amount of force being exerted on the earth</vt:lpstr>
      <vt:lpstr>Air temperature: the degree of hotness or coldness in the air that can be measured by a thermometer </vt:lpstr>
      <vt:lpstr>Wind patterns: determine where hot and cold air blow</vt:lpstr>
      <vt:lpstr>PowerPoint Presentation</vt:lpstr>
      <vt:lpstr>What is the difference between lines of latitude and the equator?</vt:lpstr>
      <vt:lpstr>What is weather? </vt:lpstr>
      <vt:lpstr>What are three things that can affect weather?</vt:lpstr>
      <vt:lpstr>PowerPoint Presentation</vt:lpstr>
      <vt:lpstr>Weather Map: shows current weather conditions for a wide geographic area</vt:lpstr>
      <vt:lpstr>PowerPoint Presentation</vt:lpstr>
      <vt:lpstr>PowerPoint Presentation</vt:lpstr>
      <vt:lpstr>PowerPoint Presentation</vt:lpstr>
      <vt:lpstr>Remember that air pressure is the amount of force being exerted on the earth</vt:lpstr>
      <vt:lpstr>Low pressure</vt:lpstr>
      <vt:lpstr>High pressure</vt:lpstr>
      <vt:lpstr>PowerPoint Presentation</vt:lpstr>
      <vt:lpstr>PowerPoint Presentation</vt:lpstr>
      <vt:lpstr>What does a weather map show us?</vt:lpstr>
      <vt:lpstr>What do the H and L stand for on a weather map?</vt:lpstr>
      <vt:lpstr>What kind of weather can we predict there will be if there is low air pressure?</vt:lpstr>
      <vt:lpstr>What kind of weather can we predict if there is high air pressure?</vt:lpstr>
      <vt:lpstr>How can we predict weather by looking at a weather map?</vt:lpstr>
      <vt:lpstr>PowerPoint Presentation</vt:lpstr>
      <vt:lpstr>PowerPoint Presentation</vt:lpstr>
      <vt:lpstr>PowerPoint Presentation</vt:lpstr>
      <vt:lpstr>PowerPoint Presentation</vt:lpstr>
      <vt:lpstr>Is this an example of a weather map? Why or why not?</vt:lpstr>
      <vt:lpstr>Why is this an example of a weather map?</vt:lpstr>
      <vt:lpstr>What do the H and L on the weather map mean?</vt:lpstr>
      <vt:lpstr>PowerPoint Presentation</vt:lpstr>
      <vt:lpstr>PowerPoint Presentation</vt:lpstr>
      <vt:lpstr>PowerPoint Presentation</vt:lpstr>
      <vt:lpstr>PowerPoint Presentation</vt:lpstr>
      <vt:lpstr>PowerPoint Presentation</vt:lpstr>
      <vt:lpstr>Why is this NOT an example  weather map?</vt:lpstr>
      <vt:lpstr>Is this a weather map? Why or why not?</vt:lpstr>
      <vt:lpstr>What are the differences between these two maps?</vt:lpstr>
      <vt:lpstr>PowerPoint Presentation</vt:lpstr>
      <vt:lpstr>PowerPoint Presentation</vt:lpstr>
      <vt:lpstr>PowerPoint Presentation</vt:lpstr>
      <vt:lpstr>PowerPoint Presentation</vt:lpstr>
      <vt:lpstr>PowerPoint Presentation</vt:lpstr>
      <vt:lpstr>In the word Weather Map what does the word part Weather mean?</vt:lpstr>
      <vt:lpstr>In the word Weather Map what does the word part Map mean?</vt:lpstr>
      <vt:lpstr>Now we know what weather means and what map means. How does this help us remember what a weather map is?</vt:lpstr>
      <vt:lpstr>What does a weather map show us?</vt:lpstr>
      <vt:lpstr>What kind of weather can we predict there will be if there is low air pressure?</vt:lpstr>
      <vt:lpstr>What kind of weather can we predict if there is high air pressure?</vt:lpstr>
      <vt:lpstr>Take a look outside the window, or recall the weather when you were last outside. Based on the conditions do you think it was low or high pressure weather? </vt:lpstr>
      <vt:lpstr>How can we predict weather by looking at a weather map?</vt:lpstr>
      <vt:lpstr>Why is this an example of a weather map?</vt:lpstr>
      <vt:lpstr>Is this an example of a weather map? How can you tell?</vt:lpstr>
      <vt:lpstr>What does each word part of weather map mean?</vt:lpstr>
      <vt:lpstr>PowerPoint Presentation</vt:lpstr>
      <vt:lpstr>Weather Map: shows current weather conditions for a wide geographic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this experiment what does the warm/cold water represent?</vt:lpstr>
      <vt:lpstr>What did you predict would happen when the barrier between the warm and cold water was removed?</vt:lpstr>
      <vt:lpstr>What does this experiment show about warm and cold fronts in the air? </vt:lpstr>
      <vt:lpstr>PowerPoint Presentation</vt:lpstr>
      <vt:lpstr>Latitude: The distance north or south of the equator. </vt:lpstr>
      <vt:lpstr>Equator: a latitude line that is equal distance from the north and south pole</vt:lpstr>
      <vt:lpstr>Weather: conditions of the atmosphere at  a certain time and place</vt:lpstr>
      <vt:lpstr>Air Pressure: the amount of force being exerted on the earth</vt:lpstr>
      <vt:lpstr>Air temperature: The degree of hotness or coldness in the air that can be measured by a thermometer </vt:lpstr>
      <vt:lpstr>Wind patterns: determine where hot and cold air blow</vt:lpstr>
      <vt:lpstr>Weather Map: shows current weather conditions for a wide geographic area</vt:lpstr>
      <vt:lpstr>PowerPoint Presentation</vt:lpstr>
      <vt:lpstr>What is the difference between lines of latitude and the equator?</vt:lpstr>
      <vt:lpstr>What is weather? </vt:lpstr>
      <vt:lpstr>What are three things that can affect weather?</vt:lpstr>
      <vt:lpstr>What do weather maps show? </vt:lpstr>
      <vt:lpstr>PowerPoint Presentation</vt:lpstr>
      <vt:lpstr>Front: boundary between two different types of weather</vt:lpstr>
      <vt:lpstr>PowerPoint Presentation</vt:lpstr>
      <vt:lpstr>PowerPoint Presentation</vt:lpstr>
      <vt:lpstr>PowerPoint Presentation</vt:lpstr>
      <vt:lpstr>Warm front</vt:lpstr>
      <vt:lpstr>Cold front</vt:lpstr>
      <vt:lpstr>PowerPoint Presentation</vt:lpstr>
      <vt:lpstr>What is a front?</vt:lpstr>
      <vt:lpstr>Which type of front does this red line show?</vt:lpstr>
      <vt:lpstr>What is a warm front?</vt:lpstr>
      <vt:lpstr>What type of front does the blue line show?</vt:lpstr>
      <vt:lpstr>What is a cold front?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kind of front is shown on this map?</vt:lpstr>
      <vt:lpstr>Is there a warm or cold front shown on this map? Is this still a weather map?</vt:lpstr>
      <vt:lpstr>Is this a weather map? Do you see any fronts?</vt:lpstr>
      <vt:lpstr>What is a front?</vt:lpstr>
      <vt:lpstr>What is a warm front?</vt:lpstr>
      <vt:lpstr>What is a cold front?</vt:lpstr>
      <vt:lpstr>PowerPoint Presentation</vt:lpstr>
      <vt:lpstr>Are these maps weather maps? Do you see any fronts on these maps?</vt:lpstr>
      <vt:lpstr>PowerPoint Presentation</vt:lpstr>
      <vt:lpstr>Front: boundary between two different types of weather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2021-08-03T16:52:47Z</dcterms:modified>
</cp:coreProperties>
</file>