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96"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97"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8" r:id="rId1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7" roundtripDataSignature="AMtx7mjFU4EpOpxzi/bz4ms4FtV2ETmQ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BA29E0-FAD7-45B8-B32A-9AF908699F80}">
  <a:tblStyle styleId="{3FBA29E0-FAD7-45B8-B32A-9AF908699F8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6edd09f0e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b6edd09f0e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b6edd09f0e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e181f22bdd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e181f22bdd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85" name="Google Shape;185;ge181f22bdd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e181f22bdd_0_4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ge181f22bdd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11" name="Google Shape;1011;ge181f22bdd_0_4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e181f22bdd_0_4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ge181f22bdd_0_4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aquifer?</a:t>
            </a:r>
            <a:endParaRPr/>
          </a:p>
          <a:p>
            <a:pPr marL="0" lvl="0" indent="0" algn="l" rtl="0">
              <a:spcBef>
                <a:spcPts val="0"/>
              </a:spcBef>
              <a:spcAft>
                <a:spcPts val="0"/>
              </a:spcAft>
              <a:buNone/>
            </a:pPr>
            <a:endParaRPr/>
          </a:p>
          <a:p>
            <a:pPr marL="0" lvl="0" indent="0" algn="l" rtl="0">
              <a:spcBef>
                <a:spcPts val="0"/>
              </a:spcBef>
              <a:spcAft>
                <a:spcPts val="0"/>
              </a:spcAft>
              <a:buNone/>
            </a:pPr>
            <a:r>
              <a:rPr lang="en-US"/>
              <a:t>[Aquifer is water stored under the ground.]</a:t>
            </a:r>
            <a:endParaRPr/>
          </a:p>
        </p:txBody>
      </p:sp>
      <p:sp>
        <p:nvSpPr>
          <p:cNvPr id="1017" name="Google Shape;1017;ge181f22bdd_0_4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e181f22bdd_0_5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ge181f22bdd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salinity?</a:t>
            </a:r>
            <a:endParaRPr/>
          </a:p>
          <a:p>
            <a:pPr marL="0" lvl="0" indent="0" algn="l" rtl="0">
              <a:spcBef>
                <a:spcPts val="0"/>
              </a:spcBef>
              <a:spcAft>
                <a:spcPts val="0"/>
              </a:spcAft>
              <a:buNone/>
            </a:pPr>
            <a:endParaRPr/>
          </a:p>
          <a:p>
            <a:pPr marL="0" lvl="0" indent="0" algn="l" rtl="0">
              <a:spcBef>
                <a:spcPts val="0"/>
              </a:spcBef>
              <a:spcAft>
                <a:spcPts val="0"/>
              </a:spcAft>
              <a:buNone/>
            </a:pPr>
            <a:r>
              <a:rPr lang="en-US"/>
              <a:t>[Salinity is the amount of salt in water.]</a:t>
            </a:r>
            <a:endParaRPr/>
          </a:p>
        </p:txBody>
      </p:sp>
      <p:sp>
        <p:nvSpPr>
          <p:cNvPr id="1025" name="Google Shape;1025;ge181f22bdd_0_5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e181f22bdd_0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e181f22bdd_0_5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wetland?</a:t>
            </a:r>
            <a:endParaRPr/>
          </a:p>
          <a:p>
            <a:pPr marL="0" lvl="0" indent="0" algn="l" rtl="0">
              <a:spcBef>
                <a:spcPts val="0"/>
              </a:spcBef>
              <a:spcAft>
                <a:spcPts val="0"/>
              </a:spcAft>
              <a:buNone/>
            </a:pPr>
            <a:endParaRPr/>
          </a:p>
          <a:p>
            <a:pPr marL="0" lvl="0" indent="0" algn="l" rtl="0">
              <a:spcBef>
                <a:spcPts val="0"/>
              </a:spcBef>
              <a:spcAft>
                <a:spcPts val="0"/>
              </a:spcAft>
              <a:buNone/>
            </a:pPr>
            <a:r>
              <a:rPr lang="en-US"/>
              <a:t>[A wetland is an area that is saturated with water for at least part of the year. The main types of wetlands are swamps, bogs, and marshes.]</a:t>
            </a:r>
            <a:endParaRPr/>
          </a:p>
        </p:txBody>
      </p:sp>
      <p:sp>
        <p:nvSpPr>
          <p:cNvPr id="1034" name="Google Shape;1034;ge181f22bdd_0_5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e181f22bdd_0_5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e181f22bdd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estuary?</a:t>
            </a:r>
            <a:endParaRPr/>
          </a:p>
          <a:p>
            <a:pPr marL="0" lvl="0" indent="0" algn="l" rtl="0">
              <a:spcBef>
                <a:spcPts val="0"/>
              </a:spcBef>
              <a:spcAft>
                <a:spcPts val="0"/>
              </a:spcAft>
              <a:buNone/>
            </a:pPr>
            <a:endParaRPr/>
          </a:p>
          <a:p>
            <a:pPr marL="0" lvl="0" indent="0" algn="l" rtl="0">
              <a:spcBef>
                <a:spcPts val="0"/>
              </a:spcBef>
              <a:spcAft>
                <a:spcPts val="0"/>
              </a:spcAft>
              <a:buNone/>
            </a:pPr>
            <a:r>
              <a:rPr lang="en-US"/>
              <a:t>[An estuary is a partially enclosed body of water formed where a river flows into an ocean.]</a:t>
            </a:r>
            <a:endParaRPr/>
          </a:p>
        </p:txBody>
      </p:sp>
      <p:sp>
        <p:nvSpPr>
          <p:cNvPr id="1042" name="Google Shape;1042;ge181f22bdd_0_5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b6edd09f0e_1_1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gb6edd09f0e_1_1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watershed. </a:t>
            </a:r>
            <a:endParaRPr/>
          </a:p>
        </p:txBody>
      </p:sp>
      <p:sp>
        <p:nvSpPr>
          <p:cNvPr id="1050" name="Google Shape;1050;gb6edd09f0e_1_1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watershed is an area of land where all of the runoff flows downhill into the same body of water.</a:t>
            </a:r>
            <a:endParaRPr/>
          </a:p>
        </p:txBody>
      </p:sp>
      <p:sp>
        <p:nvSpPr>
          <p:cNvPr id="1058" name="Google Shape;1058;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e181f22bdd_0_5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ge181f22bdd_0_5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67" name="Google Shape;1067;ge181f22bdd_0_5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e181f22bdd_0_5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e181f22bdd_0_5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[A watershed is an area of land where all the runoff flows downhill into the same body of water.]</a:t>
            </a:r>
            <a:endParaRPr/>
          </a:p>
        </p:txBody>
      </p:sp>
      <p:sp>
        <p:nvSpPr>
          <p:cNvPr id="1073" name="Google Shape;1073;ge181f22bdd_0_5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b6edd09f0e_1_1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b6edd09f0e_1_1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081" name="Google Shape;1081;gb6edd09f0e_1_1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181f22bdd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e181f22bdd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aquifer?</a:t>
            </a:r>
            <a:endParaRPr/>
          </a:p>
          <a:p>
            <a:pPr marL="0" lvl="0" indent="0" algn="l" rtl="0">
              <a:spcBef>
                <a:spcPts val="0"/>
              </a:spcBef>
              <a:spcAft>
                <a:spcPts val="0"/>
              </a:spcAft>
              <a:buNone/>
            </a:pPr>
            <a:endParaRPr/>
          </a:p>
          <a:p>
            <a:pPr marL="0" lvl="0" indent="0" algn="l" rtl="0">
              <a:spcBef>
                <a:spcPts val="0"/>
              </a:spcBef>
              <a:spcAft>
                <a:spcPts val="0"/>
              </a:spcAft>
              <a:buNone/>
            </a:pPr>
            <a:r>
              <a:rPr lang="en-US"/>
              <a:t>[Aquifer is water stored under the ground.]</a:t>
            </a:r>
            <a:endParaRPr/>
          </a:p>
        </p:txBody>
      </p:sp>
      <p:sp>
        <p:nvSpPr>
          <p:cNvPr id="191" name="Google Shape;191;ge181f22bdd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watershed includes the water and the land that water flows over. It is not only the water.</a:t>
            </a:r>
            <a:endParaRPr/>
          </a:p>
        </p:txBody>
      </p:sp>
      <p:sp>
        <p:nvSpPr>
          <p:cNvPr id="1088" name="Google Shape;1088;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watershed includes all sources of water, clean or polluted, and all the land that drain into a watershed.</a:t>
            </a:r>
            <a:endParaRPr/>
          </a:p>
        </p:txBody>
      </p:sp>
      <p:sp>
        <p:nvSpPr>
          <p:cNvPr id="1100" name="Google Shape;110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your school parking lot, this puddle, this creek, and this farm are all part of a watershed. All of these eventually drain into a single body of water. </a:t>
            </a:r>
            <a:endParaRPr/>
          </a:p>
        </p:txBody>
      </p:sp>
      <p:sp>
        <p:nvSpPr>
          <p:cNvPr id="1114" name="Google Shape;1114;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Wetlands and estuaries are parts found in many watersheds.  Aquifers are found in the soil and rock below most watersheds.</a:t>
            </a:r>
            <a:endParaRPr/>
          </a:p>
        </p:txBody>
      </p:sp>
      <p:sp>
        <p:nvSpPr>
          <p:cNvPr id="1124" name="Google Shape;1124;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b6edd09f0e_1_1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gb6edd09f0e_1_1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140" name="Google Shape;1140;gb6edd09f0e_1_1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are parts that can be found in a watershed?</a:t>
            </a:r>
            <a:endParaRPr b="0"/>
          </a:p>
          <a:p>
            <a:pPr marL="0" lvl="0" indent="0" algn="l" rtl="0">
              <a:spcBef>
                <a:spcPts val="0"/>
              </a:spcBef>
              <a:spcAft>
                <a:spcPts val="0"/>
              </a:spcAft>
              <a:buNone/>
            </a:pPr>
            <a:endParaRPr/>
          </a:p>
          <a:p>
            <a:pPr marL="0" lvl="0" indent="0" algn="l" rtl="0">
              <a:spcBef>
                <a:spcPts val="0"/>
              </a:spcBef>
              <a:spcAft>
                <a:spcPts val="0"/>
              </a:spcAft>
              <a:buNone/>
            </a:pPr>
            <a:r>
              <a:rPr lang="en-US"/>
              <a:t>[A watershed is made up of both the land and water.]</a:t>
            </a:r>
            <a:endParaRPr/>
          </a:p>
        </p:txBody>
      </p:sp>
      <p:sp>
        <p:nvSpPr>
          <p:cNvPr id="1146" name="Google Shape;1146;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it matter if the water is clean or polluted?</a:t>
            </a:r>
            <a:endParaRPr/>
          </a:p>
          <a:p>
            <a:pPr marL="0" lvl="0" indent="0" algn="l" rtl="0">
              <a:spcBef>
                <a:spcPts val="0"/>
              </a:spcBef>
              <a:spcAft>
                <a:spcPts val="0"/>
              </a:spcAft>
              <a:buNone/>
            </a:pPr>
            <a:endParaRPr/>
          </a:p>
          <a:p>
            <a:pPr marL="0" lvl="0" indent="0" algn="l" rtl="0">
              <a:spcBef>
                <a:spcPts val="0"/>
              </a:spcBef>
              <a:spcAft>
                <a:spcPts val="0"/>
              </a:spcAft>
              <a:buNone/>
            </a:pPr>
            <a:r>
              <a:rPr lang="en-US"/>
              <a:t>[No - all water sources, regardless of whether it is clean or polluted, flows into the watershed.]</a:t>
            </a:r>
            <a:endParaRPr/>
          </a:p>
        </p:txBody>
      </p:sp>
      <p:sp>
        <p:nvSpPr>
          <p:cNvPr id="1154" name="Google Shape;115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e181f22bdd_0_5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ge181f22bdd_0_5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Only estuaries can be found in watersheds.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66" name="Google Shape;1166;ge181f22bdd_0_5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e181f22bdd_0_5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ge181f22bdd_0_5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Only estuaries can be found in watersheds. </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Estuaries, wetlands, and aquifers can all be found in watersheds.]</a:t>
            </a:r>
            <a:endParaRPr/>
          </a:p>
        </p:txBody>
      </p:sp>
      <p:sp>
        <p:nvSpPr>
          <p:cNvPr id="1174" name="Google Shape;1174;ge181f22bdd_0_5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b6edd09f0e_1_1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gb6edd09f0e_1_1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Now, let’s look at some examples of </a:t>
            </a:r>
            <a:r>
              <a:rPr lang="en-US" b="1"/>
              <a:t>watersheds</a:t>
            </a:r>
            <a:r>
              <a:rPr lang="en-US"/>
              <a:t>.</a:t>
            </a:r>
            <a:endParaRPr/>
          </a:p>
        </p:txBody>
      </p:sp>
      <p:sp>
        <p:nvSpPr>
          <p:cNvPr id="1182" name="Google Shape;1182;gb6edd09f0e_1_14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181f22bdd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e181f22bdd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salinity?</a:t>
            </a:r>
            <a:endParaRPr/>
          </a:p>
          <a:p>
            <a:pPr marL="0" lvl="0" indent="0" algn="l" rtl="0">
              <a:spcBef>
                <a:spcPts val="0"/>
              </a:spcBef>
              <a:spcAft>
                <a:spcPts val="0"/>
              </a:spcAft>
              <a:buNone/>
            </a:pPr>
            <a:endParaRPr/>
          </a:p>
          <a:p>
            <a:pPr marL="0" lvl="0" indent="0" algn="l" rtl="0">
              <a:spcBef>
                <a:spcPts val="0"/>
              </a:spcBef>
              <a:spcAft>
                <a:spcPts val="0"/>
              </a:spcAft>
              <a:buNone/>
            </a:pPr>
            <a:r>
              <a:rPr lang="en-US"/>
              <a:t>[Salinity is the amount of salt in water.]</a:t>
            </a:r>
            <a:endParaRPr/>
          </a:p>
        </p:txBody>
      </p:sp>
      <p:sp>
        <p:nvSpPr>
          <p:cNvPr id="199" name="Google Shape;199;ge181f22bdd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example of a watershed is the James River Watershed.</a:t>
            </a:r>
            <a:endParaRPr/>
          </a:p>
          <a:p>
            <a:pPr marL="0" lvl="0" indent="0" algn="l" rtl="0">
              <a:spcBef>
                <a:spcPts val="0"/>
              </a:spcBef>
              <a:spcAft>
                <a:spcPts val="0"/>
              </a:spcAft>
              <a:buNone/>
            </a:pPr>
            <a:r>
              <a:rPr lang="en-US"/>
              <a:t>The watershed includes all the water AND land in that area.</a:t>
            </a:r>
            <a:endParaRPr/>
          </a:p>
        </p:txBody>
      </p:sp>
      <p:sp>
        <p:nvSpPr>
          <p:cNvPr id="1189" name="Google Shape;1189;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example of a larger watershed is the Chesapeake Bay Watershed.</a:t>
            </a:r>
            <a:endParaRPr/>
          </a:p>
          <a:p>
            <a:pPr marL="0" marR="0" lvl="0" indent="0" algn="l" rtl="0">
              <a:lnSpc>
                <a:spcPct val="100000"/>
              </a:lnSpc>
              <a:spcBef>
                <a:spcPts val="0"/>
              </a:spcBef>
              <a:spcAft>
                <a:spcPts val="0"/>
              </a:spcAft>
              <a:buClr>
                <a:schemeClr val="dk1"/>
              </a:buClr>
              <a:buSzPts val="1200"/>
              <a:buFont typeface="Calibri"/>
              <a:buNone/>
            </a:pPr>
            <a:r>
              <a:rPr lang="en-US"/>
              <a:t>The watershed includes all the water AND land in that area.</a:t>
            </a:r>
            <a:endParaRPr/>
          </a:p>
          <a:p>
            <a:pPr marL="0" lvl="0" indent="0" algn="l" rtl="0">
              <a:spcBef>
                <a:spcPts val="0"/>
              </a:spcBef>
              <a:spcAft>
                <a:spcPts val="0"/>
              </a:spcAft>
              <a:buNone/>
            </a:pPr>
            <a:endParaRPr/>
          </a:p>
        </p:txBody>
      </p:sp>
      <p:sp>
        <p:nvSpPr>
          <p:cNvPr id="1197" name="Google Shape;1197;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James River watershed exists within the larger Chesapeake Bay watershed so that is included in BOTH watersheds. </a:t>
            </a:r>
            <a:endParaRPr/>
          </a:p>
        </p:txBody>
      </p:sp>
      <p:sp>
        <p:nvSpPr>
          <p:cNvPr id="1208" name="Google Shape;1208;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e181f22bdd_0_5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e181f22bdd_0_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218" name="Google Shape;1218;ge181f22bdd_0_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e181f22bdd_0_5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ge181f22bdd_0_5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some examples of watersheds?</a:t>
            </a:r>
            <a:endParaRPr/>
          </a:p>
        </p:txBody>
      </p:sp>
      <p:sp>
        <p:nvSpPr>
          <p:cNvPr id="1224" name="Google Shape;1224;ge181f22bdd_0_5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b6edd09f0e_1_15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gb6edd09f0e_1_15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break down the word “watershed” into parts to help us remember the definition of the term. </a:t>
            </a:r>
            <a:endParaRPr/>
          </a:p>
        </p:txBody>
      </p:sp>
      <p:sp>
        <p:nvSpPr>
          <p:cNvPr id="1232" name="Google Shape;1232;gb6edd09f0e_1_15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break up the term into two parts: water and shed.</a:t>
            </a:r>
            <a:endParaRPr/>
          </a:p>
        </p:txBody>
      </p:sp>
      <p:sp>
        <p:nvSpPr>
          <p:cNvPr id="1239" name="Google Shape;1239;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e181f22bdd_0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ge181f22bdd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Water flows through the watershed.</a:t>
            </a:r>
            <a:endParaRPr/>
          </a:p>
        </p:txBody>
      </p:sp>
      <p:sp>
        <p:nvSpPr>
          <p:cNvPr id="1249" name="Google Shape;1249;ge181f22bdd_0_5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e181f22bdd_0_6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e181f22bdd_0_6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Shed can mean to cast off or to let fall. </a:t>
            </a:r>
            <a:endParaRPr/>
          </a:p>
        </p:txBody>
      </p:sp>
      <p:sp>
        <p:nvSpPr>
          <p:cNvPr id="1261" name="Google Shape;1261;ge181f22bdd_0_6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watershed sheds the rainwater that falls on it.  This rainwater all collects in the same location.</a:t>
            </a:r>
            <a:endParaRPr/>
          </a:p>
        </p:txBody>
      </p:sp>
      <p:sp>
        <p:nvSpPr>
          <p:cNvPr id="1273" name="Google Shape;1273;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6edd09f0e_1_4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b6edd09f0e_1_4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wetland.</a:t>
            </a:r>
            <a:endParaRPr/>
          </a:p>
        </p:txBody>
      </p:sp>
      <p:sp>
        <p:nvSpPr>
          <p:cNvPr id="208" name="Google Shape;208;gb6edd09f0e_1_4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181f22bdd_0_6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ge181f22bdd_0_6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284" name="Google Shape;1284;ge181f22bdd_0_6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e181f22bdd_0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ge181f22bdd_0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can we use the word parts of watershed to help us remember the definition of the term?</a:t>
            </a:r>
            <a:endParaRPr/>
          </a:p>
          <a:p>
            <a:pPr marL="0" lvl="0" indent="0" algn="l" rtl="0">
              <a:spcBef>
                <a:spcPts val="0"/>
              </a:spcBef>
              <a:spcAft>
                <a:spcPts val="0"/>
              </a:spcAft>
              <a:buNone/>
            </a:pPr>
            <a:endParaRPr/>
          </a:p>
          <a:p>
            <a:pPr marL="0" lvl="0" indent="0" algn="l" rtl="0">
              <a:spcBef>
                <a:spcPts val="0"/>
              </a:spcBef>
              <a:spcAft>
                <a:spcPts val="0"/>
              </a:spcAft>
              <a:buNone/>
            </a:pPr>
            <a:r>
              <a:rPr lang="en-US"/>
              <a:t>[We can break up the term into two parts: water and shed.</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Water flows through the watershed.</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Shed can mean to cast off or to let fall. </a:t>
            </a:r>
            <a:endParaRPr/>
          </a:p>
          <a:p>
            <a:pPr marL="0" lvl="0" indent="0" algn="l" rtl="0">
              <a:spcBef>
                <a:spcPts val="0"/>
              </a:spcBef>
              <a:spcAft>
                <a:spcPts val="0"/>
              </a:spcAft>
              <a:buNone/>
            </a:pPr>
            <a:endParaRPr/>
          </a:p>
          <a:p>
            <a:pPr marL="0" lvl="0" indent="0" algn="l" rtl="0">
              <a:spcBef>
                <a:spcPts val="0"/>
              </a:spcBef>
              <a:spcAft>
                <a:spcPts val="0"/>
              </a:spcAft>
              <a:buNone/>
            </a:pPr>
            <a:r>
              <a:rPr lang="en-US"/>
              <a:t>A watershed sheds the rainwater that falls on it.  This rainwater all collects in the same location.]</a:t>
            </a:r>
            <a:endParaRPr/>
          </a:p>
        </p:txBody>
      </p:sp>
      <p:sp>
        <p:nvSpPr>
          <p:cNvPr id="1290" name="Google Shape;1290;ge181f22bdd_0_6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picture below can be described as a(n) -- </a:t>
            </a:r>
            <a:endParaRPr/>
          </a:p>
          <a:p>
            <a:pPr marL="514350" lvl="0" indent="-438150" algn="l" rtl="0">
              <a:spcBef>
                <a:spcPts val="0"/>
              </a:spcBef>
              <a:spcAft>
                <a:spcPts val="0"/>
              </a:spcAft>
              <a:buClr>
                <a:schemeClr val="dk1"/>
              </a:buClr>
              <a:buSzPts val="1200"/>
              <a:buFont typeface="Calibri"/>
              <a:buNone/>
            </a:pPr>
            <a:endParaRPr/>
          </a:p>
        </p:txBody>
      </p:sp>
      <p:sp>
        <p:nvSpPr>
          <p:cNvPr id="1300" name="Google Shape;1300;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b6edd09f0e_1_17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8" name="Google Shape;1308;gb6edd09f0e_1_17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picture below can be described as a(n) -- </a:t>
            </a:r>
            <a:endParaRPr/>
          </a:p>
          <a:p>
            <a:pPr marL="0" lvl="0" indent="0" algn="l" rtl="0">
              <a:spcBef>
                <a:spcPts val="0"/>
              </a:spcBef>
              <a:spcAft>
                <a:spcPts val="0"/>
              </a:spcAft>
              <a:buNone/>
            </a:pPr>
            <a:endParaRPr/>
          </a:p>
          <a:p>
            <a:pPr marL="0" lvl="0" indent="0" algn="l" rtl="0">
              <a:spcBef>
                <a:spcPts val="0"/>
              </a:spcBef>
              <a:spcAft>
                <a:spcPts val="0"/>
              </a:spcAft>
              <a:buNone/>
            </a:pPr>
            <a:r>
              <a:rPr lang="en-US"/>
              <a:t>[Watershed]</a:t>
            </a:r>
            <a:endParaRPr/>
          </a:p>
          <a:p>
            <a:pPr marL="514350" lvl="0" indent="-438150" algn="l" rtl="0">
              <a:spcBef>
                <a:spcPts val="0"/>
              </a:spcBef>
              <a:spcAft>
                <a:spcPts val="0"/>
              </a:spcAft>
              <a:buClr>
                <a:schemeClr val="dk1"/>
              </a:buClr>
              <a:buSzPts val="1200"/>
              <a:buFont typeface="Calibri"/>
              <a:buNone/>
            </a:pPr>
            <a:endParaRPr/>
          </a:p>
        </p:txBody>
      </p:sp>
      <p:sp>
        <p:nvSpPr>
          <p:cNvPr id="1309" name="Google Shape;1309;gb6edd09f0e_1_17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b6edd09f0e_1_17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7" name="Google Shape;1317;gb6edd09f0e_1_17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318" name="Google Shape;1318;gb6edd09f0e_1_17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e181f22bdd_0_6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4" name="Google Shape;1324;ge181f22bdd_0_6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watershed is an area of land where all of the runoff flows downhill into the same body of water.</a:t>
            </a:r>
            <a:endParaRPr/>
          </a:p>
        </p:txBody>
      </p:sp>
      <p:sp>
        <p:nvSpPr>
          <p:cNvPr id="1325" name="Google Shape;1325;ge181f22bdd_0_6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Summary</a:t>
            </a:r>
            <a:endParaRPr/>
          </a:p>
        </p:txBody>
      </p:sp>
      <p:sp>
        <p:nvSpPr>
          <p:cNvPr id="1333" name="Google Shape;1333;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e13a21e3cc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ge13a21e3cc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t>This resource can be used to provide students with the opportunity to demonstrate their understanding of watersheds. </a:t>
            </a:r>
            <a:endParaRPr sz="400"/>
          </a:p>
        </p:txBody>
      </p:sp>
      <p:sp>
        <p:nvSpPr>
          <p:cNvPr id="1340" name="Google Shape;1340;ge13a21e3cc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e13a21e3c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0" name="Google Shape;1350;ge13a21e3c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Now that we’ve learned about watersheds, let’s reflect once more on our big question. Was there anything that we predicted earlier that was correct or incorrect? Do you have any new hypotheses to share?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1351" name="Google Shape;1351;ge13a21e3c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360" name="Google Shape;1360;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wetland is an area that is saturated with water for at least part of the year. </a:t>
            </a:r>
            <a:endParaRPr/>
          </a:p>
          <a:p>
            <a:pPr marL="0" lvl="0" indent="0" algn="l" rtl="0">
              <a:spcBef>
                <a:spcPts val="0"/>
              </a:spcBef>
              <a:spcAft>
                <a:spcPts val="0"/>
              </a:spcAft>
              <a:buNone/>
            </a:pPr>
            <a:endParaRPr/>
          </a:p>
        </p:txBody>
      </p:sp>
      <p:sp>
        <p:nvSpPr>
          <p:cNvPr id="216" name="Google Shape;21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181f22bd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e181f22bdd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25" name="Google Shape;225;ge181f22bdd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181f22bdd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e181f22bdd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wetland?</a:t>
            </a:r>
            <a:endParaRPr/>
          </a:p>
          <a:p>
            <a:pPr marL="0" lvl="0" indent="0" algn="l" rtl="0">
              <a:spcBef>
                <a:spcPts val="0"/>
              </a:spcBef>
              <a:spcAft>
                <a:spcPts val="0"/>
              </a:spcAft>
              <a:buNone/>
            </a:pPr>
            <a:endParaRPr/>
          </a:p>
          <a:p>
            <a:pPr marL="0" lvl="0" indent="0" algn="l" rtl="0">
              <a:spcBef>
                <a:spcPts val="0"/>
              </a:spcBef>
              <a:spcAft>
                <a:spcPts val="0"/>
              </a:spcAft>
              <a:buNone/>
            </a:pPr>
            <a:r>
              <a:rPr lang="en-US"/>
              <a:t>[A wetland is an area that is saturated with water for at least part of the year.]</a:t>
            </a:r>
            <a:endParaRPr/>
          </a:p>
        </p:txBody>
      </p:sp>
      <p:sp>
        <p:nvSpPr>
          <p:cNvPr id="231" name="Google Shape;231;ge181f22bdd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b6edd09f0e_1_5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b6edd09f0e_1_5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39" name="Google Shape;239;gb6edd09f0e_1_5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e181f22bdd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e181f22bdd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An area that is saturated is very wet or thoroughly soaked. So wetlands are soaked in water.</a:t>
            </a:r>
            <a:endParaRPr/>
          </a:p>
        </p:txBody>
      </p:sp>
      <p:sp>
        <p:nvSpPr>
          <p:cNvPr id="246" name="Google Shape;246;ge181f22bdd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Basically, it is very wet land. </a:t>
            </a:r>
            <a:endParaRPr/>
          </a:p>
        </p:txBody>
      </p:sp>
      <p:sp>
        <p:nvSpPr>
          <p:cNvPr id="254" name="Google Shape;2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discuss wetlands.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different types of wetlands. The main ones are swamps, bogs, and marshes.</a:t>
            </a:r>
            <a:endParaRPr/>
          </a:p>
        </p:txBody>
      </p:sp>
      <p:sp>
        <p:nvSpPr>
          <p:cNvPr id="265" name="Google Shape;26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e181f22bdd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e181f22bdd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72" name="Google Shape;272;ge181f22bdd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181f22bdd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e181f22bdd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saturated mean?</a:t>
            </a:r>
            <a:endParaRPr/>
          </a:p>
          <a:p>
            <a:pPr marL="0" lvl="0" indent="0" algn="l" rtl="0">
              <a:spcBef>
                <a:spcPts val="0"/>
              </a:spcBef>
              <a:spcAft>
                <a:spcPts val="0"/>
              </a:spcAft>
              <a:buNone/>
            </a:pPr>
            <a:endParaRPr/>
          </a:p>
          <a:p>
            <a:pPr marL="0" lvl="0" indent="0" algn="l" rtl="0">
              <a:spcBef>
                <a:spcPts val="0"/>
              </a:spcBef>
              <a:spcAft>
                <a:spcPts val="0"/>
              </a:spcAft>
              <a:buNone/>
            </a:pPr>
            <a:r>
              <a:rPr lang="en-US"/>
              <a:t>[An area that is saturated is very wet or thoroughly soaked. So wetlands are soaked in water.]</a:t>
            </a:r>
            <a:endParaRPr/>
          </a:p>
        </p:txBody>
      </p:sp>
      <p:sp>
        <p:nvSpPr>
          <p:cNvPr id="278" name="Google Shape;278;ge181f22bdd_0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b6edd09f0e_1_6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b6edd09f0e_1_6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the main types of </a:t>
            </a:r>
            <a:r>
              <a:rPr lang="en-US" b="1"/>
              <a:t>wetlands</a:t>
            </a:r>
            <a:r>
              <a:rPr lang="en-US"/>
              <a:t>.  </a:t>
            </a:r>
            <a:endParaRPr/>
          </a:p>
        </p:txBody>
      </p:sp>
      <p:sp>
        <p:nvSpPr>
          <p:cNvPr id="286" name="Google Shape;286;gb6edd09f0e_1_6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Swamps have lots of trees, </a:t>
            </a:r>
            <a:endParaRPr/>
          </a:p>
        </p:txBody>
      </p:sp>
      <p:sp>
        <p:nvSpPr>
          <p:cNvPr id="293" name="Google Shape;29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standing water, </a:t>
            </a:r>
            <a:endParaRPr/>
          </a:p>
          <a:p>
            <a:pPr marL="0" lvl="0" indent="0" algn="l" rtl="0">
              <a:spcBef>
                <a:spcPts val="0"/>
              </a:spcBef>
              <a:spcAft>
                <a:spcPts val="0"/>
              </a:spcAft>
              <a:buNone/>
            </a:pPr>
            <a:r>
              <a:rPr lang="en-US"/>
              <a:t>(standing water moves very little if at all)</a:t>
            </a:r>
            <a:endParaRPr/>
          </a:p>
        </p:txBody>
      </p:sp>
      <p:sp>
        <p:nvSpPr>
          <p:cNvPr id="305" name="Google Shape;30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lots of plants and animals.</a:t>
            </a:r>
            <a:endParaRPr/>
          </a:p>
          <a:p>
            <a:pPr marL="0" lvl="0" indent="0" algn="l" rtl="0">
              <a:spcBef>
                <a:spcPts val="0"/>
              </a:spcBef>
              <a:spcAft>
                <a:spcPts val="0"/>
              </a:spcAft>
              <a:buNone/>
            </a:pPr>
            <a:endParaRPr/>
          </a:p>
        </p:txBody>
      </p:sp>
      <p:sp>
        <p:nvSpPr>
          <p:cNvPr id="316" name="Google Shape;31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Bogs have deep layers of rotting vegetation called peat, </a:t>
            </a:r>
            <a:endParaRPr/>
          </a:p>
        </p:txBody>
      </p:sp>
      <p:sp>
        <p:nvSpPr>
          <p:cNvPr id="326" name="Google Shape;326;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few trees, </a:t>
            </a:r>
            <a:endParaRPr/>
          </a:p>
        </p:txBody>
      </p:sp>
      <p:sp>
        <p:nvSpPr>
          <p:cNvPr id="337" name="Google Shape;33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many plants and animals.  </a:t>
            </a:r>
            <a:endParaRPr/>
          </a:p>
        </p:txBody>
      </p:sp>
      <p:sp>
        <p:nvSpPr>
          <p:cNvPr id="347" name="Google Shape;34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6edd09f0e_1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b6edd09f0e_1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features characterize different aquatic ecosystems and why are these ecosystems important to our environment?</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gb6edd09f0e_1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Marshes have lots of shallow water,</a:t>
            </a:r>
            <a:endParaRPr/>
          </a:p>
        </p:txBody>
      </p:sp>
      <p:sp>
        <p:nvSpPr>
          <p:cNvPr id="357" name="Google Shape;35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Lots of grasses with few trees, </a:t>
            </a:r>
            <a:endParaRPr/>
          </a:p>
        </p:txBody>
      </p:sp>
      <p:sp>
        <p:nvSpPr>
          <p:cNvPr id="368" name="Google Shape;36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many plants and animals.</a:t>
            </a:r>
            <a:endParaRPr/>
          </a:p>
        </p:txBody>
      </p:sp>
      <p:sp>
        <p:nvSpPr>
          <p:cNvPr id="381" name="Google Shape;381;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b6edd09f0e_1_7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b6edd09f0e_1_7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at a  non-example of </a:t>
            </a:r>
            <a:r>
              <a:rPr lang="en-US" b="1"/>
              <a:t>wetlands</a:t>
            </a:r>
            <a:r>
              <a:rPr lang="en-US"/>
              <a:t>.  </a:t>
            </a:r>
            <a:endParaRPr/>
          </a:p>
        </p:txBody>
      </p:sp>
      <p:sp>
        <p:nvSpPr>
          <p:cNvPr id="391" name="Google Shape;391;gb6edd09f0e_1_7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Wetlands are areas of land, so oceans are not wetlands.</a:t>
            </a:r>
            <a:endParaRPr/>
          </a:p>
        </p:txBody>
      </p:sp>
      <p:sp>
        <p:nvSpPr>
          <p:cNvPr id="398" name="Google Shape;398;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b6edd09f0e_1_8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b6edd09f0e_1_8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06" name="Google Shape;406;gb6edd09f0e_1_8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three main types of wetlands?</a:t>
            </a:r>
            <a:endParaRPr/>
          </a:p>
          <a:p>
            <a:pPr marL="0" lvl="0" indent="0" algn="l" rtl="0">
              <a:spcBef>
                <a:spcPts val="0"/>
              </a:spcBef>
              <a:spcAft>
                <a:spcPts val="0"/>
              </a:spcAft>
              <a:buNone/>
            </a:pPr>
            <a:endParaRPr/>
          </a:p>
          <a:p>
            <a:pPr marL="0" lvl="0" indent="0" algn="l" rtl="0">
              <a:spcBef>
                <a:spcPts val="0"/>
              </a:spcBef>
              <a:spcAft>
                <a:spcPts val="0"/>
              </a:spcAft>
              <a:buNone/>
            </a:pPr>
            <a:r>
              <a:rPr lang="en-US"/>
              <a:t>[Swamps, bogs, and marshes]</a:t>
            </a:r>
            <a:endParaRPr/>
          </a:p>
        </p:txBody>
      </p:sp>
      <p:sp>
        <p:nvSpPr>
          <p:cNvPr id="412" name="Google Shape;41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Describe the characteristics of the main types of wetlands.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[Swamps have lots of trees, standing water (standing water moves very little if at all), and lots of plants and animals.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a:t>Bogs have deep layers of rotting vegetation called peat, few trees, and many plants and animals.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Marshes have lots of shallow water, lots of grasses with few trees, and many plants and animals.]</a:t>
            </a:r>
            <a:endParaRPr/>
          </a:p>
          <a:p>
            <a:pPr marL="0" lvl="0" indent="0" algn="l" rtl="0">
              <a:spcBef>
                <a:spcPts val="0"/>
              </a:spcBef>
              <a:spcAft>
                <a:spcPts val="0"/>
              </a:spcAft>
              <a:buClr>
                <a:schemeClr val="dk1"/>
              </a:buClr>
              <a:buFont typeface="Arial"/>
              <a:buNone/>
            </a:pPr>
            <a:endParaRPr/>
          </a:p>
        </p:txBody>
      </p:sp>
      <p:sp>
        <p:nvSpPr>
          <p:cNvPr id="420" name="Google Shape;42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181f22bdd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e181f22bdd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wetland?</a:t>
            </a:r>
            <a:endParaRPr/>
          </a:p>
          <a:p>
            <a:pPr marL="0" lvl="0" indent="0" algn="l" rtl="0">
              <a:spcBef>
                <a:spcPts val="0"/>
              </a:spcBef>
              <a:spcAft>
                <a:spcPts val="0"/>
              </a:spcAft>
              <a:buNone/>
            </a:pPr>
            <a:endParaRPr/>
          </a:p>
          <a:p>
            <a:pPr marL="0" lvl="0" indent="0" algn="l" rtl="0">
              <a:spcBef>
                <a:spcPts val="0"/>
              </a:spcBef>
              <a:spcAft>
                <a:spcPts val="0"/>
              </a:spcAft>
              <a:buNone/>
            </a:pPr>
            <a:r>
              <a:rPr lang="en-US"/>
              <a:t>[A wetland is an area that is saturated with water for at least part of the year.]</a:t>
            </a:r>
            <a:endParaRPr/>
          </a:p>
        </p:txBody>
      </p:sp>
      <p:sp>
        <p:nvSpPr>
          <p:cNvPr id="433" name="Google Shape;433;ge181f22bdd_0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e181f22bdd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e181f22bdd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441" name="Google Shape;441;ge181f22bdd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6edd09f0e_1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b6edd09f0e_1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Let’s do a quick demonstration that will help get our brains ready to think about wetlands, watersheds, estuaries, and how they relate to our big question.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Feedback: This demonstration is a great way to introduce students to the content. As suggested by the slide, beginning with open-ended questions, followed by providing explicit explanations, and then asking probing questions is a great way to engage students in a discussion while also providing clear explanations.</a:t>
            </a:r>
            <a:endParaRPr/>
          </a:p>
        </p:txBody>
      </p:sp>
      <p:sp>
        <p:nvSpPr>
          <p:cNvPr id="135" name="Google Shape;135;gb6edd09f0e_1_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81f22bdd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e181f22bdd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wetland is an area that is saturated with water for at least part of the year. </a:t>
            </a:r>
            <a:endParaRPr/>
          </a:p>
          <a:p>
            <a:pPr marL="0" lvl="0" indent="0" algn="l" rtl="0">
              <a:spcBef>
                <a:spcPts val="0"/>
              </a:spcBef>
              <a:spcAft>
                <a:spcPts val="0"/>
              </a:spcAft>
              <a:buNone/>
            </a:pPr>
            <a:endParaRPr/>
          </a:p>
        </p:txBody>
      </p:sp>
      <p:sp>
        <p:nvSpPr>
          <p:cNvPr id="448" name="Google Shape;448;ge181f22bdd_0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e181f22bdd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e181f22bdd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456" name="Google Shape;456;ge181f22bdd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e181f22bdd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e181f22bdd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Now that we’ve learned about wetlands, let’s reflect once more on our big question. Was there anything that we predicted earlier that was correct or incorrect? Do you have any new hypotheses to share?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466" name="Google Shape;466;ge181f22bdd_0_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e181f22bdd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e181f22bdd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475" name="Google Shape;475;ge181f22bdd_0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181f22bdd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e181f22bdd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90" name="Google Shape;490;ge181f22bdd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e181f22bdd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e181f22bdd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discuss estuaries.</a:t>
            </a:r>
            <a:endParaRPr/>
          </a:p>
        </p:txBody>
      </p:sp>
      <p:sp>
        <p:nvSpPr>
          <p:cNvPr id="520" name="Google Shape;520;ge181f22bdd_0_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e181f22bdd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e181f22bdd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features characterize different aquatic ecosystems and why are these ecosystems important to our environment?</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529" name="Google Shape;529;ge181f22bdd_0_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181f22bdd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e181f22bdd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Before we define the terms estuary, wetland, and watershed, let’s review some other words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Cues are an important way to prepare students for what is coming next. </a:t>
            </a:r>
            <a:endParaRPr/>
          </a:p>
        </p:txBody>
      </p:sp>
      <p:sp>
        <p:nvSpPr>
          <p:cNvPr id="538" name="Google Shape;538;ge181f22bdd_0_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e181f22bdd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e181f22bdd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aquifer is water stored under the ground.  We sometimes refer to aquifers as ground water. </a:t>
            </a:r>
            <a:endParaRPr/>
          </a:p>
        </p:txBody>
      </p:sp>
      <p:sp>
        <p:nvSpPr>
          <p:cNvPr id="544" name="Google Shape;544;ge181f22bdd_0_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b6edd09f0e_1_3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b6edd09f0e_1_3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Feedback: This demonstration is a great way to introduce students to the content. As suggested by the slide, beginning with open-ended questions, followed by providing explicit explanations, and then asking probing questions is a great way to engage students in a discussion while also providing clear explanations.</a:t>
            </a:r>
            <a:endParaRPr/>
          </a:p>
        </p:txBody>
      </p:sp>
      <p:sp>
        <p:nvSpPr>
          <p:cNvPr id="143" name="Google Shape;143;gb6edd09f0e_1_3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81f22bdd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e181f22bdd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Salinity is the amount of salt in the water. </a:t>
            </a:r>
            <a:endParaRPr/>
          </a:p>
        </p:txBody>
      </p:sp>
      <p:sp>
        <p:nvSpPr>
          <p:cNvPr id="552" name="Google Shape;552;ge181f22bdd_0_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e181f22bdd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e181f22bdd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Ocean water has salt in it while freshwater does NOT contain salt. </a:t>
            </a:r>
            <a:endParaRPr/>
          </a:p>
        </p:txBody>
      </p:sp>
      <p:sp>
        <p:nvSpPr>
          <p:cNvPr id="561" name="Google Shape;561;ge181f22bdd_0_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e181f22bdd_0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e181f22bdd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wetland is an area that is saturated with water for at least part of the year. The main types of wetlands are swamps, bogs, and marshes.</a:t>
            </a:r>
            <a:endParaRPr/>
          </a:p>
          <a:p>
            <a:pPr marL="0" lvl="0" indent="0" algn="l" rtl="0">
              <a:spcBef>
                <a:spcPts val="0"/>
              </a:spcBef>
              <a:spcAft>
                <a:spcPts val="0"/>
              </a:spcAft>
              <a:buNone/>
            </a:pPr>
            <a:endParaRPr/>
          </a:p>
        </p:txBody>
      </p:sp>
      <p:sp>
        <p:nvSpPr>
          <p:cNvPr id="573" name="Google Shape;573;ge181f22bdd_0_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e181f22bdd_0_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e181f22bdd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81" name="Google Shape;581;ge181f22bdd_0_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e181f22bdd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e181f22bdd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aquifer?</a:t>
            </a:r>
            <a:endParaRPr/>
          </a:p>
          <a:p>
            <a:pPr marL="0" lvl="0" indent="0" algn="l" rtl="0">
              <a:spcBef>
                <a:spcPts val="0"/>
              </a:spcBef>
              <a:spcAft>
                <a:spcPts val="0"/>
              </a:spcAft>
              <a:buNone/>
            </a:pPr>
            <a:endParaRPr/>
          </a:p>
          <a:p>
            <a:pPr marL="0" lvl="0" indent="0" algn="l" rtl="0">
              <a:spcBef>
                <a:spcPts val="0"/>
              </a:spcBef>
              <a:spcAft>
                <a:spcPts val="0"/>
              </a:spcAft>
              <a:buNone/>
            </a:pPr>
            <a:r>
              <a:rPr lang="en-US"/>
              <a:t>[Aquifer is water stored under the ground.]</a:t>
            </a:r>
            <a:endParaRPr/>
          </a:p>
        </p:txBody>
      </p:sp>
      <p:sp>
        <p:nvSpPr>
          <p:cNvPr id="587" name="Google Shape;587;ge181f22bdd_0_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181f22bdd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e181f22bdd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salinity?</a:t>
            </a:r>
            <a:endParaRPr/>
          </a:p>
          <a:p>
            <a:pPr marL="0" lvl="0" indent="0" algn="l" rtl="0">
              <a:spcBef>
                <a:spcPts val="0"/>
              </a:spcBef>
              <a:spcAft>
                <a:spcPts val="0"/>
              </a:spcAft>
              <a:buNone/>
            </a:pPr>
            <a:endParaRPr/>
          </a:p>
          <a:p>
            <a:pPr marL="0" lvl="0" indent="0" algn="l" rtl="0">
              <a:spcBef>
                <a:spcPts val="0"/>
              </a:spcBef>
              <a:spcAft>
                <a:spcPts val="0"/>
              </a:spcAft>
              <a:buNone/>
            </a:pPr>
            <a:r>
              <a:rPr lang="en-US"/>
              <a:t>[Salinity is the amount of salt in water.]</a:t>
            </a:r>
            <a:endParaRPr/>
          </a:p>
        </p:txBody>
      </p:sp>
      <p:sp>
        <p:nvSpPr>
          <p:cNvPr id="595" name="Google Shape;595;ge181f22bdd_0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181f22bdd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e181f22bdd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wetland?</a:t>
            </a:r>
            <a:endParaRPr/>
          </a:p>
          <a:p>
            <a:pPr marL="0" lvl="0" indent="0" algn="l" rtl="0">
              <a:spcBef>
                <a:spcPts val="0"/>
              </a:spcBef>
              <a:spcAft>
                <a:spcPts val="0"/>
              </a:spcAft>
              <a:buNone/>
            </a:pPr>
            <a:endParaRPr/>
          </a:p>
          <a:p>
            <a:pPr marL="0" lvl="0" indent="0" algn="l" rtl="0">
              <a:spcBef>
                <a:spcPts val="0"/>
              </a:spcBef>
              <a:spcAft>
                <a:spcPts val="0"/>
              </a:spcAft>
              <a:buNone/>
            </a:pPr>
            <a:r>
              <a:rPr lang="en-US"/>
              <a:t>[A wetland is an area that is saturated with water for at least part of the year. The main types of wetlands are swamps, bogs, and marshes.]</a:t>
            </a:r>
            <a:endParaRPr/>
          </a:p>
        </p:txBody>
      </p:sp>
      <p:sp>
        <p:nvSpPr>
          <p:cNvPr id="604" name="Google Shape;604;ge181f22bdd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b6edd09f0e_1_8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gb6edd09f0e_1_8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estuary. </a:t>
            </a:r>
            <a:endParaRPr/>
          </a:p>
        </p:txBody>
      </p:sp>
      <p:sp>
        <p:nvSpPr>
          <p:cNvPr id="612" name="Google Shape;612;gb6edd09f0e_1_8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 estuary is a partially enclosed body of water formed where a river flows into an ocean. </a:t>
            </a:r>
            <a:endParaRPr/>
          </a:p>
        </p:txBody>
      </p:sp>
      <p:sp>
        <p:nvSpPr>
          <p:cNvPr id="619" name="Google Shape;61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e181f22bdd_0_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e181f22bdd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28" name="Google Shape;628;ge181f22bdd_0_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6edd09f0e_1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b6edd09f0e_1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Before we define the terms estuary, wetland, and watershed, let’s review some other words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Cues are an important way to prepare students for what is coming next. </a:t>
            </a:r>
            <a:endParaRPr/>
          </a:p>
        </p:txBody>
      </p:sp>
      <p:sp>
        <p:nvSpPr>
          <p:cNvPr id="150" name="Google Shape;150;gb6edd09f0e_1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e181f22bdd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e181f22bdd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estuary?</a:t>
            </a:r>
            <a:endParaRPr/>
          </a:p>
          <a:p>
            <a:pPr marL="0" lvl="0" indent="0" algn="l" rtl="0">
              <a:spcBef>
                <a:spcPts val="0"/>
              </a:spcBef>
              <a:spcAft>
                <a:spcPts val="0"/>
              </a:spcAft>
              <a:buNone/>
            </a:pPr>
            <a:endParaRPr/>
          </a:p>
          <a:p>
            <a:pPr marL="0" lvl="0" indent="0" algn="l" rtl="0">
              <a:spcBef>
                <a:spcPts val="0"/>
              </a:spcBef>
              <a:spcAft>
                <a:spcPts val="0"/>
              </a:spcAft>
              <a:buNone/>
            </a:pPr>
            <a:r>
              <a:rPr lang="en-US"/>
              <a:t>[An estuary is a partially enclosed body of water formed where a river flows into an ocean.]</a:t>
            </a:r>
            <a:endParaRPr/>
          </a:p>
        </p:txBody>
      </p:sp>
      <p:sp>
        <p:nvSpPr>
          <p:cNvPr id="634" name="Google Shape;634;ge181f22bdd_0_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642" name="Google Shape;642;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e181f22bdd_0_2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Rivers are bodies of freshwater, whereas oceans are bodies of saltwater. </a:t>
            </a:r>
            <a:endParaRPr/>
          </a:p>
          <a:p>
            <a:pPr marL="0" lvl="0" indent="0" algn="l" rtl="0">
              <a:spcBef>
                <a:spcPts val="0"/>
              </a:spcBef>
              <a:spcAft>
                <a:spcPts val="0"/>
              </a:spcAft>
              <a:buNone/>
            </a:pPr>
            <a:endParaRPr/>
          </a:p>
        </p:txBody>
      </p:sp>
      <p:sp>
        <p:nvSpPr>
          <p:cNvPr id="648" name="Google Shape;648;ge181f22bdd_0_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e181f22bdd_0_2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combination of fresh and saltwater creates a unique environment. </a:t>
            </a:r>
            <a:endParaRPr/>
          </a:p>
          <a:p>
            <a:pPr marL="0" lvl="0" indent="0" algn="l" rtl="0">
              <a:spcBef>
                <a:spcPts val="0"/>
              </a:spcBef>
              <a:spcAft>
                <a:spcPts val="0"/>
              </a:spcAft>
              <a:buNone/>
            </a:pPr>
            <a:endParaRPr/>
          </a:p>
        </p:txBody>
      </p:sp>
      <p:sp>
        <p:nvSpPr>
          <p:cNvPr id="657" name="Google Shape;657;ge181f22bdd_0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estuary will often have wetland swamps and marshes along its edges.  </a:t>
            </a:r>
            <a:endParaRPr/>
          </a:p>
        </p:txBody>
      </p:sp>
      <p:sp>
        <p:nvSpPr>
          <p:cNvPr id="669" name="Google Shape;669;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Estuaries have large aquifers underneath them where groundwater collects. </a:t>
            </a:r>
            <a:endParaRPr/>
          </a:p>
        </p:txBody>
      </p:sp>
      <p:sp>
        <p:nvSpPr>
          <p:cNvPr id="677" name="Google Shape;677;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Estuaries have a mixture of freshwater and saltwater.  Recall that </a:t>
            </a:r>
            <a:r>
              <a:rPr lang="en-US" b="1"/>
              <a:t>salinity</a:t>
            </a:r>
            <a:r>
              <a:rPr lang="en-US"/>
              <a:t> describes how salty the water is. </a:t>
            </a:r>
            <a:endParaRPr/>
          </a:p>
        </p:txBody>
      </p:sp>
      <p:sp>
        <p:nvSpPr>
          <p:cNvPr id="684" name="Google Shape;684;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Estuaries have a gradient of salinity.  This means that the amount of salt in the water changes as you travel through the estuary.  </a:t>
            </a:r>
            <a:endParaRPr/>
          </a:p>
        </p:txBody>
      </p:sp>
      <p:sp>
        <p:nvSpPr>
          <p:cNvPr id="695" name="Google Shape;695;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fresh river water has very little salt.  The amount of salt increases as you get closer to the ocean.   </a:t>
            </a:r>
            <a:endParaRPr/>
          </a:p>
        </p:txBody>
      </p:sp>
      <p:sp>
        <p:nvSpPr>
          <p:cNvPr id="706" name="Google Shape;70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e181f22bdd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e181f22bdd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26" name="Google Shape;726;ge181f22bdd_0_2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aquifer is water stored under the ground.  We sometimes refer to aquifers as ground water. </a:t>
            </a:r>
            <a:endParaRPr/>
          </a:p>
        </p:txBody>
      </p:sp>
      <p:sp>
        <p:nvSpPr>
          <p:cNvPr id="156" name="Google Shape;15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e181f22bdd_0_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e181f22bdd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Estuaries often have wetland swamps and marshes along its edges.</a:t>
            </a:r>
            <a:endParaRPr/>
          </a:p>
        </p:txBody>
      </p:sp>
      <p:sp>
        <p:nvSpPr>
          <p:cNvPr id="732" name="Google Shape;732;ge181f22bdd_0_3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e181f22bdd_0_3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e181f22bdd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Estuaries often have wetland swamps and marshes along its edges.</a:t>
            </a:r>
            <a:endParaRPr/>
          </a:p>
        </p:txBody>
      </p:sp>
      <p:sp>
        <p:nvSpPr>
          <p:cNvPr id="740" name="Google Shape;740;ge181f22bdd_0_3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e181f22bdd_0_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e181f22bdd_0_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does the salinity change in an estuary?</a:t>
            </a:r>
            <a:endParaRPr/>
          </a:p>
          <a:p>
            <a:pPr marL="0" lvl="0" indent="0" algn="l" rtl="0">
              <a:spcBef>
                <a:spcPts val="0"/>
              </a:spcBef>
              <a:spcAft>
                <a:spcPts val="0"/>
              </a:spcAft>
              <a:buNone/>
            </a:pPr>
            <a:endParaRPr/>
          </a:p>
          <a:p>
            <a:pPr marL="0" lvl="0" indent="0" algn="l" rtl="0">
              <a:spcBef>
                <a:spcPts val="0"/>
              </a:spcBef>
              <a:spcAft>
                <a:spcPts val="0"/>
              </a:spcAft>
              <a:buNone/>
            </a:pPr>
            <a:r>
              <a:rPr lang="en-US"/>
              <a:t>[Estuaries have a gradient of salinity.  This means that the amount of salt in the water changes as you travel through the estuary. The fresh river water has very little salt.  The amount of salt increases as you get closer to the ocean.]</a:t>
            </a:r>
            <a:endParaRPr/>
          </a:p>
          <a:p>
            <a:pPr marL="0" lvl="0" indent="0" algn="l" rtl="0">
              <a:spcBef>
                <a:spcPts val="0"/>
              </a:spcBef>
              <a:spcAft>
                <a:spcPts val="0"/>
              </a:spcAft>
              <a:buNone/>
            </a:pPr>
            <a:endParaRPr/>
          </a:p>
        </p:txBody>
      </p:sp>
      <p:sp>
        <p:nvSpPr>
          <p:cNvPr id="748" name="Google Shape;748;ge181f22bdd_0_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b6edd09f0e_1_9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b6edd09f0e_1_9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an important example of an </a:t>
            </a:r>
            <a:r>
              <a:rPr lang="en-US" b="1"/>
              <a:t>estuary</a:t>
            </a:r>
            <a:r>
              <a:rPr lang="en-US"/>
              <a:t>.  </a:t>
            </a:r>
            <a:endParaRPr/>
          </a:p>
        </p:txBody>
      </p:sp>
      <p:sp>
        <p:nvSpPr>
          <p:cNvPr id="758" name="Google Shape;758;gb6edd09f0e_1_9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largest estuary on the East Coast is the Chesapeake Bay.  </a:t>
            </a:r>
            <a:endParaRPr/>
          </a:p>
        </p:txBody>
      </p:sp>
      <p:sp>
        <p:nvSpPr>
          <p:cNvPr id="765" name="Google Shape;76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Chesapeake Bay estuary is part of the Chesapeake Bay watershed, which includes all the bodies of water the flow into the bay.</a:t>
            </a:r>
            <a:endParaRPr/>
          </a:p>
        </p:txBody>
      </p:sp>
      <p:sp>
        <p:nvSpPr>
          <p:cNvPr id="776" name="Google Shape;77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the freshwater runoff from the land outlined in red ends up in bodies of water that flow into the Chesapeake Bay estuary where it mixes with the salt water from the ocean. </a:t>
            </a:r>
            <a:endParaRPr/>
          </a:p>
        </p:txBody>
      </p:sp>
      <p:sp>
        <p:nvSpPr>
          <p:cNvPr id="791" name="Google Shape;79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b6edd09f0e_1_10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b6edd09f0e_1_10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Let’s talk about some non-examples of </a:t>
            </a:r>
            <a:r>
              <a:rPr lang="en-US" b="1"/>
              <a:t>estuaries</a:t>
            </a:r>
            <a:r>
              <a:rPr lang="en-US"/>
              <a:t>. These are things that might seem similar but do not fit the definition of estuary.</a:t>
            </a:r>
            <a:endParaRPr/>
          </a:p>
        </p:txBody>
      </p:sp>
      <p:sp>
        <p:nvSpPr>
          <p:cNvPr id="799" name="Google Shape;799;gb6edd09f0e_1_10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non-example is this mountain-top lake. There is NOT a mix of saltwater and freshwater here. It is all freshwater so it is NOT an estuary. </a:t>
            </a:r>
            <a:endParaRPr/>
          </a:p>
        </p:txBody>
      </p:sp>
      <p:sp>
        <p:nvSpPr>
          <p:cNvPr id="806" name="Google Shape;80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ocean surrounding this island is NOT an example of an estuary. </a:t>
            </a:r>
            <a:endParaRPr/>
          </a:p>
          <a:p>
            <a:pPr marL="0" lvl="0" indent="0" algn="l" rtl="0">
              <a:spcBef>
                <a:spcPts val="0"/>
              </a:spcBef>
              <a:spcAft>
                <a:spcPts val="0"/>
              </a:spcAft>
              <a:buNone/>
            </a:pPr>
            <a:r>
              <a:rPr lang="en-US"/>
              <a:t>It is ALL salt water so it is NOT an estuary. </a:t>
            </a:r>
            <a:endParaRPr/>
          </a:p>
        </p:txBody>
      </p:sp>
      <p:sp>
        <p:nvSpPr>
          <p:cNvPr id="815" name="Google Shape;815;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Salinity is the amount of salt in the water. </a:t>
            </a:r>
            <a:endParaRPr/>
          </a:p>
        </p:txBody>
      </p:sp>
      <p:sp>
        <p:nvSpPr>
          <p:cNvPr id="164" name="Google Shape;16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b6edd09f0e_1_1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b6edd09f0e_1_1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24" name="Google Shape;824;gb6edd09f0e_1_1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How is the Chesapeake Bay an example of an estuary?</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[So the freshwater runoff from the land outlined in red ends up in bodies of water that flow into the Chesapeake Bay estuary where it mixes with the salt water from the ocean.]</a:t>
            </a:r>
            <a:endParaRPr/>
          </a:p>
        </p:txBody>
      </p:sp>
      <p:sp>
        <p:nvSpPr>
          <p:cNvPr id="830" name="Google Shape;83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e181f22bdd_0_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e181f22bdd_0_3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Why is this lake NOT an example of an estuary?</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[There is NOT a mix of saltwater and freshwater here. It is all freshwater so it is NOT an estuary.]</a:t>
            </a:r>
            <a:endParaRPr/>
          </a:p>
          <a:p>
            <a:pPr marL="0" lvl="0" indent="0" algn="l" rtl="0">
              <a:spcBef>
                <a:spcPts val="0"/>
              </a:spcBef>
              <a:spcAft>
                <a:spcPts val="0"/>
              </a:spcAft>
              <a:buClr>
                <a:schemeClr val="dk1"/>
              </a:buClr>
              <a:buSzPts val="1200"/>
              <a:buFont typeface="Calibri"/>
              <a:buNone/>
            </a:pPr>
            <a:endParaRPr/>
          </a:p>
        </p:txBody>
      </p:sp>
      <p:sp>
        <p:nvSpPr>
          <p:cNvPr id="838" name="Google Shape;838;ge181f22bdd_0_3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Estuaries are bodies of water where a(n) ________ flows into a(n) __________.</a:t>
            </a:r>
            <a:endParaRPr/>
          </a:p>
        </p:txBody>
      </p:sp>
      <p:sp>
        <p:nvSpPr>
          <p:cNvPr id="846" name="Google Shape;84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e181f22bdd_0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e181f22bdd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Estuaries are bodies of water where a(n) </a:t>
            </a:r>
            <a:r>
              <a:rPr lang="en-US">
                <a:solidFill>
                  <a:srgbClr val="FF0000"/>
                </a:solidFill>
              </a:rPr>
              <a:t>river</a:t>
            </a:r>
            <a:r>
              <a:rPr lang="en-US"/>
              <a:t> flows into a(n) </a:t>
            </a:r>
            <a:r>
              <a:rPr lang="en-US">
                <a:solidFill>
                  <a:srgbClr val="FF0000"/>
                </a:solidFill>
              </a:rPr>
              <a:t>ocean</a:t>
            </a:r>
            <a:r>
              <a:rPr lang="en-US"/>
              <a:t>.</a:t>
            </a:r>
            <a:endParaRPr/>
          </a:p>
        </p:txBody>
      </p:sp>
      <p:sp>
        <p:nvSpPr>
          <p:cNvPr id="855" name="Google Shape;855;ge181f22bdd_0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e181f22bdd_0_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e181f22bdd_0_3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864" name="Google Shape;864;ge181f22bdd_0_3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e181f22bdd_0_3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 estuary is a partially enclosed body of water formed where a river flows into an ocean. </a:t>
            </a:r>
            <a:endParaRPr/>
          </a:p>
        </p:txBody>
      </p:sp>
      <p:sp>
        <p:nvSpPr>
          <p:cNvPr id="870" name="Google Shape;870;ge181f22bdd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e181f22bdd_0_3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e181f22bdd_0_3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t>This resource can be used to provide students with the opportunity to demonstrate their understanding of watersheds. </a:t>
            </a:r>
            <a:endParaRPr sz="400"/>
          </a:p>
        </p:txBody>
      </p:sp>
      <p:sp>
        <p:nvSpPr>
          <p:cNvPr id="878" name="Google Shape;878;ge181f22bdd_0_3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e181f22bdd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e181f22bdd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Now that we’ve learned about estuaries, let’s reflect once more on our big question. Was there anything that we predicted earlier that was correct or incorrect? Do you have any new hypotheses to share?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889" name="Google Shape;889;ge181f22bdd_0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e181f22bdd_0_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e181f22bdd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898" name="Google Shape;898;ge181f22bdd_0_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Ocean water has salt in it while freshwater does NOT contain salt. </a:t>
            </a:r>
            <a:endParaRPr/>
          </a:p>
        </p:txBody>
      </p:sp>
      <p:sp>
        <p:nvSpPr>
          <p:cNvPr id="173" name="Google Shape;17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e181f22bdd_0_4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ge181f22bdd_0_4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913" name="Google Shape;913;ge181f22bdd_0_4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181f22bdd_0_4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ge181f22bdd_0_4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discuss watersheds.</a:t>
            </a:r>
            <a:endParaRPr/>
          </a:p>
        </p:txBody>
      </p:sp>
      <p:sp>
        <p:nvSpPr>
          <p:cNvPr id="943" name="Google Shape;943;ge181f22bdd_0_4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e181f22bdd_0_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e181f22bdd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features characterize different aquatic ecosystems and why are these ecosystems important to our environment?</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952" name="Google Shape;952;ge181f22bdd_0_4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e181f22bdd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ge181f22bdd_0_4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Before we define the terms estuary, wetland, and watershed, let’s review some other words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Cues are an important way to prepare students for what is coming next. </a:t>
            </a:r>
            <a:endParaRPr/>
          </a:p>
        </p:txBody>
      </p:sp>
      <p:sp>
        <p:nvSpPr>
          <p:cNvPr id="961" name="Google Shape;961;ge181f22bdd_0_4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e181f22bdd_0_4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ge181f22bdd_0_4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aquifer is water stored under the ground.  We sometimes refer to aquifers as ground water. </a:t>
            </a:r>
            <a:endParaRPr/>
          </a:p>
        </p:txBody>
      </p:sp>
      <p:sp>
        <p:nvSpPr>
          <p:cNvPr id="967" name="Google Shape;967;ge181f22bdd_0_4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e181f22bdd_0_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e181f22bdd_0_4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Salinity is the amount of salt in the water. </a:t>
            </a:r>
            <a:endParaRPr/>
          </a:p>
        </p:txBody>
      </p:sp>
      <p:sp>
        <p:nvSpPr>
          <p:cNvPr id="975" name="Google Shape;975;ge181f22bdd_0_4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e181f22bdd_0_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e181f22bdd_0_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Ocean water has salt in it while freshwater does NOT contain salt. </a:t>
            </a:r>
            <a:endParaRPr/>
          </a:p>
        </p:txBody>
      </p:sp>
      <p:sp>
        <p:nvSpPr>
          <p:cNvPr id="984" name="Google Shape;984;ge181f22bdd_0_4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e181f22bdd_0_4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ge181f22bdd_0_4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wetland is an area that is saturated with water for at least part of the year. The main types of wetlands are swamps, bogs, and marshes.</a:t>
            </a:r>
            <a:endParaRPr/>
          </a:p>
          <a:p>
            <a:pPr marL="0" lvl="0" indent="0" algn="l" rtl="0">
              <a:spcBef>
                <a:spcPts val="0"/>
              </a:spcBef>
              <a:spcAft>
                <a:spcPts val="0"/>
              </a:spcAft>
              <a:buNone/>
            </a:pPr>
            <a:endParaRPr/>
          </a:p>
        </p:txBody>
      </p:sp>
      <p:sp>
        <p:nvSpPr>
          <p:cNvPr id="996" name="Google Shape;996;ge181f22bdd_0_4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e181f22bdd_0_5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 estuary is a partially enclosed body of water formed where a river flows into an ocean. </a:t>
            </a:r>
            <a:endParaRPr/>
          </a:p>
        </p:txBody>
      </p:sp>
      <p:sp>
        <p:nvSpPr>
          <p:cNvPr id="1003" name="Google Shape;1003;ge181f22bdd_0_5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8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8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8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8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8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8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8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3.png"/></Relationships>
</file>

<file path=ppt/slides/_rels/slide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10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12.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23.pn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13.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23.png"/></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22.png"/><Relationship Id="rId7" Type="http://schemas.openxmlformats.org/officeDocument/2006/relationships/image" Target="../media/image56.jpg"/><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1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3.png"/><Relationship Id="rId4" Type="http://schemas.openxmlformats.org/officeDocument/2006/relationships/hyperlink" Target="http://fergusonfoundation.org/teacher_resources/crumpled_paper.pdf"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3.jpg"/></Relationships>
</file>

<file path=ppt/slides/_rels/slide1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hyperlink" Target="https://wetlandslive.pwnet.org/pdf/1.1_SensationalWetlands.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3.jpg"/></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3.jp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9.jpg"/></Relationships>
</file>

<file path=ppt/slides/_rels/slide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1.jpg"/></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3" Type="http://schemas.openxmlformats.org/officeDocument/2006/relationships/hyperlink" Target="http://www.thinkstockphotos.com/image/stock-photo-shore-line-of-the-axe/497301675"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9.jp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hyperlink" Target="http://www.thinkstockphotos.com/image/stock-photo-salt-shaker-pile/177390453" TargetMode="External"/><Relationship Id="rId7"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www.thinkstockphotos.com/image/stock-illustration-water-design/503455659"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23.png"/></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23.png"/></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9.jpg"/></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3.png"/><Relationship Id="rId4" Type="http://schemas.openxmlformats.org/officeDocument/2006/relationships/hyperlink" Target="http://fergusonfoundation.org/teacher_resources/crumpled_paper.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3.jpg"/></Relationships>
</file>

<file path=ppt/slides/_rels/slide8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1.jpg"/></Relationships>
</file>

<file path=ppt/slides/_rels/slide9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9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3.jpg"/></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9.jpg"/></Relationships>
</file>

<file path=ppt/slides/_rels/slide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1.jpg"/></Relationships>
</file>

<file path=ppt/slides/_rels/slide9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b6edd09f0e_1_0"/>
          <p:cNvGrpSpPr/>
          <p:nvPr/>
        </p:nvGrpSpPr>
        <p:grpSpPr>
          <a:xfrm>
            <a:off x="1505008" y="297180"/>
            <a:ext cx="5828913" cy="6263098"/>
            <a:chOff x="814636" y="0"/>
            <a:chExt cx="5828913" cy="6263098"/>
          </a:xfrm>
        </p:grpSpPr>
        <p:sp>
          <p:nvSpPr>
            <p:cNvPr id="90" name="Google Shape;90;gb6edd09f0e_1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b6edd09f0e_1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b6edd09f0e_1_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b6edd09f0e_1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b6edd09f0e_1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b6edd09f0e_1_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b6edd09f0e_1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b6edd09f0e_1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b6edd09f0e_1_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b6edd09f0e_1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b6edd09f0e_1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b6edd09f0e_1_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b6edd09f0e_1_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b6edd09f0e_1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b6edd09f0e_1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b6edd09f0e_1_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b6edd09f0e_1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Extension/</a:t>
              </a:r>
              <a:r>
                <a:rPr lang="en-US" sz="2800" b="0" i="0" u="none" strike="noStrike" cap="none">
                  <a:solidFill>
                    <a:schemeClr val="lt1"/>
                  </a:solidFill>
                  <a:latin typeface="Calibri"/>
                  <a:ea typeface="Calibri"/>
                  <a:cs typeface="Calibri"/>
                  <a:sym typeface="Calibri"/>
                </a:rPr>
                <a:t>Simulation</a:t>
              </a:r>
              <a:r>
                <a:rPr lang="en-US" sz="2800">
                  <a:solidFill>
                    <a:schemeClr val="lt1"/>
                  </a:solidFill>
                  <a:latin typeface="Calibri"/>
                  <a:ea typeface="Calibri"/>
                  <a:cs typeface="Calibri"/>
                  <a:sym typeface="Calibri"/>
                </a:rPr>
                <a:t> </a:t>
              </a:r>
              <a:r>
                <a:rPr lang="en-US" sz="2800" b="0" i="0" u="none" strike="noStrike" cap="none">
                  <a:solidFill>
                    <a:schemeClr val="lt1"/>
                  </a:solidFill>
                  <a:latin typeface="Calibri"/>
                  <a:ea typeface="Calibri"/>
                  <a:cs typeface="Calibri"/>
                  <a:sym typeface="Calibri"/>
                </a:rPr>
                <a:t>Activity</a:t>
              </a:r>
              <a:endParaRPr/>
            </a:p>
          </p:txBody>
        </p:sp>
        <p:sp>
          <p:nvSpPr>
            <p:cNvPr id="107" name="Google Shape;107;gb6edd09f0e_1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b6edd09f0e_1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b6edd09f0e_1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b6edd09f0e_1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b6edd09f0e_1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gb6edd09f0e_1_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gb6edd09f0e_1_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e181f22bdd_0_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ge181f22bdd_0_49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ge181f22bdd_0_495"/>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aquifer?</a:t>
            </a:r>
            <a:endParaRPr sz="3600"/>
          </a:p>
        </p:txBody>
      </p:sp>
      <p:sp>
        <p:nvSpPr>
          <p:cNvPr id="1020" name="Google Shape;1020;ge181f22bdd_0_49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1" name="Google Shape;1021;ge181f22bdd_0_495"/>
          <p:cNvPicPr preferRelativeResize="0"/>
          <p:nvPr/>
        </p:nvPicPr>
        <p:blipFill>
          <a:blip r:embed="rId4">
            <a:alphaModFix/>
          </a:blip>
          <a:stretch>
            <a:fillRect/>
          </a:stretch>
        </p:blipFill>
        <p:spPr>
          <a:xfrm>
            <a:off x="680388" y="1786201"/>
            <a:ext cx="7783224" cy="4397051"/>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ge181f22bdd_0_502"/>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salinity?</a:t>
            </a:r>
            <a:endParaRPr sz="3600"/>
          </a:p>
        </p:txBody>
      </p:sp>
      <p:sp>
        <p:nvSpPr>
          <p:cNvPr id="1028" name="Google Shape;1028;ge181f22bdd_0_50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9" name="Google Shape;1029;ge181f22bdd_0_502" descr="Water_Drop.jpg"/>
          <p:cNvPicPr preferRelativeResize="0"/>
          <p:nvPr/>
        </p:nvPicPr>
        <p:blipFill rotWithShape="1">
          <a:blip r:embed="rId4">
            <a:alphaModFix/>
          </a:blip>
          <a:srcRect/>
          <a:stretch/>
        </p:blipFill>
        <p:spPr>
          <a:xfrm>
            <a:off x="3292914" y="1432536"/>
            <a:ext cx="2963101" cy="5425467"/>
          </a:xfrm>
          <a:prstGeom prst="rect">
            <a:avLst/>
          </a:prstGeom>
          <a:noFill/>
          <a:ln>
            <a:noFill/>
          </a:ln>
        </p:spPr>
      </p:pic>
      <p:pic>
        <p:nvPicPr>
          <p:cNvPr id="1030" name="Google Shape;1030;ge181f22bdd_0_502" descr="Salt.jpg"/>
          <p:cNvPicPr preferRelativeResize="0"/>
          <p:nvPr/>
        </p:nvPicPr>
        <p:blipFill rotWithShape="1">
          <a:blip r:embed="rId5">
            <a:alphaModFix amt="63000"/>
          </a:blip>
          <a:srcRect/>
          <a:stretch/>
        </p:blipFill>
        <p:spPr>
          <a:xfrm>
            <a:off x="2887990" y="1936225"/>
            <a:ext cx="3268925" cy="492177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e181f22bdd_0_510"/>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 wetland?</a:t>
            </a:r>
            <a:endParaRPr sz="3600"/>
          </a:p>
        </p:txBody>
      </p:sp>
      <p:sp>
        <p:nvSpPr>
          <p:cNvPr id="1037" name="Google Shape;1037;ge181f22bdd_0_51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8" name="Google Shape;1038;ge181f22bdd_0_510" descr="dreamstime_xl_1192218 (1).jpg"/>
          <p:cNvPicPr preferRelativeResize="0"/>
          <p:nvPr/>
        </p:nvPicPr>
        <p:blipFill rotWithShape="1">
          <a:blip r:embed="rId4">
            <a:alphaModFix/>
          </a:blip>
          <a:srcRect/>
          <a:stretch/>
        </p:blipFill>
        <p:spPr>
          <a:xfrm>
            <a:off x="1192690" y="1644822"/>
            <a:ext cx="6758627" cy="45240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e181f22bdd_0_517"/>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an estuary?</a:t>
            </a:r>
            <a:endParaRPr sz="3600"/>
          </a:p>
        </p:txBody>
      </p:sp>
      <p:sp>
        <p:nvSpPr>
          <p:cNvPr id="1045" name="Google Shape;1045;ge181f22bdd_0_51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6" name="Google Shape;1046;ge181f22bdd_0_517" descr="estuary01.jpg"/>
          <p:cNvPicPr preferRelativeResize="0"/>
          <p:nvPr/>
        </p:nvPicPr>
        <p:blipFill rotWithShape="1">
          <a:blip r:embed="rId4">
            <a:alphaModFix/>
          </a:blip>
          <a:srcRect/>
          <a:stretch/>
        </p:blipFill>
        <p:spPr>
          <a:xfrm>
            <a:off x="408989" y="2357251"/>
            <a:ext cx="8326025" cy="32610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gb6edd09f0e_1_1237"/>
          <p:cNvSpPr txBox="1"/>
          <p:nvPr/>
        </p:nvSpPr>
        <p:spPr>
          <a:xfrm>
            <a:off x="2461025" y="1016025"/>
            <a:ext cx="40326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Watershed</a:t>
            </a:r>
            <a:endParaRPr sz="6600" b="1">
              <a:solidFill>
                <a:schemeClr val="dk1"/>
              </a:solidFill>
              <a:latin typeface="Calibri"/>
              <a:ea typeface="Calibri"/>
              <a:cs typeface="Calibri"/>
              <a:sym typeface="Calibri"/>
            </a:endParaRPr>
          </a:p>
        </p:txBody>
      </p:sp>
      <p:sp>
        <p:nvSpPr>
          <p:cNvPr id="1053" name="Google Shape;1053;gb6edd09f0e_1_1237"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4" name="Google Shape;1054;gb6edd09f0e_1_123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1060" name="Google Shape;1060;p54" descr="Watershed.jpg"/>
          <p:cNvPicPr preferRelativeResize="0"/>
          <p:nvPr/>
        </p:nvPicPr>
        <p:blipFill rotWithShape="1">
          <a:blip r:embed="rId3">
            <a:alphaModFix/>
          </a:blip>
          <a:srcRect/>
          <a:stretch/>
        </p:blipFill>
        <p:spPr>
          <a:xfrm>
            <a:off x="1018350" y="2014625"/>
            <a:ext cx="7107275" cy="4738176"/>
          </a:xfrm>
          <a:prstGeom prst="rect">
            <a:avLst/>
          </a:prstGeom>
          <a:noFill/>
          <a:ln>
            <a:noFill/>
          </a:ln>
        </p:spPr>
      </p:pic>
      <p:sp>
        <p:nvSpPr>
          <p:cNvPr id="1061" name="Google Shape;1061;p54"/>
          <p:cNvSpPr txBox="1"/>
          <p:nvPr/>
        </p:nvSpPr>
        <p:spPr>
          <a:xfrm>
            <a:off x="1198725" y="259925"/>
            <a:ext cx="77322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Watershed</a:t>
            </a:r>
            <a:r>
              <a:rPr lang="en-US" sz="3600">
                <a:solidFill>
                  <a:schemeClr val="dk1"/>
                </a:solidFill>
                <a:latin typeface="Calibri"/>
                <a:ea typeface="Calibri"/>
                <a:cs typeface="Calibri"/>
                <a:sym typeface="Calibri"/>
              </a:rPr>
              <a:t>: an area of land where all of the runoff flows downhill into the same body of water</a:t>
            </a:r>
            <a:endParaRPr sz="3600">
              <a:solidFill>
                <a:schemeClr val="dk1"/>
              </a:solidFill>
              <a:latin typeface="Calibri"/>
              <a:ea typeface="Calibri"/>
              <a:cs typeface="Calibri"/>
              <a:sym typeface="Calibri"/>
            </a:endParaRPr>
          </a:p>
        </p:txBody>
      </p:sp>
      <p:sp>
        <p:nvSpPr>
          <p:cNvPr id="1062" name="Google Shape;1062;p5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3" name="Google Shape;1063;p5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ge181f22bdd_0_53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ge181f22bdd_0_538"/>
          <p:cNvSpPr txBox="1">
            <a:spLocks noGrp="1"/>
          </p:cNvSpPr>
          <p:nvPr>
            <p:ph type="title"/>
          </p:nvPr>
        </p:nvSpPr>
        <p:spPr>
          <a:xfrm>
            <a:off x="735300" y="134825"/>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 watershed?</a:t>
            </a:r>
            <a:endParaRPr sz="3600"/>
          </a:p>
        </p:txBody>
      </p:sp>
      <p:sp>
        <p:nvSpPr>
          <p:cNvPr id="1076" name="Google Shape;1076;ge181f22bdd_0_53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7" name="Google Shape;1077;ge181f22bdd_0_538" descr="Watershed.jpg"/>
          <p:cNvPicPr preferRelativeResize="0"/>
          <p:nvPr/>
        </p:nvPicPr>
        <p:blipFill rotWithShape="1">
          <a:blip r:embed="rId4">
            <a:alphaModFix/>
          </a:blip>
          <a:srcRect/>
          <a:stretch/>
        </p:blipFill>
        <p:spPr>
          <a:xfrm>
            <a:off x="1018363" y="1553225"/>
            <a:ext cx="7107275" cy="473817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pic>
        <p:nvPicPr>
          <p:cNvPr id="1083" name="Google Shape;1083;gb6edd09f0e_1_1249"/>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1084" name="Google Shape;1084;gb6edd09f0e_1_124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e181f22bdd_0_8"/>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aquifer?</a:t>
            </a:r>
            <a:endParaRPr sz="3600"/>
          </a:p>
        </p:txBody>
      </p:sp>
      <p:sp>
        <p:nvSpPr>
          <p:cNvPr id="194" name="Google Shape;194;ge181f22bdd_0_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5" name="Google Shape;195;ge181f22bdd_0_8"/>
          <p:cNvPicPr preferRelativeResize="0"/>
          <p:nvPr/>
        </p:nvPicPr>
        <p:blipFill>
          <a:blip r:embed="rId4">
            <a:alphaModFix/>
          </a:blip>
          <a:stretch>
            <a:fillRect/>
          </a:stretch>
        </p:blipFill>
        <p:spPr>
          <a:xfrm>
            <a:off x="680388" y="1786201"/>
            <a:ext cx="7783224" cy="4397051"/>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55"/>
          <p:cNvSpPr txBox="1"/>
          <p:nvPr/>
        </p:nvSpPr>
        <p:spPr>
          <a:xfrm>
            <a:off x="987693" y="531369"/>
            <a:ext cx="30615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An area of </a:t>
            </a:r>
            <a:r>
              <a:rPr lang="en-US" sz="3600" b="1">
                <a:solidFill>
                  <a:schemeClr val="dk1"/>
                </a:solidFill>
                <a:latin typeface="Calibri"/>
                <a:ea typeface="Calibri"/>
                <a:cs typeface="Calibri"/>
                <a:sym typeface="Calibri"/>
              </a:rPr>
              <a:t>land</a:t>
            </a:r>
            <a:endParaRPr sz="3600">
              <a:solidFill>
                <a:schemeClr val="dk1"/>
              </a:solidFill>
              <a:latin typeface="Calibri"/>
              <a:ea typeface="Calibri"/>
              <a:cs typeface="Calibri"/>
              <a:sym typeface="Calibri"/>
            </a:endParaRPr>
          </a:p>
        </p:txBody>
      </p:sp>
      <p:sp>
        <p:nvSpPr>
          <p:cNvPr id="1091" name="Google Shape;1091;p55"/>
          <p:cNvSpPr txBox="1"/>
          <p:nvPr/>
        </p:nvSpPr>
        <p:spPr>
          <a:xfrm>
            <a:off x="376264" y="5494080"/>
            <a:ext cx="86422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3366FF"/>
                </a:solidFill>
                <a:latin typeface="Calibri"/>
                <a:ea typeface="Calibri"/>
                <a:cs typeface="Calibri"/>
                <a:sym typeface="Calibri"/>
              </a:rPr>
              <a:t>All of the runoff flows downhill into the river.</a:t>
            </a:r>
            <a:endParaRPr sz="3600">
              <a:solidFill>
                <a:srgbClr val="3366FF"/>
              </a:solidFill>
              <a:latin typeface="Calibri"/>
              <a:ea typeface="Calibri"/>
              <a:cs typeface="Calibri"/>
              <a:sym typeface="Calibri"/>
            </a:endParaRPr>
          </a:p>
        </p:txBody>
      </p:sp>
      <p:pic>
        <p:nvPicPr>
          <p:cNvPr id="1092" name="Google Shape;1092;p55" descr="Watershed.jpg"/>
          <p:cNvPicPr preferRelativeResize="0"/>
          <p:nvPr/>
        </p:nvPicPr>
        <p:blipFill rotWithShape="1">
          <a:blip r:embed="rId3">
            <a:alphaModFix/>
          </a:blip>
          <a:srcRect/>
          <a:stretch/>
        </p:blipFill>
        <p:spPr>
          <a:xfrm>
            <a:off x="0" y="381000"/>
            <a:ext cx="9144000" cy="6096000"/>
          </a:xfrm>
          <a:prstGeom prst="rect">
            <a:avLst/>
          </a:prstGeom>
          <a:noFill/>
          <a:ln>
            <a:noFill/>
          </a:ln>
        </p:spPr>
      </p:pic>
      <p:sp>
        <p:nvSpPr>
          <p:cNvPr id="1093" name="Google Shape;1093;p55"/>
          <p:cNvSpPr/>
          <p:nvPr/>
        </p:nvSpPr>
        <p:spPr>
          <a:xfrm>
            <a:off x="1564105" y="3320266"/>
            <a:ext cx="628316" cy="133194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4" name="Google Shape;1094;p55"/>
          <p:cNvSpPr/>
          <p:nvPr/>
        </p:nvSpPr>
        <p:spPr>
          <a:xfrm>
            <a:off x="4510505" y="3320265"/>
            <a:ext cx="628316" cy="2173815"/>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5" name="Google Shape;1095;p55"/>
          <p:cNvSpPr txBox="1"/>
          <p:nvPr/>
        </p:nvSpPr>
        <p:spPr>
          <a:xfrm>
            <a:off x="1417053" y="2766267"/>
            <a:ext cx="729915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F0000"/>
                </a:solidFill>
                <a:latin typeface="Calibri"/>
                <a:ea typeface="Calibri"/>
                <a:cs typeface="Calibri"/>
                <a:sym typeface="Calibri"/>
              </a:rPr>
              <a:t>Land 			+		Water = 			Watershed</a:t>
            </a:r>
            <a:endParaRPr sz="3000" b="1">
              <a:solidFill>
                <a:srgbClr val="FF0000"/>
              </a:solidFill>
              <a:latin typeface="Calibri"/>
              <a:ea typeface="Calibri"/>
              <a:cs typeface="Calibri"/>
              <a:sym typeface="Calibri"/>
            </a:endParaRPr>
          </a:p>
        </p:txBody>
      </p:sp>
      <p:sp>
        <p:nvSpPr>
          <p:cNvPr id="1096" name="Google Shape;1096;p5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p56" descr="dreamstime_xl_35355742.jpg"/>
          <p:cNvPicPr preferRelativeResize="0"/>
          <p:nvPr/>
        </p:nvPicPr>
        <p:blipFill rotWithShape="1">
          <a:blip r:embed="rId3">
            <a:alphaModFix/>
          </a:blip>
          <a:srcRect/>
          <a:stretch/>
        </p:blipFill>
        <p:spPr>
          <a:xfrm>
            <a:off x="1023833" y="963702"/>
            <a:ext cx="2553368" cy="1606867"/>
          </a:xfrm>
          <a:prstGeom prst="rect">
            <a:avLst/>
          </a:prstGeom>
          <a:noFill/>
          <a:ln>
            <a:noFill/>
          </a:ln>
        </p:spPr>
      </p:pic>
      <p:pic>
        <p:nvPicPr>
          <p:cNvPr id="1103" name="Google Shape;1103;p56" descr="dreamstime_xl_43149360.jpg"/>
          <p:cNvPicPr preferRelativeResize="0"/>
          <p:nvPr/>
        </p:nvPicPr>
        <p:blipFill rotWithShape="1">
          <a:blip r:embed="rId4">
            <a:alphaModFix/>
          </a:blip>
          <a:srcRect/>
          <a:stretch/>
        </p:blipFill>
        <p:spPr>
          <a:xfrm>
            <a:off x="5602215" y="925727"/>
            <a:ext cx="2566738" cy="1682818"/>
          </a:xfrm>
          <a:prstGeom prst="rect">
            <a:avLst/>
          </a:prstGeom>
          <a:noFill/>
          <a:ln>
            <a:noFill/>
          </a:ln>
        </p:spPr>
      </p:pic>
      <p:pic>
        <p:nvPicPr>
          <p:cNvPr id="1104" name="Google Shape;1104;p56" descr="dreamstime_xl_11809565.jpg"/>
          <p:cNvPicPr preferRelativeResize="0"/>
          <p:nvPr/>
        </p:nvPicPr>
        <p:blipFill rotWithShape="1">
          <a:blip r:embed="rId5">
            <a:alphaModFix/>
          </a:blip>
          <a:srcRect/>
          <a:stretch/>
        </p:blipFill>
        <p:spPr>
          <a:xfrm>
            <a:off x="4208296" y="1496376"/>
            <a:ext cx="1205754" cy="1607526"/>
          </a:xfrm>
          <a:prstGeom prst="rect">
            <a:avLst/>
          </a:prstGeom>
          <a:noFill/>
          <a:ln>
            <a:noFill/>
          </a:ln>
        </p:spPr>
      </p:pic>
      <p:pic>
        <p:nvPicPr>
          <p:cNvPr id="1105" name="Google Shape;1105;p56" descr="dreamstime_xl_5820508.jpg"/>
          <p:cNvPicPr preferRelativeResize="0"/>
          <p:nvPr/>
        </p:nvPicPr>
        <p:blipFill rotWithShape="1">
          <a:blip r:embed="rId6">
            <a:alphaModFix/>
          </a:blip>
          <a:srcRect/>
          <a:stretch/>
        </p:blipFill>
        <p:spPr>
          <a:xfrm>
            <a:off x="5414054" y="2767931"/>
            <a:ext cx="2420801" cy="1607513"/>
          </a:xfrm>
          <a:prstGeom prst="rect">
            <a:avLst/>
          </a:prstGeom>
          <a:noFill/>
          <a:ln>
            <a:noFill/>
          </a:ln>
        </p:spPr>
      </p:pic>
      <p:pic>
        <p:nvPicPr>
          <p:cNvPr id="1106" name="Google Shape;1106;p56" descr="dreamstime_xl_20527590.jpg"/>
          <p:cNvPicPr preferRelativeResize="0"/>
          <p:nvPr/>
        </p:nvPicPr>
        <p:blipFill rotWithShape="1">
          <a:blip r:embed="rId7">
            <a:alphaModFix/>
          </a:blip>
          <a:srcRect/>
          <a:stretch/>
        </p:blipFill>
        <p:spPr>
          <a:xfrm>
            <a:off x="1671051" y="2789143"/>
            <a:ext cx="2312738" cy="1586301"/>
          </a:xfrm>
          <a:prstGeom prst="rect">
            <a:avLst/>
          </a:prstGeom>
          <a:noFill/>
          <a:ln>
            <a:noFill/>
          </a:ln>
        </p:spPr>
      </p:pic>
      <p:sp>
        <p:nvSpPr>
          <p:cNvPr id="1107" name="Google Shape;1107;p56"/>
          <p:cNvSpPr/>
          <p:nvPr/>
        </p:nvSpPr>
        <p:spPr>
          <a:xfrm rot="10800000">
            <a:off x="387888" y="721349"/>
            <a:ext cx="8368200" cy="3957600"/>
          </a:xfrm>
          <a:prstGeom prst="trapezoid">
            <a:avLst>
              <a:gd name="adj" fmla="val 25000"/>
            </a:avLst>
          </a:prstGeom>
          <a:noFill/>
          <a:ln w="38100" cap="flat" cmpd="sng">
            <a:solidFill>
              <a:srgbClr val="0000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8" name="Google Shape;1108;p56"/>
          <p:cNvSpPr/>
          <p:nvPr/>
        </p:nvSpPr>
        <p:spPr>
          <a:xfrm rot="10800000">
            <a:off x="1402313" y="4678950"/>
            <a:ext cx="6307200" cy="1990800"/>
          </a:xfrm>
          <a:prstGeom prst="triangle">
            <a:avLst>
              <a:gd name="adj" fmla="val 50000"/>
            </a:avLst>
          </a:prstGeom>
          <a:noFill/>
          <a:ln w="38100" cap="flat" cmpd="sng">
            <a:solidFill>
              <a:srgbClr val="0000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9" name="Google Shape;1109;p56"/>
          <p:cNvSpPr txBox="1"/>
          <p:nvPr/>
        </p:nvSpPr>
        <p:spPr>
          <a:xfrm>
            <a:off x="3288631" y="4980057"/>
            <a:ext cx="253456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00FF"/>
                </a:solidFill>
                <a:latin typeface="Calibri"/>
                <a:ea typeface="Calibri"/>
                <a:cs typeface="Calibri"/>
                <a:sym typeface="Calibri"/>
              </a:rPr>
              <a:t>Watershed</a:t>
            </a:r>
            <a:endParaRPr sz="4000" b="1">
              <a:solidFill>
                <a:srgbClr val="0000FF"/>
              </a:solidFill>
              <a:latin typeface="Calibri"/>
              <a:ea typeface="Calibri"/>
              <a:cs typeface="Calibri"/>
              <a:sym typeface="Calibri"/>
            </a:endParaRPr>
          </a:p>
        </p:txBody>
      </p:sp>
      <p:sp>
        <p:nvSpPr>
          <p:cNvPr id="1110" name="Google Shape;1110;p56" descr="Artificial Intelligence"/>
          <p:cNvSpPr/>
          <p:nvPr/>
        </p:nvSpPr>
        <p:spPr>
          <a:xfrm>
            <a:off x="0" y="0"/>
            <a:ext cx="735300" cy="7353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57" descr="dreamstime_xl_11118339.jpg"/>
          <p:cNvPicPr preferRelativeResize="0"/>
          <p:nvPr/>
        </p:nvPicPr>
        <p:blipFill rotWithShape="1">
          <a:blip r:embed="rId3">
            <a:alphaModFix/>
          </a:blip>
          <a:srcRect/>
          <a:stretch/>
        </p:blipFill>
        <p:spPr>
          <a:xfrm>
            <a:off x="4719052" y="213895"/>
            <a:ext cx="4011105" cy="2673684"/>
          </a:xfrm>
          <a:prstGeom prst="rect">
            <a:avLst/>
          </a:prstGeom>
          <a:noFill/>
          <a:ln>
            <a:noFill/>
          </a:ln>
        </p:spPr>
      </p:pic>
      <p:pic>
        <p:nvPicPr>
          <p:cNvPr id="1117" name="Google Shape;1117;p57" descr="dreamstime_xl_7478323.jpg"/>
          <p:cNvPicPr preferRelativeResize="0"/>
          <p:nvPr/>
        </p:nvPicPr>
        <p:blipFill rotWithShape="1">
          <a:blip r:embed="rId4">
            <a:alphaModFix/>
          </a:blip>
          <a:srcRect/>
          <a:stretch/>
        </p:blipFill>
        <p:spPr>
          <a:xfrm>
            <a:off x="735304" y="213895"/>
            <a:ext cx="3957051" cy="2673684"/>
          </a:xfrm>
          <a:prstGeom prst="rect">
            <a:avLst/>
          </a:prstGeom>
          <a:noFill/>
          <a:ln>
            <a:noFill/>
          </a:ln>
        </p:spPr>
      </p:pic>
      <p:pic>
        <p:nvPicPr>
          <p:cNvPr id="1118" name="Google Shape;1118;p57" descr="dreamstime_xl_27853063.jpg"/>
          <p:cNvPicPr preferRelativeResize="0"/>
          <p:nvPr/>
        </p:nvPicPr>
        <p:blipFill rotWithShape="1">
          <a:blip r:embed="rId5">
            <a:alphaModFix/>
          </a:blip>
          <a:srcRect/>
          <a:stretch/>
        </p:blipFill>
        <p:spPr>
          <a:xfrm>
            <a:off x="735304" y="3321752"/>
            <a:ext cx="3957051" cy="2967789"/>
          </a:xfrm>
          <a:prstGeom prst="rect">
            <a:avLst/>
          </a:prstGeom>
          <a:noFill/>
          <a:ln>
            <a:noFill/>
          </a:ln>
        </p:spPr>
      </p:pic>
      <p:pic>
        <p:nvPicPr>
          <p:cNvPr id="1119" name="Google Shape;1119;p57" descr="dreamstime_xl_646262.jpg"/>
          <p:cNvPicPr preferRelativeResize="0"/>
          <p:nvPr/>
        </p:nvPicPr>
        <p:blipFill rotWithShape="1">
          <a:blip r:embed="rId6">
            <a:alphaModFix/>
          </a:blip>
          <a:srcRect/>
          <a:stretch/>
        </p:blipFill>
        <p:spPr>
          <a:xfrm>
            <a:off x="4692352" y="3321751"/>
            <a:ext cx="3890210" cy="2967789"/>
          </a:xfrm>
          <a:prstGeom prst="rect">
            <a:avLst/>
          </a:prstGeom>
          <a:noFill/>
          <a:ln>
            <a:noFill/>
          </a:ln>
        </p:spPr>
      </p:pic>
      <p:sp>
        <p:nvSpPr>
          <p:cNvPr id="1120" name="Google Shape;1120;p57" descr="Artificial Intelligence"/>
          <p:cNvSpPr/>
          <p:nvPr/>
        </p:nvSpPr>
        <p:spPr>
          <a:xfrm>
            <a:off x="0" y="0"/>
            <a:ext cx="735300" cy="7353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p58" descr="Estuary.jpg"/>
          <p:cNvPicPr preferRelativeResize="0"/>
          <p:nvPr/>
        </p:nvPicPr>
        <p:blipFill rotWithShape="1">
          <a:blip r:embed="rId3">
            <a:alphaModFix/>
          </a:blip>
          <a:srcRect/>
          <a:stretch/>
        </p:blipFill>
        <p:spPr>
          <a:xfrm>
            <a:off x="850901" y="495300"/>
            <a:ext cx="3741314" cy="2946400"/>
          </a:xfrm>
          <a:prstGeom prst="rect">
            <a:avLst/>
          </a:prstGeom>
          <a:noFill/>
          <a:ln>
            <a:noFill/>
          </a:ln>
        </p:spPr>
      </p:pic>
      <p:sp>
        <p:nvSpPr>
          <p:cNvPr id="1127" name="Google Shape;1127;p58"/>
          <p:cNvSpPr txBox="1"/>
          <p:nvPr/>
        </p:nvSpPr>
        <p:spPr>
          <a:xfrm>
            <a:off x="685800" y="310093"/>
            <a:ext cx="3224087" cy="7401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Estuary</a:t>
            </a:r>
            <a:endParaRPr sz="6600">
              <a:solidFill>
                <a:schemeClr val="lt1"/>
              </a:solidFill>
              <a:latin typeface="Calibri"/>
              <a:ea typeface="Calibri"/>
              <a:cs typeface="Calibri"/>
              <a:sym typeface="Calibri"/>
            </a:endParaRPr>
          </a:p>
        </p:txBody>
      </p:sp>
      <p:pic>
        <p:nvPicPr>
          <p:cNvPr id="1128" name="Google Shape;1128;p58" descr="Water_Drop.jpg"/>
          <p:cNvPicPr preferRelativeResize="0"/>
          <p:nvPr/>
        </p:nvPicPr>
        <p:blipFill rotWithShape="1">
          <a:blip r:embed="rId4">
            <a:alphaModFix/>
          </a:blip>
          <a:srcRect/>
          <a:stretch/>
        </p:blipFill>
        <p:spPr>
          <a:xfrm>
            <a:off x="1669255" y="2401335"/>
            <a:ext cx="484960" cy="887965"/>
          </a:xfrm>
          <a:prstGeom prst="rect">
            <a:avLst/>
          </a:prstGeom>
          <a:noFill/>
          <a:ln>
            <a:noFill/>
          </a:ln>
        </p:spPr>
      </p:pic>
      <p:pic>
        <p:nvPicPr>
          <p:cNvPr id="1129" name="Google Shape;1129;p58" descr="Salt.jpg"/>
          <p:cNvPicPr preferRelativeResize="0"/>
          <p:nvPr/>
        </p:nvPicPr>
        <p:blipFill rotWithShape="1">
          <a:blip r:embed="rId5">
            <a:alphaModFix/>
          </a:blip>
          <a:srcRect/>
          <a:stretch/>
        </p:blipFill>
        <p:spPr>
          <a:xfrm>
            <a:off x="3730528" y="2169537"/>
            <a:ext cx="559589" cy="842527"/>
          </a:xfrm>
          <a:prstGeom prst="rect">
            <a:avLst/>
          </a:prstGeom>
          <a:noFill/>
          <a:ln>
            <a:noFill/>
          </a:ln>
        </p:spPr>
      </p:pic>
      <p:pic>
        <p:nvPicPr>
          <p:cNvPr id="1130" name="Google Shape;1130;p58"/>
          <p:cNvPicPr preferRelativeResize="0"/>
          <p:nvPr/>
        </p:nvPicPr>
        <p:blipFill rotWithShape="1">
          <a:blip r:embed="rId6">
            <a:alphaModFix/>
          </a:blip>
          <a:srcRect/>
          <a:stretch/>
        </p:blipFill>
        <p:spPr>
          <a:xfrm>
            <a:off x="2944686" y="2565400"/>
            <a:ext cx="3298367" cy="2960507"/>
          </a:xfrm>
          <a:prstGeom prst="rect">
            <a:avLst/>
          </a:prstGeom>
          <a:noFill/>
          <a:ln>
            <a:noFill/>
          </a:ln>
        </p:spPr>
      </p:pic>
      <p:sp>
        <p:nvSpPr>
          <p:cNvPr id="1131" name="Google Shape;1131;p58"/>
          <p:cNvSpPr txBox="1"/>
          <p:nvPr/>
        </p:nvSpPr>
        <p:spPr>
          <a:xfrm>
            <a:off x="3249265" y="2610703"/>
            <a:ext cx="232768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FFFFFF"/>
                </a:solidFill>
                <a:latin typeface="Calibri"/>
                <a:ea typeface="Calibri"/>
                <a:cs typeface="Calibri"/>
                <a:sym typeface="Calibri"/>
              </a:rPr>
              <a:t>Wetland</a:t>
            </a:r>
            <a:endParaRPr sz="4800">
              <a:solidFill>
                <a:srgbClr val="FFFFFF"/>
              </a:solidFill>
              <a:latin typeface="Calibri"/>
              <a:ea typeface="Calibri"/>
              <a:cs typeface="Calibri"/>
              <a:sym typeface="Calibri"/>
            </a:endParaRPr>
          </a:p>
        </p:txBody>
      </p:sp>
      <p:pic>
        <p:nvPicPr>
          <p:cNvPr id="1132" name="Google Shape;1132;p58" descr="Water_Cycle.jpg"/>
          <p:cNvPicPr preferRelativeResize="0"/>
          <p:nvPr/>
        </p:nvPicPr>
        <p:blipFill rotWithShape="1">
          <a:blip r:embed="rId7">
            <a:alphaModFix/>
          </a:blip>
          <a:srcRect/>
          <a:stretch/>
        </p:blipFill>
        <p:spPr>
          <a:xfrm>
            <a:off x="4592215" y="3669790"/>
            <a:ext cx="4241005" cy="3075437"/>
          </a:xfrm>
          <a:prstGeom prst="rect">
            <a:avLst/>
          </a:prstGeom>
          <a:noFill/>
          <a:ln>
            <a:noFill/>
          </a:ln>
        </p:spPr>
      </p:pic>
      <p:sp>
        <p:nvSpPr>
          <p:cNvPr id="1133" name="Google Shape;1133;p58"/>
          <p:cNvSpPr/>
          <p:nvPr/>
        </p:nvSpPr>
        <p:spPr>
          <a:xfrm>
            <a:off x="3035299" y="5564007"/>
            <a:ext cx="3381693" cy="1028700"/>
          </a:xfrm>
          <a:prstGeom prst="righ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Calibri"/>
                <a:ea typeface="Calibri"/>
                <a:cs typeface="Calibri"/>
                <a:sym typeface="Calibri"/>
              </a:rPr>
              <a:t>Aquifer</a:t>
            </a:r>
            <a:endParaRPr sz="4400">
              <a:solidFill>
                <a:schemeClr val="lt1"/>
              </a:solidFill>
              <a:latin typeface="Calibri"/>
              <a:ea typeface="Calibri"/>
              <a:cs typeface="Calibri"/>
              <a:sym typeface="Calibri"/>
            </a:endParaRPr>
          </a:p>
        </p:txBody>
      </p:sp>
      <p:pic>
        <p:nvPicPr>
          <p:cNvPr id="1134" name="Google Shape;1134;p58" descr="Umbrella.jpg"/>
          <p:cNvPicPr preferRelativeResize="0"/>
          <p:nvPr/>
        </p:nvPicPr>
        <p:blipFill rotWithShape="1">
          <a:blip r:embed="rId8">
            <a:alphaModFix/>
          </a:blip>
          <a:srcRect/>
          <a:stretch/>
        </p:blipFill>
        <p:spPr>
          <a:xfrm rot="1272066">
            <a:off x="5687490" y="463769"/>
            <a:ext cx="2735490" cy="2387226"/>
          </a:xfrm>
          <a:prstGeom prst="rect">
            <a:avLst/>
          </a:prstGeom>
          <a:noFill/>
          <a:ln>
            <a:noFill/>
          </a:ln>
        </p:spPr>
      </p:pic>
      <p:sp>
        <p:nvSpPr>
          <p:cNvPr id="1135" name="Google Shape;1135;p58"/>
          <p:cNvSpPr txBox="1"/>
          <p:nvPr/>
        </p:nvSpPr>
        <p:spPr>
          <a:xfrm rot="1423049">
            <a:off x="5072586" y="1184238"/>
            <a:ext cx="363888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Watershed</a:t>
            </a:r>
            <a:endParaRPr sz="6000">
              <a:solidFill>
                <a:schemeClr val="dk1"/>
              </a:solidFill>
              <a:latin typeface="Calibri"/>
              <a:ea typeface="Calibri"/>
              <a:cs typeface="Calibri"/>
              <a:sym typeface="Calibri"/>
            </a:endParaRPr>
          </a:p>
        </p:txBody>
      </p:sp>
      <p:sp>
        <p:nvSpPr>
          <p:cNvPr id="1136" name="Google Shape;1136;p58" descr="Artificial Intelligence"/>
          <p:cNvSpPr/>
          <p:nvPr/>
        </p:nvSpPr>
        <p:spPr>
          <a:xfrm>
            <a:off x="0" y="0"/>
            <a:ext cx="735300" cy="735300"/>
          </a:xfrm>
          <a:prstGeom prst="ellipse">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gb6edd09f0e_1_132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61"/>
          <p:cNvSpPr txBox="1"/>
          <p:nvPr/>
        </p:nvSpPr>
        <p:spPr>
          <a:xfrm>
            <a:off x="849600" y="209150"/>
            <a:ext cx="7983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parts that can be found in a watershed?</a:t>
            </a:r>
            <a:endParaRPr/>
          </a:p>
        </p:txBody>
      </p:sp>
      <p:pic>
        <p:nvPicPr>
          <p:cNvPr id="1149" name="Google Shape;1149;p61" descr="Watershed.jpg"/>
          <p:cNvPicPr preferRelativeResize="0"/>
          <p:nvPr/>
        </p:nvPicPr>
        <p:blipFill rotWithShape="1">
          <a:blip r:embed="rId3">
            <a:alphaModFix/>
          </a:blip>
          <a:srcRect/>
          <a:stretch/>
        </p:blipFill>
        <p:spPr>
          <a:xfrm>
            <a:off x="1018350" y="1780375"/>
            <a:ext cx="7107275" cy="4738176"/>
          </a:xfrm>
          <a:prstGeom prst="rect">
            <a:avLst/>
          </a:prstGeom>
          <a:noFill/>
          <a:ln>
            <a:noFill/>
          </a:ln>
        </p:spPr>
      </p:pic>
      <p:sp>
        <p:nvSpPr>
          <p:cNvPr id="1150" name="Google Shape;1150;p61"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60"/>
          <p:cNvSpPr txBox="1"/>
          <p:nvPr/>
        </p:nvSpPr>
        <p:spPr>
          <a:xfrm>
            <a:off x="863574" y="209150"/>
            <a:ext cx="805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Does it matter if the water is clean or polluted?</a:t>
            </a:r>
            <a:endParaRPr sz="3600">
              <a:solidFill>
                <a:schemeClr val="dk1"/>
              </a:solidFill>
              <a:latin typeface="Calibri"/>
              <a:ea typeface="Calibri"/>
              <a:cs typeface="Calibri"/>
              <a:sym typeface="Calibri"/>
            </a:endParaRPr>
          </a:p>
        </p:txBody>
      </p:sp>
      <p:sp>
        <p:nvSpPr>
          <p:cNvPr id="1157" name="Google Shape;1157;p6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8" name="Google Shape;1158;p60" descr="dreamstime_xl_35355742.jpg"/>
          <p:cNvPicPr preferRelativeResize="0"/>
          <p:nvPr/>
        </p:nvPicPr>
        <p:blipFill rotWithShape="1">
          <a:blip r:embed="rId4">
            <a:alphaModFix/>
          </a:blip>
          <a:srcRect/>
          <a:stretch/>
        </p:blipFill>
        <p:spPr>
          <a:xfrm>
            <a:off x="999433" y="2002002"/>
            <a:ext cx="2553368" cy="1606867"/>
          </a:xfrm>
          <a:prstGeom prst="rect">
            <a:avLst/>
          </a:prstGeom>
          <a:noFill/>
          <a:ln>
            <a:noFill/>
          </a:ln>
        </p:spPr>
      </p:pic>
      <p:pic>
        <p:nvPicPr>
          <p:cNvPr id="1159" name="Google Shape;1159;p60" descr="dreamstime_xl_43149360.jpg"/>
          <p:cNvPicPr preferRelativeResize="0"/>
          <p:nvPr/>
        </p:nvPicPr>
        <p:blipFill rotWithShape="1">
          <a:blip r:embed="rId5">
            <a:alphaModFix/>
          </a:blip>
          <a:srcRect/>
          <a:stretch/>
        </p:blipFill>
        <p:spPr>
          <a:xfrm>
            <a:off x="5577815" y="1964027"/>
            <a:ext cx="2566738" cy="1682818"/>
          </a:xfrm>
          <a:prstGeom prst="rect">
            <a:avLst/>
          </a:prstGeom>
          <a:noFill/>
          <a:ln>
            <a:noFill/>
          </a:ln>
        </p:spPr>
      </p:pic>
      <p:pic>
        <p:nvPicPr>
          <p:cNvPr id="1160" name="Google Shape;1160;p60" descr="dreamstime_xl_11809565.jpg"/>
          <p:cNvPicPr preferRelativeResize="0"/>
          <p:nvPr/>
        </p:nvPicPr>
        <p:blipFill rotWithShape="1">
          <a:blip r:embed="rId6">
            <a:alphaModFix/>
          </a:blip>
          <a:srcRect/>
          <a:stretch/>
        </p:blipFill>
        <p:spPr>
          <a:xfrm>
            <a:off x="4183896" y="2534676"/>
            <a:ext cx="1205754" cy="1607526"/>
          </a:xfrm>
          <a:prstGeom prst="rect">
            <a:avLst/>
          </a:prstGeom>
          <a:noFill/>
          <a:ln>
            <a:noFill/>
          </a:ln>
        </p:spPr>
      </p:pic>
      <p:pic>
        <p:nvPicPr>
          <p:cNvPr id="1161" name="Google Shape;1161;p60" descr="dreamstime_xl_5820508.jpg"/>
          <p:cNvPicPr preferRelativeResize="0"/>
          <p:nvPr/>
        </p:nvPicPr>
        <p:blipFill rotWithShape="1">
          <a:blip r:embed="rId7">
            <a:alphaModFix/>
          </a:blip>
          <a:srcRect/>
          <a:stretch/>
        </p:blipFill>
        <p:spPr>
          <a:xfrm>
            <a:off x="5389654" y="3806231"/>
            <a:ext cx="2420801" cy="1607514"/>
          </a:xfrm>
          <a:prstGeom prst="rect">
            <a:avLst/>
          </a:prstGeom>
          <a:noFill/>
          <a:ln>
            <a:noFill/>
          </a:ln>
        </p:spPr>
      </p:pic>
      <p:pic>
        <p:nvPicPr>
          <p:cNvPr id="1162" name="Google Shape;1162;p60" descr="dreamstime_xl_20527590.jpg"/>
          <p:cNvPicPr preferRelativeResize="0"/>
          <p:nvPr/>
        </p:nvPicPr>
        <p:blipFill rotWithShape="1">
          <a:blip r:embed="rId8">
            <a:alphaModFix/>
          </a:blip>
          <a:srcRect/>
          <a:stretch/>
        </p:blipFill>
        <p:spPr>
          <a:xfrm>
            <a:off x="1646651" y="3827443"/>
            <a:ext cx="2312738" cy="15863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ge181f22bdd_0_553"/>
          <p:cNvSpPr txBox="1"/>
          <p:nvPr/>
        </p:nvSpPr>
        <p:spPr>
          <a:xfrm>
            <a:off x="863574" y="209150"/>
            <a:ext cx="805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 Only estuaries can be found in watersheds. </a:t>
            </a:r>
            <a:endParaRPr sz="3600">
              <a:solidFill>
                <a:schemeClr val="dk1"/>
              </a:solidFill>
              <a:latin typeface="Calibri"/>
              <a:ea typeface="Calibri"/>
              <a:cs typeface="Calibri"/>
              <a:sym typeface="Calibri"/>
            </a:endParaRPr>
          </a:p>
        </p:txBody>
      </p:sp>
      <p:sp>
        <p:nvSpPr>
          <p:cNvPr id="1169" name="Google Shape;1169;ge181f22bdd_0_55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ge181f22bdd_0_553" descr="Watershed.jpg"/>
          <p:cNvPicPr preferRelativeResize="0"/>
          <p:nvPr/>
        </p:nvPicPr>
        <p:blipFill rotWithShape="1">
          <a:blip r:embed="rId4">
            <a:alphaModFix/>
          </a:blip>
          <a:srcRect/>
          <a:stretch/>
        </p:blipFill>
        <p:spPr>
          <a:xfrm>
            <a:off x="1018350" y="1780375"/>
            <a:ext cx="7107275" cy="4738176"/>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ge181f22bdd_0_565"/>
          <p:cNvSpPr txBox="1"/>
          <p:nvPr/>
        </p:nvSpPr>
        <p:spPr>
          <a:xfrm>
            <a:off x="863574" y="209150"/>
            <a:ext cx="805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Only estuaries can be found in watersheds. </a:t>
            </a:r>
            <a:endParaRPr sz="3600">
              <a:solidFill>
                <a:schemeClr val="dk1"/>
              </a:solidFill>
              <a:latin typeface="Calibri"/>
              <a:ea typeface="Calibri"/>
              <a:cs typeface="Calibri"/>
              <a:sym typeface="Calibri"/>
            </a:endParaRPr>
          </a:p>
        </p:txBody>
      </p:sp>
      <p:sp>
        <p:nvSpPr>
          <p:cNvPr id="1177" name="Google Shape;1177;ge181f22bdd_0_56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8" name="Google Shape;1178;ge181f22bdd_0_565" descr="Watershed.jpg"/>
          <p:cNvPicPr preferRelativeResize="0"/>
          <p:nvPr/>
        </p:nvPicPr>
        <p:blipFill rotWithShape="1">
          <a:blip r:embed="rId4">
            <a:alphaModFix/>
          </a:blip>
          <a:srcRect/>
          <a:stretch/>
        </p:blipFill>
        <p:spPr>
          <a:xfrm>
            <a:off x="1018350" y="1780375"/>
            <a:ext cx="7107275" cy="4738176"/>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gb6edd09f0e_1_1413"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5" name="Google Shape;1185;gb6edd09f0e_1_141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e181f22bdd_0_20"/>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salinity?</a:t>
            </a:r>
            <a:endParaRPr sz="3600"/>
          </a:p>
        </p:txBody>
      </p:sp>
      <p:sp>
        <p:nvSpPr>
          <p:cNvPr id="202" name="Google Shape;202;ge181f22bdd_0_2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 name="Google Shape;203;ge181f22bdd_0_20" descr="Water_Drop.jpg"/>
          <p:cNvPicPr preferRelativeResize="0"/>
          <p:nvPr/>
        </p:nvPicPr>
        <p:blipFill rotWithShape="1">
          <a:blip r:embed="rId4">
            <a:alphaModFix/>
          </a:blip>
          <a:srcRect/>
          <a:stretch/>
        </p:blipFill>
        <p:spPr>
          <a:xfrm>
            <a:off x="3292914" y="1432536"/>
            <a:ext cx="2963101" cy="5425467"/>
          </a:xfrm>
          <a:prstGeom prst="rect">
            <a:avLst/>
          </a:prstGeom>
          <a:noFill/>
          <a:ln>
            <a:noFill/>
          </a:ln>
        </p:spPr>
      </p:pic>
      <p:pic>
        <p:nvPicPr>
          <p:cNvPr id="204" name="Google Shape;204;ge181f22bdd_0_20" descr="Salt.jpg"/>
          <p:cNvPicPr preferRelativeResize="0"/>
          <p:nvPr/>
        </p:nvPicPr>
        <p:blipFill rotWithShape="1">
          <a:blip r:embed="rId5">
            <a:alphaModFix amt="63000"/>
          </a:blip>
          <a:srcRect/>
          <a:stretch/>
        </p:blipFill>
        <p:spPr>
          <a:xfrm>
            <a:off x="2887990" y="1936225"/>
            <a:ext cx="3268925" cy="4921776"/>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63"/>
          <p:cNvPicPr preferRelativeResize="0"/>
          <p:nvPr/>
        </p:nvPicPr>
        <p:blipFill rotWithShape="1">
          <a:blip r:embed="rId3">
            <a:alphaModFix/>
          </a:blip>
          <a:srcRect/>
          <a:stretch/>
        </p:blipFill>
        <p:spPr>
          <a:xfrm>
            <a:off x="633499" y="1552922"/>
            <a:ext cx="7877000" cy="3752150"/>
          </a:xfrm>
          <a:prstGeom prst="rect">
            <a:avLst/>
          </a:prstGeom>
          <a:noFill/>
          <a:ln>
            <a:noFill/>
          </a:ln>
        </p:spPr>
      </p:pic>
      <p:sp>
        <p:nvSpPr>
          <p:cNvPr id="1192" name="Google Shape;1192;p6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3" name="Google Shape;1193;p6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64"/>
          <p:cNvPicPr preferRelativeResize="0"/>
          <p:nvPr/>
        </p:nvPicPr>
        <p:blipFill rotWithShape="1">
          <a:blip r:embed="rId3">
            <a:alphaModFix/>
          </a:blip>
          <a:srcRect/>
          <a:stretch/>
        </p:blipFill>
        <p:spPr>
          <a:xfrm>
            <a:off x="1849965" y="393700"/>
            <a:ext cx="5715000" cy="6464300"/>
          </a:xfrm>
          <a:prstGeom prst="rect">
            <a:avLst/>
          </a:prstGeom>
          <a:noFill/>
          <a:ln>
            <a:noFill/>
          </a:ln>
        </p:spPr>
      </p:pic>
      <p:sp>
        <p:nvSpPr>
          <p:cNvPr id="1200" name="Google Shape;1200;p64"/>
          <p:cNvSpPr txBox="1"/>
          <p:nvPr/>
        </p:nvSpPr>
        <p:spPr>
          <a:xfrm>
            <a:off x="188032" y="1880776"/>
            <a:ext cx="288572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Chesapeake Bay </a:t>
            </a:r>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Watershed</a:t>
            </a:r>
            <a:endParaRPr sz="3200">
              <a:solidFill>
                <a:schemeClr val="dk1"/>
              </a:solidFill>
              <a:latin typeface="Calibri"/>
              <a:ea typeface="Calibri"/>
              <a:cs typeface="Calibri"/>
              <a:sym typeface="Calibri"/>
            </a:endParaRPr>
          </a:p>
        </p:txBody>
      </p:sp>
      <p:cxnSp>
        <p:nvCxnSpPr>
          <p:cNvPr id="1201" name="Google Shape;1201;p64"/>
          <p:cNvCxnSpPr/>
          <p:nvPr/>
        </p:nvCxnSpPr>
        <p:spPr>
          <a:xfrm>
            <a:off x="2936491" y="1760310"/>
            <a:ext cx="2181609" cy="104639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02" name="Google Shape;1202;p64"/>
          <p:cNvCxnSpPr/>
          <p:nvPr/>
        </p:nvCxnSpPr>
        <p:spPr>
          <a:xfrm>
            <a:off x="2931439" y="1673665"/>
            <a:ext cx="1145261" cy="3558735"/>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1203" name="Google Shape;1203;p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4" name="Google Shape;1204;p6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pic>
        <p:nvPicPr>
          <p:cNvPr id="1210" name="Google Shape;1210;p65"/>
          <p:cNvPicPr preferRelativeResize="0"/>
          <p:nvPr/>
        </p:nvPicPr>
        <p:blipFill rotWithShape="1">
          <a:blip r:embed="rId3">
            <a:alphaModFix/>
          </a:blip>
          <a:srcRect/>
          <a:stretch/>
        </p:blipFill>
        <p:spPr>
          <a:xfrm>
            <a:off x="1849965" y="393700"/>
            <a:ext cx="5715000" cy="6464300"/>
          </a:xfrm>
          <a:prstGeom prst="rect">
            <a:avLst/>
          </a:prstGeom>
          <a:noFill/>
          <a:ln>
            <a:noFill/>
          </a:ln>
        </p:spPr>
      </p:pic>
      <p:cxnSp>
        <p:nvCxnSpPr>
          <p:cNvPr id="1211" name="Google Shape;1211;p65"/>
          <p:cNvCxnSpPr/>
          <p:nvPr/>
        </p:nvCxnSpPr>
        <p:spPr>
          <a:xfrm>
            <a:off x="2489200" y="4991100"/>
            <a:ext cx="2628900" cy="8001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1212" name="Google Shape;1212;p65"/>
          <p:cNvSpPr txBox="1"/>
          <p:nvPr/>
        </p:nvSpPr>
        <p:spPr>
          <a:xfrm>
            <a:off x="479685" y="3927423"/>
            <a:ext cx="223727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James River </a:t>
            </a:r>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Watershed</a:t>
            </a:r>
            <a:endParaRPr sz="3200">
              <a:solidFill>
                <a:schemeClr val="dk1"/>
              </a:solidFill>
              <a:latin typeface="Calibri"/>
              <a:ea typeface="Calibri"/>
              <a:cs typeface="Calibri"/>
              <a:sym typeface="Calibri"/>
            </a:endParaRPr>
          </a:p>
        </p:txBody>
      </p:sp>
      <p:sp>
        <p:nvSpPr>
          <p:cNvPr id="1213" name="Google Shape;1213;p6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4" name="Google Shape;1214;p6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ge181f22bdd_0_57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ge181f22bdd_0_577"/>
          <p:cNvSpPr txBox="1"/>
          <p:nvPr/>
        </p:nvSpPr>
        <p:spPr>
          <a:xfrm>
            <a:off x="849600" y="209150"/>
            <a:ext cx="7983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examples of watersheds?</a:t>
            </a:r>
            <a:endParaRPr/>
          </a:p>
        </p:txBody>
      </p:sp>
      <p:sp>
        <p:nvSpPr>
          <p:cNvPr id="1227" name="Google Shape;1227;ge181f22bdd_0_57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8" name="Google Shape;1228;ge181f22bdd_0_577"/>
          <p:cNvPicPr preferRelativeResize="0"/>
          <p:nvPr/>
        </p:nvPicPr>
        <p:blipFill>
          <a:blip r:embed="rId4">
            <a:alphaModFix/>
          </a:blip>
          <a:stretch>
            <a:fillRect/>
          </a:stretch>
        </p:blipFill>
        <p:spPr>
          <a:xfrm>
            <a:off x="954650" y="1300325"/>
            <a:ext cx="7234699" cy="47513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gb6edd09f0e_1_1500"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5" name="Google Shape;1235;gb6edd09f0e_1_1500"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6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2" name="Google Shape;1242;p6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243" name="Google Shape;1243;p67"/>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Watershed</a:t>
            </a:r>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6400" b="1">
                <a:latin typeface="Calibri"/>
                <a:ea typeface="Calibri"/>
                <a:cs typeface="Calibri"/>
                <a:sym typeface="Calibri"/>
              </a:rPr>
              <a:t> Water</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shed</a:t>
            </a: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endParaRPr sz="6400">
              <a:solidFill>
                <a:srgbClr val="000000"/>
              </a:solidFill>
              <a:latin typeface="Calibri"/>
              <a:ea typeface="Calibri"/>
              <a:cs typeface="Calibri"/>
              <a:sym typeface="Calibri"/>
            </a:endParaRPr>
          </a:p>
        </p:txBody>
      </p:sp>
      <p:cxnSp>
        <p:nvCxnSpPr>
          <p:cNvPr id="1244" name="Google Shape;1244;p67"/>
          <p:cNvCxnSpPr/>
          <p:nvPr/>
        </p:nvCxnSpPr>
        <p:spPr>
          <a:xfrm flipH="1">
            <a:off x="3426402" y="2277842"/>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1245" name="Google Shape;1245;p67"/>
          <p:cNvCxnSpPr/>
          <p:nvPr/>
        </p:nvCxnSpPr>
        <p:spPr>
          <a:xfrm>
            <a:off x="5328138" y="2277842"/>
            <a:ext cx="5664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ge181f22bdd_0_59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2" name="Google Shape;1252;ge181f22bdd_0_592"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253" name="Google Shape;1253;ge181f22bdd_0_592"/>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Watershed</a:t>
            </a:r>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6400" b="1">
                <a:latin typeface="Calibri"/>
                <a:ea typeface="Calibri"/>
                <a:cs typeface="Calibri"/>
                <a:sym typeface="Calibri"/>
              </a:rPr>
              <a:t> Water</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shed</a:t>
            </a: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endParaRPr sz="6400">
              <a:solidFill>
                <a:srgbClr val="000000"/>
              </a:solidFill>
              <a:latin typeface="Calibri"/>
              <a:ea typeface="Calibri"/>
              <a:cs typeface="Calibri"/>
              <a:sym typeface="Calibri"/>
            </a:endParaRPr>
          </a:p>
        </p:txBody>
      </p:sp>
      <p:cxnSp>
        <p:nvCxnSpPr>
          <p:cNvPr id="1254" name="Google Shape;1254;ge181f22bdd_0_592"/>
          <p:cNvCxnSpPr/>
          <p:nvPr/>
        </p:nvCxnSpPr>
        <p:spPr>
          <a:xfrm flipH="1">
            <a:off x="3426402" y="213866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1255" name="Google Shape;1255;ge181f22bdd_0_592"/>
          <p:cNvCxnSpPr/>
          <p:nvPr/>
        </p:nvCxnSpPr>
        <p:spPr>
          <a:xfrm>
            <a:off x="3404488" y="4469317"/>
            <a:ext cx="5664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1256" name="Google Shape;1256;ge181f22bdd_0_592"/>
          <p:cNvSpPr/>
          <p:nvPr/>
        </p:nvSpPr>
        <p:spPr>
          <a:xfrm>
            <a:off x="1972000" y="3304000"/>
            <a:ext cx="2600100" cy="1083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57" name="Google Shape;1257;ge181f22bdd_0_592"/>
          <p:cNvSpPr txBox="1"/>
          <p:nvPr/>
        </p:nvSpPr>
        <p:spPr>
          <a:xfrm>
            <a:off x="1555525" y="5634650"/>
            <a:ext cx="5720100" cy="646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latin typeface="Calibri"/>
                <a:ea typeface="Calibri"/>
                <a:cs typeface="Calibri"/>
                <a:sym typeface="Calibri"/>
              </a:rPr>
              <a:t>Flows through the watershed</a:t>
            </a:r>
            <a:endParaRPr sz="3600">
              <a:solidFill>
                <a:srgbClr val="000000"/>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e181f22bdd_0_60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4" name="Google Shape;1264;ge181f22bdd_0_60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265" name="Google Shape;1265;ge181f22bdd_0_603"/>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Watershed</a:t>
            </a:r>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6400" b="1">
                <a:latin typeface="Calibri"/>
                <a:ea typeface="Calibri"/>
                <a:cs typeface="Calibri"/>
                <a:sym typeface="Calibri"/>
              </a:rPr>
              <a:t> Water</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shed</a:t>
            </a: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endParaRPr sz="6400">
              <a:solidFill>
                <a:srgbClr val="000000"/>
              </a:solidFill>
              <a:latin typeface="Calibri"/>
              <a:ea typeface="Calibri"/>
              <a:cs typeface="Calibri"/>
              <a:sym typeface="Calibri"/>
            </a:endParaRPr>
          </a:p>
        </p:txBody>
      </p:sp>
      <p:cxnSp>
        <p:nvCxnSpPr>
          <p:cNvPr id="1266" name="Google Shape;1266;ge181f22bdd_0_603"/>
          <p:cNvCxnSpPr/>
          <p:nvPr/>
        </p:nvCxnSpPr>
        <p:spPr>
          <a:xfrm flipH="1">
            <a:off x="5444477" y="456036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1267" name="Google Shape;1267;ge181f22bdd_0_603"/>
          <p:cNvCxnSpPr/>
          <p:nvPr/>
        </p:nvCxnSpPr>
        <p:spPr>
          <a:xfrm>
            <a:off x="5328138" y="2277842"/>
            <a:ext cx="5664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1268" name="Google Shape;1268;ge181f22bdd_0_603"/>
          <p:cNvSpPr/>
          <p:nvPr/>
        </p:nvSpPr>
        <p:spPr>
          <a:xfrm>
            <a:off x="4797325" y="3361750"/>
            <a:ext cx="2600100" cy="1083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69" name="Google Shape;1269;ge181f22bdd_0_603"/>
          <p:cNvSpPr txBox="1"/>
          <p:nvPr/>
        </p:nvSpPr>
        <p:spPr>
          <a:xfrm>
            <a:off x="3016900" y="5759000"/>
            <a:ext cx="4578900" cy="646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latin typeface="Calibri"/>
                <a:ea typeface="Calibri"/>
                <a:cs typeface="Calibri"/>
                <a:sym typeface="Calibri"/>
              </a:rPr>
              <a:t>To cast off or to let fall</a:t>
            </a:r>
            <a:endParaRPr sz="3600">
              <a:solidFill>
                <a:srgbClr val="000000"/>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69"/>
          <p:cNvSpPr txBox="1"/>
          <p:nvPr/>
        </p:nvSpPr>
        <p:spPr>
          <a:xfrm>
            <a:off x="1165608" y="1188217"/>
            <a:ext cx="6581700" cy="30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Water</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shed</a:t>
            </a: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ctr" rtl="0">
              <a:spcBef>
                <a:spcPts val="0"/>
              </a:spcBef>
              <a:spcAft>
                <a:spcPts val="0"/>
              </a:spcAft>
              <a:buNone/>
            </a:pPr>
            <a:r>
              <a:rPr lang="en-US" sz="6400" b="1">
                <a:latin typeface="Calibri"/>
                <a:ea typeface="Calibri"/>
                <a:cs typeface="Calibri"/>
                <a:sym typeface="Calibri"/>
              </a:rPr>
              <a:t>Watershed</a:t>
            </a:r>
            <a:endParaRPr/>
          </a:p>
        </p:txBody>
      </p:sp>
      <p:sp>
        <p:nvSpPr>
          <p:cNvPr id="1276" name="Google Shape;1276;p69"/>
          <p:cNvSpPr txBox="1"/>
          <p:nvPr/>
        </p:nvSpPr>
        <p:spPr>
          <a:xfrm>
            <a:off x="1281150" y="5065600"/>
            <a:ext cx="6581700" cy="646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latin typeface="Calibri"/>
                <a:ea typeface="Calibri"/>
                <a:cs typeface="Calibri"/>
                <a:sym typeface="Calibri"/>
              </a:rPr>
              <a:t>Sheds the rainwater that falls on it</a:t>
            </a:r>
            <a:endParaRPr sz="3600"/>
          </a:p>
        </p:txBody>
      </p:sp>
      <p:sp>
        <p:nvSpPr>
          <p:cNvPr id="1277" name="Google Shape;1277;p69"/>
          <p:cNvSpPr/>
          <p:nvPr/>
        </p:nvSpPr>
        <p:spPr>
          <a:xfrm>
            <a:off x="4340902" y="1377609"/>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78" name="Google Shape;1278;p69"/>
          <p:cNvSpPr/>
          <p:nvPr/>
        </p:nvSpPr>
        <p:spPr>
          <a:xfrm>
            <a:off x="4340888" y="4059534"/>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79" name="Google Shape;1279;p6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0" name="Google Shape;1280;p6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b6edd09f0e_1_447"/>
          <p:cNvSpPr txBox="1"/>
          <p:nvPr/>
        </p:nvSpPr>
        <p:spPr>
          <a:xfrm>
            <a:off x="2650352" y="1016025"/>
            <a:ext cx="38433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Wetland</a:t>
            </a:r>
            <a:endParaRPr sz="6600" b="1">
              <a:solidFill>
                <a:schemeClr val="dk1"/>
              </a:solidFill>
              <a:latin typeface="Calibri"/>
              <a:ea typeface="Calibri"/>
              <a:cs typeface="Calibri"/>
              <a:sym typeface="Calibri"/>
            </a:endParaRPr>
          </a:p>
        </p:txBody>
      </p:sp>
      <p:sp>
        <p:nvSpPr>
          <p:cNvPr id="211" name="Google Shape;211;gb6edd09f0e_1_447"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gb6edd09f0e_1_44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ge181f22bdd_0_62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ge181f22bdd_0_625"/>
          <p:cNvSpPr txBox="1"/>
          <p:nvPr/>
        </p:nvSpPr>
        <p:spPr>
          <a:xfrm>
            <a:off x="849600" y="209150"/>
            <a:ext cx="7983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can we use the word parts of watershed to help us remember the definition of the term?</a:t>
            </a:r>
            <a:endParaRPr/>
          </a:p>
        </p:txBody>
      </p:sp>
      <p:sp>
        <p:nvSpPr>
          <p:cNvPr id="1293" name="Google Shape;1293;ge181f22bdd_0_62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ge181f22bdd_0_625"/>
          <p:cNvSpPr txBox="1"/>
          <p:nvPr/>
        </p:nvSpPr>
        <p:spPr>
          <a:xfrm>
            <a:off x="1972038" y="2378177"/>
            <a:ext cx="51999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Watershed</a:t>
            </a:r>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6400" b="1">
                <a:latin typeface="Calibri"/>
                <a:ea typeface="Calibri"/>
                <a:cs typeface="Calibri"/>
                <a:sym typeface="Calibri"/>
              </a:rPr>
              <a:t> Water</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shed</a:t>
            </a: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endParaRPr sz="6400">
              <a:solidFill>
                <a:srgbClr val="000000"/>
              </a:solidFill>
              <a:latin typeface="Calibri"/>
              <a:ea typeface="Calibri"/>
              <a:cs typeface="Calibri"/>
              <a:sym typeface="Calibri"/>
            </a:endParaRPr>
          </a:p>
        </p:txBody>
      </p:sp>
      <p:cxnSp>
        <p:nvCxnSpPr>
          <p:cNvPr id="1295" name="Google Shape;1295;ge181f22bdd_0_625"/>
          <p:cNvCxnSpPr/>
          <p:nvPr/>
        </p:nvCxnSpPr>
        <p:spPr>
          <a:xfrm flipH="1">
            <a:off x="3426452" y="337736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1296" name="Google Shape;1296;ge181f22bdd_0_625"/>
          <p:cNvCxnSpPr/>
          <p:nvPr/>
        </p:nvCxnSpPr>
        <p:spPr>
          <a:xfrm>
            <a:off x="5328188" y="3377367"/>
            <a:ext cx="5664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74"/>
          <p:cNvSpPr txBox="1">
            <a:spLocks noGrp="1"/>
          </p:cNvSpPr>
          <p:nvPr>
            <p:ph type="title"/>
          </p:nvPr>
        </p:nvSpPr>
        <p:spPr>
          <a:xfrm>
            <a:off x="457200" y="5231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The picture below can be best described as a(n) --</a:t>
            </a:r>
            <a:endParaRPr sz="3600"/>
          </a:p>
        </p:txBody>
      </p:sp>
      <p:sp>
        <p:nvSpPr>
          <p:cNvPr id="1303" name="Google Shape;1303;p74"/>
          <p:cNvSpPr txBox="1">
            <a:spLocks noGrp="1"/>
          </p:cNvSpPr>
          <p:nvPr>
            <p:ph type="body" idx="1"/>
          </p:nvPr>
        </p:nvSpPr>
        <p:spPr>
          <a:xfrm>
            <a:off x="457200" y="1666141"/>
            <a:ext cx="3836115" cy="4505023"/>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1"/>
              </a:buClr>
              <a:buSzPts val="2800"/>
              <a:buAutoNum type="alphaUcPeriod"/>
            </a:pPr>
            <a:r>
              <a:rPr lang="en-US"/>
              <a:t>Estuary</a:t>
            </a:r>
            <a:endParaRPr/>
          </a:p>
          <a:p>
            <a:pPr marL="514350" lvl="0" indent="-514350" algn="l" rtl="0">
              <a:spcBef>
                <a:spcPts val="560"/>
              </a:spcBef>
              <a:spcAft>
                <a:spcPts val="0"/>
              </a:spcAft>
              <a:buClr>
                <a:schemeClr val="dk1"/>
              </a:buClr>
              <a:buSzPts val="2800"/>
              <a:buAutoNum type="alphaUcPeriod"/>
            </a:pPr>
            <a:r>
              <a:rPr lang="en-US"/>
              <a:t>Pond</a:t>
            </a:r>
            <a:endParaRPr/>
          </a:p>
          <a:p>
            <a:pPr marL="514350" lvl="0" indent="-514350" algn="l" rtl="0">
              <a:spcBef>
                <a:spcPts val="560"/>
              </a:spcBef>
              <a:spcAft>
                <a:spcPts val="0"/>
              </a:spcAft>
              <a:buClr>
                <a:schemeClr val="dk1"/>
              </a:buClr>
              <a:buSzPts val="2800"/>
              <a:buAutoNum type="alphaUcPeriod"/>
            </a:pPr>
            <a:r>
              <a:rPr lang="en-US"/>
              <a:t>Wetland</a:t>
            </a:r>
            <a:endParaRPr/>
          </a:p>
          <a:p>
            <a:pPr marL="514350" lvl="0" indent="-514350" algn="l" rtl="0">
              <a:spcBef>
                <a:spcPts val="560"/>
              </a:spcBef>
              <a:spcAft>
                <a:spcPts val="0"/>
              </a:spcAft>
              <a:buClr>
                <a:schemeClr val="dk1"/>
              </a:buClr>
              <a:buSzPts val="2800"/>
              <a:buAutoNum type="alphaUcPeriod"/>
            </a:pPr>
            <a:r>
              <a:rPr lang="en-US"/>
              <a:t>Watershed</a:t>
            </a:r>
            <a:endParaRPr/>
          </a:p>
        </p:txBody>
      </p:sp>
      <p:pic>
        <p:nvPicPr>
          <p:cNvPr id="1304" name="Google Shape;1304;p74" descr="watercycle NEORSD.gif"/>
          <p:cNvPicPr preferRelativeResize="0"/>
          <p:nvPr/>
        </p:nvPicPr>
        <p:blipFill rotWithShape="1">
          <a:blip r:embed="rId3">
            <a:alphaModFix/>
          </a:blip>
          <a:srcRect/>
          <a:stretch/>
        </p:blipFill>
        <p:spPr>
          <a:xfrm>
            <a:off x="3289054" y="1417638"/>
            <a:ext cx="5854946" cy="4242714"/>
          </a:xfrm>
          <a:prstGeom prst="rect">
            <a:avLst/>
          </a:prstGeom>
          <a:noFill/>
          <a:ln>
            <a:noFill/>
          </a:ln>
        </p:spPr>
      </p:pic>
      <p:sp>
        <p:nvSpPr>
          <p:cNvPr id="1305" name="Google Shape;1305;p74"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gb6edd09f0e_1_1759"/>
          <p:cNvSpPr txBox="1">
            <a:spLocks noGrp="1"/>
          </p:cNvSpPr>
          <p:nvPr>
            <p:ph type="title"/>
          </p:nvPr>
        </p:nvSpPr>
        <p:spPr>
          <a:xfrm>
            <a:off x="457200" y="5231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The picture below can be best described as a(n) --</a:t>
            </a:r>
            <a:endParaRPr sz="3600"/>
          </a:p>
        </p:txBody>
      </p:sp>
      <p:sp>
        <p:nvSpPr>
          <p:cNvPr id="1312" name="Google Shape;1312;gb6edd09f0e_1_1759"/>
          <p:cNvSpPr txBox="1">
            <a:spLocks noGrp="1"/>
          </p:cNvSpPr>
          <p:nvPr>
            <p:ph type="body" idx="1"/>
          </p:nvPr>
        </p:nvSpPr>
        <p:spPr>
          <a:xfrm>
            <a:off x="457200" y="1666141"/>
            <a:ext cx="3836100" cy="45051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1"/>
              </a:buClr>
              <a:buSzPts val="2800"/>
              <a:buAutoNum type="alphaUcPeriod"/>
            </a:pPr>
            <a:r>
              <a:rPr lang="en-US"/>
              <a:t>Estuary</a:t>
            </a:r>
            <a:endParaRPr/>
          </a:p>
          <a:p>
            <a:pPr marL="514350" lvl="0" indent="-514350" algn="l" rtl="0">
              <a:spcBef>
                <a:spcPts val="560"/>
              </a:spcBef>
              <a:spcAft>
                <a:spcPts val="0"/>
              </a:spcAft>
              <a:buClr>
                <a:schemeClr val="dk1"/>
              </a:buClr>
              <a:buSzPts val="2800"/>
              <a:buAutoNum type="alphaUcPeriod"/>
            </a:pPr>
            <a:r>
              <a:rPr lang="en-US"/>
              <a:t>Pond</a:t>
            </a:r>
            <a:endParaRPr/>
          </a:p>
          <a:p>
            <a:pPr marL="514350" lvl="0" indent="-514350" algn="l" rtl="0">
              <a:spcBef>
                <a:spcPts val="560"/>
              </a:spcBef>
              <a:spcAft>
                <a:spcPts val="0"/>
              </a:spcAft>
              <a:buClr>
                <a:schemeClr val="dk1"/>
              </a:buClr>
              <a:buSzPts val="2800"/>
              <a:buAutoNum type="alphaUcPeriod"/>
            </a:pPr>
            <a:r>
              <a:rPr lang="en-US"/>
              <a:t>Wetland</a:t>
            </a:r>
            <a:endParaRPr/>
          </a:p>
          <a:p>
            <a:pPr marL="514350" lvl="0" indent="-514350" algn="l" rtl="0">
              <a:spcBef>
                <a:spcPts val="560"/>
              </a:spcBef>
              <a:spcAft>
                <a:spcPts val="0"/>
              </a:spcAft>
              <a:buClr>
                <a:srgbClr val="FF0000"/>
              </a:buClr>
              <a:buSzPts val="2800"/>
              <a:buAutoNum type="alphaUcPeriod"/>
            </a:pPr>
            <a:r>
              <a:rPr lang="en-US">
                <a:solidFill>
                  <a:srgbClr val="FF0000"/>
                </a:solidFill>
              </a:rPr>
              <a:t>Watershed</a:t>
            </a:r>
            <a:endParaRPr>
              <a:solidFill>
                <a:srgbClr val="FF0000"/>
              </a:solidFill>
            </a:endParaRPr>
          </a:p>
        </p:txBody>
      </p:sp>
      <p:pic>
        <p:nvPicPr>
          <p:cNvPr id="1313" name="Google Shape;1313;gb6edd09f0e_1_1759" descr="watercycle NEORSD.gif"/>
          <p:cNvPicPr preferRelativeResize="0"/>
          <p:nvPr/>
        </p:nvPicPr>
        <p:blipFill rotWithShape="1">
          <a:blip r:embed="rId3">
            <a:alphaModFix/>
          </a:blip>
          <a:srcRect/>
          <a:stretch/>
        </p:blipFill>
        <p:spPr>
          <a:xfrm>
            <a:off x="3289054" y="1417638"/>
            <a:ext cx="5854947" cy="4242714"/>
          </a:xfrm>
          <a:prstGeom prst="rect">
            <a:avLst/>
          </a:prstGeom>
          <a:noFill/>
          <a:ln>
            <a:noFill/>
          </a:ln>
        </p:spPr>
      </p:pic>
      <p:sp>
        <p:nvSpPr>
          <p:cNvPr id="1314" name="Google Shape;1314;gb6edd09f0e_1_1759"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gb6edd09f0e_1_177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321" name="Google Shape;1321;gb6edd09f0e_1_1777"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ge181f22bdd_0_635" descr="Watershed.jpg"/>
          <p:cNvPicPr preferRelativeResize="0"/>
          <p:nvPr/>
        </p:nvPicPr>
        <p:blipFill rotWithShape="1">
          <a:blip r:embed="rId3">
            <a:alphaModFix/>
          </a:blip>
          <a:srcRect/>
          <a:stretch/>
        </p:blipFill>
        <p:spPr>
          <a:xfrm>
            <a:off x="1018350" y="2014625"/>
            <a:ext cx="7107275" cy="4738176"/>
          </a:xfrm>
          <a:prstGeom prst="rect">
            <a:avLst/>
          </a:prstGeom>
          <a:noFill/>
          <a:ln>
            <a:noFill/>
          </a:ln>
        </p:spPr>
      </p:pic>
      <p:sp>
        <p:nvSpPr>
          <p:cNvPr id="1328" name="Google Shape;1328;ge181f22bdd_0_635"/>
          <p:cNvSpPr txBox="1"/>
          <p:nvPr/>
        </p:nvSpPr>
        <p:spPr>
          <a:xfrm>
            <a:off x="776125" y="259925"/>
            <a:ext cx="81549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Watershed</a:t>
            </a:r>
            <a:r>
              <a:rPr lang="en-US" sz="3600">
                <a:solidFill>
                  <a:schemeClr val="dk1"/>
                </a:solidFill>
                <a:latin typeface="Calibri"/>
                <a:ea typeface="Calibri"/>
                <a:cs typeface="Calibri"/>
                <a:sym typeface="Calibri"/>
              </a:rPr>
              <a:t>: an area of land where all of the runoff flows downhill into the same body of water</a:t>
            </a:r>
            <a:endParaRPr sz="3600">
              <a:solidFill>
                <a:schemeClr val="dk1"/>
              </a:solidFill>
              <a:latin typeface="Calibri"/>
              <a:ea typeface="Calibri"/>
              <a:cs typeface="Calibri"/>
              <a:sym typeface="Calibri"/>
            </a:endParaRPr>
          </a:p>
        </p:txBody>
      </p:sp>
      <p:sp>
        <p:nvSpPr>
          <p:cNvPr id="1329" name="Google Shape;1329;ge181f22bdd_0_63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graphicFrame>
        <p:nvGraphicFramePr>
          <p:cNvPr id="1335" name="Google Shape;1335;p71"/>
          <p:cNvGraphicFramePr/>
          <p:nvPr/>
        </p:nvGraphicFramePr>
        <p:xfrm>
          <a:off x="357561" y="868948"/>
          <a:ext cx="8495150" cy="5423350"/>
        </p:xfrm>
        <a:graphic>
          <a:graphicData uri="http://schemas.openxmlformats.org/drawingml/2006/table">
            <a:tbl>
              <a:tblPr firstRow="1" bandRow="1">
                <a:noFill/>
                <a:tableStyleId>{3FBA29E0-FAD7-45B8-B32A-9AF908699F80}</a:tableStyleId>
              </a:tblPr>
              <a:tblGrid>
                <a:gridCol w="2997925">
                  <a:extLst>
                    <a:ext uri="{9D8B030D-6E8A-4147-A177-3AD203B41FA5}">
                      <a16:colId xmlns:a16="http://schemas.microsoft.com/office/drawing/2014/main" val="20000"/>
                    </a:ext>
                  </a:extLst>
                </a:gridCol>
                <a:gridCol w="5497225">
                  <a:extLst>
                    <a:ext uri="{9D8B030D-6E8A-4147-A177-3AD203B41FA5}">
                      <a16:colId xmlns:a16="http://schemas.microsoft.com/office/drawing/2014/main" val="20001"/>
                    </a:ext>
                  </a:extLst>
                </a:gridCol>
              </a:tblGrid>
              <a:tr h="1203150">
                <a:tc>
                  <a:txBody>
                    <a:bodyPr/>
                    <a:lstStyle/>
                    <a:p>
                      <a:pPr marL="0" marR="0" lvl="0" indent="0" algn="ctr" rtl="0">
                        <a:spcBef>
                          <a:spcPts val="0"/>
                        </a:spcBef>
                        <a:spcAft>
                          <a:spcPts val="0"/>
                        </a:spcAft>
                        <a:buNone/>
                      </a:pPr>
                      <a:r>
                        <a:rPr lang="en-US" sz="4000"/>
                        <a:t>Body of water</a:t>
                      </a:r>
                      <a:endParaRPr sz="4000"/>
                    </a:p>
                  </a:txBody>
                  <a:tcPr marL="91450" marR="91450" marT="45725" marB="45725"/>
                </a:tc>
                <a:tc>
                  <a:txBody>
                    <a:bodyPr/>
                    <a:lstStyle/>
                    <a:p>
                      <a:pPr marL="0" marR="0" lvl="0" indent="0" algn="ctr" rtl="0">
                        <a:spcBef>
                          <a:spcPts val="0"/>
                        </a:spcBef>
                        <a:spcAft>
                          <a:spcPts val="0"/>
                        </a:spcAft>
                        <a:buNone/>
                      </a:pPr>
                      <a:r>
                        <a:rPr lang="en-US" sz="4000"/>
                        <a:t>What is it?</a:t>
                      </a:r>
                      <a:endParaRPr sz="4000"/>
                    </a:p>
                  </a:txBody>
                  <a:tcPr marL="91450" marR="91450" marT="45725" marB="45725"/>
                </a:tc>
                <a:extLst>
                  <a:ext uri="{0D108BD9-81ED-4DB2-BD59-A6C34878D82A}">
                    <a16:rowId xmlns:a16="http://schemas.microsoft.com/office/drawing/2014/main" val="10000"/>
                  </a:ext>
                </a:extLst>
              </a:tr>
              <a:tr h="1370900">
                <a:tc>
                  <a:txBody>
                    <a:bodyPr/>
                    <a:lstStyle/>
                    <a:p>
                      <a:pPr marL="0" marR="0" lvl="0" indent="0" algn="l" rtl="0">
                        <a:spcBef>
                          <a:spcPts val="0"/>
                        </a:spcBef>
                        <a:spcAft>
                          <a:spcPts val="0"/>
                        </a:spcAft>
                        <a:buNone/>
                      </a:pPr>
                      <a:r>
                        <a:rPr lang="en-US" sz="3600" b="1">
                          <a:solidFill>
                            <a:srgbClr val="000000"/>
                          </a:solidFill>
                        </a:rPr>
                        <a:t>Estuary</a:t>
                      </a:r>
                      <a:endParaRPr sz="3600" b="1">
                        <a:solidFill>
                          <a:srgbClr val="000000"/>
                        </a:solidFill>
                      </a:endParaRPr>
                    </a:p>
                  </a:txBody>
                  <a:tcPr marL="91450" marR="91450" marT="45725" marB="45725">
                    <a:solidFill>
                      <a:srgbClr val="E36C09">
                        <a:alpha val="40000"/>
                      </a:srgbClr>
                    </a:soli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a:t>Partially enclosed body of water formed where a river flows into an ocean </a:t>
                      </a:r>
                      <a:endParaRPr/>
                    </a:p>
                  </a:txBody>
                  <a:tcPr marL="91450" marR="91450" marT="45725" marB="45725">
                    <a:solidFill>
                      <a:srgbClr val="E36C09">
                        <a:alpha val="40000"/>
                      </a:srgbClr>
                    </a:solidFill>
                  </a:tcPr>
                </a:tc>
                <a:extLst>
                  <a:ext uri="{0D108BD9-81ED-4DB2-BD59-A6C34878D82A}">
                    <a16:rowId xmlns:a16="http://schemas.microsoft.com/office/drawing/2014/main" val="10001"/>
                  </a:ext>
                </a:extLst>
              </a:tr>
              <a:tr h="1370900">
                <a:tc>
                  <a:txBody>
                    <a:bodyPr/>
                    <a:lstStyle/>
                    <a:p>
                      <a:pPr marL="0" marR="0" lvl="0" indent="0" algn="l" rtl="0">
                        <a:spcBef>
                          <a:spcPts val="0"/>
                        </a:spcBef>
                        <a:spcAft>
                          <a:spcPts val="0"/>
                        </a:spcAft>
                        <a:buNone/>
                      </a:pPr>
                      <a:r>
                        <a:rPr lang="en-US" sz="3600" b="1"/>
                        <a:t>Wetland</a:t>
                      </a:r>
                      <a:endParaRPr sz="3600" b="1">
                        <a:solidFill>
                          <a:srgbClr val="4F6128"/>
                        </a:solidFill>
                      </a:endParaRPr>
                    </a:p>
                  </a:txBody>
                  <a:tcPr marL="91450" marR="91450" marT="45725" marB="45725">
                    <a:solidFill>
                      <a:srgbClr val="C2D59B"/>
                    </a:soli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a:t>An area that is saturated with water for at least part of the year</a:t>
                      </a:r>
                      <a:endParaRPr/>
                    </a:p>
                  </a:txBody>
                  <a:tcPr marL="91450" marR="91450" marT="45725" marB="45725">
                    <a:solidFill>
                      <a:srgbClr val="C2D59B"/>
                    </a:solidFill>
                  </a:tcPr>
                </a:tc>
                <a:extLst>
                  <a:ext uri="{0D108BD9-81ED-4DB2-BD59-A6C34878D82A}">
                    <a16:rowId xmlns:a16="http://schemas.microsoft.com/office/drawing/2014/main" val="10002"/>
                  </a:ext>
                </a:extLst>
              </a:tr>
              <a:tr h="1370900">
                <a:tc>
                  <a:txBody>
                    <a:bodyPr/>
                    <a:lstStyle/>
                    <a:p>
                      <a:pPr marL="0" marR="0" lvl="0" indent="0" algn="l" rtl="0">
                        <a:spcBef>
                          <a:spcPts val="0"/>
                        </a:spcBef>
                        <a:spcAft>
                          <a:spcPts val="0"/>
                        </a:spcAft>
                        <a:buNone/>
                      </a:pPr>
                      <a:r>
                        <a:rPr lang="en-US" sz="3600" b="1"/>
                        <a:t>Watershed</a:t>
                      </a:r>
                      <a:endParaRPr sz="3600" b="1">
                        <a:solidFill>
                          <a:srgbClr val="538CD5"/>
                        </a:solidFill>
                      </a:endParaRPr>
                    </a:p>
                  </a:txBody>
                  <a:tcPr marL="91450" marR="91450" marT="45725" marB="45725">
                    <a:solidFill>
                      <a:srgbClr val="8CB3E3"/>
                    </a:soli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a:t>An area of land where all of the runoff flows downhill into the same body of water</a:t>
                      </a:r>
                      <a:endParaRPr sz="2400"/>
                    </a:p>
                  </a:txBody>
                  <a:tcPr marL="91450" marR="91450" marT="45725" marB="45725">
                    <a:solidFill>
                      <a:srgbClr val="8CB3E3"/>
                    </a:solidFill>
                  </a:tcPr>
                </a:tc>
                <a:extLst>
                  <a:ext uri="{0D108BD9-81ED-4DB2-BD59-A6C34878D82A}">
                    <a16:rowId xmlns:a16="http://schemas.microsoft.com/office/drawing/2014/main" val="10003"/>
                  </a:ext>
                </a:extLst>
              </a:tr>
            </a:tbl>
          </a:graphicData>
        </a:graphic>
      </p:graphicFrame>
      <p:sp>
        <p:nvSpPr>
          <p:cNvPr id="1336" name="Google Shape;1336;p7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ge13a21e3cc_0_8"/>
          <p:cNvSpPr txBox="1"/>
          <p:nvPr/>
        </p:nvSpPr>
        <p:spPr>
          <a:xfrm>
            <a:off x="1871100" y="189225"/>
            <a:ext cx="54018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Extension Activity</a:t>
            </a:r>
            <a:endParaRPr/>
          </a:p>
        </p:txBody>
      </p:sp>
      <p:sp>
        <p:nvSpPr>
          <p:cNvPr id="1343" name="Google Shape;1343;ge13a21e3cc_0_8" descr="Laptop"/>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ge13a21e3cc_0_8"/>
          <p:cNvSpPr txBox="1"/>
          <p:nvPr/>
        </p:nvSpPr>
        <p:spPr>
          <a:xfrm>
            <a:off x="2308350" y="1761900"/>
            <a:ext cx="4527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u="sng">
                <a:solidFill>
                  <a:schemeClr val="hlink"/>
                </a:solidFill>
                <a:latin typeface="Calibri"/>
                <a:ea typeface="Calibri"/>
                <a:cs typeface="Calibri"/>
                <a:sym typeface="Calibri"/>
                <a:hlinkClick r:id="rId4"/>
              </a:rPr>
              <a:t>Crumpled Paper Watershed</a:t>
            </a:r>
            <a:endParaRPr sz="2800">
              <a:latin typeface="Calibri"/>
              <a:ea typeface="Calibri"/>
              <a:cs typeface="Calibri"/>
              <a:sym typeface="Calibri"/>
            </a:endParaRPr>
          </a:p>
        </p:txBody>
      </p:sp>
      <p:pic>
        <p:nvPicPr>
          <p:cNvPr id="1345" name="Google Shape;1345;ge13a21e3cc_0_8" descr="Cursor"/>
          <p:cNvPicPr preferRelativeResize="0"/>
          <p:nvPr/>
        </p:nvPicPr>
        <p:blipFill rotWithShape="1">
          <a:blip r:embed="rId5">
            <a:alphaModFix/>
          </a:blip>
          <a:srcRect/>
          <a:stretch/>
        </p:blipFill>
        <p:spPr>
          <a:xfrm rot="5400000">
            <a:off x="2007273" y="2101525"/>
            <a:ext cx="608775" cy="608775"/>
          </a:xfrm>
          <a:prstGeom prst="rect">
            <a:avLst/>
          </a:prstGeom>
          <a:noFill/>
          <a:ln>
            <a:noFill/>
          </a:ln>
        </p:spPr>
      </p:pic>
      <p:sp>
        <p:nvSpPr>
          <p:cNvPr id="1346" name="Google Shape;1346;ge13a21e3cc_0_8"/>
          <p:cNvSpPr txBox="1"/>
          <p:nvPr/>
        </p:nvSpPr>
        <p:spPr>
          <a:xfrm>
            <a:off x="1265700" y="2569913"/>
            <a:ext cx="66126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latin typeface="Calibri"/>
                <a:ea typeface="Calibri"/>
                <a:cs typeface="Calibri"/>
                <a:sym typeface="Calibri"/>
              </a:rPr>
              <a:t>The activity linked above includes instructions for a student activity that will allow them to demonstrate their understanding of the term watershed and challenge them to extend their understanding of how pollution can get into waterways through runoff. The activity is geared for inhabitants of the Chesapeake Bay watershed but can easily be adapted for other regions. </a:t>
            </a:r>
            <a:endParaRPr sz="1900">
              <a:latin typeface="Calibri"/>
              <a:ea typeface="Calibri"/>
              <a:cs typeface="Calibri"/>
              <a:sym typeface="Calibri"/>
            </a:endParaRPr>
          </a:p>
        </p:txBody>
      </p:sp>
      <p:pic>
        <p:nvPicPr>
          <p:cNvPr id="1347" name="Google Shape;1347;ge13a21e3cc_0_8"/>
          <p:cNvPicPr preferRelativeResize="0"/>
          <p:nvPr/>
        </p:nvPicPr>
        <p:blipFill>
          <a:blip r:embed="rId6">
            <a:alphaModFix/>
          </a:blip>
          <a:stretch>
            <a:fillRect/>
          </a:stretch>
        </p:blipFill>
        <p:spPr>
          <a:xfrm>
            <a:off x="2938363" y="4509425"/>
            <a:ext cx="3267276" cy="21558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ge13a21e3cc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ge13a21e3cc_0_0"/>
          <p:cNvSpPr txBox="1"/>
          <p:nvPr/>
        </p:nvSpPr>
        <p:spPr>
          <a:xfrm>
            <a:off x="626731" y="27106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features characterize different  aquatic ecosystems and why are these ecosystems important to our environment?</a:t>
            </a:r>
            <a:endParaRPr/>
          </a:p>
        </p:txBody>
      </p:sp>
      <p:pic>
        <p:nvPicPr>
          <p:cNvPr id="1355" name="Google Shape;1355;ge13a21e3cc_0_0" descr="estuary01.jpg"/>
          <p:cNvPicPr preferRelativeResize="0"/>
          <p:nvPr/>
        </p:nvPicPr>
        <p:blipFill rotWithShape="1">
          <a:blip r:embed="rId4">
            <a:alphaModFix/>
          </a:blip>
          <a:srcRect/>
          <a:stretch/>
        </p:blipFill>
        <p:spPr>
          <a:xfrm>
            <a:off x="1555175" y="1883189"/>
            <a:ext cx="5784240" cy="2265494"/>
          </a:xfrm>
          <a:prstGeom prst="rect">
            <a:avLst/>
          </a:prstGeom>
          <a:noFill/>
          <a:ln>
            <a:noFill/>
          </a:ln>
        </p:spPr>
      </p:pic>
      <p:pic>
        <p:nvPicPr>
          <p:cNvPr id="1356" name="Google Shape;1356;ge13a21e3cc_0_0" descr="dreamstime_xl_1192218.jpg"/>
          <p:cNvPicPr preferRelativeResize="0"/>
          <p:nvPr/>
        </p:nvPicPr>
        <p:blipFill rotWithShape="1">
          <a:blip r:embed="rId5">
            <a:alphaModFix/>
          </a:blip>
          <a:srcRect/>
          <a:stretch/>
        </p:blipFill>
        <p:spPr>
          <a:xfrm>
            <a:off x="2756531" y="4254535"/>
            <a:ext cx="3621318" cy="2423988"/>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pic>
        <p:nvPicPr>
          <p:cNvPr id="1362" name="Google Shape;1362;p8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txBox="1">
            <a:spLocks noGrp="1"/>
          </p:cNvSpPr>
          <p:nvPr>
            <p:ph type="subTitle" idx="1"/>
          </p:nvPr>
        </p:nvSpPr>
        <p:spPr>
          <a:xfrm>
            <a:off x="1108475" y="182576"/>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Wetland</a:t>
            </a:r>
            <a:r>
              <a:rPr lang="en-US">
                <a:solidFill>
                  <a:schemeClr val="dk1"/>
                </a:solidFill>
              </a:rPr>
              <a:t>: an area that is saturated with water for at least part of the year</a:t>
            </a:r>
            <a:endParaRPr>
              <a:solidFill>
                <a:schemeClr val="dk1"/>
              </a:solidFill>
            </a:endParaRPr>
          </a:p>
        </p:txBody>
      </p:sp>
      <p:pic>
        <p:nvPicPr>
          <p:cNvPr id="219" name="Google Shape;219;p9" descr="dreamstime_xl_1192218 (1).jpg"/>
          <p:cNvPicPr preferRelativeResize="0"/>
          <p:nvPr/>
        </p:nvPicPr>
        <p:blipFill rotWithShape="1">
          <a:blip r:embed="rId3">
            <a:alphaModFix/>
          </a:blip>
          <a:srcRect/>
          <a:stretch/>
        </p:blipFill>
        <p:spPr>
          <a:xfrm>
            <a:off x="1192690" y="1644822"/>
            <a:ext cx="6758627" cy="4524025"/>
          </a:xfrm>
          <a:prstGeom prst="rect">
            <a:avLst/>
          </a:prstGeom>
          <a:noFill/>
          <a:ln>
            <a:noFill/>
          </a:ln>
        </p:spPr>
      </p:pic>
      <p:sp>
        <p:nvSpPr>
          <p:cNvPr id="220" name="Google Shape;220;p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9"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e181f22bdd_0_3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e181f22bdd_0_42"/>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 wetland?</a:t>
            </a:r>
            <a:endParaRPr sz="3600"/>
          </a:p>
        </p:txBody>
      </p:sp>
      <p:sp>
        <p:nvSpPr>
          <p:cNvPr id="234" name="Google Shape;234;ge181f22bdd_0_4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ge181f22bdd_0_42" descr="dreamstime_xl_1192218 (1).jpg"/>
          <p:cNvPicPr preferRelativeResize="0"/>
          <p:nvPr/>
        </p:nvPicPr>
        <p:blipFill rotWithShape="1">
          <a:blip r:embed="rId4">
            <a:alphaModFix/>
          </a:blip>
          <a:srcRect/>
          <a:stretch/>
        </p:blipFill>
        <p:spPr>
          <a:xfrm>
            <a:off x="1192690" y="1644822"/>
            <a:ext cx="6758627" cy="4524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gb6edd09f0e_1_543"/>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242" name="Google Shape;242;gb6edd09f0e_1_54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e181f22bdd_0_50"/>
          <p:cNvSpPr txBox="1">
            <a:spLocks noGrp="1"/>
          </p:cNvSpPr>
          <p:nvPr>
            <p:ph type="subTitle" idx="1"/>
          </p:nvPr>
        </p:nvSpPr>
        <p:spPr>
          <a:xfrm>
            <a:off x="735300" y="182575"/>
            <a:ext cx="81456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Wetland</a:t>
            </a:r>
            <a:r>
              <a:rPr lang="en-US">
                <a:solidFill>
                  <a:schemeClr val="dk1"/>
                </a:solidFill>
              </a:rPr>
              <a:t>: an area that is </a:t>
            </a:r>
            <a:r>
              <a:rPr lang="en-US" b="1">
                <a:solidFill>
                  <a:srgbClr val="0000FF"/>
                </a:solidFill>
              </a:rPr>
              <a:t>saturated</a:t>
            </a:r>
            <a:r>
              <a:rPr lang="en-US">
                <a:solidFill>
                  <a:schemeClr val="dk1"/>
                </a:solidFill>
              </a:rPr>
              <a:t> with water for at least part of the year</a:t>
            </a:r>
            <a:endParaRPr>
              <a:solidFill>
                <a:schemeClr val="dk1"/>
              </a:solidFill>
            </a:endParaRPr>
          </a:p>
        </p:txBody>
      </p:sp>
      <p:pic>
        <p:nvPicPr>
          <p:cNvPr id="249" name="Google Shape;249;ge181f22bdd_0_50" descr="dreamstime_xl_1192218 (1).jpg"/>
          <p:cNvPicPr preferRelativeResize="0"/>
          <p:nvPr/>
        </p:nvPicPr>
        <p:blipFill rotWithShape="1">
          <a:blip r:embed="rId3">
            <a:alphaModFix/>
          </a:blip>
          <a:srcRect/>
          <a:stretch/>
        </p:blipFill>
        <p:spPr>
          <a:xfrm>
            <a:off x="1192690" y="1644822"/>
            <a:ext cx="6758627" cy="4524025"/>
          </a:xfrm>
          <a:prstGeom prst="rect">
            <a:avLst/>
          </a:prstGeom>
          <a:noFill/>
          <a:ln>
            <a:noFill/>
          </a:ln>
        </p:spPr>
      </p:pic>
      <p:sp>
        <p:nvSpPr>
          <p:cNvPr id="250" name="Google Shape;250;ge181f22bdd_0_5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2"/>
          <p:cNvPicPr preferRelativeResize="0"/>
          <p:nvPr/>
        </p:nvPicPr>
        <p:blipFill rotWithShape="1">
          <a:blip r:embed="rId3">
            <a:alphaModFix/>
          </a:blip>
          <a:srcRect/>
          <a:stretch/>
        </p:blipFill>
        <p:spPr>
          <a:xfrm>
            <a:off x="844552" y="781945"/>
            <a:ext cx="7454889" cy="5591169"/>
          </a:xfrm>
          <a:prstGeom prst="rect">
            <a:avLst/>
          </a:prstGeom>
          <a:noFill/>
          <a:ln>
            <a:noFill/>
          </a:ln>
        </p:spPr>
      </p:pic>
      <p:sp>
        <p:nvSpPr>
          <p:cNvPr id="257" name="Google Shape;257;p12"/>
          <p:cNvSpPr txBox="1"/>
          <p:nvPr/>
        </p:nvSpPr>
        <p:spPr>
          <a:xfrm>
            <a:off x="1555946" y="1775578"/>
            <a:ext cx="97973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Wet</a:t>
            </a:r>
            <a:endParaRPr sz="3600">
              <a:solidFill>
                <a:schemeClr val="dk1"/>
              </a:solidFill>
              <a:latin typeface="Calibri"/>
              <a:ea typeface="Calibri"/>
              <a:cs typeface="Calibri"/>
              <a:sym typeface="Calibri"/>
            </a:endParaRPr>
          </a:p>
        </p:txBody>
      </p:sp>
      <p:sp>
        <p:nvSpPr>
          <p:cNvPr id="258" name="Google Shape;258;p12"/>
          <p:cNvSpPr txBox="1"/>
          <p:nvPr/>
        </p:nvSpPr>
        <p:spPr>
          <a:xfrm>
            <a:off x="6613737" y="5488532"/>
            <a:ext cx="10850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Land</a:t>
            </a:r>
            <a:endParaRPr sz="3600">
              <a:solidFill>
                <a:schemeClr val="lt1"/>
              </a:solidFill>
              <a:latin typeface="Calibri"/>
              <a:ea typeface="Calibri"/>
              <a:cs typeface="Calibri"/>
              <a:sym typeface="Calibri"/>
            </a:endParaRPr>
          </a:p>
        </p:txBody>
      </p:sp>
      <p:cxnSp>
        <p:nvCxnSpPr>
          <p:cNvPr id="259" name="Google Shape;259;p12"/>
          <p:cNvCxnSpPr/>
          <p:nvPr/>
        </p:nvCxnSpPr>
        <p:spPr>
          <a:xfrm>
            <a:off x="2450189" y="2513918"/>
            <a:ext cx="976122" cy="1072346"/>
          </a:xfrm>
          <a:prstGeom prst="straightConnector1">
            <a:avLst/>
          </a:prstGeom>
          <a:noFill/>
          <a:ln w="508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0" name="Google Shape;260;p12"/>
          <p:cNvCxnSpPr/>
          <p:nvPr/>
        </p:nvCxnSpPr>
        <p:spPr>
          <a:xfrm rot="10800000">
            <a:off x="6004547" y="4578533"/>
            <a:ext cx="493202" cy="1207121"/>
          </a:xfrm>
          <a:prstGeom prst="straightConnector1">
            <a:avLst/>
          </a:prstGeom>
          <a:noFill/>
          <a:ln w="508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261" name="Google Shape;261;p1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ctrTitle"/>
          </p:nvPr>
        </p:nvSpPr>
        <p:spPr>
          <a:xfrm>
            <a:off x="685800" y="394977"/>
            <a:ext cx="7772400" cy="104920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Wetlands</a:t>
            </a:r>
            <a:endParaRPr sz="5400"/>
          </a:p>
        </p:txBody>
      </p:sp>
      <p:pic>
        <p:nvPicPr>
          <p:cNvPr id="120" name="Google Shape;120;p2" descr="dreamstime_xl_1192218.jpg"/>
          <p:cNvPicPr preferRelativeResize="0"/>
          <p:nvPr/>
        </p:nvPicPr>
        <p:blipFill rotWithShape="1">
          <a:blip r:embed="rId3">
            <a:alphaModFix/>
          </a:blip>
          <a:srcRect/>
          <a:stretch/>
        </p:blipFill>
        <p:spPr>
          <a:xfrm>
            <a:off x="1088532" y="1625966"/>
            <a:ext cx="6966924" cy="4663424"/>
          </a:xfrm>
          <a:prstGeom prst="rect">
            <a:avLst/>
          </a:prstGeom>
          <a:noFill/>
          <a:ln>
            <a:noFill/>
          </a:ln>
        </p:spPr>
      </p:pic>
      <p:sp>
        <p:nvSpPr>
          <p:cNvPr id="121" name="Google Shape;121;p2"/>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2"/>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5"/>
          <p:cNvSpPr txBox="1"/>
          <p:nvPr/>
        </p:nvSpPr>
        <p:spPr>
          <a:xfrm>
            <a:off x="1758580" y="1001302"/>
            <a:ext cx="5832300" cy="3971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u="sng">
                <a:solidFill>
                  <a:schemeClr val="dk1"/>
                </a:solidFill>
                <a:latin typeface="Calibri"/>
                <a:ea typeface="Calibri"/>
                <a:cs typeface="Calibri"/>
                <a:sym typeface="Calibri"/>
              </a:rPr>
              <a:t>Types of wetlands:</a:t>
            </a:r>
            <a:endParaRPr/>
          </a:p>
          <a:p>
            <a:pPr marL="285750" marR="0" lvl="0" indent="-304800" algn="l" rtl="0">
              <a:spcBef>
                <a:spcPts val="240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Swamp</a:t>
            </a:r>
            <a:endParaRPr/>
          </a:p>
          <a:p>
            <a:pPr marL="285750" marR="0" lvl="0" indent="-304800" algn="l" rtl="0">
              <a:spcBef>
                <a:spcPts val="240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Bog</a:t>
            </a:r>
            <a:endParaRPr/>
          </a:p>
          <a:p>
            <a:pPr marL="285750" marR="0" lvl="0" indent="-304800" algn="l" rtl="0">
              <a:spcBef>
                <a:spcPts val="240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Marsh</a:t>
            </a:r>
            <a:endParaRPr sz="4800">
              <a:solidFill>
                <a:schemeClr val="dk1"/>
              </a:solidFill>
              <a:latin typeface="Calibri"/>
              <a:ea typeface="Calibri"/>
              <a:cs typeface="Calibri"/>
              <a:sym typeface="Calibri"/>
            </a:endParaRPr>
          </a:p>
        </p:txBody>
      </p:sp>
      <p:sp>
        <p:nvSpPr>
          <p:cNvPr id="268" name="Google Shape;268;p1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e181f22bdd_0_6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e181f22bdd_0_72"/>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does saturated mean?</a:t>
            </a:r>
            <a:endParaRPr sz="3600"/>
          </a:p>
        </p:txBody>
      </p:sp>
      <p:sp>
        <p:nvSpPr>
          <p:cNvPr id="281" name="Google Shape;281;ge181f22bdd_0_7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2" name="Google Shape;282;ge181f22bdd_0_72" descr="dreamstime_xl_1192218 (1).jpg"/>
          <p:cNvPicPr preferRelativeResize="0"/>
          <p:nvPr/>
        </p:nvPicPr>
        <p:blipFill rotWithShape="1">
          <a:blip r:embed="rId4">
            <a:alphaModFix/>
          </a:blip>
          <a:srcRect/>
          <a:stretch/>
        </p:blipFill>
        <p:spPr>
          <a:xfrm>
            <a:off x="1192690" y="1644822"/>
            <a:ext cx="6758627" cy="4524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b6edd09f0e_1_633"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9" name="Google Shape;289;gb6edd09f0e_1_63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6"/>
          <p:cNvSpPr txBox="1"/>
          <p:nvPr/>
        </p:nvSpPr>
        <p:spPr>
          <a:xfrm>
            <a:off x="3792352" y="225198"/>
            <a:ext cx="1559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Swamp</a:t>
            </a:r>
            <a:endParaRPr/>
          </a:p>
        </p:txBody>
      </p:sp>
      <p:pic>
        <p:nvPicPr>
          <p:cNvPr id="296" name="Google Shape;296;p16"/>
          <p:cNvPicPr preferRelativeResize="0"/>
          <p:nvPr/>
        </p:nvPicPr>
        <p:blipFill rotWithShape="1">
          <a:blip r:embed="rId3">
            <a:alphaModFix/>
          </a:blip>
          <a:srcRect/>
          <a:stretch/>
        </p:blipFill>
        <p:spPr>
          <a:xfrm>
            <a:off x="0" y="1226314"/>
            <a:ext cx="9144000" cy="5631686"/>
          </a:xfrm>
          <a:prstGeom prst="rect">
            <a:avLst/>
          </a:prstGeom>
          <a:noFill/>
          <a:ln>
            <a:noFill/>
          </a:ln>
        </p:spPr>
      </p:pic>
      <p:sp>
        <p:nvSpPr>
          <p:cNvPr id="297" name="Google Shape;297;p16"/>
          <p:cNvSpPr txBox="1"/>
          <p:nvPr/>
        </p:nvSpPr>
        <p:spPr>
          <a:xfrm>
            <a:off x="4150660" y="1465319"/>
            <a:ext cx="12105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Trees</a:t>
            </a:r>
            <a:endParaRPr sz="3600">
              <a:solidFill>
                <a:schemeClr val="lt1"/>
              </a:solidFill>
              <a:latin typeface="Calibri"/>
              <a:ea typeface="Calibri"/>
              <a:cs typeface="Calibri"/>
              <a:sym typeface="Calibri"/>
            </a:endParaRPr>
          </a:p>
        </p:txBody>
      </p:sp>
      <p:sp>
        <p:nvSpPr>
          <p:cNvPr id="298" name="Google Shape;298;p16"/>
          <p:cNvSpPr/>
          <p:nvPr/>
        </p:nvSpPr>
        <p:spPr>
          <a:xfrm>
            <a:off x="5471135" y="1564911"/>
            <a:ext cx="842652" cy="484632"/>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16"/>
          <p:cNvSpPr/>
          <p:nvPr/>
        </p:nvSpPr>
        <p:spPr>
          <a:xfrm rot="8733374">
            <a:off x="3144428" y="1913130"/>
            <a:ext cx="842652" cy="484632"/>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1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1" name="Google Shape;301;p1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7"/>
          <p:cNvSpPr txBox="1"/>
          <p:nvPr/>
        </p:nvSpPr>
        <p:spPr>
          <a:xfrm>
            <a:off x="3792352" y="161548"/>
            <a:ext cx="1559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Swamp</a:t>
            </a:r>
            <a:endParaRPr/>
          </a:p>
        </p:txBody>
      </p:sp>
      <p:pic>
        <p:nvPicPr>
          <p:cNvPr id="308" name="Google Shape;308;p17"/>
          <p:cNvPicPr preferRelativeResize="0"/>
          <p:nvPr/>
        </p:nvPicPr>
        <p:blipFill rotWithShape="1">
          <a:blip r:embed="rId3">
            <a:alphaModFix/>
          </a:blip>
          <a:srcRect/>
          <a:stretch/>
        </p:blipFill>
        <p:spPr>
          <a:xfrm>
            <a:off x="0" y="1226314"/>
            <a:ext cx="9144000" cy="5631686"/>
          </a:xfrm>
          <a:prstGeom prst="rect">
            <a:avLst/>
          </a:prstGeom>
          <a:noFill/>
          <a:ln>
            <a:noFill/>
          </a:ln>
        </p:spPr>
      </p:pic>
      <p:sp>
        <p:nvSpPr>
          <p:cNvPr id="309" name="Google Shape;309;p17"/>
          <p:cNvSpPr txBox="1"/>
          <p:nvPr/>
        </p:nvSpPr>
        <p:spPr>
          <a:xfrm>
            <a:off x="4150660" y="1465319"/>
            <a:ext cx="310501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Standing Water</a:t>
            </a:r>
            <a:endParaRPr sz="3600">
              <a:solidFill>
                <a:schemeClr val="lt1"/>
              </a:solidFill>
              <a:latin typeface="Calibri"/>
              <a:ea typeface="Calibri"/>
              <a:cs typeface="Calibri"/>
              <a:sym typeface="Calibri"/>
            </a:endParaRPr>
          </a:p>
        </p:txBody>
      </p:sp>
      <p:sp>
        <p:nvSpPr>
          <p:cNvPr id="310" name="Google Shape;310;p17"/>
          <p:cNvSpPr/>
          <p:nvPr/>
        </p:nvSpPr>
        <p:spPr>
          <a:xfrm rot="5733082">
            <a:off x="3807078" y="2956492"/>
            <a:ext cx="2173067" cy="484632"/>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1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1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8"/>
          <p:cNvSpPr txBox="1"/>
          <p:nvPr/>
        </p:nvSpPr>
        <p:spPr>
          <a:xfrm>
            <a:off x="3792352" y="288823"/>
            <a:ext cx="1559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Swamp</a:t>
            </a:r>
            <a:endParaRPr/>
          </a:p>
        </p:txBody>
      </p:sp>
      <p:pic>
        <p:nvPicPr>
          <p:cNvPr id="319" name="Google Shape;319;p18"/>
          <p:cNvPicPr preferRelativeResize="0"/>
          <p:nvPr/>
        </p:nvPicPr>
        <p:blipFill rotWithShape="1">
          <a:blip r:embed="rId3">
            <a:alphaModFix/>
          </a:blip>
          <a:srcRect/>
          <a:stretch/>
        </p:blipFill>
        <p:spPr>
          <a:xfrm>
            <a:off x="0" y="1226314"/>
            <a:ext cx="9144000" cy="5631686"/>
          </a:xfrm>
          <a:prstGeom prst="rect">
            <a:avLst/>
          </a:prstGeom>
          <a:noFill/>
          <a:ln>
            <a:noFill/>
          </a:ln>
        </p:spPr>
      </p:pic>
      <p:sp>
        <p:nvSpPr>
          <p:cNvPr id="320" name="Google Shape;320;p18"/>
          <p:cNvSpPr txBox="1"/>
          <p:nvPr/>
        </p:nvSpPr>
        <p:spPr>
          <a:xfrm>
            <a:off x="3320219" y="1465319"/>
            <a:ext cx="3735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Plants and Animals</a:t>
            </a:r>
            <a:endParaRPr sz="3600">
              <a:solidFill>
                <a:schemeClr val="lt1"/>
              </a:solidFill>
              <a:latin typeface="Calibri"/>
              <a:ea typeface="Calibri"/>
              <a:cs typeface="Calibri"/>
              <a:sym typeface="Calibri"/>
            </a:endParaRPr>
          </a:p>
        </p:txBody>
      </p:sp>
      <p:sp>
        <p:nvSpPr>
          <p:cNvPr id="321" name="Google Shape;321;p1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1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9"/>
          <p:cNvSpPr txBox="1"/>
          <p:nvPr/>
        </p:nvSpPr>
        <p:spPr>
          <a:xfrm>
            <a:off x="375065" y="735288"/>
            <a:ext cx="896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Bog</a:t>
            </a:r>
            <a:endParaRPr/>
          </a:p>
        </p:txBody>
      </p:sp>
      <p:pic>
        <p:nvPicPr>
          <p:cNvPr id="329" name="Google Shape;329;p19"/>
          <p:cNvPicPr preferRelativeResize="0"/>
          <p:nvPr/>
        </p:nvPicPr>
        <p:blipFill rotWithShape="1">
          <a:blip r:embed="rId3">
            <a:alphaModFix/>
          </a:blip>
          <a:srcRect/>
          <a:stretch/>
        </p:blipFill>
        <p:spPr>
          <a:xfrm>
            <a:off x="2417431" y="0"/>
            <a:ext cx="5336574" cy="6858000"/>
          </a:xfrm>
          <a:prstGeom prst="rect">
            <a:avLst/>
          </a:prstGeom>
          <a:noFill/>
          <a:ln>
            <a:noFill/>
          </a:ln>
        </p:spPr>
      </p:pic>
      <p:sp>
        <p:nvSpPr>
          <p:cNvPr id="330" name="Google Shape;330;p19"/>
          <p:cNvSpPr txBox="1"/>
          <p:nvPr/>
        </p:nvSpPr>
        <p:spPr>
          <a:xfrm>
            <a:off x="3576679" y="1788484"/>
            <a:ext cx="102864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Peat</a:t>
            </a:r>
            <a:endParaRPr sz="3600">
              <a:solidFill>
                <a:schemeClr val="lt1"/>
              </a:solidFill>
              <a:latin typeface="Calibri"/>
              <a:ea typeface="Calibri"/>
              <a:cs typeface="Calibri"/>
              <a:sym typeface="Calibri"/>
            </a:endParaRPr>
          </a:p>
        </p:txBody>
      </p:sp>
      <p:sp>
        <p:nvSpPr>
          <p:cNvPr id="331" name="Google Shape;331;p19"/>
          <p:cNvSpPr/>
          <p:nvPr/>
        </p:nvSpPr>
        <p:spPr>
          <a:xfrm rot="4987096">
            <a:off x="3940254" y="2639824"/>
            <a:ext cx="842652" cy="484632"/>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1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p1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0"/>
          <p:cNvSpPr txBox="1"/>
          <p:nvPr/>
        </p:nvSpPr>
        <p:spPr>
          <a:xfrm>
            <a:off x="459915" y="735288"/>
            <a:ext cx="896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Bog</a:t>
            </a:r>
            <a:endParaRPr/>
          </a:p>
        </p:txBody>
      </p:sp>
      <p:pic>
        <p:nvPicPr>
          <p:cNvPr id="340" name="Google Shape;340;p20"/>
          <p:cNvPicPr preferRelativeResize="0"/>
          <p:nvPr/>
        </p:nvPicPr>
        <p:blipFill rotWithShape="1">
          <a:blip r:embed="rId3">
            <a:alphaModFix/>
          </a:blip>
          <a:srcRect/>
          <a:stretch/>
        </p:blipFill>
        <p:spPr>
          <a:xfrm>
            <a:off x="2417431" y="0"/>
            <a:ext cx="5336574" cy="6858000"/>
          </a:xfrm>
          <a:prstGeom prst="rect">
            <a:avLst/>
          </a:prstGeom>
          <a:noFill/>
          <a:ln>
            <a:noFill/>
          </a:ln>
        </p:spPr>
      </p:pic>
      <p:sp>
        <p:nvSpPr>
          <p:cNvPr id="341" name="Google Shape;341;p20"/>
          <p:cNvSpPr txBox="1"/>
          <p:nvPr/>
        </p:nvSpPr>
        <p:spPr>
          <a:xfrm>
            <a:off x="5324168" y="2182761"/>
            <a:ext cx="199862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Few trees</a:t>
            </a:r>
            <a:endParaRPr sz="3600">
              <a:solidFill>
                <a:schemeClr val="lt1"/>
              </a:solidFill>
              <a:latin typeface="Calibri"/>
              <a:ea typeface="Calibri"/>
              <a:cs typeface="Calibri"/>
              <a:sym typeface="Calibri"/>
            </a:endParaRPr>
          </a:p>
        </p:txBody>
      </p:sp>
      <p:sp>
        <p:nvSpPr>
          <p:cNvPr id="342" name="Google Shape;342;p2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 name="Google Shape;343;p2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1"/>
          <p:cNvSpPr txBox="1"/>
          <p:nvPr/>
        </p:nvSpPr>
        <p:spPr>
          <a:xfrm>
            <a:off x="375065" y="735288"/>
            <a:ext cx="896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Bog</a:t>
            </a:r>
            <a:endParaRPr/>
          </a:p>
        </p:txBody>
      </p:sp>
      <p:pic>
        <p:nvPicPr>
          <p:cNvPr id="350" name="Google Shape;350;p21"/>
          <p:cNvPicPr preferRelativeResize="0"/>
          <p:nvPr/>
        </p:nvPicPr>
        <p:blipFill rotWithShape="1">
          <a:blip r:embed="rId3">
            <a:alphaModFix/>
          </a:blip>
          <a:srcRect/>
          <a:stretch/>
        </p:blipFill>
        <p:spPr>
          <a:xfrm>
            <a:off x="2417431" y="0"/>
            <a:ext cx="5336574" cy="6858000"/>
          </a:xfrm>
          <a:prstGeom prst="rect">
            <a:avLst/>
          </a:prstGeom>
          <a:noFill/>
          <a:ln>
            <a:noFill/>
          </a:ln>
        </p:spPr>
      </p:pic>
      <p:sp>
        <p:nvSpPr>
          <p:cNvPr id="351" name="Google Shape;351;p21"/>
          <p:cNvSpPr txBox="1"/>
          <p:nvPr/>
        </p:nvSpPr>
        <p:spPr>
          <a:xfrm>
            <a:off x="5456903" y="4218039"/>
            <a:ext cx="2240229"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and many </a:t>
            </a:r>
            <a:endParaRPr/>
          </a:p>
          <a:p>
            <a:pPr marL="0" marR="0" lvl="0" indent="0" algn="l" rtl="0">
              <a:spcBef>
                <a:spcPts val="0"/>
              </a:spcBef>
              <a:spcAft>
                <a:spcPts val="0"/>
              </a:spcAft>
              <a:buNone/>
            </a:pPr>
            <a:r>
              <a:rPr lang="en-US" sz="3600">
                <a:solidFill>
                  <a:schemeClr val="lt1"/>
                </a:solidFill>
                <a:latin typeface="Calibri"/>
                <a:ea typeface="Calibri"/>
                <a:cs typeface="Calibri"/>
                <a:sym typeface="Calibri"/>
              </a:rPr>
              <a:t>plants and </a:t>
            </a:r>
            <a:endParaRPr/>
          </a:p>
          <a:p>
            <a:pPr marL="0" marR="0" lvl="0" indent="0" algn="l" rtl="0">
              <a:spcBef>
                <a:spcPts val="0"/>
              </a:spcBef>
              <a:spcAft>
                <a:spcPts val="0"/>
              </a:spcAft>
              <a:buNone/>
            </a:pPr>
            <a:r>
              <a:rPr lang="en-US" sz="3600">
                <a:solidFill>
                  <a:schemeClr val="lt1"/>
                </a:solidFill>
                <a:latin typeface="Calibri"/>
                <a:ea typeface="Calibri"/>
                <a:cs typeface="Calibri"/>
                <a:sym typeface="Calibri"/>
              </a:rPr>
              <a:t>animals</a:t>
            </a:r>
            <a:endParaRPr sz="3600">
              <a:solidFill>
                <a:schemeClr val="lt1"/>
              </a:solidFill>
              <a:latin typeface="Calibri"/>
              <a:ea typeface="Calibri"/>
              <a:cs typeface="Calibri"/>
              <a:sym typeface="Calibri"/>
            </a:endParaRPr>
          </a:p>
        </p:txBody>
      </p:sp>
      <p:sp>
        <p:nvSpPr>
          <p:cNvPr id="352" name="Google Shape;352;p2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 name="Google Shape;353;p2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b6edd09f0e_1_10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gb6edd09f0e_1_104"/>
          <p:cNvSpPr txBox="1"/>
          <p:nvPr/>
        </p:nvSpPr>
        <p:spPr>
          <a:xfrm>
            <a:off x="626731" y="27106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features characterize different  aquatic ecosystems and why are these ecosystems important to our environment?</a:t>
            </a:r>
            <a:endParaRPr/>
          </a:p>
        </p:txBody>
      </p:sp>
      <p:pic>
        <p:nvPicPr>
          <p:cNvPr id="130" name="Google Shape;130;gb6edd09f0e_1_104" descr="estuary01.jpg"/>
          <p:cNvPicPr preferRelativeResize="0"/>
          <p:nvPr/>
        </p:nvPicPr>
        <p:blipFill rotWithShape="1">
          <a:blip r:embed="rId4">
            <a:alphaModFix/>
          </a:blip>
          <a:srcRect/>
          <a:stretch/>
        </p:blipFill>
        <p:spPr>
          <a:xfrm>
            <a:off x="1555175" y="1883189"/>
            <a:ext cx="5784240" cy="2265494"/>
          </a:xfrm>
          <a:prstGeom prst="rect">
            <a:avLst/>
          </a:prstGeom>
          <a:noFill/>
          <a:ln>
            <a:noFill/>
          </a:ln>
        </p:spPr>
      </p:pic>
      <p:pic>
        <p:nvPicPr>
          <p:cNvPr id="131" name="Google Shape;131;gb6edd09f0e_1_104" descr="dreamstime_xl_1192218.jpg"/>
          <p:cNvPicPr preferRelativeResize="0"/>
          <p:nvPr/>
        </p:nvPicPr>
        <p:blipFill rotWithShape="1">
          <a:blip r:embed="rId5">
            <a:alphaModFix/>
          </a:blip>
          <a:srcRect/>
          <a:stretch/>
        </p:blipFill>
        <p:spPr>
          <a:xfrm>
            <a:off x="2756531" y="4254535"/>
            <a:ext cx="3621318" cy="24239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2"/>
          <p:cNvSpPr txBox="1"/>
          <p:nvPr/>
        </p:nvSpPr>
        <p:spPr>
          <a:xfrm>
            <a:off x="3576687" y="163284"/>
            <a:ext cx="13845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Marsh</a:t>
            </a:r>
            <a:endParaRPr/>
          </a:p>
        </p:txBody>
      </p:sp>
      <p:pic>
        <p:nvPicPr>
          <p:cNvPr id="360" name="Google Shape;360;p22"/>
          <p:cNvPicPr preferRelativeResize="0"/>
          <p:nvPr/>
        </p:nvPicPr>
        <p:blipFill rotWithShape="1">
          <a:blip r:embed="rId3">
            <a:alphaModFix/>
          </a:blip>
          <a:srcRect/>
          <a:stretch/>
        </p:blipFill>
        <p:spPr>
          <a:xfrm>
            <a:off x="1157747" y="1248058"/>
            <a:ext cx="6746181" cy="5624690"/>
          </a:xfrm>
          <a:prstGeom prst="rect">
            <a:avLst/>
          </a:prstGeom>
          <a:noFill/>
          <a:ln>
            <a:noFill/>
          </a:ln>
        </p:spPr>
      </p:pic>
      <p:sp>
        <p:nvSpPr>
          <p:cNvPr id="361" name="Google Shape;361;p22"/>
          <p:cNvSpPr txBox="1"/>
          <p:nvPr/>
        </p:nvSpPr>
        <p:spPr>
          <a:xfrm>
            <a:off x="1382986" y="2434813"/>
            <a:ext cx="29273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Shallow Water</a:t>
            </a:r>
            <a:endParaRPr sz="3600">
              <a:solidFill>
                <a:schemeClr val="lt1"/>
              </a:solidFill>
              <a:latin typeface="Calibri"/>
              <a:ea typeface="Calibri"/>
              <a:cs typeface="Calibri"/>
              <a:sym typeface="Calibri"/>
            </a:endParaRPr>
          </a:p>
        </p:txBody>
      </p:sp>
      <p:sp>
        <p:nvSpPr>
          <p:cNvPr id="362" name="Google Shape;362;p22"/>
          <p:cNvSpPr/>
          <p:nvPr/>
        </p:nvSpPr>
        <p:spPr>
          <a:xfrm rot="4987096">
            <a:off x="3889038" y="3020683"/>
            <a:ext cx="842652" cy="484632"/>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2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2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3"/>
          <p:cNvSpPr txBox="1"/>
          <p:nvPr/>
        </p:nvSpPr>
        <p:spPr>
          <a:xfrm>
            <a:off x="3576687" y="163284"/>
            <a:ext cx="13845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Marsh</a:t>
            </a:r>
            <a:endParaRPr/>
          </a:p>
        </p:txBody>
      </p:sp>
      <p:pic>
        <p:nvPicPr>
          <p:cNvPr id="371" name="Google Shape;371;p23"/>
          <p:cNvPicPr preferRelativeResize="0"/>
          <p:nvPr/>
        </p:nvPicPr>
        <p:blipFill rotWithShape="1">
          <a:blip r:embed="rId3">
            <a:alphaModFix/>
          </a:blip>
          <a:srcRect/>
          <a:stretch/>
        </p:blipFill>
        <p:spPr>
          <a:xfrm>
            <a:off x="1142999" y="1233310"/>
            <a:ext cx="6746181" cy="5624690"/>
          </a:xfrm>
          <a:prstGeom prst="rect">
            <a:avLst/>
          </a:prstGeom>
          <a:noFill/>
          <a:ln>
            <a:noFill/>
          </a:ln>
        </p:spPr>
      </p:pic>
      <p:sp>
        <p:nvSpPr>
          <p:cNvPr id="372" name="Google Shape;372;p23"/>
          <p:cNvSpPr txBox="1"/>
          <p:nvPr/>
        </p:nvSpPr>
        <p:spPr>
          <a:xfrm>
            <a:off x="1489908" y="2434813"/>
            <a:ext cx="20867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Few Trees</a:t>
            </a:r>
            <a:endParaRPr sz="3600">
              <a:solidFill>
                <a:schemeClr val="lt1"/>
              </a:solidFill>
              <a:latin typeface="Calibri"/>
              <a:ea typeface="Calibri"/>
              <a:cs typeface="Calibri"/>
              <a:sym typeface="Calibri"/>
            </a:endParaRPr>
          </a:p>
        </p:txBody>
      </p:sp>
      <p:sp>
        <p:nvSpPr>
          <p:cNvPr id="373" name="Google Shape;373;p23"/>
          <p:cNvSpPr/>
          <p:nvPr/>
        </p:nvSpPr>
        <p:spPr>
          <a:xfrm rot="-1018741">
            <a:off x="2888114" y="2192494"/>
            <a:ext cx="842652" cy="484632"/>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23"/>
          <p:cNvSpPr/>
          <p:nvPr/>
        </p:nvSpPr>
        <p:spPr>
          <a:xfrm rot="-1018741">
            <a:off x="4539950" y="5435228"/>
            <a:ext cx="842652" cy="484632"/>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3"/>
          <p:cNvSpPr/>
          <p:nvPr/>
        </p:nvSpPr>
        <p:spPr>
          <a:xfrm>
            <a:off x="2564805" y="5709169"/>
            <a:ext cx="162939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Grasses</a:t>
            </a:r>
            <a:endParaRPr sz="3600">
              <a:solidFill>
                <a:schemeClr val="lt1"/>
              </a:solidFill>
              <a:latin typeface="Calibri"/>
              <a:ea typeface="Calibri"/>
              <a:cs typeface="Calibri"/>
              <a:sym typeface="Calibri"/>
            </a:endParaRPr>
          </a:p>
        </p:txBody>
      </p:sp>
      <p:sp>
        <p:nvSpPr>
          <p:cNvPr id="376" name="Google Shape;376;p2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7" name="Google Shape;377;p2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4"/>
          <p:cNvSpPr txBox="1"/>
          <p:nvPr/>
        </p:nvSpPr>
        <p:spPr>
          <a:xfrm>
            <a:off x="3576687" y="163284"/>
            <a:ext cx="13845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rgbClr val="FF0000"/>
                </a:solidFill>
                <a:latin typeface="Calibri"/>
                <a:ea typeface="Calibri"/>
                <a:cs typeface="Calibri"/>
                <a:sym typeface="Calibri"/>
              </a:rPr>
              <a:t>Marsh</a:t>
            </a:r>
            <a:endParaRPr/>
          </a:p>
        </p:txBody>
      </p:sp>
      <p:pic>
        <p:nvPicPr>
          <p:cNvPr id="384" name="Google Shape;384;p24"/>
          <p:cNvPicPr preferRelativeResize="0"/>
          <p:nvPr/>
        </p:nvPicPr>
        <p:blipFill rotWithShape="1">
          <a:blip r:embed="rId3">
            <a:alphaModFix/>
          </a:blip>
          <a:srcRect/>
          <a:stretch/>
        </p:blipFill>
        <p:spPr>
          <a:xfrm>
            <a:off x="1142999" y="1233310"/>
            <a:ext cx="6746181" cy="5624690"/>
          </a:xfrm>
          <a:prstGeom prst="rect">
            <a:avLst/>
          </a:prstGeom>
          <a:noFill/>
          <a:ln>
            <a:noFill/>
          </a:ln>
        </p:spPr>
      </p:pic>
      <p:sp>
        <p:nvSpPr>
          <p:cNvPr id="385" name="Google Shape;385;p24"/>
          <p:cNvSpPr txBox="1"/>
          <p:nvPr/>
        </p:nvSpPr>
        <p:spPr>
          <a:xfrm>
            <a:off x="1740309" y="5633884"/>
            <a:ext cx="574862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and many plants and animals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2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7" name="Google Shape;387;p2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b6edd09f0e_1_718"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gb6edd09f0e_1_718"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29" descr="dreamstime_xl_33472172.jpg"/>
          <p:cNvPicPr preferRelativeResize="0"/>
          <p:nvPr/>
        </p:nvPicPr>
        <p:blipFill rotWithShape="1">
          <a:blip r:embed="rId3">
            <a:alphaModFix/>
          </a:blip>
          <a:srcRect/>
          <a:stretch/>
        </p:blipFill>
        <p:spPr>
          <a:xfrm>
            <a:off x="1764533" y="1739523"/>
            <a:ext cx="5400193" cy="4155669"/>
          </a:xfrm>
          <a:prstGeom prst="rect">
            <a:avLst/>
          </a:prstGeom>
          <a:noFill/>
          <a:ln>
            <a:noFill/>
          </a:ln>
        </p:spPr>
      </p:pic>
      <p:sp>
        <p:nvSpPr>
          <p:cNvPr id="401" name="Google Shape;401;p2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2" name="Google Shape;402;p2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b6edd09f0e_1_80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0"/>
          <p:cNvSpPr txBox="1">
            <a:spLocks noGrp="1"/>
          </p:cNvSpPr>
          <p:nvPr>
            <p:ph type="title"/>
          </p:nvPr>
        </p:nvSpPr>
        <p:spPr>
          <a:xfrm>
            <a:off x="62625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are the three main types of wetlands?</a:t>
            </a:r>
            <a:endParaRPr sz="3600"/>
          </a:p>
        </p:txBody>
      </p:sp>
      <p:pic>
        <p:nvPicPr>
          <p:cNvPr id="415" name="Google Shape;415;p30" descr="dreamstime_xl_1192218 (1).jpg"/>
          <p:cNvPicPr preferRelativeResize="0"/>
          <p:nvPr/>
        </p:nvPicPr>
        <p:blipFill rotWithShape="1">
          <a:blip r:embed="rId3">
            <a:alphaModFix/>
          </a:blip>
          <a:srcRect/>
          <a:stretch/>
        </p:blipFill>
        <p:spPr>
          <a:xfrm>
            <a:off x="1790325" y="1868262"/>
            <a:ext cx="5563360" cy="3723928"/>
          </a:xfrm>
          <a:prstGeom prst="rect">
            <a:avLst/>
          </a:prstGeom>
          <a:noFill/>
          <a:ln>
            <a:noFill/>
          </a:ln>
        </p:spPr>
      </p:pic>
      <p:sp>
        <p:nvSpPr>
          <p:cNvPr id="416" name="Google Shape;416;p30"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1"/>
          <p:cNvSpPr txBox="1">
            <a:spLocks noGrp="1"/>
          </p:cNvSpPr>
          <p:nvPr>
            <p:ph type="title"/>
          </p:nvPr>
        </p:nvSpPr>
        <p:spPr>
          <a:xfrm>
            <a:off x="735300" y="252801"/>
            <a:ext cx="8229600" cy="95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Describe the similarities and differences between swamps, bogs, and marshes.</a:t>
            </a:r>
            <a:endParaRPr sz="3600"/>
          </a:p>
        </p:txBody>
      </p:sp>
      <p:sp>
        <p:nvSpPr>
          <p:cNvPr id="423" name="Google Shape;423;p3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4" name="Google Shape;424;p31"/>
          <p:cNvPicPr preferRelativeResize="0"/>
          <p:nvPr/>
        </p:nvPicPr>
        <p:blipFill rotWithShape="1">
          <a:blip r:embed="rId4">
            <a:alphaModFix/>
          </a:blip>
          <a:srcRect/>
          <a:stretch/>
        </p:blipFill>
        <p:spPr>
          <a:xfrm>
            <a:off x="595486" y="1548588"/>
            <a:ext cx="3622179" cy="2230849"/>
          </a:xfrm>
          <a:prstGeom prst="rect">
            <a:avLst/>
          </a:prstGeom>
          <a:noFill/>
          <a:ln>
            <a:noFill/>
          </a:ln>
        </p:spPr>
      </p:pic>
      <p:pic>
        <p:nvPicPr>
          <p:cNvPr id="425" name="Google Shape;425;p31"/>
          <p:cNvPicPr preferRelativeResize="0"/>
          <p:nvPr/>
        </p:nvPicPr>
        <p:blipFill>
          <a:blip r:embed="rId5">
            <a:alphaModFix/>
          </a:blip>
          <a:stretch>
            <a:fillRect/>
          </a:stretch>
        </p:blipFill>
        <p:spPr>
          <a:xfrm>
            <a:off x="241150" y="1361900"/>
            <a:ext cx="4330850" cy="2604225"/>
          </a:xfrm>
          <a:prstGeom prst="rect">
            <a:avLst/>
          </a:prstGeom>
          <a:noFill/>
          <a:ln>
            <a:noFill/>
          </a:ln>
        </p:spPr>
      </p:pic>
      <p:pic>
        <p:nvPicPr>
          <p:cNvPr id="426" name="Google Shape;426;p31"/>
          <p:cNvPicPr preferRelativeResize="0"/>
          <p:nvPr/>
        </p:nvPicPr>
        <p:blipFill>
          <a:blip r:embed="rId5">
            <a:alphaModFix/>
          </a:blip>
          <a:stretch>
            <a:fillRect/>
          </a:stretch>
        </p:blipFill>
        <p:spPr>
          <a:xfrm>
            <a:off x="4736100" y="1361900"/>
            <a:ext cx="4269300" cy="2604225"/>
          </a:xfrm>
          <a:prstGeom prst="rect">
            <a:avLst/>
          </a:prstGeom>
          <a:noFill/>
          <a:ln>
            <a:noFill/>
          </a:ln>
        </p:spPr>
      </p:pic>
      <p:pic>
        <p:nvPicPr>
          <p:cNvPr id="427" name="Google Shape;427;p31"/>
          <p:cNvPicPr preferRelativeResize="0"/>
          <p:nvPr/>
        </p:nvPicPr>
        <p:blipFill>
          <a:blip r:embed="rId5">
            <a:alphaModFix/>
          </a:blip>
          <a:stretch>
            <a:fillRect/>
          </a:stretch>
        </p:blipFill>
        <p:spPr>
          <a:xfrm>
            <a:off x="2406575" y="4118525"/>
            <a:ext cx="4330850" cy="2604225"/>
          </a:xfrm>
          <a:prstGeom prst="rect">
            <a:avLst/>
          </a:prstGeom>
          <a:noFill/>
          <a:ln>
            <a:noFill/>
          </a:ln>
        </p:spPr>
      </p:pic>
      <p:pic>
        <p:nvPicPr>
          <p:cNvPr id="428" name="Google Shape;428;p31"/>
          <p:cNvPicPr preferRelativeResize="0"/>
          <p:nvPr/>
        </p:nvPicPr>
        <p:blipFill rotWithShape="1">
          <a:blip r:embed="rId6">
            <a:alphaModFix/>
          </a:blip>
          <a:srcRect/>
          <a:stretch/>
        </p:blipFill>
        <p:spPr>
          <a:xfrm>
            <a:off x="6002800" y="1481350"/>
            <a:ext cx="1735924" cy="2363261"/>
          </a:xfrm>
          <a:prstGeom prst="rect">
            <a:avLst/>
          </a:prstGeom>
          <a:noFill/>
          <a:ln>
            <a:noFill/>
          </a:ln>
        </p:spPr>
      </p:pic>
      <p:pic>
        <p:nvPicPr>
          <p:cNvPr id="429" name="Google Shape;429;p31"/>
          <p:cNvPicPr preferRelativeResize="0"/>
          <p:nvPr/>
        </p:nvPicPr>
        <p:blipFill rotWithShape="1">
          <a:blip r:embed="rId7">
            <a:alphaModFix/>
          </a:blip>
          <a:srcRect/>
          <a:stretch/>
        </p:blipFill>
        <p:spPr>
          <a:xfrm>
            <a:off x="3234188" y="4305225"/>
            <a:ext cx="2675615" cy="2230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e181f22bdd_0_79"/>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 wetland?</a:t>
            </a:r>
            <a:endParaRPr sz="3600"/>
          </a:p>
        </p:txBody>
      </p:sp>
      <p:sp>
        <p:nvSpPr>
          <p:cNvPr id="436" name="Google Shape;436;ge181f22bdd_0_7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ge181f22bdd_0_79" descr="dreamstime_xl_1192218 (1).jpg"/>
          <p:cNvPicPr preferRelativeResize="0"/>
          <p:nvPr/>
        </p:nvPicPr>
        <p:blipFill rotWithShape="1">
          <a:blip r:embed="rId4">
            <a:alphaModFix/>
          </a:blip>
          <a:srcRect/>
          <a:stretch/>
        </p:blipFill>
        <p:spPr>
          <a:xfrm>
            <a:off x="1192690" y="1644822"/>
            <a:ext cx="6758627" cy="4524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e181f22bdd_0_92"/>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444" name="Google Shape;444;ge181f22bdd_0_92"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b6edd09f0e_1_189"/>
          <p:cNvSpPr txBox="1"/>
          <p:nvPr/>
        </p:nvSpPr>
        <p:spPr>
          <a:xfrm>
            <a:off x="2301072" y="383361"/>
            <a:ext cx="5128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sz="1000">
              <a:solidFill>
                <a:schemeClr val="dk1"/>
              </a:solidFill>
              <a:latin typeface="Calibri"/>
              <a:ea typeface="Calibri"/>
              <a:cs typeface="Calibri"/>
              <a:sym typeface="Calibri"/>
            </a:endParaRPr>
          </a:p>
        </p:txBody>
      </p:sp>
      <p:sp>
        <p:nvSpPr>
          <p:cNvPr id="138" name="Google Shape;138;gb6edd09f0e_1_189"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 name="Google Shape;139;gb6edd09f0e_1_189"/>
          <p:cNvSpPr txBox="1"/>
          <p:nvPr/>
        </p:nvSpPr>
        <p:spPr>
          <a:xfrm>
            <a:off x="814803" y="1515933"/>
            <a:ext cx="7514400" cy="5775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Calibri"/>
              <a:buNone/>
            </a:pPr>
            <a:r>
              <a:rPr lang="en-US" sz="3300" b="1">
                <a:solidFill>
                  <a:schemeClr val="dk1"/>
                </a:solidFill>
                <a:latin typeface="Calibri"/>
                <a:ea typeface="Calibri"/>
                <a:cs typeface="Calibri"/>
                <a:sym typeface="Calibri"/>
              </a:rPr>
              <a:t>Where does all the water go?</a:t>
            </a:r>
            <a:endParaRPr sz="33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r>
              <a:rPr lang="en-US" sz="3000">
                <a:solidFill>
                  <a:schemeClr val="dk1"/>
                </a:solidFill>
                <a:latin typeface="Calibri"/>
                <a:ea typeface="Calibri"/>
                <a:cs typeface="Calibri"/>
                <a:sym typeface="Calibri"/>
              </a:rPr>
              <a:t>On the next slide is a picture of watersheds in the United States. Challenge students to consider that all water from our streams and rivers eventually makes its way to the ocean.</a:t>
            </a:r>
            <a:r>
              <a:rPr lang="en-US" sz="3000" b="1">
                <a:solidFill>
                  <a:schemeClr val="dk1"/>
                </a:solidFill>
                <a:latin typeface="Calibri"/>
                <a:ea typeface="Calibri"/>
                <a:cs typeface="Calibri"/>
                <a:sym typeface="Calibri"/>
              </a:rPr>
              <a:t> </a:t>
            </a:r>
            <a:endParaRPr sz="30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endParaRPr sz="16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r>
              <a:rPr lang="en-US" sz="3000" b="1">
                <a:solidFill>
                  <a:schemeClr val="dk1"/>
                </a:solidFill>
                <a:latin typeface="Calibri"/>
                <a:ea typeface="Calibri"/>
                <a:cs typeface="Calibri"/>
                <a:sym typeface="Calibri"/>
              </a:rPr>
              <a:t>Questions:</a:t>
            </a:r>
            <a:endParaRPr sz="30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r>
              <a:rPr lang="en-US" sz="3000">
                <a:solidFill>
                  <a:schemeClr val="dk1"/>
                </a:solidFill>
                <a:latin typeface="Calibri"/>
                <a:ea typeface="Calibri"/>
                <a:cs typeface="Calibri"/>
                <a:sym typeface="Calibri"/>
              </a:rPr>
              <a:t>What kind of habitat do you think is created when fresh water meets salt water?</a:t>
            </a:r>
            <a:endParaRPr sz="30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r>
              <a:rPr lang="en-US" sz="3000">
                <a:solidFill>
                  <a:schemeClr val="dk1"/>
                </a:solidFill>
                <a:latin typeface="Calibri"/>
                <a:ea typeface="Calibri"/>
                <a:cs typeface="Calibri"/>
                <a:sym typeface="Calibri"/>
              </a:rPr>
              <a:t>What human activities upstream could affect these habitats in a negative way?</a:t>
            </a:r>
            <a:endParaRPr sz="30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e181f22bdd_0_128"/>
          <p:cNvSpPr txBox="1">
            <a:spLocks noGrp="1"/>
          </p:cNvSpPr>
          <p:nvPr>
            <p:ph type="subTitle" idx="1"/>
          </p:nvPr>
        </p:nvSpPr>
        <p:spPr>
          <a:xfrm>
            <a:off x="1108475" y="182576"/>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Wetland</a:t>
            </a:r>
            <a:r>
              <a:rPr lang="en-US">
                <a:solidFill>
                  <a:schemeClr val="dk1"/>
                </a:solidFill>
              </a:rPr>
              <a:t>: an area that is saturated with water for at least part of the year</a:t>
            </a:r>
            <a:endParaRPr>
              <a:solidFill>
                <a:schemeClr val="dk1"/>
              </a:solidFill>
            </a:endParaRPr>
          </a:p>
        </p:txBody>
      </p:sp>
      <p:pic>
        <p:nvPicPr>
          <p:cNvPr id="451" name="Google Shape;451;ge181f22bdd_0_128" descr="dreamstime_xl_1192218 (1).jpg"/>
          <p:cNvPicPr preferRelativeResize="0"/>
          <p:nvPr/>
        </p:nvPicPr>
        <p:blipFill rotWithShape="1">
          <a:blip r:embed="rId3">
            <a:alphaModFix/>
          </a:blip>
          <a:srcRect/>
          <a:stretch/>
        </p:blipFill>
        <p:spPr>
          <a:xfrm>
            <a:off x="1192690" y="1644822"/>
            <a:ext cx="6758627" cy="4524025"/>
          </a:xfrm>
          <a:prstGeom prst="rect">
            <a:avLst/>
          </a:prstGeom>
          <a:noFill/>
          <a:ln>
            <a:noFill/>
          </a:ln>
        </p:spPr>
      </p:pic>
      <p:sp>
        <p:nvSpPr>
          <p:cNvPr id="452" name="Google Shape;452;ge181f22bdd_0_12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e181f22bdd_0_98"/>
          <p:cNvSpPr txBox="1"/>
          <p:nvPr/>
        </p:nvSpPr>
        <p:spPr>
          <a:xfrm>
            <a:off x="1766262" y="222675"/>
            <a:ext cx="56115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459" name="Google Shape;459;ge181f22bdd_0_98" descr="Laptop"/>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ge181f22bdd_0_98"/>
          <p:cNvSpPr txBox="1"/>
          <p:nvPr/>
        </p:nvSpPr>
        <p:spPr>
          <a:xfrm>
            <a:off x="2308350" y="1761900"/>
            <a:ext cx="4527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u="sng">
                <a:solidFill>
                  <a:schemeClr val="hlink"/>
                </a:solidFill>
                <a:latin typeface="Calibri"/>
                <a:ea typeface="Calibri"/>
                <a:cs typeface="Calibri"/>
                <a:sym typeface="Calibri"/>
                <a:hlinkClick r:id="rId4"/>
              </a:rPr>
              <a:t>Sensational Wetlands!</a:t>
            </a:r>
            <a:endParaRPr sz="2800">
              <a:latin typeface="Calibri"/>
              <a:ea typeface="Calibri"/>
              <a:cs typeface="Calibri"/>
              <a:sym typeface="Calibri"/>
            </a:endParaRPr>
          </a:p>
        </p:txBody>
      </p:sp>
      <p:pic>
        <p:nvPicPr>
          <p:cNvPr id="461" name="Google Shape;461;ge181f22bdd_0_98" descr="Cursor"/>
          <p:cNvPicPr preferRelativeResize="0"/>
          <p:nvPr/>
        </p:nvPicPr>
        <p:blipFill rotWithShape="1">
          <a:blip r:embed="rId5">
            <a:alphaModFix/>
          </a:blip>
          <a:srcRect/>
          <a:stretch/>
        </p:blipFill>
        <p:spPr>
          <a:xfrm rot="5400000">
            <a:off x="2308348" y="2034625"/>
            <a:ext cx="608775" cy="608775"/>
          </a:xfrm>
          <a:prstGeom prst="rect">
            <a:avLst/>
          </a:prstGeom>
          <a:noFill/>
          <a:ln>
            <a:noFill/>
          </a:ln>
        </p:spPr>
      </p:pic>
      <p:sp>
        <p:nvSpPr>
          <p:cNvPr id="462" name="Google Shape;462;ge181f22bdd_0_98"/>
          <p:cNvSpPr txBox="1"/>
          <p:nvPr/>
        </p:nvSpPr>
        <p:spPr>
          <a:xfrm>
            <a:off x="1265700" y="2569913"/>
            <a:ext cx="6612600" cy="2770500"/>
          </a:xfrm>
          <a:prstGeom prst="rect">
            <a:avLst/>
          </a:prstGeom>
          <a:noFill/>
          <a:ln>
            <a:noFill/>
          </a:ln>
        </p:spPr>
        <p:txBody>
          <a:bodyPr spcFirstLastPara="1" wrap="square" lIns="91425" tIns="91425" rIns="91425" bIns="91425" anchor="t" anchorCtr="0">
            <a:spAutoFit/>
          </a:bodyPr>
          <a:lstStyle/>
          <a:p>
            <a:pPr marL="0" lvl="0" indent="0" algn="ctr" rtl="0">
              <a:spcBef>
                <a:spcPts val="480"/>
              </a:spcBef>
              <a:spcAft>
                <a:spcPts val="0"/>
              </a:spcAft>
              <a:buNone/>
            </a:pPr>
            <a:r>
              <a:rPr lang="en-US" sz="2400">
                <a:solidFill>
                  <a:schemeClr val="dk1"/>
                </a:solidFill>
                <a:latin typeface="Calibri"/>
                <a:ea typeface="Calibri"/>
                <a:cs typeface="Calibri"/>
                <a:sym typeface="Calibri"/>
              </a:rPr>
              <a:t>The resource linked above includes instructions for a teacher-led demonstration of wetland structure. Students will be able to differentiate wetlands from others habitats and list some plants and animals that live in wetlands. They will also learn about the different definitions that different groups of professionals use to describe wetlands. </a:t>
            </a:r>
            <a:endParaRPr sz="19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e181f22bdd_0_10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ge181f22bdd_0_107"/>
          <p:cNvSpPr txBox="1"/>
          <p:nvPr/>
        </p:nvSpPr>
        <p:spPr>
          <a:xfrm>
            <a:off x="626731" y="27106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features characterize different  aquatic ecosystems and why are these ecosystems important to our environment?</a:t>
            </a:r>
            <a:endParaRPr/>
          </a:p>
        </p:txBody>
      </p:sp>
      <p:pic>
        <p:nvPicPr>
          <p:cNvPr id="470" name="Google Shape;470;ge181f22bdd_0_107" descr="estuary01.jpg"/>
          <p:cNvPicPr preferRelativeResize="0"/>
          <p:nvPr/>
        </p:nvPicPr>
        <p:blipFill rotWithShape="1">
          <a:blip r:embed="rId4">
            <a:alphaModFix/>
          </a:blip>
          <a:srcRect/>
          <a:stretch/>
        </p:blipFill>
        <p:spPr>
          <a:xfrm>
            <a:off x="1555175" y="1883189"/>
            <a:ext cx="5784240" cy="2265494"/>
          </a:xfrm>
          <a:prstGeom prst="rect">
            <a:avLst/>
          </a:prstGeom>
          <a:noFill/>
          <a:ln>
            <a:noFill/>
          </a:ln>
        </p:spPr>
      </p:pic>
      <p:pic>
        <p:nvPicPr>
          <p:cNvPr id="471" name="Google Shape;471;ge181f22bdd_0_107" descr="dreamstime_xl_1192218.jpg"/>
          <p:cNvPicPr preferRelativeResize="0"/>
          <p:nvPr/>
        </p:nvPicPr>
        <p:blipFill rotWithShape="1">
          <a:blip r:embed="rId5">
            <a:alphaModFix/>
          </a:blip>
          <a:srcRect/>
          <a:stretch/>
        </p:blipFill>
        <p:spPr>
          <a:xfrm>
            <a:off x="2756531" y="4254535"/>
            <a:ext cx="3621318" cy="24239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ge181f22bdd_0_115"/>
          <p:cNvPicPr preferRelativeResize="0"/>
          <p:nvPr/>
        </p:nvPicPr>
        <p:blipFill rotWithShape="1">
          <a:blip r:embed="rId3">
            <a:alphaModFix/>
          </a:blip>
          <a:srcRect/>
          <a:stretch/>
        </p:blipFill>
        <p:spPr>
          <a:xfrm>
            <a:off x="0" y="0"/>
            <a:ext cx="9143071" cy="6858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grpSp>
        <p:nvGrpSpPr>
          <p:cNvPr id="492" name="Google Shape;492;ge181f22bdd_0_137"/>
          <p:cNvGrpSpPr/>
          <p:nvPr/>
        </p:nvGrpSpPr>
        <p:grpSpPr>
          <a:xfrm>
            <a:off x="1505008" y="297180"/>
            <a:ext cx="5828913" cy="6263098"/>
            <a:chOff x="814636" y="0"/>
            <a:chExt cx="5828913" cy="6263098"/>
          </a:xfrm>
        </p:grpSpPr>
        <p:sp>
          <p:nvSpPr>
            <p:cNvPr id="493" name="Google Shape;493;ge181f22bdd_0_137"/>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ge181f22bdd_0_137"/>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495" name="Google Shape;495;ge181f22bdd_0_137"/>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e181f22bdd_0_137"/>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e181f22bdd_0_137"/>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498" name="Google Shape;498;ge181f22bdd_0_137"/>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ge181f22bdd_0_137"/>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ge181f22bdd_0_137"/>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501" name="Google Shape;501;ge181f22bdd_0_137"/>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e181f22bdd_0_137"/>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ge181f22bdd_0_137"/>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504" name="Google Shape;504;ge181f22bdd_0_137"/>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ge181f22bdd_0_137"/>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e181f22bdd_0_137"/>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507" name="Google Shape;507;ge181f22bdd_0_137"/>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ge181f22bdd_0_137"/>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e181f22bdd_0_137"/>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Extension/</a:t>
              </a:r>
              <a:r>
                <a:rPr lang="en-US" sz="2800" b="0" i="0" u="none" strike="noStrike" cap="none">
                  <a:solidFill>
                    <a:schemeClr val="lt1"/>
                  </a:solidFill>
                  <a:latin typeface="Calibri"/>
                  <a:ea typeface="Calibri"/>
                  <a:cs typeface="Calibri"/>
                  <a:sym typeface="Calibri"/>
                </a:rPr>
                <a:t>Simulation</a:t>
              </a:r>
              <a:r>
                <a:rPr lang="en-US" sz="2800">
                  <a:solidFill>
                    <a:schemeClr val="lt1"/>
                  </a:solidFill>
                  <a:latin typeface="Calibri"/>
                  <a:ea typeface="Calibri"/>
                  <a:cs typeface="Calibri"/>
                  <a:sym typeface="Calibri"/>
                </a:rPr>
                <a:t> </a:t>
              </a:r>
              <a:r>
                <a:rPr lang="en-US" sz="2800" b="0" i="0" u="none" strike="noStrike" cap="none">
                  <a:solidFill>
                    <a:schemeClr val="lt1"/>
                  </a:solidFill>
                  <a:latin typeface="Calibri"/>
                  <a:ea typeface="Calibri"/>
                  <a:cs typeface="Calibri"/>
                  <a:sym typeface="Calibri"/>
                </a:rPr>
                <a:t>Activity</a:t>
              </a:r>
              <a:endParaRPr/>
            </a:p>
          </p:txBody>
        </p:sp>
        <p:sp>
          <p:nvSpPr>
            <p:cNvPr id="510" name="Google Shape;510;ge181f22bdd_0_137"/>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1" name="Google Shape;511;ge181f22bdd_0_137"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12" name="Google Shape;512;ge181f22bdd_0_137"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13" name="Google Shape;513;ge181f22bdd_0_137"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14" name="Google Shape;514;ge181f22bdd_0_137"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15" name="Google Shape;515;ge181f22bdd_0_137"/>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6" name="Google Shape;516;ge181f22bdd_0_137"/>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e181f22bdd_0_166"/>
          <p:cNvSpPr txBox="1">
            <a:spLocks noGrp="1"/>
          </p:cNvSpPr>
          <p:nvPr>
            <p:ph type="ctrTitle"/>
          </p:nvPr>
        </p:nvSpPr>
        <p:spPr>
          <a:xfrm>
            <a:off x="685800" y="394977"/>
            <a:ext cx="7772400" cy="1049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Estuary</a:t>
            </a:r>
            <a:endParaRPr sz="5400"/>
          </a:p>
        </p:txBody>
      </p:sp>
      <p:sp>
        <p:nvSpPr>
          <p:cNvPr id="523" name="Google Shape;523;ge181f22bdd_0_166"/>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4" name="Google Shape;524;ge181f22bdd_0_166"/>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pic>
        <p:nvPicPr>
          <p:cNvPr id="525" name="Google Shape;525;ge181f22bdd_0_166" descr="estuary01.jpg"/>
          <p:cNvPicPr preferRelativeResize="0"/>
          <p:nvPr/>
        </p:nvPicPr>
        <p:blipFill rotWithShape="1">
          <a:blip r:embed="rId3">
            <a:alphaModFix/>
          </a:blip>
          <a:srcRect/>
          <a:stretch/>
        </p:blipFill>
        <p:spPr>
          <a:xfrm>
            <a:off x="230527" y="1979751"/>
            <a:ext cx="8682950" cy="34008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e181f22bdd_0_17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ge181f22bdd_0_174"/>
          <p:cNvSpPr txBox="1"/>
          <p:nvPr/>
        </p:nvSpPr>
        <p:spPr>
          <a:xfrm>
            <a:off x="626731" y="27106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features characterize different  aquatic ecosystems and why are these ecosystems important to our environment?</a:t>
            </a:r>
            <a:endParaRPr/>
          </a:p>
        </p:txBody>
      </p:sp>
      <p:pic>
        <p:nvPicPr>
          <p:cNvPr id="533" name="Google Shape;533;ge181f22bdd_0_174" descr="estuary01.jpg"/>
          <p:cNvPicPr preferRelativeResize="0"/>
          <p:nvPr/>
        </p:nvPicPr>
        <p:blipFill rotWithShape="1">
          <a:blip r:embed="rId4">
            <a:alphaModFix/>
          </a:blip>
          <a:srcRect/>
          <a:stretch/>
        </p:blipFill>
        <p:spPr>
          <a:xfrm>
            <a:off x="1555175" y="1883189"/>
            <a:ext cx="5784240" cy="2265494"/>
          </a:xfrm>
          <a:prstGeom prst="rect">
            <a:avLst/>
          </a:prstGeom>
          <a:noFill/>
          <a:ln>
            <a:noFill/>
          </a:ln>
        </p:spPr>
      </p:pic>
      <p:pic>
        <p:nvPicPr>
          <p:cNvPr id="534" name="Google Shape;534;ge181f22bdd_0_174" descr="dreamstime_xl_1192218.jpg"/>
          <p:cNvPicPr preferRelativeResize="0"/>
          <p:nvPr/>
        </p:nvPicPr>
        <p:blipFill rotWithShape="1">
          <a:blip r:embed="rId5">
            <a:alphaModFix/>
          </a:blip>
          <a:srcRect/>
          <a:stretch/>
        </p:blipFill>
        <p:spPr>
          <a:xfrm>
            <a:off x="2756531" y="4254535"/>
            <a:ext cx="3621318" cy="242398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e181f22bdd_0_195"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e181f22bdd_0_20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ge181f22bdd_0_200"/>
          <p:cNvSpPr txBox="1"/>
          <p:nvPr/>
        </p:nvSpPr>
        <p:spPr>
          <a:xfrm>
            <a:off x="849600" y="279475"/>
            <a:ext cx="79812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b="1" u="sng">
                <a:latin typeface="Calibri"/>
                <a:ea typeface="Calibri"/>
                <a:cs typeface="Calibri"/>
                <a:sym typeface="Calibri"/>
              </a:rPr>
              <a:t>Aquifer:</a:t>
            </a:r>
            <a:r>
              <a:rPr lang="en-US" sz="3500">
                <a:latin typeface="Calibri"/>
                <a:ea typeface="Calibri"/>
                <a:cs typeface="Calibri"/>
                <a:sym typeface="Calibri"/>
              </a:rPr>
              <a:t> water stored under the ground</a:t>
            </a:r>
            <a:endParaRPr sz="3500">
              <a:latin typeface="Calibri"/>
              <a:ea typeface="Calibri"/>
              <a:cs typeface="Calibri"/>
              <a:sym typeface="Calibri"/>
            </a:endParaRPr>
          </a:p>
        </p:txBody>
      </p:sp>
      <p:pic>
        <p:nvPicPr>
          <p:cNvPr id="548" name="Google Shape;548;ge181f22bdd_0_200"/>
          <p:cNvPicPr preferRelativeResize="0"/>
          <p:nvPr/>
        </p:nvPicPr>
        <p:blipFill>
          <a:blip r:embed="rId4">
            <a:alphaModFix/>
          </a:blip>
          <a:stretch>
            <a:fillRect/>
          </a:stretch>
        </p:blipFill>
        <p:spPr>
          <a:xfrm>
            <a:off x="680388" y="1786201"/>
            <a:ext cx="7783224" cy="4397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b6edd09f0e_1_353"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146" name="Google Shape;146;gb6edd09f0e_1_353"/>
          <p:cNvPicPr preferRelativeResize="0"/>
          <p:nvPr/>
        </p:nvPicPr>
        <p:blipFill>
          <a:blip r:embed="rId4">
            <a:alphaModFix/>
          </a:blip>
          <a:stretch>
            <a:fillRect/>
          </a:stretch>
        </p:blipFill>
        <p:spPr>
          <a:xfrm>
            <a:off x="550650" y="822375"/>
            <a:ext cx="8042700" cy="5688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ge181f22bdd_0_207" descr="Water_Drop.jpg"/>
          <p:cNvPicPr preferRelativeResize="0"/>
          <p:nvPr/>
        </p:nvPicPr>
        <p:blipFill rotWithShape="1">
          <a:blip r:embed="rId3">
            <a:alphaModFix/>
          </a:blip>
          <a:srcRect/>
          <a:stretch/>
        </p:blipFill>
        <p:spPr>
          <a:xfrm>
            <a:off x="3292914" y="1432536"/>
            <a:ext cx="2963101" cy="5425467"/>
          </a:xfrm>
          <a:prstGeom prst="rect">
            <a:avLst/>
          </a:prstGeom>
          <a:noFill/>
          <a:ln>
            <a:noFill/>
          </a:ln>
        </p:spPr>
      </p:pic>
      <p:pic>
        <p:nvPicPr>
          <p:cNvPr id="555" name="Google Shape;555;ge181f22bdd_0_207" descr="Salt.jpg"/>
          <p:cNvPicPr preferRelativeResize="0"/>
          <p:nvPr/>
        </p:nvPicPr>
        <p:blipFill rotWithShape="1">
          <a:blip r:embed="rId4">
            <a:alphaModFix amt="63000"/>
          </a:blip>
          <a:srcRect/>
          <a:stretch/>
        </p:blipFill>
        <p:spPr>
          <a:xfrm>
            <a:off x="2887990" y="1936225"/>
            <a:ext cx="3268925" cy="4921776"/>
          </a:xfrm>
          <a:prstGeom prst="rect">
            <a:avLst/>
          </a:prstGeom>
          <a:noFill/>
          <a:ln>
            <a:noFill/>
          </a:ln>
        </p:spPr>
      </p:pic>
      <p:sp>
        <p:nvSpPr>
          <p:cNvPr id="556" name="Google Shape;556;ge181f22bdd_0_207"/>
          <p:cNvSpPr txBox="1"/>
          <p:nvPr/>
        </p:nvSpPr>
        <p:spPr>
          <a:xfrm>
            <a:off x="969175" y="263700"/>
            <a:ext cx="78051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u="sng">
                <a:solidFill>
                  <a:schemeClr val="dk1"/>
                </a:solidFill>
                <a:latin typeface="Calibri"/>
                <a:ea typeface="Calibri"/>
                <a:cs typeface="Calibri"/>
                <a:sym typeface="Calibri"/>
              </a:rPr>
              <a:t>Salinity:</a:t>
            </a:r>
            <a:r>
              <a:rPr lang="en-US" sz="3500">
                <a:solidFill>
                  <a:schemeClr val="dk1"/>
                </a:solidFill>
                <a:latin typeface="Calibri"/>
                <a:ea typeface="Calibri"/>
                <a:cs typeface="Calibri"/>
                <a:sym typeface="Calibri"/>
              </a:rPr>
              <a:t> the amount of salt in water</a:t>
            </a:r>
            <a:endParaRPr sz="3500">
              <a:solidFill>
                <a:schemeClr val="dk1"/>
              </a:solidFill>
              <a:latin typeface="Calibri"/>
              <a:ea typeface="Calibri"/>
              <a:cs typeface="Calibri"/>
              <a:sym typeface="Calibri"/>
            </a:endParaRPr>
          </a:p>
        </p:txBody>
      </p:sp>
      <p:sp>
        <p:nvSpPr>
          <p:cNvPr id="557" name="Google Shape;557;ge181f22bdd_0_207" descr="Rewind"/>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ge181f22bdd_0_215" descr="Underwater Freshwater.jpg"/>
          <p:cNvPicPr preferRelativeResize="0"/>
          <p:nvPr/>
        </p:nvPicPr>
        <p:blipFill rotWithShape="1">
          <a:blip r:embed="rId3">
            <a:alphaModFix/>
          </a:blip>
          <a:srcRect/>
          <a:stretch/>
        </p:blipFill>
        <p:spPr>
          <a:xfrm>
            <a:off x="4538107" y="3695658"/>
            <a:ext cx="4486375" cy="2990917"/>
          </a:xfrm>
          <a:prstGeom prst="rect">
            <a:avLst/>
          </a:prstGeom>
          <a:noFill/>
          <a:ln>
            <a:noFill/>
          </a:ln>
        </p:spPr>
      </p:pic>
      <p:pic>
        <p:nvPicPr>
          <p:cNvPr id="564" name="Google Shape;564;ge181f22bdd_0_215" descr="Coral Reef.jpg"/>
          <p:cNvPicPr preferRelativeResize="0"/>
          <p:nvPr/>
        </p:nvPicPr>
        <p:blipFill rotWithShape="1">
          <a:blip r:embed="rId4">
            <a:alphaModFix/>
          </a:blip>
          <a:srcRect/>
          <a:stretch/>
        </p:blipFill>
        <p:spPr>
          <a:xfrm>
            <a:off x="1377028" y="276487"/>
            <a:ext cx="4448404" cy="2928990"/>
          </a:xfrm>
          <a:prstGeom prst="rect">
            <a:avLst/>
          </a:prstGeom>
          <a:noFill/>
          <a:ln>
            <a:noFill/>
          </a:ln>
        </p:spPr>
      </p:pic>
      <p:sp>
        <p:nvSpPr>
          <p:cNvPr id="565" name="Google Shape;565;ge181f22bdd_0_215"/>
          <p:cNvSpPr txBox="1"/>
          <p:nvPr/>
        </p:nvSpPr>
        <p:spPr>
          <a:xfrm>
            <a:off x="6724520" y="276485"/>
            <a:ext cx="2419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Ocean has Salt Water</a:t>
            </a:r>
            <a:endParaRPr sz="2000">
              <a:solidFill>
                <a:schemeClr val="dk1"/>
              </a:solidFill>
              <a:latin typeface="Calibri"/>
              <a:ea typeface="Calibri"/>
              <a:cs typeface="Calibri"/>
              <a:sym typeface="Calibri"/>
            </a:endParaRPr>
          </a:p>
        </p:txBody>
      </p:sp>
      <p:cxnSp>
        <p:nvCxnSpPr>
          <p:cNvPr id="566" name="Google Shape;566;ge181f22bdd_0_215"/>
          <p:cNvCxnSpPr/>
          <p:nvPr/>
        </p:nvCxnSpPr>
        <p:spPr>
          <a:xfrm flipH="1">
            <a:off x="5825428" y="676679"/>
            <a:ext cx="899100" cy="570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50"/>
              </a:srgbClr>
            </a:outerShdw>
          </a:effectLst>
        </p:spPr>
      </p:cxnSp>
      <p:sp>
        <p:nvSpPr>
          <p:cNvPr id="567" name="Google Shape;567;ge181f22bdd_0_215"/>
          <p:cNvSpPr txBox="1"/>
          <p:nvPr/>
        </p:nvSpPr>
        <p:spPr>
          <a:xfrm>
            <a:off x="1864894" y="3695658"/>
            <a:ext cx="24672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Freshwater does </a:t>
            </a:r>
            <a:r>
              <a:rPr lang="en-US" sz="2000" b="1">
                <a:solidFill>
                  <a:srgbClr val="FF0000"/>
                </a:solidFill>
                <a:latin typeface="Calibri"/>
                <a:ea typeface="Calibri"/>
                <a:cs typeface="Calibri"/>
                <a:sym typeface="Calibri"/>
              </a:rPr>
              <a:t>NOT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contain salt</a:t>
            </a:r>
            <a:endParaRPr sz="2000">
              <a:solidFill>
                <a:schemeClr val="dk1"/>
              </a:solidFill>
              <a:latin typeface="Calibri"/>
              <a:ea typeface="Calibri"/>
              <a:cs typeface="Calibri"/>
              <a:sym typeface="Calibri"/>
            </a:endParaRPr>
          </a:p>
        </p:txBody>
      </p:sp>
      <p:cxnSp>
        <p:nvCxnSpPr>
          <p:cNvPr id="568" name="Google Shape;568;ge181f22bdd_0_215"/>
          <p:cNvCxnSpPr/>
          <p:nvPr/>
        </p:nvCxnSpPr>
        <p:spPr>
          <a:xfrm>
            <a:off x="3491762" y="4403544"/>
            <a:ext cx="946500" cy="4908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50"/>
              </a:srgbClr>
            </a:outerShdw>
          </a:effectLst>
        </p:spPr>
      </p:cxnSp>
      <p:sp>
        <p:nvSpPr>
          <p:cNvPr id="569" name="Google Shape;569;ge181f22bdd_0_215" descr="Rewind"/>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e181f22bdd_0_253"/>
          <p:cNvSpPr txBox="1">
            <a:spLocks noGrp="1"/>
          </p:cNvSpPr>
          <p:nvPr>
            <p:ph type="subTitle" idx="1"/>
          </p:nvPr>
        </p:nvSpPr>
        <p:spPr>
          <a:xfrm>
            <a:off x="1108475" y="182576"/>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Wetland</a:t>
            </a:r>
            <a:r>
              <a:rPr lang="en-US">
                <a:solidFill>
                  <a:schemeClr val="dk1"/>
                </a:solidFill>
              </a:rPr>
              <a:t>: an area that is saturated with water for at least part of the year</a:t>
            </a:r>
            <a:endParaRPr>
              <a:solidFill>
                <a:schemeClr val="dk1"/>
              </a:solidFill>
            </a:endParaRPr>
          </a:p>
        </p:txBody>
      </p:sp>
      <p:pic>
        <p:nvPicPr>
          <p:cNvPr id="576" name="Google Shape;576;ge181f22bdd_0_253" descr="dreamstime_xl_1192218 (1).jpg"/>
          <p:cNvPicPr preferRelativeResize="0"/>
          <p:nvPr/>
        </p:nvPicPr>
        <p:blipFill rotWithShape="1">
          <a:blip r:embed="rId3">
            <a:alphaModFix/>
          </a:blip>
          <a:srcRect/>
          <a:stretch/>
        </p:blipFill>
        <p:spPr>
          <a:xfrm>
            <a:off x="1192690" y="1644822"/>
            <a:ext cx="6758627" cy="4524025"/>
          </a:xfrm>
          <a:prstGeom prst="rect">
            <a:avLst/>
          </a:prstGeom>
          <a:noFill/>
          <a:ln>
            <a:noFill/>
          </a:ln>
        </p:spPr>
      </p:pic>
      <p:sp>
        <p:nvSpPr>
          <p:cNvPr id="577" name="Google Shape;577;ge181f22bdd_0_25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e181f22bdd_0_22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e181f22bdd_0_231"/>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aquifer?</a:t>
            </a:r>
            <a:endParaRPr sz="3600"/>
          </a:p>
        </p:txBody>
      </p:sp>
      <p:sp>
        <p:nvSpPr>
          <p:cNvPr id="590" name="Google Shape;590;ge181f22bdd_0_23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1" name="Google Shape;591;ge181f22bdd_0_231"/>
          <p:cNvPicPr preferRelativeResize="0"/>
          <p:nvPr/>
        </p:nvPicPr>
        <p:blipFill>
          <a:blip r:embed="rId4">
            <a:alphaModFix/>
          </a:blip>
          <a:stretch>
            <a:fillRect/>
          </a:stretch>
        </p:blipFill>
        <p:spPr>
          <a:xfrm>
            <a:off x="680388" y="1786201"/>
            <a:ext cx="7783224" cy="43970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e181f22bdd_0_238"/>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salinity?</a:t>
            </a:r>
            <a:endParaRPr sz="3600"/>
          </a:p>
        </p:txBody>
      </p:sp>
      <p:sp>
        <p:nvSpPr>
          <p:cNvPr id="598" name="Google Shape;598;ge181f22bdd_0_23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9" name="Google Shape;599;ge181f22bdd_0_238" descr="Water_Drop.jpg"/>
          <p:cNvPicPr preferRelativeResize="0"/>
          <p:nvPr/>
        </p:nvPicPr>
        <p:blipFill rotWithShape="1">
          <a:blip r:embed="rId4">
            <a:alphaModFix/>
          </a:blip>
          <a:srcRect/>
          <a:stretch/>
        </p:blipFill>
        <p:spPr>
          <a:xfrm>
            <a:off x="3292914" y="1432536"/>
            <a:ext cx="2963101" cy="5425467"/>
          </a:xfrm>
          <a:prstGeom prst="rect">
            <a:avLst/>
          </a:prstGeom>
          <a:noFill/>
          <a:ln>
            <a:noFill/>
          </a:ln>
        </p:spPr>
      </p:pic>
      <p:pic>
        <p:nvPicPr>
          <p:cNvPr id="600" name="Google Shape;600;ge181f22bdd_0_238" descr="Salt.jpg"/>
          <p:cNvPicPr preferRelativeResize="0"/>
          <p:nvPr/>
        </p:nvPicPr>
        <p:blipFill rotWithShape="1">
          <a:blip r:embed="rId5">
            <a:alphaModFix amt="63000"/>
          </a:blip>
          <a:srcRect/>
          <a:stretch/>
        </p:blipFill>
        <p:spPr>
          <a:xfrm>
            <a:off x="2887990" y="1936225"/>
            <a:ext cx="3268925" cy="49217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e181f22bdd_0_246"/>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 wetland?</a:t>
            </a:r>
            <a:endParaRPr sz="3600"/>
          </a:p>
        </p:txBody>
      </p:sp>
      <p:sp>
        <p:nvSpPr>
          <p:cNvPr id="607" name="Google Shape;607;ge181f22bdd_0_24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8" name="Google Shape;608;ge181f22bdd_0_246" descr="dreamstime_xl_1192218 (1).jpg"/>
          <p:cNvPicPr preferRelativeResize="0"/>
          <p:nvPr/>
        </p:nvPicPr>
        <p:blipFill rotWithShape="1">
          <a:blip r:embed="rId4">
            <a:alphaModFix/>
          </a:blip>
          <a:srcRect/>
          <a:stretch/>
        </p:blipFill>
        <p:spPr>
          <a:xfrm>
            <a:off x="1192690" y="1644822"/>
            <a:ext cx="6758627" cy="4524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b6edd09f0e_1_885"/>
          <p:cNvSpPr txBox="1"/>
          <p:nvPr/>
        </p:nvSpPr>
        <p:spPr>
          <a:xfrm>
            <a:off x="2650352" y="1016025"/>
            <a:ext cx="38433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Estuary</a:t>
            </a:r>
            <a:endParaRPr sz="6600" b="1">
              <a:solidFill>
                <a:schemeClr val="dk1"/>
              </a:solidFill>
              <a:latin typeface="Calibri"/>
              <a:ea typeface="Calibri"/>
              <a:cs typeface="Calibri"/>
              <a:sym typeface="Calibri"/>
            </a:endParaRPr>
          </a:p>
        </p:txBody>
      </p:sp>
      <p:sp>
        <p:nvSpPr>
          <p:cNvPr id="615" name="Google Shape;615;gb6edd09f0e_1_885"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6" name="Google Shape;616;gb6edd09f0e_1_88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4"/>
          <p:cNvSpPr txBox="1">
            <a:spLocks noGrp="1"/>
          </p:cNvSpPr>
          <p:nvPr>
            <p:ph type="subTitle" idx="1"/>
          </p:nvPr>
        </p:nvSpPr>
        <p:spPr>
          <a:xfrm>
            <a:off x="1198725" y="291629"/>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sz="3500" b="1" u="sng">
                <a:solidFill>
                  <a:schemeClr val="dk1"/>
                </a:solidFill>
              </a:rPr>
              <a:t>Estuary</a:t>
            </a:r>
            <a:r>
              <a:rPr lang="en-US" sz="3500">
                <a:solidFill>
                  <a:schemeClr val="dk1"/>
                </a:solidFill>
              </a:rPr>
              <a:t>: partially enclosed body of water formed where a river flows into an ocean </a:t>
            </a:r>
            <a:endParaRPr sz="3500">
              <a:solidFill>
                <a:schemeClr val="dk1"/>
              </a:solidFill>
            </a:endParaRPr>
          </a:p>
        </p:txBody>
      </p:sp>
      <p:pic>
        <p:nvPicPr>
          <p:cNvPr id="622" name="Google Shape;622;p34" descr="estuary01.jpg"/>
          <p:cNvPicPr preferRelativeResize="0"/>
          <p:nvPr/>
        </p:nvPicPr>
        <p:blipFill rotWithShape="1">
          <a:blip r:embed="rId3">
            <a:alphaModFix/>
          </a:blip>
          <a:srcRect/>
          <a:stretch/>
        </p:blipFill>
        <p:spPr>
          <a:xfrm>
            <a:off x="408989" y="2357251"/>
            <a:ext cx="8326025" cy="3261025"/>
          </a:xfrm>
          <a:prstGeom prst="rect">
            <a:avLst/>
          </a:prstGeom>
          <a:noFill/>
          <a:ln>
            <a:noFill/>
          </a:ln>
        </p:spPr>
      </p:pic>
      <p:sp>
        <p:nvSpPr>
          <p:cNvPr id="623" name="Google Shape;623;p3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 name="Google Shape;624;p3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e181f22bdd_0_26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b6edd09f0e_1_364"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e181f22bdd_0_267"/>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an estuary?</a:t>
            </a:r>
            <a:endParaRPr sz="3600"/>
          </a:p>
        </p:txBody>
      </p:sp>
      <p:sp>
        <p:nvSpPr>
          <p:cNvPr id="637" name="Google Shape;637;ge181f22bdd_0_26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8" name="Google Shape;638;ge181f22bdd_0_267" descr="estuary01.jpg"/>
          <p:cNvPicPr preferRelativeResize="0"/>
          <p:nvPr/>
        </p:nvPicPr>
        <p:blipFill rotWithShape="1">
          <a:blip r:embed="rId4">
            <a:alphaModFix/>
          </a:blip>
          <a:srcRect/>
          <a:stretch/>
        </p:blipFill>
        <p:spPr>
          <a:xfrm>
            <a:off x="408989" y="2357251"/>
            <a:ext cx="8326025" cy="32610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3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645" name="Google Shape;645;p3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e181f22bdd_0_276"/>
          <p:cNvSpPr txBox="1">
            <a:spLocks noGrp="1"/>
          </p:cNvSpPr>
          <p:nvPr>
            <p:ph type="subTitle" idx="1"/>
          </p:nvPr>
        </p:nvSpPr>
        <p:spPr>
          <a:xfrm>
            <a:off x="583950" y="291625"/>
            <a:ext cx="8387100" cy="12861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sz="3500" b="1" u="sng">
                <a:solidFill>
                  <a:schemeClr val="dk1"/>
                </a:solidFill>
              </a:rPr>
              <a:t>Estuary</a:t>
            </a:r>
            <a:r>
              <a:rPr lang="en-US" sz="3500">
                <a:solidFill>
                  <a:schemeClr val="dk1"/>
                </a:solidFill>
              </a:rPr>
              <a:t>: partially enclosed body of water formed where a </a:t>
            </a:r>
            <a:r>
              <a:rPr lang="en-US" b="1">
                <a:solidFill>
                  <a:srgbClr val="8CB3E3"/>
                </a:solidFill>
              </a:rPr>
              <a:t>river </a:t>
            </a:r>
            <a:r>
              <a:rPr lang="en-US" sz="3500">
                <a:solidFill>
                  <a:schemeClr val="dk1"/>
                </a:solidFill>
              </a:rPr>
              <a:t>flows into an </a:t>
            </a:r>
            <a:r>
              <a:rPr lang="en-US" b="1">
                <a:solidFill>
                  <a:srgbClr val="17365D"/>
                </a:solidFill>
              </a:rPr>
              <a:t>ocean</a:t>
            </a:r>
            <a:endParaRPr sz="3500">
              <a:solidFill>
                <a:schemeClr val="dk1"/>
              </a:solidFill>
            </a:endParaRPr>
          </a:p>
        </p:txBody>
      </p:sp>
      <p:pic>
        <p:nvPicPr>
          <p:cNvPr id="651" name="Google Shape;651;ge181f22bdd_0_276" descr="estuary01.jpg"/>
          <p:cNvPicPr preferRelativeResize="0"/>
          <p:nvPr/>
        </p:nvPicPr>
        <p:blipFill rotWithShape="1">
          <a:blip r:embed="rId3">
            <a:alphaModFix/>
          </a:blip>
          <a:srcRect/>
          <a:stretch/>
        </p:blipFill>
        <p:spPr>
          <a:xfrm>
            <a:off x="408976" y="2063626"/>
            <a:ext cx="8326025" cy="3261025"/>
          </a:xfrm>
          <a:prstGeom prst="rect">
            <a:avLst/>
          </a:prstGeom>
          <a:noFill/>
          <a:ln>
            <a:noFill/>
          </a:ln>
        </p:spPr>
      </p:pic>
      <p:sp>
        <p:nvSpPr>
          <p:cNvPr id="652" name="Google Shape;652;ge181f22bdd_0_27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ge181f22bdd_0_276"/>
          <p:cNvSpPr/>
          <p:nvPr/>
        </p:nvSpPr>
        <p:spPr>
          <a:xfrm>
            <a:off x="583937" y="2866125"/>
            <a:ext cx="3467400" cy="735300"/>
          </a:xfrm>
          <a:prstGeom prst="ellipse">
            <a:avLst/>
          </a:prstGeom>
          <a:noFill/>
          <a:ln w="76200" cap="flat" cmpd="sng">
            <a:solidFill>
              <a:srgbClr val="8CB3E3"/>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ge181f22bdd_0_276"/>
          <p:cNvSpPr/>
          <p:nvPr/>
        </p:nvSpPr>
        <p:spPr>
          <a:xfrm>
            <a:off x="5817013" y="2206753"/>
            <a:ext cx="2554800" cy="2649300"/>
          </a:xfrm>
          <a:prstGeom prst="ellipse">
            <a:avLst/>
          </a:prstGeom>
          <a:noFill/>
          <a:ln w="76200"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e181f22bdd_0_285"/>
          <p:cNvSpPr txBox="1">
            <a:spLocks noGrp="1"/>
          </p:cNvSpPr>
          <p:nvPr>
            <p:ph type="subTitle" idx="1"/>
          </p:nvPr>
        </p:nvSpPr>
        <p:spPr>
          <a:xfrm>
            <a:off x="583950" y="291625"/>
            <a:ext cx="8387100" cy="12861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sz="3500" b="1" u="sng">
                <a:solidFill>
                  <a:schemeClr val="dk1"/>
                </a:solidFill>
              </a:rPr>
              <a:t>Estuary</a:t>
            </a:r>
            <a:r>
              <a:rPr lang="en-US" sz="3500">
                <a:solidFill>
                  <a:schemeClr val="dk1"/>
                </a:solidFill>
              </a:rPr>
              <a:t>: partially enclosed body of water formed where a </a:t>
            </a:r>
            <a:r>
              <a:rPr lang="en-US" b="1">
                <a:solidFill>
                  <a:srgbClr val="8CB3E3"/>
                </a:solidFill>
              </a:rPr>
              <a:t>river </a:t>
            </a:r>
            <a:r>
              <a:rPr lang="en-US" sz="3500">
                <a:solidFill>
                  <a:schemeClr val="dk1"/>
                </a:solidFill>
              </a:rPr>
              <a:t>flows into an </a:t>
            </a:r>
            <a:r>
              <a:rPr lang="en-US" b="1">
                <a:solidFill>
                  <a:srgbClr val="17365D"/>
                </a:solidFill>
              </a:rPr>
              <a:t>ocean</a:t>
            </a:r>
            <a:endParaRPr sz="3500">
              <a:solidFill>
                <a:schemeClr val="dk1"/>
              </a:solidFill>
            </a:endParaRPr>
          </a:p>
        </p:txBody>
      </p:sp>
      <p:pic>
        <p:nvPicPr>
          <p:cNvPr id="660" name="Google Shape;660;ge181f22bdd_0_285" descr="estuary01.jpg"/>
          <p:cNvPicPr preferRelativeResize="0"/>
          <p:nvPr/>
        </p:nvPicPr>
        <p:blipFill rotWithShape="1">
          <a:blip r:embed="rId3">
            <a:alphaModFix/>
          </a:blip>
          <a:srcRect/>
          <a:stretch/>
        </p:blipFill>
        <p:spPr>
          <a:xfrm>
            <a:off x="408976" y="2063626"/>
            <a:ext cx="8326025" cy="3261025"/>
          </a:xfrm>
          <a:prstGeom prst="rect">
            <a:avLst/>
          </a:prstGeom>
          <a:noFill/>
          <a:ln>
            <a:noFill/>
          </a:ln>
        </p:spPr>
      </p:pic>
      <p:sp>
        <p:nvSpPr>
          <p:cNvPr id="661" name="Google Shape;661;ge181f22bdd_0_28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ge181f22bdd_0_285"/>
          <p:cNvSpPr/>
          <p:nvPr/>
        </p:nvSpPr>
        <p:spPr>
          <a:xfrm>
            <a:off x="583937" y="2866125"/>
            <a:ext cx="3467400" cy="735300"/>
          </a:xfrm>
          <a:prstGeom prst="ellipse">
            <a:avLst/>
          </a:prstGeom>
          <a:noFill/>
          <a:ln w="76200" cap="flat" cmpd="sng">
            <a:solidFill>
              <a:srgbClr val="8CB3E3"/>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ge181f22bdd_0_285"/>
          <p:cNvSpPr/>
          <p:nvPr/>
        </p:nvSpPr>
        <p:spPr>
          <a:xfrm>
            <a:off x="5817013" y="2206753"/>
            <a:ext cx="2554800" cy="2649300"/>
          </a:xfrm>
          <a:prstGeom prst="ellipse">
            <a:avLst/>
          </a:prstGeom>
          <a:noFill/>
          <a:ln w="76200"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64" name="Google Shape;664;ge181f22bdd_0_285"/>
          <p:cNvCxnSpPr/>
          <p:nvPr/>
        </p:nvCxnSpPr>
        <p:spPr>
          <a:xfrm rot="10800000">
            <a:off x="3023191" y="4859694"/>
            <a:ext cx="205200" cy="1123500"/>
          </a:xfrm>
          <a:prstGeom prst="straightConnector1">
            <a:avLst/>
          </a:prstGeom>
          <a:noFill/>
          <a:ln w="5715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sp>
        <p:nvSpPr>
          <p:cNvPr id="665" name="Google Shape;665;ge181f22bdd_0_285"/>
          <p:cNvSpPr txBox="1"/>
          <p:nvPr/>
        </p:nvSpPr>
        <p:spPr>
          <a:xfrm>
            <a:off x="838200" y="5983194"/>
            <a:ext cx="4780500" cy="374400"/>
          </a:xfrm>
          <a:prstGeom prst="rect">
            <a:avLst/>
          </a:prstGeom>
          <a:noFill/>
          <a:ln>
            <a:noFill/>
          </a:ln>
        </p:spPr>
        <p:txBody>
          <a:bodyPr spcFirstLastPara="1" wrap="square" lIns="91425" tIns="45700" rIns="91425" bIns="45700" anchor="ctr" anchorCtr="0">
            <a:normAutofit fontScale="40000" lnSpcReduction="20000"/>
          </a:bodyPr>
          <a:lstStyle/>
          <a:p>
            <a:pPr marL="0" marR="0" lvl="0" indent="0" algn="ctr" rtl="0">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 </a:t>
            </a:r>
            <a:r>
              <a:rPr lang="en-US" sz="5400" b="1">
                <a:solidFill>
                  <a:schemeClr val="dk1"/>
                </a:solidFill>
                <a:latin typeface="Calibri"/>
                <a:ea typeface="Calibri"/>
                <a:cs typeface="Calibri"/>
                <a:sym typeface="Calibri"/>
              </a:rPr>
              <a:t>Estuary</a:t>
            </a:r>
            <a:endParaRPr sz="4400" b="1">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37"/>
          <p:cNvSpPr txBox="1"/>
          <p:nvPr/>
        </p:nvSpPr>
        <p:spPr>
          <a:xfrm>
            <a:off x="2981876" y="2780976"/>
            <a:ext cx="26226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Photo # 		</a:t>
            </a:r>
            <a:r>
              <a:rPr lang="en-U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497301675</a:t>
            </a:r>
            <a:endParaRPr sz="1800">
              <a:solidFill>
                <a:schemeClr val="dk1"/>
              </a:solidFill>
              <a:latin typeface="Calibri"/>
              <a:ea typeface="Calibri"/>
              <a:cs typeface="Calibri"/>
              <a:sym typeface="Calibri"/>
            </a:endParaRPr>
          </a:p>
        </p:txBody>
      </p:sp>
      <p:pic>
        <p:nvPicPr>
          <p:cNvPr id="672" name="Google Shape;672;p37" descr="Estuary_1.jpg"/>
          <p:cNvPicPr preferRelativeResize="0"/>
          <p:nvPr/>
        </p:nvPicPr>
        <p:blipFill rotWithShape="1">
          <a:blip r:embed="rId4">
            <a:alphaModFix/>
          </a:blip>
          <a:srcRect/>
          <a:stretch/>
        </p:blipFill>
        <p:spPr>
          <a:xfrm>
            <a:off x="2184400" y="0"/>
            <a:ext cx="4755392" cy="6858000"/>
          </a:xfrm>
          <a:prstGeom prst="rect">
            <a:avLst/>
          </a:prstGeom>
          <a:noFill/>
          <a:ln>
            <a:noFill/>
          </a:ln>
        </p:spPr>
      </p:pic>
      <p:sp>
        <p:nvSpPr>
          <p:cNvPr id="673" name="Google Shape;673;p37" descr="Artificial Intelligence"/>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38"/>
          <p:cNvPicPr preferRelativeResize="0"/>
          <p:nvPr/>
        </p:nvPicPr>
        <p:blipFill>
          <a:blip r:embed="rId3">
            <a:alphaModFix/>
          </a:blip>
          <a:stretch>
            <a:fillRect/>
          </a:stretch>
        </p:blipFill>
        <p:spPr>
          <a:xfrm>
            <a:off x="680388" y="1230476"/>
            <a:ext cx="7783224" cy="4397051"/>
          </a:xfrm>
          <a:prstGeom prst="rect">
            <a:avLst/>
          </a:prstGeom>
          <a:noFill/>
          <a:ln>
            <a:noFill/>
          </a:ln>
        </p:spPr>
      </p:pic>
      <p:sp>
        <p:nvSpPr>
          <p:cNvPr id="680" name="Google Shape;680;p3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40"/>
          <p:cNvSpPr txBox="1"/>
          <p:nvPr/>
        </p:nvSpPr>
        <p:spPr>
          <a:xfrm>
            <a:off x="4844142" y="1387288"/>
            <a:ext cx="37327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Photo # 		</a:t>
            </a:r>
            <a:r>
              <a:rPr lang="en-U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177390453</a:t>
            </a:r>
            <a:r>
              <a:rPr lang="en-US" sz="1800">
                <a:solidFill>
                  <a:schemeClr val="dk1"/>
                </a:solidFill>
                <a:latin typeface="Calibri"/>
                <a:ea typeface="Calibri"/>
                <a:cs typeface="Calibri"/>
                <a:sym typeface="Calibri"/>
              </a:rPr>
              <a:t>  salt shaker</a:t>
            </a:r>
            <a:endParaRPr sz="1800">
              <a:solidFill>
                <a:schemeClr val="dk1"/>
              </a:solidFill>
              <a:latin typeface="Calibri"/>
              <a:ea typeface="Calibri"/>
              <a:cs typeface="Calibri"/>
              <a:sym typeface="Calibri"/>
            </a:endParaRPr>
          </a:p>
        </p:txBody>
      </p:sp>
      <p:sp>
        <p:nvSpPr>
          <p:cNvPr id="687" name="Google Shape;687;p40"/>
          <p:cNvSpPr txBox="1"/>
          <p:nvPr/>
        </p:nvSpPr>
        <p:spPr>
          <a:xfrm>
            <a:off x="580572" y="1387288"/>
            <a:ext cx="25944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Photo #      </a:t>
            </a: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503455659</a:t>
            </a:r>
            <a:endParaRPr sz="1800">
              <a:solidFill>
                <a:schemeClr val="dk1"/>
              </a:solidFill>
              <a:latin typeface="Calibri"/>
              <a:ea typeface="Calibri"/>
              <a:cs typeface="Calibri"/>
              <a:sym typeface="Calibri"/>
            </a:endParaRPr>
          </a:p>
        </p:txBody>
      </p:sp>
      <p:pic>
        <p:nvPicPr>
          <p:cNvPr id="688" name="Google Shape;688;p40" descr="Water_Drop.jpg"/>
          <p:cNvPicPr preferRelativeResize="0"/>
          <p:nvPr/>
        </p:nvPicPr>
        <p:blipFill rotWithShape="1">
          <a:blip r:embed="rId5">
            <a:alphaModFix/>
          </a:blip>
          <a:srcRect/>
          <a:stretch/>
        </p:blipFill>
        <p:spPr>
          <a:xfrm>
            <a:off x="364672" y="0"/>
            <a:ext cx="3745475" cy="6858000"/>
          </a:xfrm>
          <a:prstGeom prst="rect">
            <a:avLst/>
          </a:prstGeom>
          <a:noFill/>
          <a:ln>
            <a:noFill/>
          </a:ln>
        </p:spPr>
      </p:pic>
      <p:pic>
        <p:nvPicPr>
          <p:cNvPr id="689" name="Google Shape;689;p40" descr="Salt.jpg"/>
          <p:cNvPicPr preferRelativeResize="0"/>
          <p:nvPr/>
        </p:nvPicPr>
        <p:blipFill rotWithShape="1">
          <a:blip r:embed="rId6">
            <a:alphaModFix/>
          </a:blip>
          <a:srcRect/>
          <a:stretch/>
        </p:blipFill>
        <p:spPr>
          <a:xfrm>
            <a:off x="4563470" y="0"/>
            <a:ext cx="4554940" cy="6858000"/>
          </a:xfrm>
          <a:prstGeom prst="rect">
            <a:avLst/>
          </a:prstGeom>
          <a:noFill/>
          <a:ln>
            <a:noFill/>
          </a:ln>
        </p:spPr>
      </p:pic>
      <p:sp>
        <p:nvSpPr>
          <p:cNvPr id="690" name="Google Shape;690;p40"/>
          <p:cNvSpPr txBox="1"/>
          <p:nvPr/>
        </p:nvSpPr>
        <p:spPr>
          <a:xfrm>
            <a:off x="3651123" y="1718520"/>
            <a:ext cx="266543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Mixture</a:t>
            </a:r>
            <a:endParaRPr sz="6000">
              <a:solidFill>
                <a:schemeClr val="dk1"/>
              </a:solidFill>
              <a:latin typeface="Calibri"/>
              <a:ea typeface="Calibri"/>
              <a:cs typeface="Calibri"/>
              <a:sym typeface="Calibri"/>
            </a:endParaRPr>
          </a:p>
        </p:txBody>
      </p:sp>
      <p:sp>
        <p:nvSpPr>
          <p:cNvPr id="691" name="Google Shape;691;p40" descr="Artificial Intelligence"/>
          <p:cNvSpPr/>
          <p:nvPr/>
        </p:nvSpPr>
        <p:spPr>
          <a:xfrm>
            <a:off x="0" y="0"/>
            <a:ext cx="735300" cy="7353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41"/>
          <p:cNvSpPr/>
          <p:nvPr/>
        </p:nvSpPr>
        <p:spPr>
          <a:xfrm flipH="1">
            <a:off x="1705431" y="1288142"/>
            <a:ext cx="5007425" cy="4572001"/>
          </a:xfrm>
          <a:prstGeom prst="parallelogram">
            <a:avLst>
              <a:gd name="adj" fmla="val 25000"/>
            </a:avLst>
          </a:prstGeom>
          <a:gradFill>
            <a:gsLst>
              <a:gs pos="0">
                <a:srgbClr val="C2D59B"/>
              </a:gs>
              <a:gs pos="7000">
                <a:srgbClr val="C2D59B"/>
              </a:gs>
              <a:gs pos="100000">
                <a:srgbClr val="538CD5"/>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8" name="Google Shape;698;p41"/>
          <p:cNvSpPr txBox="1"/>
          <p:nvPr/>
        </p:nvSpPr>
        <p:spPr>
          <a:xfrm>
            <a:off x="1705432" y="521938"/>
            <a:ext cx="4092386"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accent1"/>
                </a:solidFill>
                <a:latin typeface="Calibri"/>
                <a:ea typeface="Calibri"/>
                <a:cs typeface="Calibri"/>
                <a:sym typeface="Calibri"/>
              </a:rPr>
              <a:t>Fresh water from rivers </a:t>
            </a:r>
            <a:endParaRPr sz="3200">
              <a:solidFill>
                <a:schemeClr val="accent1"/>
              </a:solidFill>
              <a:latin typeface="Calibri"/>
              <a:ea typeface="Calibri"/>
              <a:cs typeface="Calibri"/>
              <a:sym typeface="Calibri"/>
            </a:endParaRPr>
          </a:p>
        </p:txBody>
      </p:sp>
      <p:sp>
        <p:nvSpPr>
          <p:cNvPr id="699" name="Google Shape;699;p41"/>
          <p:cNvSpPr txBox="1"/>
          <p:nvPr/>
        </p:nvSpPr>
        <p:spPr>
          <a:xfrm>
            <a:off x="2864936" y="5990196"/>
            <a:ext cx="452319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76923C"/>
                </a:solidFill>
                <a:latin typeface="Calibri"/>
                <a:ea typeface="Calibri"/>
                <a:cs typeface="Calibri"/>
                <a:sym typeface="Calibri"/>
              </a:rPr>
              <a:t>Salt water from the ocean </a:t>
            </a:r>
            <a:endParaRPr sz="3200">
              <a:solidFill>
                <a:srgbClr val="76923C"/>
              </a:solidFill>
              <a:latin typeface="Calibri"/>
              <a:ea typeface="Calibri"/>
              <a:cs typeface="Calibri"/>
              <a:sym typeface="Calibri"/>
            </a:endParaRPr>
          </a:p>
        </p:txBody>
      </p:sp>
      <p:sp>
        <p:nvSpPr>
          <p:cNvPr id="700" name="Google Shape;700;p41"/>
          <p:cNvSpPr txBox="1"/>
          <p:nvPr/>
        </p:nvSpPr>
        <p:spPr>
          <a:xfrm rot="4592167">
            <a:off x="4971160" y="3193146"/>
            <a:ext cx="3355807"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Gradient of salinity</a:t>
            </a:r>
            <a:endParaRPr sz="3200">
              <a:solidFill>
                <a:schemeClr val="dk1"/>
              </a:solidFill>
              <a:latin typeface="Calibri"/>
              <a:ea typeface="Calibri"/>
              <a:cs typeface="Calibri"/>
              <a:sym typeface="Calibri"/>
            </a:endParaRPr>
          </a:p>
        </p:txBody>
      </p:sp>
      <p:cxnSp>
        <p:nvCxnSpPr>
          <p:cNvPr id="701" name="Google Shape;701;p41"/>
          <p:cNvCxnSpPr/>
          <p:nvPr/>
        </p:nvCxnSpPr>
        <p:spPr>
          <a:xfrm>
            <a:off x="6712856" y="1288142"/>
            <a:ext cx="856344" cy="4414158"/>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702" name="Google Shape;702;p4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42"/>
          <p:cNvSpPr/>
          <p:nvPr/>
        </p:nvSpPr>
        <p:spPr>
          <a:xfrm flipH="1">
            <a:off x="1705431" y="1288142"/>
            <a:ext cx="5007425" cy="4572001"/>
          </a:xfrm>
          <a:prstGeom prst="parallelogram">
            <a:avLst>
              <a:gd name="adj" fmla="val 25000"/>
            </a:avLst>
          </a:prstGeom>
          <a:gradFill>
            <a:gsLst>
              <a:gs pos="0">
                <a:srgbClr val="C2D59B"/>
              </a:gs>
              <a:gs pos="7000">
                <a:srgbClr val="C2D59B"/>
              </a:gs>
              <a:gs pos="100000">
                <a:srgbClr val="538CD5"/>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42"/>
          <p:cNvSpPr txBox="1"/>
          <p:nvPr/>
        </p:nvSpPr>
        <p:spPr>
          <a:xfrm>
            <a:off x="1705432" y="521938"/>
            <a:ext cx="4092386"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accent1"/>
                </a:solidFill>
                <a:latin typeface="Calibri"/>
                <a:ea typeface="Calibri"/>
                <a:cs typeface="Calibri"/>
                <a:sym typeface="Calibri"/>
              </a:rPr>
              <a:t>Fresh water from rivers </a:t>
            </a:r>
            <a:endParaRPr sz="3200">
              <a:solidFill>
                <a:schemeClr val="accent1"/>
              </a:solidFill>
              <a:latin typeface="Calibri"/>
              <a:ea typeface="Calibri"/>
              <a:cs typeface="Calibri"/>
              <a:sym typeface="Calibri"/>
            </a:endParaRPr>
          </a:p>
        </p:txBody>
      </p:sp>
      <p:sp>
        <p:nvSpPr>
          <p:cNvPr id="710" name="Google Shape;710;p42"/>
          <p:cNvSpPr txBox="1"/>
          <p:nvPr/>
        </p:nvSpPr>
        <p:spPr>
          <a:xfrm>
            <a:off x="2864936" y="5990196"/>
            <a:ext cx="452319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76923C"/>
                </a:solidFill>
                <a:latin typeface="Calibri"/>
                <a:ea typeface="Calibri"/>
                <a:cs typeface="Calibri"/>
                <a:sym typeface="Calibri"/>
              </a:rPr>
              <a:t>Salt water from the ocean </a:t>
            </a:r>
            <a:endParaRPr sz="3200">
              <a:solidFill>
                <a:srgbClr val="76923C"/>
              </a:solidFill>
              <a:latin typeface="Calibri"/>
              <a:ea typeface="Calibri"/>
              <a:cs typeface="Calibri"/>
              <a:sym typeface="Calibri"/>
            </a:endParaRPr>
          </a:p>
        </p:txBody>
      </p:sp>
      <p:sp>
        <p:nvSpPr>
          <p:cNvPr id="711" name="Google Shape;711;p42"/>
          <p:cNvSpPr txBox="1"/>
          <p:nvPr/>
        </p:nvSpPr>
        <p:spPr>
          <a:xfrm rot="4592167">
            <a:off x="4971160" y="3193146"/>
            <a:ext cx="3355807"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Gradient of salinity</a:t>
            </a:r>
            <a:endParaRPr sz="3200">
              <a:solidFill>
                <a:schemeClr val="dk1"/>
              </a:solidFill>
              <a:latin typeface="Calibri"/>
              <a:ea typeface="Calibri"/>
              <a:cs typeface="Calibri"/>
              <a:sym typeface="Calibri"/>
            </a:endParaRPr>
          </a:p>
        </p:txBody>
      </p:sp>
      <p:cxnSp>
        <p:nvCxnSpPr>
          <p:cNvPr id="712" name="Google Shape;712;p42"/>
          <p:cNvCxnSpPr/>
          <p:nvPr/>
        </p:nvCxnSpPr>
        <p:spPr>
          <a:xfrm>
            <a:off x="6712856" y="1288142"/>
            <a:ext cx="856344" cy="4414158"/>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713" name="Google Shape;713;p42"/>
          <p:cNvSpPr txBox="1"/>
          <p:nvPr/>
        </p:nvSpPr>
        <p:spPr>
          <a:xfrm>
            <a:off x="2159000" y="1427584"/>
            <a:ext cx="347570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FFFF"/>
                </a:solidFill>
                <a:latin typeface="Calibri"/>
                <a:ea typeface="Calibri"/>
                <a:cs typeface="Calibri"/>
                <a:sym typeface="Calibri"/>
              </a:rPr>
              <a:t>Very Little Salt</a:t>
            </a:r>
            <a:endParaRPr sz="4400">
              <a:solidFill>
                <a:srgbClr val="FFFFFF"/>
              </a:solidFill>
              <a:latin typeface="Calibri"/>
              <a:ea typeface="Calibri"/>
              <a:cs typeface="Calibri"/>
              <a:sym typeface="Calibri"/>
            </a:endParaRPr>
          </a:p>
        </p:txBody>
      </p:sp>
      <p:sp>
        <p:nvSpPr>
          <p:cNvPr id="714" name="Google Shape;714;p42"/>
          <p:cNvSpPr txBox="1"/>
          <p:nvPr/>
        </p:nvSpPr>
        <p:spPr>
          <a:xfrm>
            <a:off x="3271983" y="4996359"/>
            <a:ext cx="270205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FFFF"/>
                </a:solidFill>
                <a:latin typeface="Calibri"/>
                <a:ea typeface="Calibri"/>
                <a:cs typeface="Calibri"/>
                <a:sym typeface="Calibri"/>
              </a:rPr>
              <a:t>Lots of Salt</a:t>
            </a:r>
            <a:endParaRPr sz="4400">
              <a:solidFill>
                <a:srgbClr val="FFFFFF"/>
              </a:solidFill>
              <a:latin typeface="Calibri"/>
              <a:ea typeface="Calibri"/>
              <a:cs typeface="Calibri"/>
              <a:sym typeface="Calibri"/>
            </a:endParaRPr>
          </a:p>
        </p:txBody>
      </p:sp>
      <p:pic>
        <p:nvPicPr>
          <p:cNvPr id="715" name="Google Shape;715;p42" descr="Salt.jpg"/>
          <p:cNvPicPr preferRelativeResize="0"/>
          <p:nvPr/>
        </p:nvPicPr>
        <p:blipFill rotWithShape="1">
          <a:blip r:embed="rId3">
            <a:alphaModFix/>
          </a:blip>
          <a:srcRect/>
          <a:stretch/>
        </p:blipFill>
        <p:spPr>
          <a:xfrm>
            <a:off x="3567619" y="2984425"/>
            <a:ext cx="601856" cy="906164"/>
          </a:xfrm>
          <a:prstGeom prst="rect">
            <a:avLst/>
          </a:prstGeom>
          <a:noFill/>
          <a:ln>
            <a:noFill/>
          </a:ln>
        </p:spPr>
      </p:pic>
      <p:pic>
        <p:nvPicPr>
          <p:cNvPr id="716" name="Google Shape;716;p42" descr="Salt.jpg"/>
          <p:cNvPicPr preferRelativeResize="0"/>
          <p:nvPr/>
        </p:nvPicPr>
        <p:blipFill rotWithShape="1">
          <a:blip r:embed="rId4">
            <a:alphaModFix/>
          </a:blip>
          <a:srcRect/>
          <a:stretch/>
        </p:blipFill>
        <p:spPr>
          <a:xfrm>
            <a:off x="3751553" y="2107320"/>
            <a:ext cx="388598" cy="585080"/>
          </a:xfrm>
          <a:prstGeom prst="rect">
            <a:avLst/>
          </a:prstGeom>
          <a:noFill/>
          <a:ln>
            <a:noFill/>
          </a:ln>
        </p:spPr>
      </p:pic>
      <p:pic>
        <p:nvPicPr>
          <p:cNvPr id="717" name="Google Shape;717;p42" descr="Salt.jpg"/>
          <p:cNvPicPr preferRelativeResize="0"/>
          <p:nvPr/>
        </p:nvPicPr>
        <p:blipFill rotWithShape="1">
          <a:blip r:embed="rId5">
            <a:alphaModFix/>
          </a:blip>
          <a:srcRect/>
          <a:stretch/>
        </p:blipFill>
        <p:spPr>
          <a:xfrm>
            <a:off x="2826837" y="4070067"/>
            <a:ext cx="740782" cy="1115334"/>
          </a:xfrm>
          <a:prstGeom prst="rect">
            <a:avLst/>
          </a:prstGeom>
          <a:noFill/>
          <a:ln>
            <a:noFill/>
          </a:ln>
        </p:spPr>
      </p:pic>
      <p:pic>
        <p:nvPicPr>
          <p:cNvPr id="718" name="Google Shape;718;p42" descr="Salt.jpg"/>
          <p:cNvPicPr preferRelativeResize="0"/>
          <p:nvPr/>
        </p:nvPicPr>
        <p:blipFill rotWithShape="1">
          <a:blip r:embed="rId6">
            <a:alphaModFix/>
          </a:blip>
          <a:srcRect/>
          <a:stretch/>
        </p:blipFill>
        <p:spPr>
          <a:xfrm>
            <a:off x="3656519" y="4067777"/>
            <a:ext cx="742303" cy="1117624"/>
          </a:xfrm>
          <a:prstGeom prst="rect">
            <a:avLst/>
          </a:prstGeom>
          <a:noFill/>
          <a:ln>
            <a:noFill/>
          </a:ln>
        </p:spPr>
      </p:pic>
      <p:pic>
        <p:nvPicPr>
          <p:cNvPr id="719" name="Google Shape;719;p42" descr="Salt.jpg"/>
          <p:cNvPicPr preferRelativeResize="0"/>
          <p:nvPr/>
        </p:nvPicPr>
        <p:blipFill rotWithShape="1">
          <a:blip r:embed="rId7">
            <a:alphaModFix/>
          </a:blip>
          <a:srcRect/>
          <a:stretch/>
        </p:blipFill>
        <p:spPr>
          <a:xfrm>
            <a:off x="4488239" y="4067776"/>
            <a:ext cx="730379" cy="1099671"/>
          </a:xfrm>
          <a:prstGeom prst="rect">
            <a:avLst/>
          </a:prstGeom>
          <a:noFill/>
          <a:ln>
            <a:noFill/>
          </a:ln>
        </p:spPr>
      </p:pic>
      <p:pic>
        <p:nvPicPr>
          <p:cNvPr id="720" name="Google Shape;720;p42" descr="Salt.jpg"/>
          <p:cNvPicPr preferRelativeResize="0"/>
          <p:nvPr/>
        </p:nvPicPr>
        <p:blipFill rotWithShape="1">
          <a:blip r:embed="rId8">
            <a:alphaModFix/>
          </a:blip>
          <a:srcRect/>
          <a:stretch/>
        </p:blipFill>
        <p:spPr>
          <a:xfrm>
            <a:off x="5321383" y="4070067"/>
            <a:ext cx="728858" cy="1097381"/>
          </a:xfrm>
          <a:prstGeom prst="rect">
            <a:avLst/>
          </a:prstGeom>
          <a:noFill/>
          <a:ln>
            <a:noFill/>
          </a:ln>
        </p:spPr>
      </p:pic>
      <p:pic>
        <p:nvPicPr>
          <p:cNvPr id="721" name="Google Shape;721;p42" descr="Salt.jpg"/>
          <p:cNvPicPr preferRelativeResize="0"/>
          <p:nvPr/>
        </p:nvPicPr>
        <p:blipFill rotWithShape="1">
          <a:blip r:embed="rId3">
            <a:alphaModFix/>
          </a:blip>
          <a:srcRect/>
          <a:stretch/>
        </p:blipFill>
        <p:spPr>
          <a:xfrm>
            <a:off x="4348022" y="2984425"/>
            <a:ext cx="601856" cy="906164"/>
          </a:xfrm>
          <a:prstGeom prst="rect">
            <a:avLst/>
          </a:prstGeom>
          <a:noFill/>
          <a:ln>
            <a:noFill/>
          </a:ln>
        </p:spPr>
      </p:pic>
      <p:sp>
        <p:nvSpPr>
          <p:cNvPr id="722" name="Google Shape;722;p42" descr="Artificial Intelligence"/>
          <p:cNvSpPr/>
          <p:nvPr/>
        </p:nvSpPr>
        <p:spPr>
          <a:xfrm>
            <a:off x="0" y="0"/>
            <a:ext cx="735300" cy="735300"/>
          </a:xfrm>
          <a:prstGeom prst="ellipse">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e181f22bdd_0_29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4"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txBox="1"/>
          <p:nvPr/>
        </p:nvSpPr>
        <p:spPr>
          <a:xfrm>
            <a:off x="849600" y="279475"/>
            <a:ext cx="79812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b="1" u="sng">
                <a:latin typeface="Calibri"/>
                <a:ea typeface="Calibri"/>
                <a:cs typeface="Calibri"/>
                <a:sym typeface="Calibri"/>
              </a:rPr>
              <a:t>Aquifer:</a:t>
            </a:r>
            <a:r>
              <a:rPr lang="en-US" sz="3500">
                <a:latin typeface="Calibri"/>
                <a:ea typeface="Calibri"/>
                <a:cs typeface="Calibri"/>
                <a:sym typeface="Calibri"/>
              </a:rPr>
              <a:t> water stored under the ground</a:t>
            </a:r>
            <a:endParaRPr sz="3500">
              <a:latin typeface="Calibri"/>
              <a:ea typeface="Calibri"/>
              <a:cs typeface="Calibri"/>
              <a:sym typeface="Calibri"/>
            </a:endParaRPr>
          </a:p>
        </p:txBody>
      </p:sp>
      <p:pic>
        <p:nvPicPr>
          <p:cNvPr id="160" name="Google Shape;160;p4"/>
          <p:cNvPicPr preferRelativeResize="0"/>
          <p:nvPr/>
        </p:nvPicPr>
        <p:blipFill>
          <a:blip r:embed="rId4">
            <a:alphaModFix/>
          </a:blip>
          <a:stretch>
            <a:fillRect/>
          </a:stretch>
        </p:blipFill>
        <p:spPr>
          <a:xfrm>
            <a:off x="680388" y="1786201"/>
            <a:ext cx="7783224" cy="439705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e181f22bdd_0_302"/>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True/False: Estuaries often have wetland swamps and marshes along its edges.</a:t>
            </a:r>
            <a:endParaRPr sz="3600"/>
          </a:p>
        </p:txBody>
      </p:sp>
      <p:sp>
        <p:nvSpPr>
          <p:cNvPr id="735" name="Google Shape;735;ge181f22bdd_0_30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6" name="Google Shape;736;ge181f22bdd_0_302" descr="Estuary_1.jpg"/>
          <p:cNvPicPr preferRelativeResize="0"/>
          <p:nvPr/>
        </p:nvPicPr>
        <p:blipFill rotWithShape="1">
          <a:blip r:embed="rId4">
            <a:alphaModFix/>
          </a:blip>
          <a:srcRect/>
          <a:stretch/>
        </p:blipFill>
        <p:spPr>
          <a:xfrm>
            <a:off x="2909385" y="1417651"/>
            <a:ext cx="3603326" cy="519652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ge181f22bdd_0_310"/>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solidFill>
                  <a:srgbClr val="FF0000"/>
                </a:solidFill>
              </a:rPr>
              <a:t>True</a:t>
            </a:r>
            <a:r>
              <a:rPr lang="en-US" sz="3600"/>
              <a:t>/False: Estuaries often have wetland swamps and marshes along its edges.</a:t>
            </a:r>
            <a:endParaRPr sz="3600"/>
          </a:p>
        </p:txBody>
      </p:sp>
      <p:sp>
        <p:nvSpPr>
          <p:cNvPr id="743" name="Google Shape;743;ge181f22bdd_0_31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ge181f22bdd_0_310" descr="Estuary_1.jpg"/>
          <p:cNvPicPr preferRelativeResize="0"/>
          <p:nvPr/>
        </p:nvPicPr>
        <p:blipFill rotWithShape="1">
          <a:blip r:embed="rId4">
            <a:alphaModFix/>
          </a:blip>
          <a:srcRect/>
          <a:stretch/>
        </p:blipFill>
        <p:spPr>
          <a:xfrm>
            <a:off x="2909385" y="1417651"/>
            <a:ext cx="3603326" cy="519652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e181f22bdd_0_317"/>
          <p:cNvSpPr txBox="1">
            <a:spLocks noGrp="1"/>
          </p:cNvSpPr>
          <p:nvPr>
            <p:ph type="title"/>
          </p:nvPr>
        </p:nvSpPr>
        <p:spPr>
          <a:xfrm>
            <a:off x="735300" y="274650"/>
            <a:ext cx="7951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How does the salinity change in an estuary?</a:t>
            </a:r>
            <a:endParaRPr sz="3600"/>
          </a:p>
        </p:txBody>
      </p:sp>
      <p:sp>
        <p:nvSpPr>
          <p:cNvPr id="751" name="Google Shape;751;ge181f22bdd_0_31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ge181f22bdd_0_317"/>
          <p:cNvSpPr/>
          <p:nvPr/>
        </p:nvSpPr>
        <p:spPr>
          <a:xfrm flipH="1">
            <a:off x="2226088" y="2003884"/>
            <a:ext cx="4006800" cy="3498300"/>
          </a:xfrm>
          <a:prstGeom prst="parallelogram">
            <a:avLst>
              <a:gd name="adj" fmla="val 25000"/>
            </a:avLst>
          </a:prstGeom>
          <a:gradFill>
            <a:gsLst>
              <a:gs pos="0">
                <a:srgbClr val="C2D59B"/>
              </a:gs>
              <a:gs pos="7000">
                <a:srgbClr val="C2D59B"/>
              </a:gs>
              <a:gs pos="100000">
                <a:srgbClr val="538CD5"/>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ge181f22bdd_0_317"/>
          <p:cNvSpPr txBox="1"/>
          <p:nvPr/>
        </p:nvSpPr>
        <p:spPr>
          <a:xfrm>
            <a:off x="1758400" y="1417650"/>
            <a:ext cx="41385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accent1"/>
                </a:solidFill>
                <a:latin typeface="Calibri"/>
                <a:ea typeface="Calibri"/>
                <a:cs typeface="Calibri"/>
                <a:sym typeface="Calibri"/>
              </a:rPr>
              <a:t>Fresh water from rivers </a:t>
            </a:r>
            <a:endParaRPr sz="3200">
              <a:solidFill>
                <a:schemeClr val="accent1"/>
              </a:solidFill>
              <a:latin typeface="Calibri"/>
              <a:ea typeface="Calibri"/>
              <a:cs typeface="Calibri"/>
              <a:sym typeface="Calibri"/>
            </a:endParaRPr>
          </a:p>
        </p:txBody>
      </p:sp>
      <p:sp>
        <p:nvSpPr>
          <p:cNvPr id="754" name="Google Shape;754;ge181f22bdd_0_317"/>
          <p:cNvSpPr txBox="1"/>
          <p:nvPr/>
        </p:nvSpPr>
        <p:spPr>
          <a:xfrm>
            <a:off x="2226100" y="5601500"/>
            <a:ext cx="46920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76923C"/>
                </a:solidFill>
                <a:latin typeface="Calibri"/>
                <a:ea typeface="Calibri"/>
                <a:cs typeface="Calibri"/>
                <a:sym typeface="Calibri"/>
              </a:rPr>
              <a:t>Salt water from the ocean </a:t>
            </a:r>
            <a:endParaRPr sz="3200">
              <a:solidFill>
                <a:srgbClr val="76923C"/>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b6edd09f0e_1_981"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1" name="Google Shape;761;gb6edd09f0e_1_98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4"/>
          <p:cNvSpPr txBox="1"/>
          <p:nvPr/>
        </p:nvSpPr>
        <p:spPr>
          <a:xfrm>
            <a:off x="2803780" y="564868"/>
            <a:ext cx="356099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Chesapeake Bay</a:t>
            </a:r>
            <a:endParaRPr sz="4000">
              <a:solidFill>
                <a:schemeClr val="dk1"/>
              </a:solidFill>
              <a:latin typeface="Calibri"/>
              <a:ea typeface="Calibri"/>
              <a:cs typeface="Calibri"/>
              <a:sym typeface="Calibri"/>
            </a:endParaRPr>
          </a:p>
        </p:txBody>
      </p:sp>
      <p:pic>
        <p:nvPicPr>
          <p:cNvPr id="768" name="Google Shape;768;p44" descr="chesapeake_amo_2004119.jpg"/>
          <p:cNvPicPr preferRelativeResize="0"/>
          <p:nvPr/>
        </p:nvPicPr>
        <p:blipFill rotWithShape="1">
          <a:blip r:embed="rId3">
            <a:alphaModFix/>
          </a:blip>
          <a:srcRect/>
          <a:stretch/>
        </p:blipFill>
        <p:spPr>
          <a:xfrm>
            <a:off x="2066472" y="1272754"/>
            <a:ext cx="5248728" cy="5248728"/>
          </a:xfrm>
          <a:prstGeom prst="rect">
            <a:avLst/>
          </a:prstGeom>
          <a:noFill/>
          <a:ln>
            <a:noFill/>
          </a:ln>
        </p:spPr>
      </p:pic>
      <p:sp>
        <p:nvSpPr>
          <p:cNvPr id="769" name="Google Shape;769;p44"/>
          <p:cNvSpPr/>
          <p:nvPr/>
        </p:nvSpPr>
        <p:spPr>
          <a:xfrm>
            <a:off x="469900" y="3492500"/>
            <a:ext cx="3911600" cy="1219200"/>
          </a:xfrm>
          <a:prstGeom prst="righ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Calibri"/>
                <a:ea typeface="Calibri"/>
                <a:cs typeface="Calibri"/>
                <a:sym typeface="Calibri"/>
              </a:rPr>
              <a:t>Estuary</a:t>
            </a:r>
            <a:endParaRPr sz="4400">
              <a:solidFill>
                <a:schemeClr val="lt1"/>
              </a:solidFill>
              <a:latin typeface="Calibri"/>
              <a:ea typeface="Calibri"/>
              <a:cs typeface="Calibri"/>
              <a:sym typeface="Calibri"/>
            </a:endParaRPr>
          </a:p>
        </p:txBody>
      </p:sp>
      <p:sp>
        <p:nvSpPr>
          <p:cNvPr id="770" name="Google Shape;770;p4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1" name="Google Shape;771;p4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pic>
        <p:nvPicPr>
          <p:cNvPr id="772" name="Google Shape;772;p44"/>
          <p:cNvPicPr preferRelativeResize="0"/>
          <p:nvPr/>
        </p:nvPicPr>
        <p:blipFill>
          <a:blip r:embed="rId6">
            <a:alphaModFix/>
          </a:blip>
          <a:stretch>
            <a:fillRect/>
          </a:stretch>
        </p:blipFill>
        <p:spPr>
          <a:xfrm>
            <a:off x="6619375" y="4759800"/>
            <a:ext cx="1761672" cy="176167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45"/>
          <p:cNvPicPr preferRelativeResize="0"/>
          <p:nvPr/>
        </p:nvPicPr>
        <p:blipFill rotWithShape="1">
          <a:blip r:embed="rId3">
            <a:alphaModFix/>
          </a:blip>
          <a:srcRect/>
          <a:stretch/>
        </p:blipFill>
        <p:spPr>
          <a:xfrm>
            <a:off x="1222962" y="393700"/>
            <a:ext cx="5162250" cy="5839078"/>
          </a:xfrm>
          <a:prstGeom prst="rect">
            <a:avLst/>
          </a:prstGeom>
          <a:noFill/>
          <a:ln>
            <a:noFill/>
          </a:ln>
        </p:spPr>
      </p:pic>
      <p:sp>
        <p:nvSpPr>
          <p:cNvPr id="779" name="Google Shape;779;p45"/>
          <p:cNvSpPr txBox="1"/>
          <p:nvPr/>
        </p:nvSpPr>
        <p:spPr>
          <a:xfrm>
            <a:off x="2641958" y="6232778"/>
            <a:ext cx="57562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Fish and Wildlife Service website http://www.fws.gov</a:t>
            </a:r>
            <a:endParaRPr sz="1800">
              <a:solidFill>
                <a:schemeClr val="dk1"/>
              </a:solidFill>
              <a:latin typeface="Calibri"/>
              <a:ea typeface="Calibri"/>
              <a:cs typeface="Calibri"/>
              <a:sym typeface="Calibri"/>
            </a:endParaRPr>
          </a:p>
        </p:txBody>
      </p:sp>
      <p:sp>
        <p:nvSpPr>
          <p:cNvPr id="780" name="Google Shape;780;p45"/>
          <p:cNvSpPr txBox="1"/>
          <p:nvPr/>
        </p:nvSpPr>
        <p:spPr>
          <a:xfrm>
            <a:off x="8" y="697384"/>
            <a:ext cx="28857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Chesapeake Bay </a:t>
            </a:r>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Watershed</a:t>
            </a:r>
            <a:endParaRPr sz="3200">
              <a:solidFill>
                <a:schemeClr val="dk1"/>
              </a:solidFill>
              <a:latin typeface="Calibri"/>
              <a:ea typeface="Calibri"/>
              <a:cs typeface="Calibri"/>
              <a:sym typeface="Calibri"/>
            </a:endParaRPr>
          </a:p>
        </p:txBody>
      </p:sp>
      <p:sp>
        <p:nvSpPr>
          <p:cNvPr id="781" name="Google Shape;781;p45"/>
          <p:cNvSpPr txBox="1"/>
          <p:nvPr/>
        </p:nvSpPr>
        <p:spPr>
          <a:xfrm>
            <a:off x="6087112" y="4661929"/>
            <a:ext cx="288572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Chesapeake Bay </a:t>
            </a:r>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Estuary</a:t>
            </a:r>
            <a:endParaRPr sz="3200">
              <a:solidFill>
                <a:schemeClr val="dk1"/>
              </a:solidFill>
              <a:latin typeface="Calibri"/>
              <a:ea typeface="Calibri"/>
              <a:cs typeface="Calibri"/>
              <a:sym typeface="Calibri"/>
            </a:endParaRPr>
          </a:p>
        </p:txBody>
      </p:sp>
      <p:cxnSp>
        <p:nvCxnSpPr>
          <p:cNvPr id="782" name="Google Shape;782;p45"/>
          <p:cNvCxnSpPr/>
          <p:nvPr/>
        </p:nvCxnSpPr>
        <p:spPr>
          <a:xfrm>
            <a:off x="2491991" y="1221701"/>
            <a:ext cx="2427682" cy="659075"/>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83" name="Google Shape;783;p45"/>
          <p:cNvCxnSpPr/>
          <p:nvPr/>
        </p:nvCxnSpPr>
        <p:spPr>
          <a:xfrm>
            <a:off x="2491991" y="1221701"/>
            <a:ext cx="385857" cy="3986601"/>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84" name="Google Shape;784;p45"/>
          <p:cNvCxnSpPr/>
          <p:nvPr/>
        </p:nvCxnSpPr>
        <p:spPr>
          <a:xfrm flipH="1">
            <a:off x="5305530" y="5465502"/>
            <a:ext cx="781582" cy="273645"/>
          </a:xfrm>
          <a:prstGeom prst="straightConnector1">
            <a:avLst/>
          </a:prstGeom>
          <a:noFill/>
          <a:ln w="38100" cap="flat" cmpd="sng">
            <a:solidFill>
              <a:srgbClr val="0000F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85" name="Google Shape;785;p45"/>
          <p:cNvCxnSpPr/>
          <p:nvPr/>
        </p:nvCxnSpPr>
        <p:spPr>
          <a:xfrm rot="10800000">
            <a:off x="5096524" y="4324177"/>
            <a:ext cx="990588" cy="1141325"/>
          </a:xfrm>
          <a:prstGeom prst="straightConnector1">
            <a:avLst/>
          </a:prstGeom>
          <a:noFill/>
          <a:ln w="38100" cap="flat" cmpd="sng">
            <a:solidFill>
              <a:srgbClr val="0000FF"/>
            </a:solidFill>
            <a:prstDash val="solid"/>
            <a:round/>
            <a:headEnd type="none" w="sm" len="sm"/>
            <a:tailEnd type="stealth" w="med" len="med"/>
          </a:ln>
          <a:effectLst>
            <a:outerShdw blurRad="40000" dist="20000" dir="5400000" rotWithShape="0">
              <a:srgbClr val="000000">
                <a:alpha val="37647"/>
              </a:srgbClr>
            </a:outerShdw>
          </a:effectLst>
        </p:spPr>
      </p:cxnSp>
      <p:sp>
        <p:nvSpPr>
          <p:cNvPr id="786" name="Google Shape;786;p4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7" name="Google Shape;787;p4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46"/>
          <p:cNvPicPr preferRelativeResize="0"/>
          <p:nvPr/>
        </p:nvPicPr>
        <p:blipFill rotWithShape="1">
          <a:blip r:embed="rId3">
            <a:alphaModFix/>
          </a:blip>
          <a:srcRect/>
          <a:stretch/>
        </p:blipFill>
        <p:spPr>
          <a:xfrm>
            <a:off x="1908762" y="393700"/>
            <a:ext cx="5162250" cy="5839078"/>
          </a:xfrm>
          <a:prstGeom prst="rect">
            <a:avLst/>
          </a:prstGeom>
          <a:noFill/>
          <a:ln>
            <a:noFill/>
          </a:ln>
        </p:spPr>
      </p:pic>
      <p:sp>
        <p:nvSpPr>
          <p:cNvPr id="794" name="Google Shape;794;p4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5" name="Google Shape;795;p4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b6edd09f0e_1_106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2" name="Google Shape;802;gb6edd09f0e_1_1069"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48" descr="dreamstime_xl_49666349.jpg"/>
          <p:cNvPicPr preferRelativeResize="0"/>
          <p:nvPr/>
        </p:nvPicPr>
        <p:blipFill rotWithShape="1">
          <a:blip r:embed="rId3">
            <a:alphaModFix/>
          </a:blip>
          <a:srcRect/>
          <a:stretch/>
        </p:blipFill>
        <p:spPr>
          <a:xfrm>
            <a:off x="2766528" y="925830"/>
            <a:ext cx="6377472" cy="4224111"/>
          </a:xfrm>
          <a:prstGeom prst="rect">
            <a:avLst/>
          </a:prstGeom>
          <a:noFill/>
          <a:ln>
            <a:noFill/>
          </a:ln>
        </p:spPr>
      </p:pic>
      <p:sp>
        <p:nvSpPr>
          <p:cNvPr id="809" name="Google Shape;809;p48"/>
          <p:cNvSpPr txBox="1"/>
          <p:nvPr/>
        </p:nvSpPr>
        <p:spPr>
          <a:xfrm>
            <a:off x="148590" y="3267583"/>
            <a:ext cx="2198282" cy="1246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dk1"/>
                </a:solidFill>
                <a:latin typeface="Calibri"/>
                <a:ea typeface="Calibri"/>
                <a:cs typeface="Calibri"/>
                <a:sym typeface="Calibri"/>
              </a:rPr>
              <a:t>All freshwater</a:t>
            </a:r>
            <a:endParaRPr/>
          </a:p>
          <a:p>
            <a:pPr marL="0" marR="0" lvl="0" indent="0" algn="l" rtl="0">
              <a:spcBef>
                <a:spcPts val="0"/>
              </a:spcBef>
              <a:spcAft>
                <a:spcPts val="0"/>
              </a:spcAft>
              <a:buNone/>
            </a:pPr>
            <a:endParaRPr sz="2500">
              <a:solidFill>
                <a:schemeClr val="dk1"/>
              </a:solidFill>
              <a:latin typeface="Calibri"/>
              <a:ea typeface="Calibri"/>
              <a:cs typeface="Calibri"/>
              <a:sym typeface="Calibri"/>
            </a:endParaRPr>
          </a:p>
          <a:p>
            <a:pPr marL="0" marR="0" lvl="0" indent="0" algn="l" rtl="0">
              <a:spcBef>
                <a:spcPts val="0"/>
              </a:spcBef>
              <a:spcAft>
                <a:spcPts val="0"/>
              </a:spcAft>
              <a:buNone/>
            </a:pPr>
            <a:r>
              <a:rPr lang="en-US" sz="2500">
                <a:solidFill>
                  <a:schemeClr val="dk1"/>
                </a:solidFill>
                <a:latin typeface="Calibri"/>
                <a:ea typeface="Calibri"/>
                <a:cs typeface="Calibri"/>
                <a:sym typeface="Calibri"/>
              </a:rPr>
              <a:t>NOT an estuary</a:t>
            </a:r>
            <a:endParaRPr sz="2500">
              <a:solidFill>
                <a:schemeClr val="dk1"/>
              </a:solidFill>
              <a:latin typeface="Calibri"/>
              <a:ea typeface="Calibri"/>
              <a:cs typeface="Calibri"/>
              <a:sym typeface="Calibri"/>
            </a:endParaRPr>
          </a:p>
        </p:txBody>
      </p:sp>
      <p:sp>
        <p:nvSpPr>
          <p:cNvPr id="810" name="Google Shape;810;p4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1" name="Google Shape;811;p48"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p49" descr="dreamstime_xl_19499108.jpg"/>
          <p:cNvPicPr preferRelativeResize="0"/>
          <p:nvPr/>
        </p:nvPicPr>
        <p:blipFill rotWithShape="1">
          <a:blip r:embed="rId3">
            <a:alphaModFix/>
          </a:blip>
          <a:srcRect/>
          <a:stretch/>
        </p:blipFill>
        <p:spPr>
          <a:xfrm>
            <a:off x="2822850" y="925830"/>
            <a:ext cx="6092818" cy="4061292"/>
          </a:xfrm>
          <a:prstGeom prst="rect">
            <a:avLst/>
          </a:prstGeom>
          <a:noFill/>
          <a:ln>
            <a:noFill/>
          </a:ln>
        </p:spPr>
      </p:pic>
      <p:sp>
        <p:nvSpPr>
          <p:cNvPr id="818" name="Google Shape;818;p49"/>
          <p:cNvSpPr txBox="1"/>
          <p:nvPr/>
        </p:nvSpPr>
        <p:spPr>
          <a:xfrm>
            <a:off x="148590" y="3267583"/>
            <a:ext cx="2198282" cy="1246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dk1"/>
                </a:solidFill>
                <a:latin typeface="Calibri"/>
                <a:ea typeface="Calibri"/>
                <a:cs typeface="Calibri"/>
                <a:sym typeface="Calibri"/>
              </a:rPr>
              <a:t>All salt water</a:t>
            </a:r>
            <a:endParaRPr/>
          </a:p>
          <a:p>
            <a:pPr marL="0" marR="0" lvl="0" indent="0" algn="l" rtl="0">
              <a:spcBef>
                <a:spcPts val="0"/>
              </a:spcBef>
              <a:spcAft>
                <a:spcPts val="0"/>
              </a:spcAft>
              <a:buNone/>
            </a:pPr>
            <a:endParaRPr sz="2500">
              <a:solidFill>
                <a:schemeClr val="dk1"/>
              </a:solidFill>
              <a:latin typeface="Calibri"/>
              <a:ea typeface="Calibri"/>
              <a:cs typeface="Calibri"/>
              <a:sym typeface="Calibri"/>
            </a:endParaRPr>
          </a:p>
          <a:p>
            <a:pPr marL="0" marR="0" lvl="0" indent="0" algn="l" rtl="0">
              <a:spcBef>
                <a:spcPts val="0"/>
              </a:spcBef>
              <a:spcAft>
                <a:spcPts val="0"/>
              </a:spcAft>
              <a:buNone/>
            </a:pPr>
            <a:r>
              <a:rPr lang="en-US" sz="2500">
                <a:solidFill>
                  <a:schemeClr val="dk1"/>
                </a:solidFill>
                <a:latin typeface="Calibri"/>
                <a:ea typeface="Calibri"/>
                <a:cs typeface="Calibri"/>
                <a:sym typeface="Calibri"/>
              </a:rPr>
              <a:t>NOT an estuary</a:t>
            </a:r>
            <a:endParaRPr sz="2500">
              <a:solidFill>
                <a:schemeClr val="dk1"/>
              </a:solidFill>
              <a:latin typeface="Calibri"/>
              <a:ea typeface="Calibri"/>
              <a:cs typeface="Calibri"/>
              <a:sym typeface="Calibri"/>
            </a:endParaRPr>
          </a:p>
        </p:txBody>
      </p:sp>
      <p:sp>
        <p:nvSpPr>
          <p:cNvPr id="819" name="Google Shape;819;p4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0" name="Google Shape;820;p4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6" descr="Water_Drop.jpg"/>
          <p:cNvPicPr preferRelativeResize="0"/>
          <p:nvPr/>
        </p:nvPicPr>
        <p:blipFill rotWithShape="1">
          <a:blip r:embed="rId3">
            <a:alphaModFix/>
          </a:blip>
          <a:srcRect/>
          <a:stretch/>
        </p:blipFill>
        <p:spPr>
          <a:xfrm>
            <a:off x="3292914" y="1432536"/>
            <a:ext cx="2963101" cy="5425467"/>
          </a:xfrm>
          <a:prstGeom prst="rect">
            <a:avLst/>
          </a:prstGeom>
          <a:noFill/>
          <a:ln>
            <a:noFill/>
          </a:ln>
        </p:spPr>
      </p:pic>
      <p:pic>
        <p:nvPicPr>
          <p:cNvPr id="167" name="Google Shape;167;p6" descr="Salt.jpg"/>
          <p:cNvPicPr preferRelativeResize="0"/>
          <p:nvPr/>
        </p:nvPicPr>
        <p:blipFill rotWithShape="1">
          <a:blip r:embed="rId4">
            <a:alphaModFix amt="63000"/>
          </a:blip>
          <a:srcRect/>
          <a:stretch/>
        </p:blipFill>
        <p:spPr>
          <a:xfrm>
            <a:off x="2887990" y="1936225"/>
            <a:ext cx="3268925" cy="4921776"/>
          </a:xfrm>
          <a:prstGeom prst="rect">
            <a:avLst/>
          </a:prstGeom>
          <a:noFill/>
          <a:ln>
            <a:noFill/>
          </a:ln>
        </p:spPr>
      </p:pic>
      <p:sp>
        <p:nvSpPr>
          <p:cNvPr id="168" name="Google Shape;168;p6"/>
          <p:cNvSpPr txBox="1"/>
          <p:nvPr/>
        </p:nvSpPr>
        <p:spPr>
          <a:xfrm>
            <a:off x="969175" y="263700"/>
            <a:ext cx="78051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u="sng">
                <a:solidFill>
                  <a:schemeClr val="dk1"/>
                </a:solidFill>
                <a:latin typeface="Calibri"/>
                <a:ea typeface="Calibri"/>
                <a:cs typeface="Calibri"/>
                <a:sym typeface="Calibri"/>
              </a:rPr>
              <a:t>Salinity:</a:t>
            </a:r>
            <a:r>
              <a:rPr lang="en-US" sz="3500">
                <a:solidFill>
                  <a:schemeClr val="dk1"/>
                </a:solidFill>
                <a:latin typeface="Calibri"/>
                <a:ea typeface="Calibri"/>
                <a:cs typeface="Calibri"/>
                <a:sym typeface="Calibri"/>
              </a:rPr>
              <a:t> the amount of salt in water</a:t>
            </a:r>
            <a:endParaRPr sz="3500">
              <a:solidFill>
                <a:schemeClr val="dk1"/>
              </a:solidFill>
              <a:latin typeface="Calibri"/>
              <a:ea typeface="Calibri"/>
              <a:cs typeface="Calibri"/>
              <a:sym typeface="Calibri"/>
            </a:endParaRPr>
          </a:p>
        </p:txBody>
      </p:sp>
      <p:sp>
        <p:nvSpPr>
          <p:cNvPr id="169" name="Google Shape;169;p6" descr="Rewind"/>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b6edd09f0e_1_115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52"/>
          <p:cNvSpPr txBox="1">
            <a:spLocks noGrp="1"/>
          </p:cNvSpPr>
          <p:nvPr>
            <p:ph type="title"/>
          </p:nvPr>
        </p:nvSpPr>
        <p:spPr>
          <a:xfrm>
            <a:off x="624975" y="37366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How is the Chesapeake Bay an example of an estuary?</a:t>
            </a:r>
            <a:endParaRPr sz="3200"/>
          </a:p>
        </p:txBody>
      </p:sp>
      <p:sp>
        <p:nvSpPr>
          <p:cNvPr id="833" name="Google Shape;833;p5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4" name="Google Shape;834;p52" descr="chesapeake_amo_2004119.jpg"/>
          <p:cNvPicPr preferRelativeResize="0"/>
          <p:nvPr/>
        </p:nvPicPr>
        <p:blipFill rotWithShape="1">
          <a:blip r:embed="rId4">
            <a:alphaModFix/>
          </a:blip>
          <a:srcRect/>
          <a:stretch/>
        </p:blipFill>
        <p:spPr>
          <a:xfrm>
            <a:off x="1947647" y="1516679"/>
            <a:ext cx="5248728" cy="524872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e181f22bdd_0_338"/>
          <p:cNvSpPr txBox="1">
            <a:spLocks noGrp="1"/>
          </p:cNvSpPr>
          <p:nvPr>
            <p:ph type="title"/>
          </p:nvPr>
        </p:nvSpPr>
        <p:spPr>
          <a:xfrm>
            <a:off x="735300" y="19191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Why is this lake NOT an example of an estuary?</a:t>
            </a:r>
            <a:endParaRPr sz="3200"/>
          </a:p>
        </p:txBody>
      </p:sp>
      <p:sp>
        <p:nvSpPr>
          <p:cNvPr id="841" name="Google Shape;841;ge181f22bdd_0_33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2" name="Google Shape;842;ge181f22bdd_0_338" descr="dreamstime_xl_49666349.jpg"/>
          <p:cNvPicPr preferRelativeResize="0"/>
          <p:nvPr/>
        </p:nvPicPr>
        <p:blipFill rotWithShape="1">
          <a:blip r:embed="rId4">
            <a:alphaModFix/>
          </a:blip>
          <a:srcRect/>
          <a:stretch/>
        </p:blipFill>
        <p:spPr>
          <a:xfrm>
            <a:off x="1383253" y="1736755"/>
            <a:ext cx="6377472" cy="422411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51"/>
          <p:cNvSpPr txBox="1">
            <a:spLocks noGrp="1"/>
          </p:cNvSpPr>
          <p:nvPr>
            <p:ph type="title"/>
          </p:nvPr>
        </p:nvSpPr>
        <p:spPr>
          <a:xfrm>
            <a:off x="551775" y="35968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b="1"/>
              <a:t>Estuaries </a:t>
            </a:r>
            <a:r>
              <a:rPr lang="en-US" sz="3200"/>
              <a:t>are bodies of water where a(n) ________ flows into a(n) _________.</a:t>
            </a:r>
            <a:r>
              <a:rPr lang="en-US" sz="3200" b="1"/>
              <a:t>  </a:t>
            </a:r>
            <a:endParaRPr sz="3200"/>
          </a:p>
        </p:txBody>
      </p:sp>
      <p:sp>
        <p:nvSpPr>
          <p:cNvPr id="849" name="Google Shape;849;p51"/>
          <p:cNvSpPr txBox="1">
            <a:spLocks noGrp="1"/>
          </p:cNvSpPr>
          <p:nvPr>
            <p:ph type="body" idx="1"/>
          </p:nvPr>
        </p:nvSpPr>
        <p:spPr>
          <a:xfrm>
            <a:off x="551781" y="1698455"/>
            <a:ext cx="5119871" cy="4525963"/>
          </a:xfrm>
          <a:prstGeom prst="rect">
            <a:avLst/>
          </a:prstGeom>
          <a:noFill/>
          <a:ln>
            <a:noFill/>
          </a:ln>
        </p:spPr>
        <p:txBody>
          <a:bodyPr spcFirstLastPara="1" wrap="square" lIns="91425" tIns="45700" rIns="91425" bIns="45700" anchor="t" anchorCtr="0">
            <a:normAutofit/>
          </a:bodyPr>
          <a:lstStyle/>
          <a:p>
            <a:pPr marL="514350" lvl="0" indent="-539750" algn="l" rtl="0">
              <a:spcBef>
                <a:spcPts val="0"/>
              </a:spcBef>
              <a:spcAft>
                <a:spcPts val="0"/>
              </a:spcAft>
              <a:buClr>
                <a:schemeClr val="dk1"/>
              </a:buClr>
              <a:buSzPts val="3200"/>
              <a:buAutoNum type="alphaUcPeriod"/>
            </a:pPr>
            <a:r>
              <a:rPr lang="en-US" sz="3200"/>
              <a:t>River; stream</a:t>
            </a:r>
            <a:endParaRPr sz="3200"/>
          </a:p>
          <a:p>
            <a:pPr marL="514350" lvl="0" indent="-539750" algn="l" rtl="0">
              <a:spcBef>
                <a:spcPts val="560"/>
              </a:spcBef>
              <a:spcAft>
                <a:spcPts val="0"/>
              </a:spcAft>
              <a:buClr>
                <a:schemeClr val="dk1"/>
              </a:buClr>
              <a:buSzPts val="3200"/>
              <a:buAutoNum type="alphaUcPeriod"/>
            </a:pPr>
            <a:r>
              <a:rPr lang="en-US" sz="3200"/>
              <a:t>Stream; ocean</a:t>
            </a:r>
            <a:endParaRPr sz="3200"/>
          </a:p>
          <a:p>
            <a:pPr marL="514350" lvl="0" indent="-539750" algn="l" rtl="0">
              <a:spcBef>
                <a:spcPts val="560"/>
              </a:spcBef>
              <a:spcAft>
                <a:spcPts val="0"/>
              </a:spcAft>
              <a:buClr>
                <a:schemeClr val="dk1"/>
              </a:buClr>
              <a:buSzPts val="3200"/>
              <a:buAutoNum type="alphaUcPeriod"/>
            </a:pPr>
            <a:r>
              <a:rPr lang="en-US" sz="3200"/>
              <a:t>Ocean; river</a:t>
            </a:r>
            <a:endParaRPr sz="3200"/>
          </a:p>
          <a:p>
            <a:pPr marL="514350" lvl="0" indent="-539750" algn="l" rtl="0">
              <a:spcBef>
                <a:spcPts val="560"/>
              </a:spcBef>
              <a:spcAft>
                <a:spcPts val="0"/>
              </a:spcAft>
              <a:buClr>
                <a:schemeClr val="dk1"/>
              </a:buClr>
              <a:buSzPts val="3200"/>
              <a:buAutoNum type="alphaUcPeriod"/>
            </a:pPr>
            <a:r>
              <a:rPr lang="en-US" sz="3200"/>
              <a:t>River; ocean</a:t>
            </a:r>
            <a:endParaRPr sz="3200"/>
          </a:p>
          <a:p>
            <a:pPr marL="514350" lvl="0" indent="-539750" algn="l" rtl="0">
              <a:spcBef>
                <a:spcPts val="560"/>
              </a:spcBef>
              <a:spcAft>
                <a:spcPts val="0"/>
              </a:spcAft>
              <a:buClr>
                <a:schemeClr val="dk1"/>
              </a:buClr>
              <a:buSzPts val="3200"/>
              <a:buAutoNum type="alphaUcPeriod"/>
            </a:pPr>
            <a:r>
              <a:rPr lang="en-US" sz="3200"/>
              <a:t>Pond; lake </a:t>
            </a:r>
            <a:endParaRPr sz="3200"/>
          </a:p>
        </p:txBody>
      </p:sp>
      <p:sp>
        <p:nvSpPr>
          <p:cNvPr id="850" name="Google Shape;850;p5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1" name="Google Shape;851;p51" descr="estuary01.jpg"/>
          <p:cNvPicPr preferRelativeResize="0"/>
          <p:nvPr/>
        </p:nvPicPr>
        <p:blipFill rotWithShape="1">
          <a:blip r:embed="rId4">
            <a:alphaModFix/>
          </a:blip>
          <a:srcRect/>
          <a:stretch/>
        </p:blipFill>
        <p:spPr>
          <a:xfrm>
            <a:off x="3998675" y="4679974"/>
            <a:ext cx="4872050" cy="19082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e181f22bdd_0_329"/>
          <p:cNvSpPr txBox="1">
            <a:spLocks noGrp="1"/>
          </p:cNvSpPr>
          <p:nvPr>
            <p:ph type="title"/>
          </p:nvPr>
        </p:nvSpPr>
        <p:spPr>
          <a:xfrm>
            <a:off x="551775" y="35968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b="1"/>
              <a:t>Estuaries </a:t>
            </a:r>
            <a:r>
              <a:rPr lang="en-US" sz="3200"/>
              <a:t>are bodies of water where a(n) ________ flows into a(n) _________.</a:t>
            </a:r>
            <a:r>
              <a:rPr lang="en-US" sz="3200" b="1"/>
              <a:t>  </a:t>
            </a:r>
            <a:endParaRPr sz="3200"/>
          </a:p>
        </p:txBody>
      </p:sp>
      <p:sp>
        <p:nvSpPr>
          <p:cNvPr id="858" name="Google Shape;858;ge181f22bdd_0_329"/>
          <p:cNvSpPr txBox="1">
            <a:spLocks noGrp="1"/>
          </p:cNvSpPr>
          <p:nvPr>
            <p:ph type="body" idx="1"/>
          </p:nvPr>
        </p:nvSpPr>
        <p:spPr>
          <a:xfrm>
            <a:off x="551781" y="1698455"/>
            <a:ext cx="5119800" cy="4526100"/>
          </a:xfrm>
          <a:prstGeom prst="rect">
            <a:avLst/>
          </a:prstGeom>
          <a:noFill/>
          <a:ln>
            <a:noFill/>
          </a:ln>
        </p:spPr>
        <p:txBody>
          <a:bodyPr spcFirstLastPara="1" wrap="square" lIns="91425" tIns="45700" rIns="91425" bIns="45700" anchor="t" anchorCtr="0">
            <a:normAutofit/>
          </a:bodyPr>
          <a:lstStyle/>
          <a:p>
            <a:pPr marL="514350" lvl="0" indent="-539750" algn="l" rtl="0">
              <a:spcBef>
                <a:spcPts val="0"/>
              </a:spcBef>
              <a:spcAft>
                <a:spcPts val="0"/>
              </a:spcAft>
              <a:buClr>
                <a:schemeClr val="dk1"/>
              </a:buClr>
              <a:buSzPts val="3200"/>
              <a:buAutoNum type="alphaUcPeriod"/>
            </a:pPr>
            <a:r>
              <a:rPr lang="en-US" sz="3200"/>
              <a:t>River; stream</a:t>
            </a:r>
            <a:endParaRPr sz="3200"/>
          </a:p>
          <a:p>
            <a:pPr marL="514350" lvl="0" indent="-539750" algn="l" rtl="0">
              <a:spcBef>
                <a:spcPts val="560"/>
              </a:spcBef>
              <a:spcAft>
                <a:spcPts val="0"/>
              </a:spcAft>
              <a:buClr>
                <a:schemeClr val="dk1"/>
              </a:buClr>
              <a:buSzPts val="3200"/>
              <a:buAutoNum type="alphaUcPeriod"/>
            </a:pPr>
            <a:r>
              <a:rPr lang="en-US" sz="3200"/>
              <a:t>Stream; ocean</a:t>
            </a:r>
            <a:endParaRPr sz="3200"/>
          </a:p>
          <a:p>
            <a:pPr marL="514350" lvl="0" indent="-539750" algn="l" rtl="0">
              <a:spcBef>
                <a:spcPts val="560"/>
              </a:spcBef>
              <a:spcAft>
                <a:spcPts val="0"/>
              </a:spcAft>
              <a:buClr>
                <a:schemeClr val="dk1"/>
              </a:buClr>
              <a:buSzPts val="3200"/>
              <a:buAutoNum type="alphaUcPeriod"/>
            </a:pPr>
            <a:r>
              <a:rPr lang="en-US" sz="3200"/>
              <a:t>Ocean; river</a:t>
            </a:r>
            <a:endParaRPr sz="3200"/>
          </a:p>
          <a:p>
            <a:pPr marL="514350" lvl="0" indent="-539750" algn="l" rtl="0">
              <a:spcBef>
                <a:spcPts val="560"/>
              </a:spcBef>
              <a:spcAft>
                <a:spcPts val="0"/>
              </a:spcAft>
              <a:buClr>
                <a:srgbClr val="FF0000"/>
              </a:buClr>
              <a:buSzPts val="3200"/>
              <a:buAutoNum type="alphaUcPeriod"/>
            </a:pPr>
            <a:r>
              <a:rPr lang="en-US" sz="3200">
                <a:solidFill>
                  <a:srgbClr val="FF0000"/>
                </a:solidFill>
              </a:rPr>
              <a:t>River; ocean</a:t>
            </a:r>
            <a:endParaRPr sz="3200">
              <a:solidFill>
                <a:srgbClr val="FF0000"/>
              </a:solidFill>
            </a:endParaRPr>
          </a:p>
          <a:p>
            <a:pPr marL="514350" lvl="0" indent="-539750" algn="l" rtl="0">
              <a:spcBef>
                <a:spcPts val="560"/>
              </a:spcBef>
              <a:spcAft>
                <a:spcPts val="0"/>
              </a:spcAft>
              <a:buClr>
                <a:schemeClr val="dk1"/>
              </a:buClr>
              <a:buSzPts val="3200"/>
              <a:buAutoNum type="alphaUcPeriod"/>
            </a:pPr>
            <a:r>
              <a:rPr lang="en-US" sz="3200"/>
              <a:t>Pond; lake </a:t>
            </a:r>
            <a:endParaRPr sz="3200"/>
          </a:p>
        </p:txBody>
      </p:sp>
      <p:sp>
        <p:nvSpPr>
          <p:cNvPr id="859" name="Google Shape;859;ge181f22bdd_0_32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ge181f22bdd_0_329" descr="estuary01.jpg"/>
          <p:cNvPicPr preferRelativeResize="0"/>
          <p:nvPr/>
        </p:nvPicPr>
        <p:blipFill rotWithShape="1">
          <a:blip r:embed="rId4">
            <a:alphaModFix/>
          </a:blip>
          <a:srcRect/>
          <a:stretch/>
        </p:blipFill>
        <p:spPr>
          <a:xfrm>
            <a:off x="3998675" y="4679974"/>
            <a:ext cx="4872050" cy="19082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e181f22bdd_0_346"/>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867" name="Google Shape;867;ge181f22bdd_0_346"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ge181f22bdd_0_389"/>
          <p:cNvSpPr txBox="1">
            <a:spLocks noGrp="1"/>
          </p:cNvSpPr>
          <p:nvPr>
            <p:ph type="subTitle" idx="1"/>
          </p:nvPr>
        </p:nvSpPr>
        <p:spPr>
          <a:xfrm>
            <a:off x="849600" y="291625"/>
            <a:ext cx="81216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sz="3500" b="1" u="sng">
                <a:solidFill>
                  <a:schemeClr val="dk1"/>
                </a:solidFill>
              </a:rPr>
              <a:t>Estuary</a:t>
            </a:r>
            <a:r>
              <a:rPr lang="en-US" sz="3500">
                <a:solidFill>
                  <a:schemeClr val="dk1"/>
                </a:solidFill>
              </a:rPr>
              <a:t>: partially enclosed body of water formed where a river flows into an ocean </a:t>
            </a:r>
            <a:endParaRPr sz="3500">
              <a:solidFill>
                <a:schemeClr val="dk1"/>
              </a:solidFill>
            </a:endParaRPr>
          </a:p>
        </p:txBody>
      </p:sp>
      <p:pic>
        <p:nvPicPr>
          <p:cNvPr id="873" name="Google Shape;873;ge181f22bdd_0_389" descr="estuary01.jpg"/>
          <p:cNvPicPr preferRelativeResize="0"/>
          <p:nvPr/>
        </p:nvPicPr>
        <p:blipFill rotWithShape="1">
          <a:blip r:embed="rId3">
            <a:alphaModFix/>
          </a:blip>
          <a:srcRect/>
          <a:stretch/>
        </p:blipFill>
        <p:spPr>
          <a:xfrm>
            <a:off x="408989" y="2357251"/>
            <a:ext cx="8326025" cy="3261025"/>
          </a:xfrm>
          <a:prstGeom prst="rect">
            <a:avLst/>
          </a:prstGeom>
          <a:noFill/>
          <a:ln>
            <a:noFill/>
          </a:ln>
        </p:spPr>
      </p:pic>
      <p:sp>
        <p:nvSpPr>
          <p:cNvPr id="874" name="Google Shape;874;ge181f22bdd_0_38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e181f22bdd_0_397"/>
          <p:cNvSpPr txBox="1"/>
          <p:nvPr/>
        </p:nvSpPr>
        <p:spPr>
          <a:xfrm>
            <a:off x="1871100" y="189225"/>
            <a:ext cx="54018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Extension Activity</a:t>
            </a:r>
            <a:endParaRPr/>
          </a:p>
        </p:txBody>
      </p:sp>
      <p:sp>
        <p:nvSpPr>
          <p:cNvPr id="881" name="Google Shape;881;ge181f22bdd_0_397" descr="Laptop"/>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ge181f22bdd_0_397"/>
          <p:cNvSpPr txBox="1"/>
          <p:nvPr/>
        </p:nvSpPr>
        <p:spPr>
          <a:xfrm>
            <a:off x="2308350" y="1761900"/>
            <a:ext cx="4527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u="sng">
                <a:solidFill>
                  <a:schemeClr val="hlink"/>
                </a:solidFill>
                <a:latin typeface="Calibri"/>
                <a:ea typeface="Calibri"/>
                <a:cs typeface="Calibri"/>
                <a:sym typeface="Calibri"/>
                <a:hlinkClick r:id="rId4"/>
              </a:rPr>
              <a:t>Crumpled Paper Watershed</a:t>
            </a:r>
            <a:endParaRPr sz="2800">
              <a:latin typeface="Calibri"/>
              <a:ea typeface="Calibri"/>
              <a:cs typeface="Calibri"/>
              <a:sym typeface="Calibri"/>
            </a:endParaRPr>
          </a:p>
        </p:txBody>
      </p:sp>
      <p:pic>
        <p:nvPicPr>
          <p:cNvPr id="883" name="Google Shape;883;ge181f22bdd_0_397" descr="Cursor"/>
          <p:cNvPicPr preferRelativeResize="0"/>
          <p:nvPr/>
        </p:nvPicPr>
        <p:blipFill rotWithShape="1">
          <a:blip r:embed="rId5">
            <a:alphaModFix/>
          </a:blip>
          <a:srcRect/>
          <a:stretch/>
        </p:blipFill>
        <p:spPr>
          <a:xfrm rot="5400000">
            <a:off x="2007273" y="2101525"/>
            <a:ext cx="608775" cy="608775"/>
          </a:xfrm>
          <a:prstGeom prst="rect">
            <a:avLst/>
          </a:prstGeom>
          <a:noFill/>
          <a:ln>
            <a:noFill/>
          </a:ln>
        </p:spPr>
      </p:pic>
      <p:sp>
        <p:nvSpPr>
          <p:cNvPr id="884" name="Google Shape;884;ge181f22bdd_0_397"/>
          <p:cNvSpPr txBox="1"/>
          <p:nvPr/>
        </p:nvSpPr>
        <p:spPr>
          <a:xfrm>
            <a:off x="1265700" y="2569913"/>
            <a:ext cx="66126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latin typeface="Calibri"/>
                <a:ea typeface="Calibri"/>
                <a:cs typeface="Calibri"/>
                <a:sym typeface="Calibri"/>
              </a:rPr>
              <a:t>The activity linked above includes instructions for a student activity that will allow them to demonstrate their understanding of the term watershed and challenge them to extend their understanding of how pollution can get into waterways through runoff. The activity is geared for inhabitants of the Chesapeake Bay watershed but can easily be adapted for other regions. </a:t>
            </a:r>
            <a:endParaRPr sz="1900">
              <a:latin typeface="Calibri"/>
              <a:ea typeface="Calibri"/>
              <a:cs typeface="Calibri"/>
              <a:sym typeface="Calibri"/>
            </a:endParaRPr>
          </a:p>
        </p:txBody>
      </p:sp>
      <p:pic>
        <p:nvPicPr>
          <p:cNvPr id="885" name="Google Shape;885;ge181f22bdd_0_397"/>
          <p:cNvPicPr preferRelativeResize="0"/>
          <p:nvPr/>
        </p:nvPicPr>
        <p:blipFill>
          <a:blip r:embed="rId6">
            <a:alphaModFix/>
          </a:blip>
          <a:stretch>
            <a:fillRect/>
          </a:stretch>
        </p:blipFill>
        <p:spPr>
          <a:xfrm>
            <a:off x="2938363" y="4509425"/>
            <a:ext cx="3267276" cy="21558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e181f22bdd_0_368"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ge181f22bdd_0_368"/>
          <p:cNvSpPr txBox="1"/>
          <p:nvPr/>
        </p:nvSpPr>
        <p:spPr>
          <a:xfrm>
            <a:off x="626731" y="27106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features characterize different  aquatic ecosystems and why are these ecosystems important to our environment?</a:t>
            </a:r>
            <a:endParaRPr/>
          </a:p>
        </p:txBody>
      </p:sp>
      <p:pic>
        <p:nvPicPr>
          <p:cNvPr id="893" name="Google Shape;893;ge181f22bdd_0_368" descr="estuary01.jpg"/>
          <p:cNvPicPr preferRelativeResize="0"/>
          <p:nvPr/>
        </p:nvPicPr>
        <p:blipFill rotWithShape="1">
          <a:blip r:embed="rId4">
            <a:alphaModFix/>
          </a:blip>
          <a:srcRect/>
          <a:stretch/>
        </p:blipFill>
        <p:spPr>
          <a:xfrm>
            <a:off x="1555175" y="1883189"/>
            <a:ext cx="5784240" cy="2265494"/>
          </a:xfrm>
          <a:prstGeom prst="rect">
            <a:avLst/>
          </a:prstGeom>
          <a:noFill/>
          <a:ln>
            <a:noFill/>
          </a:ln>
        </p:spPr>
      </p:pic>
      <p:pic>
        <p:nvPicPr>
          <p:cNvPr id="894" name="Google Shape;894;ge181f22bdd_0_368" descr="dreamstime_xl_1192218.jpg"/>
          <p:cNvPicPr preferRelativeResize="0"/>
          <p:nvPr/>
        </p:nvPicPr>
        <p:blipFill rotWithShape="1">
          <a:blip r:embed="rId5">
            <a:alphaModFix/>
          </a:blip>
          <a:srcRect/>
          <a:stretch/>
        </p:blipFill>
        <p:spPr>
          <a:xfrm>
            <a:off x="2756531" y="4254535"/>
            <a:ext cx="3621318" cy="242398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ge181f22bdd_0_376"/>
          <p:cNvPicPr preferRelativeResize="0"/>
          <p:nvPr/>
        </p:nvPicPr>
        <p:blipFill rotWithShape="1">
          <a:blip r:embed="rId3">
            <a:alphaModFix/>
          </a:blip>
          <a:srcRect/>
          <a:stretch/>
        </p:blipFill>
        <p:spPr>
          <a:xfrm>
            <a:off x="0" y="0"/>
            <a:ext cx="9143071" cy="6858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5" descr="Underwater Freshwater.jpg"/>
          <p:cNvPicPr preferRelativeResize="0"/>
          <p:nvPr/>
        </p:nvPicPr>
        <p:blipFill rotWithShape="1">
          <a:blip r:embed="rId3">
            <a:alphaModFix/>
          </a:blip>
          <a:srcRect/>
          <a:stretch/>
        </p:blipFill>
        <p:spPr>
          <a:xfrm>
            <a:off x="4538107" y="3695658"/>
            <a:ext cx="4486376" cy="2990917"/>
          </a:xfrm>
          <a:prstGeom prst="rect">
            <a:avLst/>
          </a:prstGeom>
          <a:noFill/>
          <a:ln>
            <a:noFill/>
          </a:ln>
        </p:spPr>
      </p:pic>
      <p:pic>
        <p:nvPicPr>
          <p:cNvPr id="176" name="Google Shape;176;p5" descr="Coral Reef.jpg"/>
          <p:cNvPicPr preferRelativeResize="0"/>
          <p:nvPr/>
        </p:nvPicPr>
        <p:blipFill rotWithShape="1">
          <a:blip r:embed="rId4">
            <a:alphaModFix/>
          </a:blip>
          <a:srcRect/>
          <a:stretch/>
        </p:blipFill>
        <p:spPr>
          <a:xfrm>
            <a:off x="1377028" y="276487"/>
            <a:ext cx="4448404" cy="2928990"/>
          </a:xfrm>
          <a:prstGeom prst="rect">
            <a:avLst/>
          </a:prstGeom>
          <a:noFill/>
          <a:ln>
            <a:noFill/>
          </a:ln>
        </p:spPr>
      </p:pic>
      <p:sp>
        <p:nvSpPr>
          <p:cNvPr id="177" name="Google Shape;177;p5"/>
          <p:cNvSpPr txBox="1"/>
          <p:nvPr/>
        </p:nvSpPr>
        <p:spPr>
          <a:xfrm>
            <a:off x="6724520" y="276485"/>
            <a:ext cx="2419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Ocean has Salt Water</a:t>
            </a:r>
            <a:endParaRPr sz="2000">
              <a:solidFill>
                <a:schemeClr val="dk1"/>
              </a:solidFill>
              <a:latin typeface="Calibri"/>
              <a:ea typeface="Calibri"/>
              <a:cs typeface="Calibri"/>
              <a:sym typeface="Calibri"/>
            </a:endParaRPr>
          </a:p>
        </p:txBody>
      </p:sp>
      <p:cxnSp>
        <p:nvCxnSpPr>
          <p:cNvPr id="178" name="Google Shape;178;p5"/>
          <p:cNvCxnSpPr/>
          <p:nvPr/>
        </p:nvCxnSpPr>
        <p:spPr>
          <a:xfrm flipH="1">
            <a:off x="5825428" y="676679"/>
            <a:ext cx="899100" cy="570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79" name="Google Shape;179;p5"/>
          <p:cNvSpPr txBox="1"/>
          <p:nvPr/>
        </p:nvSpPr>
        <p:spPr>
          <a:xfrm>
            <a:off x="1864894" y="3695658"/>
            <a:ext cx="24673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Freshwater does </a:t>
            </a:r>
            <a:r>
              <a:rPr lang="en-US" sz="2000" b="1">
                <a:solidFill>
                  <a:srgbClr val="FF0000"/>
                </a:solidFill>
                <a:latin typeface="Calibri"/>
                <a:ea typeface="Calibri"/>
                <a:cs typeface="Calibri"/>
                <a:sym typeface="Calibri"/>
              </a:rPr>
              <a:t>NOT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contain salt</a:t>
            </a:r>
            <a:endParaRPr sz="2000">
              <a:solidFill>
                <a:schemeClr val="dk1"/>
              </a:solidFill>
              <a:latin typeface="Calibri"/>
              <a:ea typeface="Calibri"/>
              <a:cs typeface="Calibri"/>
              <a:sym typeface="Calibri"/>
            </a:endParaRPr>
          </a:p>
        </p:txBody>
      </p:sp>
      <p:cxnSp>
        <p:nvCxnSpPr>
          <p:cNvPr id="180" name="Google Shape;180;p5"/>
          <p:cNvCxnSpPr/>
          <p:nvPr/>
        </p:nvCxnSpPr>
        <p:spPr>
          <a:xfrm>
            <a:off x="3491762" y="4403544"/>
            <a:ext cx="946449" cy="490696"/>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81" name="Google Shape;181;p5" descr="Rewind"/>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grpSp>
        <p:nvGrpSpPr>
          <p:cNvPr id="915" name="Google Shape;915;ge181f22bdd_0_407"/>
          <p:cNvGrpSpPr/>
          <p:nvPr/>
        </p:nvGrpSpPr>
        <p:grpSpPr>
          <a:xfrm>
            <a:off x="1505008" y="297180"/>
            <a:ext cx="5828913" cy="6263098"/>
            <a:chOff x="814636" y="0"/>
            <a:chExt cx="5828913" cy="6263098"/>
          </a:xfrm>
        </p:grpSpPr>
        <p:sp>
          <p:nvSpPr>
            <p:cNvPr id="916" name="Google Shape;916;ge181f22bdd_0_407"/>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ge181f22bdd_0_407"/>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18" name="Google Shape;918;ge181f22bdd_0_407"/>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ge181f22bdd_0_407"/>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ge181f22bdd_0_407"/>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21" name="Google Shape;921;ge181f22bdd_0_407"/>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ge181f22bdd_0_407"/>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ge181f22bdd_0_407"/>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24" name="Google Shape;924;ge181f22bdd_0_407"/>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ge181f22bdd_0_407"/>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ge181f22bdd_0_407"/>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927" name="Google Shape;927;ge181f22bdd_0_407"/>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ge181f22bdd_0_407"/>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ge181f22bdd_0_407"/>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930" name="Google Shape;930;ge181f22bdd_0_407"/>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ge181f22bdd_0_407"/>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ge181f22bdd_0_407"/>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Extension/</a:t>
              </a:r>
              <a:r>
                <a:rPr lang="en-US" sz="2800" b="0" i="0" u="none" strike="noStrike" cap="none">
                  <a:solidFill>
                    <a:schemeClr val="lt1"/>
                  </a:solidFill>
                  <a:latin typeface="Calibri"/>
                  <a:ea typeface="Calibri"/>
                  <a:cs typeface="Calibri"/>
                  <a:sym typeface="Calibri"/>
                </a:rPr>
                <a:t>Simulation</a:t>
              </a:r>
              <a:r>
                <a:rPr lang="en-US" sz="2800">
                  <a:solidFill>
                    <a:schemeClr val="lt1"/>
                  </a:solidFill>
                  <a:latin typeface="Calibri"/>
                  <a:ea typeface="Calibri"/>
                  <a:cs typeface="Calibri"/>
                  <a:sym typeface="Calibri"/>
                </a:rPr>
                <a:t> </a:t>
              </a:r>
              <a:r>
                <a:rPr lang="en-US" sz="2800" b="0" i="0" u="none" strike="noStrike" cap="none">
                  <a:solidFill>
                    <a:schemeClr val="lt1"/>
                  </a:solidFill>
                  <a:latin typeface="Calibri"/>
                  <a:ea typeface="Calibri"/>
                  <a:cs typeface="Calibri"/>
                  <a:sym typeface="Calibri"/>
                </a:rPr>
                <a:t>Activity</a:t>
              </a:r>
              <a:endParaRPr/>
            </a:p>
          </p:txBody>
        </p:sp>
        <p:sp>
          <p:nvSpPr>
            <p:cNvPr id="933" name="Google Shape;933;ge181f22bdd_0_407"/>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34" name="Google Shape;934;ge181f22bdd_0_407"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935" name="Google Shape;935;ge181f22bdd_0_407"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936" name="Google Shape;936;ge181f22bdd_0_407"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937" name="Google Shape;937;ge181f22bdd_0_407"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938" name="Google Shape;938;ge181f22bdd_0_407"/>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9" name="Google Shape;939;ge181f22bdd_0_407"/>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e181f22bdd_0_436"/>
          <p:cNvSpPr txBox="1">
            <a:spLocks noGrp="1"/>
          </p:cNvSpPr>
          <p:nvPr>
            <p:ph type="ctrTitle"/>
          </p:nvPr>
        </p:nvSpPr>
        <p:spPr>
          <a:xfrm>
            <a:off x="685800" y="394977"/>
            <a:ext cx="7772400" cy="1049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Watershed</a:t>
            </a:r>
            <a:endParaRPr sz="5400"/>
          </a:p>
        </p:txBody>
      </p:sp>
      <p:sp>
        <p:nvSpPr>
          <p:cNvPr id="946" name="Google Shape;946;ge181f22bdd_0_436"/>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7" name="Google Shape;947;ge181f22bdd_0_436"/>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pic>
        <p:nvPicPr>
          <p:cNvPr id="948" name="Google Shape;948;ge181f22bdd_0_436" descr="Watershed.jpg"/>
          <p:cNvPicPr preferRelativeResize="0"/>
          <p:nvPr/>
        </p:nvPicPr>
        <p:blipFill rotWithShape="1">
          <a:blip r:embed="rId3">
            <a:alphaModFix/>
          </a:blip>
          <a:srcRect/>
          <a:stretch/>
        </p:blipFill>
        <p:spPr>
          <a:xfrm>
            <a:off x="1018350" y="1630475"/>
            <a:ext cx="7107275" cy="473817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e181f22bdd_0_44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ge181f22bdd_0_444"/>
          <p:cNvSpPr txBox="1"/>
          <p:nvPr/>
        </p:nvSpPr>
        <p:spPr>
          <a:xfrm>
            <a:off x="626731" y="27106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features characterize different  aquatic ecosystems and why are these ecosystems important to our environment?</a:t>
            </a:r>
            <a:endParaRPr/>
          </a:p>
        </p:txBody>
      </p:sp>
      <p:pic>
        <p:nvPicPr>
          <p:cNvPr id="956" name="Google Shape;956;ge181f22bdd_0_444" descr="estuary01.jpg"/>
          <p:cNvPicPr preferRelativeResize="0"/>
          <p:nvPr/>
        </p:nvPicPr>
        <p:blipFill rotWithShape="1">
          <a:blip r:embed="rId4">
            <a:alphaModFix/>
          </a:blip>
          <a:srcRect/>
          <a:stretch/>
        </p:blipFill>
        <p:spPr>
          <a:xfrm>
            <a:off x="1555175" y="1883189"/>
            <a:ext cx="5784240" cy="2265494"/>
          </a:xfrm>
          <a:prstGeom prst="rect">
            <a:avLst/>
          </a:prstGeom>
          <a:noFill/>
          <a:ln>
            <a:noFill/>
          </a:ln>
        </p:spPr>
      </p:pic>
      <p:pic>
        <p:nvPicPr>
          <p:cNvPr id="957" name="Google Shape;957;ge181f22bdd_0_444" descr="dreamstime_xl_1192218.jpg"/>
          <p:cNvPicPr preferRelativeResize="0"/>
          <p:nvPr/>
        </p:nvPicPr>
        <p:blipFill rotWithShape="1">
          <a:blip r:embed="rId5">
            <a:alphaModFix/>
          </a:blip>
          <a:srcRect/>
          <a:stretch/>
        </p:blipFill>
        <p:spPr>
          <a:xfrm>
            <a:off x="2756531" y="4254535"/>
            <a:ext cx="3621318" cy="2423988"/>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ge181f22bdd_0_452"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e181f22bdd_0_45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ge181f22bdd_0_457"/>
          <p:cNvSpPr txBox="1"/>
          <p:nvPr/>
        </p:nvSpPr>
        <p:spPr>
          <a:xfrm>
            <a:off x="849600" y="279475"/>
            <a:ext cx="79812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b="1" u="sng">
                <a:latin typeface="Calibri"/>
                <a:ea typeface="Calibri"/>
                <a:cs typeface="Calibri"/>
                <a:sym typeface="Calibri"/>
              </a:rPr>
              <a:t>Aquifer:</a:t>
            </a:r>
            <a:r>
              <a:rPr lang="en-US" sz="3500">
                <a:latin typeface="Calibri"/>
                <a:ea typeface="Calibri"/>
                <a:cs typeface="Calibri"/>
                <a:sym typeface="Calibri"/>
              </a:rPr>
              <a:t> water stored under the ground</a:t>
            </a:r>
            <a:endParaRPr sz="3500">
              <a:latin typeface="Calibri"/>
              <a:ea typeface="Calibri"/>
              <a:cs typeface="Calibri"/>
              <a:sym typeface="Calibri"/>
            </a:endParaRPr>
          </a:p>
        </p:txBody>
      </p:sp>
      <p:pic>
        <p:nvPicPr>
          <p:cNvPr id="971" name="Google Shape;971;ge181f22bdd_0_457"/>
          <p:cNvPicPr preferRelativeResize="0"/>
          <p:nvPr/>
        </p:nvPicPr>
        <p:blipFill>
          <a:blip r:embed="rId4">
            <a:alphaModFix/>
          </a:blip>
          <a:stretch>
            <a:fillRect/>
          </a:stretch>
        </p:blipFill>
        <p:spPr>
          <a:xfrm>
            <a:off x="680388" y="1786201"/>
            <a:ext cx="7783224" cy="439705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ge181f22bdd_0_464" descr="Water_Drop.jpg"/>
          <p:cNvPicPr preferRelativeResize="0"/>
          <p:nvPr/>
        </p:nvPicPr>
        <p:blipFill rotWithShape="1">
          <a:blip r:embed="rId3">
            <a:alphaModFix/>
          </a:blip>
          <a:srcRect/>
          <a:stretch/>
        </p:blipFill>
        <p:spPr>
          <a:xfrm>
            <a:off x="3292914" y="1432536"/>
            <a:ext cx="2963101" cy="5425467"/>
          </a:xfrm>
          <a:prstGeom prst="rect">
            <a:avLst/>
          </a:prstGeom>
          <a:noFill/>
          <a:ln>
            <a:noFill/>
          </a:ln>
        </p:spPr>
      </p:pic>
      <p:pic>
        <p:nvPicPr>
          <p:cNvPr id="978" name="Google Shape;978;ge181f22bdd_0_464" descr="Salt.jpg"/>
          <p:cNvPicPr preferRelativeResize="0"/>
          <p:nvPr/>
        </p:nvPicPr>
        <p:blipFill rotWithShape="1">
          <a:blip r:embed="rId4">
            <a:alphaModFix amt="63000"/>
          </a:blip>
          <a:srcRect/>
          <a:stretch/>
        </p:blipFill>
        <p:spPr>
          <a:xfrm>
            <a:off x="2887990" y="1936225"/>
            <a:ext cx="3268925" cy="4921776"/>
          </a:xfrm>
          <a:prstGeom prst="rect">
            <a:avLst/>
          </a:prstGeom>
          <a:noFill/>
          <a:ln>
            <a:noFill/>
          </a:ln>
        </p:spPr>
      </p:pic>
      <p:sp>
        <p:nvSpPr>
          <p:cNvPr id="979" name="Google Shape;979;ge181f22bdd_0_464"/>
          <p:cNvSpPr txBox="1"/>
          <p:nvPr/>
        </p:nvSpPr>
        <p:spPr>
          <a:xfrm>
            <a:off x="969175" y="263700"/>
            <a:ext cx="78051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u="sng">
                <a:solidFill>
                  <a:schemeClr val="dk1"/>
                </a:solidFill>
                <a:latin typeface="Calibri"/>
                <a:ea typeface="Calibri"/>
                <a:cs typeface="Calibri"/>
                <a:sym typeface="Calibri"/>
              </a:rPr>
              <a:t>Salinity:</a:t>
            </a:r>
            <a:r>
              <a:rPr lang="en-US" sz="3500">
                <a:solidFill>
                  <a:schemeClr val="dk1"/>
                </a:solidFill>
                <a:latin typeface="Calibri"/>
                <a:ea typeface="Calibri"/>
                <a:cs typeface="Calibri"/>
                <a:sym typeface="Calibri"/>
              </a:rPr>
              <a:t> the amount of salt in water</a:t>
            </a:r>
            <a:endParaRPr sz="3500">
              <a:solidFill>
                <a:schemeClr val="dk1"/>
              </a:solidFill>
              <a:latin typeface="Calibri"/>
              <a:ea typeface="Calibri"/>
              <a:cs typeface="Calibri"/>
              <a:sym typeface="Calibri"/>
            </a:endParaRPr>
          </a:p>
        </p:txBody>
      </p:sp>
      <p:sp>
        <p:nvSpPr>
          <p:cNvPr id="980" name="Google Shape;980;ge181f22bdd_0_464" descr="Rewind"/>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ge181f22bdd_0_472" descr="Underwater Freshwater.jpg"/>
          <p:cNvPicPr preferRelativeResize="0"/>
          <p:nvPr/>
        </p:nvPicPr>
        <p:blipFill rotWithShape="1">
          <a:blip r:embed="rId3">
            <a:alphaModFix/>
          </a:blip>
          <a:srcRect/>
          <a:stretch/>
        </p:blipFill>
        <p:spPr>
          <a:xfrm>
            <a:off x="4538107" y="3695658"/>
            <a:ext cx="4486375" cy="2990917"/>
          </a:xfrm>
          <a:prstGeom prst="rect">
            <a:avLst/>
          </a:prstGeom>
          <a:noFill/>
          <a:ln>
            <a:noFill/>
          </a:ln>
        </p:spPr>
      </p:pic>
      <p:pic>
        <p:nvPicPr>
          <p:cNvPr id="987" name="Google Shape;987;ge181f22bdd_0_472" descr="Coral Reef.jpg"/>
          <p:cNvPicPr preferRelativeResize="0"/>
          <p:nvPr/>
        </p:nvPicPr>
        <p:blipFill rotWithShape="1">
          <a:blip r:embed="rId4">
            <a:alphaModFix/>
          </a:blip>
          <a:srcRect/>
          <a:stretch/>
        </p:blipFill>
        <p:spPr>
          <a:xfrm>
            <a:off x="1377028" y="276487"/>
            <a:ext cx="4448404" cy="2928990"/>
          </a:xfrm>
          <a:prstGeom prst="rect">
            <a:avLst/>
          </a:prstGeom>
          <a:noFill/>
          <a:ln>
            <a:noFill/>
          </a:ln>
        </p:spPr>
      </p:pic>
      <p:sp>
        <p:nvSpPr>
          <p:cNvPr id="988" name="Google Shape;988;ge181f22bdd_0_472"/>
          <p:cNvSpPr txBox="1"/>
          <p:nvPr/>
        </p:nvSpPr>
        <p:spPr>
          <a:xfrm>
            <a:off x="6724520" y="276485"/>
            <a:ext cx="2419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Ocean has Salt Water</a:t>
            </a:r>
            <a:endParaRPr sz="2000">
              <a:solidFill>
                <a:schemeClr val="dk1"/>
              </a:solidFill>
              <a:latin typeface="Calibri"/>
              <a:ea typeface="Calibri"/>
              <a:cs typeface="Calibri"/>
              <a:sym typeface="Calibri"/>
            </a:endParaRPr>
          </a:p>
        </p:txBody>
      </p:sp>
      <p:cxnSp>
        <p:nvCxnSpPr>
          <p:cNvPr id="989" name="Google Shape;989;ge181f22bdd_0_472"/>
          <p:cNvCxnSpPr/>
          <p:nvPr/>
        </p:nvCxnSpPr>
        <p:spPr>
          <a:xfrm flipH="1">
            <a:off x="5825428" y="676679"/>
            <a:ext cx="899100" cy="570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50"/>
              </a:srgbClr>
            </a:outerShdw>
          </a:effectLst>
        </p:spPr>
      </p:cxnSp>
      <p:sp>
        <p:nvSpPr>
          <p:cNvPr id="990" name="Google Shape;990;ge181f22bdd_0_472"/>
          <p:cNvSpPr txBox="1"/>
          <p:nvPr/>
        </p:nvSpPr>
        <p:spPr>
          <a:xfrm>
            <a:off x="1864894" y="3695658"/>
            <a:ext cx="24672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Freshwater does </a:t>
            </a:r>
            <a:r>
              <a:rPr lang="en-US" sz="2000" b="1">
                <a:solidFill>
                  <a:srgbClr val="FF0000"/>
                </a:solidFill>
                <a:latin typeface="Calibri"/>
                <a:ea typeface="Calibri"/>
                <a:cs typeface="Calibri"/>
                <a:sym typeface="Calibri"/>
              </a:rPr>
              <a:t>NOT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contain salt</a:t>
            </a:r>
            <a:endParaRPr sz="2000">
              <a:solidFill>
                <a:schemeClr val="dk1"/>
              </a:solidFill>
              <a:latin typeface="Calibri"/>
              <a:ea typeface="Calibri"/>
              <a:cs typeface="Calibri"/>
              <a:sym typeface="Calibri"/>
            </a:endParaRPr>
          </a:p>
        </p:txBody>
      </p:sp>
      <p:cxnSp>
        <p:nvCxnSpPr>
          <p:cNvPr id="991" name="Google Shape;991;ge181f22bdd_0_472"/>
          <p:cNvCxnSpPr/>
          <p:nvPr/>
        </p:nvCxnSpPr>
        <p:spPr>
          <a:xfrm>
            <a:off x="3491762" y="4403544"/>
            <a:ext cx="946500" cy="4908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50"/>
              </a:srgbClr>
            </a:outerShdw>
          </a:effectLst>
        </p:spPr>
      </p:cxnSp>
      <p:sp>
        <p:nvSpPr>
          <p:cNvPr id="992" name="Google Shape;992;ge181f22bdd_0_472" descr="Rewind"/>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ge181f22bdd_0_483"/>
          <p:cNvSpPr txBox="1">
            <a:spLocks noGrp="1"/>
          </p:cNvSpPr>
          <p:nvPr>
            <p:ph type="subTitle" idx="1"/>
          </p:nvPr>
        </p:nvSpPr>
        <p:spPr>
          <a:xfrm>
            <a:off x="1108475" y="182576"/>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Wetland</a:t>
            </a:r>
            <a:r>
              <a:rPr lang="en-US">
                <a:solidFill>
                  <a:schemeClr val="dk1"/>
                </a:solidFill>
              </a:rPr>
              <a:t>: an area that is saturated with water for at least part of the year</a:t>
            </a:r>
            <a:endParaRPr>
              <a:solidFill>
                <a:schemeClr val="dk1"/>
              </a:solidFill>
            </a:endParaRPr>
          </a:p>
        </p:txBody>
      </p:sp>
      <p:pic>
        <p:nvPicPr>
          <p:cNvPr id="999" name="Google Shape;999;ge181f22bdd_0_483" descr="dreamstime_xl_1192218 (1).jpg"/>
          <p:cNvPicPr preferRelativeResize="0"/>
          <p:nvPr/>
        </p:nvPicPr>
        <p:blipFill rotWithShape="1">
          <a:blip r:embed="rId3">
            <a:alphaModFix/>
          </a:blip>
          <a:srcRect/>
          <a:stretch/>
        </p:blipFill>
        <p:spPr>
          <a:xfrm>
            <a:off x="1192690" y="1644822"/>
            <a:ext cx="6758627" cy="4524025"/>
          </a:xfrm>
          <a:prstGeom prst="rect">
            <a:avLst/>
          </a:prstGeom>
          <a:noFill/>
          <a:ln>
            <a:noFill/>
          </a:ln>
        </p:spPr>
      </p:pic>
      <p:sp>
        <p:nvSpPr>
          <p:cNvPr id="1000" name="Google Shape;1000;ge181f22bdd_0_48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e181f22bdd_0_524"/>
          <p:cNvSpPr txBox="1">
            <a:spLocks noGrp="1"/>
          </p:cNvSpPr>
          <p:nvPr>
            <p:ph type="subTitle" idx="1"/>
          </p:nvPr>
        </p:nvSpPr>
        <p:spPr>
          <a:xfrm>
            <a:off x="849600" y="291625"/>
            <a:ext cx="81216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sz="3500" b="1" u="sng">
                <a:solidFill>
                  <a:schemeClr val="dk1"/>
                </a:solidFill>
              </a:rPr>
              <a:t>Estuary</a:t>
            </a:r>
            <a:r>
              <a:rPr lang="en-US" sz="3500">
                <a:solidFill>
                  <a:schemeClr val="dk1"/>
                </a:solidFill>
              </a:rPr>
              <a:t>: partially enclosed body of water formed where a river flows into an ocean </a:t>
            </a:r>
            <a:endParaRPr sz="3500">
              <a:solidFill>
                <a:schemeClr val="dk1"/>
              </a:solidFill>
            </a:endParaRPr>
          </a:p>
        </p:txBody>
      </p:sp>
      <p:pic>
        <p:nvPicPr>
          <p:cNvPr id="1006" name="Google Shape;1006;ge181f22bdd_0_524" descr="estuary01.jpg"/>
          <p:cNvPicPr preferRelativeResize="0"/>
          <p:nvPr/>
        </p:nvPicPr>
        <p:blipFill rotWithShape="1">
          <a:blip r:embed="rId3">
            <a:alphaModFix/>
          </a:blip>
          <a:srcRect/>
          <a:stretch/>
        </p:blipFill>
        <p:spPr>
          <a:xfrm>
            <a:off x="408989" y="2357251"/>
            <a:ext cx="8326025" cy="3261025"/>
          </a:xfrm>
          <a:prstGeom prst="rect">
            <a:avLst/>
          </a:prstGeom>
          <a:noFill/>
          <a:ln>
            <a:noFill/>
          </a:ln>
        </p:spPr>
      </p:pic>
      <p:sp>
        <p:nvSpPr>
          <p:cNvPr id="1007" name="Google Shape;1007;ge181f22bdd_0_52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4587</Words>
  <Application>Microsoft Office PowerPoint</Application>
  <PresentationFormat>On-screen Show (4:3)</PresentationFormat>
  <Paragraphs>604</Paragraphs>
  <Slides>140</Slides>
  <Notes>140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140</vt:i4>
      </vt:variant>
    </vt:vector>
  </HeadingPairs>
  <TitlesOfParts>
    <vt:vector size="143" baseType="lpstr">
      <vt:lpstr>Arial</vt:lpstr>
      <vt:lpstr>Calibri</vt:lpstr>
      <vt:lpstr>Office Theme</vt:lpstr>
      <vt:lpstr>PowerPoint Presentation</vt:lpstr>
      <vt:lpstr>Wetlands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aquifer?</vt:lpstr>
      <vt:lpstr>What is salinity?</vt:lpstr>
      <vt:lpstr>PowerPoint Presentation</vt:lpstr>
      <vt:lpstr>PowerPoint Presentation</vt:lpstr>
      <vt:lpstr>PowerPoint Presentation</vt:lpstr>
      <vt:lpstr>What is a wetland?</vt:lpstr>
      <vt:lpstr>PowerPoint Presentation</vt:lpstr>
      <vt:lpstr>PowerPoint Presentation</vt:lpstr>
      <vt:lpstr>PowerPoint Presentation</vt:lpstr>
      <vt:lpstr>PowerPoint Presentation</vt:lpstr>
      <vt:lpstr>PowerPoint Presentation</vt:lpstr>
      <vt:lpstr>What does saturated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three main types of wetlands?</vt:lpstr>
      <vt:lpstr>Describe the similarities and differences between swamps, bogs, and marshes.</vt:lpstr>
      <vt:lpstr>What is a wetland?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Estuary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aquifer?</vt:lpstr>
      <vt:lpstr>What is salinity?</vt:lpstr>
      <vt:lpstr>What is a wetland?</vt:lpstr>
      <vt:lpstr>PowerPoint Presentation</vt:lpstr>
      <vt:lpstr>PowerPoint Presentation</vt:lpstr>
      <vt:lpstr>PowerPoint Presentation</vt:lpstr>
      <vt:lpstr>What is an estuary?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True/False: Estuaries often have wetland swamps and marshes along its edges.</vt:lpstr>
      <vt:lpstr>True/False: Estuaries often have wetland swamps and marshes along its edges.</vt:lpstr>
      <vt:lpstr>How does the salinity change in an estuary?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the Chesapeake Bay an example of an estuary?</vt:lpstr>
      <vt:lpstr>Why is this lake NOT an example of an estuary?</vt:lpstr>
      <vt:lpstr>Estuaries are bodies of water where a(n) ________ flows into a(n) _________.  </vt:lpstr>
      <vt:lpstr>Estuaries are bodies of water where a(n) ________ flows into a(n) _________.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aquifer?</vt:lpstr>
      <vt:lpstr>What is salinity?</vt:lpstr>
      <vt:lpstr>What is a wetland?</vt:lpstr>
      <vt:lpstr>What is an estuary?</vt:lpstr>
      <vt:lpstr>PowerPoint Presentation</vt:lpstr>
      <vt:lpstr>PowerPoint Presentation</vt:lpstr>
      <vt:lpstr>PowerPoint Presentation</vt:lpstr>
      <vt:lpstr>What is a watershed?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picture below can be best described as a(n) --</vt:lpstr>
      <vt:lpstr>The picture below can be best described as a(n)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2017-06-23T14:10:12Z</dcterms:created>
  <dcterms:modified xsi:type="dcterms:W3CDTF">2021-08-03T19:39:09Z</dcterms:modified>
</cp:coreProperties>
</file>