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Lst>
  <p:sldSz cx="9144000" cy="6858000" type="screen4x3"/>
  <p:notesSz cx="6858000" cy="9144000"/>
  <p:embeddedFontLst>
    <p:embeddedFont>
      <p:font typeface="Calibri" panose="020F0502020204030204" pitchFamily="34" charset="0"/>
      <p:regular r:id="rId141"/>
      <p:bold r:id="rId142"/>
      <p:italic r:id="rId143"/>
      <p:boldItalic r:id="rId144"/>
    </p:embeddedFont>
    <p:embeddedFont>
      <p:font typeface="Cambria Math" panose="02040503050406030204" pitchFamily="18" charset="0"/>
      <p:regular r:id="rId1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6" roundtripDataSignature="AMtx7migwywaA5azrNts3E7Ssk6Hdmpl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45"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fntdata"/><Relationship Id="rId146" Type="http://customschemas.google.com/relationships/presentationmetadata" Target="meta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2.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3.fntdata"/><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font" Target="fonts/font4.fntdata"/><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Feedback: Explicit cues used at the beginning of each step makes it easy for students to follow along and be prepared to engage in the next part of the lesson.</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Acceleration is the change in velocity over time. </a:t>
            </a:r>
            <a:endParaRPr/>
          </a:p>
        </p:txBody>
      </p:sp>
      <p:sp>
        <p:nvSpPr>
          <p:cNvPr id="182" name="Google Shape;18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3" name="Google Shape;953;p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a:t>
            </a:r>
            <a:r>
              <a:rPr lang="en-US" b="1"/>
              <a:t> </a:t>
            </a:r>
            <a:r>
              <a:rPr lang="en-US"/>
              <a:t>of </a:t>
            </a:r>
            <a:r>
              <a:rPr lang="en-US" b="1"/>
              <a:t>power</a:t>
            </a:r>
            <a:r>
              <a:rPr lang="en-US" b="0"/>
              <a:t>.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Remember to provide students with instructional cues that give them a chance to prepare for what is coming up next in the lesson, this will help orient them and be better able to engage with the content.</a:t>
            </a:r>
            <a:endParaRPr/>
          </a:p>
        </p:txBody>
      </p:sp>
      <p:sp>
        <p:nvSpPr>
          <p:cNvPr id="954" name="Google Shape;954;p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example, when you walk up the stairs in 15 seconds compared to running up the stairs in 5 seconds, you are doing the same amount of work (getting up the stairs). However, you have greater power when you run up the stairs because you completed the task in a shorter amount of time. </a:t>
            </a:r>
            <a:endParaRPr/>
          </a:p>
        </p:txBody>
      </p:sp>
      <p:sp>
        <p:nvSpPr>
          <p:cNvPr id="961" name="Google Shape;961;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9" name="Google Shape;969;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this example, one crane moves an object point A to point B in 20 seconds and another crane moves that same object from point A to point B in 30 seconds. Both of these cranes completed the same amount of work. However, since the first crane did that work in less time, it has greater power. </a:t>
            </a:r>
            <a:endParaRPr/>
          </a:p>
          <a:p>
            <a:pPr marL="0" lvl="0" indent="0" algn="l" rtl="0">
              <a:spcBef>
                <a:spcPts val="0"/>
              </a:spcBef>
              <a:spcAft>
                <a:spcPts val="0"/>
              </a:spcAft>
              <a:buNone/>
            </a:pPr>
            <a:endParaRPr/>
          </a:p>
        </p:txBody>
      </p:sp>
      <p:sp>
        <p:nvSpPr>
          <p:cNvPr id="970" name="Google Shape;970;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79" name="Google Shape;979;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power?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[Power is the rate at which work is done.]</a:t>
            </a:r>
            <a:endParaRPr sz="1200"/>
          </a:p>
          <a:p>
            <a:pPr marL="0" lvl="0" indent="0" algn="l" rtl="0">
              <a:spcBef>
                <a:spcPts val="0"/>
              </a:spcBef>
              <a:spcAft>
                <a:spcPts val="0"/>
              </a:spcAft>
              <a:buNone/>
            </a:pPr>
            <a:endParaRPr b="0"/>
          </a:p>
        </p:txBody>
      </p:sp>
      <p:sp>
        <p:nvSpPr>
          <p:cNvPr id="985" name="Google Shape;985;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it is important to have an organized and smooth transition to limit wasted time and reduce any disruptions. By having materials ready in advance and working on a routine with students you can easily get this done!</a:t>
            </a:r>
            <a:endParaRPr/>
          </a:p>
        </p:txBody>
      </p:sp>
      <p:sp>
        <p:nvSpPr>
          <p:cNvPr id="993" name="Google Shape;993;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9" name="Google Shape;999;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equation for calculating power. Let’s look at the units of measurement to calculate work. </a:t>
            </a:r>
            <a:endParaRPr/>
          </a:p>
        </p:txBody>
      </p:sp>
      <p:sp>
        <p:nvSpPr>
          <p:cNvPr id="1000" name="Google Shape;1000;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Power is measured in watts. </a:t>
            </a:r>
            <a:endParaRPr/>
          </a:p>
        </p:txBody>
      </p:sp>
      <p:sp>
        <p:nvSpPr>
          <p:cNvPr id="1008" name="Google Shape;1008;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Work is measured in joules. </a:t>
            </a:r>
            <a:endParaRPr/>
          </a:p>
        </p:txBody>
      </p:sp>
      <p:sp>
        <p:nvSpPr>
          <p:cNvPr id="1016" name="Google Shape;1016;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3" name="Google Shape;1023;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Time is measured in seconds. </a:t>
            </a:r>
            <a:endParaRPr/>
          </a:p>
        </p:txBody>
      </p:sp>
      <p:sp>
        <p:nvSpPr>
          <p:cNvPr id="1024" name="Google Shape;1024;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190" name="Google Shape;19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1" name="Google Shape;1031;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if we look at the units, we can see that Watts = Joules / seconds. </a:t>
            </a:r>
            <a:endParaRPr/>
          </a:p>
        </p:txBody>
      </p:sp>
      <p:sp>
        <p:nvSpPr>
          <p:cNvPr id="1032" name="Google Shape;1032;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044" name="Google Shape;1044;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1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equation used to find power?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[P</a:t>
            </a:r>
            <a:r>
              <a:rPr lang="en-US"/>
              <a:t>ower = work/time</a:t>
            </a:r>
            <a:r>
              <a:rPr lang="en-US" sz="1200"/>
              <a:t>]</a:t>
            </a:r>
            <a:endParaRPr sz="1200"/>
          </a:p>
          <a:p>
            <a:pPr marL="0" lvl="0" indent="0" algn="l" rtl="0">
              <a:spcBef>
                <a:spcPts val="0"/>
              </a:spcBef>
              <a:spcAft>
                <a:spcPts val="0"/>
              </a:spcAft>
              <a:buNone/>
            </a:pPr>
            <a:endParaRPr b="0"/>
          </a:p>
        </p:txBody>
      </p:sp>
      <p:sp>
        <p:nvSpPr>
          <p:cNvPr id="1050" name="Google Shape;1050;p1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7" name="Google Shape;1057;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units for power?</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[Watts (J/s)]</a:t>
            </a:r>
            <a:endParaRPr sz="1200"/>
          </a:p>
          <a:p>
            <a:pPr marL="0" lvl="0" indent="0" algn="l" rtl="0">
              <a:spcBef>
                <a:spcPts val="0"/>
              </a:spcBef>
              <a:spcAft>
                <a:spcPts val="0"/>
              </a:spcAft>
              <a:buNone/>
            </a:pPr>
            <a:endParaRPr b="0"/>
          </a:p>
        </p:txBody>
      </p:sp>
      <p:sp>
        <p:nvSpPr>
          <p:cNvPr id="1058" name="Google Shape;1058;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5" name="Google Shape;1065;p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solve a couple of power problems together</a:t>
            </a:r>
            <a:r>
              <a:rPr lang="en-US" b="0"/>
              <a:t>.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Instruction in this area is important, equally as important is helping students determine when to use these new skills.</a:t>
            </a:r>
            <a:endParaRPr/>
          </a:p>
        </p:txBody>
      </p:sp>
      <p:sp>
        <p:nvSpPr>
          <p:cNvPr id="1066" name="Google Shape;1066;p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Google Shape;1071;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2" name="Google Shape;1072;p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It took 150 J of work for Jenny to push a basket of toys in 100 seconds. How much power did she use?</a:t>
            </a:r>
            <a:endParaRPr/>
          </a:p>
          <a:p>
            <a:pPr marL="0" lvl="0" indent="0" algn="l" rtl="0">
              <a:spcBef>
                <a:spcPts val="0"/>
              </a:spcBef>
              <a:spcAft>
                <a:spcPts val="0"/>
              </a:spcAft>
              <a:buNone/>
            </a:pPr>
            <a:endParaRPr/>
          </a:p>
        </p:txBody>
      </p:sp>
      <p:sp>
        <p:nvSpPr>
          <p:cNvPr id="1073" name="Google Shape;1073;p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115</a:t>
            </a:fld>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p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Since power equals work divided by time, we know that in this example power equals 150 J / 100 s.</a:t>
            </a:r>
            <a:endParaRPr/>
          </a:p>
          <a:p>
            <a:pPr marL="0" lvl="0" indent="0" algn="l" rtl="0">
              <a:spcBef>
                <a:spcPts val="0"/>
              </a:spcBef>
              <a:spcAft>
                <a:spcPts val="0"/>
              </a:spcAft>
              <a:buNone/>
            </a:pPr>
            <a:endParaRPr/>
          </a:p>
        </p:txBody>
      </p:sp>
      <p:sp>
        <p:nvSpPr>
          <p:cNvPr id="1082" name="Google Shape;1082;p1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116</a:t>
            </a:fld>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p1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divide 150 J by 100 s, we get that power equals 1.5 W. </a:t>
            </a:r>
            <a:endParaRPr/>
          </a:p>
          <a:p>
            <a:pPr marL="0" lvl="0" indent="0" algn="l" rtl="0">
              <a:spcBef>
                <a:spcPts val="0"/>
              </a:spcBef>
              <a:spcAft>
                <a:spcPts val="0"/>
              </a:spcAft>
              <a:buNone/>
            </a:pPr>
            <a:endParaRPr/>
          </a:p>
        </p:txBody>
      </p:sp>
      <p:sp>
        <p:nvSpPr>
          <p:cNvPr id="1091" name="Google Shape;1091;p1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9" name="Google Shape;1099;p1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Let’s look at another example. Find the power of a man who pushes a box 8m with a force of 15 N in 6 seconds.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it is important to include some computational or mathematics concepts in the science activity so that students can apply these concepts as part of the problem solving process.</a:t>
            </a:r>
            <a:endParaRPr/>
          </a:p>
        </p:txBody>
      </p:sp>
      <p:sp>
        <p:nvSpPr>
          <p:cNvPr id="1100" name="Google Shape;1100;p1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118</a:t>
            </a:fld>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p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problem is a little different than the on we just did. It does not give us the work, however, it does give us the information to find the work before we find the power. So, this is a two-step problem. </a:t>
            </a:r>
            <a:endParaRPr/>
          </a:p>
          <a:p>
            <a:pPr marL="0" lvl="0" indent="0" algn="l" rtl="0">
              <a:spcBef>
                <a:spcPts val="0"/>
              </a:spcBef>
              <a:spcAft>
                <a:spcPts val="0"/>
              </a:spcAft>
              <a:buNone/>
            </a:pPr>
            <a:endParaRPr/>
          </a:p>
        </p:txBody>
      </p:sp>
      <p:sp>
        <p:nvSpPr>
          <p:cNvPr id="1109" name="Google Shape;1109;p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119</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unit is force measured in?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[Newtons (N)]</a:t>
            </a:r>
            <a:endParaRPr/>
          </a:p>
          <a:p>
            <a:pPr marL="0" lvl="0" indent="0" algn="l" rtl="0">
              <a:spcBef>
                <a:spcPts val="0"/>
              </a:spcBef>
              <a:spcAft>
                <a:spcPts val="0"/>
              </a:spcAft>
              <a:buNone/>
            </a:pPr>
            <a:endParaRPr/>
          </a:p>
        </p:txBody>
      </p:sp>
      <p:sp>
        <p:nvSpPr>
          <p:cNvPr id="196" name="Google Shape;19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1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Here is the equation for work, but our first step needs to be to find the work, which we can do by multiplying force by direction. When we do this first step, we get that work equals 15 N x 8 m. </a:t>
            </a:r>
            <a:endParaRPr/>
          </a:p>
          <a:p>
            <a:pPr marL="0" lvl="0" indent="0" algn="l" rtl="0">
              <a:spcBef>
                <a:spcPts val="0"/>
              </a:spcBef>
              <a:spcAft>
                <a:spcPts val="0"/>
              </a:spcAft>
              <a:buNone/>
            </a:pPr>
            <a:endParaRPr/>
          </a:p>
        </p:txBody>
      </p:sp>
      <p:sp>
        <p:nvSpPr>
          <p:cNvPr id="1120" name="Google Shape;1120;p1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120</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do this, we get that the work is 120 J. We are now ready to find the power. </a:t>
            </a:r>
            <a:endParaRPr/>
          </a:p>
          <a:p>
            <a:pPr marL="0" lvl="0" indent="0" algn="l" rtl="0">
              <a:spcBef>
                <a:spcPts val="0"/>
              </a:spcBef>
              <a:spcAft>
                <a:spcPts val="0"/>
              </a:spcAft>
              <a:buNone/>
            </a:pPr>
            <a:endParaRPr/>
          </a:p>
        </p:txBody>
      </p:sp>
      <p:sp>
        <p:nvSpPr>
          <p:cNvPr id="1129" name="Google Shape;1129;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121</a:t>
            </a:fld>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7" name="Google Shape;1137;p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To find the power, we divide 120 J by 6 s. </a:t>
            </a:r>
            <a:endParaRPr/>
          </a:p>
          <a:p>
            <a:pPr marL="0" lvl="0" indent="0" algn="l" rtl="0">
              <a:spcBef>
                <a:spcPts val="0"/>
              </a:spcBef>
              <a:spcAft>
                <a:spcPts val="0"/>
              </a:spcAft>
              <a:buNone/>
            </a:pPr>
            <a:endParaRPr/>
          </a:p>
        </p:txBody>
      </p:sp>
      <p:sp>
        <p:nvSpPr>
          <p:cNvPr id="1138" name="Google Shape;1138;p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122</a:t>
            </a:fld>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p1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divide 120 J by 6 s, we get that power equals 20 J/s.</a:t>
            </a:r>
            <a:endParaRPr/>
          </a:p>
          <a:p>
            <a:pPr marL="0" lvl="0" indent="0" algn="l" rtl="0">
              <a:spcBef>
                <a:spcPts val="0"/>
              </a:spcBef>
              <a:spcAft>
                <a:spcPts val="0"/>
              </a:spcAft>
              <a:buNone/>
            </a:pPr>
            <a:endParaRPr/>
          </a:p>
        </p:txBody>
      </p:sp>
      <p:sp>
        <p:nvSpPr>
          <p:cNvPr id="1147" name="Google Shape;1147;p1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123</a:t>
            </a:fld>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simplify the units, we get that the power is 20 W. </a:t>
            </a:r>
            <a:endParaRPr/>
          </a:p>
          <a:p>
            <a:pPr marL="0" lvl="0" indent="0" algn="l" rtl="0">
              <a:spcBef>
                <a:spcPts val="0"/>
              </a:spcBef>
              <a:spcAft>
                <a:spcPts val="0"/>
              </a:spcAft>
              <a:buNone/>
            </a:pPr>
            <a:endParaRPr/>
          </a:p>
        </p:txBody>
      </p:sp>
      <p:sp>
        <p:nvSpPr>
          <p:cNvPr id="1156" name="Google Shape;1156;p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124</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p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Demonstration – Let’s see what power looks like in action!</a:t>
            </a:r>
            <a:endParaRPr/>
          </a:p>
          <a:p>
            <a:pPr marL="0" lvl="0" indent="0" algn="l" rtl="0">
              <a:spcBef>
                <a:spcPts val="0"/>
              </a:spcBef>
              <a:spcAft>
                <a:spcPts val="0"/>
              </a:spcAft>
              <a:buNone/>
            </a:pPr>
            <a:endParaRPr/>
          </a:p>
          <a:p>
            <a:pPr marL="0" lvl="0" indent="0" algn="l" rtl="0">
              <a:spcBef>
                <a:spcPts val="0"/>
              </a:spcBef>
              <a:spcAft>
                <a:spcPts val="0"/>
              </a:spcAft>
              <a:buNone/>
            </a:pPr>
            <a:r>
              <a:rPr lang="en-US"/>
              <a:t>Similarly to the work demonstration, all I am going to need is a cardboard box and a timer. </a:t>
            </a:r>
            <a:endParaRPr/>
          </a:p>
          <a:p>
            <a:pPr marL="0" lvl="0" indent="0" algn="l" rtl="0">
              <a:spcBef>
                <a:spcPts val="0"/>
              </a:spcBef>
              <a:spcAft>
                <a:spcPts val="0"/>
              </a:spcAft>
              <a:buNone/>
            </a:pPr>
            <a:endParaRPr/>
          </a:p>
          <a:p>
            <a:pPr marL="0" lvl="0" indent="0" algn="l" rtl="0">
              <a:spcBef>
                <a:spcPts val="0"/>
              </a:spcBef>
              <a:spcAft>
                <a:spcPts val="0"/>
              </a:spcAft>
              <a:buNone/>
            </a:pPr>
            <a:r>
              <a:rPr lang="en-US"/>
              <a:t>First, I am to get my timer ready so that I know exactly how long it takes me to push the box across the room. </a:t>
            </a:r>
            <a:endParaRPr/>
          </a:p>
          <a:p>
            <a:pPr marL="0" lvl="0" indent="0" algn="l" rtl="0">
              <a:spcBef>
                <a:spcPts val="0"/>
              </a:spcBef>
              <a:spcAft>
                <a:spcPts val="0"/>
              </a:spcAft>
              <a:buNone/>
            </a:pPr>
            <a:endParaRPr/>
          </a:p>
          <a:p>
            <a:pPr marL="0" lvl="0" indent="0" algn="l" rtl="0">
              <a:spcBef>
                <a:spcPts val="0"/>
              </a:spcBef>
              <a:spcAft>
                <a:spcPts val="0"/>
              </a:spcAft>
              <a:buNone/>
            </a:pPr>
            <a:r>
              <a:rPr lang="en-US"/>
              <a:t>Then, I am going to push the box across the room and write down how long it takes me. Remember, I need to make sure I press start and stop so I know exactly how long it takes me. </a:t>
            </a:r>
            <a:endParaRPr/>
          </a:p>
          <a:p>
            <a:pPr marL="0" lvl="0" indent="0" algn="l" rtl="0">
              <a:spcBef>
                <a:spcPts val="0"/>
              </a:spcBef>
              <a:spcAft>
                <a:spcPts val="0"/>
              </a:spcAft>
              <a:buNone/>
            </a:pPr>
            <a:endParaRPr/>
          </a:p>
          <a:p>
            <a:pPr marL="0" lvl="0" indent="0" algn="l" rtl="0">
              <a:spcBef>
                <a:spcPts val="0"/>
              </a:spcBef>
              <a:spcAft>
                <a:spcPts val="0"/>
              </a:spcAft>
              <a:buNone/>
            </a:pPr>
            <a:r>
              <a:rPr lang="en-US"/>
              <a:t>Next, I am going to push the box again, but this time I am going to do it faster. I will make sure to write down my time as well.</a:t>
            </a:r>
            <a:endParaRPr/>
          </a:p>
          <a:p>
            <a:pPr marL="0" lvl="0" indent="0" algn="l" rtl="0">
              <a:spcBef>
                <a:spcPts val="0"/>
              </a:spcBef>
              <a:spcAft>
                <a:spcPts val="0"/>
              </a:spcAft>
              <a:buNone/>
            </a:pPr>
            <a:endParaRPr/>
          </a:p>
          <a:p>
            <a:pPr marL="0" lvl="0" indent="0" algn="l" rtl="0">
              <a:spcBef>
                <a:spcPts val="0"/>
              </a:spcBef>
              <a:spcAft>
                <a:spcPts val="0"/>
              </a:spcAft>
              <a:buNone/>
            </a:pPr>
            <a:r>
              <a:rPr lang="en-US"/>
              <a:t>Now that I have both my times, I want to think about my power when pushing the box. Since power is the rate at which work is completed, I know that I had greater power the second time I pushed the box. I pushed the box, completed work, more quickly than I did the first time.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Creating an organized demonstration that is clear and well structured is key to promoting student understanding.</a:t>
            </a:r>
            <a:endParaRPr/>
          </a:p>
        </p:txBody>
      </p:sp>
      <p:sp>
        <p:nvSpPr>
          <p:cNvPr id="1165" name="Google Shape;1165;p1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2" name="Google Shape;1172;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1173" name="Google Shape;1173;p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126</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p1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this demonstration, what did you notice about power?</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US"/>
              <a:t>[When moving the same object the same distance faster, you are using more power]</a:t>
            </a:r>
            <a:endParaRPr b="0"/>
          </a:p>
        </p:txBody>
      </p:sp>
      <p:sp>
        <p:nvSpPr>
          <p:cNvPr id="1179" name="Google Shape;1179;p1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127</a:t>
            </a:fld>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6" name="Google Shape;1186;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is the equation to find power?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It's really important to make sure that you're providing students with frequent opportunities to respond as you're closing the lesson – it will help you know if they understood and made sense of the activity and where you can provide further instruction.</a:t>
            </a:r>
            <a:endParaRPr/>
          </a:p>
          <a:p>
            <a:pPr marL="0" lvl="0" indent="0" algn="l" rtl="0">
              <a:spcBef>
                <a:spcPts val="0"/>
              </a:spcBef>
              <a:spcAft>
                <a:spcPts val="0"/>
              </a:spcAft>
              <a:buNone/>
            </a:pPr>
            <a:endParaRPr b="0"/>
          </a:p>
        </p:txBody>
      </p:sp>
      <p:sp>
        <p:nvSpPr>
          <p:cNvPr id="1187" name="Google Shape;1187;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128</a:t>
            </a:fld>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dc62b1a615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5" name="Google Shape;1195;gdc62b1a61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is the equation to find power?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 = W/t]</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1196" name="Google Shape;1196;gdc62b1a615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129</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a ______ or ______ on an object.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4" name="Google Shape;20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p1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Find the power of a person who runs up the stairs 7 m high with a force of 500 N in 50 seconds.</a:t>
            </a:r>
            <a:endParaRPr b="0"/>
          </a:p>
        </p:txBody>
      </p:sp>
      <p:sp>
        <p:nvSpPr>
          <p:cNvPr id="1205" name="Google Shape;1205;p1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130</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2" name="Google Shape;1212;p1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Find the power of a person who runs up the stairs 7 m high with a force of 500 N in 50 seconds.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In this example, before finding the power, we need to find the work. Since we know that work equals force times distance, we know that in this example work equals 500 N x 7 m. When we do this, we get that the work is 3,500 J. Now we are ready to find the power. Since we know that power equals work divided by time, in this example work is 3,500 J divided by 50 s. When we do this, we get that power equals 70 W.]</a:t>
            </a:r>
            <a:endParaRPr sz="1200"/>
          </a:p>
          <a:p>
            <a:pPr marL="0" lvl="0" indent="0" algn="l" rtl="0">
              <a:spcBef>
                <a:spcPts val="0"/>
              </a:spcBef>
              <a:spcAft>
                <a:spcPts val="0"/>
              </a:spcAft>
              <a:buNone/>
            </a:pPr>
            <a:endParaRPr b="0"/>
          </a:p>
        </p:txBody>
      </p:sp>
      <p:sp>
        <p:nvSpPr>
          <p:cNvPr id="1213" name="Google Shape;1213;p1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131</a:t>
            </a:fld>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1" name="Google Shape;1221;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1222" name="Google Shape;1222;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132</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p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8" name="Google Shape;1228;p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Power is the rate at which work is done. </a:t>
            </a:r>
            <a:endParaRPr/>
          </a:p>
        </p:txBody>
      </p:sp>
      <p:sp>
        <p:nvSpPr>
          <p:cNvPr id="1229" name="Google Shape;1229;p1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p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equation for calculating power. </a:t>
            </a:r>
            <a:endParaRPr/>
          </a:p>
        </p:txBody>
      </p:sp>
      <p:sp>
        <p:nvSpPr>
          <p:cNvPr id="1237" name="Google Shape;1237;p1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134</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p1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units of the equation for finding power are: Watts = Joules / seconds. </a:t>
            </a:r>
            <a:endParaRPr/>
          </a:p>
        </p:txBody>
      </p:sp>
      <p:sp>
        <p:nvSpPr>
          <p:cNvPr id="1245" name="Google Shape;1245;p1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6" name="Google Shape;1256;p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power, let’s reflect once more on our big question. Was there anything that we predicted earlier that was correct or incorrect? Do you have any new hypotheses to share? </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relate the current topic to other strongly related content, this is critical in helping students build associations and relevance between terms.</a:t>
            </a:r>
            <a:endParaRPr/>
          </a:p>
        </p:txBody>
      </p:sp>
      <p:sp>
        <p:nvSpPr>
          <p:cNvPr id="1257" name="Google Shape;1257;p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5" name="Google Shape;1265;p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266" name="Google Shape;1266;p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p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p1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2" name="Google Shape;1272;p1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138</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c62b1a61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dc62b1a61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a </a:t>
            </a:r>
            <a:r>
              <a:rPr lang="en-US" u="sng">
                <a:solidFill>
                  <a:srgbClr val="FF0000"/>
                </a:solidFill>
              </a:rPr>
              <a:t>push</a:t>
            </a:r>
            <a:r>
              <a:rPr lang="en-US"/>
              <a:t> or </a:t>
            </a:r>
            <a:r>
              <a:rPr lang="en-US" u="sng">
                <a:solidFill>
                  <a:srgbClr val="FF0000"/>
                </a:solidFill>
              </a:rPr>
              <a:t>pull</a:t>
            </a:r>
            <a:r>
              <a:rPr lang="en-US"/>
              <a:t> on an object.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make adjustments to your lesson and content if you see some students not demonstrating understanding, this can help them make connections and prevent frustration.</a:t>
            </a:r>
            <a:endParaRPr/>
          </a:p>
        </p:txBody>
      </p:sp>
      <p:sp>
        <p:nvSpPr>
          <p:cNvPr id="212" name="Google Shape;212;gdc62b1a615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quantity is defined as the change in velocity over time?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0" name="Google Shape;22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c62b1a615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dc62b1a615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quantity is defined as the change in velocity over time? </a:t>
            </a:r>
            <a:endParaRPr/>
          </a:p>
          <a:p>
            <a:pPr marL="0" lvl="0" indent="0" algn="l" rtl="0">
              <a:spcBef>
                <a:spcPts val="0"/>
              </a:spcBef>
              <a:spcAft>
                <a:spcPts val="0"/>
              </a:spcAft>
              <a:buNone/>
            </a:pPr>
            <a:endParaRPr/>
          </a:p>
          <a:p>
            <a:pPr marL="0" lvl="0" indent="0" algn="l" rtl="0">
              <a:spcBef>
                <a:spcPts val="0"/>
              </a:spcBef>
              <a:spcAft>
                <a:spcPts val="0"/>
              </a:spcAft>
              <a:buNone/>
            </a:pPr>
            <a:r>
              <a:rPr lang="en-US"/>
              <a:t>[Acceleration]</a:t>
            </a:r>
            <a:endParaRPr/>
          </a:p>
        </p:txBody>
      </p:sp>
      <p:sp>
        <p:nvSpPr>
          <p:cNvPr id="229" name="Google Shape;229;gdc62b1a615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distance? </a:t>
            </a:r>
            <a:endParaRPr/>
          </a:p>
          <a:p>
            <a:pPr marL="0" lvl="0" indent="0" algn="l" rtl="0">
              <a:spcBef>
                <a:spcPts val="0"/>
              </a:spcBef>
              <a:spcAft>
                <a:spcPts val="0"/>
              </a:spcAft>
              <a:buNone/>
            </a:pPr>
            <a:endParaRPr/>
          </a:p>
          <a:p>
            <a:pPr marL="0" lvl="0" indent="0" algn="l" rtl="0">
              <a:spcBef>
                <a:spcPts val="0"/>
              </a:spcBef>
              <a:spcAft>
                <a:spcPts val="0"/>
              </a:spcAft>
              <a:buNone/>
            </a:pPr>
            <a:r>
              <a:rPr lang="en-US"/>
              <a:t>[Distance is how far an object travels.]</a:t>
            </a:r>
            <a:endParaRPr/>
          </a:p>
        </p:txBody>
      </p:sp>
      <p:sp>
        <p:nvSpPr>
          <p:cNvPr id="238" name="Google Shape;23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work.</a:t>
            </a:r>
            <a:endParaRPr/>
          </a:p>
        </p:txBody>
      </p:sp>
      <p:sp>
        <p:nvSpPr>
          <p:cNvPr id="246" name="Google Shape;24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Work is done when </a:t>
            </a:r>
            <a:r>
              <a:rPr lang="en-US"/>
              <a:t>force is applied over some distance.</a:t>
            </a:r>
            <a:endParaRPr b="0"/>
          </a:p>
          <a:p>
            <a:pPr marL="0" lvl="0" indent="0" algn="l" rtl="0">
              <a:spcBef>
                <a:spcPts val="0"/>
              </a:spcBef>
              <a:spcAft>
                <a:spcPts val="0"/>
              </a:spcAft>
              <a:buNone/>
            </a:pPr>
            <a:endParaRPr/>
          </a:p>
        </p:txBody>
      </p:sp>
      <p:sp>
        <p:nvSpPr>
          <p:cNvPr id="254" name="Google Shape;25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work.</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263" name="Google Shape;26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work?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[Work is done when an object is moved through a distance </a:t>
            </a:r>
            <a:r>
              <a:rPr lang="en-US"/>
              <a:t>by an</a:t>
            </a:r>
            <a:r>
              <a:rPr lang="en-US" sz="1200"/>
              <a:t> applied force.]</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the clarity of language is important when teaching vocabulary. Keep your questions simple when asking for students to state the definition.</a:t>
            </a:r>
            <a:endParaRPr/>
          </a:p>
          <a:p>
            <a:pPr marL="0" lvl="0" indent="0" algn="l" rtl="0">
              <a:spcBef>
                <a:spcPts val="0"/>
              </a:spcBef>
              <a:spcAft>
                <a:spcPts val="0"/>
              </a:spcAft>
              <a:buNone/>
            </a:pPr>
            <a:endParaRPr b="0"/>
          </a:p>
        </p:txBody>
      </p:sp>
      <p:sp>
        <p:nvSpPr>
          <p:cNvPr id="269" name="Google Shape;26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work</a:t>
            </a:r>
            <a:r>
              <a:rPr lang="en-US"/>
              <a:t>.  </a:t>
            </a:r>
            <a:endParaRPr/>
          </a:p>
        </p:txBody>
      </p:sp>
      <p:sp>
        <p:nvSpPr>
          <p:cNvPr id="277" name="Google Shape;27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an example of work. The man is exerting a force on the dumbells to move them in the direction he wants. In this case, he is pulling them towards him. </a:t>
            </a:r>
            <a:endParaRPr/>
          </a:p>
          <a:p>
            <a:pPr marL="0" lvl="0" indent="0" algn="l" rtl="0">
              <a:spcBef>
                <a:spcPts val="0"/>
              </a:spcBef>
              <a:spcAft>
                <a:spcPts val="0"/>
              </a:spcAft>
              <a:buNone/>
            </a:pPr>
            <a:endParaRPr/>
          </a:p>
        </p:txBody>
      </p:sp>
      <p:sp>
        <p:nvSpPr>
          <p:cNvPr id="284" name="Google Shape;28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pencil falling to the floor is an example of work. The force in this example is gravity, which is pulling the pencil to the ground. The pencil moves in the direction of the force, to the ground, meaning that work has occurred. </a:t>
            </a:r>
            <a:endParaRPr/>
          </a:p>
          <a:p>
            <a:pPr marL="0" lvl="0" indent="0" algn="l" rtl="0">
              <a:spcBef>
                <a:spcPts val="0"/>
              </a:spcBef>
              <a:spcAft>
                <a:spcPts val="0"/>
              </a:spcAft>
              <a:buNone/>
            </a:pPr>
            <a:endParaRPr/>
          </a:p>
        </p:txBody>
      </p:sp>
      <p:sp>
        <p:nvSpPr>
          <p:cNvPr id="293" name="Google Shape;29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t>
            </a:r>
            <a:r>
              <a:rPr lang="en-US" b="1"/>
              <a:t>work</a:t>
            </a:r>
            <a:r>
              <a:rPr lang="en-US"/>
              <a:t>.  </a:t>
            </a:r>
            <a:endParaRPr/>
          </a:p>
        </p:txBody>
      </p:sp>
      <p:sp>
        <p:nvSpPr>
          <p:cNvPr id="302" name="Google Shape;30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this picture, the person is exerting a force on the wall by pushing it. However, the wall is not moving in the direction that the person is pushing the wall. So, even though there is a force, because the object has not moved in the direction of the force, no work has occurred.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take a moment to explicitly distinguish between the similarities of the non-examples and the vocabulary term you were covering today. This helps students resolve any misconceptions they may have.</a:t>
            </a:r>
            <a:endParaRPr/>
          </a:p>
        </p:txBody>
      </p:sp>
      <p:sp>
        <p:nvSpPr>
          <p:cNvPr id="309" name="Google Shape;30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18" name="Google Shape;318;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Name an example of work.</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[Lifting dumbbells, a pencil falling, etc.]</a:t>
            </a:r>
            <a:endParaRPr/>
          </a:p>
        </p:txBody>
      </p:sp>
      <p:sp>
        <p:nvSpPr>
          <p:cNvPr id="324" name="Google Shape;32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A softball player throws a ball towards home plate. Is this an example of work? Why or why not?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Yes – by throwing the ball, the softball player is exerting a force on it and it is moving in the direction of the force. Therefore, work has occurred.]</a:t>
            </a:r>
            <a:endParaRPr/>
          </a:p>
        </p:txBody>
      </p:sp>
      <p:sp>
        <p:nvSpPr>
          <p:cNvPr id="332" name="Google Shape;33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relationship between work and power?</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126" name="Google Shape;12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340" name="Google Shape;34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equation for calculating work. Let’s look at the units of measurements to calculate work.</a:t>
            </a:r>
            <a:endParaRPr/>
          </a:p>
        </p:txBody>
      </p:sp>
      <p:sp>
        <p:nvSpPr>
          <p:cNvPr id="347" name="Google Shape;347;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Joules are the units for work. </a:t>
            </a:r>
            <a:endParaRPr/>
          </a:p>
        </p:txBody>
      </p:sp>
      <p:sp>
        <p:nvSpPr>
          <p:cNvPr id="355" name="Google Shape;35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measured in Newtons (N).</a:t>
            </a:r>
            <a:endParaRPr/>
          </a:p>
        </p:txBody>
      </p:sp>
      <p:sp>
        <p:nvSpPr>
          <p:cNvPr id="363" name="Google Shape;36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Distance is measured in meters (m). </a:t>
            </a:r>
            <a:endParaRPr/>
          </a:p>
        </p:txBody>
      </p:sp>
      <p:sp>
        <p:nvSpPr>
          <p:cNvPr id="371" name="Google Shape;371;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if we look at the units, we can see that Joules = Newtons x meters.</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Explicitly modeling this skill (using the units to better understand a formula) for students provides them with visual of the strategy.</a:t>
            </a:r>
            <a:endParaRPr/>
          </a:p>
        </p:txBody>
      </p:sp>
      <p:sp>
        <p:nvSpPr>
          <p:cNvPr id="379" name="Google Shape;379;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90" name="Google Shape;39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equation for work?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a:t>[Work = force x distance]</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396" name="Google Shape;396;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units for work?</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[Joules]</a:t>
            </a:r>
            <a:endParaRPr/>
          </a:p>
          <a:p>
            <a:pPr marL="0" marR="0" lvl="0" indent="0" algn="l" rtl="0">
              <a:lnSpc>
                <a:spcPct val="100000"/>
              </a:lnSpc>
              <a:spcBef>
                <a:spcPts val="0"/>
              </a:spcBef>
              <a:spcAft>
                <a:spcPts val="0"/>
              </a:spcAft>
              <a:buClr>
                <a:schemeClr val="dk1"/>
              </a:buClr>
              <a:buSzPts val="1200"/>
              <a:buFont typeface="Calibri"/>
              <a:buNone/>
            </a:pPr>
            <a:endParaRPr sz="1200"/>
          </a:p>
        </p:txBody>
      </p:sp>
      <p:sp>
        <p:nvSpPr>
          <p:cNvPr id="404" name="Google Shape;404;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solve a couple of examples of </a:t>
            </a:r>
            <a:r>
              <a:rPr lang="en-US" b="1"/>
              <a:t>work</a:t>
            </a:r>
            <a:r>
              <a:rPr lang="en-US"/>
              <a:t> together.  </a:t>
            </a:r>
            <a:endParaRPr/>
          </a:p>
        </p:txBody>
      </p:sp>
      <p:sp>
        <p:nvSpPr>
          <p:cNvPr id="412" name="Google Shape;41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5" name="Google Shape;13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you push a chair 3m across the classroom using a force of 30 N, how much work are you applying?</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Remember, it is important to provide students with opportunities to ask questions themselves and work to define the problem. You can scaffold supports to help them along the way.</a:t>
            </a:r>
            <a:endParaRPr/>
          </a:p>
          <a:p>
            <a:pPr marL="0" lvl="0" indent="0" algn="l" rtl="0">
              <a:spcBef>
                <a:spcPts val="0"/>
              </a:spcBef>
              <a:spcAft>
                <a:spcPts val="0"/>
              </a:spcAft>
              <a:buNone/>
            </a:pPr>
            <a:endParaRPr/>
          </a:p>
        </p:txBody>
      </p:sp>
      <p:sp>
        <p:nvSpPr>
          <p:cNvPr id="419" name="Google Shape;419;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Since work equals force times distance, we know that in this example work equals 30 N x 3 m.</a:t>
            </a:r>
            <a:endParaRPr/>
          </a:p>
          <a:p>
            <a:pPr marL="0" lvl="0" indent="0" algn="l" rtl="0">
              <a:spcBef>
                <a:spcPts val="0"/>
              </a:spcBef>
              <a:spcAft>
                <a:spcPts val="0"/>
              </a:spcAft>
              <a:buNone/>
            </a:pPr>
            <a:endParaRPr/>
          </a:p>
        </p:txBody>
      </p:sp>
      <p:sp>
        <p:nvSpPr>
          <p:cNvPr id="428" name="Google Shape;428;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multiply 30 N by 3 m we get that work equals 90 Nm. </a:t>
            </a:r>
            <a:endParaRPr/>
          </a:p>
          <a:p>
            <a:pPr marL="0" lvl="0" indent="0" algn="l" rtl="0">
              <a:spcBef>
                <a:spcPts val="0"/>
              </a:spcBef>
              <a:spcAft>
                <a:spcPts val="0"/>
              </a:spcAft>
              <a:buNone/>
            </a:pPr>
            <a:endParaRPr/>
          </a:p>
        </p:txBody>
      </p:sp>
      <p:sp>
        <p:nvSpPr>
          <p:cNvPr id="437" name="Google Shape;437;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simplify the units, we get that the work being applied on the chair is 90 J. </a:t>
            </a:r>
            <a:endParaRPr/>
          </a:p>
          <a:p>
            <a:pPr marL="0" lvl="0" indent="0" algn="l" rtl="0">
              <a:spcBef>
                <a:spcPts val="0"/>
              </a:spcBef>
              <a:spcAft>
                <a:spcPts val="0"/>
              </a:spcAft>
              <a:buNone/>
            </a:pPr>
            <a:endParaRPr/>
          </a:p>
        </p:txBody>
      </p:sp>
      <p:sp>
        <p:nvSpPr>
          <p:cNvPr id="447" name="Google Shape;44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A 10 kg object experiences a horizontal force. This causes it to accelerate at 5 m/</a:t>
            </a:r>
            <a:r>
              <a:rPr lang="en-US" b="0" i="0">
                <a:latin typeface="Cambria Math"/>
                <a:ea typeface="Cambria Math"/>
                <a:cs typeface="Cambria Math"/>
                <a:sym typeface="Cambria Math"/>
              </a:rPr>
              <a:t>s^2</a:t>
            </a:r>
            <a:r>
              <a:rPr lang="en-US">
                <a:latin typeface="Calibri"/>
                <a:ea typeface="Calibri"/>
                <a:cs typeface="Calibri"/>
                <a:sym typeface="Calibri"/>
              </a:rPr>
              <a:t>, moving it a distance of 20 m, horizontally. How much work is done by the force?</a:t>
            </a:r>
            <a:endParaRPr>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Feedback: Chunking the steps to the activity in a way that meets the students' level of understanding is important when explaining how to solve this problem.</a:t>
            </a:r>
            <a:endParaRPr/>
          </a:p>
        </p:txBody>
      </p:sp>
      <p:sp>
        <p:nvSpPr>
          <p:cNvPr id="458" name="Google Shape;458;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problem is a little different than the one we just did. It does not give us the force, however, it does give us the information to find the force before we find the work. So this is a two-step problem. </a:t>
            </a:r>
            <a:endParaRPr/>
          </a:p>
          <a:p>
            <a:pPr marL="0" lvl="0" indent="0" algn="l" rtl="0">
              <a:spcBef>
                <a:spcPts val="0"/>
              </a:spcBef>
              <a:spcAft>
                <a:spcPts val="0"/>
              </a:spcAft>
              <a:buNone/>
            </a:pPr>
            <a:endParaRPr/>
          </a:p>
        </p:txBody>
      </p:sp>
      <p:sp>
        <p:nvSpPr>
          <p:cNvPr id="467" name="Google Shape;46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Here is the equation for work, but our first step needs to be to find the force, which we can do by multiplying mass by acceleration. When we do this first step, we get that force equals 10 kg times 5 m/s^2</a:t>
            </a:r>
            <a:endParaRPr/>
          </a:p>
          <a:p>
            <a:pPr marL="0" lvl="0" indent="0" algn="l" rtl="0">
              <a:spcBef>
                <a:spcPts val="0"/>
              </a:spcBef>
              <a:spcAft>
                <a:spcPts val="0"/>
              </a:spcAft>
              <a:buNone/>
            </a:pPr>
            <a:endParaRPr/>
          </a:p>
        </p:txBody>
      </p:sp>
      <p:sp>
        <p:nvSpPr>
          <p:cNvPr id="478" name="Google Shape;478;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do this, we get that the force exerted on the object is 50 N. We are now ready to find the work. </a:t>
            </a:r>
            <a:endParaRPr/>
          </a:p>
          <a:p>
            <a:pPr marL="0" lvl="0" indent="0" algn="l" rtl="0">
              <a:spcBef>
                <a:spcPts val="0"/>
              </a:spcBef>
              <a:spcAft>
                <a:spcPts val="0"/>
              </a:spcAft>
              <a:buNone/>
            </a:pPr>
            <a:endParaRPr/>
          </a:p>
        </p:txBody>
      </p:sp>
      <p:sp>
        <p:nvSpPr>
          <p:cNvPr id="487" name="Google Shape;487;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To find the work, we multiply 50 N times 20 m.</a:t>
            </a:r>
            <a:endParaRPr/>
          </a:p>
          <a:p>
            <a:pPr marL="0" lvl="0" indent="0" algn="l" rtl="0">
              <a:spcBef>
                <a:spcPts val="0"/>
              </a:spcBef>
              <a:spcAft>
                <a:spcPts val="0"/>
              </a:spcAft>
              <a:buNone/>
            </a:pPr>
            <a:endParaRPr/>
          </a:p>
        </p:txBody>
      </p:sp>
      <p:sp>
        <p:nvSpPr>
          <p:cNvPr id="496" name="Google Shape;496;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multiply 50 N by 20 m we get that work equals 1000 Nm. </a:t>
            </a:r>
            <a:endParaRPr/>
          </a:p>
          <a:p>
            <a:pPr marL="0" lvl="0" indent="0" algn="l" rtl="0">
              <a:spcBef>
                <a:spcPts val="0"/>
              </a:spcBef>
              <a:spcAft>
                <a:spcPts val="0"/>
              </a:spcAft>
              <a:buNone/>
            </a:pPr>
            <a:endParaRPr/>
          </a:p>
        </p:txBody>
      </p:sp>
      <p:sp>
        <p:nvSpPr>
          <p:cNvPr id="505" name="Google Shape;50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Force is a push or pull on an object. </a:t>
            </a:r>
            <a:endParaRPr/>
          </a:p>
        </p:txBody>
      </p:sp>
      <p:sp>
        <p:nvSpPr>
          <p:cNvPr id="141" name="Google Shape;14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simplify the units, we get that the work being applied is 1000 J. </a:t>
            </a:r>
            <a:endParaRPr/>
          </a:p>
        </p:txBody>
      </p:sp>
      <p:sp>
        <p:nvSpPr>
          <p:cNvPr id="514" name="Google Shape;514;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23" name="Google Shape;523;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units of work?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[Joules]</a:t>
            </a:r>
            <a:endParaRPr sz="1200"/>
          </a:p>
          <a:p>
            <a:pPr marL="0" lvl="0" indent="0" algn="l" rtl="0">
              <a:spcBef>
                <a:spcPts val="0"/>
              </a:spcBef>
              <a:spcAft>
                <a:spcPts val="0"/>
              </a:spcAft>
              <a:buNone/>
            </a:pPr>
            <a:endParaRPr b="0"/>
          </a:p>
        </p:txBody>
      </p:sp>
      <p:sp>
        <p:nvSpPr>
          <p:cNvPr id="529" name="Google Shape;529;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equation do we use to find work?</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[Work (J) = Force (N) x Distance (m)]</a:t>
            </a:r>
            <a:endParaRPr sz="1200"/>
          </a:p>
          <a:p>
            <a:pPr marL="0" lvl="0" indent="0" algn="l" rtl="0">
              <a:spcBef>
                <a:spcPts val="0"/>
              </a:spcBef>
              <a:spcAft>
                <a:spcPts val="0"/>
              </a:spcAft>
              <a:buNone/>
            </a:pPr>
            <a:endParaRPr/>
          </a:p>
          <a:p>
            <a:pPr marL="0" lvl="0" indent="0" algn="l" rtl="0">
              <a:spcBef>
                <a:spcPts val="0"/>
              </a:spcBef>
              <a:spcAft>
                <a:spcPts val="0"/>
              </a:spcAft>
              <a:buNone/>
            </a:pPr>
            <a:r>
              <a:rPr lang="en-US"/>
              <a:t>Feedback: There are a lot of opportunities to respond throughout this portion of your lesson, which is so important for ensuring that your students are grasping this new skill.</a:t>
            </a:r>
            <a:endParaRPr/>
          </a:p>
        </p:txBody>
      </p:sp>
      <p:sp>
        <p:nvSpPr>
          <p:cNvPr id="537" name="Google Shape;537;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you throw a ball up in the air 2m at a force of 25 N, how much work did you apply on the ball? </a:t>
            </a:r>
            <a:endParaRPr sz="1200"/>
          </a:p>
          <a:p>
            <a:pPr marL="0" lvl="0" indent="0" algn="l" rtl="0">
              <a:spcBef>
                <a:spcPts val="0"/>
              </a:spcBef>
              <a:spcAft>
                <a:spcPts val="0"/>
              </a:spcAft>
              <a:buNone/>
            </a:pPr>
            <a:endParaRPr b="0"/>
          </a:p>
        </p:txBody>
      </p:sp>
      <p:sp>
        <p:nvSpPr>
          <p:cNvPr id="545" name="Google Shape;545;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you throw a ball up in the air 2m at a force of 25 N, how much work did you apply on the ball?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b="0"/>
              <a:t>[</a:t>
            </a:r>
            <a:r>
              <a:rPr lang="en-US"/>
              <a:t>Since work equals force times distance, we know that in this example work equals 25 N x 2 m. When we multiply 25 N by 2 m we get that work equals 50 Nm. When we simplify the units, we get that the work being applied on the chair is 50 J.]</a:t>
            </a:r>
            <a:endParaRPr/>
          </a:p>
        </p:txBody>
      </p:sp>
      <p:sp>
        <p:nvSpPr>
          <p:cNvPr id="553" name="Google Shape;553;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keep diving deeper into work. </a:t>
            </a:r>
            <a:endParaRPr/>
          </a:p>
        </p:txBody>
      </p:sp>
      <p:sp>
        <p:nvSpPr>
          <p:cNvPr id="562" name="Google Shape;562;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what factors affect work?</a:t>
            </a:r>
            <a:endParaRPr/>
          </a:p>
        </p:txBody>
      </p:sp>
      <p:sp>
        <p:nvSpPr>
          <p:cNvPr id="569" name="Google Shape;5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first factor that affects work is the direction of the motion. Which way is the object being moved?</a:t>
            </a:r>
            <a:endParaRPr/>
          </a:p>
          <a:p>
            <a:pPr marL="0" lvl="0" indent="0" algn="l" rtl="0">
              <a:spcBef>
                <a:spcPts val="0"/>
              </a:spcBef>
              <a:spcAft>
                <a:spcPts val="0"/>
              </a:spcAft>
              <a:buNone/>
            </a:pPr>
            <a:endParaRPr/>
          </a:p>
        </p:txBody>
      </p:sp>
      <p:sp>
        <p:nvSpPr>
          <p:cNvPr id="577" name="Google Shape;577;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In this picture, the object is moving to the left. </a:t>
            </a:r>
            <a:endParaRPr/>
          </a:p>
          <a:p>
            <a:pPr marL="0" lvl="0" indent="0" algn="l" rtl="0">
              <a:spcBef>
                <a:spcPts val="0"/>
              </a:spcBef>
              <a:spcAft>
                <a:spcPts val="0"/>
              </a:spcAft>
              <a:buNone/>
            </a:pPr>
            <a:endParaRPr/>
          </a:p>
        </p:txBody>
      </p:sp>
      <p:sp>
        <p:nvSpPr>
          <p:cNvPr id="585" name="Google Shape;58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Newtons (N) are the units of measurement used for force.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Referring to prior topics that are relevant and on topic helps students make connections to the new content they will be learning and tie it to prior knowledge.</a:t>
            </a:r>
            <a:endParaRPr/>
          </a:p>
        </p:txBody>
      </p:sp>
      <p:sp>
        <p:nvSpPr>
          <p:cNvPr id="149" name="Google Shape;14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other factor that affects work is the force being applied. Here, the force is being applied upward. </a:t>
            </a:r>
            <a:endParaRPr/>
          </a:p>
          <a:p>
            <a:pPr marL="0" lvl="0" indent="0" algn="l" rtl="0">
              <a:spcBef>
                <a:spcPts val="0"/>
              </a:spcBef>
              <a:spcAft>
                <a:spcPts val="0"/>
              </a:spcAft>
              <a:buNone/>
            </a:pPr>
            <a:endParaRPr/>
          </a:p>
        </p:txBody>
      </p:sp>
      <p:sp>
        <p:nvSpPr>
          <p:cNvPr id="594" name="Google Shape;594;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diagonal force has a vertical component, </a:t>
            </a:r>
            <a:endParaRPr/>
          </a:p>
          <a:p>
            <a:pPr marL="0" lvl="0" indent="0" algn="l" rtl="0">
              <a:spcBef>
                <a:spcPts val="0"/>
              </a:spcBef>
              <a:spcAft>
                <a:spcPts val="0"/>
              </a:spcAft>
              <a:buNone/>
            </a:pPr>
            <a:endParaRPr/>
          </a:p>
        </p:txBody>
      </p:sp>
      <p:sp>
        <p:nvSpPr>
          <p:cNvPr id="603" name="Google Shape;603;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and the diagonal force has a horizontal component.</a:t>
            </a:r>
            <a:endParaRPr/>
          </a:p>
          <a:p>
            <a:pPr marL="0" lvl="0" indent="0" algn="l" rtl="0">
              <a:spcBef>
                <a:spcPts val="0"/>
              </a:spcBef>
              <a:spcAft>
                <a:spcPts val="0"/>
              </a:spcAft>
              <a:buNone/>
            </a:pPr>
            <a:endParaRPr/>
          </a:p>
        </p:txBody>
      </p:sp>
      <p:sp>
        <p:nvSpPr>
          <p:cNvPr id="613" name="Google Shape;613;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using the equation for work, we only use the horizontal force, since it is in the same direction as the movement. </a:t>
            </a:r>
            <a:endParaRPr/>
          </a:p>
          <a:p>
            <a:pPr marL="0" lvl="0" indent="0" algn="l" rtl="0">
              <a:spcBef>
                <a:spcPts val="0"/>
              </a:spcBef>
              <a:spcAft>
                <a:spcPts val="0"/>
              </a:spcAft>
              <a:buNone/>
            </a:pPr>
            <a:endParaRPr/>
          </a:p>
        </p:txBody>
      </p:sp>
      <p:sp>
        <p:nvSpPr>
          <p:cNvPr id="624" name="Google Shape;624;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636" name="Google Shape;636;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factors affect work? </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US" b="0"/>
              <a:t>[Direction of the motion and the applied force;</a:t>
            </a:r>
            <a:endParaRPr b="0"/>
          </a:p>
          <a:p>
            <a:pPr marL="0" lvl="0" indent="0" algn="l" rtl="0">
              <a:spcBef>
                <a:spcPts val="0"/>
              </a:spcBef>
              <a:spcAft>
                <a:spcPts val="0"/>
              </a:spcAft>
              <a:buNone/>
            </a:pPr>
            <a:r>
              <a:rPr lang="en-US"/>
              <a:t>Distance traveled</a:t>
            </a:r>
            <a:r>
              <a:rPr lang="en-US" b="0"/>
              <a:t>]</a:t>
            </a:r>
            <a:endParaRPr/>
          </a:p>
        </p:txBody>
      </p:sp>
      <p:sp>
        <p:nvSpPr>
          <p:cNvPr id="642" name="Google Shape;642;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try to solve an example of this type of problem.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It's good to pick a variety of examples to work through with your students. This prepares them for some types that might trip them up when they try it on their own.</a:t>
            </a:r>
            <a:endParaRPr/>
          </a:p>
        </p:txBody>
      </p:sp>
      <p:sp>
        <p:nvSpPr>
          <p:cNvPr id="650" name="Google Shape;650;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If you pull a suitcase with a horizontal force of 16 N and a vertical force of 5 N for 10 m, how much work are you applying?</a:t>
            </a:r>
            <a:endParaRPr/>
          </a:p>
          <a:p>
            <a:pPr marL="0" lvl="0" indent="0" algn="l" rtl="0">
              <a:spcBef>
                <a:spcPts val="0"/>
              </a:spcBef>
              <a:spcAft>
                <a:spcPts val="0"/>
              </a:spcAft>
              <a:buNone/>
            </a:pPr>
            <a:endParaRPr/>
          </a:p>
        </p:txBody>
      </p:sp>
      <p:sp>
        <p:nvSpPr>
          <p:cNvPr id="657" name="Google Shape;657;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For this problem, you would only use the horizontal force since we are pulling the suitcase in that direction. </a:t>
            </a:r>
            <a:endParaRPr/>
          </a:p>
          <a:p>
            <a:pPr marL="0" lvl="0" indent="0" algn="l" rtl="0">
              <a:spcBef>
                <a:spcPts val="0"/>
              </a:spcBef>
              <a:spcAft>
                <a:spcPts val="0"/>
              </a:spcAft>
              <a:buNone/>
            </a:pPr>
            <a:endParaRPr/>
          </a:p>
        </p:txBody>
      </p:sp>
      <p:sp>
        <p:nvSpPr>
          <p:cNvPr id="666" name="Google Shape;66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Therefore, using the horizontal force, we would get that work equals 16 N times 10 m.</a:t>
            </a:r>
            <a:endParaRPr/>
          </a:p>
          <a:p>
            <a:pPr marL="0" lvl="0" indent="0" algn="l" rtl="0">
              <a:spcBef>
                <a:spcPts val="0"/>
              </a:spcBef>
              <a:spcAft>
                <a:spcPts val="0"/>
              </a:spcAft>
              <a:buNone/>
            </a:pPr>
            <a:endParaRPr/>
          </a:p>
        </p:txBody>
      </p:sp>
      <p:sp>
        <p:nvSpPr>
          <p:cNvPr id="678" name="Google Shape;678;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Distance is how far an object travels. </a:t>
            </a:r>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multiply 16 N by 10 m we get that work equals 160 Nm. </a:t>
            </a:r>
            <a:endParaRPr/>
          </a:p>
          <a:p>
            <a:pPr marL="0" lvl="0" indent="0" algn="l" rtl="0">
              <a:spcBef>
                <a:spcPts val="0"/>
              </a:spcBef>
              <a:spcAft>
                <a:spcPts val="0"/>
              </a:spcAft>
              <a:buNone/>
            </a:pPr>
            <a:endParaRPr/>
          </a:p>
        </p:txBody>
      </p:sp>
      <p:sp>
        <p:nvSpPr>
          <p:cNvPr id="687" name="Google Shape;687;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simplify the units, we get that the work being applied on the suitcase is 160 J. </a:t>
            </a:r>
            <a:endParaRPr/>
          </a:p>
          <a:p>
            <a:pPr marL="0" lvl="0" indent="0" algn="l" rtl="0">
              <a:spcBef>
                <a:spcPts val="0"/>
              </a:spcBef>
              <a:spcAft>
                <a:spcPts val="0"/>
              </a:spcAft>
              <a:buNone/>
            </a:pPr>
            <a:endParaRPr/>
          </a:p>
        </p:txBody>
      </p:sp>
      <p:sp>
        <p:nvSpPr>
          <p:cNvPr id="696" name="Google Shape;696;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4" name="Google Shape;704;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Demonstration – Let’s see what work looks like in action!</a:t>
            </a:r>
            <a:endParaRPr/>
          </a:p>
          <a:p>
            <a:pPr marL="0" lvl="0" indent="0" algn="l" rtl="0">
              <a:spcBef>
                <a:spcPts val="0"/>
              </a:spcBef>
              <a:spcAft>
                <a:spcPts val="0"/>
              </a:spcAft>
              <a:buNone/>
            </a:pPr>
            <a:endParaRPr/>
          </a:p>
          <a:p>
            <a:pPr marL="0" lvl="0" indent="0" algn="l" rtl="0">
              <a:spcBef>
                <a:spcPts val="0"/>
              </a:spcBef>
              <a:spcAft>
                <a:spcPts val="0"/>
              </a:spcAft>
              <a:buNone/>
            </a:pPr>
            <a:r>
              <a:rPr lang="en-US"/>
              <a:t>For this demonstration, all I am going to use is this cardboard box. </a:t>
            </a:r>
            <a:endParaRPr/>
          </a:p>
          <a:p>
            <a:pPr marL="0" lvl="0" indent="0" algn="l" rtl="0">
              <a:spcBef>
                <a:spcPts val="0"/>
              </a:spcBef>
              <a:spcAft>
                <a:spcPts val="0"/>
              </a:spcAft>
              <a:buNone/>
            </a:pPr>
            <a:endParaRPr/>
          </a:p>
          <a:p>
            <a:pPr marL="0" lvl="0" indent="0" algn="l" rtl="0">
              <a:spcBef>
                <a:spcPts val="0"/>
              </a:spcBef>
              <a:spcAft>
                <a:spcPts val="0"/>
              </a:spcAft>
              <a:buNone/>
            </a:pPr>
            <a:r>
              <a:rPr lang="en-US"/>
              <a:t>I want to move this box across the room. When I push the box, I am exerting a force on it to make it move across the room.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Since work is done when an object is moved through a distance in the direction of the applied force, I am doing work. I am applying a force on the box, which is causing the box to move a distance in the direction that I am pushing the box.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It's really important to make sure that you're providing students with frequent opportunities to respond as you're conducting a demonstration – it will save so you so much time if you monitor understanding before asking them to try something independently. </a:t>
            </a:r>
            <a:endParaRPr/>
          </a:p>
        </p:txBody>
      </p:sp>
      <p:sp>
        <p:nvSpPr>
          <p:cNvPr id="705" name="Google Shape;705;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2" name="Google Shape;712;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713" name="Google Shape;713;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In this demonstration, what did you notice about work?</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r>
              <a:rPr lang="en-US"/>
              <a:t>[When the box is moved a distance due to the applied force, work is being done]</a:t>
            </a:r>
            <a:endParaRPr b="0"/>
          </a:p>
        </p:txBody>
      </p:sp>
      <p:sp>
        <p:nvSpPr>
          <p:cNvPr id="719" name="Google Shape;719;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the factors that affect work?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[Direction, d</a:t>
            </a:r>
            <a:r>
              <a:rPr lang="en-US"/>
              <a:t>istance traveled,</a:t>
            </a:r>
            <a:r>
              <a:rPr lang="en-US" sz="1200"/>
              <a:t> and applied force]</a:t>
            </a:r>
            <a:endParaRPr sz="1200"/>
          </a:p>
          <a:p>
            <a:pPr marL="0" lvl="0" indent="0" algn="l" rtl="0">
              <a:spcBef>
                <a:spcPts val="0"/>
              </a:spcBef>
              <a:spcAft>
                <a:spcPts val="0"/>
              </a:spcAft>
              <a:buNone/>
            </a:pPr>
            <a:endParaRPr b="0"/>
          </a:p>
        </p:txBody>
      </p:sp>
      <p:sp>
        <p:nvSpPr>
          <p:cNvPr id="727" name="Google Shape;727;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you pull a wagon with a horizontal force of 12 N and a vertical force of 6 N for 20 m, how much work are you applying? </a:t>
            </a:r>
            <a:endParaRPr sz="1200"/>
          </a:p>
          <a:p>
            <a:pPr marL="0" lvl="0" indent="0" algn="l" rtl="0">
              <a:spcBef>
                <a:spcPts val="0"/>
              </a:spcBef>
              <a:spcAft>
                <a:spcPts val="0"/>
              </a:spcAft>
              <a:buNone/>
            </a:pPr>
            <a:endParaRPr b="0"/>
          </a:p>
        </p:txBody>
      </p:sp>
      <p:sp>
        <p:nvSpPr>
          <p:cNvPr id="735" name="Google Shape;735;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If you pull a wagon with a horizontal force of 12 N and a vertical force of 6 N for 20 m, how much work are you applying?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a:t>
            </a:r>
            <a:r>
              <a:rPr lang="en-US"/>
              <a:t>For this problem, you would only use the horizontal force, since we are pulling the wagon in that direction.]</a:t>
            </a:r>
            <a:endParaRPr sz="1200"/>
          </a:p>
          <a:p>
            <a:pPr marL="0" lvl="0" indent="0" algn="l" rtl="0">
              <a:spcBef>
                <a:spcPts val="0"/>
              </a:spcBef>
              <a:spcAft>
                <a:spcPts val="0"/>
              </a:spcAft>
              <a:buNone/>
            </a:pPr>
            <a:endParaRPr/>
          </a:p>
          <a:p>
            <a:pPr marL="0" lvl="0" indent="0" algn="l" rtl="0">
              <a:spcBef>
                <a:spcPts val="0"/>
              </a:spcBef>
              <a:spcAft>
                <a:spcPts val="0"/>
              </a:spcAft>
              <a:buNone/>
            </a:pPr>
            <a:r>
              <a:rPr lang="en-US"/>
              <a:t>Feedback: It can take some getting used to but talking through your thoughts/process during the demonstration can be a great way to demonstrate to your students how to process the information and think it through.</a:t>
            </a:r>
            <a:endParaRPr/>
          </a:p>
        </p:txBody>
      </p:sp>
      <p:sp>
        <p:nvSpPr>
          <p:cNvPr id="743" name="Google Shape;743;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p:txBody>
      </p:sp>
      <p:sp>
        <p:nvSpPr>
          <p:cNvPr id="752" name="Google Shape;752;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Work is done when an object is moved through a distance in the direction of the applied force. </a:t>
            </a:r>
            <a:endParaRPr b="0"/>
          </a:p>
          <a:p>
            <a:pPr marL="0" lvl="0" indent="0" algn="l" rtl="0">
              <a:spcBef>
                <a:spcPts val="0"/>
              </a:spcBef>
              <a:spcAft>
                <a:spcPts val="0"/>
              </a:spcAft>
              <a:buNone/>
            </a:pPr>
            <a:endParaRPr/>
          </a:p>
        </p:txBody>
      </p:sp>
      <p:sp>
        <p:nvSpPr>
          <p:cNvPr id="759" name="Google Shape;759;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Centimeters (cm) are the unit used to measure distance. There are 100 centimeters in a meter. </a:t>
            </a:r>
            <a:endParaRPr/>
          </a:p>
        </p:txBody>
      </p:sp>
      <p:sp>
        <p:nvSpPr>
          <p:cNvPr id="165" name="Google Shape;16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equation for calculating work. </a:t>
            </a:r>
            <a:endParaRPr/>
          </a:p>
        </p:txBody>
      </p:sp>
      <p:sp>
        <p:nvSpPr>
          <p:cNvPr id="767" name="Google Shape;767;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Joules = Newtons x meters.</a:t>
            </a:r>
            <a:endParaRPr/>
          </a:p>
        </p:txBody>
      </p:sp>
      <p:sp>
        <p:nvSpPr>
          <p:cNvPr id="775" name="Google Shape;775;p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Feedback: Activities should have a nice balance between "attainable" and "challenging", supporting those high expectations for your students' success.</a:t>
            </a:r>
            <a:endParaRPr/>
          </a:p>
        </p:txBody>
      </p:sp>
      <p:sp>
        <p:nvSpPr>
          <p:cNvPr id="786" name="Google Shape;786;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work, let’s reflect once more on our big question. Was there anything that we predicted earlier that was correct or incorrect? Do you have any new hypotheses to share? </a:t>
            </a:r>
            <a:endParaRPr b="1"/>
          </a:p>
        </p:txBody>
      </p:sp>
      <p:sp>
        <p:nvSpPr>
          <p:cNvPr id="797" name="Google Shape;797;p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5" name="Google Shape;805;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806" name="Google Shape;806;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21" name="Google Shape;821;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0" name="Google Shape;850;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we’re going to learn about power.</a:t>
            </a:r>
            <a:endParaRPr/>
          </a:p>
        </p:txBody>
      </p:sp>
      <p:sp>
        <p:nvSpPr>
          <p:cNvPr id="851" name="Google Shape;851;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start, let’s think about our “big question”: </a:t>
            </a:r>
            <a:r>
              <a:rPr lang="en-US" b="1"/>
              <a:t>What is the relationship between work and power? </a:t>
            </a:r>
            <a:r>
              <a:rPr lang="en-US" b="0"/>
              <a:t>We recently learned about work, so what predictions do you have to share about the relationship between work and power? </a:t>
            </a: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Providing students with the opportunity to make predictions about what will happen allows them to think critically about the content.</a:t>
            </a:r>
            <a:endParaRPr/>
          </a:p>
        </p:txBody>
      </p:sp>
      <p:sp>
        <p:nvSpPr>
          <p:cNvPr id="860" name="Google Shape;860;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8" name="Google Shape;868;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869" name="Google Shape;869;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Velocity is the the speed of an object in a given direction </a:t>
            </a:r>
            <a:endParaRPr/>
          </a:p>
        </p:txBody>
      </p:sp>
      <p:sp>
        <p:nvSpPr>
          <p:cNvPr id="173" name="Google Shape;17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Work is done when an object is moved through a distance in the direction of the applied force. </a:t>
            </a:r>
            <a:endParaRPr b="0"/>
          </a:p>
          <a:p>
            <a:pPr marL="0" lvl="0" indent="0" algn="l" rtl="0">
              <a:spcBef>
                <a:spcPts val="0"/>
              </a:spcBef>
              <a:spcAft>
                <a:spcPts val="0"/>
              </a:spcAft>
              <a:buNone/>
            </a:pPr>
            <a:endParaRPr/>
          </a:p>
        </p:txBody>
      </p:sp>
      <p:sp>
        <p:nvSpPr>
          <p:cNvPr id="875" name="Google Shape;875;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2" name="Google Shape;882;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the equation for calculating work. </a:t>
            </a:r>
            <a:endParaRPr/>
          </a:p>
        </p:txBody>
      </p:sp>
      <p:sp>
        <p:nvSpPr>
          <p:cNvPr id="883" name="Google Shape;883;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891" name="Google Shape;891;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of these is the equation for work?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Providing your students with lots of opportunities to respond is critical to this part of your lesson as it helps you determine whether students understand the prior knowledge before you ask them to apply it.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97" name="Google Shape;897;p9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dc62b1a615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gdc62b1a615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of these is the equation for work? </a:t>
            </a:r>
            <a:endParaRPr/>
          </a:p>
          <a:p>
            <a:pPr marL="0" lvl="0" indent="0" algn="l" rtl="0">
              <a:spcBef>
                <a:spcPts val="0"/>
              </a:spcBef>
              <a:spcAft>
                <a:spcPts val="0"/>
              </a:spcAft>
              <a:buNone/>
            </a:pPr>
            <a:endParaRPr/>
          </a:p>
          <a:p>
            <a:pPr marL="0" lvl="0" indent="0" algn="l" rtl="0">
              <a:spcBef>
                <a:spcPts val="0"/>
              </a:spcBef>
              <a:spcAft>
                <a:spcPts val="0"/>
              </a:spcAft>
              <a:buNone/>
            </a:pPr>
            <a:r>
              <a:rPr lang="en-US"/>
              <a:t>[W = F x d]</a:t>
            </a:r>
            <a:endParaRPr/>
          </a:p>
        </p:txBody>
      </p:sp>
      <p:sp>
        <p:nvSpPr>
          <p:cNvPr id="906" name="Google Shape;906;gdc62b1a615_0_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work?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[Work is done when an object is moved through a distance in the direction of the applied force.]</a:t>
            </a:r>
            <a:endParaRPr sz="1200"/>
          </a:p>
          <a:p>
            <a:pPr marL="0" lvl="0" indent="0" algn="l" rtl="0">
              <a:spcBef>
                <a:spcPts val="0"/>
              </a:spcBef>
              <a:spcAft>
                <a:spcPts val="0"/>
              </a:spcAft>
              <a:buNone/>
            </a:pPr>
            <a:endParaRPr b="0"/>
          </a:p>
        </p:txBody>
      </p:sp>
      <p:sp>
        <p:nvSpPr>
          <p:cNvPr id="915" name="Google Shape;915;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power.</a:t>
            </a:r>
            <a:endParaRPr/>
          </a:p>
        </p:txBody>
      </p:sp>
      <p:sp>
        <p:nvSpPr>
          <p:cNvPr id="923" name="Google Shape;923;p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0" name="Google Shape;930;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Power is the rate at which work is done.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Remember to use images with introducing new content such as student-friendly definitions. This can help students remember key points and make sense of the new information.</a:t>
            </a:r>
            <a:endParaRPr/>
          </a:p>
        </p:txBody>
      </p:sp>
      <p:sp>
        <p:nvSpPr>
          <p:cNvPr id="931" name="Google Shape;931;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940" name="Google Shape;940;p1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5" name="Google Shape;945;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power?</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[Power is the rate at which work is done.]</a:t>
            </a:r>
            <a:endParaRPr sz="1200"/>
          </a:p>
          <a:p>
            <a:pPr marL="0" lvl="0" indent="0" algn="l" rtl="0">
              <a:spcBef>
                <a:spcPts val="0"/>
              </a:spcBef>
              <a:spcAft>
                <a:spcPts val="0"/>
              </a:spcAft>
              <a:buNone/>
            </a:pPr>
            <a:endParaRPr b="0"/>
          </a:p>
        </p:txBody>
      </p:sp>
      <p:sp>
        <p:nvSpPr>
          <p:cNvPr id="946" name="Google Shape;946;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4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5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5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5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5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5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5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5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5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7.png"/></Relationships>
</file>

<file path=ppt/slides/_rels/slide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7.png"/></Relationships>
</file>

<file path=ppt/slides/_rels/slide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0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5.xml"/><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7.png"/></Relationships>
</file>

<file path=ppt/slides/_rels/slide1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7.png"/></Relationships>
</file>

<file path=ppt/slides/_rels/slide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8.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7.png"/></Relationships>
</file>

<file path=ppt/slides/_rels/slide1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9.xml"/><Relationship Id="rId1" Type="http://schemas.openxmlformats.org/officeDocument/2006/relationships/slideLayout" Target="../slideLayouts/slideLayout2.xml"/><Relationship Id="rId5" Type="http://schemas.openxmlformats.org/officeDocument/2006/relationships/image" Target="../media/image54.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7.png"/></Relationships>
</file>

<file path=ppt/slides/_rels/slide1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7.png"/></Relationships>
</file>

<file path=ppt/slides/_rels/slide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7.png"/></Relationships>
</file>

<file path=ppt/slides/_rels/slide1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_rels/slide1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7.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7.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8.jpg"/></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8.jpg"/></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phet.colorado.edu/sims/cheerpj/the-ramp/latest/the-ramp.html?simulation=the-ramp"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_rels/slide8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8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1.jpg"/></Relationships>
</file>

<file path=ppt/slides/_rels/slide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9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976875" y="312750"/>
            <a:ext cx="7807896" cy="6996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Acceleration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change in velocity over time</a:t>
            </a:r>
            <a:endParaRPr sz="2800" b="1">
              <a:solidFill>
                <a:srgbClr val="FF0000"/>
              </a:solidFill>
              <a:latin typeface="Calibri"/>
              <a:ea typeface="Calibri"/>
              <a:cs typeface="Calibri"/>
              <a:sym typeface="Calibri"/>
            </a:endParaRPr>
          </a:p>
        </p:txBody>
      </p:sp>
      <p:sp>
        <p:nvSpPr>
          <p:cNvPr id="185" name="Google Shape;185;p1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10" descr="motorcycle.jpg"/>
          <p:cNvPicPr preferRelativeResize="0"/>
          <p:nvPr/>
        </p:nvPicPr>
        <p:blipFill rotWithShape="1">
          <a:blip r:embed="rId4">
            <a:alphaModFix/>
          </a:blip>
          <a:srcRect l="-10572" r="-10572"/>
          <a:stretch/>
        </p:blipFill>
        <p:spPr>
          <a:xfrm>
            <a:off x="337824" y="1282474"/>
            <a:ext cx="9085998" cy="4996949"/>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02"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7" name="Google Shape;957;p102"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103"/>
          <p:cNvSpPr txBox="1"/>
          <p:nvPr/>
        </p:nvSpPr>
        <p:spPr>
          <a:xfrm>
            <a:off x="2602523" y="572543"/>
            <a:ext cx="460214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Walking vs. Running</a:t>
            </a:r>
            <a:endParaRPr/>
          </a:p>
        </p:txBody>
      </p:sp>
      <p:sp>
        <p:nvSpPr>
          <p:cNvPr id="964" name="Google Shape;964;p10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5" name="Google Shape;965;p103"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966" name="Google Shape;966;p103"/>
          <p:cNvPicPr preferRelativeResize="0"/>
          <p:nvPr/>
        </p:nvPicPr>
        <p:blipFill rotWithShape="1">
          <a:blip r:embed="rId5">
            <a:alphaModFix/>
          </a:blip>
          <a:srcRect/>
          <a:stretch/>
        </p:blipFill>
        <p:spPr>
          <a:xfrm>
            <a:off x="2244411" y="1576388"/>
            <a:ext cx="4699000" cy="4998937"/>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04"/>
          <p:cNvSpPr txBox="1"/>
          <p:nvPr/>
        </p:nvSpPr>
        <p:spPr>
          <a:xfrm>
            <a:off x="2491991" y="422258"/>
            <a:ext cx="416001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a:solidFill>
                  <a:schemeClr val="dk1"/>
                </a:solidFill>
                <a:latin typeface="Calibri"/>
                <a:ea typeface="Calibri"/>
                <a:cs typeface="Calibri"/>
                <a:sym typeface="Calibri"/>
              </a:rPr>
              <a:t>Crane Moving Objects</a:t>
            </a:r>
            <a:endParaRPr sz="3000">
              <a:solidFill>
                <a:schemeClr val="dk1"/>
              </a:solidFill>
              <a:latin typeface="Calibri"/>
              <a:ea typeface="Calibri"/>
              <a:cs typeface="Calibri"/>
              <a:sym typeface="Calibri"/>
            </a:endParaRPr>
          </a:p>
        </p:txBody>
      </p:sp>
      <p:sp>
        <p:nvSpPr>
          <p:cNvPr id="973" name="Google Shape;973;p10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4" name="Google Shape;974;p104"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pic>
        <p:nvPicPr>
          <p:cNvPr id="975" name="Google Shape;975;p104" descr="anitowoc launches new TMS500-2 truck crane | Industrial Vehicle ..."/>
          <p:cNvPicPr preferRelativeResize="0"/>
          <p:nvPr/>
        </p:nvPicPr>
        <p:blipFill rotWithShape="1">
          <a:blip r:embed="rId5">
            <a:alphaModFix/>
          </a:blip>
          <a:srcRect/>
          <a:stretch/>
        </p:blipFill>
        <p:spPr>
          <a:xfrm>
            <a:off x="1238250" y="1494745"/>
            <a:ext cx="6667500" cy="466725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0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106"/>
          <p:cNvSpPr txBox="1"/>
          <p:nvPr/>
        </p:nvSpPr>
        <p:spPr>
          <a:xfrm>
            <a:off x="3013560" y="424771"/>
            <a:ext cx="31168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power?</a:t>
            </a:r>
            <a:endParaRPr/>
          </a:p>
        </p:txBody>
      </p:sp>
      <p:sp>
        <p:nvSpPr>
          <p:cNvPr id="988" name="Google Shape;988;p10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9" name="Google Shape;989;p106" descr="power.jpg"/>
          <p:cNvPicPr preferRelativeResize="0"/>
          <p:nvPr/>
        </p:nvPicPr>
        <p:blipFill rotWithShape="1">
          <a:blip r:embed="rId4">
            <a:alphaModFix/>
          </a:blip>
          <a:srcRect l="-10686" r="-10686"/>
          <a:stretch/>
        </p:blipFill>
        <p:spPr>
          <a:xfrm>
            <a:off x="457200" y="1788659"/>
            <a:ext cx="8229600" cy="4525963"/>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pic>
        <p:nvPicPr>
          <p:cNvPr id="995" name="Google Shape;995;p108"/>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996" name="Google Shape;996;p108"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p10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09"/>
          <p:cNvSpPr txBox="1"/>
          <p:nvPr/>
        </p:nvSpPr>
        <p:spPr>
          <a:xfrm>
            <a:off x="838200" y="365125"/>
            <a:ext cx="79629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Work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Time</a:t>
            </a:r>
            <a:endParaRPr sz="4400">
              <a:solidFill>
                <a:schemeClr val="dk1"/>
              </a:solidFill>
              <a:latin typeface="Calibri"/>
              <a:ea typeface="Calibri"/>
              <a:cs typeface="Calibri"/>
              <a:sym typeface="Calibri"/>
            </a:endParaRPr>
          </a:p>
        </p:txBody>
      </p:sp>
      <p:sp>
        <p:nvSpPr>
          <p:cNvPr id="1004" name="Google Shape;1004;p109"/>
          <p:cNvSpPr txBox="1"/>
          <p:nvPr/>
        </p:nvSpPr>
        <p:spPr>
          <a:xfrm>
            <a:off x="576943" y="1825625"/>
            <a:ext cx="7962900"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P = W/t</a:t>
            </a:r>
            <a:endParaRPr sz="19900">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1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10"/>
          <p:cNvSpPr txBox="1"/>
          <p:nvPr/>
        </p:nvSpPr>
        <p:spPr>
          <a:xfrm>
            <a:off x="838200" y="365125"/>
            <a:ext cx="79629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a:t>
            </a:r>
            <a:endParaRPr/>
          </a:p>
        </p:txBody>
      </p:sp>
      <p:sp>
        <p:nvSpPr>
          <p:cNvPr id="1012" name="Google Shape;1012;p110"/>
          <p:cNvSpPr txBox="1"/>
          <p:nvPr/>
        </p:nvSpPr>
        <p:spPr>
          <a:xfrm>
            <a:off x="576943" y="1825625"/>
            <a:ext cx="7962900"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FF0000"/>
              </a:buClr>
              <a:buSzPts val="19900"/>
              <a:buFont typeface="Arial"/>
              <a:buNone/>
            </a:pPr>
            <a:r>
              <a:rPr lang="en-US" sz="19900">
                <a:solidFill>
                  <a:srgbClr val="FF0000"/>
                </a:solidFill>
                <a:latin typeface="Calibri"/>
                <a:ea typeface="Calibri"/>
                <a:cs typeface="Calibri"/>
                <a:sym typeface="Calibri"/>
              </a:rPr>
              <a:t>P</a:t>
            </a:r>
            <a:r>
              <a:rPr lang="en-US" sz="19900">
                <a:solidFill>
                  <a:schemeClr val="dk1"/>
                </a:solidFill>
                <a:latin typeface="Calibri"/>
                <a:ea typeface="Calibri"/>
                <a:cs typeface="Calibri"/>
                <a:sym typeface="Calibri"/>
              </a:rPr>
              <a:t> = W/t</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1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11"/>
          <p:cNvSpPr txBox="1"/>
          <p:nvPr/>
        </p:nvSpPr>
        <p:spPr>
          <a:xfrm>
            <a:off x="838200" y="365125"/>
            <a:ext cx="79629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Work (J)</a:t>
            </a:r>
            <a:endParaRPr/>
          </a:p>
        </p:txBody>
      </p:sp>
      <p:sp>
        <p:nvSpPr>
          <p:cNvPr id="1020" name="Google Shape;1020;p111"/>
          <p:cNvSpPr txBox="1"/>
          <p:nvPr/>
        </p:nvSpPr>
        <p:spPr>
          <a:xfrm>
            <a:off x="576943" y="1825625"/>
            <a:ext cx="7962900"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P = </a:t>
            </a:r>
            <a:r>
              <a:rPr lang="en-US" sz="19900">
                <a:solidFill>
                  <a:srgbClr val="FF0000"/>
                </a:solidFill>
                <a:latin typeface="Calibri"/>
                <a:ea typeface="Calibri"/>
                <a:cs typeface="Calibri"/>
                <a:sym typeface="Calibri"/>
              </a:rPr>
              <a:t>W</a:t>
            </a:r>
            <a:r>
              <a:rPr lang="en-US" sz="19900">
                <a:solidFill>
                  <a:schemeClr val="dk1"/>
                </a:solidFill>
                <a:latin typeface="Calibri"/>
                <a:ea typeface="Calibri"/>
                <a:cs typeface="Calibri"/>
                <a:sym typeface="Calibri"/>
              </a:rPr>
              <a:t>/t</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026" name="Google Shape;1026;p11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12"/>
          <p:cNvSpPr txBox="1"/>
          <p:nvPr/>
        </p:nvSpPr>
        <p:spPr>
          <a:xfrm>
            <a:off x="838200" y="365125"/>
            <a:ext cx="79629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Time (s)</a:t>
            </a:r>
            <a:endParaRPr/>
          </a:p>
        </p:txBody>
      </p:sp>
      <p:sp>
        <p:nvSpPr>
          <p:cNvPr id="1028" name="Google Shape;1028;p112"/>
          <p:cNvSpPr txBox="1"/>
          <p:nvPr/>
        </p:nvSpPr>
        <p:spPr>
          <a:xfrm>
            <a:off x="576943" y="1825625"/>
            <a:ext cx="7962900"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P = W/</a:t>
            </a:r>
            <a:r>
              <a:rPr lang="en-US" sz="19900">
                <a:solidFill>
                  <a:srgbClr val="FF0000"/>
                </a:solidFill>
                <a:latin typeface="Calibri"/>
                <a:ea typeface="Calibri"/>
                <a:cs typeface="Calibri"/>
                <a:sym typeface="Calibri"/>
              </a:rPr>
              <a:t>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11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13"/>
          <p:cNvSpPr txBox="1"/>
          <p:nvPr/>
        </p:nvSpPr>
        <p:spPr>
          <a:xfrm>
            <a:off x="576943" y="1825625"/>
            <a:ext cx="7962900"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endParaRPr sz="19900">
              <a:solidFill>
                <a:srgbClr val="FF0000"/>
              </a:solidFill>
              <a:latin typeface="Calibri"/>
              <a:ea typeface="Calibri"/>
              <a:cs typeface="Calibri"/>
              <a:sym typeface="Calibri"/>
            </a:endParaRPr>
          </a:p>
        </p:txBody>
      </p:sp>
      <p:sp>
        <p:nvSpPr>
          <p:cNvPr id="1036" name="Google Shape;1036;p113"/>
          <p:cNvSpPr txBox="1"/>
          <p:nvPr/>
        </p:nvSpPr>
        <p:spPr>
          <a:xfrm>
            <a:off x="838200" y="365125"/>
            <a:ext cx="7815943"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Looking at Units</a:t>
            </a:r>
            <a:endParaRPr sz="4400">
              <a:solidFill>
                <a:schemeClr val="dk1"/>
              </a:solidFill>
              <a:latin typeface="Calibri"/>
              <a:ea typeface="Calibri"/>
              <a:cs typeface="Calibri"/>
              <a:sym typeface="Calibri"/>
            </a:endParaRPr>
          </a:p>
        </p:txBody>
      </p:sp>
      <p:sp>
        <p:nvSpPr>
          <p:cNvPr id="1037" name="Google Shape;1037;p113"/>
          <p:cNvSpPr txBox="1"/>
          <p:nvPr/>
        </p:nvSpPr>
        <p:spPr>
          <a:xfrm>
            <a:off x="838200" y="1825625"/>
            <a:ext cx="7815943"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W = J/s</a:t>
            </a:r>
            <a:endParaRPr sz="19900">
              <a:solidFill>
                <a:schemeClr val="dk1"/>
              </a:solidFill>
              <a:latin typeface="Calibri"/>
              <a:ea typeface="Calibri"/>
              <a:cs typeface="Calibri"/>
              <a:sym typeface="Calibri"/>
            </a:endParaRPr>
          </a:p>
        </p:txBody>
      </p:sp>
      <p:sp>
        <p:nvSpPr>
          <p:cNvPr id="1038" name="Google Shape;1038;p113"/>
          <p:cNvSpPr txBox="1"/>
          <p:nvPr/>
        </p:nvSpPr>
        <p:spPr>
          <a:xfrm>
            <a:off x="1748829" y="4658525"/>
            <a:ext cx="10760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Power</a:t>
            </a:r>
            <a:endParaRPr/>
          </a:p>
        </p:txBody>
      </p:sp>
      <p:sp>
        <p:nvSpPr>
          <p:cNvPr id="1039" name="Google Shape;1039;p113"/>
          <p:cNvSpPr txBox="1"/>
          <p:nvPr/>
        </p:nvSpPr>
        <p:spPr>
          <a:xfrm>
            <a:off x="5413967" y="4658526"/>
            <a:ext cx="9236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Work</a:t>
            </a:r>
            <a:endParaRPr/>
          </a:p>
        </p:txBody>
      </p:sp>
      <p:sp>
        <p:nvSpPr>
          <p:cNvPr id="1040" name="Google Shape;1040;p113"/>
          <p:cNvSpPr txBox="1"/>
          <p:nvPr/>
        </p:nvSpPr>
        <p:spPr>
          <a:xfrm>
            <a:off x="7616220" y="4658525"/>
            <a:ext cx="9236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Time</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114"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15"/>
          <p:cNvSpPr txBox="1"/>
          <p:nvPr/>
        </p:nvSpPr>
        <p:spPr>
          <a:xfrm>
            <a:off x="983411" y="424771"/>
            <a:ext cx="78845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equation used to find power?</a:t>
            </a:r>
            <a:endParaRPr/>
          </a:p>
        </p:txBody>
      </p:sp>
      <p:sp>
        <p:nvSpPr>
          <p:cNvPr id="1053" name="Google Shape;1053;p11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4" name="Google Shape;1054;p115" descr="power.jpg"/>
          <p:cNvPicPr preferRelativeResize="0"/>
          <p:nvPr/>
        </p:nvPicPr>
        <p:blipFill rotWithShape="1">
          <a:blip r:embed="rId4">
            <a:alphaModFix/>
          </a:blip>
          <a:srcRect l="-10686" r="-10686"/>
          <a:stretch/>
        </p:blipFill>
        <p:spPr>
          <a:xfrm>
            <a:off x="457199" y="1717639"/>
            <a:ext cx="8229600" cy="4525962"/>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16"/>
          <p:cNvSpPr txBox="1"/>
          <p:nvPr/>
        </p:nvSpPr>
        <p:spPr>
          <a:xfrm>
            <a:off x="983411" y="424771"/>
            <a:ext cx="78845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the units for power?</a:t>
            </a:r>
            <a:endParaRPr/>
          </a:p>
        </p:txBody>
      </p:sp>
      <p:sp>
        <p:nvSpPr>
          <p:cNvPr id="1061" name="Google Shape;1061;p11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2" name="Google Shape;1062;p116" descr="power.jpg"/>
          <p:cNvPicPr preferRelativeResize="0"/>
          <p:nvPr/>
        </p:nvPicPr>
        <p:blipFill rotWithShape="1">
          <a:blip r:embed="rId4">
            <a:alphaModFix/>
          </a:blip>
          <a:srcRect l="-10686" r="-10686"/>
          <a:stretch/>
        </p:blipFill>
        <p:spPr>
          <a:xfrm>
            <a:off x="457199" y="1512614"/>
            <a:ext cx="8229600" cy="4525963"/>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1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9" name="Google Shape;1069;p117"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18"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6" name="Google Shape;1076;p118"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077" name="Google Shape;1077;p118"/>
          <p:cNvSpPr txBox="1"/>
          <p:nvPr/>
        </p:nvSpPr>
        <p:spPr>
          <a:xfrm>
            <a:off x="1336430" y="424771"/>
            <a:ext cx="7685314" cy="1600593"/>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spcBef>
                <a:spcPts val="0"/>
              </a:spcBef>
              <a:spcAft>
                <a:spcPts val="0"/>
              </a:spcAft>
              <a:buClr>
                <a:schemeClr val="dk1"/>
              </a:buClr>
              <a:buSzPct val="100000"/>
              <a:buFont typeface="Calibri"/>
              <a:buNone/>
            </a:pPr>
            <a:r>
              <a:rPr lang="en-US" sz="4400">
                <a:solidFill>
                  <a:schemeClr val="dk1"/>
                </a:solidFill>
                <a:latin typeface="Calibri"/>
                <a:ea typeface="Calibri"/>
                <a:cs typeface="Calibri"/>
                <a:sym typeface="Calibri"/>
              </a:rPr>
              <a:t>It took 150 J of work for Jenny to push a basket of toys in 100 seconds. How much power did she use?</a:t>
            </a:r>
            <a:endParaRPr/>
          </a:p>
        </p:txBody>
      </p:sp>
      <p:pic>
        <p:nvPicPr>
          <p:cNvPr id="1078" name="Google Shape;1078;p118" descr="olling Wire Toy Basket With Natural Liner | Kids Storage ..."/>
          <p:cNvPicPr preferRelativeResize="0"/>
          <p:nvPr/>
        </p:nvPicPr>
        <p:blipFill rotWithShape="1">
          <a:blip r:embed="rId5">
            <a:alphaModFix/>
          </a:blip>
          <a:srcRect/>
          <a:stretch/>
        </p:blipFill>
        <p:spPr>
          <a:xfrm>
            <a:off x="1887310" y="2025364"/>
            <a:ext cx="5314950" cy="468630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1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5" name="Google Shape;1085;p119"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086" name="Google Shape;1086;p119"/>
          <p:cNvSpPr txBox="1"/>
          <p:nvPr/>
        </p:nvSpPr>
        <p:spPr>
          <a:xfrm>
            <a:off x="849542" y="748601"/>
            <a:ext cx="7897586"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 = Work (J) / Time (s)</a:t>
            </a:r>
            <a:endParaRPr sz="4400">
              <a:solidFill>
                <a:schemeClr val="dk1"/>
              </a:solidFill>
              <a:latin typeface="Calibri"/>
              <a:ea typeface="Calibri"/>
              <a:cs typeface="Calibri"/>
              <a:sym typeface="Calibri"/>
            </a:endParaRPr>
          </a:p>
        </p:txBody>
      </p:sp>
      <p:sp>
        <p:nvSpPr>
          <p:cNvPr id="1087" name="Google Shape;1087;p119"/>
          <p:cNvSpPr txBox="1"/>
          <p:nvPr/>
        </p:nvSpPr>
        <p:spPr>
          <a:xfrm>
            <a:off x="849542" y="2209101"/>
            <a:ext cx="7897586" cy="4351338"/>
          </a:xfrm>
          <a:prstGeom prst="rect">
            <a:avLst/>
          </a:prstGeom>
          <a:blipFill rotWithShape="1">
            <a:blip r:embed="rId5">
              <a:alphaModFix/>
            </a:blip>
            <a:stretch>
              <a:fillRect t="-2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20"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4" name="Google Shape;1094;p120"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095" name="Google Shape;1095;p120"/>
          <p:cNvSpPr txBox="1"/>
          <p:nvPr/>
        </p:nvSpPr>
        <p:spPr>
          <a:xfrm>
            <a:off x="849542" y="748601"/>
            <a:ext cx="7897586"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 = Work (J) / Time (s)</a:t>
            </a:r>
            <a:endParaRPr sz="4400">
              <a:solidFill>
                <a:schemeClr val="dk1"/>
              </a:solidFill>
              <a:latin typeface="Calibri"/>
              <a:ea typeface="Calibri"/>
              <a:cs typeface="Calibri"/>
              <a:sym typeface="Calibri"/>
            </a:endParaRPr>
          </a:p>
        </p:txBody>
      </p:sp>
      <p:sp>
        <p:nvSpPr>
          <p:cNvPr id="1096" name="Google Shape;1096;p120"/>
          <p:cNvSpPr txBox="1"/>
          <p:nvPr/>
        </p:nvSpPr>
        <p:spPr>
          <a:xfrm>
            <a:off x="849542" y="2209101"/>
            <a:ext cx="7897586" cy="4351338"/>
          </a:xfrm>
          <a:prstGeom prst="rect">
            <a:avLst/>
          </a:prstGeom>
          <a:blipFill rotWithShape="1">
            <a:blip r:embed="rId5">
              <a:alphaModFix/>
            </a:blip>
            <a:stretch>
              <a:fillRect t="-2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21"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3" name="Google Shape;1103;p121"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104" name="Google Shape;1104;p121"/>
          <p:cNvSpPr txBox="1"/>
          <p:nvPr/>
        </p:nvSpPr>
        <p:spPr>
          <a:xfrm>
            <a:off x="1057816" y="424771"/>
            <a:ext cx="7685314" cy="1600593"/>
          </a:xfrm>
          <a:prstGeom prst="rect">
            <a:avLst/>
          </a:prstGeom>
          <a:noFill/>
          <a:ln>
            <a:noFill/>
          </a:ln>
        </p:spPr>
        <p:txBody>
          <a:bodyPr spcFirstLastPara="1" wrap="square" lIns="91425" tIns="45700" rIns="91425" bIns="45700" anchor="t" anchorCtr="0">
            <a:normAutofit fontScale="90000" lnSpcReduction="20000"/>
          </a:bodyPr>
          <a:lstStyle/>
          <a:p>
            <a:pPr marL="0" marR="0" lvl="0" indent="0" algn="ctr" rtl="0">
              <a:spcBef>
                <a:spcPts val="0"/>
              </a:spcBef>
              <a:spcAft>
                <a:spcPts val="0"/>
              </a:spcAft>
              <a:buClr>
                <a:schemeClr val="dk1"/>
              </a:buClr>
              <a:buSzPct val="100000"/>
              <a:buFont typeface="Calibri"/>
              <a:buNone/>
            </a:pPr>
            <a:r>
              <a:rPr lang="en-US" sz="4400">
                <a:solidFill>
                  <a:schemeClr val="dk1"/>
                </a:solidFill>
                <a:latin typeface="Calibri"/>
                <a:ea typeface="Calibri"/>
                <a:cs typeface="Calibri"/>
                <a:sym typeface="Calibri"/>
              </a:rPr>
              <a:t>Find the power of a man who pushes a box 8m with a force of 15 N in 6 seconds. </a:t>
            </a:r>
            <a:endParaRPr sz="4400">
              <a:solidFill>
                <a:schemeClr val="dk1"/>
              </a:solidFill>
              <a:latin typeface="Calibri"/>
              <a:ea typeface="Calibri"/>
              <a:cs typeface="Calibri"/>
              <a:sym typeface="Calibri"/>
            </a:endParaRPr>
          </a:p>
        </p:txBody>
      </p:sp>
      <p:pic>
        <p:nvPicPr>
          <p:cNvPr id="1105" name="Google Shape;1105;p121" descr=" Man pushing box stock vectors, Royalty Free pushing box ..."/>
          <p:cNvPicPr preferRelativeResize="0"/>
          <p:nvPr/>
        </p:nvPicPr>
        <p:blipFill rotWithShape="1">
          <a:blip r:embed="rId5">
            <a:alphaModFix/>
          </a:blip>
          <a:srcRect/>
          <a:stretch/>
        </p:blipFill>
        <p:spPr>
          <a:xfrm>
            <a:off x="2385332" y="2258761"/>
            <a:ext cx="4286250" cy="4286250"/>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22"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2" name="Google Shape;1112;p122"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113" name="Google Shape;1113;p122"/>
          <p:cNvSpPr txBox="1"/>
          <p:nvPr/>
        </p:nvSpPr>
        <p:spPr>
          <a:xfrm>
            <a:off x="1057816" y="424771"/>
            <a:ext cx="7685314" cy="1600593"/>
          </a:xfrm>
          <a:prstGeom prst="rect">
            <a:avLst/>
          </a:prstGeom>
          <a:noFill/>
          <a:ln>
            <a:noFill/>
          </a:ln>
        </p:spPr>
        <p:txBody>
          <a:bodyPr spcFirstLastPara="1" wrap="square" lIns="91425" tIns="45700" rIns="91425" bIns="45700" anchor="t" anchorCtr="0">
            <a:normAutofit fontScale="90000" lnSpcReduction="20000"/>
          </a:bodyPr>
          <a:lstStyle/>
          <a:p>
            <a:pPr marL="0" marR="0" lvl="0" indent="0" algn="ctr" rtl="0">
              <a:spcBef>
                <a:spcPts val="0"/>
              </a:spcBef>
              <a:spcAft>
                <a:spcPts val="0"/>
              </a:spcAft>
              <a:buClr>
                <a:schemeClr val="dk1"/>
              </a:buClr>
              <a:buSzPct val="100000"/>
              <a:buFont typeface="Calibri"/>
              <a:buNone/>
            </a:pPr>
            <a:r>
              <a:rPr lang="en-US" sz="4400">
                <a:solidFill>
                  <a:schemeClr val="dk1"/>
                </a:solidFill>
                <a:latin typeface="Calibri"/>
                <a:ea typeface="Calibri"/>
                <a:cs typeface="Calibri"/>
                <a:sym typeface="Calibri"/>
              </a:rPr>
              <a:t>Find the power of a man who pushes a box 8m with a force of 15N in 6 seconds. </a:t>
            </a:r>
            <a:endParaRPr/>
          </a:p>
        </p:txBody>
      </p:sp>
      <p:pic>
        <p:nvPicPr>
          <p:cNvPr id="1114" name="Google Shape;1114;p122" descr=" Man pushing box stock vectors, Royalty Free pushing box ..."/>
          <p:cNvPicPr preferRelativeResize="0"/>
          <p:nvPr/>
        </p:nvPicPr>
        <p:blipFill rotWithShape="1">
          <a:blip r:embed="rId5">
            <a:alphaModFix/>
          </a:blip>
          <a:srcRect/>
          <a:stretch/>
        </p:blipFill>
        <p:spPr>
          <a:xfrm>
            <a:off x="2385332" y="2258761"/>
            <a:ext cx="4286250" cy="4286250"/>
          </a:xfrm>
          <a:prstGeom prst="rect">
            <a:avLst/>
          </a:prstGeom>
          <a:noFill/>
          <a:ln>
            <a:noFill/>
          </a:ln>
        </p:spPr>
      </p:pic>
      <p:sp>
        <p:nvSpPr>
          <p:cNvPr id="1115" name="Google Shape;1115;p122"/>
          <p:cNvSpPr/>
          <p:nvPr/>
        </p:nvSpPr>
        <p:spPr>
          <a:xfrm>
            <a:off x="3802831" y="866327"/>
            <a:ext cx="916127" cy="571045"/>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6" name="Google Shape;1116;p122"/>
          <p:cNvSpPr/>
          <p:nvPr/>
        </p:nvSpPr>
        <p:spPr>
          <a:xfrm>
            <a:off x="7707087" y="849543"/>
            <a:ext cx="1036044" cy="604616"/>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p:nvPr/>
        </p:nvSpPr>
        <p:spPr>
          <a:xfrm>
            <a:off x="1509301" y="203050"/>
            <a:ext cx="61254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unit is force measured in?</a:t>
            </a:r>
            <a:endParaRPr/>
          </a:p>
        </p:txBody>
      </p:sp>
      <p:sp>
        <p:nvSpPr>
          <p:cNvPr id="199" name="Google Shape;199;p1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12" descr="measure.jpg"/>
          <p:cNvPicPr preferRelativeResize="0"/>
          <p:nvPr/>
        </p:nvPicPr>
        <p:blipFill rotWithShape="1">
          <a:blip r:embed="rId4">
            <a:alphaModFix/>
          </a:blip>
          <a:srcRect l="-9550" r="-9550"/>
          <a:stretch/>
        </p:blipFill>
        <p:spPr>
          <a:xfrm>
            <a:off x="424771" y="1364116"/>
            <a:ext cx="8229600" cy="4525963"/>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23"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3" name="Google Shape;1123;p123"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124" name="Google Shape;1124;p123"/>
          <p:cNvSpPr txBox="1"/>
          <p:nvPr/>
        </p:nvSpPr>
        <p:spPr>
          <a:xfrm>
            <a:off x="838200" y="36512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 = Work (J) / Time (s)</a:t>
            </a:r>
            <a:endParaRPr sz="4400">
              <a:solidFill>
                <a:schemeClr val="dk1"/>
              </a:solidFill>
              <a:latin typeface="Calibri"/>
              <a:ea typeface="Calibri"/>
              <a:cs typeface="Calibri"/>
              <a:sym typeface="Calibri"/>
            </a:endParaRPr>
          </a:p>
        </p:txBody>
      </p:sp>
      <p:sp>
        <p:nvSpPr>
          <p:cNvPr id="1125" name="Google Shape;1125;p123"/>
          <p:cNvSpPr txBox="1"/>
          <p:nvPr/>
        </p:nvSpPr>
        <p:spPr>
          <a:xfrm>
            <a:off x="838200" y="1825625"/>
            <a:ext cx="7913914"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15 N x 8 m</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P = W/t</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24"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2" name="Google Shape;1132;p124"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133" name="Google Shape;1133;p124"/>
          <p:cNvSpPr txBox="1"/>
          <p:nvPr/>
        </p:nvSpPr>
        <p:spPr>
          <a:xfrm>
            <a:off x="838200" y="36512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 = Work (J) / Time (s)</a:t>
            </a:r>
            <a:endParaRPr sz="4400">
              <a:solidFill>
                <a:schemeClr val="dk1"/>
              </a:solidFill>
              <a:latin typeface="Calibri"/>
              <a:ea typeface="Calibri"/>
              <a:cs typeface="Calibri"/>
              <a:sym typeface="Calibri"/>
            </a:endParaRPr>
          </a:p>
        </p:txBody>
      </p:sp>
      <p:sp>
        <p:nvSpPr>
          <p:cNvPr id="1134" name="Google Shape;1134;p124"/>
          <p:cNvSpPr txBox="1"/>
          <p:nvPr/>
        </p:nvSpPr>
        <p:spPr>
          <a:xfrm>
            <a:off x="838200" y="1825625"/>
            <a:ext cx="7913914"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15 N x 8 m</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rgbClr val="FF0000"/>
              </a:buClr>
              <a:buSzPts val="4000"/>
              <a:buFont typeface="Arial"/>
              <a:buNone/>
            </a:pPr>
            <a:r>
              <a:rPr lang="en-US" sz="4000">
                <a:solidFill>
                  <a:srgbClr val="FF0000"/>
                </a:solidFill>
                <a:latin typeface="Calibri"/>
                <a:ea typeface="Calibri"/>
                <a:cs typeface="Calibri"/>
                <a:sym typeface="Calibri"/>
              </a:rPr>
              <a:t>W = 120 J</a:t>
            </a: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P = W/t</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25"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1" name="Google Shape;1141;p125"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142" name="Google Shape;1142;p125"/>
          <p:cNvSpPr txBox="1"/>
          <p:nvPr/>
        </p:nvSpPr>
        <p:spPr>
          <a:xfrm>
            <a:off x="838200" y="36512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 = Work (J) / Time (s)</a:t>
            </a:r>
            <a:endParaRPr sz="4400">
              <a:solidFill>
                <a:schemeClr val="dk1"/>
              </a:solidFill>
              <a:latin typeface="Calibri"/>
              <a:ea typeface="Calibri"/>
              <a:cs typeface="Calibri"/>
              <a:sym typeface="Calibri"/>
            </a:endParaRPr>
          </a:p>
        </p:txBody>
      </p:sp>
      <p:sp>
        <p:nvSpPr>
          <p:cNvPr id="1143" name="Google Shape;1143;p125"/>
          <p:cNvSpPr txBox="1"/>
          <p:nvPr/>
        </p:nvSpPr>
        <p:spPr>
          <a:xfrm>
            <a:off x="838200" y="1825625"/>
            <a:ext cx="7913914" cy="4351338"/>
          </a:xfrm>
          <a:prstGeom prst="rect">
            <a:avLst/>
          </a:prstGeom>
          <a:blipFill rotWithShape="1">
            <a:blip r:embed="rId5">
              <a:alphaModFix/>
            </a:blip>
            <a:stretch>
              <a:fillRect t="-25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26"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0" name="Google Shape;1150;p126"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151" name="Google Shape;1151;p126"/>
          <p:cNvSpPr txBox="1"/>
          <p:nvPr/>
        </p:nvSpPr>
        <p:spPr>
          <a:xfrm>
            <a:off x="838200" y="36512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 = Work (J) / Time (s)</a:t>
            </a:r>
            <a:endParaRPr sz="4400">
              <a:solidFill>
                <a:schemeClr val="dk1"/>
              </a:solidFill>
              <a:latin typeface="Calibri"/>
              <a:ea typeface="Calibri"/>
              <a:cs typeface="Calibri"/>
              <a:sym typeface="Calibri"/>
            </a:endParaRPr>
          </a:p>
        </p:txBody>
      </p:sp>
      <p:sp>
        <p:nvSpPr>
          <p:cNvPr id="1152" name="Google Shape;1152;p126"/>
          <p:cNvSpPr txBox="1"/>
          <p:nvPr/>
        </p:nvSpPr>
        <p:spPr>
          <a:xfrm>
            <a:off x="838200" y="1825625"/>
            <a:ext cx="7913914" cy="4351338"/>
          </a:xfrm>
          <a:prstGeom prst="rect">
            <a:avLst/>
          </a:prstGeom>
          <a:blipFill rotWithShape="1">
            <a:blip r:embed="rId5">
              <a:alphaModFix/>
            </a:blip>
            <a:stretch>
              <a:fillRect t="-39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2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9" name="Google Shape;1159;p127" descr="Comment Like"/>
          <p:cNvPicPr preferRelativeResize="0"/>
          <p:nvPr/>
        </p:nvPicPr>
        <p:blipFill rotWithShape="1">
          <a:blip r:embed="rId4">
            <a:alphaModFix/>
          </a:blip>
          <a:srcRect/>
          <a:stretch/>
        </p:blipFill>
        <p:spPr>
          <a:xfrm>
            <a:off x="779203" y="191374"/>
            <a:ext cx="557227" cy="557227"/>
          </a:xfrm>
          <a:prstGeom prst="rect">
            <a:avLst/>
          </a:prstGeom>
          <a:noFill/>
          <a:ln>
            <a:noFill/>
          </a:ln>
        </p:spPr>
      </p:pic>
      <p:sp>
        <p:nvSpPr>
          <p:cNvPr id="1160" name="Google Shape;1160;p127"/>
          <p:cNvSpPr txBox="1"/>
          <p:nvPr/>
        </p:nvSpPr>
        <p:spPr>
          <a:xfrm>
            <a:off x="838200" y="36512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(W) = Work (J) / Time (s)</a:t>
            </a:r>
            <a:endParaRPr sz="4400">
              <a:solidFill>
                <a:schemeClr val="dk1"/>
              </a:solidFill>
              <a:latin typeface="Calibri"/>
              <a:ea typeface="Calibri"/>
              <a:cs typeface="Calibri"/>
              <a:sym typeface="Calibri"/>
            </a:endParaRPr>
          </a:p>
        </p:txBody>
      </p:sp>
      <p:sp>
        <p:nvSpPr>
          <p:cNvPr id="1161" name="Google Shape;1161;p127"/>
          <p:cNvSpPr txBox="1"/>
          <p:nvPr/>
        </p:nvSpPr>
        <p:spPr>
          <a:xfrm>
            <a:off x="838200" y="1825625"/>
            <a:ext cx="7913914" cy="4351338"/>
          </a:xfrm>
          <a:prstGeom prst="rect">
            <a:avLst/>
          </a:prstGeom>
          <a:blipFill rotWithShape="1">
            <a:blip r:embed="rId5">
              <a:alphaModFix/>
            </a:blip>
            <a:stretch>
              <a:fillRect t="-364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29"/>
          <p:cNvSpPr txBox="1"/>
          <p:nvPr/>
        </p:nvSpPr>
        <p:spPr>
          <a:xfrm>
            <a:off x="2301072" y="693336"/>
            <a:ext cx="473672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1168" name="Google Shape;1168;p129" descr="Classroom"/>
          <p:cNvSpPr/>
          <p:nvPr/>
        </p:nvSpPr>
        <p:spPr>
          <a:xfrm>
            <a:off x="77646"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9" name="Google Shape;1169;p129" descr="cience, Technology, Engineering and Math, Oh My! We Need STEM ..."/>
          <p:cNvPicPr preferRelativeResize="0"/>
          <p:nvPr/>
        </p:nvPicPr>
        <p:blipFill rotWithShape="1">
          <a:blip r:embed="rId4">
            <a:alphaModFix/>
          </a:blip>
          <a:srcRect/>
          <a:stretch/>
        </p:blipFill>
        <p:spPr>
          <a:xfrm>
            <a:off x="1054718" y="1984603"/>
            <a:ext cx="7034561" cy="4326494"/>
          </a:xfrm>
          <a:prstGeom prst="rect">
            <a:avLst/>
          </a:prstGeom>
          <a:noFill/>
          <a:ln>
            <a:noFill/>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3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31"/>
          <p:cNvSpPr txBox="1"/>
          <p:nvPr/>
        </p:nvSpPr>
        <p:spPr>
          <a:xfrm>
            <a:off x="1017917" y="424999"/>
            <a:ext cx="773419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 this demonstration, what did you notice about power?</a:t>
            </a:r>
            <a:endParaRPr/>
          </a:p>
        </p:txBody>
      </p:sp>
      <p:sp>
        <p:nvSpPr>
          <p:cNvPr id="1182" name="Google Shape;1182;p13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3" name="Google Shape;1183;p131" descr="cience, Technology, Engineering and Math, Oh My! We Need STEM ..."/>
          <p:cNvPicPr preferRelativeResize="0"/>
          <p:nvPr/>
        </p:nvPicPr>
        <p:blipFill rotWithShape="1">
          <a:blip r:embed="rId4">
            <a:alphaModFix/>
          </a:blip>
          <a:srcRect/>
          <a:stretch/>
        </p:blipFill>
        <p:spPr>
          <a:xfrm>
            <a:off x="1054718" y="1984603"/>
            <a:ext cx="7034561" cy="4326494"/>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32"/>
          <p:cNvSpPr txBox="1"/>
          <p:nvPr/>
        </p:nvSpPr>
        <p:spPr>
          <a:xfrm>
            <a:off x="1396482" y="424999"/>
            <a:ext cx="735563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is the equation to find power?</a:t>
            </a:r>
            <a:endParaRPr/>
          </a:p>
        </p:txBody>
      </p:sp>
      <p:sp>
        <p:nvSpPr>
          <p:cNvPr id="1190" name="Google Shape;1190;p132"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32"/>
          <p:cNvSpPr txBox="1"/>
          <p:nvPr/>
        </p:nvSpPr>
        <p:spPr>
          <a:xfrm>
            <a:off x="718457" y="1583871"/>
            <a:ext cx="40494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 = W / t</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 = t / W</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 = W x t</a:t>
            </a:r>
            <a:endParaRPr/>
          </a:p>
        </p:txBody>
      </p:sp>
      <p:pic>
        <p:nvPicPr>
          <p:cNvPr id="1192" name="Google Shape;1192;p132" descr="power.jpg"/>
          <p:cNvPicPr preferRelativeResize="0"/>
          <p:nvPr/>
        </p:nvPicPr>
        <p:blipFill rotWithShape="1">
          <a:blip r:embed="rId4">
            <a:alphaModFix/>
          </a:blip>
          <a:srcRect l="-10686" r="-10686"/>
          <a:stretch/>
        </p:blipFill>
        <p:spPr>
          <a:xfrm>
            <a:off x="4767943" y="4177387"/>
            <a:ext cx="4539343" cy="2496464"/>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97"/>
        <p:cNvGrpSpPr/>
        <p:nvPr/>
      </p:nvGrpSpPr>
      <p:grpSpPr>
        <a:xfrm>
          <a:off x="0" y="0"/>
          <a:ext cx="0" cy="0"/>
          <a:chOff x="0" y="0"/>
          <a:chExt cx="0" cy="0"/>
        </a:xfrm>
      </p:grpSpPr>
      <p:sp>
        <p:nvSpPr>
          <p:cNvPr id="1198" name="Google Shape;1198;gdc62b1a615_0_23"/>
          <p:cNvSpPr txBox="1"/>
          <p:nvPr/>
        </p:nvSpPr>
        <p:spPr>
          <a:xfrm>
            <a:off x="1396482" y="424999"/>
            <a:ext cx="73557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is the equation to find power?</a:t>
            </a:r>
            <a:endParaRPr/>
          </a:p>
        </p:txBody>
      </p:sp>
      <p:sp>
        <p:nvSpPr>
          <p:cNvPr id="1199" name="Google Shape;1199;gdc62b1a615_0_23"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gdc62b1a615_0_23"/>
          <p:cNvSpPr txBox="1"/>
          <p:nvPr/>
        </p:nvSpPr>
        <p:spPr>
          <a:xfrm>
            <a:off x="718457" y="1583871"/>
            <a:ext cx="40494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P = W / t</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 = t / W</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 = W x t</a:t>
            </a:r>
            <a:endParaRPr/>
          </a:p>
        </p:txBody>
      </p:sp>
      <p:pic>
        <p:nvPicPr>
          <p:cNvPr id="1201" name="Google Shape;1201;gdc62b1a615_0_23" descr="power.jpg"/>
          <p:cNvPicPr preferRelativeResize="0"/>
          <p:nvPr/>
        </p:nvPicPr>
        <p:blipFill rotWithShape="1">
          <a:blip r:embed="rId4">
            <a:alphaModFix/>
          </a:blip>
          <a:srcRect l="-10680" r="-10693"/>
          <a:stretch/>
        </p:blipFill>
        <p:spPr>
          <a:xfrm>
            <a:off x="4767943" y="4177387"/>
            <a:ext cx="4539342" cy="24964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p:nvPr/>
        </p:nvSpPr>
        <p:spPr>
          <a:xfrm>
            <a:off x="989763" y="216922"/>
            <a:ext cx="77786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Force is a _____ or _____ on an object.</a:t>
            </a:r>
            <a:endParaRPr/>
          </a:p>
        </p:txBody>
      </p:sp>
      <p:sp>
        <p:nvSpPr>
          <p:cNvPr id="207" name="Google Shape;207;p13"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8" name="Google Shape;208;p13" descr="force.jpg"/>
          <p:cNvPicPr preferRelativeResize="0"/>
          <p:nvPr/>
        </p:nvPicPr>
        <p:blipFill rotWithShape="1">
          <a:blip r:embed="rId4">
            <a:alphaModFix/>
          </a:blip>
          <a:srcRect l="-10572" r="-10572"/>
          <a:stretch/>
        </p:blipFill>
        <p:spPr>
          <a:xfrm>
            <a:off x="424771" y="1527402"/>
            <a:ext cx="8229600" cy="4525963"/>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34"/>
          <p:cNvSpPr txBox="1"/>
          <p:nvPr/>
        </p:nvSpPr>
        <p:spPr>
          <a:xfrm>
            <a:off x="1071348" y="233989"/>
            <a:ext cx="7599123" cy="166199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chemeClr val="dk1"/>
                </a:solidFill>
                <a:latin typeface="Calibri"/>
                <a:ea typeface="Calibri"/>
                <a:cs typeface="Calibri"/>
                <a:sym typeface="Calibri"/>
              </a:rPr>
              <a:t>Find the power of a person who runs up the stairs 7 m high with a force of 500 N in 50 seconds.</a:t>
            </a:r>
            <a:endParaRPr/>
          </a:p>
        </p:txBody>
      </p:sp>
      <p:sp>
        <p:nvSpPr>
          <p:cNvPr id="1208" name="Google Shape;1208;p13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09" name="Google Shape;1209;p134"/>
          <p:cNvPicPr preferRelativeResize="0"/>
          <p:nvPr/>
        </p:nvPicPr>
        <p:blipFill rotWithShape="1">
          <a:blip r:embed="rId4">
            <a:alphaModFix/>
          </a:blip>
          <a:srcRect/>
          <a:stretch/>
        </p:blipFill>
        <p:spPr>
          <a:xfrm>
            <a:off x="2412117" y="2171700"/>
            <a:ext cx="4139407" cy="4403625"/>
          </a:xfrm>
          <a:prstGeom prst="rect">
            <a:avLst/>
          </a:prstGeom>
          <a:noFill/>
          <a:ln>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3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35"/>
          <p:cNvSpPr txBox="1"/>
          <p:nvPr/>
        </p:nvSpPr>
        <p:spPr>
          <a:xfrm>
            <a:off x="838200" y="365125"/>
            <a:ext cx="76853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400">
              <a:solidFill>
                <a:schemeClr val="dk1"/>
              </a:solidFill>
              <a:latin typeface="Calibri"/>
              <a:ea typeface="Calibri"/>
              <a:cs typeface="Calibri"/>
              <a:sym typeface="Calibri"/>
            </a:endParaRPr>
          </a:p>
        </p:txBody>
      </p:sp>
      <p:sp>
        <p:nvSpPr>
          <p:cNvPr id="1217" name="Google Shape;1217;p135"/>
          <p:cNvSpPr txBox="1"/>
          <p:nvPr/>
        </p:nvSpPr>
        <p:spPr>
          <a:xfrm>
            <a:off x="1486962" y="1690688"/>
            <a:ext cx="6387790" cy="4642082"/>
          </a:xfrm>
          <a:prstGeom prst="rect">
            <a:avLst/>
          </a:prstGeom>
          <a:blipFill rotWithShape="1">
            <a:blip r:embed="rId4">
              <a:alphaModFix/>
            </a:blip>
            <a:stretch>
              <a:fillRect l="-181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218" name="Google Shape;1218;p135"/>
          <p:cNvSpPr/>
          <p:nvPr/>
        </p:nvSpPr>
        <p:spPr>
          <a:xfrm>
            <a:off x="4263730" y="3262138"/>
            <a:ext cx="2137946" cy="103489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37"/>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1225" name="Google Shape;1225;p137"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30"/>
        <p:cNvGrpSpPr/>
        <p:nvPr/>
      </p:nvGrpSpPr>
      <p:grpSpPr>
        <a:xfrm>
          <a:off x="0" y="0"/>
          <a:ext cx="0" cy="0"/>
          <a:chOff x="0" y="0"/>
          <a:chExt cx="0" cy="0"/>
        </a:xfrm>
      </p:grpSpPr>
      <p:sp>
        <p:nvSpPr>
          <p:cNvPr id="1231" name="Google Shape;1231;p138"/>
          <p:cNvSpPr txBox="1">
            <a:spLocks noGrp="1"/>
          </p:cNvSpPr>
          <p:nvPr>
            <p:ph type="ctrTitle"/>
          </p:nvPr>
        </p:nvSpPr>
        <p:spPr>
          <a:xfrm>
            <a:off x="1323551" y="114529"/>
            <a:ext cx="7510206"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Power</a:t>
            </a:r>
            <a:r>
              <a:rPr lang="en-US" sz="3400" b="1"/>
              <a:t>: </a:t>
            </a:r>
            <a:r>
              <a:rPr lang="en-US" sz="3400"/>
              <a:t>the rate at which work is done</a:t>
            </a:r>
            <a:endParaRPr sz="3400" b="1"/>
          </a:p>
        </p:txBody>
      </p:sp>
      <p:pic>
        <p:nvPicPr>
          <p:cNvPr id="1232" name="Google Shape;1232;p138" descr="power.jpg"/>
          <p:cNvPicPr preferRelativeResize="0"/>
          <p:nvPr/>
        </p:nvPicPr>
        <p:blipFill rotWithShape="1">
          <a:blip r:embed="rId3">
            <a:alphaModFix/>
          </a:blip>
          <a:srcRect l="-10686" r="-10686"/>
          <a:stretch/>
        </p:blipFill>
        <p:spPr>
          <a:xfrm>
            <a:off x="457200" y="1788659"/>
            <a:ext cx="8229600" cy="4525963"/>
          </a:xfrm>
          <a:prstGeom prst="rect">
            <a:avLst/>
          </a:prstGeom>
          <a:noFill/>
          <a:ln>
            <a:noFill/>
          </a:ln>
        </p:spPr>
      </p:pic>
      <p:sp>
        <p:nvSpPr>
          <p:cNvPr id="1233" name="Google Shape;1233;p13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139"/>
          <p:cNvSpPr txBox="1"/>
          <p:nvPr/>
        </p:nvSpPr>
        <p:spPr>
          <a:xfrm>
            <a:off x="838200" y="365125"/>
            <a:ext cx="79629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Power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Work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Time</a:t>
            </a:r>
            <a:endParaRPr sz="4400">
              <a:solidFill>
                <a:schemeClr val="dk1"/>
              </a:solidFill>
              <a:latin typeface="Calibri"/>
              <a:ea typeface="Calibri"/>
              <a:cs typeface="Calibri"/>
              <a:sym typeface="Calibri"/>
            </a:endParaRPr>
          </a:p>
        </p:txBody>
      </p:sp>
      <p:sp>
        <p:nvSpPr>
          <p:cNvPr id="1240" name="Google Shape;1240;p139"/>
          <p:cNvSpPr txBox="1"/>
          <p:nvPr/>
        </p:nvSpPr>
        <p:spPr>
          <a:xfrm>
            <a:off x="576943" y="1825625"/>
            <a:ext cx="7962900"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P = W/t</a:t>
            </a:r>
            <a:endParaRPr sz="19900">
              <a:solidFill>
                <a:schemeClr val="dk1"/>
              </a:solidFill>
              <a:latin typeface="Calibri"/>
              <a:ea typeface="Calibri"/>
              <a:cs typeface="Calibri"/>
              <a:sym typeface="Calibri"/>
            </a:endParaRPr>
          </a:p>
        </p:txBody>
      </p:sp>
      <p:sp>
        <p:nvSpPr>
          <p:cNvPr id="1241" name="Google Shape;1241;p13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40"/>
          <p:cNvSpPr txBox="1"/>
          <p:nvPr/>
        </p:nvSpPr>
        <p:spPr>
          <a:xfrm>
            <a:off x="576943" y="1825625"/>
            <a:ext cx="7962900"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endParaRPr sz="19900">
              <a:solidFill>
                <a:srgbClr val="FF0000"/>
              </a:solidFill>
              <a:latin typeface="Calibri"/>
              <a:ea typeface="Calibri"/>
              <a:cs typeface="Calibri"/>
              <a:sym typeface="Calibri"/>
            </a:endParaRPr>
          </a:p>
        </p:txBody>
      </p:sp>
      <p:sp>
        <p:nvSpPr>
          <p:cNvPr id="1248" name="Google Shape;1248;p140"/>
          <p:cNvSpPr txBox="1"/>
          <p:nvPr/>
        </p:nvSpPr>
        <p:spPr>
          <a:xfrm>
            <a:off x="838200" y="365125"/>
            <a:ext cx="7815943"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Looking at Units</a:t>
            </a:r>
            <a:endParaRPr sz="4400">
              <a:solidFill>
                <a:schemeClr val="dk1"/>
              </a:solidFill>
              <a:latin typeface="Calibri"/>
              <a:ea typeface="Calibri"/>
              <a:cs typeface="Calibri"/>
              <a:sym typeface="Calibri"/>
            </a:endParaRPr>
          </a:p>
        </p:txBody>
      </p:sp>
      <p:sp>
        <p:nvSpPr>
          <p:cNvPr id="1249" name="Google Shape;1249;p140"/>
          <p:cNvSpPr txBox="1"/>
          <p:nvPr/>
        </p:nvSpPr>
        <p:spPr>
          <a:xfrm>
            <a:off x="838200" y="1825625"/>
            <a:ext cx="7815943"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W = J/s</a:t>
            </a:r>
            <a:endParaRPr sz="19900">
              <a:solidFill>
                <a:schemeClr val="dk1"/>
              </a:solidFill>
              <a:latin typeface="Calibri"/>
              <a:ea typeface="Calibri"/>
              <a:cs typeface="Calibri"/>
              <a:sym typeface="Calibri"/>
            </a:endParaRPr>
          </a:p>
        </p:txBody>
      </p:sp>
      <p:sp>
        <p:nvSpPr>
          <p:cNvPr id="1250" name="Google Shape;1250;p140"/>
          <p:cNvSpPr txBox="1"/>
          <p:nvPr/>
        </p:nvSpPr>
        <p:spPr>
          <a:xfrm>
            <a:off x="1748829" y="4658525"/>
            <a:ext cx="10760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Power</a:t>
            </a:r>
            <a:endParaRPr/>
          </a:p>
        </p:txBody>
      </p:sp>
      <p:sp>
        <p:nvSpPr>
          <p:cNvPr id="1251" name="Google Shape;1251;p140"/>
          <p:cNvSpPr txBox="1"/>
          <p:nvPr/>
        </p:nvSpPr>
        <p:spPr>
          <a:xfrm>
            <a:off x="5413967" y="4658526"/>
            <a:ext cx="9236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Work</a:t>
            </a:r>
            <a:endParaRPr/>
          </a:p>
        </p:txBody>
      </p:sp>
      <p:sp>
        <p:nvSpPr>
          <p:cNvPr id="1252" name="Google Shape;1252;p140"/>
          <p:cNvSpPr txBox="1"/>
          <p:nvPr/>
        </p:nvSpPr>
        <p:spPr>
          <a:xfrm>
            <a:off x="7616220" y="4658525"/>
            <a:ext cx="9236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Time</a:t>
            </a:r>
            <a:endParaRPr/>
          </a:p>
        </p:txBody>
      </p:sp>
      <p:sp>
        <p:nvSpPr>
          <p:cNvPr id="1253" name="Google Shape;1253;p140"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141"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1"/>
          <p:cNvSpPr txBox="1"/>
          <p:nvPr/>
        </p:nvSpPr>
        <p:spPr>
          <a:xfrm>
            <a:off x="722555" y="167639"/>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relationship between work and power?</a:t>
            </a:r>
            <a:endParaRPr/>
          </a:p>
        </p:txBody>
      </p:sp>
      <p:pic>
        <p:nvPicPr>
          <p:cNvPr id="1261" name="Google Shape;1261;p141" descr="work.jpg"/>
          <p:cNvPicPr preferRelativeResize="0"/>
          <p:nvPr/>
        </p:nvPicPr>
        <p:blipFill rotWithShape="1">
          <a:blip r:embed="rId4">
            <a:alphaModFix/>
          </a:blip>
          <a:srcRect l="-17846" r="-17846"/>
          <a:stretch/>
        </p:blipFill>
        <p:spPr>
          <a:xfrm>
            <a:off x="0" y="2498292"/>
            <a:ext cx="4441371" cy="2442583"/>
          </a:xfrm>
          <a:prstGeom prst="rect">
            <a:avLst/>
          </a:prstGeom>
          <a:noFill/>
          <a:ln>
            <a:noFill/>
          </a:ln>
        </p:spPr>
      </p:pic>
      <p:pic>
        <p:nvPicPr>
          <p:cNvPr id="1262" name="Google Shape;1262;p141" descr="power.jpg"/>
          <p:cNvPicPr preferRelativeResize="0"/>
          <p:nvPr/>
        </p:nvPicPr>
        <p:blipFill rotWithShape="1">
          <a:blip r:embed="rId5">
            <a:alphaModFix/>
          </a:blip>
          <a:srcRect l="-10686" r="-10686"/>
          <a:stretch/>
        </p:blipFill>
        <p:spPr>
          <a:xfrm>
            <a:off x="4381022" y="2468135"/>
            <a:ext cx="4551037" cy="2502895"/>
          </a:xfrm>
          <a:prstGeom prst="rect">
            <a:avLst/>
          </a:prstGeom>
          <a:noFill/>
          <a:ln>
            <a:noFill/>
          </a:ln>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pic>
        <p:nvPicPr>
          <p:cNvPr id="1268" name="Google Shape;1268;p142"/>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pic>
        <p:nvPicPr>
          <p:cNvPr id="1274" name="Google Shape;1274;p143" descr="IEP Translation – Communication from OSEP regarding the ..."/>
          <p:cNvPicPr preferRelativeResize="0"/>
          <p:nvPr/>
        </p:nvPicPr>
        <p:blipFill rotWithShape="1">
          <a:blip r:embed="rId3">
            <a:alphaModFix/>
          </a:blip>
          <a:srcRect/>
          <a:stretch/>
        </p:blipFill>
        <p:spPr>
          <a:xfrm>
            <a:off x="2095927" y="905229"/>
            <a:ext cx="5923865" cy="904494"/>
          </a:xfrm>
          <a:prstGeom prst="rect">
            <a:avLst/>
          </a:prstGeom>
          <a:noFill/>
          <a:ln>
            <a:noFill/>
          </a:ln>
        </p:spPr>
      </p:pic>
      <p:pic>
        <p:nvPicPr>
          <p:cNvPr id="1275" name="Google Shape;1275;p143"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1276" name="Google Shape;1276;p143"/>
          <p:cNvPicPr preferRelativeResize="0"/>
          <p:nvPr/>
        </p:nvPicPr>
        <p:blipFill rotWithShape="1">
          <a:blip r:embed="rId5">
            <a:alphaModFix/>
          </a:blip>
          <a:srcRect/>
          <a:stretch/>
        </p:blipFill>
        <p:spPr>
          <a:xfrm>
            <a:off x="1235423" y="4236393"/>
            <a:ext cx="7337101" cy="1289764"/>
          </a:xfrm>
          <a:prstGeom prst="rect">
            <a:avLst/>
          </a:prstGeom>
          <a:noFill/>
          <a:ln>
            <a:noFill/>
          </a:ln>
        </p:spPr>
      </p:pic>
      <p:sp>
        <p:nvSpPr>
          <p:cNvPr id="1277" name="Google Shape;1277;p143"/>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1278" name="Google Shape;1278;p143"/>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dc62b1a615_0_0"/>
          <p:cNvSpPr txBox="1"/>
          <p:nvPr/>
        </p:nvSpPr>
        <p:spPr>
          <a:xfrm>
            <a:off x="989763" y="216922"/>
            <a:ext cx="7778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Force is a </a:t>
            </a:r>
            <a:r>
              <a:rPr lang="en-US" sz="3600" u="sng">
                <a:solidFill>
                  <a:srgbClr val="FF0000"/>
                </a:solidFill>
                <a:latin typeface="Calibri"/>
                <a:ea typeface="Calibri"/>
                <a:cs typeface="Calibri"/>
                <a:sym typeface="Calibri"/>
              </a:rPr>
              <a:t>push</a:t>
            </a:r>
            <a:r>
              <a:rPr lang="en-US" sz="3600">
                <a:solidFill>
                  <a:schemeClr val="dk1"/>
                </a:solidFill>
                <a:latin typeface="Calibri"/>
                <a:ea typeface="Calibri"/>
                <a:cs typeface="Calibri"/>
                <a:sym typeface="Calibri"/>
              </a:rPr>
              <a:t> or </a:t>
            </a:r>
            <a:r>
              <a:rPr lang="en-US" sz="3600" u="sng">
                <a:solidFill>
                  <a:srgbClr val="FF0000"/>
                </a:solidFill>
                <a:latin typeface="Calibri"/>
                <a:ea typeface="Calibri"/>
                <a:cs typeface="Calibri"/>
                <a:sym typeface="Calibri"/>
              </a:rPr>
              <a:t>pull</a:t>
            </a:r>
            <a:r>
              <a:rPr lang="en-US" sz="3600">
                <a:solidFill>
                  <a:schemeClr val="dk1"/>
                </a:solidFill>
                <a:latin typeface="Calibri"/>
                <a:ea typeface="Calibri"/>
                <a:cs typeface="Calibri"/>
                <a:sym typeface="Calibri"/>
              </a:rPr>
              <a:t> on an object.</a:t>
            </a:r>
            <a:endParaRPr/>
          </a:p>
        </p:txBody>
      </p:sp>
      <p:sp>
        <p:nvSpPr>
          <p:cNvPr id="215" name="Google Shape;215;gdc62b1a615_0_0"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gdc62b1a615_0_0" descr="force.jpg"/>
          <p:cNvPicPr preferRelativeResize="0"/>
          <p:nvPr/>
        </p:nvPicPr>
        <p:blipFill rotWithShape="1">
          <a:blip r:embed="rId4">
            <a:alphaModFix/>
          </a:blip>
          <a:srcRect l="-10575" r="-10563"/>
          <a:stretch/>
        </p:blipFill>
        <p:spPr>
          <a:xfrm>
            <a:off x="424771" y="1527402"/>
            <a:ext cx="8229600" cy="4525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4"/>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quantity is defined as the change in velocity over time?</a:t>
            </a:r>
            <a:endParaRPr/>
          </a:p>
        </p:txBody>
      </p:sp>
      <p:sp>
        <p:nvSpPr>
          <p:cNvPr id="223" name="Google Shape;223;p14"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txBox="1"/>
          <p:nvPr/>
        </p:nvSpPr>
        <p:spPr>
          <a:xfrm>
            <a:off x="702129" y="1763486"/>
            <a:ext cx="3935100" cy="22842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Mass</a:t>
            </a:r>
            <a:endParaRPr sz="3200">
              <a:solidFill>
                <a:schemeClr val="dk1"/>
              </a:solidFill>
              <a:latin typeface="Calibri"/>
              <a:ea typeface="Calibri"/>
              <a:cs typeface="Calibri"/>
              <a:sym typeface="Calibri"/>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Acceleration</a:t>
            </a:r>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Speed</a:t>
            </a:r>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Velocity</a:t>
            </a:r>
            <a:endParaRPr/>
          </a:p>
        </p:txBody>
      </p:sp>
      <p:pic>
        <p:nvPicPr>
          <p:cNvPr id="225" name="Google Shape;225;p14" descr="motorcycle.jpg"/>
          <p:cNvPicPr preferRelativeResize="0"/>
          <p:nvPr/>
        </p:nvPicPr>
        <p:blipFill rotWithShape="1">
          <a:blip r:embed="rId4">
            <a:alphaModFix/>
          </a:blip>
          <a:srcRect l="-10572" r="-10572"/>
          <a:stretch/>
        </p:blipFill>
        <p:spPr>
          <a:xfrm>
            <a:off x="4399854" y="3956218"/>
            <a:ext cx="4891103" cy="26899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dc62b1a615_0_7"/>
          <p:cNvSpPr txBox="1"/>
          <p:nvPr/>
        </p:nvSpPr>
        <p:spPr>
          <a:xfrm>
            <a:off x="989763" y="216922"/>
            <a:ext cx="7778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quantity is defined as the change in velocity over time?</a:t>
            </a:r>
            <a:endParaRPr/>
          </a:p>
        </p:txBody>
      </p:sp>
      <p:sp>
        <p:nvSpPr>
          <p:cNvPr id="232" name="Google Shape;232;gdc62b1a615_0_7"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dc62b1a615_0_7"/>
          <p:cNvSpPr txBox="1"/>
          <p:nvPr/>
        </p:nvSpPr>
        <p:spPr>
          <a:xfrm>
            <a:off x="702129" y="1763486"/>
            <a:ext cx="3935100" cy="22842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Mass</a:t>
            </a:r>
            <a:endParaRPr sz="3200">
              <a:solidFill>
                <a:schemeClr val="dk1"/>
              </a:solidFill>
              <a:latin typeface="Calibri"/>
              <a:ea typeface="Calibri"/>
              <a:cs typeface="Calibri"/>
              <a:sym typeface="Calibri"/>
            </a:endParaRPr>
          </a:p>
          <a:p>
            <a:pPr marL="514350" marR="0" lvl="0" indent="-514350" algn="l" rtl="0">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Acceleration</a:t>
            </a:r>
            <a:endParaRPr>
              <a:solidFill>
                <a:srgbClr val="FF0000"/>
              </a:solidFill>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Speed</a:t>
            </a:r>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Velocity</a:t>
            </a:r>
            <a:endParaRPr/>
          </a:p>
        </p:txBody>
      </p:sp>
      <p:pic>
        <p:nvPicPr>
          <p:cNvPr id="234" name="Google Shape;234;gdc62b1a615_0_7" descr="motorcycle.jpg"/>
          <p:cNvPicPr preferRelativeResize="0"/>
          <p:nvPr/>
        </p:nvPicPr>
        <p:blipFill rotWithShape="1">
          <a:blip r:embed="rId4">
            <a:alphaModFix/>
          </a:blip>
          <a:srcRect l="-10575" r="-10563"/>
          <a:stretch/>
        </p:blipFill>
        <p:spPr>
          <a:xfrm>
            <a:off x="4399854" y="3956218"/>
            <a:ext cx="4891102" cy="26899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p:nvPr/>
        </p:nvSpPr>
        <p:spPr>
          <a:xfrm>
            <a:off x="989763" y="216922"/>
            <a:ext cx="77786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distance?</a:t>
            </a:r>
            <a:endParaRPr/>
          </a:p>
        </p:txBody>
      </p:sp>
      <p:sp>
        <p:nvSpPr>
          <p:cNvPr id="241" name="Google Shape;241;p16"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2" name="Google Shape;242;p16" descr="distance.jpg"/>
          <p:cNvPicPr preferRelativeResize="0"/>
          <p:nvPr/>
        </p:nvPicPr>
        <p:blipFill rotWithShape="1">
          <a:blip r:embed="rId4">
            <a:alphaModFix/>
          </a:blip>
          <a:srcRect l="-10459" r="-10458"/>
          <a:stretch/>
        </p:blipFill>
        <p:spPr>
          <a:xfrm>
            <a:off x="555171" y="1462088"/>
            <a:ext cx="8229600" cy="4525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7"/>
          <p:cNvSpPr txBox="1"/>
          <p:nvPr/>
        </p:nvSpPr>
        <p:spPr>
          <a:xfrm>
            <a:off x="3376491" y="869904"/>
            <a:ext cx="218182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1"/>
                </a:solidFill>
                <a:latin typeface="Calibri"/>
                <a:ea typeface="Calibri"/>
                <a:cs typeface="Calibri"/>
                <a:sym typeface="Calibri"/>
              </a:rPr>
              <a:t>Work</a:t>
            </a:r>
            <a:endParaRPr sz="6600" b="1" dirty="0">
              <a:solidFill>
                <a:schemeClr val="dk1"/>
              </a:solidFill>
              <a:latin typeface="Calibri"/>
              <a:ea typeface="Calibri"/>
              <a:cs typeface="Calibri"/>
              <a:sym typeface="Calibri"/>
            </a:endParaRPr>
          </a:p>
        </p:txBody>
      </p:sp>
      <p:sp>
        <p:nvSpPr>
          <p:cNvPr id="249" name="Google Shape;249;p17"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17"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ctrTitle"/>
          </p:nvPr>
        </p:nvSpPr>
        <p:spPr>
          <a:xfrm>
            <a:off x="1198722" y="135869"/>
            <a:ext cx="7754359"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Work</a:t>
            </a:r>
            <a:r>
              <a:rPr lang="en-US" sz="3400" b="1"/>
              <a:t>: </a:t>
            </a:r>
            <a:r>
              <a:rPr lang="en-US" sz="3400"/>
              <a:t>forced applied over some distance</a:t>
            </a:r>
            <a:endParaRPr sz="3400" b="1"/>
          </a:p>
        </p:txBody>
      </p:sp>
      <p:sp>
        <p:nvSpPr>
          <p:cNvPr id="257" name="Google Shape;257;p1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8" name="Google Shape;258;p18"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259" name="Google Shape;259;p18" descr="work.jpg"/>
          <p:cNvPicPr preferRelativeResize="0"/>
          <p:nvPr/>
        </p:nvPicPr>
        <p:blipFill rotWithShape="1">
          <a:blip r:embed="rId5">
            <a:alphaModFix/>
          </a:blip>
          <a:srcRect l="-17846" r="-17846"/>
          <a:stretch/>
        </p:blipFill>
        <p:spPr>
          <a:xfrm>
            <a:off x="244031" y="1707017"/>
            <a:ext cx="8866954" cy="48764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p:nvPr/>
        </p:nvSpPr>
        <p:spPr>
          <a:xfrm>
            <a:off x="1752600" y="257651"/>
            <a:ext cx="5486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Work</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2"/>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2"/>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p2" descr="work.jpg"/>
          <p:cNvPicPr preferRelativeResize="0"/>
          <p:nvPr/>
        </p:nvPicPr>
        <p:blipFill rotWithShape="1">
          <a:blip r:embed="rId3">
            <a:alphaModFix/>
          </a:blip>
          <a:srcRect l="-17846" r="-17846"/>
          <a:stretch/>
        </p:blipFill>
        <p:spPr>
          <a:xfrm>
            <a:off x="0" y="1659396"/>
            <a:ext cx="9173308" cy="50449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9"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p:nvPr/>
        </p:nvSpPr>
        <p:spPr>
          <a:xfrm>
            <a:off x="3249232" y="574792"/>
            <a:ext cx="2856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work?</a:t>
            </a:r>
            <a:endParaRPr/>
          </a:p>
        </p:txBody>
      </p:sp>
      <p:sp>
        <p:nvSpPr>
          <p:cNvPr id="272" name="Google Shape;272;p20"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3" name="Google Shape;273;p20" descr="work.jpg"/>
          <p:cNvPicPr preferRelativeResize="0"/>
          <p:nvPr/>
        </p:nvPicPr>
        <p:blipFill rotWithShape="1">
          <a:blip r:embed="rId4">
            <a:alphaModFix/>
          </a:blip>
          <a:srcRect l="-17846" r="-17846"/>
          <a:stretch/>
        </p:blipFill>
        <p:spPr>
          <a:xfrm>
            <a:off x="244031" y="1707017"/>
            <a:ext cx="8866954" cy="487648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1"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0" name="Google Shape;280;p21"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2"/>
          <p:cNvSpPr/>
          <p:nvPr/>
        </p:nvSpPr>
        <p:spPr>
          <a:xfrm>
            <a:off x="2878450" y="557677"/>
            <a:ext cx="32079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Lifting Dumbells</a:t>
            </a:r>
            <a:endParaRPr sz="3600">
              <a:solidFill>
                <a:schemeClr val="dk1"/>
              </a:solidFill>
              <a:latin typeface="Calibri"/>
              <a:ea typeface="Calibri"/>
              <a:cs typeface="Calibri"/>
              <a:sym typeface="Calibri"/>
            </a:endParaRPr>
          </a:p>
        </p:txBody>
      </p:sp>
      <p:sp>
        <p:nvSpPr>
          <p:cNvPr id="287" name="Google Shape;287;p2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2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89" name="Google Shape;289;p22" descr="curling.jpg"/>
          <p:cNvPicPr preferRelativeResize="0"/>
          <p:nvPr/>
        </p:nvPicPr>
        <p:blipFill rotWithShape="1">
          <a:blip r:embed="rId5">
            <a:alphaModFix/>
          </a:blip>
          <a:srcRect l="-10572" r="-10572"/>
          <a:stretch/>
        </p:blipFill>
        <p:spPr>
          <a:xfrm>
            <a:off x="367615" y="1690688"/>
            <a:ext cx="8229600" cy="45259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3"/>
          <p:cNvSpPr txBox="1"/>
          <p:nvPr/>
        </p:nvSpPr>
        <p:spPr>
          <a:xfrm>
            <a:off x="2317402" y="439057"/>
            <a:ext cx="55768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Pencil falling to the floor</a:t>
            </a:r>
            <a:endParaRPr/>
          </a:p>
        </p:txBody>
      </p:sp>
      <p:sp>
        <p:nvSpPr>
          <p:cNvPr id="296" name="Google Shape;296;p2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7" name="Google Shape;297;p2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298" name="Google Shape;298;p23" descr="nimation for Beginners: Animate Shape and Weight in Falling Objec"/>
          <p:cNvPicPr preferRelativeResize="0"/>
          <p:nvPr/>
        </p:nvPicPr>
        <p:blipFill rotWithShape="1">
          <a:blip r:embed="rId5">
            <a:alphaModFix/>
          </a:blip>
          <a:srcRect/>
          <a:stretch/>
        </p:blipFill>
        <p:spPr>
          <a:xfrm>
            <a:off x="1909187" y="1658031"/>
            <a:ext cx="5715000" cy="4562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p24" descr="Comment Dislike"/>
          <p:cNvPicPr preferRelativeResize="0"/>
          <p:nvPr/>
        </p:nvPicPr>
        <p:blipFill rotWithShape="1">
          <a:blip r:embed="rId4">
            <a:alphaModFix/>
          </a:blip>
          <a:srcRect/>
          <a:stretch/>
        </p:blipFill>
        <p:spPr>
          <a:xfrm>
            <a:off x="4572000" y="1755137"/>
            <a:ext cx="3347725" cy="3347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p:nvPr/>
        </p:nvSpPr>
        <p:spPr>
          <a:xfrm>
            <a:off x="2090057" y="495606"/>
            <a:ext cx="49638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Pushing a wall</a:t>
            </a:r>
            <a:endParaRPr/>
          </a:p>
        </p:txBody>
      </p:sp>
      <p:sp>
        <p:nvSpPr>
          <p:cNvPr id="312" name="Google Shape;312;p2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3" name="Google Shape;313;p25"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314" name="Google Shape;314;p25" descr="ushing The Walls | Arise Woman"/>
          <p:cNvPicPr preferRelativeResize="0"/>
          <p:nvPr/>
        </p:nvPicPr>
        <p:blipFill rotWithShape="1">
          <a:blip r:embed="rId5">
            <a:alphaModFix/>
          </a:blip>
          <a:srcRect/>
          <a:stretch/>
        </p:blipFill>
        <p:spPr>
          <a:xfrm>
            <a:off x="2090057" y="1462088"/>
            <a:ext cx="5037992" cy="487005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8"/>
          <p:cNvSpPr txBox="1"/>
          <p:nvPr/>
        </p:nvSpPr>
        <p:spPr>
          <a:xfrm>
            <a:off x="730595" y="412064"/>
            <a:ext cx="80823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Name an example of work.</a:t>
            </a:r>
            <a:endParaRPr/>
          </a:p>
        </p:txBody>
      </p:sp>
      <p:sp>
        <p:nvSpPr>
          <p:cNvPr id="327" name="Google Shape;327;p2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28"/>
          <p:cNvPicPr preferRelativeResize="0"/>
          <p:nvPr/>
        </p:nvPicPr>
        <p:blipFill rotWithShape="1">
          <a:blip r:embed="rId4">
            <a:alphaModFix/>
          </a:blip>
          <a:srcRect/>
          <a:stretch/>
        </p:blipFill>
        <p:spPr>
          <a:xfrm>
            <a:off x="1202306" y="1599054"/>
            <a:ext cx="6410848" cy="41998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txBox="1"/>
          <p:nvPr/>
        </p:nvSpPr>
        <p:spPr>
          <a:xfrm>
            <a:off x="735230" y="135065"/>
            <a:ext cx="8082199"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A softball player throws a ball towards home plate. Is this an example of work? Why or why not?</a:t>
            </a:r>
            <a:endParaRPr/>
          </a:p>
        </p:txBody>
      </p:sp>
      <p:sp>
        <p:nvSpPr>
          <p:cNvPr id="335" name="Google Shape;335;p2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We can&amp;#39;t be silent&amp;#39;: Black voices in softball have begun a culture shift in  the sport">
            <a:extLst>
              <a:ext uri="{FF2B5EF4-FFF2-40B4-BE49-F238E27FC236}">
                <a16:creationId xmlns:a16="http://schemas.microsoft.com/office/drawing/2014/main" id="{AB4DE66A-4417-4106-95E2-2B360A854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166" y="2024456"/>
            <a:ext cx="7767263" cy="4360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722555" y="167639"/>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relationship between work and power?</a:t>
            </a:r>
            <a:endParaRPr/>
          </a:p>
        </p:txBody>
      </p:sp>
      <p:pic>
        <p:nvPicPr>
          <p:cNvPr id="130" name="Google Shape;130;p3" descr="work.jpg"/>
          <p:cNvPicPr preferRelativeResize="0"/>
          <p:nvPr/>
        </p:nvPicPr>
        <p:blipFill rotWithShape="1">
          <a:blip r:embed="rId4">
            <a:alphaModFix/>
          </a:blip>
          <a:srcRect l="-17846" r="-17846"/>
          <a:stretch/>
        </p:blipFill>
        <p:spPr>
          <a:xfrm>
            <a:off x="0" y="2498292"/>
            <a:ext cx="4441371" cy="2442583"/>
          </a:xfrm>
          <a:prstGeom prst="rect">
            <a:avLst/>
          </a:prstGeom>
          <a:noFill/>
          <a:ln>
            <a:noFill/>
          </a:ln>
        </p:spPr>
      </p:pic>
      <p:pic>
        <p:nvPicPr>
          <p:cNvPr id="131" name="Google Shape;131;p3" descr="power.jpg"/>
          <p:cNvPicPr preferRelativeResize="0"/>
          <p:nvPr/>
        </p:nvPicPr>
        <p:blipFill rotWithShape="1">
          <a:blip r:embed="rId5">
            <a:alphaModFix/>
          </a:blip>
          <a:srcRect l="-10686" r="-10686"/>
          <a:stretch/>
        </p:blipFill>
        <p:spPr>
          <a:xfrm>
            <a:off x="4381022" y="2468135"/>
            <a:ext cx="4551037" cy="250289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1"/>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343" name="Google Shape;343;p31"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txBox="1"/>
          <p:nvPr/>
        </p:nvSpPr>
        <p:spPr>
          <a:xfrm>
            <a:off x="838200" y="365125"/>
            <a:ext cx="7979229"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Work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Force </a:t>
            </a:r>
            <a:r>
              <a:rPr lang="en-US" sz="4400">
                <a:solidFill>
                  <a:srgbClr val="FF0000"/>
                </a:solidFill>
                <a:latin typeface="Calibri"/>
                <a:ea typeface="Calibri"/>
                <a:cs typeface="Calibri"/>
                <a:sym typeface="Calibri"/>
              </a:rPr>
              <a:t>x</a:t>
            </a:r>
            <a:r>
              <a:rPr lang="en-US" sz="4400">
                <a:solidFill>
                  <a:schemeClr val="dk1"/>
                </a:solidFill>
                <a:latin typeface="Calibri"/>
                <a:ea typeface="Calibri"/>
                <a:cs typeface="Calibri"/>
                <a:sym typeface="Calibri"/>
              </a:rPr>
              <a:t> Distance</a:t>
            </a:r>
            <a:endParaRPr sz="4400">
              <a:solidFill>
                <a:schemeClr val="dk1"/>
              </a:solidFill>
              <a:latin typeface="Calibri"/>
              <a:ea typeface="Calibri"/>
              <a:cs typeface="Calibri"/>
              <a:sym typeface="Calibri"/>
            </a:endParaRPr>
          </a:p>
        </p:txBody>
      </p:sp>
      <p:sp>
        <p:nvSpPr>
          <p:cNvPr id="351" name="Google Shape;351;p32"/>
          <p:cNvSpPr txBox="1"/>
          <p:nvPr/>
        </p:nvSpPr>
        <p:spPr>
          <a:xfrm>
            <a:off x="838200" y="1825625"/>
            <a:ext cx="79792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W = Fd</a:t>
            </a:r>
            <a:endParaRPr sz="199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txBox="1"/>
          <p:nvPr/>
        </p:nvSpPr>
        <p:spPr>
          <a:xfrm>
            <a:off x="838200" y="365125"/>
            <a:ext cx="7979229"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Joules (J)</a:t>
            </a:r>
            <a:endParaRPr/>
          </a:p>
        </p:txBody>
      </p:sp>
      <p:sp>
        <p:nvSpPr>
          <p:cNvPr id="359" name="Google Shape;359;p33"/>
          <p:cNvSpPr txBox="1"/>
          <p:nvPr/>
        </p:nvSpPr>
        <p:spPr>
          <a:xfrm>
            <a:off x="838200" y="1825625"/>
            <a:ext cx="79792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FF0000"/>
              </a:buClr>
              <a:buSzPts val="19900"/>
              <a:buFont typeface="Arial"/>
              <a:buNone/>
            </a:pPr>
            <a:r>
              <a:rPr lang="en-US" sz="19900">
                <a:solidFill>
                  <a:srgbClr val="FF0000"/>
                </a:solidFill>
                <a:latin typeface="Calibri"/>
                <a:ea typeface="Calibri"/>
                <a:cs typeface="Calibri"/>
                <a:sym typeface="Calibri"/>
              </a:rPr>
              <a:t>W</a:t>
            </a:r>
            <a:r>
              <a:rPr lang="en-US" sz="19900">
                <a:solidFill>
                  <a:schemeClr val="dk1"/>
                </a:solidFill>
                <a:latin typeface="Calibri"/>
                <a:ea typeface="Calibri"/>
                <a:cs typeface="Calibri"/>
                <a:sym typeface="Calibri"/>
              </a:rPr>
              <a:t> = Fd</a:t>
            </a:r>
            <a:endParaRPr sz="199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txBox="1"/>
          <p:nvPr/>
        </p:nvSpPr>
        <p:spPr>
          <a:xfrm>
            <a:off x="838200" y="365125"/>
            <a:ext cx="7979229"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Newtons (N)</a:t>
            </a:r>
            <a:endParaRPr/>
          </a:p>
        </p:txBody>
      </p:sp>
      <p:sp>
        <p:nvSpPr>
          <p:cNvPr id="367" name="Google Shape;367;p34"/>
          <p:cNvSpPr txBox="1"/>
          <p:nvPr/>
        </p:nvSpPr>
        <p:spPr>
          <a:xfrm>
            <a:off x="838200" y="1825625"/>
            <a:ext cx="79792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W = </a:t>
            </a:r>
            <a:r>
              <a:rPr lang="en-US" sz="19900">
                <a:solidFill>
                  <a:srgbClr val="FF0000"/>
                </a:solidFill>
                <a:latin typeface="Calibri"/>
                <a:ea typeface="Calibri"/>
                <a:cs typeface="Calibri"/>
                <a:sym typeface="Calibri"/>
              </a:rPr>
              <a:t>F</a:t>
            </a:r>
            <a:r>
              <a:rPr lang="en-US" sz="19900">
                <a:solidFill>
                  <a:schemeClr val="dk1"/>
                </a:solidFill>
                <a:latin typeface="Calibri"/>
                <a:ea typeface="Calibri"/>
                <a:cs typeface="Calibri"/>
                <a:sym typeface="Calibri"/>
              </a:rPr>
              <a:t>d</a:t>
            </a:r>
            <a:endParaRPr sz="199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5"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txBox="1"/>
          <p:nvPr/>
        </p:nvSpPr>
        <p:spPr>
          <a:xfrm>
            <a:off x="838200" y="365125"/>
            <a:ext cx="7979229"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Meters (m)</a:t>
            </a:r>
            <a:endParaRPr/>
          </a:p>
        </p:txBody>
      </p:sp>
      <p:sp>
        <p:nvSpPr>
          <p:cNvPr id="375" name="Google Shape;375;p35"/>
          <p:cNvSpPr txBox="1"/>
          <p:nvPr/>
        </p:nvSpPr>
        <p:spPr>
          <a:xfrm>
            <a:off x="838200" y="1825625"/>
            <a:ext cx="79792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W = F</a:t>
            </a:r>
            <a:r>
              <a:rPr lang="en-US" sz="19900">
                <a:solidFill>
                  <a:srgbClr val="FF0000"/>
                </a:solidFill>
                <a:latin typeface="Calibri"/>
                <a:ea typeface="Calibri"/>
                <a:cs typeface="Calibri"/>
                <a:sym typeface="Calibri"/>
              </a:rPr>
              <a:t>d</a:t>
            </a:r>
            <a:endParaRPr sz="19900">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6"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txBox="1"/>
          <p:nvPr/>
        </p:nvSpPr>
        <p:spPr>
          <a:xfrm>
            <a:off x="838200" y="365125"/>
            <a:ext cx="7881257"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Looking at Units</a:t>
            </a:r>
            <a:endParaRPr sz="4400">
              <a:solidFill>
                <a:schemeClr val="dk1"/>
              </a:solidFill>
              <a:latin typeface="Calibri"/>
              <a:ea typeface="Calibri"/>
              <a:cs typeface="Calibri"/>
              <a:sym typeface="Calibri"/>
            </a:endParaRPr>
          </a:p>
        </p:txBody>
      </p:sp>
      <p:sp>
        <p:nvSpPr>
          <p:cNvPr id="383" name="Google Shape;383;p36"/>
          <p:cNvSpPr txBox="1"/>
          <p:nvPr/>
        </p:nvSpPr>
        <p:spPr>
          <a:xfrm>
            <a:off x="838200" y="1825625"/>
            <a:ext cx="7881257"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J = Nm</a:t>
            </a:r>
            <a:endParaRPr/>
          </a:p>
        </p:txBody>
      </p:sp>
      <p:sp>
        <p:nvSpPr>
          <p:cNvPr id="384" name="Google Shape;384;p36"/>
          <p:cNvSpPr txBox="1"/>
          <p:nvPr/>
        </p:nvSpPr>
        <p:spPr>
          <a:xfrm>
            <a:off x="1234819" y="4566193"/>
            <a:ext cx="9313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Work</a:t>
            </a:r>
            <a:endParaRPr/>
          </a:p>
        </p:txBody>
      </p:sp>
      <p:sp>
        <p:nvSpPr>
          <p:cNvPr id="385" name="Google Shape;385;p36"/>
          <p:cNvSpPr txBox="1"/>
          <p:nvPr/>
        </p:nvSpPr>
        <p:spPr>
          <a:xfrm>
            <a:off x="4939602" y="4566192"/>
            <a:ext cx="9313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Force</a:t>
            </a:r>
            <a:endParaRPr/>
          </a:p>
        </p:txBody>
      </p:sp>
      <p:sp>
        <p:nvSpPr>
          <p:cNvPr id="386" name="Google Shape;386;p36"/>
          <p:cNvSpPr txBox="1"/>
          <p:nvPr/>
        </p:nvSpPr>
        <p:spPr>
          <a:xfrm>
            <a:off x="6609399" y="4566191"/>
            <a:ext cx="13716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Distance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txBox="1"/>
          <p:nvPr/>
        </p:nvSpPr>
        <p:spPr>
          <a:xfrm>
            <a:off x="730595" y="412064"/>
            <a:ext cx="80821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equation for work?</a:t>
            </a:r>
            <a:endParaRPr/>
          </a:p>
        </p:txBody>
      </p:sp>
      <p:sp>
        <p:nvSpPr>
          <p:cNvPr id="399" name="Google Shape;399;p3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 name="Google Shape;400;p38" descr="work.jpg"/>
          <p:cNvPicPr preferRelativeResize="0"/>
          <p:nvPr/>
        </p:nvPicPr>
        <p:blipFill rotWithShape="1">
          <a:blip r:embed="rId4">
            <a:alphaModFix/>
          </a:blip>
          <a:srcRect l="-17846" r="-17846"/>
          <a:stretch/>
        </p:blipFill>
        <p:spPr>
          <a:xfrm>
            <a:off x="162746" y="1470459"/>
            <a:ext cx="8866954" cy="487648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9"/>
          <p:cNvSpPr txBox="1"/>
          <p:nvPr/>
        </p:nvSpPr>
        <p:spPr>
          <a:xfrm>
            <a:off x="730595" y="412064"/>
            <a:ext cx="80821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the units for work?</a:t>
            </a:r>
            <a:endParaRPr/>
          </a:p>
        </p:txBody>
      </p:sp>
      <p:sp>
        <p:nvSpPr>
          <p:cNvPr id="407" name="Google Shape;407;p3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39" descr="work.jpg"/>
          <p:cNvPicPr preferRelativeResize="0"/>
          <p:nvPr/>
        </p:nvPicPr>
        <p:blipFill rotWithShape="1">
          <a:blip r:embed="rId4">
            <a:alphaModFix/>
          </a:blip>
          <a:srcRect l="-17846" r="-17846"/>
          <a:stretch/>
        </p:blipFill>
        <p:spPr>
          <a:xfrm>
            <a:off x="162746" y="1470459"/>
            <a:ext cx="8866954" cy="487648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0"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5" name="Google Shape;415;p40"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1"/>
          <p:cNvSpPr txBox="1"/>
          <p:nvPr/>
        </p:nvSpPr>
        <p:spPr>
          <a:xfrm>
            <a:off x="1470460" y="146272"/>
            <a:ext cx="7281654"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If you push a chair 3m across the classroom using a force of 30 N, how much work are you applying?</a:t>
            </a:r>
            <a:endParaRPr/>
          </a:p>
        </p:txBody>
      </p:sp>
      <p:sp>
        <p:nvSpPr>
          <p:cNvPr id="422" name="Google Shape;422;p4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4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24" name="Google Shape;424;p41" descr="AGE Books - Children with Cerebral Palsy: A Manual for Therapists ..."/>
          <p:cNvPicPr preferRelativeResize="0"/>
          <p:nvPr/>
        </p:nvPicPr>
        <p:blipFill rotWithShape="1">
          <a:blip r:embed="rId5">
            <a:alphaModFix/>
          </a:blip>
          <a:srcRect/>
          <a:stretch/>
        </p:blipFill>
        <p:spPr>
          <a:xfrm>
            <a:off x="2566096" y="1900598"/>
            <a:ext cx="3892063" cy="464536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1" name="Google Shape;431;p4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32" name="Google Shape;432;p42"/>
          <p:cNvSpPr txBox="1"/>
          <p:nvPr/>
        </p:nvSpPr>
        <p:spPr>
          <a:xfrm>
            <a:off x="838200" y="60869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433" name="Google Shape;433;p42"/>
          <p:cNvSpPr txBox="1"/>
          <p:nvPr/>
        </p:nvSpPr>
        <p:spPr>
          <a:xfrm>
            <a:off x="838200" y="1825625"/>
            <a:ext cx="7913914"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30 N x 3 m</a:t>
            </a:r>
            <a:endParaRPr sz="40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0" name="Google Shape;440;p4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41" name="Google Shape;441;p43"/>
          <p:cNvSpPr txBox="1"/>
          <p:nvPr/>
        </p:nvSpPr>
        <p:spPr>
          <a:xfrm>
            <a:off x="838200" y="60869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442" name="Google Shape;442;p43"/>
          <p:cNvSpPr txBox="1"/>
          <p:nvPr/>
        </p:nvSpPr>
        <p:spPr>
          <a:xfrm>
            <a:off x="838200" y="1825625"/>
            <a:ext cx="7913914"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30 N x 3 m</a:t>
            </a:r>
            <a:endParaRPr/>
          </a:p>
        </p:txBody>
      </p:sp>
      <p:sp>
        <p:nvSpPr>
          <p:cNvPr id="443" name="Google Shape;443;p43"/>
          <p:cNvSpPr/>
          <p:nvPr/>
        </p:nvSpPr>
        <p:spPr>
          <a:xfrm>
            <a:off x="3543051" y="4256705"/>
            <a:ext cx="25042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FF0000"/>
                </a:solidFill>
                <a:latin typeface="Calibri"/>
                <a:ea typeface="Calibri"/>
                <a:cs typeface="Calibri"/>
                <a:sym typeface="Calibri"/>
              </a:rPr>
              <a:t>W = 90 Nm</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0" name="Google Shape;450;p44"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51" name="Google Shape;451;p44"/>
          <p:cNvSpPr txBox="1"/>
          <p:nvPr/>
        </p:nvSpPr>
        <p:spPr>
          <a:xfrm>
            <a:off x="838200" y="608695"/>
            <a:ext cx="79139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452" name="Google Shape;452;p44"/>
          <p:cNvSpPr txBox="1"/>
          <p:nvPr/>
        </p:nvSpPr>
        <p:spPr>
          <a:xfrm>
            <a:off x="838200" y="1825625"/>
            <a:ext cx="7913914"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30 N x 3 m</a:t>
            </a:r>
            <a:endParaRPr/>
          </a:p>
        </p:txBody>
      </p:sp>
      <p:sp>
        <p:nvSpPr>
          <p:cNvPr id="453" name="Google Shape;453;p44"/>
          <p:cNvSpPr/>
          <p:nvPr/>
        </p:nvSpPr>
        <p:spPr>
          <a:xfrm>
            <a:off x="3543051" y="4256705"/>
            <a:ext cx="250421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 = 90 Nm</a:t>
            </a:r>
            <a:endParaRPr/>
          </a:p>
        </p:txBody>
      </p:sp>
      <p:sp>
        <p:nvSpPr>
          <p:cNvPr id="454" name="Google Shape;454;p44"/>
          <p:cNvSpPr/>
          <p:nvPr/>
        </p:nvSpPr>
        <p:spPr>
          <a:xfrm>
            <a:off x="3832393" y="5216834"/>
            <a:ext cx="192552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rgbClr val="FF0000"/>
                </a:solidFill>
                <a:latin typeface="Calibri"/>
                <a:ea typeface="Calibri"/>
                <a:cs typeface="Calibri"/>
                <a:sym typeface="Calibri"/>
              </a:rPr>
              <a:t>W = 90 J</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5"/>
          <p:cNvSpPr txBox="1"/>
          <p:nvPr/>
        </p:nvSpPr>
        <p:spPr>
          <a:xfrm>
            <a:off x="1470460" y="146272"/>
            <a:ext cx="7281654" cy="2862322"/>
          </a:xfrm>
          <a:prstGeom prst="rect">
            <a:avLst/>
          </a:prstGeom>
          <a:blipFill rotWithShape="1">
            <a:blip r:embed="rId3">
              <a:alphaModFix/>
            </a:blip>
            <a:stretch>
              <a:fillRect t="-3403" b="-70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61" name="Google Shape;461;p45"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2" name="Google Shape;462;p45"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pic>
        <p:nvPicPr>
          <p:cNvPr id="463" name="Google Shape;463;p45" descr="raft 1-Piece Cube Postal Box | Tiny Box Company"/>
          <p:cNvPicPr preferRelativeResize="0"/>
          <p:nvPr/>
        </p:nvPicPr>
        <p:blipFill rotWithShape="1">
          <a:blip r:embed="rId6">
            <a:alphaModFix/>
          </a:blip>
          <a:srcRect/>
          <a:stretch/>
        </p:blipFill>
        <p:spPr>
          <a:xfrm>
            <a:off x="2960375" y="3305805"/>
            <a:ext cx="3365113" cy="355219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6"/>
          <p:cNvSpPr txBox="1"/>
          <p:nvPr/>
        </p:nvSpPr>
        <p:spPr>
          <a:xfrm>
            <a:off x="1470460" y="146272"/>
            <a:ext cx="7281654" cy="2862322"/>
          </a:xfrm>
          <a:prstGeom prst="rect">
            <a:avLst/>
          </a:prstGeom>
          <a:blipFill rotWithShape="1">
            <a:blip r:embed="rId3">
              <a:alphaModFix/>
            </a:blip>
            <a:stretch>
              <a:fillRect t="-3403" b="-70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70" name="Google Shape;470;p46"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1" name="Google Shape;471;p46"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pic>
        <p:nvPicPr>
          <p:cNvPr id="472" name="Google Shape;472;p46" descr="raft 1-Piece Cube Postal Box | Tiny Box Company"/>
          <p:cNvPicPr preferRelativeResize="0"/>
          <p:nvPr/>
        </p:nvPicPr>
        <p:blipFill rotWithShape="1">
          <a:blip r:embed="rId6">
            <a:alphaModFix/>
          </a:blip>
          <a:srcRect/>
          <a:stretch/>
        </p:blipFill>
        <p:spPr>
          <a:xfrm>
            <a:off x="2960375" y="3305805"/>
            <a:ext cx="3365113" cy="3552195"/>
          </a:xfrm>
          <a:prstGeom prst="rect">
            <a:avLst/>
          </a:prstGeom>
          <a:noFill/>
          <a:ln>
            <a:noFill/>
          </a:ln>
        </p:spPr>
      </p:pic>
      <p:sp>
        <p:nvSpPr>
          <p:cNvPr id="473" name="Google Shape;473;p46"/>
          <p:cNvSpPr/>
          <p:nvPr/>
        </p:nvSpPr>
        <p:spPr>
          <a:xfrm>
            <a:off x="2743200" y="140829"/>
            <a:ext cx="1159200" cy="6705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46"/>
          <p:cNvSpPr/>
          <p:nvPr/>
        </p:nvSpPr>
        <p:spPr>
          <a:xfrm>
            <a:off x="4430486" y="1181099"/>
            <a:ext cx="1551300" cy="7347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7"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1" name="Google Shape;481;p4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82" name="Google Shape;482;p47"/>
          <p:cNvSpPr txBox="1"/>
          <p:nvPr/>
        </p:nvSpPr>
        <p:spPr>
          <a:xfrm>
            <a:off x="838200" y="365125"/>
            <a:ext cx="7946571"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483" name="Google Shape;483;p47"/>
          <p:cNvSpPr txBox="1"/>
          <p:nvPr/>
        </p:nvSpPr>
        <p:spPr>
          <a:xfrm>
            <a:off x="838200" y="1825625"/>
            <a:ext cx="7946571" cy="4351338"/>
          </a:xfrm>
          <a:prstGeom prst="rect">
            <a:avLst/>
          </a:prstGeom>
          <a:blipFill rotWithShape="1">
            <a:blip r:embed="rId5">
              <a:alphaModFix/>
            </a:blip>
            <a:stretch>
              <a:fillRect l="-1611" t="-392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4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91" name="Google Shape;491;p48"/>
          <p:cNvSpPr txBox="1"/>
          <p:nvPr/>
        </p:nvSpPr>
        <p:spPr>
          <a:xfrm>
            <a:off x="838200" y="365125"/>
            <a:ext cx="7946571"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492" name="Google Shape;492;p48"/>
          <p:cNvSpPr txBox="1"/>
          <p:nvPr/>
        </p:nvSpPr>
        <p:spPr>
          <a:xfrm>
            <a:off x="838200" y="1825625"/>
            <a:ext cx="7946571" cy="4351338"/>
          </a:xfrm>
          <a:prstGeom prst="rect">
            <a:avLst/>
          </a:prstGeom>
          <a:blipFill rotWithShape="1">
            <a:blip r:embed="rId5">
              <a:alphaModFix/>
            </a:blip>
            <a:stretch>
              <a:fillRect t="-33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9" name="Google Shape;499;p49"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00" name="Google Shape;500;p49"/>
          <p:cNvSpPr txBox="1"/>
          <p:nvPr/>
        </p:nvSpPr>
        <p:spPr>
          <a:xfrm>
            <a:off x="838200" y="365125"/>
            <a:ext cx="7946571"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501" name="Google Shape;501;p49"/>
          <p:cNvSpPr txBox="1"/>
          <p:nvPr/>
        </p:nvSpPr>
        <p:spPr>
          <a:xfrm>
            <a:off x="838200" y="1825625"/>
            <a:ext cx="7946571" cy="4351338"/>
          </a:xfrm>
          <a:prstGeom prst="rect">
            <a:avLst/>
          </a:prstGeom>
          <a:blipFill rotWithShape="1">
            <a:blip r:embed="rId5">
              <a:alphaModFix/>
            </a:blip>
            <a:stretch>
              <a:fillRect t="-335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5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8" name="Google Shape;508;p5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09" name="Google Shape;509;p50"/>
          <p:cNvSpPr txBox="1"/>
          <p:nvPr/>
        </p:nvSpPr>
        <p:spPr>
          <a:xfrm>
            <a:off x="838200" y="365125"/>
            <a:ext cx="7946571"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510" name="Google Shape;510;p50"/>
          <p:cNvSpPr txBox="1"/>
          <p:nvPr/>
        </p:nvSpPr>
        <p:spPr>
          <a:xfrm>
            <a:off x="838200" y="1825625"/>
            <a:ext cx="7946571" cy="4351338"/>
          </a:xfrm>
          <a:prstGeom prst="rect">
            <a:avLst/>
          </a:prstGeom>
          <a:blipFill rotWithShape="1">
            <a:blip r:embed="rId5">
              <a:alphaModFix/>
            </a:blip>
            <a:stretch>
              <a:fillRect t="-434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p:nvPr/>
        </p:nvSpPr>
        <p:spPr>
          <a:xfrm>
            <a:off x="838383" y="312749"/>
            <a:ext cx="7995374" cy="10735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000" b="1" u="sng">
                <a:solidFill>
                  <a:srgbClr val="0C0C0C"/>
                </a:solidFill>
                <a:latin typeface="Calibri"/>
                <a:ea typeface="Calibri"/>
                <a:cs typeface="Calibri"/>
                <a:sym typeface="Calibri"/>
              </a:rPr>
              <a:t>Force</a:t>
            </a:r>
            <a:r>
              <a:rPr lang="en-US" sz="3000" b="1">
                <a:solidFill>
                  <a:srgbClr val="0C0C0C"/>
                </a:solidFill>
                <a:latin typeface="Calibri"/>
                <a:ea typeface="Calibri"/>
                <a:cs typeface="Calibri"/>
                <a:sym typeface="Calibri"/>
              </a:rPr>
              <a:t>: </a:t>
            </a:r>
            <a:r>
              <a:rPr lang="en-US" sz="3000">
                <a:solidFill>
                  <a:srgbClr val="0C0C0C"/>
                </a:solidFill>
                <a:latin typeface="Calibri"/>
                <a:ea typeface="Calibri"/>
                <a:cs typeface="Calibri"/>
                <a:sym typeface="Calibri"/>
              </a:rPr>
              <a:t>push or pull on an object</a:t>
            </a:r>
            <a:endParaRPr sz="3000" b="1">
              <a:solidFill>
                <a:schemeClr val="dk1"/>
              </a:solidFill>
              <a:latin typeface="Calibri"/>
              <a:ea typeface="Calibri"/>
              <a:cs typeface="Calibri"/>
              <a:sym typeface="Calibri"/>
            </a:endParaRPr>
          </a:p>
        </p:txBody>
      </p:sp>
      <p:sp>
        <p:nvSpPr>
          <p:cNvPr id="144" name="Google Shape;144;p5"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5" descr="force.jpg"/>
          <p:cNvPicPr preferRelativeResize="0"/>
          <p:nvPr/>
        </p:nvPicPr>
        <p:blipFill rotWithShape="1">
          <a:blip r:embed="rId4">
            <a:alphaModFix/>
          </a:blip>
          <a:srcRect l="-10572" r="-10572"/>
          <a:stretch/>
        </p:blipFill>
        <p:spPr>
          <a:xfrm>
            <a:off x="424771" y="1527402"/>
            <a:ext cx="8229600" cy="452596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7" name="Google Shape;517;p5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18" name="Google Shape;518;p51"/>
          <p:cNvSpPr txBox="1"/>
          <p:nvPr/>
        </p:nvSpPr>
        <p:spPr>
          <a:xfrm>
            <a:off x="838200" y="365125"/>
            <a:ext cx="7946571"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519" name="Google Shape;519;p51"/>
          <p:cNvSpPr txBox="1"/>
          <p:nvPr/>
        </p:nvSpPr>
        <p:spPr>
          <a:xfrm>
            <a:off x="838200" y="1825625"/>
            <a:ext cx="7946571" cy="4351338"/>
          </a:xfrm>
          <a:prstGeom prst="rect">
            <a:avLst/>
          </a:prstGeom>
          <a:blipFill rotWithShape="1">
            <a:blip r:embed="rId5">
              <a:alphaModFix/>
            </a:blip>
            <a:stretch>
              <a:fillRect t="-30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52"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53"/>
          <p:cNvSpPr txBox="1"/>
          <p:nvPr/>
        </p:nvSpPr>
        <p:spPr>
          <a:xfrm>
            <a:off x="2082640" y="735230"/>
            <a:ext cx="542174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the units of work?</a:t>
            </a:r>
            <a:endParaRPr/>
          </a:p>
        </p:txBody>
      </p:sp>
      <p:sp>
        <p:nvSpPr>
          <p:cNvPr id="532" name="Google Shape;532;p53"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3" name="Google Shape;533;p53" descr="work.jpg"/>
          <p:cNvPicPr preferRelativeResize="0"/>
          <p:nvPr/>
        </p:nvPicPr>
        <p:blipFill rotWithShape="1">
          <a:blip r:embed="rId4">
            <a:alphaModFix/>
          </a:blip>
          <a:srcRect l="-17846" r="-17846"/>
          <a:stretch/>
        </p:blipFill>
        <p:spPr>
          <a:xfrm>
            <a:off x="244031" y="1707017"/>
            <a:ext cx="8866954" cy="487648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4"/>
          <p:cNvSpPr txBox="1"/>
          <p:nvPr/>
        </p:nvSpPr>
        <p:spPr>
          <a:xfrm>
            <a:off x="885219" y="784660"/>
            <a:ext cx="75845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equation do we use to find work?</a:t>
            </a:r>
            <a:endParaRPr sz="3600">
              <a:solidFill>
                <a:schemeClr val="dk1"/>
              </a:solidFill>
              <a:latin typeface="Calibri"/>
              <a:ea typeface="Calibri"/>
              <a:cs typeface="Calibri"/>
              <a:sym typeface="Calibri"/>
            </a:endParaRPr>
          </a:p>
        </p:txBody>
      </p:sp>
      <p:sp>
        <p:nvSpPr>
          <p:cNvPr id="540" name="Google Shape;540;p54"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1" name="Google Shape;541;p54" descr="work.jpg"/>
          <p:cNvPicPr preferRelativeResize="0"/>
          <p:nvPr/>
        </p:nvPicPr>
        <p:blipFill rotWithShape="1">
          <a:blip r:embed="rId4">
            <a:alphaModFix/>
          </a:blip>
          <a:srcRect l="-17846" r="-17846"/>
          <a:stretch/>
        </p:blipFill>
        <p:spPr>
          <a:xfrm>
            <a:off x="244031" y="1707017"/>
            <a:ext cx="8866954" cy="487648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p:nvPr/>
        </p:nvSpPr>
        <p:spPr>
          <a:xfrm>
            <a:off x="983191" y="154658"/>
            <a:ext cx="7866895"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If you throw a ball up in the air 2m at a force of 25 N, how much work did you apply on the ball?</a:t>
            </a:r>
            <a:endParaRPr/>
          </a:p>
        </p:txBody>
      </p:sp>
      <p:sp>
        <p:nvSpPr>
          <p:cNvPr id="548" name="Google Shape;548;p55"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9" name="Google Shape;549;p55" descr="eal World Examples of Quadratic Equations"/>
          <p:cNvPicPr preferRelativeResize="0"/>
          <p:nvPr/>
        </p:nvPicPr>
        <p:blipFill rotWithShape="1">
          <a:blip r:embed="rId4">
            <a:alphaModFix/>
          </a:blip>
          <a:srcRect/>
          <a:stretch/>
        </p:blipFill>
        <p:spPr>
          <a:xfrm>
            <a:off x="3739243" y="1908984"/>
            <a:ext cx="1864179" cy="479602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6"/>
          <p:cNvSpPr txBox="1"/>
          <p:nvPr/>
        </p:nvSpPr>
        <p:spPr>
          <a:xfrm>
            <a:off x="838200" y="365125"/>
            <a:ext cx="7668986"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400">
              <a:solidFill>
                <a:schemeClr val="dk1"/>
              </a:solidFill>
              <a:latin typeface="Calibri"/>
              <a:ea typeface="Calibri"/>
              <a:cs typeface="Calibri"/>
              <a:sym typeface="Calibri"/>
            </a:endParaRPr>
          </a:p>
        </p:txBody>
      </p:sp>
      <p:sp>
        <p:nvSpPr>
          <p:cNvPr id="557" name="Google Shape;557;p56"/>
          <p:cNvSpPr txBox="1"/>
          <p:nvPr/>
        </p:nvSpPr>
        <p:spPr>
          <a:xfrm>
            <a:off x="2140219" y="1855107"/>
            <a:ext cx="4741985" cy="3590437"/>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3200"/>
              <a:buFont typeface="Arial"/>
              <a:buNone/>
            </a:pPr>
            <a:r>
              <a:rPr lang="en-US" sz="3200">
                <a:solidFill>
                  <a:schemeClr val="dk1"/>
                </a:solidFill>
                <a:latin typeface="Calibri"/>
                <a:ea typeface="Calibri"/>
                <a:cs typeface="Calibri"/>
                <a:sym typeface="Calibri"/>
              </a:rPr>
              <a:t>Work = Force x Distance</a:t>
            </a:r>
            <a:endParaRPr/>
          </a:p>
          <a:p>
            <a:pPr marL="0" marR="0" lvl="0" indent="0" algn="ctr"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a:p>
            <a:pPr marL="0" marR="0" lvl="0" indent="0" algn="ctr" rtl="0">
              <a:spcBef>
                <a:spcPts val="640"/>
              </a:spcBef>
              <a:spcAft>
                <a:spcPts val="0"/>
              </a:spcAft>
              <a:buClr>
                <a:schemeClr val="dk1"/>
              </a:buClr>
              <a:buSzPts val="3200"/>
              <a:buFont typeface="Arial"/>
              <a:buNone/>
            </a:pPr>
            <a:r>
              <a:rPr lang="en-US" sz="3200">
                <a:solidFill>
                  <a:schemeClr val="dk1"/>
                </a:solidFill>
                <a:latin typeface="Calibri"/>
                <a:ea typeface="Calibri"/>
                <a:cs typeface="Calibri"/>
                <a:sym typeface="Calibri"/>
              </a:rPr>
              <a:t>W = F x D</a:t>
            </a:r>
            <a:endParaRPr/>
          </a:p>
          <a:p>
            <a:pPr marL="0" marR="0" lvl="0" indent="0" algn="ctr" rtl="0">
              <a:spcBef>
                <a:spcPts val="640"/>
              </a:spcBef>
              <a:spcAft>
                <a:spcPts val="0"/>
              </a:spcAft>
              <a:buClr>
                <a:schemeClr val="dk1"/>
              </a:buClr>
              <a:buSzPts val="3200"/>
              <a:buFont typeface="Arial"/>
              <a:buNone/>
            </a:pPr>
            <a:r>
              <a:rPr lang="en-US" sz="3200">
                <a:solidFill>
                  <a:schemeClr val="dk1"/>
                </a:solidFill>
                <a:latin typeface="Calibri"/>
                <a:ea typeface="Calibri"/>
                <a:cs typeface="Calibri"/>
                <a:sym typeface="Calibri"/>
              </a:rPr>
              <a:t>W = 25 N x 2 m</a:t>
            </a:r>
            <a:endParaRPr/>
          </a:p>
          <a:p>
            <a:pPr marL="0" marR="0" lvl="0" indent="0" algn="ctr" rtl="0">
              <a:spcBef>
                <a:spcPts val="640"/>
              </a:spcBef>
              <a:spcAft>
                <a:spcPts val="0"/>
              </a:spcAft>
              <a:buClr>
                <a:schemeClr val="dk1"/>
              </a:buClr>
              <a:buSzPts val="3200"/>
              <a:buFont typeface="Arial"/>
              <a:buNone/>
            </a:pPr>
            <a:r>
              <a:rPr lang="en-US" sz="3200">
                <a:solidFill>
                  <a:schemeClr val="dk1"/>
                </a:solidFill>
                <a:latin typeface="Calibri"/>
                <a:ea typeface="Calibri"/>
                <a:cs typeface="Calibri"/>
                <a:sym typeface="Calibri"/>
              </a:rPr>
              <a:t>W = 50 Nm</a:t>
            </a:r>
            <a:endParaRPr/>
          </a:p>
          <a:p>
            <a:pPr marL="0" marR="0" lvl="0" indent="0" algn="ctr" rtl="0">
              <a:spcBef>
                <a:spcPts val="640"/>
              </a:spcBef>
              <a:spcAft>
                <a:spcPts val="0"/>
              </a:spcAft>
              <a:buClr>
                <a:schemeClr val="dk1"/>
              </a:buClr>
              <a:buSzPts val="3200"/>
              <a:buFont typeface="Arial"/>
              <a:buNone/>
            </a:pPr>
            <a:r>
              <a:rPr lang="en-US" sz="3200">
                <a:solidFill>
                  <a:schemeClr val="dk1"/>
                </a:solidFill>
                <a:latin typeface="Calibri"/>
                <a:ea typeface="Calibri"/>
                <a:cs typeface="Calibri"/>
                <a:sym typeface="Calibri"/>
              </a:rPr>
              <a:t>W = 50 J</a:t>
            </a:r>
            <a:endParaRPr/>
          </a:p>
        </p:txBody>
      </p:sp>
      <p:sp>
        <p:nvSpPr>
          <p:cNvPr id="558" name="Google Shape;558;p56"/>
          <p:cNvSpPr/>
          <p:nvPr/>
        </p:nvSpPr>
        <p:spPr>
          <a:xfrm>
            <a:off x="3442238" y="4635852"/>
            <a:ext cx="2137800" cy="7335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57"/>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565" name="Google Shape;565;p57"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5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8"/>
          <p:cNvSpPr txBox="1"/>
          <p:nvPr/>
        </p:nvSpPr>
        <p:spPr>
          <a:xfrm>
            <a:off x="838200" y="365125"/>
            <a:ext cx="80282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factors affect work?</a:t>
            </a:r>
            <a:endParaRPr sz="4400">
              <a:solidFill>
                <a:schemeClr val="dk1"/>
              </a:solidFill>
              <a:latin typeface="Calibri"/>
              <a:ea typeface="Calibri"/>
              <a:cs typeface="Calibri"/>
              <a:sym typeface="Calibri"/>
            </a:endParaRPr>
          </a:p>
        </p:txBody>
      </p:sp>
      <p:pic>
        <p:nvPicPr>
          <p:cNvPr id="573" name="Google Shape;573;p58" descr="pondering.jpg"/>
          <p:cNvPicPr preferRelativeResize="0"/>
          <p:nvPr/>
        </p:nvPicPr>
        <p:blipFill rotWithShape="1">
          <a:blip r:embed="rId4">
            <a:alphaModFix/>
          </a:blip>
          <a:srcRect l="-10572" r="-10572"/>
          <a:stretch/>
        </p:blipFill>
        <p:spPr>
          <a:xfrm>
            <a:off x="367615" y="1821316"/>
            <a:ext cx="8229600" cy="45259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5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9"/>
          <p:cNvSpPr txBox="1"/>
          <p:nvPr/>
        </p:nvSpPr>
        <p:spPr>
          <a:xfrm>
            <a:off x="838200" y="365125"/>
            <a:ext cx="80282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Direction of Motion</a:t>
            </a:r>
            <a:endParaRPr/>
          </a:p>
        </p:txBody>
      </p:sp>
      <p:pic>
        <p:nvPicPr>
          <p:cNvPr id="581" name="Google Shape;581;p59" descr="rolling.jpg"/>
          <p:cNvPicPr preferRelativeResize="0"/>
          <p:nvPr/>
        </p:nvPicPr>
        <p:blipFill rotWithShape="1">
          <a:blip r:embed="rId4">
            <a:alphaModFix/>
          </a:blip>
          <a:srcRect l="-10572" r="-10572"/>
          <a:stretch/>
        </p:blipFill>
        <p:spPr>
          <a:xfrm>
            <a:off x="367615" y="1515628"/>
            <a:ext cx="8229600" cy="4525963"/>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6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0"/>
          <p:cNvSpPr txBox="1"/>
          <p:nvPr/>
        </p:nvSpPr>
        <p:spPr>
          <a:xfrm>
            <a:off x="838200" y="365125"/>
            <a:ext cx="80282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Direction of Motion</a:t>
            </a:r>
            <a:endParaRPr/>
          </a:p>
        </p:txBody>
      </p:sp>
      <p:pic>
        <p:nvPicPr>
          <p:cNvPr id="589" name="Google Shape;589;p60" descr="rolling.jpg"/>
          <p:cNvPicPr preferRelativeResize="0"/>
          <p:nvPr/>
        </p:nvPicPr>
        <p:blipFill rotWithShape="1">
          <a:blip r:embed="rId4">
            <a:alphaModFix/>
          </a:blip>
          <a:srcRect l="-10572" r="-10572"/>
          <a:stretch/>
        </p:blipFill>
        <p:spPr>
          <a:xfrm>
            <a:off x="367615" y="1515628"/>
            <a:ext cx="8229600" cy="4525963"/>
          </a:xfrm>
          <a:prstGeom prst="rect">
            <a:avLst/>
          </a:prstGeom>
          <a:noFill/>
          <a:ln>
            <a:noFill/>
          </a:ln>
        </p:spPr>
      </p:pic>
      <p:cxnSp>
        <p:nvCxnSpPr>
          <p:cNvPr id="590" name="Google Shape;590;p60"/>
          <p:cNvCxnSpPr/>
          <p:nvPr/>
        </p:nvCxnSpPr>
        <p:spPr>
          <a:xfrm rot="10800000">
            <a:off x="2251258" y="4760076"/>
            <a:ext cx="3605864" cy="0"/>
          </a:xfrm>
          <a:prstGeom prst="straightConnector1">
            <a:avLst/>
          </a:prstGeom>
          <a:noFill/>
          <a:ln w="762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p:nvPr/>
        </p:nvSpPr>
        <p:spPr>
          <a:xfrm>
            <a:off x="849541" y="424771"/>
            <a:ext cx="7853587" cy="7182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Newton (N)</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units of measurement used for force</a:t>
            </a:r>
            <a:endParaRPr sz="2800" b="1">
              <a:solidFill>
                <a:schemeClr val="dk1"/>
              </a:solidFill>
              <a:latin typeface="Calibri"/>
              <a:ea typeface="Calibri"/>
              <a:cs typeface="Calibri"/>
              <a:sym typeface="Calibri"/>
            </a:endParaRPr>
          </a:p>
        </p:txBody>
      </p:sp>
      <p:sp>
        <p:nvSpPr>
          <p:cNvPr id="152" name="Google Shape;152;p6"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6" descr="measure.jpg"/>
          <p:cNvPicPr preferRelativeResize="0"/>
          <p:nvPr/>
        </p:nvPicPr>
        <p:blipFill rotWithShape="1">
          <a:blip r:embed="rId4">
            <a:alphaModFix/>
          </a:blip>
          <a:srcRect l="-9550" r="-9550"/>
          <a:stretch/>
        </p:blipFill>
        <p:spPr>
          <a:xfrm>
            <a:off x="473528" y="1723345"/>
            <a:ext cx="8229600" cy="45259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6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1"/>
          <p:cNvSpPr txBox="1"/>
          <p:nvPr/>
        </p:nvSpPr>
        <p:spPr>
          <a:xfrm>
            <a:off x="838200" y="365125"/>
            <a:ext cx="80282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Applied Force</a:t>
            </a:r>
            <a:endParaRPr/>
          </a:p>
        </p:txBody>
      </p:sp>
      <p:pic>
        <p:nvPicPr>
          <p:cNvPr id="598" name="Google Shape;598;p61" descr="rolling.jpg"/>
          <p:cNvPicPr preferRelativeResize="0"/>
          <p:nvPr/>
        </p:nvPicPr>
        <p:blipFill rotWithShape="1">
          <a:blip r:embed="rId4">
            <a:alphaModFix/>
          </a:blip>
          <a:srcRect l="-10572" r="-10572"/>
          <a:stretch/>
        </p:blipFill>
        <p:spPr>
          <a:xfrm>
            <a:off x="367615" y="1515628"/>
            <a:ext cx="8229600" cy="4525963"/>
          </a:xfrm>
          <a:prstGeom prst="rect">
            <a:avLst/>
          </a:prstGeom>
          <a:noFill/>
          <a:ln>
            <a:noFill/>
          </a:ln>
        </p:spPr>
      </p:pic>
      <p:cxnSp>
        <p:nvCxnSpPr>
          <p:cNvPr id="599" name="Google Shape;599;p61"/>
          <p:cNvCxnSpPr/>
          <p:nvPr/>
        </p:nvCxnSpPr>
        <p:spPr>
          <a:xfrm rot="10800000">
            <a:off x="5316587" y="2971819"/>
            <a:ext cx="2078100" cy="2337709"/>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62"/>
          <p:cNvSpPr txBox="1"/>
          <p:nvPr/>
        </p:nvSpPr>
        <p:spPr>
          <a:xfrm>
            <a:off x="838200" y="365125"/>
            <a:ext cx="80282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Vertical Force</a:t>
            </a:r>
            <a:endParaRPr/>
          </a:p>
        </p:txBody>
      </p:sp>
      <p:pic>
        <p:nvPicPr>
          <p:cNvPr id="607" name="Google Shape;607;p62" descr="rolling.jpg"/>
          <p:cNvPicPr preferRelativeResize="0"/>
          <p:nvPr/>
        </p:nvPicPr>
        <p:blipFill rotWithShape="1">
          <a:blip r:embed="rId4">
            <a:alphaModFix/>
          </a:blip>
          <a:srcRect l="-10572" r="-10572"/>
          <a:stretch/>
        </p:blipFill>
        <p:spPr>
          <a:xfrm>
            <a:off x="367615" y="1515628"/>
            <a:ext cx="8229600" cy="4525963"/>
          </a:xfrm>
          <a:prstGeom prst="rect">
            <a:avLst/>
          </a:prstGeom>
          <a:noFill/>
          <a:ln>
            <a:noFill/>
          </a:ln>
        </p:spPr>
      </p:pic>
      <p:cxnSp>
        <p:nvCxnSpPr>
          <p:cNvPr id="608" name="Google Shape;608;p62"/>
          <p:cNvCxnSpPr/>
          <p:nvPr/>
        </p:nvCxnSpPr>
        <p:spPr>
          <a:xfrm rot="10800000">
            <a:off x="5554094" y="3402036"/>
            <a:ext cx="0" cy="2193405"/>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09" name="Google Shape;609;p62"/>
          <p:cNvCxnSpPr/>
          <p:nvPr/>
        </p:nvCxnSpPr>
        <p:spPr>
          <a:xfrm rot="10800000">
            <a:off x="5545787" y="3402036"/>
            <a:ext cx="1818337" cy="2005813"/>
          </a:xfrm>
          <a:prstGeom prst="straightConnector1">
            <a:avLst/>
          </a:prstGeom>
          <a:noFill/>
          <a:ln w="76200" cap="flat" cmpd="sng">
            <a:solidFill>
              <a:schemeClr val="lt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3"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63"/>
          <p:cNvSpPr txBox="1"/>
          <p:nvPr/>
        </p:nvSpPr>
        <p:spPr>
          <a:xfrm>
            <a:off x="838200" y="365125"/>
            <a:ext cx="80282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Horizontal Force</a:t>
            </a:r>
            <a:endParaRPr/>
          </a:p>
        </p:txBody>
      </p:sp>
      <p:pic>
        <p:nvPicPr>
          <p:cNvPr id="617" name="Google Shape;617;p63" descr="rolling.jpg"/>
          <p:cNvPicPr preferRelativeResize="0"/>
          <p:nvPr/>
        </p:nvPicPr>
        <p:blipFill rotWithShape="1">
          <a:blip r:embed="rId4">
            <a:alphaModFix/>
          </a:blip>
          <a:srcRect l="-10572" r="-10572"/>
          <a:stretch/>
        </p:blipFill>
        <p:spPr>
          <a:xfrm>
            <a:off x="367615" y="1515628"/>
            <a:ext cx="8229600" cy="4525963"/>
          </a:xfrm>
          <a:prstGeom prst="rect">
            <a:avLst/>
          </a:prstGeom>
          <a:noFill/>
          <a:ln>
            <a:noFill/>
          </a:ln>
        </p:spPr>
      </p:pic>
      <p:cxnSp>
        <p:nvCxnSpPr>
          <p:cNvPr id="618" name="Google Shape;618;p63"/>
          <p:cNvCxnSpPr/>
          <p:nvPr/>
        </p:nvCxnSpPr>
        <p:spPr>
          <a:xfrm rot="10800000">
            <a:off x="5545787" y="3402036"/>
            <a:ext cx="1818337" cy="2005813"/>
          </a:xfrm>
          <a:prstGeom prst="straightConnector1">
            <a:avLst/>
          </a:prstGeom>
          <a:noFill/>
          <a:ln w="76200" cap="flat" cmpd="sng">
            <a:solidFill>
              <a:schemeClr val="l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19" name="Google Shape;619;p63"/>
          <p:cNvCxnSpPr/>
          <p:nvPr/>
        </p:nvCxnSpPr>
        <p:spPr>
          <a:xfrm rot="10800000" flipH="1">
            <a:off x="5495278" y="3406466"/>
            <a:ext cx="101018" cy="2028347"/>
          </a:xfrm>
          <a:prstGeom prst="straightConnector1">
            <a:avLst/>
          </a:prstGeom>
          <a:noFill/>
          <a:ln w="76200" cap="flat" cmpd="sng">
            <a:solidFill>
              <a:srgbClr val="FFFFFF"/>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20" name="Google Shape;620;p63"/>
          <p:cNvCxnSpPr/>
          <p:nvPr/>
        </p:nvCxnSpPr>
        <p:spPr>
          <a:xfrm rot="10800000">
            <a:off x="5495276" y="5434813"/>
            <a:ext cx="1919357" cy="43293"/>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6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4"/>
          <p:cNvSpPr txBox="1"/>
          <p:nvPr/>
        </p:nvSpPr>
        <p:spPr>
          <a:xfrm>
            <a:off x="571500" y="365125"/>
            <a:ext cx="8409214"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Only use force in the same direction</a:t>
            </a:r>
            <a:endParaRPr sz="4400">
              <a:solidFill>
                <a:schemeClr val="dk1"/>
              </a:solidFill>
              <a:latin typeface="Calibri"/>
              <a:ea typeface="Calibri"/>
              <a:cs typeface="Calibri"/>
              <a:sym typeface="Calibri"/>
            </a:endParaRPr>
          </a:p>
        </p:txBody>
      </p:sp>
      <p:pic>
        <p:nvPicPr>
          <p:cNvPr id="628" name="Google Shape;628;p64" descr="rolling.jpg"/>
          <p:cNvPicPr preferRelativeResize="0"/>
          <p:nvPr/>
        </p:nvPicPr>
        <p:blipFill rotWithShape="1">
          <a:blip r:embed="rId4">
            <a:alphaModFix/>
          </a:blip>
          <a:srcRect l="-10572" r="-10572"/>
          <a:stretch/>
        </p:blipFill>
        <p:spPr>
          <a:xfrm>
            <a:off x="367615" y="1515628"/>
            <a:ext cx="8229600" cy="4525963"/>
          </a:xfrm>
          <a:prstGeom prst="rect">
            <a:avLst/>
          </a:prstGeom>
          <a:noFill/>
          <a:ln>
            <a:noFill/>
          </a:ln>
        </p:spPr>
      </p:pic>
      <p:cxnSp>
        <p:nvCxnSpPr>
          <p:cNvPr id="629" name="Google Shape;629;p64"/>
          <p:cNvCxnSpPr/>
          <p:nvPr/>
        </p:nvCxnSpPr>
        <p:spPr>
          <a:xfrm rot="10800000">
            <a:off x="5545787" y="3402036"/>
            <a:ext cx="1818337" cy="2005813"/>
          </a:xfrm>
          <a:prstGeom prst="straightConnector1">
            <a:avLst/>
          </a:prstGeom>
          <a:noFill/>
          <a:ln w="76200" cap="flat" cmpd="sng">
            <a:solidFill>
              <a:schemeClr val="l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30" name="Google Shape;630;p64"/>
          <p:cNvCxnSpPr/>
          <p:nvPr/>
        </p:nvCxnSpPr>
        <p:spPr>
          <a:xfrm rot="10800000" flipH="1">
            <a:off x="5495278" y="3406466"/>
            <a:ext cx="101018" cy="2028347"/>
          </a:xfrm>
          <a:prstGeom prst="straightConnector1">
            <a:avLst/>
          </a:prstGeom>
          <a:noFill/>
          <a:ln w="76200" cap="flat" cmpd="sng">
            <a:solidFill>
              <a:srgbClr val="FFFFFF"/>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31" name="Google Shape;631;p64"/>
          <p:cNvCxnSpPr/>
          <p:nvPr/>
        </p:nvCxnSpPr>
        <p:spPr>
          <a:xfrm rot="10800000">
            <a:off x="5495276" y="5434813"/>
            <a:ext cx="1919357" cy="43293"/>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32" name="Google Shape;632;p64"/>
          <p:cNvCxnSpPr/>
          <p:nvPr/>
        </p:nvCxnSpPr>
        <p:spPr>
          <a:xfrm rot="10800000">
            <a:off x="1805816" y="5990132"/>
            <a:ext cx="5353197" cy="43294"/>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6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6"/>
          <p:cNvSpPr txBox="1"/>
          <p:nvPr/>
        </p:nvSpPr>
        <p:spPr>
          <a:xfrm>
            <a:off x="966862" y="367615"/>
            <a:ext cx="786689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factors affect work?</a:t>
            </a:r>
            <a:endParaRPr/>
          </a:p>
        </p:txBody>
      </p:sp>
      <p:sp>
        <p:nvSpPr>
          <p:cNvPr id="645" name="Google Shape;645;p6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6" name="Google Shape;646;p66" descr="rolling.jpg"/>
          <p:cNvPicPr preferRelativeResize="0"/>
          <p:nvPr/>
        </p:nvPicPr>
        <p:blipFill rotWithShape="1">
          <a:blip r:embed="rId4">
            <a:alphaModFix/>
          </a:blip>
          <a:srcRect l="-10572" r="-10572"/>
          <a:stretch/>
        </p:blipFill>
        <p:spPr>
          <a:xfrm>
            <a:off x="367615" y="1515628"/>
            <a:ext cx="8229600" cy="4525963"/>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67" descr="Artificial Intelligence"/>
          <p:cNvSpPr/>
          <p:nvPr/>
        </p:nvSpPr>
        <p:spPr>
          <a:xfrm>
            <a:off x="899353" y="1172306"/>
            <a:ext cx="4349262" cy="399756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3" name="Google Shape;653;p67" descr="Comment Like"/>
          <p:cNvPicPr preferRelativeResize="0"/>
          <p:nvPr/>
        </p:nvPicPr>
        <p:blipFill rotWithShape="1">
          <a:blip r:embed="rId4">
            <a:alphaModFix/>
          </a:blip>
          <a:srcRect/>
          <a:stretch/>
        </p:blipFill>
        <p:spPr>
          <a:xfrm>
            <a:off x="4572000" y="2036490"/>
            <a:ext cx="3133385" cy="313338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8"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68"/>
          <p:cNvSpPr txBox="1"/>
          <p:nvPr/>
        </p:nvSpPr>
        <p:spPr>
          <a:xfrm>
            <a:off x="479175" y="510200"/>
            <a:ext cx="8409300" cy="2622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000"/>
              <a:buFont typeface="Calibri"/>
              <a:buNone/>
            </a:pPr>
            <a:r>
              <a:rPr lang="en-US" sz="4000">
                <a:solidFill>
                  <a:schemeClr val="dk1"/>
                </a:solidFill>
                <a:latin typeface="Calibri"/>
                <a:ea typeface="Calibri"/>
                <a:cs typeface="Calibri"/>
                <a:sym typeface="Calibri"/>
              </a:rPr>
              <a:t>If you pull a suitcase with a horizontal force of 16 N and a vertical force of 5 N for 10 m, how much work are you applying?</a:t>
            </a:r>
            <a:endParaRPr/>
          </a:p>
        </p:txBody>
      </p:sp>
      <p:pic>
        <p:nvPicPr>
          <p:cNvPr id="661" name="Google Shape;661;p68" descr="rolling.jpg"/>
          <p:cNvPicPr preferRelativeResize="0"/>
          <p:nvPr/>
        </p:nvPicPr>
        <p:blipFill rotWithShape="1">
          <a:blip r:embed="rId4">
            <a:alphaModFix/>
          </a:blip>
          <a:srcRect l="-10572" r="-10572"/>
          <a:stretch/>
        </p:blipFill>
        <p:spPr>
          <a:xfrm>
            <a:off x="1551214" y="3225428"/>
            <a:ext cx="5951986" cy="3273363"/>
          </a:xfrm>
          <a:prstGeom prst="rect">
            <a:avLst/>
          </a:prstGeom>
          <a:noFill/>
          <a:ln>
            <a:noFill/>
          </a:ln>
        </p:spPr>
      </p:pic>
      <p:pic>
        <p:nvPicPr>
          <p:cNvPr id="662" name="Google Shape;662;p68"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69"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69"/>
          <p:cNvSpPr txBox="1"/>
          <p:nvPr/>
        </p:nvSpPr>
        <p:spPr>
          <a:xfrm>
            <a:off x="571500" y="365125"/>
            <a:ext cx="8409214" cy="9738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Work = Force x Distance</a:t>
            </a:r>
            <a:endParaRPr sz="4400">
              <a:solidFill>
                <a:schemeClr val="dk1"/>
              </a:solidFill>
              <a:latin typeface="Calibri"/>
              <a:ea typeface="Calibri"/>
              <a:cs typeface="Calibri"/>
              <a:sym typeface="Calibri"/>
            </a:endParaRPr>
          </a:p>
        </p:txBody>
      </p:sp>
      <p:pic>
        <p:nvPicPr>
          <p:cNvPr id="670" name="Google Shape;670;p69" descr="rolling.jpg"/>
          <p:cNvPicPr preferRelativeResize="0"/>
          <p:nvPr/>
        </p:nvPicPr>
        <p:blipFill rotWithShape="1">
          <a:blip r:embed="rId4">
            <a:alphaModFix/>
          </a:blip>
          <a:srcRect l="-10572" r="-10572"/>
          <a:stretch/>
        </p:blipFill>
        <p:spPr>
          <a:xfrm>
            <a:off x="571500" y="1583872"/>
            <a:ext cx="7986750" cy="4392405"/>
          </a:xfrm>
          <a:prstGeom prst="rect">
            <a:avLst/>
          </a:prstGeom>
          <a:noFill/>
          <a:ln>
            <a:noFill/>
          </a:ln>
        </p:spPr>
      </p:pic>
      <p:cxnSp>
        <p:nvCxnSpPr>
          <p:cNvPr id="671" name="Google Shape;671;p69"/>
          <p:cNvCxnSpPr/>
          <p:nvPr/>
        </p:nvCxnSpPr>
        <p:spPr>
          <a:xfrm rot="10800000">
            <a:off x="5513129" y="3320393"/>
            <a:ext cx="1818337" cy="2005813"/>
          </a:xfrm>
          <a:prstGeom prst="straightConnector1">
            <a:avLst/>
          </a:prstGeom>
          <a:noFill/>
          <a:ln w="76200" cap="flat" cmpd="sng">
            <a:solidFill>
              <a:schemeClr val="l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72" name="Google Shape;672;p69"/>
          <p:cNvCxnSpPr/>
          <p:nvPr/>
        </p:nvCxnSpPr>
        <p:spPr>
          <a:xfrm rot="10800000" flipH="1">
            <a:off x="5412111" y="3320393"/>
            <a:ext cx="101018" cy="2028347"/>
          </a:xfrm>
          <a:prstGeom prst="straightConnector1">
            <a:avLst/>
          </a:prstGeom>
          <a:noFill/>
          <a:ln w="76200" cap="flat" cmpd="sng">
            <a:solidFill>
              <a:srgbClr val="FFFFFF"/>
            </a:solidFill>
            <a:prstDash val="solid"/>
            <a:round/>
            <a:headEnd type="none" w="sm" len="sm"/>
            <a:tailEnd type="stealth" w="med" len="med"/>
          </a:ln>
          <a:effectLst>
            <a:outerShdw blurRad="40000" dist="20000" dir="5400000" rotWithShape="0">
              <a:srgbClr val="000000">
                <a:alpha val="37647"/>
              </a:srgbClr>
            </a:outerShdw>
          </a:effectLst>
        </p:spPr>
      </p:cxnSp>
      <p:cxnSp>
        <p:nvCxnSpPr>
          <p:cNvPr id="673" name="Google Shape;673;p69"/>
          <p:cNvCxnSpPr/>
          <p:nvPr/>
        </p:nvCxnSpPr>
        <p:spPr>
          <a:xfrm rot="10800000">
            <a:off x="5412109" y="5326206"/>
            <a:ext cx="1919357" cy="43293"/>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pic>
        <p:nvPicPr>
          <p:cNvPr id="674" name="Google Shape;674;p69" descr="Comment Like"/>
          <p:cNvPicPr preferRelativeResize="0"/>
          <p:nvPr/>
        </p:nvPicPr>
        <p:blipFill rotWithShape="1">
          <a:blip r:embed="rId5">
            <a:alphaModFix/>
          </a:blip>
          <a:srcRect/>
          <a:stretch/>
        </p:blipFill>
        <p:spPr>
          <a:xfrm>
            <a:off x="735230" y="146272"/>
            <a:ext cx="571056" cy="57105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7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70"/>
          <p:cNvSpPr txBox="1"/>
          <p:nvPr/>
        </p:nvSpPr>
        <p:spPr>
          <a:xfrm>
            <a:off x="838200" y="500050"/>
            <a:ext cx="7864800" cy="132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682" name="Google Shape;682;p70"/>
          <p:cNvSpPr txBox="1"/>
          <p:nvPr/>
        </p:nvSpPr>
        <p:spPr>
          <a:xfrm>
            <a:off x="838200" y="1825625"/>
            <a:ext cx="78649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16 N x 10 m </a:t>
            </a:r>
            <a:endParaRPr/>
          </a:p>
        </p:txBody>
      </p:sp>
      <p:pic>
        <p:nvPicPr>
          <p:cNvPr id="683" name="Google Shape;683;p7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p:nvPr/>
        </p:nvSpPr>
        <p:spPr>
          <a:xfrm>
            <a:off x="976875" y="312750"/>
            <a:ext cx="7807896" cy="6996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Distance</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how far an object travels</a:t>
            </a:r>
            <a:endParaRPr sz="2800" b="1">
              <a:solidFill>
                <a:srgbClr val="FF0000"/>
              </a:solidFill>
              <a:latin typeface="Calibri"/>
              <a:ea typeface="Calibri"/>
              <a:cs typeface="Calibri"/>
              <a:sym typeface="Calibri"/>
            </a:endParaRPr>
          </a:p>
        </p:txBody>
      </p:sp>
      <p:sp>
        <p:nvSpPr>
          <p:cNvPr id="160" name="Google Shape;160;p7"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p7" descr="distance.jpg"/>
          <p:cNvPicPr preferRelativeResize="0"/>
          <p:nvPr/>
        </p:nvPicPr>
        <p:blipFill rotWithShape="1">
          <a:blip r:embed="rId4">
            <a:alphaModFix/>
          </a:blip>
          <a:srcRect l="-10459" r="-10458"/>
          <a:stretch/>
        </p:blipFill>
        <p:spPr>
          <a:xfrm>
            <a:off x="555171" y="1462088"/>
            <a:ext cx="8229600" cy="452596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71"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71"/>
          <p:cNvSpPr txBox="1"/>
          <p:nvPr/>
        </p:nvSpPr>
        <p:spPr>
          <a:xfrm>
            <a:off x="838200" y="500050"/>
            <a:ext cx="7864800" cy="132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691" name="Google Shape;691;p71"/>
          <p:cNvSpPr txBox="1"/>
          <p:nvPr/>
        </p:nvSpPr>
        <p:spPr>
          <a:xfrm>
            <a:off x="838200" y="1825625"/>
            <a:ext cx="78649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16 N x 10 m</a:t>
            </a:r>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 </a:t>
            </a:r>
            <a:r>
              <a:rPr lang="en-US" sz="4000">
                <a:solidFill>
                  <a:srgbClr val="FF0000"/>
                </a:solidFill>
                <a:latin typeface="Calibri"/>
                <a:ea typeface="Calibri"/>
                <a:cs typeface="Calibri"/>
                <a:sym typeface="Calibri"/>
              </a:rPr>
              <a:t>W = 160 Nm </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p:txBody>
      </p:sp>
      <p:pic>
        <p:nvPicPr>
          <p:cNvPr id="692" name="Google Shape;692;p71"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72"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72"/>
          <p:cNvSpPr txBox="1"/>
          <p:nvPr/>
        </p:nvSpPr>
        <p:spPr>
          <a:xfrm>
            <a:off x="838200" y="500050"/>
            <a:ext cx="7864800" cy="1325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 Force (N) x Distance (m)</a:t>
            </a:r>
            <a:endParaRPr/>
          </a:p>
        </p:txBody>
      </p:sp>
      <p:sp>
        <p:nvSpPr>
          <p:cNvPr id="700" name="Google Shape;700;p72"/>
          <p:cNvSpPr txBox="1"/>
          <p:nvPr/>
        </p:nvSpPr>
        <p:spPr>
          <a:xfrm>
            <a:off x="838200" y="1825625"/>
            <a:ext cx="78649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16 N x 10 m</a:t>
            </a:r>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 W = 160 Nm</a:t>
            </a:r>
            <a:endParaRPr/>
          </a:p>
          <a:p>
            <a:pPr marL="0" marR="0" lvl="0" indent="0" algn="ctr" rtl="0">
              <a:spcBef>
                <a:spcPts val="800"/>
              </a:spcBef>
              <a:spcAft>
                <a:spcPts val="0"/>
              </a:spcAft>
              <a:buClr>
                <a:srgbClr val="FF0000"/>
              </a:buClr>
              <a:buSzPts val="4000"/>
              <a:buFont typeface="Arial"/>
              <a:buNone/>
            </a:pPr>
            <a:r>
              <a:rPr lang="en-US" sz="4000">
                <a:solidFill>
                  <a:srgbClr val="FF0000"/>
                </a:solidFill>
                <a:latin typeface="Calibri"/>
                <a:ea typeface="Calibri"/>
                <a:cs typeface="Calibri"/>
                <a:sym typeface="Calibri"/>
              </a:rPr>
              <a:t>W = 160 J</a:t>
            </a:r>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 </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p:txBody>
      </p:sp>
      <p:pic>
        <p:nvPicPr>
          <p:cNvPr id="701" name="Google Shape;701;p7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74"/>
          <p:cNvSpPr txBox="1"/>
          <p:nvPr/>
        </p:nvSpPr>
        <p:spPr>
          <a:xfrm>
            <a:off x="2301072" y="693336"/>
            <a:ext cx="454185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Demonstration</a:t>
            </a:r>
            <a:endParaRPr/>
          </a:p>
        </p:txBody>
      </p:sp>
      <p:sp>
        <p:nvSpPr>
          <p:cNvPr id="708" name="Google Shape;708;p74" descr="Classroom"/>
          <p:cNvSpPr/>
          <p:nvPr/>
        </p:nvSpPr>
        <p:spPr>
          <a:xfrm>
            <a:off x="124754" y="87073"/>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9" name="Google Shape;709;p74" descr="cience, Technology, Engineering and Math, Oh My! We Need STEM ..."/>
          <p:cNvPicPr preferRelativeResize="0"/>
          <p:nvPr/>
        </p:nvPicPr>
        <p:blipFill rotWithShape="1">
          <a:blip r:embed="rId4">
            <a:alphaModFix/>
          </a:blip>
          <a:srcRect/>
          <a:stretch/>
        </p:blipFill>
        <p:spPr>
          <a:xfrm>
            <a:off x="1054718" y="1935616"/>
            <a:ext cx="7034561" cy="432649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5"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76"/>
          <p:cNvSpPr txBox="1"/>
          <p:nvPr/>
        </p:nvSpPr>
        <p:spPr>
          <a:xfrm>
            <a:off x="735231" y="412064"/>
            <a:ext cx="8131184"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 this demonstration, what did you notice about work?</a:t>
            </a:r>
            <a:endParaRPr/>
          </a:p>
        </p:txBody>
      </p:sp>
      <p:sp>
        <p:nvSpPr>
          <p:cNvPr id="722" name="Google Shape;722;p76"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3" name="Google Shape;723;p76" descr="cience, Technology, Engineering and Math, Oh My! We Need STEM ..."/>
          <p:cNvPicPr preferRelativeResize="0"/>
          <p:nvPr/>
        </p:nvPicPr>
        <p:blipFill rotWithShape="1">
          <a:blip r:embed="rId4">
            <a:alphaModFix/>
          </a:blip>
          <a:srcRect/>
          <a:stretch/>
        </p:blipFill>
        <p:spPr>
          <a:xfrm>
            <a:off x="1054718" y="1935616"/>
            <a:ext cx="7034561" cy="4326494"/>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77"/>
          <p:cNvSpPr txBox="1"/>
          <p:nvPr/>
        </p:nvSpPr>
        <p:spPr>
          <a:xfrm>
            <a:off x="735230" y="412064"/>
            <a:ext cx="81516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the factors that affect work?</a:t>
            </a:r>
            <a:endParaRPr sz="3600">
              <a:solidFill>
                <a:schemeClr val="dk1"/>
              </a:solidFill>
              <a:latin typeface="Calibri"/>
              <a:ea typeface="Calibri"/>
              <a:cs typeface="Calibri"/>
              <a:sym typeface="Calibri"/>
            </a:endParaRPr>
          </a:p>
        </p:txBody>
      </p:sp>
      <p:sp>
        <p:nvSpPr>
          <p:cNvPr id="730" name="Google Shape;730;p7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1" name="Google Shape;731;p77" descr="rolling.jpg"/>
          <p:cNvPicPr preferRelativeResize="0"/>
          <p:nvPr/>
        </p:nvPicPr>
        <p:blipFill rotWithShape="1">
          <a:blip r:embed="rId4">
            <a:alphaModFix/>
          </a:blip>
          <a:srcRect l="-10572" r="-10572"/>
          <a:stretch/>
        </p:blipFill>
        <p:spPr>
          <a:xfrm>
            <a:off x="571500" y="1583872"/>
            <a:ext cx="7986750" cy="439240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78"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8"/>
          <p:cNvSpPr txBox="1"/>
          <p:nvPr/>
        </p:nvSpPr>
        <p:spPr>
          <a:xfrm>
            <a:off x="838200" y="365125"/>
            <a:ext cx="7962900" cy="1687359"/>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US" sz="4400">
                <a:solidFill>
                  <a:schemeClr val="dk1"/>
                </a:solidFill>
                <a:latin typeface="Calibri"/>
                <a:ea typeface="Calibri"/>
                <a:cs typeface="Calibri"/>
                <a:sym typeface="Calibri"/>
              </a:rPr>
              <a:t>If you pull a wagon with a horizontal force of 12 N and a vertical force of 6 N for 20 m, how much work are you applying?</a:t>
            </a:r>
            <a:endParaRPr sz="4400">
              <a:solidFill>
                <a:schemeClr val="dk1"/>
              </a:solidFill>
              <a:latin typeface="Calibri"/>
              <a:ea typeface="Calibri"/>
              <a:cs typeface="Calibri"/>
              <a:sym typeface="Calibri"/>
            </a:endParaRPr>
          </a:p>
        </p:txBody>
      </p:sp>
      <p:pic>
        <p:nvPicPr>
          <p:cNvPr id="739" name="Google Shape;739;p78" descr="mazon.com: Radio Flyer Little Red Toy Wagon: Toys &amp; Games"/>
          <p:cNvPicPr preferRelativeResize="0"/>
          <p:nvPr/>
        </p:nvPicPr>
        <p:blipFill rotWithShape="1">
          <a:blip r:embed="rId4">
            <a:alphaModFix/>
          </a:blip>
          <a:srcRect/>
          <a:stretch/>
        </p:blipFill>
        <p:spPr>
          <a:xfrm>
            <a:off x="2796501" y="2764527"/>
            <a:ext cx="3551000" cy="36063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79"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6" name="Google Shape;746;p79" descr="mazon.com: Radio Flyer Little Red Toy Wagon: Toys &amp; Games"/>
          <p:cNvPicPr preferRelativeResize="0"/>
          <p:nvPr/>
        </p:nvPicPr>
        <p:blipFill rotWithShape="1">
          <a:blip r:embed="rId4">
            <a:alphaModFix/>
          </a:blip>
          <a:srcRect/>
          <a:stretch/>
        </p:blipFill>
        <p:spPr>
          <a:xfrm>
            <a:off x="5970113" y="3611792"/>
            <a:ext cx="3035650" cy="3082922"/>
          </a:xfrm>
          <a:prstGeom prst="rect">
            <a:avLst/>
          </a:prstGeom>
          <a:noFill/>
          <a:ln>
            <a:noFill/>
          </a:ln>
        </p:spPr>
      </p:pic>
      <p:sp>
        <p:nvSpPr>
          <p:cNvPr id="747" name="Google Shape;747;p79"/>
          <p:cNvSpPr txBox="1"/>
          <p:nvPr/>
        </p:nvSpPr>
        <p:spPr>
          <a:xfrm>
            <a:off x="838200" y="365125"/>
            <a:ext cx="7930243"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Answer</a:t>
            </a:r>
            <a:endParaRPr sz="4400">
              <a:solidFill>
                <a:schemeClr val="dk1"/>
              </a:solidFill>
              <a:latin typeface="Calibri"/>
              <a:ea typeface="Calibri"/>
              <a:cs typeface="Calibri"/>
              <a:sym typeface="Calibri"/>
            </a:endParaRPr>
          </a:p>
        </p:txBody>
      </p:sp>
      <p:sp>
        <p:nvSpPr>
          <p:cNvPr id="748" name="Google Shape;748;p79"/>
          <p:cNvSpPr txBox="1"/>
          <p:nvPr/>
        </p:nvSpPr>
        <p:spPr>
          <a:xfrm>
            <a:off x="367615" y="1858283"/>
            <a:ext cx="5791200" cy="43465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F x D</a:t>
            </a:r>
            <a:endParaRPr/>
          </a:p>
          <a:p>
            <a:pPr marL="0" marR="0" lvl="0" indent="0" algn="ctr" rtl="0">
              <a:spcBef>
                <a:spcPts val="80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12 N x 20 m</a:t>
            </a:r>
            <a:endParaRPr/>
          </a:p>
          <a:p>
            <a:pPr marL="0" marR="0" lvl="0" indent="0" algn="ctr" rtl="0">
              <a:spcBef>
                <a:spcPts val="800"/>
              </a:spcBef>
              <a:spcAft>
                <a:spcPts val="0"/>
              </a:spcAft>
              <a:buClr>
                <a:schemeClr val="dk1"/>
              </a:buClr>
              <a:buSzPts val="4000"/>
              <a:buFont typeface="Arial"/>
              <a:buNone/>
            </a:pPr>
            <a:r>
              <a:rPr lang="en-US" sz="4000">
                <a:solidFill>
                  <a:schemeClr val="dk1"/>
                </a:solidFill>
                <a:latin typeface="Calibri"/>
                <a:ea typeface="Calibri"/>
                <a:cs typeface="Calibri"/>
                <a:sym typeface="Calibri"/>
              </a:rPr>
              <a:t>W = 240 Nm </a:t>
            </a:r>
            <a:endParaRPr/>
          </a:p>
          <a:p>
            <a:pPr marL="0" marR="0" lvl="0" indent="0" algn="ctr" rtl="0">
              <a:spcBef>
                <a:spcPts val="800"/>
              </a:spcBef>
              <a:spcAft>
                <a:spcPts val="0"/>
              </a:spcAft>
              <a:buClr>
                <a:srgbClr val="FF0000"/>
              </a:buClr>
              <a:buSzPts val="4000"/>
              <a:buFont typeface="Arial"/>
              <a:buNone/>
            </a:pPr>
            <a:r>
              <a:rPr lang="en-US" sz="4000">
                <a:solidFill>
                  <a:srgbClr val="FF0000"/>
                </a:solidFill>
                <a:latin typeface="Calibri"/>
                <a:ea typeface="Calibri"/>
                <a:cs typeface="Calibri"/>
                <a:sym typeface="Calibri"/>
              </a:rPr>
              <a:t>W = 240 J</a:t>
            </a:r>
            <a:endParaRPr/>
          </a:p>
          <a:p>
            <a:pPr marL="0" marR="0" lvl="0" indent="0" algn="ctr"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81"/>
          <p:cNvSpPr txBox="1"/>
          <p:nvPr/>
        </p:nvSpPr>
        <p:spPr>
          <a:xfrm>
            <a:off x="2585397" y="628581"/>
            <a:ext cx="39732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755" name="Google Shape;755;p81" descr="Rewind"/>
          <p:cNvSpPr/>
          <p:nvPr/>
        </p:nvSpPr>
        <p:spPr>
          <a:xfrm>
            <a:off x="1928445" y="1500554"/>
            <a:ext cx="5287108"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82"/>
          <p:cNvSpPr txBox="1">
            <a:spLocks noGrp="1"/>
          </p:cNvSpPr>
          <p:nvPr>
            <p:ph type="ctrTitle"/>
          </p:nvPr>
        </p:nvSpPr>
        <p:spPr>
          <a:xfrm>
            <a:off x="1198722" y="135869"/>
            <a:ext cx="7754359"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Work</a:t>
            </a:r>
            <a:r>
              <a:rPr lang="en-US" sz="3400" b="1"/>
              <a:t>: </a:t>
            </a:r>
            <a:r>
              <a:rPr lang="en-US" sz="3400"/>
              <a:t>when an object is moved through a distance in the direction of the applied force</a:t>
            </a:r>
            <a:endParaRPr sz="3400" b="1"/>
          </a:p>
        </p:txBody>
      </p:sp>
      <p:pic>
        <p:nvPicPr>
          <p:cNvPr id="762" name="Google Shape;762;p82" descr="work.jpg"/>
          <p:cNvPicPr preferRelativeResize="0"/>
          <p:nvPr/>
        </p:nvPicPr>
        <p:blipFill rotWithShape="1">
          <a:blip r:embed="rId3">
            <a:alphaModFix/>
          </a:blip>
          <a:srcRect l="-17846" r="-17846"/>
          <a:stretch/>
        </p:blipFill>
        <p:spPr>
          <a:xfrm>
            <a:off x="244031" y="1707017"/>
            <a:ext cx="8866954" cy="4876483"/>
          </a:xfrm>
          <a:prstGeom prst="rect">
            <a:avLst/>
          </a:prstGeom>
          <a:noFill/>
          <a:ln>
            <a:noFill/>
          </a:ln>
        </p:spPr>
      </p:pic>
      <p:sp>
        <p:nvSpPr>
          <p:cNvPr id="763" name="Google Shape;763;p82"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txBox="1"/>
          <p:nvPr/>
        </p:nvSpPr>
        <p:spPr>
          <a:xfrm>
            <a:off x="976875" y="312750"/>
            <a:ext cx="7807896" cy="6996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Centimeters (cm)</a:t>
            </a:r>
            <a:r>
              <a:rPr lang="en-US" sz="2800" b="1">
                <a:solidFill>
                  <a:srgbClr val="0C0C0C"/>
                </a:solidFill>
                <a:latin typeface="Calibri"/>
                <a:ea typeface="Calibri"/>
                <a:cs typeface="Calibri"/>
                <a:sym typeface="Calibri"/>
              </a:rPr>
              <a:t>: </a:t>
            </a:r>
            <a:r>
              <a:rPr lang="en-US" sz="2800">
                <a:solidFill>
                  <a:srgbClr val="0C0C0C"/>
                </a:solidFill>
                <a:latin typeface="Calibri"/>
                <a:ea typeface="Calibri"/>
                <a:cs typeface="Calibri"/>
                <a:sym typeface="Calibri"/>
              </a:rPr>
              <a:t>unit used to measure distance</a:t>
            </a:r>
            <a:endParaRPr sz="2800" b="1">
              <a:solidFill>
                <a:srgbClr val="FF0000"/>
              </a:solidFill>
              <a:latin typeface="Calibri"/>
              <a:ea typeface="Calibri"/>
              <a:cs typeface="Calibri"/>
              <a:sym typeface="Calibri"/>
            </a:endParaRPr>
          </a:p>
        </p:txBody>
      </p:sp>
      <p:sp>
        <p:nvSpPr>
          <p:cNvPr id="168" name="Google Shape;168;p8"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8" descr="measure.jpg"/>
          <p:cNvPicPr preferRelativeResize="0"/>
          <p:nvPr/>
        </p:nvPicPr>
        <p:blipFill rotWithShape="1">
          <a:blip r:embed="rId4">
            <a:alphaModFix/>
          </a:blip>
          <a:srcRect l="-9550" r="-9550"/>
          <a:stretch/>
        </p:blipFill>
        <p:spPr>
          <a:xfrm>
            <a:off x="424771" y="1625374"/>
            <a:ext cx="8229600" cy="45259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3"/>
          <p:cNvSpPr txBox="1"/>
          <p:nvPr/>
        </p:nvSpPr>
        <p:spPr>
          <a:xfrm>
            <a:off x="838200" y="365125"/>
            <a:ext cx="7979229"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Work </a:t>
            </a:r>
            <a:r>
              <a:rPr lang="en-US" sz="4400">
                <a:solidFill>
                  <a:srgbClr val="FF0000"/>
                </a:solidFill>
                <a:latin typeface="Calibri"/>
                <a:ea typeface="Calibri"/>
                <a:cs typeface="Calibri"/>
                <a:sym typeface="Calibri"/>
              </a:rPr>
              <a:t>=</a:t>
            </a:r>
            <a:r>
              <a:rPr lang="en-US" sz="4400">
                <a:solidFill>
                  <a:schemeClr val="dk1"/>
                </a:solidFill>
                <a:latin typeface="Calibri"/>
                <a:ea typeface="Calibri"/>
                <a:cs typeface="Calibri"/>
                <a:sym typeface="Calibri"/>
              </a:rPr>
              <a:t> Force </a:t>
            </a:r>
            <a:r>
              <a:rPr lang="en-US" sz="4400">
                <a:solidFill>
                  <a:srgbClr val="FF0000"/>
                </a:solidFill>
                <a:latin typeface="Calibri"/>
                <a:ea typeface="Calibri"/>
                <a:cs typeface="Calibri"/>
                <a:sym typeface="Calibri"/>
              </a:rPr>
              <a:t>x</a:t>
            </a:r>
            <a:r>
              <a:rPr lang="en-US" sz="4400">
                <a:solidFill>
                  <a:schemeClr val="dk1"/>
                </a:solidFill>
                <a:latin typeface="Calibri"/>
                <a:ea typeface="Calibri"/>
                <a:cs typeface="Calibri"/>
                <a:sym typeface="Calibri"/>
              </a:rPr>
              <a:t> Distance</a:t>
            </a:r>
            <a:endParaRPr sz="4400">
              <a:solidFill>
                <a:schemeClr val="dk1"/>
              </a:solidFill>
              <a:latin typeface="Calibri"/>
              <a:ea typeface="Calibri"/>
              <a:cs typeface="Calibri"/>
              <a:sym typeface="Calibri"/>
            </a:endParaRPr>
          </a:p>
        </p:txBody>
      </p:sp>
      <p:sp>
        <p:nvSpPr>
          <p:cNvPr id="770" name="Google Shape;770;p83"/>
          <p:cNvSpPr txBox="1"/>
          <p:nvPr/>
        </p:nvSpPr>
        <p:spPr>
          <a:xfrm>
            <a:off x="838200" y="1825625"/>
            <a:ext cx="79792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W = Fd</a:t>
            </a:r>
            <a:endParaRPr sz="19900">
              <a:solidFill>
                <a:schemeClr val="dk1"/>
              </a:solidFill>
              <a:latin typeface="Calibri"/>
              <a:ea typeface="Calibri"/>
              <a:cs typeface="Calibri"/>
              <a:sym typeface="Calibri"/>
            </a:endParaRPr>
          </a:p>
        </p:txBody>
      </p:sp>
      <p:sp>
        <p:nvSpPr>
          <p:cNvPr id="771" name="Google Shape;771;p83" descr="Rewind"/>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84"/>
          <p:cNvSpPr txBox="1"/>
          <p:nvPr/>
        </p:nvSpPr>
        <p:spPr>
          <a:xfrm>
            <a:off x="838200" y="365125"/>
            <a:ext cx="7881257"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Looking at Units</a:t>
            </a:r>
            <a:endParaRPr sz="4400">
              <a:solidFill>
                <a:schemeClr val="dk1"/>
              </a:solidFill>
              <a:latin typeface="Calibri"/>
              <a:ea typeface="Calibri"/>
              <a:cs typeface="Calibri"/>
              <a:sym typeface="Calibri"/>
            </a:endParaRPr>
          </a:p>
        </p:txBody>
      </p:sp>
      <p:sp>
        <p:nvSpPr>
          <p:cNvPr id="778" name="Google Shape;778;p84"/>
          <p:cNvSpPr txBox="1"/>
          <p:nvPr/>
        </p:nvSpPr>
        <p:spPr>
          <a:xfrm>
            <a:off x="838200" y="1825625"/>
            <a:ext cx="7881257"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J = Nm</a:t>
            </a:r>
            <a:endParaRPr/>
          </a:p>
        </p:txBody>
      </p:sp>
      <p:sp>
        <p:nvSpPr>
          <p:cNvPr id="779" name="Google Shape;779;p84"/>
          <p:cNvSpPr txBox="1"/>
          <p:nvPr/>
        </p:nvSpPr>
        <p:spPr>
          <a:xfrm>
            <a:off x="1234819" y="4566193"/>
            <a:ext cx="9313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Work</a:t>
            </a:r>
            <a:endParaRPr/>
          </a:p>
        </p:txBody>
      </p:sp>
      <p:sp>
        <p:nvSpPr>
          <p:cNvPr id="780" name="Google Shape;780;p84"/>
          <p:cNvSpPr txBox="1"/>
          <p:nvPr/>
        </p:nvSpPr>
        <p:spPr>
          <a:xfrm>
            <a:off x="4939602" y="4566192"/>
            <a:ext cx="9313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Force</a:t>
            </a:r>
            <a:endParaRPr/>
          </a:p>
        </p:txBody>
      </p:sp>
      <p:sp>
        <p:nvSpPr>
          <p:cNvPr id="781" name="Google Shape;781;p84"/>
          <p:cNvSpPr txBox="1"/>
          <p:nvPr/>
        </p:nvSpPr>
        <p:spPr>
          <a:xfrm>
            <a:off x="6609399" y="4566191"/>
            <a:ext cx="13716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Distance</a:t>
            </a:r>
            <a:endParaRPr/>
          </a:p>
        </p:txBody>
      </p:sp>
      <p:sp>
        <p:nvSpPr>
          <p:cNvPr id="782" name="Google Shape;782;p84" descr="Rewind"/>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80"/>
          <p:cNvSpPr txBox="1"/>
          <p:nvPr/>
        </p:nvSpPr>
        <p:spPr>
          <a:xfrm>
            <a:off x="1768509" y="111160"/>
            <a:ext cx="560698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789" name="Google Shape;789;p80"/>
          <p:cNvSpPr txBox="1"/>
          <p:nvPr/>
        </p:nvSpPr>
        <p:spPr>
          <a:xfrm>
            <a:off x="2270926" y="900404"/>
            <a:ext cx="460214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Work</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a:t>
            </a:r>
            <a:endParaRPr/>
          </a:p>
        </p:txBody>
      </p:sp>
      <p:pic>
        <p:nvPicPr>
          <p:cNvPr id="790" name="Google Shape;790;p80" descr="Cursor"/>
          <p:cNvPicPr preferRelativeResize="0"/>
          <p:nvPr/>
        </p:nvPicPr>
        <p:blipFill rotWithShape="1">
          <a:blip r:embed="rId4">
            <a:alphaModFix/>
          </a:blip>
          <a:srcRect/>
          <a:stretch/>
        </p:blipFill>
        <p:spPr>
          <a:xfrm rot="5400000">
            <a:off x="1584719" y="1517151"/>
            <a:ext cx="914400" cy="914400"/>
          </a:xfrm>
          <a:prstGeom prst="rect">
            <a:avLst/>
          </a:prstGeom>
          <a:noFill/>
          <a:ln>
            <a:noFill/>
          </a:ln>
        </p:spPr>
      </p:pic>
      <p:sp>
        <p:nvSpPr>
          <p:cNvPr id="791" name="Google Shape;791;p80"/>
          <p:cNvSpPr txBox="1"/>
          <p:nvPr/>
        </p:nvSpPr>
        <p:spPr>
          <a:xfrm>
            <a:off x="411982" y="2230734"/>
            <a:ext cx="255228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work. </a:t>
            </a:r>
            <a:endParaRPr/>
          </a:p>
        </p:txBody>
      </p:sp>
      <p:sp>
        <p:nvSpPr>
          <p:cNvPr id="792" name="Google Shape;792;p80" descr="Laptop"/>
          <p:cNvSpPr/>
          <p:nvPr/>
        </p:nvSpPr>
        <p:spPr>
          <a:xfrm>
            <a:off x="44367" y="0"/>
            <a:ext cx="735230" cy="73523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3" name="Google Shape;793;p80"/>
          <p:cNvPicPr preferRelativeResize="0"/>
          <p:nvPr/>
        </p:nvPicPr>
        <p:blipFill rotWithShape="1">
          <a:blip r:embed="rId6">
            <a:alphaModFix/>
          </a:blip>
          <a:srcRect/>
          <a:stretch/>
        </p:blipFill>
        <p:spPr>
          <a:xfrm>
            <a:off x="2726871" y="3083486"/>
            <a:ext cx="6227640" cy="351570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85"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85"/>
          <p:cNvSpPr txBox="1"/>
          <p:nvPr/>
        </p:nvSpPr>
        <p:spPr>
          <a:xfrm>
            <a:off x="722555" y="251918"/>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relationship between work and power?</a:t>
            </a:r>
            <a:endParaRPr/>
          </a:p>
        </p:txBody>
      </p:sp>
      <p:pic>
        <p:nvPicPr>
          <p:cNvPr id="801" name="Google Shape;801;p85" descr="work.jpg"/>
          <p:cNvPicPr preferRelativeResize="0"/>
          <p:nvPr/>
        </p:nvPicPr>
        <p:blipFill rotWithShape="1">
          <a:blip r:embed="rId4">
            <a:alphaModFix/>
          </a:blip>
          <a:srcRect l="-17846" r="-17846"/>
          <a:stretch/>
        </p:blipFill>
        <p:spPr>
          <a:xfrm>
            <a:off x="0" y="2498292"/>
            <a:ext cx="4441371" cy="2442583"/>
          </a:xfrm>
          <a:prstGeom prst="rect">
            <a:avLst/>
          </a:prstGeom>
          <a:noFill/>
          <a:ln>
            <a:noFill/>
          </a:ln>
        </p:spPr>
      </p:pic>
      <p:pic>
        <p:nvPicPr>
          <p:cNvPr id="802" name="Google Shape;802;p85" descr="power.jpg"/>
          <p:cNvPicPr preferRelativeResize="0"/>
          <p:nvPr/>
        </p:nvPicPr>
        <p:blipFill rotWithShape="1">
          <a:blip r:embed="rId5">
            <a:alphaModFix/>
          </a:blip>
          <a:srcRect l="-10686" r="-10686"/>
          <a:stretch/>
        </p:blipFill>
        <p:spPr>
          <a:xfrm>
            <a:off x="4381022" y="2468135"/>
            <a:ext cx="4551037" cy="2502895"/>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pic>
        <p:nvPicPr>
          <p:cNvPr id="808" name="Google Shape;808;p86"/>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pic>
        <p:nvPicPr>
          <p:cNvPr id="813" name="Google Shape;813;p87" descr="IEP Translation – Communication from OSEP regarding the ..."/>
          <p:cNvPicPr preferRelativeResize="0"/>
          <p:nvPr/>
        </p:nvPicPr>
        <p:blipFill rotWithShape="1">
          <a:blip r:embed="rId3">
            <a:alphaModFix/>
          </a:blip>
          <a:srcRect/>
          <a:stretch/>
        </p:blipFill>
        <p:spPr>
          <a:xfrm>
            <a:off x="1975233" y="905274"/>
            <a:ext cx="5677285" cy="904494"/>
          </a:xfrm>
          <a:prstGeom prst="rect">
            <a:avLst/>
          </a:prstGeom>
          <a:noFill/>
          <a:ln>
            <a:noFill/>
          </a:ln>
        </p:spPr>
      </p:pic>
      <p:pic>
        <p:nvPicPr>
          <p:cNvPr id="814" name="Google Shape;814;p87" descr="United States Department of Education - Wikipedia"/>
          <p:cNvPicPr preferRelativeResize="0"/>
          <p:nvPr/>
        </p:nvPicPr>
        <p:blipFill rotWithShape="1">
          <a:blip r:embed="rId4">
            <a:alphaModFix/>
          </a:blip>
          <a:srcRect/>
          <a:stretch/>
        </p:blipFill>
        <p:spPr>
          <a:xfrm>
            <a:off x="3737160" y="1949664"/>
            <a:ext cx="2153432" cy="2006936"/>
          </a:xfrm>
          <a:prstGeom prst="rect">
            <a:avLst/>
          </a:prstGeom>
          <a:noFill/>
          <a:ln>
            <a:noFill/>
          </a:ln>
        </p:spPr>
      </p:pic>
      <p:pic>
        <p:nvPicPr>
          <p:cNvPr id="815" name="Google Shape;815;p87"/>
          <p:cNvPicPr preferRelativeResize="0"/>
          <p:nvPr/>
        </p:nvPicPr>
        <p:blipFill rotWithShape="1">
          <a:blip r:embed="rId5">
            <a:alphaModFix/>
          </a:blip>
          <a:srcRect/>
          <a:stretch/>
        </p:blipFill>
        <p:spPr>
          <a:xfrm>
            <a:off x="916319" y="4096493"/>
            <a:ext cx="7337101" cy="1289764"/>
          </a:xfrm>
          <a:prstGeom prst="rect">
            <a:avLst/>
          </a:prstGeom>
          <a:noFill/>
          <a:ln>
            <a:noFill/>
          </a:ln>
        </p:spPr>
      </p:pic>
      <p:sp>
        <p:nvSpPr>
          <p:cNvPr id="816" name="Google Shape;816;p87"/>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817" name="Google Shape;817;p87"/>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23" name="Google Shape;823;p88"/>
          <p:cNvGrpSpPr/>
          <p:nvPr/>
        </p:nvGrpSpPr>
        <p:grpSpPr>
          <a:xfrm>
            <a:off x="1505008" y="297180"/>
            <a:ext cx="5828913" cy="6262953"/>
            <a:chOff x="814636" y="0"/>
            <a:chExt cx="5828913" cy="6262953"/>
          </a:xfrm>
        </p:grpSpPr>
        <p:sp>
          <p:nvSpPr>
            <p:cNvPr id="824" name="Google Shape;824;p88"/>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88"/>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“Big Idea” Question</a:t>
              </a:r>
              <a:endParaRPr/>
            </a:p>
          </p:txBody>
        </p:sp>
        <p:sp>
          <p:nvSpPr>
            <p:cNvPr id="826" name="Google Shape;826;p88"/>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88"/>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88"/>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Review Concepts</a:t>
              </a:r>
              <a:endParaRPr/>
            </a:p>
          </p:txBody>
        </p:sp>
        <p:sp>
          <p:nvSpPr>
            <p:cNvPr id="829" name="Google Shape;829;p88"/>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88"/>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88"/>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Check-In Questions</a:t>
              </a:r>
              <a:endParaRPr/>
            </a:p>
          </p:txBody>
        </p:sp>
        <p:sp>
          <p:nvSpPr>
            <p:cNvPr id="832" name="Google Shape;832;p88"/>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88"/>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88"/>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Teacher Demo</a:t>
              </a:r>
              <a:endParaRPr/>
            </a:p>
          </p:txBody>
        </p:sp>
        <p:sp>
          <p:nvSpPr>
            <p:cNvPr id="835" name="Google Shape;835;p88"/>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88"/>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88"/>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838" name="Google Shape;838;p88"/>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88"/>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88"/>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libri"/>
                  <a:ea typeface="Calibri"/>
                  <a:cs typeface="Calibri"/>
                  <a:sym typeface="Calibri"/>
                </a:rPr>
                <a:t>Simulation/Activity</a:t>
              </a:r>
              <a:endParaRPr/>
            </a:p>
          </p:txBody>
        </p:sp>
        <p:sp>
          <p:nvSpPr>
            <p:cNvPr id="841" name="Google Shape;841;p88"/>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42" name="Google Shape;842;p88"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843" name="Google Shape;843;p88"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844" name="Google Shape;844;p88"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845" name="Google Shape;845;p88"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846" name="Google Shape;846;p88"/>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7" name="Google Shape;847;p88"/>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89"/>
          <p:cNvSpPr txBox="1"/>
          <p:nvPr/>
        </p:nvSpPr>
        <p:spPr>
          <a:xfrm>
            <a:off x="1905000" y="242943"/>
            <a:ext cx="5486400" cy="17235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a:solidFill>
                  <a:schemeClr val="dk1"/>
                </a:solidFill>
                <a:latin typeface="Calibri"/>
                <a:ea typeface="Calibri"/>
                <a:cs typeface="Calibri"/>
                <a:sym typeface="Calibri"/>
              </a:rPr>
              <a:t>Power</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54" name="Google Shape;854;p89"/>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5" name="Google Shape;855;p89"/>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856" name="Google Shape;856;p89" descr="power.jpg"/>
          <p:cNvPicPr preferRelativeResize="0"/>
          <p:nvPr/>
        </p:nvPicPr>
        <p:blipFill rotWithShape="1">
          <a:blip r:embed="rId3">
            <a:alphaModFix/>
          </a:blip>
          <a:srcRect l="-10686" r="-10686"/>
          <a:stretch/>
        </p:blipFill>
        <p:spPr>
          <a:xfrm>
            <a:off x="152400" y="1640004"/>
            <a:ext cx="8991600" cy="4945034"/>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0"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0"/>
          <p:cNvSpPr txBox="1"/>
          <p:nvPr/>
        </p:nvSpPr>
        <p:spPr>
          <a:xfrm>
            <a:off x="722555" y="251918"/>
            <a:ext cx="820950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relationship between work and power?</a:t>
            </a:r>
            <a:endParaRPr/>
          </a:p>
        </p:txBody>
      </p:sp>
      <p:pic>
        <p:nvPicPr>
          <p:cNvPr id="864" name="Google Shape;864;p90" descr="work.jpg"/>
          <p:cNvPicPr preferRelativeResize="0"/>
          <p:nvPr/>
        </p:nvPicPr>
        <p:blipFill rotWithShape="1">
          <a:blip r:embed="rId4">
            <a:alphaModFix/>
          </a:blip>
          <a:srcRect l="-17846" r="-17846"/>
          <a:stretch/>
        </p:blipFill>
        <p:spPr>
          <a:xfrm>
            <a:off x="0" y="2498292"/>
            <a:ext cx="4441371" cy="2442583"/>
          </a:xfrm>
          <a:prstGeom prst="rect">
            <a:avLst/>
          </a:prstGeom>
          <a:noFill/>
          <a:ln>
            <a:noFill/>
          </a:ln>
        </p:spPr>
      </p:pic>
      <p:pic>
        <p:nvPicPr>
          <p:cNvPr id="865" name="Google Shape;865;p90" descr="power.jpg"/>
          <p:cNvPicPr preferRelativeResize="0"/>
          <p:nvPr/>
        </p:nvPicPr>
        <p:blipFill rotWithShape="1">
          <a:blip r:embed="rId5">
            <a:alphaModFix/>
          </a:blip>
          <a:srcRect l="-10686" r="-10686"/>
          <a:stretch/>
        </p:blipFill>
        <p:spPr>
          <a:xfrm>
            <a:off x="4381022" y="2468135"/>
            <a:ext cx="4551037" cy="250289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91"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descr="Rewind"/>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txBox="1"/>
          <p:nvPr/>
        </p:nvSpPr>
        <p:spPr>
          <a:xfrm>
            <a:off x="976875" y="312750"/>
            <a:ext cx="7807896" cy="6996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2800" b="1" u="sng">
                <a:solidFill>
                  <a:srgbClr val="0C0C0C"/>
                </a:solidFill>
                <a:latin typeface="Calibri"/>
                <a:ea typeface="Calibri"/>
                <a:cs typeface="Calibri"/>
                <a:sym typeface="Calibri"/>
              </a:rPr>
              <a:t>Velocity:</a:t>
            </a:r>
            <a:r>
              <a:rPr lang="en-US" sz="2800">
                <a:solidFill>
                  <a:srgbClr val="0C0C0C"/>
                </a:solidFill>
                <a:latin typeface="Calibri"/>
                <a:ea typeface="Calibri"/>
                <a:cs typeface="Calibri"/>
                <a:sym typeface="Calibri"/>
              </a:rPr>
              <a:t> The speed of an object in a given direction</a:t>
            </a:r>
            <a:endParaRPr sz="2800" b="1">
              <a:solidFill>
                <a:srgbClr val="FF0000"/>
              </a:solidFill>
              <a:latin typeface="Calibri"/>
              <a:ea typeface="Calibri"/>
              <a:cs typeface="Calibri"/>
              <a:sym typeface="Calibri"/>
            </a:endParaRPr>
          </a:p>
        </p:txBody>
      </p:sp>
      <p:sp>
        <p:nvSpPr>
          <p:cNvPr id="177" name="Google Shape;177;p9" descr="peed and Velocity - (Information + Facts) - Science4Fun"/>
          <p:cNvSpPr/>
          <p:nvPr/>
        </p:nvSpPr>
        <p:spPr>
          <a:xfrm>
            <a:off x="0" y="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8" name="Google Shape;178;p9" descr="peed and Velocity - (Information + Facts) - Science4Fun"/>
          <p:cNvPicPr preferRelativeResize="0"/>
          <p:nvPr/>
        </p:nvPicPr>
        <p:blipFill rotWithShape="1">
          <a:blip r:embed="rId4">
            <a:alphaModFix/>
          </a:blip>
          <a:srcRect/>
          <a:stretch/>
        </p:blipFill>
        <p:spPr>
          <a:xfrm>
            <a:off x="1669143" y="2104571"/>
            <a:ext cx="6096000" cy="37147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2"/>
          <p:cNvSpPr txBox="1">
            <a:spLocks noGrp="1"/>
          </p:cNvSpPr>
          <p:nvPr>
            <p:ph type="ctrTitle"/>
          </p:nvPr>
        </p:nvSpPr>
        <p:spPr>
          <a:xfrm>
            <a:off x="1198722" y="135869"/>
            <a:ext cx="7754359"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400" b="1" u="sng"/>
              <a:t>Work</a:t>
            </a:r>
            <a:r>
              <a:rPr lang="en-US" sz="3400" b="1"/>
              <a:t>: </a:t>
            </a:r>
            <a:r>
              <a:rPr lang="en-US" sz="3400"/>
              <a:t>when an object is moved through a distance in the direction of the applied force</a:t>
            </a:r>
            <a:endParaRPr sz="3400" b="1"/>
          </a:p>
        </p:txBody>
      </p:sp>
      <p:pic>
        <p:nvPicPr>
          <p:cNvPr id="878" name="Google Shape;878;p92" descr="work.jpg"/>
          <p:cNvPicPr preferRelativeResize="0"/>
          <p:nvPr/>
        </p:nvPicPr>
        <p:blipFill rotWithShape="1">
          <a:blip r:embed="rId3">
            <a:alphaModFix/>
          </a:blip>
          <a:srcRect l="-17846" r="-17846"/>
          <a:stretch/>
        </p:blipFill>
        <p:spPr>
          <a:xfrm>
            <a:off x="244031" y="1707017"/>
            <a:ext cx="8866954" cy="4876483"/>
          </a:xfrm>
          <a:prstGeom prst="rect">
            <a:avLst/>
          </a:prstGeom>
          <a:noFill/>
          <a:ln>
            <a:noFill/>
          </a:ln>
        </p:spPr>
      </p:pic>
      <p:sp>
        <p:nvSpPr>
          <p:cNvPr id="879" name="Google Shape;879;p92" descr="Rewind"/>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93"/>
          <p:cNvSpPr txBox="1"/>
          <p:nvPr/>
        </p:nvSpPr>
        <p:spPr>
          <a:xfrm>
            <a:off x="838200" y="365125"/>
            <a:ext cx="7979229" cy="1325563"/>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300"/>
              <a:buFont typeface="Calibri"/>
              <a:buNone/>
            </a:pPr>
            <a:r>
              <a:rPr lang="en-US" sz="4300">
                <a:solidFill>
                  <a:schemeClr val="dk1"/>
                </a:solidFill>
                <a:latin typeface="Calibri"/>
                <a:ea typeface="Calibri"/>
                <a:cs typeface="Calibri"/>
                <a:sym typeface="Calibri"/>
              </a:rPr>
              <a:t>Work (J) </a:t>
            </a:r>
            <a:r>
              <a:rPr lang="en-US" sz="4300">
                <a:solidFill>
                  <a:srgbClr val="FF0000"/>
                </a:solidFill>
                <a:latin typeface="Calibri"/>
                <a:ea typeface="Calibri"/>
                <a:cs typeface="Calibri"/>
                <a:sym typeface="Calibri"/>
              </a:rPr>
              <a:t>=</a:t>
            </a:r>
            <a:r>
              <a:rPr lang="en-US" sz="4300">
                <a:solidFill>
                  <a:schemeClr val="dk1"/>
                </a:solidFill>
                <a:latin typeface="Calibri"/>
                <a:ea typeface="Calibri"/>
                <a:cs typeface="Calibri"/>
                <a:sym typeface="Calibri"/>
              </a:rPr>
              <a:t> Force (N) </a:t>
            </a:r>
            <a:r>
              <a:rPr lang="en-US" sz="4300">
                <a:solidFill>
                  <a:srgbClr val="FF0000"/>
                </a:solidFill>
                <a:latin typeface="Calibri"/>
                <a:ea typeface="Calibri"/>
                <a:cs typeface="Calibri"/>
                <a:sym typeface="Calibri"/>
              </a:rPr>
              <a:t>x</a:t>
            </a:r>
            <a:r>
              <a:rPr lang="en-US" sz="4300">
                <a:solidFill>
                  <a:schemeClr val="dk1"/>
                </a:solidFill>
                <a:latin typeface="Calibri"/>
                <a:ea typeface="Calibri"/>
                <a:cs typeface="Calibri"/>
                <a:sym typeface="Calibri"/>
              </a:rPr>
              <a:t> Distance (m)</a:t>
            </a:r>
            <a:endParaRPr/>
          </a:p>
        </p:txBody>
      </p:sp>
      <p:sp>
        <p:nvSpPr>
          <p:cNvPr id="886" name="Google Shape;886;p93"/>
          <p:cNvSpPr txBox="1"/>
          <p:nvPr/>
        </p:nvSpPr>
        <p:spPr>
          <a:xfrm>
            <a:off x="838200" y="1825625"/>
            <a:ext cx="7979229" cy="4351338"/>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9900"/>
              <a:buFont typeface="Arial"/>
              <a:buNone/>
            </a:pPr>
            <a:r>
              <a:rPr lang="en-US" sz="19900">
                <a:solidFill>
                  <a:schemeClr val="dk1"/>
                </a:solidFill>
                <a:latin typeface="Calibri"/>
                <a:ea typeface="Calibri"/>
                <a:cs typeface="Calibri"/>
                <a:sym typeface="Calibri"/>
              </a:rPr>
              <a:t>W = Fd</a:t>
            </a:r>
            <a:endParaRPr sz="19900">
              <a:solidFill>
                <a:schemeClr val="dk1"/>
              </a:solidFill>
              <a:latin typeface="Calibri"/>
              <a:ea typeface="Calibri"/>
              <a:cs typeface="Calibri"/>
              <a:sym typeface="Calibri"/>
            </a:endParaRPr>
          </a:p>
        </p:txBody>
      </p:sp>
      <p:sp>
        <p:nvSpPr>
          <p:cNvPr id="887" name="Google Shape;887;p93" descr="Rewind"/>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94"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95"/>
          <p:cNvSpPr txBox="1"/>
          <p:nvPr/>
        </p:nvSpPr>
        <p:spPr>
          <a:xfrm>
            <a:off x="989763" y="216922"/>
            <a:ext cx="771336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of these is the equation for work?</a:t>
            </a:r>
            <a:endParaRPr/>
          </a:p>
        </p:txBody>
      </p:sp>
      <p:sp>
        <p:nvSpPr>
          <p:cNvPr id="900" name="Google Shape;900;p95"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95"/>
          <p:cNvSpPr txBox="1"/>
          <p:nvPr/>
        </p:nvSpPr>
        <p:spPr>
          <a:xfrm>
            <a:off x="486718" y="1812472"/>
            <a:ext cx="4359600" cy="17178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 = d / F</a:t>
            </a:r>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 = F x d</a:t>
            </a:r>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 = F / d</a:t>
            </a:r>
            <a:endParaRPr/>
          </a:p>
        </p:txBody>
      </p:sp>
      <p:pic>
        <p:nvPicPr>
          <p:cNvPr id="902" name="Google Shape;902;p95" descr="work.jpg"/>
          <p:cNvPicPr preferRelativeResize="0"/>
          <p:nvPr/>
        </p:nvPicPr>
        <p:blipFill rotWithShape="1">
          <a:blip r:embed="rId4">
            <a:alphaModFix/>
          </a:blip>
          <a:srcRect l="-17846" r="-17846"/>
          <a:stretch/>
        </p:blipFill>
        <p:spPr>
          <a:xfrm>
            <a:off x="4653643" y="3974577"/>
            <a:ext cx="4832899" cy="2657908"/>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gdc62b1a615_0_15"/>
          <p:cNvSpPr txBox="1"/>
          <p:nvPr/>
        </p:nvSpPr>
        <p:spPr>
          <a:xfrm>
            <a:off x="989763" y="216922"/>
            <a:ext cx="7713300" cy="12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of these is the equation for work?</a:t>
            </a:r>
            <a:endParaRPr/>
          </a:p>
        </p:txBody>
      </p:sp>
      <p:sp>
        <p:nvSpPr>
          <p:cNvPr id="909" name="Google Shape;909;gdc62b1a615_0_15"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gdc62b1a615_0_15"/>
          <p:cNvSpPr txBox="1"/>
          <p:nvPr/>
        </p:nvSpPr>
        <p:spPr>
          <a:xfrm>
            <a:off x="486718" y="1812472"/>
            <a:ext cx="4359600" cy="17178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 = d / F</a:t>
            </a:r>
            <a:endParaRPr/>
          </a:p>
          <a:p>
            <a:pPr marL="514350" marR="0" lvl="0" indent="-514350" algn="l" rtl="0">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W = F x d</a:t>
            </a:r>
            <a:endParaRPr>
              <a:solidFill>
                <a:srgbClr val="FF0000"/>
              </a:solidFill>
            </a:endParaRPr>
          </a:p>
          <a:p>
            <a:pPr marL="514350" marR="0" lvl="0" indent="-51435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W = F / d</a:t>
            </a:r>
            <a:endParaRPr/>
          </a:p>
        </p:txBody>
      </p:sp>
      <p:pic>
        <p:nvPicPr>
          <p:cNvPr id="911" name="Google Shape;911;gdc62b1a615_0_15" descr="work.jpg"/>
          <p:cNvPicPr preferRelativeResize="0"/>
          <p:nvPr/>
        </p:nvPicPr>
        <p:blipFill rotWithShape="1">
          <a:blip r:embed="rId4">
            <a:alphaModFix/>
          </a:blip>
          <a:srcRect l="-17842" r="-17842"/>
          <a:stretch/>
        </p:blipFill>
        <p:spPr>
          <a:xfrm>
            <a:off x="4653643" y="3974577"/>
            <a:ext cx="4832898" cy="2657908"/>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97"/>
          <p:cNvSpPr txBox="1"/>
          <p:nvPr/>
        </p:nvSpPr>
        <p:spPr>
          <a:xfrm>
            <a:off x="3249232" y="574792"/>
            <a:ext cx="285655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work?</a:t>
            </a:r>
            <a:endParaRPr/>
          </a:p>
        </p:txBody>
      </p:sp>
      <p:sp>
        <p:nvSpPr>
          <p:cNvPr id="918" name="Google Shape;918;p97" descr="Questions"/>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9" name="Google Shape;919;p97" descr="work.jpg"/>
          <p:cNvPicPr preferRelativeResize="0"/>
          <p:nvPr/>
        </p:nvPicPr>
        <p:blipFill rotWithShape="1">
          <a:blip r:embed="rId4">
            <a:alphaModFix/>
          </a:blip>
          <a:srcRect l="-17846" r="-17846"/>
          <a:stretch/>
        </p:blipFill>
        <p:spPr>
          <a:xfrm>
            <a:off x="244031" y="1707017"/>
            <a:ext cx="8866954" cy="4876483"/>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98"/>
          <p:cNvSpPr txBox="1"/>
          <p:nvPr/>
        </p:nvSpPr>
        <p:spPr>
          <a:xfrm>
            <a:off x="3358078" y="984204"/>
            <a:ext cx="2427844"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a:solidFill>
                  <a:schemeClr val="dk1"/>
                </a:solidFill>
                <a:latin typeface="Calibri"/>
                <a:ea typeface="Calibri"/>
                <a:cs typeface="Calibri"/>
                <a:sym typeface="Calibri"/>
              </a:rPr>
              <a:t>Power</a:t>
            </a:r>
            <a:endParaRPr sz="6600" b="1">
              <a:solidFill>
                <a:schemeClr val="dk1"/>
              </a:solidFill>
              <a:latin typeface="Calibri"/>
              <a:ea typeface="Calibri"/>
              <a:cs typeface="Calibri"/>
              <a:sym typeface="Calibri"/>
            </a:endParaRPr>
          </a:p>
        </p:txBody>
      </p:sp>
      <p:sp>
        <p:nvSpPr>
          <p:cNvPr id="926" name="Google Shape;926;p98"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7" name="Google Shape;927;p98"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99"/>
          <p:cNvSpPr txBox="1">
            <a:spLocks noGrp="1"/>
          </p:cNvSpPr>
          <p:nvPr>
            <p:ph type="ctrTitle"/>
          </p:nvPr>
        </p:nvSpPr>
        <p:spPr>
          <a:xfrm>
            <a:off x="1323551" y="114529"/>
            <a:ext cx="7510206"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Power</a:t>
            </a:r>
            <a:r>
              <a:rPr lang="en-US" sz="3400" b="1"/>
              <a:t>: </a:t>
            </a:r>
            <a:r>
              <a:rPr lang="en-US" sz="3400"/>
              <a:t>the rate at which work is done</a:t>
            </a:r>
            <a:endParaRPr sz="3400" b="1"/>
          </a:p>
        </p:txBody>
      </p:sp>
      <p:sp>
        <p:nvSpPr>
          <p:cNvPr id="934" name="Google Shape;934;p99"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5" name="Google Shape;935;p99" descr="Blog"/>
          <p:cNvPicPr preferRelativeResize="0"/>
          <p:nvPr/>
        </p:nvPicPr>
        <p:blipFill rotWithShape="1">
          <a:blip r:embed="rId4">
            <a:alphaModFix/>
          </a:blip>
          <a:srcRect/>
          <a:stretch/>
        </p:blipFill>
        <p:spPr>
          <a:xfrm>
            <a:off x="849542" y="187766"/>
            <a:ext cx="474009" cy="474009"/>
          </a:xfrm>
          <a:prstGeom prst="rect">
            <a:avLst/>
          </a:prstGeom>
          <a:noFill/>
          <a:ln>
            <a:noFill/>
          </a:ln>
        </p:spPr>
      </p:pic>
      <p:pic>
        <p:nvPicPr>
          <p:cNvPr id="936" name="Google Shape;936;p99" descr="power.jpg"/>
          <p:cNvPicPr preferRelativeResize="0"/>
          <p:nvPr/>
        </p:nvPicPr>
        <p:blipFill rotWithShape="1">
          <a:blip r:embed="rId5">
            <a:alphaModFix/>
          </a:blip>
          <a:srcRect l="-10686" r="-10686"/>
          <a:stretch/>
        </p:blipFill>
        <p:spPr>
          <a:xfrm>
            <a:off x="457200" y="1788659"/>
            <a:ext cx="8229600" cy="4525963"/>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10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01"/>
          <p:cNvSpPr txBox="1"/>
          <p:nvPr/>
        </p:nvSpPr>
        <p:spPr>
          <a:xfrm>
            <a:off x="3013560" y="424771"/>
            <a:ext cx="311687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power?</a:t>
            </a:r>
            <a:endParaRPr/>
          </a:p>
        </p:txBody>
      </p:sp>
      <p:sp>
        <p:nvSpPr>
          <p:cNvPr id="949" name="Google Shape;949;p10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0" name="Google Shape;950;p101" descr="power.jpg"/>
          <p:cNvPicPr preferRelativeResize="0"/>
          <p:nvPr/>
        </p:nvPicPr>
        <p:blipFill rotWithShape="1">
          <a:blip r:embed="rId4">
            <a:alphaModFix/>
          </a:blip>
          <a:srcRect l="-10686" r="-10686"/>
          <a:stretch/>
        </p:blipFill>
        <p:spPr>
          <a:xfrm>
            <a:off x="457200" y="1788659"/>
            <a:ext cx="8229600" cy="45259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5416</Words>
  <Application>Microsoft Office PowerPoint</Application>
  <PresentationFormat>On-screen Show (4:3)</PresentationFormat>
  <Paragraphs>642</Paragraphs>
  <Slides>138</Slides>
  <Notes>138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138</vt:i4>
      </vt:variant>
    </vt:vector>
  </HeadingPairs>
  <TitlesOfParts>
    <vt:vector size="142" baseType="lpstr">
      <vt:lpstr>Cambria Math</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forced applied over some distance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when an object is moved through a distance in the direction of the applied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when an object is moved through a distance in the direction of the applied force</vt:lpstr>
      <vt:lpstr>PowerPoint Presentation</vt:lpstr>
      <vt:lpstr>PowerPoint Presentation</vt:lpstr>
      <vt:lpstr>PowerPoint Presentation</vt:lpstr>
      <vt:lpstr>PowerPoint Presentation</vt:lpstr>
      <vt:lpstr>PowerPoint Presentation</vt:lpstr>
      <vt:lpstr>PowerPoint Presentation</vt:lpstr>
      <vt:lpstr>Power: the rate at which work is done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the rate at which work is done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Friedman</dc:creator>
  <cp:lastModifiedBy>Kunemund, Rachel (rk8vm)</cp:lastModifiedBy>
  <cp:revision>1</cp:revision>
  <dcterms:created xsi:type="dcterms:W3CDTF">2020-09-06T01:20:25Z</dcterms:created>
  <dcterms:modified xsi:type="dcterms:W3CDTF">2021-08-04T01:57:12Z</dcterms:modified>
</cp:coreProperties>
</file>