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sldIdLst>
    <p:sldId id="490" r:id="rId2"/>
    <p:sldId id="257" r:id="rId3"/>
    <p:sldId id="258" r:id="rId4"/>
    <p:sldId id="259" r:id="rId5"/>
    <p:sldId id="260" r:id="rId6"/>
    <p:sldId id="264" r:id="rId7"/>
    <p:sldId id="491" r:id="rId8"/>
    <p:sldId id="531" r:id="rId9"/>
    <p:sldId id="530" r:id="rId10"/>
    <p:sldId id="265" r:id="rId11"/>
    <p:sldId id="266" r:id="rId12"/>
    <p:sldId id="267" r:id="rId13"/>
    <p:sldId id="269" r:id="rId14"/>
    <p:sldId id="275" r:id="rId15"/>
    <p:sldId id="263" r:id="rId16"/>
    <p:sldId id="270" r:id="rId17"/>
    <p:sldId id="271" r:id="rId18"/>
    <p:sldId id="272" r:id="rId19"/>
    <p:sldId id="492" r:id="rId20"/>
    <p:sldId id="496" r:id="rId21"/>
    <p:sldId id="497" r:id="rId22"/>
    <p:sldId id="498" r:id="rId23"/>
    <p:sldId id="274" r:id="rId24"/>
    <p:sldId id="268" r:id="rId25"/>
    <p:sldId id="276" r:id="rId26"/>
    <p:sldId id="273" r:id="rId27"/>
    <p:sldId id="278" r:id="rId28"/>
    <p:sldId id="493" r:id="rId29"/>
    <p:sldId id="499" r:id="rId30"/>
    <p:sldId id="279" r:id="rId31"/>
    <p:sldId id="526" r:id="rId32"/>
    <p:sldId id="281" r:id="rId33"/>
    <p:sldId id="528" r:id="rId34"/>
    <p:sldId id="529" r:id="rId35"/>
    <p:sldId id="502" r:id="rId36"/>
    <p:sldId id="527" r:id="rId37"/>
    <p:sldId id="286" r:id="rId38"/>
    <p:sldId id="524" r:id="rId39"/>
    <p:sldId id="525" r:id="rId40"/>
    <p:sldId id="289" r:id="rId41"/>
    <p:sldId id="288" r:id="rId42"/>
    <p:sldId id="290" r:id="rId43"/>
    <p:sldId id="291" r:id="rId44"/>
    <p:sldId id="489" r:id="rId45"/>
    <p:sldId id="296" r:id="rId46"/>
    <p:sldId id="515" r:id="rId47"/>
    <p:sldId id="298" r:id="rId48"/>
    <p:sldId id="299" r:id="rId49"/>
    <p:sldId id="433" r:id="rId50"/>
    <p:sldId id="482" r:id="rId51"/>
    <p:sldId id="517" r:id="rId52"/>
    <p:sldId id="405" r:id="rId53"/>
    <p:sldId id="518" r:id="rId54"/>
    <p:sldId id="519" r:id="rId55"/>
    <p:sldId id="411" r:id="rId56"/>
    <p:sldId id="520" r:id="rId57"/>
    <p:sldId id="521" r:id="rId58"/>
    <p:sldId id="455" r:id="rId59"/>
    <p:sldId id="522" r:id="rId60"/>
    <p:sldId id="523" r:id="rId61"/>
    <p:sldId id="479" r:id="rId62"/>
    <p:sldId id="516" r:id="rId63"/>
    <p:sldId id="514" r:id="rId64"/>
    <p:sldId id="315" r:id="rId65"/>
    <p:sldId id="316" r:id="rId66"/>
    <p:sldId id="317" r:id="rId6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j7MAyRoNNZG5/0ObeFaX490LqoY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A37405-65BD-EF91-325B-BCA64C72FC11}" name="jamie.rogan@gmail.com" initials="j" userId="9034ce29b5f2f630" providerId="Windows Live"/>
  <p188:author id="{0C56AD1E-6094-4C7E-0071-0EFBC7EB73B8}" name="Coleman, Olivia Fudge (rhz9xk)" initials="COF(" userId="S::rhz9xk@virginia.edu::9fe4b353-139b-41b7-b74e-e72ec09ec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p:restoredTop sz="71364"/>
  </p:normalViewPr>
  <p:slideViewPr>
    <p:cSldViewPr snapToGrid="0">
      <p:cViewPr varScale="1">
        <p:scale>
          <a:sx n="80" d="100"/>
          <a:sy n="80" d="100"/>
        </p:scale>
        <p:origin x="24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10" Type="http://customschemas.google.com/relationships/presentationmetadata" Target="metadata"/><Relationship Id="rId115"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8" name="Google Shape;1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solar system has 8 planets that go around the sun. Mercury, Venus, Earth, Mars, Jupiter, Saturn, Uranus, Neptune</a:t>
            </a:r>
            <a:endParaRPr dirty="0"/>
          </a:p>
        </p:txBody>
      </p:sp>
      <p:sp>
        <p:nvSpPr>
          <p:cNvPr id="187" name="Google Shape;18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the 3</a:t>
            </a:r>
            <a:r>
              <a:rPr lang="en-US" baseline="30000"/>
              <a:t>rd</a:t>
            </a:r>
            <a:r>
              <a:rPr lang="en-US"/>
              <a:t> planet from the sun. It is one of the inner planets. Its surface has mountains, valleys, canyons, plains, and more. Most of the surface is water. </a:t>
            </a:r>
            <a:endParaRPr/>
          </a:p>
        </p:txBody>
      </p:sp>
      <p:sp>
        <p:nvSpPr>
          <p:cNvPr id="202" name="Google Shape;20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bff74d4e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dbff74d4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Bef>
                <a:spcPct val="0"/>
              </a:spcBef>
              <a:spcAft>
                <a:spcPts val="600"/>
              </a:spcAft>
              <a:buClr>
                <a:srgbClr val="0C0C0C"/>
              </a:buClr>
              <a:buSzPts val="2800"/>
            </a:pPr>
            <a:r>
              <a:rPr lang="en-US" sz="12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12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sp>
        <p:nvSpPr>
          <p:cNvPr id="218" name="Google Shape;218;gdbff74d4e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sun.</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Rotation: </a:t>
            </a: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Feedback: When providing more formal definitions and explicit content, it is helpful to provide students with cues so that they can be prepared and know what to expect.</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Ensure students participate in this portion of the lesson. Provide plenty of opportunities to respond and engage with the content.</a:t>
            </a:r>
            <a:endParaRPr/>
          </a:p>
        </p:txBody>
      </p:sp>
      <p:sp>
        <p:nvSpPr>
          <p:cNvPr id="226" name="Google Shape;22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[A planet is a body or object in space that revolves around a star and has a spherical shape.]</a:t>
            </a:r>
            <a:endParaRPr/>
          </a:p>
        </p:txBody>
      </p:sp>
      <p:sp>
        <p:nvSpPr>
          <p:cNvPr id="232" name="Google Shape;23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00000"/>
              </a:buClr>
              <a:buSzPts val="3600"/>
            </a:pPr>
            <a:r>
              <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True or False: Earth is an outer planet. </a:t>
            </a:r>
            <a:endPar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[False]</a:t>
            </a:r>
            <a:endParaRPr dirty="0"/>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00000"/>
              </a:buClr>
              <a:buSzPts val="3600"/>
            </a:pPr>
            <a:r>
              <a:rPr lang="en-US" sz="12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False</a:t>
            </a:r>
            <a:r>
              <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Earth is an INNER planet. </a:t>
            </a:r>
            <a:endPar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a:p>
            <a:pPr marL="0" lvl="0" indent="0" algn="l" rtl="0">
              <a:lnSpc>
                <a:spcPct val="100000"/>
              </a:lnSpc>
              <a:spcBef>
                <a:spcPts val="0"/>
              </a:spcBef>
              <a:spcAft>
                <a:spcPts val="0"/>
              </a:spcAft>
              <a:buSzPts val="1400"/>
              <a:buNone/>
            </a:pPr>
            <a:endParaRPr dirty="0"/>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98919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Today, we will learn about the term</a:t>
            </a:r>
            <a:r>
              <a:rPr lang="en-US"/>
              <a:t>, moon.</a:t>
            </a:r>
            <a:endParaRPr dirty="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a:t>
            </a:r>
            <a:r>
              <a:rPr lang="en-US" u="sng" dirty="0"/>
              <a:t>           </a:t>
            </a:r>
            <a:r>
              <a:rPr lang="en-US" dirty="0"/>
              <a:t>.</a:t>
            </a:r>
            <a:endParaRPr b="0"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5888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a:t>
            </a:r>
            <a:r>
              <a:rPr lang="en-US" b="1" u="sng" dirty="0"/>
              <a:t>sun</a:t>
            </a:r>
            <a:r>
              <a:rPr lang="en-US" dirty="0"/>
              <a:t>.</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023525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kern="1200" dirty="0">
                <a:solidFill>
                  <a:schemeClr val="tx1">
                    <a:lumMod val="85000"/>
                    <a:lumOff val="15000"/>
                  </a:schemeClr>
                </a:solidFill>
                <a:latin typeface="+mj-lt"/>
                <a:ea typeface="+mj-ea"/>
                <a:cs typeface="+mj-cs"/>
                <a:sym typeface="Calibri"/>
              </a:rPr>
              <a:t>What is a rotation?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strike="noStrike" kern="1200" cap="none" dirty="0">
              <a:solidFill>
                <a:schemeClr val="tx1">
                  <a:lumMod val="85000"/>
                  <a:lumOff val="15000"/>
                </a:schemeClr>
              </a:solidFill>
              <a:latin typeface="+mj-lt"/>
              <a:ea typeface="+mj-ea"/>
              <a:cs typeface="+mj-cs"/>
              <a:sym typeface="Arial"/>
            </a:endParaRPr>
          </a:p>
          <a:p>
            <a:pPr marL="0" marR="0" lvl="0" indent="0" algn="l" rtl="0">
              <a:lnSpc>
                <a:spcPct val="100000"/>
              </a:lnSpc>
              <a:spcBef>
                <a:spcPts val="0"/>
              </a:spcBef>
              <a:spcAft>
                <a:spcPts val="0"/>
              </a:spcAft>
              <a:buClr>
                <a:schemeClr val="dk1"/>
              </a:buClr>
              <a:buSzPts val="1200"/>
              <a:buFont typeface="Calibri"/>
              <a:buNone/>
            </a:pP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185612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our new term, moon.</a:t>
            </a:r>
            <a:endParaRPr dirty="0"/>
          </a:p>
        </p:txBody>
      </p:sp>
      <p:sp>
        <p:nvSpPr>
          <p:cNvPr id="256" name="Google Shape;25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Clr>
                <a:schemeClr val="dk1"/>
              </a:buClr>
              <a:buSzPts val="3200"/>
              <a:buNone/>
            </a:pPr>
            <a:r>
              <a:rPr lang="en-US" sz="1200" b="1" u="sng" dirty="0">
                <a:solidFill>
                  <a:schemeClr val="bg1"/>
                </a:solidFill>
                <a:latin typeface="Calibri Light" panose="020F0302020204030204" pitchFamily="34" charset="0"/>
                <a:cs typeface="Calibri Light" panose="020F0302020204030204" pitchFamily="34" charset="0"/>
              </a:rPr>
              <a:t>Moon</a:t>
            </a:r>
            <a:r>
              <a:rPr lang="en-US" sz="1200" dirty="0">
                <a:solidFill>
                  <a:schemeClr val="bg1"/>
                </a:solidFill>
                <a:latin typeface="Calibri Light" panose="020F0302020204030204" pitchFamily="34" charset="0"/>
                <a:cs typeface="Calibri Light" panose="020F0302020204030204" pitchFamily="34" charset="0"/>
              </a:rPr>
              <a:t>: a natural object that goes around a planet</a:t>
            </a:r>
          </a:p>
          <a:p>
            <a:pPr marL="0" lvl="0" indent="0" algn="l" rtl="0">
              <a:lnSpc>
                <a:spcPct val="100000"/>
              </a:lnSpc>
              <a:spcBef>
                <a:spcPts val="0"/>
              </a:spcBef>
              <a:spcAft>
                <a:spcPts val="0"/>
              </a:spcAft>
              <a:buSzPts val="1400"/>
              <a:buNone/>
            </a:pPr>
            <a:endParaRPr dirty="0"/>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3" name="Google Shape;27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bff74d4ed_0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dbff74d4ed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 moon? </a:t>
            </a:r>
            <a:endParaRPr dirty="0"/>
          </a:p>
          <a:p>
            <a:pPr marL="0" lvl="0" indent="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Clr>
                <a:schemeClr val="dk1"/>
              </a:buClr>
              <a:buSzPts val="1200"/>
              <a:buFont typeface="Calibri"/>
              <a:buNone/>
            </a:pPr>
            <a:r>
              <a:rPr lang="en-US" dirty="0"/>
              <a:t>[</a:t>
            </a:r>
            <a:r>
              <a:rPr lang="en-US" b="0" dirty="0"/>
              <a:t>A moon is a natural object that goes around a planet and reflects light from the sun.]</a:t>
            </a:r>
            <a:endParaRPr dirty="0"/>
          </a:p>
        </p:txBody>
      </p:sp>
      <p:sp>
        <p:nvSpPr>
          <p:cNvPr id="248" name="Google Shape;248;gdbff74d4ed_0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7" name="Google Shape;28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Moons are much smaller than planets and do not produce their own light but instead reflect the light of the sun.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8127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Moons play a crucial role in the solar system, influencing tides on their parent planets.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543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a:t>
            </a:r>
            <a:r>
              <a:rPr lang="en-US" b="1" dirty="0"/>
              <a:t>: </a:t>
            </a:r>
            <a:r>
              <a:rPr lang="en-US" sz="1200" b="1" i="0" dirty="0">
                <a:solidFill>
                  <a:schemeClr val="bg1"/>
                </a:solidFill>
                <a:effectLst/>
                <a:latin typeface="Calibri" panose="020F0502020204030204" pitchFamily="34" charset="0"/>
                <a:cs typeface="Calibri" panose="020F0502020204030204" pitchFamily="34" charset="0"/>
              </a:rPr>
              <a:t>How does the moon's presence in the night sky affect the Earth, our daily activities, and the behavior of living things?</a:t>
            </a:r>
            <a:endParaRPr lang="en-US" sz="1200" b="1" kern="1200" dirty="0">
              <a:solidFill>
                <a:srgbClr val="FFFFFF"/>
              </a:solidFill>
              <a:latin typeface="Calibri" panose="020F0502020204030204" pitchFamily="34" charset="0"/>
              <a:ea typeface="+mn-ea"/>
              <a:cs typeface="Calibri" panose="020F0502020204030204" pitchFamily="34" charset="0"/>
              <a:sym typeface="Calibri"/>
            </a:endParaRP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kern="1200" dirty="0">
                <a:solidFill>
                  <a:schemeClr val="tx1"/>
                </a:solidFill>
                <a:effectLst/>
                <a:latin typeface="Calibri" panose="020F0502020204030204" pitchFamily="34" charset="0"/>
                <a:ea typeface="+mn-ea"/>
                <a:cs typeface="Calibri" panose="020F0502020204030204" pitchFamily="34" charset="0"/>
              </a:rPr>
              <a:t>Some moons have unique features like craters, mountains, and even atmospheres. </a:t>
            </a:r>
            <a:endParaRPr lang="en-US" b="0" i="0" dirty="0">
              <a:solidFill>
                <a:srgbClr val="000000"/>
              </a:solidFill>
              <a:effectLst/>
              <a:latin typeface="Inter"/>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rgbClr val="FFFFFF"/>
                </a:solidFill>
                <a:effectLst/>
                <a:latin typeface="Calibri" panose="020F0502020204030204" pitchFamily="34" charset="0"/>
                <a:ea typeface="+mn-ea"/>
                <a:cs typeface="Calibri" panose="020F0502020204030204" pitchFamily="34" charset="0"/>
              </a:rPr>
              <a:t>They come in different sizes and are made up of various materials.</a:t>
            </a:r>
            <a:endParaRPr lang="en-US" sz="1200" kern="1200" dirty="0">
              <a:solidFill>
                <a:srgbClr val="FFFFFF"/>
              </a:solidFill>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5811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0" name="Google Shape;31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Moons are much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 than planets and do not produce their own light but instead reflect the light of the sun.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475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Moons are much </a:t>
            </a:r>
            <a:r>
              <a:rPr lang="en-US" sz="1200" b="1" i="0" u="sng" kern="1200" dirty="0">
                <a:solidFill>
                  <a:schemeClr val="tx1"/>
                </a:solidFill>
                <a:effectLst/>
                <a:latin typeface="Calibri" panose="020F0502020204030204" pitchFamily="34" charset="0"/>
                <a:ea typeface="+mn-ea"/>
                <a:cs typeface="Calibri" panose="020F0502020204030204" pitchFamily="34" charset="0"/>
              </a:rPr>
              <a:t>smaller</a:t>
            </a:r>
            <a:r>
              <a:rPr lang="en-US" sz="1200" b="0" i="0" kern="1200" dirty="0">
                <a:solidFill>
                  <a:schemeClr val="tx1"/>
                </a:solidFill>
                <a:effectLst/>
                <a:latin typeface="Calibri" panose="020F0502020204030204" pitchFamily="34" charset="0"/>
                <a:ea typeface="+mn-ea"/>
                <a:cs typeface="Calibri" panose="020F0502020204030204" pitchFamily="34" charset="0"/>
              </a:rPr>
              <a:t> than planets and do not produce their own light but instead reflect the light of the sun.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808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u="sng" kern="1200" dirty="0">
                <a:solidFill>
                  <a:schemeClr val="tx1"/>
                </a:solidFill>
                <a:latin typeface="Calibri" panose="020F0502020204030204" pitchFamily="34" charset="0"/>
                <a:ea typeface="+mj-ea"/>
                <a:cs typeface="Calibri" panose="020F0502020204030204" pitchFamily="34" charset="0"/>
              </a:rPr>
              <a:t>True or False</a:t>
            </a:r>
            <a:r>
              <a:rPr lang="en-US" sz="1200" kern="1200" dirty="0">
                <a:solidFill>
                  <a:schemeClr val="tx1"/>
                </a:solidFill>
                <a:latin typeface="Calibri" panose="020F0502020204030204" pitchFamily="34" charset="0"/>
                <a:ea typeface="+mj-ea"/>
                <a:cs typeface="Calibri" panose="020F0502020204030204" pitchFamily="34" charset="0"/>
              </a:rPr>
              <a:t>: All moons are made up of the exact same materials and are the exact same size. </a:t>
            </a:r>
          </a:p>
          <a:p>
            <a:pPr algn="l"/>
            <a:endParaRPr lang="en-US" sz="1200" kern="1200" dirty="0">
              <a:solidFill>
                <a:schemeClr val="tx1"/>
              </a:solidFill>
              <a:latin typeface="Calibri" panose="020F0502020204030204" pitchFamily="34" charset="0"/>
              <a:ea typeface="+mj-ea"/>
              <a:cs typeface="Calibri" panose="020F0502020204030204" pitchFamily="34" charset="0"/>
            </a:endParaRPr>
          </a:p>
          <a:p>
            <a:pPr algn="l"/>
            <a:r>
              <a:rPr lang="en-US" sz="1200" b="0" i="0" kern="1200" dirty="0">
                <a:solidFill>
                  <a:srgbClr val="000000"/>
                </a:solidFill>
                <a:effectLst/>
                <a:latin typeface="Inter"/>
                <a:ea typeface="+mj-ea"/>
                <a:cs typeface="Calibri" panose="020F0502020204030204" pitchFamily="34" charset="0"/>
              </a:rPr>
              <a:t>[False]</a:t>
            </a:r>
            <a:endParaRPr lang="en-US" b="0" i="0" dirty="0">
              <a:solidFill>
                <a:srgbClr val="000000"/>
              </a:solidFill>
              <a:effectLst/>
              <a:latin typeface="Inter"/>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021269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pPr>
            <a:r>
              <a:rPr lang="en-US" sz="1200" b="1" u="sng" kern="1200" dirty="0">
                <a:solidFill>
                  <a:schemeClr val="tx1"/>
                </a:solidFill>
                <a:latin typeface="Calibri" panose="020F0502020204030204" pitchFamily="34" charset="0"/>
                <a:ea typeface="+mj-ea"/>
                <a:cs typeface="Calibri" panose="020F0502020204030204" pitchFamily="34" charset="0"/>
              </a:rPr>
              <a:t>False </a:t>
            </a:r>
            <a:r>
              <a:rPr lang="en-US" sz="1200" kern="1200" dirty="0">
                <a:solidFill>
                  <a:schemeClr val="tx1"/>
                </a:solidFill>
                <a:latin typeface="Calibri" panose="020F0502020204030204" pitchFamily="34" charset="0"/>
                <a:ea typeface="+mj-ea"/>
                <a:cs typeface="Calibri" panose="020F0502020204030204" pitchFamily="34" charset="0"/>
              </a:rPr>
              <a:t>: </a:t>
            </a:r>
            <a:r>
              <a:rPr lang="en-US" sz="1200" b="0" i="0" kern="1200" dirty="0">
                <a:solidFill>
                  <a:srgbClr val="FFFFFF"/>
                </a:solidFill>
                <a:effectLst/>
                <a:latin typeface="Calibri" panose="020F0502020204030204" pitchFamily="34" charset="0"/>
                <a:ea typeface="+mn-ea"/>
                <a:cs typeface="Calibri" panose="020F0502020204030204" pitchFamily="34" charset="0"/>
              </a:rPr>
              <a:t>Moons come in various sizes and are made up of different materials.</a:t>
            </a:r>
            <a:endParaRPr lang="en-US" sz="1200" kern="1200" dirty="0">
              <a:solidFill>
                <a:srgbClr val="FFFFFF"/>
              </a:solidFill>
              <a:latin typeface="Calibri" panose="020F0502020204030204" pitchFamily="34" charset="0"/>
              <a:ea typeface="+mn-ea"/>
              <a:cs typeface="Calibri" panose="020F0502020204030204" pitchFamily="34" charset="0"/>
            </a:endParaRPr>
          </a:p>
          <a:p>
            <a:pPr algn="l"/>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42196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bff74d4ed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bff74d4ed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revolution</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not only introduce an example of the term but also include images to go along with it, this is a great way to help students make connections.</a:t>
            </a:r>
            <a:endParaRPr/>
          </a:p>
        </p:txBody>
      </p:sp>
      <p:sp>
        <p:nvSpPr>
          <p:cNvPr id="348" name="Google Shape;348;gdbff74d4ed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Bef>
                <a:spcPct val="0"/>
              </a:spcBef>
              <a:spcAft>
                <a:spcPts val="600"/>
              </a:spcAft>
            </a:pPr>
            <a:r>
              <a:rPr lang="en-US" sz="1200" kern="1200" dirty="0">
                <a:solidFill>
                  <a:srgbClr val="FFFFFF"/>
                </a:solidFill>
                <a:latin typeface="+mj-lt"/>
                <a:ea typeface="+mj-ea"/>
                <a:cs typeface="+mj-cs"/>
              </a:rPr>
              <a:t>Titan is an example of a moon. It is the largest of Saturn’s 145 moons.</a:t>
            </a:r>
          </a:p>
          <a:p>
            <a:endParaRPr lang="en-US" dirty="0"/>
          </a:p>
          <a:p>
            <a:r>
              <a:rPr lang="en-US" dirty="0"/>
              <a:t>145 moons as of May 2023, source: https://</a:t>
            </a:r>
            <a:r>
              <a:rPr lang="en-US" dirty="0" err="1"/>
              <a:t>www.space.com</a:t>
            </a:r>
            <a:r>
              <a:rPr lang="en-US" dirty="0"/>
              <a:t>/20812-saturn-moons.html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644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Callisto is another example of a moon. It is the second largest of Jupiter’s 95 moons. </a:t>
            </a:r>
          </a:p>
          <a:p>
            <a:endParaRPr lang="en-US" dirty="0"/>
          </a:p>
          <a:p>
            <a:r>
              <a:rPr lang="en-US" dirty="0"/>
              <a:t>95 moons as of February, 2024. Source: https://</a:t>
            </a:r>
            <a:r>
              <a:rPr lang="en-US" dirty="0" err="1"/>
              <a:t>science.nasa.gov</a:t>
            </a:r>
            <a:r>
              <a:rPr lang="en-US" dirty="0"/>
              <a:t>/</a:t>
            </a:r>
            <a:r>
              <a:rPr lang="en-US" dirty="0" err="1"/>
              <a:t>jupiter</a:t>
            </a:r>
            <a:r>
              <a:rPr lang="en-US" dirty="0"/>
              <a:t>/moons/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266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bff74d4ed_1_1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bff74d4ed_1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Materials needed:</a:t>
            </a:r>
          </a:p>
          <a:p>
            <a:pPr algn="l">
              <a:buFont typeface="+mj-lt"/>
              <a:buAutoNum type="arabicPeriod"/>
            </a:pPr>
            <a:r>
              <a:rPr lang="en-US" b="0" i="0" dirty="0">
                <a:solidFill>
                  <a:srgbClr val="000000"/>
                </a:solidFill>
                <a:effectLst/>
                <a:latin typeface="Söhne"/>
              </a:rPr>
              <a:t>Flashlight</a:t>
            </a:r>
          </a:p>
          <a:p>
            <a:pPr algn="l">
              <a:buFont typeface="+mj-lt"/>
              <a:buAutoNum type="arabicPeriod"/>
            </a:pPr>
            <a:r>
              <a:rPr lang="en-US" b="0" i="0" dirty="0">
                <a:solidFill>
                  <a:srgbClr val="000000"/>
                </a:solidFill>
                <a:effectLst/>
                <a:latin typeface="Söhne"/>
              </a:rPr>
              <a:t>Small ball (tennis ball or Styrofoam ball)</a:t>
            </a:r>
          </a:p>
          <a:p>
            <a:pPr algn="l"/>
            <a:r>
              <a:rPr lang="en-US" b="0" i="0" dirty="0">
                <a:solidFill>
                  <a:srgbClr val="000000"/>
                </a:solidFill>
                <a:effectLst/>
                <a:latin typeface="Söhne"/>
              </a:rPr>
              <a:t>Procedure:</a:t>
            </a:r>
          </a:p>
          <a:p>
            <a:pPr algn="l">
              <a:buFont typeface="+mj-lt"/>
              <a:buAutoNum type="arabicPeriod"/>
            </a:pPr>
            <a:r>
              <a:rPr lang="en-US" b="0" i="0" dirty="0">
                <a:solidFill>
                  <a:srgbClr val="000000"/>
                </a:solidFill>
                <a:effectLst/>
                <a:latin typeface="Söhne"/>
              </a:rPr>
              <a:t>Begin by explaining the roles of the Sun, Earth, and Moon in the solar system. Emphasize that the Moon orbits around the Earth.</a:t>
            </a:r>
          </a:p>
          <a:p>
            <a:pPr algn="l">
              <a:buFont typeface="+mj-lt"/>
              <a:buAutoNum type="arabicPeriod"/>
            </a:pPr>
            <a:r>
              <a:rPr lang="en-US" b="0" i="0" dirty="0">
                <a:solidFill>
                  <a:srgbClr val="000000"/>
                </a:solidFill>
                <a:effectLst/>
                <a:latin typeface="Söhne"/>
              </a:rPr>
              <a:t>Turn off the classroom lights to create a dim environment resembling space.</a:t>
            </a:r>
          </a:p>
          <a:p>
            <a:pPr algn="l">
              <a:buFont typeface="+mj-lt"/>
              <a:buAutoNum type="arabicPeriod"/>
            </a:pPr>
            <a:r>
              <a:rPr lang="en-US" b="0" i="0" dirty="0">
                <a:solidFill>
                  <a:srgbClr val="000000"/>
                </a:solidFill>
                <a:effectLst/>
                <a:latin typeface="Söhne"/>
              </a:rPr>
              <a:t>Hold the flashlight in your hand and turn it on to represent the Sun. Hold it stationary in the center of the room or at one end of the room.</a:t>
            </a:r>
          </a:p>
          <a:p>
            <a:pPr algn="l">
              <a:buFont typeface="+mj-lt"/>
              <a:buAutoNum type="arabicPeriod"/>
            </a:pPr>
            <a:r>
              <a:rPr lang="en-US" b="0" i="0" dirty="0">
                <a:solidFill>
                  <a:srgbClr val="000000"/>
                </a:solidFill>
                <a:effectLst/>
                <a:latin typeface="Söhne"/>
              </a:rPr>
              <a:t>Give a small ball to one student, representing the Moon. Ask the student to stand at a distance from the flashlight.</a:t>
            </a:r>
          </a:p>
          <a:p>
            <a:pPr algn="l">
              <a:buFont typeface="+mj-lt"/>
              <a:buAutoNum type="arabicPeriod"/>
            </a:pPr>
            <a:r>
              <a:rPr lang="en-US" b="0" i="0" dirty="0">
                <a:solidFill>
                  <a:srgbClr val="000000"/>
                </a:solidFill>
                <a:effectLst/>
                <a:latin typeface="Söhne"/>
              </a:rPr>
              <a:t>Instruct the student to slowly move around the flashlight while keeping the ball facing the flashlight. This represents the Moon orbiting the Earth.</a:t>
            </a:r>
          </a:p>
          <a:p>
            <a:pPr algn="l">
              <a:buFont typeface="+mj-lt"/>
              <a:buAutoNum type="arabicPeriod"/>
            </a:pPr>
            <a:r>
              <a:rPr lang="en-US" b="0" i="0" dirty="0">
                <a:solidFill>
                  <a:srgbClr val="000000"/>
                </a:solidFill>
                <a:effectLst/>
                <a:latin typeface="Söhne"/>
              </a:rPr>
              <a:t>While the student is moving, explain that the Moon takes about 27.3 days to complete one orbit around the Earth.</a:t>
            </a:r>
          </a:p>
          <a:p>
            <a:pPr algn="l">
              <a:buFont typeface="+mj-lt"/>
              <a:buAutoNum type="arabicPeriod"/>
            </a:pPr>
            <a:r>
              <a:rPr lang="en-US" b="0" i="0" dirty="0">
                <a:solidFill>
                  <a:srgbClr val="000000"/>
                </a:solidFill>
                <a:effectLst/>
                <a:latin typeface="Söhne"/>
              </a:rPr>
              <a:t>Emphasize that as the Moon orbits, different portions of it are illuminated by the Sun, creating the phases of the Moon.</a:t>
            </a:r>
          </a:p>
          <a:p>
            <a:pPr algn="l">
              <a:buFont typeface="+mj-lt"/>
              <a:buAutoNum type="arabicPeriod"/>
            </a:pPr>
            <a:r>
              <a:rPr lang="en-US" b="0" i="0" dirty="0">
                <a:solidFill>
                  <a:srgbClr val="000000"/>
                </a:solidFill>
                <a:effectLst/>
                <a:latin typeface="Söhne"/>
              </a:rPr>
              <a:t>Demonstrate different moon phases by adjusting the position of the ball relative to the light source. For example, show a full moon when the ball is on the opposite side of the flashlight from the Earth.</a:t>
            </a:r>
          </a:p>
          <a:p>
            <a:pPr algn="l">
              <a:buFont typeface="+mj-lt"/>
              <a:buAutoNum type="arabicPeriod"/>
            </a:pPr>
            <a:r>
              <a:rPr lang="en-US" b="0" i="0" dirty="0">
                <a:solidFill>
                  <a:srgbClr val="000000"/>
                </a:solidFill>
                <a:effectLst/>
                <a:latin typeface="Söhne"/>
              </a:rPr>
              <a:t>Allow other students to take turns being the Moon and orbiting around the "Earth" with the flashlight.</a:t>
            </a:r>
          </a:p>
          <a:p>
            <a:pPr algn="l">
              <a:buFont typeface="+mj-lt"/>
              <a:buAutoNum type="arabicPeriod"/>
            </a:pPr>
            <a:r>
              <a:rPr lang="en-US" b="0" i="0" dirty="0">
                <a:solidFill>
                  <a:srgbClr val="000000"/>
                </a:solidFill>
                <a:effectLst/>
                <a:latin typeface="Söhne"/>
              </a:rPr>
              <a:t>Conclude by summarizing the key points and reinforcing the idea that moons are natural objects that orbit planets in the solar system.</a:t>
            </a:r>
          </a:p>
          <a:p>
            <a:pPr algn="l"/>
            <a:br>
              <a:rPr lang="en-US" b="0" i="0" dirty="0">
                <a:solidFill>
                  <a:srgbClr val="000000"/>
                </a:solidFill>
                <a:effectLst/>
                <a:latin typeface="Inter"/>
              </a:rPr>
            </a:br>
            <a:endParaRPr lang="en-US" b="0" i="0" dirty="0">
              <a:solidFill>
                <a:srgbClr val="000000"/>
              </a:solidFill>
              <a:effectLst/>
              <a:latin typeface="Inter"/>
            </a:endParaRPr>
          </a:p>
        </p:txBody>
      </p:sp>
      <p:sp>
        <p:nvSpPr>
          <p:cNvPr id="134" name="Google Shape;134;gdbff74d4ed_1_1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bff74d4e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dbff74d4ed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revolution</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Take a moment to explicitly distinguish between the similarities of the non-examples and the vocabulary term you were covering today. This helped students resolve any misconceptions they may have.</a:t>
            </a:r>
            <a:endParaRPr/>
          </a:p>
        </p:txBody>
      </p:sp>
      <p:sp>
        <p:nvSpPr>
          <p:cNvPr id="371" name="Google Shape;371;gdbff74d4ed_1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ff74d4ed_1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lnSpc>
                <a:spcPct val="90000"/>
              </a:lnSpc>
              <a:spcBef>
                <a:spcPts val="0"/>
              </a:spcBef>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The sun is </a:t>
            </a:r>
            <a:r>
              <a:rPr lang="en-US" sz="1200" b="1" i="0" kern="1200" dirty="0">
                <a:solidFill>
                  <a:schemeClr val="tx1"/>
                </a:solidFill>
                <a:effectLst/>
                <a:latin typeface="Calibri" panose="020F0502020204030204" pitchFamily="34" charset="0"/>
                <a:ea typeface="+mn-ea"/>
                <a:cs typeface="Calibri" panose="020F0502020204030204" pitchFamily="34" charset="0"/>
              </a:rPr>
              <a:t>NOT</a:t>
            </a:r>
            <a:r>
              <a:rPr lang="en-US" sz="1200" b="0" i="0" kern="1200" dirty="0">
                <a:solidFill>
                  <a:schemeClr val="tx1"/>
                </a:solidFill>
                <a:effectLst/>
                <a:latin typeface="Calibri" panose="020F0502020204030204" pitchFamily="34" charset="0"/>
                <a:ea typeface="+mn-ea"/>
                <a:cs typeface="Calibri" panose="020F0502020204030204" pitchFamily="34" charset="0"/>
              </a:rPr>
              <a:t> an example of a moon. The sun is a hot, bright star that is the center of our solar system.</a:t>
            </a:r>
            <a:endParaRPr lang="en-US" sz="1200" kern="1200" dirty="0">
              <a:solidFill>
                <a:schemeClr val="tx1"/>
              </a:solidFill>
              <a:latin typeface="Calibri" panose="020F0502020204030204" pitchFamily="34" charset="0"/>
              <a:ea typeface="+mn-ea"/>
              <a:cs typeface="Calibri" panose="020F0502020204030204" pitchFamily="34" charset="0"/>
            </a:endParaRPr>
          </a:p>
        </p:txBody>
      </p:sp>
      <p:sp>
        <p:nvSpPr>
          <p:cNvPr id="363" name="Google Shape;363;gdbff74d4ed_1_3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dbff74d4ed_1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dbff74d4ed_1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A meteor is also </a:t>
            </a:r>
            <a:r>
              <a:rPr lang="en-US" sz="1200" b="1" i="0" kern="1200" dirty="0">
                <a:solidFill>
                  <a:schemeClr val="tx1"/>
                </a:solidFill>
                <a:effectLst/>
                <a:latin typeface="Calibri" panose="020F0502020204030204" pitchFamily="34" charset="0"/>
                <a:ea typeface="+mn-ea"/>
                <a:cs typeface="Calibri" panose="020F0502020204030204" pitchFamily="34" charset="0"/>
              </a:rPr>
              <a:t>NOT</a:t>
            </a:r>
            <a:r>
              <a:rPr lang="en-US" sz="1200" b="0" i="0" kern="1200" dirty="0">
                <a:solidFill>
                  <a:schemeClr val="tx1"/>
                </a:solidFill>
                <a:effectLst/>
                <a:latin typeface="Calibri" panose="020F0502020204030204" pitchFamily="34" charset="0"/>
                <a:ea typeface="+mn-ea"/>
                <a:cs typeface="Calibri" panose="020F0502020204030204" pitchFamily="34" charset="0"/>
              </a:rPr>
              <a:t> an example of a moon. A meteor is a small celestial body that enters the Earth's atmosphere and burns up due to resistance with the air. In contrast, a moon is a natural object that goes around a planet. Moons are much larger than meteors.</a:t>
            </a:r>
          </a:p>
        </p:txBody>
      </p:sp>
      <p:sp>
        <p:nvSpPr>
          <p:cNvPr id="378" name="Google Shape;378;gdbff74d4ed_1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bff74d4ed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bff74d4ed_1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6" name="Google Shape;386;gdbff74d4ed_1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meteors and the sun </a:t>
            </a:r>
            <a:r>
              <a:rPr lang="en-US" sz="1200" b="1" i="0" u="none" strike="noStrike" cap="none" dirty="0">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examples of a moon?</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sz="1200" b="0" i="0" kern="1200" dirty="0">
                <a:solidFill>
                  <a:schemeClr val="tx1"/>
                </a:solidFill>
                <a:effectLst/>
                <a:latin typeface="Calibri" panose="020F0502020204030204" pitchFamily="34" charset="0"/>
                <a:ea typeface="+mn-ea"/>
                <a:cs typeface="Calibri" panose="020F0502020204030204" pitchFamily="34" charset="0"/>
              </a:rPr>
              <a:t>A meteor is a small celestial body that enters the Earth's atmosphere and burns up due to resistance with the air</a:t>
            </a:r>
            <a:r>
              <a:rPr lang="en-US" sz="1200" kern="1200" dirty="0">
                <a:solidFill>
                  <a:schemeClr val="tx1"/>
                </a:solidFill>
                <a:latin typeface="Calibri" panose="020F0502020204030204" pitchFamily="34" charset="0"/>
                <a:ea typeface="+mn-ea"/>
                <a:cs typeface="Calibri" panose="020F0502020204030204" pitchFamily="34" charset="0"/>
              </a:rPr>
              <a:t>. The sun is a hot, bright star that is the center of our solar system. Celestial bodies go around the sun, while moons go around other celestial bodies (planets).] </a:t>
            </a:r>
            <a:endParaRPr dirty="0"/>
          </a:p>
        </p:txBody>
      </p:sp>
      <p:sp>
        <p:nvSpPr>
          <p:cNvPr id="470" name="Google Shape;47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3863971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Clr>
                <a:schemeClr val="dk1"/>
              </a:buClr>
              <a:buSzPts val="3200"/>
              <a:buNone/>
            </a:pPr>
            <a:r>
              <a:rPr lang="en-US" sz="1200" b="1" u="sng" dirty="0">
                <a:solidFill>
                  <a:schemeClr val="bg1"/>
                </a:solidFill>
                <a:latin typeface="Calibri Light" panose="020F0302020204030204" pitchFamily="34" charset="0"/>
                <a:cs typeface="Calibri Light" panose="020F0302020204030204" pitchFamily="34" charset="0"/>
              </a:rPr>
              <a:t>Moon</a:t>
            </a:r>
            <a:r>
              <a:rPr lang="en-US" sz="1200" dirty="0">
                <a:solidFill>
                  <a:schemeClr val="bg1"/>
                </a:solidFill>
                <a:latin typeface="Calibri Light" panose="020F0302020204030204" pitchFamily="34" charset="0"/>
                <a:cs typeface="Calibri Light" panose="020F0302020204030204" pitchFamily="34" charset="0"/>
              </a:rPr>
              <a:t>: a natural object that goes around a planet</a:t>
            </a:r>
          </a:p>
          <a:p>
            <a:pPr marL="0" lvl="0" indent="0" algn="l" rtl="0">
              <a:lnSpc>
                <a:spcPct val="100000"/>
              </a:lnSpc>
              <a:spcBef>
                <a:spcPts val="0"/>
              </a:spcBef>
              <a:spcAft>
                <a:spcPts val="0"/>
              </a:spcAft>
              <a:buSzPts val="1400"/>
              <a:buNone/>
            </a:pPr>
            <a:endParaRPr dirty="0"/>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3895071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thermometer</a:t>
            </a:r>
            <a:r>
              <a:rPr lang="en-US">
                <a:solidFill>
                  <a:srgbClr val="242424"/>
                </a:solidFill>
              </a:rPr>
              <a:t>. </a:t>
            </a:r>
            <a:endParaRPr/>
          </a:p>
        </p:txBody>
      </p:sp>
      <p:sp>
        <p:nvSpPr>
          <p:cNvPr id="508" name="Google Shape;50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400" dirty="0"/>
              <a:t>To complete the Frayer model,</a:t>
            </a:r>
            <a:r>
              <a:rPr lang="en-US" sz="1400" dirty="0">
                <a:solidFill>
                  <a:srgbClr val="242424"/>
                </a:solidFill>
              </a:rPr>
              <a:t> we will choose from four choices the correct picture, definition, example, and response to the question, “</a:t>
            </a:r>
            <a:r>
              <a:rPr lang="en-US" sz="1400" i="1" dirty="0">
                <a:latin typeface="Calibri Light" panose="020F0302020204030204" pitchFamily="34" charset="0"/>
                <a:cs typeface="Calibri Light" panose="020F0302020204030204" pitchFamily="34" charset="0"/>
              </a:rPr>
              <a:t>How does the moon impact my life</a:t>
            </a:r>
            <a:r>
              <a:rPr lang="en-US" sz="1400" dirty="0">
                <a:solidFill>
                  <a:srgbClr val="242424"/>
                </a:solidFill>
              </a:rPr>
              <a:t>?”</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 </a:t>
            </a:r>
            <a:r>
              <a:rPr lang="en-US" sz="1400" b="1" dirty="0"/>
              <a:t>moon.</a:t>
            </a:r>
            <a:endParaRPr sz="14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Click on the one correct picture of </a:t>
            </a:r>
            <a:r>
              <a:rPr lang="en-US" sz="1200" b="0" dirty="0">
                <a:solidFill>
                  <a:schemeClr val="dk1"/>
                </a:solidFill>
                <a:latin typeface="Calibri"/>
                <a:ea typeface="Calibri"/>
                <a:cs typeface="Calibri"/>
                <a:sym typeface="Calibri"/>
              </a:rPr>
              <a:t>the </a:t>
            </a:r>
            <a:r>
              <a:rPr lang="en-US" sz="1200" b="1" dirty="0">
                <a:solidFill>
                  <a:schemeClr val="dk1"/>
                </a:solidFill>
                <a:latin typeface="Calibri"/>
                <a:ea typeface="Calibri"/>
                <a:cs typeface="Calibri"/>
                <a:sym typeface="Calibri"/>
              </a:rPr>
              <a:t>moon</a:t>
            </a:r>
            <a:r>
              <a:rPr lang="en-US" sz="1200" b="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2156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bff74d4ed_1_1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bff74d4ed_1_1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By providing a lot of opportunities to respond throughout demonstration you helped ensured that your students are grasping this new content.</a:t>
            </a:r>
            <a:endParaRPr/>
          </a:p>
        </p:txBody>
      </p:sp>
      <p:sp>
        <p:nvSpPr>
          <p:cNvPr id="143" name="Google Shape;143;gdbff74d4ed_1_1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This is a picture of a moon</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698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solidFill>
                  <a:schemeClr val="dk1"/>
                </a:solidFill>
              </a:rPr>
              <a:t>Here is the Frayer Model filled in with a picture of the </a:t>
            </a:r>
            <a:r>
              <a:rPr lang="en-US" sz="1400" b="1" dirty="0">
                <a:solidFill>
                  <a:schemeClr val="dk1"/>
                </a:solidFill>
              </a:rPr>
              <a:t>moon.</a:t>
            </a:r>
            <a:endParaRPr lang="en-US" sz="1200" b="1"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23847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Choose the correct definition of a </a:t>
            </a:r>
            <a:r>
              <a:rPr lang="en-US" sz="1200" b="1" dirty="0">
                <a:solidFill>
                  <a:schemeClr val="dk1"/>
                </a:solidFill>
                <a:latin typeface="Calibri"/>
                <a:ea typeface="Calibri"/>
                <a:cs typeface="Calibri"/>
                <a:sym typeface="Calibri"/>
              </a:rPr>
              <a:t>moon</a:t>
            </a:r>
            <a:r>
              <a:rPr lang="en-US" sz="1200" dirty="0">
                <a:solidFill>
                  <a:schemeClr val="dk1"/>
                </a:solidFill>
                <a:latin typeface="Calibri"/>
                <a:ea typeface="Calibri"/>
                <a:cs typeface="Calibri"/>
                <a:sym typeface="Calibri"/>
              </a:rPr>
              <a:t> 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3626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You are correct! A moon is a natural object that goes around a planet.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470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400" dirty="0">
                <a:solidFill>
                  <a:schemeClr val="dk1"/>
                </a:solidFill>
              </a:rPr>
              <a:t>Here is the Frayer Model with a picture and the definition filled in for a </a:t>
            </a:r>
            <a:r>
              <a:rPr lang="en-US" sz="1400" b="1" dirty="0">
                <a:solidFill>
                  <a:schemeClr val="dk1"/>
                </a:solidFill>
              </a:rPr>
              <a:t>moon</a:t>
            </a:r>
            <a:r>
              <a:rPr lang="en-US" sz="1400" dirty="0">
                <a:solidFill>
                  <a:schemeClr val="dk1"/>
                </a:solidFill>
              </a:rPr>
              <a:t>: </a:t>
            </a:r>
            <a:r>
              <a:rPr lang="en-US" sz="1200" dirty="0">
                <a:solidFill>
                  <a:schemeClr val="tx1"/>
                </a:solidFill>
                <a:latin typeface="Calibri Light" panose="020F0302020204030204" pitchFamily="34" charset="0"/>
                <a:cs typeface="Calibri Light" panose="020F0302020204030204" pitchFamily="34" charset="0"/>
              </a:rPr>
              <a:t>A natural object that goes around a planet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446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correct example of</a:t>
            </a:r>
            <a:r>
              <a:rPr lang="en-US" sz="1200" b="0" dirty="0">
                <a:solidFill>
                  <a:schemeClr val="dk1"/>
                </a:solidFill>
                <a:latin typeface="Calibri"/>
                <a:ea typeface="Calibri"/>
                <a:cs typeface="Calibri"/>
                <a:sym typeface="Calibri"/>
              </a:rPr>
              <a:t> a </a:t>
            </a:r>
            <a:r>
              <a:rPr lang="en-US" sz="1200" b="1" dirty="0">
                <a:solidFill>
                  <a:schemeClr val="dk1"/>
                </a:solidFill>
                <a:latin typeface="Calibri"/>
                <a:ea typeface="Calibri"/>
                <a:cs typeface="Calibri"/>
                <a:sym typeface="Calibri"/>
              </a:rPr>
              <a:t>moon </a:t>
            </a:r>
            <a:r>
              <a:rPr lang="en-US" sz="1200" dirty="0">
                <a:solidFill>
                  <a:schemeClr val="dk1"/>
                </a:solidFill>
                <a:latin typeface="Calibri"/>
                <a:ea typeface="Calibri"/>
                <a:cs typeface="Calibri"/>
                <a:sym typeface="Calibri"/>
              </a:rPr>
              <a:t>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005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You are correct! An example of a moon is Titan, one of Saturn’s moons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5585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400" dirty="0">
                <a:solidFill>
                  <a:schemeClr val="dk1"/>
                </a:solidFill>
              </a:rPr>
              <a:t>Here is the Frayer Model with a picture, definition, and an example of a </a:t>
            </a:r>
            <a:r>
              <a:rPr lang="en-US" sz="1400" b="1" dirty="0">
                <a:solidFill>
                  <a:schemeClr val="dk1"/>
                </a:solidFill>
              </a:rPr>
              <a:t>moon</a:t>
            </a:r>
            <a:r>
              <a:rPr lang="en-US" sz="1400" dirty="0">
                <a:solidFill>
                  <a:schemeClr val="dk1"/>
                </a:solidFill>
              </a:rPr>
              <a:t>: </a:t>
            </a:r>
            <a:r>
              <a:rPr lang="en-US" sz="1400" dirty="0">
                <a:solidFill>
                  <a:schemeClr val="tx1"/>
                </a:solidFill>
                <a:effectLst/>
                <a:latin typeface="Calibri Light" panose="020F0302020204030204" pitchFamily="34" charset="0"/>
                <a:cs typeface="Calibri Light" panose="020F0302020204030204" pitchFamily="34" charset="0"/>
              </a:rPr>
              <a:t>Titan, one of Saturn’s moons. </a:t>
            </a:r>
            <a:endParaRPr lang="en-US" sz="1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0138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one correct response for “</a:t>
            </a:r>
            <a:r>
              <a:rPr lang="en-US" sz="1200" i="1" dirty="0">
                <a:latin typeface="Calibri Light" panose="020F0302020204030204" pitchFamily="34" charset="0"/>
                <a:cs typeface="Calibri Light" panose="020F0302020204030204" pitchFamily="34" charset="0"/>
              </a:rPr>
              <a:t>How does the moon impact my life</a:t>
            </a:r>
            <a:r>
              <a:rPr lang="en-US" sz="1200" dirty="0">
                <a:solidFill>
                  <a:schemeClr val="dk1"/>
                </a:solidFill>
                <a:latin typeface="Calibri"/>
                <a:ea typeface="Calibri"/>
                <a:cs typeface="Calibri"/>
                <a:sym typeface="Calibri"/>
              </a:rPr>
              <a:t>?” 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358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a:t>
            </a:r>
            <a:r>
              <a:rPr lang="en-US" sz="12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moon influences ocean tides through its gravitational pull. Additionally, the moon's phases and brightness at night can affect your activities and observations on Earth.</a:t>
            </a:r>
            <a:endParaRPr lang="en-US" sz="12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000000"/>
              </a:solidFill>
              <a:effectLs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793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73" name="Google Shape;17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400" dirty="0">
                <a:solidFill>
                  <a:schemeClr val="dk1"/>
                </a:solidFill>
              </a:rPr>
              <a:t>Here is the Frayer Model with a picture, definition, example, and a correct response to “</a:t>
            </a:r>
            <a:r>
              <a:rPr lang="en-US" sz="1400" i="1" dirty="0">
                <a:latin typeface="Calibri Light" panose="020F0302020204030204" pitchFamily="34" charset="0"/>
                <a:cs typeface="Calibri Light" panose="020F0302020204030204" pitchFamily="34" charset="0"/>
              </a:rPr>
              <a:t>How does the moon impact my life</a:t>
            </a:r>
            <a:r>
              <a:rPr lang="en-US" sz="1400" dirty="0">
                <a:solidFill>
                  <a:schemeClr val="dk1"/>
                </a:solidFill>
              </a:rPr>
              <a:t>?”: </a:t>
            </a:r>
            <a:r>
              <a:rPr lang="en-US" sz="1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moon influences ocean tides through its gravitational pull. Additionally, the moon's phases and brightness at night can affect your activities and observations on Earth.</a:t>
            </a:r>
            <a:endParaRPr lang="en-US" sz="1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07010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1554476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Clr>
                <a:schemeClr val="dk1"/>
              </a:buClr>
              <a:buSzPts val="3200"/>
              <a:buNone/>
            </a:pPr>
            <a:r>
              <a:rPr lang="en-US" sz="1200" b="1" u="sng" dirty="0">
                <a:solidFill>
                  <a:schemeClr val="bg1"/>
                </a:solidFill>
                <a:latin typeface="Calibri Light" panose="020F0302020204030204" pitchFamily="34" charset="0"/>
                <a:cs typeface="Calibri Light" panose="020F0302020204030204" pitchFamily="34" charset="0"/>
              </a:rPr>
              <a:t>Moon</a:t>
            </a:r>
            <a:r>
              <a:rPr lang="en-US" sz="1200" dirty="0">
                <a:solidFill>
                  <a:schemeClr val="bg1"/>
                </a:solidFill>
                <a:latin typeface="Calibri Light" panose="020F0302020204030204" pitchFamily="34" charset="0"/>
                <a:cs typeface="Calibri Light" panose="020F0302020204030204" pitchFamily="34" charset="0"/>
              </a:rPr>
              <a:t>: a natural object that goes around a planet</a:t>
            </a:r>
          </a:p>
          <a:p>
            <a:pPr marL="0" lvl="0" indent="0" algn="l" rtl="0">
              <a:lnSpc>
                <a:spcPct val="100000"/>
              </a:lnSpc>
              <a:spcBef>
                <a:spcPts val="0"/>
              </a:spcBef>
              <a:spcAft>
                <a:spcPts val="0"/>
              </a:spcAft>
              <a:buSzPts val="1400"/>
              <a:buNone/>
            </a:pPr>
            <a:endParaRPr dirty="0"/>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4185212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Explicit cue to revisit the big question at the end of the lesson:  </a:t>
            </a:r>
            <a:r>
              <a:rPr lang="en-US" b="0" dirty="0"/>
              <a:t>Okay everyone. Now that we’ve learned the term, let’s reflect once more on our big question.  Was there anything that we predicted earlier that was correct or incorrect? Do you have any new hypotheses to share?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38476678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Click the link above for a simulation to explore our solar system.</a:t>
            </a:r>
            <a:endParaRPr dirty="0"/>
          </a:p>
          <a:p>
            <a:pPr marL="0" marR="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endParaRPr dirty="0"/>
          </a:p>
        </p:txBody>
      </p:sp>
      <p:sp>
        <p:nvSpPr>
          <p:cNvPr id="827" name="Google Shape;82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38" name="Google Shape;83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Celestial: </a:t>
            </a:r>
            <a:r>
              <a:rPr lang="en-US" b="0" i="0" dirty="0">
                <a:solidFill>
                  <a:srgbClr val="0D0D0D"/>
                </a:solidFill>
                <a:effectLst/>
                <a:latin typeface="Söhne"/>
              </a:rPr>
              <a:t>anything in outer space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9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Solar System: </a:t>
            </a:r>
            <a:r>
              <a:rPr lang="en-US" b="0" i="0" dirty="0">
                <a:solidFill>
                  <a:srgbClr val="0D0D0D"/>
                </a:solidFill>
                <a:effectLst/>
                <a:latin typeface="Söhne"/>
              </a:rPr>
              <a:t>a group of planets, moons, and other celestial objects that travel around a star. </a:t>
            </a:r>
          </a:p>
          <a:p>
            <a:endParaRPr lang="en-US" b="0" i="0" dirty="0">
              <a:solidFill>
                <a:srgbClr val="0D0D0D"/>
              </a:solidFill>
              <a:effectLst/>
              <a:latin typeface="Söhne"/>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8434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ff74d4ed_1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lnSpc>
                <a:spcPct val="90000"/>
              </a:lnSpc>
              <a:spcBef>
                <a:spcPts val="0"/>
              </a:spcBef>
              <a:spcAft>
                <a:spcPts val="600"/>
              </a:spcAft>
            </a:pPr>
            <a:r>
              <a:rPr lang="en-US" sz="1200" b="1" i="0" u="sng" kern="1200" dirty="0">
                <a:solidFill>
                  <a:schemeClr val="tx1"/>
                </a:solidFill>
                <a:effectLst/>
                <a:latin typeface="Calibri" panose="020F0502020204030204" pitchFamily="34" charset="0"/>
                <a:ea typeface="+mn-ea"/>
                <a:cs typeface="Calibri" panose="020F0502020204030204" pitchFamily="34" charset="0"/>
              </a:rPr>
              <a:t>Sun</a:t>
            </a:r>
            <a:r>
              <a:rPr lang="en-US" sz="1200" b="0" i="0" kern="1200" dirty="0">
                <a:solidFill>
                  <a:schemeClr val="tx1"/>
                </a:solidFill>
                <a:effectLst/>
                <a:latin typeface="Calibri" panose="020F0502020204030204" pitchFamily="34" charset="0"/>
                <a:ea typeface="+mn-ea"/>
                <a:cs typeface="Calibri" panose="020F0502020204030204" pitchFamily="34" charset="0"/>
              </a:rPr>
              <a:t>: a hot, bright star that is the center of our solar system.</a:t>
            </a:r>
            <a:endParaRPr lang="en-US" sz="1200" kern="1200" dirty="0">
              <a:solidFill>
                <a:schemeClr val="tx1"/>
              </a:solidFill>
              <a:latin typeface="Calibri" panose="020F0502020204030204" pitchFamily="34" charset="0"/>
              <a:ea typeface="+mn-ea"/>
              <a:cs typeface="Calibri" panose="020F0502020204030204" pitchFamily="34" charset="0"/>
            </a:endParaRPr>
          </a:p>
        </p:txBody>
      </p:sp>
      <p:sp>
        <p:nvSpPr>
          <p:cNvPr id="363" name="Google Shape;363;gdbff74d4ed_1_3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429269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hyperlink" Target="https://www.solarsystemscope.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1"/>
          <p:cNvGrpSpPr/>
          <p:nvPr/>
        </p:nvGrpSpPr>
        <p:grpSpPr>
          <a:xfrm>
            <a:off x="1325593" y="297175"/>
            <a:ext cx="6456691" cy="6404395"/>
            <a:chOff x="814636" y="0"/>
            <a:chExt cx="5828917" cy="6404394"/>
          </a:xfrm>
        </p:grpSpPr>
        <p:sp>
          <p:nvSpPr>
            <p:cNvPr id="131" name="Google Shape;131;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2" name="Google Shape;132;p1"/>
            <p:cNvSpPr txBox="1"/>
            <p:nvPr/>
          </p:nvSpPr>
          <p:spPr>
            <a:xfrm>
              <a:off x="1661623" y="68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“Big Idea” Question</a:t>
              </a:r>
              <a:endParaRPr/>
            </a:p>
          </p:txBody>
        </p:sp>
        <p:sp>
          <p:nvSpPr>
            <p:cNvPr id="133" name="Google Shape;133;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4" name="Google Shape;134;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5" name="Google Shape;135;p1"/>
            <p:cNvSpPr txBox="1"/>
            <p:nvPr/>
          </p:nvSpPr>
          <p:spPr>
            <a:xfrm>
              <a:off x="1661623" y="938929"/>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Review Concepts</a:t>
              </a:r>
              <a:endParaRPr/>
            </a:p>
          </p:txBody>
        </p:sp>
        <p:sp>
          <p:nvSpPr>
            <p:cNvPr id="136" name="Google Shape;136;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7" name="Google Shape;137;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8" name="Google Shape;138;p1"/>
            <p:cNvSpPr txBox="1"/>
            <p:nvPr/>
          </p:nvSpPr>
          <p:spPr>
            <a:xfrm>
              <a:off x="1661623" y="1877172"/>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Check-In Questions</a:t>
              </a:r>
              <a:endParaRPr/>
            </a:p>
          </p:txBody>
        </p:sp>
        <p:sp>
          <p:nvSpPr>
            <p:cNvPr id="139" name="Google Shape;139;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0" name="Google Shape;140;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1" name="Google Shape;141;p1"/>
            <p:cNvSpPr txBox="1"/>
            <p:nvPr/>
          </p:nvSpPr>
          <p:spPr>
            <a:xfrm>
              <a:off x="1661623" y="281541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Teacher Engagement</a:t>
              </a:r>
              <a:endParaRPr/>
            </a:p>
          </p:txBody>
        </p:sp>
        <p:sp>
          <p:nvSpPr>
            <p:cNvPr id="142" name="Google Shape;142;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3" name="Google Shape;143;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4" name="Google Shape;144;p1"/>
            <p:cNvSpPr txBox="1"/>
            <p:nvPr/>
          </p:nvSpPr>
          <p:spPr>
            <a:xfrm>
              <a:off x="1873753" y="3753671"/>
              <a:ext cx="4769700" cy="1619100"/>
            </a:xfrm>
            <a:prstGeom prst="rect">
              <a:avLst/>
            </a:prstGeom>
            <a:noFill/>
            <a:ln>
              <a:noFill/>
            </a:ln>
          </p:spPr>
          <p:txBody>
            <a:bodyPr spcFirstLastPara="1" wrap="square" lIns="318600" tIns="106667" rIns="199100" bIns="106667" anchor="t" anchorCtr="0">
              <a:noAutofit/>
            </a:bodyPr>
            <a:lstStyle/>
            <a:p>
              <a:pPr algn="ctr">
                <a:lnSpc>
                  <a:spcPct val="90000"/>
                </a:lnSpc>
                <a:buSzPts val="2100"/>
              </a:pPr>
              <a:r>
                <a:rPr lang="en-US" sz="2800">
                  <a:solidFill>
                    <a:srgbClr val="FFFFFF"/>
                  </a:solidFill>
                  <a:latin typeface="Calibri"/>
                  <a:ea typeface="Calibri"/>
                  <a:cs typeface="Calibri"/>
                  <a:sym typeface="Calibri"/>
                </a:rPr>
                <a:t>Vocabulary</a:t>
              </a:r>
              <a:endParaRPr/>
            </a:p>
            <a:p>
              <a:pPr marL="171446" lvl="1" indent="-171446">
                <a:lnSpc>
                  <a:spcPct val="90000"/>
                </a:lnSpc>
                <a:spcBef>
                  <a:spcPts val="980"/>
                </a:spcBef>
                <a:buClr>
                  <a:srgbClr val="FFFFFF"/>
                </a:buClr>
                <a:buSzPts val="1800"/>
                <a:buFont typeface="Calibri"/>
                <a:buChar char="•"/>
              </a:pPr>
              <a:r>
                <a:rPr lang="en-US" sz="1800">
                  <a:solidFill>
                    <a:srgbClr val="FFFFFF"/>
                  </a:solidFill>
                  <a:latin typeface="Calibri"/>
                  <a:ea typeface="Calibri"/>
                  <a:cs typeface="Calibri"/>
                  <a:sym typeface="Calibri"/>
                </a:rPr>
                <a:t>Student-Friendly Definition</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Examples &amp; Non-Examples</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Frayer Model</a:t>
              </a:r>
              <a:endParaRPr/>
            </a:p>
          </p:txBody>
        </p:sp>
        <p:sp>
          <p:nvSpPr>
            <p:cNvPr id="145" name="Google Shape;145;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6" name="Google Shape;146;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7" name="Google Shape;147;p1"/>
            <p:cNvSpPr txBox="1"/>
            <p:nvPr/>
          </p:nvSpPr>
          <p:spPr>
            <a:xfrm>
              <a:off x="1661628" y="5540394"/>
              <a:ext cx="4981800" cy="864000"/>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Simulation/Activity</a:t>
              </a:r>
              <a:endParaRPr/>
            </a:p>
          </p:txBody>
        </p:sp>
        <p:sp>
          <p:nvSpPr>
            <p:cNvPr id="148" name="Google Shape;148;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00" tIns="91400" rIns="91400" bIns="91400" anchor="ctr" anchorCtr="0">
              <a:noAutofit/>
            </a:bodyPr>
            <a:lstStyle/>
            <a:p>
              <a:pPr>
                <a:buSzPts val="1050"/>
              </a:pPr>
              <a:endParaRPr/>
            </a:p>
          </p:txBody>
        </p:sp>
      </p:grpSp>
      <p:pic>
        <p:nvPicPr>
          <p:cNvPr id="149" name="Google Shape;149;p1"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50" name="Google Shape;150;p1"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51" name="Google Shape;151;p1"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52" name="Google Shape;152;p1"/>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153" name="Google Shape;153;p1"/>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dirty="0">
                <a:solidFill>
                  <a:srgbClr val="FFFFFF"/>
                </a:solidFill>
                <a:latin typeface="Calibri"/>
                <a:ea typeface="Calibri"/>
                <a:cs typeface="Calibri"/>
                <a:sym typeface="Calibri"/>
              </a:rPr>
              <a:t>Intro</a:t>
            </a:r>
            <a:endParaRPr dirty="0"/>
          </a:p>
        </p:txBody>
      </p:sp>
      <p:sp>
        <p:nvSpPr>
          <p:cNvPr id="154" name="Google Shape;154;p1"/>
          <p:cNvSpPr/>
          <p:nvPr/>
        </p:nvSpPr>
        <p:spPr>
          <a:xfrm>
            <a:off x="4453093" y="5488831"/>
            <a:ext cx="270800" cy="2504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155" name="Google Shape;155;p1"/>
          <p:cNvCxnSpPr/>
          <p:nvPr/>
        </p:nvCxnSpPr>
        <p:spPr>
          <a:xfrm>
            <a:off x="4571995" y="5488841"/>
            <a:ext cx="0" cy="76400"/>
          </a:xfrm>
          <a:prstGeom prst="straightConnector1">
            <a:avLst/>
          </a:prstGeom>
          <a:noFill/>
          <a:ln w="25400" cap="flat" cmpd="sng">
            <a:solidFill>
              <a:srgbClr val="FF932B"/>
            </a:solidFill>
            <a:prstDash val="solid"/>
            <a:round/>
            <a:headEnd type="none" w="sm" len="sm"/>
            <a:tailEnd type="none" w="sm" len="sm"/>
          </a:ln>
        </p:spPr>
      </p:cxnSp>
      <p:cxnSp>
        <p:nvCxnSpPr>
          <p:cNvPr id="156" name="Google Shape;156;p1"/>
          <p:cNvCxnSpPr>
            <a:stCxn id="154" idx="2"/>
          </p:cNvCxnSpPr>
          <p:nvPr/>
        </p:nvCxnSpPr>
        <p:spPr>
          <a:xfrm rot="10800000">
            <a:off x="4587693" y="5669231"/>
            <a:ext cx="800" cy="70000"/>
          </a:xfrm>
          <a:prstGeom prst="straightConnector1">
            <a:avLst/>
          </a:prstGeom>
          <a:noFill/>
          <a:ln w="25400" cap="flat" cmpd="sng">
            <a:solidFill>
              <a:srgbClr val="FF932B"/>
            </a:solidFill>
            <a:prstDash val="solid"/>
            <a:round/>
            <a:headEnd type="none" w="sm" len="sm"/>
            <a:tailEnd type="none" w="sm" len="sm"/>
          </a:ln>
        </p:spPr>
      </p:cxnSp>
      <p:cxnSp>
        <p:nvCxnSpPr>
          <p:cNvPr id="157" name="Google Shape;157;p1"/>
          <p:cNvCxnSpPr/>
          <p:nvPr/>
        </p:nvCxnSpPr>
        <p:spPr>
          <a:xfrm>
            <a:off x="4453109" y="5614047"/>
            <a:ext cx="78800" cy="0"/>
          </a:xfrm>
          <a:prstGeom prst="straightConnector1">
            <a:avLst/>
          </a:prstGeom>
          <a:noFill/>
          <a:ln w="25400" cap="flat" cmpd="sng">
            <a:solidFill>
              <a:srgbClr val="FF932B"/>
            </a:solidFill>
            <a:prstDash val="solid"/>
            <a:round/>
            <a:headEnd type="none" w="sm" len="sm"/>
            <a:tailEnd type="none" w="sm" len="sm"/>
          </a:ln>
        </p:spPr>
      </p:cxnSp>
      <p:cxnSp>
        <p:nvCxnSpPr>
          <p:cNvPr id="158" name="Google Shape;158;p1"/>
          <p:cNvCxnSpPr/>
          <p:nvPr/>
        </p:nvCxnSpPr>
        <p:spPr>
          <a:xfrm>
            <a:off x="4643195" y="5614037"/>
            <a:ext cx="80400" cy="0"/>
          </a:xfrm>
          <a:prstGeom prst="straightConnector1">
            <a:avLst/>
          </a:prstGeom>
          <a:noFill/>
          <a:ln w="25400" cap="flat" cmpd="sng">
            <a:solidFill>
              <a:srgbClr val="FF932B"/>
            </a:solidFill>
            <a:prstDash val="solid"/>
            <a:round/>
            <a:headEnd type="none" w="sm" len="sm"/>
            <a:tailEnd type="none" w="sm" len="sm"/>
          </a:ln>
        </p:spPr>
      </p:cxnSp>
      <p:sp>
        <p:nvSpPr>
          <p:cNvPr id="159" name="Google Shape;159;p1"/>
          <p:cNvSpPr/>
          <p:nvPr/>
        </p:nvSpPr>
        <p:spPr>
          <a:xfrm>
            <a:off x="4531995" y="5565423"/>
            <a:ext cx="111200" cy="97200"/>
          </a:xfrm>
          <a:prstGeom prst="ellipse">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188" name="Freeform: Shape 18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182;p5" descr="Rewind">
            <a:extLst>
              <a:ext uri="{FF2B5EF4-FFF2-40B4-BE49-F238E27FC236}">
                <a16:creationId xmlns:a16="http://schemas.microsoft.com/office/drawing/2014/main" id="{EA4CCC31-2EC5-2628-4385-4A484C1653B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Shape 188"/>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Diagram&#10;&#10;Description automatically generated">
            <a:extLst>
              <a:ext uri="{FF2B5EF4-FFF2-40B4-BE49-F238E27FC236}">
                <a16:creationId xmlns:a16="http://schemas.microsoft.com/office/drawing/2014/main" id="{2539DCDC-641C-69DC-3C8B-97AF26A59068}"/>
              </a:ext>
            </a:extLst>
          </p:cNvPr>
          <p:cNvPicPr>
            <a:picLocks noChangeAspect="1"/>
          </p:cNvPicPr>
          <p:nvPr/>
        </p:nvPicPr>
        <p:blipFill rotWithShape="1">
          <a:blip r:embed="rId3"/>
          <a:srcRect r="-1" b="6479"/>
          <a:stretch/>
        </p:blipFill>
        <p:spPr>
          <a:xfrm rot="21480000">
            <a:off x="853377" y="1003258"/>
            <a:ext cx="7437246" cy="4764396"/>
          </a:xfrm>
          <a:prstGeom prst="rect">
            <a:avLst/>
          </a:prstGeom>
        </p:spPr>
      </p:pic>
      <p:sp>
        <p:nvSpPr>
          <p:cNvPr id="4" name="Google Shape;182;p5" descr="Rewind">
            <a:extLst>
              <a:ext uri="{FF2B5EF4-FFF2-40B4-BE49-F238E27FC236}">
                <a16:creationId xmlns:a16="http://schemas.microsoft.com/office/drawing/2014/main" id="{40DD33CD-E06D-F614-F125-19CD1B8ACCE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3"/>
        <p:cNvGrpSpPr/>
        <p:nvPr/>
      </p:nvGrpSpPr>
      <p:grpSpPr>
        <a:xfrm>
          <a:off x="0" y="0"/>
          <a:ext cx="0" cy="0"/>
          <a:chOff x="0" y="0"/>
          <a:chExt cx="0" cy="0"/>
        </a:xfrm>
      </p:grpSpPr>
      <p:sp>
        <p:nvSpPr>
          <p:cNvPr id="211" name="Rectangle 210">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 name="Google Shape;206;p7" descr="The_Earth_seen_from_Apollo_17.jpg"/>
          <p:cNvPicPr preferRelativeResize="0"/>
          <p:nvPr/>
        </p:nvPicPr>
        <p:blipFill rotWithShape="1">
          <a:blip r:embed="rId3">
            <a:alphaModFix/>
          </a:blip>
          <a:srcRect l="1825" r="11691"/>
          <a:stretch/>
        </p:blipFill>
        <p:spPr>
          <a:xfrm>
            <a:off x="3212926" y="10"/>
            <a:ext cx="5931074" cy="6857992"/>
          </a:xfrm>
          <a:prstGeom prst="rect">
            <a:avLst/>
          </a:prstGeom>
          <a:noFill/>
        </p:spPr>
      </p:pic>
      <p:sp>
        <p:nvSpPr>
          <p:cNvPr id="213" name="Rectangle 2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Google Shape;204;p7"/>
          <p:cNvSpPr txBox="1"/>
          <p:nvPr/>
        </p:nvSpPr>
        <p:spPr>
          <a:xfrm>
            <a:off x="546497" y="1115219"/>
            <a:ext cx="4129087" cy="2387600"/>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C0C0C"/>
              </a:buClr>
              <a:buSzPts val="2800"/>
            </a:pPr>
            <a:r>
              <a:rPr lang="en-US" sz="5400" b="1" u="sng" strike="noStrike" kern="1200" cap="none" dirty="0">
                <a:solidFill>
                  <a:schemeClr val="bg1"/>
                </a:solidFill>
                <a:latin typeface="Calibri Light" panose="020F0302020204030204" pitchFamily="34" charset="0"/>
                <a:ea typeface="+mj-ea"/>
                <a:cs typeface="Calibri Light" panose="020F0302020204030204" pitchFamily="34" charset="0"/>
                <a:sym typeface="Calibri"/>
              </a:rPr>
              <a:t>Earth</a:t>
            </a:r>
            <a:r>
              <a:rPr lang="en-US" sz="5400" u="none" strike="noStrike" kern="1200" cap="none" dirty="0">
                <a:solidFill>
                  <a:schemeClr val="bg1"/>
                </a:solidFill>
                <a:latin typeface="Calibri Light" panose="020F0302020204030204" pitchFamily="34" charset="0"/>
                <a:ea typeface="+mj-ea"/>
                <a:cs typeface="Calibri Light" panose="020F0302020204030204" pitchFamily="34" charset="0"/>
                <a:sym typeface="Calibri"/>
              </a:rPr>
              <a:t>: an inner planet</a:t>
            </a:r>
          </a:p>
        </p:txBody>
      </p:sp>
      <p:cxnSp>
        <p:nvCxnSpPr>
          <p:cNvPr id="215" name="Straight Connector 2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4F320B22-8427-18AB-3772-C0D559F6CE80}"/>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p:nvSpPr>
          <p:cNvPr id="227" name="Rectangle 22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2" name="Google Shape;222;gdbff74d4ed_0_0" descr="A diagram of the earth&#10;&#10;Description automatically generated with low confidence"/>
          <p:cNvPicPr preferRelativeResize="0"/>
          <p:nvPr/>
        </p:nvPicPr>
        <p:blipFill rotWithShape="1">
          <a:blip r:embed="rId3">
            <a:alphaModFix/>
          </a:blip>
          <a:srcRect l="4277" r="9239"/>
          <a:stretch/>
        </p:blipFill>
        <p:spPr>
          <a:xfrm>
            <a:off x="3212926" y="10"/>
            <a:ext cx="5931074" cy="6857992"/>
          </a:xfrm>
          <a:prstGeom prst="rect">
            <a:avLst/>
          </a:prstGeom>
          <a:noFill/>
        </p:spPr>
      </p:pic>
      <p:sp>
        <p:nvSpPr>
          <p:cNvPr id="229" name="Rectangle 22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Google Shape;220;gdbff74d4ed_0_0"/>
          <p:cNvSpPr txBox="1"/>
          <p:nvPr/>
        </p:nvSpPr>
        <p:spPr>
          <a:xfrm>
            <a:off x="546497" y="1115219"/>
            <a:ext cx="4129087" cy="2387600"/>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buClr>
                <a:srgbClr val="0C0C0C"/>
              </a:buClr>
              <a:buSzPts val="2800"/>
            </a:pPr>
            <a:r>
              <a:rPr lang="en-US" sz="31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31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cxnSp>
        <p:nvCxnSpPr>
          <p:cNvPr id="231" name="Straight Connector 23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471B3260-1D8E-A68C-6F26-92FBAE3BC7DE}"/>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a:solidFill>
                  <a:schemeClr val="tx1">
                    <a:lumMod val="85000"/>
                    <a:lumOff val="15000"/>
                  </a:schemeClr>
                </a:solidFill>
                <a:latin typeface="+mj-lt"/>
                <a:ea typeface="+mj-ea"/>
                <a:cs typeface="+mj-cs"/>
              </a:rPr>
              <a:t>Revolution:</a:t>
            </a:r>
            <a:r>
              <a:rPr lang="en-US" sz="2900" b="1" kern="1200">
                <a:solidFill>
                  <a:schemeClr val="tx1">
                    <a:lumMod val="85000"/>
                    <a:lumOff val="15000"/>
                  </a:schemeClr>
                </a:solidFill>
                <a:latin typeface="+mj-lt"/>
                <a:ea typeface="+mj-ea"/>
                <a:cs typeface="+mj-cs"/>
              </a:rPr>
              <a:t> </a:t>
            </a:r>
            <a:r>
              <a:rPr lang="en-US" sz="2900" kern="1200">
                <a:solidFill>
                  <a:schemeClr val="tx1">
                    <a:lumMod val="85000"/>
                    <a:lumOff val="15000"/>
                  </a:schemeClr>
                </a:solidFill>
                <a:latin typeface="+mj-lt"/>
                <a:ea typeface="+mj-ea"/>
                <a:cs typeface="+mj-cs"/>
              </a:rPr>
              <a:t>movement of a planet around the sun</a:t>
            </a:r>
            <a:endParaRPr lang="en-US" sz="2900" b="1" kern="120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Google Shape;182;p5" descr="Rewind">
            <a:extLst>
              <a:ext uri="{FF2B5EF4-FFF2-40B4-BE49-F238E27FC236}">
                <a16:creationId xmlns:a16="http://schemas.microsoft.com/office/drawing/2014/main" id="{7DBFD5A5-80DF-B429-1466-34A27D7D69E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a:extLst>
              <a:ext uri="{FF2B5EF4-FFF2-40B4-BE49-F238E27FC236}">
                <a16:creationId xmlns:a16="http://schemas.microsoft.com/office/drawing/2014/main" id="{93AA269A-2274-B599-3850-A023A394DFEA}"/>
              </a:ext>
            </a:extLst>
          </p:cNvPr>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167" name="Google Shape;167;gdbff74d4ed_1_1136"/>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30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3000" kern="1200" dirty="0">
                <a:solidFill>
                  <a:schemeClr val="tx1"/>
                </a:solidFill>
                <a:latin typeface="Calibri Light" panose="020F0302020204030204" pitchFamily="34" charset="0"/>
                <a:ea typeface="+mj-ea"/>
                <a:cs typeface="Calibri Light" panose="020F0302020204030204" pitchFamily="34" charset="0"/>
                <a:sym typeface="Calibri"/>
              </a:rPr>
              <a:t>: the spinning of a celestial body around its own axis</a:t>
            </a:r>
            <a:endParaRPr lang="en-US" sz="30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6" name="Google Shape;182;p5" descr="Rewind">
            <a:extLst>
              <a:ext uri="{FF2B5EF4-FFF2-40B4-BE49-F238E27FC236}">
                <a16:creationId xmlns:a16="http://schemas.microsoft.com/office/drawing/2014/main" id="{CA3E5298-5A77-85B5-589C-6AAC0C5A2D43}"/>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233"/>
        <p:cNvGrpSpPr/>
        <p:nvPr/>
      </p:nvGrpSpPr>
      <p:grpSpPr>
        <a:xfrm>
          <a:off x="0" y="0"/>
          <a:ext cx="0" cy="0"/>
          <a:chOff x="0" y="0"/>
          <a:chExt cx="0" cy="0"/>
        </a:xfrm>
      </p:grpSpPr>
      <p:sp>
        <p:nvSpPr>
          <p:cNvPr id="234" name="Google Shape;234;p10"/>
          <p:cNvSpPr txBox="1"/>
          <p:nvPr/>
        </p:nvSpPr>
        <p:spPr>
          <a:xfrm>
            <a:off x="5598460" y="1783959"/>
            <a:ext cx="3065480" cy="2889114"/>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What is a </a:t>
            </a:r>
            <a:r>
              <a:rPr lang="en-US" sz="5400" b="1"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planet</a:t>
            </a:r>
            <a:r>
              <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a:t>
            </a:r>
            <a:endPar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241" name="Freeform: Shape 24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6" name="Google Shape;236;p10"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235;p10" descr="Questions">
            <a:extLst>
              <a:ext uri="{FF2B5EF4-FFF2-40B4-BE49-F238E27FC236}">
                <a16:creationId xmlns:a16="http://schemas.microsoft.com/office/drawing/2014/main" id="{324D1E7A-029D-8FF9-23B4-6A4CD9F45CC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pic>
        <p:nvPicPr>
          <p:cNvPr id="244" name="Google Shape;244;p11" descr="The_Earth_seen_from_Apollo_17.jpg"/>
          <p:cNvPicPr preferRelativeResize="0"/>
          <p:nvPr/>
        </p:nvPicPr>
        <p:blipFill rotWithShape="1">
          <a:blip r:embed="rId3"/>
          <a:srcRect t="11327" b="13673"/>
          <a:stretch/>
        </p:blipFill>
        <p:spPr>
          <a:xfrm>
            <a:off x="20" y="10"/>
            <a:ext cx="9143980" cy="6857990"/>
          </a:xfrm>
          <a:prstGeom prst="rect">
            <a:avLst/>
          </a:prstGeom>
          <a:noFill/>
        </p:spPr>
      </p:pic>
      <p:sp>
        <p:nvSpPr>
          <p:cNvPr id="249" name="Freeform: Shape 24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2" name="Google Shape;242;p11"/>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000" b="1" u="sng"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True or False</a:t>
            </a:r>
            <a:r>
              <a:rPr lang="en-US" sz="40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Earth is an outer planet. </a:t>
            </a:r>
            <a:endParaRPr lang="en-US" sz="40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FABEDF02-3CEC-5050-5053-0284A555BC9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sp useBgFill="1">
        <p:nvSpPr>
          <p:cNvPr id="249" name="Rectangle 24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Google Shape;244;p11" descr="The_Earth_seen_from_Apollo_17.jpg"/>
          <p:cNvPicPr preferRelativeResize="0"/>
          <p:nvPr/>
        </p:nvPicPr>
        <p:blipFill rotWithShape="1">
          <a:blip r:embed="rId3"/>
          <a:srcRect t="11327" b="13673"/>
          <a:stretch/>
        </p:blipFill>
        <p:spPr>
          <a:xfrm>
            <a:off x="20" y="10"/>
            <a:ext cx="9143980" cy="6857990"/>
          </a:xfrm>
          <a:prstGeom prst="rect">
            <a:avLst/>
          </a:prstGeom>
          <a:noFill/>
        </p:spPr>
      </p:pic>
      <p:sp>
        <p:nvSpPr>
          <p:cNvPr id="251" name="Rectangle 25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Google Shape;242;p11"/>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600"/>
            </a:pPr>
            <a:r>
              <a:rPr lang="en-US" sz="4500" b="1" u="sng" strike="noStrike" kern="1200" cap="none" dirty="0">
                <a:solidFill>
                  <a:srgbClr val="FFFFFF"/>
                </a:solidFill>
                <a:latin typeface="+mj-lt"/>
                <a:ea typeface="+mj-ea"/>
                <a:cs typeface="+mj-cs"/>
                <a:sym typeface="Calibri"/>
              </a:rPr>
              <a:t>True or </a:t>
            </a:r>
            <a:r>
              <a:rPr lang="en-US" sz="4500" b="1" u="sng" strike="noStrike" kern="1200" cap="none" dirty="0">
                <a:solidFill>
                  <a:srgbClr val="FF0000"/>
                </a:solidFill>
                <a:latin typeface="+mj-lt"/>
                <a:ea typeface="+mj-ea"/>
                <a:cs typeface="+mj-cs"/>
                <a:sym typeface="Calibri"/>
              </a:rPr>
              <a:t>False</a:t>
            </a:r>
            <a:r>
              <a:rPr lang="en-US" sz="4500" u="none" strike="noStrike" kern="1200" cap="none" dirty="0">
                <a:solidFill>
                  <a:srgbClr val="FFFFFF"/>
                </a:solidFill>
                <a:latin typeface="+mj-lt"/>
                <a:ea typeface="+mj-ea"/>
                <a:cs typeface="+mj-cs"/>
                <a:sym typeface="Calibri"/>
              </a:rPr>
              <a:t>: Earth is an outer planet. </a:t>
            </a:r>
            <a:endParaRPr lang="en-US" sz="4500" u="none" strike="noStrike" kern="1200" cap="none" dirty="0">
              <a:solidFill>
                <a:srgbClr val="FFFFFF"/>
              </a:solidFill>
              <a:latin typeface="+mj-lt"/>
              <a:ea typeface="+mj-ea"/>
              <a:cs typeface="+mj-cs"/>
              <a:sym typeface="Arial"/>
            </a:endParaRPr>
          </a:p>
        </p:txBody>
      </p:sp>
      <p:sp>
        <p:nvSpPr>
          <p:cNvPr id="2" name="Google Shape;235;p10" descr="Questions">
            <a:extLst>
              <a:ext uri="{FF2B5EF4-FFF2-40B4-BE49-F238E27FC236}">
                <a16:creationId xmlns:a16="http://schemas.microsoft.com/office/drawing/2014/main" id="{FABEDF02-3CEC-5050-5053-0284A555BC9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3816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p:nvSpPr>
          <p:cNvPr id="11" name="Google Shape;152;p1">
            <a:extLst>
              <a:ext uri="{FF2B5EF4-FFF2-40B4-BE49-F238E27FC236}">
                <a16:creationId xmlns:a16="http://schemas.microsoft.com/office/drawing/2014/main" id="{230BAD62-0BA5-DB37-5086-2C6DFE0CA59C}"/>
              </a:ext>
            </a:extLst>
          </p:cNvPr>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124" name="Rectangle 12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moon with white spots&#10;&#10;Description automatically generated with medium confidence">
            <a:extLst>
              <a:ext uri="{FF2B5EF4-FFF2-40B4-BE49-F238E27FC236}">
                <a16:creationId xmlns:a16="http://schemas.microsoft.com/office/drawing/2014/main" id="{152A1D3D-B71A-9BEC-A62E-D7364399020C}"/>
              </a:ext>
            </a:extLst>
          </p:cNvPr>
          <p:cNvPicPr>
            <a:picLocks noChangeAspect="1"/>
          </p:cNvPicPr>
          <p:nvPr/>
        </p:nvPicPr>
        <p:blipFill rotWithShape="1">
          <a:blip r:embed="rId3">
            <a:alphaModFix amt="50000"/>
          </a:blip>
          <a:srcRect t="7030" r="-1" b="5484"/>
          <a:stretch/>
        </p:blipFill>
        <p:spPr>
          <a:xfrm>
            <a:off x="20" y="10"/>
            <a:ext cx="9143980" cy="6857990"/>
          </a:xfrm>
          <a:prstGeom prst="rect">
            <a:avLst/>
          </a:prstGeom>
        </p:spPr>
      </p:pic>
      <p:sp>
        <p:nvSpPr>
          <p:cNvPr id="119" name="Google Shape;119;p2"/>
          <p:cNvSpPr txBox="1"/>
          <p:nvPr/>
        </p:nvSpPr>
        <p:spPr>
          <a:xfrm>
            <a:off x="1143000" y="1122363"/>
            <a:ext cx="6858000" cy="306324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5800"/>
            </a:pPr>
            <a:r>
              <a:rPr lang="en-US" sz="5700" b="1" kern="1200">
                <a:ln w="22225">
                  <a:solidFill>
                    <a:schemeClr val="tx1"/>
                  </a:solidFill>
                  <a:miter lim="800000"/>
                </a:ln>
                <a:solidFill>
                  <a:schemeClr val="bg1"/>
                </a:solidFill>
                <a:latin typeface="+mj-lt"/>
                <a:ea typeface="+mj-ea"/>
                <a:cs typeface="+mj-cs"/>
                <a:sym typeface="Calibri"/>
              </a:rPr>
              <a:t>Moon</a:t>
            </a:r>
            <a:endParaRPr lang="en-US" sz="5700" b="1" u="none" strike="noStrike" kern="1200" cap="none">
              <a:ln w="22225">
                <a:solidFill>
                  <a:schemeClr val="tx1"/>
                </a:solidFill>
                <a:miter lim="800000"/>
              </a:ln>
              <a:solidFill>
                <a:schemeClr val="bg1"/>
              </a:solidFill>
              <a:latin typeface="+mj-lt"/>
              <a:ea typeface="+mj-ea"/>
              <a:cs typeface="+mj-cs"/>
              <a:sym typeface="Arial"/>
            </a:endParaRPr>
          </a:p>
          <a:p>
            <a:pPr marL="0" marR="0" lvl="0" indent="0" algn="ctr">
              <a:lnSpc>
                <a:spcPct val="90000"/>
              </a:lnSpc>
              <a:spcBef>
                <a:spcPct val="0"/>
              </a:spcBef>
              <a:spcAft>
                <a:spcPts val="600"/>
              </a:spcAft>
              <a:buClr>
                <a:srgbClr val="000000"/>
              </a:buClr>
              <a:buSzPts val="1800"/>
            </a:pPr>
            <a:endParaRPr lang="en-US" sz="5700" b="0" i="0" u="none" strike="noStrike" kern="1200" cap="none">
              <a:ln w="22225">
                <a:solidFill>
                  <a:schemeClr val="tx1"/>
                </a:solidFill>
                <a:miter lim="800000"/>
              </a:ln>
              <a:solidFill>
                <a:schemeClr val="bg1"/>
              </a:solidFill>
              <a:latin typeface="+mj-lt"/>
              <a:ea typeface="+mj-ea"/>
              <a:cs typeface="+mj-cs"/>
              <a:sym typeface="Calibri"/>
            </a:endParaRPr>
          </a:p>
        </p:txBody>
      </p:sp>
      <p:sp>
        <p:nvSpPr>
          <p:cNvPr id="12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53;p1">
            <a:extLst>
              <a:ext uri="{FF2B5EF4-FFF2-40B4-BE49-F238E27FC236}">
                <a16:creationId xmlns:a16="http://schemas.microsoft.com/office/drawing/2014/main" id="{F7690FE3-C02F-0431-8893-39FF57A142DF}"/>
              </a:ext>
            </a:extLst>
          </p:cNvPr>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dirty="0">
                <a:solidFill>
                  <a:srgbClr val="FFFFFF"/>
                </a:solidFill>
                <a:latin typeface="Calibri"/>
                <a:ea typeface="Calibri"/>
                <a:cs typeface="Calibri"/>
                <a:sym typeface="Calibri"/>
              </a:rPr>
              <a:t>Intro</a:t>
            </a:r>
            <a:endParaRPr dirty="0"/>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9" name="Rectangle 2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1" y="5317240"/>
            <a:ext cx="9143979"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dirty="0">
                <a:solidFill>
                  <a:schemeClr val="tx1">
                    <a:lumMod val="85000"/>
                    <a:lumOff val="15000"/>
                  </a:schemeClr>
                </a:solidFill>
                <a:latin typeface="+mj-lt"/>
                <a:ea typeface="+mj-ea"/>
                <a:cs typeface="+mj-cs"/>
              </a:rPr>
              <a:t>Revolution:</a:t>
            </a:r>
            <a:r>
              <a:rPr lang="en-US" sz="2900" b="1" kern="1200" dirty="0">
                <a:solidFill>
                  <a:schemeClr val="tx1">
                    <a:lumMod val="85000"/>
                    <a:lumOff val="15000"/>
                  </a:schemeClr>
                </a:solidFill>
                <a:latin typeface="+mj-lt"/>
                <a:ea typeface="+mj-ea"/>
                <a:cs typeface="+mj-cs"/>
              </a:rPr>
              <a:t> </a:t>
            </a:r>
            <a:r>
              <a:rPr lang="en-US" sz="2900" kern="1200" dirty="0">
                <a:solidFill>
                  <a:schemeClr val="tx1">
                    <a:lumMod val="85000"/>
                    <a:lumOff val="15000"/>
                  </a:schemeClr>
                </a:solidFill>
                <a:latin typeface="+mj-lt"/>
                <a:ea typeface="+mj-ea"/>
                <a:cs typeface="+mj-cs"/>
              </a:rPr>
              <a:t>movement of a planet around the </a:t>
            </a:r>
            <a:r>
              <a:rPr lang="en-US" sz="2900" u="sng" kern="1200" dirty="0">
                <a:solidFill>
                  <a:schemeClr val="tx1">
                    <a:lumMod val="85000"/>
                    <a:lumOff val="15000"/>
                  </a:schemeClr>
                </a:solidFill>
                <a:latin typeface="+mj-lt"/>
                <a:ea typeface="+mj-ea"/>
                <a:cs typeface="+mj-cs"/>
              </a:rPr>
              <a:t>       .</a:t>
            </a:r>
            <a:endParaRPr lang="en-US" sz="2900" b="1" u="sng" kern="1200" dirty="0">
              <a:solidFill>
                <a:schemeClr val="tx1">
                  <a:lumMod val="85000"/>
                  <a:lumOff val="15000"/>
                </a:schemeClr>
              </a:solidFill>
              <a:latin typeface="+mj-lt"/>
              <a:ea typeface="+mj-ea"/>
              <a:cs typeface="+mj-cs"/>
            </a:endParaRPr>
          </a:p>
        </p:txBody>
      </p:sp>
      <p:cxnSp>
        <p:nvCxnSpPr>
          <p:cNvPr id="280" name="Straight Connector 27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3CB89E49-981F-58BD-D648-B3E58C5102E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8783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600" b="1" u="sng" kern="1200" dirty="0">
                <a:solidFill>
                  <a:schemeClr val="tx1">
                    <a:lumMod val="85000"/>
                    <a:lumOff val="15000"/>
                  </a:schemeClr>
                </a:solidFill>
                <a:latin typeface="+mj-lt"/>
                <a:ea typeface="+mj-ea"/>
                <a:cs typeface="+mj-cs"/>
              </a:rPr>
              <a:t>Revolution:</a:t>
            </a:r>
            <a:r>
              <a:rPr lang="en-US" sz="2600" b="1" kern="1200" dirty="0">
                <a:solidFill>
                  <a:schemeClr val="tx1">
                    <a:lumMod val="85000"/>
                    <a:lumOff val="15000"/>
                  </a:schemeClr>
                </a:solidFill>
                <a:latin typeface="+mj-lt"/>
                <a:ea typeface="+mj-ea"/>
                <a:cs typeface="+mj-cs"/>
              </a:rPr>
              <a:t> </a:t>
            </a:r>
            <a:r>
              <a:rPr lang="en-US" sz="2600" kern="1200" dirty="0">
                <a:solidFill>
                  <a:schemeClr val="tx1">
                    <a:lumMod val="85000"/>
                    <a:lumOff val="15000"/>
                  </a:schemeClr>
                </a:solidFill>
                <a:latin typeface="+mj-lt"/>
                <a:ea typeface="+mj-ea"/>
                <a:cs typeface="+mj-cs"/>
              </a:rPr>
              <a:t>movement of a planet around the </a:t>
            </a:r>
            <a:r>
              <a:rPr lang="en-US" sz="2600" b="1" u="sng" kern="1200" dirty="0">
                <a:solidFill>
                  <a:srgbClr val="FF0000"/>
                </a:solidFill>
                <a:latin typeface="+mj-lt"/>
                <a:ea typeface="+mj-ea"/>
                <a:cs typeface="+mj-cs"/>
              </a:rPr>
              <a:t>sun</a:t>
            </a:r>
            <a:r>
              <a:rPr lang="en-US" sz="2600" u="sng" kern="1200" dirty="0">
                <a:solidFill>
                  <a:schemeClr val="tx1">
                    <a:lumMod val="85000"/>
                    <a:lumOff val="15000"/>
                  </a:schemeClr>
                </a:solidFill>
                <a:latin typeface="+mj-lt"/>
                <a:ea typeface="+mj-ea"/>
                <a:cs typeface="+mj-cs"/>
              </a:rPr>
              <a:t>.</a:t>
            </a:r>
            <a:endParaRPr lang="en-US" sz="2600" b="1" u="sng" kern="1200" dirty="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8C5D4046-4FB3-BB83-5EC4-560F918C4AD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14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66"/>
                                        </p:tgtEl>
                                        <p:attrNameLst>
                                          <p:attrName>style.visibility</p:attrName>
                                        </p:attrNameLst>
                                      </p:cBhvr>
                                      <p:to>
                                        <p:strVal val="visible"/>
                                      </p:to>
                                    </p:set>
                                    <p:animEffect transition="in" filter="fade">
                                      <p:cBhvr>
                                        <p:cTn id="7" dur="7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descr="A planet earth with arrows pointing to the earth&#10;&#10;Description automatically generated">
            <a:extLst>
              <a:ext uri="{FF2B5EF4-FFF2-40B4-BE49-F238E27FC236}">
                <a16:creationId xmlns:a16="http://schemas.microsoft.com/office/drawing/2014/main" id="{93AA269A-2274-B599-3850-A023A394DFEA}"/>
              </a:ext>
            </a:extLst>
          </p:cNvPr>
          <p:cNvPicPr preferRelativeResize="0"/>
          <p:nvPr/>
        </p:nvPicPr>
        <p:blipFill rotWithShape="1">
          <a:blip r:embed="rId3"/>
          <a:srcRect l="16299" r="13701"/>
          <a:stretch/>
        </p:blipFill>
        <p:spPr>
          <a:xfrm>
            <a:off x="20" y="10"/>
            <a:ext cx="9143980" cy="6857990"/>
          </a:xfrm>
          <a:prstGeom prst="rect">
            <a:avLst/>
          </a:prstGeom>
          <a:noFill/>
        </p:spPr>
      </p:pic>
      <p:sp>
        <p:nvSpPr>
          <p:cNvPr id="181" name="Rectangle 18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gdbff74d4ed_1_1136"/>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algn="ctr">
              <a:lnSpc>
                <a:spcPct val="90000"/>
              </a:lnSpc>
              <a:spcBef>
                <a:spcPct val="0"/>
              </a:spcBef>
              <a:spcAft>
                <a:spcPts val="600"/>
              </a:spcAft>
              <a:buSzPts val="3600"/>
            </a:pPr>
            <a:r>
              <a:rPr lang="en-US" sz="3100" b="1" kern="1200" dirty="0">
                <a:solidFill>
                  <a:schemeClr val="tx1">
                    <a:lumMod val="85000"/>
                    <a:lumOff val="15000"/>
                  </a:schemeClr>
                </a:solidFill>
                <a:latin typeface="+mj-lt"/>
                <a:ea typeface="+mj-ea"/>
                <a:cs typeface="+mj-cs"/>
                <a:sym typeface="Calibri"/>
              </a:rPr>
              <a:t>What is a rotation?</a:t>
            </a:r>
            <a:endParaRPr lang="en-US" sz="3100" strike="noStrike" kern="1200" cap="none" dirty="0">
              <a:solidFill>
                <a:schemeClr val="tx1">
                  <a:lumMod val="85000"/>
                  <a:lumOff val="15000"/>
                </a:schemeClr>
              </a:solidFill>
              <a:latin typeface="+mj-lt"/>
              <a:ea typeface="+mj-ea"/>
              <a:cs typeface="+mj-cs"/>
              <a:sym typeface="Arial"/>
            </a:endParaRPr>
          </a:p>
        </p:txBody>
      </p:sp>
      <p:cxnSp>
        <p:nvCxnSpPr>
          <p:cNvPr id="183" name="Straight Connector 18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1C9B0DE1-382F-B6CE-97EF-078CA3F84CC3}"/>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09664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p:nvPr/>
        </p:nvSpPr>
        <p:spPr>
          <a:xfrm>
            <a:off x="488560" y="1360056"/>
            <a:ext cx="8166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Moon</a:t>
            </a:r>
            <a:endParaRPr sz="1400" b="0" i="0" u="none" strike="noStrike" cap="none" dirty="0">
              <a:solidFill>
                <a:srgbClr val="000000"/>
              </a:solidFill>
              <a:latin typeface="Arial"/>
              <a:ea typeface="Arial"/>
              <a:cs typeface="Arial"/>
              <a:sym typeface="Arial"/>
            </a:endParaRPr>
          </a:p>
        </p:txBody>
      </p:sp>
      <p:sp>
        <p:nvSpPr>
          <p:cNvPr id="259" name="Google Shape;259;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1"/>
        <p:cNvGrpSpPr/>
        <p:nvPr/>
      </p:nvGrpSpPr>
      <p:grpSpPr>
        <a:xfrm>
          <a:off x="0" y="0"/>
          <a:ext cx="0" cy="0"/>
          <a:chOff x="0" y="0"/>
          <a:chExt cx="0" cy="0"/>
        </a:xfrm>
      </p:grpSpPr>
      <p:sp>
        <p:nvSpPr>
          <p:cNvPr id="227" name="Rectangle 2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 name="Google Shape;213;gdbff74d4ed_0_247" descr="dreamstime_xl_17597145.jpg"/>
          <p:cNvPicPr preferRelativeResize="0"/>
          <p:nvPr/>
        </p:nvPicPr>
        <p:blipFill rotWithShape="1">
          <a:blip r:embed="rId3">
            <a:alphaModFix amt="50000"/>
          </a:blip>
          <a:srcRect t="4183" b="7060"/>
          <a:stretch/>
        </p:blipFill>
        <p:spPr>
          <a:xfrm>
            <a:off x="20" y="1"/>
            <a:ext cx="9143980" cy="6857999"/>
          </a:xfrm>
          <a:prstGeom prst="rect">
            <a:avLst/>
          </a:prstGeom>
          <a:noFill/>
        </p:spPr>
      </p:pic>
      <p:sp>
        <p:nvSpPr>
          <p:cNvPr id="212" name="Google Shape;212;gdbff74d4ed_0_247"/>
          <p:cNvSpPr txBox="1">
            <a:spLocks noGrp="1"/>
          </p:cNvSpPr>
          <p:nvPr>
            <p:ph type="subTitle" idx="1"/>
          </p:nvPr>
        </p:nvSpPr>
        <p:spPr>
          <a:xfrm>
            <a:off x="1143000" y="4159404"/>
            <a:ext cx="6858000" cy="1098395"/>
          </a:xfrm>
          <a:prstGeom prst="rect">
            <a:avLst/>
          </a:prstGeom>
        </p:spPr>
        <p:txBody>
          <a:bodyPr spcFirstLastPara="1" lIns="91425" tIns="45700" rIns="91425" bIns="45700" anchorCtr="0">
            <a:noAutofit/>
          </a:bodyPr>
          <a:lstStyle/>
          <a:p>
            <a:pPr marL="0" lvl="0" indent="0" rtl="0">
              <a:lnSpc>
                <a:spcPct val="90000"/>
              </a:lnSpc>
              <a:spcBef>
                <a:spcPts val="0"/>
              </a:spcBef>
              <a:spcAft>
                <a:spcPts val="600"/>
              </a:spcAft>
              <a:buClr>
                <a:schemeClr val="dk1"/>
              </a:buClr>
              <a:buSzPts val="3200"/>
              <a:buNone/>
            </a:pPr>
            <a:r>
              <a:rPr lang="en-US" sz="4000" b="1" u="sng" dirty="0">
                <a:solidFill>
                  <a:srgbClr val="FFFFFF"/>
                </a:solidFill>
                <a:latin typeface="Calibri Light" panose="020F0302020204030204" pitchFamily="34" charset="0"/>
                <a:cs typeface="Calibri Light" panose="020F0302020204030204" pitchFamily="34" charset="0"/>
              </a:rPr>
              <a:t>Moon</a:t>
            </a:r>
            <a:r>
              <a:rPr lang="en-US" sz="4000" dirty="0">
                <a:solidFill>
                  <a:srgbClr val="FFFFFF"/>
                </a:solidFill>
                <a:latin typeface="Calibri Light" panose="020F0302020204030204" pitchFamily="34" charset="0"/>
                <a:cs typeface="Calibri Light" panose="020F0302020204030204" pitchFamily="34" charset="0"/>
              </a:rPr>
              <a:t>: a natural object that goes around a planet</a:t>
            </a:r>
          </a:p>
        </p:txBody>
      </p:sp>
      <p:sp>
        <p:nvSpPr>
          <p:cNvPr id="3" name="Google Shape;267;p14" descr="Artificial Intelligence">
            <a:extLst>
              <a:ext uri="{FF2B5EF4-FFF2-40B4-BE49-F238E27FC236}">
                <a16:creationId xmlns:a16="http://schemas.microsoft.com/office/drawing/2014/main" id="{DDE158E6-EFBB-1858-38BD-309B84D9C769}"/>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oogle Shape;268;p14" descr="Blog">
            <a:extLst>
              <a:ext uri="{FF2B5EF4-FFF2-40B4-BE49-F238E27FC236}">
                <a16:creationId xmlns:a16="http://schemas.microsoft.com/office/drawing/2014/main" id="{6A3CCD80-664C-2151-07DE-1C4D069348A1}"/>
              </a:ext>
            </a:extLst>
          </p:cNvPr>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9"/>
        <p:cNvGrpSpPr/>
        <p:nvPr/>
      </p:nvGrpSpPr>
      <p:grpSpPr>
        <a:xfrm>
          <a:off x="0" y="0"/>
          <a:ext cx="0" cy="0"/>
          <a:chOff x="0" y="0"/>
          <a:chExt cx="0" cy="0"/>
        </a:xfrm>
      </p:grpSpPr>
      <p:pic>
        <p:nvPicPr>
          <p:cNvPr id="252" name="Google Shape;252;gdbff74d4ed_0_329" descr="dreamstime_xl_17597145.jpg"/>
          <p:cNvPicPr preferRelativeResize="0"/>
          <p:nvPr/>
        </p:nvPicPr>
        <p:blipFill rotWithShape="1">
          <a:blip r:embed="rId3"/>
          <a:srcRect t="4183" b="7060"/>
          <a:stretch/>
        </p:blipFill>
        <p:spPr>
          <a:xfrm>
            <a:off x="20" y="10"/>
            <a:ext cx="9143980" cy="6857990"/>
          </a:xfrm>
          <a:prstGeom prst="rect">
            <a:avLst/>
          </a:prstGeom>
          <a:noFill/>
        </p:spPr>
      </p:pic>
      <p:sp>
        <p:nvSpPr>
          <p:cNvPr id="257" name="Freeform: Shape 256">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0" name="Google Shape;250;gdbff74d4ed_0_329"/>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What is a </a:t>
            </a:r>
            <a:r>
              <a:rPr lang="en-US" sz="47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moon</a:t>
            </a: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a:t>
            </a:r>
            <a:endPar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9A33E154-BA13-4C1C-2C37-F929C02D2AB1}"/>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7"/>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90" name="Google Shape;290;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1" name="Picture 20" descr="A planet with a ring around it&#10;&#10;Description automatically generated">
            <a:extLst>
              <a:ext uri="{FF2B5EF4-FFF2-40B4-BE49-F238E27FC236}">
                <a16:creationId xmlns:a16="http://schemas.microsoft.com/office/drawing/2014/main" id="{148BA05C-B59E-A3F2-976D-68998BF1CC30}"/>
              </a:ext>
            </a:extLst>
          </p:cNvPr>
          <p:cNvPicPr>
            <a:picLocks noChangeAspect="1"/>
          </p:cNvPicPr>
          <p:nvPr/>
        </p:nvPicPr>
        <p:blipFill rotWithShape="1">
          <a:blip r:embed="rId3">
            <a:alphaModFix amt="60000"/>
          </a:blip>
          <a:srcRect r="22666" b="-1"/>
          <a:stretch/>
        </p:blipFill>
        <p:spPr>
          <a:xfrm>
            <a:off x="20" y="10"/>
            <a:ext cx="9143980" cy="6857990"/>
          </a:xfrm>
          <a:prstGeom prst="rect">
            <a:avLst/>
          </a:prstGeom>
        </p:spPr>
      </p:pic>
      <p:sp>
        <p:nvSpPr>
          <p:cNvPr id="13" name="TextBox 12">
            <a:extLst>
              <a:ext uri="{FF2B5EF4-FFF2-40B4-BE49-F238E27FC236}">
                <a16:creationId xmlns:a16="http://schemas.microsoft.com/office/drawing/2014/main" id="{3E8C880B-C462-E7C7-78F9-F691FDE3A7E7}"/>
              </a:ext>
            </a:extLst>
          </p:cNvPr>
          <p:cNvSpPr txBox="1"/>
          <p:nvPr/>
        </p:nvSpPr>
        <p:spPr>
          <a:xfrm>
            <a:off x="898635" y="2957665"/>
            <a:ext cx="7344354" cy="3171423"/>
          </a:xfrm>
          <a:prstGeom prst="rect">
            <a:avLst/>
          </a:prstGeom>
        </p:spPr>
        <p:txBody>
          <a:bodyPr vert="horz" lIns="91440" tIns="45720" rIns="91440" bIns="45720" rtlCol="0">
            <a:noAutofit/>
          </a:bodyPr>
          <a:lstStyle/>
          <a:p>
            <a:pPr>
              <a:lnSpc>
                <a:spcPct val="90000"/>
              </a:lnSpc>
              <a:spcAft>
                <a:spcPts val="600"/>
              </a:spcAft>
            </a:pPr>
            <a:r>
              <a:rPr lang="en-US" sz="4800" b="0" i="0" kern="1200" dirty="0">
                <a:solidFill>
                  <a:srgbClr val="FFFFFF"/>
                </a:solidFill>
                <a:effectLst/>
                <a:latin typeface="Calibri" panose="020F0502020204030204" pitchFamily="34" charset="0"/>
                <a:ea typeface="+mn-ea"/>
                <a:cs typeface="Calibri" panose="020F0502020204030204" pitchFamily="34" charset="0"/>
              </a:rPr>
              <a:t>Moons are much smaller than planets and do not produce their own light but instead reflect the light of the sun. </a:t>
            </a:r>
            <a:endParaRPr lang="en-US" sz="4800" kern="1200" dirty="0">
              <a:solidFill>
                <a:srgbClr val="FFFFFF"/>
              </a:solidFill>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D5BC72BE-6818-4829-13F5-841BCCFC94AD}"/>
              </a:ext>
            </a:extLst>
          </p:cNvPr>
          <p:cNvSpPr txBox="1"/>
          <p:nvPr/>
        </p:nvSpPr>
        <p:spPr>
          <a:xfrm>
            <a:off x="5520172" y="1964571"/>
            <a:ext cx="3464119" cy="4565151"/>
          </a:xfrm>
          <a:prstGeom prst="rect">
            <a:avLst/>
          </a:prstGeom>
        </p:spPr>
        <p:txBody>
          <a:bodyPr vert="horz" lIns="91440" tIns="45720" rIns="91440" bIns="45720" rtlCol="0">
            <a:noAutofit/>
          </a:bodyPr>
          <a:lstStyle/>
          <a:p>
            <a:pPr algn="r">
              <a:lnSpc>
                <a:spcPct val="90000"/>
              </a:lnSpc>
              <a:spcAft>
                <a:spcPts val="600"/>
              </a:spcAft>
            </a:pPr>
            <a:endParaRPr lang="en-US" sz="4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6" name="Google Shape;290;p17" descr="Artificial Intelligence">
            <a:extLst>
              <a:ext uri="{FF2B5EF4-FFF2-40B4-BE49-F238E27FC236}">
                <a16:creationId xmlns:a16="http://schemas.microsoft.com/office/drawing/2014/main" id="{35BF8C92-28A9-9500-7600-8845E519572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07579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Waves crashing waves on a beach&#10;&#10;Description automatically generated">
            <a:extLst>
              <a:ext uri="{FF2B5EF4-FFF2-40B4-BE49-F238E27FC236}">
                <a16:creationId xmlns:a16="http://schemas.microsoft.com/office/drawing/2014/main" id="{F4E7D97E-4045-B571-F699-BF224B00978D}"/>
              </a:ext>
            </a:extLst>
          </p:cNvPr>
          <p:cNvPicPr>
            <a:picLocks noChangeAspect="1"/>
          </p:cNvPicPr>
          <p:nvPr/>
        </p:nvPicPr>
        <p:blipFill rotWithShape="1">
          <a:blip r:embed="rId3"/>
          <a:srcRect l="14576" r="8077" b="1"/>
          <a:stretch/>
        </p:blipFill>
        <p:spPr>
          <a:xfrm>
            <a:off x="20" y="10"/>
            <a:ext cx="9143980" cy="6857990"/>
          </a:xfrm>
          <a:prstGeom prst="rect">
            <a:avLst/>
          </a:prstGeom>
        </p:spPr>
      </p:pic>
      <p:sp>
        <p:nvSpPr>
          <p:cNvPr id="4" name="TextBox 3">
            <a:extLst>
              <a:ext uri="{FF2B5EF4-FFF2-40B4-BE49-F238E27FC236}">
                <a16:creationId xmlns:a16="http://schemas.microsoft.com/office/drawing/2014/main" id="{27607E69-E5FA-9789-1F29-99850869E873}"/>
              </a:ext>
            </a:extLst>
          </p:cNvPr>
          <p:cNvSpPr txBox="1"/>
          <p:nvPr/>
        </p:nvSpPr>
        <p:spPr>
          <a:xfrm>
            <a:off x="898635" y="2957665"/>
            <a:ext cx="7344354" cy="3171423"/>
          </a:xfrm>
          <a:prstGeom prst="rect">
            <a:avLst/>
          </a:prstGeom>
        </p:spPr>
        <p:txBody>
          <a:bodyPr vert="horz" lIns="91440" tIns="45720" rIns="91440" bIns="45720" rtlCol="0">
            <a:normAutofit/>
          </a:bodyPr>
          <a:lstStyle/>
          <a:p>
            <a:pPr marL="457200" marR="0" lvl="0" indent="-228600" fontAlgn="auto">
              <a:lnSpc>
                <a:spcPct val="90000"/>
              </a:lnSpc>
              <a:spcBef>
                <a:spcPts val="0"/>
              </a:spcBef>
              <a:spcAft>
                <a:spcPts val="600"/>
              </a:spcAft>
              <a:buClr>
                <a:srgbClr val="000000"/>
              </a:buClr>
              <a:buSzPts val="1400"/>
              <a:buFont typeface="Arial" panose="020B0604020202020204" pitchFamily="34" charset="0"/>
              <a:buChar char="•"/>
              <a:tabLst/>
              <a:defRPr/>
            </a:pPr>
            <a:endParaRPr lang="en-US" sz="1700" kern="1200" dirty="0">
              <a:solidFill>
                <a:srgbClr val="FFFFFF"/>
              </a:solidFill>
              <a:latin typeface="+mn-lt"/>
              <a:ea typeface="+mn-ea"/>
              <a:cs typeface="+mn-cs"/>
            </a:endParaRPr>
          </a:p>
        </p:txBody>
      </p:sp>
      <p:sp>
        <p:nvSpPr>
          <p:cNvPr id="5" name="Google Shape;290;p17" descr="Artificial Intelligence">
            <a:extLst>
              <a:ext uri="{FF2B5EF4-FFF2-40B4-BE49-F238E27FC236}">
                <a16:creationId xmlns:a16="http://schemas.microsoft.com/office/drawing/2014/main" id="{7FD2225A-DE16-0EF7-C670-617A63C82A3B}"/>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76EE1531-55BF-F46E-D6A8-E46E19C42BAD}"/>
              </a:ext>
            </a:extLst>
          </p:cNvPr>
          <p:cNvSpPr txBox="1"/>
          <p:nvPr/>
        </p:nvSpPr>
        <p:spPr>
          <a:xfrm>
            <a:off x="1058779" y="176463"/>
            <a:ext cx="7184210" cy="1938992"/>
          </a:xfrm>
          <a:prstGeom prst="rect">
            <a:avLst/>
          </a:prstGeom>
          <a:noFill/>
        </p:spPr>
        <p:txBody>
          <a:bodyPr wrap="square" rtlCol="0">
            <a:spAutoFit/>
          </a:bodyPr>
          <a:lstStyle/>
          <a:p>
            <a:r>
              <a:rPr lang="en-US" sz="4000" b="1" dirty="0">
                <a:solidFill>
                  <a:schemeClr val="tx1"/>
                </a:solidFill>
                <a:latin typeface="Calibri" panose="020F0502020204030204" pitchFamily="34" charset="0"/>
                <a:cs typeface="Calibri" panose="020F0502020204030204" pitchFamily="34" charset="0"/>
              </a:rPr>
              <a:t>Moons play a crucial role in the solar system, influencing tides on their parent planets.</a:t>
            </a:r>
          </a:p>
        </p:txBody>
      </p:sp>
    </p:spTree>
    <p:extLst>
      <p:ext uri="{BB962C8B-B14F-4D97-AF65-F5344CB8AC3E}">
        <p14:creationId xmlns:p14="http://schemas.microsoft.com/office/powerpoint/2010/main" val="179666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58" name="Rectangle 157">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ull moon in the sky&#10;&#10;Description automatically generated">
            <a:extLst>
              <a:ext uri="{FF2B5EF4-FFF2-40B4-BE49-F238E27FC236}">
                <a16:creationId xmlns:a16="http://schemas.microsoft.com/office/drawing/2014/main" id="{A5246F75-FC48-CAA1-A338-6A9EEAEEFEAC}"/>
              </a:ext>
            </a:extLst>
          </p:cNvPr>
          <p:cNvPicPr>
            <a:picLocks noChangeAspect="1"/>
          </p:cNvPicPr>
          <p:nvPr/>
        </p:nvPicPr>
        <p:blipFill rotWithShape="1">
          <a:blip r:embed="rId3">
            <a:alphaModFix amt="60000"/>
          </a:blip>
          <a:srcRect l="3816" r="1" b="1"/>
          <a:stretch/>
        </p:blipFill>
        <p:spPr>
          <a:xfrm>
            <a:off x="135731" y="182880"/>
            <a:ext cx="8867728" cy="6499784"/>
          </a:xfrm>
          <a:prstGeom prst="rect">
            <a:avLst/>
          </a:prstGeom>
        </p:spPr>
      </p:pic>
      <p:sp>
        <p:nvSpPr>
          <p:cNvPr id="129" name="Google Shape;129;p3"/>
          <p:cNvSpPr txBox="1"/>
          <p:nvPr/>
        </p:nvSpPr>
        <p:spPr>
          <a:xfrm>
            <a:off x="568593" y="3686721"/>
            <a:ext cx="8002003" cy="2588458"/>
          </a:xfrm>
          <a:prstGeom prst="rect">
            <a:avLst/>
          </a:prstGeom>
        </p:spPr>
        <p:txBody>
          <a:bodyPr spcFirstLastPara="1" vert="horz" lIns="91440" tIns="45720" rIns="91440" bIns="45720" rtlCol="0" anchorCtr="0">
            <a:noAutofit/>
          </a:bodyPr>
          <a:lstStyle/>
          <a:p>
            <a:pPr>
              <a:lnSpc>
                <a:spcPct val="90000"/>
              </a:lnSpc>
              <a:spcBef>
                <a:spcPct val="0"/>
              </a:spcBef>
              <a:spcAft>
                <a:spcPts val="600"/>
              </a:spcAft>
              <a:buSzPts val="3000"/>
            </a:pPr>
            <a:r>
              <a:rPr lang="en-US" sz="4200" b="1" u="none" strike="noStrike" kern="1200" cap="none" dirty="0">
                <a:solidFill>
                  <a:schemeClr val="bg1"/>
                </a:solidFill>
                <a:latin typeface="Calibri" panose="020F0502020204030204" pitchFamily="34" charset="0"/>
                <a:ea typeface="+mn-ea"/>
                <a:cs typeface="Calibri" panose="020F0502020204030204" pitchFamily="34" charset="0"/>
                <a:sym typeface="Calibri"/>
              </a:rPr>
              <a:t>Big Question</a:t>
            </a:r>
            <a:r>
              <a:rPr lang="en-US" sz="4200" u="none" strike="noStrike" kern="1200" cap="none" dirty="0">
                <a:solidFill>
                  <a:schemeClr val="bg1"/>
                </a:solidFill>
                <a:latin typeface="Calibri" panose="020F0502020204030204" pitchFamily="34" charset="0"/>
                <a:ea typeface="+mn-ea"/>
                <a:cs typeface="Calibri" panose="020F0502020204030204" pitchFamily="34" charset="0"/>
                <a:sym typeface="Calibri"/>
              </a:rPr>
              <a:t>: </a:t>
            </a:r>
            <a:r>
              <a:rPr lang="en-US" sz="4200" i="0" dirty="0">
                <a:solidFill>
                  <a:schemeClr val="bg1"/>
                </a:solidFill>
                <a:effectLst/>
                <a:latin typeface="Calibri" panose="020F0502020204030204" pitchFamily="34" charset="0"/>
                <a:cs typeface="Calibri" panose="020F0502020204030204" pitchFamily="34" charset="0"/>
              </a:rPr>
              <a:t>How does the moon's presence in the night sky affect the Earth, our daily activities, and the behavior of living things?</a:t>
            </a:r>
            <a:endParaRPr lang="en-US" sz="4200" u="none" strike="noStrike" kern="1200" cap="none" dirty="0">
              <a:solidFill>
                <a:schemeClr val="bg1"/>
              </a:solidFill>
              <a:latin typeface="Calibri" panose="020F0502020204030204" pitchFamily="34" charset="0"/>
              <a:ea typeface="+mn-ea"/>
              <a:cs typeface="Calibri" panose="020F0502020204030204" pitchFamily="34" charset="0"/>
              <a:sym typeface="Arial"/>
            </a:endParaRPr>
          </a:p>
        </p:txBody>
      </p: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326" name="Rectangle 325">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gdbff74d4ed_1_1"/>
          <p:cNvSpPr txBox="1">
            <a:spLocks noGrp="1"/>
          </p:cNvSpPr>
          <p:nvPr>
            <p:ph type="ctrTitle"/>
          </p:nvPr>
        </p:nvSpPr>
        <p:spPr>
          <a:xfrm>
            <a:off x="367615" y="5021558"/>
            <a:ext cx="7023435" cy="1400400"/>
          </a:xfrm>
          <a:prstGeom prst="rect">
            <a:avLst/>
          </a:prstGeom>
        </p:spPr>
        <p:txBody>
          <a:bodyPr spcFirstLastPara="1" vert="horz" wrap="square" lIns="91440" tIns="45720" rIns="91440" bIns="45720" rtlCol="0" anchor="b" anchorCtr="0">
            <a:noAutofit/>
          </a:bodyPr>
          <a:lstStyle/>
          <a:p>
            <a:pPr marL="0" lvl="0" indent="0" algn="l">
              <a:lnSpc>
                <a:spcPct val="90000"/>
              </a:lnSpc>
              <a:spcBef>
                <a:spcPct val="0"/>
              </a:spcBef>
              <a:spcAft>
                <a:spcPts val="0"/>
              </a:spcAft>
              <a:buClr>
                <a:schemeClr val="dk1"/>
              </a:buClr>
              <a:buSzPts val="3400"/>
            </a:pPr>
            <a:r>
              <a:rPr lang="en-US" sz="4000" b="0" i="0" kern="1200" dirty="0">
                <a:solidFill>
                  <a:schemeClr val="bg1"/>
                </a:solidFill>
                <a:effectLst/>
                <a:latin typeface="Calibri" panose="020F0502020204030204" pitchFamily="34" charset="0"/>
                <a:ea typeface="+mn-ea"/>
                <a:cs typeface="Calibri" panose="020F0502020204030204" pitchFamily="34" charset="0"/>
              </a:rPr>
              <a:t>Some moons have unique features like craters, mountains, and even atmospheres.</a:t>
            </a:r>
            <a:endParaRPr lang="en-US" sz="4000" kern="1200" dirty="0">
              <a:solidFill>
                <a:schemeClr val="bg1"/>
              </a:solidFill>
              <a:latin typeface="Calibri" panose="020F0502020204030204" pitchFamily="34" charset="0"/>
              <a:ea typeface="+mj-ea"/>
              <a:cs typeface="Calibri" panose="020F0502020204030204" pitchFamily="34" charset="0"/>
            </a:endParaRPr>
          </a:p>
        </p:txBody>
      </p:sp>
      <p:pic>
        <p:nvPicPr>
          <p:cNvPr id="6" name="Picture 5" descr="A close-up of a moon&#10;&#10;Description automatically generated">
            <a:extLst>
              <a:ext uri="{FF2B5EF4-FFF2-40B4-BE49-F238E27FC236}">
                <a16:creationId xmlns:a16="http://schemas.microsoft.com/office/drawing/2014/main" id="{E7724866-C0CD-9169-495E-DC324ACD315C}"/>
              </a:ext>
            </a:extLst>
          </p:cNvPr>
          <p:cNvPicPr>
            <a:picLocks noChangeAspect="1"/>
          </p:cNvPicPr>
          <p:nvPr/>
        </p:nvPicPr>
        <p:blipFill rotWithShape="1">
          <a:blip r:embed="rId3"/>
          <a:srcRect t="30550"/>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328" name="Group 327">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329" name="Freeform: Shape 328">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3" name="Freeform: Shape 32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oogle Shape;290;p17" descr="Artificial Intelligence">
            <a:extLst>
              <a:ext uri="{FF2B5EF4-FFF2-40B4-BE49-F238E27FC236}">
                <a16:creationId xmlns:a16="http://schemas.microsoft.com/office/drawing/2014/main" id="{6111A868-56A6-5EA2-CAFE-8746095F549B}"/>
              </a:ext>
            </a:extLst>
          </p:cNvPr>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lanets in space&#10;&#10;Description automatically generated">
            <a:extLst>
              <a:ext uri="{FF2B5EF4-FFF2-40B4-BE49-F238E27FC236}">
                <a16:creationId xmlns:a16="http://schemas.microsoft.com/office/drawing/2014/main" id="{45B14E25-8EAC-00CE-2AAD-2AA446FF6A30}"/>
              </a:ext>
            </a:extLst>
          </p:cNvPr>
          <p:cNvPicPr>
            <a:picLocks noChangeAspect="1"/>
          </p:cNvPicPr>
          <p:nvPr/>
        </p:nvPicPr>
        <p:blipFill rotWithShape="1">
          <a:blip r:embed="rId3">
            <a:alphaModFix amt="60000"/>
          </a:blip>
          <a:srcRect l="2677" r="18193" b="-1"/>
          <a:stretch/>
        </p:blipFill>
        <p:spPr>
          <a:xfrm>
            <a:off x="135731" y="182880"/>
            <a:ext cx="8867728" cy="6499784"/>
          </a:xfrm>
          <a:prstGeom prst="rect">
            <a:avLst/>
          </a:prstGeom>
        </p:spPr>
      </p:pic>
      <p:sp>
        <p:nvSpPr>
          <p:cNvPr id="4" name="TextBox 3">
            <a:extLst>
              <a:ext uri="{FF2B5EF4-FFF2-40B4-BE49-F238E27FC236}">
                <a16:creationId xmlns:a16="http://schemas.microsoft.com/office/drawing/2014/main" id="{0CB18D7A-8EC3-E211-60E5-5A4A3A0949CA}"/>
              </a:ext>
            </a:extLst>
          </p:cNvPr>
          <p:cNvSpPr txBox="1"/>
          <p:nvPr/>
        </p:nvSpPr>
        <p:spPr>
          <a:xfrm>
            <a:off x="628650" y="3062981"/>
            <a:ext cx="7623913" cy="2588458"/>
          </a:xfrm>
          <a:prstGeom prst="rect">
            <a:avLst/>
          </a:prstGeom>
        </p:spPr>
        <p:txBody>
          <a:bodyPr vert="horz" lIns="91440" tIns="45720" rIns="91440" bIns="45720" rtlCol="0">
            <a:noAutofit/>
          </a:bodyPr>
          <a:lstStyle/>
          <a:p>
            <a:pPr>
              <a:lnSpc>
                <a:spcPct val="90000"/>
              </a:lnSpc>
              <a:spcAft>
                <a:spcPts val="600"/>
              </a:spcAft>
            </a:pPr>
            <a:r>
              <a:rPr lang="en-US" sz="4800" b="0" i="0" kern="1200" dirty="0">
                <a:solidFill>
                  <a:srgbClr val="FFFFFF"/>
                </a:solidFill>
                <a:effectLst/>
                <a:latin typeface="Calibri" panose="020F0502020204030204" pitchFamily="34" charset="0"/>
                <a:ea typeface="+mn-ea"/>
                <a:cs typeface="Calibri" panose="020F0502020204030204" pitchFamily="34" charset="0"/>
              </a:rPr>
              <a:t>They come in different sizes and are made up of various materials.</a:t>
            </a:r>
            <a:endParaRPr lang="en-US" sz="4800" kern="1200" dirty="0">
              <a:solidFill>
                <a:srgbClr val="FFFFFF"/>
              </a:solidFill>
              <a:latin typeface="Calibri" panose="020F0502020204030204" pitchFamily="34" charset="0"/>
              <a:ea typeface="+mn-ea"/>
              <a:cs typeface="Calibri" panose="020F0502020204030204" pitchFamily="34" charset="0"/>
            </a:endParaRPr>
          </a:p>
        </p:txBody>
      </p:sp>
      <p:sp>
        <p:nvSpPr>
          <p:cNvPr id="5" name="Google Shape;290;p17" descr="Artificial Intelligence">
            <a:extLst>
              <a:ext uri="{FF2B5EF4-FFF2-40B4-BE49-F238E27FC236}">
                <a16:creationId xmlns:a16="http://schemas.microsoft.com/office/drawing/2014/main" id="{F50A41EF-66FE-473A-0ECE-B72AB516F7BB}"/>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0851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E8C880B-C462-E7C7-78F9-F691FDE3A7E7}"/>
              </a:ext>
            </a:extLst>
          </p:cNvPr>
          <p:cNvSpPr txBox="1"/>
          <p:nvPr/>
        </p:nvSpPr>
        <p:spPr>
          <a:xfrm>
            <a:off x="159709" y="1895471"/>
            <a:ext cx="4412290" cy="3447832"/>
          </a:xfrm>
          <a:prstGeom prst="rect">
            <a:avLst/>
          </a:prstGeom>
        </p:spPr>
        <p:txBody>
          <a:bodyPr vert="horz" lIns="91440" tIns="45720" rIns="91440" bIns="45720" rtlCol="0" anchor="t">
            <a:norm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Moons are much </a:t>
            </a:r>
            <a:r>
              <a:rPr lang="en-US" sz="3200" b="0" i="0" u="sng" kern="1200" dirty="0">
                <a:solidFill>
                  <a:schemeClr val="tx1"/>
                </a:solidFill>
                <a:effectLst/>
                <a:latin typeface="Calibri" panose="020F0502020204030204" pitchFamily="34" charset="0"/>
                <a:ea typeface="+mn-ea"/>
                <a:cs typeface="Calibri" panose="020F0502020204030204" pitchFamily="34" charset="0"/>
              </a:rPr>
              <a:t>            </a:t>
            </a:r>
            <a:r>
              <a:rPr lang="en-US" sz="200" b="0" i="0" u="sng" kern="1200" dirty="0">
                <a:solidFill>
                  <a:schemeClr val="tx1"/>
                </a:solidFill>
                <a:effectLst/>
                <a:latin typeface="Calibri" panose="020F0502020204030204" pitchFamily="34" charset="0"/>
                <a:ea typeface="+mn-ea"/>
                <a:cs typeface="Calibri" panose="020F0502020204030204" pitchFamily="34" charset="0"/>
              </a:rPr>
              <a:t>,</a:t>
            </a:r>
            <a:r>
              <a:rPr lang="en-US" sz="3200" b="0" i="0" u="sng" kern="1200" dirty="0">
                <a:solidFill>
                  <a:schemeClr val="tx1"/>
                </a:solidFill>
                <a:effectLst/>
                <a:latin typeface="Calibri" panose="020F0502020204030204" pitchFamily="34" charset="0"/>
                <a:ea typeface="+mn-ea"/>
                <a:cs typeface="Calibri" panose="020F0502020204030204" pitchFamily="34" charset="0"/>
              </a:rPr>
              <a:t>  </a:t>
            </a:r>
            <a:r>
              <a:rPr lang="en-US" sz="3200" b="0" i="0" kern="1200" dirty="0">
                <a:solidFill>
                  <a:schemeClr val="tx1"/>
                </a:solidFill>
                <a:effectLst/>
                <a:latin typeface="Calibri" panose="020F0502020204030204" pitchFamily="34" charset="0"/>
                <a:ea typeface="+mn-ea"/>
                <a:cs typeface="Calibri" panose="020F0502020204030204" pitchFamily="34" charset="0"/>
              </a:rPr>
              <a:t> than planets and do not produce their own light but instead reflect the light of the sun. </a:t>
            </a:r>
            <a:endParaRPr lang="en-US" sz="3200" kern="1200" dirty="0">
              <a:solidFill>
                <a:schemeClr val="tx1"/>
              </a:solidFill>
              <a:latin typeface="Calibri" panose="020F0502020204030204" pitchFamily="34" charset="0"/>
              <a:ea typeface="+mn-ea"/>
              <a:cs typeface="Calibri" panose="020F0502020204030204" pitchFamily="34" charset="0"/>
            </a:endParaRPr>
          </a:p>
        </p:txBody>
      </p:sp>
      <p:pic>
        <p:nvPicPr>
          <p:cNvPr id="21" name="Picture 20" descr="A planet with a ring around it&#10;&#10;Description automatically generated">
            <a:extLst>
              <a:ext uri="{FF2B5EF4-FFF2-40B4-BE49-F238E27FC236}">
                <a16:creationId xmlns:a16="http://schemas.microsoft.com/office/drawing/2014/main" id="{148BA05C-B59E-A3F2-976D-68998BF1CC30}"/>
              </a:ext>
            </a:extLst>
          </p:cNvPr>
          <p:cNvPicPr>
            <a:picLocks noChangeAspect="1"/>
          </p:cNvPicPr>
          <p:nvPr/>
        </p:nvPicPr>
        <p:blipFill rotWithShape="1">
          <a:blip r:embed="rId3"/>
          <a:srcRect r="22666" b="-1"/>
          <a:stretch/>
        </p:blipFill>
        <p:spPr>
          <a:xfrm>
            <a:off x="4933916" y="1933012"/>
            <a:ext cx="3989297" cy="2991976"/>
          </a:xfrm>
          <a:prstGeom prst="rect">
            <a:avLst/>
          </a:prstGeom>
        </p:spPr>
      </p:pic>
      <p:grpSp>
        <p:nvGrpSpPr>
          <p:cNvPr id="26" name="Group 25">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27" name="Rectangle 26">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5BC72BE-6818-4829-13F5-841BCCFC94AD}"/>
              </a:ext>
            </a:extLst>
          </p:cNvPr>
          <p:cNvSpPr txBox="1"/>
          <p:nvPr/>
        </p:nvSpPr>
        <p:spPr>
          <a:xfrm>
            <a:off x="5520172" y="1964571"/>
            <a:ext cx="3464119" cy="4565151"/>
          </a:xfrm>
          <a:prstGeom prst="rect">
            <a:avLst/>
          </a:prstGeom>
        </p:spPr>
        <p:txBody>
          <a:bodyPr vert="horz" lIns="91440" tIns="45720" rIns="91440" bIns="45720" rtlCol="0">
            <a:noAutofit/>
          </a:bodyPr>
          <a:lstStyle/>
          <a:p>
            <a:pPr algn="r">
              <a:lnSpc>
                <a:spcPct val="90000"/>
              </a:lnSpc>
              <a:spcAft>
                <a:spcPts val="600"/>
              </a:spcAft>
            </a:pPr>
            <a:endParaRPr lang="en-US" sz="4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2" name="Google Shape;473;p41" descr="Questions">
            <a:extLst>
              <a:ext uri="{FF2B5EF4-FFF2-40B4-BE49-F238E27FC236}">
                <a16:creationId xmlns:a16="http://schemas.microsoft.com/office/drawing/2014/main" id="{461D1D97-6808-BBBF-D62A-AE934B74AE6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3133105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E8C880B-C462-E7C7-78F9-F691FDE3A7E7}"/>
              </a:ext>
            </a:extLst>
          </p:cNvPr>
          <p:cNvSpPr txBox="1"/>
          <p:nvPr/>
        </p:nvSpPr>
        <p:spPr>
          <a:xfrm>
            <a:off x="649604" y="1705084"/>
            <a:ext cx="3448310" cy="3447832"/>
          </a:xfrm>
          <a:prstGeom prst="rect">
            <a:avLst/>
          </a:prstGeom>
        </p:spPr>
        <p:txBody>
          <a:bodyPr vert="horz" lIns="91440" tIns="45720" rIns="91440" bIns="45720" rtlCol="0" anchor="t">
            <a:norm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Moons are much </a:t>
            </a:r>
            <a:r>
              <a:rPr lang="en-US" sz="3200" b="1" i="0" u="sng" kern="1200" dirty="0">
                <a:solidFill>
                  <a:srgbClr val="FF0000"/>
                </a:solidFill>
                <a:effectLst/>
                <a:latin typeface="Calibri" panose="020F0502020204030204" pitchFamily="34" charset="0"/>
                <a:ea typeface="+mn-ea"/>
                <a:cs typeface="Calibri" panose="020F0502020204030204" pitchFamily="34" charset="0"/>
              </a:rPr>
              <a:t>smaller</a:t>
            </a:r>
            <a:r>
              <a:rPr lang="en-US" sz="3200" b="0" i="0" kern="1200" dirty="0">
                <a:solidFill>
                  <a:schemeClr val="tx1"/>
                </a:solidFill>
                <a:effectLst/>
                <a:latin typeface="Calibri" panose="020F0502020204030204" pitchFamily="34" charset="0"/>
                <a:ea typeface="+mn-ea"/>
                <a:cs typeface="Calibri" panose="020F0502020204030204" pitchFamily="34" charset="0"/>
              </a:rPr>
              <a:t> than planets and do not produce their own light but instead reflect the light of the sun. </a:t>
            </a:r>
            <a:endParaRPr lang="en-US" sz="3200" kern="1200" dirty="0">
              <a:solidFill>
                <a:schemeClr val="tx1"/>
              </a:solidFill>
              <a:latin typeface="Calibri" panose="020F0502020204030204" pitchFamily="34" charset="0"/>
              <a:ea typeface="+mn-ea"/>
              <a:cs typeface="Calibri" panose="020F0502020204030204" pitchFamily="34" charset="0"/>
            </a:endParaRPr>
          </a:p>
        </p:txBody>
      </p:sp>
      <p:pic>
        <p:nvPicPr>
          <p:cNvPr id="21" name="Picture 20" descr="A planet with a ring around it&#10;&#10;Description automatically generated">
            <a:extLst>
              <a:ext uri="{FF2B5EF4-FFF2-40B4-BE49-F238E27FC236}">
                <a16:creationId xmlns:a16="http://schemas.microsoft.com/office/drawing/2014/main" id="{148BA05C-B59E-A3F2-976D-68998BF1CC30}"/>
              </a:ext>
            </a:extLst>
          </p:cNvPr>
          <p:cNvPicPr>
            <a:picLocks noChangeAspect="1"/>
          </p:cNvPicPr>
          <p:nvPr/>
        </p:nvPicPr>
        <p:blipFill rotWithShape="1">
          <a:blip r:embed="rId3"/>
          <a:srcRect r="22666" b="-1"/>
          <a:stretch/>
        </p:blipFill>
        <p:spPr>
          <a:xfrm>
            <a:off x="4572000" y="1895471"/>
            <a:ext cx="3989297" cy="2991976"/>
          </a:xfrm>
          <a:prstGeom prst="rect">
            <a:avLst/>
          </a:prstGeom>
        </p:spPr>
      </p:pic>
      <p:grpSp>
        <p:nvGrpSpPr>
          <p:cNvPr id="26" name="Group 25">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27" name="Rectangle 26">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5BC72BE-6818-4829-13F5-841BCCFC94AD}"/>
              </a:ext>
            </a:extLst>
          </p:cNvPr>
          <p:cNvSpPr txBox="1"/>
          <p:nvPr/>
        </p:nvSpPr>
        <p:spPr>
          <a:xfrm>
            <a:off x="5520172" y="1964571"/>
            <a:ext cx="3464119" cy="4565151"/>
          </a:xfrm>
          <a:prstGeom prst="rect">
            <a:avLst/>
          </a:prstGeom>
        </p:spPr>
        <p:txBody>
          <a:bodyPr vert="horz" lIns="91440" tIns="45720" rIns="91440" bIns="45720" rtlCol="0">
            <a:noAutofit/>
          </a:bodyPr>
          <a:lstStyle/>
          <a:p>
            <a:pPr algn="r">
              <a:lnSpc>
                <a:spcPct val="90000"/>
              </a:lnSpc>
              <a:spcAft>
                <a:spcPts val="600"/>
              </a:spcAft>
            </a:pPr>
            <a:endParaRPr lang="en-US" sz="4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2" name="Google Shape;473;p41" descr="Questions">
            <a:extLst>
              <a:ext uri="{FF2B5EF4-FFF2-40B4-BE49-F238E27FC236}">
                <a16:creationId xmlns:a16="http://schemas.microsoft.com/office/drawing/2014/main" id="{461D1D97-6808-BBBF-D62A-AE934B74AE6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3662880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301" name="Rectangle 300">
            <a:extLst>
              <a:ext uri="{FF2B5EF4-FFF2-40B4-BE49-F238E27FC236}">
                <a16:creationId xmlns:a16="http://schemas.microsoft.com/office/drawing/2014/main" id="{51F77B6A-7F53-4B28-B73D-C8CC899AB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gdbff74d4ed_1_1"/>
          <p:cNvSpPr txBox="1">
            <a:spLocks noGrp="1"/>
          </p:cNvSpPr>
          <p:nvPr>
            <p:ph type="ctrTitle"/>
          </p:nvPr>
        </p:nvSpPr>
        <p:spPr>
          <a:xfrm>
            <a:off x="5044933" y="685680"/>
            <a:ext cx="3152492" cy="3596201"/>
          </a:xfrm>
          <a:prstGeom prst="rect">
            <a:avLst/>
          </a:prstGeom>
        </p:spPr>
        <p:txBody>
          <a:bodyPr spcFirstLastPara="1" vert="horz" lIns="91440" tIns="45720" rIns="91440" bIns="45720" rtlCol="0" anchorCtr="0">
            <a:normAutofit/>
          </a:bodyPr>
          <a:lstStyle/>
          <a:p>
            <a:pPr marL="0" lvl="0" indent="0" algn="r">
              <a:lnSpc>
                <a:spcPct val="90000"/>
              </a:lnSpc>
              <a:spcBef>
                <a:spcPct val="0"/>
              </a:spcBef>
              <a:spcAft>
                <a:spcPts val="0"/>
              </a:spcAft>
              <a:buClr>
                <a:schemeClr val="dk1"/>
              </a:buClr>
              <a:buSzPts val="3400"/>
            </a:pPr>
            <a:r>
              <a:rPr lang="en-US" sz="3600" b="1" u="sng" kern="1200">
                <a:solidFill>
                  <a:schemeClr val="bg1"/>
                </a:solidFill>
                <a:latin typeface="Calibri" panose="020F0502020204030204" pitchFamily="34" charset="0"/>
                <a:ea typeface="+mj-ea"/>
                <a:cs typeface="Calibri" panose="020F0502020204030204" pitchFamily="34" charset="0"/>
              </a:rPr>
              <a:t>True or False</a:t>
            </a:r>
            <a:r>
              <a:rPr lang="en-US" sz="3600" kern="1200">
                <a:solidFill>
                  <a:schemeClr val="bg1"/>
                </a:solidFill>
                <a:latin typeface="Calibri" panose="020F0502020204030204" pitchFamily="34" charset="0"/>
                <a:ea typeface="+mj-ea"/>
                <a:cs typeface="Calibri" panose="020F0502020204030204" pitchFamily="34" charset="0"/>
              </a:rPr>
              <a:t>: All moons are made up of the exact same materials and are the exact same size.</a:t>
            </a:r>
          </a:p>
        </p:txBody>
      </p:sp>
      <p:grpSp>
        <p:nvGrpSpPr>
          <p:cNvPr id="303" name="Group 302">
            <a:extLst>
              <a:ext uri="{FF2B5EF4-FFF2-40B4-BE49-F238E27FC236}">
                <a16:creationId xmlns:a16="http://schemas.microsoft.com/office/drawing/2014/main" id="{2515629F-0D83-4A44-A125-CD50FC660A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09" y="1361348"/>
            <a:ext cx="3625427" cy="4258176"/>
            <a:chOff x="1674895" y="1345036"/>
            <a:chExt cx="5428610" cy="4210939"/>
          </a:xfrm>
        </p:grpSpPr>
        <p:sp>
          <p:nvSpPr>
            <p:cNvPr id="304" name="Rectangle 303">
              <a:extLst>
                <a:ext uri="{FF2B5EF4-FFF2-40B4-BE49-F238E27FC236}">
                  <a16:creationId xmlns:a16="http://schemas.microsoft.com/office/drawing/2014/main" id="{81A5080B-EAC4-4530-815C-DE8DACA09D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14667345-04B5-4757-9CE0-969DC1DE5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7" name="Freeform: Shape 306">
            <a:extLst>
              <a:ext uri="{FF2B5EF4-FFF2-40B4-BE49-F238E27FC236}">
                <a16:creationId xmlns:a16="http://schemas.microsoft.com/office/drawing/2014/main" id="{F6E412EF-CF39-4C25-85B0-DB30B1B0A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09" name="Freeform: Shape 308">
            <a:extLst>
              <a:ext uri="{FF2B5EF4-FFF2-40B4-BE49-F238E27FC236}">
                <a16:creationId xmlns:a16="http://schemas.microsoft.com/office/drawing/2014/main" id="{E8DA6235-17F2-4C9E-88C6-C5D38D8D3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11" name="Rectangle 310">
            <a:extLst>
              <a:ext uri="{FF2B5EF4-FFF2-40B4-BE49-F238E27FC236}">
                <a16:creationId xmlns:a16="http://schemas.microsoft.com/office/drawing/2014/main" id="{B55DEF71-1741-4489-8E77-46FC5BAA6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120" y="1220741"/>
            <a:ext cx="3625426" cy="4258176"/>
          </a:xfrm>
          <a:prstGeom prst="rect">
            <a:avLst/>
          </a:prstGeom>
          <a:solidFill>
            <a:schemeClr val="tx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82347B6D-A7CC-48EB-861F-917D0D61E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120" y="1220741"/>
            <a:ext cx="3625426" cy="425817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A7A0A46D-CC9B-4E32-870A-7BC2DF940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963" y="4357092"/>
            <a:ext cx="239955"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Oval 316">
            <a:extLst>
              <a:ext uri="{FF2B5EF4-FFF2-40B4-BE49-F238E27FC236}">
                <a16:creationId xmlns:a16="http://schemas.microsoft.com/office/drawing/2014/main" id="{9178722E-1BD0-427E-BAAE-4F206DAB5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963" y="4357092"/>
            <a:ext cx="239955"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A group of planets in space&#10;&#10;Description automatically generated">
            <a:extLst>
              <a:ext uri="{FF2B5EF4-FFF2-40B4-BE49-F238E27FC236}">
                <a16:creationId xmlns:a16="http://schemas.microsoft.com/office/drawing/2014/main" id="{0AC072F0-360A-28C9-B9D8-DA56F604310D}"/>
              </a:ext>
            </a:extLst>
          </p:cNvPr>
          <p:cNvPicPr>
            <a:picLocks noChangeAspect="1"/>
          </p:cNvPicPr>
          <p:nvPr/>
        </p:nvPicPr>
        <p:blipFill rotWithShape="1">
          <a:blip r:embed="rId3"/>
          <a:srcRect l="2677" r="18193" b="-1"/>
          <a:stretch/>
        </p:blipFill>
        <p:spPr>
          <a:xfrm>
            <a:off x="1275016" y="2202852"/>
            <a:ext cx="3129634" cy="2293953"/>
          </a:xfrm>
          <a:prstGeom prst="rect">
            <a:avLst/>
          </a:prstGeom>
          <a:ln w="28575">
            <a:noFill/>
          </a:ln>
        </p:spPr>
      </p:pic>
      <p:sp>
        <p:nvSpPr>
          <p:cNvPr id="319" name="Graphic 212">
            <a:extLst>
              <a:ext uri="{FF2B5EF4-FFF2-40B4-BE49-F238E27FC236}">
                <a16:creationId xmlns:a16="http://schemas.microsoft.com/office/drawing/2014/main" id="{A753B935-E3DD-466D-BFAC-68E0BE02D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978" y="858936"/>
            <a:ext cx="520052"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9CAA2"/>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1" name="Graphic 212">
            <a:extLst>
              <a:ext uri="{FF2B5EF4-FFF2-40B4-BE49-F238E27FC236}">
                <a16:creationId xmlns:a16="http://schemas.microsoft.com/office/drawing/2014/main" id="{FB034F26-4148-4B59-B493-14D7A9A8B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978" y="858936"/>
            <a:ext cx="520052"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9CAA2">
              <a:alpha val="3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23" name="Graphic 185">
            <a:extLst>
              <a:ext uri="{FF2B5EF4-FFF2-40B4-BE49-F238E27FC236}">
                <a16:creationId xmlns:a16="http://schemas.microsoft.com/office/drawing/2014/main" id="{5E6BB5FD-DB7B-4BE3-BA45-1EF042115E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324" name="Freeform: Shape 323">
              <a:extLst>
                <a:ext uri="{FF2B5EF4-FFF2-40B4-BE49-F238E27FC236}">
                  <a16:creationId xmlns:a16="http://schemas.microsoft.com/office/drawing/2014/main" id="{9929FF76-4B3A-4294-BE6E-B507B22D1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53C18A4-10CC-4E91-A8A2-D5368972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6356AC2F-73E0-44FD-B346-A209D274D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95A85581-9712-414C-82D4-2FE96ACB2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B0828F2-35E7-4424-8082-6C258B676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Google Shape;473;p41" descr="Questions">
            <a:extLst>
              <a:ext uri="{FF2B5EF4-FFF2-40B4-BE49-F238E27FC236}">
                <a16:creationId xmlns:a16="http://schemas.microsoft.com/office/drawing/2014/main" id="{D9C0C5F2-210D-DAAD-B913-8D60D2D49C2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2164568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301" name="Rectangle 300">
            <a:extLst>
              <a:ext uri="{FF2B5EF4-FFF2-40B4-BE49-F238E27FC236}">
                <a16:creationId xmlns:a16="http://schemas.microsoft.com/office/drawing/2014/main" id="{51F77B6A-7F53-4B28-B73D-C8CC899AB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gdbff74d4ed_1_1"/>
          <p:cNvSpPr txBox="1">
            <a:spLocks noGrp="1"/>
          </p:cNvSpPr>
          <p:nvPr>
            <p:ph type="ctrTitle"/>
          </p:nvPr>
        </p:nvSpPr>
        <p:spPr>
          <a:xfrm>
            <a:off x="5044933" y="685680"/>
            <a:ext cx="3152492" cy="3596201"/>
          </a:xfrm>
          <a:prstGeom prst="rect">
            <a:avLst/>
          </a:prstGeom>
        </p:spPr>
        <p:txBody>
          <a:bodyPr spcFirstLastPara="1" vert="horz" lIns="91440" tIns="45720" rIns="91440" bIns="45720" rtlCol="0" anchorCtr="0">
            <a:normAutofit/>
          </a:bodyPr>
          <a:lstStyle/>
          <a:p>
            <a:pPr marL="0" lvl="0" indent="0" algn="r">
              <a:lnSpc>
                <a:spcPct val="90000"/>
              </a:lnSpc>
              <a:spcBef>
                <a:spcPct val="0"/>
              </a:spcBef>
              <a:spcAft>
                <a:spcPts val="0"/>
              </a:spcAft>
              <a:buClr>
                <a:schemeClr val="dk1"/>
              </a:buClr>
              <a:buSzPts val="3400"/>
            </a:pPr>
            <a:r>
              <a:rPr lang="en-US" sz="3600" b="1" u="sng" kern="1200" dirty="0">
                <a:solidFill>
                  <a:schemeClr val="bg1"/>
                </a:solidFill>
                <a:latin typeface="Calibri" panose="020F0502020204030204" pitchFamily="34" charset="0"/>
                <a:ea typeface="+mj-ea"/>
                <a:cs typeface="Calibri" panose="020F0502020204030204" pitchFamily="34" charset="0"/>
              </a:rPr>
              <a:t>True or </a:t>
            </a:r>
            <a:r>
              <a:rPr lang="en-US" sz="3600" b="1" u="sng" kern="1200" dirty="0">
                <a:solidFill>
                  <a:srgbClr val="FF0000"/>
                </a:solidFill>
                <a:latin typeface="Calibri" panose="020F0502020204030204" pitchFamily="34" charset="0"/>
                <a:ea typeface="+mj-ea"/>
                <a:cs typeface="Calibri" panose="020F0502020204030204" pitchFamily="34" charset="0"/>
              </a:rPr>
              <a:t>False</a:t>
            </a:r>
            <a:r>
              <a:rPr lang="en-US" sz="3600" kern="1200" dirty="0">
                <a:solidFill>
                  <a:schemeClr val="bg1"/>
                </a:solidFill>
                <a:latin typeface="Calibri" panose="020F0502020204030204" pitchFamily="34" charset="0"/>
                <a:ea typeface="+mj-ea"/>
                <a:cs typeface="Calibri" panose="020F0502020204030204" pitchFamily="34" charset="0"/>
              </a:rPr>
              <a:t>: All moons are made up of the exact same materials and are the exact same size.</a:t>
            </a:r>
          </a:p>
        </p:txBody>
      </p:sp>
      <p:grpSp>
        <p:nvGrpSpPr>
          <p:cNvPr id="303" name="Group 302">
            <a:extLst>
              <a:ext uri="{FF2B5EF4-FFF2-40B4-BE49-F238E27FC236}">
                <a16:creationId xmlns:a16="http://schemas.microsoft.com/office/drawing/2014/main" id="{2515629F-0D83-4A44-A125-CD50FC660A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09" y="1361348"/>
            <a:ext cx="3625427" cy="4258176"/>
            <a:chOff x="1674895" y="1345036"/>
            <a:chExt cx="5428610" cy="4210939"/>
          </a:xfrm>
        </p:grpSpPr>
        <p:sp>
          <p:nvSpPr>
            <p:cNvPr id="304" name="Rectangle 303">
              <a:extLst>
                <a:ext uri="{FF2B5EF4-FFF2-40B4-BE49-F238E27FC236}">
                  <a16:creationId xmlns:a16="http://schemas.microsoft.com/office/drawing/2014/main" id="{81A5080B-EAC4-4530-815C-DE8DACA09D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14667345-04B5-4757-9CE0-969DC1DE5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7" name="Freeform: Shape 306">
            <a:extLst>
              <a:ext uri="{FF2B5EF4-FFF2-40B4-BE49-F238E27FC236}">
                <a16:creationId xmlns:a16="http://schemas.microsoft.com/office/drawing/2014/main" id="{F6E412EF-CF39-4C25-85B0-DB30B1B0A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09" name="Freeform: Shape 308">
            <a:extLst>
              <a:ext uri="{FF2B5EF4-FFF2-40B4-BE49-F238E27FC236}">
                <a16:creationId xmlns:a16="http://schemas.microsoft.com/office/drawing/2014/main" id="{E8DA6235-17F2-4C9E-88C6-C5D38D8D3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11" name="Rectangle 310">
            <a:extLst>
              <a:ext uri="{FF2B5EF4-FFF2-40B4-BE49-F238E27FC236}">
                <a16:creationId xmlns:a16="http://schemas.microsoft.com/office/drawing/2014/main" id="{B55DEF71-1741-4489-8E77-46FC5BAA6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120" y="1220741"/>
            <a:ext cx="3625426" cy="4258176"/>
          </a:xfrm>
          <a:prstGeom prst="rect">
            <a:avLst/>
          </a:prstGeom>
          <a:solidFill>
            <a:schemeClr val="tx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82347B6D-A7CC-48EB-861F-917D0D61E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120" y="1220741"/>
            <a:ext cx="3625426" cy="425817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A7A0A46D-CC9B-4E32-870A-7BC2DF940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963" y="4357092"/>
            <a:ext cx="239955"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Oval 316">
            <a:extLst>
              <a:ext uri="{FF2B5EF4-FFF2-40B4-BE49-F238E27FC236}">
                <a16:creationId xmlns:a16="http://schemas.microsoft.com/office/drawing/2014/main" id="{9178722E-1BD0-427E-BAAE-4F206DAB5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963" y="4357092"/>
            <a:ext cx="239955"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A group of planets in space&#10;&#10;Description automatically generated">
            <a:extLst>
              <a:ext uri="{FF2B5EF4-FFF2-40B4-BE49-F238E27FC236}">
                <a16:creationId xmlns:a16="http://schemas.microsoft.com/office/drawing/2014/main" id="{0AC072F0-360A-28C9-B9D8-DA56F604310D}"/>
              </a:ext>
            </a:extLst>
          </p:cNvPr>
          <p:cNvPicPr>
            <a:picLocks noChangeAspect="1"/>
          </p:cNvPicPr>
          <p:nvPr/>
        </p:nvPicPr>
        <p:blipFill rotWithShape="1">
          <a:blip r:embed="rId3"/>
          <a:srcRect l="2677" r="18193" b="-1"/>
          <a:stretch/>
        </p:blipFill>
        <p:spPr>
          <a:xfrm>
            <a:off x="1275016" y="2202852"/>
            <a:ext cx="3129634" cy="2293953"/>
          </a:xfrm>
          <a:prstGeom prst="rect">
            <a:avLst/>
          </a:prstGeom>
          <a:ln w="28575">
            <a:noFill/>
          </a:ln>
        </p:spPr>
      </p:pic>
      <p:sp>
        <p:nvSpPr>
          <p:cNvPr id="319" name="Graphic 212">
            <a:extLst>
              <a:ext uri="{FF2B5EF4-FFF2-40B4-BE49-F238E27FC236}">
                <a16:creationId xmlns:a16="http://schemas.microsoft.com/office/drawing/2014/main" id="{A753B935-E3DD-466D-BFAC-68E0BE02D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978" y="858936"/>
            <a:ext cx="520052"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9CAA2"/>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1" name="Graphic 212">
            <a:extLst>
              <a:ext uri="{FF2B5EF4-FFF2-40B4-BE49-F238E27FC236}">
                <a16:creationId xmlns:a16="http://schemas.microsoft.com/office/drawing/2014/main" id="{FB034F26-4148-4B59-B493-14D7A9A8B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978" y="858936"/>
            <a:ext cx="520052"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9CAA2">
              <a:alpha val="3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23" name="Graphic 185">
            <a:extLst>
              <a:ext uri="{FF2B5EF4-FFF2-40B4-BE49-F238E27FC236}">
                <a16:creationId xmlns:a16="http://schemas.microsoft.com/office/drawing/2014/main" id="{5E6BB5FD-DB7B-4BE3-BA45-1EF042115E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324" name="Freeform: Shape 323">
              <a:extLst>
                <a:ext uri="{FF2B5EF4-FFF2-40B4-BE49-F238E27FC236}">
                  <a16:creationId xmlns:a16="http://schemas.microsoft.com/office/drawing/2014/main" id="{9929FF76-4B3A-4294-BE6E-B507B22D1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53C18A4-10CC-4E91-A8A2-D5368972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6356AC2F-73E0-44FD-B346-A209D274D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95A85581-9712-414C-82D4-2FE96ACB2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B0828F2-35E7-4424-8082-6C258B676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Google Shape;473;p41" descr="Questions">
            <a:extLst>
              <a:ext uri="{FF2B5EF4-FFF2-40B4-BE49-F238E27FC236}">
                <a16:creationId xmlns:a16="http://schemas.microsoft.com/office/drawing/2014/main" id="{D9C0C5F2-210D-DAAD-B913-8D60D2D49C2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334413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bff74d4ed_1_116"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gdbff74d4ed_1_116"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lanet with a ring in the middle of it&#10;&#10;Description automatically generated">
            <a:extLst>
              <a:ext uri="{FF2B5EF4-FFF2-40B4-BE49-F238E27FC236}">
                <a16:creationId xmlns:a16="http://schemas.microsoft.com/office/drawing/2014/main" id="{53EB130B-03B1-AD24-0EE4-44EF27F8C5B7}"/>
              </a:ext>
            </a:extLst>
          </p:cNvPr>
          <p:cNvPicPr>
            <a:picLocks noChangeAspect="1"/>
          </p:cNvPicPr>
          <p:nvPr/>
        </p:nvPicPr>
        <p:blipFill rotWithShape="1">
          <a:blip r:embed="rId3">
            <a:alphaModFix amt="50000"/>
          </a:blip>
          <a:srcRect l="14191" r="11810"/>
          <a:stretch/>
        </p:blipFill>
        <p:spPr>
          <a:xfrm>
            <a:off x="20" y="10"/>
            <a:ext cx="9143980" cy="6857990"/>
          </a:xfrm>
          <a:prstGeom prst="rect">
            <a:avLst/>
          </a:prstGeom>
        </p:spPr>
      </p:pic>
      <p:sp>
        <p:nvSpPr>
          <p:cNvPr id="4" name="TextBox 3">
            <a:extLst>
              <a:ext uri="{FF2B5EF4-FFF2-40B4-BE49-F238E27FC236}">
                <a16:creationId xmlns:a16="http://schemas.microsoft.com/office/drawing/2014/main" id="{BC77C06B-47C2-BDBF-FFF5-D735B5D08335}"/>
              </a:ext>
            </a:extLst>
          </p:cNvPr>
          <p:cNvSpPr txBox="1"/>
          <p:nvPr/>
        </p:nvSpPr>
        <p:spPr>
          <a:xfrm>
            <a:off x="1143000" y="1122362"/>
            <a:ext cx="6858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100" kern="1200" dirty="0">
                <a:solidFill>
                  <a:srgbClr val="FFFFFF"/>
                </a:solidFill>
                <a:latin typeface="+mj-lt"/>
                <a:ea typeface="+mj-ea"/>
                <a:cs typeface="+mj-cs"/>
              </a:rPr>
              <a:t>Titan is an example of a moon. It is the largest of Saturn’s 145 moons.</a:t>
            </a:r>
          </a:p>
        </p:txBody>
      </p:sp>
      <p:sp>
        <p:nvSpPr>
          <p:cNvPr id="5" name="Google Shape;357;gdbff74d4ed_1_214" descr="Artificial Intelligence">
            <a:extLst>
              <a:ext uri="{FF2B5EF4-FFF2-40B4-BE49-F238E27FC236}">
                <a16:creationId xmlns:a16="http://schemas.microsoft.com/office/drawing/2014/main" id="{18B90BBE-963F-5553-A4D0-07E46B414CD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358;gdbff74d4ed_1_214" descr="Comment Like">
            <a:extLst>
              <a:ext uri="{FF2B5EF4-FFF2-40B4-BE49-F238E27FC236}">
                <a16:creationId xmlns:a16="http://schemas.microsoft.com/office/drawing/2014/main" id="{CC2A91A1-0F0B-2F69-DD8B-26A7059464C6}"/>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extLst>
      <p:ext uri="{BB962C8B-B14F-4D97-AF65-F5344CB8AC3E}">
        <p14:creationId xmlns:p14="http://schemas.microsoft.com/office/powerpoint/2010/main" val="4147268849"/>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planet in space with a black background&#10;&#10;Description automatically generated">
            <a:extLst>
              <a:ext uri="{FF2B5EF4-FFF2-40B4-BE49-F238E27FC236}">
                <a16:creationId xmlns:a16="http://schemas.microsoft.com/office/drawing/2014/main" id="{284460C4-0D1F-84F6-1E05-5443E7785D01}"/>
              </a:ext>
            </a:extLst>
          </p:cNvPr>
          <p:cNvPicPr>
            <a:picLocks noChangeAspect="1"/>
          </p:cNvPicPr>
          <p:nvPr/>
        </p:nvPicPr>
        <p:blipFill rotWithShape="1">
          <a:blip r:embed="rId3">
            <a:alphaModFix amt="60000"/>
          </a:blip>
          <a:srcRect r="26000"/>
          <a:stretch/>
        </p:blipFill>
        <p:spPr>
          <a:xfrm>
            <a:off x="20" y="10"/>
            <a:ext cx="9143980" cy="6857990"/>
          </a:xfrm>
          <a:prstGeom prst="rect">
            <a:avLst/>
          </a:prstGeom>
        </p:spPr>
      </p:pic>
      <p:sp>
        <p:nvSpPr>
          <p:cNvPr id="4" name="TextBox 3">
            <a:extLst>
              <a:ext uri="{FF2B5EF4-FFF2-40B4-BE49-F238E27FC236}">
                <a16:creationId xmlns:a16="http://schemas.microsoft.com/office/drawing/2014/main" id="{A53DB32A-9D3B-8283-2AC9-D7198042525B}"/>
              </a:ext>
            </a:extLst>
          </p:cNvPr>
          <p:cNvSpPr txBox="1"/>
          <p:nvPr/>
        </p:nvSpPr>
        <p:spPr>
          <a:xfrm>
            <a:off x="898635" y="2957665"/>
            <a:ext cx="7344354" cy="3171423"/>
          </a:xfrm>
          <a:prstGeom prst="rect">
            <a:avLst/>
          </a:prstGeom>
        </p:spPr>
        <p:txBody>
          <a:bodyPr vert="horz" lIns="91440" tIns="45720" rIns="91440" bIns="45720" rtlCol="0">
            <a:normAutofit/>
          </a:bodyPr>
          <a:lstStyle/>
          <a:p>
            <a:pPr>
              <a:lnSpc>
                <a:spcPct val="90000"/>
              </a:lnSpc>
              <a:spcAft>
                <a:spcPts val="600"/>
              </a:spcAft>
            </a:pPr>
            <a:r>
              <a:rPr lang="en-US" sz="4800" kern="1200" dirty="0">
                <a:solidFill>
                  <a:srgbClr val="FFFFFF"/>
                </a:solidFill>
                <a:latin typeface="Calibri" panose="020F0502020204030204" pitchFamily="34" charset="0"/>
                <a:ea typeface="+mn-ea"/>
                <a:cs typeface="Calibri" panose="020F0502020204030204" pitchFamily="34" charset="0"/>
              </a:rPr>
              <a:t>Callisto is another example of a moon. It is the second largest of Jupiter’s 95 moons. </a:t>
            </a:r>
          </a:p>
        </p:txBody>
      </p:sp>
      <p:sp>
        <p:nvSpPr>
          <p:cNvPr id="5" name="Google Shape;357;gdbff74d4ed_1_214" descr="Artificial Intelligence">
            <a:extLst>
              <a:ext uri="{FF2B5EF4-FFF2-40B4-BE49-F238E27FC236}">
                <a16:creationId xmlns:a16="http://schemas.microsoft.com/office/drawing/2014/main" id="{DBE3E515-34F3-B24A-05CA-2B6B71DC84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358;gdbff74d4ed_1_214" descr="Comment Like">
            <a:extLst>
              <a:ext uri="{FF2B5EF4-FFF2-40B4-BE49-F238E27FC236}">
                <a16:creationId xmlns:a16="http://schemas.microsoft.com/office/drawing/2014/main" id="{44B533C4-B61A-3B06-CB29-A78A0A77FD81}"/>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extLst>
      <p:ext uri="{BB962C8B-B14F-4D97-AF65-F5344CB8AC3E}">
        <p14:creationId xmlns:p14="http://schemas.microsoft.com/office/powerpoint/2010/main" val="195596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bff74d4ed_1_1109"/>
          <p:cNvSpPr txBox="1"/>
          <p:nvPr/>
        </p:nvSpPr>
        <p:spPr>
          <a:xfrm>
            <a:off x="1557935" y="547861"/>
            <a:ext cx="602813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1" u="none" strike="noStrike" cap="none" dirty="0">
                <a:solidFill>
                  <a:srgbClr val="FFC000"/>
                </a:solidFill>
                <a:latin typeface="Futura" panose="020B0602020204020303" pitchFamily="34" charset="-79"/>
                <a:ea typeface="Calibri"/>
                <a:cs typeface="Futura" panose="020B0602020204020303" pitchFamily="34" charset="-79"/>
                <a:sym typeface="Calibri"/>
              </a:rPr>
              <a:t>Demonstration</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137" name="Google Shape;137;gdbff74d4ed_1_1109"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dbff74d4ed_1_1109"/>
          <p:cNvSpPr txBox="1"/>
          <p:nvPr/>
        </p:nvSpPr>
        <p:spPr>
          <a:xfrm>
            <a:off x="492404" y="1511940"/>
            <a:ext cx="3757200" cy="5078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moon.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moons.</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 students are watching the demonstration, emphasize that as the moon goes around the “Earth” different parts of it are </a:t>
            </a:r>
            <a:r>
              <a:rPr lang="en-US" sz="2000" dirty="0">
                <a:latin typeface="Calibri Light" panose="020F0302020204030204" pitchFamily="34" charset="0"/>
                <a:ea typeface="Calibri"/>
                <a:cs typeface="Calibri Light" panose="020F0302020204030204" pitchFamily="34" charset="0"/>
                <a:sym typeface="Calibri"/>
              </a:rPr>
              <a:t>lit up by the “sun,” which creates the phases of the moon.</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moons.</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3" name="Picture 2" descr="A hand holding a stick with a globe in the background&#10;&#10;Description automatically generated">
            <a:extLst>
              <a:ext uri="{FF2B5EF4-FFF2-40B4-BE49-F238E27FC236}">
                <a16:creationId xmlns:a16="http://schemas.microsoft.com/office/drawing/2014/main" id="{38D01AEB-96E1-8C76-9706-C9C9E0D01223}"/>
              </a:ext>
            </a:extLst>
          </p:cNvPr>
          <p:cNvPicPr>
            <a:picLocks noChangeAspect="1"/>
          </p:cNvPicPr>
          <p:nvPr/>
        </p:nvPicPr>
        <p:blipFill>
          <a:blip r:embed="rId4"/>
          <a:stretch>
            <a:fillRect/>
          </a:stretch>
        </p:blipFill>
        <p:spPr>
          <a:xfrm>
            <a:off x="4894398" y="2021304"/>
            <a:ext cx="4105070" cy="39085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bff74d4ed_1_22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gdbff74d4ed_1_22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useBgFill="1">
        <p:nvSpPr>
          <p:cNvPr id="394" name="Rectangle 39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un with bright lights&#10;&#10;Description automatically generated">
            <a:extLst>
              <a:ext uri="{FF2B5EF4-FFF2-40B4-BE49-F238E27FC236}">
                <a16:creationId xmlns:a16="http://schemas.microsoft.com/office/drawing/2014/main" id="{2D84CDEB-83B3-3E68-2EBD-7642AA07B558}"/>
              </a:ext>
            </a:extLst>
          </p:cNvPr>
          <p:cNvPicPr>
            <a:picLocks noChangeAspect="1"/>
          </p:cNvPicPr>
          <p:nvPr/>
        </p:nvPicPr>
        <p:blipFill rotWithShape="1">
          <a:blip r:embed="rId3"/>
          <a:srcRect l="5016" r="3775" b="-1"/>
          <a:stretch/>
        </p:blipFill>
        <p:spPr>
          <a:xfrm>
            <a:off x="20" y="10"/>
            <a:ext cx="7252212" cy="6857990"/>
          </a:xfrm>
          <a:prstGeom prst="rect">
            <a:avLst/>
          </a:prstGeom>
        </p:spPr>
      </p:pic>
      <p:sp>
        <p:nvSpPr>
          <p:cNvPr id="396" name="Rectangle 39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28E49D2-E495-3543-D651-EF5269351B62}"/>
              </a:ext>
            </a:extLst>
          </p:cNvPr>
          <p:cNvSpPr txBox="1"/>
          <p:nvPr/>
        </p:nvSpPr>
        <p:spPr>
          <a:xfrm>
            <a:off x="6033717" y="1557619"/>
            <a:ext cx="2866642" cy="3742762"/>
          </a:xfrm>
          <a:prstGeom prst="rect">
            <a:avLst/>
          </a:prstGeom>
        </p:spPr>
        <p:txBody>
          <a:bodyPr vert="horz" lIns="91440" tIns="45720" rIns="91440" bIns="45720" rtlCol="0">
            <a:noAutofit/>
          </a:bodyPr>
          <a:lstStyle/>
          <a:p>
            <a:pPr lvl="0">
              <a:lnSpc>
                <a:spcPct val="90000"/>
              </a:lnSpc>
              <a:spcBef>
                <a:spcPts val="0"/>
              </a:spcBef>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The sun is </a:t>
            </a:r>
            <a:r>
              <a:rPr lang="en-US" sz="2800" b="1" i="0" kern="1200" dirty="0">
                <a:solidFill>
                  <a:schemeClr val="tx1"/>
                </a:solidFill>
                <a:effectLst/>
                <a:latin typeface="Calibri" panose="020F0502020204030204" pitchFamily="34" charset="0"/>
                <a:ea typeface="+mn-ea"/>
                <a:cs typeface="Calibri" panose="020F0502020204030204" pitchFamily="34" charset="0"/>
              </a:rPr>
              <a:t>NOT</a:t>
            </a:r>
            <a:r>
              <a:rPr lang="en-US" sz="2800" b="0" i="0" kern="1200" dirty="0">
                <a:solidFill>
                  <a:schemeClr val="tx1"/>
                </a:solidFill>
                <a:effectLst/>
                <a:latin typeface="Calibri" panose="020F0502020204030204" pitchFamily="34" charset="0"/>
                <a:ea typeface="+mn-ea"/>
                <a:cs typeface="Calibri" panose="020F0502020204030204" pitchFamily="34" charset="0"/>
              </a:rPr>
              <a:t> an example of a moon. The sun is a hot, bright star that is the center of our solar system.</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357;gdbff74d4ed_1_214" descr="Artificial Intelligence">
            <a:extLst>
              <a:ext uri="{FF2B5EF4-FFF2-40B4-BE49-F238E27FC236}">
                <a16:creationId xmlns:a16="http://schemas.microsoft.com/office/drawing/2014/main" id="{FD1A0ABA-E0F4-2E88-CB90-1752C8D5E08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Google Shape;381;gdbff74d4ed_1_301" descr="Comment Dislike">
            <a:extLst>
              <a:ext uri="{FF2B5EF4-FFF2-40B4-BE49-F238E27FC236}">
                <a16:creationId xmlns:a16="http://schemas.microsoft.com/office/drawing/2014/main" id="{66CC2B92-4F79-6F03-F2C5-C2CA844B7121}"/>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9"/>
        <p:cNvGrpSpPr/>
        <p:nvPr/>
      </p:nvGrpSpPr>
      <p:grpSpPr>
        <a:xfrm>
          <a:off x="0" y="0"/>
          <a:ext cx="0" cy="0"/>
          <a:chOff x="0" y="0"/>
          <a:chExt cx="0" cy="0"/>
        </a:xfrm>
      </p:grpSpPr>
      <p:sp useBgFill="1">
        <p:nvSpPr>
          <p:cNvPr id="421" name="Rectangle 42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ire in the sky&#10;&#10;Description automatically generated">
            <a:extLst>
              <a:ext uri="{FF2B5EF4-FFF2-40B4-BE49-F238E27FC236}">
                <a16:creationId xmlns:a16="http://schemas.microsoft.com/office/drawing/2014/main" id="{AB7C1006-1FA6-D3CF-6725-DEB1C7C20BB8}"/>
              </a:ext>
            </a:extLst>
          </p:cNvPr>
          <p:cNvPicPr>
            <a:picLocks noChangeAspect="1"/>
          </p:cNvPicPr>
          <p:nvPr/>
        </p:nvPicPr>
        <p:blipFill rotWithShape="1">
          <a:blip r:embed="rId3"/>
          <a:srcRect l="4280" r="-1" b="-1"/>
          <a:stretch/>
        </p:blipFill>
        <p:spPr>
          <a:xfrm>
            <a:off x="20" y="10"/>
            <a:ext cx="9143980" cy="4465973"/>
          </a:xfrm>
          <a:prstGeom prst="rect">
            <a:avLst/>
          </a:prstGeom>
        </p:spPr>
      </p:pic>
      <p:sp>
        <p:nvSpPr>
          <p:cNvPr id="423" name="Rectangle: Rounded Corners 42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D35B9F86-FE37-F6F9-734F-1479C90411CA}"/>
              </a:ext>
            </a:extLst>
          </p:cNvPr>
          <p:cNvSpPr txBox="1"/>
          <p:nvPr/>
        </p:nvSpPr>
        <p:spPr>
          <a:xfrm>
            <a:off x="272716" y="4956314"/>
            <a:ext cx="8871284" cy="1306417"/>
          </a:xfrm>
          <a:prstGeom prst="rect">
            <a:avLst/>
          </a:prstGeom>
        </p:spPr>
        <p:txBody>
          <a:bodyPr vert="horz" lIns="91440" tIns="45720" rIns="91440" bIns="45720" rtlCol="0">
            <a:no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A meteor is also </a:t>
            </a:r>
            <a:r>
              <a:rPr lang="en-US" sz="2600" b="1" i="0" kern="1200" dirty="0">
                <a:solidFill>
                  <a:schemeClr val="tx1"/>
                </a:solidFill>
                <a:effectLst/>
                <a:latin typeface="Calibri" panose="020F0502020204030204" pitchFamily="34" charset="0"/>
                <a:ea typeface="+mn-ea"/>
                <a:cs typeface="Calibri" panose="020F0502020204030204" pitchFamily="34" charset="0"/>
              </a:rPr>
              <a:t>NOT</a:t>
            </a:r>
            <a:r>
              <a:rPr lang="en-US" sz="2600" b="0" i="0" kern="1200" dirty="0">
                <a:solidFill>
                  <a:schemeClr val="tx1"/>
                </a:solidFill>
                <a:effectLst/>
                <a:latin typeface="Calibri" panose="020F0502020204030204" pitchFamily="34" charset="0"/>
                <a:ea typeface="+mn-ea"/>
                <a:cs typeface="Calibri" panose="020F0502020204030204" pitchFamily="34" charset="0"/>
              </a:rPr>
              <a:t> an example of a moon. A meteor is a small celestial body that enters the Earth's atmosphere and burns up due to resistance with the air. In contrast, a moon is a natural object that goes around a planet. Moons are much larger than meteors.</a:t>
            </a:r>
          </a:p>
        </p:txBody>
      </p:sp>
      <p:sp>
        <p:nvSpPr>
          <p:cNvPr id="2" name="Google Shape;380;gdbff74d4ed_1_301" descr="Artificial Intelligence">
            <a:extLst>
              <a:ext uri="{FF2B5EF4-FFF2-40B4-BE49-F238E27FC236}">
                <a16:creationId xmlns:a16="http://schemas.microsoft.com/office/drawing/2014/main" id="{80CD19BA-F6F8-2A44-3834-7B8F44703C4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81;gdbff74d4ed_1_301" descr="Comment Dislike">
            <a:extLst>
              <a:ext uri="{FF2B5EF4-FFF2-40B4-BE49-F238E27FC236}">
                <a16:creationId xmlns:a16="http://schemas.microsoft.com/office/drawing/2014/main" id="{B63118C4-817E-E98F-2CBA-18D35ACEA8CE}"/>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bff74d4ed_1_392"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4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474" name="Google Shape;474;p41"/>
          <p:cNvPicPr preferRelativeResize="0"/>
          <p:nvPr/>
        </p:nvPicPr>
        <p:blipFill rotWithShape="1">
          <a:blip r:embed="rId4">
            <a:alphaModFix/>
          </a:blip>
          <a:srcRect/>
          <a:stretch/>
        </p:blipFill>
        <p:spPr>
          <a:xfrm>
            <a:off x="244775" y="1703375"/>
            <a:ext cx="4196351" cy="4723900"/>
          </a:xfrm>
          <a:prstGeom prst="rect">
            <a:avLst/>
          </a:prstGeom>
          <a:noFill/>
          <a:ln>
            <a:noFill/>
          </a:ln>
        </p:spPr>
      </p:pic>
      <p:pic>
        <p:nvPicPr>
          <p:cNvPr id="475" name="Google Shape;475;p41"/>
          <p:cNvPicPr preferRelativeResize="0"/>
          <p:nvPr/>
        </p:nvPicPr>
        <p:blipFill rotWithShape="1">
          <a:blip r:embed="rId4">
            <a:alphaModFix/>
          </a:blip>
          <a:srcRect/>
          <a:stretch/>
        </p:blipFill>
        <p:spPr>
          <a:xfrm>
            <a:off x="4702875" y="1703375"/>
            <a:ext cx="4196351" cy="4723900"/>
          </a:xfrm>
          <a:prstGeom prst="rect">
            <a:avLst/>
          </a:prstGeom>
          <a:noFill/>
          <a:ln>
            <a:noFill/>
          </a:ln>
        </p:spPr>
      </p:pic>
      <p:sp>
        <p:nvSpPr>
          <p:cNvPr id="5" name="Google Shape;425;g27430209113_0_1469">
            <a:extLst>
              <a:ext uri="{FF2B5EF4-FFF2-40B4-BE49-F238E27FC236}">
                <a16:creationId xmlns:a16="http://schemas.microsoft.com/office/drawing/2014/main" id="{BE1356BC-BBEA-176C-D6B0-C3DEADEC068A}"/>
              </a:ext>
            </a:extLst>
          </p:cNvPr>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meteors and the sun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a moon?</a:t>
            </a:r>
            <a:endParaRPr lang="en-US" sz="1400" b="0" i="0" u="none" strike="noStrike" cap="none" dirty="0">
              <a:solidFill>
                <a:srgbClr val="000000"/>
              </a:solidFill>
              <a:latin typeface="Arial"/>
              <a:ea typeface="Arial"/>
              <a:cs typeface="Arial"/>
              <a:sym typeface="Arial"/>
            </a:endParaRPr>
          </a:p>
        </p:txBody>
      </p:sp>
      <p:pic>
        <p:nvPicPr>
          <p:cNvPr id="8" name="Picture 7" descr="A sun with bright lights&#10;&#10;Description automatically generated">
            <a:extLst>
              <a:ext uri="{FF2B5EF4-FFF2-40B4-BE49-F238E27FC236}">
                <a16:creationId xmlns:a16="http://schemas.microsoft.com/office/drawing/2014/main" id="{AB2BF19F-7F87-5C3B-AD54-586DE4618244}"/>
              </a:ext>
            </a:extLst>
          </p:cNvPr>
          <p:cNvPicPr>
            <a:picLocks noChangeAspect="1"/>
          </p:cNvPicPr>
          <p:nvPr/>
        </p:nvPicPr>
        <p:blipFill rotWithShape="1">
          <a:blip r:embed="rId5"/>
          <a:srcRect l="5016" r="3775" b="-1"/>
          <a:stretch/>
        </p:blipFill>
        <p:spPr>
          <a:xfrm>
            <a:off x="4824728" y="2222594"/>
            <a:ext cx="3897314" cy="3685460"/>
          </a:xfrm>
          <a:prstGeom prst="rect">
            <a:avLst/>
          </a:prstGeom>
        </p:spPr>
      </p:pic>
      <p:pic>
        <p:nvPicPr>
          <p:cNvPr id="9" name="Picture 8" descr="A fire in the sky&#10;&#10;Description automatically generated">
            <a:extLst>
              <a:ext uri="{FF2B5EF4-FFF2-40B4-BE49-F238E27FC236}">
                <a16:creationId xmlns:a16="http://schemas.microsoft.com/office/drawing/2014/main" id="{0EBC1E18-370F-7B6B-D05E-F292824FE351}"/>
              </a:ext>
            </a:extLst>
          </p:cNvPr>
          <p:cNvPicPr>
            <a:picLocks noChangeAspect="1"/>
          </p:cNvPicPr>
          <p:nvPr/>
        </p:nvPicPr>
        <p:blipFill rotWithShape="1">
          <a:blip r:embed="rId6"/>
          <a:srcRect l="4280" r="-1" b="-1"/>
          <a:stretch/>
        </p:blipFill>
        <p:spPr>
          <a:xfrm>
            <a:off x="405916" y="3140787"/>
            <a:ext cx="3893368" cy="190154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5813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1"/>
        <p:cNvGrpSpPr/>
        <p:nvPr/>
      </p:nvGrpSpPr>
      <p:grpSpPr>
        <a:xfrm>
          <a:off x="0" y="0"/>
          <a:ext cx="0" cy="0"/>
          <a:chOff x="0" y="0"/>
          <a:chExt cx="0" cy="0"/>
        </a:xfrm>
      </p:grpSpPr>
      <p:sp>
        <p:nvSpPr>
          <p:cNvPr id="218" name="Rectangle 2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 name="Google Shape;213;gdbff74d4ed_0_247" descr="dreamstime_xl_17597145.jpg"/>
          <p:cNvPicPr preferRelativeResize="0"/>
          <p:nvPr/>
        </p:nvPicPr>
        <p:blipFill rotWithShape="1">
          <a:blip r:embed="rId3">
            <a:alphaModFix amt="50000"/>
          </a:blip>
          <a:srcRect t="4183" b="7060"/>
          <a:stretch/>
        </p:blipFill>
        <p:spPr>
          <a:xfrm>
            <a:off x="20" y="1"/>
            <a:ext cx="9143980" cy="6857999"/>
          </a:xfrm>
          <a:prstGeom prst="rect">
            <a:avLst/>
          </a:prstGeom>
          <a:noFill/>
        </p:spPr>
      </p:pic>
      <p:sp>
        <p:nvSpPr>
          <p:cNvPr id="212" name="Google Shape;212;gdbff74d4ed_0_247"/>
          <p:cNvSpPr txBox="1">
            <a:spLocks noGrp="1"/>
          </p:cNvSpPr>
          <p:nvPr>
            <p:ph type="subTitle" idx="1"/>
          </p:nvPr>
        </p:nvSpPr>
        <p:spPr>
          <a:xfrm>
            <a:off x="1143000" y="4159404"/>
            <a:ext cx="6858000" cy="1098395"/>
          </a:xfrm>
          <a:prstGeom prst="rect">
            <a:avLst/>
          </a:prstGeom>
        </p:spPr>
        <p:txBody>
          <a:bodyPr spcFirstLastPara="1" lIns="91425" tIns="45700" rIns="91425" bIns="45700" anchorCtr="0">
            <a:normAutofit/>
          </a:bodyPr>
          <a:lstStyle/>
          <a:p>
            <a:pPr marL="0" lvl="0" indent="0" rtl="0">
              <a:lnSpc>
                <a:spcPct val="90000"/>
              </a:lnSpc>
              <a:spcBef>
                <a:spcPts val="0"/>
              </a:spcBef>
              <a:spcAft>
                <a:spcPts val="600"/>
              </a:spcAft>
              <a:buClr>
                <a:schemeClr val="dk1"/>
              </a:buClr>
              <a:buSzPts val="3200"/>
              <a:buNone/>
            </a:pPr>
            <a:r>
              <a:rPr lang="en-US" b="1" u="sng">
                <a:solidFill>
                  <a:srgbClr val="FFFFFF"/>
                </a:solidFill>
                <a:latin typeface="Calibri Light" panose="020F0302020204030204" pitchFamily="34" charset="0"/>
                <a:cs typeface="Calibri Light" panose="020F0302020204030204" pitchFamily="34" charset="0"/>
              </a:rPr>
              <a:t>Moon</a:t>
            </a:r>
            <a:r>
              <a:rPr lang="en-US">
                <a:solidFill>
                  <a:srgbClr val="FFFFFF"/>
                </a:solidFill>
                <a:latin typeface="Calibri Light" panose="020F0302020204030204" pitchFamily="34" charset="0"/>
                <a:cs typeface="Calibri Light" panose="020F0302020204030204" pitchFamily="34" charset="0"/>
              </a:rPr>
              <a:t>: a natural object that goes around a planet</a:t>
            </a:r>
          </a:p>
        </p:txBody>
      </p:sp>
      <p:sp>
        <p:nvSpPr>
          <p:cNvPr id="2" name="Google Shape;435;gdbff74d4ed_1_10" descr="Rewind">
            <a:extLst>
              <a:ext uri="{FF2B5EF4-FFF2-40B4-BE49-F238E27FC236}">
                <a16:creationId xmlns:a16="http://schemas.microsoft.com/office/drawing/2014/main" id="{9F20D38B-6C1B-FE10-3CE7-A73A678767B4}"/>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51098375"/>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4"/>
          <p:cNvSpPr/>
          <p:nvPr/>
        </p:nvSpPr>
        <p:spPr>
          <a:xfrm>
            <a:off x="169647" y="319226"/>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511" name="Google Shape;511;p44"/>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12" name="Google Shape;512;p44"/>
          <p:cNvCxnSpPr>
            <a:stCxn id="513" idx="4"/>
            <a:endCxn id="510" idx="2"/>
          </p:cNvCxnSpPr>
          <p:nvPr/>
        </p:nvCxnSpPr>
        <p:spPr>
          <a:xfrm>
            <a:off x="4549192" y="4400219"/>
            <a:ext cx="22800" cy="1818400"/>
          </a:xfrm>
          <a:prstGeom prst="straightConnector1">
            <a:avLst/>
          </a:prstGeom>
          <a:noFill/>
          <a:ln w="25400" cap="flat" cmpd="sng">
            <a:solidFill>
              <a:srgbClr val="FF932B"/>
            </a:solidFill>
            <a:prstDash val="solid"/>
            <a:round/>
            <a:headEnd type="none" w="sm" len="sm"/>
            <a:tailEnd type="none" w="sm" len="sm"/>
          </a:ln>
        </p:spPr>
      </p:cxnSp>
      <p:cxnSp>
        <p:nvCxnSpPr>
          <p:cNvPr id="514" name="Google Shape;514;p44"/>
          <p:cNvCxnSpPr/>
          <p:nvPr/>
        </p:nvCxnSpPr>
        <p:spPr>
          <a:xfrm>
            <a:off x="169647" y="3255555"/>
            <a:ext cx="2571300" cy="0"/>
          </a:xfrm>
          <a:prstGeom prst="straightConnector1">
            <a:avLst/>
          </a:prstGeom>
          <a:noFill/>
          <a:ln w="25400" cap="flat" cmpd="sng">
            <a:solidFill>
              <a:srgbClr val="FF932B"/>
            </a:solidFill>
            <a:prstDash val="solid"/>
            <a:round/>
            <a:headEnd type="none" w="sm" len="sm"/>
            <a:tailEnd type="none" w="sm" len="sm"/>
          </a:ln>
        </p:spPr>
      </p:cxnSp>
      <p:cxnSp>
        <p:nvCxnSpPr>
          <p:cNvPr id="515" name="Google Shape;515;p44"/>
          <p:cNvCxnSpPr/>
          <p:nvPr/>
        </p:nvCxnSpPr>
        <p:spPr>
          <a:xfrm>
            <a:off x="6359863" y="3216899"/>
            <a:ext cx="2614500" cy="0"/>
          </a:xfrm>
          <a:prstGeom prst="straightConnector1">
            <a:avLst/>
          </a:prstGeom>
          <a:noFill/>
          <a:ln w="25400" cap="flat" cmpd="sng">
            <a:solidFill>
              <a:srgbClr val="FF932B"/>
            </a:solidFill>
            <a:prstDash val="solid"/>
            <a:round/>
            <a:headEnd type="none" w="sm" len="sm"/>
            <a:tailEnd type="none" w="sm" len="sm"/>
          </a:ln>
        </p:spPr>
      </p:cxnSp>
      <p:sp>
        <p:nvSpPr>
          <p:cNvPr id="513" name="Google Shape;513;p44"/>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Moon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the moon impact my life?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red planet with black background&#10;&#10;Description automatically generated">
            <a:extLst>
              <a:ext uri="{FF2B5EF4-FFF2-40B4-BE49-F238E27FC236}">
                <a16:creationId xmlns:a16="http://schemas.microsoft.com/office/drawing/2014/main" id="{FA8E52BB-7E1F-CC76-158C-8A378114FB3D}"/>
              </a:ext>
            </a:extLst>
          </p:cNvPr>
          <p:cNvPicPr>
            <a:picLocks noChangeAspect="1"/>
          </p:cNvPicPr>
          <p:nvPr/>
        </p:nvPicPr>
        <p:blipFill>
          <a:blip r:embed="rId3"/>
          <a:stretch>
            <a:fillRect/>
          </a:stretch>
        </p:blipFill>
        <p:spPr>
          <a:xfrm>
            <a:off x="-2" y="0"/>
            <a:ext cx="4571979" cy="3213100"/>
          </a:xfrm>
          <a:prstGeom prst="rect">
            <a:avLst/>
          </a:prstGeom>
        </p:spPr>
      </p:pic>
      <p:pic>
        <p:nvPicPr>
          <p:cNvPr id="18" name="Picture 17" descr="A planet with rings around it&#10;&#10;Description automatically generated">
            <a:extLst>
              <a:ext uri="{FF2B5EF4-FFF2-40B4-BE49-F238E27FC236}">
                <a16:creationId xmlns:a16="http://schemas.microsoft.com/office/drawing/2014/main" id="{322B1508-AEAB-F039-B0D6-9DCB37DA2736}"/>
              </a:ext>
            </a:extLst>
          </p:cNvPr>
          <p:cNvPicPr>
            <a:picLocks noChangeAspect="1"/>
          </p:cNvPicPr>
          <p:nvPr/>
        </p:nvPicPr>
        <p:blipFill>
          <a:blip r:embed="rId4"/>
          <a:stretch>
            <a:fillRect/>
          </a:stretch>
        </p:blipFill>
        <p:spPr>
          <a:xfrm>
            <a:off x="-62780" y="3171763"/>
            <a:ext cx="4639775" cy="3686237"/>
          </a:xfrm>
          <a:prstGeom prst="rect">
            <a:avLst/>
          </a:prstGeom>
        </p:spPr>
      </p:pic>
      <p:pic>
        <p:nvPicPr>
          <p:cNvPr id="16" name="Picture 15" descr="A planet earth from space&#10;&#10;Description automatically generated">
            <a:extLst>
              <a:ext uri="{FF2B5EF4-FFF2-40B4-BE49-F238E27FC236}">
                <a16:creationId xmlns:a16="http://schemas.microsoft.com/office/drawing/2014/main" id="{AA4D73D1-AF5D-290C-8BD7-A3164BDFAC60}"/>
              </a:ext>
            </a:extLst>
          </p:cNvPr>
          <p:cNvPicPr>
            <a:picLocks noChangeAspect="1"/>
          </p:cNvPicPr>
          <p:nvPr/>
        </p:nvPicPr>
        <p:blipFill>
          <a:blip r:embed="rId5"/>
          <a:stretch>
            <a:fillRect/>
          </a:stretch>
        </p:blipFill>
        <p:spPr>
          <a:xfrm>
            <a:off x="4571979" y="0"/>
            <a:ext cx="4572022" cy="3641036"/>
          </a:xfrm>
          <a:prstGeom prst="rect">
            <a:avLst/>
          </a:prstGeom>
        </p:spPr>
      </p:pic>
      <p:pic>
        <p:nvPicPr>
          <p:cNvPr id="13" name="Picture 12" descr="A full moon in the sky&#10;&#10;Description automatically generated">
            <a:extLst>
              <a:ext uri="{FF2B5EF4-FFF2-40B4-BE49-F238E27FC236}">
                <a16:creationId xmlns:a16="http://schemas.microsoft.com/office/drawing/2014/main" id="{08FFC2BF-579B-1135-F40D-50E6A6E23FB1}"/>
              </a:ext>
            </a:extLst>
          </p:cNvPr>
          <p:cNvPicPr>
            <a:picLocks noChangeAspect="1"/>
          </p:cNvPicPr>
          <p:nvPr/>
        </p:nvPicPr>
        <p:blipFill>
          <a:blip r:embed="rId6"/>
          <a:stretch>
            <a:fillRect/>
          </a:stretch>
        </p:blipFill>
        <p:spPr>
          <a:xfrm>
            <a:off x="4571978" y="3538672"/>
            <a:ext cx="4572022" cy="3319318"/>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9;p3">
            <a:extLst>
              <a:ext uri="{FF2B5EF4-FFF2-40B4-BE49-F238E27FC236}">
                <a16:creationId xmlns:a16="http://schemas.microsoft.com/office/drawing/2014/main" id="{CF47E04E-8762-CDBA-A0E0-0FCF9AE35882}"/>
              </a:ext>
            </a:extLst>
          </p:cNvPr>
          <p:cNvSpPr txBox="1"/>
          <p:nvPr/>
        </p:nvSpPr>
        <p:spPr>
          <a:xfrm>
            <a:off x="3215143" y="2761554"/>
            <a:ext cx="2713713" cy="1345720"/>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000" b="1" kern="1200" dirty="0">
                <a:solidFill>
                  <a:srgbClr val="080808"/>
                </a:solidFill>
                <a:latin typeface="Calibri" panose="020F0502020204030204" pitchFamily="34" charset="0"/>
                <a:ea typeface="+mj-ea"/>
                <a:cs typeface="Calibri" panose="020F0502020204030204" pitchFamily="34" charset="0"/>
                <a:sym typeface="Calibri"/>
              </a:rPr>
              <a:t>Directions</a:t>
            </a:r>
            <a:r>
              <a:rPr lang="en-US" sz="2000" kern="1200" dirty="0">
                <a:solidFill>
                  <a:srgbClr val="080808"/>
                </a:solidFill>
                <a:latin typeface="Calibri Light" panose="020F0302020204030204" pitchFamily="34" charset="0"/>
                <a:ea typeface="+mj-ea"/>
                <a:cs typeface="Calibri Light" panose="020F0302020204030204" pitchFamily="34" charset="0"/>
                <a:sym typeface="Calibri"/>
              </a:rPr>
              <a:t>: Click on the correct picture of a </a:t>
            </a:r>
            <a:r>
              <a:rPr lang="en-US" sz="2000" b="1" kern="1200" dirty="0">
                <a:solidFill>
                  <a:srgbClr val="080808"/>
                </a:solidFill>
                <a:latin typeface="Calibri" panose="020F0502020204030204" pitchFamily="34" charset="0"/>
                <a:ea typeface="+mj-ea"/>
                <a:cs typeface="Calibri" panose="020F0502020204030204" pitchFamily="34" charset="0"/>
                <a:sym typeface="Calibri"/>
              </a:rPr>
              <a:t>Moon</a:t>
            </a:r>
            <a:r>
              <a:rPr lang="en-US" sz="2000" kern="1200" dirty="0">
                <a:solidFill>
                  <a:srgbClr val="080808"/>
                </a:solidFill>
                <a:latin typeface="Calibri Light" panose="020F0302020204030204" pitchFamily="34" charset="0"/>
                <a:ea typeface="+mj-ea"/>
                <a:cs typeface="Calibri Light" panose="020F0302020204030204" pitchFamily="34" charset="0"/>
                <a:sym typeface="Calibri"/>
              </a:rPr>
              <a:t> from these 4 choices. </a:t>
            </a:r>
            <a:endParaRPr lang="en-US" sz="2000" kern="1200" dirty="0">
              <a:solidFill>
                <a:srgbClr val="080808"/>
              </a:solidFill>
              <a:latin typeface="Calibri Light" panose="020F0302020204030204" pitchFamily="34" charset="0"/>
              <a:ea typeface="+mj-ea"/>
              <a:cs typeface="Calibri Light" panose="020F0302020204030204" pitchFamily="34" charset="0"/>
            </a:endParaRPr>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Google Shape;562;g2bd5d6f3941_0_143">
            <a:extLst>
              <a:ext uri="{FF2B5EF4-FFF2-40B4-BE49-F238E27FC236}">
                <a16:creationId xmlns:a16="http://schemas.microsoft.com/office/drawing/2014/main" id="{5CA49BDD-98B7-2C2C-8267-0C7BD2B120C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2AC0024B-04E7-914B-6116-20E716C15EE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 name="Google Shape;564;g2bd5d6f3941_0_143">
            <a:extLst>
              <a:ext uri="{FF2B5EF4-FFF2-40B4-BE49-F238E27FC236}">
                <a16:creationId xmlns:a16="http://schemas.microsoft.com/office/drawing/2014/main" id="{77279F94-A255-40A3-7F7C-552865B86765}"/>
              </a:ext>
            </a:extLst>
          </p:cNvPr>
          <p:cNvCxnSpPr>
            <a:stCxn id="11"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66;g2bd5d6f3941_0_143">
            <a:extLst>
              <a:ext uri="{FF2B5EF4-FFF2-40B4-BE49-F238E27FC236}">
                <a16:creationId xmlns:a16="http://schemas.microsoft.com/office/drawing/2014/main" id="{03F9E83A-EEA4-8701-FF86-A8842D2A702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0" name="Google Shape;567;g2bd5d6f3941_0_143">
            <a:extLst>
              <a:ext uri="{FF2B5EF4-FFF2-40B4-BE49-F238E27FC236}">
                <a16:creationId xmlns:a16="http://schemas.microsoft.com/office/drawing/2014/main" id="{BE315133-8C8C-3C59-5B29-A8B082B99CEC}"/>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 name="Google Shape;565;g2bd5d6f3941_0_143">
            <a:extLst>
              <a:ext uri="{FF2B5EF4-FFF2-40B4-BE49-F238E27FC236}">
                <a16:creationId xmlns:a16="http://schemas.microsoft.com/office/drawing/2014/main" id="{390A9AFC-6A72-2B6E-DA5D-0ABA5F83CBF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47010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bff74d4ed_1_11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collage of planets&#10;&#10;Description automatically generated">
            <a:extLst>
              <a:ext uri="{FF2B5EF4-FFF2-40B4-BE49-F238E27FC236}">
                <a16:creationId xmlns:a16="http://schemas.microsoft.com/office/drawing/2014/main" id="{9A09721C-413A-DC2D-32A2-4410E6F3CECE}"/>
              </a:ext>
            </a:extLst>
          </p:cNvPr>
          <p:cNvPicPr>
            <a:picLocks noChangeAspect="1"/>
          </p:cNvPicPr>
          <p:nvPr/>
        </p:nvPicPr>
        <p:blipFill>
          <a:blip r:embed="rId3"/>
          <a:stretch>
            <a:fillRect/>
          </a:stretch>
        </p:blipFill>
        <p:spPr>
          <a:xfrm>
            <a:off x="-1" y="0"/>
            <a:ext cx="9141713" cy="684019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7CCB02B1-ABD5-DDB2-1921-F531400B1671}"/>
              </a:ext>
            </a:extLst>
          </p:cNvPr>
          <p:cNvSpPr/>
          <p:nvPr/>
        </p:nvSpPr>
        <p:spPr>
          <a:xfrm>
            <a:off x="4522727" y="3527577"/>
            <a:ext cx="4570857" cy="3272589"/>
          </a:xfrm>
          <a:prstGeom prst="rect">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8002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full moon in the sky&#10;&#10;Description automatically generated">
            <a:extLst>
              <a:ext uri="{FF2B5EF4-FFF2-40B4-BE49-F238E27FC236}">
                <a16:creationId xmlns:a16="http://schemas.microsoft.com/office/drawing/2014/main" id="{54641928-9F97-6C44-AEFE-5647574E9F1F}"/>
              </a:ext>
            </a:extLst>
          </p:cNvPr>
          <p:cNvPicPr>
            <a:picLocks noChangeAspect="1"/>
          </p:cNvPicPr>
          <p:nvPr/>
        </p:nvPicPr>
        <p:blipFill>
          <a:blip r:embed="rId3"/>
          <a:stretch>
            <a:fillRect/>
          </a:stretch>
        </p:blipFill>
        <p:spPr>
          <a:xfrm>
            <a:off x="6059781" y="1651807"/>
            <a:ext cx="2626882" cy="1907134"/>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Moon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the moon impact my life?</a:t>
            </a:r>
          </a:p>
        </p:txBody>
      </p:sp>
    </p:spTree>
    <p:extLst>
      <p:ext uri="{BB962C8B-B14F-4D97-AF65-F5344CB8AC3E}">
        <p14:creationId xmlns:p14="http://schemas.microsoft.com/office/powerpoint/2010/main" val="1210118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moon</a:t>
            </a:r>
            <a:r>
              <a:rPr lang="en-US" sz="3000" dirty="0">
                <a:solidFill>
                  <a:schemeClr val="dk1"/>
                </a:solidFill>
                <a:latin typeface="Calibri"/>
                <a:ea typeface="Calibri"/>
                <a:cs typeface="Calibri"/>
                <a:sym typeface="Calibri"/>
              </a:rPr>
              <a:t> 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54056" y="3300840"/>
            <a:ext cx="7874063" cy="523220"/>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natural object that goes around a planet</a:t>
            </a:r>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480131"/>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An inner planet</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986980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moon</a:t>
            </a:r>
            <a:r>
              <a:rPr lang="en-US" sz="3000" dirty="0">
                <a:solidFill>
                  <a:schemeClr val="dk1"/>
                </a:solidFill>
                <a:latin typeface="Calibri"/>
                <a:ea typeface="Calibri"/>
                <a:cs typeface="Calibri"/>
                <a:sym typeface="Calibri"/>
              </a:rPr>
              <a:t> 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54056" y="3300840"/>
            <a:ext cx="7874063" cy="523220"/>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natural object that goes around a planet</a:t>
            </a:r>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480131"/>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An inner planet</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B6543276-778B-5221-0286-BA40F783F2BB}"/>
              </a:ext>
            </a:extLst>
          </p:cNvPr>
          <p:cNvSpPr/>
          <p:nvPr/>
        </p:nvSpPr>
        <p:spPr>
          <a:xfrm>
            <a:off x="289637" y="3195083"/>
            <a:ext cx="8209499" cy="739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9995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full moon in the sky&#10;&#10;Description automatically generated">
            <a:extLst>
              <a:ext uri="{FF2B5EF4-FFF2-40B4-BE49-F238E27FC236}">
                <a16:creationId xmlns:a16="http://schemas.microsoft.com/office/drawing/2014/main" id="{54641928-9F97-6C44-AEFE-5647574E9F1F}"/>
              </a:ext>
            </a:extLst>
          </p:cNvPr>
          <p:cNvPicPr>
            <a:picLocks noChangeAspect="1"/>
          </p:cNvPicPr>
          <p:nvPr/>
        </p:nvPicPr>
        <p:blipFill>
          <a:blip r:embed="rId3"/>
          <a:stretch>
            <a:fillRect/>
          </a:stretch>
        </p:blipFill>
        <p:spPr>
          <a:xfrm>
            <a:off x="6059781" y="1651807"/>
            <a:ext cx="2626882" cy="1907134"/>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Moon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the moon impact my life?</a:t>
            </a:r>
          </a:p>
        </p:txBody>
      </p:sp>
      <p:sp>
        <p:nvSpPr>
          <p:cNvPr id="4" name="TextBox 3">
            <a:extLst>
              <a:ext uri="{FF2B5EF4-FFF2-40B4-BE49-F238E27FC236}">
                <a16:creationId xmlns:a16="http://schemas.microsoft.com/office/drawing/2014/main" id="{0F1688B9-EC29-87FB-2B91-6A60B7E60FB5}"/>
              </a:ext>
            </a:extLst>
          </p:cNvPr>
          <p:cNvSpPr txBox="1"/>
          <p:nvPr/>
        </p:nvSpPr>
        <p:spPr>
          <a:xfrm>
            <a:off x="711258" y="1888693"/>
            <a:ext cx="2705710" cy="1384995"/>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natural object that goes around a planet</a:t>
            </a:r>
          </a:p>
        </p:txBody>
      </p:sp>
    </p:spTree>
    <p:extLst>
      <p:ext uri="{BB962C8B-B14F-4D97-AF65-F5344CB8AC3E}">
        <p14:creationId xmlns:p14="http://schemas.microsoft.com/office/powerpoint/2010/main" val="1380716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moon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47749" y="3300840"/>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The sun</a:t>
            </a:r>
          </a:p>
        </p:txBody>
      </p:sp>
      <p:sp>
        <p:nvSpPr>
          <p:cNvPr id="9" name="TextBox 8">
            <a:extLst>
              <a:ext uri="{FF2B5EF4-FFF2-40B4-BE49-F238E27FC236}">
                <a16:creationId xmlns:a16="http://schemas.microsoft.com/office/drawing/2014/main" id="{03D728CE-6704-E827-06F2-5AB05A4F88BC}"/>
              </a:ext>
            </a:extLst>
          </p:cNvPr>
          <p:cNvSpPr txBox="1"/>
          <p:nvPr/>
        </p:nvSpPr>
        <p:spPr>
          <a:xfrm>
            <a:off x="1134800" y="2104551"/>
            <a:ext cx="7977116" cy="523220"/>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Titan, one of Saturn’s moons. </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423707"/>
            <a:ext cx="7874062" cy="523220"/>
          </a:xfrm>
          <a:prstGeom prst="rect">
            <a:avLst/>
          </a:prstGeom>
          <a:noFill/>
        </p:spPr>
        <p:txBody>
          <a:bodyPr wrap="square" rtlCol="0">
            <a:spAutoFit/>
          </a:bodyPr>
          <a:lstStyle/>
          <a:p>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Halley’s </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comet</a:t>
            </a: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374019"/>
            <a:ext cx="7874062"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A meteor</a:t>
            </a: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666952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moon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47749" y="3300840"/>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The sun</a:t>
            </a:r>
          </a:p>
        </p:txBody>
      </p:sp>
      <p:sp>
        <p:nvSpPr>
          <p:cNvPr id="9" name="TextBox 8">
            <a:extLst>
              <a:ext uri="{FF2B5EF4-FFF2-40B4-BE49-F238E27FC236}">
                <a16:creationId xmlns:a16="http://schemas.microsoft.com/office/drawing/2014/main" id="{03D728CE-6704-E827-06F2-5AB05A4F88BC}"/>
              </a:ext>
            </a:extLst>
          </p:cNvPr>
          <p:cNvSpPr txBox="1"/>
          <p:nvPr/>
        </p:nvSpPr>
        <p:spPr>
          <a:xfrm>
            <a:off x="1134800" y="2104551"/>
            <a:ext cx="7977116" cy="523220"/>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Titan, one of Saturn’s moons. </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423707"/>
            <a:ext cx="7874062" cy="523220"/>
          </a:xfrm>
          <a:prstGeom prst="rect">
            <a:avLst/>
          </a:prstGeom>
          <a:noFill/>
        </p:spPr>
        <p:txBody>
          <a:bodyPr wrap="square" rtlCol="0">
            <a:spAutoFit/>
          </a:bodyPr>
          <a:lstStyle/>
          <a:p>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Halley’s </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comet</a:t>
            </a: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374019"/>
            <a:ext cx="7874062"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A meteor</a:t>
            </a: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2026BD6D-7833-4183-BDD5-E26826EAAF77}"/>
              </a:ext>
            </a:extLst>
          </p:cNvPr>
          <p:cNvSpPr/>
          <p:nvPr/>
        </p:nvSpPr>
        <p:spPr>
          <a:xfrm>
            <a:off x="189137" y="1957276"/>
            <a:ext cx="8442901" cy="91143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36199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full moon in the sky&#10;&#10;Description automatically generated">
            <a:extLst>
              <a:ext uri="{FF2B5EF4-FFF2-40B4-BE49-F238E27FC236}">
                <a16:creationId xmlns:a16="http://schemas.microsoft.com/office/drawing/2014/main" id="{54641928-9F97-6C44-AEFE-5647574E9F1F}"/>
              </a:ext>
            </a:extLst>
          </p:cNvPr>
          <p:cNvPicPr>
            <a:picLocks noChangeAspect="1"/>
          </p:cNvPicPr>
          <p:nvPr/>
        </p:nvPicPr>
        <p:blipFill>
          <a:blip r:embed="rId3"/>
          <a:stretch>
            <a:fillRect/>
          </a:stretch>
        </p:blipFill>
        <p:spPr>
          <a:xfrm>
            <a:off x="6059781" y="1651807"/>
            <a:ext cx="2626882" cy="1907134"/>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Moon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the moon impact my life?</a:t>
            </a:r>
          </a:p>
        </p:txBody>
      </p:sp>
      <p:sp>
        <p:nvSpPr>
          <p:cNvPr id="4" name="TextBox 3">
            <a:extLst>
              <a:ext uri="{FF2B5EF4-FFF2-40B4-BE49-F238E27FC236}">
                <a16:creationId xmlns:a16="http://schemas.microsoft.com/office/drawing/2014/main" id="{0F1688B9-EC29-87FB-2B91-6A60B7E60FB5}"/>
              </a:ext>
            </a:extLst>
          </p:cNvPr>
          <p:cNvSpPr txBox="1"/>
          <p:nvPr/>
        </p:nvSpPr>
        <p:spPr>
          <a:xfrm>
            <a:off x="711258" y="1888693"/>
            <a:ext cx="2705710" cy="1384995"/>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natural object that goes around a planet</a:t>
            </a:r>
          </a:p>
        </p:txBody>
      </p:sp>
      <p:sp>
        <p:nvSpPr>
          <p:cNvPr id="5" name="TextBox 4">
            <a:extLst>
              <a:ext uri="{FF2B5EF4-FFF2-40B4-BE49-F238E27FC236}">
                <a16:creationId xmlns:a16="http://schemas.microsoft.com/office/drawing/2014/main" id="{A9B8E982-CE27-ADAA-3FC0-E37547926F06}"/>
              </a:ext>
            </a:extLst>
          </p:cNvPr>
          <p:cNvSpPr txBox="1"/>
          <p:nvPr/>
        </p:nvSpPr>
        <p:spPr>
          <a:xfrm>
            <a:off x="668121" y="4349757"/>
            <a:ext cx="3744334" cy="954107"/>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Titan, one of Saturn’s moons. </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Tree>
    <p:extLst>
      <p:ext uri="{BB962C8B-B14F-4D97-AF65-F5344CB8AC3E}">
        <p14:creationId xmlns:p14="http://schemas.microsoft.com/office/powerpoint/2010/main" val="4101606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79704" y="4439232"/>
            <a:ext cx="7874063" cy="830997"/>
          </a:xfrm>
          <a:prstGeom prst="rect">
            <a:avLst/>
          </a:prstGeom>
          <a:noFill/>
        </p:spPr>
        <p:txBody>
          <a:bodyPr wrap="square">
            <a:spAutoFit/>
          </a:bodyPr>
          <a:lstStyle/>
          <a:p>
            <a:r>
              <a:rPr lang="en-US" sz="2400" dirty="0">
                <a:solidFill>
                  <a:schemeClr val="tx1"/>
                </a:solidFill>
                <a:effectLst/>
                <a:uFill>
                  <a:solidFill>
                    <a:srgbClr val="000000"/>
                  </a:solidFill>
                </a:uFill>
                <a:latin typeface="Calibri Light" panose="020F0302020204030204" pitchFamily="34" charset="0"/>
                <a:cs typeface="Calibri Light" panose="020F0302020204030204" pitchFamily="34" charset="0"/>
              </a:rPr>
              <a:t>The moon</a:t>
            </a:r>
            <a:r>
              <a:rPr lang="en-US" sz="2400" dirty="0">
                <a:solidFill>
                  <a:schemeClr val="tx1"/>
                </a:solidFill>
                <a:uFill>
                  <a:solidFill>
                    <a:srgbClr val="000000"/>
                  </a:solidFill>
                </a:uFill>
                <a:latin typeface="Calibri Light" panose="020F0302020204030204" pitchFamily="34" charset="0"/>
                <a:cs typeface="Calibri Light" panose="020F0302020204030204" pitchFamily="34" charset="0"/>
              </a:rPr>
              <a:t> </a:t>
            </a:r>
            <a:r>
              <a:rPr lang="en-US" sz="2400" dirty="0">
                <a:solidFill>
                  <a:schemeClr val="tx1"/>
                </a:solidFill>
                <a:effectLst/>
                <a:latin typeface="Calibri Light" panose="020F0302020204030204" pitchFamily="34" charset="0"/>
                <a:cs typeface="Calibri Light" panose="020F0302020204030204" pitchFamily="34" charset="0"/>
              </a:rPr>
              <a:t>affects my life by determining the seasons and the weather.</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5483334"/>
            <a:ext cx="7977116" cy="1200329"/>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moon influences ocean tides through its gravitational pull. Additionally, the moon's phases and brightness at night can affect your activities and observations on Earth.</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621" y="1943819"/>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moon </a:t>
            </a:r>
            <a:r>
              <a:rPr lang="en-US" sz="2400" dirty="0">
                <a:solidFill>
                  <a:schemeClr val="tx1"/>
                </a:solidFill>
                <a:latin typeface="Calibri Light" panose="020F0302020204030204" pitchFamily="34" charset="0"/>
                <a:cs typeface="Calibri Light" panose="020F0302020204030204" pitchFamily="34" charset="0"/>
              </a:rPr>
              <a:t>is 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11221"/>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760326"/>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66884" y="2974775"/>
            <a:ext cx="7874062" cy="1200329"/>
          </a:xfrm>
          <a:prstGeom prst="rect">
            <a:avLst/>
          </a:prstGeom>
          <a:noFill/>
        </p:spPr>
        <p:txBody>
          <a:bodyPr wrap="square">
            <a:spAutoFit/>
          </a:bodyPr>
          <a:lstStyle/>
          <a:p>
            <a:pPr algn="l"/>
            <a:r>
              <a:rPr lang="en-US" sz="2400" dirty="0">
                <a:solidFill>
                  <a:srgbClr val="000000"/>
                </a:solidFill>
                <a:effectLst/>
                <a:latin typeface="Calibri Light" panose="020F0302020204030204" pitchFamily="34" charset="0"/>
                <a:cs typeface="Calibri Light" panose="020F0302020204030204" pitchFamily="34" charset="0"/>
              </a:rPr>
              <a:t>The moon influences our daily lives by causing day and night. The moon creates the cycle of sunrise and sunset, affecting our activities and sleep patterns.</a:t>
            </a:r>
          </a:p>
        </p:txBody>
      </p:sp>
      <p:sp>
        <p:nvSpPr>
          <p:cNvPr id="3" name="TextBox 2">
            <a:extLst>
              <a:ext uri="{FF2B5EF4-FFF2-40B4-BE49-F238E27FC236}">
                <a16:creationId xmlns:a16="http://schemas.microsoft.com/office/drawing/2014/main" id="{7FBE1491-E014-2B5C-016D-27E6BB9C9DFB}"/>
              </a:ext>
            </a:extLst>
          </p:cNvPr>
          <p:cNvSpPr txBox="1"/>
          <p:nvPr/>
        </p:nvSpPr>
        <p:spPr>
          <a:xfrm>
            <a:off x="393330" y="4467398"/>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288124"/>
            <a:ext cx="8209500" cy="1538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a:t>
            </a:r>
            <a:r>
              <a:rPr lang="en-US" sz="3200" i="1" dirty="0">
                <a:latin typeface="Calibri Light" panose="020F0302020204030204" pitchFamily="34" charset="0"/>
                <a:cs typeface="Calibri Light" panose="020F0302020204030204" pitchFamily="34" charset="0"/>
              </a:rPr>
              <a:t>How does the moon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4236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79704" y="4439232"/>
            <a:ext cx="7874063" cy="830997"/>
          </a:xfrm>
          <a:prstGeom prst="rect">
            <a:avLst/>
          </a:prstGeom>
          <a:noFill/>
        </p:spPr>
        <p:txBody>
          <a:bodyPr wrap="square">
            <a:spAutoFit/>
          </a:bodyPr>
          <a:lstStyle/>
          <a:p>
            <a:r>
              <a:rPr lang="en-US" sz="2400" dirty="0">
                <a:solidFill>
                  <a:schemeClr val="tx1"/>
                </a:solidFill>
                <a:effectLst/>
                <a:uFill>
                  <a:solidFill>
                    <a:srgbClr val="000000"/>
                  </a:solidFill>
                </a:uFill>
                <a:latin typeface="Calibri Light" panose="020F0302020204030204" pitchFamily="34" charset="0"/>
                <a:cs typeface="Calibri Light" panose="020F0302020204030204" pitchFamily="34" charset="0"/>
              </a:rPr>
              <a:t>The moon</a:t>
            </a:r>
            <a:r>
              <a:rPr lang="en-US" sz="2400" dirty="0">
                <a:solidFill>
                  <a:schemeClr val="tx1"/>
                </a:solidFill>
                <a:uFill>
                  <a:solidFill>
                    <a:srgbClr val="000000"/>
                  </a:solidFill>
                </a:uFill>
                <a:latin typeface="Calibri Light" panose="020F0302020204030204" pitchFamily="34" charset="0"/>
                <a:cs typeface="Calibri Light" panose="020F0302020204030204" pitchFamily="34" charset="0"/>
              </a:rPr>
              <a:t> </a:t>
            </a:r>
            <a:r>
              <a:rPr lang="en-US" sz="2400" dirty="0">
                <a:solidFill>
                  <a:schemeClr val="tx1"/>
                </a:solidFill>
                <a:effectLst/>
                <a:latin typeface="Calibri Light" panose="020F0302020204030204" pitchFamily="34" charset="0"/>
                <a:cs typeface="Calibri Light" panose="020F0302020204030204" pitchFamily="34" charset="0"/>
              </a:rPr>
              <a:t>affects my life by determining the seasons and the weather.</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5483334"/>
            <a:ext cx="7977116" cy="1200329"/>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moon influences ocean tides through its gravitational pull. Additionally, the moon's phases and brightness at night can affect your activities and observations on Earth.</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621" y="1943819"/>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moon </a:t>
            </a:r>
            <a:r>
              <a:rPr lang="en-US" sz="2400" dirty="0">
                <a:solidFill>
                  <a:schemeClr val="tx1"/>
                </a:solidFill>
                <a:latin typeface="Calibri Light" panose="020F0302020204030204" pitchFamily="34" charset="0"/>
                <a:cs typeface="Calibri Light" panose="020F0302020204030204" pitchFamily="34" charset="0"/>
              </a:rPr>
              <a:t>is 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11221"/>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760326"/>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66884" y="2974775"/>
            <a:ext cx="7874062" cy="1200329"/>
          </a:xfrm>
          <a:prstGeom prst="rect">
            <a:avLst/>
          </a:prstGeom>
          <a:noFill/>
        </p:spPr>
        <p:txBody>
          <a:bodyPr wrap="square">
            <a:spAutoFit/>
          </a:bodyPr>
          <a:lstStyle/>
          <a:p>
            <a:pPr algn="l"/>
            <a:r>
              <a:rPr lang="en-US" sz="2400" dirty="0">
                <a:solidFill>
                  <a:srgbClr val="000000"/>
                </a:solidFill>
                <a:effectLst/>
                <a:latin typeface="Calibri Light" panose="020F0302020204030204" pitchFamily="34" charset="0"/>
                <a:cs typeface="Calibri Light" panose="020F0302020204030204" pitchFamily="34" charset="0"/>
              </a:rPr>
              <a:t>The moon influences our daily lives by causing day and night. The moon creates the cycle of sunrise and sunset, affecting our activities and sleep patterns.</a:t>
            </a:r>
          </a:p>
        </p:txBody>
      </p:sp>
      <p:sp>
        <p:nvSpPr>
          <p:cNvPr id="3" name="TextBox 2">
            <a:extLst>
              <a:ext uri="{FF2B5EF4-FFF2-40B4-BE49-F238E27FC236}">
                <a16:creationId xmlns:a16="http://schemas.microsoft.com/office/drawing/2014/main" id="{7FBE1491-E014-2B5C-016D-27E6BB9C9DFB}"/>
              </a:ext>
            </a:extLst>
          </p:cNvPr>
          <p:cNvSpPr txBox="1"/>
          <p:nvPr/>
        </p:nvSpPr>
        <p:spPr>
          <a:xfrm>
            <a:off x="393330" y="4467398"/>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288124"/>
            <a:ext cx="8209500" cy="1538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a:t>
            </a:r>
            <a:r>
              <a:rPr lang="en-US" sz="3200" i="1" dirty="0">
                <a:latin typeface="Calibri Light" panose="020F0302020204030204" pitchFamily="34" charset="0"/>
                <a:cs typeface="Calibri Light" panose="020F0302020204030204" pitchFamily="34" charset="0"/>
              </a:rPr>
              <a:t>How does the moon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9091A74B-AE2A-CF32-0051-02C430733AD0}"/>
              </a:ext>
            </a:extLst>
          </p:cNvPr>
          <p:cNvSpPr/>
          <p:nvPr/>
        </p:nvSpPr>
        <p:spPr>
          <a:xfrm>
            <a:off x="406153" y="5483335"/>
            <a:ext cx="8647614" cy="1200328"/>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00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full moon in the sky&#10;&#10;Description automatically generated">
            <a:extLst>
              <a:ext uri="{FF2B5EF4-FFF2-40B4-BE49-F238E27FC236}">
                <a16:creationId xmlns:a16="http://schemas.microsoft.com/office/drawing/2014/main" id="{54641928-9F97-6C44-AEFE-5647574E9F1F}"/>
              </a:ext>
            </a:extLst>
          </p:cNvPr>
          <p:cNvPicPr>
            <a:picLocks noChangeAspect="1"/>
          </p:cNvPicPr>
          <p:nvPr/>
        </p:nvPicPr>
        <p:blipFill>
          <a:blip r:embed="rId3"/>
          <a:stretch>
            <a:fillRect/>
          </a:stretch>
        </p:blipFill>
        <p:spPr>
          <a:xfrm>
            <a:off x="6059781" y="1651807"/>
            <a:ext cx="2626882" cy="1907134"/>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Moon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the moon impact my life?</a:t>
            </a:r>
          </a:p>
        </p:txBody>
      </p:sp>
      <p:sp>
        <p:nvSpPr>
          <p:cNvPr id="4" name="TextBox 3">
            <a:extLst>
              <a:ext uri="{FF2B5EF4-FFF2-40B4-BE49-F238E27FC236}">
                <a16:creationId xmlns:a16="http://schemas.microsoft.com/office/drawing/2014/main" id="{0F1688B9-EC29-87FB-2B91-6A60B7E60FB5}"/>
              </a:ext>
            </a:extLst>
          </p:cNvPr>
          <p:cNvSpPr txBox="1"/>
          <p:nvPr/>
        </p:nvSpPr>
        <p:spPr>
          <a:xfrm>
            <a:off x="711258" y="1888693"/>
            <a:ext cx="2705710" cy="1384995"/>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natural object that goes around a planet</a:t>
            </a:r>
          </a:p>
        </p:txBody>
      </p:sp>
      <p:sp>
        <p:nvSpPr>
          <p:cNvPr id="5" name="TextBox 4">
            <a:extLst>
              <a:ext uri="{FF2B5EF4-FFF2-40B4-BE49-F238E27FC236}">
                <a16:creationId xmlns:a16="http://schemas.microsoft.com/office/drawing/2014/main" id="{A9B8E982-CE27-ADAA-3FC0-E37547926F06}"/>
              </a:ext>
            </a:extLst>
          </p:cNvPr>
          <p:cNvSpPr txBox="1"/>
          <p:nvPr/>
        </p:nvSpPr>
        <p:spPr>
          <a:xfrm>
            <a:off x="668121" y="4349757"/>
            <a:ext cx="3744334" cy="954107"/>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Titan, one of Saturn’s moons. </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F5772CC2-BCC5-475C-26D6-E3416FA24100}"/>
              </a:ext>
            </a:extLst>
          </p:cNvPr>
          <p:cNvSpPr txBox="1"/>
          <p:nvPr/>
        </p:nvSpPr>
        <p:spPr>
          <a:xfrm>
            <a:off x="6155261" y="3629376"/>
            <a:ext cx="2457411" cy="1708160"/>
          </a:xfrm>
          <a:prstGeom prst="rect">
            <a:avLst/>
          </a:prstGeom>
          <a:noFill/>
        </p:spPr>
        <p:txBody>
          <a:bodyPr wrap="square" rtlCol="0">
            <a:spAutoFit/>
          </a:bodyPr>
          <a:lstStyle/>
          <a:p>
            <a:pPr algn="r"/>
            <a:r>
              <a:rPr lang="en-US" sz="15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moon influences ocean tides through its gravitational pull. Additionally, the moon's phases and brightness at night can affect your activities and observations on Earth.</a:t>
            </a:r>
            <a:endParaRPr lang="en-US" sz="15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Tree>
    <p:extLst>
      <p:ext uri="{BB962C8B-B14F-4D97-AF65-F5344CB8AC3E}">
        <p14:creationId xmlns:p14="http://schemas.microsoft.com/office/powerpoint/2010/main" val="3503153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0233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useBgFill="1">
        <p:nvSpPr>
          <p:cNvPr id="222" name="Rectangle 221">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13" name="Google Shape;213;gdbff74d4ed_0_247" descr="dreamstime_xl_17597145.jpg"/>
          <p:cNvPicPr preferRelativeResize="0"/>
          <p:nvPr/>
        </p:nvPicPr>
        <p:blipFill rotWithShape="1">
          <a:blip r:embed="rId3">
            <a:alphaModFix amt="60000"/>
          </a:blip>
          <a:srcRect t="4183" b="7060"/>
          <a:stretch/>
        </p:blipFill>
        <p:spPr>
          <a:xfrm>
            <a:off x="20" y="1"/>
            <a:ext cx="9143980" cy="6857999"/>
          </a:xfrm>
          <a:prstGeom prst="rect">
            <a:avLst/>
          </a:prstGeom>
          <a:noFill/>
        </p:spPr>
      </p:pic>
      <p:sp>
        <p:nvSpPr>
          <p:cNvPr id="212" name="Google Shape;212;gdbff74d4ed_0_247"/>
          <p:cNvSpPr txBox="1">
            <a:spLocks noGrp="1"/>
          </p:cNvSpPr>
          <p:nvPr>
            <p:ph type="subTitle" idx="1"/>
          </p:nvPr>
        </p:nvSpPr>
        <p:spPr>
          <a:xfrm>
            <a:off x="898635" y="3514853"/>
            <a:ext cx="7346728" cy="2057043"/>
          </a:xfrm>
          <a:prstGeom prst="rect">
            <a:avLst/>
          </a:prstGeom>
        </p:spPr>
        <p:txBody>
          <a:bodyPr spcFirstLastPara="1" lIns="91425" tIns="45700" rIns="91425" bIns="45700" anchorCtr="0">
            <a:normAutofit/>
          </a:bodyPr>
          <a:lstStyle/>
          <a:p>
            <a:pPr marL="0" lvl="0" indent="0" rtl="0">
              <a:spcBef>
                <a:spcPts val="0"/>
              </a:spcBef>
              <a:spcAft>
                <a:spcPts val="600"/>
              </a:spcAft>
              <a:buClr>
                <a:schemeClr val="dk1"/>
              </a:buClr>
              <a:buSzPts val="3200"/>
              <a:buNone/>
            </a:pPr>
            <a:r>
              <a:rPr lang="en-US" sz="4000" b="1" u="sng" dirty="0">
                <a:solidFill>
                  <a:srgbClr val="FFFFFF"/>
                </a:solidFill>
                <a:latin typeface="Calibri Light" panose="020F0302020204030204" pitchFamily="34" charset="0"/>
                <a:cs typeface="Calibri Light" panose="020F0302020204030204" pitchFamily="34" charset="0"/>
              </a:rPr>
              <a:t>Moon</a:t>
            </a:r>
            <a:r>
              <a:rPr lang="en-US" sz="4000" dirty="0">
                <a:solidFill>
                  <a:srgbClr val="FFFFFF"/>
                </a:solidFill>
                <a:latin typeface="Calibri Light" panose="020F0302020204030204" pitchFamily="34" charset="0"/>
                <a:cs typeface="Calibri Light" panose="020F0302020204030204" pitchFamily="34" charset="0"/>
              </a:rPr>
              <a:t>: a natural object that goes around a planet</a:t>
            </a:r>
          </a:p>
        </p:txBody>
      </p:sp>
      <p:sp>
        <p:nvSpPr>
          <p:cNvPr id="2" name="Google Shape;435;gdbff74d4ed_1_10" descr="Rewind">
            <a:extLst>
              <a:ext uri="{FF2B5EF4-FFF2-40B4-BE49-F238E27FC236}">
                <a16:creationId xmlns:a16="http://schemas.microsoft.com/office/drawing/2014/main" id="{9F20D38B-6C1B-FE10-3CE7-A73A678767B4}"/>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640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212">
                                            <p:txEl>
                                              <p:pRg st="0" end="0"/>
                                            </p:txEl>
                                          </p:spTgt>
                                        </p:tgtEl>
                                        <p:attrNameLst>
                                          <p:attrName>style.visibility</p:attrName>
                                        </p:attrNameLst>
                                      </p:cBhvr>
                                      <p:to>
                                        <p:strVal val="visible"/>
                                      </p:to>
                                    </p:set>
                                    <p:animEffect transition="in" filter="fade">
                                      <p:cBhvr>
                                        <p:cTn id="7" dur="700"/>
                                        <p:tgtEl>
                                          <p:spTgt spid="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full moon in the sky&#10;&#10;Description automatically generated">
            <a:extLst>
              <a:ext uri="{FF2B5EF4-FFF2-40B4-BE49-F238E27FC236}">
                <a16:creationId xmlns:a16="http://schemas.microsoft.com/office/drawing/2014/main" id="{A5246F75-FC48-CAA1-A338-6A9EEAEEFEAC}"/>
              </a:ext>
            </a:extLst>
          </p:cNvPr>
          <p:cNvPicPr>
            <a:picLocks noChangeAspect="1"/>
          </p:cNvPicPr>
          <p:nvPr/>
        </p:nvPicPr>
        <p:blipFill rotWithShape="1">
          <a:blip r:embed="rId3">
            <a:alphaModFix amt="60000"/>
          </a:blip>
          <a:srcRect l="6000"/>
          <a:stretch/>
        </p:blipFill>
        <p:spPr>
          <a:xfrm>
            <a:off x="20" y="10"/>
            <a:ext cx="9143980" cy="6857990"/>
          </a:xfrm>
          <a:prstGeom prst="rect">
            <a:avLst/>
          </a:prstGeom>
        </p:spPr>
      </p:pic>
      <p:sp>
        <p:nvSpPr>
          <p:cNvPr id="129" name="Google Shape;129;p3"/>
          <p:cNvSpPr txBox="1"/>
          <p:nvPr/>
        </p:nvSpPr>
        <p:spPr>
          <a:xfrm>
            <a:off x="256674" y="4395537"/>
            <a:ext cx="8662737" cy="2261937"/>
          </a:xfrm>
          <a:prstGeom prst="rect">
            <a:avLst/>
          </a:prstGeom>
        </p:spPr>
        <p:txBody>
          <a:bodyPr spcFirstLastPara="1" vert="horz" lIns="91440" tIns="45720" rIns="91440" bIns="45720" rtlCol="0" anchor="ctr" anchorCtr="0">
            <a:noAutofit/>
          </a:bodyPr>
          <a:lstStyle/>
          <a:p>
            <a:pPr>
              <a:lnSpc>
                <a:spcPct val="90000"/>
              </a:lnSpc>
              <a:spcBef>
                <a:spcPct val="0"/>
              </a:spcBef>
              <a:spcAft>
                <a:spcPts val="600"/>
              </a:spcAft>
              <a:buSzPts val="3000"/>
            </a:pPr>
            <a:r>
              <a:rPr lang="en-US" sz="4200" b="1" u="none" strike="noStrike" kern="1200" cap="none" dirty="0">
                <a:solidFill>
                  <a:srgbClr val="FFFFFF"/>
                </a:solidFill>
                <a:latin typeface="Calibri" panose="020F0502020204030204" pitchFamily="34" charset="0"/>
                <a:ea typeface="+mn-ea"/>
                <a:cs typeface="Calibri" panose="020F0502020204030204" pitchFamily="34" charset="0"/>
                <a:sym typeface="Calibri"/>
              </a:rPr>
              <a:t>Big Question</a:t>
            </a:r>
            <a:r>
              <a:rPr lang="en-US" sz="4200" u="none" strike="noStrike" kern="1200" cap="none" dirty="0">
                <a:solidFill>
                  <a:srgbClr val="FFFFFF"/>
                </a:solidFill>
                <a:latin typeface="Calibri" panose="020F0502020204030204" pitchFamily="34" charset="0"/>
                <a:ea typeface="+mn-ea"/>
                <a:cs typeface="Calibri" panose="020F0502020204030204" pitchFamily="34" charset="0"/>
                <a:sym typeface="Calibri"/>
              </a:rPr>
              <a:t>: </a:t>
            </a:r>
            <a:r>
              <a:rPr lang="en-US" sz="4200" i="0" kern="1200" dirty="0">
                <a:solidFill>
                  <a:srgbClr val="FFFFFF"/>
                </a:solidFill>
                <a:effectLst/>
                <a:latin typeface="Calibri" panose="020F0502020204030204" pitchFamily="34" charset="0"/>
                <a:ea typeface="+mn-ea"/>
                <a:cs typeface="Calibri" panose="020F0502020204030204" pitchFamily="34" charset="0"/>
              </a:rPr>
              <a:t>How does the moon's presence in the night sky affect the Earth, our daily activities, and the behavior of living things?</a:t>
            </a:r>
            <a:endParaRPr lang="en-US" sz="4200" u="none" strike="noStrike" kern="1200" cap="none" dirty="0">
              <a:solidFill>
                <a:srgbClr val="FFFFFF"/>
              </a:solidFill>
              <a:latin typeface="Calibri" panose="020F0502020204030204" pitchFamily="34" charset="0"/>
              <a:ea typeface="+mn-ea"/>
              <a:cs typeface="Calibri" panose="020F0502020204030204" pitchFamily="34" charset="0"/>
              <a:sym typeface="Arial"/>
            </a:endParaRPr>
          </a:p>
        </p:txBody>
      </p: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05660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61"/>
          <p:cNvSpPr txBox="1"/>
          <p:nvPr/>
        </p:nvSpPr>
        <p:spPr>
          <a:xfrm>
            <a:off x="1768509" y="111162"/>
            <a:ext cx="5607000" cy="954067"/>
          </a:xfrm>
          <a:prstGeom prst="rect">
            <a:avLst/>
          </a:prstGeom>
          <a:noFill/>
          <a:ln>
            <a:noFill/>
          </a:ln>
        </p:spPr>
        <p:txBody>
          <a:bodyPr spcFirstLastPara="1" wrap="square" lIns="91400" tIns="45700" rIns="91400" bIns="45700" anchor="t" anchorCtr="0">
            <a:spAutoFit/>
          </a:bodyPr>
          <a:lstStyle/>
          <a:p>
            <a:pPr>
              <a:buSzPts val="4200"/>
            </a:pPr>
            <a:r>
              <a:rPr lang="en-US" sz="5600">
                <a:solidFill>
                  <a:srgbClr val="FFC000"/>
                </a:solidFill>
                <a:latin typeface="Calibri"/>
                <a:ea typeface="Calibri"/>
                <a:cs typeface="Calibri"/>
                <a:sym typeface="Calibri"/>
              </a:rPr>
              <a:t>Simulation Activity</a:t>
            </a:r>
            <a:endParaRPr/>
          </a:p>
        </p:txBody>
      </p:sp>
      <p:sp>
        <p:nvSpPr>
          <p:cNvPr id="830" name="Google Shape;830;p61"/>
          <p:cNvSpPr txBox="1"/>
          <p:nvPr/>
        </p:nvSpPr>
        <p:spPr>
          <a:xfrm>
            <a:off x="2019758" y="1065229"/>
            <a:ext cx="5104484" cy="646290"/>
          </a:xfrm>
          <a:prstGeom prst="rect">
            <a:avLst/>
          </a:prstGeom>
          <a:noFill/>
          <a:ln>
            <a:noFill/>
          </a:ln>
        </p:spPr>
        <p:txBody>
          <a:bodyPr spcFirstLastPara="1" wrap="square" lIns="91400" tIns="45700" rIns="91400" bIns="45700" anchor="t" anchorCtr="0">
            <a:spAutoFit/>
          </a:bodyPr>
          <a:lstStyle/>
          <a:p>
            <a:pPr algn="ctr">
              <a:buSzPts val="2700"/>
            </a:pPr>
            <a:r>
              <a:rPr lang="en-US" sz="3600" u="sng" dirty="0">
                <a:solidFill>
                  <a:schemeClr val="hlink"/>
                </a:solidFill>
                <a:latin typeface="Calibri"/>
                <a:ea typeface="Calibri"/>
                <a:cs typeface="Calibri"/>
                <a:sym typeface="Calibri"/>
                <a:hlinkClick r:id="rId3"/>
              </a:rPr>
              <a:t>Model of our Solar System</a:t>
            </a:r>
            <a:endParaRPr sz="3600" dirty="0">
              <a:solidFill>
                <a:srgbClr val="0000FF"/>
              </a:solidFill>
              <a:latin typeface="Calibri"/>
              <a:ea typeface="Calibri"/>
              <a:cs typeface="Calibri"/>
              <a:sym typeface="Calibri"/>
            </a:endParaRPr>
          </a:p>
        </p:txBody>
      </p:sp>
      <p:pic>
        <p:nvPicPr>
          <p:cNvPr id="831" name="Google Shape;831;p6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32" name="Google Shape;832;p61"/>
          <p:cNvSpPr txBox="1"/>
          <p:nvPr/>
        </p:nvSpPr>
        <p:spPr>
          <a:xfrm>
            <a:off x="299506" y="2431551"/>
            <a:ext cx="2552400" cy="923289"/>
          </a:xfrm>
          <a:prstGeom prst="rect">
            <a:avLst/>
          </a:prstGeom>
          <a:noFill/>
          <a:ln>
            <a:noFill/>
          </a:ln>
        </p:spPr>
        <p:txBody>
          <a:bodyPr spcFirstLastPara="1" wrap="square" lIns="91400" tIns="45700" rIns="91400" bIns="45700" anchor="t" anchorCtr="0">
            <a:spAutoFit/>
          </a:bodyPr>
          <a:lstStyle/>
          <a:p>
            <a:pPr>
              <a:buSzPts val="1350"/>
            </a:pPr>
            <a:r>
              <a:rPr lang="en-US" sz="1800" i="1" dirty="0">
                <a:solidFill>
                  <a:schemeClr val="dk1"/>
                </a:solidFill>
                <a:latin typeface="Calibri"/>
                <a:ea typeface="Calibri"/>
                <a:cs typeface="Calibri"/>
                <a:sym typeface="Calibri"/>
              </a:rPr>
              <a:t>Click the link above for a simulation to explore our solar system. </a:t>
            </a:r>
            <a:endParaRPr dirty="0"/>
          </a:p>
        </p:txBody>
      </p:sp>
      <p:sp>
        <p:nvSpPr>
          <p:cNvPr id="833" name="Google Shape;833;p61"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3" name="Picture 2" descr="A screenshot of a video game&#10;&#10;Description automatically generated">
            <a:extLst>
              <a:ext uri="{FF2B5EF4-FFF2-40B4-BE49-F238E27FC236}">
                <a16:creationId xmlns:a16="http://schemas.microsoft.com/office/drawing/2014/main" id="{172D2B74-5430-A5B8-6F27-A934C5E5435E}"/>
              </a:ext>
            </a:extLst>
          </p:cNvPr>
          <p:cNvPicPr>
            <a:picLocks noChangeAspect="1"/>
          </p:cNvPicPr>
          <p:nvPr/>
        </p:nvPicPr>
        <p:blipFill>
          <a:blip r:embed="rId6"/>
          <a:stretch>
            <a:fillRect/>
          </a:stretch>
        </p:blipFill>
        <p:spPr>
          <a:xfrm>
            <a:off x="2996284" y="2019296"/>
            <a:ext cx="5796778" cy="380638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62"/>
          <p:cNvPicPr preferRelativeResize="0"/>
          <p:nvPr/>
        </p:nvPicPr>
        <p:blipFill rotWithShape="1">
          <a:blip r:embed="rId3">
            <a:alphaModFix/>
          </a:blip>
          <a:srcRect/>
          <a:stretch/>
        </p:blipFill>
        <p:spPr>
          <a:xfrm>
            <a:off x="1" y="0"/>
            <a:ext cx="9143067"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63" descr="IEP Translation – Communication from OSEP regarding the ..."/>
          <p:cNvPicPr preferRelativeResize="0"/>
          <p:nvPr/>
        </p:nvPicPr>
        <p:blipFill rotWithShape="1">
          <a:blip r:embed="rId3">
            <a:alphaModFix/>
          </a:blip>
          <a:srcRect/>
          <a:stretch/>
        </p:blipFill>
        <p:spPr>
          <a:xfrm>
            <a:off x="1782611" y="905274"/>
            <a:ext cx="5748348" cy="904495"/>
          </a:xfrm>
          <a:prstGeom prst="rect">
            <a:avLst/>
          </a:prstGeom>
          <a:noFill/>
          <a:ln>
            <a:noFill/>
          </a:ln>
        </p:spPr>
      </p:pic>
      <p:pic>
        <p:nvPicPr>
          <p:cNvPr id="846" name="Google Shape;846;p63" descr="United States Department of Education - Wikipedia"/>
          <p:cNvPicPr preferRelativeResize="0"/>
          <p:nvPr/>
        </p:nvPicPr>
        <p:blipFill rotWithShape="1">
          <a:blip r:embed="rId4">
            <a:alphaModFix/>
          </a:blip>
          <a:srcRect/>
          <a:stretch/>
        </p:blipFill>
        <p:spPr>
          <a:xfrm>
            <a:off x="3441844" y="1949759"/>
            <a:ext cx="2164459" cy="2067532"/>
          </a:xfrm>
          <a:prstGeom prst="rect">
            <a:avLst/>
          </a:prstGeom>
          <a:noFill/>
          <a:ln>
            <a:noFill/>
          </a:ln>
        </p:spPr>
      </p:pic>
      <p:pic>
        <p:nvPicPr>
          <p:cNvPr id="847" name="Google Shape;847;p63"/>
          <p:cNvPicPr preferRelativeResize="0"/>
          <p:nvPr/>
        </p:nvPicPr>
        <p:blipFill rotWithShape="1">
          <a:blip r:embed="rId5">
            <a:alphaModFix/>
          </a:blip>
          <a:srcRect/>
          <a:stretch/>
        </p:blipFill>
        <p:spPr>
          <a:xfrm>
            <a:off x="1017142" y="4236394"/>
            <a:ext cx="7555383" cy="1289764"/>
          </a:xfrm>
          <a:prstGeom prst="rect">
            <a:avLst/>
          </a:prstGeom>
          <a:noFill/>
          <a:ln>
            <a:noFill/>
          </a:ln>
        </p:spPr>
      </p:pic>
      <p:sp>
        <p:nvSpPr>
          <p:cNvPr id="848" name="Google Shape;848;p63"/>
          <p:cNvSpPr txBox="1"/>
          <p:nvPr/>
        </p:nvSpPr>
        <p:spPr>
          <a:xfrm>
            <a:off x="634671" y="180283"/>
            <a:ext cx="7874700" cy="584735"/>
          </a:xfrm>
          <a:prstGeom prst="rect">
            <a:avLst/>
          </a:prstGeom>
          <a:noFill/>
          <a:ln>
            <a:noFill/>
          </a:ln>
        </p:spPr>
        <p:txBody>
          <a:bodyPr spcFirstLastPara="1" wrap="square" lIns="91400" tIns="45700" rIns="91400" bIns="45700" anchor="t" anchorCtr="0">
            <a:spAutoFit/>
          </a:bodyPr>
          <a:lstStyle/>
          <a:p>
            <a:pPr algn="ctr">
              <a:buSzPts val="2400"/>
            </a:pPr>
            <a:r>
              <a:rPr lang="en-US" sz="3200">
                <a:latin typeface="Calibri"/>
                <a:ea typeface="Calibri"/>
                <a:cs typeface="Calibri"/>
                <a:sym typeface="Calibri"/>
              </a:rPr>
              <a:t>This Was Created With Resources From:</a:t>
            </a:r>
            <a:endParaRPr/>
          </a:p>
        </p:txBody>
      </p:sp>
      <p:sp>
        <p:nvSpPr>
          <p:cNvPr id="849" name="Google Shape;849;p63"/>
          <p:cNvSpPr txBox="1"/>
          <p:nvPr/>
        </p:nvSpPr>
        <p:spPr>
          <a:xfrm>
            <a:off x="903451" y="5526149"/>
            <a:ext cx="7337100" cy="1077650"/>
          </a:xfrm>
          <a:prstGeom prst="rect">
            <a:avLst/>
          </a:prstGeom>
          <a:noFill/>
          <a:ln>
            <a:noFill/>
          </a:ln>
        </p:spPr>
        <p:txBody>
          <a:bodyPr spcFirstLastPara="1" wrap="square" lIns="91400" tIns="91400" rIns="91400" bIns="91400" anchor="t" anchorCtr="0">
            <a:spAutoFit/>
          </a:bodyPr>
          <a:lstStyle/>
          <a:p>
            <a:pPr algn="ctr">
              <a:buSzPts val="1088"/>
            </a:pPr>
            <a:r>
              <a:rPr lang="en-US" sz="1451" b="1">
                <a:latin typeface="Calibri"/>
                <a:ea typeface="Calibri"/>
                <a:cs typeface="Calibri"/>
                <a:sym typeface="Calibri"/>
              </a:rPr>
              <a:t>Questions or Comments</a:t>
            </a:r>
            <a:endParaRPr sz="1500"/>
          </a:p>
          <a:p>
            <a:pPr algn="ctr">
              <a:buSzPts val="1088"/>
            </a:pPr>
            <a:endParaRPr sz="1451" b="1">
              <a:latin typeface="Calibri"/>
              <a:ea typeface="Calibri"/>
              <a:cs typeface="Calibri"/>
              <a:sym typeface="Calibri"/>
            </a:endParaRPr>
          </a:p>
          <a:p>
            <a:pPr algn="ctr">
              <a:buSzPts val="1088"/>
            </a:pPr>
            <a:r>
              <a:rPr lang="en-US" sz="1451">
                <a:latin typeface="Calibri"/>
                <a:ea typeface="Calibri"/>
                <a:cs typeface="Calibri"/>
                <a:sym typeface="Calibri"/>
              </a:rPr>
              <a:t> Michael Kennedy, Ph.D.          MKennedy@Virginia.edu </a:t>
            </a:r>
            <a:endParaRPr sz="1500"/>
          </a:p>
          <a:p>
            <a:pPr algn="ctr">
              <a:buSzPts val="1088"/>
            </a:pPr>
            <a:r>
              <a:rPr lang="en-US" sz="1451">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nets and stars in space&#10;&#10;Description automatically generated">
            <a:extLst>
              <a:ext uri="{FF2B5EF4-FFF2-40B4-BE49-F238E27FC236}">
                <a16:creationId xmlns:a16="http://schemas.microsoft.com/office/drawing/2014/main" id="{1166E30D-0D49-04E2-16CF-6C6CD28C272E}"/>
              </a:ext>
            </a:extLst>
          </p:cNvPr>
          <p:cNvPicPr>
            <a:picLocks noChangeAspect="1"/>
          </p:cNvPicPr>
          <p:nvPr/>
        </p:nvPicPr>
        <p:blipFill rotWithShape="1">
          <a:blip r:embed="rId3"/>
          <a:srcRect r="13668"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81;p5">
            <a:extLst>
              <a:ext uri="{FF2B5EF4-FFF2-40B4-BE49-F238E27FC236}">
                <a16:creationId xmlns:a16="http://schemas.microsoft.com/office/drawing/2014/main" id="{1FAE6B22-6C5F-2E2F-2C92-A6E52CB51154}"/>
              </a:ext>
            </a:extLst>
          </p:cNvPr>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C0C0C"/>
              </a:buClr>
              <a:buSzPts val="3000"/>
            </a:pPr>
            <a:r>
              <a:rPr lang="en-US" sz="3100" b="1" u="sng" strike="noStrike" kern="1200" cap="none">
                <a:solidFill>
                  <a:schemeClr val="tx1">
                    <a:lumMod val="85000"/>
                    <a:lumOff val="15000"/>
                  </a:schemeClr>
                </a:solidFill>
                <a:latin typeface="+mj-lt"/>
                <a:ea typeface="+mj-ea"/>
                <a:cs typeface="+mj-cs"/>
                <a:sym typeface="Calibri"/>
              </a:rPr>
              <a:t>Celestial</a:t>
            </a:r>
            <a:r>
              <a:rPr lang="en-US" sz="3100" u="none" strike="noStrike" kern="1200" cap="none">
                <a:solidFill>
                  <a:schemeClr val="tx1">
                    <a:lumMod val="85000"/>
                    <a:lumOff val="15000"/>
                  </a:schemeClr>
                </a:solidFill>
                <a:latin typeface="+mj-lt"/>
                <a:ea typeface="+mj-ea"/>
                <a:cs typeface="+mj-cs"/>
                <a:sym typeface="Calibri"/>
              </a:rPr>
              <a:t>: anything in outer space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Google Shape;182;p5" descr="Rewind">
            <a:extLst>
              <a:ext uri="{FF2B5EF4-FFF2-40B4-BE49-F238E27FC236}">
                <a16:creationId xmlns:a16="http://schemas.microsoft.com/office/drawing/2014/main" id="{FF74F7C1-6103-2562-DD92-03FD8AC5363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1478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lanets in space with stars&#10;&#10;Description automatically generated">
            <a:extLst>
              <a:ext uri="{FF2B5EF4-FFF2-40B4-BE49-F238E27FC236}">
                <a16:creationId xmlns:a16="http://schemas.microsoft.com/office/drawing/2014/main" id="{1F523172-E337-60D7-F8CC-EBE9B61DC914}"/>
              </a:ext>
            </a:extLst>
          </p:cNvPr>
          <p:cNvPicPr>
            <a:picLocks noChangeAspect="1"/>
          </p:cNvPicPr>
          <p:nvPr/>
        </p:nvPicPr>
        <p:blipFill rotWithShape="1">
          <a:blip r:embed="rId3"/>
          <a:srcRect l="18754" r="22821" b="1"/>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76D12E-DF1E-D64F-B21F-DB88A9A98F80}"/>
              </a:ext>
            </a:extLst>
          </p:cNvPr>
          <p:cNvSpPr txBox="1"/>
          <p:nvPr/>
        </p:nvSpPr>
        <p:spPr>
          <a:xfrm>
            <a:off x="5786491" y="1817536"/>
            <a:ext cx="2866642" cy="3222928"/>
          </a:xfrm>
          <a:prstGeom prst="rect">
            <a:avLst/>
          </a:prstGeom>
        </p:spPr>
        <p:txBody>
          <a:bodyPr vert="horz" lIns="91440" tIns="45720" rIns="91440" bIns="45720" rtlCol="0">
            <a:noAutofit/>
          </a:bodyPr>
          <a:lstStyle/>
          <a:p>
            <a:pPr>
              <a:lnSpc>
                <a:spcPct val="90000"/>
              </a:lnSpc>
              <a:spcAft>
                <a:spcPts val="600"/>
              </a:spcAft>
            </a:pPr>
            <a:r>
              <a:rPr lang="en-US" sz="3200" b="1" u="sng" kern="1200" dirty="0">
                <a:solidFill>
                  <a:schemeClr val="tx1"/>
                </a:solidFill>
                <a:latin typeface="Calibri" panose="020F0502020204030204" pitchFamily="34" charset="0"/>
                <a:ea typeface="+mn-ea"/>
                <a:cs typeface="Calibri" panose="020F0502020204030204" pitchFamily="34" charset="0"/>
              </a:rPr>
              <a:t>Solar System: </a:t>
            </a:r>
            <a:r>
              <a:rPr lang="en-US" sz="3200" b="0" i="0" kern="1200" dirty="0">
                <a:solidFill>
                  <a:schemeClr val="tx1"/>
                </a:solidFill>
                <a:effectLst/>
                <a:latin typeface="Calibri" panose="020F0502020204030204" pitchFamily="34" charset="0"/>
                <a:ea typeface="+mn-ea"/>
                <a:cs typeface="Calibri" panose="020F0502020204030204" pitchFamily="34" charset="0"/>
              </a:rPr>
              <a:t>a group of planets, moons, and other celestial objects that travel around a star. </a:t>
            </a:r>
          </a:p>
        </p:txBody>
      </p:sp>
      <p:sp>
        <p:nvSpPr>
          <p:cNvPr id="5" name="Google Shape;182;p5" descr="Rewind">
            <a:extLst>
              <a:ext uri="{FF2B5EF4-FFF2-40B4-BE49-F238E27FC236}">
                <a16:creationId xmlns:a16="http://schemas.microsoft.com/office/drawing/2014/main" id="{1170FA66-631E-9165-47F9-9F9197A14B7B}"/>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19225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5" name="TextBox 4">
            <a:extLst>
              <a:ext uri="{FF2B5EF4-FFF2-40B4-BE49-F238E27FC236}">
                <a16:creationId xmlns:a16="http://schemas.microsoft.com/office/drawing/2014/main" id="{428E49D2-E495-3543-D651-EF5269351B62}"/>
              </a:ext>
            </a:extLst>
          </p:cNvPr>
          <p:cNvSpPr txBox="1"/>
          <p:nvPr/>
        </p:nvSpPr>
        <p:spPr>
          <a:xfrm>
            <a:off x="424771" y="2251578"/>
            <a:ext cx="3083235" cy="3447832"/>
          </a:xfrm>
          <a:prstGeom prst="rect">
            <a:avLst/>
          </a:prstGeom>
        </p:spPr>
        <p:txBody>
          <a:bodyPr vert="horz" lIns="91440" tIns="45720" rIns="91440" bIns="45720" rtlCol="0" anchor="t">
            <a:normAutofit/>
          </a:bodyPr>
          <a:lstStyle/>
          <a:p>
            <a:pPr lvl="0">
              <a:lnSpc>
                <a:spcPct val="90000"/>
              </a:lnSpc>
              <a:spcBef>
                <a:spcPts val="0"/>
              </a:spcBef>
              <a:spcAft>
                <a:spcPts val="600"/>
              </a:spcAft>
            </a:pPr>
            <a:r>
              <a:rPr lang="en-US" sz="3600" b="1" i="0" u="sng" kern="1200" dirty="0">
                <a:solidFill>
                  <a:schemeClr val="tx1"/>
                </a:solidFill>
                <a:effectLst/>
                <a:latin typeface="Calibri" panose="020F0502020204030204" pitchFamily="34" charset="0"/>
                <a:ea typeface="+mn-ea"/>
                <a:cs typeface="Calibri" panose="020F0502020204030204" pitchFamily="34" charset="0"/>
              </a:rPr>
              <a:t>Sun</a:t>
            </a:r>
            <a:r>
              <a:rPr lang="en-US" sz="3600" b="0" i="0" kern="1200" dirty="0">
                <a:solidFill>
                  <a:schemeClr val="tx1"/>
                </a:solidFill>
                <a:effectLst/>
                <a:latin typeface="Calibri" panose="020F0502020204030204" pitchFamily="34" charset="0"/>
                <a:ea typeface="+mn-ea"/>
                <a:cs typeface="Calibri" panose="020F0502020204030204" pitchFamily="34" charset="0"/>
              </a:rPr>
              <a:t>: a hot, bright star that is the center of our solar system.</a:t>
            </a:r>
            <a:endParaRPr lang="en-US" sz="3600" kern="1200" dirty="0">
              <a:solidFill>
                <a:schemeClr val="tx1"/>
              </a:solidFill>
              <a:latin typeface="Calibri" panose="020F0502020204030204" pitchFamily="34" charset="0"/>
              <a:ea typeface="+mn-ea"/>
              <a:cs typeface="Calibri" panose="020F0502020204030204" pitchFamily="34" charset="0"/>
            </a:endParaRPr>
          </a:p>
        </p:txBody>
      </p:sp>
      <p:pic>
        <p:nvPicPr>
          <p:cNvPr id="7" name="Picture 6" descr="A sun with bright lights&#10;&#10;Description automatically generated">
            <a:extLst>
              <a:ext uri="{FF2B5EF4-FFF2-40B4-BE49-F238E27FC236}">
                <a16:creationId xmlns:a16="http://schemas.microsoft.com/office/drawing/2014/main" id="{2D84CDEB-83B3-3E68-2EBD-7642AA07B558}"/>
              </a:ext>
            </a:extLst>
          </p:cNvPr>
          <p:cNvPicPr>
            <a:picLocks noChangeAspect="1"/>
          </p:cNvPicPr>
          <p:nvPr/>
        </p:nvPicPr>
        <p:blipFill rotWithShape="1">
          <a:blip r:embed="rId3"/>
          <a:srcRect l="5016" r="3775" b="-1"/>
          <a:stretch/>
        </p:blipFill>
        <p:spPr>
          <a:xfrm>
            <a:off x="3740754" y="1167900"/>
            <a:ext cx="4792009" cy="4531510"/>
          </a:xfrm>
          <a:prstGeom prst="rect">
            <a:avLst/>
          </a:prstGeom>
        </p:spPr>
      </p:pic>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3"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182;p5" descr="Rewind">
            <a:extLst>
              <a:ext uri="{FF2B5EF4-FFF2-40B4-BE49-F238E27FC236}">
                <a16:creationId xmlns:a16="http://schemas.microsoft.com/office/drawing/2014/main" id="{B012B3C7-479B-462C-23BF-1AFB76FDBD25}"/>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89049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5217</TotalTime>
  <Words>3277</Words>
  <Application>Microsoft Macintosh PowerPoint</Application>
  <PresentationFormat>On-screen Show (4:3)</PresentationFormat>
  <Paragraphs>336</Paragraphs>
  <Slides>66</Slides>
  <Notes>66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Arial</vt:lpstr>
      <vt:lpstr>Calibri</vt:lpstr>
      <vt:lpstr>Calibri Light</vt:lpstr>
      <vt:lpstr>Futura</vt:lpstr>
      <vt:lpstr>Helvetica Light</vt:lpstr>
      <vt:lpstr>Helvetica Neue Light</vt:lpstr>
      <vt:lpstr>Impact</vt:lpstr>
      <vt:lpstr>Inter</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lpstr>PowerPoint Presentation</vt:lpstr>
      <vt:lpstr>Revolution: movement of a planet around the        .</vt:lpstr>
      <vt:lpstr>Revolution: movement of a planet around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moons have unique features like craters, mountains, and even atmospheres.</vt:lpstr>
      <vt:lpstr>PowerPoint Presentation</vt:lpstr>
      <vt:lpstr>PowerPoint Presentation</vt:lpstr>
      <vt:lpstr>PowerPoint Presentation</vt:lpstr>
      <vt:lpstr>PowerPoint Presentation</vt:lpstr>
      <vt:lpstr>True or False: All moons are made up of the exact same materials and are the exact same size.</vt:lpstr>
      <vt:lpstr>True or False: All moons are made up of the exact same materials and are the exact same size.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77</cp:revision>
  <dcterms:created xsi:type="dcterms:W3CDTF">2017-06-12T17:49:47Z</dcterms:created>
  <dcterms:modified xsi:type="dcterms:W3CDTF">2024-03-08T05:10:13Z</dcterms:modified>
</cp:coreProperties>
</file>