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1"/>
  </p:notesMasterIdLst>
  <p:sldIdLst>
    <p:sldId id="490" r:id="rId2"/>
    <p:sldId id="257" r:id="rId3"/>
    <p:sldId id="258" r:id="rId4"/>
    <p:sldId id="259" r:id="rId5"/>
    <p:sldId id="260" r:id="rId6"/>
    <p:sldId id="264" r:id="rId7"/>
    <p:sldId id="491" r:id="rId8"/>
    <p:sldId id="530" r:id="rId9"/>
    <p:sldId id="268" r:id="rId10"/>
    <p:sldId id="269" r:id="rId11"/>
    <p:sldId id="275" r:id="rId12"/>
    <p:sldId id="263" r:id="rId13"/>
    <p:sldId id="531" r:id="rId14"/>
    <p:sldId id="270" r:id="rId15"/>
    <p:sldId id="273" r:id="rId16"/>
    <p:sldId id="496" r:id="rId17"/>
    <p:sldId id="497" r:id="rId18"/>
    <p:sldId id="498" r:id="rId19"/>
    <p:sldId id="274" r:id="rId20"/>
    <p:sldId id="265" r:id="rId21"/>
    <p:sldId id="276" r:id="rId22"/>
    <p:sldId id="271" r:id="rId23"/>
    <p:sldId id="278" r:id="rId24"/>
    <p:sldId id="532" r:id="rId25"/>
    <p:sldId id="542" r:id="rId26"/>
    <p:sldId id="543" r:id="rId27"/>
    <p:sldId id="544" r:id="rId28"/>
    <p:sldId id="266" r:id="rId29"/>
    <p:sldId id="267" r:id="rId30"/>
    <p:sldId id="281" r:id="rId31"/>
    <p:sldId id="546" r:id="rId32"/>
    <p:sldId id="547" r:id="rId33"/>
    <p:sldId id="545" r:id="rId34"/>
    <p:sldId id="272" r:id="rId35"/>
    <p:sldId id="492" r:id="rId36"/>
    <p:sldId id="528" r:id="rId37"/>
    <p:sldId id="529" r:id="rId38"/>
    <p:sldId id="502" r:id="rId39"/>
    <p:sldId id="527" r:id="rId40"/>
    <p:sldId id="286" r:id="rId41"/>
    <p:sldId id="524" r:id="rId42"/>
    <p:sldId id="525" r:id="rId43"/>
    <p:sldId id="289" r:id="rId44"/>
    <p:sldId id="288" r:id="rId45"/>
    <p:sldId id="541" r:id="rId46"/>
    <p:sldId id="291" r:id="rId47"/>
    <p:sldId id="489" r:id="rId48"/>
    <p:sldId id="296" r:id="rId49"/>
    <p:sldId id="534" r:id="rId50"/>
    <p:sldId id="298" r:id="rId51"/>
    <p:sldId id="299" r:id="rId52"/>
    <p:sldId id="433" r:id="rId53"/>
    <p:sldId id="482" r:id="rId54"/>
    <p:sldId id="536" r:id="rId55"/>
    <p:sldId id="405" r:id="rId56"/>
    <p:sldId id="518" r:id="rId57"/>
    <p:sldId id="537" r:id="rId58"/>
    <p:sldId id="411" r:id="rId59"/>
    <p:sldId id="520" r:id="rId60"/>
    <p:sldId id="538" r:id="rId61"/>
    <p:sldId id="455" r:id="rId62"/>
    <p:sldId id="539" r:id="rId63"/>
    <p:sldId id="540" r:id="rId64"/>
    <p:sldId id="479" r:id="rId65"/>
    <p:sldId id="535" r:id="rId66"/>
    <p:sldId id="533" r:id="rId67"/>
    <p:sldId id="315" r:id="rId68"/>
    <p:sldId id="316" r:id="rId69"/>
    <p:sldId id="317" r:id="rId7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j7MAyRoNNZG5/0ObeFaX490Lqo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A37405-65BD-EF91-325B-BCA64C72FC11}" name="jamie.rogan@gmail.com" initials="j" userId="9034ce29b5f2f630" providerId="Windows Live"/>
  <p188:author id="{0C56AD1E-6094-4C7E-0071-0EFBC7EB73B8}" name="Coleman, Olivia Fudge (rhz9xk)" initials="COF(" userId="S::rhz9xk@virginia.edu::9fe4b353-139b-41b7-b74e-e72ec09ec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p:restoredTop sz="71364"/>
  </p:normalViewPr>
  <p:slideViewPr>
    <p:cSldViewPr snapToGrid="0">
      <p:cViewPr varScale="1">
        <p:scale>
          <a:sx n="80" d="100"/>
          <a:sy n="80" d="100"/>
        </p:scale>
        <p:origin x="24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12"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10" Type="http://customschemas.google.com/relationships/presentationmetadata" Target="metadata"/><Relationship Id="rId115"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bff74d4e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dbff74d4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buClr>
                <a:srgbClr val="0C0C0C"/>
              </a:buClr>
              <a:buSzPts val="2800"/>
            </a:pPr>
            <a:r>
              <a:rPr lang="en-US" sz="12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12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sp>
        <p:nvSpPr>
          <p:cNvPr id="218" name="Google Shape;218;gdbff74d4e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sun.</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Rotation: </a:t>
            </a: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Feedback: When providing more formal definitions and explicit content, it is helpful to provide students with cues so that they can be prepared and know what to expect.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Solar System: </a:t>
            </a:r>
            <a:r>
              <a:rPr lang="en-US" b="0" i="0" dirty="0">
                <a:solidFill>
                  <a:srgbClr val="0D0D0D"/>
                </a:solidFill>
                <a:effectLst/>
                <a:latin typeface="Söhne"/>
              </a:rPr>
              <a:t>a group of planets, moons, and other celestial objects that travel around a star. </a:t>
            </a:r>
          </a:p>
          <a:p>
            <a:endParaRPr lang="en-US" b="0" i="0" dirty="0">
              <a:solidFill>
                <a:srgbClr val="0D0D0D"/>
              </a:solidFill>
              <a:effectLst/>
              <a:latin typeface="Söhne"/>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8434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Ensure students participate in this portion of the lesson. Provide plenty of opportunities to respond and engage with the content.</a:t>
            </a:r>
            <a:endParaRPr/>
          </a:p>
        </p:txBody>
      </p:sp>
      <p:sp>
        <p:nvSpPr>
          <p:cNvPr id="226" name="Google Shape;22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ff74d4ed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bff74d4e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 moon? </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US" dirty="0"/>
              <a:t>[</a:t>
            </a:r>
            <a:r>
              <a:rPr lang="en-US" b="0" dirty="0"/>
              <a:t>A moon is a natural object that goes around a planet and reflects light from the sun.]</a:t>
            </a:r>
            <a:endParaRPr dirty="0"/>
          </a:p>
        </p:txBody>
      </p:sp>
      <p:sp>
        <p:nvSpPr>
          <p:cNvPr id="248" name="Google Shape;248;gdbff74d4ed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u="sng" dirty="0"/>
              <a:t>           </a:t>
            </a:r>
            <a:r>
              <a:rPr lang="en-US" dirty="0"/>
              <a:t>.</a:t>
            </a:r>
            <a:endParaRPr b="0"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5888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b="1" u="sng" dirty="0"/>
              <a:t>sun</a:t>
            </a:r>
            <a:r>
              <a:rPr lang="en-US" dirty="0"/>
              <a:t>.</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023525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kern="1200" dirty="0">
                <a:solidFill>
                  <a:schemeClr val="tx1">
                    <a:lumMod val="85000"/>
                    <a:lumOff val="15000"/>
                  </a:schemeClr>
                </a:solidFill>
                <a:latin typeface="+mj-lt"/>
                <a:ea typeface="+mj-ea"/>
                <a:cs typeface="+mj-cs"/>
                <a:sym typeface="Calibri"/>
              </a:rPr>
              <a:t>What is a rotation?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strike="noStrike" kern="1200" cap="none" dirty="0">
              <a:solidFill>
                <a:schemeClr val="tx1">
                  <a:lumMod val="85000"/>
                  <a:lumOff val="15000"/>
                </a:schemeClr>
              </a:solidFill>
              <a:latin typeface="+mj-lt"/>
              <a:ea typeface="+mj-ea"/>
              <a:cs typeface="+mj-cs"/>
              <a:sym typeface="Arial"/>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185612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our new term, planet.</a:t>
            </a:r>
            <a:endParaRPr dirty="0"/>
          </a:p>
        </p:txBody>
      </p:sp>
      <p:sp>
        <p:nvSpPr>
          <p:cNvPr id="256" name="Google Shape;25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Today, we will learn about the term, planet.</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3" name="Google Shape;27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232" name="Google Shape;23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7" name="Google Shape;2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Planets can be made of different materials. Inner planets, also known as terrestrial planets, are mostly made up  of rock and metal. They have solid surfaces. Outer planets, or gas giants, are mostly made of gases like hydrogen and helium, with no solid surface.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4278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Some planets have moons, which are natural objects that travel around them. Earth, for example, has one moon. Moons can vary in size and composition.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6513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Planets can have an atmosphere, a layer of gases surrounding them. Earth's atmosphere, for example, contains oxygen, nitrogen, and other gases essential for life.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6180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Planets can have different temperatures based on their distance from the Sun and the composition of their atmospheres. Inner planets are generally hotter, while outer planets are colder.</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5041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solar system has 8 planets that go around the sun. Mercury, Venus, Earth, Mars, Jupiter, Saturn, Uranus, Neptune</a:t>
            </a:r>
            <a:endParaRPr dirty="0"/>
          </a:p>
        </p:txBody>
      </p:sp>
      <p:sp>
        <p:nvSpPr>
          <p:cNvPr id="187" name="Google Shape;1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Earth is the 3</a:t>
            </a:r>
            <a:r>
              <a:rPr lang="en-US" baseline="30000" dirty="0"/>
              <a:t>rd</a:t>
            </a:r>
            <a:r>
              <a:rPr lang="en-US" dirty="0"/>
              <a:t> planet from the sun. It is one of the inner planets. Its surface has mountains, valleys, canyons, plains, and more. Most of the surface is water. </a:t>
            </a:r>
            <a:endParaRPr dirty="0"/>
          </a:p>
        </p:txBody>
      </p:sp>
      <p:sp>
        <p:nvSpPr>
          <p:cNvPr id="202" name="Google Shape;20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a:t>
            </a:r>
            <a:r>
              <a:rPr lang="en-US" b="1" dirty="0"/>
              <a:t>: </a:t>
            </a:r>
            <a:r>
              <a:rPr lang="en-US" sz="1200" u="none" strike="noStrike" kern="1200" cap="none" dirty="0">
                <a:solidFill>
                  <a:schemeClr val="bg1"/>
                </a:solidFill>
                <a:latin typeface="Calibri" panose="020F0502020204030204" pitchFamily="34" charset="0"/>
                <a:ea typeface="+mn-ea"/>
                <a:cs typeface="Calibri" panose="020F0502020204030204" pitchFamily="34" charset="0"/>
                <a:sym typeface="Calibri"/>
              </a:rPr>
              <a:t>What important role </a:t>
            </a:r>
            <a:r>
              <a:rPr lang="en-US" sz="1200" b="0" i="0" dirty="0">
                <a:solidFill>
                  <a:schemeClr val="bg1"/>
                </a:solidFill>
                <a:effectLst/>
                <a:latin typeface="Calibri" panose="020F0502020204030204" pitchFamily="34" charset="0"/>
                <a:cs typeface="Calibri" panose="020F0502020204030204" pitchFamily="34" charset="0"/>
              </a:rPr>
              <a:t>do planets play in maintaining order and balance in our solar system?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0" name="Google Shape;3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set of planets are mostly made up of rock and metal? </a:t>
            </a:r>
          </a:p>
          <a:p>
            <a:endParaRPr lang="en-US" dirty="0"/>
          </a:p>
          <a:p>
            <a:r>
              <a:rPr lang="en-US" dirty="0"/>
              <a:t>Inner planets or Outer planets?</a:t>
            </a:r>
          </a:p>
          <a:p>
            <a:endParaRPr lang="en-US" dirty="0"/>
          </a:p>
          <a:p>
            <a:r>
              <a:rPr lang="en-US" dirty="0"/>
              <a:t>[Inner planets]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0113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set of planets are mostly made up of rock and metal? </a:t>
            </a:r>
          </a:p>
          <a:p>
            <a:endParaRPr lang="en-US" dirty="0"/>
          </a:p>
          <a:p>
            <a:r>
              <a:rPr lang="en-US" dirty="0"/>
              <a:t>Inner planets or Outer planets?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3018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Calibri" panose="020F0502020204030204" pitchFamily="34" charset="0"/>
                <a:ea typeface="+mn-ea"/>
                <a:cs typeface="Calibri" panose="020F0502020204030204" pitchFamily="34" charset="0"/>
              </a:rPr>
              <a:t>Name three of the planets in our Solar System.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Calibri" panose="020F0502020204030204" pitchFamily="34" charset="0"/>
              <a:ea typeface="+mn-ea"/>
              <a:cs typeface="Calibri" panose="020F0502020204030204" pitchFamily="34" charset="0"/>
            </a:endParaRPr>
          </a:p>
          <a:p>
            <a:pPr marL="0" lvl="0" indent="0" algn="l" rtl="0">
              <a:lnSpc>
                <a:spcPct val="100000"/>
              </a:lnSpc>
              <a:spcBef>
                <a:spcPts val="0"/>
              </a:spcBef>
              <a:spcAft>
                <a:spcPts val="0"/>
              </a:spcAft>
              <a:buSzPts val="1400"/>
              <a:buNone/>
            </a:pPr>
            <a:r>
              <a:rPr lang="en-US" dirty="0"/>
              <a:t>[Any of the following: Mercury, Venus, Earth, Mars, Jupiter, Saturn, Uranus, Neptune]</a:t>
            </a:r>
            <a:endParaRPr dirty="0"/>
          </a:p>
        </p:txBody>
      </p:sp>
      <p:sp>
        <p:nvSpPr>
          <p:cNvPr id="187" name="Google Shape;1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717339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 Earth is an outer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[False]</a:t>
            </a: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False</a:t>
            </a: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INNER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989197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475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1200" b="1" i="0" u="sng" kern="1200" dirty="0">
                <a:solidFill>
                  <a:schemeClr val="tx1"/>
                </a:solidFill>
                <a:effectLst/>
                <a:latin typeface="Calibri" panose="020F0502020204030204" pitchFamily="34" charset="0"/>
                <a:ea typeface="+mn-ea"/>
                <a:cs typeface="Calibri" panose="020F0502020204030204" pitchFamily="34" charset="0"/>
              </a:rPr>
              <a:t>smaller</a:t>
            </a:r>
            <a:r>
              <a:rPr lang="en-US" sz="1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808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u="sng" kern="1200" dirty="0">
                <a:solidFill>
                  <a:schemeClr val="tx1"/>
                </a:solidFill>
                <a:latin typeface="Calibri" panose="020F0502020204030204" pitchFamily="34" charset="0"/>
                <a:ea typeface="+mj-ea"/>
                <a:cs typeface="Calibri" panose="020F0502020204030204" pitchFamily="34" charset="0"/>
              </a:rPr>
              <a:t>True or False</a:t>
            </a:r>
            <a:r>
              <a:rPr lang="en-US" sz="1200" kern="1200" dirty="0">
                <a:solidFill>
                  <a:schemeClr val="tx1"/>
                </a:solidFill>
                <a:latin typeface="Calibri" panose="020F0502020204030204" pitchFamily="34" charset="0"/>
                <a:ea typeface="+mj-ea"/>
                <a:cs typeface="Calibri" panose="020F0502020204030204" pitchFamily="34" charset="0"/>
              </a:rPr>
              <a:t>: All moons are made up of the exact same materials and are the exact same size. </a:t>
            </a:r>
          </a:p>
          <a:p>
            <a:pPr algn="l"/>
            <a:endParaRPr lang="en-US" sz="1200" kern="1200" dirty="0">
              <a:solidFill>
                <a:schemeClr val="tx1"/>
              </a:solidFill>
              <a:latin typeface="Calibri" panose="020F0502020204030204" pitchFamily="34" charset="0"/>
              <a:ea typeface="+mj-ea"/>
              <a:cs typeface="Calibri" panose="020F0502020204030204" pitchFamily="34" charset="0"/>
            </a:endParaRPr>
          </a:p>
          <a:p>
            <a:pPr algn="l"/>
            <a:r>
              <a:rPr lang="en-US" sz="1200" b="0" i="0" kern="1200" dirty="0">
                <a:solidFill>
                  <a:srgbClr val="000000"/>
                </a:solidFill>
                <a:effectLst/>
                <a:latin typeface="Inter"/>
                <a:ea typeface="+mj-ea"/>
                <a:cs typeface="Calibri" panose="020F0502020204030204" pitchFamily="34" charset="0"/>
              </a:rPr>
              <a:t>[False]</a:t>
            </a:r>
            <a:endParaRPr lang="en-US" b="0" i="0" dirty="0">
              <a:solidFill>
                <a:srgbClr val="000000"/>
              </a:solidFill>
              <a:effectLst/>
              <a:latin typeface="Inter"/>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3021269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pPr>
            <a:r>
              <a:rPr lang="en-US" sz="1200" b="1" u="sng" kern="1200" dirty="0">
                <a:solidFill>
                  <a:schemeClr val="tx1"/>
                </a:solidFill>
                <a:latin typeface="Calibri" panose="020F0502020204030204" pitchFamily="34" charset="0"/>
                <a:ea typeface="+mj-ea"/>
                <a:cs typeface="Calibri" panose="020F0502020204030204" pitchFamily="34" charset="0"/>
              </a:rPr>
              <a:t>False </a:t>
            </a:r>
            <a:r>
              <a:rPr lang="en-US" sz="1200" kern="1200" dirty="0">
                <a:solidFill>
                  <a:schemeClr val="tx1"/>
                </a:solidFill>
                <a:latin typeface="Calibri" panose="020F0502020204030204" pitchFamily="34" charset="0"/>
                <a:ea typeface="+mj-ea"/>
                <a:cs typeface="Calibri" panose="020F0502020204030204" pitchFamily="34" charset="0"/>
              </a:rPr>
              <a:t>: </a:t>
            </a:r>
            <a:r>
              <a:rPr lang="en-US" sz="1200" b="0" i="0" kern="1200" dirty="0">
                <a:solidFill>
                  <a:srgbClr val="FFFFFF"/>
                </a:solidFill>
                <a:effectLst/>
                <a:latin typeface="Calibri" panose="020F0502020204030204" pitchFamily="34" charset="0"/>
                <a:ea typeface="+mn-ea"/>
                <a:cs typeface="Calibri" panose="020F0502020204030204" pitchFamily="34" charset="0"/>
              </a:rPr>
              <a:t>Moons come in various sizes and are made up of different materials.</a:t>
            </a:r>
            <a:endParaRPr lang="en-US" sz="1200" kern="1200" dirty="0">
              <a:solidFill>
                <a:srgbClr val="FFFFFF"/>
              </a:solidFill>
              <a:latin typeface="Calibri" panose="020F0502020204030204" pitchFamily="34" charset="0"/>
              <a:ea typeface="+mn-ea"/>
              <a:cs typeface="Calibri" panose="020F0502020204030204" pitchFamily="34" charset="0"/>
            </a:endParaRPr>
          </a:p>
          <a:p>
            <a:pPr algn="l"/>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34219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Materials needed:</a:t>
            </a:r>
          </a:p>
          <a:p>
            <a:pPr algn="l">
              <a:buFont typeface="+mj-lt"/>
              <a:buAutoNum type="arabicPeriod"/>
            </a:pPr>
            <a:r>
              <a:rPr lang="en-US" b="0" i="0" dirty="0">
                <a:solidFill>
                  <a:srgbClr val="000000"/>
                </a:solidFill>
                <a:effectLst/>
                <a:latin typeface="Söhne"/>
              </a:rPr>
              <a:t>Different-sized balls or objects (representing planets)</a:t>
            </a:r>
          </a:p>
          <a:p>
            <a:pPr algn="l">
              <a:buFont typeface="+mj-lt"/>
              <a:buAutoNum type="arabicPeriod"/>
            </a:pPr>
            <a:r>
              <a:rPr lang="en-US" b="0" i="0" dirty="0">
                <a:solidFill>
                  <a:srgbClr val="000000"/>
                </a:solidFill>
                <a:effectLst/>
                <a:latin typeface="Söhne"/>
              </a:rPr>
              <a:t>String or yarn</a:t>
            </a:r>
          </a:p>
          <a:p>
            <a:pPr algn="l">
              <a:buFont typeface="+mj-lt"/>
              <a:buAutoNum type="arabicPeriod"/>
            </a:pPr>
            <a:r>
              <a:rPr lang="en-US" b="0" i="0" dirty="0">
                <a:solidFill>
                  <a:srgbClr val="000000"/>
                </a:solidFill>
                <a:effectLst/>
                <a:latin typeface="Söhne"/>
              </a:rPr>
              <a:t>Tape or glue</a:t>
            </a:r>
          </a:p>
          <a:p>
            <a:pPr algn="l">
              <a:buFont typeface="+mj-lt"/>
              <a:buAutoNum type="arabicPeriod"/>
            </a:pPr>
            <a:r>
              <a:rPr lang="en-US" b="0" i="0" dirty="0">
                <a:solidFill>
                  <a:srgbClr val="000000"/>
                </a:solidFill>
                <a:effectLst/>
                <a:latin typeface="Söhne"/>
              </a:rPr>
              <a:t>Central light source (lamp or flashlight)</a:t>
            </a:r>
          </a:p>
          <a:p>
            <a:pPr algn="l">
              <a:buFont typeface="+mj-lt"/>
              <a:buAutoNum type="arabicPeriod"/>
            </a:pPr>
            <a:r>
              <a:rPr lang="en-US" b="0" i="0" dirty="0">
                <a:solidFill>
                  <a:srgbClr val="000000"/>
                </a:solidFill>
                <a:effectLst/>
                <a:latin typeface="Söhne"/>
              </a:rPr>
              <a:t>Marker or labels for each planet</a:t>
            </a:r>
          </a:p>
          <a:p>
            <a:pPr algn="l"/>
            <a:r>
              <a:rPr lang="en-US" b="0" i="0" dirty="0">
                <a:solidFill>
                  <a:srgbClr val="000000"/>
                </a:solidFill>
                <a:effectLst/>
                <a:latin typeface="Söhne"/>
              </a:rPr>
              <a:t>Steps:</a:t>
            </a:r>
          </a:p>
          <a:p>
            <a:pPr algn="l">
              <a:buFont typeface="+mj-lt"/>
              <a:buAutoNum type="arabicPeriod"/>
            </a:pPr>
            <a:r>
              <a:rPr lang="en-US" b="0" i="0" dirty="0">
                <a:solidFill>
                  <a:srgbClr val="000000"/>
                </a:solidFill>
                <a:effectLst/>
                <a:latin typeface="Söhne"/>
              </a:rPr>
              <a:t>Assign each ball or object to represent a specific planet in our solar system. You can use various sizes to reflect the differences in planetary sizes.</a:t>
            </a:r>
          </a:p>
          <a:p>
            <a:pPr algn="l">
              <a:buFont typeface="+mj-lt"/>
              <a:buAutoNum type="arabicPeriod"/>
            </a:pPr>
            <a:r>
              <a:rPr lang="en-US" b="0" i="0" dirty="0">
                <a:solidFill>
                  <a:srgbClr val="000000"/>
                </a:solidFill>
                <a:effectLst/>
                <a:latin typeface="Söhne"/>
              </a:rPr>
              <a:t>Arrange the planets in their correct order from the Sun:</a:t>
            </a:r>
          </a:p>
          <a:p>
            <a:pPr marL="742950" lvl="1" indent="-285750" algn="l">
              <a:buFont typeface="+mj-lt"/>
              <a:buAutoNum type="arabicPeriod"/>
            </a:pPr>
            <a:r>
              <a:rPr lang="en-US" b="0" i="0" dirty="0">
                <a:solidFill>
                  <a:srgbClr val="000000"/>
                </a:solidFill>
                <a:effectLst/>
                <a:latin typeface="Söhne"/>
              </a:rPr>
              <a:t>Mercury</a:t>
            </a:r>
          </a:p>
          <a:p>
            <a:pPr marL="742950" lvl="1" indent="-285750" algn="l">
              <a:buFont typeface="+mj-lt"/>
              <a:buAutoNum type="arabicPeriod"/>
            </a:pPr>
            <a:r>
              <a:rPr lang="en-US" b="0" i="0" dirty="0">
                <a:solidFill>
                  <a:srgbClr val="000000"/>
                </a:solidFill>
                <a:effectLst/>
                <a:latin typeface="Söhne"/>
              </a:rPr>
              <a:t>Venus</a:t>
            </a:r>
          </a:p>
          <a:p>
            <a:pPr marL="742950" lvl="1" indent="-285750" algn="l">
              <a:buFont typeface="+mj-lt"/>
              <a:buAutoNum type="arabicPeriod"/>
            </a:pPr>
            <a:r>
              <a:rPr lang="en-US" b="0" i="0" dirty="0">
                <a:solidFill>
                  <a:srgbClr val="000000"/>
                </a:solidFill>
                <a:effectLst/>
                <a:latin typeface="Söhne"/>
              </a:rPr>
              <a:t>Earth</a:t>
            </a:r>
          </a:p>
          <a:p>
            <a:pPr marL="742950" lvl="1" indent="-285750" algn="l">
              <a:buFont typeface="+mj-lt"/>
              <a:buAutoNum type="arabicPeriod"/>
            </a:pPr>
            <a:r>
              <a:rPr lang="en-US" b="0" i="0" dirty="0">
                <a:solidFill>
                  <a:srgbClr val="000000"/>
                </a:solidFill>
                <a:effectLst/>
                <a:latin typeface="Söhne"/>
              </a:rPr>
              <a:t>Mars</a:t>
            </a:r>
          </a:p>
          <a:p>
            <a:pPr marL="742950" lvl="1" indent="-285750" algn="l">
              <a:buFont typeface="+mj-lt"/>
              <a:buAutoNum type="arabicPeriod"/>
            </a:pPr>
            <a:r>
              <a:rPr lang="en-US" b="0" i="0" dirty="0">
                <a:solidFill>
                  <a:srgbClr val="000000"/>
                </a:solidFill>
                <a:effectLst/>
                <a:latin typeface="Söhne"/>
              </a:rPr>
              <a:t>Jupiter</a:t>
            </a:r>
          </a:p>
          <a:p>
            <a:pPr marL="742950" lvl="1" indent="-285750" algn="l">
              <a:buFont typeface="+mj-lt"/>
              <a:buAutoNum type="arabicPeriod"/>
            </a:pPr>
            <a:r>
              <a:rPr lang="en-US" b="0" i="0" dirty="0">
                <a:solidFill>
                  <a:srgbClr val="000000"/>
                </a:solidFill>
                <a:effectLst/>
                <a:latin typeface="Söhne"/>
              </a:rPr>
              <a:t>Saturn</a:t>
            </a:r>
          </a:p>
          <a:p>
            <a:pPr marL="742950" lvl="1" indent="-285750" algn="l">
              <a:buFont typeface="+mj-lt"/>
              <a:buAutoNum type="arabicPeriod"/>
            </a:pPr>
            <a:r>
              <a:rPr lang="en-US" b="0" i="0" dirty="0">
                <a:solidFill>
                  <a:srgbClr val="000000"/>
                </a:solidFill>
                <a:effectLst/>
                <a:latin typeface="Söhne"/>
              </a:rPr>
              <a:t>Uranus</a:t>
            </a:r>
          </a:p>
          <a:p>
            <a:pPr marL="742950" lvl="1" indent="-285750" algn="l">
              <a:buFont typeface="+mj-lt"/>
              <a:buAutoNum type="arabicPeriod"/>
            </a:pPr>
            <a:r>
              <a:rPr lang="en-US" b="0" i="0" dirty="0">
                <a:solidFill>
                  <a:srgbClr val="000000"/>
                </a:solidFill>
                <a:effectLst/>
                <a:latin typeface="Söhne"/>
              </a:rPr>
              <a:t>Neptune</a:t>
            </a:r>
          </a:p>
          <a:p>
            <a:pPr algn="l">
              <a:buFont typeface="+mj-lt"/>
              <a:buAutoNum type="arabicPeriod"/>
            </a:pPr>
            <a:r>
              <a:rPr lang="en-US" b="0" i="0" dirty="0">
                <a:solidFill>
                  <a:srgbClr val="000000"/>
                </a:solidFill>
                <a:effectLst/>
                <a:latin typeface="Söhne"/>
              </a:rPr>
              <a:t>Use string or yarn to measure the distance of each planet from the Sun. You can find the average distances online or in educational resources.</a:t>
            </a:r>
          </a:p>
          <a:p>
            <a:pPr algn="l">
              <a:buFont typeface="+mj-lt"/>
              <a:buAutoNum type="arabicPeriod"/>
            </a:pPr>
            <a:r>
              <a:rPr lang="en-US" b="0" i="0" dirty="0">
                <a:solidFill>
                  <a:srgbClr val="000000"/>
                </a:solidFill>
                <a:effectLst/>
                <a:latin typeface="Söhne"/>
              </a:rPr>
              <a:t>Tape or glue one end of the string to the central light source (representing the Sun) and the other end to the corresponding planet.</a:t>
            </a:r>
          </a:p>
          <a:p>
            <a:pPr algn="l">
              <a:buFont typeface="+mj-lt"/>
              <a:buAutoNum type="arabicPeriod"/>
            </a:pPr>
            <a:r>
              <a:rPr lang="en-US" b="0" i="0" dirty="0">
                <a:solidFill>
                  <a:srgbClr val="000000"/>
                </a:solidFill>
                <a:effectLst/>
                <a:latin typeface="Söhne"/>
              </a:rPr>
              <a:t>Ensure that the planets are spaced out according to their actual distances from the Sun.</a:t>
            </a:r>
          </a:p>
          <a:p>
            <a:pPr algn="l">
              <a:buFont typeface="+mj-lt"/>
              <a:buAutoNum type="arabicPeriod"/>
            </a:pPr>
            <a:r>
              <a:rPr lang="en-US" b="0" i="0" dirty="0">
                <a:solidFill>
                  <a:srgbClr val="000000"/>
                </a:solidFill>
                <a:effectLst/>
                <a:latin typeface="Söhne"/>
              </a:rPr>
              <a:t>Label each planet with its name.</a:t>
            </a:r>
          </a:p>
          <a:p>
            <a:pPr algn="l">
              <a:buFont typeface="+mj-lt"/>
              <a:buAutoNum type="arabicPeriod"/>
            </a:pPr>
            <a:r>
              <a:rPr lang="en-US" b="0" i="0" dirty="0">
                <a:solidFill>
                  <a:srgbClr val="000000"/>
                </a:solidFill>
                <a:effectLst/>
                <a:latin typeface="Söhne"/>
              </a:rPr>
              <a:t>Turn on the central light source to represent the Sun.</a:t>
            </a:r>
          </a:p>
          <a:p>
            <a:pPr algn="l">
              <a:buFont typeface="+mj-lt"/>
              <a:buAutoNum type="arabicPeriod"/>
            </a:pPr>
            <a:r>
              <a:rPr lang="en-US" b="0" i="0" dirty="0">
                <a:solidFill>
                  <a:srgbClr val="000000"/>
                </a:solidFill>
                <a:effectLst/>
                <a:latin typeface="Söhne"/>
              </a:rPr>
              <a:t>Discuss the scale model with students, emphasizing the vastness of space and the relative distances between planets.</a:t>
            </a:r>
          </a:p>
          <a:p>
            <a:pPr algn="l"/>
            <a:r>
              <a:rPr lang="en-US" b="0" i="0" dirty="0">
                <a:solidFill>
                  <a:srgbClr val="000000"/>
                </a:solidFill>
                <a:effectLst/>
                <a:latin typeface="Söhne"/>
              </a:rPr>
              <a:t>This hands-on activity allows students to see the arrangement of planets in our solar system, understand their relative sizes, and grasp the concept of the vast distances between them.</a:t>
            </a:r>
          </a:p>
          <a:p>
            <a:pPr algn="l"/>
            <a:br>
              <a:rPr lang="en-US" b="0" i="0" dirty="0">
                <a:solidFill>
                  <a:srgbClr val="000000"/>
                </a:solidFill>
                <a:effectLst/>
                <a:latin typeface="Inter"/>
              </a:rPr>
            </a:br>
            <a:endParaRPr lang="en-US" b="0" i="0" dirty="0">
              <a:solidFill>
                <a:srgbClr val="000000"/>
              </a:solidFill>
              <a:effectLst/>
              <a:latin typeface="Inter"/>
            </a:endParaRPr>
          </a:p>
          <a:p>
            <a:pPr algn="l">
              <a:buFont typeface="+mj-lt"/>
              <a:buAutoNum type="arabicPeriod"/>
            </a:pPr>
            <a:r>
              <a:rPr lang="en-US" b="1" i="0" dirty="0">
                <a:solidFill>
                  <a:srgbClr val="0D0D0D"/>
                </a:solidFill>
                <a:effectLst/>
                <a:latin typeface="Söhne"/>
              </a:rPr>
              <a:t>Observation Questions: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What do you notice about the sizes of the planets in our model?</a:t>
            </a:r>
          </a:p>
          <a:p>
            <a:pPr marL="742950" lvl="1" indent="-285750" algn="l">
              <a:buFont typeface="+mj-lt"/>
              <a:buAutoNum type="arabicPeriod"/>
            </a:pPr>
            <a:r>
              <a:rPr lang="en-US" b="0" i="0" dirty="0">
                <a:solidFill>
                  <a:srgbClr val="0D0D0D"/>
                </a:solidFill>
                <a:effectLst/>
                <a:latin typeface="Söhne"/>
              </a:rPr>
              <a:t>How is the arrangement of the planets from the Sun?</a:t>
            </a:r>
          </a:p>
          <a:p>
            <a:pPr algn="l">
              <a:buFont typeface="+mj-lt"/>
              <a:buAutoNum type="arabicPeriod"/>
            </a:pPr>
            <a:r>
              <a:rPr lang="en-US" b="1" i="0" dirty="0">
                <a:solidFill>
                  <a:srgbClr val="0D0D0D"/>
                </a:solidFill>
                <a:effectLst/>
                <a:latin typeface="Söhne"/>
              </a:rPr>
              <a:t>Comparison Questions: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Which planet is the largest/smallest in our solar system?</a:t>
            </a:r>
          </a:p>
          <a:p>
            <a:pPr marL="742950" lvl="1" indent="-285750" algn="l">
              <a:buFont typeface="+mj-lt"/>
              <a:buAutoNum type="arabicPeriod"/>
            </a:pPr>
            <a:r>
              <a:rPr lang="en-US" b="0" i="0" dirty="0">
                <a:solidFill>
                  <a:srgbClr val="0D0D0D"/>
                </a:solidFill>
                <a:effectLst/>
                <a:latin typeface="Söhne"/>
              </a:rPr>
              <a:t>How do the distances between planets compare to their sizes?</a:t>
            </a:r>
          </a:p>
          <a:p>
            <a:pPr algn="l">
              <a:buFont typeface="+mj-lt"/>
              <a:buAutoNum type="arabicPeriod"/>
            </a:pPr>
            <a:r>
              <a:rPr lang="en-US" b="1" i="0" dirty="0">
                <a:solidFill>
                  <a:srgbClr val="0D0D0D"/>
                </a:solidFill>
                <a:effectLst/>
                <a:latin typeface="Söhne"/>
              </a:rPr>
              <a:t>Conceptual Questions: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Why do you think the Sun is at the center of our solar system?</a:t>
            </a:r>
          </a:p>
          <a:p>
            <a:pPr marL="742950" lvl="1" indent="-285750" algn="l">
              <a:buFont typeface="+mj-lt"/>
              <a:buAutoNum type="arabicPeriod"/>
            </a:pPr>
            <a:r>
              <a:rPr lang="en-US" b="0" i="0" dirty="0">
                <a:solidFill>
                  <a:srgbClr val="0D0D0D"/>
                </a:solidFill>
                <a:effectLst/>
                <a:latin typeface="Söhne"/>
              </a:rPr>
              <a:t>What might happen if the planets were closer together or farther apart?</a:t>
            </a:r>
          </a:p>
          <a:p>
            <a:pPr algn="l">
              <a:buFont typeface="+mj-lt"/>
              <a:buAutoNum type="arabicPeriod"/>
            </a:pPr>
            <a:r>
              <a:rPr lang="en-US" b="1" i="0" dirty="0">
                <a:solidFill>
                  <a:srgbClr val="0D0D0D"/>
                </a:solidFill>
                <a:effectLst/>
                <a:latin typeface="Söhne"/>
              </a:rPr>
              <a:t>Scale and Distance Questions: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Why is it difficult to represent the actual sizes of planets in our model?</a:t>
            </a:r>
          </a:p>
          <a:p>
            <a:pPr marL="742950" lvl="1" indent="-285750" algn="l">
              <a:buFont typeface="+mj-lt"/>
              <a:buAutoNum type="arabicPeriod"/>
            </a:pPr>
            <a:r>
              <a:rPr lang="en-US" b="0" i="0" dirty="0">
                <a:solidFill>
                  <a:srgbClr val="0D0D0D"/>
                </a:solidFill>
                <a:effectLst/>
                <a:latin typeface="Söhne"/>
              </a:rPr>
              <a:t>How do you feel about the vast distances between planets in space?</a:t>
            </a:r>
          </a:p>
          <a:p>
            <a:pPr algn="l">
              <a:buFont typeface="+mj-lt"/>
              <a:buAutoNum type="arabicPeriod"/>
            </a:pPr>
            <a:r>
              <a:rPr lang="en-US" b="1" i="0" dirty="0">
                <a:solidFill>
                  <a:srgbClr val="0D0D0D"/>
                </a:solidFill>
                <a:effectLst/>
                <a:latin typeface="Söhne"/>
              </a:rPr>
              <a:t>Critical Thinking Questions: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How does the arrangement of planets in our model compare to how they are depicted in books or illustrations?</a:t>
            </a:r>
          </a:p>
          <a:p>
            <a:pPr marL="742950" lvl="1" indent="-285750" algn="l">
              <a:buFont typeface="+mj-lt"/>
              <a:buAutoNum type="arabicPeriod"/>
            </a:pPr>
            <a:r>
              <a:rPr lang="en-US" b="0" i="0" dirty="0">
                <a:solidFill>
                  <a:srgbClr val="0D0D0D"/>
                </a:solidFill>
                <a:effectLst/>
                <a:latin typeface="Söhne"/>
              </a:rPr>
              <a:t>Can you think of reasons why the Sun is so much larger than the planets?</a:t>
            </a:r>
          </a:p>
          <a:p>
            <a:pPr algn="l">
              <a:buFont typeface="+mj-lt"/>
              <a:buAutoNum type="arabicPeriod"/>
            </a:pPr>
            <a:r>
              <a:rPr lang="en-US" b="1" i="0" dirty="0">
                <a:solidFill>
                  <a:srgbClr val="0D0D0D"/>
                </a:solidFill>
                <a:effectLst/>
                <a:latin typeface="Söhne"/>
              </a:rPr>
              <a:t>Application Questions: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How might the distances between planets affect space travel?</a:t>
            </a:r>
          </a:p>
          <a:p>
            <a:pPr marL="742950" lvl="1" indent="-285750" algn="l">
              <a:buFont typeface="+mj-lt"/>
              <a:buAutoNum type="arabicPeriod"/>
            </a:pPr>
            <a:r>
              <a:rPr lang="en-US" b="0" i="0" dirty="0">
                <a:solidFill>
                  <a:srgbClr val="0D0D0D"/>
                </a:solidFill>
                <a:effectLst/>
                <a:latin typeface="Söhne"/>
              </a:rPr>
              <a:t>If you were an astronaut traveling from one planet to another, which planet would you want to visit first and why?</a:t>
            </a:r>
          </a:p>
          <a:p>
            <a:pPr marL="457200" lvl="1" indent="0" algn="l">
              <a:buFont typeface="+mj-lt"/>
              <a:buNone/>
            </a:pPr>
            <a:endParaRPr lang="en-US" b="0" i="0" dirty="0">
              <a:solidFill>
                <a:srgbClr val="0D0D0D"/>
              </a:solidFill>
              <a:effectLst/>
              <a:latin typeface="Söhne"/>
            </a:endParaRPr>
          </a:p>
          <a:p>
            <a:pPr marL="457200" lvl="1" indent="0" algn="l">
              <a:buFont typeface="+mj-lt"/>
              <a:buNone/>
            </a:pPr>
            <a:r>
              <a:rPr lang="en-US" b="0" i="0" dirty="0">
                <a:solidFill>
                  <a:srgbClr val="0D0D0D"/>
                </a:solidFill>
                <a:effectLst/>
                <a:latin typeface="Söhne"/>
              </a:rPr>
              <a:t>Image source: https://</a:t>
            </a:r>
            <a:r>
              <a:rPr lang="en-US" b="0" i="0" dirty="0" err="1">
                <a:solidFill>
                  <a:srgbClr val="0D0D0D"/>
                </a:solidFill>
                <a:effectLst/>
                <a:latin typeface="Söhne"/>
              </a:rPr>
              <a:t>www.skyatnightmagazine.com</a:t>
            </a:r>
            <a:r>
              <a:rPr lang="en-US" b="0" i="0" dirty="0">
                <a:solidFill>
                  <a:srgbClr val="0D0D0D"/>
                </a:solidFill>
                <a:effectLst/>
                <a:latin typeface="Söhne"/>
              </a:rPr>
              <a:t>/advice/</a:t>
            </a:r>
            <a:r>
              <a:rPr lang="en-US" b="0" i="0" dirty="0" err="1">
                <a:solidFill>
                  <a:srgbClr val="0D0D0D"/>
                </a:solidFill>
                <a:effectLst/>
                <a:latin typeface="Söhne"/>
              </a:rPr>
              <a:t>diy</a:t>
            </a:r>
            <a:r>
              <a:rPr lang="en-US" b="0" i="0" dirty="0">
                <a:solidFill>
                  <a:srgbClr val="0D0D0D"/>
                </a:solidFill>
                <a:effectLst/>
                <a:latin typeface="Söhne"/>
              </a:rPr>
              <a:t>/make-a-solar-system-mobile-for-kids</a:t>
            </a:r>
          </a:p>
          <a:p>
            <a:pPr marL="457200" lvl="1" indent="0" algn="l">
              <a:buFont typeface="+mj-lt"/>
              <a:buNone/>
            </a:pPr>
            <a:endParaRPr lang="en-US" b="0" i="0" dirty="0">
              <a:solidFill>
                <a:srgbClr val="0D0D0D"/>
              </a:solidFill>
              <a:effectLst/>
              <a:latin typeface="Söhne"/>
            </a:endParaRPr>
          </a:p>
          <a:p>
            <a:pPr algn="l"/>
            <a:endParaRPr lang="en-US" b="0" i="0" dirty="0">
              <a:solidFill>
                <a:srgbClr val="000000"/>
              </a:solidFill>
              <a:effectLst/>
              <a:latin typeface="Inter"/>
            </a:endParaRPr>
          </a:p>
        </p:txBody>
      </p:sp>
      <p:sp>
        <p:nvSpPr>
          <p:cNvPr id="134" name="Google Shape;134;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revolution</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not only introduce an example of the term but also include images to go along with it, this is a great way to help students make connections.</a:t>
            </a:r>
            <a:endParaRPr/>
          </a:p>
        </p:txBody>
      </p:sp>
      <p:sp>
        <p:nvSpPr>
          <p:cNvPr id="348" name="Google Shape;348;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latin typeface="+mn-lt"/>
                <a:ea typeface="+mn-ea"/>
                <a:cs typeface="+mn-cs"/>
              </a:rPr>
              <a:t>Neptune is an example of a planet. Neptune is the 8</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and farthest planet from the Sun in our Solar System. It is classified as an ice giant.</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644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kern="1200" dirty="0">
                <a:solidFill>
                  <a:srgbClr val="FFFFFF"/>
                </a:solidFill>
                <a:latin typeface="Calibri" panose="020F0502020204030204" pitchFamily="34" charset="0"/>
                <a:ea typeface="+mn-ea"/>
                <a:cs typeface="Calibri" panose="020F0502020204030204" pitchFamily="34" charset="0"/>
              </a:rPr>
              <a:t>Mercury is another example of a planet. Mercury is the smallest and closest planet to the Sun. It is an inner, rocky planet, and it has no moons.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2662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revolution</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Take a moment to explicitly distinguish between the similarities of the non-examples and the vocabulary term you were covering today. This helped students resolve any misconceptions they may have.</a:t>
            </a:r>
            <a:endParaRPr/>
          </a:p>
        </p:txBody>
      </p:sp>
      <p:sp>
        <p:nvSpPr>
          <p:cNvPr id="371" name="Google Shape;371;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nSpc>
                <a:spcPct val="90000"/>
              </a:lnSpc>
              <a:spcBef>
                <a:spcPts val="0"/>
              </a:spcBef>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The sun is </a:t>
            </a:r>
            <a:r>
              <a:rPr lang="en-US" sz="1200" b="1" i="0" kern="1200" dirty="0">
                <a:solidFill>
                  <a:schemeClr val="tx1"/>
                </a:solidFill>
                <a:effectLst/>
                <a:latin typeface="Calibri" panose="020F0502020204030204" pitchFamily="34" charset="0"/>
                <a:ea typeface="+mn-ea"/>
                <a:cs typeface="Calibri" panose="020F0502020204030204" pitchFamily="34" charset="0"/>
              </a:rPr>
              <a:t>NOT</a:t>
            </a:r>
            <a:r>
              <a:rPr lang="en-US" sz="1200" b="0" i="0" kern="1200" dirty="0">
                <a:solidFill>
                  <a:schemeClr val="tx1"/>
                </a:solidFill>
                <a:effectLst/>
                <a:latin typeface="Calibri" panose="020F0502020204030204" pitchFamily="34" charset="0"/>
                <a:ea typeface="+mn-ea"/>
                <a:cs typeface="Calibri" panose="020F0502020204030204" pitchFamily="34" charset="0"/>
              </a:rPr>
              <a:t> an example of a planet. The sun is a hot, bright star that is the center of our solar system. Planets travel around the sun.</a:t>
            </a:r>
            <a:endParaRPr lang="en-US" sz="1200" kern="1200" dirty="0">
              <a:solidFill>
                <a:schemeClr val="tx1"/>
              </a:solidFill>
              <a:latin typeface="Calibri" panose="020F0502020204030204" pitchFamily="34" charset="0"/>
              <a:ea typeface="+mn-ea"/>
              <a:cs typeface="Calibri" panose="020F0502020204030204" pitchFamily="34" charset="0"/>
            </a:endParaRP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2663846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6" name="Google Shape;386;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moons and the sun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examples of a planet?</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sz="1200" b="0" i="0" kern="1200" dirty="0">
                <a:solidFill>
                  <a:schemeClr val="tx1"/>
                </a:solidFill>
                <a:effectLst/>
                <a:latin typeface="Calibri" panose="020F0502020204030204" pitchFamily="34" charset="0"/>
                <a:ea typeface="+mn-ea"/>
                <a:cs typeface="Calibri" panose="020F0502020204030204" pitchFamily="34" charset="0"/>
              </a:rPr>
              <a:t>A moon is a natural object that goes around a planet. The sun is a star that planets in our solar system travel around]</a:t>
            </a:r>
            <a:endParaRPr dirty="0"/>
          </a:p>
        </p:txBody>
      </p:sp>
      <p:sp>
        <p:nvSpPr>
          <p:cNvPr id="470" name="Google Shape;47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3863971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09079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ff74d4ed_1_1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bff74d4ed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By providing a lot of opportunities to respond throughout demonstration you helped ensured that your students are grasping this new content.</a:t>
            </a:r>
            <a:endParaRPr/>
          </a:p>
        </p:txBody>
      </p:sp>
      <p:sp>
        <p:nvSpPr>
          <p:cNvPr id="143" name="Google Shape;143;gdbff74d4ed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moon</a:t>
            </a:r>
            <a:r>
              <a:rPr lang="en-US" dirty="0">
                <a:solidFill>
                  <a:srgbClr val="242424"/>
                </a:solidFill>
              </a:rPr>
              <a:t>. </a:t>
            </a:r>
            <a:endParaRPr dirty="0"/>
          </a:p>
        </p:txBody>
      </p:sp>
      <p:sp>
        <p:nvSpPr>
          <p:cNvPr id="508" name="Google Shape;50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400" dirty="0"/>
              <a:t>To complete the Frayer model,</a:t>
            </a:r>
            <a:r>
              <a:rPr lang="en-US" sz="1400" dirty="0">
                <a:solidFill>
                  <a:srgbClr val="242424"/>
                </a:solidFill>
              </a:rPr>
              <a:t> we will choose from four choices the correct picture, definition, example, and response to the question, “</a:t>
            </a:r>
            <a:r>
              <a:rPr lang="en-US" sz="1400" i="1" dirty="0">
                <a:latin typeface="Calibri Light" panose="020F0302020204030204" pitchFamily="34" charset="0"/>
                <a:cs typeface="Calibri Light" panose="020F0302020204030204" pitchFamily="34" charset="0"/>
              </a:rPr>
              <a:t>How do planets impact my life</a:t>
            </a:r>
            <a:r>
              <a:rPr lang="en-US" sz="1400" dirty="0">
                <a:solidFill>
                  <a:srgbClr val="242424"/>
                </a:solidFill>
              </a:rPr>
              <a:t>?”</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 </a:t>
            </a:r>
            <a:r>
              <a:rPr lang="en-US" sz="1400" b="1" dirty="0"/>
              <a:t>planet.</a:t>
            </a:r>
            <a:endParaRPr sz="14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Click on the one correct picture of </a:t>
            </a:r>
            <a:r>
              <a:rPr lang="en-US" sz="1200" b="0" dirty="0">
                <a:solidFill>
                  <a:schemeClr val="dk1"/>
                </a:solidFill>
                <a:latin typeface="Calibri"/>
                <a:ea typeface="Calibri"/>
                <a:cs typeface="Calibri"/>
                <a:sym typeface="Calibri"/>
              </a:rPr>
              <a:t>a </a:t>
            </a:r>
            <a:r>
              <a:rPr lang="en-US" sz="1200" b="1" dirty="0">
                <a:solidFill>
                  <a:schemeClr val="dk1"/>
                </a:solidFill>
                <a:latin typeface="Calibri"/>
                <a:ea typeface="Calibri"/>
                <a:cs typeface="Calibri"/>
                <a:sym typeface="Calibri"/>
              </a:rPr>
              <a:t>planet</a:t>
            </a:r>
            <a:r>
              <a:rPr lang="en-US" sz="1200" b="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2156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This is a picture of a planet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698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solidFill>
                  <a:schemeClr val="dk1"/>
                </a:solidFill>
              </a:rPr>
              <a:t>Here is the Frayer Model filled in with a picture of a </a:t>
            </a:r>
            <a:r>
              <a:rPr lang="en-US" sz="1400" b="1" dirty="0">
                <a:solidFill>
                  <a:schemeClr val="dk1"/>
                </a:solidFill>
              </a:rPr>
              <a:t>planet.</a:t>
            </a:r>
            <a:endParaRPr lang="en-US" sz="1200" b="1"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0975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Choose the correct definition of a </a:t>
            </a:r>
            <a:r>
              <a:rPr lang="en-US" sz="1200" b="1" dirty="0">
                <a:solidFill>
                  <a:schemeClr val="dk1"/>
                </a:solidFill>
                <a:latin typeface="Calibri"/>
                <a:ea typeface="Calibri"/>
                <a:cs typeface="Calibri"/>
                <a:sym typeface="Calibri"/>
              </a:rPr>
              <a:t>planet</a:t>
            </a:r>
            <a:r>
              <a:rPr lang="en-US" sz="1200" dirty="0">
                <a:solidFill>
                  <a:schemeClr val="dk1"/>
                </a:solidFill>
                <a:latin typeface="Calibri"/>
                <a:ea typeface="Calibri"/>
                <a:cs typeface="Calibri"/>
                <a:sym typeface="Calibri"/>
              </a:rPr>
              <a:t> 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3626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A planet is </a:t>
            </a:r>
            <a:r>
              <a:rPr lang="en-US" sz="1200" dirty="0">
                <a:solidFill>
                  <a:schemeClr val="tx1"/>
                </a:solidFill>
                <a:latin typeface="Calibri Light" panose="020F0302020204030204" pitchFamily="34" charset="0"/>
                <a:ea typeface="Calibri"/>
                <a:cs typeface="Calibri Light" panose="020F0302020204030204" pitchFamily="34" charset="0"/>
                <a:sym typeface="Calibri"/>
              </a:rPr>
              <a:t>a</a:t>
            </a:r>
            <a:r>
              <a:rPr lang="en-US" sz="12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12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a:p>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470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400" dirty="0">
                <a:solidFill>
                  <a:schemeClr val="dk1"/>
                </a:solidFill>
              </a:rPr>
              <a:t>Here is the Frayer Model with a picture and the definition filled in for a </a:t>
            </a:r>
            <a:r>
              <a:rPr lang="en-US" sz="1400" b="1" dirty="0">
                <a:solidFill>
                  <a:schemeClr val="dk1"/>
                </a:solidFill>
              </a:rPr>
              <a:t>planet</a:t>
            </a:r>
            <a:r>
              <a:rPr lang="en-US" sz="1400" dirty="0">
                <a:solidFill>
                  <a:schemeClr val="dk1"/>
                </a:solidFill>
              </a:rPr>
              <a:t>: </a:t>
            </a:r>
            <a:r>
              <a:rPr lang="en-US" sz="1200" dirty="0">
                <a:solidFill>
                  <a:schemeClr val="tx1"/>
                </a:solidFill>
                <a:latin typeface="Calibri Light" panose="020F0302020204030204" pitchFamily="34" charset="0"/>
                <a:cs typeface="Calibri Light" panose="020F0302020204030204" pitchFamily="34" charset="0"/>
              </a:rPr>
              <a:t>A</a:t>
            </a:r>
            <a:r>
              <a:rPr lang="en-US" sz="12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12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dirty="0">
              <a:solidFill>
                <a:schemeClr val="tx1"/>
              </a:solidFill>
              <a:latin typeface="Calibri Light" panose="020F0302020204030204" pitchFamily="34" charset="0"/>
              <a:cs typeface="Calibri Light" panose="020F0302020204030204" pitchFamily="34" charset="0"/>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666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correct example of</a:t>
            </a:r>
            <a:r>
              <a:rPr lang="en-US" sz="1200" b="0" dirty="0">
                <a:solidFill>
                  <a:schemeClr val="dk1"/>
                </a:solidFill>
                <a:latin typeface="Calibri"/>
                <a:ea typeface="Calibri"/>
                <a:cs typeface="Calibri"/>
                <a:sym typeface="Calibri"/>
              </a:rPr>
              <a:t> a </a:t>
            </a:r>
            <a:r>
              <a:rPr lang="en-US" sz="1200" b="1" dirty="0">
                <a:solidFill>
                  <a:schemeClr val="dk1"/>
                </a:solidFill>
                <a:latin typeface="Calibri"/>
                <a:ea typeface="Calibri"/>
                <a:cs typeface="Calibri"/>
                <a:sym typeface="Calibri"/>
              </a:rPr>
              <a:t>planet </a:t>
            </a:r>
            <a:r>
              <a:rPr lang="en-US" sz="1200" dirty="0">
                <a:solidFill>
                  <a:schemeClr val="dk1"/>
                </a:solidFill>
                <a:latin typeface="Calibri"/>
                <a:ea typeface="Calibri"/>
                <a:cs typeface="Calibri"/>
                <a:sym typeface="Calibri"/>
              </a:rPr>
              <a:t>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005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An example of a planet is Uranus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558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73" name="Google Shape;17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400" dirty="0">
                <a:solidFill>
                  <a:schemeClr val="dk1"/>
                </a:solidFill>
              </a:rPr>
              <a:t>Here is the Frayer Model with a picture, definition, and an example of a </a:t>
            </a:r>
            <a:r>
              <a:rPr lang="en-US" sz="1400" b="1" dirty="0">
                <a:solidFill>
                  <a:schemeClr val="dk1"/>
                </a:solidFill>
              </a:rPr>
              <a:t>planet</a:t>
            </a:r>
            <a:r>
              <a:rPr lang="en-US" sz="1400" dirty="0">
                <a:solidFill>
                  <a:schemeClr val="dk1"/>
                </a:solidFill>
              </a:rPr>
              <a:t>: </a:t>
            </a:r>
            <a:r>
              <a:rPr lang="en-US" sz="1400" dirty="0">
                <a:solidFill>
                  <a:schemeClr val="tx1"/>
                </a:solidFill>
                <a:effectLst/>
                <a:latin typeface="Calibri Light" panose="020F0302020204030204" pitchFamily="34" charset="0"/>
                <a:cs typeface="Calibri Light" panose="020F0302020204030204" pitchFamily="34" charset="0"/>
              </a:rPr>
              <a:t>Uranus</a:t>
            </a:r>
            <a:endParaRPr lang="en-US" sz="1200" dirty="0">
              <a:solidFill>
                <a:schemeClr val="tx1"/>
              </a:solidFill>
              <a:latin typeface="Calibri Light" panose="020F0302020204030204" pitchFamily="34" charset="0"/>
              <a:cs typeface="Calibri Light" panose="020F0302020204030204" pitchFamily="34" charset="0"/>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4753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one correct response for “</a:t>
            </a:r>
            <a:r>
              <a:rPr lang="en-US" sz="1200" i="1" dirty="0">
                <a:latin typeface="Calibri Light" panose="020F0302020204030204" pitchFamily="34" charset="0"/>
                <a:cs typeface="Calibri Light" panose="020F0302020204030204" pitchFamily="34" charset="0"/>
              </a:rPr>
              <a:t>How do planets impact my life</a:t>
            </a:r>
            <a:r>
              <a:rPr lang="en-US" sz="1200" dirty="0">
                <a:solidFill>
                  <a:schemeClr val="dk1"/>
                </a:solidFill>
                <a:latin typeface="Calibri"/>
                <a:ea typeface="Calibri"/>
                <a:cs typeface="Calibri"/>
                <a:sym typeface="Calibri"/>
              </a:rPr>
              <a:t>?” 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3580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a:t>
            </a:r>
            <a:r>
              <a:rPr lang="en-US" sz="1200" dirty="0">
                <a:solidFill>
                  <a:schemeClr val="tx1"/>
                </a:solidFill>
                <a:effectLst/>
                <a:uFill>
                  <a:solidFill>
                    <a:srgbClr val="000000"/>
                  </a:solidFill>
                </a:uFill>
                <a:latin typeface="Calibri Light" panose="020F0302020204030204" pitchFamily="34" charset="0"/>
                <a:cs typeface="Calibri Light" panose="020F0302020204030204" pitchFamily="34" charset="0"/>
              </a:rPr>
              <a:t>Planets impact our lives by helping us learn about the substances in the universe</a:t>
            </a:r>
            <a:r>
              <a:rPr lang="en-US" sz="1200" dirty="0">
                <a:solidFill>
                  <a:schemeClr val="tx1"/>
                </a:solidFill>
                <a:uFill>
                  <a:solidFill>
                    <a:srgbClr val="000000"/>
                  </a:solidFill>
                </a:uFill>
                <a:latin typeface="Calibri Light" panose="020F0302020204030204" pitchFamily="34" charset="0"/>
                <a:cs typeface="Calibri Light" panose="020F0302020204030204" pitchFamily="34" charset="0"/>
              </a:rPr>
              <a:t> and the conditions necessary to support life. </a:t>
            </a:r>
            <a:endParaRPr lang="en-US" sz="1200" dirty="0">
              <a:solidFill>
                <a:schemeClr val="tx1"/>
              </a:solidFill>
              <a:latin typeface="Calibri Light" panose="020F0302020204030204" pitchFamily="34" charset="0"/>
              <a:cs typeface="Calibri Light" panose="020F03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44849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400" dirty="0">
                <a:solidFill>
                  <a:schemeClr val="dk1"/>
                </a:solidFill>
              </a:rPr>
              <a:t>Here is the Frayer Model with a picture, definition, and an example of a </a:t>
            </a:r>
            <a:r>
              <a:rPr lang="en-US" sz="1400" b="1" dirty="0">
                <a:solidFill>
                  <a:schemeClr val="dk1"/>
                </a:solidFill>
              </a:rPr>
              <a:t>planet</a:t>
            </a:r>
            <a:r>
              <a:rPr lang="en-US" sz="1400" dirty="0">
                <a:solidFill>
                  <a:schemeClr val="dk1"/>
                </a:solidFill>
              </a:rPr>
              <a:t>: </a:t>
            </a:r>
            <a:r>
              <a:rPr lang="en-US" sz="1400" dirty="0">
                <a:solidFill>
                  <a:schemeClr val="tx1"/>
                </a:solidFill>
                <a:effectLst/>
                <a:latin typeface="Calibri Light" panose="020F0302020204030204" pitchFamily="34" charset="0"/>
                <a:cs typeface="Calibri Light" panose="020F0302020204030204" pitchFamily="34" charset="0"/>
              </a:rPr>
              <a:t>Uranus</a:t>
            </a:r>
            <a:endParaRPr lang="en-US" sz="1200" dirty="0">
              <a:solidFill>
                <a:schemeClr val="tx1"/>
              </a:solidFill>
              <a:latin typeface="Calibri Light" panose="020F0302020204030204" pitchFamily="34" charset="0"/>
              <a:cs typeface="Calibri Light" panose="020F0302020204030204" pitchFamily="34" charset="0"/>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682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15544765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5706254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Explicit cue to revisit the big question at the end of the lesson:  </a:t>
            </a:r>
            <a:r>
              <a:rPr lang="en-US" b="0" dirty="0"/>
              <a:t>Okay everyone. Now that we’ve learned the term, let’s reflect once more on our big question.  Was there anything that we predicted earlier that was correct or incorrect? Do you have any new hypotheses to share?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2294694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Click the link above for a simulation to explore our solar system.</a:t>
            </a:r>
            <a:endParaRPr dirty="0"/>
          </a:p>
          <a:p>
            <a:pPr marL="0" marR="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endParaRPr dirty="0"/>
          </a:p>
        </p:txBody>
      </p:sp>
      <p:sp>
        <p:nvSpPr>
          <p:cNvPr id="827" name="Google Shape;82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38" name="Google Shape;83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Celestial: </a:t>
            </a:r>
            <a:r>
              <a:rPr lang="en-US" b="0" i="0" dirty="0">
                <a:solidFill>
                  <a:srgbClr val="0D0D0D"/>
                </a:solidFill>
                <a:effectLst/>
                <a:latin typeface="Söhne"/>
              </a:rPr>
              <a:t>anything in outer space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9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nSpc>
                <a:spcPct val="90000"/>
              </a:lnSpc>
              <a:spcBef>
                <a:spcPts val="0"/>
              </a:spcBef>
              <a:spcAft>
                <a:spcPts val="600"/>
              </a:spcAft>
            </a:pPr>
            <a:r>
              <a:rPr lang="en-US" sz="1200" b="1" i="0" u="sng" kern="1200" dirty="0">
                <a:solidFill>
                  <a:schemeClr val="tx1"/>
                </a:solidFill>
                <a:effectLst/>
                <a:latin typeface="Calibri" panose="020F0502020204030204" pitchFamily="34" charset="0"/>
                <a:ea typeface="+mn-ea"/>
                <a:cs typeface="Calibri" panose="020F0502020204030204" pitchFamily="34" charset="0"/>
              </a:rPr>
              <a:t>Sun</a:t>
            </a:r>
            <a:r>
              <a:rPr lang="en-US" sz="1200" b="0" i="0" kern="1200" dirty="0">
                <a:solidFill>
                  <a:schemeClr val="tx1"/>
                </a:solidFill>
                <a:effectLst/>
                <a:latin typeface="Calibri" panose="020F0502020204030204" pitchFamily="34" charset="0"/>
                <a:ea typeface="+mn-ea"/>
                <a:cs typeface="Calibri" panose="020F0502020204030204" pitchFamily="34" charset="0"/>
              </a:rPr>
              <a:t>: a hot, bright star that is the center of our solar system.</a:t>
            </a:r>
            <a:endParaRPr lang="en-US" sz="1200" kern="1200" dirty="0">
              <a:solidFill>
                <a:schemeClr val="tx1"/>
              </a:solidFill>
              <a:latin typeface="Calibri" panose="020F0502020204030204" pitchFamily="34" charset="0"/>
              <a:ea typeface="+mn-ea"/>
              <a:cs typeface="Calibri" panose="020F0502020204030204" pitchFamily="34" charset="0"/>
            </a:endParaRP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4292694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hyperlink" Target="https://www.solarsystemscope.com/"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
          <p:cNvGrpSpPr/>
          <p:nvPr/>
        </p:nvGrpSpPr>
        <p:grpSpPr>
          <a:xfrm>
            <a:off x="1325593" y="297175"/>
            <a:ext cx="6456691" cy="6404395"/>
            <a:chOff x="814636" y="0"/>
            <a:chExt cx="5828917" cy="6404394"/>
          </a:xfrm>
        </p:grpSpPr>
        <p:sp>
          <p:nvSpPr>
            <p:cNvPr id="131" name="Google Shape;131;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2" name="Google Shape;132;p1"/>
            <p:cNvSpPr txBox="1"/>
            <p:nvPr/>
          </p:nvSpPr>
          <p:spPr>
            <a:xfrm>
              <a:off x="1661623" y="68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“Big Idea” Question</a:t>
              </a:r>
              <a:endParaRPr/>
            </a:p>
          </p:txBody>
        </p:sp>
        <p:sp>
          <p:nvSpPr>
            <p:cNvPr id="133" name="Google Shape;133;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4" name="Google Shape;134;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5" name="Google Shape;135;p1"/>
            <p:cNvSpPr txBox="1"/>
            <p:nvPr/>
          </p:nvSpPr>
          <p:spPr>
            <a:xfrm>
              <a:off x="1661623" y="938929"/>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Review Concepts</a:t>
              </a:r>
              <a:endParaRPr/>
            </a:p>
          </p:txBody>
        </p:sp>
        <p:sp>
          <p:nvSpPr>
            <p:cNvPr id="136" name="Google Shape;136;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7" name="Google Shape;137;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8" name="Google Shape;138;p1"/>
            <p:cNvSpPr txBox="1"/>
            <p:nvPr/>
          </p:nvSpPr>
          <p:spPr>
            <a:xfrm>
              <a:off x="1661623" y="1877172"/>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Check-In Questions</a:t>
              </a:r>
              <a:endParaRPr/>
            </a:p>
          </p:txBody>
        </p:sp>
        <p:sp>
          <p:nvSpPr>
            <p:cNvPr id="139" name="Google Shape;139;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0" name="Google Shape;140;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1" name="Google Shape;141;p1"/>
            <p:cNvSpPr txBox="1"/>
            <p:nvPr/>
          </p:nvSpPr>
          <p:spPr>
            <a:xfrm>
              <a:off x="1661623" y="281541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Teacher Engagement</a:t>
              </a:r>
              <a:endParaRPr/>
            </a:p>
          </p:txBody>
        </p:sp>
        <p:sp>
          <p:nvSpPr>
            <p:cNvPr id="142" name="Google Shape;142;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3" name="Google Shape;143;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4" name="Google Shape;144;p1"/>
            <p:cNvSpPr txBox="1"/>
            <p:nvPr/>
          </p:nvSpPr>
          <p:spPr>
            <a:xfrm>
              <a:off x="1873753" y="3753671"/>
              <a:ext cx="4769700" cy="1619100"/>
            </a:xfrm>
            <a:prstGeom prst="rect">
              <a:avLst/>
            </a:prstGeom>
            <a:noFill/>
            <a:ln>
              <a:noFill/>
            </a:ln>
          </p:spPr>
          <p:txBody>
            <a:bodyPr spcFirstLastPara="1" wrap="square" lIns="318600" tIns="106667" rIns="199100" bIns="106667" anchor="t" anchorCtr="0">
              <a:noAutofit/>
            </a:bodyPr>
            <a:lstStyle/>
            <a:p>
              <a:pPr algn="ctr">
                <a:lnSpc>
                  <a:spcPct val="90000"/>
                </a:lnSpc>
                <a:buSzPts val="2100"/>
              </a:pPr>
              <a:r>
                <a:rPr lang="en-US" sz="2800">
                  <a:solidFill>
                    <a:srgbClr val="FFFFFF"/>
                  </a:solidFill>
                  <a:latin typeface="Calibri"/>
                  <a:ea typeface="Calibri"/>
                  <a:cs typeface="Calibri"/>
                  <a:sym typeface="Calibri"/>
                </a:rPr>
                <a:t>Vocabulary</a:t>
              </a:r>
              <a:endParaRPr/>
            </a:p>
            <a:p>
              <a:pPr marL="171446" lvl="1" indent="-171446">
                <a:lnSpc>
                  <a:spcPct val="90000"/>
                </a:lnSpc>
                <a:spcBef>
                  <a:spcPts val="980"/>
                </a:spcBef>
                <a:buClr>
                  <a:srgbClr val="FFFFFF"/>
                </a:buClr>
                <a:buSzPts val="1800"/>
                <a:buFont typeface="Calibri"/>
                <a:buChar char="•"/>
              </a:pPr>
              <a:r>
                <a:rPr lang="en-US" sz="1800">
                  <a:solidFill>
                    <a:srgbClr val="FFFFFF"/>
                  </a:solidFill>
                  <a:latin typeface="Calibri"/>
                  <a:ea typeface="Calibri"/>
                  <a:cs typeface="Calibri"/>
                  <a:sym typeface="Calibri"/>
                </a:rPr>
                <a:t>Student-Friendly Definition</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Examples &amp; Non-Examples</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Frayer Model</a:t>
              </a:r>
              <a:endParaRPr/>
            </a:p>
          </p:txBody>
        </p:sp>
        <p:sp>
          <p:nvSpPr>
            <p:cNvPr id="145" name="Google Shape;145;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6" name="Google Shape;146;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7" name="Google Shape;147;p1"/>
            <p:cNvSpPr txBox="1"/>
            <p:nvPr/>
          </p:nvSpPr>
          <p:spPr>
            <a:xfrm>
              <a:off x="1661628" y="5540394"/>
              <a:ext cx="4981800" cy="864000"/>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Simulation/Activity</a:t>
              </a:r>
              <a:endParaRPr/>
            </a:p>
          </p:txBody>
        </p:sp>
        <p:sp>
          <p:nvSpPr>
            <p:cNvPr id="148" name="Google Shape;148;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00" tIns="91400" rIns="91400" bIns="91400" anchor="ctr" anchorCtr="0">
              <a:noAutofit/>
            </a:bodyPr>
            <a:lstStyle/>
            <a:p>
              <a:pPr>
                <a:buSzPts val="1050"/>
              </a:pPr>
              <a:endParaRPr/>
            </a:p>
          </p:txBody>
        </p:sp>
      </p:grpSp>
      <p:pic>
        <p:nvPicPr>
          <p:cNvPr id="149" name="Google Shape;149;p1"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50" name="Google Shape;150;p1"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51" name="Google Shape;151;p1"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52" name="Google Shape;152;p1"/>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53" name="Google Shape;153;p1"/>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
        <p:nvSpPr>
          <p:cNvPr id="154" name="Google Shape;154;p1"/>
          <p:cNvSpPr/>
          <p:nvPr/>
        </p:nvSpPr>
        <p:spPr>
          <a:xfrm>
            <a:off x="4453093" y="5488831"/>
            <a:ext cx="270800" cy="2504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155" name="Google Shape;155;p1"/>
          <p:cNvCxnSpPr/>
          <p:nvPr/>
        </p:nvCxnSpPr>
        <p:spPr>
          <a:xfrm>
            <a:off x="4571995" y="5488841"/>
            <a:ext cx="0" cy="76400"/>
          </a:xfrm>
          <a:prstGeom prst="straightConnector1">
            <a:avLst/>
          </a:prstGeom>
          <a:noFill/>
          <a:ln w="25400" cap="flat" cmpd="sng">
            <a:solidFill>
              <a:srgbClr val="FF932B"/>
            </a:solidFill>
            <a:prstDash val="solid"/>
            <a:round/>
            <a:headEnd type="none" w="sm" len="sm"/>
            <a:tailEnd type="none" w="sm" len="sm"/>
          </a:ln>
        </p:spPr>
      </p:cxnSp>
      <p:cxnSp>
        <p:nvCxnSpPr>
          <p:cNvPr id="156" name="Google Shape;156;p1"/>
          <p:cNvCxnSpPr>
            <a:stCxn id="154" idx="2"/>
          </p:cNvCxnSpPr>
          <p:nvPr/>
        </p:nvCxnSpPr>
        <p:spPr>
          <a:xfrm rot="10800000">
            <a:off x="4587693" y="5669231"/>
            <a:ext cx="800" cy="70000"/>
          </a:xfrm>
          <a:prstGeom prst="straightConnector1">
            <a:avLst/>
          </a:prstGeom>
          <a:noFill/>
          <a:ln w="25400" cap="flat" cmpd="sng">
            <a:solidFill>
              <a:srgbClr val="FF932B"/>
            </a:solidFill>
            <a:prstDash val="solid"/>
            <a:round/>
            <a:headEnd type="none" w="sm" len="sm"/>
            <a:tailEnd type="none" w="sm" len="sm"/>
          </a:ln>
        </p:spPr>
      </p:cxnSp>
      <p:cxnSp>
        <p:nvCxnSpPr>
          <p:cNvPr id="157" name="Google Shape;157;p1"/>
          <p:cNvCxnSpPr/>
          <p:nvPr/>
        </p:nvCxnSpPr>
        <p:spPr>
          <a:xfrm>
            <a:off x="4453109" y="5614047"/>
            <a:ext cx="78800" cy="0"/>
          </a:xfrm>
          <a:prstGeom prst="straightConnector1">
            <a:avLst/>
          </a:prstGeom>
          <a:noFill/>
          <a:ln w="25400" cap="flat" cmpd="sng">
            <a:solidFill>
              <a:srgbClr val="FF932B"/>
            </a:solidFill>
            <a:prstDash val="solid"/>
            <a:round/>
            <a:headEnd type="none" w="sm" len="sm"/>
            <a:tailEnd type="none" w="sm" len="sm"/>
          </a:ln>
        </p:spPr>
      </p:cxnSp>
      <p:cxnSp>
        <p:nvCxnSpPr>
          <p:cNvPr id="158" name="Google Shape;158;p1"/>
          <p:cNvCxnSpPr/>
          <p:nvPr/>
        </p:nvCxnSpPr>
        <p:spPr>
          <a:xfrm>
            <a:off x="4643195" y="5614037"/>
            <a:ext cx="80400" cy="0"/>
          </a:xfrm>
          <a:prstGeom prst="straightConnector1">
            <a:avLst/>
          </a:prstGeom>
          <a:noFill/>
          <a:ln w="25400" cap="flat" cmpd="sng">
            <a:solidFill>
              <a:srgbClr val="FF932B"/>
            </a:solidFill>
            <a:prstDash val="solid"/>
            <a:round/>
            <a:headEnd type="none" w="sm" len="sm"/>
            <a:tailEnd type="none" w="sm" len="sm"/>
          </a:ln>
        </p:spPr>
      </p:cxnSp>
      <p:sp>
        <p:nvSpPr>
          <p:cNvPr id="159" name="Google Shape;159;p1"/>
          <p:cNvSpPr/>
          <p:nvPr/>
        </p:nvSpPr>
        <p:spPr>
          <a:xfrm>
            <a:off x="4531995" y="5565423"/>
            <a:ext cx="111200" cy="97200"/>
          </a:xfrm>
          <a:prstGeom prst="ellipse">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7" name="Rectangle 22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2" name="Google Shape;222;gdbff74d4ed_0_0" descr="A diagram of the earth&#10;&#10;Description automatically generated with low confidence"/>
          <p:cNvPicPr preferRelativeResize="0"/>
          <p:nvPr/>
        </p:nvPicPr>
        <p:blipFill rotWithShape="1">
          <a:blip r:embed="rId3">
            <a:alphaModFix/>
          </a:blip>
          <a:srcRect l="4277" r="9239"/>
          <a:stretch/>
        </p:blipFill>
        <p:spPr>
          <a:xfrm>
            <a:off x="3212926" y="10"/>
            <a:ext cx="5931074" cy="6857992"/>
          </a:xfrm>
          <a:prstGeom prst="rect">
            <a:avLst/>
          </a:prstGeom>
          <a:noFill/>
        </p:spPr>
      </p:pic>
      <p:sp>
        <p:nvSpPr>
          <p:cNvPr id="229" name="Rectangle 22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Google Shape;220;gdbff74d4ed_0_0"/>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buClr>
                <a:srgbClr val="0C0C0C"/>
              </a:buClr>
              <a:buSzPts val="2800"/>
            </a:pPr>
            <a:r>
              <a:rPr lang="en-US" sz="31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31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cxnSp>
        <p:nvCxnSpPr>
          <p:cNvPr id="231" name="Straight Connector 23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71B3260-1D8E-A68C-6F26-92FBAE3BC7DE}"/>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a:solidFill>
                  <a:schemeClr val="tx1">
                    <a:lumMod val="85000"/>
                    <a:lumOff val="15000"/>
                  </a:schemeClr>
                </a:solidFill>
                <a:latin typeface="+mj-lt"/>
                <a:ea typeface="+mj-ea"/>
                <a:cs typeface="+mj-cs"/>
              </a:rPr>
              <a:t>Revolution:</a:t>
            </a:r>
            <a:r>
              <a:rPr lang="en-US" sz="2900" b="1" kern="1200">
                <a:solidFill>
                  <a:schemeClr val="tx1">
                    <a:lumMod val="85000"/>
                    <a:lumOff val="15000"/>
                  </a:schemeClr>
                </a:solidFill>
                <a:latin typeface="+mj-lt"/>
                <a:ea typeface="+mj-ea"/>
                <a:cs typeface="+mj-cs"/>
              </a:rPr>
              <a:t> </a:t>
            </a:r>
            <a:r>
              <a:rPr lang="en-US" sz="2900" kern="1200">
                <a:solidFill>
                  <a:schemeClr val="tx1">
                    <a:lumMod val="85000"/>
                    <a:lumOff val="15000"/>
                  </a:schemeClr>
                </a:solidFill>
                <a:latin typeface="+mj-lt"/>
                <a:ea typeface="+mj-ea"/>
                <a:cs typeface="+mj-cs"/>
              </a:rPr>
              <a:t>movement of a planet around the sun</a:t>
            </a:r>
            <a:endParaRPr lang="en-US" sz="2900" b="1" kern="120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Google Shape;182;p5" descr="Rewind">
            <a:extLst>
              <a:ext uri="{FF2B5EF4-FFF2-40B4-BE49-F238E27FC236}">
                <a16:creationId xmlns:a16="http://schemas.microsoft.com/office/drawing/2014/main" id="{7DBFD5A5-80DF-B429-1466-34A27D7D69E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a:extLst>
              <a:ext uri="{FF2B5EF4-FFF2-40B4-BE49-F238E27FC236}">
                <a16:creationId xmlns:a16="http://schemas.microsoft.com/office/drawing/2014/main" id="{93AA269A-2274-B599-3850-A023A394DFEA}"/>
              </a:ext>
            </a:extLst>
          </p:cNvPr>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167" name="Google Shape;167;gdbff74d4ed_1_1136"/>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30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3000" kern="1200" dirty="0">
                <a:solidFill>
                  <a:schemeClr val="tx1"/>
                </a:solidFill>
                <a:latin typeface="Calibri Light" panose="020F0302020204030204" pitchFamily="34" charset="0"/>
                <a:ea typeface="+mj-ea"/>
                <a:cs typeface="Calibri Light" panose="020F0302020204030204" pitchFamily="34" charset="0"/>
                <a:sym typeface="Calibri"/>
              </a:rPr>
              <a:t>: the spinning of a celestial body around its own axis</a:t>
            </a:r>
            <a:endParaRPr lang="en-US" sz="30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6" name="Google Shape;182;p5" descr="Rewind">
            <a:extLst>
              <a:ext uri="{FF2B5EF4-FFF2-40B4-BE49-F238E27FC236}">
                <a16:creationId xmlns:a16="http://schemas.microsoft.com/office/drawing/2014/main" id="{CA3E5298-5A77-85B5-589C-6AAC0C5A2D4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lanets in space with stars&#10;&#10;Description automatically generated">
            <a:extLst>
              <a:ext uri="{FF2B5EF4-FFF2-40B4-BE49-F238E27FC236}">
                <a16:creationId xmlns:a16="http://schemas.microsoft.com/office/drawing/2014/main" id="{1F523172-E337-60D7-F8CC-EBE9B61DC914}"/>
              </a:ext>
            </a:extLst>
          </p:cNvPr>
          <p:cNvPicPr>
            <a:picLocks noChangeAspect="1"/>
          </p:cNvPicPr>
          <p:nvPr/>
        </p:nvPicPr>
        <p:blipFill rotWithShape="1">
          <a:blip r:embed="rId3"/>
          <a:srcRect l="18754" r="22821" b="1"/>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76D12E-DF1E-D64F-B21F-DB88A9A98F80}"/>
              </a:ext>
            </a:extLst>
          </p:cNvPr>
          <p:cNvSpPr txBox="1"/>
          <p:nvPr/>
        </p:nvSpPr>
        <p:spPr>
          <a:xfrm>
            <a:off x="5786491" y="1817536"/>
            <a:ext cx="2866642" cy="3222928"/>
          </a:xfrm>
          <a:prstGeom prst="rect">
            <a:avLst/>
          </a:prstGeom>
        </p:spPr>
        <p:txBody>
          <a:bodyPr vert="horz" lIns="91440" tIns="45720" rIns="91440" bIns="45720" rtlCol="0">
            <a:noAutofit/>
          </a:bodyPr>
          <a:lstStyle/>
          <a:p>
            <a:pPr>
              <a:lnSpc>
                <a:spcPct val="90000"/>
              </a:lnSpc>
              <a:spcAft>
                <a:spcPts val="600"/>
              </a:spcAft>
            </a:pPr>
            <a:r>
              <a:rPr lang="en-US" sz="3200" b="1" u="sng" kern="1200" dirty="0">
                <a:solidFill>
                  <a:schemeClr val="tx1"/>
                </a:solidFill>
                <a:latin typeface="Calibri" panose="020F0502020204030204" pitchFamily="34" charset="0"/>
                <a:ea typeface="+mn-ea"/>
                <a:cs typeface="Calibri" panose="020F0502020204030204" pitchFamily="34" charset="0"/>
              </a:rPr>
              <a:t>Solar System: </a:t>
            </a:r>
            <a:r>
              <a:rPr lang="en-US" sz="3200" b="0" i="0" kern="1200" dirty="0">
                <a:solidFill>
                  <a:schemeClr val="tx1"/>
                </a:solidFill>
                <a:effectLst/>
                <a:latin typeface="Calibri" panose="020F0502020204030204" pitchFamily="34" charset="0"/>
                <a:ea typeface="+mn-ea"/>
                <a:cs typeface="Calibri" panose="020F0502020204030204" pitchFamily="34" charset="0"/>
              </a:rPr>
              <a:t>a group of planets, moons, and other celestial objects that travel around a star. </a:t>
            </a:r>
          </a:p>
        </p:txBody>
      </p:sp>
      <p:sp>
        <p:nvSpPr>
          <p:cNvPr id="5" name="Google Shape;182;p5" descr="Rewind">
            <a:extLst>
              <a:ext uri="{FF2B5EF4-FFF2-40B4-BE49-F238E27FC236}">
                <a16:creationId xmlns:a16="http://schemas.microsoft.com/office/drawing/2014/main" id="{1170FA66-631E-9165-47F9-9F9197A14B7B}"/>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19225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9"/>
        <p:cNvGrpSpPr/>
        <p:nvPr/>
      </p:nvGrpSpPr>
      <p:grpSpPr>
        <a:xfrm>
          <a:off x="0" y="0"/>
          <a:ext cx="0" cy="0"/>
          <a:chOff x="0" y="0"/>
          <a:chExt cx="0" cy="0"/>
        </a:xfrm>
      </p:grpSpPr>
      <p:pic>
        <p:nvPicPr>
          <p:cNvPr id="252" name="Google Shape;252;gdbff74d4ed_0_329" descr="dreamstime_xl_17597145.jpg"/>
          <p:cNvPicPr preferRelativeResize="0"/>
          <p:nvPr/>
        </p:nvPicPr>
        <p:blipFill rotWithShape="1">
          <a:blip r:embed="rId3"/>
          <a:srcRect t="4183" b="7060"/>
          <a:stretch/>
        </p:blipFill>
        <p:spPr>
          <a:xfrm>
            <a:off x="20" y="10"/>
            <a:ext cx="9143980" cy="6857990"/>
          </a:xfrm>
          <a:prstGeom prst="rect">
            <a:avLst/>
          </a:prstGeom>
          <a:noFill/>
        </p:spPr>
      </p:pic>
      <p:sp>
        <p:nvSpPr>
          <p:cNvPr id="257" name="Freeform: Shape 256">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0" name="Google Shape;250;gdbff74d4ed_0_329"/>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What is a </a:t>
            </a:r>
            <a:r>
              <a:rPr lang="en-US" sz="47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moon</a:t>
            </a: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a:t>
            </a:r>
            <a:endPar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9A33E154-BA13-4C1C-2C37-F929C02D2AB1}"/>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9" name="Rectangle 2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1" y="5317240"/>
            <a:ext cx="9143979"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dirty="0">
                <a:solidFill>
                  <a:schemeClr val="tx1">
                    <a:lumMod val="85000"/>
                    <a:lumOff val="15000"/>
                  </a:schemeClr>
                </a:solidFill>
                <a:latin typeface="+mj-lt"/>
                <a:ea typeface="+mj-ea"/>
                <a:cs typeface="+mj-cs"/>
              </a:rPr>
              <a:t>Revolution:</a:t>
            </a:r>
            <a:r>
              <a:rPr lang="en-US" sz="2900" b="1" kern="1200" dirty="0">
                <a:solidFill>
                  <a:schemeClr val="tx1">
                    <a:lumMod val="85000"/>
                    <a:lumOff val="15000"/>
                  </a:schemeClr>
                </a:solidFill>
                <a:latin typeface="+mj-lt"/>
                <a:ea typeface="+mj-ea"/>
                <a:cs typeface="+mj-cs"/>
              </a:rPr>
              <a:t> </a:t>
            </a:r>
            <a:r>
              <a:rPr lang="en-US" sz="2900" kern="1200" dirty="0">
                <a:solidFill>
                  <a:schemeClr val="tx1">
                    <a:lumMod val="85000"/>
                    <a:lumOff val="15000"/>
                  </a:schemeClr>
                </a:solidFill>
                <a:latin typeface="+mj-lt"/>
                <a:ea typeface="+mj-ea"/>
                <a:cs typeface="+mj-cs"/>
              </a:rPr>
              <a:t>movement of a planet around the </a:t>
            </a:r>
            <a:r>
              <a:rPr lang="en-US" sz="2900" u="sng" kern="1200" dirty="0">
                <a:solidFill>
                  <a:schemeClr val="tx1">
                    <a:lumMod val="85000"/>
                    <a:lumOff val="15000"/>
                  </a:schemeClr>
                </a:solidFill>
                <a:latin typeface="+mj-lt"/>
                <a:ea typeface="+mj-ea"/>
                <a:cs typeface="+mj-cs"/>
              </a:rPr>
              <a:t>       .</a:t>
            </a:r>
            <a:endParaRPr lang="en-US" sz="2900" b="1" u="sng" kern="1200" dirty="0">
              <a:solidFill>
                <a:schemeClr val="tx1">
                  <a:lumMod val="85000"/>
                  <a:lumOff val="15000"/>
                </a:schemeClr>
              </a:solidFill>
              <a:latin typeface="+mj-lt"/>
              <a:ea typeface="+mj-ea"/>
              <a:cs typeface="+mj-cs"/>
            </a:endParaRPr>
          </a:p>
        </p:txBody>
      </p:sp>
      <p:cxnSp>
        <p:nvCxnSpPr>
          <p:cNvPr id="280" name="Straight Connector 27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3CB89E49-981F-58BD-D648-B3E58C5102E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8783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600" b="1" u="sng" kern="1200" dirty="0">
                <a:solidFill>
                  <a:schemeClr val="tx1">
                    <a:lumMod val="85000"/>
                    <a:lumOff val="15000"/>
                  </a:schemeClr>
                </a:solidFill>
                <a:latin typeface="+mj-lt"/>
                <a:ea typeface="+mj-ea"/>
                <a:cs typeface="+mj-cs"/>
              </a:rPr>
              <a:t>Revolution:</a:t>
            </a:r>
            <a:r>
              <a:rPr lang="en-US" sz="2600" b="1" kern="1200" dirty="0">
                <a:solidFill>
                  <a:schemeClr val="tx1">
                    <a:lumMod val="85000"/>
                    <a:lumOff val="15000"/>
                  </a:schemeClr>
                </a:solidFill>
                <a:latin typeface="+mj-lt"/>
                <a:ea typeface="+mj-ea"/>
                <a:cs typeface="+mj-cs"/>
              </a:rPr>
              <a:t> </a:t>
            </a:r>
            <a:r>
              <a:rPr lang="en-US" sz="2600" kern="1200" dirty="0">
                <a:solidFill>
                  <a:schemeClr val="tx1">
                    <a:lumMod val="85000"/>
                    <a:lumOff val="15000"/>
                  </a:schemeClr>
                </a:solidFill>
                <a:latin typeface="+mj-lt"/>
                <a:ea typeface="+mj-ea"/>
                <a:cs typeface="+mj-cs"/>
              </a:rPr>
              <a:t>movement of a planet around the </a:t>
            </a:r>
            <a:r>
              <a:rPr lang="en-US" sz="2600" b="1" u="sng" kern="1200" dirty="0">
                <a:solidFill>
                  <a:srgbClr val="FF0000"/>
                </a:solidFill>
                <a:latin typeface="+mj-lt"/>
                <a:ea typeface="+mj-ea"/>
                <a:cs typeface="+mj-cs"/>
              </a:rPr>
              <a:t>sun</a:t>
            </a:r>
            <a:r>
              <a:rPr lang="en-US" sz="2600" u="sng" kern="1200" dirty="0">
                <a:solidFill>
                  <a:schemeClr val="tx1">
                    <a:lumMod val="85000"/>
                    <a:lumOff val="15000"/>
                  </a:schemeClr>
                </a:solidFill>
                <a:latin typeface="+mj-lt"/>
                <a:ea typeface="+mj-ea"/>
                <a:cs typeface="+mj-cs"/>
              </a:rPr>
              <a:t>.</a:t>
            </a:r>
            <a:endParaRPr lang="en-US" sz="2600" b="1" u="sng" kern="1200" dirty="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8C5D4046-4FB3-BB83-5EC4-560F918C4AD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14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66"/>
                                        </p:tgtEl>
                                        <p:attrNameLst>
                                          <p:attrName>style.visibility</p:attrName>
                                        </p:attrNameLst>
                                      </p:cBhvr>
                                      <p:to>
                                        <p:strVal val="visible"/>
                                      </p:to>
                                    </p:set>
                                    <p:animEffect transition="in" filter="fade">
                                      <p:cBhvr>
                                        <p:cTn id="7" dur="7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descr="A planet earth with arrows pointing to the earth&#10;&#10;Description automatically generated">
            <a:extLst>
              <a:ext uri="{FF2B5EF4-FFF2-40B4-BE49-F238E27FC236}">
                <a16:creationId xmlns:a16="http://schemas.microsoft.com/office/drawing/2014/main" id="{93AA269A-2274-B599-3850-A023A394DFEA}"/>
              </a:ext>
            </a:extLst>
          </p:cNvPr>
          <p:cNvPicPr preferRelativeResize="0"/>
          <p:nvPr/>
        </p:nvPicPr>
        <p:blipFill rotWithShape="1">
          <a:blip r:embed="rId3"/>
          <a:srcRect l="16299" r="13701"/>
          <a:stretch/>
        </p:blipFill>
        <p:spPr>
          <a:xfrm>
            <a:off x="20" y="10"/>
            <a:ext cx="9143980" cy="6857990"/>
          </a:xfrm>
          <a:prstGeom prst="rect">
            <a:avLst/>
          </a:prstGeom>
          <a:noFill/>
        </p:spPr>
      </p:pic>
      <p:sp>
        <p:nvSpPr>
          <p:cNvPr id="181" name="Rectangle 18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gdbff74d4ed_1_1136"/>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algn="ctr">
              <a:lnSpc>
                <a:spcPct val="90000"/>
              </a:lnSpc>
              <a:spcBef>
                <a:spcPct val="0"/>
              </a:spcBef>
              <a:spcAft>
                <a:spcPts val="600"/>
              </a:spcAft>
              <a:buSzPts val="3600"/>
            </a:pPr>
            <a:r>
              <a:rPr lang="en-US" sz="3100" b="1" kern="1200" dirty="0">
                <a:solidFill>
                  <a:schemeClr val="tx1">
                    <a:lumMod val="85000"/>
                    <a:lumOff val="15000"/>
                  </a:schemeClr>
                </a:solidFill>
                <a:latin typeface="+mj-lt"/>
                <a:ea typeface="+mj-ea"/>
                <a:cs typeface="+mj-cs"/>
                <a:sym typeface="Calibri"/>
              </a:rPr>
              <a:t>What is a rotation?</a:t>
            </a:r>
            <a:endParaRPr lang="en-US" sz="3100" strike="noStrike" kern="1200" cap="none" dirty="0">
              <a:solidFill>
                <a:schemeClr val="tx1">
                  <a:lumMod val="85000"/>
                  <a:lumOff val="15000"/>
                </a:schemeClr>
              </a:solidFill>
              <a:latin typeface="+mj-lt"/>
              <a:ea typeface="+mj-ea"/>
              <a:cs typeface="+mj-cs"/>
              <a:sym typeface="Arial"/>
            </a:endParaRPr>
          </a:p>
        </p:txBody>
      </p:sp>
      <p:cxnSp>
        <p:nvCxnSpPr>
          <p:cNvPr id="183" name="Straight Connector 18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1C9B0DE1-382F-B6CE-97EF-078CA3F84CC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0966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p:nvPr/>
        </p:nvSpPr>
        <p:spPr>
          <a:xfrm>
            <a:off x="488560" y="1360056"/>
            <a:ext cx="81669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cs typeface="Calibri"/>
                <a:sym typeface="Calibri"/>
              </a:rPr>
              <a:t>Planet</a:t>
            </a:r>
            <a:endParaRPr sz="1400" b="0" i="0" u="none" strike="noStrike" cap="none" dirty="0">
              <a:solidFill>
                <a:srgbClr val="000000"/>
              </a:solidFill>
              <a:latin typeface="Arial"/>
              <a:ea typeface="Arial"/>
              <a:cs typeface="Arial"/>
              <a:sym typeface="Arial"/>
            </a:endParaRPr>
          </a:p>
        </p:txBody>
      </p:sp>
      <p:sp>
        <p:nvSpPr>
          <p:cNvPr id="259" name="Google Shape;259;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lanets in the solar system&#10;&#10;Description automatically generated">
            <a:extLst>
              <a:ext uri="{FF2B5EF4-FFF2-40B4-BE49-F238E27FC236}">
                <a16:creationId xmlns:a16="http://schemas.microsoft.com/office/drawing/2014/main" id="{67DBB480-2E29-08AF-FCF7-C80114061C6A}"/>
              </a:ext>
            </a:extLst>
          </p:cNvPr>
          <p:cNvPicPr>
            <a:picLocks noChangeAspect="1"/>
          </p:cNvPicPr>
          <p:nvPr/>
        </p:nvPicPr>
        <p:blipFill rotWithShape="1">
          <a:blip r:embed="rId3"/>
          <a:srcRect r="13334"/>
          <a:stretch/>
        </p:blipFill>
        <p:spPr>
          <a:xfrm>
            <a:off x="20" y="1"/>
            <a:ext cx="9143980" cy="6857999"/>
          </a:xfrm>
          <a:prstGeom prst="rect">
            <a:avLst/>
          </a:prstGeom>
        </p:spPr>
      </p:pic>
      <p:sp>
        <p:nvSpPr>
          <p:cNvPr id="138" name="Rectangle 1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Google Shape;119;p2"/>
          <p:cNvSpPr txBox="1"/>
          <p:nvPr/>
        </p:nvSpPr>
        <p:spPr>
          <a:xfrm>
            <a:off x="1090863" y="3160645"/>
            <a:ext cx="6281286" cy="2209103"/>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5800"/>
            </a:pPr>
            <a:r>
              <a:rPr lang="en-US" sz="9600" b="1" kern="1200" dirty="0">
                <a:ln w="22225">
                  <a:solidFill>
                    <a:schemeClr val="tx1"/>
                  </a:solidFill>
                  <a:miter lim="800000"/>
                </a:ln>
                <a:solidFill>
                  <a:schemeClr val="bg1"/>
                </a:solidFill>
                <a:latin typeface="Calibri" panose="020F0502020204030204" pitchFamily="34" charset="0"/>
                <a:ea typeface="+mj-ea"/>
                <a:cs typeface="Calibri" panose="020F0502020204030204" pitchFamily="34" charset="0"/>
                <a:sym typeface="Calibri"/>
              </a:rPr>
              <a:t>Planet</a:t>
            </a:r>
            <a:endParaRPr lang="en-US" sz="9600" b="1" u="none" strike="noStrike" kern="1200" cap="none" dirty="0">
              <a:ln w="22225">
                <a:solidFill>
                  <a:schemeClr val="tx1"/>
                </a:solidFill>
                <a:miter lim="800000"/>
              </a:ln>
              <a:solidFill>
                <a:schemeClr val="bg1"/>
              </a:solidFill>
              <a:latin typeface="Calibri" panose="020F0502020204030204" pitchFamily="34" charset="0"/>
              <a:ea typeface="+mj-ea"/>
              <a:cs typeface="Calibri" panose="020F0502020204030204" pitchFamily="34" charset="0"/>
              <a:sym typeface="Arial"/>
            </a:endParaRPr>
          </a:p>
          <a:p>
            <a:pPr marL="0" marR="0" lvl="0" indent="0" algn="ctr">
              <a:lnSpc>
                <a:spcPct val="90000"/>
              </a:lnSpc>
              <a:spcBef>
                <a:spcPct val="0"/>
              </a:spcBef>
              <a:spcAft>
                <a:spcPts val="600"/>
              </a:spcAft>
              <a:buClr>
                <a:srgbClr val="000000"/>
              </a:buClr>
              <a:buSzPts val="1800"/>
            </a:pPr>
            <a:endParaRPr lang="en-US" sz="9600" b="0" i="0" u="none" strike="noStrike" kern="1200" cap="none" dirty="0">
              <a:ln w="22225">
                <a:solidFill>
                  <a:schemeClr val="tx1"/>
                </a:solidFill>
                <a:miter lim="800000"/>
              </a:ln>
              <a:solidFill>
                <a:schemeClr val="bg1"/>
              </a:solidFill>
              <a:latin typeface="Calibri" panose="020F0502020204030204" pitchFamily="34" charset="0"/>
              <a:ea typeface="+mj-ea"/>
              <a:cs typeface="Calibri" panose="020F0502020204030204" pitchFamily="34" charset="0"/>
              <a:sym typeface="Calibri"/>
            </a:endParaRPr>
          </a:p>
        </p:txBody>
      </p:sp>
      <p:sp>
        <p:nvSpPr>
          <p:cNvPr id="11" name="Google Shape;152;p1">
            <a:extLst>
              <a:ext uri="{FF2B5EF4-FFF2-40B4-BE49-F238E27FC236}">
                <a16:creationId xmlns:a16="http://schemas.microsoft.com/office/drawing/2014/main" id="{230BAD62-0BA5-DB37-5086-2C6DFE0CA59C}"/>
              </a:ext>
            </a:extLst>
          </p:cNvPr>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4" name="Google Shape;153;p1">
            <a:extLst>
              <a:ext uri="{FF2B5EF4-FFF2-40B4-BE49-F238E27FC236}">
                <a16:creationId xmlns:a16="http://schemas.microsoft.com/office/drawing/2014/main" id="{BDDB65E6-8DC0-B24B-8C88-8B4FCC8A6CAD}"/>
              </a:ext>
            </a:extLst>
          </p:cNvPr>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188" name="Freeform: Shape 18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3" name="Google Shape;267;p14" descr="Artificial Intelligence">
            <a:extLst>
              <a:ext uri="{FF2B5EF4-FFF2-40B4-BE49-F238E27FC236}">
                <a16:creationId xmlns:a16="http://schemas.microsoft.com/office/drawing/2014/main" id="{17476FDE-89AD-54F8-F423-62D52C703F5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oogle Shape;268;p14" descr="Blog">
            <a:extLst>
              <a:ext uri="{FF2B5EF4-FFF2-40B4-BE49-F238E27FC236}">
                <a16:creationId xmlns:a16="http://schemas.microsoft.com/office/drawing/2014/main" id="{916AEB42-9101-E930-7A62-0D674C8D2C56}"/>
              </a:ext>
            </a:extLst>
          </p:cNvPr>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233"/>
        <p:cNvGrpSpPr/>
        <p:nvPr/>
      </p:nvGrpSpPr>
      <p:grpSpPr>
        <a:xfrm>
          <a:off x="0" y="0"/>
          <a:ext cx="0" cy="0"/>
          <a:chOff x="0" y="0"/>
          <a:chExt cx="0" cy="0"/>
        </a:xfrm>
      </p:grpSpPr>
      <p:sp>
        <p:nvSpPr>
          <p:cNvPr id="234" name="Google Shape;234;p10"/>
          <p:cNvSpPr txBox="1"/>
          <p:nvPr/>
        </p:nvSpPr>
        <p:spPr>
          <a:xfrm>
            <a:off x="5598460" y="1783959"/>
            <a:ext cx="3065480" cy="2889114"/>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What is a </a:t>
            </a:r>
            <a:r>
              <a:rPr lang="en-US" sz="5400" b="1"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planet</a:t>
            </a: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a:t>
            </a:r>
            <a:endPar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241" name="Freeform: Shape 24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6" name="Google Shape;236;p10"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235;p10" descr="Questions">
            <a:extLst>
              <a:ext uri="{FF2B5EF4-FFF2-40B4-BE49-F238E27FC236}">
                <a16:creationId xmlns:a16="http://schemas.microsoft.com/office/drawing/2014/main" id="{324D1E7A-029D-8FF9-23B4-6A4CD9F45CC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7"/>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90" name="Google Shape;290;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planet in space&#10;&#10;Description automatically generated">
            <a:extLst>
              <a:ext uri="{FF2B5EF4-FFF2-40B4-BE49-F238E27FC236}">
                <a16:creationId xmlns:a16="http://schemas.microsoft.com/office/drawing/2014/main" id="{421B2E1E-33A5-F21E-D0F2-1F1FFAA0B0B3}"/>
              </a:ext>
            </a:extLst>
          </p:cNvPr>
          <p:cNvPicPr>
            <a:picLocks noChangeAspect="1"/>
          </p:cNvPicPr>
          <p:nvPr/>
        </p:nvPicPr>
        <p:blipFill rotWithShape="1">
          <a:blip r:embed="rId3"/>
          <a:srcRect l="13114" r="23702" b="2"/>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A99AF32-4D2E-41F4-09DE-6EF0EBCF3A99}"/>
              </a:ext>
            </a:extLst>
          </p:cNvPr>
          <p:cNvSpPr txBox="1"/>
          <p:nvPr/>
        </p:nvSpPr>
        <p:spPr>
          <a:xfrm>
            <a:off x="5616880" y="1231043"/>
            <a:ext cx="3270703" cy="3742762"/>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Planets can be made of different materials. Inner planets, also known as terrestrial planets, are mostly made up of rock and metal. They have solid surfaces. Outer planets, or gas giants, are mostly made of gases like hydrogen and helium, with no solid surface.</a:t>
            </a:r>
          </a:p>
        </p:txBody>
      </p:sp>
      <p:sp>
        <p:nvSpPr>
          <p:cNvPr id="5" name="Google Shape;290;p17" descr="Artificial Intelligence">
            <a:extLst>
              <a:ext uri="{FF2B5EF4-FFF2-40B4-BE49-F238E27FC236}">
                <a16:creationId xmlns:a16="http://schemas.microsoft.com/office/drawing/2014/main" id="{322F1BAC-FB5B-7EEA-4427-DB9B54F1FEE9}"/>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33117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lf-moon">
            <a:extLst>
              <a:ext uri="{FF2B5EF4-FFF2-40B4-BE49-F238E27FC236}">
                <a16:creationId xmlns:a16="http://schemas.microsoft.com/office/drawing/2014/main" id="{57A25E19-DEF3-61FF-3C81-A303571F366A}"/>
              </a:ext>
            </a:extLst>
          </p:cNvPr>
          <p:cNvPicPr>
            <a:picLocks noChangeAspect="1"/>
          </p:cNvPicPr>
          <p:nvPr/>
        </p:nvPicPr>
        <p:blipFill rotWithShape="1">
          <a:blip r:embed="rId3"/>
          <a:srcRect b="32232"/>
          <a:stretch/>
        </p:blipFill>
        <p:spPr>
          <a:xfrm>
            <a:off x="20" y="432"/>
            <a:ext cx="9143980" cy="4244759"/>
          </a:xfrm>
          <a:prstGeom prst="rect">
            <a:avLst/>
          </a:prstGeom>
        </p:spPr>
      </p:pic>
      <p:sp>
        <p:nvSpPr>
          <p:cNvPr id="2" name="TextBox 1">
            <a:extLst>
              <a:ext uri="{FF2B5EF4-FFF2-40B4-BE49-F238E27FC236}">
                <a16:creationId xmlns:a16="http://schemas.microsoft.com/office/drawing/2014/main" id="{E898A16E-75D6-341B-2579-74ED38E14CD6}"/>
              </a:ext>
            </a:extLst>
          </p:cNvPr>
          <p:cNvSpPr txBox="1"/>
          <p:nvPr/>
        </p:nvSpPr>
        <p:spPr>
          <a:xfrm>
            <a:off x="524376" y="4407490"/>
            <a:ext cx="8095247" cy="1465973"/>
          </a:xfrm>
          <a:prstGeom prst="rect">
            <a:avLst/>
          </a:prstGeom>
        </p:spPr>
        <p:txBody>
          <a:bodyPr vert="horz" lIns="91440" tIns="45720" rIns="91440" bIns="45720" rtlCol="0">
            <a:noAutofit/>
          </a:bodyPr>
          <a:lstStyle/>
          <a:p>
            <a:pPr>
              <a:lnSpc>
                <a:spcPct val="90000"/>
              </a:lnSpc>
              <a:spcAft>
                <a:spcPts val="600"/>
              </a:spcAft>
            </a:pPr>
            <a:r>
              <a:rPr lang="en-US" sz="3400" b="0" i="0" kern="1200" dirty="0">
                <a:solidFill>
                  <a:schemeClr val="tx1"/>
                </a:solidFill>
                <a:effectLst/>
                <a:latin typeface="Calibri" panose="020F0502020204030204" pitchFamily="34" charset="0"/>
                <a:ea typeface="+mn-ea"/>
                <a:cs typeface="Calibri" panose="020F0502020204030204" pitchFamily="34" charset="0"/>
              </a:rPr>
              <a:t>Some planets have moons, which are natural objects that travel around them. Earth, for example, has one moon. Moons can vary in size and composition.</a:t>
            </a:r>
          </a:p>
        </p:txBody>
      </p:sp>
      <p:sp>
        <p:nvSpPr>
          <p:cNvPr id="22" name="Rectangle 21">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90;p17" descr="Artificial Intelligence">
            <a:extLst>
              <a:ext uri="{FF2B5EF4-FFF2-40B4-BE49-F238E27FC236}">
                <a16:creationId xmlns:a16="http://schemas.microsoft.com/office/drawing/2014/main" id="{ECF6BB61-33CC-C5B3-0CBF-95B88674A1A4}"/>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2628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sky above clouds&#10;&#10;Description automatically generated">
            <a:extLst>
              <a:ext uri="{FF2B5EF4-FFF2-40B4-BE49-F238E27FC236}">
                <a16:creationId xmlns:a16="http://schemas.microsoft.com/office/drawing/2014/main" id="{E37B13F8-74DA-A914-64D6-9182511144E7}"/>
              </a:ext>
            </a:extLst>
          </p:cNvPr>
          <p:cNvPicPr>
            <a:picLocks noChangeAspect="1"/>
          </p:cNvPicPr>
          <p:nvPr/>
        </p:nvPicPr>
        <p:blipFill rotWithShape="1">
          <a:blip r:embed="rId3"/>
          <a:srcRect l="25240" r="26471" b="2"/>
          <a:stretch/>
        </p:blipFill>
        <p:spPr>
          <a:xfrm>
            <a:off x="20" y="10"/>
            <a:ext cx="5542677"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5894" y="3271199"/>
            <a:ext cx="1630908" cy="5542697"/>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296081" y="2296080"/>
            <a:ext cx="6854280" cy="226211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46242" y="4425055"/>
            <a:ext cx="2196454"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extBox 1">
            <a:extLst>
              <a:ext uri="{FF2B5EF4-FFF2-40B4-BE49-F238E27FC236}">
                <a16:creationId xmlns:a16="http://schemas.microsoft.com/office/drawing/2014/main" id="{09744CFB-BAF3-A707-D525-C27D48E5C42C}"/>
              </a:ext>
            </a:extLst>
          </p:cNvPr>
          <p:cNvSpPr txBox="1"/>
          <p:nvPr/>
        </p:nvSpPr>
        <p:spPr>
          <a:xfrm>
            <a:off x="5719139" y="709029"/>
            <a:ext cx="3424841" cy="3447832"/>
          </a:xfrm>
          <a:prstGeom prst="rect">
            <a:avLst/>
          </a:prstGeom>
        </p:spPr>
        <p:txBody>
          <a:bodyPr vert="horz" lIns="91440" tIns="45720" rIns="91440" bIns="45720" rtlCol="0" anchor="t">
            <a:noAutofit/>
          </a:bodyPr>
          <a:lstStyle/>
          <a:p>
            <a:pPr>
              <a:lnSpc>
                <a:spcPct val="90000"/>
              </a:lnSpc>
              <a:spcAft>
                <a:spcPts val="600"/>
              </a:spcAft>
            </a:pPr>
            <a:r>
              <a:rPr lang="en-US" sz="3500" b="0" i="0" kern="1200" dirty="0">
                <a:solidFill>
                  <a:schemeClr val="tx1"/>
                </a:solidFill>
                <a:effectLst/>
                <a:latin typeface="Calibri" panose="020F0502020204030204" pitchFamily="34" charset="0"/>
                <a:ea typeface="+mn-ea"/>
                <a:cs typeface="Calibri" panose="020F0502020204030204" pitchFamily="34" charset="0"/>
              </a:rPr>
              <a:t>Planets can have an atmosphere, a layer of gases surrounding them. Earth's atmosphere, for example, contains oxygen, nitrogen, and other gases essential for life.</a:t>
            </a:r>
          </a:p>
        </p:txBody>
      </p:sp>
      <p:sp>
        <p:nvSpPr>
          <p:cNvPr id="5" name="Google Shape;290;p17" descr="Artificial Intelligence">
            <a:extLst>
              <a:ext uri="{FF2B5EF4-FFF2-40B4-BE49-F238E27FC236}">
                <a16:creationId xmlns:a16="http://schemas.microsoft.com/office/drawing/2014/main" id="{0AFE5901-0A8D-797B-F6A2-BDF38DA5E96A}"/>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6281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12" y="-1"/>
            <a:ext cx="3909949" cy="6883030"/>
            <a:chOff x="-19217" y="-1"/>
            <a:chExt cx="5213267" cy="6883030"/>
          </a:xfrm>
        </p:grpSpPr>
        <p:sp>
          <p:nvSpPr>
            <p:cNvPr id="16" name="Rectangle 15">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E1DCE350-4D4B-0392-8F9C-217F2FD5BE9F}"/>
              </a:ext>
            </a:extLst>
          </p:cNvPr>
          <p:cNvSpPr txBox="1"/>
          <p:nvPr/>
        </p:nvSpPr>
        <p:spPr>
          <a:xfrm>
            <a:off x="267283" y="1164297"/>
            <a:ext cx="3340329" cy="3524823"/>
          </a:xfrm>
          <a:prstGeom prst="rect">
            <a:avLst/>
          </a:prstGeom>
        </p:spPr>
        <p:txBody>
          <a:bodyPr vert="horz" lIns="91440" tIns="45720" rIns="91440" bIns="45720" rtlCol="0">
            <a:noAutofit/>
          </a:bodyPr>
          <a:lstStyle/>
          <a:p>
            <a:pPr>
              <a:lnSpc>
                <a:spcPct val="90000"/>
              </a:lnSpc>
              <a:spcAft>
                <a:spcPts val="600"/>
              </a:spcAft>
            </a:pPr>
            <a:r>
              <a:rPr lang="en-US" sz="3200" b="0" i="0" kern="1200" dirty="0">
                <a:solidFill>
                  <a:srgbClr val="FFFFFF"/>
                </a:solidFill>
                <a:effectLst/>
                <a:latin typeface="Calibri" panose="020F0502020204030204" pitchFamily="34" charset="0"/>
                <a:ea typeface="+mn-ea"/>
                <a:cs typeface="Calibri" panose="020F0502020204030204" pitchFamily="34" charset="0"/>
              </a:rPr>
              <a:t>Planets can have different temperatures based on their distance from the Sun and the composition of their atmospheres. Inner planets are generally hotter, while outer planets are colder.</a:t>
            </a:r>
          </a:p>
        </p:txBody>
      </p:sp>
      <p:pic>
        <p:nvPicPr>
          <p:cNvPr id="4" name="Picture 3" descr="Red full moon">
            <a:extLst>
              <a:ext uri="{FF2B5EF4-FFF2-40B4-BE49-F238E27FC236}">
                <a16:creationId xmlns:a16="http://schemas.microsoft.com/office/drawing/2014/main" id="{5E88A530-12FB-8439-F191-7F001836B407}"/>
              </a:ext>
            </a:extLst>
          </p:cNvPr>
          <p:cNvPicPr>
            <a:picLocks noChangeAspect="1"/>
          </p:cNvPicPr>
          <p:nvPr/>
        </p:nvPicPr>
        <p:blipFill rotWithShape="1">
          <a:blip r:embed="rId3"/>
          <a:srcRect l="13260" r="42240" b="-1"/>
          <a:stretch/>
        </p:blipFill>
        <p:spPr>
          <a:xfrm>
            <a:off x="4344711" y="146856"/>
            <a:ext cx="4397312" cy="6596034"/>
          </a:xfrm>
          <a:prstGeom prst="rect">
            <a:avLst/>
          </a:prstGeom>
        </p:spPr>
      </p:pic>
      <p:sp>
        <p:nvSpPr>
          <p:cNvPr id="3" name="Google Shape;290;p17" descr="Artificial Intelligence">
            <a:extLst>
              <a:ext uri="{FF2B5EF4-FFF2-40B4-BE49-F238E27FC236}">
                <a16:creationId xmlns:a16="http://schemas.microsoft.com/office/drawing/2014/main" id="{6F3589AC-1912-0539-831F-5D604DB85577}"/>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3870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5" name="TextBox 4">
            <a:extLst>
              <a:ext uri="{FF2B5EF4-FFF2-40B4-BE49-F238E27FC236}">
                <a16:creationId xmlns:a16="http://schemas.microsoft.com/office/drawing/2014/main" id="{565D79B0-DF10-F5FE-2EA8-DAF8ABBA2F2F}"/>
              </a:ext>
            </a:extLst>
          </p:cNvPr>
          <p:cNvSpPr txBox="1"/>
          <p:nvPr/>
        </p:nvSpPr>
        <p:spPr>
          <a:xfrm>
            <a:off x="563184" y="1705084"/>
            <a:ext cx="2886780" cy="3447832"/>
          </a:xfrm>
          <a:prstGeom prst="rect">
            <a:avLst/>
          </a:prstGeom>
        </p:spPr>
        <p:txBody>
          <a:bodyPr vert="horz" lIns="91440" tIns="45720" rIns="91440" bIns="45720" rtlCol="0" anchor="t">
            <a:noAutofit/>
          </a:bodyPr>
          <a:lstStyle/>
          <a:p>
            <a:pPr lvl="0">
              <a:lnSpc>
                <a:spcPct val="90000"/>
              </a:lnSpc>
              <a:spcBef>
                <a:spcPts val="0"/>
              </a:spcBef>
              <a:spcAft>
                <a:spcPts val="600"/>
              </a:spcAft>
              <a:buSzPts val="1400"/>
            </a:pPr>
            <a:r>
              <a:rPr lang="en-US" sz="3200" kern="1200" dirty="0">
                <a:solidFill>
                  <a:schemeClr val="tx1"/>
                </a:solidFill>
                <a:latin typeface="Calibri" panose="020F0502020204030204" pitchFamily="34" charset="0"/>
                <a:ea typeface="+mn-ea"/>
                <a:cs typeface="Calibri" panose="020F0502020204030204" pitchFamily="34" charset="0"/>
              </a:rPr>
              <a:t>Our solar system has 8 planets that go around the sun. Mercury, Venus, Earth, Mars, Jupiter, Saturn, Uranus, Neptune</a:t>
            </a:r>
          </a:p>
        </p:txBody>
      </p:sp>
      <p:pic>
        <p:nvPicPr>
          <p:cNvPr id="3" name="Picture 2" descr="Diagram&#10;&#10;Description automatically generated">
            <a:extLst>
              <a:ext uri="{FF2B5EF4-FFF2-40B4-BE49-F238E27FC236}">
                <a16:creationId xmlns:a16="http://schemas.microsoft.com/office/drawing/2014/main" id="{2539DCDC-641C-69DC-3C8B-97AF26A59068}"/>
              </a:ext>
            </a:extLst>
          </p:cNvPr>
          <p:cNvPicPr>
            <a:picLocks noChangeAspect="1"/>
          </p:cNvPicPr>
          <p:nvPr/>
        </p:nvPicPr>
        <p:blipFill rotWithShape="1">
          <a:blip r:embed="rId3"/>
          <a:srcRect r="-1" b="6479"/>
          <a:stretch/>
        </p:blipFill>
        <p:spPr>
          <a:xfrm rot="21600000">
            <a:off x="3717607" y="1862329"/>
            <a:ext cx="5198851" cy="3330447"/>
          </a:xfrm>
          <a:prstGeom prst="rect">
            <a:avLst/>
          </a:prstGeom>
        </p:spPr>
      </p:pic>
      <p:grpSp>
        <p:nvGrpSpPr>
          <p:cNvPr id="17" name="Group 16">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8" name="Rectangle 17">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290;p17" descr="Artificial Intelligence">
            <a:extLst>
              <a:ext uri="{FF2B5EF4-FFF2-40B4-BE49-F238E27FC236}">
                <a16:creationId xmlns:a16="http://schemas.microsoft.com/office/drawing/2014/main" id="{192336D6-082A-7F2A-D682-CAACE709943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3"/>
        <p:cNvGrpSpPr/>
        <p:nvPr/>
      </p:nvGrpSpPr>
      <p:grpSpPr>
        <a:xfrm>
          <a:off x="0" y="0"/>
          <a:ext cx="0" cy="0"/>
          <a:chOff x="0" y="0"/>
          <a:chExt cx="0" cy="0"/>
        </a:xfrm>
      </p:grpSpPr>
      <p:sp>
        <p:nvSpPr>
          <p:cNvPr id="211" name="Rectangle 210">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Google Shape;206;p7" descr="The_Earth_seen_from_Apollo_17.jpg"/>
          <p:cNvPicPr preferRelativeResize="0"/>
          <p:nvPr/>
        </p:nvPicPr>
        <p:blipFill rotWithShape="1">
          <a:blip r:embed="rId3">
            <a:alphaModFix/>
          </a:blip>
          <a:srcRect l="1825" r="11691"/>
          <a:stretch/>
        </p:blipFill>
        <p:spPr>
          <a:xfrm>
            <a:off x="3212926" y="10"/>
            <a:ext cx="5931074" cy="6857992"/>
          </a:xfrm>
          <a:prstGeom prst="rect">
            <a:avLst/>
          </a:prstGeom>
          <a:noFill/>
        </p:spPr>
      </p:pic>
      <p:sp>
        <p:nvSpPr>
          <p:cNvPr id="213" name="Rectangle 2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Google Shape;204;p7"/>
          <p:cNvSpPr txBox="1"/>
          <p:nvPr/>
        </p:nvSpPr>
        <p:spPr>
          <a:xfrm>
            <a:off x="546497" y="1115219"/>
            <a:ext cx="5260745" cy="2387600"/>
          </a:xfrm>
          <a:prstGeom prst="rect">
            <a:avLst/>
          </a:prstGeom>
        </p:spPr>
        <p:txBody>
          <a:bodyPr spcFirstLastPara="1" vert="horz" lIns="91440" tIns="45720" rIns="91440" bIns="45720" rtlCol="0" anchor="b" anchorCtr="0">
            <a:noAutofit/>
          </a:bodyPr>
          <a:lstStyle/>
          <a:p>
            <a:pPr marL="0" lvl="0" indent="0" algn="l" rtl="0">
              <a:lnSpc>
                <a:spcPct val="100000"/>
              </a:lnSpc>
              <a:spcBef>
                <a:spcPts val="0"/>
              </a:spcBef>
              <a:spcAft>
                <a:spcPts val="0"/>
              </a:spcAft>
              <a:buSzPts val="1400"/>
              <a:buNone/>
            </a:pPr>
            <a:r>
              <a:rPr lang="en-US" sz="3200" dirty="0">
                <a:solidFill>
                  <a:schemeClr val="bg1"/>
                </a:solidFill>
                <a:latin typeface="Calibri" panose="020F0502020204030204" pitchFamily="34" charset="0"/>
                <a:cs typeface="Calibri" panose="020F0502020204030204" pitchFamily="34" charset="0"/>
              </a:rPr>
              <a:t>Earth is the 3</a:t>
            </a:r>
            <a:r>
              <a:rPr lang="en-US" sz="3200" baseline="30000" dirty="0">
                <a:solidFill>
                  <a:schemeClr val="bg1"/>
                </a:solidFill>
                <a:latin typeface="Calibri" panose="020F0502020204030204" pitchFamily="34" charset="0"/>
                <a:cs typeface="Calibri" panose="020F0502020204030204" pitchFamily="34" charset="0"/>
              </a:rPr>
              <a:t>rd</a:t>
            </a:r>
            <a:r>
              <a:rPr lang="en-US" sz="3200" dirty="0">
                <a:solidFill>
                  <a:schemeClr val="bg1"/>
                </a:solidFill>
                <a:latin typeface="Calibri" panose="020F0502020204030204" pitchFamily="34" charset="0"/>
                <a:cs typeface="Calibri" panose="020F0502020204030204" pitchFamily="34" charset="0"/>
              </a:rPr>
              <a:t> planet from the sun. It is one of the inner planets. Its surface has mountains, valleys, canyons, plains, and more. Most of the surface is water. </a:t>
            </a:r>
          </a:p>
        </p:txBody>
      </p:sp>
      <p:cxnSp>
        <p:nvCxnSpPr>
          <p:cNvPr id="215" name="Straight Connector 2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Google Shape;290;p17" descr="Artificial Intelligence">
            <a:extLst>
              <a:ext uri="{FF2B5EF4-FFF2-40B4-BE49-F238E27FC236}">
                <a16:creationId xmlns:a16="http://schemas.microsoft.com/office/drawing/2014/main" id="{E6929313-E01C-18B9-897B-F5E1F8C014F4}"/>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70"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lanets in space with planets and a ring of rings&#10;&#10;Description automatically generated">
            <a:extLst>
              <a:ext uri="{FF2B5EF4-FFF2-40B4-BE49-F238E27FC236}">
                <a16:creationId xmlns:a16="http://schemas.microsoft.com/office/drawing/2014/main" id="{27691B7C-5801-4065-BAC5-596CCF6F3F10}"/>
              </a:ext>
            </a:extLst>
          </p:cNvPr>
          <p:cNvPicPr>
            <a:picLocks noChangeAspect="1"/>
          </p:cNvPicPr>
          <p:nvPr/>
        </p:nvPicPr>
        <p:blipFill rotWithShape="1">
          <a:blip r:embed="rId3"/>
          <a:srcRect l="5983" r="12017"/>
          <a:stretch/>
        </p:blipFill>
        <p:spPr>
          <a:xfrm>
            <a:off x="20" y="10"/>
            <a:ext cx="9143980" cy="6857990"/>
          </a:xfrm>
          <a:prstGeom prst="rect">
            <a:avLst/>
          </a:prstGeom>
        </p:spPr>
      </p:pic>
      <p:sp useBgFill="1">
        <p:nvSpPr>
          <p:cNvPr id="172"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5059" y="633619"/>
            <a:ext cx="3209537"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053" y="116128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1" name="Rectangle 170">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1182" y="2113280"/>
            <a:ext cx="262661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9" name="Google Shape;129;p3"/>
          <p:cNvSpPr txBox="1"/>
          <p:nvPr/>
        </p:nvSpPr>
        <p:spPr>
          <a:xfrm>
            <a:off x="5667738" y="2159553"/>
            <a:ext cx="3046858" cy="3461331"/>
          </a:xfrm>
          <a:prstGeom prst="rect">
            <a:avLst/>
          </a:prstGeom>
        </p:spPr>
        <p:txBody>
          <a:bodyPr spcFirstLastPara="1" vert="horz" lIns="91440" tIns="45720" rIns="91440" bIns="45720" rtlCol="0" anchorCtr="0">
            <a:noAutofit/>
          </a:bodyPr>
          <a:lstStyle/>
          <a:p>
            <a:pPr>
              <a:lnSpc>
                <a:spcPct val="90000"/>
              </a:lnSpc>
              <a:spcBef>
                <a:spcPct val="0"/>
              </a:spcBef>
              <a:spcAft>
                <a:spcPts val="600"/>
              </a:spcAft>
              <a:buSzPts val="3000"/>
            </a:pPr>
            <a:r>
              <a:rPr lang="en-US" sz="3400" b="1"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a:t>
            </a:r>
            <a:r>
              <a:rPr lang="en-US" sz="3400" u="none" strike="noStrike" kern="1200" cap="none" dirty="0">
                <a:solidFill>
                  <a:schemeClr val="tx1"/>
                </a:solidFill>
                <a:latin typeface="Calibri" panose="020F0502020204030204" pitchFamily="34" charset="0"/>
                <a:ea typeface="+mn-ea"/>
                <a:cs typeface="Calibri" panose="020F0502020204030204" pitchFamily="34" charset="0"/>
                <a:sym typeface="Calibri"/>
              </a:rPr>
              <a:t>: What important role </a:t>
            </a:r>
            <a:r>
              <a:rPr lang="en-US" sz="3400" b="0" i="0" kern="1200" dirty="0">
                <a:solidFill>
                  <a:schemeClr val="tx1"/>
                </a:solidFill>
                <a:effectLst/>
                <a:latin typeface="Calibri" panose="020F0502020204030204" pitchFamily="34" charset="0"/>
                <a:ea typeface="+mn-ea"/>
                <a:cs typeface="Calibri" panose="020F0502020204030204" pitchFamily="34" charset="0"/>
              </a:rPr>
              <a:t>do planets play in maintaining order and balance in our solar system?</a:t>
            </a:r>
            <a:endParaRPr lang="en-US" sz="340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lanets of the solar system&#10;&#10;Description automatically generated">
            <a:extLst>
              <a:ext uri="{FF2B5EF4-FFF2-40B4-BE49-F238E27FC236}">
                <a16:creationId xmlns:a16="http://schemas.microsoft.com/office/drawing/2014/main" id="{22EA3792-2ECB-1817-B122-820F01C2207B}"/>
              </a:ext>
            </a:extLst>
          </p:cNvPr>
          <p:cNvPicPr>
            <a:picLocks noChangeAspect="1"/>
          </p:cNvPicPr>
          <p:nvPr/>
        </p:nvPicPr>
        <p:blipFill rotWithShape="1">
          <a:blip r:embed="rId3"/>
          <a:srcRect l="705" r="-1" b="-1"/>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13EC4A-5FF1-D8E8-5E13-3A993D47062C}"/>
              </a:ext>
            </a:extLst>
          </p:cNvPr>
          <p:cNvSpPr txBox="1"/>
          <p:nvPr/>
        </p:nvSpPr>
        <p:spPr>
          <a:xfrm>
            <a:off x="3504436" y="4918813"/>
            <a:ext cx="5637278" cy="1399223"/>
          </a:xfrm>
          <a:prstGeom prst="rect">
            <a:avLst/>
          </a:prstGeom>
        </p:spPr>
        <p:txBody>
          <a:bodyPr vert="horz" lIns="91440" tIns="45720" rIns="91440" bIns="45720" rtlCol="0" anchor="ctr">
            <a:noAutofit/>
          </a:bodyPr>
          <a:lstStyle/>
          <a:p>
            <a:pPr>
              <a:lnSpc>
                <a:spcPct val="90000"/>
              </a:lnSpc>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Which set of planets are mostly made up of rock and metal? </a:t>
            </a:r>
          </a:p>
          <a:p>
            <a:pPr>
              <a:lnSpc>
                <a:spcPct val="90000"/>
              </a:lnSpc>
              <a:spcAft>
                <a:spcPts val="600"/>
              </a:spcAft>
            </a:pPr>
            <a:endParaRPr lang="en-US" sz="3200" kern="1200" dirty="0">
              <a:solidFill>
                <a:schemeClr val="tx1"/>
              </a:solidFill>
              <a:latin typeface="Calibri" panose="020F0502020204030204" pitchFamily="34" charset="0"/>
              <a:ea typeface="+mn-ea"/>
              <a:cs typeface="Calibri" panose="020F0502020204030204" pitchFamily="34" charset="0"/>
            </a:endParaRPr>
          </a:p>
          <a:p>
            <a:pPr>
              <a:lnSpc>
                <a:spcPct val="90000"/>
              </a:lnSpc>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Inner planets or Outer planets</a:t>
            </a:r>
          </a:p>
        </p:txBody>
      </p:sp>
      <p:sp>
        <p:nvSpPr>
          <p:cNvPr id="5" name="Google Shape;235;p10" descr="Questions">
            <a:extLst>
              <a:ext uri="{FF2B5EF4-FFF2-40B4-BE49-F238E27FC236}">
                <a16:creationId xmlns:a16="http://schemas.microsoft.com/office/drawing/2014/main" id="{B1600354-5BBA-6E5C-C786-FEAEDA6B6EA2}"/>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332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lanets of the solar system&#10;&#10;Description automatically generated">
            <a:extLst>
              <a:ext uri="{FF2B5EF4-FFF2-40B4-BE49-F238E27FC236}">
                <a16:creationId xmlns:a16="http://schemas.microsoft.com/office/drawing/2014/main" id="{22EA3792-2ECB-1817-B122-820F01C2207B}"/>
              </a:ext>
            </a:extLst>
          </p:cNvPr>
          <p:cNvPicPr>
            <a:picLocks noChangeAspect="1"/>
          </p:cNvPicPr>
          <p:nvPr/>
        </p:nvPicPr>
        <p:blipFill rotWithShape="1">
          <a:blip r:embed="rId3"/>
          <a:srcRect l="705" r="-1" b="-1"/>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13EC4A-5FF1-D8E8-5E13-3A993D47062C}"/>
              </a:ext>
            </a:extLst>
          </p:cNvPr>
          <p:cNvSpPr txBox="1"/>
          <p:nvPr/>
        </p:nvSpPr>
        <p:spPr>
          <a:xfrm>
            <a:off x="3490720" y="4934855"/>
            <a:ext cx="5653280" cy="1399223"/>
          </a:xfrm>
          <a:prstGeom prst="rect">
            <a:avLst/>
          </a:prstGeom>
        </p:spPr>
        <p:txBody>
          <a:bodyPr vert="horz" lIns="91440" tIns="45720" rIns="91440" bIns="45720" rtlCol="0" anchor="ctr">
            <a:noAutofit/>
          </a:bodyPr>
          <a:lstStyle/>
          <a:p>
            <a:pPr>
              <a:lnSpc>
                <a:spcPct val="90000"/>
              </a:lnSpc>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Which set of planets are mostly made up of rock and metal? </a:t>
            </a:r>
          </a:p>
          <a:p>
            <a:pPr>
              <a:lnSpc>
                <a:spcPct val="90000"/>
              </a:lnSpc>
              <a:spcAft>
                <a:spcPts val="600"/>
              </a:spcAft>
            </a:pPr>
            <a:endParaRPr lang="en-US" sz="3200" kern="1200" dirty="0">
              <a:solidFill>
                <a:schemeClr val="tx1"/>
              </a:solidFill>
              <a:latin typeface="Calibri" panose="020F0502020204030204" pitchFamily="34" charset="0"/>
              <a:ea typeface="+mn-ea"/>
              <a:cs typeface="Calibri" panose="020F0502020204030204" pitchFamily="34" charset="0"/>
            </a:endParaRPr>
          </a:p>
          <a:p>
            <a:pPr>
              <a:lnSpc>
                <a:spcPct val="90000"/>
              </a:lnSpc>
              <a:spcAft>
                <a:spcPts val="600"/>
              </a:spcAft>
            </a:pPr>
            <a:r>
              <a:rPr lang="en-US" sz="3200" b="1" kern="1200" dirty="0">
                <a:solidFill>
                  <a:srgbClr val="FF0000"/>
                </a:solidFill>
                <a:latin typeface="Calibri" panose="020F0502020204030204" pitchFamily="34" charset="0"/>
                <a:ea typeface="+mn-ea"/>
                <a:cs typeface="Calibri" panose="020F0502020204030204" pitchFamily="34" charset="0"/>
              </a:rPr>
              <a:t>Inner planets </a:t>
            </a:r>
            <a:r>
              <a:rPr lang="en-US" sz="3200" kern="1200" dirty="0">
                <a:solidFill>
                  <a:schemeClr val="tx1"/>
                </a:solidFill>
                <a:latin typeface="Calibri" panose="020F0502020204030204" pitchFamily="34" charset="0"/>
                <a:ea typeface="+mn-ea"/>
                <a:cs typeface="Calibri" panose="020F0502020204030204" pitchFamily="34" charset="0"/>
              </a:rPr>
              <a:t>or Outer planets</a:t>
            </a:r>
          </a:p>
        </p:txBody>
      </p:sp>
      <p:sp>
        <p:nvSpPr>
          <p:cNvPr id="3" name="Google Shape;235;p10" descr="Questions">
            <a:extLst>
              <a:ext uri="{FF2B5EF4-FFF2-40B4-BE49-F238E27FC236}">
                <a16:creationId xmlns:a16="http://schemas.microsoft.com/office/drawing/2014/main" id="{63D82A74-3689-578F-4AAE-A02FFAD77B04}"/>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821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lanets of the solar system&#10;&#10;Description automatically generated">
            <a:extLst>
              <a:ext uri="{FF2B5EF4-FFF2-40B4-BE49-F238E27FC236}">
                <a16:creationId xmlns:a16="http://schemas.microsoft.com/office/drawing/2014/main" id="{C8C5B6DC-1FF5-C9E0-4816-AEB9663F5880}"/>
              </a:ext>
            </a:extLst>
          </p:cNvPr>
          <p:cNvPicPr>
            <a:picLocks noChangeAspect="1"/>
          </p:cNvPicPr>
          <p:nvPr/>
        </p:nvPicPr>
        <p:blipFill rotWithShape="1">
          <a:blip r:embed="rId3"/>
          <a:srcRect l="19195" r="9955" b="2"/>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65D79B0-DF10-F5FE-2EA8-DAF8ABBA2F2F}"/>
              </a:ext>
            </a:extLst>
          </p:cNvPr>
          <p:cNvSpPr txBox="1"/>
          <p:nvPr/>
        </p:nvSpPr>
        <p:spPr>
          <a:xfrm>
            <a:off x="580524" y="1925234"/>
            <a:ext cx="2866641" cy="3742762"/>
          </a:xfrm>
          <a:prstGeom prst="rect">
            <a:avLst/>
          </a:prstGeom>
        </p:spPr>
        <p:txBody>
          <a:bodyPr vert="horz" lIns="91440" tIns="45720" rIns="91440" bIns="45720" rtlCol="0">
            <a:normAutofit/>
          </a:bodyPr>
          <a:lstStyle/>
          <a:p>
            <a:pPr lvl="0">
              <a:lnSpc>
                <a:spcPct val="90000"/>
              </a:lnSpc>
              <a:spcBef>
                <a:spcPts val="0"/>
              </a:spcBef>
              <a:spcAft>
                <a:spcPts val="600"/>
              </a:spcAft>
              <a:buSzPts val="1400"/>
            </a:pPr>
            <a:r>
              <a:rPr lang="en-US" sz="4400" kern="1200" dirty="0">
                <a:solidFill>
                  <a:schemeClr val="tx1"/>
                </a:solidFill>
                <a:latin typeface="Calibri" panose="020F0502020204030204" pitchFamily="34" charset="0"/>
                <a:ea typeface="+mn-ea"/>
                <a:cs typeface="Calibri" panose="020F0502020204030204" pitchFamily="34" charset="0"/>
              </a:rPr>
              <a:t>Name three of the planets in our Solar System.</a:t>
            </a:r>
          </a:p>
        </p:txBody>
      </p:sp>
      <p:sp>
        <p:nvSpPr>
          <p:cNvPr id="7" name="Google Shape;235;p10" descr="Questions">
            <a:extLst>
              <a:ext uri="{FF2B5EF4-FFF2-40B4-BE49-F238E27FC236}">
                <a16:creationId xmlns:a16="http://schemas.microsoft.com/office/drawing/2014/main" id="{B9816038-9880-40CA-3861-9A0DD99056F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00785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49" name="Freeform: Shape 24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2" name="Google Shape;242;p11"/>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000" b="1" u="sng"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a:t>
            </a:r>
            <a:r>
              <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outer planet. </a:t>
            </a:r>
            <a:endPar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sp useBgFill="1">
        <p:nvSpPr>
          <p:cNvPr id="249" name="Rectangle 24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51" name="Rectangle 25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Google Shape;242;p11"/>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600"/>
            </a:pPr>
            <a:r>
              <a:rPr lang="en-US" sz="4500" b="1" u="sng" strike="noStrike" kern="1200" cap="none" dirty="0">
                <a:solidFill>
                  <a:srgbClr val="FFFFFF"/>
                </a:solidFill>
                <a:latin typeface="+mj-lt"/>
                <a:ea typeface="+mj-ea"/>
                <a:cs typeface="+mj-cs"/>
                <a:sym typeface="Calibri"/>
              </a:rPr>
              <a:t>True or </a:t>
            </a:r>
            <a:r>
              <a:rPr lang="en-US" sz="4500" b="1" u="sng" strike="noStrike" kern="1200" cap="none" dirty="0">
                <a:solidFill>
                  <a:srgbClr val="FF0000"/>
                </a:solidFill>
                <a:latin typeface="+mj-lt"/>
                <a:ea typeface="+mj-ea"/>
                <a:cs typeface="+mj-cs"/>
                <a:sym typeface="Calibri"/>
              </a:rPr>
              <a:t>False</a:t>
            </a:r>
            <a:r>
              <a:rPr lang="en-US" sz="4500" u="none" strike="noStrike" kern="1200" cap="none" dirty="0">
                <a:solidFill>
                  <a:srgbClr val="FFFFFF"/>
                </a:solidFill>
                <a:latin typeface="+mj-lt"/>
                <a:ea typeface="+mj-ea"/>
                <a:cs typeface="+mj-cs"/>
                <a:sym typeface="Calibri"/>
              </a:rPr>
              <a:t>: Earth is an outer planet. </a:t>
            </a:r>
            <a:endParaRPr lang="en-US" sz="4500" u="none" strike="noStrike" kern="1200" cap="none" dirty="0">
              <a:solidFill>
                <a:srgbClr val="FFFFFF"/>
              </a:solidFill>
              <a:latin typeface="+mj-lt"/>
              <a:ea typeface="+mj-ea"/>
              <a:cs typeface="+mj-cs"/>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3816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E8C880B-C462-E7C7-78F9-F691FDE3A7E7}"/>
              </a:ext>
            </a:extLst>
          </p:cNvPr>
          <p:cNvSpPr txBox="1"/>
          <p:nvPr/>
        </p:nvSpPr>
        <p:spPr>
          <a:xfrm>
            <a:off x="159709" y="1895471"/>
            <a:ext cx="4412290" cy="3447832"/>
          </a:xfrm>
          <a:prstGeom prst="rect">
            <a:avLst/>
          </a:prstGeom>
        </p:spPr>
        <p:txBody>
          <a:bodyPr vert="horz" lIns="91440" tIns="45720" rIns="91440" bIns="45720" rtlCol="0" anchor="t">
            <a:norm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200" b="0" i="0" u="sng" kern="1200" dirty="0">
                <a:solidFill>
                  <a:schemeClr val="tx1"/>
                </a:solidFill>
                <a:effectLst/>
                <a:latin typeface="Calibri" panose="020F0502020204030204" pitchFamily="34" charset="0"/>
                <a:ea typeface="+mn-ea"/>
                <a:cs typeface="Calibri" panose="020F0502020204030204" pitchFamily="34" charset="0"/>
              </a:rPr>
              <a:t>,</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3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endParaRPr lang="en-US" sz="3200" kern="1200" dirty="0">
              <a:solidFill>
                <a:schemeClr val="tx1"/>
              </a:solidFill>
              <a:latin typeface="Calibri" panose="020F0502020204030204" pitchFamily="34" charset="0"/>
              <a:ea typeface="+mn-ea"/>
              <a:cs typeface="Calibri" panose="020F0502020204030204" pitchFamily="34" charset="0"/>
            </a:endParaRPr>
          </a:p>
        </p:txBody>
      </p:sp>
      <p:pic>
        <p:nvPicPr>
          <p:cNvPr id="21" name="Picture 20" descr="A planet with a ring around it&#10;&#10;Description automatically generated">
            <a:extLst>
              <a:ext uri="{FF2B5EF4-FFF2-40B4-BE49-F238E27FC236}">
                <a16:creationId xmlns:a16="http://schemas.microsoft.com/office/drawing/2014/main" id="{148BA05C-B59E-A3F2-976D-68998BF1CC30}"/>
              </a:ext>
            </a:extLst>
          </p:cNvPr>
          <p:cNvPicPr>
            <a:picLocks noChangeAspect="1"/>
          </p:cNvPicPr>
          <p:nvPr/>
        </p:nvPicPr>
        <p:blipFill rotWithShape="1">
          <a:blip r:embed="rId3"/>
          <a:srcRect r="22666" b="-1"/>
          <a:stretch/>
        </p:blipFill>
        <p:spPr>
          <a:xfrm>
            <a:off x="4933916" y="1933012"/>
            <a:ext cx="3989297" cy="2991976"/>
          </a:xfrm>
          <a:prstGeom prst="rect">
            <a:avLst/>
          </a:prstGeom>
        </p:spPr>
      </p:pic>
      <p:grpSp>
        <p:nvGrpSpPr>
          <p:cNvPr id="26" name="Group 2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7" name="Rectangle 26">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5BC72BE-6818-4829-13F5-841BCCFC94AD}"/>
              </a:ext>
            </a:extLst>
          </p:cNvPr>
          <p:cNvSpPr txBox="1"/>
          <p:nvPr/>
        </p:nvSpPr>
        <p:spPr>
          <a:xfrm>
            <a:off x="5520172" y="1964571"/>
            <a:ext cx="3464119" cy="4565151"/>
          </a:xfrm>
          <a:prstGeom prst="rect">
            <a:avLst/>
          </a:prstGeom>
        </p:spPr>
        <p:txBody>
          <a:bodyPr vert="horz" lIns="91440" tIns="45720" rIns="91440" bIns="45720" rtlCol="0">
            <a:noAutofit/>
          </a:bodyPr>
          <a:lstStyle/>
          <a:p>
            <a:pPr algn="r">
              <a:lnSpc>
                <a:spcPct val="90000"/>
              </a:lnSpc>
              <a:spcAft>
                <a:spcPts val="600"/>
              </a:spcAft>
            </a:pPr>
            <a:endParaRPr lang="en-US" sz="4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2" name="Google Shape;473;p41" descr="Questions">
            <a:extLst>
              <a:ext uri="{FF2B5EF4-FFF2-40B4-BE49-F238E27FC236}">
                <a16:creationId xmlns:a16="http://schemas.microsoft.com/office/drawing/2014/main" id="{461D1D97-6808-BBBF-D62A-AE934B74AE6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3133105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E8C880B-C462-E7C7-78F9-F691FDE3A7E7}"/>
              </a:ext>
            </a:extLst>
          </p:cNvPr>
          <p:cNvSpPr txBox="1"/>
          <p:nvPr/>
        </p:nvSpPr>
        <p:spPr>
          <a:xfrm>
            <a:off x="649604" y="1705084"/>
            <a:ext cx="3448310" cy="3447832"/>
          </a:xfrm>
          <a:prstGeom prst="rect">
            <a:avLst/>
          </a:prstGeom>
        </p:spPr>
        <p:txBody>
          <a:bodyPr vert="horz" lIns="91440" tIns="45720" rIns="91440" bIns="45720" rtlCol="0" anchor="t">
            <a:norm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Moons are much </a:t>
            </a:r>
            <a:r>
              <a:rPr lang="en-US" sz="3200" b="1" i="0" u="sng" kern="1200" dirty="0">
                <a:solidFill>
                  <a:srgbClr val="FF0000"/>
                </a:solidFill>
                <a:effectLst/>
                <a:latin typeface="Calibri" panose="020F0502020204030204" pitchFamily="34" charset="0"/>
                <a:ea typeface="+mn-ea"/>
                <a:cs typeface="Calibri" panose="020F0502020204030204" pitchFamily="34" charset="0"/>
              </a:rPr>
              <a:t>smaller</a:t>
            </a:r>
            <a:r>
              <a:rPr lang="en-US" sz="3200" b="0" i="0" kern="1200" dirty="0">
                <a:solidFill>
                  <a:schemeClr val="tx1"/>
                </a:solidFill>
                <a:effectLst/>
                <a:latin typeface="Calibri" panose="020F0502020204030204" pitchFamily="34" charset="0"/>
                <a:ea typeface="+mn-ea"/>
                <a:cs typeface="Calibri" panose="020F0502020204030204" pitchFamily="34" charset="0"/>
              </a:rPr>
              <a:t> than planets and do not produce their own light but instead reflect the light of the sun. </a:t>
            </a:r>
            <a:endParaRPr lang="en-US" sz="3200" kern="1200" dirty="0">
              <a:solidFill>
                <a:schemeClr val="tx1"/>
              </a:solidFill>
              <a:latin typeface="Calibri" panose="020F0502020204030204" pitchFamily="34" charset="0"/>
              <a:ea typeface="+mn-ea"/>
              <a:cs typeface="Calibri" panose="020F0502020204030204" pitchFamily="34" charset="0"/>
            </a:endParaRPr>
          </a:p>
        </p:txBody>
      </p:sp>
      <p:pic>
        <p:nvPicPr>
          <p:cNvPr id="21" name="Picture 20" descr="A planet with a ring around it&#10;&#10;Description automatically generated">
            <a:extLst>
              <a:ext uri="{FF2B5EF4-FFF2-40B4-BE49-F238E27FC236}">
                <a16:creationId xmlns:a16="http://schemas.microsoft.com/office/drawing/2014/main" id="{148BA05C-B59E-A3F2-976D-68998BF1CC30}"/>
              </a:ext>
            </a:extLst>
          </p:cNvPr>
          <p:cNvPicPr>
            <a:picLocks noChangeAspect="1"/>
          </p:cNvPicPr>
          <p:nvPr/>
        </p:nvPicPr>
        <p:blipFill rotWithShape="1">
          <a:blip r:embed="rId3"/>
          <a:srcRect r="22666" b="-1"/>
          <a:stretch/>
        </p:blipFill>
        <p:spPr>
          <a:xfrm>
            <a:off x="4572000" y="1895471"/>
            <a:ext cx="3989297" cy="2991976"/>
          </a:xfrm>
          <a:prstGeom prst="rect">
            <a:avLst/>
          </a:prstGeom>
        </p:spPr>
      </p:pic>
      <p:grpSp>
        <p:nvGrpSpPr>
          <p:cNvPr id="26" name="Group 25">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7" name="Rectangle 26">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5BC72BE-6818-4829-13F5-841BCCFC94AD}"/>
              </a:ext>
            </a:extLst>
          </p:cNvPr>
          <p:cNvSpPr txBox="1"/>
          <p:nvPr/>
        </p:nvSpPr>
        <p:spPr>
          <a:xfrm>
            <a:off x="5520172" y="1964571"/>
            <a:ext cx="3464119" cy="4565151"/>
          </a:xfrm>
          <a:prstGeom prst="rect">
            <a:avLst/>
          </a:prstGeom>
        </p:spPr>
        <p:txBody>
          <a:bodyPr vert="horz" lIns="91440" tIns="45720" rIns="91440" bIns="45720" rtlCol="0">
            <a:noAutofit/>
          </a:bodyPr>
          <a:lstStyle/>
          <a:p>
            <a:pPr algn="r">
              <a:lnSpc>
                <a:spcPct val="90000"/>
              </a:lnSpc>
              <a:spcAft>
                <a:spcPts val="600"/>
              </a:spcAft>
            </a:pPr>
            <a:endParaRPr lang="en-US" sz="4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2" name="Google Shape;473;p41" descr="Questions">
            <a:extLst>
              <a:ext uri="{FF2B5EF4-FFF2-40B4-BE49-F238E27FC236}">
                <a16:creationId xmlns:a16="http://schemas.microsoft.com/office/drawing/2014/main" id="{461D1D97-6808-BBBF-D62A-AE934B74AE6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3662880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301" name="Rectangle 300">
            <a:extLst>
              <a:ext uri="{FF2B5EF4-FFF2-40B4-BE49-F238E27FC236}">
                <a16:creationId xmlns:a16="http://schemas.microsoft.com/office/drawing/2014/main" id="{51F77B6A-7F53-4B28-B73D-C8CC899AB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gdbff74d4ed_1_1"/>
          <p:cNvSpPr txBox="1">
            <a:spLocks noGrp="1"/>
          </p:cNvSpPr>
          <p:nvPr>
            <p:ph type="ctrTitle"/>
          </p:nvPr>
        </p:nvSpPr>
        <p:spPr>
          <a:xfrm>
            <a:off x="5044933" y="685680"/>
            <a:ext cx="3152492" cy="3596201"/>
          </a:xfrm>
          <a:prstGeom prst="rect">
            <a:avLst/>
          </a:prstGeom>
        </p:spPr>
        <p:txBody>
          <a:bodyPr spcFirstLastPara="1" vert="horz" lIns="91440" tIns="45720" rIns="91440" bIns="45720" rtlCol="0" anchorCtr="0">
            <a:normAutofit/>
          </a:bodyPr>
          <a:lstStyle/>
          <a:p>
            <a:pPr marL="0" lvl="0" indent="0" algn="r">
              <a:lnSpc>
                <a:spcPct val="90000"/>
              </a:lnSpc>
              <a:spcBef>
                <a:spcPct val="0"/>
              </a:spcBef>
              <a:spcAft>
                <a:spcPts val="0"/>
              </a:spcAft>
              <a:buClr>
                <a:schemeClr val="dk1"/>
              </a:buClr>
              <a:buSzPts val="3400"/>
            </a:pPr>
            <a:r>
              <a:rPr lang="en-US" sz="3600" b="1" u="sng" kern="1200">
                <a:solidFill>
                  <a:schemeClr val="bg1"/>
                </a:solidFill>
                <a:latin typeface="Calibri" panose="020F0502020204030204" pitchFamily="34" charset="0"/>
                <a:ea typeface="+mj-ea"/>
                <a:cs typeface="Calibri" panose="020F0502020204030204" pitchFamily="34" charset="0"/>
              </a:rPr>
              <a:t>True or False</a:t>
            </a:r>
            <a:r>
              <a:rPr lang="en-US" sz="3600" kern="1200">
                <a:solidFill>
                  <a:schemeClr val="bg1"/>
                </a:solidFill>
                <a:latin typeface="Calibri" panose="020F0502020204030204" pitchFamily="34" charset="0"/>
                <a:ea typeface="+mj-ea"/>
                <a:cs typeface="Calibri" panose="020F0502020204030204" pitchFamily="34" charset="0"/>
              </a:rPr>
              <a:t>: All moons are made up of the exact same materials and are the exact same size.</a:t>
            </a:r>
          </a:p>
        </p:txBody>
      </p:sp>
      <p:grpSp>
        <p:nvGrpSpPr>
          <p:cNvPr id="303" name="Group 302">
            <a:extLst>
              <a:ext uri="{FF2B5EF4-FFF2-40B4-BE49-F238E27FC236}">
                <a16:creationId xmlns:a16="http://schemas.microsoft.com/office/drawing/2014/main" id="{2515629F-0D83-4A44-A125-CD50FC660A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09" y="1361348"/>
            <a:ext cx="3625427" cy="4258176"/>
            <a:chOff x="1674895" y="1345036"/>
            <a:chExt cx="5428610" cy="4210939"/>
          </a:xfrm>
        </p:grpSpPr>
        <p:sp>
          <p:nvSpPr>
            <p:cNvPr id="304" name="Rectangle 303">
              <a:extLst>
                <a:ext uri="{FF2B5EF4-FFF2-40B4-BE49-F238E27FC236}">
                  <a16:creationId xmlns:a16="http://schemas.microsoft.com/office/drawing/2014/main" id="{81A5080B-EAC4-4530-815C-DE8DACA09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14667345-04B5-4757-9CE0-969DC1DE5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7" name="Freeform: Shape 306">
            <a:extLst>
              <a:ext uri="{FF2B5EF4-FFF2-40B4-BE49-F238E27FC236}">
                <a16:creationId xmlns:a16="http://schemas.microsoft.com/office/drawing/2014/main" id="{F6E412EF-CF39-4C25-85B0-DB30B1B0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09" name="Freeform: Shape 308">
            <a:extLst>
              <a:ext uri="{FF2B5EF4-FFF2-40B4-BE49-F238E27FC236}">
                <a16:creationId xmlns:a16="http://schemas.microsoft.com/office/drawing/2014/main" id="{E8DA6235-17F2-4C9E-88C6-C5D38D8D3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11" name="Rectangle 310">
            <a:extLst>
              <a:ext uri="{FF2B5EF4-FFF2-40B4-BE49-F238E27FC236}">
                <a16:creationId xmlns:a16="http://schemas.microsoft.com/office/drawing/2014/main" id="{B55DEF71-1741-4489-8E77-46FC5BAA6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solidFill>
            <a:schemeClr val="tx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82347B6D-A7CC-48EB-861F-917D0D61E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A7A0A46D-CC9B-4E32-870A-7BC2DF940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Oval 316">
            <a:extLst>
              <a:ext uri="{FF2B5EF4-FFF2-40B4-BE49-F238E27FC236}">
                <a16:creationId xmlns:a16="http://schemas.microsoft.com/office/drawing/2014/main" id="{9178722E-1BD0-427E-BAAE-4F206DAB5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A group of planets in space&#10;&#10;Description automatically generated">
            <a:extLst>
              <a:ext uri="{FF2B5EF4-FFF2-40B4-BE49-F238E27FC236}">
                <a16:creationId xmlns:a16="http://schemas.microsoft.com/office/drawing/2014/main" id="{0AC072F0-360A-28C9-B9D8-DA56F604310D}"/>
              </a:ext>
            </a:extLst>
          </p:cNvPr>
          <p:cNvPicPr>
            <a:picLocks noChangeAspect="1"/>
          </p:cNvPicPr>
          <p:nvPr/>
        </p:nvPicPr>
        <p:blipFill rotWithShape="1">
          <a:blip r:embed="rId3"/>
          <a:srcRect l="2677" r="18193" b="-1"/>
          <a:stretch/>
        </p:blipFill>
        <p:spPr>
          <a:xfrm>
            <a:off x="1275016" y="2202852"/>
            <a:ext cx="3129634" cy="2293953"/>
          </a:xfrm>
          <a:prstGeom prst="rect">
            <a:avLst/>
          </a:prstGeom>
          <a:ln w="28575">
            <a:noFill/>
          </a:ln>
        </p:spPr>
      </p:pic>
      <p:sp>
        <p:nvSpPr>
          <p:cNvPr id="319" name="Graphic 212">
            <a:extLst>
              <a:ext uri="{FF2B5EF4-FFF2-40B4-BE49-F238E27FC236}">
                <a16:creationId xmlns:a16="http://schemas.microsoft.com/office/drawing/2014/main" id="{A753B935-E3DD-466D-BFAC-68E0BE02D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1" name="Graphic 212">
            <a:extLst>
              <a:ext uri="{FF2B5EF4-FFF2-40B4-BE49-F238E27FC236}">
                <a16:creationId xmlns:a16="http://schemas.microsoft.com/office/drawing/2014/main" id="{FB034F26-4148-4B59-B493-14D7A9A8B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alpha val="3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23" name="Graphic 185">
            <a:extLst>
              <a:ext uri="{FF2B5EF4-FFF2-40B4-BE49-F238E27FC236}">
                <a16:creationId xmlns:a16="http://schemas.microsoft.com/office/drawing/2014/main" id="{5E6BB5FD-DB7B-4BE3-BA45-1EF042115E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324" name="Freeform: Shape 323">
              <a:extLst>
                <a:ext uri="{FF2B5EF4-FFF2-40B4-BE49-F238E27FC236}">
                  <a16:creationId xmlns:a16="http://schemas.microsoft.com/office/drawing/2014/main" id="{9929FF76-4B3A-4294-BE6E-B507B22D1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53C18A4-10CC-4E91-A8A2-D5368972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356AC2F-73E0-44FD-B346-A209D274D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5A85581-9712-414C-82D4-2FE96ACB2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B0828F2-35E7-4424-8082-6C258B676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Google Shape;473;p41" descr="Questions">
            <a:extLst>
              <a:ext uri="{FF2B5EF4-FFF2-40B4-BE49-F238E27FC236}">
                <a16:creationId xmlns:a16="http://schemas.microsoft.com/office/drawing/2014/main" id="{D9C0C5F2-210D-DAAD-B913-8D60D2D49C2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2164568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301" name="Rectangle 300">
            <a:extLst>
              <a:ext uri="{FF2B5EF4-FFF2-40B4-BE49-F238E27FC236}">
                <a16:creationId xmlns:a16="http://schemas.microsoft.com/office/drawing/2014/main" id="{51F77B6A-7F53-4B28-B73D-C8CC899AB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gdbff74d4ed_1_1"/>
          <p:cNvSpPr txBox="1">
            <a:spLocks noGrp="1"/>
          </p:cNvSpPr>
          <p:nvPr>
            <p:ph type="ctrTitle"/>
          </p:nvPr>
        </p:nvSpPr>
        <p:spPr>
          <a:xfrm>
            <a:off x="5044933" y="685680"/>
            <a:ext cx="3152492" cy="3596201"/>
          </a:xfrm>
          <a:prstGeom prst="rect">
            <a:avLst/>
          </a:prstGeom>
        </p:spPr>
        <p:txBody>
          <a:bodyPr spcFirstLastPara="1" vert="horz" lIns="91440" tIns="45720" rIns="91440" bIns="45720" rtlCol="0" anchorCtr="0">
            <a:normAutofit/>
          </a:bodyPr>
          <a:lstStyle/>
          <a:p>
            <a:pPr marL="0" lvl="0" indent="0" algn="r">
              <a:lnSpc>
                <a:spcPct val="90000"/>
              </a:lnSpc>
              <a:spcBef>
                <a:spcPct val="0"/>
              </a:spcBef>
              <a:spcAft>
                <a:spcPts val="0"/>
              </a:spcAft>
              <a:buClr>
                <a:schemeClr val="dk1"/>
              </a:buClr>
              <a:buSzPts val="3400"/>
            </a:pPr>
            <a:r>
              <a:rPr lang="en-US" sz="3600" b="1" u="sng" kern="1200" dirty="0">
                <a:solidFill>
                  <a:schemeClr val="bg1"/>
                </a:solidFill>
                <a:latin typeface="Calibri" panose="020F0502020204030204" pitchFamily="34" charset="0"/>
                <a:ea typeface="+mj-ea"/>
                <a:cs typeface="Calibri" panose="020F0502020204030204" pitchFamily="34" charset="0"/>
              </a:rPr>
              <a:t>True or </a:t>
            </a:r>
            <a:r>
              <a:rPr lang="en-US" sz="3600" b="1" u="sng" kern="1200" dirty="0">
                <a:solidFill>
                  <a:srgbClr val="FF0000"/>
                </a:solidFill>
                <a:latin typeface="Calibri" panose="020F0502020204030204" pitchFamily="34" charset="0"/>
                <a:ea typeface="+mj-ea"/>
                <a:cs typeface="Calibri" panose="020F0502020204030204" pitchFamily="34" charset="0"/>
              </a:rPr>
              <a:t>False</a:t>
            </a:r>
            <a:r>
              <a:rPr lang="en-US" sz="3600" kern="1200" dirty="0">
                <a:solidFill>
                  <a:schemeClr val="bg1"/>
                </a:solidFill>
                <a:latin typeface="Calibri" panose="020F0502020204030204" pitchFamily="34" charset="0"/>
                <a:ea typeface="+mj-ea"/>
                <a:cs typeface="Calibri" panose="020F0502020204030204" pitchFamily="34" charset="0"/>
              </a:rPr>
              <a:t>: All moons are made up of the exact same materials and are the exact same size.</a:t>
            </a:r>
          </a:p>
        </p:txBody>
      </p:sp>
      <p:grpSp>
        <p:nvGrpSpPr>
          <p:cNvPr id="303" name="Group 302">
            <a:extLst>
              <a:ext uri="{FF2B5EF4-FFF2-40B4-BE49-F238E27FC236}">
                <a16:creationId xmlns:a16="http://schemas.microsoft.com/office/drawing/2014/main" id="{2515629F-0D83-4A44-A125-CD50FC660A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09" y="1361348"/>
            <a:ext cx="3625427" cy="4258176"/>
            <a:chOff x="1674895" y="1345036"/>
            <a:chExt cx="5428610" cy="4210939"/>
          </a:xfrm>
        </p:grpSpPr>
        <p:sp>
          <p:nvSpPr>
            <p:cNvPr id="304" name="Rectangle 303">
              <a:extLst>
                <a:ext uri="{FF2B5EF4-FFF2-40B4-BE49-F238E27FC236}">
                  <a16:creationId xmlns:a16="http://schemas.microsoft.com/office/drawing/2014/main" id="{81A5080B-EAC4-4530-815C-DE8DACA09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14667345-04B5-4757-9CE0-969DC1DE5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7" name="Freeform: Shape 306">
            <a:extLst>
              <a:ext uri="{FF2B5EF4-FFF2-40B4-BE49-F238E27FC236}">
                <a16:creationId xmlns:a16="http://schemas.microsoft.com/office/drawing/2014/main" id="{F6E412EF-CF39-4C25-85B0-DB30B1B0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09" name="Freeform: Shape 308">
            <a:extLst>
              <a:ext uri="{FF2B5EF4-FFF2-40B4-BE49-F238E27FC236}">
                <a16:creationId xmlns:a16="http://schemas.microsoft.com/office/drawing/2014/main" id="{E8DA6235-17F2-4C9E-88C6-C5D38D8D3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11" name="Rectangle 310">
            <a:extLst>
              <a:ext uri="{FF2B5EF4-FFF2-40B4-BE49-F238E27FC236}">
                <a16:creationId xmlns:a16="http://schemas.microsoft.com/office/drawing/2014/main" id="{B55DEF71-1741-4489-8E77-46FC5BAA6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solidFill>
            <a:schemeClr val="tx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82347B6D-A7CC-48EB-861F-917D0D61E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120" y="1220741"/>
            <a:ext cx="3625426" cy="425817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A7A0A46D-CC9B-4E32-870A-7BC2DF940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Oval 316">
            <a:extLst>
              <a:ext uri="{FF2B5EF4-FFF2-40B4-BE49-F238E27FC236}">
                <a16:creationId xmlns:a16="http://schemas.microsoft.com/office/drawing/2014/main" id="{9178722E-1BD0-427E-BAAE-4F206DAB5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963" y="4357092"/>
            <a:ext cx="239955"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A group of planets in space&#10;&#10;Description automatically generated">
            <a:extLst>
              <a:ext uri="{FF2B5EF4-FFF2-40B4-BE49-F238E27FC236}">
                <a16:creationId xmlns:a16="http://schemas.microsoft.com/office/drawing/2014/main" id="{0AC072F0-360A-28C9-B9D8-DA56F604310D}"/>
              </a:ext>
            </a:extLst>
          </p:cNvPr>
          <p:cNvPicPr>
            <a:picLocks noChangeAspect="1"/>
          </p:cNvPicPr>
          <p:nvPr/>
        </p:nvPicPr>
        <p:blipFill rotWithShape="1">
          <a:blip r:embed="rId3"/>
          <a:srcRect l="2677" r="18193" b="-1"/>
          <a:stretch/>
        </p:blipFill>
        <p:spPr>
          <a:xfrm>
            <a:off x="1275016" y="2202852"/>
            <a:ext cx="3129634" cy="2293953"/>
          </a:xfrm>
          <a:prstGeom prst="rect">
            <a:avLst/>
          </a:prstGeom>
          <a:ln w="28575">
            <a:noFill/>
          </a:ln>
        </p:spPr>
      </p:pic>
      <p:sp>
        <p:nvSpPr>
          <p:cNvPr id="319" name="Graphic 212">
            <a:extLst>
              <a:ext uri="{FF2B5EF4-FFF2-40B4-BE49-F238E27FC236}">
                <a16:creationId xmlns:a16="http://schemas.microsoft.com/office/drawing/2014/main" id="{A753B935-E3DD-466D-BFAC-68E0BE02D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1" name="Graphic 212">
            <a:extLst>
              <a:ext uri="{FF2B5EF4-FFF2-40B4-BE49-F238E27FC236}">
                <a16:creationId xmlns:a16="http://schemas.microsoft.com/office/drawing/2014/main" id="{FB034F26-4148-4B59-B493-14D7A9A8B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8978" y="858936"/>
            <a:ext cx="520052"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9CAA2">
              <a:alpha val="3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23" name="Graphic 185">
            <a:extLst>
              <a:ext uri="{FF2B5EF4-FFF2-40B4-BE49-F238E27FC236}">
                <a16:creationId xmlns:a16="http://schemas.microsoft.com/office/drawing/2014/main" id="{5E6BB5FD-DB7B-4BE3-BA45-1EF042115E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324" name="Freeform: Shape 323">
              <a:extLst>
                <a:ext uri="{FF2B5EF4-FFF2-40B4-BE49-F238E27FC236}">
                  <a16:creationId xmlns:a16="http://schemas.microsoft.com/office/drawing/2014/main" id="{9929FF76-4B3A-4294-BE6E-B507B22D1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53C18A4-10CC-4E91-A8A2-D5368972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356AC2F-73E0-44FD-B346-A209D274D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5A85581-9712-414C-82D4-2FE96ACB2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B0828F2-35E7-4424-8082-6C258B676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Google Shape;473;p41" descr="Questions">
            <a:extLst>
              <a:ext uri="{FF2B5EF4-FFF2-40B4-BE49-F238E27FC236}">
                <a16:creationId xmlns:a16="http://schemas.microsoft.com/office/drawing/2014/main" id="{D9C0C5F2-210D-DAAD-B913-8D60D2D49C2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33441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bff74d4ed_1_1109"/>
          <p:cNvSpPr txBox="1"/>
          <p:nvPr/>
        </p:nvSpPr>
        <p:spPr>
          <a:xfrm>
            <a:off x="1557935" y="547861"/>
            <a:ext cx="602813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1" u="none" strike="noStrike" cap="none" dirty="0">
                <a:solidFill>
                  <a:srgbClr val="FFC000"/>
                </a:solidFill>
                <a:latin typeface="Futura" panose="020B0602020204020303" pitchFamily="34" charset="-79"/>
                <a:ea typeface="Calibri"/>
                <a:cs typeface="Futura" panose="020B0602020204020303" pitchFamily="34" charset="-79"/>
                <a:sym typeface="Calibri"/>
              </a:rPr>
              <a:t>Demonstration</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137" name="Google Shape;137;gdbff74d4ed_1_110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dbff74d4ed_1_1109"/>
          <p:cNvSpPr txBox="1"/>
          <p:nvPr/>
        </p:nvSpPr>
        <p:spPr>
          <a:xfrm>
            <a:off x="492404" y="1511940"/>
            <a:ext cx="3757200"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planets.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planets.</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Have students observe the size of the planets in the model. Ask them comparison questions such as “which </a:t>
            </a:r>
            <a:r>
              <a:rPr lang="en-US" sz="2000" dirty="0">
                <a:latin typeface="Calibri Light" panose="020F0302020204030204" pitchFamily="34" charset="0"/>
                <a:ea typeface="Calibri"/>
                <a:cs typeface="Calibri Light" panose="020F0302020204030204" pitchFamily="34" charset="0"/>
                <a:sym typeface="Calibri"/>
              </a:rPr>
              <a:t>planet is the largest/smallest in our solar system.”</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planets.</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5" name="Picture 4" descr="A person holding a string and a mobile&#10;&#10;Description automatically generated with medium confidence">
            <a:extLst>
              <a:ext uri="{FF2B5EF4-FFF2-40B4-BE49-F238E27FC236}">
                <a16:creationId xmlns:a16="http://schemas.microsoft.com/office/drawing/2014/main" id="{38BC64F6-1F0E-4039-F199-28FE11027A7A}"/>
              </a:ext>
            </a:extLst>
          </p:cNvPr>
          <p:cNvPicPr>
            <a:picLocks noChangeAspect="1"/>
          </p:cNvPicPr>
          <p:nvPr/>
        </p:nvPicPr>
        <p:blipFill>
          <a:blip r:embed="rId4"/>
          <a:stretch>
            <a:fillRect/>
          </a:stretch>
        </p:blipFill>
        <p:spPr>
          <a:xfrm>
            <a:off x="4443662" y="2575762"/>
            <a:ext cx="4452353" cy="29506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lanet in space with stars&#10;&#10;Description automatically generated">
            <a:extLst>
              <a:ext uri="{FF2B5EF4-FFF2-40B4-BE49-F238E27FC236}">
                <a16:creationId xmlns:a16="http://schemas.microsoft.com/office/drawing/2014/main" id="{53D52D25-00FA-45FA-F231-F86224E3FEFE}"/>
              </a:ext>
            </a:extLst>
          </p:cNvPr>
          <p:cNvPicPr>
            <a:picLocks noChangeAspect="1"/>
          </p:cNvPicPr>
          <p:nvPr/>
        </p:nvPicPr>
        <p:blipFill rotWithShape="1">
          <a:blip r:embed="rId3"/>
          <a:srcRect r="2182" b="-1"/>
          <a:stretch/>
        </p:blipFill>
        <p:spPr>
          <a:xfrm>
            <a:off x="20" y="10"/>
            <a:ext cx="725221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C77C06B-47C2-BDBF-FFF5-D735B5D08335}"/>
              </a:ext>
            </a:extLst>
          </p:cNvPr>
          <p:cNvSpPr txBox="1"/>
          <p:nvPr/>
        </p:nvSpPr>
        <p:spPr>
          <a:xfrm>
            <a:off x="5632663" y="1824601"/>
            <a:ext cx="3382999" cy="3742762"/>
          </a:xfrm>
          <a:prstGeom prst="rect">
            <a:avLst/>
          </a:prstGeom>
        </p:spPr>
        <p:txBody>
          <a:bodyPr vert="horz" lIns="91440" tIns="45720" rIns="91440" bIns="45720" rtlCol="0">
            <a:noAutofit/>
          </a:bodyPr>
          <a:lstStyle/>
          <a:p>
            <a:pPr>
              <a:lnSpc>
                <a:spcPct val="90000"/>
              </a:lnSpc>
              <a:spcBef>
                <a:spcPct val="0"/>
              </a:spcBef>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Neptune is an example of a planet. Neptune is the 8</a:t>
            </a:r>
            <a:r>
              <a:rPr lang="en-US" sz="3200" kern="1200" baseline="30000" dirty="0">
                <a:solidFill>
                  <a:schemeClr val="tx1"/>
                </a:solidFill>
                <a:latin typeface="Calibri" panose="020F0502020204030204" pitchFamily="34" charset="0"/>
                <a:ea typeface="+mn-ea"/>
                <a:cs typeface="Calibri" panose="020F0502020204030204" pitchFamily="34" charset="0"/>
              </a:rPr>
              <a:t>th</a:t>
            </a:r>
            <a:r>
              <a:rPr lang="en-US" sz="3200" kern="1200" dirty="0">
                <a:solidFill>
                  <a:schemeClr val="tx1"/>
                </a:solidFill>
                <a:latin typeface="Calibri" panose="020F0502020204030204" pitchFamily="34" charset="0"/>
                <a:ea typeface="+mn-ea"/>
                <a:cs typeface="Calibri" panose="020F0502020204030204" pitchFamily="34" charset="0"/>
              </a:rPr>
              <a:t> and farthest planet from the Sun in our Solar System. It is classified as an ice giant.</a:t>
            </a:r>
          </a:p>
        </p:txBody>
      </p:sp>
      <p:sp>
        <p:nvSpPr>
          <p:cNvPr id="5" name="Google Shape;357;gdbff74d4ed_1_214" descr="Artificial Intelligence">
            <a:extLst>
              <a:ext uri="{FF2B5EF4-FFF2-40B4-BE49-F238E27FC236}">
                <a16:creationId xmlns:a16="http://schemas.microsoft.com/office/drawing/2014/main" id="{18B90BBE-963F-5553-A4D0-07E46B414CD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358;gdbff74d4ed_1_214" descr="Comment Like">
            <a:extLst>
              <a:ext uri="{FF2B5EF4-FFF2-40B4-BE49-F238E27FC236}">
                <a16:creationId xmlns:a16="http://schemas.microsoft.com/office/drawing/2014/main" id="{CC2A91A1-0F0B-2F69-DD8B-26A7059464C6}"/>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4147268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lanet in space with a comet in the background&#10;&#10;Description automatically generated">
            <a:extLst>
              <a:ext uri="{FF2B5EF4-FFF2-40B4-BE49-F238E27FC236}">
                <a16:creationId xmlns:a16="http://schemas.microsoft.com/office/drawing/2014/main" id="{DBF5C161-57AE-A822-7717-F94D629E44E6}"/>
              </a:ext>
            </a:extLst>
          </p:cNvPr>
          <p:cNvPicPr>
            <a:picLocks noChangeAspect="1"/>
          </p:cNvPicPr>
          <p:nvPr/>
        </p:nvPicPr>
        <p:blipFill rotWithShape="1">
          <a:blip r:embed="rId3"/>
          <a:srcRect l="22613" r="11294"/>
          <a:stretch/>
        </p:blipFill>
        <p:spPr>
          <a:xfrm>
            <a:off x="20" y="10"/>
            <a:ext cx="725221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3DB32A-9D3B-8283-2AC9-D7198042525B}"/>
              </a:ext>
            </a:extLst>
          </p:cNvPr>
          <p:cNvSpPr txBox="1"/>
          <p:nvPr/>
        </p:nvSpPr>
        <p:spPr>
          <a:xfrm>
            <a:off x="5575763" y="1343338"/>
            <a:ext cx="3355222" cy="3742762"/>
          </a:xfrm>
          <a:prstGeom prst="rect">
            <a:avLst/>
          </a:prstGeom>
        </p:spPr>
        <p:txBody>
          <a:bodyPr vert="horz" lIns="91440" tIns="45720" rIns="91440" bIns="45720" rtlCol="0">
            <a:noAutofit/>
          </a:bodyPr>
          <a:lstStyle/>
          <a:p>
            <a:pPr>
              <a:lnSpc>
                <a:spcPct val="90000"/>
              </a:lnSpc>
              <a:spcAft>
                <a:spcPts val="600"/>
              </a:spcAft>
            </a:pPr>
            <a:r>
              <a:rPr lang="en-US" sz="3500" kern="1200" dirty="0">
                <a:solidFill>
                  <a:schemeClr val="tx1"/>
                </a:solidFill>
                <a:latin typeface="Calibri" panose="020F0502020204030204" pitchFamily="34" charset="0"/>
                <a:ea typeface="+mn-ea"/>
                <a:cs typeface="Calibri" panose="020F0502020204030204" pitchFamily="34" charset="0"/>
              </a:rPr>
              <a:t>Mercury is another example of a planet. Mercury is the smallest and closest planet to the Sun. It is an inner, rocky planet, and it has no moons.</a:t>
            </a:r>
          </a:p>
        </p:txBody>
      </p:sp>
      <p:sp>
        <p:nvSpPr>
          <p:cNvPr id="5" name="Google Shape;357;gdbff74d4ed_1_214" descr="Artificial Intelligence">
            <a:extLst>
              <a:ext uri="{FF2B5EF4-FFF2-40B4-BE49-F238E27FC236}">
                <a16:creationId xmlns:a16="http://schemas.microsoft.com/office/drawing/2014/main" id="{DBE3E515-34F3-B24A-05CA-2B6B71DC84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358;gdbff74d4ed_1_214" descr="Comment Like">
            <a:extLst>
              <a:ext uri="{FF2B5EF4-FFF2-40B4-BE49-F238E27FC236}">
                <a16:creationId xmlns:a16="http://schemas.microsoft.com/office/drawing/2014/main" id="{44B533C4-B61A-3B06-CB29-A78A0A77FD81}"/>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1955967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useBgFill="1">
        <p:nvSpPr>
          <p:cNvPr id="394" name="Rectangle 39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un with bright lights&#10;&#10;Description automatically generated">
            <a:extLst>
              <a:ext uri="{FF2B5EF4-FFF2-40B4-BE49-F238E27FC236}">
                <a16:creationId xmlns:a16="http://schemas.microsoft.com/office/drawing/2014/main" id="{2D84CDEB-83B3-3E68-2EBD-7642AA07B558}"/>
              </a:ext>
            </a:extLst>
          </p:cNvPr>
          <p:cNvPicPr>
            <a:picLocks noChangeAspect="1"/>
          </p:cNvPicPr>
          <p:nvPr/>
        </p:nvPicPr>
        <p:blipFill rotWithShape="1">
          <a:blip r:embed="rId3"/>
          <a:srcRect l="5016" r="3775" b="-1"/>
          <a:stretch/>
        </p:blipFill>
        <p:spPr>
          <a:xfrm>
            <a:off x="20" y="10"/>
            <a:ext cx="7252212" cy="6857990"/>
          </a:xfrm>
          <a:prstGeom prst="rect">
            <a:avLst/>
          </a:prstGeom>
        </p:spPr>
      </p:pic>
      <p:sp>
        <p:nvSpPr>
          <p:cNvPr id="396" name="Rectangle 39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28E49D2-E495-3543-D651-EF5269351B62}"/>
              </a:ext>
            </a:extLst>
          </p:cNvPr>
          <p:cNvSpPr txBox="1"/>
          <p:nvPr/>
        </p:nvSpPr>
        <p:spPr>
          <a:xfrm>
            <a:off x="6033717" y="1557619"/>
            <a:ext cx="2866642" cy="3742762"/>
          </a:xfrm>
          <a:prstGeom prst="rect">
            <a:avLst/>
          </a:prstGeom>
        </p:spPr>
        <p:txBody>
          <a:bodyPr vert="horz" lIns="91440" tIns="45720" rIns="91440" bIns="45720" rtlCol="0">
            <a:noAutofit/>
          </a:bodyPr>
          <a:lstStyle/>
          <a:p>
            <a:pPr lvl="0">
              <a:lnSpc>
                <a:spcPct val="90000"/>
              </a:lnSpc>
              <a:spcBef>
                <a:spcPts val="0"/>
              </a:spcBef>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The sun is </a:t>
            </a:r>
            <a:r>
              <a:rPr lang="en-US" sz="2800" b="1" i="0" kern="1200" dirty="0">
                <a:solidFill>
                  <a:schemeClr val="tx1"/>
                </a:solidFill>
                <a:effectLst/>
                <a:latin typeface="Calibri" panose="020F0502020204030204" pitchFamily="34" charset="0"/>
                <a:ea typeface="+mn-ea"/>
                <a:cs typeface="Calibri" panose="020F0502020204030204" pitchFamily="34" charset="0"/>
              </a:rPr>
              <a:t>NOT</a:t>
            </a:r>
            <a:r>
              <a:rPr lang="en-US" sz="2800" b="0" i="0" kern="1200" dirty="0">
                <a:solidFill>
                  <a:schemeClr val="tx1"/>
                </a:solidFill>
                <a:effectLst/>
                <a:latin typeface="Calibri" panose="020F0502020204030204" pitchFamily="34" charset="0"/>
                <a:ea typeface="+mn-ea"/>
                <a:cs typeface="Calibri" panose="020F0502020204030204" pitchFamily="34" charset="0"/>
              </a:rPr>
              <a:t> an example of a planet. The sun is a hot, bright star that is the center of our solar system.</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357;gdbff74d4ed_1_214" descr="Artificial Intelligence">
            <a:extLst>
              <a:ext uri="{FF2B5EF4-FFF2-40B4-BE49-F238E27FC236}">
                <a16:creationId xmlns:a16="http://schemas.microsoft.com/office/drawing/2014/main" id="{FD1A0ABA-E0F4-2E88-CB90-1752C8D5E08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381;gdbff74d4ed_1_301" descr="Comment Dislike">
            <a:extLst>
              <a:ext uri="{FF2B5EF4-FFF2-40B4-BE49-F238E27FC236}">
                <a16:creationId xmlns:a16="http://schemas.microsoft.com/office/drawing/2014/main" id="{66CC2B92-4F79-6F03-F2C5-C2CA844B7121}"/>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useBgFill="1">
        <p:nvSpPr>
          <p:cNvPr id="218" name="Rectangle 2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Google Shape;213;gdbff74d4ed_0_247" descr="dreamstime_xl_17597145.jpg"/>
          <p:cNvPicPr preferRelativeResize="0"/>
          <p:nvPr/>
        </p:nvPicPr>
        <p:blipFill rotWithShape="1">
          <a:blip r:embed="rId3"/>
          <a:srcRect l="7906" r="2737"/>
          <a:stretch/>
        </p:blipFill>
        <p:spPr>
          <a:xfrm>
            <a:off x="20" y="10"/>
            <a:ext cx="7252212" cy="6857990"/>
          </a:xfrm>
          <a:prstGeom prst="rect">
            <a:avLst/>
          </a:prstGeom>
          <a:noFill/>
        </p:spPr>
      </p:pic>
      <p:sp>
        <p:nvSpPr>
          <p:cNvPr id="220" name="Rectangle 21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Google Shape;212;gdbff74d4ed_0_247"/>
          <p:cNvSpPr txBox="1">
            <a:spLocks noGrp="1"/>
          </p:cNvSpPr>
          <p:nvPr>
            <p:ph type="subTitle" idx="1"/>
          </p:nvPr>
        </p:nvSpPr>
        <p:spPr>
          <a:xfrm>
            <a:off x="5559888" y="2301330"/>
            <a:ext cx="3386972" cy="1485319"/>
          </a:xfrm>
          <a:prstGeom prst="rect">
            <a:avLst/>
          </a:prstGeom>
          <a:noFill/>
        </p:spPr>
        <p:txBody>
          <a:bodyPr spcFirstLastPara="1" lIns="91425" tIns="45700" rIns="91425" bIns="45700" anchorCtr="0">
            <a:noAutofit/>
          </a:bodyPr>
          <a:lstStyle/>
          <a:p>
            <a:pPr marL="0" lvl="0" indent="0" algn="l" rtl="0">
              <a:lnSpc>
                <a:spcPct val="90000"/>
              </a:lnSpc>
              <a:spcBef>
                <a:spcPts val="0"/>
              </a:spcBef>
              <a:spcAft>
                <a:spcPts val="600"/>
              </a:spcAft>
              <a:buClr>
                <a:schemeClr val="dk1"/>
              </a:buClr>
              <a:buSzPts val="3200"/>
              <a:buNone/>
            </a:pPr>
            <a:r>
              <a:rPr lang="en-US" dirty="0">
                <a:solidFill>
                  <a:schemeClr val="tx1"/>
                </a:solidFill>
                <a:latin typeface="Calibri" panose="020F0502020204030204" pitchFamily="34" charset="0"/>
                <a:cs typeface="Calibri" panose="020F0502020204030204" pitchFamily="34" charset="0"/>
              </a:rPr>
              <a:t>A moon is also </a:t>
            </a:r>
            <a:r>
              <a:rPr lang="en-US" b="1" dirty="0">
                <a:solidFill>
                  <a:schemeClr val="tx1"/>
                </a:solidFill>
                <a:latin typeface="Calibri" panose="020F0502020204030204" pitchFamily="34" charset="0"/>
                <a:cs typeface="Calibri" panose="020F0502020204030204" pitchFamily="34" charset="0"/>
              </a:rPr>
              <a:t>NOT</a:t>
            </a:r>
            <a:r>
              <a:rPr lang="en-US" dirty="0">
                <a:solidFill>
                  <a:schemeClr val="tx1"/>
                </a:solidFill>
                <a:latin typeface="Calibri" panose="020F0502020204030204" pitchFamily="34" charset="0"/>
                <a:cs typeface="Calibri" panose="020F0502020204030204" pitchFamily="34" charset="0"/>
              </a:rPr>
              <a:t> an example of a planet. A moon is a natural object that travels around a planet.</a:t>
            </a:r>
          </a:p>
        </p:txBody>
      </p:sp>
      <p:sp>
        <p:nvSpPr>
          <p:cNvPr id="2" name="Google Shape;357;gdbff74d4ed_1_214" descr="Artificial Intelligence">
            <a:extLst>
              <a:ext uri="{FF2B5EF4-FFF2-40B4-BE49-F238E27FC236}">
                <a16:creationId xmlns:a16="http://schemas.microsoft.com/office/drawing/2014/main" id="{CC7D446E-A334-6163-5EDA-7A56A769D39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81;gdbff74d4ed_1_301" descr="Comment Dislike">
            <a:extLst>
              <a:ext uri="{FF2B5EF4-FFF2-40B4-BE49-F238E27FC236}">
                <a16:creationId xmlns:a16="http://schemas.microsoft.com/office/drawing/2014/main" id="{B8C8F465-98F6-036D-42FE-B737066880D3}"/>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extLst>
      <p:ext uri="{BB962C8B-B14F-4D97-AF65-F5344CB8AC3E}">
        <p14:creationId xmlns:p14="http://schemas.microsoft.com/office/powerpoint/2010/main" val="2050473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4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474" name="Google Shape;474;p41"/>
          <p:cNvPicPr preferRelativeResize="0"/>
          <p:nvPr/>
        </p:nvPicPr>
        <p:blipFill rotWithShape="1">
          <a:blip r:embed="rId4">
            <a:alphaModFix/>
          </a:blip>
          <a:srcRect/>
          <a:stretch/>
        </p:blipFill>
        <p:spPr>
          <a:xfrm>
            <a:off x="244775" y="1703375"/>
            <a:ext cx="4196351" cy="4723900"/>
          </a:xfrm>
          <a:prstGeom prst="rect">
            <a:avLst/>
          </a:prstGeom>
          <a:noFill/>
          <a:ln>
            <a:noFill/>
          </a:ln>
        </p:spPr>
      </p:pic>
      <p:pic>
        <p:nvPicPr>
          <p:cNvPr id="475" name="Google Shape;475;p41"/>
          <p:cNvPicPr preferRelativeResize="0"/>
          <p:nvPr/>
        </p:nvPicPr>
        <p:blipFill rotWithShape="1">
          <a:blip r:embed="rId4">
            <a:alphaModFix/>
          </a:blip>
          <a:srcRect/>
          <a:stretch/>
        </p:blipFill>
        <p:spPr>
          <a:xfrm>
            <a:off x="4702875" y="1703375"/>
            <a:ext cx="4196351" cy="4723900"/>
          </a:xfrm>
          <a:prstGeom prst="rect">
            <a:avLst/>
          </a:prstGeom>
          <a:noFill/>
          <a:ln>
            <a:noFill/>
          </a:ln>
        </p:spPr>
      </p:pic>
      <p:sp>
        <p:nvSpPr>
          <p:cNvPr id="5" name="Google Shape;425;g27430209113_0_1469">
            <a:extLst>
              <a:ext uri="{FF2B5EF4-FFF2-40B4-BE49-F238E27FC236}">
                <a16:creationId xmlns:a16="http://schemas.microsoft.com/office/drawing/2014/main" id="{BE1356BC-BBEA-176C-D6B0-C3DEADEC068A}"/>
              </a:ext>
            </a:extLst>
          </p:cNvPr>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moons and the sun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a planet?</a:t>
            </a:r>
            <a:endParaRPr lang="en-US" sz="1400" b="0" i="0" u="none" strike="noStrike" cap="none" dirty="0">
              <a:solidFill>
                <a:srgbClr val="000000"/>
              </a:solidFill>
              <a:latin typeface="Arial"/>
              <a:ea typeface="Arial"/>
              <a:cs typeface="Arial"/>
              <a:sym typeface="Arial"/>
            </a:endParaRPr>
          </a:p>
        </p:txBody>
      </p:sp>
      <p:pic>
        <p:nvPicPr>
          <p:cNvPr id="8" name="Picture 7" descr="A sun with bright lights&#10;&#10;Description automatically generated">
            <a:extLst>
              <a:ext uri="{FF2B5EF4-FFF2-40B4-BE49-F238E27FC236}">
                <a16:creationId xmlns:a16="http://schemas.microsoft.com/office/drawing/2014/main" id="{AB2BF19F-7F87-5C3B-AD54-586DE4618244}"/>
              </a:ext>
            </a:extLst>
          </p:cNvPr>
          <p:cNvPicPr>
            <a:picLocks noChangeAspect="1"/>
          </p:cNvPicPr>
          <p:nvPr/>
        </p:nvPicPr>
        <p:blipFill rotWithShape="1">
          <a:blip r:embed="rId5"/>
          <a:srcRect l="5016" r="3775" b="-1"/>
          <a:stretch/>
        </p:blipFill>
        <p:spPr>
          <a:xfrm>
            <a:off x="4824728" y="2222594"/>
            <a:ext cx="3897314" cy="3685460"/>
          </a:xfrm>
          <a:prstGeom prst="rect">
            <a:avLst/>
          </a:prstGeom>
        </p:spPr>
      </p:pic>
      <p:pic>
        <p:nvPicPr>
          <p:cNvPr id="10" name="Google Shape;213;gdbff74d4ed_0_247" descr="dreamstime_xl_17597145.jpg">
            <a:extLst>
              <a:ext uri="{FF2B5EF4-FFF2-40B4-BE49-F238E27FC236}">
                <a16:creationId xmlns:a16="http://schemas.microsoft.com/office/drawing/2014/main" id="{A7F71860-9167-2B78-6F85-623C7C8381C6}"/>
              </a:ext>
            </a:extLst>
          </p:cNvPr>
          <p:cNvPicPr preferRelativeResize="0"/>
          <p:nvPr/>
        </p:nvPicPr>
        <p:blipFill rotWithShape="1">
          <a:blip r:embed="rId6"/>
          <a:srcRect l="7906" r="2737"/>
          <a:stretch/>
        </p:blipFill>
        <p:spPr>
          <a:xfrm>
            <a:off x="333366" y="2339245"/>
            <a:ext cx="4019168" cy="345215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5813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435;gdbff74d4ed_1_10" descr="Rewind">
            <a:extLst>
              <a:ext uri="{FF2B5EF4-FFF2-40B4-BE49-F238E27FC236}">
                <a16:creationId xmlns:a16="http://schemas.microsoft.com/office/drawing/2014/main" id="{93ACF789-B926-F9BD-99E3-1CC9FD790B6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500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ff74d4ed_1_11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4"/>
          <p:cNvSpPr/>
          <p:nvPr/>
        </p:nvSpPr>
        <p:spPr>
          <a:xfrm>
            <a:off x="169647" y="319226"/>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511" name="Google Shape;511;p44"/>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12" name="Google Shape;512;p44"/>
          <p:cNvCxnSpPr>
            <a:stCxn id="513" idx="4"/>
            <a:endCxn id="510" idx="2"/>
          </p:cNvCxnSpPr>
          <p:nvPr/>
        </p:nvCxnSpPr>
        <p:spPr>
          <a:xfrm>
            <a:off x="4549192" y="4400219"/>
            <a:ext cx="22800" cy="1818400"/>
          </a:xfrm>
          <a:prstGeom prst="straightConnector1">
            <a:avLst/>
          </a:prstGeom>
          <a:noFill/>
          <a:ln w="25400" cap="flat" cmpd="sng">
            <a:solidFill>
              <a:srgbClr val="FF932B"/>
            </a:solidFill>
            <a:prstDash val="solid"/>
            <a:round/>
            <a:headEnd type="none" w="sm" len="sm"/>
            <a:tailEnd type="none" w="sm" len="sm"/>
          </a:ln>
        </p:spPr>
      </p:cxnSp>
      <p:cxnSp>
        <p:nvCxnSpPr>
          <p:cNvPr id="514" name="Google Shape;514;p44"/>
          <p:cNvCxnSpPr/>
          <p:nvPr/>
        </p:nvCxnSpPr>
        <p:spPr>
          <a:xfrm>
            <a:off x="169647" y="3255555"/>
            <a:ext cx="2571300" cy="0"/>
          </a:xfrm>
          <a:prstGeom prst="straightConnector1">
            <a:avLst/>
          </a:prstGeom>
          <a:noFill/>
          <a:ln w="25400" cap="flat" cmpd="sng">
            <a:solidFill>
              <a:srgbClr val="FF932B"/>
            </a:solidFill>
            <a:prstDash val="solid"/>
            <a:round/>
            <a:headEnd type="none" w="sm" len="sm"/>
            <a:tailEnd type="none" w="sm" len="sm"/>
          </a:ln>
        </p:spPr>
      </p:cxnSp>
      <p:cxnSp>
        <p:nvCxnSpPr>
          <p:cNvPr id="515" name="Google Shape;515;p44"/>
          <p:cNvCxnSpPr/>
          <p:nvPr/>
        </p:nvCxnSpPr>
        <p:spPr>
          <a:xfrm>
            <a:off x="6359863" y="3216899"/>
            <a:ext cx="2614500" cy="0"/>
          </a:xfrm>
          <a:prstGeom prst="straightConnector1">
            <a:avLst/>
          </a:prstGeom>
          <a:noFill/>
          <a:ln w="25400" cap="flat" cmpd="sng">
            <a:solidFill>
              <a:srgbClr val="FF932B"/>
            </a:solidFill>
            <a:prstDash val="solid"/>
            <a:round/>
            <a:headEnd type="none" w="sm" len="sm"/>
            <a:tailEnd type="none" w="sm" len="sm"/>
          </a:ln>
        </p:spPr>
      </p:cxnSp>
      <p:sp>
        <p:nvSpPr>
          <p:cNvPr id="513" name="Google Shape;513;p44"/>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planets impact my life?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bright sun with rays of light&#10;&#10;Description automatically generated">
            <a:extLst>
              <a:ext uri="{FF2B5EF4-FFF2-40B4-BE49-F238E27FC236}">
                <a16:creationId xmlns:a16="http://schemas.microsoft.com/office/drawing/2014/main" id="{A0F09617-0462-C77D-4B51-F81B92A67BB6}"/>
              </a:ext>
            </a:extLst>
          </p:cNvPr>
          <p:cNvPicPr>
            <a:picLocks noChangeAspect="1"/>
          </p:cNvPicPr>
          <p:nvPr/>
        </p:nvPicPr>
        <p:blipFill>
          <a:blip r:embed="rId3"/>
          <a:stretch>
            <a:fillRect/>
          </a:stretch>
        </p:blipFill>
        <p:spPr>
          <a:xfrm>
            <a:off x="4659036" y="0"/>
            <a:ext cx="4484964" cy="3538662"/>
          </a:xfrm>
          <a:prstGeom prst="rect">
            <a:avLst/>
          </a:prstGeom>
        </p:spPr>
      </p:pic>
      <p:pic>
        <p:nvPicPr>
          <p:cNvPr id="26" name="Picture 25" descr="A satellite in the sky&#10;&#10;Description automatically generated">
            <a:extLst>
              <a:ext uri="{FF2B5EF4-FFF2-40B4-BE49-F238E27FC236}">
                <a16:creationId xmlns:a16="http://schemas.microsoft.com/office/drawing/2014/main" id="{C3D153CD-B173-AFDF-9BA6-8A67B153C202}"/>
              </a:ext>
            </a:extLst>
          </p:cNvPr>
          <p:cNvPicPr>
            <a:picLocks noChangeAspect="1"/>
          </p:cNvPicPr>
          <p:nvPr/>
        </p:nvPicPr>
        <p:blipFill>
          <a:blip r:embed="rId4"/>
          <a:stretch>
            <a:fillRect/>
          </a:stretch>
        </p:blipFill>
        <p:spPr>
          <a:xfrm>
            <a:off x="-62780" y="9870"/>
            <a:ext cx="4790173" cy="3161893"/>
          </a:xfrm>
          <a:prstGeom prst="rect">
            <a:avLst/>
          </a:prstGeom>
        </p:spPr>
      </p:pic>
      <p:pic>
        <p:nvPicPr>
          <p:cNvPr id="18" name="Picture 17" descr="A planet with rings around it&#10;&#10;Description automatically generated">
            <a:extLst>
              <a:ext uri="{FF2B5EF4-FFF2-40B4-BE49-F238E27FC236}">
                <a16:creationId xmlns:a16="http://schemas.microsoft.com/office/drawing/2014/main" id="{322B1508-AEAB-F039-B0D6-9DCB37DA2736}"/>
              </a:ext>
            </a:extLst>
          </p:cNvPr>
          <p:cNvPicPr>
            <a:picLocks noChangeAspect="1"/>
          </p:cNvPicPr>
          <p:nvPr/>
        </p:nvPicPr>
        <p:blipFill>
          <a:blip r:embed="rId5"/>
          <a:stretch>
            <a:fillRect/>
          </a:stretch>
        </p:blipFill>
        <p:spPr>
          <a:xfrm>
            <a:off x="-62780" y="3171763"/>
            <a:ext cx="4639775" cy="3686237"/>
          </a:xfrm>
          <a:prstGeom prst="rect">
            <a:avLst/>
          </a:prstGeom>
        </p:spPr>
      </p:pic>
      <p:pic>
        <p:nvPicPr>
          <p:cNvPr id="13" name="Picture 12" descr="A full moon in the sky&#10;&#10;Description automatically generated">
            <a:extLst>
              <a:ext uri="{FF2B5EF4-FFF2-40B4-BE49-F238E27FC236}">
                <a16:creationId xmlns:a16="http://schemas.microsoft.com/office/drawing/2014/main" id="{08FFC2BF-579B-1135-F40D-50E6A6E23FB1}"/>
              </a:ext>
            </a:extLst>
          </p:cNvPr>
          <p:cNvPicPr>
            <a:picLocks noChangeAspect="1"/>
          </p:cNvPicPr>
          <p:nvPr/>
        </p:nvPicPr>
        <p:blipFill>
          <a:blip r:embed="rId6"/>
          <a:stretch>
            <a:fillRect/>
          </a:stretch>
        </p:blipFill>
        <p:spPr>
          <a:xfrm>
            <a:off x="4571978" y="3538672"/>
            <a:ext cx="4572022" cy="3319318"/>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9;p3">
            <a:extLst>
              <a:ext uri="{FF2B5EF4-FFF2-40B4-BE49-F238E27FC236}">
                <a16:creationId xmlns:a16="http://schemas.microsoft.com/office/drawing/2014/main" id="{CF47E04E-8762-CDBA-A0E0-0FCF9AE35882}"/>
              </a:ext>
            </a:extLst>
          </p:cNvPr>
          <p:cNvSpPr txBox="1"/>
          <p:nvPr/>
        </p:nvSpPr>
        <p:spPr>
          <a:xfrm>
            <a:off x="3215143" y="2761554"/>
            <a:ext cx="2713713" cy="1345720"/>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000" b="1" kern="1200" dirty="0">
                <a:solidFill>
                  <a:srgbClr val="080808"/>
                </a:solidFill>
                <a:latin typeface="Calibri" panose="020F0502020204030204" pitchFamily="34" charset="0"/>
                <a:ea typeface="+mj-ea"/>
                <a:cs typeface="Calibri" panose="020F0502020204030204" pitchFamily="34" charset="0"/>
                <a:sym typeface="Calibri"/>
              </a:rPr>
              <a:t>Directions</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Click on the correct picture of a </a:t>
            </a:r>
            <a:r>
              <a:rPr lang="en-US" sz="2000" b="1" kern="1200" dirty="0">
                <a:solidFill>
                  <a:srgbClr val="080808"/>
                </a:solidFill>
                <a:latin typeface="Calibri" panose="020F0502020204030204" pitchFamily="34" charset="0"/>
                <a:ea typeface="+mj-ea"/>
                <a:cs typeface="Calibri" panose="020F0502020204030204" pitchFamily="34" charset="0"/>
                <a:sym typeface="Calibri"/>
              </a:rPr>
              <a:t>planet</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from these 4 choices. </a:t>
            </a:r>
            <a:endParaRPr lang="en-US" sz="2000" kern="1200" dirty="0">
              <a:solidFill>
                <a:srgbClr val="080808"/>
              </a:solidFill>
              <a:latin typeface="Calibri Light" panose="020F0302020204030204" pitchFamily="34" charset="0"/>
              <a:ea typeface="+mj-ea"/>
              <a:cs typeface="Calibri Light" panose="020F0302020204030204" pitchFamily="34" charset="0"/>
            </a:endParaRPr>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Google Shape;562;g2bd5d6f3941_0_143">
            <a:extLst>
              <a:ext uri="{FF2B5EF4-FFF2-40B4-BE49-F238E27FC236}">
                <a16:creationId xmlns:a16="http://schemas.microsoft.com/office/drawing/2014/main" id="{5CA49BDD-98B7-2C2C-8267-0C7BD2B120C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2AC0024B-04E7-914B-6116-20E716C15EE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 name="Google Shape;564;g2bd5d6f3941_0_143">
            <a:extLst>
              <a:ext uri="{FF2B5EF4-FFF2-40B4-BE49-F238E27FC236}">
                <a16:creationId xmlns:a16="http://schemas.microsoft.com/office/drawing/2014/main" id="{77279F94-A255-40A3-7F7C-552865B86765}"/>
              </a:ext>
            </a:extLst>
          </p:cNvPr>
          <p:cNvCxnSpPr>
            <a:stCxn id="11"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66;g2bd5d6f3941_0_143">
            <a:extLst>
              <a:ext uri="{FF2B5EF4-FFF2-40B4-BE49-F238E27FC236}">
                <a16:creationId xmlns:a16="http://schemas.microsoft.com/office/drawing/2014/main" id="{03F9E83A-EEA4-8701-FF86-A8842D2A702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0" name="Google Shape;567;g2bd5d6f3941_0_143">
            <a:extLst>
              <a:ext uri="{FF2B5EF4-FFF2-40B4-BE49-F238E27FC236}">
                <a16:creationId xmlns:a16="http://schemas.microsoft.com/office/drawing/2014/main" id="{BE315133-8C8C-3C59-5B29-A8B082B99CE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 name="Google Shape;565;g2bd5d6f3941_0_143">
            <a:extLst>
              <a:ext uri="{FF2B5EF4-FFF2-40B4-BE49-F238E27FC236}">
                <a16:creationId xmlns:a16="http://schemas.microsoft.com/office/drawing/2014/main" id="{390A9AFC-6A72-2B6E-DA5D-0ABA5F83CBF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47010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collage of planets and satellite&#10;&#10;Description automatically generated">
            <a:extLst>
              <a:ext uri="{FF2B5EF4-FFF2-40B4-BE49-F238E27FC236}">
                <a16:creationId xmlns:a16="http://schemas.microsoft.com/office/drawing/2014/main" id="{88C1BDCA-CD5B-CE22-12E4-F5C8F6CC7B36}"/>
              </a:ext>
            </a:extLst>
          </p:cNvPr>
          <p:cNvPicPr>
            <a:picLocks noChangeAspect="1"/>
          </p:cNvPicPr>
          <p:nvPr/>
        </p:nvPicPr>
        <p:blipFill>
          <a:blip r:embed="rId3"/>
          <a:stretch>
            <a:fillRect/>
          </a:stretch>
        </p:blipFill>
        <p:spPr>
          <a:xfrm>
            <a:off x="0" y="0"/>
            <a:ext cx="9141714" cy="6844236"/>
          </a:xfrm>
          <a:prstGeom prst="rect">
            <a:avLst/>
          </a:prstGeom>
        </p:spPr>
      </p:pic>
      <p:sp>
        <p:nvSpPr>
          <p:cNvPr id="6" name="Rectangle 5">
            <a:extLst>
              <a:ext uri="{FF2B5EF4-FFF2-40B4-BE49-F238E27FC236}">
                <a16:creationId xmlns:a16="http://schemas.microsoft.com/office/drawing/2014/main" id="{7CCB02B1-ABD5-DDB2-1921-F531400B1671}"/>
              </a:ext>
            </a:extLst>
          </p:cNvPr>
          <p:cNvSpPr/>
          <p:nvPr/>
        </p:nvSpPr>
        <p:spPr>
          <a:xfrm>
            <a:off x="0" y="3254861"/>
            <a:ext cx="4764505" cy="3589375"/>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8002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planets impact my life?</a:t>
            </a:r>
          </a:p>
        </p:txBody>
      </p:sp>
      <p:pic>
        <p:nvPicPr>
          <p:cNvPr id="3" name="Picture 2" descr="A planet with rings around it&#10;&#10;Description automatically generated">
            <a:extLst>
              <a:ext uri="{FF2B5EF4-FFF2-40B4-BE49-F238E27FC236}">
                <a16:creationId xmlns:a16="http://schemas.microsoft.com/office/drawing/2014/main" id="{AA16E5FD-0936-251F-1252-693B0498A73B}"/>
              </a:ext>
            </a:extLst>
          </p:cNvPr>
          <p:cNvPicPr>
            <a:picLocks noChangeAspect="1"/>
          </p:cNvPicPr>
          <p:nvPr/>
        </p:nvPicPr>
        <p:blipFill>
          <a:blip r:embed="rId3"/>
          <a:stretch>
            <a:fillRect/>
          </a:stretch>
        </p:blipFill>
        <p:spPr>
          <a:xfrm>
            <a:off x="6412869" y="1713574"/>
            <a:ext cx="2273794" cy="1806498"/>
          </a:xfrm>
          <a:prstGeom prst="rect">
            <a:avLst/>
          </a:prstGeom>
        </p:spPr>
      </p:pic>
    </p:spTree>
    <p:extLst>
      <p:ext uri="{BB962C8B-B14F-4D97-AF65-F5344CB8AC3E}">
        <p14:creationId xmlns:p14="http://schemas.microsoft.com/office/powerpoint/2010/main" val="1143048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planet</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6" y="3300840"/>
            <a:ext cx="7874063" cy="523220"/>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natural object that goes around a planet</a:t>
            </a: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480131"/>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An inner planet</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986980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6" y="3300840"/>
            <a:ext cx="7874063" cy="523220"/>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natural object that goes around a planet</a:t>
            </a: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480131"/>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An inner planet</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B6543276-778B-5221-0286-BA40F783F2BB}"/>
              </a:ext>
            </a:extLst>
          </p:cNvPr>
          <p:cNvSpPr/>
          <p:nvPr/>
        </p:nvSpPr>
        <p:spPr>
          <a:xfrm>
            <a:off x="325969" y="4449320"/>
            <a:ext cx="8209499" cy="739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9995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planets impact my life?</a:t>
            </a:r>
          </a:p>
        </p:txBody>
      </p:sp>
      <p:pic>
        <p:nvPicPr>
          <p:cNvPr id="3" name="Picture 2" descr="A planet with rings around it&#10;&#10;Description automatically generated">
            <a:extLst>
              <a:ext uri="{FF2B5EF4-FFF2-40B4-BE49-F238E27FC236}">
                <a16:creationId xmlns:a16="http://schemas.microsoft.com/office/drawing/2014/main" id="{AA16E5FD-0936-251F-1252-693B0498A73B}"/>
              </a:ext>
            </a:extLst>
          </p:cNvPr>
          <p:cNvPicPr>
            <a:picLocks noChangeAspect="1"/>
          </p:cNvPicPr>
          <p:nvPr/>
        </p:nvPicPr>
        <p:blipFill>
          <a:blip r:embed="rId3"/>
          <a:stretch>
            <a:fillRect/>
          </a:stretch>
        </p:blipFill>
        <p:spPr>
          <a:xfrm>
            <a:off x="6412869" y="1713574"/>
            <a:ext cx="2273794" cy="1806498"/>
          </a:xfrm>
          <a:prstGeom prst="rect">
            <a:avLst/>
          </a:prstGeom>
        </p:spPr>
      </p:pic>
      <p:sp>
        <p:nvSpPr>
          <p:cNvPr id="4" name="TextBox 3">
            <a:extLst>
              <a:ext uri="{FF2B5EF4-FFF2-40B4-BE49-F238E27FC236}">
                <a16:creationId xmlns:a16="http://schemas.microsoft.com/office/drawing/2014/main" id="{87D8916D-5BB3-33CF-8C91-3018A22A9675}"/>
              </a:ext>
            </a:extLst>
          </p:cNvPr>
          <p:cNvSpPr txBox="1"/>
          <p:nvPr/>
        </p:nvSpPr>
        <p:spPr>
          <a:xfrm>
            <a:off x="608782" y="1942430"/>
            <a:ext cx="2612847" cy="1255728"/>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Tree>
    <p:extLst>
      <p:ext uri="{BB962C8B-B14F-4D97-AF65-F5344CB8AC3E}">
        <p14:creationId xmlns:p14="http://schemas.microsoft.com/office/powerpoint/2010/main" val="2281339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planet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47749" y="3300840"/>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34800" y="2104551"/>
            <a:ext cx="7977116" cy="523220"/>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Titan, one of Saturn’s moons. </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423707"/>
            <a:ext cx="7874062" cy="523220"/>
          </a:xfrm>
          <a:prstGeom prst="rect">
            <a:avLst/>
          </a:prstGeom>
          <a:noFill/>
        </p:spPr>
        <p:txBody>
          <a:bodyPr wrap="square" rtlCol="0">
            <a:spAutoFit/>
          </a:bodyPr>
          <a:lstStyle/>
          <a:p>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Halley’s </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comet</a:t>
            </a: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374019"/>
            <a:ext cx="7874062"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Uranus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66952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47749" y="3300840"/>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34800" y="2104551"/>
            <a:ext cx="7977116" cy="523220"/>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Titan, one of Saturn’s moons. </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423707"/>
            <a:ext cx="7874062" cy="523220"/>
          </a:xfrm>
          <a:prstGeom prst="rect">
            <a:avLst/>
          </a:prstGeom>
          <a:noFill/>
        </p:spPr>
        <p:txBody>
          <a:bodyPr wrap="square" rtlCol="0">
            <a:spAutoFit/>
          </a:bodyPr>
          <a:lstStyle/>
          <a:p>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Halley’s </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comet</a:t>
            </a: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2026BD6D-7833-4183-BDD5-E26826EAAF77}"/>
              </a:ext>
            </a:extLst>
          </p:cNvPr>
          <p:cNvSpPr/>
          <p:nvPr/>
        </p:nvSpPr>
        <p:spPr>
          <a:xfrm>
            <a:off x="189137" y="4185015"/>
            <a:ext cx="8442901" cy="91143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4EAC5691-3034-5B4A-5A5D-CA210F02FE60}"/>
              </a:ext>
            </a:extLst>
          </p:cNvPr>
          <p:cNvSpPr txBox="1"/>
          <p:nvPr/>
        </p:nvSpPr>
        <p:spPr>
          <a:xfrm>
            <a:off x="1147750" y="4374019"/>
            <a:ext cx="7874062"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Uranus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Tree>
    <p:extLst>
      <p:ext uri="{BB962C8B-B14F-4D97-AF65-F5344CB8AC3E}">
        <p14:creationId xmlns:p14="http://schemas.microsoft.com/office/powerpoint/2010/main" val="2736199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planets impact my life?</a:t>
            </a:r>
          </a:p>
        </p:txBody>
      </p:sp>
      <p:pic>
        <p:nvPicPr>
          <p:cNvPr id="3" name="Picture 2" descr="A planet with rings around it&#10;&#10;Description automatically generated">
            <a:extLst>
              <a:ext uri="{FF2B5EF4-FFF2-40B4-BE49-F238E27FC236}">
                <a16:creationId xmlns:a16="http://schemas.microsoft.com/office/drawing/2014/main" id="{AA16E5FD-0936-251F-1252-693B0498A73B}"/>
              </a:ext>
            </a:extLst>
          </p:cNvPr>
          <p:cNvPicPr>
            <a:picLocks noChangeAspect="1"/>
          </p:cNvPicPr>
          <p:nvPr/>
        </p:nvPicPr>
        <p:blipFill>
          <a:blip r:embed="rId3"/>
          <a:stretch>
            <a:fillRect/>
          </a:stretch>
        </p:blipFill>
        <p:spPr>
          <a:xfrm>
            <a:off x="6412869" y="1713574"/>
            <a:ext cx="2273794" cy="1806498"/>
          </a:xfrm>
          <a:prstGeom prst="rect">
            <a:avLst/>
          </a:prstGeom>
        </p:spPr>
      </p:pic>
      <p:sp>
        <p:nvSpPr>
          <p:cNvPr id="4" name="TextBox 3">
            <a:extLst>
              <a:ext uri="{FF2B5EF4-FFF2-40B4-BE49-F238E27FC236}">
                <a16:creationId xmlns:a16="http://schemas.microsoft.com/office/drawing/2014/main" id="{87D8916D-5BB3-33CF-8C91-3018A22A9675}"/>
              </a:ext>
            </a:extLst>
          </p:cNvPr>
          <p:cNvSpPr txBox="1"/>
          <p:nvPr/>
        </p:nvSpPr>
        <p:spPr>
          <a:xfrm>
            <a:off x="608782" y="1942430"/>
            <a:ext cx="2612847" cy="1255728"/>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5" name="TextBox 4">
            <a:extLst>
              <a:ext uri="{FF2B5EF4-FFF2-40B4-BE49-F238E27FC236}">
                <a16:creationId xmlns:a16="http://schemas.microsoft.com/office/drawing/2014/main" id="{21B97895-2849-1B66-64EC-207C78838867}"/>
              </a:ext>
            </a:extLst>
          </p:cNvPr>
          <p:cNvSpPr txBox="1"/>
          <p:nvPr/>
        </p:nvSpPr>
        <p:spPr>
          <a:xfrm>
            <a:off x="1147750" y="4374018"/>
            <a:ext cx="1990679"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Uranus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Tree>
    <p:extLst>
      <p:ext uri="{BB962C8B-B14F-4D97-AF65-F5344CB8AC3E}">
        <p14:creationId xmlns:p14="http://schemas.microsoft.com/office/powerpoint/2010/main" val="1040885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79704" y="4283005"/>
            <a:ext cx="7874063" cy="1200329"/>
          </a:xfrm>
          <a:prstGeom prst="rect">
            <a:avLst/>
          </a:prstGeom>
          <a:noFill/>
        </p:spPr>
        <p:txBody>
          <a:bodyPr wrap="square">
            <a:spAutoFit/>
          </a:bodyPr>
          <a:lstStyle/>
          <a:p>
            <a:r>
              <a:rPr lang="en-US" sz="2400" dirty="0">
                <a:solidFill>
                  <a:schemeClr val="tx1"/>
                </a:solidFill>
                <a:effectLst/>
                <a:uFill>
                  <a:solidFill>
                    <a:srgbClr val="000000"/>
                  </a:solidFill>
                </a:uFill>
                <a:latin typeface="Calibri Light" panose="020F0302020204030204" pitchFamily="34" charset="0"/>
                <a:cs typeface="Calibri Light" panose="020F0302020204030204" pitchFamily="34" charset="0"/>
              </a:rPr>
              <a:t>Planets impact our lives by helping us learn about the substances in the universe</a:t>
            </a:r>
            <a:r>
              <a:rPr lang="en-US" sz="2400" dirty="0">
                <a:solidFill>
                  <a:schemeClr val="tx1"/>
                </a:solidFill>
                <a:uFill>
                  <a:solidFill>
                    <a:srgbClr val="000000"/>
                  </a:solidFill>
                </a:uFill>
                <a:latin typeface="Calibri Light" panose="020F0302020204030204" pitchFamily="34" charset="0"/>
                <a:cs typeface="Calibri Light" panose="020F0302020204030204" pitchFamily="34" charset="0"/>
              </a:rPr>
              <a:t> and the conditions necessary to support life. </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5483334"/>
            <a:ext cx="7977116" cy="1200329"/>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Planets influence ocean tides through its gravitational pull. Additionally, the moon's phases and brightness at night can affect your activities and observations on Earth.</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621" y="1943819"/>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Planets are </a:t>
            </a:r>
            <a:r>
              <a:rPr lang="en-US" sz="2400" dirty="0">
                <a:solidFill>
                  <a:schemeClr val="tx1"/>
                </a:solidFill>
                <a:latin typeface="Calibri Light" panose="020F0302020204030204" pitchFamily="34" charset="0"/>
                <a:cs typeface="Calibri Light" panose="020F0302020204030204" pitchFamily="34" charset="0"/>
              </a:rPr>
              <a:t>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11221"/>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66884" y="2974775"/>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Planets influence our daily lives by causing day and night. The moon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 planets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4236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66883" y="5613701"/>
            <a:ext cx="7874063" cy="1200329"/>
          </a:xfrm>
          <a:prstGeom prst="rect">
            <a:avLst/>
          </a:prstGeom>
          <a:noFill/>
        </p:spPr>
        <p:txBody>
          <a:bodyPr wrap="square">
            <a:spAutoFit/>
          </a:bodyPr>
          <a:lstStyle/>
          <a:p>
            <a:r>
              <a:rPr lang="en-US" sz="2400" dirty="0">
                <a:solidFill>
                  <a:schemeClr val="tx1"/>
                </a:solidFill>
                <a:effectLst/>
                <a:uFill>
                  <a:solidFill>
                    <a:srgbClr val="000000"/>
                  </a:solidFill>
                </a:uFill>
                <a:latin typeface="Calibri Light" panose="020F0302020204030204" pitchFamily="34" charset="0"/>
                <a:cs typeface="Calibri Light" panose="020F0302020204030204" pitchFamily="34" charset="0"/>
              </a:rPr>
              <a:t>Planets impact our lives by helping us learn about the substances in the universe</a:t>
            </a:r>
            <a:r>
              <a:rPr lang="en-US" sz="2400" dirty="0">
                <a:solidFill>
                  <a:schemeClr val="tx1"/>
                </a:solidFill>
                <a:uFill>
                  <a:solidFill>
                    <a:srgbClr val="000000"/>
                  </a:solidFill>
                </a:uFill>
                <a:latin typeface="Calibri Light" panose="020F0302020204030204" pitchFamily="34" charset="0"/>
                <a:cs typeface="Calibri Light" panose="020F0302020204030204" pitchFamily="34" charset="0"/>
              </a:rPr>
              <a:t> and the conditions necessary to support life. </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15356" y="2011148"/>
            <a:ext cx="7977116" cy="1200329"/>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Planets influence ocean tides through its gravitational pull. Additionally, the moon's phases and brightness at night can affect your activities and observations on Earth.</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6883" y="3331013"/>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Planets are </a:t>
            </a:r>
            <a:r>
              <a:rPr lang="en-US" sz="2400" dirty="0">
                <a:solidFill>
                  <a:schemeClr val="tx1"/>
                </a:solidFill>
                <a:latin typeface="Calibri Light" panose="020F0302020204030204" pitchFamily="34" charset="0"/>
                <a:cs typeface="Calibri Light" panose="020F0302020204030204" pitchFamily="34" charset="0"/>
              </a:rPr>
              <a:t>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11221"/>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66883" y="4293836"/>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Planets influence our daily lives by causing day and night. The moon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 planets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A5C09EAD-D120-09F6-71A8-A9E350BC59F3}"/>
              </a:ext>
            </a:extLst>
          </p:cNvPr>
          <p:cNvSpPr/>
          <p:nvPr/>
        </p:nvSpPr>
        <p:spPr>
          <a:xfrm>
            <a:off x="341985" y="5579587"/>
            <a:ext cx="8647614" cy="1200328"/>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33478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planets impact my life?</a:t>
            </a:r>
          </a:p>
        </p:txBody>
      </p:sp>
      <p:pic>
        <p:nvPicPr>
          <p:cNvPr id="3" name="Picture 2" descr="A planet with rings around it&#10;&#10;Description automatically generated">
            <a:extLst>
              <a:ext uri="{FF2B5EF4-FFF2-40B4-BE49-F238E27FC236}">
                <a16:creationId xmlns:a16="http://schemas.microsoft.com/office/drawing/2014/main" id="{AA16E5FD-0936-251F-1252-693B0498A73B}"/>
              </a:ext>
            </a:extLst>
          </p:cNvPr>
          <p:cNvPicPr>
            <a:picLocks noChangeAspect="1"/>
          </p:cNvPicPr>
          <p:nvPr/>
        </p:nvPicPr>
        <p:blipFill>
          <a:blip r:embed="rId3"/>
          <a:stretch>
            <a:fillRect/>
          </a:stretch>
        </p:blipFill>
        <p:spPr>
          <a:xfrm>
            <a:off x="6412869" y="1713574"/>
            <a:ext cx="2273794" cy="1806498"/>
          </a:xfrm>
          <a:prstGeom prst="rect">
            <a:avLst/>
          </a:prstGeom>
        </p:spPr>
      </p:pic>
      <p:sp>
        <p:nvSpPr>
          <p:cNvPr id="4" name="TextBox 3">
            <a:extLst>
              <a:ext uri="{FF2B5EF4-FFF2-40B4-BE49-F238E27FC236}">
                <a16:creationId xmlns:a16="http://schemas.microsoft.com/office/drawing/2014/main" id="{87D8916D-5BB3-33CF-8C91-3018A22A9675}"/>
              </a:ext>
            </a:extLst>
          </p:cNvPr>
          <p:cNvSpPr txBox="1"/>
          <p:nvPr/>
        </p:nvSpPr>
        <p:spPr>
          <a:xfrm>
            <a:off x="608782" y="1942430"/>
            <a:ext cx="2612847" cy="1255728"/>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5" name="TextBox 4">
            <a:extLst>
              <a:ext uri="{FF2B5EF4-FFF2-40B4-BE49-F238E27FC236}">
                <a16:creationId xmlns:a16="http://schemas.microsoft.com/office/drawing/2014/main" id="{21B97895-2849-1B66-64EC-207C78838867}"/>
              </a:ext>
            </a:extLst>
          </p:cNvPr>
          <p:cNvSpPr txBox="1"/>
          <p:nvPr/>
        </p:nvSpPr>
        <p:spPr>
          <a:xfrm>
            <a:off x="1147750" y="4374018"/>
            <a:ext cx="1990679"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Uranus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95A5A5B-11B1-9ACC-67F0-1ED15B62805C}"/>
              </a:ext>
            </a:extLst>
          </p:cNvPr>
          <p:cNvSpPr txBox="1"/>
          <p:nvPr/>
        </p:nvSpPr>
        <p:spPr>
          <a:xfrm>
            <a:off x="5651350" y="3825486"/>
            <a:ext cx="2993831" cy="1477328"/>
          </a:xfrm>
          <a:prstGeom prst="rect">
            <a:avLst/>
          </a:prstGeom>
          <a:noFill/>
        </p:spPr>
        <p:txBody>
          <a:bodyPr wrap="square">
            <a:spAutoFit/>
          </a:bodyPr>
          <a:lstStyle/>
          <a:p>
            <a:pPr algn="r"/>
            <a:r>
              <a:rPr lang="en-US" sz="1800" dirty="0">
                <a:solidFill>
                  <a:schemeClr val="tx1"/>
                </a:solidFill>
                <a:effectLst/>
                <a:uFill>
                  <a:solidFill>
                    <a:srgbClr val="000000"/>
                  </a:solidFill>
                </a:uFill>
                <a:latin typeface="Calibri Light" panose="020F0302020204030204" pitchFamily="34" charset="0"/>
                <a:cs typeface="Calibri Light" panose="020F0302020204030204" pitchFamily="34" charset="0"/>
              </a:rPr>
              <a:t>Planets impact our lives by helping us learn about the substances in the universe</a:t>
            </a:r>
            <a:r>
              <a:rPr lang="en-US" sz="1800" dirty="0">
                <a:solidFill>
                  <a:schemeClr val="tx1"/>
                </a:solidFill>
                <a:uFill>
                  <a:solidFill>
                    <a:srgbClr val="000000"/>
                  </a:solidFill>
                </a:uFill>
                <a:latin typeface="Calibri Light" panose="020F0302020204030204" pitchFamily="34" charset="0"/>
                <a:cs typeface="Calibri Light" panose="020F0302020204030204" pitchFamily="34" charset="0"/>
              </a:rPr>
              <a:t> and the conditions necessary to support life. </a:t>
            </a:r>
            <a:endParaRPr lang="en-US" sz="18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40745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0233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435;gdbff74d4ed_1_10" descr="Rewind">
            <a:extLst>
              <a:ext uri="{FF2B5EF4-FFF2-40B4-BE49-F238E27FC236}">
                <a16:creationId xmlns:a16="http://schemas.microsoft.com/office/drawing/2014/main" id="{93ACF789-B926-F9BD-99E3-1CC9FD790B6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28011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34"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lanets in space with planets and a ring of rings&#10;&#10;Description automatically generated">
            <a:extLst>
              <a:ext uri="{FF2B5EF4-FFF2-40B4-BE49-F238E27FC236}">
                <a16:creationId xmlns:a16="http://schemas.microsoft.com/office/drawing/2014/main" id="{27691B7C-5801-4065-BAC5-596CCF6F3F10}"/>
              </a:ext>
            </a:extLst>
          </p:cNvPr>
          <p:cNvPicPr>
            <a:picLocks noChangeAspect="1"/>
          </p:cNvPicPr>
          <p:nvPr/>
        </p:nvPicPr>
        <p:blipFill rotWithShape="1">
          <a:blip r:embed="rId3"/>
          <a:srcRect l="5983" r="12017"/>
          <a:stretch/>
        </p:blipFill>
        <p:spPr>
          <a:xfrm>
            <a:off x="20" y="10"/>
            <a:ext cx="9143980" cy="6857990"/>
          </a:xfrm>
          <a:prstGeom prst="rect">
            <a:avLst/>
          </a:prstGeom>
        </p:spPr>
      </p:pic>
      <p:sp useBgFill="1">
        <p:nvSpPr>
          <p:cNvPr id="136"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5059" y="633619"/>
            <a:ext cx="3209537"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053" y="116128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0" name="Rectangle 139">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1182" y="2113280"/>
            <a:ext cx="262661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9" name="Google Shape;129;p3"/>
          <p:cNvSpPr txBox="1"/>
          <p:nvPr/>
        </p:nvSpPr>
        <p:spPr>
          <a:xfrm>
            <a:off x="5600731" y="2241905"/>
            <a:ext cx="3007516" cy="3461331"/>
          </a:xfrm>
          <a:prstGeom prst="rect">
            <a:avLst/>
          </a:prstGeom>
        </p:spPr>
        <p:txBody>
          <a:bodyPr spcFirstLastPara="1" vert="horz" lIns="91440" tIns="45720" rIns="91440" bIns="45720" rtlCol="0" anchorCtr="0">
            <a:noAutofit/>
          </a:bodyPr>
          <a:lstStyle/>
          <a:p>
            <a:pPr>
              <a:lnSpc>
                <a:spcPct val="90000"/>
              </a:lnSpc>
              <a:spcBef>
                <a:spcPct val="0"/>
              </a:spcBef>
              <a:spcAft>
                <a:spcPts val="600"/>
              </a:spcAft>
              <a:buSzPts val="3000"/>
            </a:pPr>
            <a:r>
              <a:rPr lang="en-US" sz="3400" b="1"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a:t>
            </a:r>
            <a:r>
              <a:rPr lang="en-US" sz="3400" u="none" strike="noStrike" kern="1200" cap="none" dirty="0">
                <a:solidFill>
                  <a:schemeClr val="tx1"/>
                </a:solidFill>
                <a:latin typeface="Calibri" panose="020F0502020204030204" pitchFamily="34" charset="0"/>
                <a:ea typeface="+mn-ea"/>
                <a:cs typeface="Calibri" panose="020F0502020204030204" pitchFamily="34" charset="0"/>
                <a:sym typeface="Calibri"/>
              </a:rPr>
              <a:t>: What important role </a:t>
            </a:r>
            <a:r>
              <a:rPr lang="en-US" sz="3400" b="0" i="0" kern="1200" dirty="0">
                <a:solidFill>
                  <a:schemeClr val="tx1"/>
                </a:solidFill>
                <a:effectLst/>
                <a:latin typeface="Calibri" panose="020F0502020204030204" pitchFamily="34" charset="0"/>
                <a:ea typeface="+mn-ea"/>
                <a:cs typeface="Calibri" panose="020F0502020204030204" pitchFamily="34" charset="0"/>
              </a:rPr>
              <a:t>do planets play in maintaining order and balance in our solar system?</a:t>
            </a:r>
            <a:endParaRPr lang="en-US" sz="340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10103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1"/>
          <p:cNvSpPr txBox="1"/>
          <p:nvPr/>
        </p:nvSpPr>
        <p:spPr>
          <a:xfrm>
            <a:off x="1768509" y="111162"/>
            <a:ext cx="5607000" cy="954067"/>
          </a:xfrm>
          <a:prstGeom prst="rect">
            <a:avLst/>
          </a:prstGeom>
          <a:noFill/>
          <a:ln>
            <a:noFill/>
          </a:ln>
        </p:spPr>
        <p:txBody>
          <a:bodyPr spcFirstLastPara="1" wrap="square" lIns="91400" tIns="45700" rIns="91400" bIns="45700" anchor="t" anchorCtr="0">
            <a:spAutoFit/>
          </a:bodyPr>
          <a:lstStyle/>
          <a:p>
            <a:pPr>
              <a:buSzPts val="4200"/>
            </a:pPr>
            <a:r>
              <a:rPr lang="en-US" sz="5600">
                <a:solidFill>
                  <a:srgbClr val="FFC000"/>
                </a:solidFill>
                <a:latin typeface="Calibri"/>
                <a:ea typeface="Calibri"/>
                <a:cs typeface="Calibri"/>
                <a:sym typeface="Calibri"/>
              </a:rPr>
              <a:t>Simulation Activity</a:t>
            </a:r>
            <a:endParaRPr/>
          </a:p>
        </p:txBody>
      </p:sp>
      <p:sp>
        <p:nvSpPr>
          <p:cNvPr id="830" name="Google Shape;830;p61"/>
          <p:cNvSpPr txBox="1"/>
          <p:nvPr/>
        </p:nvSpPr>
        <p:spPr>
          <a:xfrm>
            <a:off x="2019758" y="1065229"/>
            <a:ext cx="5104484" cy="646290"/>
          </a:xfrm>
          <a:prstGeom prst="rect">
            <a:avLst/>
          </a:prstGeom>
          <a:noFill/>
          <a:ln>
            <a:noFill/>
          </a:ln>
        </p:spPr>
        <p:txBody>
          <a:bodyPr spcFirstLastPara="1" wrap="square" lIns="91400" tIns="45700" rIns="91400" bIns="45700" anchor="t" anchorCtr="0">
            <a:spAutoFit/>
          </a:bodyPr>
          <a:lstStyle/>
          <a:p>
            <a:pPr algn="ctr">
              <a:buSzPts val="2700"/>
            </a:pPr>
            <a:r>
              <a:rPr lang="en-US" sz="3600" u="sng" dirty="0">
                <a:solidFill>
                  <a:schemeClr val="hlink"/>
                </a:solidFill>
                <a:latin typeface="Calibri"/>
                <a:ea typeface="Calibri"/>
                <a:cs typeface="Calibri"/>
                <a:sym typeface="Calibri"/>
                <a:hlinkClick r:id="rId3"/>
              </a:rPr>
              <a:t>Model of our Solar System</a:t>
            </a:r>
            <a:endParaRPr sz="3600" dirty="0">
              <a:solidFill>
                <a:srgbClr val="0000FF"/>
              </a:solidFill>
              <a:latin typeface="Calibri"/>
              <a:ea typeface="Calibri"/>
              <a:cs typeface="Calibri"/>
              <a:sym typeface="Calibri"/>
            </a:endParaRPr>
          </a:p>
        </p:txBody>
      </p:sp>
      <p:pic>
        <p:nvPicPr>
          <p:cNvPr id="831" name="Google Shape;831;p6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32" name="Google Shape;832;p61"/>
          <p:cNvSpPr txBox="1"/>
          <p:nvPr/>
        </p:nvSpPr>
        <p:spPr>
          <a:xfrm>
            <a:off x="299506" y="2431551"/>
            <a:ext cx="2552400" cy="923289"/>
          </a:xfrm>
          <a:prstGeom prst="rect">
            <a:avLst/>
          </a:prstGeom>
          <a:noFill/>
          <a:ln>
            <a:noFill/>
          </a:ln>
        </p:spPr>
        <p:txBody>
          <a:bodyPr spcFirstLastPara="1" wrap="square" lIns="91400" tIns="45700" rIns="91400" bIns="45700" anchor="t" anchorCtr="0">
            <a:spAutoFit/>
          </a:bodyPr>
          <a:lstStyle/>
          <a:p>
            <a:pPr>
              <a:buSzPts val="1350"/>
            </a:pPr>
            <a:r>
              <a:rPr lang="en-US" sz="1800" i="1" dirty="0">
                <a:solidFill>
                  <a:schemeClr val="dk1"/>
                </a:solidFill>
                <a:latin typeface="Calibri"/>
                <a:ea typeface="Calibri"/>
                <a:cs typeface="Calibri"/>
                <a:sym typeface="Calibri"/>
              </a:rPr>
              <a:t>Click the link above for a simulation to explore our solar system. </a:t>
            </a:r>
            <a:endParaRPr dirty="0"/>
          </a:p>
        </p:txBody>
      </p:sp>
      <p:sp>
        <p:nvSpPr>
          <p:cNvPr id="833" name="Google Shape;833;p61"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3" name="Picture 2" descr="A screenshot of a video game&#10;&#10;Description automatically generated">
            <a:extLst>
              <a:ext uri="{FF2B5EF4-FFF2-40B4-BE49-F238E27FC236}">
                <a16:creationId xmlns:a16="http://schemas.microsoft.com/office/drawing/2014/main" id="{172D2B74-5430-A5B8-6F27-A934C5E5435E}"/>
              </a:ext>
            </a:extLst>
          </p:cNvPr>
          <p:cNvPicPr>
            <a:picLocks noChangeAspect="1"/>
          </p:cNvPicPr>
          <p:nvPr/>
        </p:nvPicPr>
        <p:blipFill>
          <a:blip r:embed="rId6"/>
          <a:stretch>
            <a:fillRect/>
          </a:stretch>
        </p:blipFill>
        <p:spPr>
          <a:xfrm>
            <a:off x="2996284" y="2019296"/>
            <a:ext cx="5796778" cy="380638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62"/>
          <p:cNvPicPr preferRelativeResize="0"/>
          <p:nvPr/>
        </p:nvPicPr>
        <p:blipFill rotWithShape="1">
          <a:blip r:embed="rId3">
            <a:alphaModFix/>
          </a:blip>
          <a:srcRect/>
          <a:stretch/>
        </p:blipFill>
        <p:spPr>
          <a:xfrm>
            <a:off x="1" y="0"/>
            <a:ext cx="9143067"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63" descr="IEP Translation – Communication from OSEP regarding the ..."/>
          <p:cNvPicPr preferRelativeResize="0"/>
          <p:nvPr/>
        </p:nvPicPr>
        <p:blipFill rotWithShape="1">
          <a:blip r:embed="rId3">
            <a:alphaModFix/>
          </a:blip>
          <a:srcRect/>
          <a:stretch/>
        </p:blipFill>
        <p:spPr>
          <a:xfrm>
            <a:off x="1782611" y="905274"/>
            <a:ext cx="5748348" cy="904495"/>
          </a:xfrm>
          <a:prstGeom prst="rect">
            <a:avLst/>
          </a:prstGeom>
          <a:noFill/>
          <a:ln>
            <a:noFill/>
          </a:ln>
        </p:spPr>
      </p:pic>
      <p:pic>
        <p:nvPicPr>
          <p:cNvPr id="846" name="Google Shape;846;p63" descr="United States Department of Education - Wikipedia"/>
          <p:cNvPicPr preferRelativeResize="0"/>
          <p:nvPr/>
        </p:nvPicPr>
        <p:blipFill rotWithShape="1">
          <a:blip r:embed="rId4">
            <a:alphaModFix/>
          </a:blip>
          <a:srcRect/>
          <a:stretch/>
        </p:blipFill>
        <p:spPr>
          <a:xfrm>
            <a:off x="3441844" y="1949759"/>
            <a:ext cx="2164459" cy="2067532"/>
          </a:xfrm>
          <a:prstGeom prst="rect">
            <a:avLst/>
          </a:prstGeom>
          <a:noFill/>
          <a:ln>
            <a:noFill/>
          </a:ln>
        </p:spPr>
      </p:pic>
      <p:pic>
        <p:nvPicPr>
          <p:cNvPr id="847" name="Google Shape;847;p63"/>
          <p:cNvPicPr preferRelativeResize="0"/>
          <p:nvPr/>
        </p:nvPicPr>
        <p:blipFill rotWithShape="1">
          <a:blip r:embed="rId5">
            <a:alphaModFix/>
          </a:blip>
          <a:srcRect/>
          <a:stretch/>
        </p:blipFill>
        <p:spPr>
          <a:xfrm>
            <a:off x="1017142" y="4236394"/>
            <a:ext cx="7555383" cy="1289764"/>
          </a:xfrm>
          <a:prstGeom prst="rect">
            <a:avLst/>
          </a:prstGeom>
          <a:noFill/>
          <a:ln>
            <a:noFill/>
          </a:ln>
        </p:spPr>
      </p:pic>
      <p:sp>
        <p:nvSpPr>
          <p:cNvPr id="848" name="Google Shape;848;p63"/>
          <p:cNvSpPr txBox="1"/>
          <p:nvPr/>
        </p:nvSpPr>
        <p:spPr>
          <a:xfrm>
            <a:off x="634671" y="180283"/>
            <a:ext cx="7874700" cy="584735"/>
          </a:xfrm>
          <a:prstGeom prst="rect">
            <a:avLst/>
          </a:prstGeom>
          <a:noFill/>
          <a:ln>
            <a:noFill/>
          </a:ln>
        </p:spPr>
        <p:txBody>
          <a:bodyPr spcFirstLastPara="1" wrap="square" lIns="91400" tIns="45700" rIns="91400" bIns="45700" anchor="t" anchorCtr="0">
            <a:spAutoFit/>
          </a:bodyPr>
          <a:lstStyle/>
          <a:p>
            <a:pPr algn="ctr">
              <a:buSzPts val="2400"/>
            </a:pPr>
            <a:r>
              <a:rPr lang="en-US" sz="3200">
                <a:latin typeface="Calibri"/>
                <a:ea typeface="Calibri"/>
                <a:cs typeface="Calibri"/>
                <a:sym typeface="Calibri"/>
              </a:rPr>
              <a:t>This Was Created With Resources From:</a:t>
            </a:r>
            <a:endParaRPr/>
          </a:p>
        </p:txBody>
      </p:sp>
      <p:sp>
        <p:nvSpPr>
          <p:cNvPr id="849" name="Google Shape;849;p63"/>
          <p:cNvSpPr txBox="1"/>
          <p:nvPr/>
        </p:nvSpPr>
        <p:spPr>
          <a:xfrm>
            <a:off x="903451" y="5526149"/>
            <a:ext cx="7337100" cy="1077650"/>
          </a:xfrm>
          <a:prstGeom prst="rect">
            <a:avLst/>
          </a:prstGeom>
          <a:noFill/>
          <a:ln>
            <a:noFill/>
          </a:ln>
        </p:spPr>
        <p:txBody>
          <a:bodyPr spcFirstLastPara="1" wrap="square" lIns="91400" tIns="91400" rIns="91400" bIns="91400" anchor="t" anchorCtr="0">
            <a:spAutoFit/>
          </a:bodyPr>
          <a:lstStyle/>
          <a:p>
            <a:pPr algn="ctr">
              <a:buSzPts val="1088"/>
            </a:pPr>
            <a:r>
              <a:rPr lang="en-US" sz="1451" b="1">
                <a:latin typeface="Calibri"/>
                <a:ea typeface="Calibri"/>
                <a:cs typeface="Calibri"/>
                <a:sym typeface="Calibri"/>
              </a:rPr>
              <a:t>Questions or Comments</a:t>
            </a:r>
            <a:endParaRPr sz="1500"/>
          </a:p>
          <a:p>
            <a:pPr algn="ctr">
              <a:buSzPts val="1088"/>
            </a:pPr>
            <a:endParaRPr sz="1451" b="1">
              <a:latin typeface="Calibri"/>
              <a:ea typeface="Calibri"/>
              <a:cs typeface="Calibri"/>
              <a:sym typeface="Calibri"/>
            </a:endParaRPr>
          </a:p>
          <a:p>
            <a:pPr algn="ctr">
              <a:buSzPts val="1088"/>
            </a:pPr>
            <a:r>
              <a:rPr lang="en-US" sz="1451">
                <a:latin typeface="Calibri"/>
                <a:ea typeface="Calibri"/>
                <a:cs typeface="Calibri"/>
                <a:sym typeface="Calibri"/>
              </a:rPr>
              <a:t> Michael Kennedy, Ph.D.          MKennedy@Virginia.edu </a:t>
            </a:r>
            <a:endParaRPr sz="1500"/>
          </a:p>
          <a:p>
            <a:pPr algn="ctr">
              <a:buSzPts val="1088"/>
            </a:pPr>
            <a:r>
              <a:rPr lang="en-US" sz="1451">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ets and stars in space&#10;&#10;Description automatically generated">
            <a:extLst>
              <a:ext uri="{FF2B5EF4-FFF2-40B4-BE49-F238E27FC236}">
                <a16:creationId xmlns:a16="http://schemas.microsoft.com/office/drawing/2014/main" id="{1166E30D-0D49-04E2-16CF-6C6CD28C272E}"/>
              </a:ext>
            </a:extLst>
          </p:cNvPr>
          <p:cNvPicPr>
            <a:picLocks noChangeAspect="1"/>
          </p:cNvPicPr>
          <p:nvPr/>
        </p:nvPicPr>
        <p:blipFill rotWithShape="1">
          <a:blip r:embed="rId3"/>
          <a:srcRect r="13668"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81;p5">
            <a:extLst>
              <a:ext uri="{FF2B5EF4-FFF2-40B4-BE49-F238E27FC236}">
                <a16:creationId xmlns:a16="http://schemas.microsoft.com/office/drawing/2014/main" id="{1FAE6B22-6C5F-2E2F-2C92-A6E52CB51154}"/>
              </a:ext>
            </a:extLst>
          </p:cNvPr>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C0C0C"/>
              </a:buClr>
              <a:buSzPts val="3000"/>
            </a:pPr>
            <a:r>
              <a:rPr lang="en-US" sz="3100" b="1" u="sng" strike="noStrike" kern="1200" cap="none">
                <a:solidFill>
                  <a:schemeClr val="tx1">
                    <a:lumMod val="85000"/>
                    <a:lumOff val="15000"/>
                  </a:schemeClr>
                </a:solidFill>
                <a:latin typeface="+mj-lt"/>
                <a:ea typeface="+mj-ea"/>
                <a:cs typeface="+mj-cs"/>
                <a:sym typeface="Calibri"/>
              </a:rPr>
              <a:t>Celestial</a:t>
            </a:r>
            <a:r>
              <a:rPr lang="en-US" sz="3100" u="none" strike="noStrike" kern="1200" cap="none">
                <a:solidFill>
                  <a:schemeClr val="tx1">
                    <a:lumMod val="85000"/>
                    <a:lumOff val="15000"/>
                  </a:schemeClr>
                </a:solidFill>
                <a:latin typeface="+mj-lt"/>
                <a:ea typeface="+mj-ea"/>
                <a:cs typeface="+mj-cs"/>
                <a:sym typeface="Calibri"/>
              </a:rPr>
              <a:t>: anything in outer space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Google Shape;182;p5" descr="Rewind">
            <a:extLst>
              <a:ext uri="{FF2B5EF4-FFF2-40B4-BE49-F238E27FC236}">
                <a16:creationId xmlns:a16="http://schemas.microsoft.com/office/drawing/2014/main" id="{FF74F7C1-6103-2562-DD92-03FD8AC5363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1478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5" name="TextBox 4">
            <a:extLst>
              <a:ext uri="{FF2B5EF4-FFF2-40B4-BE49-F238E27FC236}">
                <a16:creationId xmlns:a16="http://schemas.microsoft.com/office/drawing/2014/main" id="{428E49D2-E495-3543-D651-EF5269351B62}"/>
              </a:ext>
            </a:extLst>
          </p:cNvPr>
          <p:cNvSpPr txBox="1"/>
          <p:nvPr/>
        </p:nvSpPr>
        <p:spPr>
          <a:xfrm>
            <a:off x="424771" y="2251578"/>
            <a:ext cx="3083235" cy="3447832"/>
          </a:xfrm>
          <a:prstGeom prst="rect">
            <a:avLst/>
          </a:prstGeom>
        </p:spPr>
        <p:txBody>
          <a:bodyPr vert="horz" lIns="91440" tIns="45720" rIns="91440" bIns="45720" rtlCol="0" anchor="t">
            <a:normAutofit/>
          </a:bodyPr>
          <a:lstStyle/>
          <a:p>
            <a:pPr lvl="0">
              <a:lnSpc>
                <a:spcPct val="90000"/>
              </a:lnSpc>
              <a:spcBef>
                <a:spcPts val="0"/>
              </a:spcBef>
              <a:spcAft>
                <a:spcPts val="600"/>
              </a:spcAft>
            </a:pPr>
            <a:r>
              <a:rPr lang="en-US" sz="3600" b="1" i="0" u="sng" kern="1200" dirty="0">
                <a:solidFill>
                  <a:schemeClr val="tx1"/>
                </a:solidFill>
                <a:effectLst/>
                <a:latin typeface="Calibri" panose="020F0502020204030204" pitchFamily="34" charset="0"/>
                <a:ea typeface="+mn-ea"/>
                <a:cs typeface="Calibri" panose="020F0502020204030204" pitchFamily="34" charset="0"/>
              </a:rPr>
              <a:t>Sun</a:t>
            </a:r>
            <a:r>
              <a:rPr lang="en-US" sz="3600" b="0" i="0" kern="1200" dirty="0">
                <a:solidFill>
                  <a:schemeClr val="tx1"/>
                </a:solidFill>
                <a:effectLst/>
                <a:latin typeface="Calibri" panose="020F0502020204030204" pitchFamily="34" charset="0"/>
                <a:ea typeface="+mn-ea"/>
                <a:cs typeface="Calibri" panose="020F0502020204030204" pitchFamily="34" charset="0"/>
              </a:rPr>
              <a:t>: a hot, bright star that is the center of our solar system.</a:t>
            </a:r>
            <a:endParaRPr lang="en-US" sz="3600" kern="1200" dirty="0">
              <a:solidFill>
                <a:schemeClr val="tx1"/>
              </a:solidFill>
              <a:latin typeface="Calibri" panose="020F0502020204030204" pitchFamily="34" charset="0"/>
              <a:ea typeface="+mn-ea"/>
              <a:cs typeface="Calibri" panose="020F0502020204030204" pitchFamily="34" charset="0"/>
            </a:endParaRPr>
          </a:p>
        </p:txBody>
      </p:sp>
      <p:pic>
        <p:nvPicPr>
          <p:cNvPr id="7" name="Picture 6" descr="A sun with bright lights&#10;&#10;Description automatically generated">
            <a:extLst>
              <a:ext uri="{FF2B5EF4-FFF2-40B4-BE49-F238E27FC236}">
                <a16:creationId xmlns:a16="http://schemas.microsoft.com/office/drawing/2014/main" id="{2D84CDEB-83B3-3E68-2EBD-7642AA07B558}"/>
              </a:ext>
            </a:extLst>
          </p:cNvPr>
          <p:cNvPicPr>
            <a:picLocks noChangeAspect="1"/>
          </p:cNvPicPr>
          <p:nvPr/>
        </p:nvPicPr>
        <p:blipFill rotWithShape="1">
          <a:blip r:embed="rId3"/>
          <a:srcRect l="5016" r="3775" b="-1"/>
          <a:stretch/>
        </p:blipFill>
        <p:spPr>
          <a:xfrm>
            <a:off x="3740754" y="1167900"/>
            <a:ext cx="4792009" cy="4531510"/>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182;p5" descr="Rewind">
            <a:extLst>
              <a:ext uri="{FF2B5EF4-FFF2-40B4-BE49-F238E27FC236}">
                <a16:creationId xmlns:a16="http://schemas.microsoft.com/office/drawing/2014/main" id="{B012B3C7-479B-462C-23BF-1AFB76FDBD25}"/>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89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1"/>
        <p:cNvGrpSpPr/>
        <p:nvPr/>
      </p:nvGrpSpPr>
      <p:grpSpPr>
        <a:xfrm>
          <a:off x="0" y="0"/>
          <a:ext cx="0" cy="0"/>
          <a:chOff x="0" y="0"/>
          <a:chExt cx="0" cy="0"/>
        </a:xfrm>
      </p:grpSpPr>
      <p:sp>
        <p:nvSpPr>
          <p:cNvPr id="227" name="Rectangle 2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Google Shape;213;gdbff74d4ed_0_247" descr="dreamstime_xl_17597145.jpg"/>
          <p:cNvPicPr preferRelativeResize="0"/>
          <p:nvPr/>
        </p:nvPicPr>
        <p:blipFill rotWithShape="1">
          <a:blip r:embed="rId3">
            <a:alphaModFix amt="50000"/>
          </a:blip>
          <a:srcRect t="4183" b="7060"/>
          <a:stretch/>
        </p:blipFill>
        <p:spPr>
          <a:xfrm>
            <a:off x="20" y="1"/>
            <a:ext cx="9143980" cy="6857999"/>
          </a:xfrm>
          <a:prstGeom prst="rect">
            <a:avLst/>
          </a:prstGeom>
          <a:noFill/>
        </p:spPr>
      </p:pic>
      <p:sp>
        <p:nvSpPr>
          <p:cNvPr id="212" name="Google Shape;212;gdbff74d4ed_0_247"/>
          <p:cNvSpPr txBox="1">
            <a:spLocks noGrp="1"/>
          </p:cNvSpPr>
          <p:nvPr>
            <p:ph type="subTitle" idx="1"/>
          </p:nvPr>
        </p:nvSpPr>
        <p:spPr>
          <a:xfrm>
            <a:off x="1143000" y="4159404"/>
            <a:ext cx="6858000" cy="1098395"/>
          </a:xfrm>
          <a:prstGeom prst="rect">
            <a:avLst/>
          </a:prstGeom>
        </p:spPr>
        <p:txBody>
          <a:bodyPr spcFirstLastPara="1" lIns="91425" tIns="45700" rIns="91425" bIns="45700" anchorCtr="0">
            <a:noAutofit/>
          </a:bodyPr>
          <a:lstStyle/>
          <a:p>
            <a:pPr marL="0" lvl="0" indent="0" rtl="0">
              <a:lnSpc>
                <a:spcPct val="90000"/>
              </a:lnSpc>
              <a:spcBef>
                <a:spcPts val="0"/>
              </a:spcBef>
              <a:spcAft>
                <a:spcPts val="600"/>
              </a:spcAft>
              <a:buClr>
                <a:schemeClr val="dk1"/>
              </a:buClr>
              <a:buSzPts val="3200"/>
              <a:buNone/>
            </a:pPr>
            <a:r>
              <a:rPr lang="en-US" sz="4000" b="1" u="sng" dirty="0">
                <a:solidFill>
                  <a:srgbClr val="FFFFFF"/>
                </a:solidFill>
                <a:latin typeface="Calibri Light" panose="020F0302020204030204" pitchFamily="34" charset="0"/>
                <a:cs typeface="Calibri Light" panose="020F0302020204030204" pitchFamily="34" charset="0"/>
              </a:rPr>
              <a:t>Moon</a:t>
            </a:r>
            <a:r>
              <a:rPr lang="en-US" sz="4000" dirty="0">
                <a:solidFill>
                  <a:srgbClr val="FFFFFF"/>
                </a:solidFill>
                <a:latin typeface="Calibri Light" panose="020F0302020204030204" pitchFamily="34" charset="0"/>
                <a:cs typeface="Calibri Light" panose="020F0302020204030204" pitchFamily="34" charset="0"/>
              </a:rPr>
              <a:t>: a natural object that goes around a planet</a:t>
            </a: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5905</TotalTime>
  <Words>3682</Words>
  <Application>Microsoft Macintosh PowerPoint</Application>
  <PresentationFormat>On-screen Show (4:3)</PresentationFormat>
  <Paragraphs>388</Paragraphs>
  <Slides>69</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Calibri</vt:lpstr>
      <vt:lpstr>Calibri Light</vt:lpstr>
      <vt:lpstr>Futura</vt:lpstr>
      <vt:lpstr>Helvetica Light</vt:lpstr>
      <vt:lpstr>Helvetica Neue Light</vt:lpstr>
      <vt:lpstr>Inter</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Revolution: movement of a planet around the        .</vt:lpstr>
      <vt:lpstr>Revolution: movement of a planet around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 All moons are made up of the exact same materials and are the exact same size.</vt:lpstr>
      <vt:lpstr>True or False: All moons are made up of the exact same materials and are the exact same size.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85</cp:revision>
  <dcterms:created xsi:type="dcterms:W3CDTF">2017-06-12T17:49:47Z</dcterms:created>
  <dcterms:modified xsi:type="dcterms:W3CDTF">2024-03-08T16:38:50Z</dcterms:modified>
</cp:coreProperties>
</file>