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5"/>
  </p:notesMasterIdLst>
  <p:sldIdLst>
    <p:sldId id="490" r:id="rId2"/>
    <p:sldId id="257" r:id="rId3"/>
    <p:sldId id="258" r:id="rId4"/>
    <p:sldId id="259" r:id="rId5"/>
    <p:sldId id="260" r:id="rId6"/>
    <p:sldId id="264" r:id="rId7"/>
    <p:sldId id="491" r:id="rId8"/>
    <p:sldId id="265" r:id="rId9"/>
    <p:sldId id="266" r:id="rId10"/>
    <p:sldId id="267" r:id="rId11"/>
    <p:sldId id="268" r:id="rId12"/>
    <p:sldId id="269" r:id="rId13"/>
    <p:sldId id="263" r:id="rId14"/>
    <p:sldId id="270" r:id="rId15"/>
    <p:sldId id="271" r:id="rId16"/>
    <p:sldId id="272" r:id="rId17"/>
    <p:sldId id="492" r:id="rId18"/>
    <p:sldId id="273" r:id="rId19"/>
    <p:sldId id="261" r:id="rId20"/>
    <p:sldId id="262" r:id="rId21"/>
    <p:sldId id="274" r:id="rId22"/>
    <p:sldId id="275" r:id="rId23"/>
    <p:sldId id="276" r:id="rId24"/>
    <p:sldId id="277" r:id="rId25"/>
    <p:sldId id="278" r:id="rId26"/>
    <p:sldId id="493" r:id="rId27"/>
    <p:sldId id="279" r:id="rId28"/>
    <p:sldId id="494" r:id="rId29"/>
    <p:sldId id="281" r:id="rId30"/>
    <p:sldId id="282" r:id="rId31"/>
    <p:sldId id="283" r:id="rId32"/>
    <p:sldId id="284" r:id="rId33"/>
    <p:sldId id="285" r:id="rId34"/>
    <p:sldId id="478" r:id="rId35"/>
    <p:sldId id="286" r:id="rId36"/>
    <p:sldId id="287" r:id="rId37"/>
    <p:sldId id="288" r:id="rId38"/>
    <p:sldId id="289" r:id="rId39"/>
    <p:sldId id="290" r:id="rId40"/>
    <p:sldId id="291" r:id="rId41"/>
    <p:sldId id="489" r:id="rId42"/>
    <p:sldId id="296" r:id="rId43"/>
    <p:sldId id="377" r:id="rId44"/>
    <p:sldId id="298" r:id="rId45"/>
    <p:sldId id="299" r:id="rId46"/>
    <p:sldId id="433" r:id="rId47"/>
    <p:sldId id="482" r:id="rId48"/>
    <p:sldId id="481" r:id="rId49"/>
    <p:sldId id="405" r:id="rId50"/>
    <p:sldId id="483" r:id="rId51"/>
    <p:sldId id="484" r:id="rId52"/>
    <p:sldId id="411" r:id="rId53"/>
    <p:sldId id="485" r:id="rId54"/>
    <p:sldId id="486" r:id="rId55"/>
    <p:sldId id="455" r:id="rId56"/>
    <p:sldId id="487" r:id="rId57"/>
    <p:sldId id="488" r:id="rId58"/>
    <p:sldId id="479" r:id="rId59"/>
    <p:sldId id="480" r:id="rId60"/>
    <p:sldId id="378" r:id="rId61"/>
    <p:sldId id="315" r:id="rId62"/>
    <p:sldId id="316" r:id="rId63"/>
    <p:sldId id="317" r:id="rId6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0" roundtripDataSignature="AMtx7mj7MAyRoNNZG5/0ObeFaX490LqoY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A37405-65BD-EF91-325B-BCA64C72FC11}" name="jamie.rogan@gmail.com" initials="j" userId="9034ce29b5f2f630" providerId="Windows Live"/>
  <p188:author id="{0C56AD1E-6094-4C7E-0071-0EFBC7EB73B8}" name="Coleman, Olivia Fudge (rhz9xk)" initials="COF(" userId="S::rhz9xk@virginia.edu::9fe4b353-139b-41b7-b74e-e72ec09ec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p:restoredTop sz="71364"/>
  </p:normalViewPr>
  <p:slideViewPr>
    <p:cSldViewPr snapToGrid="0">
      <p:cViewPr varScale="1">
        <p:scale>
          <a:sx n="80" d="100"/>
          <a:sy n="80" d="100"/>
        </p:scale>
        <p:origin x="24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11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110" Type="http://customschemas.google.com/relationships/presentationmetadata" Target="metadata"/><Relationship Id="rId115"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8" name="Google Shape;12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is the 3</a:t>
            </a:r>
            <a:r>
              <a:rPr lang="en-US" baseline="30000"/>
              <a:t>rd</a:t>
            </a:r>
            <a:r>
              <a:rPr lang="en-US"/>
              <a:t> planet from the sun. It is one of the inner planets. Its surface has mountains, valleys, canyons, plains, and more. Most of the surface is water. </a:t>
            </a:r>
            <a:endParaRPr/>
          </a:p>
        </p:txBody>
      </p:sp>
      <p:sp>
        <p:nvSpPr>
          <p:cNvPr id="202" name="Google Shape;20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Clr>
                <a:schemeClr val="dk1"/>
              </a:buClr>
              <a:buSzPts val="3200"/>
              <a:buNone/>
            </a:pPr>
            <a:r>
              <a:rPr lang="en-US" sz="1200" b="1" u="sng" dirty="0">
                <a:solidFill>
                  <a:schemeClr val="bg1"/>
                </a:solidFill>
                <a:latin typeface="Calibri Light" panose="020F0302020204030204" pitchFamily="34" charset="0"/>
                <a:cs typeface="Calibri Light" panose="020F0302020204030204" pitchFamily="34" charset="0"/>
              </a:rPr>
              <a:t>Moon</a:t>
            </a:r>
            <a:r>
              <a:rPr lang="en-US" sz="1200" dirty="0">
                <a:solidFill>
                  <a:schemeClr val="bg1"/>
                </a:solidFill>
                <a:latin typeface="Calibri Light" panose="020F0302020204030204" pitchFamily="34" charset="0"/>
                <a:cs typeface="Calibri Light" panose="020F0302020204030204" pitchFamily="34" charset="0"/>
              </a:rPr>
              <a:t>: a natural object that goes around a planet</a:t>
            </a:r>
          </a:p>
          <a:p>
            <a:pPr marL="0" lvl="0" indent="0" algn="l" rtl="0">
              <a:lnSpc>
                <a:spcPct val="100000"/>
              </a:lnSpc>
              <a:spcBef>
                <a:spcPts val="0"/>
              </a:spcBef>
              <a:spcAft>
                <a:spcPts val="0"/>
              </a:spcAft>
              <a:buSzPts val="1400"/>
              <a:buNone/>
            </a:pPr>
            <a:endParaRPr dirty="0"/>
          </a:p>
        </p:txBody>
      </p:sp>
      <p:sp>
        <p:nvSpPr>
          <p:cNvPr id="210" name="Google Shape;210;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bff74d4e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dbff74d4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Bef>
                <a:spcPct val="0"/>
              </a:spcBef>
              <a:spcAft>
                <a:spcPts val="600"/>
              </a:spcAft>
              <a:buClr>
                <a:srgbClr val="0C0C0C"/>
              </a:buClr>
              <a:buSzPts val="2800"/>
            </a:pPr>
            <a:r>
              <a:rPr lang="en-US" sz="12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12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sp>
        <p:nvSpPr>
          <p:cNvPr id="218" name="Google Shape;218;gdbff74d4e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Rotation: </a:t>
            </a:r>
            <a:r>
              <a:rPr lang="en-US" b="0" i="0" dirty="0">
                <a:solidFill>
                  <a:srgbClr val="0D0D0D"/>
                </a:solidFill>
                <a:effectLst/>
                <a:latin typeface="Söhne"/>
              </a:rPr>
              <a:t>the spinning or turning of a celestial body around its own axis</a:t>
            </a: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Ensure students participate in this portion of the lesson. Provide plenty of opportunities to respond and engage with the content.</a:t>
            </a:r>
            <a:endParaRPr/>
          </a:p>
        </p:txBody>
      </p:sp>
      <p:sp>
        <p:nvSpPr>
          <p:cNvPr id="226" name="Google Shape;22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[A planet is a body or object in space that revolves around a star and has a spherical shape.]</a:t>
            </a:r>
            <a:endParaRPr/>
          </a:p>
        </p:txBody>
      </p:sp>
      <p:sp>
        <p:nvSpPr>
          <p:cNvPr id="232" name="Google Shape;23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00000"/>
              </a:buClr>
              <a:buSzPts val="3600"/>
            </a:pPr>
            <a:r>
              <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True or False: Earth is an outer planet. </a:t>
            </a:r>
            <a:endPar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[False]</a:t>
            </a:r>
            <a:endParaRPr dirty="0"/>
          </a:p>
        </p:txBody>
      </p:sp>
      <p:sp>
        <p:nvSpPr>
          <p:cNvPr id="240" name="Google Shape;24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00000"/>
              </a:buClr>
              <a:buSzPts val="3600"/>
            </a:pPr>
            <a:r>
              <a:rPr lang="en-US" sz="1200" b="1"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False</a:t>
            </a:r>
            <a:r>
              <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Earth is an INNER planet. </a:t>
            </a:r>
            <a:endParaRPr lang="en-US" sz="1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a:p>
            <a:pPr marL="0" lvl="0" indent="0" algn="l" rtl="0">
              <a:lnSpc>
                <a:spcPct val="100000"/>
              </a:lnSpc>
              <a:spcBef>
                <a:spcPts val="0"/>
              </a:spcBef>
              <a:spcAft>
                <a:spcPts val="0"/>
              </a:spcAft>
              <a:buSzPts val="1400"/>
              <a:buNone/>
            </a:pPr>
            <a:endParaRPr dirty="0"/>
          </a:p>
        </p:txBody>
      </p:sp>
      <p:sp>
        <p:nvSpPr>
          <p:cNvPr id="240" name="Google Shape;24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989197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bff74d4ed_0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dbff74d4ed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 moon? </a:t>
            </a:r>
            <a:endParaRPr dirty="0"/>
          </a:p>
          <a:p>
            <a:pPr marL="0" lvl="0" indent="0" algn="l" rtl="0">
              <a:lnSpc>
                <a:spcPct val="100000"/>
              </a:lnSpc>
              <a:spcBef>
                <a:spcPts val="0"/>
              </a:spcBef>
              <a:spcAft>
                <a:spcPts val="0"/>
              </a:spcAft>
              <a:buSzPts val="1400"/>
              <a:buNone/>
            </a:pPr>
            <a:endParaRPr b="0" dirty="0"/>
          </a:p>
          <a:p>
            <a:pPr marL="0" marR="0" lvl="0" indent="0" algn="l" rtl="0">
              <a:lnSpc>
                <a:spcPct val="100000"/>
              </a:lnSpc>
              <a:spcBef>
                <a:spcPts val="0"/>
              </a:spcBef>
              <a:spcAft>
                <a:spcPts val="0"/>
              </a:spcAft>
              <a:buClr>
                <a:schemeClr val="dk1"/>
              </a:buClr>
              <a:buSzPts val="1200"/>
              <a:buFont typeface="Calibri"/>
              <a:buNone/>
            </a:pPr>
            <a:r>
              <a:rPr lang="en-US" dirty="0"/>
              <a:t>[</a:t>
            </a:r>
            <a:r>
              <a:rPr lang="en-US" b="0" dirty="0"/>
              <a:t>A moon is a natural object that goes around a planet and reflects light from the sun.]</a:t>
            </a:r>
            <a:endParaRPr dirty="0"/>
          </a:p>
        </p:txBody>
      </p:sp>
      <p:sp>
        <p:nvSpPr>
          <p:cNvPr id="248" name="Google Shape;248;gdbff74d4ed_0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bff74d4ed_1_1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dbff74d4ed_1_1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lnSpc>
                <a:spcPct val="90000"/>
              </a:lnSpc>
              <a:spcBef>
                <a:spcPct val="0"/>
              </a:spcBef>
              <a:spcAft>
                <a:spcPts val="600"/>
              </a:spcAft>
              <a:buSzPts val="3600"/>
            </a:pPr>
            <a:r>
              <a:rPr lang="en-US" sz="1200" b="1" u="sng" kern="1200" dirty="0">
                <a:solidFill>
                  <a:schemeClr val="tx1"/>
                </a:solidFill>
                <a:latin typeface="Calibri Light" panose="020F0302020204030204" pitchFamily="34" charset="0"/>
                <a:ea typeface="+mj-ea"/>
                <a:cs typeface="Calibri Light" panose="020F0302020204030204" pitchFamily="34" charset="0"/>
                <a:sym typeface="Calibri"/>
              </a:rPr>
              <a:t>Rotation</a:t>
            </a:r>
            <a:r>
              <a:rPr lang="en-US" sz="1200" kern="1200" dirty="0">
                <a:solidFill>
                  <a:schemeClr val="tx1"/>
                </a:solidFill>
                <a:latin typeface="Calibri Light" panose="020F0302020204030204" pitchFamily="34" charset="0"/>
                <a:ea typeface="+mj-ea"/>
                <a:cs typeface="Calibri Light" panose="020F0302020204030204" pitchFamily="34" charset="0"/>
                <a:sym typeface="Calibri"/>
              </a:rPr>
              <a:t>: the </a:t>
            </a:r>
            <a:r>
              <a:rPr lang="en-US" sz="1200" b="1" u="sng" kern="1200" dirty="0">
                <a:solidFill>
                  <a:srgbClr val="FF0000"/>
                </a:solidFill>
                <a:latin typeface="Calibri Light" panose="020F0302020204030204" pitchFamily="34" charset="0"/>
                <a:ea typeface="+mj-ea"/>
                <a:cs typeface="Calibri Light" panose="020F0302020204030204" pitchFamily="34" charset="0"/>
                <a:sym typeface="Calibri"/>
              </a:rPr>
              <a:t>                  </a:t>
            </a:r>
            <a:r>
              <a:rPr lang="en-US" sz="1200" kern="1200" dirty="0">
                <a:solidFill>
                  <a:schemeClr val="tx1"/>
                </a:solidFill>
                <a:latin typeface="Calibri Light" panose="020F0302020204030204" pitchFamily="34" charset="0"/>
                <a:ea typeface="+mj-ea"/>
                <a:cs typeface="Calibri Light" panose="020F0302020204030204" pitchFamily="34" charset="0"/>
                <a:sym typeface="Calibri"/>
              </a:rPr>
              <a:t> of a celestial body around its own axis</a:t>
            </a:r>
            <a:endParaRPr lang="en-US" sz="12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149" name="Google Shape;149;gdbff74d4ed_1_1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the term, revolution.</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bff74d4ed_1_1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dbff74d4ed_1_1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lnSpc>
                <a:spcPct val="90000"/>
              </a:lnSpc>
              <a:spcBef>
                <a:spcPct val="0"/>
              </a:spcBef>
              <a:spcAft>
                <a:spcPts val="600"/>
              </a:spcAft>
              <a:buSzPts val="3600"/>
            </a:pPr>
            <a:r>
              <a:rPr lang="en-US" sz="1200" b="1" u="sng" kern="1200" dirty="0">
                <a:solidFill>
                  <a:schemeClr val="tx1"/>
                </a:solidFill>
                <a:latin typeface="Calibri Light" panose="020F0302020204030204" pitchFamily="34" charset="0"/>
                <a:ea typeface="+mj-ea"/>
                <a:cs typeface="Calibri Light" panose="020F0302020204030204" pitchFamily="34" charset="0"/>
                <a:sym typeface="Calibri"/>
              </a:rPr>
              <a:t>Rotation</a:t>
            </a:r>
            <a:r>
              <a:rPr lang="en-US" sz="1200" kern="1200" dirty="0">
                <a:solidFill>
                  <a:schemeClr val="tx1"/>
                </a:solidFill>
                <a:latin typeface="Calibri Light" panose="020F0302020204030204" pitchFamily="34" charset="0"/>
                <a:ea typeface="+mj-ea"/>
                <a:cs typeface="Calibri Light" panose="020F0302020204030204" pitchFamily="34" charset="0"/>
                <a:sym typeface="Calibri"/>
              </a:rPr>
              <a:t>: the </a:t>
            </a:r>
            <a:r>
              <a:rPr lang="en-US" sz="1200" b="1" u="sng" kern="1200" dirty="0">
                <a:solidFill>
                  <a:srgbClr val="FF0000"/>
                </a:solidFill>
                <a:latin typeface="Calibri Light" panose="020F0302020204030204" pitchFamily="34" charset="0"/>
                <a:ea typeface="+mj-ea"/>
                <a:cs typeface="Calibri Light" panose="020F0302020204030204" pitchFamily="34" charset="0"/>
                <a:sym typeface="Calibri"/>
              </a:rPr>
              <a:t>spinning</a:t>
            </a:r>
            <a:r>
              <a:rPr lang="en-US" sz="1200" kern="1200" dirty="0">
                <a:solidFill>
                  <a:schemeClr val="tx1"/>
                </a:solidFill>
                <a:latin typeface="Calibri Light" panose="020F0302020204030204" pitchFamily="34" charset="0"/>
                <a:ea typeface="+mj-ea"/>
                <a:cs typeface="Calibri Light" panose="020F0302020204030204" pitchFamily="34" charset="0"/>
                <a:sym typeface="Calibri"/>
              </a:rPr>
              <a:t> of a celestial body around its own axis</a:t>
            </a:r>
            <a:endParaRPr lang="en-US" sz="12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157" name="Google Shape;157;gdbff74d4ed_1_1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revolution.</a:t>
            </a:r>
            <a:endParaRPr/>
          </a:p>
        </p:txBody>
      </p:sp>
      <p:sp>
        <p:nvSpPr>
          <p:cNvPr id="256" name="Google Shape;25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sun.</a:t>
            </a:r>
            <a:endParaRPr b="0"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Feedback: When providing more formal definitions and explicit content, it is helpful to provide students with cues so that they can be prepared and know what to expect.</a:t>
            </a: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3" name="Google Shape;27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revolution?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revolution is the movement of planets around the sun.]</a:t>
            </a:r>
            <a:endParaRPr/>
          </a:p>
        </p:txBody>
      </p:sp>
      <p:sp>
        <p:nvSpPr>
          <p:cNvPr id="279" name="Google Shape;27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7" name="Google Shape;28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Revolution refers to the journey a planet takes as it travels in a path around the sun. Imagine the planet following a big, curved trail or orbit. During this journey, the planet completes one full circle around the sun.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8127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bff74d4ed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bff74d4ed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0" i="0" dirty="0">
                <a:solidFill>
                  <a:srgbClr val="0D0D0D"/>
                </a:solidFill>
                <a:effectLst/>
                <a:latin typeface="Söhne"/>
              </a:rPr>
              <a:t>Earth takes about 365 days to make a complete revolution, and this defines our year. </a:t>
            </a:r>
            <a:endParaRPr dirty="0"/>
          </a:p>
        </p:txBody>
      </p:sp>
      <p:sp>
        <p:nvSpPr>
          <p:cNvPr id="294" name="Google Shape;294;gdbff74d4ed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The revolution is what causes different seasons, as different parts of the planet receive varying amounts of sunlight during this orbit. It's like Earth is taking a giant trip around the sun, and this movement shapes the patterns we see in our days, nights, and seasons throughout the year</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1426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0" name="Google Shape;31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 planets move about the solar system?</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dbff74d4ed_1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dbff74d4ed_1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revolution?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revolution is the movement of planets around the sun.]</a:t>
            </a:r>
            <a:endParaRPr/>
          </a:p>
        </p:txBody>
      </p:sp>
      <p:sp>
        <p:nvSpPr>
          <p:cNvPr id="316" name="Google Shape;316;gdbff74d4ed_1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dbff74d4ed_1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dbff74d4ed_1_1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True/False: Jupiter revolves around the sun.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4" name="Google Shape;324;gdbff74d4ed_1_1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fc40ca81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fc40ca81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FF0000"/>
                </a:solidFill>
              </a:rPr>
              <a:t>True</a:t>
            </a:r>
            <a:r>
              <a:rPr lang="en-US" dirty="0"/>
              <a:t>/False: Jupiter revolves around the sun. All planets revolve around the sun. </a:t>
            </a:r>
            <a:endParaRPr dirty="0"/>
          </a:p>
          <a:p>
            <a:pPr marL="0" lvl="0" indent="0" algn="l" rtl="0">
              <a:spcBef>
                <a:spcPts val="0"/>
              </a:spcBef>
              <a:spcAft>
                <a:spcPts val="0"/>
              </a:spcAft>
              <a:buNone/>
            </a:pPr>
            <a:endParaRPr dirty="0"/>
          </a:p>
        </p:txBody>
      </p:sp>
      <p:sp>
        <p:nvSpPr>
          <p:cNvPr id="332" name="Google Shape;332;gdfc40ca812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bff74d4ed_1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bff74d4ed_1_2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long is the revolution of Earth around the sun?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[One year or about 365 days]</a:t>
            </a:r>
            <a:endParaRPr dirty="0"/>
          </a:p>
        </p:txBody>
      </p:sp>
      <p:sp>
        <p:nvSpPr>
          <p:cNvPr id="340" name="Google Shape;340;gdbff74d4ed_1_2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bff74d4ed_1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bff74d4ed_1_2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long is the revolution of Earth around the sun?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[One year or 365 days]</a:t>
            </a:r>
            <a:endParaRPr dirty="0"/>
          </a:p>
        </p:txBody>
      </p:sp>
      <p:sp>
        <p:nvSpPr>
          <p:cNvPr id="340" name="Google Shape;340;gdbff74d4ed_1_2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417326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bff74d4ed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bff74d4ed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revolution</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not only introduce an example of the term but also include images to go along with it, this is a great way to help students make connections.</a:t>
            </a:r>
            <a:endParaRPr/>
          </a:p>
        </p:txBody>
      </p:sp>
      <p:sp>
        <p:nvSpPr>
          <p:cNvPr id="348" name="Google Shape;348;gdbff74d4ed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bff74d4ed_1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bff74d4ed_1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gn="l">
              <a:lnSpc>
                <a:spcPct val="90000"/>
              </a:lnSpc>
              <a:spcBef>
                <a:spcPct val="0"/>
              </a:spcBef>
              <a:spcAft>
                <a:spcPts val="600"/>
              </a:spcAft>
            </a:pPr>
            <a:r>
              <a:rPr lang="en-US" sz="1200" kern="1200" dirty="0">
                <a:solidFill>
                  <a:srgbClr val="FFFFFF"/>
                </a:solidFill>
                <a:latin typeface="Calibri" panose="020F0502020204030204" pitchFamily="34" charset="0"/>
                <a:ea typeface="+mj-ea"/>
                <a:cs typeface="Calibri" panose="020F0502020204030204" pitchFamily="34" charset="0"/>
              </a:rPr>
              <a:t>Jupiter taking 11.9 years to go around the sun is an example of a revolution.</a:t>
            </a:r>
          </a:p>
        </p:txBody>
      </p:sp>
      <p:sp>
        <p:nvSpPr>
          <p:cNvPr id="355" name="Google Shape;355;gdbff74d4ed_1_2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bff74d4ed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bff74d4ed_1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lnSpc>
                <a:spcPct val="90000"/>
              </a:lnSpc>
              <a:spcBef>
                <a:spcPts val="0"/>
              </a:spcBef>
              <a:spcAft>
                <a:spcPts val="600"/>
              </a:spcAft>
            </a:pPr>
            <a:r>
              <a:rPr lang="en-US" sz="1200" kern="1200" dirty="0">
                <a:solidFill>
                  <a:schemeClr val="tx1"/>
                </a:solidFill>
                <a:latin typeface="Calibri" panose="020F0502020204030204" pitchFamily="34" charset="0"/>
                <a:ea typeface="+mn-ea"/>
                <a:cs typeface="Calibri" panose="020F0502020204030204" pitchFamily="34" charset="0"/>
              </a:rPr>
              <a:t>Another example of a revolution is Mercury taking 88 days to go around the sun.  It has the shortest revolution of all the planets.</a:t>
            </a:r>
          </a:p>
        </p:txBody>
      </p:sp>
      <p:sp>
        <p:nvSpPr>
          <p:cNvPr id="363" name="Google Shape;363;gdbff74d4ed_1_3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bff74d4ed_1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dbff74d4ed_1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revolution</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Take a moment to explicitly distinguish between the similarities of the non-examples and the vocabulary term you were covering today. This helped students resolve any misconceptions they may have.</a:t>
            </a:r>
            <a:endParaRPr/>
          </a:p>
        </p:txBody>
      </p:sp>
      <p:sp>
        <p:nvSpPr>
          <p:cNvPr id="371" name="Google Shape;371;gdbff74d4ed_1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dbff74d4ed_1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dbff74d4ed_1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A rotation is NOT an example of a revolution. Earth also spins on its axis. These turns are called rotations not revolutions.</a:t>
            </a:r>
          </a:p>
        </p:txBody>
      </p:sp>
      <p:sp>
        <p:nvSpPr>
          <p:cNvPr id="378" name="Google Shape;378;gdbff74d4ed_1_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bff74d4ed_1_1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dbff74d4ed_1_1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Let’s start with a quick demonstration. [Click the word “demonstration” in the slide to view the video]</a:t>
            </a:r>
            <a:endParaRPr dirty="0"/>
          </a:p>
        </p:txBody>
      </p:sp>
      <p:sp>
        <p:nvSpPr>
          <p:cNvPr id="134" name="Google Shape;134;gdbff74d4ed_1_1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bff74d4ed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dbff74d4ed_1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6" name="Google Shape;386;gdbff74d4ed_1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buSzPts val="2700"/>
            </a:pPr>
            <a:r>
              <a:rPr lang="en-US" sz="1200" dirty="0">
                <a:solidFill>
                  <a:schemeClr val="dk1"/>
                </a:solidFill>
                <a:latin typeface="Calibri"/>
                <a:ea typeface="Calibri"/>
                <a:cs typeface="Calibri"/>
                <a:sym typeface="Calibri"/>
              </a:rPr>
              <a:t>How is a rotation different from a revolution?</a:t>
            </a:r>
            <a:endParaRPr lang="en-US"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sz="1200" kern="1200" dirty="0">
                <a:solidFill>
                  <a:schemeClr val="tx1"/>
                </a:solidFill>
                <a:latin typeface="Calibri" panose="020F0502020204030204" pitchFamily="34" charset="0"/>
                <a:ea typeface="+mn-ea"/>
                <a:cs typeface="Calibri" panose="020F0502020204030204" pitchFamily="34" charset="0"/>
              </a:rPr>
              <a:t>Earth also spins on its axis. These turns are called rotations not revolutions. A Revolution is movement of a planet around the sun]</a:t>
            </a:r>
            <a:endParaRPr dirty="0"/>
          </a:p>
        </p:txBody>
      </p:sp>
      <p:sp>
        <p:nvSpPr>
          <p:cNvPr id="470" name="Google Shape;47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3863971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In science, the term revolution is the movement of a planet around the sun.</a:t>
            </a:r>
            <a:endParaRPr b="0"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715621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thermometer</a:t>
            </a:r>
            <a:r>
              <a:rPr lang="en-US">
                <a:solidFill>
                  <a:srgbClr val="242424"/>
                </a:solidFill>
              </a:rPr>
              <a:t>. </a:t>
            </a:r>
            <a:endParaRPr/>
          </a:p>
        </p:txBody>
      </p:sp>
      <p:sp>
        <p:nvSpPr>
          <p:cNvPr id="508" name="Google Shape;50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400" dirty="0"/>
              <a:t>To complete the Frayer model,</a:t>
            </a:r>
            <a:r>
              <a:rPr lang="en-US" sz="1400" dirty="0">
                <a:solidFill>
                  <a:srgbClr val="242424"/>
                </a:solidFill>
              </a:rPr>
              <a:t> we will choose from four choices the correct picture, definition, example, and response to the question, “</a:t>
            </a:r>
            <a:r>
              <a:rPr lang="en-US" sz="1400" i="1" dirty="0">
                <a:latin typeface="Calibri Light" panose="020F0302020204030204" pitchFamily="34" charset="0"/>
                <a:cs typeface="Calibri Light" panose="020F0302020204030204" pitchFamily="34" charset="0"/>
              </a:rPr>
              <a:t>How does earth’s revolution around the sun impact my life</a:t>
            </a:r>
            <a:r>
              <a:rPr lang="en-US" sz="1400" dirty="0">
                <a:solidFill>
                  <a:srgbClr val="242424"/>
                </a:solidFill>
              </a:rPr>
              <a:t>?”</a:t>
            </a:r>
            <a:r>
              <a:rPr lang="en-US" sz="1400" dirty="0">
                <a:solidFill>
                  <a:schemeClr val="dk1"/>
                </a:solidFill>
              </a:rPr>
              <a:t> </a:t>
            </a:r>
            <a:r>
              <a:rPr lang="en-US" sz="1400" dirty="0">
                <a:solidFill>
                  <a:srgbClr val="242424"/>
                </a:solidFill>
              </a:rPr>
              <a:t>Select the best response for each question </a:t>
            </a:r>
            <a:r>
              <a:rPr lang="en-US" sz="1400" dirty="0">
                <a:solidFill>
                  <a:schemeClr val="dk1"/>
                </a:solidFill>
              </a:rPr>
              <a:t>using the information you just learned. As </a:t>
            </a:r>
            <a:r>
              <a:rPr lang="en-US" sz="1400" dirty="0"/>
              <a:t>we </a:t>
            </a:r>
            <a:r>
              <a:rPr lang="en-US" sz="1400" dirty="0">
                <a:solidFill>
                  <a:schemeClr val="dk1"/>
                </a:solidFill>
              </a:rPr>
              <a:t>select responses, </a:t>
            </a:r>
            <a:r>
              <a:rPr lang="en-US" sz="1400" dirty="0"/>
              <a:t>we</a:t>
            </a:r>
            <a:r>
              <a:rPr lang="en-US" sz="1400" dirty="0">
                <a:solidFill>
                  <a:schemeClr val="dk1"/>
                </a:solidFill>
              </a:rPr>
              <a:t> will see how this model looks filled in for the term</a:t>
            </a:r>
            <a:r>
              <a:rPr lang="en-US" sz="1400" dirty="0"/>
              <a:t> a </a:t>
            </a:r>
            <a:r>
              <a:rPr lang="en-US" sz="1400" b="1" dirty="0"/>
              <a:t>revolution.</a:t>
            </a:r>
            <a:endParaRPr sz="14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Click on the one correct picture of </a:t>
            </a:r>
            <a:r>
              <a:rPr lang="en-US" sz="1200" b="1" dirty="0">
                <a:solidFill>
                  <a:schemeClr val="dk1"/>
                </a:solidFill>
                <a:latin typeface="Calibri"/>
                <a:ea typeface="Calibri"/>
                <a:cs typeface="Calibri"/>
                <a:sym typeface="Calibri"/>
              </a:rPr>
              <a:t>a Revolution </a:t>
            </a:r>
            <a:r>
              <a:rPr lang="en-US" sz="1200" dirty="0">
                <a:solidFill>
                  <a:schemeClr val="dk1"/>
                </a:solidFill>
                <a:latin typeface="Calibri"/>
                <a:ea typeface="Calibri"/>
                <a:cs typeface="Calibri"/>
                <a:sym typeface="Calibri"/>
              </a:rPr>
              <a:t>from these four choices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2156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This is a picture of a revolution; it is the earth completing a revolution around the sun.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8698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dirty="0">
                <a:solidFill>
                  <a:schemeClr val="dk1"/>
                </a:solidFill>
              </a:rPr>
              <a:t>Here is the Frayer Model filled in with a picture of the Earth’s </a:t>
            </a:r>
            <a:r>
              <a:rPr lang="en-US" sz="1400" b="1" dirty="0">
                <a:solidFill>
                  <a:schemeClr val="dk1"/>
                </a:solidFill>
              </a:rPr>
              <a:t>revolution </a:t>
            </a:r>
            <a:r>
              <a:rPr lang="en-US" sz="1400" b="0" dirty="0">
                <a:solidFill>
                  <a:schemeClr val="dk1"/>
                </a:solidFill>
              </a:rPr>
              <a:t>around the sun</a:t>
            </a:r>
            <a:r>
              <a:rPr lang="en-US" sz="1400" dirty="0">
                <a:solidFill>
                  <a:schemeClr val="dk1"/>
                </a:solidFill>
              </a:rPr>
              <a:t>.</a:t>
            </a:r>
            <a:endParaRPr lang="en-US" sz="1200" dirty="0"/>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49757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Choose the correct definition of </a:t>
            </a:r>
            <a:r>
              <a:rPr lang="en-US" sz="1200" b="1" dirty="0">
                <a:solidFill>
                  <a:schemeClr val="dk1"/>
                </a:solidFill>
                <a:latin typeface="Calibri"/>
                <a:ea typeface="Calibri"/>
                <a:cs typeface="Calibri"/>
                <a:sym typeface="Calibri"/>
              </a:rPr>
              <a:t>Revolution</a:t>
            </a:r>
            <a:r>
              <a:rPr lang="en-US" sz="1200" dirty="0">
                <a:solidFill>
                  <a:schemeClr val="dk1"/>
                </a:solidFill>
                <a:latin typeface="Calibri"/>
                <a:ea typeface="Calibri"/>
                <a:cs typeface="Calibri"/>
                <a:sym typeface="Calibri"/>
              </a:rPr>
              <a:t> from these four choices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362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bff74d4ed_1_1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bff74d4ed_1_1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By providing a lot of opportunities to respond throughout demonstration you helped ensured that your students are grasping this new content.</a:t>
            </a:r>
            <a:endParaRPr/>
          </a:p>
        </p:txBody>
      </p:sp>
      <p:sp>
        <p:nvSpPr>
          <p:cNvPr id="143" name="Google Shape;143;gdbff74d4ed_1_1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You are correct! A revolution is the movement of a planet around the sun.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337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400" dirty="0">
                <a:solidFill>
                  <a:schemeClr val="dk1"/>
                </a:solidFill>
              </a:rPr>
              <a:t>Here is the Frayer Model with a picture and the definition filled in for </a:t>
            </a:r>
            <a:r>
              <a:rPr lang="en-US" sz="1400" b="1" dirty="0">
                <a:solidFill>
                  <a:schemeClr val="dk1"/>
                </a:solidFill>
              </a:rPr>
              <a:t>revolution</a:t>
            </a:r>
            <a:r>
              <a:rPr lang="en-US" sz="1400" dirty="0">
                <a:solidFill>
                  <a:schemeClr val="dk1"/>
                </a:solidFill>
              </a:rPr>
              <a:t>: </a:t>
            </a:r>
            <a:r>
              <a:rPr lang="en-US" sz="1200" dirty="0">
                <a:latin typeface="Calibri Light" panose="020F0302020204030204" pitchFamily="34" charset="0"/>
                <a:cs typeface="Calibri Light" panose="020F0302020204030204" pitchFamily="34" charset="0"/>
              </a:rPr>
              <a:t>The movement of a planet around the sun</a:t>
            </a:r>
            <a:endParaRPr lang="en-US" sz="1200" u="none" strike="noStrike" dirty="0">
              <a:solidFill>
                <a:srgbClr val="000000"/>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a:p>
            <a:pPr marL="0" lvl="0" indent="0" algn="l" rtl="0">
              <a:lnSpc>
                <a:spcPct val="100000"/>
              </a:lnSpc>
              <a:spcBef>
                <a:spcPts val="0"/>
              </a:spcBef>
              <a:spcAft>
                <a:spcPts val="0"/>
              </a:spcAft>
              <a:buClr>
                <a:schemeClr val="dk1"/>
              </a:buClr>
              <a:buSzPts val="1400"/>
              <a:buFont typeface="Arial"/>
              <a:buNone/>
            </a:pPr>
            <a:endParaRPr lang="en-US" sz="1200" dirty="0"/>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7681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correct example of </a:t>
            </a:r>
            <a:r>
              <a:rPr lang="en-US" sz="1200" b="1" dirty="0">
                <a:solidFill>
                  <a:schemeClr val="dk1"/>
                </a:solidFill>
                <a:latin typeface="Calibri"/>
                <a:ea typeface="Calibri"/>
                <a:cs typeface="Calibri"/>
                <a:sym typeface="Calibri"/>
              </a:rPr>
              <a:t>a Revolution </a:t>
            </a:r>
            <a:r>
              <a:rPr lang="en-US" sz="1200" dirty="0">
                <a:solidFill>
                  <a:schemeClr val="dk1"/>
                </a:solidFill>
                <a:latin typeface="Calibri"/>
                <a:ea typeface="Calibri"/>
                <a:cs typeface="Calibri"/>
                <a:sym typeface="Calibri"/>
              </a:rPr>
              <a:t>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005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You are correct! An example of a revolution is Jupiter taking 11.9 years to go around the sun.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3071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dirty="0">
                <a:solidFill>
                  <a:schemeClr val="dk1"/>
                </a:solidFill>
              </a:rPr>
              <a:t>Here is the Frayer Model with a picture, definition, and an example of </a:t>
            </a:r>
            <a:r>
              <a:rPr lang="en-US" sz="1400" b="1" dirty="0">
                <a:solidFill>
                  <a:schemeClr val="dk1"/>
                </a:solidFill>
              </a:rPr>
              <a:t>revolution</a:t>
            </a:r>
            <a:r>
              <a:rPr lang="en-US" sz="1400" dirty="0">
                <a:solidFill>
                  <a:schemeClr val="dk1"/>
                </a:solidFill>
              </a:rPr>
              <a:t>: </a:t>
            </a:r>
            <a:r>
              <a:rPr lang="en-US" sz="1400" dirty="0">
                <a:solidFill>
                  <a:srgbClr val="374151"/>
                </a:solidFill>
                <a:latin typeface="Calibri Light" panose="020F0302020204030204" pitchFamily="34" charset="0"/>
                <a:cs typeface="Calibri Light" panose="020F0302020204030204" pitchFamily="34" charset="0"/>
              </a:rPr>
              <a:t>Jupiter taking 11.9 years to go around the sun</a:t>
            </a:r>
            <a:endParaRPr lang="en-US" sz="1400" dirty="0">
              <a:latin typeface="Calibri Light" panose="020F0302020204030204" pitchFamily="34" charset="0"/>
              <a:cs typeface="Calibri Light" panose="020F0302020204030204" pitchFamily="34" charset="0"/>
            </a:endParaRPr>
          </a:p>
          <a:p>
            <a:pPr marL="0" lvl="0" indent="0" algn="l" rtl="0">
              <a:lnSpc>
                <a:spcPct val="100000"/>
              </a:lnSpc>
              <a:spcBef>
                <a:spcPts val="0"/>
              </a:spcBef>
              <a:spcAft>
                <a:spcPts val="0"/>
              </a:spcAft>
              <a:buSzPts val="1400"/>
              <a:buNone/>
            </a:pPr>
            <a:endParaRPr lang="en-US" sz="14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44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one correct response for “how does Earth’s revolution around the sub impact my life?” 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9358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a:t>
            </a:r>
            <a:r>
              <a:rPr lang="en-US" sz="12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a:t>
            </a:r>
            <a:r>
              <a:rPr lang="en-US" sz="1200" dirty="0">
                <a:solidFill>
                  <a:schemeClr val="tx1"/>
                </a:solidFill>
                <a:latin typeface="Calibri Light" panose="020F0302020204030204" pitchFamily="34" charset="0"/>
                <a:cs typeface="Calibri Light" panose="020F0302020204030204" pitchFamily="34" charset="0"/>
              </a:rPr>
              <a:t> </a:t>
            </a:r>
            <a:r>
              <a:rPr lang="en-US" sz="1200" dirty="0">
                <a:solidFill>
                  <a:schemeClr val="tx1"/>
                </a:solidFill>
                <a:effectLst/>
                <a:latin typeface="Calibri Light" panose="020F0302020204030204" pitchFamily="34" charset="0"/>
                <a:cs typeface="Calibri Light" panose="020F0302020204030204" pitchFamily="34" charset="0"/>
              </a:rPr>
              <a:t>affects my life by determining the seasons, the weather, and the length of the day and night.</a:t>
            </a:r>
            <a:endParaRPr lang="en-US" sz="1200" dirty="0">
              <a:solidFill>
                <a:schemeClr val="tx1"/>
              </a:solidFill>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3790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400" dirty="0">
                <a:solidFill>
                  <a:schemeClr val="dk1"/>
                </a:solidFill>
              </a:rPr>
              <a:t>Here is the Frayer Model with a picture, definition, example, and a correct response to “</a:t>
            </a:r>
            <a:r>
              <a:rPr lang="en-US" sz="1400" i="1" dirty="0">
                <a:latin typeface="Calibri Light" panose="020F0302020204030204" pitchFamily="34" charset="0"/>
                <a:cs typeface="Calibri Light" panose="020F0302020204030204" pitchFamily="34" charset="0"/>
              </a:rPr>
              <a:t>How does earth’s revolution around the sun impact my life</a:t>
            </a:r>
            <a:r>
              <a:rPr lang="en-US" sz="1400" dirty="0">
                <a:solidFill>
                  <a:schemeClr val="dk1"/>
                </a:solidFill>
              </a:rPr>
              <a:t>?”: </a:t>
            </a:r>
            <a:r>
              <a:rPr lang="en-US" sz="1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a:t>
            </a:r>
            <a:r>
              <a:rPr lang="en-US" sz="1400" dirty="0">
                <a:solidFill>
                  <a:schemeClr val="tx1"/>
                </a:solidFill>
                <a:latin typeface="Calibri Light" panose="020F0302020204030204" pitchFamily="34" charset="0"/>
                <a:cs typeface="Calibri Light" panose="020F0302020204030204" pitchFamily="34" charset="0"/>
              </a:rPr>
              <a:t> </a:t>
            </a:r>
            <a:r>
              <a:rPr lang="en-US" sz="1400" dirty="0">
                <a:solidFill>
                  <a:schemeClr val="tx1"/>
                </a:solidFill>
                <a:effectLst/>
                <a:latin typeface="Calibri Light" panose="020F0302020204030204" pitchFamily="34" charset="0"/>
                <a:cs typeface="Calibri Light" panose="020F0302020204030204" pitchFamily="34" charset="0"/>
              </a:rPr>
              <a:t>affects my life by determining the seasons, the weather, and the length of the day and night.</a:t>
            </a:r>
            <a:endParaRPr lang="en-US" sz="1400" dirty="0">
              <a:solidFill>
                <a:schemeClr val="tx1"/>
              </a:solidFill>
              <a:latin typeface="Calibri Light" panose="020F0302020204030204" pitchFamily="34" charset="0"/>
              <a:cs typeface="Calibri Light" panose="020F0302020204030204" pitchFamily="34" charset="0"/>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41502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15544765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In science, the term revolution is the movement of a planet around the sun.</a:t>
            </a:r>
            <a:endParaRPr b="0"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1684435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173" name="Google Shape;17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Explicit cue to revisit the big question at the end of the lesson:  </a:t>
            </a:r>
            <a:r>
              <a:rPr lang="en-US" b="0" dirty="0"/>
              <a:t>Okay everyone. Now that we’ve learned the term, let’s reflect once more on our big question.  Was there anything that we predicted earlier that was correct or incorrect? Do you have any new hypotheses to share?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2701066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Click the link above for a simulation to explore our solar system.</a:t>
            </a:r>
            <a:endParaRPr dirty="0"/>
          </a:p>
          <a:p>
            <a:pPr marL="0" marR="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400"/>
              <a:buNone/>
            </a:pPr>
            <a:endParaRPr dirty="0"/>
          </a:p>
        </p:txBody>
      </p:sp>
      <p:sp>
        <p:nvSpPr>
          <p:cNvPr id="827" name="Google Shape;82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38" name="Google Shape;83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Celestial: </a:t>
            </a:r>
            <a:r>
              <a:rPr lang="en-US" b="0" i="0" dirty="0">
                <a:solidFill>
                  <a:srgbClr val="0D0D0D"/>
                </a:solidFill>
                <a:effectLst/>
                <a:latin typeface="Söhne"/>
              </a:rPr>
              <a:t>anything in outer space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09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3000"/>
            </a:pPr>
            <a:r>
              <a:rPr lang="en-US" sz="1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1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Definitions don't always make a lot of sense for students, so the use of clear language is an important strategy.</a:t>
            </a:r>
            <a:endParaRPr dirty="0"/>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solar system has 8 planets that go around the sun. Mercury, Venus, Earth, Mars, Jupiter, Saturn, Uranus, Neptune</a:t>
            </a:r>
            <a:endParaRPr dirty="0"/>
          </a:p>
        </p:txBody>
      </p:sp>
      <p:sp>
        <p:nvSpPr>
          <p:cNvPr id="187" name="Google Shape;18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l64YwNl1wr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l64YwNl1wr0&amp;ab_channel=CrashCourseKidsCrashCourseKids" TargetMode="Externa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slide" Target="slide57.xml"/><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hyperlink" Target="https://www.solarsystemscope.co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1"/>
          <p:cNvGrpSpPr/>
          <p:nvPr/>
        </p:nvGrpSpPr>
        <p:grpSpPr>
          <a:xfrm>
            <a:off x="1325593" y="297175"/>
            <a:ext cx="6456691" cy="6404395"/>
            <a:chOff x="814636" y="0"/>
            <a:chExt cx="5828917" cy="6404394"/>
          </a:xfrm>
        </p:grpSpPr>
        <p:sp>
          <p:nvSpPr>
            <p:cNvPr id="131" name="Google Shape;131;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2" name="Google Shape;132;p1"/>
            <p:cNvSpPr txBox="1"/>
            <p:nvPr/>
          </p:nvSpPr>
          <p:spPr>
            <a:xfrm>
              <a:off x="1661623" y="68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“Big Idea” Question</a:t>
              </a:r>
              <a:endParaRPr/>
            </a:p>
          </p:txBody>
        </p:sp>
        <p:sp>
          <p:nvSpPr>
            <p:cNvPr id="133" name="Google Shape;133;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4" name="Google Shape;134;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5" name="Google Shape;135;p1"/>
            <p:cNvSpPr txBox="1"/>
            <p:nvPr/>
          </p:nvSpPr>
          <p:spPr>
            <a:xfrm>
              <a:off x="1661623" y="938929"/>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Review Concepts</a:t>
              </a:r>
              <a:endParaRPr/>
            </a:p>
          </p:txBody>
        </p:sp>
        <p:sp>
          <p:nvSpPr>
            <p:cNvPr id="136" name="Google Shape;136;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7" name="Google Shape;137;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8" name="Google Shape;138;p1"/>
            <p:cNvSpPr txBox="1"/>
            <p:nvPr/>
          </p:nvSpPr>
          <p:spPr>
            <a:xfrm>
              <a:off x="1661623" y="1877172"/>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Check-In Questions</a:t>
              </a:r>
              <a:endParaRPr/>
            </a:p>
          </p:txBody>
        </p:sp>
        <p:sp>
          <p:nvSpPr>
            <p:cNvPr id="139" name="Google Shape;139;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0" name="Google Shape;140;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1" name="Google Shape;141;p1"/>
            <p:cNvSpPr txBox="1"/>
            <p:nvPr/>
          </p:nvSpPr>
          <p:spPr>
            <a:xfrm>
              <a:off x="1661623" y="281541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Teacher Engagement</a:t>
              </a:r>
              <a:endParaRPr/>
            </a:p>
          </p:txBody>
        </p:sp>
        <p:sp>
          <p:nvSpPr>
            <p:cNvPr id="142" name="Google Shape;142;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3" name="Google Shape;143;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4" name="Google Shape;144;p1"/>
            <p:cNvSpPr txBox="1"/>
            <p:nvPr/>
          </p:nvSpPr>
          <p:spPr>
            <a:xfrm>
              <a:off x="1873753" y="3753671"/>
              <a:ext cx="4769700" cy="1619100"/>
            </a:xfrm>
            <a:prstGeom prst="rect">
              <a:avLst/>
            </a:prstGeom>
            <a:noFill/>
            <a:ln>
              <a:noFill/>
            </a:ln>
          </p:spPr>
          <p:txBody>
            <a:bodyPr spcFirstLastPara="1" wrap="square" lIns="318600" tIns="106667" rIns="199100" bIns="106667" anchor="t" anchorCtr="0">
              <a:noAutofit/>
            </a:bodyPr>
            <a:lstStyle/>
            <a:p>
              <a:pPr algn="ctr">
                <a:lnSpc>
                  <a:spcPct val="90000"/>
                </a:lnSpc>
                <a:buSzPts val="2100"/>
              </a:pPr>
              <a:r>
                <a:rPr lang="en-US" sz="2800">
                  <a:solidFill>
                    <a:srgbClr val="FFFFFF"/>
                  </a:solidFill>
                  <a:latin typeface="Calibri"/>
                  <a:ea typeface="Calibri"/>
                  <a:cs typeface="Calibri"/>
                  <a:sym typeface="Calibri"/>
                </a:rPr>
                <a:t>Vocabulary</a:t>
              </a:r>
              <a:endParaRPr/>
            </a:p>
            <a:p>
              <a:pPr marL="171446" lvl="1" indent="-171446">
                <a:lnSpc>
                  <a:spcPct val="90000"/>
                </a:lnSpc>
                <a:spcBef>
                  <a:spcPts val="980"/>
                </a:spcBef>
                <a:buClr>
                  <a:srgbClr val="FFFFFF"/>
                </a:buClr>
                <a:buSzPts val="1800"/>
                <a:buFont typeface="Calibri"/>
                <a:buChar char="•"/>
              </a:pPr>
              <a:r>
                <a:rPr lang="en-US" sz="1800">
                  <a:solidFill>
                    <a:srgbClr val="FFFFFF"/>
                  </a:solidFill>
                  <a:latin typeface="Calibri"/>
                  <a:ea typeface="Calibri"/>
                  <a:cs typeface="Calibri"/>
                  <a:sym typeface="Calibri"/>
                </a:rPr>
                <a:t>Student-Friendly Definition</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Examples &amp; Non-Examples</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Frayer Model</a:t>
              </a:r>
              <a:endParaRPr/>
            </a:p>
          </p:txBody>
        </p:sp>
        <p:sp>
          <p:nvSpPr>
            <p:cNvPr id="145" name="Google Shape;145;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6" name="Google Shape;146;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7" name="Google Shape;147;p1"/>
            <p:cNvSpPr txBox="1"/>
            <p:nvPr/>
          </p:nvSpPr>
          <p:spPr>
            <a:xfrm>
              <a:off x="1661628" y="5540394"/>
              <a:ext cx="4981800" cy="864000"/>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Simulation/Activity</a:t>
              </a:r>
              <a:endParaRPr/>
            </a:p>
          </p:txBody>
        </p:sp>
        <p:sp>
          <p:nvSpPr>
            <p:cNvPr id="148" name="Google Shape;148;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00" tIns="91400" rIns="91400" bIns="91400" anchor="ctr" anchorCtr="0">
              <a:noAutofit/>
            </a:bodyPr>
            <a:lstStyle/>
            <a:p>
              <a:pPr>
                <a:buSzPts val="1050"/>
              </a:pPr>
              <a:endParaRPr/>
            </a:p>
          </p:txBody>
        </p:sp>
      </p:grpSp>
      <p:pic>
        <p:nvPicPr>
          <p:cNvPr id="149" name="Google Shape;149;p1" descr="Comment Like"/>
          <p:cNvPicPr preferRelativeResize="0"/>
          <p:nvPr/>
        </p:nvPicPr>
        <p:blipFill rotWithShape="1">
          <a:blip r:embed="rId9">
            <a:alphaModFix/>
          </a:blip>
          <a:srcRect/>
          <a:stretch/>
        </p:blipFill>
        <p:spPr>
          <a:xfrm>
            <a:off x="5786601" y="4959805"/>
            <a:ext cx="385108" cy="347619"/>
          </a:xfrm>
          <a:prstGeom prst="rect">
            <a:avLst/>
          </a:prstGeom>
          <a:noFill/>
          <a:ln>
            <a:noFill/>
          </a:ln>
        </p:spPr>
      </p:pic>
      <p:pic>
        <p:nvPicPr>
          <p:cNvPr id="150" name="Google Shape;150;p1" descr="Comment Dislike"/>
          <p:cNvPicPr preferRelativeResize="0"/>
          <p:nvPr/>
        </p:nvPicPr>
        <p:blipFill rotWithShape="1">
          <a:blip r:embed="rId10">
            <a:alphaModFix/>
          </a:blip>
          <a:srcRect/>
          <a:stretch/>
        </p:blipFill>
        <p:spPr>
          <a:xfrm>
            <a:off x="6140138" y="4959805"/>
            <a:ext cx="385108" cy="347619"/>
          </a:xfrm>
          <a:prstGeom prst="rect">
            <a:avLst/>
          </a:prstGeom>
          <a:noFill/>
          <a:ln>
            <a:noFill/>
          </a:ln>
        </p:spPr>
      </p:pic>
      <p:pic>
        <p:nvPicPr>
          <p:cNvPr id="151" name="Google Shape;151;p1" descr="Blog"/>
          <p:cNvPicPr preferRelativeResize="0"/>
          <p:nvPr/>
        </p:nvPicPr>
        <p:blipFill rotWithShape="1">
          <a:blip r:embed="rId11">
            <a:alphaModFix/>
          </a:blip>
          <a:srcRect/>
          <a:stretch/>
        </p:blipFill>
        <p:spPr>
          <a:xfrm>
            <a:off x="5913445" y="4638257"/>
            <a:ext cx="385108" cy="347619"/>
          </a:xfrm>
          <a:prstGeom prst="rect">
            <a:avLst/>
          </a:prstGeom>
          <a:noFill/>
          <a:ln>
            <a:noFill/>
          </a:ln>
        </p:spPr>
      </p:pic>
      <p:sp>
        <p:nvSpPr>
          <p:cNvPr id="152" name="Google Shape;152;p1"/>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00" tIns="45700" rIns="91400" bIns="45700" anchor="ctr" anchorCtr="0">
            <a:noAutofit/>
          </a:bodyPr>
          <a:lstStyle/>
          <a:p>
            <a:pPr algn="ctr">
              <a:buSzPts val="1350"/>
            </a:pPr>
            <a:endParaRPr sz="1800">
              <a:solidFill>
                <a:srgbClr val="FFFFFF"/>
              </a:solidFill>
              <a:latin typeface="Calibri"/>
              <a:ea typeface="Calibri"/>
              <a:cs typeface="Calibri"/>
              <a:sym typeface="Calibri"/>
            </a:endParaRPr>
          </a:p>
        </p:txBody>
      </p:sp>
      <p:sp>
        <p:nvSpPr>
          <p:cNvPr id="153" name="Google Shape;153;p1"/>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a:buSzPts val="1350"/>
            </a:pPr>
            <a:r>
              <a:rPr lang="en-US" sz="1800" b="1">
                <a:solidFill>
                  <a:srgbClr val="FFFFFF"/>
                </a:solidFill>
                <a:latin typeface="Calibri"/>
                <a:ea typeface="Calibri"/>
                <a:cs typeface="Calibri"/>
                <a:sym typeface="Calibri"/>
              </a:rPr>
              <a:t>Intro</a:t>
            </a:r>
            <a:endParaRPr/>
          </a:p>
        </p:txBody>
      </p:sp>
      <p:sp>
        <p:nvSpPr>
          <p:cNvPr id="154" name="Google Shape;154;p1"/>
          <p:cNvSpPr/>
          <p:nvPr/>
        </p:nvSpPr>
        <p:spPr>
          <a:xfrm>
            <a:off x="4453093" y="5488831"/>
            <a:ext cx="270800" cy="2504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155" name="Google Shape;155;p1"/>
          <p:cNvCxnSpPr/>
          <p:nvPr/>
        </p:nvCxnSpPr>
        <p:spPr>
          <a:xfrm>
            <a:off x="4571995" y="5488841"/>
            <a:ext cx="0" cy="76400"/>
          </a:xfrm>
          <a:prstGeom prst="straightConnector1">
            <a:avLst/>
          </a:prstGeom>
          <a:noFill/>
          <a:ln w="25400" cap="flat" cmpd="sng">
            <a:solidFill>
              <a:srgbClr val="FF932B"/>
            </a:solidFill>
            <a:prstDash val="solid"/>
            <a:round/>
            <a:headEnd type="none" w="sm" len="sm"/>
            <a:tailEnd type="none" w="sm" len="sm"/>
          </a:ln>
        </p:spPr>
      </p:cxnSp>
      <p:cxnSp>
        <p:nvCxnSpPr>
          <p:cNvPr id="156" name="Google Shape;156;p1"/>
          <p:cNvCxnSpPr>
            <a:stCxn id="154" idx="2"/>
          </p:cNvCxnSpPr>
          <p:nvPr/>
        </p:nvCxnSpPr>
        <p:spPr>
          <a:xfrm rot="10800000">
            <a:off x="4587693" y="5669231"/>
            <a:ext cx="800" cy="70000"/>
          </a:xfrm>
          <a:prstGeom prst="straightConnector1">
            <a:avLst/>
          </a:prstGeom>
          <a:noFill/>
          <a:ln w="25400" cap="flat" cmpd="sng">
            <a:solidFill>
              <a:srgbClr val="FF932B"/>
            </a:solidFill>
            <a:prstDash val="solid"/>
            <a:round/>
            <a:headEnd type="none" w="sm" len="sm"/>
            <a:tailEnd type="none" w="sm" len="sm"/>
          </a:ln>
        </p:spPr>
      </p:cxnSp>
      <p:cxnSp>
        <p:nvCxnSpPr>
          <p:cNvPr id="157" name="Google Shape;157;p1"/>
          <p:cNvCxnSpPr/>
          <p:nvPr/>
        </p:nvCxnSpPr>
        <p:spPr>
          <a:xfrm>
            <a:off x="4453109" y="5614047"/>
            <a:ext cx="78800" cy="0"/>
          </a:xfrm>
          <a:prstGeom prst="straightConnector1">
            <a:avLst/>
          </a:prstGeom>
          <a:noFill/>
          <a:ln w="25400" cap="flat" cmpd="sng">
            <a:solidFill>
              <a:srgbClr val="FF932B"/>
            </a:solidFill>
            <a:prstDash val="solid"/>
            <a:round/>
            <a:headEnd type="none" w="sm" len="sm"/>
            <a:tailEnd type="none" w="sm" len="sm"/>
          </a:ln>
        </p:spPr>
      </p:cxnSp>
      <p:cxnSp>
        <p:nvCxnSpPr>
          <p:cNvPr id="158" name="Google Shape;158;p1"/>
          <p:cNvCxnSpPr/>
          <p:nvPr/>
        </p:nvCxnSpPr>
        <p:spPr>
          <a:xfrm>
            <a:off x="4643195" y="5614037"/>
            <a:ext cx="80400" cy="0"/>
          </a:xfrm>
          <a:prstGeom prst="straightConnector1">
            <a:avLst/>
          </a:prstGeom>
          <a:noFill/>
          <a:ln w="25400" cap="flat" cmpd="sng">
            <a:solidFill>
              <a:srgbClr val="FF932B"/>
            </a:solidFill>
            <a:prstDash val="solid"/>
            <a:round/>
            <a:headEnd type="none" w="sm" len="sm"/>
            <a:tailEnd type="none" w="sm" len="sm"/>
          </a:ln>
        </p:spPr>
      </p:cxnSp>
      <p:sp>
        <p:nvSpPr>
          <p:cNvPr id="159" name="Google Shape;159;p1"/>
          <p:cNvSpPr/>
          <p:nvPr/>
        </p:nvSpPr>
        <p:spPr>
          <a:xfrm>
            <a:off x="4531995" y="5565423"/>
            <a:ext cx="111200" cy="97200"/>
          </a:xfrm>
          <a:prstGeom prst="ellipse">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3"/>
        <p:cNvGrpSpPr/>
        <p:nvPr/>
      </p:nvGrpSpPr>
      <p:grpSpPr>
        <a:xfrm>
          <a:off x="0" y="0"/>
          <a:ext cx="0" cy="0"/>
          <a:chOff x="0" y="0"/>
          <a:chExt cx="0" cy="0"/>
        </a:xfrm>
      </p:grpSpPr>
      <p:sp>
        <p:nvSpPr>
          <p:cNvPr id="211" name="Rectangle 210">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 name="Google Shape;206;p7" descr="The_Earth_seen_from_Apollo_17.jpg"/>
          <p:cNvPicPr preferRelativeResize="0"/>
          <p:nvPr/>
        </p:nvPicPr>
        <p:blipFill rotWithShape="1">
          <a:blip r:embed="rId3">
            <a:alphaModFix/>
          </a:blip>
          <a:srcRect l="1825" r="11691"/>
          <a:stretch/>
        </p:blipFill>
        <p:spPr>
          <a:xfrm>
            <a:off x="3212926" y="10"/>
            <a:ext cx="5931074" cy="6857992"/>
          </a:xfrm>
          <a:prstGeom prst="rect">
            <a:avLst/>
          </a:prstGeom>
          <a:noFill/>
        </p:spPr>
      </p:pic>
      <p:sp>
        <p:nvSpPr>
          <p:cNvPr id="213" name="Rectangle 2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Google Shape;204;p7"/>
          <p:cNvSpPr txBox="1"/>
          <p:nvPr/>
        </p:nvSpPr>
        <p:spPr>
          <a:xfrm>
            <a:off x="546497" y="1115219"/>
            <a:ext cx="4129087" cy="2387600"/>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C0C0C"/>
              </a:buClr>
              <a:buSzPts val="2800"/>
            </a:pPr>
            <a:r>
              <a:rPr lang="en-US" sz="5400" b="1" u="sng" strike="noStrike" kern="1200" cap="none" dirty="0">
                <a:solidFill>
                  <a:schemeClr val="bg1"/>
                </a:solidFill>
                <a:latin typeface="Calibri Light" panose="020F0302020204030204" pitchFamily="34" charset="0"/>
                <a:ea typeface="+mj-ea"/>
                <a:cs typeface="Calibri Light" panose="020F0302020204030204" pitchFamily="34" charset="0"/>
                <a:sym typeface="Calibri"/>
              </a:rPr>
              <a:t>Earth</a:t>
            </a:r>
            <a:r>
              <a:rPr lang="en-US" sz="5400" u="none" strike="noStrike" kern="1200" cap="none" dirty="0">
                <a:solidFill>
                  <a:schemeClr val="bg1"/>
                </a:solidFill>
                <a:latin typeface="Calibri Light" panose="020F0302020204030204" pitchFamily="34" charset="0"/>
                <a:ea typeface="+mj-ea"/>
                <a:cs typeface="Calibri Light" panose="020F0302020204030204" pitchFamily="34" charset="0"/>
                <a:sym typeface="Calibri"/>
              </a:rPr>
              <a:t>: an inner planet</a:t>
            </a:r>
          </a:p>
        </p:txBody>
      </p:sp>
      <p:cxnSp>
        <p:nvCxnSpPr>
          <p:cNvPr id="215" name="Straight Connector 2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4F320B22-8427-18AB-3772-C0D559F6CE80}"/>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sp>
        <p:nvSpPr>
          <p:cNvPr id="218" name="Rectangle 217">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3" name="Google Shape;213;gdbff74d4ed_0_247" descr="dreamstime_xl_17597145.jpg"/>
          <p:cNvPicPr preferRelativeResize="0"/>
          <p:nvPr/>
        </p:nvPicPr>
        <p:blipFill rotWithShape="1">
          <a:blip r:embed="rId3">
            <a:alphaModFix/>
          </a:blip>
          <a:srcRect l="16045" r="10876"/>
          <a:stretch/>
        </p:blipFill>
        <p:spPr>
          <a:xfrm>
            <a:off x="3212926" y="10"/>
            <a:ext cx="5931074" cy="6857992"/>
          </a:xfrm>
          <a:prstGeom prst="rect">
            <a:avLst/>
          </a:prstGeom>
          <a:noFill/>
        </p:spPr>
      </p:pic>
      <p:sp>
        <p:nvSpPr>
          <p:cNvPr id="220" name="Rectangle 21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Google Shape;212;gdbff74d4ed_0_247"/>
          <p:cNvSpPr txBox="1">
            <a:spLocks noGrp="1"/>
          </p:cNvSpPr>
          <p:nvPr>
            <p:ph type="subTitle" idx="1"/>
          </p:nvPr>
        </p:nvSpPr>
        <p:spPr>
          <a:xfrm>
            <a:off x="328783" y="1197760"/>
            <a:ext cx="4344817" cy="1655762"/>
          </a:xfrm>
          <a:prstGeom prst="rect">
            <a:avLst/>
          </a:prstGeom>
        </p:spPr>
        <p:txBody>
          <a:bodyPr spcFirstLastPara="1" lIns="91425" tIns="45700" rIns="91425" bIns="45700" anchorCtr="0">
            <a:noAutofit/>
          </a:bodyPr>
          <a:lstStyle/>
          <a:p>
            <a:pPr marL="0" lvl="0" indent="0" algn="l" rtl="0">
              <a:spcBef>
                <a:spcPts val="0"/>
              </a:spcBef>
              <a:spcAft>
                <a:spcPts val="600"/>
              </a:spcAft>
              <a:buClr>
                <a:schemeClr val="dk1"/>
              </a:buClr>
              <a:buSzPts val="3200"/>
              <a:buNone/>
            </a:pPr>
            <a:r>
              <a:rPr lang="en-US" sz="3600" b="1" u="sng" dirty="0">
                <a:solidFill>
                  <a:schemeClr val="bg1"/>
                </a:solidFill>
                <a:latin typeface="Calibri Light" panose="020F0302020204030204" pitchFamily="34" charset="0"/>
                <a:cs typeface="Calibri Light" panose="020F0302020204030204" pitchFamily="34" charset="0"/>
              </a:rPr>
              <a:t>Moon</a:t>
            </a:r>
            <a:r>
              <a:rPr lang="en-US" sz="3600" dirty="0">
                <a:solidFill>
                  <a:schemeClr val="bg1"/>
                </a:solidFill>
                <a:latin typeface="Calibri Light" panose="020F0302020204030204" pitchFamily="34" charset="0"/>
                <a:cs typeface="Calibri Light" panose="020F0302020204030204" pitchFamily="34" charset="0"/>
              </a:rPr>
              <a:t>: a natural object that goes around a planet</a:t>
            </a:r>
          </a:p>
        </p:txBody>
      </p:sp>
      <p:cxnSp>
        <p:nvCxnSpPr>
          <p:cNvPr id="222" name="Straight Connector 22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A1BDB4A1-07EE-EDB1-05D6-3CA84F276662}"/>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p:nvSpPr>
          <p:cNvPr id="227" name="Rectangle 226">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2" name="Google Shape;222;gdbff74d4ed_0_0" descr="A diagram of the earth&#10;&#10;Description automatically generated with low confidence"/>
          <p:cNvPicPr preferRelativeResize="0"/>
          <p:nvPr/>
        </p:nvPicPr>
        <p:blipFill rotWithShape="1">
          <a:blip r:embed="rId3">
            <a:alphaModFix/>
          </a:blip>
          <a:srcRect l="4277" r="9239"/>
          <a:stretch/>
        </p:blipFill>
        <p:spPr>
          <a:xfrm>
            <a:off x="3212926" y="10"/>
            <a:ext cx="5931074" cy="6857992"/>
          </a:xfrm>
          <a:prstGeom prst="rect">
            <a:avLst/>
          </a:prstGeom>
          <a:noFill/>
        </p:spPr>
      </p:pic>
      <p:sp>
        <p:nvSpPr>
          <p:cNvPr id="229" name="Rectangle 22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Google Shape;220;gdbff74d4ed_0_0"/>
          <p:cNvSpPr txBox="1"/>
          <p:nvPr/>
        </p:nvSpPr>
        <p:spPr>
          <a:xfrm>
            <a:off x="546497" y="1115219"/>
            <a:ext cx="4129087" cy="2387600"/>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buClr>
                <a:srgbClr val="0C0C0C"/>
              </a:buClr>
              <a:buSzPts val="2800"/>
            </a:pPr>
            <a:r>
              <a:rPr lang="en-US" sz="31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31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cxnSp>
        <p:nvCxnSpPr>
          <p:cNvPr id="231" name="Straight Connector 23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471B3260-1D8E-A68C-6F26-92FBAE3BC7DE}"/>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pic>
        <p:nvPicPr>
          <p:cNvPr id="3" name="Google Shape;153;gdbff74d4ed_1_1122">
            <a:extLst>
              <a:ext uri="{FF2B5EF4-FFF2-40B4-BE49-F238E27FC236}">
                <a16:creationId xmlns:a16="http://schemas.microsoft.com/office/drawing/2014/main" id="{93AA269A-2274-B599-3850-A023A394DFEA}"/>
              </a:ext>
            </a:extLst>
          </p:cNvPr>
          <p:cNvPicPr preferRelativeResize="0"/>
          <p:nvPr/>
        </p:nvPicPr>
        <p:blipFill rotWithShape="1">
          <a:blip r:embed="rId3"/>
          <a:srcRect l="6884" r="4285" b="-2"/>
          <a:stretch/>
        </p:blipFill>
        <p:spPr>
          <a:xfrm>
            <a:off x="480060" y="640080"/>
            <a:ext cx="8183880" cy="4836795"/>
          </a:xfrm>
          <a:prstGeom prst="rect">
            <a:avLst/>
          </a:prstGeom>
          <a:noFill/>
          <a:ln w="19050">
            <a:solidFill>
              <a:schemeClr val="tx1"/>
            </a:solidFill>
            <a:miter lim="800000"/>
          </a:ln>
        </p:spPr>
      </p:pic>
      <p:sp>
        <p:nvSpPr>
          <p:cNvPr id="167" name="Google Shape;167;gdbff74d4ed_1_1136"/>
          <p:cNvSpPr txBox="1"/>
          <p:nvPr/>
        </p:nvSpPr>
        <p:spPr>
          <a:xfrm>
            <a:off x="480060" y="5796914"/>
            <a:ext cx="8183880" cy="640081"/>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600"/>
            </a:pPr>
            <a:r>
              <a:rPr lang="en-US" sz="2600" b="1" u="sng" kern="1200" dirty="0">
                <a:solidFill>
                  <a:schemeClr val="tx1"/>
                </a:solidFill>
                <a:latin typeface="Calibri Light" panose="020F0302020204030204" pitchFamily="34" charset="0"/>
                <a:ea typeface="+mj-ea"/>
                <a:cs typeface="Calibri Light" panose="020F0302020204030204" pitchFamily="34" charset="0"/>
                <a:sym typeface="Calibri"/>
              </a:rPr>
              <a:t>Rotation</a:t>
            </a:r>
            <a:r>
              <a:rPr lang="en-US" sz="2600" kern="1200" dirty="0">
                <a:solidFill>
                  <a:schemeClr val="tx1"/>
                </a:solidFill>
                <a:latin typeface="Calibri Light" panose="020F0302020204030204" pitchFamily="34" charset="0"/>
                <a:ea typeface="+mj-ea"/>
                <a:cs typeface="Calibri Light" panose="020F0302020204030204" pitchFamily="34" charset="0"/>
                <a:sym typeface="Calibri"/>
              </a:rPr>
              <a:t>: the spinning of a celestial body around its own axis</a:t>
            </a:r>
            <a:endParaRPr lang="en-US" sz="26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2" name="Google Shape;152;gdbff74d4ed_1_1122" descr="Questions">
            <a:extLst>
              <a:ext uri="{FF2B5EF4-FFF2-40B4-BE49-F238E27FC236}">
                <a16:creationId xmlns:a16="http://schemas.microsoft.com/office/drawing/2014/main" id="{BA204E8C-1417-24F2-29BB-0E3C4654E068}"/>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233"/>
        <p:cNvGrpSpPr/>
        <p:nvPr/>
      </p:nvGrpSpPr>
      <p:grpSpPr>
        <a:xfrm>
          <a:off x="0" y="0"/>
          <a:ext cx="0" cy="0"/>
          <a:chOff x="0" y="0"/>
          <a:chExt cx="0" cy="0"/>
        </a:xfrm>
      </p:grpSpPr>
      <p:sp>
        <p:nvSpPr>
          <p:cNvPr id="234" name="Google Shape;234;p10"/>
          <p:cNvSpPr txBox="1"/>
          <p:nvPr/>
        </p:nvSpPr>
        <p:spPr>
          <a:xfrm>
            <a:off x="5598460" y="1783959"/>
            <a:ext cx="3065480" cy="2889114"/>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What is a </a:t>
            </a:r>
            <a:r>
              <a:rPr lang="en-US" sz="5400" b="1"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planet</a:t>
            </a:r>
            <a:r>
              <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rPr>
              <a:t>?</a:t>
            </a:r>
            <a:endParaRPr lang="en-US" sz="54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241" name="Freeform: Shape 24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6" name="Google Shape;236;p10"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235;p10" descr="Questions">
            <a:extLst>
              <a:ext uri="{FF2B5EF4-FFF2-40B4-BE49-F238E27FC236}">
                <a16:creationId xmlns:a16="http://schemas.microsoft.com/office/drawing/2014/main" id="{324D1E7A-029D-8FF9-23B4-6A4CD9F45CC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pic>
        <p:nvPicPr>
          <p:cNvPr id="244" name="Google Shape;244;p11" descr="The_Earth_seen_from_Apollo_17.jpg"/>
          <p:cNvPicPr preferRelativeResize="0"/>
          <p:nvPr/>
        </p:nvPicPr>
        <p:blipFill rotWithShape="1">
          <a:blip r:embed="rId3"/>
          <a:srcRect t="11327" b="13673"/>
          <a:stretch/>
        </p:blipFill>
        <p:spPr>
          <a:xfrm>
            <a:off x="20" y="10"/>
            <a:ext cx="9143980" cy="6857990"/>
          </a:xfrm>
          <a:prstGeom prst="rect">
            <a:avLst/>
          </a:prstGeom>
          <a:noFill/>
        </p:spPr>
      </p:pic>
      <p:sp>
        <p:nvSpPr>
          <p:cNvPr id="249" name="Freeform: Shape 24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2" name="Google Shape;242;p11"/>
          <p:cNvSpPr txBox="1"/>
          <p:nvPr/>
        </p:nvSpPr>
        <p:spPr>
          <a:xfrm>
            <a:off x="630936" y="4199861"/>
            <a:ext cx="6642044" cy="1336826"/>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4000" b="1" u="sng"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True or False</a:t>
            </a:r>
            <a:r>
              <a:rPr lang="en-US" sz="40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Earth is an outer planet. </a:t>
            </a:r>
            <a:endParaRPr lang="en-US" sz="40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FABEDF02-3CEC-5050-5053-0284A555BC9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sp useBgFill="1">
        <p:nvSpPr>
          <p:cNvPr id="249" name="Rectangle 24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4" name="Google Shape;244;p11" descr="The_Earth_seen_from_Apollo_17.jpg"/>
          <p:cNvPicPr preferRelativeResize="0"/>
          <p:nvPr/>
        </p:nvPicPr>
        <p:blipFill rotWithShape="1">
          <a:blip r:embed="rId3"/>
          <a:srcRect t="11327" b="13673"/>
          <a:stretch/>
        </p:blipFill>
        <p:spPr>
          <a:xfrm>
            <a:off x="20" y="10"/>
            <a:ext cx="9143980" cy="6857990"/>
          </a:xfrm>
          <a:prstGeom prst="rect">
            <a:avLst/>
          </a:prstGeom>
          <a:noFill/>
        </p:spPr>
      </p:pic>
      <p:sp>
        <p:nvSpPr>
          <p:cNvPr id="251" name="Rectangle 25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Google Shape;242;p11"/>
          <p:cNvSpPr txBox="1"/>
          <p:nvPr/>
        </p:nvSpPr>
        <p:spPr>
          <a:xfrm>
            <a:off x="822960" y="325550"/>
            <a:ext cx="7543800" cy="3574778"/>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3600"/>
            </a:pPr>
            <a:r>
              <a:rPr lang="en-US" sz="4500" b="1" u="sng" strike="noStrike" kern="1200" cap="none" dirty="0">
                <a:solidFill>
                  <a:srgbClr val="FFFFFF"/>
                </a:solidFill>
                <a:latin typeface="+mj-lt"/>
                <a:ea typeface="+mj-ea"/>
                <a:cs typeface="+mj-cs"/>
                <a:sym typeface="Calibri"/>
              </a:rPr>
              <a:t>True or </a:t>
            </a:r>
            <a:r>
              <a:rPr lang="en-US" sz="4500" b="1" u="sng" strike="noStrike" kern="1200" cap="none" dirty="0">
                <a:solidFill>
                  <a:srgbClr val="FF0000"/>
                </a:solidFill>
                <a:latin typeface="+mj-lt"/>
                <a:ea typeface="+mj-ea"/>
                <a:cs typeface="+mj-cs"/>
                <a:sym typeface="Calibri"/>
              </a:rPr>
              <a:t>False</a:t>
            </a:r>
            <a:r>
              <a:rPr lang="en-US" sz="4500" u="none" strike="noStrike" kern="1200" cap="none" dirty="0">
                <a:solidFill>
                  <a:srgbClr val="FFFFFF"/>
                </a:solidFill>
                <a:latin typeface="+mj-lt"/>
                <a:ea typeface="+mj-ea"/>
                <a:cs typeface="+mj-cs"/>
                <a:sym typeface="Calibri"/>
              </a:rPr>
              <a:t>: Earth is an outer planet. </a:t>
            </a:r>
            <a:endParaRPr lang="en-US" sz="4500" u="none" strike="noStrike" kern="1200" cap="none" dirty="0">
              <a:solidFill>
                <a:srgbClr val="FFFFFF"/>
              </a:solidFill>
              <a:latin typeface="+mj-lt"/>
              <a:ea typeface="+mj-ea"/>
              <a:cs typeface="+mj-cs"/>
              <a:sym typeface="Arial"/>
            </a:endParaRPr>
          </a:p>
        </p:txBody>
      </p:sp>
      <p:sp>
        <p:nvSpPr>
          <p:cNvPr id="2" name="Google Shape;235;p10" descr="Questions">
            <a:extLst>
              <a:ext uri="{FF2B5EF4-FFF2-40B4-BE49-F238E27FC236}">
                <a16:creationId xmlns:a16="http://schemas.microsoft.com/office/drawing/2014/main" id="{FABEDF02-3CEC-5050-5053-0284A555BC9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3816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9"/>
        <p:cNvGrpSpPr/>
        <p:nvPr/>
      </p:nvGrpSpPr>
      <p:grpSpPr>
        <a:xfrm>
          <a:off x="0" y="0"/>
          <a:ext cx="0" cy="0"/>
          <a:chOff x="0" y="0"/>
          <a:chExt cx="0" cy="0"/>
        </a:xfrm>
      </p:grpSpPr>
      <p:pic>
        <p:nvPicPr>
          <p:cNvPr id="252" name="Google Shape;252;gdbff74d4ed_0_329" descr="dreamstime_xl_17597145.jpg"/>
          <p:cNvPicPr preferRelativeResize="0"/>
          <p:nvPr/>
        </p:nvPicPr>
        <p:blipFill rotWithShape="1">
          <a:blip r:embed="rId3"/>
          <a:srcRect t="4183" b="7060"/>
          <a:stretch/>
        </p:blipFill>
        <p:spPr>
          <a:xfrm>
            <a:off x="20" y="10"/>
            <a:ext cx="9143980" cy="6857990"/>
          </a:xfrm>
          <a:prstGeom prst="rect">
            <a:avLst/>
          </a:prstGeom>
          <a:noFill/>
        </p:spPr>
      </p:pic>
      <p:sp>
        <p:nvSpPr>
          <p:cNvPr id="257" name="Freeform: Shape 256">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0" name="Google Shape;250;gdbff74d4ed_0_329"/>
          <p:cNvSpPr txBox="1"/>
          <p:nvPr/>
        </p:nvSpPr>
        <p:spPr>
          <a:xfrm>
            <a:off x="630936" y="4199861"/>
            <a:ext cx="6642044" cy="1336826"/>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What is a </a:t>
            </a:r>
            <a:r>
              <a:rPr lang="en-US" sz="4700" b="1"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moon</a:t>
            </a: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a:t>
            </a:r>
            <a:endPar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9A33E154-BA13-4C1C-2C37-F929C02D2AB1}"/>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
        <p:cNvGrpSpPr/>
        <p:nvPr/>
      </p:nvGrpSpPr>
      <p:grpSpPr>
        <a:xfrm>
          <a:off x="0" y="0"/>
          <a:ext cx="0" cy="0"/>
          <a:chOff x="0" y="0"/>
          <a:chExt cx="0" cy="0"/>
        </a:xfrm>
      </p:grpSpPr>
      <p:pic>
        <p:nvPicPr>
          <p:cNvPr id="153" name="Google Shape;153;gdbff74d4ed_1_1122"/>
          <p:cNvPicPr preferRelativeResize="0"/>
          <p:nvPr/>
        </p:nvPicPr>
        <p:blipFill rotWithShape="1">
          <a:blip r:embed="rId3"/>
          <a:srcRect l="6884" r="4285" b="-2"/>
          <a:stretch/>
        </p:blipFill>
        <p:spPr>
          <a:xfrm>
            <a:off x="480060" y="640080"/>
            <a:ext cx="8183880" cy="4836795"/>
          </a:xfrm>
          <a:prstGeom prst="rect">
            <a:avLst/>
          </a:prstGeom>
          <a:noFill/>
          <a:ln w="19050">
            <a:solidFill>
              <a:schemeClr val="tx1"/>
            </a:solidFill>
            <a:miter lim="800000"/>
          </a:ln>
        </p:spPr>
      </p:pic>
      <p:sp>
        <p:nvSpPr>
          <p:cNvPr id="2" name="Google Shape;152;gdbff74d4ed_1_1122" descr="Questions">
            <a:extLst>
              <a:ext uri="{FF2B5EF4-FFF2-40B4-BE49-F238E27FC236}">
                <a16:creationId xmlns:a16="http://schemas.microsoft.com/office/drawing/2014/main" id="{DDFC841D-C825-54A1-B416-816B47BE1033}"/>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167;gdbff74d4ed_1_1136">
            <a:extLst>
              <a:ext uri="{FF2B5EF4-FFF2-40B4-BE49-F238E27FC236}">
                <a16:creationId xmlns:a16="http://schemas.microsoft.com/office/drawing/2014/main" id="{BD596685-F764-EE2B-F8BD-703E58E96CC4}"/>
              </a:ext>
            </a:extLst>
          </p:cNvPr>
          <p:cNvSpPr txBox="1"/>
          <p:nvPr/>
        </p:nvSpPr>
        <p:spPr>
          <a:xfrm>
            <a:off x="480060" y="5796914"/>
            <a:ext cx="8183880" cy="640081"/>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600"/>
            </a:pPr>
            <a:r>
              <a:rPr lang="en-US" sz="2600" b="1" u="sng" kern="1200" dirty="0">
                <a:solidFill>
                  <a:schemeClr val="tx1"/>
                </a:solidFill>
                <a:latin typeface="Calibri Light" panose="020F0302020204030204" pitchFamily="34" charset="0"/>
                <a:ea typeface="+mj-ea"/>
                <a:cs typeface="Calibri Light" panose="020F0302020204030204" pitchFamily="34" charset="0"/>
                <a:sym typeface="Calibri"/>
              </a:rPr>
              <a:t>Rotation</a:t>
            </a:r>
            <a:r>
              <a:rPr lang="en-US" sz="2600" kern="1200" dirty="0">
                <a:solidFill>
                  <a:schemeClr val="tx1"/>
                </a:solidFill>
                <a:latin typeface="Calibri Light" panose="020F0302020204030204" pitchFamily="34" charset="0"/>
                <a:ea typeface="+mj-ea"/>
                <a:cs typeface="Calibri Light" panose="020F0302020204030204" pitchFamily="34" charset="0"/>
                <a:sym typeface="Calibri"/>
              </a:rPr>
              <a:t>: the </a:t>
            </a:r>
            <a:r>
              <a:rPr lang="en-US" sz="2600" u="sng" kern="1200" dirty="0">
                <a:solidFill>
                  <a:schemeClr val="tx1"/>
                </a:solidFill>
                <a:latin typeface="Calibri Light" panose="020F0302020204030204" pitchFamily="34" charset="0"/>
                <a:ea typeface="+mj-ea"/>
                <a:cs typeface="Calibri Light" panose="020F0302020204030204" pitchFamily="34" charset="0"/>
                <a:sym typeface="Calibri"/>
              </a:rPr>
              <a:t>                    </a:t>
            </a:r>
            <a:r>
              <a:rPr lang="en-US" sz="2600" kern="1200" dirty="0">
                <a:solidFill>
                  <a:schemeClr val="tx1"/>
                </a:solidFill>
                <a:latin typeface="Calibri Light" panose="020F0302020204030204" pitchFamily="34" charset="0"/>
                <a:ea typeface="+mj-ea"/>
                <a:cs typeface="Calibri Light" panose="020F0302020204030204" pitchFamily="34" charset="0"/>
                <a:sym typeface="Calibri"/>
              </a:rPr>
              <a:t> of a celestial body around its own axis</a:t>
            </a:r>
            <a:endParaRPr lang="en-US" sz="26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
        <p:cNvGrpSpPr/>
        <p:nvPr/>
      </p:nvGrpSpPr>
      <p:grpSpPr>
        <a:xfrm>
          <a:off x="0" y="0"/>
          <a:ext cx="0" cy="0"/>
          <a:chOff x="0" y="0"/>
          <a:chExt cx="0" cy="0"/>
        </a:xfrm>
      </p:grpSpPr>
      <p:sp>
        <p:nvSpPr>
          <p:cNvPr id="127" name="Rectangle 126">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1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1" name="Straight Connector 130">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1700" y="5768204"/>
            <a:ext cx="4800600" cy="0"/>
          </a:xfrm>
          <a:prstGeom prst="line">
            <a:avLst/>
          </a:prstGeom>
          <a:ln>
            <a:solidFill>
              <a:srgbClr val="51453A"/>
            </a:solidFill>
          </a:ln>
        </p:spPr>
        <p:style>
          <a:lnRef idx="1">
            <a:schemeClr val="accent1"/>
          </a:lnRef>
          <a:fillRef idx="0">
            <a:schemeClr val="accent1"/>
          </a:fillRef>
          <a:effectRef idx="0">
            <a:schemeClr val="accent1"/>
          </a:effectRef>
          <a:fontRef idx="minor">
            <a:schemeClr val="tx1"/>
          </a:fontRef>
        </p:style>
      </p:cxnSp>
      <p:sp>
        <p:nvSpPr>
          <p:cNvPr id="119" name="Google Shape;119;p2"/>
          <p:cNvSpPr txBox="1"/>
          <p:nvPr/>
        </p:nvSpPr>
        <p:spPr>
          <a:xfrm>
            <a:off x="834390" y="4988044"/>
            <a:ext cx="7475220" cy="1560320"/>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5800"/>
            </a:pPr>
            <a:r>
              <a:rPr lang="en-US" sz="7200" b="1" kern="1200" dirty="0">
                <a:solidFill>
                  <a:srgbClr val="51453A"/>
                </a:solidFill>
                <a:latin typeface="Futura" panose="020B0602020204020303" pitchFamily="34" charset="-79"/>
                <a:ea typeface="+mj-ea"/>
                <a:cs typeface="Futura" panose="020B0602020204020303" pitchFamily="34" charset="-79"/>
                <a:sym typeface="Calibri"/>
              </a:rPr>
              <a:t>Revolution</a:t>
            </a:r>
            <a:endParaRPr lang="en-US" sz="7200" b="1" u="none" strike="noStrike" kern="1200" cap="none" dirty="0">
              <a:solidFill>
                <a:srgbClr val="51453A"/>
              </a:solidFill>
              <a:latin typeface="Futura" panose="020B0602020204020303" pitchFamily="34" charset="-79"/>
              <a:ea typeface="+mj-ea"/>
              <a:cs typeface="Futura" panose="020B0602020204020303" pitchFamily="34" charset="-79"/>
              <a:sym typeface="Arial"/>
            </a:endParaRPr>
          </a:p>
          <a:p>
            <a:pPr marL="0" marR="0" lvl="0" indent="0" algn="ctr">
              <a:lnSpc>
                <a:spcPct val="90000"/>
              </a:lnSpc>
              <a:spcBef>
                <a:spcPct val="0"/>
              </a:spcBef>
              <a:spcAft>
                <a:spcPts val="600"/>
              </a:spcAft>
              <a:buClr>
                <a:srgbClr val="000000"/>
              </a:buClr>
              <a:buSzPts val="1800"/>
            </a:pPr>
            <a:endParaRPr lang="en-US" sz="5000" b="0" i="0" u="none" strike="noStrike" kern="1200" cap="none" dirty="0">
              <a:solidFill>
                <a:srgbClr val="51453A"/>
              </a:solidFill>
              <a:latin typeface="+mj-lt"/>
              <a:ea typeface="+mj-ea"/>
              <a:cs typeface="+mj-cs"/>
              <a:sym typeface="Calibri"/>
            </a:endParaRPr>
          </a:p>
        </p:txBody>
      </p:sp>
      <p:pic>
        <p:nvPicPr>
          <p:cNvPr id="122" name="Google Shape;122;p2"/>
          <p:cNvPicPr preferRelativeResize="0"/>
          <p:nvPr/>
        </p:nvPicPr>
        <p:blipFill rotWithShape="1">
          <a:blip r:embed="rId3"/>
          <a:srcRect t="10304" r="2" b="13463"/>
          <a:stretch/>
        </p:blipFill>
        <p:spPr>
          <a:xfrm>
            <a:off x="182880" y="256540"/>
            <a:ext cx="8778240" cy="3764276"/>
          </a:xfrm>
          <a:prstGeom prst="rect">
            <a:avLst/>
          </a:prstGeom>
          <a:noFill/>
        </p:spPr>
      </p:pic>
      <p:sp>
        <p:nvSpPr>
          <p:cNvPr id="2" name="Google Shape;120;p2">
            <a:extLst>
              <a:ext uri="{FF2B5EF4-FFF2-40B4-BE49-F238E27FC236}">
                <a16:creationId xmlns:a16="http://schemas.microsoft.com/office/drawing/2014/main" id="{BCBDFFDE-7978-AFCD-11EE-7361F03F2899}"/>
              </a:ext>
            </a:extLst>
          </p:cNvPr>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Google Shape;121;p2">
            <a:extLst>
              <a:ext uri="{FF2B5EF4-FFF2-40B4-BE49-F238E27FC236}">
                <a16:creationId xmlns:a16="http://schemas.microsoft.com/office/drawing/2014/main" id="{CD162ED7-E5CD-B76B-1350-F90E49F6C6F1}"/>
              </a:ext>
            </a:extLst>
          </p:cNvPr>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Intro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8"/>
        <p:cNvGrpSpPr/>
        <p:nvPr/>
      </p:nvGrpSpPr>
      <p:grpSpPr>
        <a:xfrm>
          <a:off x="0" y="0"/>
          <a:ext cx="0" cy="0"/>
          <a:chOff x="0" y="0"/>
          <a:chExt cx="0" cy="0"/>
        </a:xfrm>
      </p:grpSpPr>
      <p:pic>
        <p:nvPicPr>
          <p:cNvPr id="161" name="Google Shape;161;gdbff74d4ed_1_1129"/>
          <p:cNvPicPr preferRelativeResize="0"/>
          <p:nvPr/>
        </p:nvPicPr>
        <p:blipFill rotWithShape="1">
          <a:blip r:embed="rId3"/>
          <a:srcRect l="6884" r="4285" b="-2"/>
          <a:stretch/>
        </p:blipFill>
        <p:spPr>
          <a:xfrm>
            <a:off x="480060" y="640080"/>
            <a:ext cx="8183880" cy="4836795"/>
          </a:xfrm>
          <a:prstGeom prst="rect">
            <a:avLst/>
          </a:prstGeom>
          <a:noFill/>
          <a:ln w="19050">
            <a:solidFill>
              <a:schemeClr val="tx1"/>
            </a:solidFill>
            <a:miter lim="800000"/>
          </a:ln>
        </p:spPr>
      </p:pic>
      <p:sp>
        <p:nvSpPr>
          <p:cNvPr id="2" name="Google Shape;152;gdbff74d4ed_1_1122" descr="Questions">
            <a:extLst>
              <a:ext uri="{FF2B5EF4-FFF2-40B4-BE49-F238E27FC236}">
                <a16:creationId xmlns:a16="http://schemas.microsoft.com/office/drawing/2014/main" id="{5EB5DDC3-851F-BF04-DB1A-363516602C3D}"/>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167;gdbff74d4ed_1_1136">
            <a:extLst>
              <a:ext uri="{FF2B5EF4-FFF2-40B4-BE49-F238E27FC236}">
                <a16:creationId xmlns:a16="http://schemas.microsoft.com/office/drawing/2014/main" id="{58E30507-B551-C6B5-D7DC-2681C6EAD644}"/>
              </a:ext>
            </a:extLst>
          </p:cNvPr>
          <p:cNvSpPr txBox="1"/>
          <p:nvPr/>
        </p:nvSpPr>
        <p:spPr>
          <a:xfrm>
            <a:off x="480060" y="5796914"/>
            <a:ext cx="8183880" cy="640081"/>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600"/>
            </a:pPr>
            <a:r>
              <a:rPr lang="en-US" sz="2600" b="1" u="sng" kern="1200" dirty="0">
                <a:solidFill>
                  <a:schemeClr val="tx1"/>
                </a:solidFill>
                <a:latin typeface="Calibri Light" panose="020F0302020204030204" pitchFamily="34" charset="0"/>
                <a:ea typeface="+mj-ea"/>
                <a:cs typeface="Calibri Light" panose="020F0302020204030204" pitchFamily="34" charset="0"/>
                <a:sym typeface="Calibri"/>
              </a:rPr>
              <a:t>Rotation</a:t>
            </a:r>
            <a:r>
              <a:rPr lang="en-US" sz="2600" kern="1200" dirty="0">
                <a:solidFill>
                  <a:schemeClr val="tx1"/>
                </a:solidFill>
                <a:latin typeface="Calibri Light" panose="020F0302020204030204" pitchFamily="34" charset="0"/>
                <a:ea typeface="+mj-ea"/>
                <a:cs typeface="Calibri Light" panose="020F0302020204030204" pitchFamily="34" charset="0"/>
                <a:sym typeface="Calibri"/>
              </a:rPr>
              <a:t>: the </a:t>
            </a:r>
            <a:r>
              <a:rPr lang="en-US" sz="2600" b="1" u="sng" kern="1200" dirty="0">
                <a:solidFill>
                  <a:srgbClr val="FF0000"/>
                </a:solidFill>
                <a:latin typeface="Calibri Light" panose="020F0302020204030204" pitchFamily="34" charset="0"/>
                <a:ea typeface="+mj-ea"/>
                <a:cs typeface="Calibri Light" panose="020F0302020204030204" pitchFamily="34" charset="0"/>
                <a:sym typeface="Calibri"/>
              </a:rPr>
              <a:t>spinning</a:t>
            </a:r>
            <a:r>
              <a:rPr lang="en-US" sz="2600" kern="1200" dirty="0">
                <a:solidFill>
                  <a:schemeClr val="tx1"/>
                </a:solidFill>
                <a:latin typeface="Calibri Light" panose="020F0302020204030204" pitchFamily="34" charset="0"/>
                <a:ea typeface="+mj-ea"/>
                <a:cs typeface="Calibri Light" panose="020F0302020204030204" pitchFamily="34" charset="0"/>
                <a:sym typeface="Calibri"/>
              </a:rPr>
              <a:t> of a celestial body around its own axis</a:t>
            </a:r>
            <a:endParaRPr lang="en-US" sz="26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p:nvPr/>
        </p:nvSpPr>
        <p:spPr>
          <a:xfrm>
            <a:off x="488560" y="1360056"/>
            <a:ext cx="81669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Revolution</a:t>
            </a:r>
            <a:endParaRPr sz="1400" b="0" i="0" u="none" strike="noStrike" cap="none">
              <a:solidFill>
                <a:srgbClr val="000000"/>
              </a:solidFill>
              <a:latin typeface="Arial"/>
              <a:ea typeface="Arial"/>
              <a:cs typeface="Arial"/>
              <a:sym typeface="Arial"/>
            </a:endParaRPr>
          </a:p>
        </p:txBody>
      </p:sp>
      <p:sp>
        <p:nvSpPr>
          <p:cNvPr id="259" name="Google Shape;259;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a:solidFill>
                  <a:schemeClr val="tx1">
                    <a:lumMod val="85000"/>
                    <a:lumOff val="15000"/>
                  </a:schemeClr>
                </a:solidFill>
                <a:latin typeface="+mj-lt"/>
                <a:ea typeface="+mj-ea"/>
                <a:cs typeface="+mj-cs"/>
              </a:rPr>
              <a:t>Revolution:</a:t>
            </a:r>
            <a:r>
              <a:rPr lang="en-US" sz="2900" b="1" kern="1200">
                <a:solidFill>
                  <a:schemeClr val="tx1">
                    <a:lumMod val="85000"/>
                    <a:lumOff val="15000"/>
                  </a:schemeClr>
                </a:solidFill>
                <a:latin typeface="+mj-lt"/>
                <a:ea typeface="+mj-ea"/>
                <a:cs typeface="+mj-cs"/>
              </a:rPr>
              <a:t> </a:t>
            </a:r>
            <a:r>
              <a:rPr lang="en-US" sz="2900" kern="1200">
                <a:solidFill>
                  <a:schemeClr val="tx1">
                    <a:lumMod val="85000"/>
                    <a:lumOff val="15000"/>
                  </a:schemeClr>
                </a:solidFill>
                <a:latin typeface="+mj-lt"/>
                <a:ea typeface="+mj-ea"/>
                <a:cs typeface="+mj-cs"/>
              </a:rPr>
              <a:t>movement of a planet around the sun</a:t>
            </a:r>
            <a:endParaRPr lang="en-US" sz="2900" b="1" kern="120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67;p14" descr="Artificial Intelligence">
            <a:extLst>
              <a:ext uri="{FF2B5EF4-FFF2-40B4-BE49-F238E27FC236}">
                <a16:creationId xmlns:a16="http://schemas.microsoft.com/office/drawing/2014/main" id="{2A9C64AC-C2A8-A8C1-92B1-B73BF6A9156A}"/>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268;p14" descr="Blog">
            <a:extLst>
              <a:ext uri="{FF2B5EF4-FFF2-40B4-BE49-F238E27FC236}">
                <a16:creationId xmlns:a16="http://schemas.microsoft.com/office/drawing/2014/main" id="{BC83866B-3034-5C70-C536-BF484F47AACF}"/>
              </a:ext>
            </a:extLst>
          </p:cNvPr>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0"/>
        <p:cNvGrpSpPr/>
        <p:nvPr/>
      </p:nvGrpSpPr>
      <p:grpSpPr>
        <a:xfrm>
          <a:off x="0" y="0"/>
          <a:ext cx="0" cy="0"/>
          <a:chOff x="0" y="0"/>
          <a:chExt cx="0" cy="0"/>
        </a:xfrm>
      </p:grpSpPr>
      <p:pic>
        <p:nvPicPr>
          <p:cNvPr id="283" name="Google Shape;283;p16"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88"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16987" y="5181600"/>
            <a:ext cx="6873758"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Google Shape;281;p16"/>
          <p:cNvSpPr txBox="1"/>
          <p:nvPr/>
        </p:nvSpPr>
        <p:spPr>
          <a:xfrm>
            <a:off x="1328737" y="5254391"/>
            <a:ext cx="6650259" cy="774934"/>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3600"/>
            </a:pPr>
            <a:r>
              <a:rPr lang="en-US" sz="3500" kern="1200" dirty="0">
                <a:solidFill>
                  <a:srgbClr val="FFFFFF"/>
                </a:solidFill>
                <a:latin typeface="Calibri Light" panose="020F0302020204030204" pitchFamily="34" charset="0"/>
                <a:ea typeface="+mj-ea"/>
                <a:cs typeface="Calibri Light" panose="020F0302020204030204" pitchFamily="34" charset="0"/>
                <a:sym typeface="Calibri"/>
              </a:rPr>
              <a:t>What is a revolution?</a:t>
            </a:r>
            <a:endParaRPr lang="en-US" sz="35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B0E25D0C-6AF6-EDA8-6289-087F650E1C29}"/>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7"/>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290" name="Google Shape;290;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nets in space with blue and purple background&#10;&#10;Description automatically generated with medium confidence">
            <a:extLst>
              <a:ext uri="{FF2B5EF4-FFF2-40B4-BE49-F238E27FC236}">
                <a16:creationId xmlns:a16="http://schemas.microsoft.com/office/drawing/2014/main" id="{0A8C4818-F7CB-4130-9A87-FF52209E40AC}"/>
              </a:ext>
            </a:extLst>
          </p:cNvPr>
          <p:cNvPicPr>
            <a:picLocks noChangeAspect="1"/>
          </p:cNvPicPr>
          <p:nvPr/>
        </p:nvPicPr>
        <p:blipFill rotWithShape="1">
          <a:blip r:embed="rId3"/>
          <a:srcRect r="28355" b="-1"/>
          <a:stretch/>
        </p:blipFill>
        <p:spPr>
          <a:xfrm>
            <a:off x="20" y="10"/>
            <a:ext cx="725221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5BC72BE-6818-4829-13F5-841BCCFC94AD}"/>
              </a:ext>
            </a:extLst>
          </p:cNvPr>
          <p:cNvSpPr txBox="1"/>
          <p:nvPr/>
        </p:nvSpPr>
        <p:spPr>
          <a:xfrm>
            <a:off x="5434682" y="1557619"/>
            <a:ext cx="3637385" cy="3742762"/>
          </a:xfrm>
          <a:prstGeom prst="rect">
            <a:avLst/>
          </a:prstGeom>
        </p:spPr>
        <p:txBody>
          <a:bodyPr vert="horz" lIns="91440" tIns="45720" rIns="91440" bIns="45720" rtlCol="0">
            <a:noAutofit/>
          </a:bodyPr>
          <a:lstStyle/>
          <a:p>
            <a:pPr algn="r">
              <a:lnSpc>
                <a:spcPct val="90000"/>
              </a:lnSpc>
              <a:spcAft>
                <a:spcPts val="600"/>
              </a:spcAft>
            </a:pPr>
            <a:r>
              <a:rPr lang="en-US" sz="2600" b="0" i="0" kern="1200" dirty="0">
                <a:solidFill>
                  <a:schemeClr val="tx1"/>
                </a:solidFill>
                <a:effectLst/>
                <a:latin typeface="Calibri" panose="020F0502020204030204" pitchFamily="34" charset="0"/>
                <a:ea typeface="+mn-ea"/>
                <a:cs typeface="Calibri" panose="020F0502020204030204" pitchFamily="34" charset="0"/>
              </a:rPr>
              <a:t>Revolution refers to the journey a planet takes as it travels in a path around the sun. Imagine the planet following a big, curved trail. During this journey, the planet completes one full circle around the sun. </a:t>
            </a:r>
            <a:endParaRPr lang="en-US" sz="2600" kern="1200" dirty="0">
              <a:solidFill>
                <a:schemeClr val="tx1"/>
              </a:solidFill>
              <a:latin typeface="Calibri" panose="020F0502020204030204" pitchFamily="34" charset="0"/>
              <a:ea typeface="+mn-ea"/>
              <a:cs typeface="Calibri" panose="020F0502020204030204" pitchFamily="34" charset="0"/>
            </a:endParaRPr>
          </a:p>
        </p:txBody>
      </p:sp>
      <p:sp>
        <p:nvSpPr>
          <p:cNvPr id="6" name="Google Shape;290;p17" descr="Artificial Intelligence">
            <a:extLst>
              <a:ext uri="{FF2B5EF4-FFF2-40B4-BE49-F238E27FC236}">
                <a16:creationId xmlns:a16="http://schemas.microsoft.com/office/drawing/2014/main" id="{35BF8C92-28A9-9500-7600-8845E519572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07579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pic>
        <p:nvPicPr>
          <p:cNvPr id="298" name="Google Shape;298;gdbff74d4ed_1_1" descr="A planet in space&#10;&#10;Description automatically generated with low confidence"/>
          <p:cNvPicPr preferRelativeResize="0"/>
          <p:nvPr/>
        </p:nvPicPr>
        <p:blipFill rotWithShape="1">
          <a:blip r:embed="rId3"/>
          <a:srcRect t="5165" b="9388"/>
          <a:stretch/>
        </p:blipFill>
        <p:spPr>
          <a:xfrm>
            <a:off x="20" y="-1"/>
            <a:ext cx="9143980" cy="4394997"/>
          </a:xfrm>
          <a:prstGeom prst="rect">
            <a:avLst/>
          </a:prstGeom>
          <a:noFill/>
        </p:spPr>
      </p:pic>
      <p:sp>
        <p:nvSpPr>
          <p:cNvPr id="311" name="Freeform: Shape 307">
            <a:extLst>
              <a:ext uri="{FF2B5EF4-FFF2-40B4-BE49-F238E27FC236}">
                <a16:creationId xmlns:a16="http://schemas.microsoft.com/office/drawing/2014/main" id="{303CC970-4826-4CED-8063-0FB67663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14888" y="4564049"/>
            <a:ext cx="2929112" cy="2293951"/>
          </a:xfrm>
          <a:custGeom>
            <a:avLst/>
            <a:gdLst>
              <a:gd name="connsiteX0" fmla="*/ 0 w 3905483"/>
              <a:gd name="connsiteY0" fmla="*/ 2293951 h 2293951"/>
              <a:gd name="connsiteX1" fmla="*/ 3905483 w 3905483"/>
              <a:gd name="connsiteY1" fmla="*/ 2293951 h 2293951"/>
              <a:gd name="connsiteX2" fmla="*/ 3905483 w 3905483"/>
              <a:gd name="connsiteY2" fmla="*/ 0 h 2293951"/>
              <a:gd name="connsiteX3" fmla="*/ 2479521 w 3905483"/>
              <a:gd name="connsiteY3" fmla="*/ 0 h 2293951"/>
              <a:gd name="connsiteX4" fmla="*/ 1739055 w 3905483"/>
              <a:gd name="connsiteY4" fmla="*/ 0 h 2293951"/>
              <a:gd name="connsiteX5" fmla="*/ 1737976 w 3905483"/>
              <a:gd name="connsiteY5" fmla="*/ 2332 h 2293951"/>
              <a:gd name="connsiteX6" fmla="*/ 1061319 w 3905483"/>
              <a:gd name="connsiteY6" fmla="*/ 2332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483" h="2293951">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0" name="Freeform: Shape 309">
            <a:extLst>
              <a:ext uri="{FF2B5EF4-FFF2-40B4-BE49-F238E27FC236}">
                <a16:creationId xmlns:a16="http://schemas.microsoft.com/office/drawing/2014/main" id="{14490D63-3365-45CC-AC50-705C1B768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564049"/>
            <a:ext cx="6833104" cy="2293951"/>
          </a:xfrm>
          <a:custGeom>
            <a:avLst/>
            <a:gdLst>
              <a:gd name="connsiteX0" fmla="*/ 0 w 9110805"/>
              <a:gd name="connsiteY0" fmla="*/ 2293951 h 2293951"/>
              <a:gd name="connsiteX1" fmla="*/ 107316 w 9110805"/>
              <a:gd name="connsiteY1" fmla="*/ 2293951 h 2293951"/>
              <a:gd name="connsiteX2" fmla="*/ 7277190 w 9110805"/>
              <a:gd name="connsiteY2" fmla="*/ 2293951 h 2293951"/>
              <a:gd name="connsiteX3" fmla="*/ 8048407 w 9110805"/>
              <a:gd name="connsiteY3" fmla="*/ 2293951 h 2293951"/>
              <a:gd name="connsiteX4" fmla="*/ 9110805 w 9110805"/>
              <a:gd name="connsiteY4" fmla="*/ 0 h 2293951"/>
              <a:gd name="connsiteX5" fmla="*/ 8339588 w 9110805"/>
              <a:gd name="connsiteY5" fmla="*/ 0 h 2293951"/>
              <a:gd name="connsiteX6" fmla="*/ 107316 w 9110805"/>
              <a:gd name="connsiteY6" fmla="*/ 0 h 2293951"/>
              <a:gd name="connsiteX7" fmla="*/ 0 w 9110805"/>
              <a:gd name="connsiteY7" fmla="*/ 0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805" h="2293951">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6" name="Google Shape;296;gdbff74d4ed_1_1"/>
          <p:cNvSpPr txBox="1">
            <a:spLocks noGrp="1"/>
          </p:cNvSpPr>
          <p:nvPr>
            <p:ph type="ctrTitle"/>
          </p:nvPr>
        </p:nvSpPr>
        <p:spPr>
          <a:xfrm>
            <a:off x="488882" y="5197806"/>
            <a:ext cx="5237125" cy="1026435"/>
          </a:xfrm>
          <a:prstGeom prst="rect">
            <a:avLst/>
          </a:prstGeom>
        </p:spPr>
        <p:txBody>
          <a:bodyPr spcFirstLastPara="1" vert="horz" lIns="91440" tIns="45720" rIns="91440" bIns="45720" rtlCol="0" anchorCtr="0">
            <a:normAutofit fontScale="90000"/>
          </a:bodyPr>
          <a:lstStyle/>
          <a:p>
            <a:pPr marL="0" lvl="0" indent="0" algn="l">
              <a:lnSpc>
                <a:spcPct val="90000"/>
              </a:lnSpc>
              <a:spcBef>
                <a:spcPct val="0"/>
              </a:spcBef>
              <a:spcAft>
                <a:spcPts val="0"/>
              </a:spcAft>
              <a:buClr>
                <a:schemeClr val="dk1"/>
              </a:buClr>
              <a:buSzPts val="3400"/>
            </a:pPr>
            <a:r>
              <a:rPr lang="en-US" sz="3300" kern="1200" dirty="0">
                <a:solidFill>
                  <a:srgbClr val="FFFFFF"/>
                </a:solidFill>
                <a:latin typeface="Calibri Light" panose="020F0302020204030204" pitchFamily="34" charset="0"/>
                <a:ea typeface="+mj-ea"/>
                <a:cs typeface="Calibri Light" panose="020F0302020204030204" pitchFamily="34" charset="0"/>
              </a:rPr>
              <a:t>Earth takes about 365 days to make a complete revolution, and this defines our year. </a:t>
            </a:r>
          </a:p>
        </p:txBody>
      </p:sp>
      <p:sp>
        <p:nvSpPr>
          <p:cNvPr id="2" name="Google Shape;290;p17" descr="Artificial Intelligence">
            <a:extLst>
              <a:ext uri="{FF2B5EF4-FFF2-40B4-BE49-F238E27FC236}">
                <a16:creationId xmlns:a16="http://schemas.microsoft.com/office/drawing/2014/main" id="{6111A868-56A6-5EA2-CAFE-8746095F549B}"/>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700CD00-DF3E-4660-A6EC-A18C3B7F9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306;gdbff74d4ed_1_103" descr="A diagram of earth's solar system&#10;&#10;Description automatically generated">
            <a:extLst>
              <a:ext uri="{FF2B5EF4-FFF2-40B4-BE49-F238E27FC236}">
                <a16:creationId xmlns:a16="http://schemas.microsoft.com/office/drawing/2014/main" id="{CB4D448E-D5B9-8447-FC49-A6169550EEC7}"/>
              </a:ext>
            </a:extLst>
          </p:cNvPr>
          <p:cNvPicPr preferRelativeResize="0"/>
          <p:nvPr/>
        </p:nvPicPr>
        <p:blipFill rotWithShape="1">
          <a:blip r:embed="rId3"/>
          <a:srcRect t="4165" r="-4" b="-4"/>
          <a:stretch/>
        </p:blipFill>
        <p:spPr>
          <a:xfrm>
            <a:off x="4" y="2"/>
            <a:ext cx="4500562" cy="3342653"/>
          </a:xfrm>
          <a:custGeom>
            <a:avLst/>
            <a:gdLst/>
            <a:ahLst/>
            <a:cxnLst/>
            <a:rect l="l" t="t" r="r" b="b"/>
            <a:pathLst>
              <a:path w="6000749" h="3342653">
                <a:moveTo>
                  <a:pt x="0" y="0"/>
                </a:moveTo>
                <a:lnTo>
                  <a:pt x="6000749" y="0"/>
                </a:lnTo>
                <a:lnTo>
                  <a:pt x="6000749" y="3198652"/>
                </a:lnTo>
                <a:lnTo>
                  <a:pt x="5572124" y="3171203"/>
                </a:lnTo>
                <a:lnTo>
                  <a:pt x="0" y="3342653"/>
                </a:lnTo>
                <a:close/>
              </a:path>
            </a:pathLst>
          </a:custGeom>
          <a:noFill/>
        </p:spPr>
      </p:pic>
      <p:pic>
        <p:nvPicPr>
          <p:cNvPr id="6" name="Picture 5" descr="A tree with different colors of leaves&#10;&#10;Description automatically generated">
            <a:extLst>
              <a:ext uri="{FF2B5EF4-FFF2-40B4-BE49-F238E27FC236}">
                <a16:creationId xmlns:a16="http://schemas.microsoft.com/office/drawing/2014/main" id="{8A3C057E-1962-4BCD-4FD3-FCE7B95532E6}"/>
              </a:ext>
            </a:extLst>
          </p:cNvPr>
          <p:cNvPicPr>
            <a:picLocks noChangeAspect="1"/>
          </p:cNvPicPr>
          <p:nvPr/>
        </p:nvPicPr>
        <p:blipFill rotWithShape="1">
          <a:blip r:embed="rId4"/>
          <a:srcRect l="5878"/>
          <a:stretch/>
        </p:blipFill>
        <p:spPr>
          <a:xfrm>
            <a:off x="4643433" y="2"/>
            <a:ext cx="4500563" cy="3418853"/>
          </a:xfrm>
          <a:custGeom>
            <a:avLst/>
            <a:gdLst/>
            <a:ahLst/>
            <a:cxnLst/>
            <a:rect l="l" t="t" r="r" b="b"/>
            <a:pathLst>
              <a:path w="6000750" h="3418853">
                <a:moveTo>
                  <a:pt x="0" y="0"/>
                </a:moveTo>
                <a:lnTo>
                  <a:pt x="6000750" y="0"/>
                </a:lnTo>
                <a:lnTo>
                  <a:pt x="6000750" y="227978"/>
                </a:lnTo>
                <a:lnTo>
                  <a:pt x="6000750" y="2065168"/>
                </a:lnTo>
                <a:lnTo>
                  <a:pt x="6000750" y="3342653"/>
                </a:lnTo>
                <a:lnTo>
                  <a:pt x="3248025" y="3418853"/>
                </a:lnTo>
                <a:lnTo>
                  <a:pt x="0" y="3210852"/>
                </a:lnTo>
                <a:close/>
              </a:path>
            </a:pathLst>
          </a:custGeom>
        </p:spPr>
      </p:pic>
      <p:grpSp>
        <p:nvGrpSpPr>
          <p:cNvPr id="13" name="Group 12">
            <a:extLst>
              <a:ext uri="{FF2B5EF4-FFF2-40B4-BE49-F238E27FC236}">
                <a16:creationId xmlns:a16="http://schemas.microsoft.com/office/drawing/2014/main" id="{F9AB5DBD-0A57-4DBC-B49F-205E268F1F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9144000" cy="757168"/>
            <a:chOff x="0" y="2959818"/>
            <a:chExt cx="12192000" cy="757168"/>
          </a:xfrm>
        </p:grpSpPr>
        <p:sp>
          <p:nvSpPr>
            <p:cNvPr id="14" name="Freeform: Shape 13">
              <a:extLst>
                <a:ext uri="{FF2B5EF4-FFF2-40B4-BE49-F238E27FC236}">
                  <a16:creationId xmlns:a16="http://schemas.microsoft.com/office/drawing/2014/main" id="{21DE7FF6-DA62-40A9-8F5D-F82D3020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D38D133-BB29-4B7D-AFB2-7D132F45A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00879031-B97F-9583-F203-0600AF9C70BB}"/>
              </a:ext>
            </a:extLst>
          </p:cNvPr>
          <p:cNvSpPr txBox="1"/>
          <p:nvPr/>
        </p:nvSpPr>
        <p:spPr>
          <a:xfrm>
            <a:off x="609600" y="4197093"/>
            <a:ext cx="7908131" cy="1648849"/>
          </a:xfrm>
          <a:prstGeom prst="rect">
            <a:avLst/>
          </a:prstGeom>
        </p:spPr>
        <p:txBody>
          <a:bodyPr vert="horz" lIns="91440" tIns="45720" rIns="91440" bIns="45720" rtlCol="0">
            <a:noAutofit/>
          </a:bodyPr>
          <a:lstStyle/>
          <a:p>
            <a:pPr>
              <a:lnSpc>
                <a:spcPct val="90000"/>
              </a:lnSpc>
              <a:spcAft>
                <a:spcPts val="600"/>
              </a:spcAft>
            </a:pPr>
            <a:r>
              <a:rPr lang="en-US" sz="2600" b="0" i="0" kern="1200" dirty="0">
                <a:solidFill>
                  <a:srgbClr val="FFFFFF"/>
                </a:solidFill>
                <a:effectLst/>
                <a:latin typeface="Calibri" panose="020F0502020204030204" pitchFamily="34" charset="0"/>
                <a:ea typeface="+mn-ea"/>
                <a:cs typeface="Calibri" panose="020F0502020204030204" pitchFamily="34" charset="0"/>
              </a:rPr>
              <a:t>The revolution of the Earth around the sun is what causes different seasons, as different parts of the planet receive varying amounts of sunlight during this orbit. It's like Earth is taking a giant trip around the sun, and this movement shapes the patterns we see in our days, nights, and seasons throughout the year.</a:t>
            </a:r>
            <a:endParaRPr lang="en-US" sz="2600" kern="1200" dirty="0">
              <a:solidFill>
                <a:srgbClr val="FFFFFF"/>
              </a:solidFill>
              <a:latin typeface="Calibri" panose="020F0502020204030204" pitchFamily="34" charset="0"/>
              <a:ea typeface="+mn-ea"/>
              <a:cs typeface="Calibri" panose="020F0502020204030204" pitchFamily="34" charset="0"/>
            </a:endParaRPr>
          </a:p>
        </p:txBody>
      </p:sp>
      <p:sp>
        <p:nvSpPr>
          <p:cNvPr id="7" name="Google Shape;290;p17" descr="Artificial Intelligence">
            <a:extLst>
              <a:ext uri="{FF2B5EF4-FFF2-40B4-BE49-F238E27FC236}">
                <a16:creationId xmlns:a16="http://schemas.microsoft.com/office/drawing/2014/main" id="{D7EA8376-B603-AB4F-1F8F-5CCB52A13192}"/>
              </a:ext>
            </a:extLst>
          </p:cNvPr>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965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p:nvSpPr>
          <p:cNvPr id="144" name="Rectangle 143">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Google Shape;129;p3"/>
          <p:cNvSpPr txBox="1"/>
          <p:nvPr/>
        </p:nvSpPr>
        <p:spPr>
          <a:xfrm>
            <a:off x="539014" y="5091762"/>
            <a:ext cx="5613590" cy="1264588"/>
          </a:xfrm>
          <a:prstGeom prst="rect">
            <a:avLst/>
          </a:prstGeom>
        </p:spPr>
        <p:txBody>
          <a:bodyPr spcFirstLastPara="1" vert="horz" lIns="91440" tIns="45720" rIns="91440" bIns="45720" rtlCol="0" anchor="ctr" anchorCtr="0">
            <a:normAutofit/>
          </a:bodyPr>
          <a:lstStyle/>
          <a:p>
            <a:pPr marL="0" marR="0" lvl="0" indent="0" algn="r">
              <a:lnSpc>
                <a:spcPct val="90000"/>
              </a:lnSpc>
              <a:spcBef>
                <a:spcPct val="0"/>
              </a:spcBef>
              <a:spcAft>
                <a:spcPts val="600"/>
              </a:spcAft>
              <a:buClr>
                <a:srgbClr val="000000"/>
              </a:buClr>
              <a:buSzPts val="3000"/>
            </a:pPr>
            <a:r>
              <a:rPr lang="en-US" sz="3200" b="1" u="none" strike="noStrike" kern="1200" cap="none" dirty="0">
                <a:solidFill>
                  <a:srgbClr val="FFFFFF"/>
                </a:solidFill>
                <a:latin typeface="Calibri" panose="020F0502020204030204" pitchFamily="34" charset="0"/>
                <a:ea typeface="+mj-ea"/>
                <a:cs typeface="Calibri" panose="020F0502020204030204" pitchFamily="34" charset="0"/>
                <a:sym typeface="Calibri"/>
              </a:rPr>
              <a:t>Big Question</a:t>
            </a:r>
            <a:r>
              <a:rPr lang="en-US" sz="3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a:t>
            </a:r>
            <a:r>
              <a:rPr lang="en-US" sz="3200" kern="1200" dirty="0">
                <a:solidFill>
                  <a:srgbClr val="FFFFFF"/>
                </a:solidFill>
                <a:latin typeface="Calibri Light" panose="020F0302020204030204" pitchFamily="34" charset="0"/>
                <a:ea typeface="+mj-ea"/>
                <a:cs typeface="Calibri Light" panose="020F0302020204030204" pitchFamily="34" charset="0"/>
                <a:sym typeface="Calibri"/>
              </a:rPr>
              <a:t>How do planets move about the solar system?</a:t>
            </a:r>
            <a:endParaRPr lang="en-US" sz="3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pic>
        <p:nvPicPr>
          <p:cNvPr id="130" name="Google Shape;130;p3" descr="A planet in space&#10;&#10;Description automatically generated with low confidence"/>
          <p:cNvPicPr preferRelativeResize="0"/>
          <p:nvPr/>
        </p:nvPicPr>
        <p:blipFill rotWithShape="1">
          <a:blip r:embed="rId3"/>
          <a:srcRect r="-1" b="8413"/>
          <a:stretch/>
        </p:blipFill>
        <p:spPr>
          <a:xfrm>
            <a:off x="240030" y="320040"/>
            <a:ext cx="8661654" cy="4462272"/>
          </a:xfrm>
          <a:prstGeom prst="rect">
            <a:avLst/>
          </a:prstGeom>
          <a:noFill/>
        </p:spPr>
      </p:pic>
      <p:cxnSp>
        <p:nvCxnSpPr>
          <p:cNvPr id="146" name="Straight Connector 145">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7"/>
        <p:cNvGrpSpPr/>
        <p:nvPr/>
      </p:nvGrpSpPr>
      <p:grpSpPr>
        <a:xfrm>
          <a:off x="0" y="0"/>
          <a:ext cx="0" cy="0"/>
          <a:chOff x="0" y="0"/>
          <a:chExt cx="0" cy="0"/>
        </a:xfrm>
      </p:grpSpPr>
      <p:pic>
        <p:nvPicPr>
          <p:cNvPr id="320" name="Google Shape;320;gdbff74d4ed_1_197"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325" name="Rectangle 32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Google Shape;318;gdbff74d4ed_1_197"/>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3600"/>
            </a:pPr>
            <a:r>
              <a:rPr lang="en-US" sz="3100" kern="1200" dirty="0">
                <a:solidFill>
                  <a:schemeClr val="tx1">
                    <a:lumMod val="85000"/>
                    <a:lumOff val="15000"/>
                  </a:schemeClr>
                </a:solidFill>
                <a:latin typeface="Calibri Light" panose="020F0302020204030204" pitchFamily="34" charset="0"/>
                <a:ea typeface="+mj-ea"/>
                <a:cs typeface="Calibri Light" panose="020F0302020204030204" pitchFamily="34" charset="0"/>
                <a:sym typeface="Calibri"/>
              </a:rPr>
              <a:t>What is a revolution?</a:t>
            </a:r>
            <a:endParaRPr lang="en-US" sz="3100" u="none" strike="noStrike" kern="1200" cap="none" dirty="0">
              <a:solidFill>
                <a:schemeClr val="tx1">
                  <a:lumMod val="85000"/>
                  <a:lumOff val="15000"/>
                </a:schemeClr>
              </a:solidFill>
              <a:latin typeface="Calibri Light" panose="020F0302020204030204" pitchFamily="34" charset="0"/>
              <a:ea typeface="+mj-ea"/>
              <a:cs typeface="Calibri Light" panose="020F0302020204030204" pitchFamily="34" charset="0"/>
              <a:sym typeface="Arial"/>
            </a:endParaRPr>
          </a:p>
        </p:txBody>
      </p:sp>
      <p:cxnSp>
        <p:nvCxnSpPr>
          <p:cNvPr id="327" name="Straight Connector 32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319;gdbff74d4ed_1_197" descr="Questions">
            <a:extLst>
              <a:ext uri="{FF2B5EF4-FFF2-40B4-BE49-F238E27FC236}">
                <a16:creationId xmlns:a16="http://schemas.microsoft.com/office/drawing/2014/main" id="{840F7765-BD8B-AA4A-718F-5103FD02C3F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5"/>
        <p:cNvGrpSpPr/>
        <p:nvPr/>
      </p:nvGrpSpPr>
      <p:grpSpPr>
        <a:xfrm>
          <a:off x="0" y="0"/>
          <a:ext cx="0" cy="0"/>
          <a:chOff x="0" y="0"/>
          <a:chExt cx="0" cy="0"/>
        </a:xfrm>
      </p:grpSpPr>
      <p:pic>
        <p:nvPicPr>
          <p:cNvPr id="328" name="Google Shape;328;gdbff74d4ed_1_111" descr="A planet in space&#10;&#10;Description automatically generated with low confidence"/>
          <p:cNvPicPr preferRelativeResize="0"/>
          <p:nvPr/>
        </p:nvPicPr>
        <p:blipFill rotWithShape="1">
          <a:blip r:embed="rId3"/>
          <a:srcRect l="13356" r="11644"/>
          <a:stretch/>
        </p:blipFill>
        <p:spPr>
          <a:xfrm>
            <a:off x="20" y="10"/>
            <a:ext cx="9143980" cy="6857990"/>
          </a:xfrm>
          <a:prstGeom prst="rect">
            <a:avLst/>
          </a:prstGeom>
          <a:noFill/>
        </p:spPr>
      </p:pic>
      <p:sp>
        <p:nvSpPr>
          <p:cNvPr id="333" name="Rectangle 3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Google Shape;327;gdbff74d4ed_1_111"/>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gn="ctr">
              <a:lnSpc>
                <a:spcPct val="90000"/>
              </a:lnSpc>
              <a:spcBef>
                <a:spcPct val="0"/>
              </a:spcBef>
              <a:spcAft>
                <a:spcPts val="600"/>
              </a:spcAft>
            </a:pPr>
            <a:r>
              <a:rPr lang="en-US" sz="3100" kern="1200">
                <a:solidFill>
                  <a:schemeClr val="tx1">
                    <a:lumMod val="85000"/>
                    <a:lumOff val="15000"/>
                  </a:schemeClr>
                </a:solidFill>
                <a:latin typeface="+mj-lt"/>
                <a:ea typeface="+mj-ea"/>
                <a:cs typeface="+mj-cs"/>
                <a:sym typeface="Calibri"/>
              </a:rPr>
              <a:t>True/False: Jupiter revolves around the sun.</a:t>
            </a:r>
          </a:p>
        </p:txBody>
      </p:sp>
      <p:cxnSp>
        <p:nvCxnSpPr>
          <p:cNvPr id="335" name="Straight Connector 3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319;gdbff74d4ed_1_197" descr="Questions">
            <a:extLst>
              <a:ext uri="{FF2B5EF4-FFF2-40B4-BE49-F238E27FC236}">
                <a16:creationId xmlns:a16="http://schemas.microsoft.com/office/drawing/2014/main" id="{02AA048E-1A6E-E626-4BD6-0E8CDA9C3705}"/>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3"/>
        <p:cNvGrpSpPr/>
        <p:nvPr/>
      </p:nvGrpSpPr>
      <p:grpSpPr>
        <a:xfrm>
          <a:off x="0" y="0"/>
          <a:ext cx="0" cy="0"/>
          <a:chOff x="0" y="0"/>
          <a:chExt cx="0" cy="0"/>
        </a:xfrm>
      </p:grpSpPr>
      <p:pic>
        <p:nvPicPr>
          <p:cNvPr id="336" name="Google Shape;336;gdfc40ca812_0_0" descr="A planet in space&#10;&#10;Description automatically generated with low confidence"/>
          <p:cNvPicPr preferRelativeResize="0"/>
          <p:nvPr/>
        </p:nvPicPr>
        <p:blipFill rotWithShape="1">
          <a:blip r:embed="rId3"/>
          <a:srcRect l="13356" r="11644"/>
          <a:stretch/>
        </p:blipFill>
        <p:spPr>
          <a:xfrm>
            <a:off x="20" y="10"/>
            <a:ext cx="9143980" cy="6857990"/>
          </a:xfrm>
          <a:prstGeom prst="rect">
            <a:avLst/>
          </a:prstGeom>
          <a:noFill/>
        </p:spPr>
      </p:pic>
      <p:sp>
        <p:nvSpPr>
          <p:cNvPr id="341" name="Rectangle 34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Google Shape;335;gdfc40ca812_0_0"/>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gn="ctr">
              <a:lnSpc>
                <a:spcPct val="90000"/>
              </a:lnSpc>
              <a:spcBef>
                <a:spcPct val="0"/>
              </a:spcBef>
              <a:spcAft>
                <a:spcPts val="600"/>
              </a:spcAft>
            </a:pPr>
            <a:r>
              <a:rPr lang="en-US" sz="3100" b="1" kern="1200" dirty="0">
                <a:solidFill>
                  <a:srgbClr val="FF0000"/>
                </a:solidFill>
                <a:latin typeface="+mj-lt"/>
                <a:ea typeface="+mj-ea"/>
                <a:cs typeface="+mj-cs"/>
                <a:sym typeface="Calibri"/>
              </a:rPr>
              <a:t>True</a:t>
            </a:r>
            <a:r>
              <a:rPr lang="en-US" sz="3100" kern="1200" dirty="0">
                <a:solidFill>
                  <a:schemeClr val="tx1">
                    <a:lumMod val="85000"/>
                    <a:lumOff val="15000"/>
                  </a:schemeClr>
                </a:solidFill>
                <a:latin typeface="+mj-lt"/>
                <a:ea typeface="+mj-ea"/>
                <a:cs typeface="+mj-cs"/>
                <a:sym typeface="Calibri"/>
              </a:rPr>
              <a:t>/False: Jupiter revolves around the sun.</a:t>
            </a:r>
          </a:p>
        </p:txBody>
      </p:sp>
      <p:cxnSp>
        <p:nvCxnSpPr>
          <p:cNvPr id="343" name="Straight Connector 34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319;gdbff74d4ed_1_197" descr="Questions">
            <a:extLst>
              <a:ext uri="{FF2B5EF4-FFF2-40B4-BE49-F238E27FC236}">
                <a16:creationId xmlns:a16="http://schemas.microsoft.com/office/drawing/2014/main" id="{EE630B1C-9449-9453-071C-0A1506EA789A}"/>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1"/>
        <p:cNvGrpSpPr/>
        <p:nvPr/>
      </p:nvGrpSpPr>
      <p:grpSpPr>
        <a:xfrm>
          <a:off x="0" y="0"/>
          <a:ext cx="0" cy="0"/>
          <a:chOff x="0" y="0"/>
          <a:chExt cx="0" cy="0"/>
        </a:xfrm>
      </p:grpSpPr>
      <p:pic>
        <p:nvPicPr>
          <p:cNvPr id="344" name="Google Shape;344;gdbff74d4ed_1_206"/>
          <p:cNvPicPr preferRelativeResize="0"/>
          <p:nvPr/>
        </p:nvPicPr>
        <p:blipFill rotWithShape="1">
          <a:blip r:embed="rId3"/>
          <a:srcRect t="3226"/>
          <a:stretch/>
        </p:blipFill>
        <p:spPr>
          <a:xfrm>
            <a:off x="20" y="10"/>
            <a:ext cx="9143980" cy="6857990"/>
          </a:xfrm>
          <a:prstGeom prst="rect">
            <a:avLst/>
          </a:prstGeom>
          <a:noFill/>
        </p:spPr>
      </p:pic>
      <p:sp>
        <p:nvSpPr>
          <p:cNvPr id="349" name="Rectangle 34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Google Shape;343;gdbff74d4ed_1_206"/>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gn="ctr">
              <a:lnSpc>
                <a:spcPct val="90000"/>
              </a:lnSpc>
              <a:spcBef>
                <a:spcPct val="0"/>
              </a:spcBef>
              <a:spcAft>
                <a:spcPts val="600"/>
              </a:spcAft>
            </a:pPr>
            <a:r>
              <a:rPr lang="en-US" sz="2600" kern="1200">
                <a:solidFill>
                  <a:schemeClr val="tx1">
                    <a:lumMod val="85000"/>
                    <a:lumOff val="15000"/>
                  </a:schemeClr>
                </a:solidFill>
                <a:latin typeface="+mj-lt"/>
                <a:ea typeface="+mj-ea"/>
                <a:cs typeface="+mj-cs"/>
                <a:sym typeface="Calibri"/>
              </a:rPr>
              <a:t>How long is the revolution of Earth around the sun?</a:t>
            </a:r>
          </a:p>
        </p:txBody>
      </p:sp>
      <p:cxnSp>
        <p:nvCxnSpPr>
          <p:cNvPr id="351" name="Straight Connector 35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319;gdbff74d4ed_1_197" descr="Questions">
            <a:extLst>
              <a:ext uri="{FF2B5EF4-FFF2-40B4-BE49-F238E27FC236}">
                <a16:creationId xmlns:a16="http://schemas.microsoft.com/office/drawing/2014/main" id="{CA3BB915-4E83-9F9C-7421-B8977467CDE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1"/>
        <p:cNvGrpSpPr/>
        <p:nvPr/>
      </p:nvGrpSpPr>
      <p:grpSpPr>
        <a:xfrm>
          <a:off x="0" y="0"/>
          <a:ext cx="0" cy="0"/>
          <a:chOff x="0" y="0"/>
          <a:chExt cx="0" cy="0"/>
        </a:xfrm>
      </p:grpSpPr>
      <p:sp useBgFill="1">
        <p:nvSpPr>
          <p:cNvPr id="357" name="Rectangle 35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4" name="Google Shape;344;gdbff74d4ed_1_206"/>
          <p:cNvPicPr preferRelativeResize="0"/>
          <p:nvPr/>
        </p:nvPicPr>
        <p:blipFill rotWithShape="1">
          <a:blip r:embed="rId3"/>
          <a:srcRect l="8742" t="12023" r="349"/>
          <a:stretch/>
        </p:blipFill>
        <p:spPr>
          <a:xfrm>
            <a:off x="20" y="10"/>
            <a:ext cx="9143980" cy="6857990"/>
          </a:xfrm>
          <a:prstGeom prst="rect">
            <a:avLst/>
          </a:prstGeom>
          <a:noFill/>
        </p:spPr>
      </p:pic>
      <p:sp>
        <p:nvSpPr>
          <p:cNvPr id="356" name="Rectangle 35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Google Shape;343;gdbff74d4ed_1_206"/>
          <p:cNvSpPr txBox="1"/>
          <p:nvPr/>
        </p:nvSpPr>
        <p:spPr>
          <a:xfrm>
            <a:off x="303413" y="3091928"/>
            <a:ext cx="7339421" cy="2387600"/>
          </a:xfrm>
          <a:prstGeom prst="rect">
            <a:avLst/>
          </a:prstGeom>
        </p:spPr>
        <p:txBody>
          <a:bodyPr spcFirstLastPara="1" vert="horz" lIns="91440" tIns="45720" rIns="91440" bIns="45720" rtlCol="0" anchor="b" anchorCtr="0">
            <a:normAutofit/>
          </a:bodyPr>
          <a:lstStyle/>
          <a:p>
            <a:pPr marL="0" lvl="0" indent="0">
              <a:lnSpc>
                <a:spcPct val="90000"/>
              </a:lnSpc>
              <a:spcBef>
                <a:spcPct val="0"/>
              </a:spcBef>
              <a:spcAft>
                <a:spcPts val="600"/>
              </a:spcAft>
            </a:pPr>
            <a:r>
              <a:rPr lang="en-US" sz="5700" kern="1200" dirty="0">
                <a:solidFill>
                  <a:schemeClr val="bg1"/>
                </a:solidFill>
                <a:latin typeface="+mj-lt"/>
                <a:ea typeface="+mj-ea"/>
                <a:cs typeface="+mj-cs"/>
                <a:sym typeface="Calibri"/>
              </a:rPr>
              <a:t>One year or about 365 days</a:t>
            </a:r>
          </a:p>
        </p:txBody>
      </p:sp>
      <p:sp>
        <p:nvSpPr>
          <p:cNvPr id="358" name="Rectangle: Rounded Corners 35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19;gdbff74d4ed_1_197" descr="Questions">
            <a:extLst>
              <a:ext uri="{FF2B5EF4-FFF2-40B4-BE49-F238E27FC236}">
                <a16:creationId xmlns:a16="http://schemas.microsoft.com/office/drawing/2014/main" id="{CA3BB915-4E83-9F9C-7421-B8977467CDE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31431657"/>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bff74d4ed_1_116"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gdbff74d4ed_1_116"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6"/>
        <p:cNvGrpSpPr/>
        <p:nvPr/>
      </p:nvGrpSpPr>
      <p:grpSpPr>
        <a:xfrm>
          <a:off x="0" y="0"/>
          <a:ext cx="0" cy="0"/>
          <a:chOff x="0" y="0"/>
          <a:chExt cx="0" cy="0"/>
        </a:xfrm>
      </p:grpSpPr>
      <p:sp>
        <p:nvSpPr>
          <p:cNvPr id="37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3E0938-6DAA-1171-366D-F7B62791E484}"/>
              </a:ext>
            </a:extLst>
          </p:cNvPr>
          <p:cNvSpPr txBox="1"/>
          <p:nvPr/>
        </p:nvSpPr>
        <p:spPr>
          <a:xfrm>
            <a:off x="771525" y="1967266"/>
            <a:ext cx="1971675" cy="2547257"/>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2600" kern="1200" dirty="0">
                <a:solidFill>
                  <a:srgbClr val="FFFFFF"/>
                </a:solidFill>
                <a:latin typeface="Calibri" panose="020F0502020204030204" pitchFamily="34" charset="0"/>
                <a:ea typeface="+mj-ea"/>
                <a:cs typeface="Calibri" panose="020F0502020204030204" pitchFamily="34" charset="0"/>
              </a:rPr>
              <a:t>Jupiter taking 11.9 years to go around the sun is an example of a revolution.</a:t>
            </a:r>
          </a:p>
        </p:txBody>
      </p:sp>
      <p:pic>
        <p:nvPicPr>
          <p:cNvPr id="359" name="Google Shape;359;gdbff74d4ed_1_214" descr="Diagram, schematic&#10;&#10;Description automatically generated"/>
          <p:cNvPicPr preferRelativeResize="0"/>
          <p:nvPr/>
        </p:nvPicPr>
        <p:blipFill>
          <a:blip r:embed="rId3"/>
          <a:stretch>
            <a:fillRect/>
          </a:stretch>
        </p:blipFill>
        <p:spPr>
          <a:xfrm>
            <a:off x="3582987" y="712682"/>
            <a:ext cx="5085525" cy="5430306"/>
          </a:xfrm>
          <a:prstGeom prst="rect">
            <a:avLst/>
          </a:prstGeom>
          <a:noFill/>
        </p:spPr>
      </p:pic>
      <p:sp>
        <p:nvSpPr>
          <p:cNvPr id="2" name="Google Shape;357;gdbff74d4ed_1_214" descr="Artificial Intelligence">
            <a:extLst>
              <a:ext uri="{FF2B5EF4-FFF2-40B4-BE49-F238E27FC236}">
                <a16:creationId xmlns:a16="http://schemas.microsoft.com/office/drawing/2014/main" id="{0D012102-BFB3-0709-64D7-07762A0FA0F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58;gdbff74d4ed_1_214" descr="Comment Like">
            <a:extLst>
              <a:ext uri="{FF2B5EF4-FFF2-40B4-BE49-F238E27FC236}">
                <a16:creationId xmlns:a16="http://schemas.microsoft.com/office/drawing/2014/main" id="{675EFD1B-409E-18F8-B104-DE52C15FE5B7}"/>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5" name="Rectangle 384">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7" name="Google Shape;367;gdbff74d4ed_1_384" descr="Diagram&#10;&#10;Description automatically generated"/>
          <p:cNvPicPr preferRelativeResize="0"/>
          <p:nvPr/>
        </p:nvPicPr>
        <p:blipFill rotWithShape="1">
          <a:blip r:embed="rId3"/>
          <a:srcRect t="14290" b="16916"/>
          <a:stretch/>
        </p:blipFill>
        <p:spPr>
          <a:xfrm>
            <a:off x="20" y="10"/>
            <a:ext cx="9143980" cy="3994473"/>
          </a:xfrm>
          <a:prstGeom prst="rect">
            <a:avLst/>
          </a:prstGeom>
          <a:noFill/>
        </p:spPr>
      </p:pic>
      <p:sp>
        <p:nvSpPr>
          <p:cNvPr id="387" name="Rectangle 386">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89" name="Rectangle 388">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28E49D2-E495-3543-D651-EF5269351B62}"/>
              </a:ext>
            </a:extLst>
          </p:cNvPr>
          <p:cNvSpPr txBox="1"/>
          <p:nvPr/>
        </p:nvSpPr>
        <p:spPr>
          <a:xfrm>
            <a:off x="3786160" y="4218905"/>
            <a:ext cx="5053243" cy="2089317"/>
          </a:xfrm>
          <a:prstGeom prst="rect">
            <a:avLst/>
          </a:prstGeom>
        </p:spPr>
        <p:txBody>
          <a:bodyPr vert="horz" lIns="91440" tIns="45720" rIns="91440" bIns="45720" rtlCol="0" anchor="ctr">
            <a:normAutofit/>
          </a:bodyPr>
          <a:lstStyle/>
          <a:p>
            <a:pPr lvl="0">
              <a:lnSpc>
                <a:spcPct val="90000"/>
              </a:lnSpc>
              <a:spcBef>
                <a:spcPts val="0"/>
              </a:spcBef>
              <a:spcAft>
                <a:spcPts val="600"/>
              </a:spcAft>
            </a:pPr>
            <a:r>
              <a:rPr lang="en-US" sz="2800" kern="1200" dirty="0">
                <a:solidFill>
                  <a:schemeClr val="tx1"/>
                </a:solidFill>
                <a:latin typeface="Calibri" panose="020F0502020204030204" pitchFamily="34" charset="0"/>
                <a:ea typeface="+mn-ea"/>
                <a:cs typeface="Calibri" panose="020F0502020204030204" pitchFamily="34" charset="0"/>
              </a:rPr>
              <a:t>Another example of a revolution is Mercury taking 88 days to go around the sun.  It has the shortest revolution of all the planets.</a:t>
            </a:r>
          </a:p>
        </p:txBody>
      </p:sp>
      <p:sp>
        <p:nvSpPr>
          <p:cNvPr id="2" name="Google Shape;357;gdbff74d4ed_1_214" descr="Artificial Intelligence">
            <a:extLst>
              <a:ext uri="{FF2B5EF4-FFF2-40B4-BE49-F238E27FC236}">
                <a16:creationId xmlns:a16="http://schemas.microsoft.com/office/drawing/2014/main" id="{FD1A0ABA-E0F4-2E88-CB90-1752C8D5E082}"/>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58;gdbff74d4ed_1_214" descr="Comment Like">
            <a:extLst>
              <a:ext uri="{FF2B5EF4-FFF2-40B4-BE49-F238E27FC236}">
                <a16:creationId xmlns:a16="http://schemas.microsoft.com/office/drawing/2014/main" id="{AE14C0F4-015C-403F-2A4E-04E83E798212}"/>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dbff74d4ed_1_22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gdbff74d4ed_1_220"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9"/>
        <p:cNvGrpSpPr/>
        <p:nvPr/>
      </p:nvGrpSpPr>
      <p:grpSpPr>
        <a:xfrm>
          <a:off x="0" y="0"/>
          <a:ext cx="0" cy="0"/>
          <a:chOff x="0" y="0"/>
          <a:chExt cx="0" cy="0"/>
        </a:xfrm>
      </p:grpSpPr>
      <p:sp useBgFill="1">
        <p:nvSpPr>
          <p:cNvPr id="405" name="Rectangle 40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2" name="Google Shape;382;gdbff74d4ed_1_301" descr="A diagram of the earth&#10;&#10;Description automatically generated with low confidence"/>
          <p:cNvPicPr preferRelativeResize="0"/>
          <p:nvPr/>
        </p:nvPicPr>
        <p:blipFill rotWithShape="1">
          <a:blip r:embed="rId3"/>
          <a:srcRect r="5024" b="1"/>
          <a:stretch/>
        </p:blipFill>
        <p:spPr>
          <a:xfrm>
            <a:off x="20" y="431"/>
            <a:ext cx="6086455" cy="6408311"/>
          </a:xfrm>
          <a:prstGeom prst="rect">
            <a:avLst/>
          </a:prstGeom>
          <a:noFill/>
        </p:spPr>
      </p:pic>
      <p:sp>
        <p:nvSpPr>
          <p:cNvPr id="4" name="TextBox 3">
            <a:extLst>
              <a:ext uri="{FF2B5EF4-FFF2-40B4-BE49-F238E27FC236}">
                <a16:creationId xmlns:a16="http://schemas.microsoft.com/office/drawing/2014/main" id="{D35B9F86-FE37-F6F9-734F-1479C90411CA}"/>
              </a:ext>
            </a:extLst>
          </p:cNvPr>
          <p:cNvSpPr txBox="1"/>
          <p:nvPr/>
        </p:nvSpPr>
        <p:spPr>
          <a:xfrm>
            <a:off x="5893967" y="1658867"/>
            <a:ext cx="3046617" cy="3540265"/>
          </a:xfrm>
          <a:prstGeom prst="rect">
            <a:avLst/>
          </a:prstGeom>
        </p:spPr>
        <p:txBody>
          <a:bodyPr vert="horz" lIns="91440" tIns="45720" rIns="91440" bIns="45720" rtlCol="0">
            <a:noAutofit/>
          </a:bodyPr>
          <a:lstStyle/>
          <a:p>
            <a:pPr>
              <a:lnSpc>
                <a:spcPct val="90000"/>
              </a:lnSpc>
              <a:spcBef>
                <a:spcPct val="0"/>
              </a:spcBef>
              <a:spcAft>
                <a:spcPts val="600"/>
              </a:spcAft>
            </a:pPr>
            <a:r>
              <a:rPr lang="en-US" sz="3200" kern="1200" dirty="0">
                <a:solidFill>
                  <a:schemeClr val="tx1"/>
                </a:solidFill>
                <a:latin typeface="Calibri" panose="020F0502020204030204" pitchFamily="34" charset="0"/>
                <a:ea typeface="+mn-ea"/>
                <a:cs typeface="Calibri" panose="020F0502020204030204" pitchFamily="34" charset="0"/>
              </a:rPr>
              <a:t>A rotation is </a:t>
            </a:r>
            <a:r>
              <a:rPr lang="en-US" sz="3200" b="1" kern="1200" dirty="0">
                <a:solidFill>
                  <a:schemeClr val="tx1"/>
                </a:solidFill>
                <a:latin typeface="Calibri" panose="020F0502020204030204" pitchFamily="34" charset="0"/>
                <a:ea typeface="+mn-ea"/>
                <a:cs typeface="Calibri" panose="020F0502020204030204" pitchFamily="34" charset="0"/>
              </a:rPr>
              <a:t>NOT</a:t>
            </a:r>
            <a:r>
              <a:rPr lang="en-US" sz="3200" kern="1200" dirty="0">
                <a:solidFill>
                  <a:schemeClr val="tx1"/>
                </a:solidFill>
                <a:latin typeface="Calibri" panose="020F0502020204030204" pitchFamily="34" charset="0"/>
                <a:ea typeface="+mn-ea"/>
                <a:cs typeface="Calibri" panose="020F0502020204030204" pitchFamily="34" charset="0"/>
              </a:rPr>
              <a:t> an example of a revolution. Earth also spins on its axis. These turns are called rotations not revolutions.</a:t>
            </a:r>
          </a:p>
        </p:txBody>
      </p:sp>
      <p:sp>
        <p:nvSpPr>
          <p:cNvPr id="407" name="Rectangle 40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80;gdbff74d4ed_1_301" descr="Artificial Intelligence">
            <a:extLst>
              <a:ext uri="{FF2B5EF4-FFF2-40B4-BE49-F238E27FC236}">
                <a16:creationId xmlns:a16="http://schemas.microsoft.com/office/drawing/2014/main" id="{80CD19BA-F6F8-2A44-3834-7B8F44703C4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81;gdbff74d4ed_1_301" descr="Comment Dislike">
            <a:extLst>
              <a:ext uri="{FF2B5EF4-FFF2-40B4-BE49-F238E27FC236}">
                <a16:creationId xmlns:a16="http://schemas.microsoft.com/office/drawing/2014/main" id="{B63118C4-817E-E98F-2CBA-18D35ACEA8CE}"/>
              </a:ext>
            </a:extLst>
          </p:cNvPr>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dbff74d4ed_1_1109"/>
          <p:cNvSpPr txBox="1"/>
          <p:nvPr/>
        </p:nvSpPr>
        <p:spPr>
          <a:xfrm>
            <a:off x="1557935" y="547861"/>
            <a:ext cx="602813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1" u="none" strike="noStrike" cap="none" dirty="0">
                <a:solidFill>
                  <a:srgbClr val="FFC000"/>
                </a:solidFill>
                <a:latin typeface="Futura" panose="020B0602020204020303" pitchFamily="34" charset="-79"/>
                <a:ea typeface="Calibri"/>
                <a:cs typeface="Futura" panose="020B0602020204020303" pitchFamily="34" charset="-79"/>
                <a:sym typeface="Calibri"/>
                <a:hlinkClick r:id="rId3"/>
              </a:rPr>
              <a:t>Demonstration</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137" name="Google Shape;137;gdbff74d4ed_1_1109" descr="Classroom"/>
          <p:cNvSpPr/>
          <p:nvPr/>
        </p:nvSpPr>
        <p:spPr>
          <a:xfrm>
            <a:off x="124754" y="87073"/>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gdbff74d4ed_1_1109"/>
          <p:cNvSpPr txBox="1"/>
          <p:nvPr/>
        </p:nvSpPr>
        <p:spPr>
          <a:xfrm>
            <a:off x="1969350" y="1745075"/>
            <a:ext cx="5205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u="sng" dirty="0">
                <a:solidFill>
                  <a:schemeClr val="dk1"/>
                </a:solidFill>
                <a:latin typeface="Calibri Light" panose="020F0302020204030204" pitchFamily="34" charset="0"/>
                <a:ea typeface="Calibri"/>
                <a:cs typeface="Calibri Light" panose="020F0302020204030204" pitchFamily="34" charset="0"/>
                <a:sym typeface="Calibri"/>
                <a:hlinkClick r:id="rId5">
                  <a:extLst>
                    <a:ext uri="{A12FA001-AC4F-418D-AE19-62706E023703}">
                      <ahyp:hlinkClr xmlns:ahyp="http://schemas.microsoft.com/office/drawing/2018/hyperlinkcolor" val="tx"/>
                    </a:ext>
                  </a:extLst>
                </a:hlinkClick>
              </a:rPr>
              <a:t>Earth’s Rotation &amp; Revolution</a:t>
            </a:r>
            <a:endParaRPr sz="3600" b="1" dirty="0">
              <a:solidFill>
                <a:schemeClr val="dk1"/>
              </a:solidFill>
              <a:latin typeface="Calibri Light" panose="020F0302020204030204" pitchFamily="34" charset="0"/>
              <a:ea typeface="Calibri"/>
              <a:cs typeface="Calibri Light" panose="020F0302020204030204" pitchFamily="34" charset="0"/>
              <a:sym typeface="Calibri"/>
            </a:endParaRPr>
          </a:p>
        </p:txBody>
      </p:sp>
      <p:sp>
        <p:nvSpPr>
          <p:cNvPr id="139" name="Google Shape;139;gdbff74d4ed_1_1109"/>
          <p:cNvSpPr txBox="1"/>
          <p:nvPr/>
        </p:nvSpPr>
        <p:spPr>
          <a:xfrm>
            <a:off x="814801" y="3135550"/>
            <a:ext cx="7514400" cy="323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a:t>
            </a:r>
            <a:r>
              <a:rPr lang="en-US" sz="2000" dirty="0">
                <a:latin typeface="Calibri Light" panose="020F0302020204030204" pitchFamily="34" charset="0"/>
                <a:ea typeface="Calibri"/>
                <a:cs typeface="Calibri Light" panose="020F0302020204030204" pitchFamily="34" charset="0"/>
                <a:sym typeface="Calibri"/>
              </a:rPr>
              <a:t>the movement of the Earth</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revolution.</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 students are watching the short video be sure to pause it and ask questions to check for understanding. </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revolution.</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dbff74d4ed_1_392"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 name="Google Shape;382;gdbff74d4ed_1_301" descr="A diagram of the earth&#10;&#10;Description automatically generated with low confidence">
            <a:extLst>
              <a:ext uri="{FF2B5EF4-FFF2-40B4-BE49-F238E27FC236}">
                <a16:creationId xmlns:a16="http://schemas.microsoft.com/office/drawing/2014/main" id="{7049BCA9-72D5-084C-8E77-DD237F8EACB9}"/>
              </a:ext>
            </a:extLst>
          </p:cNvPr>
          <p:cNvPicPr preferRelativeResize="0"/>
          <p:nvPr/>
        </p:nvPicPr>
        <p:blipFill rotWithShape="1">
          <a:blip r:embed="rId3"/>
          <a:srcRect r="5024" b="1"/>
          <a:stretch/>
        </p:blipFill>
        <p:spPr>
          <a:xfrm>
            <a:off x="349119" y="2100372"/>
            <a:ext cx="3898212" cy="3929906"/>
          </a:xfrm>
          <a:prstGeom prst="rect">
            <a:avLst/>
          </a:prstGeom>
          <a:noFill/>
        </p:spPr>
      </p:pic>
      <p:sp>
        <p:nvSpPr>
          <p:cNvPr id="472" name="Google Shape;472;p41"/>
          <p:cNvSpPr txBox="1"/>
          <p:nvPr/>
        </p:nvSpPr>
        <p:spPr>
          <a:xfrm>
            <a:off x="1028700" y="424773"/>
            <a:ext cx="7677200" cy="1200288"/>
          </a:xfrm>
          <a:prstGeom prst="rect">
            <a:avLst/>
          </a:prstGeom>
          <a:noFill/>
          <a:ln>
            <a:noFill/>
          </a:ln>
        </p:spPr>
        <p:txBody>
          <a:bodyPr spcFirstLastPara="1" wrap="square" lIns="91400" tIns="45700" rIns="91400" bIns="45700" anchor="t" anchorCtr="0">
            <a:spAutoFit/>
          </a:bodyPr>
          <a:lstStyle/>
          <a:p>
            <a:pPr algn="ctr">
              <a:buSzPts val="2700"/>
            </a:pPr>
            <a:r>
              <a:rPr lang="en-US" sz="3600" dirty="0">
                <a:solidFill>
                  <a:schemeClr val="dk1"/>
                </a:solidFill>
                <a:latin typeface="Calibri"/>
                <a:ea typeface="Calibri"/>
                <a:cs typeface="Calibri"/>
                <a:sym typeface="Calibri"/>
              </a:rPr>
              <a:t>How is a rotation different from a revolution?</a:t>
            </a:r>
            <a:endParaRPr dirty="0"/>
          </a:p>
        </p:txBody>
      </p:sp>
      <p:sp>
        <p:nvSpPr>
          <p:cNvPr id="473" name="Google Shape;473;p4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474" name="Google Shape;474;p41"/>
          <p:cNvPicPr preferRelativeResize="0"/>
          <p:nvPr/>
        </p:nvPicPr>
        <p:blipFill rotWithShape="1">
          <a:blip r:embed="rId5">
            <a:alphaModFix/>
          </a:blip>
          <a:srcRect/>
          <a:stretch/>
        </p:blipFill>
        <p:spPr>
          <a:xfrm>
            <a:off x="200050" y="1703375"/>
            <a:ext cx="4196351" cy="4723900"/>
          </a:xfrm>
          <a:prstGeom prst="rect">
            <a:avLst/>
          </a:prstGeom>
          <a:noFill/>
          <a:ln>
            <a:noFill/>
          </a:ln>
        </p:spPr>
      </p:pic>
      <p:pic>
        <p:nvPicPr>
          <p:cNvPr id="475" name="Google Shape;475;p41"/>
          <p:cNvPicPr preferRelativeResize="0"/>
          <p:nvPr/>
        </p:nvPicPr>
        <p:blipFill rotWithShape="1">
          <a:blip r:embed="rId5">
            <a:alphaModFix/>
          </a:blip>
          <a:srcRect/>
          <a:stretch/>
        </p:blipFill>
        <p:spPr>
          <a:xfrm>
            <a:off x="4702875" y="1703375"/>
            <a:ext cx="4196351" cy="4723900"/>
          </a:xfrm>
          <a:prstGeom prst="rect">
            <a:avLst/>
          </a:prstGeom>
          <a:noFill/>
          <a:ln>
            <a:noFill/>
          </a:ln>
        </p:spPr>
      </p:pic>
      <p:pic>
        <p:nvPicPr>
          <p:cNvPr id="2" name="Google Shape;359;gdbff74d4ed_1_214" descr="Diagram, schematic&#10;&#10;Description automatically generated">
            <a:extLst>
              <a:ext uri="{FF2B5EF4-FFF2-40B4-BE49-F238E27FC236}">
                <a16:creationId xmlns:a16="http://schemas.microsoft.com/office/drawing/2014/main" id="{5DEE9DA3-E3E0-D583-19FF-A07A5FDCEFF6}"/>
              </a:ext>
            </a:extLst>
          </p:cNvPr>
          <p:cNvPicPr preferRelativeResize="0"/>
          <p:nvPr/>
        </p:nvPicPr>
        <p:blipFill>
          <a:blip r:embed="rId6"/>
          <a:stretch>
            <a:fillRect/>
          </a:stretch>
        </p:blipFill>
        <p:spPr>
          <a:xfrm>
            <a:off x="4882104" y="2229853"/>
            <a:ext cx="3823796" cy="391313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15813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a:solidFill>
                  <a:schemeClr val="tx1">
                    <a:lumMod val="85000"/>
                    <a:lumOff val="15000"/>
                  </a:schemeClr>
                </a:solidFill>
                <a:latin typeface="+mj-lt"/>
                <a:ea typeface="+mj-ea"/>
                <a:cs typeface="+mj-cs"/>
              </a:rPr>
              <a:t>Revolution:</a:t>
            </a:r>
            <a:r>
              <a:rPr lang="en-US" sz="2900" b="1" kern="1200">
                <a:solidFill>
                  <a:schemeClr val="tx1">
                    <a:lumMod val="85000"/>
                    <a:lumOff val="15000"/>
                  </a:schemeClr>
                </a:solidFill>
                <a:latin typeface="+mj-lt"/>
                <a:ea typeface="+mj-ea"/>
                <a:cs typeface="+mj-cs"/>
              </a:rPr>
              <a:t> </a:t>
            </a:r>
            <a:r>
              <a:rPr lang="en-US" sz="2900" kern="1200">
                <a:solidFill>
                  <a:schemeClr val="tx1">
                    <a:lumMod val="85000"/>
                    <a:lumOff val="15000"/>
                  </a:schemeClr>
                </a:solidFill>
                <a:latin typeface="+mj-lt"/>
                <a:ea typeface="+mj-ea"/>
                <a:cs typeface="+mj-cs"/>
              </a:rPr>
              <a:t>movement of a planet around the sun</a:t>
            </a:r>
            <a:endParaRPr lang="en-US" sz="2900" b="1" kern="120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Google Shape;435;gdbff74d4ed_1_10" descr="Rewind">
            <a:extLst>
              <a:ext uri="{FF2B5EF4-FFF2-40B4-BE49-F238E27FC236}">
                <a16:creationId xmlns:a16="http://schemas.microsoft.com/office/drawing/2014/main" id="{6D1AB5C8-D531-A796-A570-DD44F0EA6ED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4459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66"/>
                                        </p:tgtEl>
                                        <p:attrNameLst>
                                          <p:attrName>style.visibility</p:attrName>
                                        </p:attrNameLst>
                                      </p:cBhvr>
                                      <p:to>
                                        <p:strVal val="visible"/>
                                      </p:to>
                                    </p:set>
                                    <p:animEffect transition="in" filter="fade">
                                      <p:cBhvr>
                                        <p:cTn id="7" dur="4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4"/>
          <p:cNvSpPr/>
          <p:nvPr/>
        </p:nvSpPr>
        <p:spPr>
          <a:xfrm>
            <a:off x="169647" y="319226"/>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511" name="Google Shape;511;p44"/>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12" name="Google Shape;512;p44"/>
          <p:cNvCxnSpPr>
            <a:stCxn id="513" idx="4"/>
            <a:endCxn id="510" idx="2"/>
          </p:cNvCxnSpPr>
          <p:nvPr/>
        </p:nvCxnSpPr>
        <p:spPr>
          <a:xfrm>
            <a:off x="4549192" y="4400219"/>
            <a:ext cx="22800" cy="1818400"/>
          </a:xfrm>
          <a:prstGeom prst="straightConnector1">
            <a:avLst/>
          </a:prstGeom>
          <a:noFill/>
          <a:ln w="25400" cap="flat" cmpd="sng">
            <a:solidFill>
              <a:srgbClr val="FF932B"/>
            </a:solidFill>
            <a:prstDash val="solid"/>
            <a:round/>
            <a:headEnd type="none" w="sm" len="sm"/>
            <a:tailEnd type="none" w="sm" len="sm"/>
          </a:ln>
        </p:spPr>
      </p:cxnSp>
      <p:cxnSp>
        <p:nvCxnSpPr>
          <p:cNvPr id="514" name="Google Shape;514;p44"/>
          <p:cNvCxnSpPr/>
          <p:nvPr/>
        </p:nvCxnSpPr>
        <p:spPr>
          <a:xfrm>
            <a:off x="169647" y="3255555"/>
            <a:ext cx="2571300" cy="0"/>
          </a:xfrm>
          <a:prstGeom prst="straightConnector1">
            <a:avLst/>
          </a:prstGeom>
          <a:noFill/>
          <a:ln w="25400" cap="flat" cmpd="sng">
            <a:solidFill>
              <a:srgbClr val="FF932B"/>
            </a:solidFill>
            <a:prstDash val="solid"/>
            <a:round/>
            <a:headEnd type="none" w="sm" len="sm"/>
            <a:tailEnd type="none" w="sm" len="sm"/>
          </a:ln>
        </p:spPr>
      </p:cxnSp>
      <p:cxnSp>
        <p:nvCxnSpPr>
          <p:cNvPr id="515" name="Google Shape;515;p44"/>
          <p:cNvCxnSpPr/>
          <p:nvPr/>
        </p:nvCxnSpPr>
        <p:spPr>
          <a:xfrm>
            <a:off x="6359863" y="3216899"/>
            <a:ext cx="2614500" cy="0"/>
          </a:xfrm>
          <a:prstGeom prst="straightConnector1">
            <a:avLst/>
          </a:prstGeom>
          <a:noFill/>
          <a:ln w="25400" cap="flat" cmpd="sng">
            <a:solidFill>
              <a:srgbClr val="FF932B"/>
            </a:solidFill>
            <a:prstDash val="solid"/>
            <a:round/>
            <a:headEnd type="none" w="sm" len="sm"/>
            <a:tailEnd type="none" w="sm" len="sm"/>
          </a:ln>
        </p:spPr>
      </p:cxnSp>
      <p:sp>
        <p:nvSpPr>
          <p:cNvPr id="513" name="Google Shape;513;p44"/>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Revolution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089502"/>
            <a:ext cx="4038387" cy="646331"/>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revolution around the sun impact my life?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hlinkClick r:id="rId3" action="ppaction://hlinksldjump"/>
            <a:extLst>
              <a:ext uri="{FF2B5EF4-FFF2-40B4-BE49-F238E27FC236}">
                <a16:creationId xmlns:a16="http://schemas.microsoft.com/office/drawing/2014/main" id="{F5BA0E99-5983-6019-249A-D395F12B8BF3}"/>
              </a:ext>
            </a:extLst>
          </p:cNvPr>
          <p:cNvPicPr>
            <a:picLocks noChangeAspect="1"/>
          </p:cNvPicPr>
          <p:nvPr/>
        </p:nvPicPr>
        <p:blipFill>
          <a:blip r:embed="rId4"/>
          <a:stretch>
            <a:fillRect/>
          </a:stretch>
        </p:blipFill>
        <p:spPr>
          <a:xfrm>
            <a:off x="-1" y="3424056"/>
            <a:ext cx="4571979" cy="3536337"/>
          </a:xfrm>
          <a:prstGeom prst="rect">
            <a:avLst/>
          </a:prstGeom>
        </p:spPr>
      </p:pic>
      <p:pic>
        <p:nvPicPr>
          <p:cNvPr id="20" name="Picture 19" descr="A picture containing nature, wave&#10;&#10;Description automatically generated">
            <a:hlinkClick r:id="rId3" action="ppaction://hlinksldjump"/>
            <a:extLst>
              <a:ext uri="{FF2B5EF4-FFF2-40B4-BE49-F238E27FC236}">
                <a16:creationId xmlns:a16="http://schemas.microsoft.com/office/drawing/2014/main" id="{FCF0F64F-7753-CB07-0D15-C402F83C20ED}"/>
              </a:ext>
            </a:extLst>
          </p:cNvPr>
          <p:cNvPicPr>
            <a:picLocks noChangeAspect="1"/>
          </p:cNvPicPr>
          <p:nvPr/>
        </p:nvPicPr>
        <p:blipFill rotWithShape="1">
          <a:blip r:embed="rId5"/>
          <a:srcRect l="11666" r="3" b="3"/>
          <a:stretch/>
        </p:blipFill>
        <p:spPr>
          <a:xfrm>
            <a:off x="20" y="10"/>
            <a:ext cx="4571980" cy="3428990"/>
          </a:xfrm>
          <a:prstGeom prst="rect">
            <a:avLst/>
          </a:prstGeom>
        </p:spPr>
      </p:pic>
      <p:pic>
        <p:nvPicPr>
          <p:cNvPr id="5" name="Picture 4" descr="Diagram, schematic&#10;&#10;Description automatically generated">
            <a:hlinkClick r:id="" action="ppaction://hlinkshowjump?jump=nextslide"/>
            <a:extLst>
              <a:ext uri="{FF2B5EF4-FFF2-40B4-BE49-F238E27FC236}">
                <a16:creationId xmlns:a16="http://schemas.microsoft.com/office/drawing/2014/main" id="{3DABB478-E085-0F33-447C-F8E43CEA9E01}"/>
              </a:ext>
            </a:extLst>
          </p:cNvPr>
          <p:cNvPicPr>
            <a:picLocks noChangeAspect="1"/>
          </p:cNvPicPr>
          <p:nvPr/>
        </p:nvPicPr>
        <p:blipFill rotWithShape="1">
          <a:blip r:embed="rId6"/>
          <a:srcRect l="-802" r="-1239" b="2"/>
          <a:stretch/>
        </p:blipFill>
        <p:spPr>
          <a:xfrm>
            <a:off x="4572000" y="10"/>
            <a:ext cx="4572000" cy="3428990"/>
          </a:xfrm>
          <a:prstGeom prst="rect">
            <a:avLst/>
          </a:prstGeom>
        </p:spPr>
      </p:pic>
      <p:pic>
        <p:nvPicPr>
          <p:cNvPr id="3" name="Picture 2" descr="A picture containing car, road, outdoor, transport&#10;&#10;Description automatically generated">
            <a:hlinkClick r:id="rId3" action="ppaction://hlinksldjump"/>
            <a:extLst>
              <a:ext uri="{FF2B5EF4-FFF2-40B4-BE49-F238E27FC236}">
                <a16:creationId xmlns:a16="http://schemas.microsoft.com/office/drawing/2014/main" id="{678C93A0-0A77-8077-AAD2-57B1FE7DFC49}"/>
              </a:ext>
            </a:extLst>
          </p:cNvPr>
          <p:cNvPicPr>
            <a:picLocks noChangeAspect="1"/>
          </p:cNvPicPr>
          <p:nvPr/>
        </p:nvPicPr>
        <p:blipFill rotWithShape="1">
          <a:blip r:embed="rId7"/>
          <a:srcRect l="7333" r="4" b="4"/>
          <a:stretch/>
        </p:blipFill>
        <p:spPr>
          <a:xfrm>
            <a:off x="4572000" y="3429000"/>
            <a:ext cx="4572000" cy="3429000"/>
          </a:xfrm>
          <a:prstGeom prst="rect">
            <a:avLst/>
          </a:prstGeom>
        </p:spPr>
      </p:pic>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29;p3">
            <a:extLst>
              <a:ext uri="{FF2B5EF4-FFF2-40B4-BE49-F238E27FC236}">
                <a16:creationId xmlns:a16="http://schemas.microsoft.com/office/drawing/2014/main" id="{CF47E04E-8762-CDBA-A0E0-0FCF9AE35882}"/>
              </a:ext>
            </a:extLst>
          </p:cNvPr>
          <p:cNvSpPr txBox="1"/>
          <p:nvPr/>
        </p:nvSpPr>
        <p:spPr>
          <a:xfrm>
            <a:off x="3215143" y="2761554"/>
            <a:ext cx="2713713" cy="1345720"/>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2000" b="1" kern="1200" dirty="0">
                <a:solidFill>
                  <a:srgbClr val="080808"/>
                </a:solidFill>
                <a:latin typeface="Calibri" panose="020F0502020204030204" pitchFamily="34" charset="0"/>
                <a:ea typeface="+mj-ea"/>
                <a:cs typeface="Calibri" panose="020F0502020204030204" pitchFamily="34" charset="0"/>
                <a:sym typeface="Calibri"/>
              </a:rPr>
              <a:t>Directions</a:t>
            </a:r>
            <a:r>
              <a:rPr lang="en-US" sz="2000" kern="1200" dirty="0">
                <a:solidFill>
                  <a:srgbClr val="080808"/>
                </a:solidFill>
                <a:latin typeface="Calibri Light" panose="020F0302020204030204" pitchFamily="34" charset="0"/>
                <a:ea typeface="+mj-ea"/>
                <a:cs typeface="Calibri Light" panose="020F0302020204030204" pitchFamily="34" charset="0"/>
                <a:sym typeface="Calibri"/>
              </a:rPr>
              <a:t>: Click on the correct picture of a </a:t>
            </a:r>
            <a:r>
              <a:rPr lang="en-US" sz="2000" b="1" kern="1200" dirty="0">
                <a:solidFill>
                  <a:srgbClr val="080808"/>
                </a:solidFill>
                <a:latin typeface="Calibri" panose="020F0502020204030204" pitchFamily="34" charset="0"/>
                <a:ea typeface="+mj-ea"/>
                <a:cs typeface="Calibri" panose="020F0502020204030204" pitchFamily="34" charset="0"/>
                <a:sym typeface="Calibri"/>
              </a:rPr>
              <a:t>Revolution</a:t>
            </a:r>
            <a:r>
              <a:rPr lang="en-US" sz="2000" kern="1200" dirty="0">
                <a:solidFill>
                  <a:srgbClr val="080808"/>
                </a:solidFill>
                <a:latin typeface="Calibri Light" panose="020F0302020204030204" pitchFamily="34" charset="0"/>
                <a:ea typeface="+mj-ea"/>
                <a:cs typeface="Calibri Light" panose="020F0302020204030204" pitchFamily="34" charset="0"/>
                <a:sym typeface="Calibri"/>
              </a:rPr>
              <a:t> from these 4 choices. </a:t>
            </a:r>
            <a:endParaRPr lang="en-US" sz="2000" kern="1200" dirty="0">
              <a:solidFill>
                <a:srgbClr val="080808"/>
              </a:solidFill>
              <a:latin typeface="Calibri Light" panose="020F0302020204030204" pitchFamily="34" charset="0"/>
              <a:ea typeface="+mj-ea"/>
              <a:cs typeface="Calibri Light" panose="020F0302020204030204" pitchFamily="34" charset="0"/>
            </a:endParaRPr>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Google Shape;562;g2bd5d6f3941_0_143">
            <a:extLst>
              <a:ext uri="{FF2B5EF4-FFF2-40B4-BE49-F238E27FC236}">
                <a16:creationId xmlns:a16="http://schemas.microsoft.com/office/drawing/2014/main" id="{5CA49BDD-98B7-2C2C-8267-0C7BD2B120C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2AC0024B-04E7-914B-6116-20E716C15EE1}"/>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 name="Google Shape;564;g2bd5d6f3941_0_143">
            <a:extLst>
              <a:ext uri="{FF2B5EF4-FFF2-40B4-BE49-F238E27FC236}">
                <a16:creationId xmlns:a16="http://schemas.microsoft.com/office/drawing/2014/main" id="{77279F94-A255-40A3-7F7C-552865B86765}"/>
              </a:ext>
            </a:extLst>
          </p:cNvPr>
          <p:cNvCxnSpPr>
            <a:stCxn id="11"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66;g2bd5d6f3941_0_143">
            <a:extLst>
              <a:ext uri="{FF2B5EF4-FFF2-40B4-BE49-F238E27FC236}">
                <a16:creationId xmlns:a16="http://schemas.microsoft.com/office/drawing/2014/main" id="{03F9E83A-EEA4-8701-FF86-A8842D2A702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0" name="Google Shape;567;g2bd5d6f3941_0_143">
            <a:extLst>
              <a:ext uri="{FF2B5EF4-FFF2-40B4-BE49-F238E27FC236}">
                <a16:creationId xmlns:a16="http://schemas.microsoft.com/office/drawing/2014/main" id="{BE315133-8C8C-3C59-5B29-A8B082B99CEC}"/>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1" name="Google Shape;565;g2bd5d6f3941_0_143">
            <a:extLst>
              <a:ext uri="{FF2B5EF4-FFF2-40B4-BE49-F238E27FC236}">
                <a16:creationId xmlns:a16="http://schemas.microsoft.com/office/drawing/2014/main" id="{390A9AFC-6A72-2B6E-DA5D-0ABA5F83CBF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347010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ollage of images of cars and a globe&#10;&#10;Description automatically generated">
            <a:extLst>
              <a:ext uri="{FF2B5EF4-FFF2-40B4-BE49-F238E27FC236}">
                <a16:creationId xmlns:a16="http://schemas.microsoft.com/office/drawing/2014/main" id="{E1A185A6-6C0B-9214-489D-BCF6EE1889BB}"/>
              </a:ext>
            </a:extLst>
          </p:cNvPr>
          <p:cNvPicPr>
            <a:picLocks noChangeAspect="1"/>
          </p:cNvPicPr>
          <p:nvPr/>
        </p:nvPicPr>
        <p:blipFill rotWithShape="1">
          <a:blip r:embed="rId3"/>
          <a:srcRect t="1658"/>
          <a:stretch/>
        </p:blipFill>
        <p:spPr>
          <a:xfrm>
            <a:off x="20" y="1282"/>
            <a:ext cx="9143980" cy="6856718"/>
          </a:xfrm>
          <a:prstGeom prst="rect">
            <a:avLst/>
          </a:prstGeom>
        </p:spPr>
      </p:pic>
      <p:sp>
        <p:nvSpPr>
          <p:cNvPr id="6" name="Rectangle 5">
            <a:extLst>
              <a:ext uri="{FF2B5EF4-FFF2-40B4-BE49-F238E27FC236}">
                <a16:creationId xmlns:a16="http://schemas.microsoft.com/office/drawing/2014/main" id="{7CCB02B1-ABD5-DDB2-1921-F531400B1671}"/>
              </a:ext>
            </a:extLst>
          </p:cNvPr>
          <p:cNvSpPr/>
          <p:nvPr/>
        </p:nvSpPr>
        <p:spPr>
          <a:xfrm>
            <a:off x="4572000" y="0"/>
            <a:ext cx="4570857" cy="3272589"/>
          </a:xfrm>
          <a:prstGeom prst="rect">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8002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F67A5F0E-68CB-CD48-6D15-4C76D556AC1F}"/>
              </a:ext>
            </a:extLst>
          </p:cNvPr>
          <p:cNvPicPr>
            <a:picLocks noChangeAspect="1"/>
          </p:cNvPicPr>
          <p:nvPr/>
        </p:nvPicPr>
        <p:blipFill rotWithShape="1">
          <a:blip r:embed="rId3"/>
          <a:srcRect l="-802" r="-1239" b="2"/>
          <a:stretch/>
        </p:blipFill>
        <p:spPr>
          <a:xfrm>
            <a:off x="5959441" y="1749549"/>
            <a:ext cx="2412529" cy="1809392"/>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Revolution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089502"/>
            <a:ext cx="4038387" cy="646331"/>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revolution around the sun impact my life?</a:t>
            </a:r>
          </a:p>
        </p:txBody>
      </p:sp>
    </p:spTree>
    <p:extLst>
      <p:ext uri="{BB962C8B-B14F-4D97-AF65-F5344CB8AC3E}">
        <p14:creationId xmlns:p14="http://schemas.microsoft.com/office/powerpoint/2010/main" val="3472120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t>
            </a:r>
            <a:r>
              <a:rPr lang="en-US" sz="3000" b="1" dirty="0">
                <a:solidFill>
                  <a:schemeClr val="dk1"/>
                </a:solidFill>
                <a:latin typeface="Calibri"/>
                <a:ea typeface="Calibri"/>
                <a:cs typeface="Calibri"/>
                <a:sym typeface="Calibri"/>
              </a:rPr>
              <a:t>Revolution</a:t>
            </a:r>
            <a:r>
              <a:rPr lang="en-US" sz="3000" dirty="0">
                <a:solidFill>
                  <a:schemeClr val="dk1"/>
                </a:solidFill>
                <a:latin typeface="Calibri"/>
                <a:ea typeface="Calibri"/>
                <a:cs typeface="Calibri"/>
                <a:sym typeface="Calibri"/>
              </a:rPr>
              <a:t> 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54058" y="3227530"/>
            <a:ext cx="7874063" cy="1016560"/>
          </a:xfrm>
          <a:prstGeom prst="rect">
            <a:avLst/>
          </a:prstGeom>
          <a:noFill/>
        </p:spPr>
        <p:txBody>
          <a:bodyPr wrap="square">
            <a:spAutoFit/>
          </a:bodyPr>
          <a:lstStyle/>
          <a:p>
            <a:pPr fontAlgn="base">
              <a:lnSpc>
                <a:spcPct val="110000"/>
              </a:lnSpc>
              <a:spcAft>
                <a:spcPts val="58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a:t>
            </a:r>
            <a:r>
              <a:rPr lang="en-US" sz="2800" dirty="0">
                <a:solidFill>
                  <a:schemeClr val="tx1"/>
                </a:solidFill>
                <a:latin typeface="Calibri Light" panose="020F0302020204030204" pitchFamily="34" charset="0"/>
                <a:cs typeface="Calibri Light" panose="020F0302020204030204" pitchFamily="34" charset="0"/>
              </a:rPr>
              <a:t>necessary life process that transforms light energy into chemical energy</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523220"/>
          </a:xfrm>
          <a:prstGeom prst="rect">
            <a:avLst/>
          </a:prstGeom>
          <a:noFill/>
        </p:spPr>
        <p:txBody>
          <a:bodyPr wrap="square">
            <a:spAutoFit/>
          </a:bodyPr>
          <a:lstStyle/>
          <a:p>
            <a:pPr marR="0" lvl="0">
              <a:spcBef>
                <a:spcPts val="0"/>
              </a:spcBef>
              <a:spcAft>
                <a:spcPts val="0"/>
              </a:spcAft>
            </a:pPr>
            <a:r>
              <a:rPr lang="en-US" sz="280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t>Matter that settles to the bottom of a body of water</a:t>
            </a: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The movement of a planet around the sun</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A structure that determines a life span</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986980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bff74d4ed_1_111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t>
            </a:r>
            <a:r>
              <a:rPr lang="en-US" sz="3000" b="1" dirty="0">
                <a:solidFill>
                  <a:schemeClr val="dk1"/>
                </a:solidFill>
                <a:latin typeface="Calibri"/>
                <a:ea typeface="Calibri"/>
                <a:cs typeface="Calibri"/>
                <a:sym typeface="Calibri"/>
              </a:rPr>
              <a:t>Revolution</a:t>
            </a:r>
            <a:r>
              <a:rPr lang="en-US" sz="3000" dirty="0">
                <a:solidFill>
                  <a:schemeClr val="dk1"/>
                </a:solidFill>
                <a:latin typeface="Calibri"/>
                <a:ea typeface="Calibri"/>
                <a:cs typeface="Calibri"/>
                <a:sym typeface="Calibri"/>
              </a:rPr>
              <a:t> 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54058" y="3227530"/>
            <a:ext cx="7874063" cy="1016560"/>
          </a:xfrm>
          <a:prstGeom prst="rect">
            <a:avLst/>
          </a:prstGeom>
          <a:noFill/>
        </p:spPr>
        <p:txBody>
          <a:bodyPr wrap="square">
            <a:spAutoFit/>
          </a:bodyPr>
          <a:lstStyle/>
          <a:p>
            <a:pPr fontAlgn="base">
              <a:lnSpc>
                <a:spcPct val="110000"/>
              </a:lnSpc>
              <a:spcAft>
                <a:spcPts val="58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a:t>
            </a:r>
            <a:r>
              <a:rPr lang="en-US" sz="2800" dirty="0">
                <a:solidFill>
                  <a:schemeClr val="tx1"/>
                </a:solidFill>
                <a:latin typeface="Calibri Light" panose="020F0302020204030204" pitchFamily="34" charset="0"/>
                <a:cs typeface="Calibri Light" panose="020F0302020204030204" pitchFamily="34" charset="0"/>
              </a:rPr>
              <a:t>necessary life process that transforms light energy into chemical energy</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523220"/>
          </a:xfrm>
          <a:prstGeom prst="rect">
            <a:avLst/>
          </a:prstGeom>
          <a:noFill/>
        </p:spPr>
        <p:txBody>
          <a:bodyPr wrap="square">
            <a:spAutoFit/>
          </a:bodyPr>
          <a:lstStyle/>
          <a:p>
            <a:pPr marR="0" lvl="0">
              <a:spcBef>
                <a:spcPts val="0"/>
              </a:spcBef>
              <a:spcAft>
                <a:spcPts val="0"/>
              </a:spcAft>
            </a:pPr>
            <a:r>
              <a:rPr lang="en-US" sz="280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t>Matter that settles to the bottom of a body of water</a:t>
            </a: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The movement of a planet around the sun</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A structure that determines a life span</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D343D7BB-556B-AF48-C644-3DDA037F6629}"/>
              </a:ext>
            </a:extLst>
          </p:cNvPr>
          <p:cNvSpPr/>
          <p:nvPr/>
        </p:nvSpPr>
        <p:spPr>
          <a:xfrm>
            <a:off x="393331" y="5555170"/>
            <a:ext cx="7996690" cy="739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02524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F67A5F0E-68CB-CD48-6D15-4C76D556AC1F}"/>
              </a:ext>
            </a:extLst>
          </p:cNvPr>
          <p:cNvPicPr>
            <a:picLocks noChangeAspect="1"/>
          </p:cNvPicPr>
          <p:nvPr/>
        </p:nvPicPr>
        <p:blipFill rotWithShape="1">
          <a:blip r:embed="rId3"/>
          <a:srcRect l="-802" r="-1239" b="2"/>
          <a:stretch/>
        </p:blipFill>
        <p:spPr>
          <a:xfrm>
            <a:off x="5959441" y="1749549"/>
            <a:ext cx="2412529" cy="1809392"/>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Revolution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089502"/>
            <a:ext cx="4038387" cy="646331"/>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revolution around the sun impact my life?</a:t>
            </a:r>
          </a:p>
        </p:txBody>
      </p:sp>
      <p:sp>
        <p:nvSpPr>
          <p:cNvPr id="4" name="TextBox 3">
            <a:extLst>
              <a:ext uri="{FF2B5EF4-FFF2-40B4-BE49-F238E27FC236}">
                <a16:creationId xmlns:a16="http://schemas.microsoft.com/office/drawing/2014/main" id="{10F73199-2CDA-850A-5521-F4ADB8CF75DE}"/>
              </a:ext>
            </a:extLst>
          </p:cNvPr>
          <p:cNvSpPr txBox="1"/>
          <p:nvPr/>
        </p:nvSpPr>
        <p:spPr>
          <a:xfrm>
            <a:off x="721380" y="1812303"/>
            <a:ext cx="2806670" cy="1490536"/>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latin typeface="Calibri Light" panose="020F0302020204030204" pitchFamily="34" charset="0"/>
                <a:cs typeface="Calibri Light" panose="020F0302020204030204" pitchFamily="34" charset="0"/>
              </a:rPr>
              <a:t>The movement of a planet around the sun</a:t>
            </a:r>
            <a:endParaRPr lang="en-US" sz="2800" u="none" strike="noStrike" dirty="0">
              <a:solidFill>
                <a:srgbClr val="000000"/>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Tree>
    <p:extLst>
      <p:ext uri="{BB962C8B-B14F-4D97-AF65-F5344CB8AC3E}">
        <p14:creationId xmlns:p14="http://schemas.microsoft.com/office/powerpoint/2010/main" val="2668922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t>
            </a:r>
            <a:r>
              <a:rPr lang="en-US" sz="3000" b="1" dirty="0">
                <a:solidFill>
                  <a:schemeClr val="dk1"/>
                </a:solidFill>
                <a:latin typeface="Calibri"/>
                <a:ea typeface="Calibri"/>
                <a:cs typeface="Calibri"/>
                <a:sym typeface="Calibri"/>
              </a:rPr>
              <a:t>a Revolution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66882" y="3239285"/>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Jupiter taking 11.9 years to go around the sun</a:t>
            </a: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2025180"/>
            <a:ext cx="7977116" cy="954107"/>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A liquid or gel-like substance in a leaf cell that holds all the other cell components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750" y="5362152"/>
            <a:ext cx="7874062" cy="954107"/>
          </a:xfrm>
          <a:prstGeom prst="rect">
            <a:avLst/>
          </a:prstGeom>
          <a:noFill/>
        </p:spPr>
        <p:txBody>
          <a:bodyPr wrap="square" rtlCol="0">
            <a:spAutoFit/>
          </a:bodyPr>
          <a:lstStyle/>
          <a:p>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part of the cell commonly referred to as the “powerhouse” of the cell</a:t>
            </a: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47750" y="4132450"/>
            <a:ext cx="7874062" cy="1016560"/>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process in a plant cell that produces food for the plant</a:t>
            </a: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666952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t>
            </a:r>
            <a:r>
              <a:rPr lang="en-US" sz="3000" b="1" dirty="0">
                <a:solidFill>
                  <a:schemeClr val="dk1"/>
                </a:solidFill>
                <a:latin typeface="Calibri"/>
                <a:ea typeface="Calibri"/>
                <a:cs typeface="Calibri"/>
                <a:sym typeface="Calibri"/>
              </a:rPr>
              <a:t>a Revolution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66882" y="3239285"/>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Jupiter taking 11.9 years to go around the sun</a:t>
            </a: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2025180"/>
            <a:ext cx="7977116" cy="954107"/>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A liquid or gel-like substance in a leaf cell that holds all the other cell components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750" y="5362152"/>
            <a:ext cx="7874062" cy="954107"/>
          </a:xfrm>
          <a:prstGeom prst="rect">
            <a:avLst/>
          </a:prstGeom>
          <a:noFill/>
        </p:spPr>
        <p:txBody>
          <a:bodyPr wrap="square" rtlCol="0">
            <a:spAutoFit/>
          </a:bodyPr>
          <a:lstStyle/>
          <a:p>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part of the cell commonly referred to as the “powerhouse” of the cell</a:t>
            </a: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47750" y="4132450"/>
            <a:ext cx="7874062" cy="1016560"/>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process in a plant cell that produces food for the plant</a:t>
            </a: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059D8800-E0C5-09D9-4B19-7DC64CC52B2B}"/>
              </a:ext>
            </a:extLst>
          </p:cNvPr>
          <p:cNvSpPr/>
          <p:nvPr/>
        </p:nvSpPr>
        <p:spPr>
          <a:xfrm>
            <a:off x="393330" y="3133696"/>
            <a:ext cx="7996690" cy="739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9783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F67A5F0E-68CB-CD48-6D15-4C76D556AC1F}"/>
              </a:ext>
            </a:extLst>
          </p:cNvPr>
          <p:cNvPicPr>
            <a:picLocks noChangeAspect="1"/>
          </p:cNvPicPr>
          <p:nvPr/>
        </p:nvPicPr>
        <p:blipFill rotWithShape="1">
          <a:blip r:embed="rId3"/>
          <a:srcRect l="-802" r="-1239" b="2"/>
          <a:stretch/>
        </p:blipFill>
        <p:spPr>
          <a:xfrm>
            <a:off x="5959441" y="1749549"/>
            <a:ext cx="2412529" cy="1809392"/>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Revolution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089502"/>
            <a:ext cx="4038387" cy="646331"/>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revolution around the sun impact my life?</a:t>
            </a:r>
          </a:p>
        </p:txBody>
      </p:sp>
      <p:sp>
        <p:nvSpPr>
          <p:cNvPr id="4" name="TextBox 3">
            <a:extLst>
              <a:ext uri="{FF2B5EF4-FFF2-40B4-BE49-F238E27FC236}">
                <a16:creationId xmlns:a16="http://schemas.microsoft.com/office/drawing/2014/main" id="{10F73199-2CDA-850A-5521-F4ADB8CF75DE}"/>
              </a:ext>
            </a:extLst>
          </p:cNvPr>
          <p:cNvSpPr txBox="1"/>
          <p:nvPr/>
        </p:nvSpPr>
        <p:spPr>
          <a:xfrm>
            <a:off x="721380" y="1812303"/>
            <a:ext cx="2806670" cy="1490536"/>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latin typeface="Calibri Light" panose="020F0302020204030204" pitchFamily="34" charset="0"/>
                <a:cs typeface="Calibri Light" panose="020F0302020204030204" pitchFamily="34" charset="0"/>
              </a:rPr>
              <a:t>The movement of a planet around the sun</a:t>
            </a:r>
            <a:endParaRPr lang="en-US" sz="2800" u="none" strike="noStrike" dirty="0">
              <a:solidFill>
                <a:srgbClr val="000000"/>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D9234F91-52D2-66BA-8A75-511FA5D0E14B}"/>
              </a:ext>
            </a:extLst>
          </p:cNvPr>
          <p:cNvSpPr txBox="1"/>
          <p:nvPr/>
        </p:nvSpPr>
        <p:spPr>
          <a:xfrm>
            <a:off x="738490" y="4100086"/>
            <a:ext cx="3123688" cy="1384995"/>
          </a:xfrm>
          <a:prstGeom prst="rect">
            <a:avLst/>
          </a:prstGeom>
          <a:noFill/>
        </p:spPr>
        <p:txBody>
          <a:bodyPr wrap="square">
            <a:spAutoFit/>
          </a:bodyPr>
          <a:lstStyle/>
          <a:p>
            <a:r>
              <a:rPr lang="en-US" sz="2800" dirty="0">
                <a:solidFill>
                  <a:srgbClr val="374151"/>
                </a:solidFill>
                <a:latin typeface="Calibri Light" panose="020F0302020204030204" pitchFamily="34" charset="0"/>
                <a:cs typeface="Calibri Light" panose="020F0302020204030204" pitchFamily="34" charset="0"/>
              </a:rPr>
              <a:t>Jupiter taking 11.9 years to go around the sun</a:t>
            </a:r>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68866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79705" y="2902890"/>
            <a:ext cx="7874063" cy="1200329"/>
          </a:xfrm>
          <a:prstGeom prst="rect">
            <a:avLst/>
          </a:prstGeom>
          <a:noFill/>
        </p:spPr>
        <p:txBody>
          <a:bodyPr wrap="square">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a:t>
            </a:r>
            <a:r>
              <a:rPr lang="en-US" sz="2400" dirty="0">
                <a:solidFill>
                  <a:schemeClr val="tx1"/>
                </a:solidFill>
                <a:latin typeface="Calibri Light" panose="020F0302020204030204" pitchFamily="34" charset="0"/>
                <a:cs typeface="Calibri Light" panose="020F0302020204030204" pitchFamily="34" charset="0"/>
              </a:rPr>
              <a:t> </a:t>
            </a:r>
            <a:r>
              <a:rPr lang="en-US" sz="2400" dirty="0">
                <a:solidFill>
                  <a:schemeClr val="tx1"/>
                </a:solidFill>
                <a:effectLst/>
                <a:latin typeface="Calibri Light" panose="020F0302020204030204" pitchFamily="34" charset="0"/>
                <a:cs typeface="Calibri Light" panose="020F0302020204030204" pitchFamily="34" charset="0"/>
              </a:rPr>
              <a:t>affects my life by determining the seasons, the weather, and the length of the day and night.</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1923785"/>
            <a:ext cx="7977116"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 causes the oceans to move which provides me with an opportunity to go surfing</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6882" y="5735012"/>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a:t>
            </a:r>
            <a:r>
              <a:rPr lang="en-US" sz="2400" dirty="0">
                <a:solidFill>
                  <a:schemeClr val="tx1"/>
                </a:solidFill>
                <a:latin typeface="Calibri Light" panose="020F0302020204030204" pitchFamily="34" charset="0"/>
                <a:cs typeface="Calibri Light" panose="020F0302020204030204" pitchFamily="34" charset="0"/>
              </a:rPr>
              <a:t> is 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034759"/>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760326"/>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79705" y="4103219"/>
            <a:ext cx="7874062" cy="1294522"/>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 holds all the other cell components and helps them to function properly to help keep me healthy</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FBE1491-E014-2B5C-016D-27E6BB9C9DFB}"/>
              </a:ext>
            </a:extLst>
          </p:cNvPr>
          <p:cNvSpPr txBox="1"/>
          <p:nvPr/>
        </p:nvSpPr>
        <p:spPr>
          <a:xfrm>
            <a:off x="393330" y="4467398"/>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288124"/>
            <a:ext cx="820950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“how does Earth’s revolution around the sun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4236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79705" y="2902890"/>
            <a:ext cx="7874063" cy="1200329"/>
          </a:xfrm>
          <a:prstGeom prst="rect">
            <a:avLst/>
          </a:prstGeom>
          <a:noFill/>
        </p:spPr>
        <p:txBody>
          <a:bodyPr wrap="square">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a:t>
            </a:r>
            <a:r>
              <a:rPr lang="en-US" sz="2400" dirty="0">
                <a:solidFill>
                  <a:schemeClr val="tx1"/>
                </a:solidFill>
                <a:latin typeface="Calibri Light" panose="020F0302020204030204" pitchFamily="34" charset="0"/>
                <a:cs typeface="Calibri Light" panose="020F0302020204030204" pitchFamily="34" charset="0"/>
              </a:rPr>
              <a:t> </a:t>
            </a:r>
            <a:r>
              <a:rPr lang="en-US" sz="2400" dirty="0">
                <a:solidFill>
                  <a:schemeClr val="tx1"/>
                </a:solidFill>
                <a:effectLst/>
                <a:latin typeface="Calibri Light" panose="020F0302020204030204" pitchFamily="34" charset="0"/>
                <a:cs typeface="Calibri Light" panose="020F0302020204030204" pitchFamily="34" charset="0"/>
              </a:rPr>
              <a:t>affects my life by determining the seasons, the weather, and the length of the day and night.</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1923785"/>
            <a:ext cx="7977116"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 causes the oceans to move which provides me with an opportunity to go surfing</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6882" y="5735012"/>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a:t>
            </a:r>
            <a:r>
              <a:rPr lang="en-US" sz="2400" dirty="0">
                <a:solidFill>
                  <a:schemeClr val="tx1"/>
                </a:solidFill>
                <a:latin typeface="Calibri Light" panose="020F0302020204030204" pitchFamily="34" charset="0"/>
                <a:cs typeface="Calibri Light" panose="020F0302020204030204" pitchFamily="34" charset="0"/>
              </a:rPr>
              <a:t> is 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034759"/>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760326"/>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79705" y="4103219"/>
            <a:ext cx="7874062" cy="1294522"/>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 holds all the other cell components and helps them to function properly to help keep me healthy</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FBE1491-E014-2B5C-016D-27E6BB9C9DFB}"/>
              </a:ext>
            </a:extLst>
          </p:cNvPr>
          <p:cNvSpPr txBox="1"/>
          <p:nvPr/>
        </p:nvSpPr>
        <p:spPr>
          <a:xfrm>
            <a:off x="393330" y="4467398"/>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288124"/>
            <a:ext cx="8209500" cy="1477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“how does Earth’s revolution around the sun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2D9C5655-5C0E-49D7-38D2-20ABA0E22C1F}"/>
              </a:ext>
            </a:extLst>
          </p:cNvPr>
          <p:cNvSpPr/>
          <p:nvPr/>
        </p:nvSpPr>
        <p:spPr>
          <a:xfrm>
            <a:off x="393330" y="2900826"/>
            <a:ext cx="8370162" cy="1200328"/>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585515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F67A5F0E-68CB-CD48-6D15-4C76D556AC1F}"/>
              </a:ext>
            </a:extLst>
          </p:cNvPr>
          <p:cNvPicPr>
            <a:picLocks noChangeAspect="1"/>
          </p:cNvPicPr>
          <p:nvPr/>
        </p:nvPicPr>
        <p:blipFill rotWithShape="1">
          <a:blip r:embed="rId3"/>
          <a:srcRect l="-802" r="-1239" b="2"/>
          <a:stretch/>
        </p:blipFill>
        <p:spPr>
          <a:xfrm>
            <a:off x="5959441" y="1749549"/>
            <a:ext cx="2412529" cy="1809392"/>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90051" y="3247763"/>
            <a:ext cx="3164000" cy="579670"/>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Revolution</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153670"/>
            <a:ext cx="4038387" cy="646331"/>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does earth’s revolution around the sun impact my life?</a:t>
            </a:r>
          </a:p>
        </p:txBody>
      </p:sp>
      <p:sp>
        <p:nvSpPr>
          <p:cNvPr id="4" name="TextBox 3">
            <a:extLst>
              <a:ext uri="{FF2B5EF4-FFF2-40B4-BE49-F238E27FC236}">
                <a16:creationId xmlns:a16="http://schemas.microsoft.com/office/drawing/2014/main" id="{10F73199-2CDA-850A-5521-F4ADB8CF75DE}"/>
              </a:ext>
            </a:extLst>
          </p:cNvPr>
          <p:cNvSpPr txBox="1"/>
          <p:nvPr/>
        </p:nvSpPr>
        <p:spPr>
          <a:xfrm>
            <a:off x="721380" y="1812303"/>
            <a:ext cx="2806670" cy="1490536"/>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latin typeface="Calibri Light" panose="020F0302020204030204" pitchFamily="34" charset="0"/>
                <a:cs typeface="Calibri Light" panose="020F0302020204030204" pitchFamily="34" charset="0"/>
              </a:rPr>
              <a:t>The movement of a planet around the sun</a:t>
            </a:r>
            <a:endParaRPr lang="en-US" sz="2800" u="none" strike="noStrike" dirty="0">
              <a:solidFill>
                <a:srgbClr val="000000"/>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D9234F91-52D2-66BA-8A75-511FA5D0E14B}"/>
              </a:ext>
            </a:extLst>
          </p:cNvPr>
          <p:cNvSpPr txBox="1"/>
          <p:nvPr/>
        </p:nvSpPr>
        <p:spPr>
          <a:xfrm>
            <a:off x="738490" y="4100086"/>
            <a:ext cx="3123688" cy="1384995"/>
          </a:xfrm>
          <a:prstGeom prst="rect">
            <a:avLst/>
          </a:prstGeom>
          <a:noFill/>
        </p:spPr>
        <p:txBody>
          <a:bodyPr wrap="square">
            <a:spAutoFit/>
          </a:bodyPr>
          <a:lstStyle/>
          <a:p>
            <a:r>
              <a:rPr lang="en-US" sz="2800" dirty="0">
                <a:solidFill>
                  <a:srgbClr val="374151"/>
                </a:solidFill>
                <a:latin typeface="Calibri Light" panose="020F0302020204030204" pitchFamily="34" charset="0"/>
                <a:cs typeface="Calibri Light" panose="020F0302020204030204" pitchFamily="34" charset="0"/>
              </a:rPr>
              <a:t>Jupiter taking 11.9 years to go around the sun</a:t>
            </a:r>
            <a:endParaRPr lang="en-US" sz="2800"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FDC0AC87-5ADA-3981-157C-1B4219F03BD4}"/>
              </a:ext>
            </a:extLst>
          </p:cNvPr>
          <p:cNvSpPr txBox="1"/>
          <p:nvPr/>
        </p:nvSpPr>
        <p:spPr>
          <a:xfrm>
            <a:off x="6000923" y="3590629"/>
            <a:ext cx="2685740" cy="1754326"/>
          </a:xfrm>
          <a:prstGeom prst="rect">
            <a:avLst/>
          </a:prstGeom>
          <a:noFill/>
        </p:spPr>
        <p:txBody>
          <a:bodyPr wrap="square">
            <a:spAutoFit/>
          </a:bodyPr>
          <a:lstStyle/>
          <a:p>
            <a:pPr algn="r"/>
            <a:r>
              <a:rPr lang="en-US" sz="1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Earth’s revolution around the sun</a:t>
            </a:r>
            <a:r>
              <a:rPr lang="en-US" sz="1800" dirty="0">
                <a:solidFill>
                  <a:schemeClr val="tx1"/>
                </a:solidFill>
                <a:latin typeface="Calibri Light" panose="020F0302020204030204" pitchFamily="34" charset="0"/>
                <a:cs typeface="Calibri Light" panose="020F0302020204030204" pitchFamily="34" charset="0"/>
              </a:rPr>
              <a:t> </a:t>
            </a:r>
            <a:r>
              <a:rPr lang="en-US" sz="1800" dirty="0">
                <a:solidFill>
                  <a:schemeClr val="tx1"/>
                </a:solidFill>
                <a:effectLst/>
                <a:latin typeface="Calibri Light" panose="020F0302020204030204" pitchFamily="34" charset="0"/>
                <a:cs typeface="Calibri Light" panose="020F0302020204030204" pitchFamily="34" charset="0"/>
              </a:rPr>
              <a:t>affects my life by determining the seasons, the weather, and the length of the day and night.</a:t>
            </a:r>
            <a:endParaRPr lang="en-US" sz="180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30925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0233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a:solidFill>
                  <a:schemeClr val="tx1">
                    <a:lumMod val="85000"/>
                    <a:lumOff val="15000"/>
                  </a:schemeClr>
                </a:solidFill>
                <a:latin typeface="+mj-lt"/>
                <a:ea typeface="+mj-ea"/>
                <a:cs typeface="+mj-cs"/>
              </a:rPr>
              <a:t>Revolution:</a:t>
            </a:r>
            <a:r>
              <a:rPr lang="en-US" sz="2900" b="1" kern="1200">
                <a:solidFill>
                  <a:schemeClr val="tx1">
                    <a:lumMod val="85000"/>
                    <a:lumOff val="15000"/>
                  </a:schemeClr>
                </a:solidFill>
                <a:latin typeface="+mj-lt"/>
                <a:ea typeface="+mj-ea"/>
                <a:cs typeface="+mj-cs"/>
              </a:rPr>
              <a:t> </a:t>
            </a:r>
            <a:r>
              <a:rPr lang="en-US" sz="2900" kern="1200">
                <a:solidFill>
                  <a:schemeClr val="tx1">
                    <a:lumMod val="85000"/>
                    <a:lumOff val="15000"/>
                  </a:schemeClr>
                </a:solidFill>
                <a:latin typeface="+mj-lt"/>
                <a:ea typeface="+mj-ea"/>
                <a:cs typeface="+mj-cs"/>
              </a:rPr>
              <a:t>movement of a planet around the sun</a:t>
            </a:r>
            <a:endParaRPr lang="en-US" sz="2900" b="1" kern="120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Google Shape;435;gdbff74d4ed_1_10" descr="Rewind">
            <a:extLst>
              <a:ext uri="{FF2B5EF4-FFF2-40B4-BE49-F238E27FC236}">
                <a16:creationId xmlns:a16="http://schemas.microsoft.com/office/drawing/2014/main" id="{6D1AB5C8-D531-A796-A570-DD44F0EA6ED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7797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66"/>
                                        </p:tgtEl>
                                        <p:attrNameLst>
                                          <p:attrName>style.visibility</p:attrName>
                                        </p:attrNameLst>
                                      </p:cBhvr>
                                      <p:to>
                                        <p:strVal val="visible"/>
                                      </p:to>
                                    </p:set>
                                    <p:animEffect transition="in" filter="fade">
                                      <p:cBhvr>
                                        <p:cTn id="7" dur="7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p:nvSpPr>
          <p:cNvPr id="142" name="Rectangle 141">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Google Shape;129;p3"/>
          <p:cNvSpPr txBox="1"/>
          <p:nvPr/>
        </p:nvSpPr>
        <p:spPr>
          <a:xfrm>
            <a:off x="539014" y="5091762"/>
            <a:ext cx="5613590" cy="1264588"/>
          </a:xfrm>
          <a:prstGeom prst="rect">
            <a:avLst/>
          </a:prstGeom>
        </p:spPr>
        <p:txBody>
          <a:bodyPr spcFirstLastPara="1" vert="horz" lIns="91440" tIns="45720" rIns="91440" bIns="45720" rtlCol="0" anchor="ctr" anchorCtr="0">
            <a:normAutofit/>
          </a:bodyPr>
          <a:lstStyle/>
          <a:p>
            <a:pPr marL="0" marR="0" lvl="0" indent="0" algn="r">
              <a:lnSpc>
                <a:spcPct val="90000"/>
              </a:lnSpc>
              <a:spcBef>
                <a:spcPct val="0"/>
              </a:spcBef>
              <a:spcAft>
                <a:spcPts val="600"/>
              </a:spcAft>
              <a:buClr>
                <a:srgbClr val="000000"/>
              </a:buClr>
              <a:buSzPts val="3000"/>
            </a:pPr>
            <a:r>
              <a:rPr lang="en-US" sz="3200" b="1" u="none" strike="noStrike" kern="1200" cap="none" dirty="0">
                <a:solidFill>
                  <a:srgbClr val="FFFFFF"/>
                </a:solidFill>
                <a:latin typeface="Calibri" panose="020F0502020204030204" pitchFamily="34" charset="0"/>
                <a:ea typeface="+mj-ea"/>
                <a:cs typeface="Calibri" panose="020F0502020204030204" pitchFamily="34" charset="0"/>
                <a:sym typeface="Calibri"/>
              </a:rPr>
              <a:t>Big Question</a:t>
            </a:r>
            <a:r>
              <a:rPr lang="en-US" sz="32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 </a:t>
            </a:r>
            <a:r>
              <a:rPr lang="en-US" sz="3200" kern="1200" dirty="0">
                <a:solidFill>
                  <a:srgbClr val="FFFFFF"/>
                </a:solidFill>
                <a:latin typeface="Calibri Light" panose="020F0302020204030204" pitchFamily="34" charset="0"/>
                <a:ea typeface="+mj-ea"/>
                <a:cs typeface="Calibri Light" panose="020F0302020204030204" pitchFamily="34" charset="0"/>
                <a:sym typeface="Calibri"/>
              </a:rPr>
              <a:t>How do planets move about the solar system?</a:t>
            </a:r>
            <a:endParaRPr lang="en-US" sz="32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pic>
        <p:nvPicPr>
          <p:cNvPr id="130" name="Google Shape;130;p3" descr="A planet in space&#10;&#10;Description automatically generated with low confidence"/>
          <p:cNvPicPr preferRelativeResize="0"/>
          <p:nvPr/>
        </p:nvPicPr>
        <p:blipFill rotWithShape="1">
          <a:blip r:embed="rId3"/>
          <a:srcRect r="-1" b="8413"/>
          <a:stretch/>
        </p:blipFill>
        <p:spPr>
          <a:xfrm>
            <a:off x="240030" y="320040"/>
            <a:ext cx="8661654" cy="4462272"/>
          </a:xfrm>
          <a:prstGeom prst="rect">
            <a:avLst/>
          </a:prstGeom>
          <a:noFill/>
        </p:spPr>
      </p:pic>
      <p:cxnSp>
        <p:nvCxnSpPr>
          <p:cNvPr id="144" name="Straight Connector 143">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03056010"/>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61"/>
          <p:cNvSpPr txBox="1"/>
          <p:nvPr/>
        </p:nvSpPr>
        <p:spPr>
          <a:xfrm>
            <a:off x="1768509" y="111162"/>
            <a:ext cx="5607000" cy="954067"/>
          </a:xfrm>
          <a:prstGeom prst="rect">
            <a:avLst/>
          </a:prstGeom>
          <a:noFill/>
          <a:ln>
            <a:noFill/>
          </a:ln>
        </p:spPr>
        <p:txBody>
          <a:bodyPr spcFirstLastPara="1" wrap="square" lIns="91400" tIns="45700" rIns="91400" bIns="45700" anchor="t" anchorCtr="0">
            <a:spAutoFit/>
          </a:bodyPr>
          <a:lstStyle/>
          <a:p>
            <a:pPr>
              <a:buSzPts val="4200"/>
            </a:pPr>
            <a:r>
              <a:rPr lang="en-US" sz="5600">
                <a:solidFill>
                  <a:srgbClr val="FFC000"/>
                </a:solidFill>
                <a:latin typeface="Calibri"/>
                <a:ea typeface="Calibri"/>
                <a:cs typeface="Calibri"/>
                <a:sym typeface="Calibri"/>
              </a:rPr>
              <a:t>Simulation Activity</a:t>
            </a:r>
            <a:endParaRPr/>
          </a:p>
        </p:txBody>
      </p:sp>
      <p:sp>
        <p:nvSpPr>
          <p:cNvPr id="830" name="Google Shape;830;p61"/>
          <p:cNvSpPr txBox="1"/>
          <p:nvPr/>
        </p:nvSpPr>
        <p:spPr>
          <a:xfrm>
            <a:off x="2019758" y="1065229"/>
            <a:ext cx="5104484" cy="646290"/>
          </a:xfrm>
          <a:prstGeom prst="rect">
            <a:avLst/>
          </a:prstGeom>
          <a:noFill/>
          <a:ln>
            <a:noFill/>
          </a:ln>
        </p:spPr>
        <p:txBody>
          <a:bodyPr spcFirstLastPara="1" wrap="square" lIns="91400" tIns="45700" rIns="91400" bIns="45700" anchor="t" anchorCtr="0">
            <a:spAutoFit/>
          </a:bodyPr>
          <a:lstStyle/>
          <a:p>
            <a:pPr algn="ctr">
              <a:buSzPts val="2700"/>
            </a:pPr>
            <a:r>
              <a:rPr lang="en-US" sz="3600" u="sng" dirty="0">
                <a:solidFill>
                  <a:schemeClr val="hlink"/>
                </a:solidFill>
                <a:latin typeface="Calibri"/>
                <a:ea typeface="Calibri"/>
                <a:cs typeface="Calibri"/>
                <a:sym typeface="Calibri"/>
                <a:hlinkClick r:id="rId3"/>
              </a:rPr>
              <a:t>Model of our Solar System</a:t>
            </a:r>
            <a:endParaRPr sz="3600" dirty="0">
              <a:solidFill>
                <a:srgbClr val="0000FF"/>
              </a:solidFill>
              <a:latin typeface="Calibri"/>
              <a:ea typeface="Calibri"/>
              <a:cs typeface="Calibri"/>
              <a:sym typeface="Calibri"/>
            </a:endParaRPr>
          </a:p>
        </p:txBody>
      </p:sp>
      <p:pic>
        <p:nvPicPr>
          <p:cNvPr id="831" name="Google Shape;831;p6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32" name="Google Shape;832;p61"/>
          <p:cNvSpPr txBox="1"/>
          <p:nvPr/>
        </p:nvSpPr>
        <p:spPr>
          <a:xfrm>
            <a:off x="299506" y="2431551"/>
            <a:ext cx="2552400" cy="923289"/>
          </a:xfrm>
          <a:prstGeom prst="rect">
            <a:avLst/>
          </a:prstGeom>
          <a:noFill/>
          <a:ln>
            <a:noFill/>
          </a:ln>
        </p:spPr>
        <p:txBody>
          <a:bodyPr spcFirstLastPara="1" wrap="square" lIns="91400" tIns="45700" rIns="91400" bIns="45700" anchor="t" anchorCtr="0">
            <a:spAutoFit/>
          </a:bodyPr>
          <a:lstStyle/>
          <a:p>
            <a:pPr>
              <a:buSzPts val="1350"/>
            </a:pPr>
            <a:r>
              <a:rPr lang="en-US" sz="1800" i="1" dirty="0">
                <a:solidFill>
                  <a:schemeClr val="dk1"/>
                </a:solidFill>
                <a:latin typeface="Calibri"/>
                <a:ea typeface="Calibri"/>
                <a:cs typeface="Calibri"/>
                <a:sym typeface="Calibri"/>
              </a:rPr>
              <a:t>Click the link above for a simulation to explore our solar system. </a:t>
            </a:r>
            <a:endParaRPr dirty="0"/>
          </a:p>
        </p:txBody>
      </p:sp>
      <p:sp>
        <p:nvSpPr>
          <p:cNvPr id="833" name="Google Shape;833;p61"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3" name="Picture 2" descr="A screenshot of a video game&#10;&#10;Description automatically generated">
            <a:extLst>
              <a:ext uri="{FF2B5EF4-FFF2-40B4-BE49-F238E27FC236}">
                <a16:creationId xmlns:a16="http://schemas.microsoft.com/office/drawing/2014/main" id="{172D2B74-5430-A5B8-6F27-A934C5E5435E}"/>
              </a:ext>
            </a:extLst>
          </p:cNvPr>
          <p:cNvPicPr>
            <a:picLocks noChangeAspect="1"/>
          </p:cNvPicPr>
          <p:nvPr/>
        </p:nvPicPr>
        <p:blipFill>
          <a:blip r:embed="rId6"/>
          <a:stretch>
            <a:fillRect/>
          </a:stretch>
        </p:blipFill>
        <p:spPr>
          <a:xfrm>
            <a:off x="2996284" y="2019296"/>
            <a:ext cx="5796778" cy="380638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62"/>
          <p:cNvPicPr preferRelativeResize="0"/>
          <p:nvPr/>
        </p:nvPicPr>
        <p:blipFill rotWithShape="1">
          <a:blip r:embed="rId3">
            <a:alphaModFix/>
          </a:blip>
          <a:srcRect/>
          <a:stretch/>
        </p:blipFill>
        <p:spPr>
          <a:xfrm>
            <a:off x="1"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63" descr="IEP Translation – Communication from OSEP regarding the ..."/>
          <p:cNvPicPr preferRelativeResize="0"/>
          <p:nvPr/>
        </p:nvPicPr>
        <p:blipFill rotWithShape="1">
          <a:blip r:embed="rId3">
            <a:alphaModFix/>
          </a:blip>
          <a:srcRect/>
          <a:stretch/>
        </p:blipFill>
        <p:spPr>
          <a:xfrm>
            <a:off x="1782611" y="905274"/>
            <a:ext cx="5748348" cy="904495"/>
          </a:xfrm>
          <a:prstGeom prst="rect">
            <a:avLst/>
          </a:prstGeom>
          <a:noFill/>
          <a:ln>
            <a:noFill/>
          </a:ln>
        </p:spPr>
      </p:pic>
      <p:pic>
        <p:nvPicPr>
          <p:cNvPr id="846" name="Google Shape;846;p63" descr="United States Department of Education - Wikipedia"/>
          <p:cNvPicPr preferRelativeResize="0"/>
          <p:nvPr/>
        </p:nvPicPr>
        <p:blipFill rotWithShape="1">
          <a:blip r:embed="rId4">
            <a:alphaModFix/>
          </a:blip>
          <a:srcRect/>
          <a:stretch/>
        </p:blipFill>
        <p:spPr>
          <a:xfrm>
            <a:off x="3441844" y="1949759"/>
            <a:ext cx="2164459" cy="2067532"/>
          </a:xfrm>
          <a:prstGeom prst="rect">
            <a:avLst/>
          </a:prstGeom>
          <a:noFill/>
          <a:ln>
            <a:noFill/>
          </a:ln>
        </p:spPr>
      </p:pic>
      <p:pic>
        <p:nvPicPr>
          <p:cNvPr id="847" name="Google Shape;847;p63"/>
          <p:cNvPicPr preferRelativeResize="0"/>
          <p:nvPr/>
        </p:nvPicPr>
        <p:blipFill rotWithShape="1">
          <a:blip r:embed="rId5">
            <a:alphaModFix/>
          </a:blip>
          <a:srcRect/>
          <a:stretch/>
        </p:blipFill>
        <p:spPr>
          <a:xfrm>
            <a:off x="1017142" y="4236394"/>
            <a:ext cx="7555383" cy="1289764"/>
          </a:xfrm>
          <a:prstGeom prst="rect">
            <a:avLst/>
          </a:prstGeom>
          <a:noFill/>
          <a:ln>
            <a:noFill/>
          </a:ln>
        </p:spPr>
      </p:pic>
      <p:sp>
        <p:nvSpPr>
          <p:cNvPr id="848" name="Google Shape;848;p63"/>
          <p:cNvSpPr txBox="1"/>
          <p:nvPr/>
        </p:nvSpPr>
        <p:spPr>
          <a:xfrm>
            <a:off x="634671" y="180283"/>
            <a:ext cx="7874700" cy="584735"/>
          </a:xfrm>
          <a:prstGeom prst="rect">
            <a:avLst/>
          </a:prstGeom>
          <a:noFill/>
          <a:ln>
            <a:noFill/>
          </a:ln>
        </p:spPr>
        <p:txBody>
          <a:bodyPr spcFirstLastPara="1" wrap="square" lIns="91400" tIns="45700" rIns="91400" bIns="45700" anchor="t" anchorCtr="0">
            <a:spAutoFit/>
          </a:bodyPr>
          <a:lstStyle/>
          <a:p>
            <a:pPr algn="ctr">
              <a:buSzPts val="2400"/>
            </a:pPr>
            <a:r>
              <a:rPr lang="en-US" sz="3200">
                <a:latin typeface="Calibri"/>
                <a:ea typeface="Calibri"/>
                <a:cs typeface="Calibri"/>
                <a:sym typeface="Calibri"/>
              </a:rPr>
              <a:t>This Was Created With Resources From:</a:t>
            </a:r>
            <a:endParaRPr/>
          </a:p>
        </p:txBody>
      </p:sp>
      <p:sp>
        <p:nvSpPr>
          <p:cNvPr id="849" name="Google Shape;849;p63"/>
          <p:cNvSpPr txBox="1"/>
          <p:nvPr/>
        </p:nvSpPr>
        <p:spPr>
          <a:xfrm>
            <a:off x="903451" y="5526149"/>
            <a:ext cx="7337100" cy="1077650"/>
          </a:xfrm>
          <a:prstGeom prst="rect">
            <a:avLst/>
          </a:prstGeom>
          <a:noFill/>
          <a:ln>
            <a:noFill/>
          </a:ln>
        </p:spPr>
        <p:txBody>
          <a:bodyPr spcFirstLastPara="1" wrap="square" lIns="91400" tIns="91400" rIns="91400" bIns="91400" anchor="t" anchorCtr="0">
            <a:spAutoFit/>
          </a:bodyPr>
          <a:lstStyle/>
          <a:p>
            <a:pPr algn="ctr">
              <a:buSzPts val="1088"/>
            </a:pPr>
            <a:r>
              <a:rPr lang="en-US" sz="1451" b="1">
                <a:latin typeface="Calibri"/>
                <a:ea typeface="Calibri"/>
                <a:cs typeface="Calibri"/>
                <a:sym typeface="Calibri"/>
              </a:rPr>
              <a:t>Questions or Comments</a:t>
            </a:r>
            <a:endParaRPr sz="1500"/>
          </a:p>
          <a:p>
            <a:pPr algn="ctr">
              <a:buSzPts val="1088"/>
            </a:pPr>
            <a:endParaRPr sz="1451" b="1">
              <a:latin typeface="Calibri"/>
              <a:ea typeface="Calibri"/>
              <a:cs typeface="Calibri"/>
              <a:sym typeface="Calibri"/>
            </a:endParaRPr>
          </a:p>
          <a:p>
            <a:pPr algn="ctr">
              <a:buSzPts val="1088"/>
            </a:pPr>
            <a:r>
              <a:rPr lang="en-US" sz="1451">
                <a:latin typeface="Calibri"/>
                <a:ea typeface="Calibri"/>
                <a:cs typeface="Calibri"/>
                <a:sym typeface="Calibri"/>
              </a:rPr>
              <a:t> Michael Kennedy, Ph.D.          MKennedy@Virginia.edu </a:t>
            </a:r>
            <a:endParaRPr sz="1500"/>
          </a:p>
          <a:p>
            <a:pPr algn="ctr">
              <a:buSzPts val="1088"/>
            </a:pPr>
            <a:r>
              <a:rPr lang="en-US" sz="1451">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lanets and stars in space&#10;&#10;Description automatically generated">
            <a:extLst>
              <a:ext uri="{FF2B5EF4-FFF2-40B4-BE49-F238E27FC236}">
                <a16:creationId xmlns:a16="http://schemas.microsoft.com/office/drawing/2014/main" id="{1166E30D-0D49-04E2-16CF-6C6CD28C272E}"/>
              </a:ext>
            </a:extLst>
          </p:cNvPr>
          <p:cNvPicPr>
            <a:picLocks noChangeAspect="1"/>
          </p:cNvPicPr>
          <p:nvPr/>
        </p:nvPicPr>
        <p:blipFill rotWithShape="1">
          <a:blip r:embed="rId3"/>
          <a:srcRect r="13668"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81;p5">
            <a:extLst>
              <a:ext uri="{FF2B5EF4-FFF2-40B4-BE49-F238E27FC236}">
                <a16:creationId xmlns:a16="http://schemas.microsoft.com/office/drawing/2014/main" id="{1FAE6B22-6C5F-2E2F-2C92-A6E52CB51154}"/>
              </a:ext>
            </a:extLst>
          </p:cNvPr>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C0C0C"/>
              </a:buClr>
              <a:buSzPts val="3000"/>
            </a:pPr>
            <a:r>
              <a:rPr lang="en-US" sz="3100" b="1" u="sng" strike="noStrike" kern="1200" cap="none">
                <a:solidFill>
                  <a:schemeClr val="tx1">
                    <a:lumMod val="85000"/>
                    <a:lumOff val="15000"/>
                  </a:schemeClr>
                </a:solidFill>
                <a:latin typeface="+mj-lt"/>
                <a:ea typeface="+mj-ea"/>
                <a:cs typeface="+mj-cs"/>
                <a:sym typeface="Calibri"/>
              </a:rPr>
              <a:t>Celestial</a:t>
            </a:r>
            <a:r>
              <a:rPr lang="en-US" sz="3100" u="none" strike="noStrike" kern="1200" cap="none">
                <a:solidFill>
                  <a:schemeClr val="tx1">
                    <a:lumMod val="85000"/>
                    <a:lumOff val="15000"/>
                  </a:schemeClr>
                </a:solidFill>
                <a:latin typeface="+mj-lt"/>
                <a:ea typeface="+mj-ea"/>
                <a:cs typeface="+mj-cs"/>
                <a:sym typeface="Calibri"/>
              </a:rPr>
              <a:t>: anything in outer space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Google Shape;182;p5" descr="Rewind">
            <a:extLst>
              <a:ext uri="{FF2B5EF4-FFF2-40B4-BE49-F238E27FC236}">
                <a16:creationId xmlns:a16="http://schemas.microsoft.com/office/drawing/2014/main" id="{FF74F7C1-6103-2562-DD92-03FD8AC5363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1478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80"/>
        <p:cNvGrpSpPr/>
        <p:nvPr/>
      </p:nvGrpSpPr>
      <p:grpSpPr>
        <a:xfrm>
          <a:off x="0" y="0"/>
          <a:ext cx="0" cy="0"/>
          <a:chOff x="0" y="0"/>
          <a:chExt cx="0" cy="0"/>
        </a:xfrm>
      </p:grpSpPr>
      <p:sp>
        <p:nvSpPr>
          <p:cNvPr id="181" name="Google Shape;181;p5"/>
          <p:cNvSpPr txBox="1"/>
          <p:nvPr/>
        </p:nvSpPr>
        <p:spPr>
          <a:xfrm>
            <a:off x="5482346" y="1320800"/>
            <a:ext cx="3545520" cy="3671587"/>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rgbClr val="0C0C0C"/>
              </a:buClr>
              <a:buSzPts val="3000"/>
            </a:pPr>
            <a:r>
              <a:rPr lang="en-US" sz="4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4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188" name="Freeform: Shape 18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3" name="Google Shape;183;p5"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182;p5" descr="Rewind">
            <a:extLst>
              <a:ext uri="{FF2B5EF4-FFF2-40B4-BE49-F238E27FC236}">
                <a16:creationId xmlns:a16="http://schemas.microsoft.com/office/drawing/2014/main" id="{EA4CCC31-2EC5-2628-4385-4A484C1653B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Shape 188"/>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Diagram&#10;&#10;Description automatically generated">
            <a:extLst>
              <a:ext uri="{FF2B5EF4-FFF2-40B4-BE49-F238E27FC236}">
                <a16:creationId xmlns:a16="http://schemas.microsoft.com/office/drawing/2014/main" id="{2539DCDC-641C-69DC-3C8B-97AF26A59068}"/>
              </a:ext>
            </a:extLst>
          </p:cNvPr>
          <p:cNvPicPr>
            <a:picLocks noChangeAspect="1"/>
          </p:cNvPicPr>
          <p:nvPr/>
        </p:nvPicPr>
        <p:blipFill rotWithShape="1">
          <a:blip r:embed="rId3"/>
          <a:srcRect r="-1" b="6479"/>
          <a:stretch/>
        </p:blipFill>
        <p:spPr>
          <a:xfrm rot="21480000">
            <a:off x="853377" y="1003258"/>
            <a:ext cx="7437246" cy="4764396"/>
          </a:xfrm>
          <a:prstGeom prst="rect">
            <a:avLst/>
          </a:prstGeom>
        </p:spPr>
      </p:pic>
      <p:sp>
        <p:nvSpPr>
          <p:cNvPr id="4" name="Google Shape;182;p5" descr="Rewind">
            <a:extLst>
              <a:ext uri="{FF2B5EF4-FFF2-40B4-BE49-F238E27FC236}">
                <a16:creationId xmlns:a16="http://schemas.microsoft.com/office/drawing/2014/main" id="{40DD33CD-E06D-F614-F125-19CD1B8ACCE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1600</TotalTime>
  <Words>2868</Words>
  <Application>Microsoft Macintosh PowerPoint</Application>
  <PresentationFormat>On-screen Show (4:3)</PresentationFormat>
  <Paragraphs>310</Paragraphs>
  <Slides>63</Slides>
  <Notes>63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Calibri</vt:lpstr>
      <vt:lpstr>Calibri Light</vt:lpstr>
      <vt:lpstr>Futura</vt:lpstr>
      <vt:lpstr>Helvetica Light</vt:lpstr>
      <vt:lpstr>Helvetica Neue Light</vt:lpstr>
      <vt:lpstr>Impact</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PowerPoint Presentation</vt:lpstr>
      <vt:lpstr>Earth takes about 365 days to make a complete revolution, and this defines our year.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51</cp:revision>
  <dcterms:created xsi:type="dcterms:W3CDTF">2017-06-12T17:49:47Z</dcterms:created>
  <dcterms:modified xsi:type="dcterms:W3CDTF">2024-03-05T16:53:55Z</dcterms:modified>
</cp:coreProperties>
</file>