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7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Lst>
  <p:sldSz cx="9144000" cy="6858000" type="screen4x3"/>
  <p:notesSz cx="6858000" cy="9144000"/>
  <p:embeddedFontLst>
    <p:embeddedFont>
      <p:font typeface="Helvetica Neue Light" panose="02000403000000020004" pitchFamily="2" charset="0"/>
      <p:regular r:id="rId74"/>
      <p:bold r:id="rId75"/>
      <p:italic r:id="rId76"/>
      <p:boldItalic r:id="rId77"/>
    </p:embeddedFont>
    <p:embeddedFont>
      <p:font typeface="Impact" panose="020B0806030902050204" pitchFamily="34" charset="0"/>
      <p:regular r:id="rId78"/>
    </p:embeddedFont>
    <p:embeddedFont>
      <p:font typeface="Poppins" pitchFamily="2" charset="77"/>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hEft/cGHH/65m6WoS4PSD7u8EaP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6"/>
  </p:normalViewPr>
  <p:slideViewPr>
    <p:cSldViewPr snapToGrid="0">
      <p:cViewPr varScale="1">
        <p:scale>
          <a:sx n="109" d="100"/>
          <a:sy n="109" d="100"/>
        </p:scale>
        <p:origin x="172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7.fntdata"/><Relationship Id="rId85"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a:latin typeface="Calibri"/>
                <a:ea typeface="Calibri"/>
                <a:cs typeface="Calibri"/>
                <a:sym typeface="Calibri"/>
              </a:rPr>
              <a:t>Moon</a:t>
            </a:r>
            <a:r>
              <a:rPr lang="en-US"/>
              <a:t> is </a:t>
            </a:r>
            <a:r>
              <a:rPr lang="en-US" sz="1200">
                <a:latin typeface="Calibri"/>
                <a:ea typeface="Calibri"/>
                <a:cs typeface="Calibri"/>
                <a:sym typeface="Calibri"/>
              </a:rPr>
              <a:t>a natural object that goes around a planet</a:t>
            </a:r>
            <a:endParaRPr/>
          </a:p>
          <a:p>
            <a:pPr marL="0" lvl="0" indent="0" algn="l" rtl="0">
              <a:lnSpc>
                <a:spcPct val="100000"/>
              </a:lnSpc>
              <a:spcBef>
                <a:spcPts val="600"/>
              </a:spcBef>
              <a:spcAft>
                <a:spcPts val="0"/>
              </a:spcAft>
              <a:buSzPts val="1400"/>
              <a:buNone/>
            </a:pPr>
            <a:endParaRPr/>
          </a:p>
        </p:txBody>
      </p:sp>
      <p:sp>
        <p:nvSpPr>
          <p:cNvPr id="274" name="Google Shape;274;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bff74d4e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dbff74d4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0"/>
              </a:spcBef>
              <a:spcAft>
                <a:spcPts val="600"/>
              </a:spcAft>
              <a:buClr>
                <a:srgbClr val="0C0C0C"/>
              </a:buClr>
              <a:buSzPts val="2800"/>
              <a:buNone/>
            </a:pPr>
            <a:r>
              <a:rPr lang="en-US" sz="1200" b="1" u="sng">
                <a:latin typeface="Calibri"/>
                <a:ea typeface="Calibri"/>
                <a:cs typeface="Calibri"/>
                <a:sym typeface="Calibri"/>
              </a:rPr>
              <a:t>Axi</a:t>
            </a:r>
            <a:r>
              <a:rPr lang="en-US" b="1" u="sng"/>
              <a:t>s</a:t>
            </a:r>
            <a:r>
              <a:rPr lang="en-US"/>
              <a:t> is</a:t>
            </a:r>
            <a:r>
              <a:rPr lang="en-US" sz="1200">
                <a:latin typeface="Calibri"/>
                <a:ea typeface="Calibri"/>
                <a:cs typeface="Calibri"/>
                <a:sym typeface="Calibri"/>
              </a:rPr>
              <a:t> an imaginary straight line that goes through something and helps it spin or turn</a:t>
            </a:r>
            <a:endParaRPr/>
          </a:p>
        </p:txBody>
      </p:sp>
      <p:sp>
        <p:nvSpPr>
          <p:cNvPr id="285" name="Google Shape;285;gdbff74d4e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Rotation is </a:t>
            </a:r>
            <a:r>
              <a:rPr lang="en-US" b="0" i="0">
                <a:solidFill>
                  <a:srgbClr val="0D0D0D"/>
                </a:solidFill>
                <a:latin typeface="Arial"/>
                <a:ea typeface="Arial"/>
                <a:cs typeface="Arial"/>
                <a:sym typeface="Arial"/>
              </a:rPr>
              <a:t>the spinning or turning of a celestial body around its own axis</a:t>
            </a:r>
            <a:endParaRPr/>
          </a:p>
        </p:txBody>
      </p:sp>
      <p:sp>
        <p:nvSpPr>
          <p:cNvPr id="296" name="Google Shape;296;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c03262acf7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c03262acf7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Revolution is the movement of a planet around the sun.</a:t>
            </a:r>
            <a:endParaRPr/>
          </a:p>
          <a:p>
            <a:pPr marL="0" lvl="0" indent="0" algn="l" rtl="0">
              <a:spcBef>
                <a:spcPts val="0"/>
              </a:spcBef>
              <a:spcAft>
                <a:spcPts val="0"/>
              </a:spcAft>
              <a:buNone/>
            </a:pPr>
            <a:endParaRPr/>
          </a:p>
        </p:txBody>
      </p:sp>
      <p:sp>
        <p:nvSpPr>
          <p:cNvPr id="304" name="Google Shape;304;g2c03262acf7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Ensure students participate in this portion of the lesson. Provide plenty of opportunities to respond and engage with the content.</a:t>
            </a:r>
            <a:endParaRPr/>
          </a:p>
        </p:txBody>
      </p:sp>
      <p:sp>
        <p:nvSpPr>
          <p:cNvPr id="310" name="Google Shape;31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[A planet is a body or object in space that revolves around a star and has a spherical shape.]</a:t>
            </a:r>
            <a:endParaRPr/>
          </a:p>
        </p:txBody>
      </p:sp>
      <p:sp>
        <p:nvSpPr>
          <p:cNvPr id="316" name="Google Shape;31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c0da7f85bf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2c0da7f85bf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[A planet is a body or object in space that revolves around a star and has a spherical shape.]</a:t>
            </a:r>
            <a:endParaRPr/>
          </a:p>
        </p:txBody>
      </p:sp>
      <p:sp>
        <p:nvSpPr>
          <p:cNvPr id="325" name="Google Shape;325;g2c0da7f85bf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c0da7f85bf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c0da7f85bf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600"/>
              <a:buNone/>
            </a:pPr>
            <a:r>
              <a:rPr lang="en-US" sz="1200" u="none" strike="noStrike" cap="none">
                <a:latin typeface="Calibri"/>
                <a:ea typeface="Calibri"/>
                <a:cs typeface="Calibri"/>
                <a:sym typeface="Calibri"/>
              </a:rPr>
              <a:t>True or False: Earth </a:t>
            </a:r>
            <a:r>
              <a:rPr lang="en-US"/>
              <a:t>is the planet we live on</a:t>
            </a:r>
            <a:r>
              <a:rPr lang="en-US" sz="1200" u="none" strike="noStrike" cap="none">
                <a:latin typeface="Calibri"/>
                <a:ea typeface="Calibri"/>
                <a:cs typeface="Calibri"/>
                <a:sym typeface="Calibri"/>
              </a:rPr>
              <a:t>. </a:t>
            </a:r>
            <a:endParaRPr sz="1200" u="none" strike="noStrike" cap="none">
              <a:latin typeface="Calibri"/>
              <a:ea typeface="Calibri"/>
              <a:cs typeface="Calibri"/>
              <a:sym typeface="Calibri"/>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334" name="Google Shape;334;g2c0da7f85bf_0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0da7f85bf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c0da7f85bf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600"/>
              <a:buNone/>
            </a:pPr>
            <a:r>
              <a:rPr lang="en-US" sz="1200" u="none" strike="noStrike" cap="none">
                <a:latin typeface="Calibri"/>
                <a:ea typeface="Calibri"/>
                <a:cs typeface="Calibri"/>
                <a:sym typeface="Calibri"/>
              </a:rPr>
              <a:t>True or False: Earth </a:t>
            </a:r>
            <a:r>
              <a:rPr lang="en-US"/>
              <a:t>is the planet we live on</a:t>
            </a:r>
            <a:r>
              <a:rPr lang="en-US" sz="1200" u="none" strike="noStrike" cap="none">
                <a:latin typeface="Calibri"/>
                <a:ea typeface="Calibri"/>
                <a:cs typeface="Calibri"/>
                <a:sym typeface="Calibri"/>
              </a:rPr>
              <a:t>. </a:t>
            </a:r>
            <a:endParaRPr sz="1200" u="none" strike="noStrike" cap="none">
              <a:latin typeface="Calibri"/>
              <a:ea typeface="Calibri"/>
              <a:cs typeface="Calibri"/>
              <a:sym typeface="Calibri"/>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343" name="Google Shape;343;g2c0da7f85bf_0_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c0da7f85bf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c0da7f85bf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moon?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a:t>[</a:t>
            </a:r>
            <a:r>
              <a:rPr lang="en-US" b="0"/>
              <a:t>A moon is a natural object that goes around a planet and reflects light from the sun.]</a:t>
            </a:r>
            <a:endParaRPr/>
          </a:p>
        </p:txBody>
      </p:sp>
      <p:sp>
        <p:nvSpPr>
          <p:cNvPr id="352" name="Google Shape;352;g2c0da7f85bf_0_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learning about the </a:t>
            </a:r>
            <a:r>
              <a:rPr lang="en-US" b="1"/>
              <a:t>solar system</a:t>
            </a:r>
            <a:r>
              <a:rPr lang="en-US"/>
              <a:t>.</a:t>
            </a:r>
            <a:endParaRPr/>
          </a:p>
        </p:txBody>
      </p:sp>
      <p:sp>
        <p:nvSpPr>
          <p:cNvPr id="197" name="Google Shape;19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c0da7f85bf_0_3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c0da7f85bf_0_3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moon?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a:t>[</a:t>
            </a:r>
            <a:r>
              <a:rPr lang="en-US" b="0"/>
              <a:t>A moon is a natural object that goes around a planet and reflects light from the sun.]</a:t>
            </a:r>
            <a:endParaRPr/>
          </a:p>
        </p:txBody>
      </p:sp>
      <p:sp>
        <p:nvSpPr>
          <p:cNvPr id="361" name="Google Shape;361;g2c0da7f85bf_0_3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c0da7f85bf_0_4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c0da7f85bf_0_4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0"/>
              </a:spcBef>
              <a:spcAft>
                <a:spcPts val="0"/>
              </a:spcAft>
              <a:buSzPts val="3600"/>
              <a:buNone/>
            </a:pPr>
            <a:r>
              <a:rPr lang="en-US" sz="1200" b="1" u="sng">
                <a:latin typeface="Calibri"/>
                <a:ea typeface="Calibri"/>
                <a:cs typeface="Calibri"/>
                <a:sym typeface="Calibri"/>
              </a:rPr>
              <a:t>Rotation</a:t>
            </a:r>
            <a:r>
              <a:rPr lang="en-US" sz="1200">
                <a:latin typeface="Calibri"/>
                <a:ea typeface="Calibri"/>
                <a:cs typeface="Calibri"/>
                <a:sym typeface="Calibri"/>
              </a:rPr>
              <a:t>: the </a:t>
            </a:r>
            <a:r>
              <a:rPr lang="en-US" sz="1200" b="1" u="sng">
                <a:latin typeface="Calibri"/>
                <a:ea typeface="Calibri"/>
                <a:cs typeface="Calibri"/>
                <a:sym typeface="Calibri"/>
              </a:rPr>
              <a:t>                  </a:t>
            </a:r>
            <a:r>
              <a:rPr lang="en-US" sz="1200">
                <a:latin typeface="Calibri"/>
                <a:ea typeface="Calibri"/>
                <a:cs typeface="Calibri"/>
                <a:sym typeface="Calibri"/>
              </a:rPr>
              <a:t> of a celestial body around its own axis</a:t>
            </a:r>
            <a:r>
              <a:rPr lang="en-US"/>
              <a:t>.</a:t>
            </a:r>
            <a:endParaRPr/>
          </a:p>
          <a:p>
            <a:pPr marL="457200" lvl="0" indent="-228600" algn="l" rtl="0">
              <a:lnSpc>
                <a:spcPct val="90000"/>
              </a:lnSpc>
              <a:spcBef>
                <a:spcPts val="600"/>
              </a:spcBef>
              <a:spcAft>
                <a:spcPts val="0"/>
              </a:spcAft>
              <a:buSzPts val="3600"/>
              <a:buNone/>
            </a:pPr>
            <a:endParaRPr/>
          </a:p>
          <a:p>
            <a:pPr marL="457200" lvl="0" indent="-228600" algn="l" rtl="0">
              <a:lnSpc>
                <a:spcPct val="90000"/>
              </a:lnSpc>
              <a:spcBef>
                <a:spcPts val="600"/>
              </a:spcBef>
              <a:spcAft>
                <a:spcPts val="600"/>
              </a:spcAft>
              <a:buSzPts val="3600"/>
              <a:buNone/>
            </a:pPr>
            <a:r>
              <a:rPr lang="en-US"/>
              <a:t>[spinning]</a:t>
            </a:r>
            <a:endParaRPr/>
          </a:p>
        </p:txBody>
      </p:sp>
      <p:sp>
        <p:nvSpPr>
          <p:cNvPr id="370" name="Google Shape;370;g2c0da7f85bf_0_4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c0da7f85bf_0_5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c0da7f85bf_0_5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0"/>
              </a:spcBef>
              <a:spcAft>
                <a:spcPts val="0"/>
              </a:spcAft>
              <a:buSzPts val="3600"/>
              <a:buNone/>
            </a:pPr>
            <a:r>
              <a:rPr lang="en-US" sz="1200" b="1" u="sng">
                <a:latin typeface="Calibri"/>
                <a:ea typeface="Calibri"/>
                <a:cs typeface="Calibri"/>
                <a:sym typeface="Calibri"/>
              </a:rPr>
              <a:t>Rotation</a:t>
            </a:r>
            <a:r>
              <a:rPr lang="en-US" sz="1200">
                <a:latin typeface="Calibri"/>
                <a:ea typeface="Calibri"/>
                <a:cs typeface="Calibri"/>
                <a:sym typeface="Calibri"/>
              </a:rPr>
              <a:t>: the </a:t>
            </a:r>
            <a:r>
              <a:rPr lang="en-US" sz="1200" b="1" u="sng">
                <a:latin typeface="Calibri"/>
                <a:ea typeface="Calibri"/>
                <a:cs typeface="Calibri"/>
                <a:sym typeface="Calibri"/>
              </a:rPr>
              <a:t>                  </a:t>
            </a:r>
            <a:r>
              <a:rPr lang="en-US" sz="1200">
                <a:latin typeface="Calibri"/>
                <a:ea typeface="Calibri"/>
                <a:cs typeface="Calibri"/>
                <a:sym typeface="Calibri"/>
              </a:rPr>
              <a:t> of a celestial body around its own axis</a:t>
            </a:r>
            <a:r>
              <a:rPr lang="en-US"/>
              <a:t>.</a:t>
            </a:r>
            <a:endParaRPr/>
          </a:p>
          <a:p>
            <a:pPr marL="457200" lvl="0" indent="-228600" algn="l" rtl="0">
              <a:lnSpc>
                <a:spcPct val="90000"/>
              </a:lnSpc>
              <a:spcBef>
                <a:spcPts val="600"/>
              </a:spcBef>
              <a:spcAft>
                <a:spcPts val="0"/>
              </a:spcAft>
              <a:buSzPts val="3600"/>
              <a:buNone/>
            </a:pPr>
            <a:endParaRPr/>
          </a:p>
          <a:p>
            <a:pPr marL="457200" lvl="0" indent="-228600" algn="l" rtl="0">
              <a:lnSpc>
                <a:spcPct val="90000"/>
              </a:lnSpc>
              <a:spcBef>
                <a:spcPts val="600"/>
              </a:spcBef>
              <a:spcAft>
                <a:spcPts val="600"/>
              </a:spcAft>
              <a:buSzPts val="3600"/>
              <a:buNone/>
            </a:pPr>
            <a:r>
              <a:rPr lang="en-US"/>
              <a:t>[spinning]</a:t>
            </a:r>
            <a:endParaRPr/>
          </a:p>
        </p:txBody>
      </p:sp>
      <p:sp>
        <p:nvSpPr>
          <p:cNvPr id="378" name="Google Shape;378;g2c0da7f85bf_0_5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c0da7f85bf_0_5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2c0da7f85bf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Revolution is the movement of a planet around the </a:t>
            </a:r>
            <a:r>
              <a:rPr lang="en-US" u="sng"/>
              <a:t>           </a:t>
            </a:r>
            <a:r>
              <a:rPr lang="en-US"/>
              <a:t>.</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[sun]</a:t>
            </a:r>
            <a:endParaRPr/>
          </a:p>
          <a:p>
            <a:pPr marL="0" lvl="0" indent="0" algn="l" rtl="0">
              <a:lnSpc>
                <a:spcPct val="100000"/>
              </a:lnSpc>
              <a:spcBef>
                <a:spcPts val="0"/>
              </a:spcBef>
              <a:spcAft>
                <a:spcPts val="0"/>
              </a:spcAft>
              <a:buSzPts val="1400"/>
              <a:buNone/>
            </a:pPr>
            <a:endParaRPr/>
          </a:p>
        </p:txBody>
      </p:sp>
      <p:sp>
        <p:nvSpPr>
          <p:cNvPr id="386" name="Google Shape;386;g2c0da7f85bf_0_5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c0da7f85bf_0_6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2c0da7f85bf_0_6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Revolution is the movement of a planet around the </a:t>
            </a:r>
            <a:r>
              <a:rPr lang="en-US" u="sng"/>
              <a:t>           </a:t>
            </a:r>
            <a:r>
              <a:rPr lang="en-US"/>
              <a:t>.</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[sun]</a:t>
            </a:r>
            <a:endParaRPr/>
          </a:p>
          <a:p>
            <a:pPr marL="0" lvl="0" indent="0" algn="l" rtl="0">
              <a:lnSpc>
                <a:spcPct val="100000"/>
              </a:lnSpc>
              <a:spcBef>
                <a:spcPts val="0"/>
              </a:spcBef>
              <a:spcAft>
                <a:spcPts val="0"/>
              </a:spcAft>
              <a:buSzPts val="1400"/>
              <a:buNone/>
            </a:pPr>
            <a:endParaRPr/>
          </a:p>
        </p:txBody>
      </p:sp>
      <p:sp>
        <p:nvSpPr>
          <p:cNvPr id="394" name="Google Shape;394;g2c0da7f85bf_0_6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a:t>
            </a:r>
            <a:r>
              <a:rPr lang="en-US" b="1"/>
              <a:t>Solar System</a:t>
            </a:r>
            <a:r>
              <a:rPr lang="en-US"/>
              <a:t>.</a:t>
            </a:r>
            <a:endParaRPr/>
          </a:p>
        </p:txBody>
      </p:sp>
      <p:sp>
        <p:nvSpPr>
          <p:cNvPr id="403" name="Google Shape;40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1"/>
              <a:t>Solar System</a:t>
            </a:r>
            <a:r>
              <a:rPr lang="en-US"/>
              <a:t> is a collection of planets, moons, and other celestial bodies that move around a star.</a:t>
            </a:r>
            <a:endParaRPr/>
          </a:p>
        </p:txBody>
      </p:sp>
      <p:sp>
        <p:nvSpPr>
          <p:cNvPr id="411" name="Google Shape;41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21" name="Google Shape;42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solar 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a:solidFill>
                  <a:srgbClr val="0D0D0D"/>
                </a:solidFill>
              </a:rPr>
              <a:t>a collection of planets, moons, and other celestial bodies that move around a star]</a:t>
            </a:r>
            <a:endParaRPr b="1">
              <a:solidFill>
                <a:srgbClr val="262626"/>
              </a:solidFill>
            </a:endParaRPr>
          </a:p>
          <a:p>
            <a:pPr marL="0" lvl="0" indent="0" algn="l" rtl="0">
              <a:lnSpc>
                <a:spcPct val="100000"/>
              </a:lnSpc>
              <a:spcBef>
                <a:spcPts val="0"/>
              </a:spcBef>
              <a:spcAft>
                <a:spcPts val="0"/>
              </a:spcAft>
              <a:buSzPts val="1400"/>
              <a:buNone/>
            </a:pPr>
            <a:endParaRPr/>
          </a:p>
        </p:txBody>
      </p:sp>
      <p:sp>
        <p:nvSpPr>
          <p:cNvPr id="427" name="Google Shape;42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436" name="Google Shape;43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How does the solar system affect life on Earth and what role do the planets play in shaping our daily lives?</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209" name="Google Shape;20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0D0D0D"/>
                </a:solidFill>
                <a:latin typeface="Arial"/>
                <a:ea typeface="Arial"/>
                <a:cs typeface="Arial"/>
                <a:sym typeface="Arial"/>
              </a:rPr>
              <a:t>Solar systems are found throughout the universe, and they all have one thing in common: a star at the center. These stars are huge balls of hot gases that emit light and heat. Just like our Sun is the center of our solar system, other stars serve as the focal point for their own solar systems.</a:t>
            </a:r>
            <a:endParaRPr>
              <a:solidFill>
                <a:srgbClr val="0D0D0D"/>
              </a:solidFill>
              <a:latin typeface="Arial"/>
              <a:ea typeface="Arial"/>
              <a:cs typeface="Arial"/>
              <a:sym typeface="Arial"/>
            </a:endParaRPr>
          </a:p>
          <a:p>
            <a:pPr marL="457200" lvl="0" indent="-228600" algn="l" rtl="0">
              <a:spcBef>
                <a:spcPts val="0"/>
              </a:spcBef>
              <a:spcAft>
                <a:spcPts val="0"/>
              </a:spcAft>
              <a:buClr>
                <a:schemeClr val="dk1"/>
              </a:buClr>
              <a:buSzPts val="1100"/>
              <a:buFont typeface="Arial"/>
              <a:buNone/>
            </a:pPr>
            <a:endParaRPr>
              <a:solidFill>
                <a:srgbClr val="0D0D0D"/>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0D0D0D"/>
              </a:solidFill>
              <a:latin typeface="Arial"/>
              <a:ea typeface="Arial"/>
              <a:cs typeface="Arial"/>
              <a:sym typeface="Arial"/>
            </a:endParaRPr>
          </a:p>
        </p:txBody>
      </p:sp>
      <p:sp>
        <p:nvSpPr>
          <p:cNvPr id="443" name="Google Shape;44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solidFill>
                  <a:srgbClr val="0D0D0D"/>
                </a:solidFill>
                <a:latin typeface="Arial"/>
                <a:ea typeface="Arial"/>
                <a:cs typeface="Arial"/>
                <a:sym typeface="Arial"/>
              </a:rPr>
              <a:t>Some solar systems may also have dwarf planets, which are smaller than regular planets and often orbiting far from their star. These objects, like Pluto in our solar system, have their own unique characteristics.</a:t>
            </a:r>
            <a:endParaRPr>
              <a:solidFill>
                <a:srgbClr val="0D0D0D"/>
              </a:solidFill>
              <a:latin typeface="Arial"/>
              <a:ea typeface="Arial"/>
              <a:cs typeface="Arial"/>
              <a:sym typeface="Arial"/>
            </a:endParaRPr>
          </a:p>
        </p:txBody>
      </p:sp>
      <p:sp>
        <p:nvSpPr>
          <p:cNvPr id="454" name="Google Shape;45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0D0D0D"/>
                </a:solidFill>
                <a:latin typeface="Arial"/>
                <a:ea typeface="Arial"/>
                <a:cs typeface="Arial"/>
                <a:sym typeface="Arial"/>
              </a:rPr>
              <a:t>Apart from planets and moons, there are other celestial bodies in a solar system, like asteroids and comets. Asteroids are rocky objects that orbit the sun, and they can be as small as pebbles or as big as mountains. Comets are made of ice, dust, and rock, and they have long tails that glow when they get close to the sun.</a:t>
            </a:r>
            <a:endParaRPr/>
          </a:p>
        </p:txBody>
      </p:sp>
      <p:sp>
        <p:nvSpPr>
          <p:cNvPr id="464" name="Google Shape;464;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74" name="Google Shape;47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dbff74d4ed_1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dbff74d4ed_1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at the center of solar systems?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star]</a:t>
            </a:r>
            <a:endParaRPr/>
          </a:p>
        </p:txBody>
      </p:sp>
      <p:sp>
        <p:nvSpPr>
          <p:cNvPr id="480" name="Google Shape;480;gdbff74d4ed_1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0da7f85bf_0_7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2c0da7f85bf_0_7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at the center of solar systems?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star]</a:t>
            </a:r>
            <a:endParaRPr/>
          </a:p>
        </p:txBody>
      </p:sp>
      <p:sp>
        <p:nvSpPr>
          <p:cNvPr id="491" name="Google Shape;491;g2c0da7f85bf_0_7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dbff74d4ed_1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dbff74d4ed_1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Dwarf planets are bigger than regular planets.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02" name="Google Shape;502;gdbff74d4ed_1_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c0da7f85bf_0_7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c0da7f85bf_0_7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Dwarf planets are bigger than regular planets.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13" name="Google Shape;513;g2c0da7f85bf_0_7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dbff74d4ed_1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dbff74d4ed_1_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a:t>Asteroids and Comets are also part of the solar 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524" name="Google Shape;524;gdbff74d4ed_1_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c0da7f85bf_0_8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2c0da7f85bf_0_8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Asteroids and Comets are also part of the solar 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536" name="Google Shape;536;g2c0da7f85bf_0_8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bff74d4ed_1_1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dbff74d4ed_1_1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One feasible and effective classroom demonstration to teach about the solar system could be the following:</a:t>
            </a:r>
            <a:endParaRPr sz="1100">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latin typeface="Arial"/>
                <a:ea typeface="Arial"/>
                <a:cs typeface="Arial"/>
                <a:sym typeface="Arial"/>
              </a:rPr>
              <a:t>Materials needed:</a:t>
            </a:r>
            <a:endParaRPr sz="1100">
              <a:latin typeface="Arial"/>
              <a:ea typeface="Arial"/>
              <a:cs typeface="Arial"/>
              <a:sym typeface="Arial"/>
            </a:endParaRPr>
          </a:p>
          <a:p>
            <a:pPr marL="457200" lvl="0" indent="-298450" algn="l" rtl="0">
              <a:lnSpc>
                <a:spcPct val="115000"/>
              </a:lnSpc>
              <a:spcBef>
                <a:spcPts val="1500"/>
              </a:spcBef>
              <a:spcAft>
                <a:spcPts val="0"/>
              </a:spcAft>
              <a:buClr>
                <a:schemeClr val="dk1"/>
              </a:buClr>
              <a:buSzPts val="1100"/>
              <a:buFont typeface="Arial"/>
              <a:buChar char="●"/>
            </a:pPr>
            <a:r>
              <a:rPr lang="en-US" sz="1100">
                <a:latin typeface="Arial"/>
                <a:ea typeface="Arial"/>
                <a:cs typeface="Arial"/>
                <a:sym typeface="Arial"/>
              </a:rPr>
              <a:t>A large inflatable or styrofoam ball to represent the Sun.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Smaller balls of varying sizes (representing the planets) made of different materials like foam, paper, or plastic.</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Labels for each planet with their names.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Tape or string.</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A darkened room or a space where you can dim the lights.</a:t>
            </a:r>
            <a:endParaRPr sz="1100">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latin typeface="Arial"/>
                <a:ea typeface="Arial"/>
                <a:cs typeface="Arial"/>
                <a:sym typeface="Arial"/>
              </a:rPr>
              <a:t>Procedure:</a:t>
            </a:r>
            <a:endParaRPr sz="1100">
              <a:latin typeface="Arial"/>
              <a:ea typeface="Arial"/>
              <a:cs typeface="Arial"/>
              <a:sym typeface="Arial"/>
            </a:endParaRPr>
          </a:p>
          <a:p>
            <a:pPr marL="457200" lvl="0" indent="-298450" algn="l" rtl="0">
              <a:lnSpc>
                <a:spcPct val="115000"/>
              </a:lnSpc>
              <a:spcBef>
                <a:spcPts val="1500"/>
              </a:spcBef>
              <a:spcAft>
                <a:spcPts val="0"/>
              </a:spcAft>
              <a:buSzPts val="1100"/>
              <a:buFont typeface="Arial"/>
              <a:buAutoNum type="arabicPeriod"/>
            </a:pPr>
            <a:r>
              <a:rPr lang="en-US" sz="1100">
                <a:latin typeface="Arial"/>
                <a:ea typeface="Arial"/>
                <a:cs typeface="Arial"/>
                <a:sym typeface="Arial"/>
              </a:rPr>
              <a:t>Begin by introducing the concept of the solar system, explaining that it consists of the Sun, eight planets, and other celestial objects like moons, asteroids, and comets.</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US" sz="1100">
                <a:latin typeface="Arial"/>
                <a:ea typeface="Arial"/>
                <a:cs typeface="Arial"/>
                <a:sym typeface="Arial"/>
              </a:rPr>
              <a:t>Show the large inflatable or styrofoam ball as the Sun and place it at the front of the classroom.</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US" sz="1100">
                <a:latin typeface="Arial"/>
                <a:ea typeface="Arial"/>
                <a:cs typeface="Arial"/>
                <a:sym typeface="Arial"/>
              </a:rPr>
              <a:t>Assign each student a planet (or assign groups of students to represent each planet).</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US" sz="1100">
                <a:latin typeface="Arial"/>
                <a:ea typeface="Arial"/>
                <a:cs typeface="Arial"/>
                <a:sym typeface="Arial"/>
              </a:rPr>
              <a:t>Have students stand in a line with the Sun at one end and arrange them according to the order of the planets in the solar system (Mercury, Venus, Earth, Mars, Jupiter, Saturn, Uranus, Neptune).</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US" sz="1100">
                <a:latin typeface="Arial"/>
                <a:ea typeface="Arial"/>
                <a:cs typeface="Arial"/>
                <a:sym typeface="Arial"/>
              </a:rPr>
              <a:t>Use tape or string to mark the orbits of each planet around the Sun on the floor or on a large sheet of paper.</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US" sz="1100">
                <a:latin typeface="Arial"/>
                <a:ea typeface="Arial"/>
                <a:cs typeface="Arial"/>
                <a:sym typeface="Arial"/>
              </a:rPr>
              <a:t>Ask students to hold up their labeled planet as they orbit around the Sun, demonstrating the relative sizes and distances of the planets from the Sun.</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US" sz="1100">
                <a:latin typeface="Arial"/>
                <a:ea typeface="Arial"/>
                <a:cs typeface="Arial"/>
                <a:sym typeface="Arial"/>
              </a:rPr>
              <a:t>Explain interesting facts about each planet as they pass by, such as their size, composition, and unique features.</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US" sz="1100">
                <a:latin typeface="Arial"/>
                <a:ea typeface="Arial"/>
                <a:cs typeface="Arial"/>
                <a:sym typeface="Arial"/>
              </a:rPr>
              <a:t>Emphasize how the Sun provides light and heat to the planets, and how the planets orbit around it due to gravitational pull.</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US" sz="1100">
                <a:latin typeface="Arial"/>
                <a:ea typeface="Arial"/>
                <a:cs typeface="Arial"/>
                <a:sym typeface="Arial"/>
              </a:rPr>
              <a:t>Conclude the demonstration by discussing the importance of the solar system in our lives and how it affects various aspects of Earth, such as the seasons, tides, and climate.</a:t>
            </a:r>
            <a:endParaRPr sz="1100">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100">
                <a:latin typeface="Arial"/>
                <a:ea typeface="Arial"/>
                <a:cs typeface="Arial"/>
                <a:sym typeface="Arial"/>
              </a:rPr>
              <a:t>This hands-on demonstration helps students visualize the arrangement of the solar system and understand the relative sizes and distances of the planets from the Sun, making the concept more tangible and memorable</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p:txBody>
      </p:sp>
      <p:sp>
        <p:nvSpPr>
          <p:cNvPr id="218" name="Google Shape;218;gdbff74d4ed_1_1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dbff74d4ed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dbff74d4ed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solar systems.</a:t>
            </a:r>
            <a:endParaRPr/>
          </a:p>
        </p:txBody>
      </p:sp>
      <p:sp>
        <p:nvSpPr>
          <p:cNvPr id="548" name="Google Shape;548;gdbff74d4ed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c0da7f85bf_0_8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2c0da7f85bf_0_8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1200" i="0" dirty="0">
                <a:solidFill>
                  <a:srgbClr val="0D0D0D"/>
                </a:solidFill>
                <a:effectLst/>
                <a:latin typeface="Söhne"/>
              </a:rPr>
              <a:t>The </a:t>
            </a:r>
            <a:r>
              <a:rPr lang="en-US" sz="1200" b="1" i="0" dirty="0">
                <a:solidFill>
                  <a:srgbClr val="0D0D0D"/>
                </a:solidFill>
                <a:effectLst/>
                <a:latin typeface="Söhne"/>
              </a:rPr>
              <a:t>Trappist-1 System </a:t>
            </a:r>
            <a:r>
              <a:rPr lang="en-US" sz="1200" i="0" dirty="0">
                <a:solidFill>
                  <a:srgbClr val="0D0D0D"/>
                </a:solidFill>
                <a:effectLst/>
                <a:latin typeface="Söhne"/>
              </a:rPr>
              <a:t>is an example of a solar system. </a:t>
            </a:r>
            <a:r>
              <a:rPr lang="en-US" sz="1200" dirty="0">
                <a:solidFill>
                  <a:srgbClr val="0D0D0D"/>
                </a:solidFill>
                <a:latin typeface="Söhne"/>
              </a:rPr>
              <a:t>L</a:t>
            </a:r>
            <a:r>
              <a:rPr lang="en-US" sz="1200" b="0" i="0" dirty="0">
                <a:solidFill>
                  <a:srgbClr val="0D0D0D"/>
                </a:solidFill>
                <a:effectLst/>
                <a:latin typeface="Söhne"/>
              </a:rPr>
              <a:t>ocated about 40 light-years away, the Trappist-1 system is known for its seven Earth-sized planets. Some of these planets are in the habitable zone, where conditions may allow for liquid water.</a:t>
            </a:r>
          </a:p>
          <a:p>
            <a:pPr marL="0" marR="0" lvl="0" indent="0" algn="l" rtl="0">
              <a:lnSpc>
                <a:spcPct val="100000"/>
              </a:lnSpc>
              <a:spcBef>
                <a:spcPts val="0"/>
              </a:spcBef>
              <a:spcAft>
                <a:spcPts val="0"/>
              </a:spcAft>
              <a:buClr>
                <a:schemeClr val="dk1"/>
              </a:buClr>
              <a:buSzPts val="1600"/>
              <a:buFont typeface="Calibri"/>
              <a:buNone/>
            </a:pPr>
            <a:endParaRPr lang="en-US" sz="1200" b="0" i="0" u="none" strike="noStrike" cap="none" dirty="0">
              <a:solidFill>
                <a:srgbClr val="0D0D0D"/>
              </a:solidFill>
              <a:effectLst/>
              <a:latin typeface="Söhne"/>
              <a:ea typeface="Arial"/>
              <a:cs typeface="Arial"/>
              <a:sym typeface="Arial"/>
            </a:endParaRPr>
          </a:p>
          <a:p>
            <a:pPr marL="0" marR="0" lvl="0" indent="0" algn="l" rtl="0">
              <a:lnSpc>
                <a:spcPct val="100000"/>
              </a:lnSpc>
              <a:spcBef>
                <a:spcPts val="0"/>
              </a:spcBef>
              <a:spcAft>
                <a:spcPts val="0"/>
              </a:spcAft>
              <a:buClr>
                <a:schemeClr val="dk1"/>
              </a:buClr>
              <a:buSzPts val="1600"/>
              <a:buFont typeface="Calibri"/>
              <a:buNone/>
            </a:pPr>
            <a:r>
              <a:rPr lang="en-US" sz="1200" b="0" i="0" u="none" strike="noStrike" cap="none" dirty="0">
                <a:solidFill>
                  <a:srgbClr val="0D0D0D"/>
                </a:solidFill>
                <a:effectLst/>
                <a:latin typeface="Söhne"/>
                <a:ea typeface="Arial"/>
                <a:cs typeface="Arial"/>
                <a:sym typeface="Arial"/>
              </a:rPr>
              <a:t>Image Source: https://</a:t>
            </a:r>
            <a:r>
              <a:rPr lang="en-US" sz="1200" b="0" i="0" u="none" strike="noStrike" cap="none" dirty="0" err="1">
                <a:solidFill>
                  <a:srgbClr val="0D0D0D"/>
                </a:solidFill>
                <a:effectLst/>
                <a:latin typeface="Söhne"/>
                <a:ea typeface="Arial"/>
                <a:cs typeface="Arial"/>
                <a:sym typeface="Arial"/>
              </a:rPr>
              <a:t>www.space.com</a:t>
            </a:r>
            <a:r>
              <a:rPr lang="en-US" sz="1200" b="0" i="0" u="none" strike="noStrike" cap="none" dirty="0">
                <a:solidFill>
                  <a:srgbClr val="0D0D0D"/>
                </a:solidFill>
                <a:effectLst/>
                <a:latin typeface="Söhne"/>
                <a:ea typeface="Arial"/>
                <a:cs typeface="Arial"/>
                <a:sym typeface="Arial"/>
              </a:rPr>
              <a:t>/41714-water-rich-exoplanets-trappist-1-system.html</a:t>
            </a:r>
            <a:endParaRPr lang="en-US" sz="1200" i="0" u="none" strike="noStrike" cap="none"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endParaRPr>
          </a:p>
        </p:txBody>
      </p:sp>
      <p:sp>
        <p:nvSpPr>
          <p:cNvPr id="555" name="Google Shape;555;g2c0da7f85bf_0_8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c0da7f85bf_0_9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2c0da7f85bf_0_9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1200" b="0" i="0" dirty="0">
                <a:solidFill>
                  <a:srgbClr val="0D0D0D"/>
                </a:solidFill>
                <a:effectLst/>
                <a:latin typeface="Calibri" panose="020F0502020204030204" pitchFamily="34" charset="0"/>
                <a:cs typeface="Calibri" panose="020F0502020204030204" pitchFamily="34" charset="0"/>
              </a:rPr>
              <a:t>Another example of a solar system is the one we live in, the Milky Way system. The Milky Way is a barred spiral galaxy, characterized by a central bar-shaped structure made up of stars.</a:t>
            </a:r>
            <a:endParaRPr lang="en-US" sz="12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67" name="Google Shape;567;g2c0da7f85bf_0_9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dbff74d4ed_1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dbff74d4ed_1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solar systems.</a:t>
            </a:r>
            <a:endParaRPr/>
          </a:p>
        </p:txBody>
      </p:sp>
      <p:sp>
        <p:nvSpPr>
          <p:cNvPr id="576" name="Google Shape;576;gdbff74d4ed_1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c0da7f85bf_0_9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2c0da7f85bf_0_9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100">
                <a:latin typeface="Arial"/>
                <a:ea typeface="Arial"/>
                <a:cs typeface="Arial"/>
                <a:sym typeface="Arial"/>
              </a:rPr>
              <a:t>Constellations are </a:t>
            </a:r>
            <a:r>
              <a:rPr lang="en-US" sz="1100" b="1">
                <a:latin typeface="Arial"/>
                <a:ea typeface="Arial"/>
                <a:cs typeface="Arial"/>
                <a:sym typeface="Arial"/>
              </a:rPr>
              <a:t>NOT</a:t>
            </a:r>
            <a:r>
              <a:rPr lang="en-US" sz="1100">
                <a:latin typeface="Arial"/>
                <a:ea typeface="Arial"/>
                <a:cs typeface="Arial"/>
                <a:sym typeface="Arial"/>
              </a:rPr>
              <a:t> a solar systems. They're patterns of stars that people have imagined to look like animals or other things. But those stars are really far away from each other in space, not organized like a solar system.</a:t>
            </a:r>
            <a:endParaRPr sz="11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90000"/>
              </a:lnSpc>
              <a:spcBef>
                <a:spcPts val="0"/>
              </a:spcBef>
              <a:spcAft>
                <a:spcPts val="0"/>
              </a:spcAft>
              <a:buClr>
                <a:schemeClr val="dk1"/>
              </a:buClr>
              <a:buSzPts val="3200"/>
              <a:buFont typeface="Arial"/>
              <a:buNone/>
            </a:pPr>
            <a:endParaRPr sz="110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583" name="Google Shape;583;g2c0da7f85bf_0_9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c0da7f85bf_0_10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2c0da7f85bf_0_10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Arial"/>
              <a:buNone/>
            </a:pPr>
            <a:r>
              <a:rPr lang="en-US" sz="1100">
                <a:latin typeface="Arial"/>
                <a:ea typeface="Arial"/>
                <a:cs typeface="Arial"/>
                <a:sym typeface="Arial"/>
              </a:rPr>
              <a:t>Black holes are </a:t>
            </a:r>
            <a:r>
              <a:rPr lang="en-US" sz="1100" b="1">
                <a:latin typeface="Arial"/>
                <a:ea typeface="Arial"/>
                <a:cs typeface="Arial"/>
                <a:sym typeface="Arial"/>
              </a:rPr>
              <a:t>NOT</a:t>
            </a:r>
            <a:r>
              <a:rPr lang="en-US" sz="1100">
                <a:latin typeface="Arial"/>
                <a:ea typeface="Arial"/>
                <a:cs typeface="Arial"/>
                <a:sym typeface="Arial"/>
              </a:rPr>
              <a:t> a solar systems. Picture a black hole as a cosmic vacuum cleaner, sucking in everything around it with its super-strong gravity. They're not solar systems because they don't have a star at the center with planets orbiting around it.</a:t>
            </a:r>
            <a:endParaRPr sz="11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595" name="Google Shape;595;g2c0da7f85bf_0_10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dbff74d4ed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dbff74d4ed_1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Now let’s pause for a moment to check your understanding.</a:t>
            </a:r>
            <a:endParaRPr/>
          </a:p>
        </p:txBody>
      </p:sp>
      <p:sp>
        <p:nvSpPr>
          <p:cNvPr id="607" name="Google Shape;607;gdbff74d4ed_1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constellations different from a solar 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[Constellations are patterns of stars that people have imagined to look like animals or other things. But those stars are really far away from each other in space, not organized like a solar system.</a:t>
            </a:r>
            <a:r>
              <a:rPr lang="en-US" sz="1200">
                <a:solidFill>
                  <a:schemeClr val="dk1"/>
                </a:solidFill>
                <a:latin typeface="Calibri"/>
                <a:ea typeface="Calibri"/>
                <a:cs typeface="Calibri"/>
                <a:sym typeface="Calibri"/>
              </a:rPr>
              <a:t>]</a:t>
            </a:r>
            <a:endParaRPr/>
          </a:p>
        </p:txBody>
      </p:sp>
      <p:sp>
        <p:nvSpPr>
          <p:cNvPr id="613" name="Google Shape;61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c0da7f85bf_0_10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2c0da7f85bf_0_10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How is a star different from a planet?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[Stars are huge balls of gas that produce their own light and heat through nuclear fusion. Unlike planets, they do not orbit around other stars but are instead the center of their own solar systems.]</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624" name="Google Shape;624;g2c0da7f85bf_0_10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p:txBody>
      </p:sp>
      <p:sp>
        <p:nvSpPr>
          <p:cNvPr id="636" name="Google Shape;636;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latin typeface="Arial"/>
                <a:ea typeface="Arial"/>
                <a:cs typeface="Arial"/>
                <a:sym typeface="Arial"/>
              </a:rPr>
              <a:t>Before we move on to our new topic, let’s review some other words &amp; concepts that you already learned and make sure you are firm in your understanding.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28" name="Google Shape;22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c0da7f85bf_0_1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2c0da7f85bf_0_1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1" u="sng"/>
              <a:t>Solar System</a:t>
            </a:r>
            <a:r>
              <a:rPr lang="en-US"/>
              <a:t> is a collection of planets, moons, and other celestial bodies that move around a star.</a:t>
            </a:r>
            <a:endParaRPr/>
          </a:p>
        </p:txBody>
      </p:sp>
      <p:sp>
        <p:nvSpPr>
          <p:cNvPr id="643" name="Google Shape;643;g2c0da7f85bf_0_1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solar system</a:t>
            </a:r>
            <a:r>
              <a:rPr lang="en-US">
                <a:solidFill>
                  <a:srgbClr val="242424"/>
                </a:solidFill>
              </a:rPr>
              <a:t>. </a:t>
            </a:r>
            <a:endParaRPr/>
          </a:p>
        </p:txBody>
      </p:sp>
      <p:sp>
        <p:nvSpPr>
          <p:cNvPr id="652" name="Google Shape;65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400"/>
              <a:t>To complete the Frayer model,</a:t>
            </a:r>
            <a:r>
              <a:rPr lang="en-US" sz="1400">
                <a:solidFill>
                  <a:srgbClr val="242424"/>
                </a:solidFill>
              </a:rPr>
              <a:t> we will choose from four choices the correct picture, definition, example, and response to the question, “</a:t>
            </a:r>
            <a:r>
              <a:rPr lang="en-US" sz="1400" i="1">
                <a:latin typeface="Calibri"/>
                <a:ea typeface="Calibri"/>
                <a:cs typeface="Calibri"/>
                <a:sym typeface="Calibri"/>
              </a:rPr>
              <a:t>How </a:t>
            </a:r>
            <a:r>
              <a:rPr lang="en-US" sz="1400" i="1"/>
              <a:t>do solar systems</a:t>
            </a:r>
            <a:r>
              <a:rPr lang="en-US" sz="1400" i="1">
                <a:latin typeface="Calibri"/>
                <a:ea typeface="Calibri"/>
                <a:cs typeface="Calibri"/>
                <a:sym typeface="Calibri"/>
              </a:rPr>
              <a:t> impact my life</a:t>
            </a:r>
            <a:r>
              <a:rPr lang="en-US" sz="1400">
                <a:solidFill>
                  <a:srgbClr val="242424"/>
                </a:solidFill>
              </a:rPr>
              <a:t>?”</a:t>
            </a:r>
            <a:r>
              <a:rPr lang="en-US" sz="1400">
                <a:solidFill>
                  <a:schemeClr val="dk1"/>
                </a:solidFill>
              </a:rPr>
              <a:t> </a:t>
            </a:r>
            <a:r>
              <a:rPr lang="en-US" sz="1400">
                <a:solidFill>
                  <a:srgbClr val="242424"/>
                </a:solidFill>
              </a:rPr>
              <a:t>Select the best response for each question </a:t>
            </a:r>
            <a:r>
              <a:rPr lang="en-US" sz="1400">
                <a:solidFill>
                  <a:schemeClr val="dk1"/>
                </a:solidFill>
              </a:rPr>
              <a:t>using the information you just learned. As </a:t>
            </a:r>
            <a:r>
              <a:rPr lang="en-US" sz="1400"/>
              <a:t>we </a:t>
            </a:r>
            <a:r>
              <a:rPr lang="en-US" sz="1400">
                <a:solidFill>
                  <a:schemeClr val="dk1"/>
                </a:solidFill>
              </a:rPr>
              <a:t>select responses, </a:t>
            </a:r>
            <a:r>
              <a:rPr lang="en-US" sz="1400"/>
              <a:t>we</a:t>
            </a:r>
            <a:r>
              <a:rPr lang="en-US" sz="1400">
                <a:solidFill>
                  <a:schemeClr val="dk1"/>
                </a:solidFill>
              </a:rPr>
              <a:t> will see how this model looks filled in for the term</a:t>
            </a:r>
            <a:r>
              <a:rPr lang="en-US" sz="1400"/>
              <a:t> a </a:t>
            </a:r>
            <a:r>
              <a:rPr lang="en-US" sz="1400" b="1"/>
              <a:t>solar system.</a:t>
            </a:r>
            <a:endParaRPr sz="14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a:solidFill>
                <a:schemeClr val="dk1"/>
              </a:solidFill>
            </a:endParaRPr>
          </a:p>
        </p:txBody>
      </p:sp>
      <p:sp>
        <p:nvSpPr>
          <p:cNvPr id="663" name="Google Shape;663;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c0da7f85bf_0_1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2c0da7f85bf_0_1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 </a:t>
            </a:r>
            <a:r>
              <a:rPr lang="en-US" b="1"/>
              <a:t>a solar system </a:t>
            </a:r>
            <a:r>
              <a:rPr lang="en-US" sz="1200">
                <a:solidFill>
                  <a:schemeClr val="dk1"/>
                </a:solidFill>
              </a:rPr>
              <a:t>from these four choices and drag and place it in the picture box below.</a:t>
            </a:r>
            <a:endParaRPr/>
          </a:p>
        </p:txBody>
      </p:sp>
      <p:sp>
        <p:nvSpPr>
          <p:cNvPr id="679" name="Google Shape;679;g2c0da7f85bf_0_1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c0da7f85bf_0_1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2c0da7f85bf_0_1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You chose the picture that shows </a:t>
            </a:r>
            <a:r>
              <a:rPr lang="en-US" b="1"/>
              <a:t>a solar system</a:t>
            </a:r>
            <a:r>
              <a:rPr lang="en-US"/>
              <a:t>.</a:t>
            </a:r>
            <a:endParaRPr/>
          </a:p>
        </p:txBody>
      </p:sp>
      <p:sp>
        <p:nvSpPr>
          <p:cNvPr id="699" name="Google Shape;699;g2c0da7f85bf_0_1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c0da7f85bf_0_1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2c0da7f85bf_0_1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Here is the Frayer Model filled in with a picture of a </a:t>
            </a:r>
            <a:r>
              <a:rPr lang="en-US" b="1">
                <a:latin typeface="Arial"/>
                <a:ea typeface="Arial"/>
                <a:cs typeface="Arial"/>
                <a:sym typeface="Arial"/>
              </a:rPr>
              <a:t>solar system</a:t>
            </a:r>
            <a:r>
              <a:rPr lang="en-US">
                <a:latin typeface="Arial"/>
                <a:ea typeface="Arial"/>
                <a:cs typeface="Arial"/>
                <a:sym typeface="Arial"/>
              </a:rPr>
              <a:t>.</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sz="1400"/>
          </a:p>
        </p:txBody>
      </p:sp>
      <p:sp>
        <p:nvSpPr>
          <p:cNvPr id="720" name="Google Shape;720;g2c0da7f85bf_0_1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c0da7f85bf_0_13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2c0da7f85bf_0_13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Choose the correct definition of </a:t>
            </a:r>
            <a:r>
              <a:rPr lang="en-US" b="1"/>
              <a:t>solar system</a:t>
            </a:r>
            <a:r>
              <a:rPr lang="en-US" sz="1200">
                <a:solidFill>
                  <a:schemeClr val="dk1"/>
                </a:solidFill>
                <a:latin typeface="Calibri"/>
                <a:ea typeface="Calibri"/>
                <a:cs typeface="Calibri"/>
                <a:sym typeface="Calibri"/>
              </a:rPr>
              <a:t> from these four choices.</a:t>
            </a:r>
            <a:endParaRPr/>
          </a:p>
        </p:txBody>
      </p:sp>
      <p:sp>
        <p:nvSpPr>
          <p:cNvPr id="737" name="Google Shape;737;g2c0da7f85bf_0_13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c0da7f85bf_0_14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2c0da7f85bf_0_14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You chose “A system of planets, moons, asteroids, comets, and other celestial objects that orbit around a central star.” This is correct! This is the definition of a </a:t>
            </a:r>
            <a:r>
              <a:rPr lang="en-US" b="1"/>
              <a:t>solar system</a:t>
            </a:r>
            <a:r>
              <a:rPr lang="en-US"/>
              <a:t>.</a:t>
            </a:r>
            <a:endParaRPr/>
          </a:p>
          <a:p>
            <a:pPr marL="457200" lvl="0" indent="-228600" algn="l" rtl="0">
              <a:spcBef>
                <a:spcPts val="0"/>
              </a:spcBef>
              <a:spcAft>
                <a:spcPts val="0"/>
              </a:spcAft>
              <a:buClr>
                <a:schemeClr val="dk1"/>
              </a:buClr>
              <a:buSzPts val="11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757" name="Google Shape;757;g2c0da7f85bf_0_14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c0da7f85bf_0_14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2c0da7f85bf_0_14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t>Here is the Frayer Model with a picture and the definition filled in for</a:t>
            </a:r>
            <a:r>
              <a:rPr lang="en-US" sz="1400" b="1"/>
              <a:t> solar system</a:t>
            </a:r>
            <a:r>
              <a:rPr lang="en-US" sz="1400"/>
              <a:t>: A system of planets, moons, asteroids, comets, and other celestial objects that orbit around a central star.</a:t>
            </a:r>
            <a:endParaRPr sz="1400"/>
          </a:p>
          <a:p>
            <a:pPr marL="0" lvl="0" indent="0" algn="l" rtl="0">
              <a:spcBef>
                <a:spcPts val="0"/>
              </a:spcBef>
              <a:spcAft>
                <a:spcPts val="0"/>
              </a:spcAft>
              <a:buClr>
                <a:schemeClr val="dk1"/>
              </a:buClr>
              <a:buSzPts val="1100"/>
              <a:buFont typeface="Arial"/>
              <a:buNone/>
            </a:pPr>
            <a:endParaRPr sz="1400"/>
          </a:p>
          <a:p>
            <a:pPr marL="0" marR="0" lvl="0" indent="0" algn="l" rtl="0">
              <a:lnSpc>
                <a:spcPct val="100000"/>
              </a:lnSpc>
              <a:spcBef>
                <a:spcPts val="0"/>
              </a:spcBef>
              <a:spcAft>
                <a:spcPts val="0"/>
              </a:spcAft>
              <a:buClr>
                <a:schemeClr val="dk1"/>
              </a:buClr>
              <a:buSzPts val="1400"/>
              <a:buFont typeface="Arial"/>
              <a:buNone/>
            </a:pPr>
            <a:endParaRPr sz="1400"/>
          </a:p>
          <a:p>
            <a:pPr marL="0" lvl="0" indent="0" algn="l" rtl="0">
              <a:lnSpc>
                <a:spcPct val="100000"/>
              </a:lnSpc>
              <a:spcBef>
                <a:spcPts val="0"/>
              </a:spcBef>
              <a:spcAft>
                <a:spcPts val="0"/>
              </a:spcAft>
              <a:buClr>
                <a:schemeClr val="dk1"/>
              </a:buClr>
              <a:buSzPts val="1400"/>
              <a:buFont typeface="Arial"/>
              <a:buNone/>
            </a:pPr>
            <a:endParaRPr sz="1200"/>
          </a:p>
          <a:p>
            <a:pPr marL="0" lvl="0" indent="0" algn="l" rtl="0">
              <a:lnSpc>
                <a:spcPct val="100000"/>
              </a:lnSpc>
              <a:spcBef>
                <a:spcPts val="0"/>
              </a:spcBef>
              <a:spcAft>
                <a:spcPts val="0"/>
              </a:spcAft>
              <a:buClr>
                <a:schemeClr val="dk1"/>
              </a:buClr>
              <a:buSzPts val="1400"/>
              <a:buFont typeface="Arial"/>
              <a:buNone/>
            </a:pPr>
            <a:endParaRPr sz="1200">
              <a:solidFill>
                <a:schemeClr val="dk1"/>
              </a:solidFill>
            </a:endParaRPr>
          </a:p>
        </p:txBody>
      </p:sp>
      <p:sp>
        <p:nvSpPr>
          <p:cNvPr id="778" name="Google Shape;778;g2c0da7f85bf_0_14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c0da7f85bf_0_16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g2c0da7f85bf_0_16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Choose the correct example of </a:t>
            </a:r>
            <a:r>
              <a:rPr lang="en-US" sz="1200" b="1">
                <a:solidFill>
                  <a:schemeClr val="dk1"/>
                </a:solidFill>
                <a:latin typeface="Calibri"/>
                <a:ea typeface="Calibri"/>
                <a:cs typeface="Calibri"/>
                <a:sym typeface="Calibri"/>
              </a:rPr>
              <a:t>a </a:t>
            </a:r>
            <a:r>
              <a:rPr lang="en-US" b="1"/>
              <a:t>solar system</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a:t>
            </a:r>
            <a:endParaRPr sz="1200">
              <a:latin typeface="Helvetica Neue Light"/>
              <a:ea typeface="Helvetica Neue Light"/>
              <a:cs typeface="Helvetica Neue Light"/>
              <a:sym typeface="Helvetica Neue Light"/>
            </a:endParaRPr>
          </a:p>
        </p:txBody>
      </p:sp>
      <p:sp>
        <p:nvSpPr>
          <p:cNvPr id="796" name="Google Shape;796;g2c0da7f85bf_0_16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Celestial is </a:t>
            </a:r>
            <a:r>
              <a:rPr lang="en-US" b="0" i="0">
                <a:solidFill>
                  <a:srgbClr val="0D0D0D"/>
                </a:solidFill>
                <a:latin typeface="Arial"/>
                <a:ea typeface="Arial"/>
                <a:cs typeface="Arial"/>
                <a:sym typeface="Arial"/>
              </a:rPr>
              <a:t>anything in outer space</a:t>
            </a:r>
            <a:endParaRPr/>
          </a:p>
        </p:txBody>
      </p:sp>
      <p:sp>
        <p:nvSpPr>
          <p:cNvPr id="234" name="Google Shape;23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c0da7f85bf_0_17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g2c0da7f85bf_0_17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You chose “Milky Way” This is an example of </a:t>
            </a:r>
            <a:r>
              <a:rPr lang="en-US" b="1" dirty="0"/>
              <a:t>a solar system</a:t>
            </a:r>
            <a:r>
              <a:rPr lang="en-US" dirty="0"/>
              <a:t>!</a:t>
            </a:r>
            <a:endParaRPr dirty="0"/>
          </a:p>
        </p:txBody>
      </p:sp>
      <p:sp>
        <p:nvSpPr>
          <p:cNvPr id="816" name="Google Shape;816;g2c0da7f85bf_0_17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c0da7f85bf_0_17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2c0da7f85bf_0_17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dirty="0">
                <a:solidFill>
                  <a:schemeClr val="dk1"/>
                </a:solidFill>
              </a:rPr>
              <a:t>Here is the Frayer Model with a picture, definition, and an example of </a:t>
            </a:r>
            <a:r>
              <a:rPr lang="en-US" sz="1400" b="1" dirty="0"/>
              <a:t>a solar system</a:t>
            </a:r>
            <a:r>
              <a:rPr lang="en-US" sz="1400" dirty="0">
                <a:solidFill>
                  <a:schemeClr val="dk1"/>
                </a:solidFill>
              </a:rPr>
              <a:t>: </a:t>
            </a:r>
            <a:r>
              <a:rPr lang="en-US" sz="1400" dirty="0">
                <a:solidFill>
                  <a:srgbClr val="374151"/>
                </a:solidFill>
              </a:rPr>
              <a:t>Milky Way</a:t>
            </a:r>
            <a:endParaRPr sz="14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837" name="Google Shape;837;g2c0da7f85bf_0_17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c0da7f85bf_0_19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2c0da7f85bf_0_19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Choose the one correct response for “</a:t>
            </a:r>
            <a:r>
              <a:rPr lang="en-US"/>
              <a:t>how do </a:t>
            </a:r>
            <a:r>
              <a:rPr lang="en-US" b="1"/>
              <a:t>solar systems</a:t>
            </a:r>
            <a:r>
              <a:rPr lang="en-US"/>
              <a:t> impact my life</a:t>
            </a:r>
            <a:r>
              <a:rPr lang="en-US" sz="1200">
                <a:solidFill>
                  <a:schemeClr val="dk1"/>
                </a:solidFill>
                <a:latin typeface="Calibri"/>
                <a:ea typeface="Calibri"/>
                <a:cs typeface="Calibri"/>
                <a:sym typeface="Calibri"/>
              </a:rPr>
              <a:t>?” from these four choices.</a:t>
            </a:r>
            <a:endParaRPr sz="1200">
              <a:latin typeface="Helvetica Neue Light"/>
              <a:ea typeface="Helvetica Neue Light"/>
              <a:cs typeface="Helvetica Neue Light"/>
              <a:sym typeface="Helvetica Neue Light"/>
            </a:endParaRPr>
          </a:p>
        </p:txBody>
      </p:sp>
      <p:sp>
        <p:nvSpPr>
          <p:cNvPr id="856" name="Google Shape;856;g2c0da7f85bf_0_19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c0da7f85bf_0_20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g2c0da7f85bf_0_20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You chose “By regulating the seasons and climate on Earth through the Sun's energy.” That is correct! This is an example of how </a:t>
            </a:r>
            <a:r>
              <a:rPr lang="en-US" b="1"/>
              <a:t>a solar system</a:t>
            </a:r>
            <a:r>
              <a:rPr lang="en-US"/>
              <a:t> impacts your life.</a:t>
            </a:r>
            <a:endParaRPr/>
          </a:p>
          <a:p>
            <a:pPr marL="457200" lvl="0" indent="-228600" algn="l" rtl="0">
              <a:spcBef>
                <a:spcPts val="0"/>
              </a:spcBef>
              <a:spcAft>
                <a:spcPts val="0"/>
              </a:spcAft>
              <a:buClr>
                <a:schemeClr val="dk1"/>
              </a:buClr>
              <a:buSzPts val="1100"/>
              <a:buFont typeface="Arial"/>
              <a:buNone/>
            </a:pPr>
            <a:endParaRPr/>
          </a:p>
          <a:p>
            <a:pPr marL="457200" lvl="0" indent="-228600" algn="l" rtl="0">
              <a:spcBef>
                <a:spcPts val="0"/>
              </a:spcBef>
              <a:spcAft>
                <a:spcPts val="0"/>
              </a:spcAft>
              <a:buClr>
                <a:schemeClr val="dk1"/>
              </a:buClr>
              <a:buSzPts val="1100"/>
              <a:buFont typeface="Arial"/>
              <a:buNone/>
            </a:pPr>
            <a:endParaRPr/>
          </a:p>
          <a:p>
            <a:pPr marL="457200" lvl="0" indent="-228600" algn="l" rtl="0">
              <a:spcBef>
                <a:spcPts val="0"/>
              </a:spcBef>
              <a:spcAft>
                <a:spcPts val="0"/>
              </a:spcAft>
              <a:buClr>
                <a:schemeClr val="dk1"/>
              </a:buClr>
              <a:buSzPts val="11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876" name="Google Shape;876;g2c0da7f85bf_0_20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c0da7f85bf_0_20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2c0da7f85bf_0_20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solidFill>
                  <a:schemeClr val="dk1"/>
                </a:solidFill>
              </a:rPr>
              <a:t>Here is the Frayer Model with a picture, definition, example, and a correct response to “</a:t>
            </a:r>
            <a:r>
              <a:rPr lang="en-US" sz="1400" i="1">
                <a:latin typeface="Calibri"/>
                <a:ea typeface="Calibri"/>
                <a:cs typeface="Calibri"/>
                <a:sym typeface="Calibri"/>
              </a:rPr>
              <a:t>How do</a:t>
            </a:r>
            <a:r>
              <a:rPr lang="en-US" sz="1400" i="1"/>
              <a:t> solar systems</a:t>
            </a:r>
            <a:r>
              <a:rPr lang="en-US" sz="1400" i="1">
                <a:latin typeface="Calibri"/>
                <a:ea typeface="Calibri"/>
                <a:cs typeface="Calibri"/>
                <a:sym typeface="Calibri"/>
              </a:rPr>
              <a:t> impact my life</a:t>
            </a:r>
            <a:r>
              <a:rPr lang="en-US" sz="1400">
                <a:solidFill>
                  <a:schemeClr val="dk1"/>
                </a:solidFill>
              </a:rPr>
              <a:t>?”: </a:t>
            </a:r>
            <a:r>
              <a:rPr lang="en-US" sz="1400"/>
              <a:t>By regulating the seasons and climate on Earth through the Sun's energy.</a:t>
            </a: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endParaRPr sz="1200">
              <a:solidFill>
                <a:schemeClr val="dk1"/>
              </a:solidFill>
            </a:endParaRPr>
          </a:p>
        </p:txBody>
      </p:sp>
      <p:sp>
        <p:nvSpPr>
          <p:cNvPr id="897" name="Google Shape;897;g2c0da7f85bf_0_20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p:txBody>
      </p:sp>
      <p:sp>
        <p:nvSpPr>
          <p:cNvPr id="917" name="Google Shape;91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2c0da7f85bf_0_2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g2c0da7f85bf_0_2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1" u="sng"/>
              <a:t>Solar System</a:t>
            </a:r>
            <a:r>
              <a:rPr lang="en-US"/>
              <a:t> is a collection of planets, moons, and other celestial bodies that move around a star.</a:t>
            </a:r>
            <a:endParaRPr/>
          </a:p>
        </p:txBody>
      </p:sp>
      <p:sp>
        <p:nvSpPr>
          <p:cNvPr id="924" name="Google Shape;924;g2c0da7f85bf_0_2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2c0da7f85bf_0_2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2c0da7f85bf_0_2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Let’s reflect once more on our big question. Our “big question” is: How does the solar system affect life on Earth and what role do the planets play in shaping our daily lives?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Does anyone have any additional examples to share that haven’t been discussed yet?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933" name="Google Shape;933;g2c0da7f85bf_0_2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dbff74d4ed_1_8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gdbff74d4ed_1_8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Click the link above for a simulation to explore our solar system.</a:t>
            </a:r>
            <a:endParaRPr/>
          </a:p>
          <a:p>
            <a:pPr marL="0" marR="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942" name="Google Shape;942;gdbff74d4ed_1_8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dbff74d4ed_1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gdbff74d4ed_1_6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53" name="Google Shape;953;gdbff74d4ed_1_6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C0C0C"/>
              </a:buClr>
              <a:buSzPts val="3000"/>
              <a:buNone/>
            </a:pPr>
            <a:r>
              <a:rPr lang="en-US" sz="1200" b="1" u="sng" strike="noStrike" cap="none">
                <a:latin typeface="Calibri"/>
                <a:ea typeface="Calibri"/>
                <a:cs typeface="Calibri"/>
                <a:sym typeface="Calibri"/>
              </a:rPr>
              <a:t>Planet</a:t>
            </a:r>
            <a:r>
              <a:rPr lang="en-US"/>
              <a:t> is</a:t>
            </a:r>
            <a:r>
              <a:rPr lang="en-US" sz="1200" u="none" strike="noStrike" cap="none">
                <a:latin typeface="Calibri"/>
                <a:ea typeface="Calibri"/>
                <a:cs typeface="Calibri"/>
                <a:sym typeface="Calibri"/>
              </a:rPr>
              <a:t> </a:t>
            </a:r>
            <a:r>
              <a:rPr lang="en-US" sz="1200" b="0" i="0">
                <a:latin typeface="Calibri"/>
                <a:ea typeface="Calibri"/>
                <a:cs typeface="Calibri"/>
                <a:sym typeface="Calibri"/>
              </a:rPr>
              <a:t>a big ball of rock or gas that goes around a star</a:t>
            </a:r>
            <a:endParaRPr sz="1200" u="none" strike="noStrike" cap="none">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5" name="Google Shape;2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dbff74d4ed_1_6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8" name="Google Shape;958;gdbff74d4ed_1_6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solar system has 8 planets that go around the sun. Mercury, Venus, Earth, Mars, Jupiter, Saturn, Uranus, Neptune</a:t>
            </a:r>
            <a:endParaRPr/>
          </a:p>
        </p:txBody>
      </p:sp>
      <p:sp>
        <p:nvSpPr>
          <p:cNvPr id="254" name="Google Shape;25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c0da7f85bf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c0da7f85bf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is the planet we live on, full of land, water, and air where plants, animals, and humans reside.</a:t>
            </a:r>
            <a:endParaRPr/>
          </a:p>
        </p:txBody>
      </p:sp>
      <p:sp>
        <p:nvSpPr>
          <p:cNvPr id="264" name="Google Shape;264;g2c0da7f85bf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2c0da7f85bf_0_1698"/>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g2c0da7f85bf_0_169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93" name="Google Shape;93;g2c0da7f85bf_0_169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g2c0da7f85bf_0_169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g2c0da7f85bf_0_16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g2c0da7f85bf_0_170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g2c0da7f85bf_0_170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g2c0da7f85bf_0_17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2c0da7f85bf_0_17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2" name="Google Shape;102;g2c0da7f85bf_0_170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03" name="Google Shape;103;g2c0da7f85bf_0_170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g2c0da7f85bf_0_170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g2c0da7f85bf_0_170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2c0da7f85bf_0_171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g2c0da7f85bf_0_171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2c0da7f85bf_0_17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2c0da7f85bf_0_17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g2c0da7f85bf_0_17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2c0da7f85bf_0_17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2c0da7f85bf_0_172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15" name="Google Shape;115;g2c0da7f85bf_0_1720"/>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16" name="Google Shape;116;g2c0da7f85bf_0_17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g2c0da7f85bf_0_17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g2c0da7f85bf_0_17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2c0da7f85bf_0_17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g2c0da7f85bf_0_172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80"/>
              </a:spcBef>
              <a:spcAft>
                <a:spcPts val="0"/>
              </a:spcAft>
              <a:buClr>
                <a:schemeClr val="dk1"/>
              </a:buClr>
              <a:buSzPts val="2400"/>
              <a:buNone/>
              <a:defRPr sz="2400" b="1"/>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22" name="Google Shape;122;g2c0da7f85bf_0_172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23" name="Google Shape;123;g2c0da7f85bf_0_172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80"/>
              </a:spcBef>
              <a:spcAft>
                <a:spcPts val="0"/>
              </a:spcAft>
              <a:buClr>
                <a:schemeClr val="dk1"/>
              </a:buClr>
              <a:buSzPts val="2400"/>
              <a:buNone/>
              <a:defRPr sz="2400" b="1"/>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24" name="Google Shape;124;g2c0da7f85bf_0_172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25" name="Google Shape;125;g2c0da7f85bf_0_172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g2c0da7f85bf_0_172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g2c0da7f85bf_0_17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2c0da7f85bf_0_17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g2c0da7f85bf_0_173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g2c0da7f85bf_0_173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g2c0da7f85bf_0_17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2c0da7f85bf_0_1741"/>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g2c0da7f85bf_0_1741"/>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Clr>
                <a:schemeClr val="dk1"/>
              </a:buClr>
              <a:buSzPts val="3200"/>
              <a:buChar char="•"/>
              <a:defRPr sz="3200"/>
            </a:lvl1pPr>
            <a:lvl2pPr marL="914400" lvl="1" indent="-406400" algn="l" rtl="0">
              <a:lnSpc>
                <a:spcPct val="100000"/>
              </a:lnSpc>
              <a:spcBef>
                <a:spcPts val="560"/>
              </a:spcBef>
              <a:spcAft>
                <a:spcPts val="0"/>
              </a:spcAft>
              <a:buClr>
                <a:schemeClr val="dk1"/>
              </a:buClr>
              <a:buSzPts val="2800"/>
              <a:buChar char="–"/>
              <a:defRPr sz="2800"/>
            </a:lvl2pPr>
            <a:lvl3pPr marL="1371600" lvl="2" indent="-381000" algn="l" rtl="0">
              <a:lnSpc>
                <a:spcPct val="100000"/>
              </a:lnSpc>
              <a:spcBef>
                <a:spcPts val="480"/>
              </a:spcBef>
              <a:spcAft>
                <a:spcPts val="0"/>
              </a:spcAft>
              <a:buClr>
                <a:schemeClr val="dk1"/>
              </a:buClr>
              <a:buSzPts val="2400"/>
              <a:buChar char="•"/>
              <a:defRPr sz="2400"/>
            </a:lvl3pPr>
            <a:lvl4pPr marL="1828800" lvl="3" indent="-355600" algn="l" rtl="0">
              <a:lnSpc>
                <a:spcPct val="100000"/>
              </a:lnSpc>
              <a:spcBef>
                <a:spcPts val="400"/>
              </a:spcBef>
              <a:spcAft>
                <a:spcPts val="0"/>
              </a:spcAft>
              <a:buClr>
                <a:schemeClr val="dk1"/>
              </a:buClr>
              <a:buSzPts val="2000"/>
              <a:buChar char="–"/>
              <a:defRPr sz="2000"/>
            </a:lvl4pPr>
            <a:lvl5pPr marL="2286000" lvl="4" indent="-355600" algn="l" rtl="0">
              <a:lnSpc>
                <a:spcPct val="100000"/>
              </a:lnSpc>
              <a:spcBef>
                <a:spcPts val="400"/>
              </a:spcBef>
              <a:spcAft>
                <a:spcPts val="0"/>
              </a:spcAft>
              <a:buClr>
                <a:schemeClr val="dk1"/>
              </a:buClr>
              <a:buSzPts val="2000"/>
              <a:buChar char="»"/>
              <a:defRPr sz="20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136" name="Google Shape;136;g2c0da7f85bf_0_1741"/>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37" name="Google Shape;137;g2c0da7f85bf_0_174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g2c0da7f85bf_0_174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g2c0da7f85bf_0_17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2c0da7f85bf_0_1748"/>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2c0da7f85bf_0_1748"/>
          <p:cNvSpPr>
            <a:spLocks noGrp="1"/>
          </p:cNvSpPr>
          <p:nvPr>
            <p:ph type="pic" idx="2"/>
          </p:nvPr>
        </p:nvSpPr>
        <p:spPr>
          <a:xfrm>
            <a:off x="1792288" y="612775"/>
            <a:ext cx="5486400" cy="4114800"/>
          </a:xfrm>
          <a:prstGeom prst="rect">
            <a:avLst/>
          </a:prstGeom>
          <a:noFill/>
          <a:ln>
            <a:noFill/>
          </a:ln>
        </p:spPr>
      </p:sp>
      <p:sp>
        <p:nvSpPr>
          <p:cNvPr id="143" name="Google Shape;143;g2c0da7f85bf_0_1748"/>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44" name="Google Shape;144;g2c0da7f85bf_0_174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2c0da7f85bf_0_174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g2c0da7f85bf_0_17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2c0da7f85bf_0_17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g2c0da7f85bf_0_1755"/>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50" name="Google Shape;150;g2c0da7f85bf_0_17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2c0da7f85bf_0_17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2c0da7f85bf_0_17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2c0da7f85bf_0_1761"/>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g2c0da7f85bf_0_1761"/>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56" name="Google Shape;156;g2c0da7f85bf_0_176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2c0da7f85bf_0_176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2c0da7f85bf_0_17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2c0da7f85bf_0_16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2c0da7f85bf_0_169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2c0da7f85bf_0_169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2c0da7f85bf_0_16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2c0da7f85bf_0_16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hyperlink" Target="https://www.solarsystemscope.com/"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8"/>
          <p:cNvGrpSpPr/>
          <p:nvPr/>
        </p:nvGrpSpPr>
        <p:grpSpPr>
          <a:xfrm>
            <a:off x="1325593" y="297175"/>
            <a:ext cx="6456691" cy="6404395"/>
            <a:chOff x="814636" y="0"/>
            <a:chExt cx="5828917" cy="6404394"/>
          </a:xfrm>
        </p:grpSpPr>
        <p:sp>
          <p:nvSpPr>
            <p:cNvPr id="165" name="Google Shape;165;p8"/>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8"/>
            <p:cNvSpPr txBox="1"/>
            <p:nvPr/>
          </p:nvSpPr>
          <p:spPr>
            <a:xfrm>
              <a:off x="1661623" y="685"/>
              <a:ext cx="4981926" cy="722555"/>
            </a:xfrm>
            <a:prstGeom prst="rect">
              <a:avLst/>
            </a:prstGeom>
            <a:noFill/>
            <a:ln>
              <a:noFill/>
            </a:ln>
          </p:spPr>
          <p:txBody>
            <a:bodyPr spcFirstLastPara="1" wrap="square" lIns="318600" tIns="106650" rIns="199100" bIns="106650"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8"/>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8"/>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8"/>
            <p:cNvSpPr txBox="1"/>
            <p:nvPr/>
          </p:nvSpPr>
          <p:spPr>
            <a:xfrm>
              <a:off x="1661623" y="938929"/>
              <a:ext cx="4981926" cy="722555"/>
            </a:xfrm>
            <a:prstGeom prst="rect">
              <a:avLst/>
            </a:prstGeom>
            <a:noFill/>
            <a:ln>
              <a:noFill/>
            </a:ln>
          </p:spPr>
          <p:txBody>
            <a:bodyPr spcFirstLastPara="1" wrap="square" lIns="318600" tIns="106650" rIns="199100" bIns="106650"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8"/>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8"/>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8"/>
            <p:cNvSpPr txBox="1"/>
            <p:nvPr/>
          </p:nvSpPr>
          <p:spPr>
            <a:xfrm>
              <a:off x="1661623" y="1877172"/>
              <a:ext cx="4981926" cy="722555"/>
            </a:xfrm>
            <a:prstGeom prst="rect">
              <a:avLst/>
            </a:prstGeom>
            <a:noFill/>
            <a:ln>
              <a:noFill/>
            </a:ln>
          </p:spPr>
          <p:txBody>
            <a:bodyPr spcFirstLastPara="1" wrap="square" lIns="318600" tIns="106650" rIns="199100" bIns="106650"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8"/>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8"/>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8"/>
            <p:cNvSpPr txBox="1"/>
            <p:nvPr/>
          </p:nvSpPr>
          <p:spPr>
            <a:xfrm>
              <a:off x="1661623" y="2815415"/>
              <a:ext cx="4981926" cy="722555"/>
            </a:xfrm>
            <a:prstGeom prst="rect">
              <a:avLst/>
            </a:prstGeom>
            <a:noFill/>
            <a:ln>
              <a:noFill/>
            </a:ln>
          </p:spPr>
          <p:txBody>
            <a:bodyPr spcFirstLastPara="1" wrap="square" lIns="318600" tIns="106650" rIns="199100" bIns="106650"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76" name="Google Shape;176;p8"/>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8"/>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8"/>
            <p:cNvSpPr txBox="1"/>
            <p:nvPr/>
          </p:nvSpPr>
          <p:spPr>
            <a:xfrm>
              <a:off x="1873753" y="3753671"/>
              <a:ext cx="4769700" cy="1619100"/>
            </a:xfrm>
            <a:prstGeom prst="rect">
              <a:avLst/>
            </a:prstGeom>
            <a:noFill/>
            <a:ln>
              <a:noFill/>
            </a:ln>
          </p:spPr>
          <p:txBody>
            <a:bodyPr spcFirstLastPara="1" wrap="square" lIns="318600" tIns="106650" rIns="199100" bIns="106650" anchor="t" anchorCtr="0">
              <a:noAutofit/>
            </a:bodyPr>
            <a:lstStyle/>
            <a:p>
              <a:pPr marL="0" marR="0" lvl="0" indent="0" algn="ctr" rtl="0">
                <a:lnSpc>
                  <a:spcPct val="90000"/>
                </a:lnSpc>
                <a:spcBef>
                  <a:spcPts val="0"/>
                </a:spcBef>
                <a:spcAft>
                  <a:spcPts val="0"/>
                </a:spcAft>
                <a:buNone/>
              </a:pPr>
              <a:r>
                <a:rPr lang="en-US" sz="2800" b="0" i="0" u="none" strike="noStrike" cap="none" dirty="0">
                  <a:solidFill>
                    <a:srgbClr val="FFFFFF"/>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46" marR="0" lvl="1" indent="-171446" algn="l" rtl="0">
                <a:lnSpc>
                  <a:spcPct val="90000"/>
                </a:lnSpc>
                <a:spcBef>
                  <a:spcPts val="980"/>
                </a:spcBef>
                <a:spcAft>
                  <a:spcPts val="0"/>
                </a:spcAft>
                <a:buClr>
                  <a:srgbClr val="FFFFFF"/>
                </a:buClr>
                <a:buSzPts val="1800"/>
                <a:buFont typeface="Calibri"/>
                <a:buChar char="•"/>
              </a:pPr>
              <a:r>
                <a:rPr lang="en-US" sz="1800" b="0" i="0" u="none" strike="noStrike" cap="none" dirty="0">
                  <a:solidFill>
                    <a:srgbClr val="FFFFFF"/>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46" marR="0" lvl="1" indent="-171446" algn="l" rtl="0">
                <a:lnSpc>
                  <a:spcPct val="90000"/>
                </a:lnSpc>
                <a:spcBef>
                  <a:spcPts val="271"/>
                </a:spcBef>
                <a:spcAft>
                  <a:spcPts val="0"/>
                </a:spcAft>
                <a:buClr>
                  <a:srgbClr val="FFFFFF"/>
                </a:buClr>
                <a:buSzPts val="1800"/>
                <a:buFont typeface="Calibri"/>
                <a:buChar char="•"/>
              </a:pPr>
              <a:r>
                <a:rPr lang="en-US" sz="1800" b="0" i="0" u="none" strike="noStrike" cap="none" dirty="0">
                  <a:solidFill>
                    <a:srgbClr val="FFFFFF"/>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46" marR="0" lvl="1" indent="-171446" algn="l" rtl="0">
                <a:lnSpc>
                  <a:spcPct val="90000"/>
                </a:lnSpc>
                <a:spcBef>
                  <a:spcPts val="271"/>
                </a:spcBef>
                <a:spcAft>
                  <a:spcPts val="0"/>
                </a:spcAft>
                <a:buClr>
                  <a:srgbClr val="FFFFFF"/>
                </a:buClr>
                <a:buSzPts val="1800"/>
                <a:buFont typeface="Calibri"/>
                <a:buChar char="•"/>
              </a:pPr>
              <a:r>
                <a:rPr lang="en-US" sz="1800" b="0" i="0" u="none" strike="noStrike" cap="none" dirty="0">
                  <a:solidFill>
                    <a:srgbClr val="FFFFFF"/>
                  </a:solidFill>
                  <a:latin typeface="Calibri"/>
                  <a:ea typeface="Calibri"/>
                  <a:cs typeface="Calibri"/>
                  <a:sym typeface="Calibri"/>
                </a:rPr>
                <a:t>Frayer Model</a:t>
              </a:r>
              <a:endParaRPr sz="1400" b="0" i="0" u="none" strike="noStrike" cap="none" dirty="0">
                <a:solidFill>
                  <a:srgbClr val="000000"/>
                </a:solidFill>
                <a:latin typeface="Arial"/>
                <a:ea typeface="Arial"/>
                <a:cs typeface="Arial"/>
                <a:sym typeface="Arial"/>
              </a:endParaRPr>
            </a:p>
          </p:txBody>
        </p:sp>
        <p:sp>
          <p:nvSpPr>
            <p:cNvPr id="179" name="Google Shape;179;p8"/>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8"/>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8"/>
            <p:cNvSpPr txBox="1"/>
            <p:nvPr/>
          </p:nvSpPr>
          <p:spPr>
            <a:xfrm>
              <a:off x="1661628" y="5540394"/>
              <a:ext cx="4981800" cy="864000"/>
            </a:xfrm>
            <a:prstGeom prst="rect">
              <a:avLst/>
            </a:prstGeom>
            <a:noFill/>
            <a:ln>
              <a:noFill/>
            </a:ln>
          </p:spPr>
          <p:txBody>
            <a:bodyPr spcFirstLastPara="1" wrap="square" lIns="318600" tIns="106650" rIns="199100" bIns="106650"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8"/>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83" name="Google Shape;183;p8" descr="Comment Like"/>
          <p:cNvPicPr preferRelativeResize="0"/>
          <p:nvPr/>
        </p:nvPicPr>
        <p:blipFill rotWithShape="1">
          <a:blip r:embed="rId9">
            <a:alphaModFix/>
          </a:blip>
          <a:srcRect/>
          <a:stretch/>
        </p:blipFill>
        <p:spPr>
          <a:xfrm>
            <a:off x="5786601" y="4959805"/>
            <a:ext cx="385108" cy="347619"/>
          </a:xfrm>
          <a:prstGeom prst="rect">
            <a:avLst/>
          </a:prstGeom>
          <a:noFill/>
          <a:ln>
            <a:noFill/>
          </a:ln>
        </p:spPr>
      </p:pic>
      <p:pic>
        <p:nvPicPr>
          <p:cNvPr id="184" name="Google Shape;184;p8" descr="Comment Dislike"/>
          <p:cNvPicPr preferRelativeResize="0"/>
          <p:nvPr/>
        </p:nvPicPr>
        <p:blipFill rotWithShape="1">
          <a:blip r:embed="rId10">
            <a:alphaModFix/>
          </a:blip>
          <a:srcRect/>
          <a:stretch/>
        </p:blipFill>
        <p:spPr>
          <a:xfrm>
            <a:off x="6140138" y="4959805"/>
            <a:ext cx="385108" cy="347619"/>
          </a:xfrm>
          <a:prstGeom prst="rect">
            <a:avLst/>
          </a:prstGeom>
          <a:noFill/>
          <a:ln>
            <a:noFill/>
          </a:ln>
        </p:spPr>
      </p:pic>
      <p:pic>
        <p:nvPicPr>
          <p:cNvPr id="185" name="Google Shape;185;p8" descr="Blog"/>
          <p:cNvPicPr preferRelativeResize="0"/>
          <p:nvPr/>
        </p:nvPicPr>
        <p:blipFill rotWithShape="1">
          <a:blip r:embed="rId11">
            <a:alphaModFix/>
          </a:blip>
          <a:srcRect/>
          <a:stretch/>
        </p:blipFill>
        <p:spPr>
          <a:xfrm>
            <a:off x="5913445" y="4638257"/>
            <a:ext cx="385108" cy="347619"/>
          </a:xfrm>
          <a:prstGeom prst="rect">
            <a:avLst/>
          </a:prstGeom>
          <a:noFill/>
          <a:ln>
            <a:noFill/>
          </a:ln>
        </p:spPr>
      </p:pic>
      <p:sp>
        <p:nvSpPr>
          <p:cNvPr id="186" name="Google Shape;186;p8"/>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8"/>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5" name="Picture 4" descr="A blue and orange photo frame&#10;&#10;Description automatically generated">
            <a:extLst>
              <a:ext uri="{FF2B5EF4-FFF2-40B4-BE49-F238E27FC236}">
                <a16:creationId xmlns:a16="http://schemas.microsoft.com/office/drawing/2014/main" id="{8A9ED70E-D85F-B49F-C5F6-E029BA9981C2}"/>
              </a:ext>
            </a:extLst>
          </p:cNvPr>
          <p:cNvPicPr>
            <a:picLocks noChangeAspect="1"/>
          </p:cNvPicPr>
          <p:nvPr/>
        </p:nvPicPr>
        <p:blipFill>
          <a:blip r:embed="rId12"/>
          <a:stretch>
            <a:fillRect/>
          </a:stretch>
        </p:blipFill>
        <p:spPr>
          <a:xfrm>
            <a:off x="4432299" y="5215725"/>
            <a:ext cx="669402" cy="4551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gdbff74d4ed_0_247"/>
          <p:cNvSpPr/>
          <p:nvPr/>
        </p:nvSpPr>
        <p:spPr>
          <a:xfrm>
            <a:off x="0" y="0"/>
            <a:ext cx="9144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7" name="Google Shape;277;gdbff74d4ed_0_247" descr="dreamstime_xl_17597145.jpg"/>
          <p:cNvPicPr preferRelativeResize="0"/>
          <p:nvPr/>
        </p:nvPicPr>
        <p:blipFill rotWithShape="1">
          <a:blip r:embed="rId3">
            <a:alphaModFix/>
          </a:blip>
          <a:srcRect l="16045" r="10875"/>
          <a:stretch/>
        </p:blipFill>
        <p:spPr>
          <a:xfrm>
            <a:off x="3212926" y="10"/>
            <a:ext cx="5931074" cy="6857992"/>
          </a:xfrm>
          <a:prstGeom prst="rect">
            <a:avLst/>
          </a:prstGeom>
          <a:noFill/>
          <a:ln>
            <a:noFill/>
          </a:ln>
        </p:spPr>
      </p:pic>
      <p:sp>
        <p:nvSpPr>
          <p:cNvPr id="278" name="Google Shape;278;gdbff74d4ed_0_247"/>
          <p:cNvSpPr/>
          <p:nvPr/>
        </p:nvSpPr>
        <p:spPr>
          <a:xfrm>
            <a:off x="0" y="0"/>
            <a:ext cx="9144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9" name="Google Shape;279;gdbff74d4ed_0_247"/>
          <p:cNvSpPr txBox="1">
            <a:spLocks noGrp="1"/>
          </p:cNvSpPr>
          <p:nvPr>
            <p:ph type="subTitle" idx="1"/>
          </p:nvPr>
        </p:nvSpPr>
        <p:spPr>
          <a:xfrm>
            <a:off x="328783" y="1197760"/>
            <a:ext cx="4344817" cy="16557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600"/>
              </a:spcAft>
              <a:buClr>
                <a:schemeClr val="dk1"/>
              </a:buClr>
              <a:buSzPts val="3200"/>
              <a:buNone/>
            </a:pPr>
            <a:r>
              <a:rPr lang="en-US" sz="3600" b="1" u="sng">
                <a:solidFill>
                  <a:schemeClr val="lt1"/>
                </a:solidFill>
                <a:latin typeface="Calibri"/>
                <a:ea typeface="Calibri"/>
                <a:cs typeface="Calibri"/>
                <a:sym typeface="Calibri"/>
              </a:rPr>
              <a:t>Moon</a:t>
            </a:r>
            <a:r>
              <a:rPr lang="en-US" sz="3600">
                <a:solidFill>
                  <a:schemeClr val="lt1"/>
                </a:solidFill>
                <a:latin typeface="Calibri"/>
                <a:ea typeface="Calibri"/>
                <a:cs typeface="Calibri"/>
                <a:sym typeface="Calibri"/>
              </a:rPr>
              <a:t>: a natural object that goes around a planet</a:t>
            </a:r>
            <a:endParaRPr/>
          </a:p>
        </p:txBody>
      </p:sp>
      <p:cxnSp>
        <p:nvCxnSpPr>
          <p:cNvPr id="280" name="Google Shape;280;gdbff74d4ed_0_247"/>
          <p:cNvCxnSpPr/>
          <p:nvPr/>
        </p:nvCxnSpPr>
        <p:spPr>
          <a:xfrm rot="10800000">
            <a:off x="96438" y="3681408"/>
            <a:ext cx="8951115" cy="0"/>
          </a:xfrm>
          <a:prstGeom prst="straightConnector1">
            <a:avLst/>
          </a:prstGeom>
          <a:noFill/>
          <a:ln w="12700" cap="flat" cmpd="sng">
            <a:solidFill>
              <a:schemeClr val="accent2"/>
            </a:solidFill>
            <a:prstDash val="solid"/>
            <a:round/>
            <a:headEnd type="none" w="sm" len="sm"/>
            <a:tailEnd type="none" w="sm" len="sm"/>
          </a:ln>
        </p:spPr>
      </p:cxnSp>
      <p:sp>
        <p:nvSpPr>
          <p:cNvPr id="281" name="Google Shape;281;gdbff74d4ed_0_24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gdbff74d4ed_0_0"/>
          <p:cNvSpPr/>
          <p:nvPr/>
        </p:nvSpPr>
        <p:spPr>
          <a:xfrm>
            <a:off x="0" y="0"/>
            <a:ext cx="9144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8" name="Google Shape;288;gdbff74d4ed_0_0" descr="A diagram of the earth&#10;&#10;Description automatically generated with low confidence"/>
          <p:cNvPicPr preferRelativeResize="0"/>
          <p:nvPr/>
        </p:nvPicPr>
        <p:blipFill rotWithShape="1">
          <a:blip r:embed="rId3">
            <a:alphaModFix/>
          </a:blip>
          <a:srcRect l="4276" r="9239"/>
          <a:stretch/>
        </p:blipFill>
        <p:spPr>
          <a:xfrm>
            <a:off x="3212926" y="10"/>
            <a:ext cx="5931074" cy="6857992"/>
          </a:xfrm>
          <a:prstGeom prst="rect">
            <a:avLst/>
          </a:prstGeom>
          <a:noFill/>
          <a:ln>
            <a:noFill/>
          </a:ln>
        </p:spPr>
      </p:pic>
      <p:sp>
        <p:nvSpPr>
          <p:cNvPr id="289" name="Google Shape;289;gdbff74d4ed_0_0"/>
          <p:cNvSpPr/>
          <p:nvPr/>
        </p:nvSpPr>
        <p:spPr>
          <a:xfrm>
            <a:off x="0" y="0"/>
            <a:ext cx="9144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0" name="Google Shape;290;gdbff74d4ed_0_0"/>
          <p:cNvSpPr txBox="1"/>
          <p:nvPr/>
        </p:nvSpPr>
        <p:spPr>
          <a:xfrm>
            <a:off x="546497" y="1115219"/>
            <a:ext cx="4129087" cy="23876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600"/>
              </a:spcAft>
              <a:buNone/>
            </a:pPr>
            <a:r>
              <a:rPr lang="en-US" sz="3100" b="1" i="0" u="sng" strike="noStrike" cap="none">
                <a:solidFill>
                  <a:schemeClr val="lt1"/>
                </a:solidFill>
                <a:latin typeface="Calibri"/>
                <a:ea typeface="Calibri"/>
                <a:cs typeface="Calibri"/>
                <a:sym typeface="Calibri"/>
              </a:rPr>
              <a:t>Axis</a:t>
            </a:r>
            <a:r>
              <a:rPr lang="en-US" sz="3100" b="0" i="0" u="none" strike="noStrike" cap="none">
                <a:solidFill>
                  <a:schemeClr val="lt1"/>
                </a:solidFill>
                <a:latin typeface="Calibri"/>
                <a:ea typeface="Calibri"/>
                <a:cs typeface="Calibri"/>
                <a:sym typeface="Calibri"/>
              </a:rPr>
              <a:t>: an imaginary straight line that goes through something and helps it spin or turn</a:t>
            </a:r>
            <a:endParaRPr/>
          </a:p>
        </p:txBody>
      </p:sp>
      <p:cxnSp>
        <p:nvCxnSpPr>
          <p:cNvPr id="291" name="Google Shape;291;gdbff74d4ed_0_0"/>
          <p:cNvCxnSpPr/>
          <p:nvPr/>
        </p:nvCxnSpPr>
        <p:spPr>
          <a:xfrm rot="10800000">
            <a:off x="96438" y="3681408"/>
            <a:ext cx="8951115" cy="0"/>
          </a:xfrm>
          <a:prstGeom prst="straightConnector1">
            <a:avLst/>
          </a:prstGeom>
          <a:noFill/>
          <a:ln w="12700" cap="flat" cmpd="sng">
            <a:solidFill>
              <a:schemeClr val="accent2"/>
            </a:solidFill>
            <a:prstDash val="solid"/>
            <a:round/>
            <a:headEnd type="none" w="sm" len="sm"/>
            <a:tailEnd type="none" w="sm" len="sm"/>
          </a:ln>
        </p:spPr>
      </p:cxnSp>
      <p:sp>
        <p:nvSpPr>
          <p:cNvPr id="292" name="Google Shape;292;gdbff74d4ed_0_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pic>
        <p:nvPicPr>
          <p:cNvPr id="298" name="Google Shape;298;gdbff74d4ed_1_1136"/>
          <p:cNvPicPr preferRelativeResize="0"/>
          <p:nvPr/>
        </p:nvPicPr>
        <p:blipFill rotWithShape="1">
          <a:blip r:embed="rId3">
            <a:alphaModFix/>
          </a:blip>
          <a:srcRect l="6884" r="4285" b="-2"/>
          <a:stretch/>
        </p:blipFill>
        <p:spPr>
          <a:xfrm>
            <a:off x="480060" y="640080"/>
            <a:ext cx="8183880" cy="4836795"/>
          </a:xfrm>
          <a:prstGeom prst="rect">
            <a:avLst/>
          </a:prstGeom>
          <a:noFill/>
          <a:ln w="19050" cap="flat" cmpd="sng">
            <a:solidFill>
              <a:schemeClr val="lt1"/>
            </a:solidFill>
            <a:prstDash val="solid"/>
            <a:miter lim="800000"/>
            <a:headEnd type="none" w="sm" len="sm"/>
            <a:tailEnd type="none" w="sm" len="sm"/>
          </a:ln>
        </p:spPr>
      </p:pic>
      <p:sp>
        <p:nvSpPr>
          <p:cNvPr id="299" name="Google Shape;299;gdbff74d4ed_1_1136"/>
          <p:cNvSpPr txBox="1"/>
          <p:nvPr/>
        </p:nvSpPr>
        <p:spPr>
          <a:xfrm>
            <a:off x="480060" y="5796914"/>
            <a:ext cx="8183880" cy="64008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600"/>
              </a:spcAft>
              <a:buNone/>
            </a:pPr>
            <a:r>
              <a:rPr lang="en-US" sz="2600" b="1" i="0" u="sng" strike="noStrike" cap="none">
                <a:solidFill>
                  <a:schemeClr val="lt1"/>
                </a:solidFill>
                <a:latin typeface="Calibri"/>
                <a:ea typeface="Calibri"/>
                <a:cs typeface="Calibri"/>
                <a:sym typeface="Calibri"/>
              </a:rPr>
              <a:t>Rotation</a:t>
            </a:r>
            <a:r>
              <a:rPr lang="en-US" sz="2600" b="0" i="0" u="none" strike="noStrike" cap="none">
                <a:solidFill>
                  <a:schemeClr val="lt1"/>
                </a:solidFill>
                <a:latin typeface="Calibri"/>
                <a:ea typeface="Calibri"/>
                <a:cs typeface="Calibri"/>
                <a:sym typeface="Calibri"/>
              </a:rPr>
              <a:t>: the spinning of a celestial body around its own axis</a:t>
            </a:r>
            <a:endParaRPr sz="2600" b="0" i="0" u="none" strike="noStrike" cap="none">
              <a:solidFill>
                <a:schemeClr val="lt1"/>
              </a:solidFill>
              <a:latin typeface="Calibri"/>
              <a:ea typeface="Calibri"/>
              <a:cs typeface="Calibri"/>
              <a:sym typeface="Calibri"/>
            </a:endParaRPr>
          </a:p>
        </p:txBody>
      </p:sp>
      <p:sp>
        <p:nvSpPr>
          <p:cNvPr id="300" name="Google Shape;300;gdbff74d4ed_1_113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2c03262acf7_0_2"/>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17"/>
        <p:cNvGrpSpPr/>
        <p:nvPr/>
      </p:nvGrpSpPr>
      <p:grpSpPr>
        <a:xfrm>
          <a:off x="0" y="0"/>
          <a:ext cx="0" cy="0"/>
          <a:chOff x="0" y="0"/>
          <a:chExt cx="0" cy="0"/>
        </a:xfrm>
      </p:grpSpPr>
      <p:sp>
        <p:nvSpPr>
          <p:cNvPr id="318" name="Google Shape;318;p10"/>
          <p:cNvSpPr txBox="1"/>
          <p:nvPr/>
        </p:nvSpPr>
        <p:spPr>
          <a:xfrm>
            <a:off x="5598460" y="1783959"/>
            <a:ext cx="3065480" cy="288911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600"/>
              </a:spcAft>
              <a:buNone/>
            </a:pPr>
            <a:r>
              <a:rPr lang="en-US" sz="5400" b="0" i="0" u="none" strike="noStrike" cap="none">
                <a:solidFill>
                  <a:schemeClr val="lt1"/>
                </a:solidFill>
                <a:latin typeface="Calibri"/>
                <a:ea typeface="Calibri"/>
                <a:cs typeface="Calibri"/>
                <a:sym typeface="Calibri"/>
              </a:rPr>
              <a:t>What is a </a:t>
            </a:r>
            <a:r>
              <a:rPr lang="en-US" sz="5400" b="1" i="0" u="none" strike="noStrike" cap="none">
                <a:solidFill>
                  <a:schemeClr val="lt1"/>
                </a:solidFill>
                <a:latin typeface="Calibri"/>
                <a:ea typeface="Calibri"/>
                <a:cs typeface="Calibri"/>
                <a:sym typeface="Calibri"/>
              </a:rPr>
              <a:t>planet</a:t>
            </a:r>
            <a:r>
              <a:rPr lang="en-US" sz="5400" b="0" i="0" u="none" strike="noStrike" cap="none">
                <a:solidFill>
                  <a:schemeClr val="lt1"/>
                </a:solidFill>
                <a:latin typeface="Calibri"/>
                <a:ea typeface="Calibri"/>
                <a:cs typeface="Calibri"/>
                <a:sym typeface="Calibri"/>
              </a:rPr>
              <a:t>?</a:t>
            </a:r>
            <a:endParaRPr sz="5400" b="0" i="0" u="none" strike="noStrike" cap="none">
              <a:solidFill>
                <a:schemeClr val="lt1"/>
              </a:solidFill>
              <a:latin typeface="Calibri"/>
              <a:ea typeface="Calibri"/>
              <a:cs typeface="Calibri"/>
              <a:sym typeface="Calibri"/>
            </a:endParaRPr>
          </a:p>
        </p:txBody>
      </p:sp>
      <p:sp>
        <p:nvSpPr>
          <p:cNvPr id="319" name="Google Shape;319;p10"/>
          <p:cNvSpPr/>
          <p:nvPr/>
        </p:nvSpPr>
        <p:spPr>
          <a:xfrm rot="10800000">
            <a:off x="0" y="0"/>
            <a:ext cx="5391039"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0" name="Google Shape;320;p10" descr="200608250001_65511.jpg"/>
          <p:cNvPicPr preferRelativeResize="0"/>
          <p:nvPr/>
        </p:nvPicPr>
        <p:blipFill rotWithShape="1">
          <a:blip r:embed="rId3">
            <a:alphaModFix/>
          </a:blip>
          <a:srcRect l="4176" r="1" b="1"/>
          <a:stretch/>
        </p:blipFill>
        <p:spPr>
          <a:xfrm>
            <a:off x="20" y="10"/>
            <a:ext cx="5271352" cy="685799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321" name="Google Shape;321;p1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26"/>
        <p:cNvGrpSpPr/>
        <p:nvPr/>
      </p:nvGrpSpPr>
      <p:grpSpPr>
        <a:xfrm>
          <a:off x="0" y="0"/>
          <a:ext cx="0" cy="0"/>
          <a:chOff x="0" y="0"/>
          <a:chExt cx="0" cy="0"/>
        </a:xfrm>
      </p:grpSpPr>
      <p:sp>
        <p:nvSpPr>
          <p:cNvPr id="327" name="Google Shape;327;g2c0da7f85bf_0_92"/>
          <p:cNvSpPr txBox="1"/>
          <p:nvPr/>
        </p:nvSpPr>
        <p:spPr>
          <a:xfrm>
            <a:off x="5391050" y="849600"/>
            <a:ext cx="3575700" cy="5385000"/>
          </a:xfrm>
          <a:prstGeom prst="rect">
            <a:avLst/>
          </a:prstGeom>
          <a:noFill/>
          <a:ln>
            <a:noFill/>
          </a:ln>
        </p:spPr>
        <p:txBody>
          <a:bodyPr spcFirstLastPara="1" wrap="square" lIns="91425" tIns="45700" rIns="91425" bIns="45700" anchor="b" anchorCtr="0">
            <a:normAutofit fontScale="77500" lnSpcReduction="20000"/>
          </a:bodyPr>
          <a:lstStyle/>
          <a:p>
            <a:pPr marL="0" marR="0" lvl="0" indent="0" algn="l" rtl="0">
              <a:lnSpc>
                <a:spcPct val="90000"/>
              </a:lnSpc>
              <a:spcBef>
                <a:spcPts val="0"/>
              </a:spcBef>
              <a:spcAft>
                <a:spcPts val="600"/>
              </a:spcAft>
              <a:buNone/>
            </a:pPr>
            <a:r>
              <a:rPr lang="en-US" sz="5400" b="0" i="0" u="none" strike="noStrike" cap="none">
                <a:solidFill>
                  <a:schemeClr val="lt1"/>
                </a:solidFill>
                <a:latin typeface="Calibri"/>
                <a:ea typeface="Calibri"/>
                <a:cs typeface="Calibri"/>
                <a:sym typeface="Calibri"/>
              </a:rPr>
              <a:t>What is a </a:t>
            </a:r>
            <a:r>
              <a:rPr lang="en-US" sz="5400" b="1" i="0" u="none" strike="noStrike" cap="none">
                <a:solidFill>
                  <a:schemeClr val="lt1"/>
                </a:solidFill>
                <a:latin typeface="Calibri"/>
                <a:ea typeface="Calibri"/>
                <a:cs typeface="Calibri"/>
                <a:sym typeface="Calibri"/>
              </a:rPr>
              <a:t>planet</a:t>
            </a:r>
            <a:r>
              <a:rPr lang="en-US" sz="5400" b="0" i="0" u="none" strike="noStrike" cap="none">
                <a:solidFill>
                  <a:schemeClr val="lt1"/>
                </a:solidFill>
                <a:latin typeface="Calibri"/>
                <a:ea typeface="Calibri"/>
                <a:cs typeface="Calibri"/>
                <a:sym typeface="Calibri"/>
              </a:rPr>
              <a:t>? </a:t>
            </a:r>
            <a:r>
              <a:rPr lang="en-US" sz="5400" b="0" i="0" u="none" strike="noStrike" cap="none">
                <a:solidFill>
                  <a:srgbClr val="FF0000"/>
                </a:solidFill>
                <a:latin typeface="Calibri"/>
                <a:ea typeface="Calibri"/>
                <a:cs typeface="Calibri"/>
                <a:sym typeface="Calibri"/>
              </a:rPr>
              <a:t>A planet is a body or object in space that revolves around a star and has a spherical shape</a:t>
            </a:r>
            <a:endParaRPr sz="5400" b="0" i="0" u="none" strike="noStrike" cap="none">
              <a:solidFill>
                <a:srgbClr val="FF0000"/>
              </a:solidFill>
              <a:latin typeface="Calibri"/>
              <a:ea typeface="Calibri"/>
              <a:cs typeface="Calibri"/>
              <a:sym typeface="Calibri"/>
            </a:endParaRPr>
          </a:p>
        </p:txBody>
      </p:sp>
      <p:sp>
        <p:nvSpPr>
          <p:cNvPr id="328" name="Google Shape;328;g2c0da7f85bf_0_92"/>
          <p:cNvSpPr/>
          <p:nvPr/>
        </p:nvSpPr>
        <p:spPr>
          <a:xfrm rot="10800000">
            <a:off x="1" y="0"/>
            <a:ext cx="5391038"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9" name="Google Shape;329;g2c0da7f85bf_0_92" descr="200608250001_65511.jpg"/>
          <p:cNvPicPr preferRelativeResize="0"/>
          <p:nvPr/>
        </p:nvPicPr>
        <p:blipFill rotWithShape="1">
          <a:blip r:embed="rId3">
            <a:alphaModFix/>
          </a:blip>
          <a:srcRect l="4177"/>
          <a:stretch/>
        </p:blipFill>
        <p:spPr>
          <a:xfrm>
            <a:off x="20" y="10"/>
            <a:ext cx="5271371" cy="685800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330" name="Google Shape;330;g2c0da7f85bf_0_9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pic>
        <p:nvPicPr>
          <p:cNvPr id="336" name="Google Shape;336;g2c0da7f85bf_0_101" descr="The_Earth_seen_from_Apollo_17.jpg"/>
          <p:cNvPicPr preferRelativeResize="0"/>
          <p:nvPr/>
        </p:nvPicPr>
        <p:blipFill rotWithShape="1">
          <a:blip r:embed="rId3">
            <a:alphaModFix/>
          </a:blip>
          <a:srcRect t="11325" b="13672"/>
          <a:stretch/>
        </p:blipFill>
        <p:spPr>
          <a:xfrm>
            <a:off x="20" y="10"/>
            <a:ext cx="9143979" cy="6857988"/>
          </a:xfrm>
          <a:prstGeom prst="rect">
            <a:avLst/>
          </a:prstGeom>
          <a:noFill/>
          <a:ln>
            <a:noFill/>
          </a:ln>
        </p:spPr>
      </p:pic>
      <p:sp>
        <p:nvSpPr>
          <p:cNvPr id="337" name="Google Shape;337;g2c0da7f85bf_0_101"/>
          <p:cNvSpPr/>
          <p:nvPr/>
        </p:nvSpPr>
        <p:spPr>
          <a:xfrm>
            <a:off x="0" y="4023809"/>
            <a:ext cx="8262707" cy="2262375"/>
          </a:xfrm>
          <a:custGeom>
            <a:avLst/>
            <a:gdLst/>
            <a:ahLst/>
            <a:cxnLst/>
            <a:rect l="l" t="t" r="r" b="b"/>
            <a:pathLst>
              <a:path w="11016943" h="2262375" extrusionOk="0">
                <a:moveTo>
                  <a:pt x="0" y="0"/>
                </a:moveTo>
                <a:lnTo>
                  <a:pt x="9969166" y="0"/>
                </a:lnTo>
                <a:lnTo>
                  <a:pt x="11016943" y="2262375"/>
                </a:lnTo>
                <a:lnTo>
                  <a:pt x="4942050" y="2262375"/>
                </a:lnTo>
                <a:lnTo>
                  <a:pt x="4582160" y="2262375"/>
                </a:lnTo>
                <a:lnTo>
                  <a:pt x="0" y="2262375"/>
                </a:lnTo>
                <a:close/>
              </a:path>
            </a:pathLst>
          </a:custGeom>
          <a:solidFill>
            <a:srgbClr val="262626">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8" name="Google Shape;338;g2c0da7f85bf_0_101"/>
          <p:cNvSpPr txBox="1"/>
          <p:nvPr/>
        </p:nvSpPr>
        <p:spPr>
          <a:xfrm>
            <a:off x="630936" y="4199861"/>
            <a:ext cx="6642000" cy="13368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600"/>
              </a:spcAft>
              <a:buClr>
                <a:srgbClr val="000000"/>
              </a:buClr>
              <a:buSzPts val="4000"/>
              <a:buFont typeface="Arial"/>
              <a:buNone/>
            </a:pPr>
            <a:r>
              <a:rPr lang="en-US" sz="4000" b="1" i="0" u="sng" strike="noStrike" cap="none">
                <a:solidFill>
                  <a:srgbClr val="FFFFFF"/>
                </a:solidFill>
                <a:latin typeface="Calibri"/>
                <a:ea typeface="Calibri"/>
                <a:cs typeface="Calibri"/>
                <a:sym typeface="Calibri"/>
              </a:rPr>
              <a:t>True or False</a:t>
            </a:r>
            <a:r>
              <a:rPr lang="en-US" sz="4000" b="0" i="0" u="none" strike="noStrike" cap="none">
                <a:solidFill>
                  <a:srgbClr val="FFFFFF"/>
                </a:solidFill>
                <a:latin typeface="Calibri"/>
                <a:ea typeface="Calibri"/>
                <a:cs typeface="Calibri"/>
                <a:sym typeface="Calibri"/>
              </a:rPr>
              <a:t>: Earth is </a:t>
            </a:r>
            <a:r>
              <a:rPr lang="en-US" sz="4000">
                <a:solidFill>
                  <a:srgbClr val="FFFFFF"/>
                </a:solidFill>
                <a:latin typeface="Calibri"/>
                <a:ea typeface="Calibri"/>
                <a:cs typeface="Calibri"/>
                <a:sym typeface="Calibri"/>
              </a:rPr>
              <a:t>the planet we live on.</a:t>
            </a:r>
            <a:endParaRPr sz="4000" b="0" i="0" u="none" strike="noStrike" cap="none">
              <a:solidFill>
                <a:srgbClr val="FFFFFF"/>
              </a:solidFill>
              <a:latin typeface="Calibri"/>
              <a:ea typeface="Calibri"/>
              <a:cs typeface="Calibri"/>
              <a:sym typeface="Calibri"/>
            </a:endParaRPr>
          </a:p>
        </p:txBody>
      </p:sp>
      <p:sp>
        <p:nvSpPr>
          <p:cNvPr id="339" name="Google Shape;339;g2c0da7f85bf_0_10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pic>
        <p:nvPicPr>
          <p:cNvPr id="345" name="Google Shape;345;g2c0da7f85bf_0_184" descr="The_Earth_seen_from_Apollo_17.jpg"/>
          <p:cNvPicPr preferRelativeResize="0"/>
          <p:nvPr/>
        </p:nvPicPr>
        <p:blipFill rotWithShape="1">
          <a:blip r:embed="rId3">
            <a:alphaModFix/>
          </a:blip>
          <a:srcRect t="11325" b="13672"/>
          <a:stretch/>
        </p:blipFill>
        <p:spPr>
          <a:xfrm>
            <a:off x="20" y="10"/>
            <a:ext cx="9143979" cy="6857988"/>
          </a:xfrm>
          <a:prstGeom prst="rect">
            <a:avLst/>
          </a:prstGeom>
          <a:noFill/>
          <a:ln>
            <a:noFill/>
          </a:ln>
        </p:spPr>
      </p:pic>
      <p:sp>
        <p:nvSpPr>
          <p:cNvPr id="346" name="Google Shape;346;g2c0da7f85bf_0_184"/>
          <p:cNvSpPr/>
          <p:nvPr/>
        </p:nvSpPr>
        <p:spPr>
          <a:xfrm>
            <a:off x="0" y="4023809"/>
            <a:ext cx="8262707" cy="2262375"/>
          </a:xfrm>
          <a:custGeom>
            <a:avLst/>
            <a:gdLst/>
            <a:ahLst/>
            <a:cxnLst/>
            <a:rect l="l" t="t" r="r" b="b"/>
            <a:pathLst>
              <a:path w="11016943" h="2262375" extrusionOk="0">
                <a:moveTo>
                  <a:pt x="0" y="0"/>
                </a:moveTo>
                <a:lnTo>
                  <a:pt x="9969166" y="0"/>
                </a:lnTo>
                <a:lnTo>
                  <a:pt x="11016943" y="2262375"/>
                </a:lnTo>
                <a:lnTo>
                  <a:pt x="4942050" y="2262375"/>
                </a:lnTo>
                <a:lnTo>
                  <a:pt x="4582160" y="2262375"/>
                </a:lnTo>
                <a:lnTo>
                  <a:pt x="0" y="2262375"/>
                </a:lnTo>
                <a:close/>
              </a:path>
            </a:pathLst>
          </a:custGeom>
          <a:solidFill>
            <a:srgbClr val="262626">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7" name="Google Shape;347;g2c0da7f85bf_0_184"/>
          <p:cNvSpPr txBox="1"/>
          <p:nvPr/>
        </p:nvSpPr>
        <p:spPr>
          <a:xfrm>
            <a:off x="630936" y="4199861"/>
            <a:ext cx="6642000" cy="13368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600"/>
              </a:spcAft>
              <a:buClr>
                <a:srgbClr val="000000"/>
              </a:buClr>
              <a:buSzPts val="4000"/>
              <a:buFont typeface="Arial"/>
              <a:buNone/>
            </a:pPr>
            <a:r>
              <a:rPr lang="en-US" sz="4000" b="1" i="0" u="sng" strike="noStrike" cap="none">
                <a:solidFill>
                  <a:srgbClr val="FF0000"/>
                </a:solidFill>
                <a:latin typeface="Calibri"/>
                <a:ea typeface="Calibri"/>
                <a:cs typeface="Calibri"/>
                <a:sym typeface="Calibri"/>
              </a:rPr>
              <a:t>True</a:t>
            </a:r>
            <a:r>
              <a:rPr lang="en-US" sz="4000" b="1" i="0" u="sng" strike="noStrike" cap="none">
                <a:solidFill>
                  <a:srgbClr val="FFFFFF"/>
                </a:solidFill>
                <a:latin typeface="Calibri"/>
                <a:ea typeface="Calibri"/>
                <a:cs typeface="Calibri"/>
                <a:sym typeface="Calibri"/>
              </a:rPr>
              <a:t> or False</a:t>
            </a:r>
            <a:r>
              <a:rPr lang="en-US" sz="4000" b="0" i="0" u="none" strike="noStrike" cap="none">
                <a:solidFill>
                  <a:srgbClr val="FFFFFF"/>
                </a:solidFill>
                <a:latin typeface="Calibri"/>
                <a:ea typeface="Calibri"/>
                <a:cs typeface="Calibri"/>
                <a:sym typeface="Calibri"/>
              </a:rPr>
              <a:t>: Earth is </a:t>
            </a:r>
            <a:r>
              <a:rPr lang="en-US" sz="4000">
                <a:solidFill>
                  <a:srgbClr val="FFFFFF"/>
                </a:solidFill>
                <a:latin typeface="Calibri"/>
                <a:ea typeface="Calibri"/>
                <a:cs typeface="Calibri"/>
                <a:sym typeface="Calibri"/>
              </a:rPr>
              <a:t>the planet we live on.</a:t>
            </a:r>
            <a:endParaRPr sz="4000" b="0" i="0" u="none" strike="noStrike" cap="none">
              <a:solidFill>
                <a:srgbClr val="FFFFFF"/>
              </a:solidFill>
              <a:latin typeface="Calibri"/>
              <a:ea typeface="Calibri"/>
              <a:cs typeface="Calibri"/>
              <a:sym typeface="Calibri"/>
            </a:endParaRPr>
          </a:p>
        </p:txBody>
      </p:sp>
      <p:sp>
        <p:nvSpPr>
          <p:cNvPr id="348" name="Google Shape;348;g2c0da7f85bf_0_18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pic>
        <p:nvPicPr>
          <p:cNvPr id="354" name="Google Shape;354;g2c0da7f85bf_0_267" descr="dreamstime_xl_17597145.jpg"/>
          <p:cNvPicPr preferRelativeResize="0"/>
          <p:nvPr/>
        </p:nvPicPr>
        <p:blipFill rotWithShape="1">
          <a:blip r:embed="rId3">
            <a:alphaModFix/>
          </a:blip>
          <a:srcRect t="4180" b="7064"/>
          <a:stretch/>
        </p:blipFill>
        <p:spPr>
          <a:xfrm>
            <a:off x="20" y="10"/>
            <a:ext cx="9143981" cy="6857990"/>
          </a:xfrm>
          <a:prstGeom prst="rect">
            <a:avLst/>
          </a:prstGeom>
          <a:noFill/>
          <a:ln>
            <a:noFill/>
          </a:ln>
        </p:spPr>
      </p:pic>
      <p:sp>
        <p:nvSpPr>
          <p:cNvPr id="355" name="Google Shape;355;g2c0da7f85bf_0_267"/>
          <p:cNvSpPr/>
          <p:nvPr/>
        </p:nvSpPr>
        <p:spPr>
          <a:xfrm>
            <a:off x="0" y="4023809"/>
            <a:ext cx="8262707" cy="2262375"/>
          </a:xfrm>
          <a:custGeom>
            <a:avLst/>
            <a:gdLst/>
            <a:ahLst/>
            <a:cxnLst/>
            <a:rect l="l" t="t" r="r" b="b"/>
            <a:pathLst>
              <a:path w="11016943" h="2262375" extrusionOk="0">
                <a:moveTo>
                  <a:pt x="0" y="0"/>
                </a:moveTo>
                <a:lnTo>
                  <a:pt x="9969166" y="0"/>
                </a:lnTo>
                <a:lnTo>
                  <a:pt x="11016943" y="2262375"/>
                </a:lnTo>
                <a:lnTo>
                  <a:pt x="4942050" y="2262375"/>
                </a:lnTo>
                <a:lnTo>
                  <a:pt x="4582160" y="2262375"/>
                </a:lnTo>
                <a:lnTo>
                  <a:pt x="0" y="2262375"/>
                </a:lnTo>
                <a:close/>
              </a:path>
            </a:pathLst>
          </a:custGeom>
          <a:solidFill>
            <a:srgbClr val="262626">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g2c0da7f85bf_0_267"/>
          <p:cNvSpPr txBox="1"/>
          <p:nvPr/>
        </p:nvSpPr>
        <p:spPr>
          <a:xfrm>
            <a:off x="630936" y="4199861"/>
            <a:ext cx="6642000" cy="13368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600"/>
              </a:spcAft>
              <a:buClr>
                <a:srgbClr val="000000"/>
              </a:buClr>
              <a:buSzPts val="4700"/>
              <a:buFont typeface="Arial"/>
              <a:buNone/>
            </a:pPr>
            <a:r>
              <a:rPr lang="en-US" sz="4700" b="0" i="0" u="none" strike="noStrike" cap="none">
                <a:solidFill>
                  <a:srgbClr val="FFFFFF"/>
                </a:solidFill>
                <a:latin typeface="Calibri"/>
                <a:ea typeface="Calibri"/>
                <a:cs typeface="Calibri"/>
                <a:sym typeface="Calibri"/>
              </a:rPr>
              <a:t>What is a </a:t>
            </a:r>
            <a:r>
              <a:rPr lang="en-US" sz="4700" b="1" i="0" u="none" strike="noStrike" cap="none">
                <a:solidFill>
                  <a:srgbClr val="FFFFFF"/>
                </a:solidFill>
                <a:latin typeface="Calibri"/>
                <a:ea typeface="Calibri"/>
                <a:cs typeface="Calibri"/>
                <a:sym typeface="Calibri"/>
              </a:rPr>
              <a:t>moon</a:t>
            </a:r>
            <a:r>
              <a:rPr lang="en-US" sz="4700" b="0" i="0" u="none" strike="noStrike" cap="none">
                <a:solidFill>
                  <a:srgbClr val="FFFFFF"/>
                </a:solidFill>
                <a:latin typeface="Calibri"/>
                <a:ea typeface="Calibri"/>
                <a:cs typeface="Calibri"/>
                <a:sym typeface="Calibri"/>
              </a:rPr>
              <a:t>?</a:t>
            </a:r>
            <a:endParaRPr sz="4700" b="0" i="0" u="none" strike="noStrike" cap="none">
              <a:solidFill>
                <a:srgbClr val="FFFFFF"/>
              </a:solidFill>
              <a:latin typeface="Calibri"/>
              <a:ea typeface="Calibri"/>
              <a:cs typeface="Calibri"/>
              <a:sym typeface="Calibri"/>
            </a:endParaRPr>
          </a:p>
        </p:txBody>
      </p:sp>
      <p:sp>
        <p:nvSpPr>
          <p:cNvPr id="357" name="Google Shape;357;g2c0da7f85bf_0_26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sp>
        <p:nvSpPr>
          <p:cNvPr id="199" name="Google Shape;199;p2"/>
          <p:cNvSpPr/>
          <p:nvPr/>
        </p:nvSpPr>
        <p:spPr>
          <a:xfrm>
            <a:off x="0" y="0"/>
            <a:ext cx="9144000" cy="6858000"/>
          </a:xfrm>
          <a:prstGeom prst="rect">
            <a:avLst/>
          </a:prstGeom>
          <a:solidFill>
            <a:srgbClr val="5145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0" name="Google Shape;200;p2"/>
          <p:cNvSpPr/>
          <p:nvPr/>
        </p:nvSpPr>
        <p:spPr>
          <a:xfrm>
            <a:off x="182880" y="256540"/>
            <a:ext cx="8778240" cy="6365239"/>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01" name="Google Shape;201;p2"/>
          <p:cNvCxnSpPr/>
          <p:nvPr/>
        </p:nvCxnSpPr>
        <p:spPr>
          <a:xfrm>
            <a:off x="2171700" y="5768204"/>
            <a:ext cx="4800600" cy="0"/>
          </a:xfrm>
          <a:prstGeom prst="straightConnector1">
            <a:avLst/>
          </a:prstGeom>
          <a:noFill/>
          <a:ln w="9525" cap="flat" cmpd="sng">
            <a:solidFill>
              <a:srgbClr val="51453A"/>
            </a:solidFill>
            <a:prstDash val="solid"/>
            <a:round/>
            <a:headEnd type="none" w="sm" len="sm"/>
            <a:tailEnd type="none" w="sm" len="sm"/>
          </a:ln>
        </p:spPr>
      </p:cxnSp>
      <p:sp>
        <p:nvSpPr>
          <p:cNvPr id="202" name="Google Shape;202;p2"/>
          <p:cNvSpPr txBox="1"/>
          <p:nvPr/>
        </p:nvSpPr>
        <p:spPr>
          <a:xfrm>
            <a:off x="834390" y="4988044"/>
            <a:ext cx="7475220" cy="156032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None/>
            </a:pPr>
            <a:r>
              <a:rPr lang="en-US" sz="7200" b="1">
                <a:solidFill>
                  <a:srgbClr val="51453A"/>
                </a:solidFill>
                <a:latin typeface="Poppins"/>
                <a:ea typeface="Poppins"/>
                <a:cs typeface="Poppins"/>
                <a:sym typeface="Poppins"/>
              </a:rPr>
              <a:t>Solar System</a:t>
            </a:r>
            <a:endParaRPr sz="7200" b="1" i="0" u="none" strike="noStrike" cap="none">
              <a:solidFill>
                <a:srgbClr val="51453A"/>
              </a:solidFill>
              <a:latin typeface="Poppins"/>
              <a:ea typeface="Poppins"/>
              <a:cs typeface="Poppins"/>
              <a:sym typeface="Poppins"/>
            </a:endParaRPr>
          </a:p>
          <a:p>
            <a:pPr marL="0" marR="0" lvl="0" indent="0" algn="ctr" rtl="0">
              <a:lnSpc>
                <a:spcPct val="90000"/>
              </a:lnSpc>
              <a:spcBef>
                <a:spcPts val="600"/>
              </a:spcBef>
              <a:spcAft>
                <a:spcPts val="600"/>
              </a:spcAft>
              <a:buNone/>
            </a:pPr>
            <a:endParaRPr sz="5000" b="0" i="0" u="none" strike="noStrike" cap="none">
              <a:solidFill>
                <a:srgbClr val="51453A"/>
              </a:solidFill>
              <a:latin typeface="Arial"/>
              <a:ea typeface="Arial"/>
              <a:cs typeface="Arial"/>
              <a:sym typeface="Arial"/>
            </a:endParaRPr>
          </a:p>
        </p:txBody>
      </p:sp>
      <p:sp>
        <p:nvSpPr>
          <p:cNvPr id="203" name="Google Shape;203;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205" name="Google Shape;205;p2"/>
          <p:cNvPicPr preferRelativeResize="0"/>
          <p:nvPr/>
        </p:nvPicPr>
        <p:blipFill>
          <a:blip r:embed="rId3">
            <a:alphaModFix/>
          </a:blip>
          <a:stretch>
            <a:fillRect/>
          </a:stretch>
        </p:blipFill>
        <p:spPr>
          <a:xfrm>
            <a:off x="1328825" y="1098025"/>
            <a:ext cx="6486350" cy="3648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pic>
        <p:nvPicPr>
          <p:cNvPr id="363" name="Google Shape;363;g2c0da7f85bf_0_350" descr="dreamstime_xl_17597145.jpg"/>
          <p:cNvPicPr preferRelativeResize="0"/>
          <p:nvPr/>
        </p:nvPicPr>
        <p:blipFill rotWithShape="1">
          <a:blip r:embed="rId3">
            <a:alphaModFix/>
          </a:blip>
          <a:srcRect t="4180" b="7064"/>
          <a:stretch/>
        </p:blipFill>
        <p:spPr>
          <a:xfrm>
            <a:off x="20" y="10"/>
            <a:ext cx="9143981" cy="6857990"/>
          </a:xfrm>
          <a:prstGeom prst="rect">
            <a:avLst/>
          </a:prstGeom>
          <a:noFill/>
          <a:ln>
            <a:noFill/>
          </a:ln>
        </p:spPr>
      </p:pic>
      <p:sp>
        <p:nvSpPr>
          <p:cNvPr id="364" name="Google Shape;364;g2c0da7f85bf_0_350"/>
          <p:cNvSpPr/>
          <p:nvPr/>
        </p:nvSpPr>
        <p:spPr>
          <a:xfrm>
            <a:off x="0" y="4023809"/>
            <a:ext cx="8262707" cy="2262375"/>
          </a:xfrm>
          <a:custGeom>
            <a:avLst/>
            <a:gdLst/>
            <a:ahLst/>
            <a:cxnLst/>
            <a:rect l="l" t="t" r="r" b="b"/>
            <a:pathLst>
              <a:path w="11016943" h="2262375" extrusionOk="0">
                <a:moveTo>
                  <a:pt x="0" y="0"/>
                </a:moveTo>
                <a:lnTo>
                  <a:pt x="9969166" y="0"/>
                </a:lnTo>
                <a:lnTo>
                  <a:pt x="11016943" y="2262375"/>
                </a:lnTo>
                <a:lnTo>
                  <a:pt x="4942050" y="2262375"/>
                </a:lnTo>
                <a:lnTo>
                  <a:pt x="4582160" y="2262375"/>
                </a:lnTo>
                <a:lnTo>
                  <a:pt x="0" y="2262375"/>
                </a:lnTo>
                <a:close/>
              </a:path>
            </a:pathLst>
          </a:custGeom>
          <a:solidFill>
            <a:srgbClr val="262626">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5" name="Google Shape;365;g2c0da7f85bf_0_350"/>
          <p:cNvSpPr txBox="1"/>
          <p:nvPr/>
        </p:nvSpPr>
        <p:spPr>
          <a:xfrm>
            <a:off x="609160" y="4949375"/>
            <a:ext cx="7925700" cy="1336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600"/>
              </a:spcAft>
              <a:buClr>
                <a:srgbClr val="000000"/>
              </a:buClr>
              <a:buSzPts val="4700"/>
              <a:buFont typeface="Arial"/>
              <a:buNone/>
            </a:pPr>
            <a:r>
              <a:rPr lang="en-US" sz="3800" b="0" i="0" u="none" strike="noStrike" cap="none">
                <a:solidFill>
                  <a:srgbClr val="FFFFFF"/>
                </a:solidFill>
                <a:latin typeface="Calibri"/>
                <a:ea typeface="Calibri"/>
                <a:cs typeface="Calibri"/>
                <a:sym typeface="Calibri"/>
              </a:rPr>
              <a:t>What is a </a:t>
            </a:r>
            <a:r>
              <a:rPr lang="en-US" sz="3800" b="1" i="0" u="none" strike="noStrike" cap="none">
                <a:solidFill>
                  <a:srgbClr val="FFFFFF"/>
                </a:solidFill>
                <a:latin typeface="Calibri"/>
                <a:ea typeface="Calibri"/>
                <a:cs typeface="Calibri"/>
                <a:sym typeface="Calibri"/>
              </a:rPr>
              <a:t>moon</a:t>
            </a:r>
            <a:r>
              <a:rPr lang="en-US" sz="3800">
                <a:solidFill>
                  <a:srgbClr val="FFFFFF"/>
                </a:solidFill>
                <a:latin typeface="Calibri"/>
                <a:ea typeface="Calibri"/>
                <a:cs typeface="Calibri"/>
                <a:sym typeface="Calibri"/>
              </a:rPr>
              <a:t>? </a:t>
            </a:r>
            <a:r>
              <a:rPr lang="en-US" sz="3800">
                <a:solidFill>
                  <a:srgbClr val="FF0000"/>
                </a:solidFill>
                <a:latin typeface="Calibri"/>
                <a:ea typeface="Calibri"/>
                <a:cs typeface="Calibri"/>
                <a:sym typeface="Calibri"/>
              </a:rPr>
              <a:t>A moon is a natural object that goes around a planet and reflects light from the sun.</a:t>
            </a:r>
            <a:endParaRPr sz="3800" b="0" i="0" u="none" strike="noStrike" cap="none">
              <a:solidFill>
                <a:srgbClr val="FF0000"/>
              </a:solidFill>
              <a:latin typeface="Calibri"/>
              <a:ea typeface="Calibri"/>
              <a:cs typeface="Calibri"/>
              <a:sym typeface="Calibri"/>
            </a:endParaRPr>
          </a:p>
        </p:txBody>
      </p:sp>
      <p:sp>
        <p:nvSpPr>
          <p:cNvPr id="366" name="Google Shape;366;g2c0da7f85bf_0_35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1"/>
        <p:cNvGrpSpPr/>
        <p:nvPr/>
      </p:nvGrpSpPr>
      <p:grpSpPr>
        <a:xfrm>
          <a:off x="0" y="0"/>
          <a:ext cx="0" cy="0"/>
          <a:chOff x="0" y="0"/>
          <a:chExt cx="0" cy="0"/>
        </a:xfrm>
      </p:grpSpPr>
      <p:pic>
        <p:nvPicPr>
          <p:cNvPr id="372" name="Google Shape;372;g2c0da7f85bf_0_433"/>
          <p:cNvPicPr preferRelativeResize="0"/>
          <p:nvPr/>
        </p:nvPicPr>
        <p:blipFill rotWithShape="1">
          <a:blip r:embed="rId3">
            <a:alphaModFix/>
          </a:blip>
          <a:srcRect l="6884" r="4281"/>
          <a:stretch/>
        </p:blipFill>
        <p:spPr>
          <a:xfrm>
            <a:off x="480060" y="640080"/>
            <a:ext cx="8183880" cy="4836794"/>
          </a:xfrm>
          <a:prstGeom prst="rect">
            <a:avLst/>
          </a:prstGeom>
          <a:noFill/>
          <a:ln w="19050" cap="flat" cmpd="sng">
            <a:solidFill>
              <a:schemeClr val="lt1"/>
            </a:solidFill>
            <a:prstDash val="solid"/>
            <a:miter lim="800000"/>
            <a:headEnd type="none" w="sm" len="sm"/>
            <a:tailEnd type="none" w="sm" len="sm"/>
          </a:ln>
        </p:spPr>
      </p:pic>
      <p:sp>
        <p:nvSpPr>
          <p:cNvPr id="373" name="Google Shape;373;g2c0da7f85bf_0_43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2c0da7f85bf_0_433"/>
          <p:cNvSpPr txBox="1"/>
          <p:nvPr/>
        </p:nvSpPr>
        <p:spPr>
          <a:xfrm>
            <a:off x="480060" y="5796914"/>
            <a:ext cx="8184000" cy="640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600"/>
              </a:spcAft>
              <a:buClr>
                <a:srgbClr val="000000"/>
              </a:buClr>
              <a:buSzPts val="2600"/>
              <a:buFont typeface="Arial"/>
              <a:buNone/>
            </a:pPr>
            <a:r>
              <a:rPr lang="en-US" sz="2600" b="1" i="0" u="sng" strike="noStrike" cap="none">
                <a:solidFill>
                  <a:schemeClr val="lt1"/>
                </a:solidFill>
                <a:latin typeface="Calibri"/>
                <a:ea typeface="Calibri"/>
                <a:cs typeface="Calibri"/>
                <a:sym typeface="Calibri"/>
              </a:rPr>
              <a:t>Rotation</a:t>
            </a:r>
            <a:r>
              <a:rPr lang="en-US" sz="2600" b="0" i="0" u="none" strike="noStrike" cap="none">
                <a:solidFill>
                  <a:schemeClr val="lt1"/>
                </a:solidFill>
                <a:latin typeface="Calibri"/>
                <a:ea typeface="Calibri"/>
                <a:cs typeface="Calibri"/>
                <a:sym typeface="Calibri"/>
              </a:rPr>
              <a:t>: the </a:t>
            </a:r>
            <a:r>
              <a:rPr lang="en-US" sz="2600" b="0" i="0" u="sng" strike="noStrike" cap="none">
                <a:solidFill>
                  <a:schemeClr val="lt1"/>
                </a:solidFill>
                <a:latin typeface="Calibri"/>
                <a:ea typeface="Calibri"/>
                <a:cs typeface="Calibri"/>
                <a:sym typeface="Calibri"/>
              </a:rPr>
              <a:t>                    </a:t>
            </a:r>
            <a:r>
              <a:rPr lang="en-US" sz="2600" b="0" i="0" u="none" strike="noStrike" cap="none">
                <a:solidFill>
                  <a:schemeClr val="lt1"/>
                </a:solidFill>
                <a:latin typeface="Calibri"/>
                <a:ea typeface="Calibri"/>
                <a:cs typeface="Calibri"/>
                <a:sym typeface="Calibri"/>
              </a:rPr>
              <a:t> of a celestial body around its own axis</a:t>
            </a:r>
            <a:endParaRPr sz="26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9"/>
        <p:cNvGrpSpPr/>
        <p:nvPr/>
      </p:nvGrpSpPr>
      <p:grpSpPr>
        <a:xfrm>
          <a:off x="0" y="0"/>
          <a:ext cx="0" cy="0"/>
          <a:chOff x="0" y="0"/>
          <a:chExt cx="0" cy="0"/>
        </a:xfrm>
      </p:grpSpPr>
      <p:pic>
        <p:nvPicPr>
          <p:cNvPr id="380" name="Google Shape;380;g2c0da7f85bf_0_515"/>
          <p:cNvPicPr preferRelativeResize="0"/>
          <p:nvPr/>
        </p:nvPicPr>
        <p:blipFill rotWithShape="1">
          <a:blip r:embed="rId3">
            <a:alphaModFix/>
          </a:blip>
          <a:srcRect l="6884" r="4281"/>
          <a:stretch/>
        </p:blipFill>
        <p:spPr>
          <a:xfrm>
            <a:off x="480060" y="640080"/>
            <a:ext cx="8183880" cy="4836794"/>
          </a:xfrm>
          <a:prstGeom prst="rect">
            <a:avLst/>
          </a:prstGeom>
          <a:noFill/>
          <a:ln w="19050" cap="flat" cmpd="sng">
            <a:solidFill>
              <a:schemeClr val="lt1"/>
            </a:solidFill>
            <a:prstDash val="solid"/>
            <a:miter lim="800000"/>
            <a:headEnd type="none" w="sm" len="sm"/>
            <a:tailEnd type="none" w="sm" len="sm"/>
          </a:ln>
        </p:spPr>
      </p:pic>
      <p:sp>
        <p:nvSpPr>
          <p:cNvPr id="381" name="Google Shape;381;g2c0da7f85bf_0_51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2c0da7f85bf_0_515"/>
          <p:cNvSpPr txBox="1"/>
          <p:nvPr/>
        </p:nvSpPr>
        <p:spPr>
          <a:xfrm>
            <a:off x="480060" y="5796914"/>
            <a:ext cx="8184000" cy="640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600"/>
              </a:spcAft>
              <a:buClr>
                <a:srgbClr val="000000"/>
              </a:buClr>
              <a:buSzPts val="2600"/>
              <a:buFont typeface="Arial"/>
              <a:buNone/>
            </a:pPr>
            <a:r>
              <a:rPr lang="en-US" sz="2600" b="1" i="0" u="sng" strike="noStrike" cap="none">
                <a:solidFill>
                  <a:schemeClr val="lt1"/>
                </a:solidFill>
                <a:latin typeface="Calibri"/>
                <a:ea typeface="Calibri"/>
                <a:cs typeface="Calibri"/>
                <a:sym typeface="Calibri"/>
              </a:rPr>
              <a:t>Rotation</a:t>
            </a:r>
            <a:r>
              <a:rPr lang="en-US" sz="2600" b="0" i="0" u="none" strike="noStrike" cap="none">
                <a:solidFill>
                  <a:schemeClr val="lt1"/>
                </a:solidFill>
                <a:latin typeface="Calibri"/>
                <a:ea typeface="Calibri"/>
                <a:cs typeface="Calibri"/>
                <a:sym typeface="Calibri"/>
              </a:rPr>
              <a:t>: the</a:t>
            </a:r>
            <a:r>
              <a:rPr lang="en-US" sz="2600">
                <a:solidFill>
                  <a:schemeClr val="lt1"/>
                </a:solidFill>
                <a:latin typeface="Calibri"/>
                <a:ea typeface="Calibri"/>
                <a:cs typeface="Calibri"/>
                <a:sym typeface="Calibri"/>
              </a:rPr>
              <a:t> </a:t>
            </a:r>
            <a:r>
              <a:rPr lang="en-US" sz="2600">
                <a:solidFill>
                  <a:srgbClr val="FF0000"/>
                </a:solidFill>
                <a:latin typeface="Calibri"/>
                <a:ea typeface="Calibri"/>
                <a:cs typeface="Calibri"/>
                <a:sym typeface="Calibri"/>
              </a:rPr>
              <a:t>spinning</a:t>
            </a:r>
            <a:r>
              <a:rPr lang="en-US" sz="2600">
                <a:solidFill>
                  <a:schemeClr val="lt1"/>
                </a:solidFill>
                <a:latin typeface="Calibri"/>
                <a:ea typeface="Calibri"/>
                <a:cs typeface="Calibri"/>
                <a:sym typeface="Calibri"/>
              </a:rPr>
              <a:t> </a:t>
            </a:r>
            <a:r>
              <a:rPr lang="en-US" sz="2600" b="0" i="0" u="none" strike="noStrike" cap="none">
                <a:solidFill>
                  <a:schemeClr val="lt1"/>
                </a:solidFill>
                <a:latin typeface="Calibri"/>
                <a:ea typeface="Calibri"/>
                <a:cs typeface="Calibri"/>
                <a:sym typeface="Calibri"/>
              </a:rPr>
              <a:t>of a celestial body around its own axis</a:t>
            </a:r>
            <a:endParaRPr sz="2600" b="0" i="0" u="none" strike="noStrike" cap="non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g2c0da7f85bf_0_59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89" name="Google Shape;389;g2c0da7f85bf_0_597"/>
          <p:cNvSpPr/>
          <p:nvPr/>
        </p:nvSpPr>
        <p:spPr>
          <a:xfrm>
            <a:off x="0" y="0"/>
            <a:ext cx="785700" cy="721800"/>
          </a:xfrm>
          <a:prstGeom prst="rect">
            <a:avLst/>
          </a:prstGeom>
          <a:solidFill>
            <a:srgbClr val="24242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0" name="Google Shape;390;g2c0da7f85bf_0_59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g2c0da7f85bf_0_67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97" name="Google Shape;397;g2c0da7f85bf_0_679"/>
          <p:cNvSpPr txBox="1"/>
          <p:nvPr/>
        </p:nvSpPr>
        <p:spPr>
          <a:xfrm>
            <a:off x="7940850" y="5350500"/>
            <a:ext cx="8919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rgbClr val="FF0000"/>
                </a:solidFill>
                <a:latin typeface="Calibri"/>
                <a:ea typeface="Calibri"/>
                <a:cs typeface="Calibri"/>
                <a:sym typeface="Calibri"/>
              </a:rPr>
              <a:t>sun</a:t>
            </a:r>
            <a:endParaRPr sz="3200">
              <a:solidFill>
                <a:srgbClr val="FF0000"/>
              </a:solidFill>
              <a:latin typeface="Calibri"/>
              <a:ea typeface="Calibri"/>
              <a:cs typeface="Calibri"/>
              <a:sym typeface="Calibri"/>
            </a:endParaRPr>
          </a:p>
        </p:txBody>
      </p:sp>
      <p:sp>
        <p:nvSpPr>
          <p:cNvPr id="398" name="Google Shape;398;g2c0da7f85bf_0_679"/>
          <p:cNvSpPr/>
          <p:nvPr/>
        </p:nvSpPr>
        <p:spPr>
          <a:xfrm>
            <a:off x="0" y="0"/>
            <a:ext cx="806700" cy="934200"/>
          </a:xfrm>
          <a:prstGeom prst="rect">
            <a:avLst/>
          </a:prstGeom>
          <a:solidFill>
            <a:srgbClr val="0D0D0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9" name="Google Shape;399;g2c0da7f85bf_0_67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3"/>
          <p:cNvSpPr txBox="1"/>
          <p:nvPr/>
        </p:nvSpPr>
        <p:spPr>
          <a:xfrm>
            <a:off x="488560" y="1360056"/>
            <a:ext cx="81669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Solar System</a:t>
            </a:r>
            <a:endParaRPr sz="1400" b="0" i="0" u="none" strike="noStrike" cap="none">
              <a:solidFill>
                <a:srgbClr val="000000"/>
              </a:solidFill>
              <a:latin typeface="Arial"/>
              <a:ea typeface="Arial"/>
              <a:cs typeface="Arial"/>
              <a:sym typeface="Arial"/>
            </a:endParaRPr>
          </a:p>
        </p:txBody>
      </p:sp>
      <p:sp>
        <p:nvSpPr>
          <p:cNvPr id="406" name="Google Shape;406;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7" name="Google Shape;407;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2"/>
        <p:cNvGrpSpPr/>
        <p:nvPr/>
      </p:nvGrpSpPr>
      <p:grpSpPr>
        <a:xfrm>
          <a:off x="0" y="0"/>
          <a:ext cx="0" cy="0"/>
          <a:chOff x="0" y="0"/>
          <a:chExt cx="0" cy="0"/>
        </a:xfrm>
      </p:grpSpPr>
      <p:pic>
        <p:nvPicPr>
          <p:cNvPr id="413" name="Google Shape;413;p14"/>
          <p:cNvPicPr preferRelativeResize="0"/>
          <p:nvPr/>
        </p:nvPicPr>
        <p:blipFill>
          <a:blip r:embed="rId3">
            <a:alphaModFix/>
          </a:blip>
          <a:stretch>
            <a:fillRect/>
          </a:stretch>
        </p:blipFill>
        <p:spPr>
          <a:xfrm>
            <a:off x="0" y="0"/>
            <a:ext cx="9144000" cy="6858000"/>
          </a:xfrm>
          <a:prstGeom prst="rect">
            <a:avLst/>
          </a:prstGeom>
          <a:noFill/>
          <a:ln>
            <a:noFill/>
          </a:ln>
        </p:spPr>
      </p:pic>
      <p:sp>
        <p:nvSpPr>
          <p:cNvPr id="414" name="Google Shape;414;p14"/>
          <p:cNvSpPr/>
          <p:nvPr/>
        </p:nvSpPr>
        <p:spPr>
          <a:xfrm>
            <a:off x="0" y="5152675"/>
            <a:ext cx="9144000" cy="1045200"/>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5" name="Google Shape;415;p14"/>
          <p:cNvSpPr txBox="1">
            <a:spLocks noGrp="1"/>
          </p:cNvSpPr>
          <p:nvPr>
            <p:ph type="ctrTitle"/>
          </p:nvPr>
        </p:nvSpPr>
        <p:spPr>
          <a:xfrm>
            <a:off x="281700" y="5315975"/>
            <a:ext cx="8862300" cy="744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400"/>
              <a:buNone/>
            </a:pPr>
            <a:r>
              <a:rPr lang="en-US" sz="3200" b="1" u="sng">
                <a:solidFill>
                  <a:srgbClr val="262626"/>
                </a:solidFill>
              </a:rPr>
              <a:t>Solar System:</a:t>
            </a:r>
            <a:r>
              <a:rPr lang="en-US" sz="3200" b="1">
                <a:solidFill>
                  <a:srgbClr val="262626"/>
                </a:solidFill>
              </a:rPr>
              <a:t> </a:t>
            </a:r>
            <a:r>
              <a:rPr lang="en-US" sz="3200">
                <a:solidFill>
                  <a:srgbClr val="0D0D0D"/>
                </a:solidFill>
              </a:rPr>
              <a:t>a collection of planets, moons, and other celestial bodies that move around a star</a:t>
            </a:r>
            <a:endParaRPr sz="3200" b="1">
              <a:solidFill>
                <a:srgbClr val="262626"/>
              </a:solidFill>
            </a:endParaRPr>
          </a:p>
        </p:txBody>
      </p:sp>
      <p:sp>
        <p:nvSpPr>
          <p:cNvPr id="416" name="Google Shape;416;p1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7" name="Google Shape;417;p1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16"/>
          <p:cNvSpPr/>
          <p:nvPr/>
        </p:nvSpPr>
        <p:spPr>
          <a:xfrm rot="10800000" flipH="1">
            <a:off x="1216987" y="5181600"/>
            <a:ext cx="6873758" cy="1174750"/>
          </a:xfrm>
          <a:custGeom>
            <a:avLst/>
            <a:gdLst/>
            <a:ahLst/>
            <a:cxnLst/>
            <a:rect l="l" t="t" r="r" b="b"/>
            <a:pathLst>
              <a:path w="9165010" h="1073384" extrusionOk="0">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0" name="Google Shape;430;p16"/>
          <p:cNvSpPr txBox="1"/>
          <p:nvPr/>
        </p:nvSpPr>
        <p:spPr>
          <a:xfrm>
            <a:off x="1328737" y="5254391"/>
            <a:ext cx="6650259" cy="77493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600"/>
              </a:spcAft>
              <a:buNone/>
            </a:pPr>
            <a:r>
              <a:rPr lang="en-US" sz="3500" b="0" i="0" u="none" strike="noStrike" cap="none">
                <a:solidFill>
                  <a:srgbClr val="FFFFFF"/>
                </a:solidFill>
                <a:latin typeface="Calibri"/>
                <a:ea typeface="Calibri"/>
                <a:cs typeface="Calibri"/>
                <a:sym typeface="Calibri"/>
              </a:rPr>
              <a:t>What is a </a:t>
            </a:r>
            <a:r>
              <a:rPr lang="en-US" sz="3500">
                <a:solidFill>
                  <a:srgbClr val="FFFFFF"/>
                </a:solidFill>
                <a:latin typeface="Calibri"/>
                <a:ea typeface="Calibri"/>
                <a:cs typeface="Calibri"/>
                <a:sym typeface="Calibri"/>
              </a:rPr>
              <a:t>solar system</a:t>
            </a:r>
            <a:r>
              <a:rPr lang="en-US" sz="3500" b="0" i="0" u="none" strike="noStrike" cap="none">
                <a:solidFill>
                  <a:srgbClr val="FFFFFF"/>
                </a:solidFill>
                <a:latin typeface="Calibri"/>
                <a:ea typeface="Calibri"/>
                <a:cs typeface="Calibri"/>
                <a:sym typeface="Calibri"/>
              </a:rPr>
              <a:t>?</a:t>
            </a:r>
            <a:endParaRPr sz="3500" b="0" i="0" u="none" strike="noStrike" cap="none">
              <a:solidFill>
                <a:srgbClr val="FFFFFF"/>
              </a:solidFill>
              <a:latin typeface="Calibri"/>
              <a:ea typeface="Calibri"/>
              <a:cs typeface="Calibri"/>
              <a:sym typeface="Calibri"/>
            </a:endParaRPr>
          </a:p>
        </p:txBody>
      </p:sp>
      <p:sp>
        <p:nvSpPr>
          <p:cNvPr id="431" name="Google Shape;431;p1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2" name="Google Shape;432;p16"/>
          <p:cNvPicPr preferRelativeResize="0"/>
          <p:nvPr/>
        </p:nvPicPr>
        <p:blipFill>
          <a:blip r:embed="rId4">
            <a:alphaModFix/>
          </a:blip>
          <a:stretch>
            <a:fillRect/>
          </a:stretch>
        </p:blipFill>
        <p:spPr>
          <a:xfrm>
            <a:off x="1328825" y="1098025"/>
            <a:ext cx="6486350" cy="3648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17"/>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439" name="Google Shape;439;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3"/>
          <p:cNvSpPr/>
          <p:nvPr/>
        </p:nvSpPr>
        <p:spPr>
          <a:xfrm>
            <a:off x="240030" y="4892040"/>
            <a:ext cx="8661654" cy="164592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 name="Google Shape;212;p3"/>
          <p:cNvSpPr txBox="1"/>
          <p:nvPr/>
        </p:nvSpPr>
        <p:spPr>
          <a:xfrm>
            <a:off x="539030" y="5091750"/>
            <a:ext cx="8362500" cy="12645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90000"/>
              </a:lnSpc>
              <a:spcBef>
                <a:spcPts val="0"/>
              </a:spcBef>
              <a:spcAft>
                <a:spcPts val="600"/>
              </a:spcAft>
              <a:buNone/>
            </a:pPr>
            <a:r>
              <a:rPr lang="en-US" sz="3200" b="1" i="0" u="none" strike="noStrike" cap="none">
                <a:solidFill>
                  <a:srgbClr val="FFFFFF"/>
                </a:solidFill>
                <a:latin typeface="Calibri"/>
                <a:ea typeface="Calibri"/>
                <a:cs typeface="Calibri"/>
                <a:sym typeface="Calibri"/>
              </a:rPr>
              <a:t>Big Question</a:t>
            </a:r>
            <a:r>
              <a:rPr lang="en-US" sz="3200" b="0" i="0" u="none" strike="noStrike" cap="none">
                <a:solidFill>
                  <a:srgbClr val="FFFFFF"/>
                </a:solidFill>
                <a:latin typeface="Calibri"/>
                <a:ea typeface="Calibri"/>
                <a:cs typeface="Calibri"/>
                <a:sym typeface="Calibri"/>
              </a:rPr>
              <a:t>: How does the solar system affect life on Earth and what role do the planets play in shaping our daily lives? </a:t>
            </a:r>
            <a:endParaRPr sz="3200" b="0" i="0" u="none" strike="noStrike" cap="none">
              <a:solidFill>
                <a:srgbClr val="FFFFFF"/>
              </a:solidFill>
              <a:latin typeface="Calibri"/>
              <a:ea typeface="Calibri"/>
              <a:cs typeface="Calibri"/>
              <a:sym typeface="Calibri"/>
            </a:endParaRPr>
          </a:p>
        </p:txBody>
      </p:sp>
      <p:sp>
        <p:nvSpPr>
          <p:cNvPr id="213" name="Google Shape;213;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 name="Google Shape;214;p3"/>
          <p:cNvPicPr preferRelativeResize="0"/>
          <p:nvPr/>
        </p:nvPicPr>
        <p:blipFill>
          <a:blip r:embed="rId4">
            <a:alphaModFix/>
          </a:blip>
          <a:stretch>
            <a:fillRect/>
          </a:stretch>
        </p:blipFill>
        <p:spPr>
          <a:xfrm>
            <a:off x="1264730" y="304800"/>
            <a:ext cx="6911096" cy="45872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
        <p:cNvGrpSpPr/>
        <p:nvPr/>
      </p:nvGrpSpPr>
      <p:grpSpPr>
        <a:xfrm>
          <a:off x="0" y="0"/>
          <a:ext cx="0" cy="0"/>
          <a:chOff x="0" y="0"/>
          <a:chExt cx="0" cy="0"/>
        </a:xfrm>
      </p:grpSpPr>
      <p:sp>
        <p:nvSpPr>
          <p:cNvPr id="445" name="Google Shape;445;p19"/>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6" name="Google Shape;446;p19"/>
          <p:cNvPicPr preferRelativeResize="0"/>
          <p:nvPr/>
        </p:nvPicPr>
        <p:blipFill>
          <a:blip r:embed="rId3">
            <a:alphaModFix/>
          </a:blip>
          <a:stretch>
            <a:fillRect/>
          </a:stretch>
        </p:blipFill>
        <p:spPr>
          <a:xfrm>
            <a:off x="0" y="0"/>
            <a:ext cx="6858000" cy="6858000"/>
          </a:xfrm>
          <a:prstGeom prst="rect">
            <a:avLst/>
          </a:prstGeom>
          <a:noFill/>
          <a:ln>
            <a:noFill/>
          </a:ln>
        </p:spPr>
      </p:pic>
      <p:sp>
        <p:nvSpPr>
          <p:cNvPr id="447" name="Google Shape;447;p19"/>
          <p:cNvSpPr/>
          <p:nvPr/>
        </p:nvSpPr>
        <p:spPr>
          <a:xfrm flipH="1">
            <a:off x="2934000" y="0"/>
            <a:ext cx="6210000"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8" name="Google Shape;448;p19"/>
          <p:cNvSpPr txBox="1"/>
          <p:nvPr/>
        </p:nvSpPr>
        <p:spPr>
          <a:xfrm>
            <a:off x="5725050" y="1210225"/>
            <a:ext cx="3328800" cy="33015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None/>
            </a:pPr>
            <a:r>
              <a:rPr lang="en-US" sz="2600">
                <a:solidFill>
                  <a:schemeClr val="dk1"/>
                </a:solidFill>
                <a:latin typeface="Calibri"/>
                <a:ea typeface="Calibri"/>
                <a:cs typeface="Calibri"/>
                <a:sym typeface="Calibri"/>
              </a:rPr>
              <a:t>Solar systems are found throughout the universe, and they all have one thing in common: a star at the center. These stars are huge balls of hot gases that emit light and heat. Just like our Sun is the center of our solar system, other stars serve as the focal point for their own solar systems.</a:t>
            </a:r>
            <a:endParaRPr sz="2600" b="0" i="0" u="none" strike="noStrike" cap="none">
              <a:solidFill>
                <a:schemeClr val="dk1"/>
              </a:solidFill>
              <a:latin typeface="Calibri"/>
              <a:ea typeface="Calibri"/>
              <a:cs typeface="Calibri"/>
              <a:sym typeface="Calibri"/>
            </a:endParaRPr>
          </a:p>
        </p:txBody>
      </p:sp>
      <p:sp>
        <p:nvSpPr>
          <p:cNvPr id="449" name="Google Shape;449;p1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19"/>
          <p:cNvSpPr txBox="1"/>
          <p:nvPr/>
        </p:nvSpPr>
        <p:spPr>
          <a:xfrm>
            <a:off x="6523500" y="641725"/>
            <a:ext cx="2457000" cy="568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3200" b="1" u="sng">
                <a:solidFill>
                  <a:schemeClr val="dk1"/>
                </a:solidFill>
                <a:latin typeface="Calibri"/>
                <a:ea typeface="Calibri"/>
                <a:cs typeface="Calibri"/>
                <a:sym typeface="Calibri"/>
              </a:rPr>
              <a:t>Stars</a:t>
            </a:r>
            <a:endParaRPr sz="3200" b="1" u="sng">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5"/>
        <p:cNvGrpSpPr/>
        <p:nvPr/>
      </p:nvGrpSpPr>
      <p:grpSpPr>
        <a:xfrm>
          <a:off x="0" y="0"/>
          <a:ext cx="0" cy="0"/>
          <a:chOff x="0" y="0"/>
          <a:chExt cx="0" cy="0"/>
        </a:xfrm>
      </p:grpSpPr>
      <p:sp>
        <p:nvSpPr>
          <p:cNvPr id="456" name="Google Shape;456;gdbff74d4ed_1_1"/>
          <p:cNvSpPr/>
          <p:nvPr/>
        </p:nvSpPr>
        <p:spPr>
          <a:xfrm rot="10800000" flipH="1">
            <a:off x="6214888" y="4564049"/>
            <a:ext cx="2929112" cy="2293951"/>
          </a:xfrm>
          <a:custGeom>
            <a:avLst/>
            <a:gdLst/>
            <a:ahLst/>
            <a:cxnLst/>
            <a:rect l="l" t="t" r="r" b="b"/>
            <a:pathLst>
              <a:path w="3905483" h="2293951" extrusionOk="0">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7" name="Google Shape;457;gdbff74d4ed_1_1"/>
          <p:cNvSpPr/>
          <p:nvPr/>
        </p:nvSpPr>
        <p:spPr>
          <a:xfrm rot="10800000" flipH="1">
            <a:off x="0" y="4564049"/>
            <a:ext cx="6833104" cy="2293951"/>
          </a:xfrm>
          <a:custGeom>
            <a:avLst/>
            <a:gdLst/>
            <a:ahLst/>
            <a:cxnLst/>
            <a:rect l="l" t="t" r="r" b="b"/>
            <a:pathLst>
              <a:path w="9110805" h="2293951" extrusionOk="0">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8" name="Google Shape;458;gdbff74d4ed_1_1"/>
          <p:cNvPicPr preferRelativeResize="0"/>
          <p:nvPr/>
        </p:nvPicPr>
        <p:blipFill>
          <a:blip r:embed="rId3">
            <a:alphaModFix/>
          </a:blip>
          <a:stretch>
            <a:fillRect/>
          </a:stretch>
        </p:blipFill>
        <p:spPr>
          <a:xfrm>
            <a:off x="1100200" y="0"/>
            <a:ext cx="6943576" cy="4564050"/>
          </a:xfrm>
          <a:prstGeom prst="rect">
            <a:avLst/>
          </a:prstGeom>
          <a:noFill/>
          <a:ln>
            <a:noFill/>
          </a:ln>
        </p:spPr>
      </p:pic>
      <p:sp>
        <p:nvSpPr>
          <p:cNvPr id="459" name="Google Shape;459;gdbff74d4ed_1_1"/>
          <p:cNvSpPr txBox="1">
            <a:spLocks noGrp="1"/>
          </p:cNvSpPr>
          <p:nvPr>
            <p:ph type="ctrTitle"/>
          </p:nvPr>
        </p:nvSpPr>
        <p:spPr>
          <a:xfrm>
            <a:off x="201699" y="5197800"/>
            <a:ext cx="6111000" cy="102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400"/>
              <a:buNone/>
            </a:pPr>
            <a:r>
              <a:rPr lang="en-US" sz="2670">
                <a:solidFill>
                  <a:srgbClr val="FFFFFF"/>
                </a:solidFill>
              </a:rPr>
              <a:t>Some solar systems may also have dwarf planets, which are smaller than regular planets and often orbiting far from their star. These objects, like Pluto in our solar system, have their own unique characteristics.</a:t>
            </a:r>
            <a:endParaRPr sz="3659"/>
          </a:p>
        </p:txBody>
      </p:sp>
      <p:sp>
        <p:nvSpPr>
          <p:cNvPr id="460" name="Google Shape;460;gdbff74d4ed_1_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5"/>
        <p:cNvGrpSpPr/>
        <p:nvPr/>
      </p:nvGrpSpPr>
      <p:grpSpPr>
        <a:xfrm>
          <a:off x="0" y="0"/>
          <a:ext cx="0" cy="0"/>
          <a:chOff x="0" y="0"/>
          <a:chExt cx="0" cy="0"/>
        </a:xfrm>
      </p:grpSpPr>
      <p:sp>
        <p:nvSpPr>
          <p:cNvPr id="466" name="Google Shape;466;p20"/>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7" name="Google Shape;467;p20"/>
          <p:cNvSpPr txBox="1"/>
          <p:nvPr/>
        </p:nvSpPr>
        <p:spPr>
          <a:xfrm>
            <a:off x="609600" y="4197093"/>
            <a:ext cx="7908131" cy="164884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600">
                <a:solidFill>
                  <a:schemeClr val="dk1"/>
                </a:solidFill>
                <a:latin typeface="Calibri"/>
                <a:ea typeface="Calibri"/>
                <a:cs typeface="Calibri"/>
                <a:sym typeface="Calibri"/>
              </a:rPr>
              <a:t>Apart from planets and moons, there are other celestial bodies in a solar system, like asteroids and comets. Asteroids are rocky objects that orbit the sun, and they can be as small as pebbles or as big as mountains. Comets are made of ice, dust, and rock, and they have long tails that glow when they get close to the sun.</a:t>
            </a:r>
            <a:endParaRPr sz="2600" b="0" i="0" u="none" strike="noStrike" cap="none">
              <a:solidFill>
                <a:schemeClr val="dk1"/>
              </a:solidFill>
              <a:latin typeface="Calibri"/>
              <a:ea typeface="Calibri"/>
              <a:cs typeface="Calibri"/>
              <a:sym typeface="Calibri"/>
            </a:endParaRPr>
          </a:p>
        </p:txBody>
      </p:sp>
      <p:sp>
        <p:nvSpPr>
          <p:cNvPr id="468" name="Google Shape;468;p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9" name="Google Shape;469;p20"/>
          <p:cNvPicPr preferRelativeResize="0"/>
          <p:nvPr/>
        </p:nvPicPr>
        <p:blipFill>
          <a:blip r:embed="rId4">
            <a:alphaModFix/>
          </a:blip>
          <a:stretch>
            <a:fillRect/>
          </a:stretch>
        </p:blipFill>
        <p:spPr>
          <a:xfrm>
            <a:off x="880150" y="531613"/>
            <a:ext cx="3429000" cy="3429000"/>
          </a:xfrm>
          <a:prstGeom prst="rect">
            <a:avLst/>
          </a:prstGeom>
          <a:noFill/>
          <a:ln>
            <a:noFill/>
          </a:ln>
        </p:spPr>
      </p:pic>
      <p:pic>
        <p:nvPicPr>
          <p:cNvPr id="470" name="Google Shape;470;p20"/>
          <p:cNvPicPr preferRelativeResize="0"/>
          <p:nvPr/>
        </p:nvPicPr>
        <p:blipFill rotWithShape="1">
          <a:blip r:embed="rId5">
            <a:alphaModFix/>
          </a:blip>
          <a:srcRect l="18881" r="9679"/>
          <a:stretch/>
        </p:blipFill>
        <p:spPr>
          <a:xfrm>
            <a:off x="4840950" y="531625"/>
            <a:ext cx="3676776" cy="3429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1"/>
        <p:cNvGrpSpPr/>
        <p:nvPr/>
      </p:nvGrpSpPr>
      <p:grpSpPr>
        <a:xfrm>
          <a:off x="0" y="0"/>
          <a:ext cx="0" cy="0"/>
          <a:chOff x="0" y="0"/>
          <a:chExt cx="0" cy="0"/>
        </a:xfrm>
      </p:grpSpPr>
      <p:sp>
        <p:nvSpPr>
          <p:cNvPr id="482" name="Google Shape;482;gdbff74d4ed_1_197"/>
          <p:cNvSpPr/>
          <p:nvPr/>
        </p:nvSpPr>
        <p:spPr>
          <a:xfrm>
            <a:off x="0" y="5320142"/>
            <a:ext cx="9144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3" name="Google Shape;483;gdbff74d4ed_1_197"/>
          <p:cNvSpPr txBox="1"/>
          <p:nvPr/>
        </p:nvSpPr>
        <p:spPr>
          <a:xfrm>
            <a:off x="367906" y="5518940"/>
            <a:ext cx="8408100" cy="7449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600"/>
              </a:spcAft>
              <a:buNone/>
            </a:pPr>
            <a:r>
              <a:rPr lang="en-US" sz="3100" b="1">
                <a:solidFill>
                  <a:srgbClr val="262626"/>
                </a:solidFill>
                <a:latin typeface="Calibri"/>
                <a:ea typeface="Calibri"/>
                <a:cs typeface="Calibri"/>
                <a:sym typeface="Calibri"/>
              </a:rPr>
              <a:t>What is at the center of solar systems?</a:t>
            </a:r>
            <a:endParaRPr sz="3100" b="1" i="0" u="none" strike="noStrike" cap="none">
              <a:solidFill>
                <a:srgbClr val="262626"/>
              </a:solidFill>
              <a:latin typeface="Calibri"/>
              <a:ea typeface="Calibri"/>
              <a:cs typeface="Calibri"/>
              <a:sym typeface="Calibri"/>
            </a:endParaRPr>
          </a:p>
        </p:txBody>
      </p:sp>
      <p:cxnSp>
        <p:nvCxnSpPr>
          <p:cNvPr id="484" name="Google Shape;484;gdbff74d4ed_1_197"/>
          <p:cNvCxnSpPr/>
          <p:nvPr/>
        </p:nvCxnSpPr>
        <p:spPr>
          <a:xfrm>
            <a:off x="0" y="5241983"/>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485" name="Google Shape;485;gdbff74d4ed_1_197"/>
          <p:cNvCxnSpPr/>
          <p:nvPr/>
        </p:nvCxnSpPr>
        <p:spPr>
          <a:xfrm>
            <a:off x="0" y="6134852"/>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486" name="Google Shape;486;gdbff74d4ed_1_19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7" name="Google Shape;487;gdbff74d4ed_1_197"/>
          <p:cNvPicPr preferRelativeResize="0"/>
          <p:nvPr/>
        </p:nvPicPr>
        <p:blipFill>
          <a:blip r:embed="rId4">
            <a:alphaModFix/>
          </a:blip>
          <a:stretch>
            <a:fillRect/>
          </a:stretch>
        </p:blipFill>
        <p:spPr>
          <a:xfrm>
            <a:off x="2224875" y="472450"/>
            <a:ext cx="4694250" cy="4694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2"/>
        <p:cNvGrpSpPr/>
        <p:nvPr/>
      </p:nvGrpSpPr>
      <p:grpSpPr>
        <a:xfrm>
          <a:off x="0" y="0"/>
          <a:ext cx="0" cy="0"/>
          <a:chOff x="0" y="0"/>
          <a:chExt cx="0" cy="0"/>
        </a:xfrm>
      </p:grpSpPr>
      <p:sp>
        <p:nvSpPr>
          <p:cNvPr id="493" name="Google Shape;493;g2c0da7f85bf_0_781"/>
          <p:cNvSpPr/>
          <p:nvPr/>
        </p:nvSpPr>
        <p:spPr>
          <a:xfrm>
            <a:off x="0" y="5320142"/>
            <a:ext cx="9144000" cy="736500"/>
          </a:xfrm>
          <a:prstGeom prst="rect">
            <a:avLst/>
          </a:prstGeom>
          <a:solidFill>
            <a:schemeClr val="lt1">
              <a:alpha val="9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4" name="Google Shape;494;g2c0da7f85bf_0_781"/>
          <p:cNvSpPr txBox="1"/>
          <p:nvPr/>
        </p:nvSpPr>
        <p:spPr>
          <a:xfrm>
            <a:off x="367906" y="5518940"/>
            <a:ext cx="8408100" cy="7449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600"/>
              </a:spcAft>
              <a:buNone/>
            </a:pPr>
            <a:r>
              <a:rPr lang="en-US" sz="3100" b="1">
                <a:solidFill>
                  <a:srgbClr val="262626"/>
                </a:solidFill>
                <a:latin typeface="Calibri"/>
                <a:ea typeface="Calibri"/>
                <a:cs typeface="Calibri"/>
                <a:sym typeface="Calibri"/>
              </a:rPr>
              <a:t>What is at the center of solar systems? </a:t>
            </a:r>
            <a:r>
              <a:rPr lang="en-US" sz="3100">
                <a:solidFill>
                  <a:srgbClr val="FF0000"/>
                </a:solidFill>
                <a:latin typeface="Calibri"/>
                <a:ea typeface="Calibri"/>
                <a:cs typeface="Calibri"/>
                <a:sym typeface="Calibri"/>
              </a:rPr>
              <a:t>A star</a:t>
            </a:r>
            <a:endParaRPr sz="3100" i="0" u="none" strike="noStrike" cap="none">
              <a:solidFill>
                <a:srgbClr val="FF0000"/>
              </a:solidFill>
              <a:latin typeface="Calibri"/>
              <a:ea typeface="Calibri"/>
              <a:cs typeface="Calibri"/>
              <a:sym typeface="Calibri"/>
            </a:endParaRPr>
          </a:p>
        </p:txBody>
      </p:sp>
      <p:cxnSp>
        <p:nvCxnSpPr>
          <p:cNvPr id="495" name="Google Shape;495;g2c0da7f85bf_0_781"/>
          <p:cNvCxnSpPr/>
          <p:nvPr/>
        </p:nvCxnSpPr>
        <p:spPr>
          <a:xfrm>
            <a:off x="0" y="5241983"/>
            <a:ext cx="9144000" cy="0"/>
          </a:xfrm>
          <a:prstGeom prst="straightConnector1">
            <a:avLst/>
          </a:prstGeom>
          <a:noFill/>
          <a:ln w="41275" cap="flat" cmpd="sng">
            <a:solidFill>
              <a:schemeClr val="lt1">
                <a:alpha val="89800"/>
              </a:schemeClr>
            </a:solidFill>
            <a:prstDash val="solid"/>
            <a:round/>
            <a:headEnd type="none" w="sm" len="sm"/>
            <a:tailEnd type="none" w="sm" len="sm"/>
          </a:ln>
        </p:spPr>
      </p:cxnSp>
      <p:cxnSp>
        <p:nvCxnSpPr>
          <p:cNvPr id="496" name="Google Shape;496;g2c0da7f85bf_0_781"/>
          <p:cNvCxnSpPr/>
          <p:nvPr/>
        </p:nvCxnSpPr>
        <p:spPr>
          <a:xfrm>
            <a:off x="0" y="6134852"/>
            <a:ext cx="9144000" cy="0"/>
          </a:xfrm>
          <a:prstGeom prst="straightConnector1">
            <a:avLst/>
          </a:prstGeom>
          <a:noFill/>
          <a:ln w="41275" cap="flat" cmpd="sng">
            <a:solidFill>
              <a:schemeClr val="lt1">
                <a:alpha val="89800"/>
              </a:schemeClr>
            </a:solidFill>
            <a:prstDash val="solid"/>
            <a:round/>
            <a:headEnd type="none" w="sm" len="sm"/>
            <a:tailEnd type="none" w="sm" len="sm"/>
          </a:ln>
        </p:spPr>
      </p:cxnSp>
      <p:sp>
        <p:nvSpPr>
          <p:cNvPr id="497" name="Google Shape;497;g2c0da7f85bf_0_78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g2c0da7f85bf_0_781"/>
          <p:cNvPicPr preferRelativeResize="0"/>
          <p:nvPr/>
        </p:nvPicPr>
        <p:blipFill>
          <a:blip r:embed="rId4">
            <a:alphaModFix/>
          </a:blip>
          <a:stretch>
            <a:fillRect/>
          </a:stretch>
        </p:blipFill>
        <p:spPr>
          <a:xfrm>
            <a:off x="2224875" y="472450"/>
            <a:ext cx="4694250" cy="4694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
        <p:cNvGrpSpPr/>
        <p:nvPr/>
      </p:nvGrpSpPr>
      <p:grpSpPr>
        <a:xfrm>
          <a:off x="0" y="0"/>
          <a:ext cx="0" cy="0"/>
          <a:chOff x="0" y="0"/>
          <a:chExt cx="0" cy="0"/>
        </a:xfrm>
      </p:grpSpPr>
      <p:sp>
        <p:nvSpPr>
          <p:cNvPr id="504" name="Google Shape;504;gdbff74d4ed_1_111"/>
          <p:cNvSpPr/>
          <p:nvPr/>
        </p:nvSpPr>
        <p:spPr>
          <a:xfrm>
            <a:off x="0" y="5320142"/>
            <a:ext cx="9144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5" name="Google Shape;505;gdbff74d4ed_1_111"/>
          <p:cNvSpPr txBox="1"/>
          <p:nvPr/>
        </p:nvSpPr>
        <p:spPr>
          <a:xfrm>
            <a:off x="367906" y="5555615"/>
            <a:ext cx="8408100" cy="744900"/>
          </a:xfrm>
          <a:prstGeom prst="rect">
            <a:avLst/>
          </a:prstGeom>
          <a:noFill/>
          <a:ln>
            <a:noFill/>
          </a:ln>
        </p:spPr>
        <p:txBody>
          <a:bodyPr spcFirstLastPara="1" wrap="square" lIns="91425" tIns="45700" rIns="91425" bIns="45700" anchor="ctr" anchorCtr="0">
            <a:normAutofit fontScale="85000" lnSpcReduction="20000"/>
          </a:bodyPr>
          <a:lstStyle/>
          <a:p>
            <a:pPr marL="0" marR="0" lvl="0" indent="0" algn="ctr" rtl="0">
              <a:lnSpc>
                <a:spcPct val="90000"/>
              </a:lnSpc>
              <a:spcBef>
                <a:spcPts val="0"/>
              </a:spcBef>
              <a:spcAft>
                <a:spcPts val="600"/>
              </a:spcAft>
              <a:buNone/>
            </a:pPr>
            <a:r>
              <a:rPr lang="en-US" sz="3100" b="0" i="0" u="none" strike="noStrike" cap="none">
                <a:solidFill>
                  <a:srgbClr val="262626"/>
                </a:solidFill>
                <a:latin typeface="Arial"/>
                <a:ea typeface="Arial"/>
                <a:cs typeface="Arial"/>
                <a:sym typeface="Arial"/>
              </a:rPr>
              <a:t>True/False: </a:t>
            </a:r>
            <a:r>
              <a:rPr lang="en-US" sz="3100">
                <a:solidFill>
                  <a:srgbClr val="262626"/>
                </a:solidFill>
              </a:rPr>
              <a:t>Dwarf planets are bigger than regular planets.</a:t>
            </a:r>
            <a:endParaRPr/>
          </a:p>
        </p:txBody>
      </p:sp>
      <p:cxnSp>
        <p:nvCxnSpPr>
          <p:cNvPr id="506" name="Google Shape;506;gdbff74d4ed_1_111"/>
          <p:cNvCxnSpPr/>
          <p:nvPr/>
        </p:nvCxnSpPr>
        <p:spPr>
          <a:xfrm>
            <a:off x="0" y="5241983"/>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507" name="Google Shape;507;gdbff74d4ed_1_111"/>
          <p:cNvCxnSpPr/>
          <p:nvPr/>
        </p:nvCxnSpPr>
        <p:spPr>
          <a:xfrm>
            <a:off x="0" y="6300527"/>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508" name="Google Shape;508;gdbff74d4ed_1_11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9" name="Google Shape;509;gdbff74d4ed_1_111"/>
          <p:cNvPicPr preferRelativeResize="0"/>
          <p:nvPr/>
        </p:nvPicPr>
        <p:blipFill>
          <a:blip r:embed="rId4">
            <a:alphaModFix/>
          </a:blip>
          <a:stretch>
            <a:fillRect/>
          </a:stretch>
        </p:blipFill>
        <p:spPr>
          <a:xfrm>
            <a:off x="1230375" y="154250"/>
            <a:ext cx="6683254" cy="501244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4"/>
        <p:cNvGrpSpPr/>
        <p:nvPr/>
      </p:nvGrpSpPr>
      <p:grpSpPr>
        <a:xfrm>
          <a:off x="0" y="0"/>
          <a:ext cx="0" cy="0"/>
          <a:chOff x="0" y="0"/>
          <a:chExt cx="0" cy="0"/>
        </a:xfrm>
      </p:grpSpPr>
      <p:sp>
        <p:nvSpPr>
          <p:cNvPr id="515" name="Google Shape;515;g2c0da7f85bf_0_792"/>
          <p:cNvSpPr/>
          <p:nvPr/>
        </p:nvSpPr>
        <p:spPr>
          <a:xfrm>
            <a:off x="0" y="5320142"/>
            <a:ext cx="9144000" cy="736500"/>
          </a:xfrm>
          <a:prstGeom prst="rect">
            <a:avLst/>
          </a:prstGeom>
          <a:solidFill>
            <a:schemeClr val="lt1">
              <a:alpha val="9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6" name="Google Shape;516;g2c0da7f85bf_0_792"/>
          <p:cNvSpPr txBox="1"/>
          <p:nvPr/>
        </p:nvSpPr>
        <p:spPr>
          <a:xfrm>
            <a:off x="367906" y="5555615"/>
            <a:ext cx="8408100" cy="744900"/>
          </a:xfrm>
          <a:prstGeom prst="rect">
            <a:avLst/>
          </a:prstGeom>
          <a:noFill/>
          <a:ln>
            <a:noFill/>
          </a:ln>
        </p:spPr>
        <p:txBody>
          <a:bodyPr spcFirstLastPara="1" wrap="square" lIns="91425" tIns="45700" rIns="91425" bIns="45700" anchor="ctr" anchorCtr="0">
            <a:normAutofit fontScale="85000" lnSpcReduction="20000"/>
          </a:bodyPr>
          <a:lstStyle/>
          <a:p>
            <a:pPr marL="0" marR="0" lvl="0" indent="0" algn="ctr" rtl="0">
              <a:lnSpc>
                <a:spcPct val="90000"/>
              </a:lnSpc>
              <a:spcBef>
                <a:spcPts val="0"/>
              </a:spcBef>
              <a:spcAft>
                <a:spcPts val="600"/>
              </a:spcAft>
              <a:buNone/>
            </a:pPr>
            <a:r>
              <a:rPr lang="en-US" sz="3100" b="0" i="0" u="none" strike="noStrike" cap="none">
                <a:solidFill>
                  <a:srgbClr val="262626"/>
                </a:solidFill>
                <a:latin typeface="Arial"/>
                <a:ea typeface="Arial"/>
                <a:cs typeface="Arial"/>
                <a:sym typeface="Arial"/>
              </a:rPr>
              <a:t>True/</a:t>
            </a:r>
            <a:r>
              <a:rPr lang="en-US" sz="3100" b="0" i="0" u="none" strike="noStrike" cap="none">
                <a:solidFill>
                  <a:srgbClr val="FF0000"/>
                </a:solidFill>
                <a:latin typeface="Arial"/>
                <a:ea typeface="Arial"/>
                <a:cs typeface="Arial"/>
                <a:sym typeface="Arial"/>
              </a:rPr>
              <a:t>False</a:t>
            </a:r>
            <a:r>
              <a:rPr lang="en-US" sz="3100" b="0" i="0" u="none" strike="noStrike" cap="none">
                <a:solidFill>
                  <a:srgbClr val="262626"/>
                </a:solidFill>
                <a:latin typeface="Arial"/>
                <a:ea typeface="Arial"/>
                <a:cs typeface="Arial"/>
                <a:sym typeface="Arial"/>
              </a:rPr>
              <a:t>: </a:t>
            </a:r>
            <a:r>
              <a:rPr lang="en-US" sz="3100">
                <a:solidFill>
                  <a:srgbClr val="262626"/>
                </a:solidFill>
              </a:rPr>
              <a:t>Dwarf planets are bigger than regular planets.</a:t>
            </a:r>
            <a:endParaRPr/>
          </a:p>
        </p:txBody>
      </p:sp>
      <p:cxnSp>
        <p:nvCxnSpPr>
          <p:cNvPr id="517" name="Google Shape;517;g2c0da7f85bf_0_792"/>
          <p:cNvCxnSpPr/>
          <p:nvPr/>
        </p:nvCxnSpPr>
        <p:spPr>
          <a:xfrm>
            <a:off x="0" y="5241983"/>
            <a:ext cx="9144000" cy="0"/>
          </a:xfrm>
          <a:prstGeom prst="straightConnector1">
            <a:avLst/>
          </a:prstGeom>
          <a:noFill/>
          <a:ln w="41275" cap="flat" cmpd="sng">
            <a:solidFill>
              <a:schemeClr val="lt1">
                <a:alpha val="89800"/>
              </a:schemeClr>
            </a:solidFill>
            <a:prstDash val="solid"/>
            <a:round/>
            <a:headEnd type="none" w="sm" len="sm"/>
            <a:tailEnd type="none" w="sm" len="sm"/>
          </a:ln>
        </p:spPr>
      </p:cxnSp>
      <p:cxnSp>
        <p:nvCxnSpPr>
          <p:cNvPr id="518" name="Google Shape;518;g2c0da7f85bf_0_792"/>
          <p:cNvCxnSpPr/>
          <p:nvPr/>
        </p:nvCxnSpPr>
        <p:spPr>
          <a:xfrm>
            <a:off x="0" y="6300527"/>
            <a:ext cx="9144000" cy="0"/>
          </a:xfrm>
          <a:prstGeom prst="straightConnector1">
            <a:avLst/>
          </a:prstGeom>
          <a:noFill/>
          <a:ln w="41275" cap="flat" cmpd="sng">
            <a:solidFill>
              <a:schemeClr val="lt1">
                <a:alpha val="89800"/>
              </a:schemeClr>
            </a:solidFill>
            <a:prstDash val="solid"/>
            <a:round/>
            <a:headEnd type="none" w="sm" len="sm"/>
            <a:tailEnd type="none" w="sm" len="sm"/>
          </a:ln>
        </p:spPr>
      </p:cxnSp>
      <p:sp>
        <p:nvSpPr>
          <p:cNvPr id="519" name="Google Shape;519;g2c0da7f85bf_0_79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0" name="Google Shape;520;g2c0da7f85bf_0_792"/>
          <p:cNvPicPr preferRelativeResize="0"/>
          <p:nvPr/>
        </p:nvPicPr>
        <p:blipFill>
          <a:blip r:embed="rId4">
            <a:alphaModFix/>
          </a:blip>
          <a:stretch>
            <a:fillRect/>
          </a:stretch>
        </p:blipFill>
        <p:spPr>
          <a:xfrm>
            <a:off x="1230375" y="154250"/>
            <a:ext cx="6683254" cy="501244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5"/>
        <p:cNvGrpSpPr/>
        <p:nvPr/>
      </p:nvGrpSpPr>
      <p:grpSpPr>
        <a:xfrm>
          <a:off x="0" y="0"/>
          <a:ext cx="0" cy="0"/>
          <a:chOff x="0" y="0"/>
          <a:chExt cx="0" cy="0"/>
        </a:xfrm>
      </p:grpSpPr>
      <p:sp>
        <p:nvSpPr>
          <p:cNvPr id="526" name="Google Shape;526;gdbff74d4ed_1_206"/>
          <p:cNvSpPr/>
          <p:nvPr/>
        </p:nvSpPr>
        <p:spPr>
          <a:xfrm>
            <a:off x="0" y="5320142"/>
            <a:ext cx="9144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7" name="Google Shape;527;gdbff74d4ed_1_206"/>
          <p:cNvSpPr txBox="1"/>
          <p:nvPr/>
        </p:nvSpPr>
        <p:spPr>
          <a:xfrm>
            <a:off x="392906" y="5317240"/>
            <a:ext cx="8408194" cy="744836"/>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90000"/>
              </a:lnSpc>
              <a:spcBef>
                <a:spcPts val="0"/>
              </a:spcBef>
              <a:spcAft>
                <a:spcPts val="600"/>
              </a:spcAft>
              <a:buNone/>
            </a:pPr>
            <a:r>
              <a:rPr lang="en-US" sz="2600">
                <a:solidFill>
                  <a:srgbClr val="262626"/>
                </a:solidFill>
              </a:rPr>
              <a:t>True/False: Asteroids and Comets are also part of the solar system.</a:t>
            </a:r>
            <a:endParaRPr/>
          </a:p>
        </p:txBody>
      </p:sp>
      <p:cxnSp>
        <p:nvCxnSpPr>
          <p:cNvPr id="528" name="Google Shape;528;gdbff74d4ed_1_206"/>
          <p:cNvCxnSpPr/>
          <p:nvPr/>
        </p:nvCxnSpPr>
        <p:spPr>
          <a:xfrm>
            <a:off x="0" y="5241983"/>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529" name="Google Shape;529;gdbff74d4ed_1_206"/>
          <p:cNvCxnSpPr/>
          <p:nvPr/>
        </p:nvCxnSpPr>
        <p:spPr>
          <a:xfrm>
            <a:off x="0" y="6134852"/>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530" name="Google Shape;530;gdbff74d4ed_1_20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1" name="Google Shape;531;gdbff74d4ed_1_206"/>
          <p:cNvPicPr preferRelativeResize="0"/>
          <p:nvPr/>
        </p:nvPicPr>
        <p:blipFill>
          <a:blip r:embed="rId4">
            <a:alphaModFix/>
          </a:blip>
          <a:stretch>
            <a:fillRect/>
          </a:stretch>
        </p:blipFill>
        <p:spPr>
          <a:xfrm>
            <a:off x="880150" y="1026713"/>
            <a:ext cx="3429000" cy="3429000"/>
          </a:xfrm>
          <a:prstGeom prst="rect">
            <a:avLst/>
          </a:prstGeom>
          <a:noFill/>
          <a:ln>
            <a:noFill/>
          </a:ln>
        </p:spPr>
      </p:pic>
      <p:pic>
        <p:nvPicPr>
          <p:cNvPr id="532" name="Google Shape;532;gdbff74d4ed_1_206"/>
          <p:cNvPicPr preferRelativeResize="0"/>
          <p:nvPr/>
        </p:nvPicPr>
        <p:blipFill rotWithShape="1">
          <a:blip r:embed="rId5">
            <a:alphaModFix/>
          </a:blip>
          <a:srcRect l="18881" r="9679"/>
          <a:stretch/>
        </p:blipFill>
        <p:spPr>
          <a:xfrm>
            <a:off x="4840950" y="1026725"/>
            <a:ext cx="3676776" cy="3429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g2c0da7f85bf_0_805"/>
          <p:cNvSpPr/>
          <p:nvPr/>
        </p:nvSpPr>
        <p:spPr>
          <a:xfrm>
            <a:off x="0" y="5320142"/>
            <a:ext cx="9144000" cy="736500"/>
          </a:xfrm>
          <a:prstGeom prst="rect">
            <a:avLst/>
          </a:prstGeom>
          <a:solidFill>
            <a:schemeClr val="lt1">
              <a:alpha val="9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9" name="Google Shape;539;g2c0da7f85bf_0_805"/>
          <p:cNvSpPr txBox="1"/>
          <p:nvPr/>
        </p:nvSpPr>
        <p:spPr>
          <a:xfrm>
            <a:off x="392906" y="5317240"/>
            <a:ext cx="8408100" cy="7449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90000"/>
              </a:lnSpc>
              <a:spcBef>
                <a:spcPts val="0"/>
              </a:spcBef>
              <a:spcAft>
                <a:spcPts val="600"/>
              </a:spcAft>
              <a:buNone/>
            </a:pPr>
            <a:r>
              <a:rPr lang="en-US" sz="2600">
                <a:solidFill>
                  <a:srgbClr val="FF0000"/>
                </a:solidFill>
              </a:rPr>
              <a:t>True</a:t>
            </a:r>
            <a:r>
              <a:rPr lang="en-US" sz="2600">
                <a:solidFill>
                  <a:srgbClr val="262626"/>
                </a:solidFill>
              </a:rPr>
              <a:t>/False: Asteroids and Comets are also part of the solar system.</a:t>
            </a:r>
            <a:endParaRPr/>
          </a:p>
        </p:txBody>
      </p:sp>
      <p:cxnSp>
        <p:nvCxnSpPr>
          <p:cNvPr id="540" name="Google Shape;540;g2c0da7f85bf_0_805"/>
          <p:cNvCxnSpPr/>
          <p:nvPr/>
        </p:nvCxnSpPr>
        <p:spPr>
          <a:xfrm>
            <a:off x="0" y="5241983"/>
            <a:ext cx="9144000" cy="0"/>
          </a:xfrm>
          <a:prstGeom prst="straightConnector1">
            <a:avLst/>
          </a:prstGeom>
          <a:noFill/>
          <a:ln w="41275" cap="flat" cmpd="sng">
            <a:solidFill>
              <a:schemeClr val="lt1">
                <a:alpha val="89800"/>
              </a:schemeClr>
            </a:solidFill>
            <a:prstDash val="solid"/>
            <a:round/>
            <a:headEnd type="none" w="sm" len="sm"/>
            <a:tailEnd type="none" w="sm" len="sm"/>
          </a:ln>
        </p:spPr>
      </p:cxnSp>
      <p:cxnSp>
        <p:nvCxnSpPr>
          <p:cNvPr id="541" name="Google Shape;541;g2c0da7f85bf_0_805"/>
          <p:cNvCxnSpPr/>
          <p:nvPr/>
        </p:nvCxnSpPr>
        <p:spPr>
          <a:xfrm>
            <a:off x="0" y="6134852"/>
            <a:ext cx="9144000" cy="0"/>
          </a:xfrm>
          <a:prstGeom prst="straightConnector1">
            <a:avLst/>
          </a:prstGeom>
          <a:noFill/>
          <a:ln w="41275" cap="flat" cmpd="sng">
            <a:solidFill>
              <a:schemeClr val="lt1">
                <a:alpha val="89800"/>
              </a:schemeClr>
            </a:solidFill>
            <a:prstDash val="solid"/>
            <a:round/>
            <a:headEnd type="none" w="sm" len="sm"/>
            <a:tailEnd type="none" w="sm" len="sm"/>
          </a:ln>
        </p:spPr>
      </p:cxnSp>
      <p:sp>
        <p:nvSpPr>
          <p:cNvPr id="542" name="Google Shape;542;g2c0da7f85bf_0_80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3" name="Google Shape;543;g2c0da7f85bf_0_805"/>
          <p:cNvPicPr preferRelativeResize="0"/>
          <p:nvPr/>
        </p:nvPicPr>
        <p:blipFill>
          <a:blip r:embed="rId4">
            <a:alphaModFix/>
          </a:blip>
          <a:stretch>
            <a:fillRect/>
          </a:stretch>
        </p:blipFill>
        <p:spPr>
          <a:xfrm>
            <a:off x="880150" y="1026713"/>
            <a:ext cx="3429000" cy="3429000"/>
          </a:xfrm>
          <a:prstGeom prst="rect">
            <a:avLst/>
          </a:prstGeom>
          <a:noFill/>
          <a:ln>
            <a:noFill/>
          </a:ln>
        </p:spPr>
      </p:pic>
      <p:pic>
        <p:nvPicPr>
          <p:cNvPr id="544" name="Google Shape;544;g2c0da7f85bf_0_805"/>
          <p:cNvPicPr preferRelativeResize="0"/>
          <p:nvPr/>
        </p:nvPicPr>
        <p:blipFill rotWithShape="1">
          <a:blip r:embed="rId5">
            <a:alphaModFix/>
          </a:blip>
          <a:srcRect l="18881" r="9679"/>
          <a:stretch/>
        </p:blipFill>
        <p:spPr>
          <a:xfrm>
            <a:off x="4840950" y="1026725"/>
            <a:ext cx="3676776" cy="342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dbff74d4ed_1_1109"/>
          <p:cNvSpPr txBox="1"/>
          <p:nvPr/>
        </p:nvSpPr>
        <p:spPr>
          <a:xfrm>
            <a:off x="1557935" y="547861"/>
            <a:ext cx="6028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1" i="0" strike="noStrike" cap="none">
                <a:latin typeface="Poppins"/>
                <a:ea typeface="Poppins"/>
                <a:cs typeface="Poppins"/>
                <a:sym typeface="Poppins"/>
              </a:rPr>
              <a:t>Demonstration</a:t>
            </a:r>
            <a:endParaRPr sz="1400" b="1" i="0" strike="noStrike" cap="none">
              <a:latin typeface="Poppins"/>
              <a:ea typeface="Poppins"/>
              <a:cs typeface="Poppins"/>
              <a:sym typeface="Poppins"/>
            </a:endParaRPr>
          </a:p>
        </p:txBody>
      </p:sp>
      <p:sp>
        <p:nvSpPr>
          <p:cNvPr id="221" name="Google Shape;221;gdbff74d4ed_1_1109"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dbff74d4ed_1_1109"/>
          <p:cNvSpPr txBox="1"/>
          <p:nvPr/>
        </p:nvSpPr>
        <p:spPr>
          <a:xfrm>
            <a:off x="1969350" y="1672238"/>
            <a:ext cx="52053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p:txBody>
      </p:sp>
      <p:sp>
        <p:nvSpPr>
          <p:cNvPr id="223" name="Google Shape;223;gdbff74d4ed_1_1109"/>
          <p:cNvSpPr txBox="1"/>
          <p:nvPr/>
        </p:nvSpPr>
        <p:spPr>
          <a:xfrm>
            <a:off x="814826" y="3520625"/>
            <a:ext cx="7514400" cy="2924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TEACHER DIRECTIONS:</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Before viewing</a:t>
            </a:r>
            <a:r>
              <a:rPr lang="en-US" sz="2000" b="0" i="0" u="none" strike="noStrike" cap="none">
                <a:solidFill>
                  <a:srgbClr val="000000"/>
                </a:solidFill>
                <a:latin typeface="Calibri"/>
                <a:ea typeface="Calibri"/>
                <a:cs typeface="Calibri"/>
                <a:sym typeface="Calibri"/>
              </a:rPr>
              <a:t>: Ask students what they already know about the </a:t>
            </a:r>
            <a:r>
              <a:rPr lang="en-US" sz="2000">
                <a:latin typeface="Calibri"/>
                <a:ea typeface="Calibri"/>
                <a:cs typeface="Calibri"/>
                <a:sym typeface="Calibri"/>
              </a:rPr>
              <a:t>Solar System</a:t>
            </a:r>
            <a:r>
              <a:rPr lang="en-US" sz="2000" b="0" i="0" u="none" strike="noStrike" cap="none">
                <a:solidFill>
                  <a:srgbClr val="000000"/>
                </a:solidFill>
                <a:latin typeface="Calibri"/>
                <a:ea typeface="Calibri"/>
                <a:cs typeface="Calibri"/>
                <a:sym typeface="Calibri"/>
              </a:rPr>
              <a:t>. Tell students today they will be learning about </a:t>
            </a:r>
            <a:r>
              <a:rPr lang="en-US" sz="2000">
                <a:latin typeface="Calibri"/>
                <a:ea typeface="Calibri"/>
                <a:cs typeface="Calibri"/>
                <a:sym typeface="Calibri"/>
              </a:rPr>
              <a:t>Solar System</a:t>
            </a:r>
            <a:r>
              <a:rPr lang="en-US" sz="20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During</a:t>
            </a:r>
            <a:r>
              <a:rPr lang="en-US" sz="2000" b="0" i="0" u="none" strike="noStrike" cap="none">
                <a:solidFill>
                  <a:srgbClr val="000000"/>
                </a:solidFill>
                <a:latin typeface="Calibri"/>
                <a:ea typeface="Calibri"/>
                <a:cs typeface="Calibri"/>
                <a:sym typeface="Calibri"/>
              </a:rPr>
              <a:t>: Emphasize how the Sun provides light and heat to the planets, and how the planets orbit around it due to gravitational pull.</a:t>
            </a:r>
            <a:endParaRPr sz="20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After</a:t>
            </a:r>
            <a:r>
              <a:rPr lang="en-US" sz="2000" b="0" i="0" u="none" strike="noStrike" cap="none">
                <a:solidFill>
                  <a:srgbClr val="000000"/>
                </a:solidFill>
                <a:latin typeface="Calibri"/>
                <a:ea typeface="Calibri"/>
                <a:cs typeface="Calibri"/>
                <a:sym typeface="Calibri"/>
              </a:rPr>
              <a:t>: Tell students that today they will be learning more about </a:t>
            </a:r>
            <a:r>
              <a:rPr lang="en-US" sz="2000">
                <a:latin typeface="Calibri"/>
                <a:ea typeface="Calibri"/>
                <a:cs typeface="Calibri"/>
                <a:sym typeface="Calibri"/>
              </a:rPr>
              <a:t>the Solar System</a:t>
            </a:r>
            <a:r>
              <a:rPr lang="en-US" sz="2000" b="0" i="0" u="none" strike="noStrike" cap="none">
                <a:solidFill>
                  <a:srgbClr val="000000"/>
                </a:solidFill>
                <a:latin typeface="Calibri"/>
                <a:ea typeface="Calibri"/>
                <a:cs typeface="Calibri"/>
                <a:sym typeface="Calibri"/>
              </a:rPr>
              <a:t>.</a:t>
            </a:r>
            <a:endParaRPr sz="2400" b="0" i="0" u="none" strike="noStrike" cap="none">
              <a:solidFill>
                <a:srgbClr val="000000"/>
              </a:solidFill>
              <a:latin typeface="Calibri"/>
              <a:ea typeface="Calibri"/>
              <a:cs typeface="Calibri"/>
              <a:sym typeface="Calibri"/>
            </a:endParaRPr>
          </a:p>
        </p:txBody>
      </p:sp>
      <p:pic>
        <p:nvPicPr>
          <p:cNvPr id="224" name="Google Shape;224;gdbff74d4ed_1_1109"/>
          <p:cNvPicPr preferRelativeResize="0"/>
          <p:nvPr/>
        </p:nvPicPr>
        <p:blipFill>
          <a:blip r:embed="rId4">
            <a:alphaModFix/>
          </a:blip>
          <a:stretch>
            <a:fillRect/>
          </a:stretch>
        </p:blipFill>
        <p:spPr>
          <a:xfrm>
            <a:off x="1557900" y="1502150"/>
            <a:ext cx="6028200" cy="189888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dbff74d4ed_1_116"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1" name="Google Shape;551;gdbff74d4ed_1_116"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2c0da7f85bf_0_816"/>
          <p:cNvSpPr txBox="1"/>
          <p:nvPr/>
        </p:nvSpPr>
        <p:spPr>
          <a:xfrm>
            <a:off x="0" y="588367"/>
            <a:ext cx="9144000" cy="178503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600"/>
              <a:buFont typeface="Calibri"/>
              <a:buNone/>
            </a:pPr>
            <a:r>
              <a:rPr lang="en-US" sz="2700" i="0" dirty="0">
                <a:solidFill>
                  <a:srgbClr val="0D0D0D"/>
                </a:solidFill>
                <a:effectLst/>
                <a:latin typeface="Calibri" panose="020F0502020204030204" pitchFamily="34" charset="0"/>
                <a:cs typeface="Calibri" panose="020F0502020204030204" pitchFamily="34" charset="0"/>
              </a:rPr>
              <a:t>The </a:t>
            </a:r>
            <a:r>
              <a:rPr lang="en-US" sz="2700" b="1" i="0" dirty="0">
                <a:solidFill>
                  <a:srgbClr val="0D0D0D"/>
                </a:solidFill>
                <a:effectLst/>
                <a:latin typeface="Calibri" panose="020F0502020204030204" pitchFamily="34" charset="0"/>
                <a:cs typeface="Calibri" panose="020F0502020204030204" pitchFamily="34" charset="0"/>
              </a:rPr>
              <a:t>Trappist-1 System </a:t>
            </a:r>
            <a:r>
              <a:rPr lang="en-US" sz="2700" i="0" dirty="0">
                <a:solidFill>
                  <a:srgbClr val="0D0D0D"/>
                </a:solidFill>
                <a:effectLst/>
                <a:latin typeface="Calibri" panose="020F0502020204030204" pitchFamily="34" charset="0"/>
                <a:cs typeface="Calibri" panose="020F0502020204030204" pitchFamily="34" charset="0"/>
              </a:rPr>
              <a:t>is an example of a </a:t>
            </a:r>
            <a:r>
              <a:rPr lang="en-US" sz="2700" b="1" i="0" dirty="0">
                <a:solidFill>
                  <a:srgbClr val="0D0D0D"/>
                </a:solidFill>
                <a:effectLst/>
                <a:latin typeface="Calibri" panose="020F0502020204030204" pitchFamily="34" charset="0"/>
                <a:cs typeface="Calibri" panose="020F0502020204030204" pitchFamily="34" charset="0"/>
              </a:rPr>
              <a:t>solar system</a:t>
            </a:r>
            <a:r>
              <a:rPr lang="en-US" sz="2700" i="0" dirty="0">
                <a:solidFill>
                  <a:srgbClr val="0D0D0D"/>
                </a:solidFill>
                <a:effectLst/>
                <a:latin typeface="Calibri" panose="020F0502020204030204" pitchFamily="34" charset="0"/>
                <a:cs typeface="Calibri" panose="020F0502020204030204" pitchFamily="34" charset="0"/>
              </a:rPr>
              <a:t>. </a:t>
            </a:r>
            <a:r>
              <a:rPr lang="en-US" sz="2700" dirty="0">
                <a:solidFill>
                  <a:srgbClr val="0D0D0D"/>
                </a:solidFill>
                <a:latin typeface="Calibri" panose="020F0502020204030204" pitchFamily="34" charset="0"/>
                <a:cs typeface="Calibri" panose="020F0502020204030204" pitchFamily="34" charset="0"/>
              </a:rPr>
              <a:t>L</a:t>
            </a:r>
            <a:r>
              <a:rPr lang="en-US" sz="2700" b="0" i="0" dirty="0">
                <a:solidFill>
                  <a:srgbClr val="0D0D0D"/>
                </a:solidFill>
                <a:effectLst/>
                <a:latin typeface="Calibri" panose="020F0502020204030204" pitchFamily="34" charset="0"/>
                <a:cs typeface="Calibri" panose="020F0502020204030204" pitchFamily="34" charset="0"/>
              </a:rPr>
              <a:t>ocated about 40 light-years away, the Trappist-1 system is known for its seven Earth-sized planets. Some of these planets are in the habitable zone, where conditions may allow for liquid water.</a:t>
            </a:r>
            <a:endParaRPr lang="en-US" sz="27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58" name="Google Shape;558;g2c0da7f85bf_0_81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9" name="Google Shape;559;g2c0da7f85bf_0_816" descr="Comment Like"/>
          <p:cNvPicPr preferRelativeResize="0"/>
          <p:nvPr/>
        </p:nvPicPr>
        <p:blipFill rotWithShape="1">
          <a:blip r:embed="rId4">
            <a:alphaModFix/>
          </a:blip>
          <a:srcRect/>
          <a:stretch/>
        </p:blipFill>
        <p:spPr>
          <a:xfrm>
            <a:off x="735231" y="146272"/>
            <a:ext cx="571057" cy="571057"/>
          </a:xfrm>
          <a:prstGeom prst="rect">
            <a:avLst/>
          </a:prstGeom>
          <a:noFill/>
          <a:ln>
            <a:noFill/>
          </a:ln>
        </p:spPr>
      </p:pic>
      <p:pic>
        <p:nvPicPr>
          <p:cNvPr id="3" name="Picture 2" descr="Planets in different colors&#10;&#10;Description automatically generated with medium confidence">
            <a:extLst>
              <a:ext uri="{FF2B5EF4-FFF2-40B4-BE49-F238E27FC236}">
                <a16:creationId xmlns:a16="http://schemas.microsoft.com/office/drawing/2014/main" id="{D2A7A31B-59BB-14DF-B8B3-53CF7FD88637}"/>
              </a:ext>
            </a:extLst>
          </p:cNvPr>
          <p:cNvPicPr>
            <a:picLocks noChangeAspect="1"/>
          </p:cNvPicPr>
          <p:nvPr/>
        </p:nvPicPr>
        <p:blipFill>
          <a:blip r:embed="rId5"/>
          <a:stretch>
            <a:fillRect/>
          </a:stretch>
        </p:blipFill>
        <p:spPr>
          <a:xfrm>
            <a:off x="916061" y="2373400"/>
            <a:ext cx="7311878" cy="450178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2c0da7f85bf_0_906"/>
          <p:cNvSpPr txBox="1"/>
          <p:nvPr/>
        </p:nvSpPr>
        <p:spPr>
          <a:xfrm>
            <a:off x="367650" y="504360"/>
            <a:ext cx="8408769" cy="1846589"/>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600"/>
              <a:buFont typeface="Calibri"/>
              <a:buNone/>
            </a:pPr>
            <a:r>
              <a:rPr lang="en-US" sz="2700" b="0" i="0" dirty="0">
                <a:solidFill>
                  <a:srgbClr val="0D0D0D"/>
                </a:solidFill>
                <a:effectLst/>
                <a:latin typeface="Calibri" panose="020F0502020204030204" pitchFamily="34" charset="0"/>
                <a:cs typeface="Calibri" panose="020F0502020204030204" pitchFamily="34" charset="0"/>
              </a:rPr>
              <a:t>Another example of a </a:t>
            </a:r>
            <a:r>
              <a:rPr lang="en-US" sz="2700" b="1" i="0" dirty="0">
                <a:solidFill>
                  <a:srgbClr val="0D0D0D"/>
                </a:solidFill>
                <a:effectLst/>
                <a:latin typeface="Calibri" panose="020F0502020204030204" pitchFamily="34" charset="0"/>
                <a:cs typeface="Calibri" panose="020F0502020204030204" pitchFamily="34" charset="0"/>
              </a:rPr>
              <a:t>solar system </a:t>
            </a:r>
            <a:r>
              <a:rPr lang="en-US" sz="2700" b="0" i="0" dirty="0">
                <a:solidFill>
                  <a:srgbClr val="0D0D0D"/>
                </a:solidFill>
                <a:effectLst/>
                <a:latin typeface="Calibri" panose="020F0502020204030204" pitchFamily="34" charset="0"/>
                <a:cs typeface="Calibri" panose="020F0502020204030204" pitchFamily="34" charset="0"/>
              </a:rPr>
              <a:t>is the one we live in, the </a:t>
            </a:r>
            <a:r>
              <a:rPr lang="en-US" sz="2700" b="1" i="0" dirty="0">
                <a:solidFill>
                  <a:srgbClr val="0D0D0D"/>
                </a:solidFill>
                <a:effectLst/>
                <a:latin typeface="Calibri" panose="020F0502020204030204" pitchFamily="34" charset="0"/>
                <a:cs typeface="Calibri" panose="020F0502020204030204" pitchFamily="34" charset="0"/>
              </a:rPr>
              <a:t>Milky Way </a:t>
            </a:r>
            <a:r>
              <a:rPr lang="en-US" sz="2700" b="0" i="0" dirty="0">
                <a:solidFill>
                  <a:srgbClr val="0D0D0D"/>
                </a:solidFill>
                <a:effectLst/>
                <a:latin typeface="Calibri" panose="020F0502020204030204" pitchFamily="34" charset="0"/>
                <a:cs typeface="Calibri" panose="020F0502020204030204" pitchFamily="34" charset="0"/>
              </a:rPr>
              <a:t>system. The Milky Way is a barred spiral galaxy, characterized by a central bar-shaped structure made up of stars.</a:t>
            </a:r>
            <a:endParaRPr sz="27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70" name="Google Shape;570;g2c0da7f85bf_0_90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1" name="Google Shape;571;g2c0da7f85bf_0_906" descr="Comment Like"/>
          <p:cNvPicPr preferRelativeResize="0"/>
          <p:nvPr/>
        </p:nvPicPr>
        <p:blipFill rotWithShape="1">
          <a:blip r:embed="rId4">
            <a:alphaModFix/>
          </a:blip>
          <a:srcRect/>
          <a:stretch/>
        </p:blipFill>
        <p:spPr>
          <a:xfrm>
            <a:off x="735231" y="146272"/>
            <a:ext cx="571057" cy="571057"/>
          </a:xfrm>
          <a:prstGeom prst="rect">
            <a:avLst/>
          </a:prstGeom>
          <a:noFill/>
          <a:ln>
            <a:noFill/>
          </a:ln>
        </p:spPr>
      </p:pic>
      <p:pic>
        <p:nvPicPr>
          <p:cNvPr id="3" name="Picture 2" descr="A galaxy in space with stars&#10;&#10;Description automatically generated">
            <a:extLst>
              <a:ext uri="{FF2B5EF4-FFF2-40B4-BE49-F238E27FC236}">
                <a16:creationId xmlns:a16="http://schemas.microsoft.com/office/drawing/2014/main" id="{46D1D8BE-F88B-C71B-93A6-4B6B9D4137E5}"/>
              </a:ext>
            </a:extLst>
          </p:cNvPr>
          <p:cNvPicPr>
            <a:picLocks noChangeAspect="1"/>
          </p:cNvPicPr>
          <p:nvPr/>
        </p:nvPicPr>
        <p:blipFill>
          <a:blip r:embed="rId5"/>
          <a:stretch>
            <a:fillRect/>
          </a:stretch>
        </p:blipFill>
        <p:spPr>
          <a:xfrm>
            <a:off x="1371600" y="2476500"/>
            <a:ext cx="6400800" cy="43815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dbff74d4ed_1_22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9" name="Google Shape;579;gdbff74d4ed_1_220"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g2c0da7f85bf_0_920"/>
          <p:cNvSpPr/>
          <p:nvPr/>
        </p:nvSpPr>
        <p:spPr>
          <a:xfrm>
            <a:off x="0" y="2"/>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6" name="Google Shape;586;g2c0da7f85bf_0_920"/>
          <p:cNvSpPr txBox="1"/>
          <p:nvPr/>
        </p:nvSpPr>
        <p:spPr>
          <a:xfrm>
            <a:off x="4222275" y="1159813"/>
            <a:ext cx="4715400" cy="453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Constellations are </a:t>
            </a:r>
            <a:r>
              <a:rPr lang="en-US" sz="3200" b="1">
                <a:solidFill>
                  <a:schemeClr val="dk1"/>
                </a:solidFill>
                <a:latin typeface="Calibri"/>
                <a:ea typeface="Calibri"/>
                <a:cs typeface="Calibri"/>
                <a:sym typeface="Calibri"/>
              </a:rPr>
              <a:t>NOT</a:t>
            </a:r>
            <a:r>
              <a:rPr lang="en-US" sz="3200">
                <a:solidFill>
                  <a:schemeClr val="dk1"/>
                </a:solidFill>
                <a:latin typeface="Calibri"/>
                <a:ea typeface="Calibri"/>
                <a:cs typeface="Calibri"/>
                <a:sym typeface="Calibri"/>
              </a:rPr>
              <a:t> a solar systems. They're patterns of stars that people have imagined to look like animals or other things. But those stars are really far away from each other in space, not organized like a solar system.</a:t>
            </a:r>
            <a:endParaRPr sz="1400" b="0" i="0" u="none" strike="noStrike" cap="none">
              <a:solidFill>
                <a:srgbClr val="000000"/>
              </a:solidFill>
              <a:latin typeface="Arial"/>
              <a:ea typeface="Arial"/>
              <a:cs typeface="Arial"/>
              <a:sym typeface="Arial"/>
            </a:endParaRPr>
          </a:p>
        </p:txBody>
      </p:sp>
      <p:sp>
        <p:nvSpPr>
          <p:cNvPr id="587" name="Google Shape;587;g2c0da7f85bf_0_920"/>
          <p:cNvSpPr/>
          <p:nvPr/>
        </p:nvSpPr>
        <p:spPr>
          <a:xfrm flipH="1">
            <a:off x="-3" y="6408741"/>
            <a:ext cx="9144000" cy="457200"/>
          </a:xfrm>
          <a:prstGeom prst="rect">
            <a:avLst/>
          </a:prstGeom>
          <a:gradFill>
            <a:gsLst>
              <a:gs pos="0">
                <a:srgbClr val="000000">
                  <a:alpha val="95294"/>
                </a:srgbClr>
              </a:gs>
              <a:gs pos="34000">
                <a:srgbClr val="000000">
                  <a:alpha val="95294"/>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8" name="Google Shape;588;g2c0da7f85bf_0_920"/>
          <p:cNvSpPr/>
          <p:nvPr/>
        </p:nvSpPr>
        <p:spPr>
          <a:xfrm flipH="1">
            <a:off x="72" y="6408742"/>
            <a:ext cx="6086400" cy="449400"/>
          </a:xfrm>
          <a:prstGeom prst="rect">
            <a:avLst/>
          </a:prstGeom>
          <a:gradFill>
            <a:gsLst>
              <a:gs pos="0">
                <a:srgbClr val="366092">
                  <a:alpha val="58431"/>
                </a:srgbClr>
              </a:gs>
              <a:gs pos="28000">
                <a:srgbClr val="366092">
                  <a:alpha val="58431"/>
                </a:srgbClr>
              </a:gs>
              <a:gs pos="100000">
                <a:srgbClr val="000000">
                  <a:alpha val="69411"/>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9" name="Google Shape;589;g2c0da7f85bf_0_92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0" name="Google Shape;590;g2c0da7f85bf_0_920"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591" name="Google Shape;591;g2c0da7f85bf_0_920"/>
          <p:cNvPicPr preferRelativeResize="0"/>
          <p:nvPr/>
        </p:nvPicPr>
        <p:blipFill>
          <a:blip r:embed="rId5">
            <a:alphaModFix/>
          </a:blip>
          <a:stretch>
            <a:fillRect/>
          </a:stretch>
        </p:blipFill>
        <p:spPr>
          <a:xfrm>
            <a:off x="544000" y="870463"/>
            <a:ext cx="3411376" cy="51170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6"/>
        <p:cNvGrpSpPr/>
        <p:nvPr/>
      </p:nvGrpSpPr>
      <p:grpSpPr>
        <a:xfrm>
          <a:off x="0" y="0"/>
          <a:ext cx="0" cy="0"/>
          <a:chOff x="0" y="0"/>
          <a:chExt cx="0" cy="0"/>
        </a:xfrm>
      </p:grpSpPr>
      <p:sp>
        <p:nvSpPr>
          <p:cNvPr id="597" name="Google Shape;597;g2c0da7f85bf_0_1009"/>
          <p:cNvSpPr/>
          <p:nvPr/>
        </p:nvSpPr>
        <p:spPr>
          <a:xfrm>
            <a:off x="0" y="2"/>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8" name="Google Shape;598;g2c0da7f85bf_0_1009"/>
          <p:cNvSpPr txBox="1"/>
          <p:nvPr/>
        </p:nvSpPr>
        <p:spPr>
          <a:xfrm>
            <a:off x="4222275" y="1159813"/>
            <a:ext cx="4715400" cy="453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Black holes are </a:t>
            </a:r>
            <a:r>
              <a:rPr lang="en-US" sz="3200" b="1">
                <a:solidFill>
                  <a:schemeClr val="dk1"/>
                </a:solidFill>
                <a:latin typeface="Calibri"/>
                <a:ea typeface="Calibri"/>
                <a:cs typeface="Calibri"/>
                <a:sym typeface="Calibri"/>
              </a:rPr>
              <a:t>NOT</a:t>
            </a:r>
            <a:r>
              <a:rPr lang="en-US" sz="3200">
                <a:solidFill>
                  <a:schemeClr val="dk1"/>
                </a:solidFill>
                <a:latin typeface="Calibri"/>
                <a:ea typeface="Calibri"/>
                <a:cs typeface="Calibri"/>
                <a:sym typeface="Calibri"/>
              </a:rPr>
              <a:t> a solar systems. Picture a black hole as a cosmic vacuum cleaner, sucking in everything around it with its super-strong gravity. They're not solar systems because they don't have a star at the center with planets orbiting around it.</a:t>
            </a:r>
            <a:endParaRPr sz="1400" b="0" i="0" u="none" strike="noStrike" cap="none">
              <a:solidFill>
                <a:srgbClr val="000000"/>
              </a:solidFill>
              <a:latin typeface="Arial"/>
              <a:ea typeface="Arial"/>
              <a:cs typeface="Arial"/>
              <a:sym typeface="Arial"/>
            </a:endParaRPr>
          </a:p>
        </p:txBody>
      </p:sp>
      <p:sp>
        <p:nvSpPr>
          <p:cNvPr id="599" name="Google Shape;599;g2c0da7f85bf_0_1009"/>
          <p:cNvSpPr/>
          <p:nvPr/>
        </p:nvSpPr>
        <p:spPr>
          <a:xfrm flipH="1">
            <a:off x="-3" y="6408741"/>
            <a:ext cx="9144000" cy="457200"/>
          </a:xfrm>
          <a:prstGeom prst="rect">
            <a:avLst/>
          </a:prstGeom>
          <a:gradFill>
            <a:gsLst>
              <a:gs pos="0">
                <a:srgbClr val="000000">
                  <a:alpha val="95294"/>
                </a:srgbClr>
              </a:gs>
              <a:gs pos="34000">
                <a:srgbClr val="000000">
                  <a:alpha val="95294"/>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0" name="Google Shape;600;g2c0da7f85bf_0_1009"/>
          <p:cNvSpPr/>
          <p:nvPr/>
        </p:nvSpPr>
        <p:spPr>
          <a:xfrm flipH="1">
            <a:off x="72" y="6408742"/>
            <a:ext cx="6086400" cy="449400"/>
          </a:xfrm>
          <a:prstGeom prst="rect">
            <a:avLst/>
          </a:prstGeom>
          <a:gradFill>
            <a:gsLst>
              <a:gs pos="0">
                <a:srgbClr val="366092">
                  <a:alpha val="58431"/>
                </a:srgbClr>
              </a:gs>
              <a:gs pos="28000">
                <a:srgbClr val="366092">
                  <a:alpha val="58431"/>
                </a:srgbClr>
              </a:gs>
              <a:gs pos="100000">
                <a:srgbClr val="000000">
                  <a:alpha val="69411"/>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1" name="Google Shape;601;g2c0da7f85bf_0_1009"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2" name="Google Shape;602;g2c0da7f85bf_0_1009"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603" name="Google Shape;603;g2c0da7f85bf_0_1009"/>
          <p:cNvPicPr preferRelativeResize="0"/>
          <p:nvPr/>
        </p:nvPicPr>
        <p:blipFill>
          <a:blip r:embed="rId5">
            <a:alphaModFix/>
          </a:blip>
          <a:stretch>
            <a:fillRect/>
          </a:stretch>
        </p:blipFill>
        <p:spPr>
          <a:xfrm>
            <a:off x="349726" y="1833688"/>
            <a:ext cx="3468076" cy="31906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dbff74d4ed_1_392"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23"/>
          <p:cNvPicPr preferRelativeResize="0"/>
          <p:nvPr/>
        </p:nvPicPr>
        <p:blipFill rotWithShape="1">
          <a:blip r:embed="rId3">
            <a:alphaModFix/>
          </a:blip>
          <a:srcRect/>
          <a:stretch/>
        </p:blipFill>
        <p:spPr>
          <a:xfrm>
            <a:off x="200050" y="1703375"/>
            <a:ext cx="4196351" cy="4723900"/>
          </a:xfrm>
          <a:prstGeom prst="rect">
            <a:avLst/>
          </a:prstGeom>
          <a:noFill/>
          <a:ln>
            <a:noFill/>
          </a:ln>
        </p:spPr>
      </p:pic>
      <p:sp>
        <p:nvSpPr>
          <p:cNvPr id="616" name="Google Shape;616;p23"/>
          <p:cNvSpPr txBox="1"/>
          <p:nvPr/>
        </p:nvSpPr>
        <p:spPr>
          <a:xfrm>
            <a:off x="1028700" y="424773"/>
            <a:ext cx="7677300" cy="12006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3600" b="0" i="0" u="none" strike="noStrike" cap="none">
                <a:solidFill>
                  <a:schemeClr val="dk1"/>
                </a:solidFill>
                <a:latin typeface="Calibri"/>
                <a:ea typeface="Calibri"/>
                <a:cs typeface="Calibri"/>
                <a:sym typeface="Calibri"/>
              </a:rPr>
              <a:t>How </a:t>
            </a:r>
            <a:r>
              <a:rPr lang="en-US" sz="3600">
                <a:solidFill>
                  <a:schemeClr val="dk1"/>
                </a:solidFill>
                <a:latin typeface="Calibri"/>
                <a:ea typeface="Calibri"/>
                <a:cs typeface="Calibri"/>
                <a:sym typeface="Calibri"/>
              </a:rPr>
              <a:t>are constellations</a:t>
            </a:r>
            <a:r>
              <a:rPr lang="en-US" sz="3600" b="0" i="0" u="none" strike="noStrike" cap="none">
                <a:solidFill>
                  <a:schemeClr val="dk1"/>
                </a:solidFill>
                <a:latin typeface="Calibri"/>
                <a:ea typeface="Calibri"/>
                <a:cs typeface="Calibri"/>
                <a:sym typeface="Calibri"/>
              </a:rPr>
              <a:t> different from a </a:t>
            </a:r>
            <a:r>
              <a:rPr lang="en-US" sz="3600">
                <a:solidFill>
                  <a:schemeClr val="dk1"/>
                </a:solidFill>
                <a:latin typeface="Calibri"/>
                <a:ea typeface="Calibri"/>
                <a:cs typeface="Calibri"/>
                <a:sym typeface="Calibri"/>
              </a:rPr>
              <a:t>solar system</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617" name="Google Shape;617;p2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18" name="Google Shape;618;p23"/>
          <p:cNvPicPr preferRelativeResize="0"/>
          <p:nvPr/>
        </p:nvPicPr>
        <p:blipFill rotWithShape="1">
          <a:blip r:embed="rId3">
            <a:alphaModFix/>
          </a:blip>
          <a:srcRect/>
          <a:stretch/>
        </p:blipFill>
        <p:spPr>
          <a:xfrm>
            <a:off x="4702875" y="1703375"/>
            <a:ext cx="4196351" cy="4723900"/>
          </a:xfrm>
          <a:prstGeom prst="rect">
            <a:avLst/>
          </a:prstGeom>
          <a:noFill/>
          <a:ln>
            <a:noFill/>
          </a:ln>
        </p:spPr>
      </p:pic>
      <p:pic>
        <p:nvPicPr>
          <p:cNvPr id="619" name="Google Shape;619;p23"/>
          <p:cNvPicPr preferRelativeResize="0"/>
          <p:nvPr/>
        </p:nvPicPr>
        <p:blipFill>
          <a:blip r:embed="rId5">
            <a:alphaModFix/>
          </a:blip>
          <a:stretch>
            <a:fillRect/>
          </a:stretch>
        </p:blipFill>
        <p:spPr>
          <a:xfrm>
            <a:off x="1005300" y="2125922"/>
            <a:ext cx="2585850" cy="3878799"/>
          </a:xfrm>
          <a:prstGeom prst="rect">
            <a:avLst/>
          </a:prstGeom>
          <a:noFill/>
          <a:ln>
            <a:noFill/>
          </a:ln>
        </p:spPr>
      </p:pic>
      <p:pic>
        <p:nvPicPr>
          <p:cNvPr id="620" name="Google Shape;620;p23"/>
          <p:cNvPicPr preferRelativeResize="0"/>
          <p:nvPr/>
        </p:nvPicPr>
        <p:blipFill>
          <a:blip r:embed="rId6">
            <a:alphaModFix/>
          </a:blip>
          <a:stretch>
            <a:fillRect/>
          </a:stretch>
        </p:blipFill>
        <p:spPr>
          <a:xfrm>
            <a:off x="4880075" y="2984775"/>
            <a:ext cx="3841950" cy="2161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2c0da7f85bf_0_1026"/>
          <p:cNvSpPr txBox="1"/>
          <p:nvPr/>
        </p:nvSpPr>
        <p:spPr>
          <a:xfrm>
            <a:off x="1028700" y="424772"/>
            <a:ext cx="7677300" cy="1200600"/>
          </a:xfrm>
          <a:prstGeom prst="rect">
            <a:avLst/>
          </a:prstGeom>
          <a:noFill/>
          <a:ln>
            <a:noFill/>
          </a:ln>
        </p:spPr>
        <p:txBody>
          <a:bodyPr spcFirstLastPara="1" wrap="square" lIns="91400" tIns="45700" rIns="91400" bIns="45700" anchor="t" anchorCtr="0">
            <a:spAutoFit/>
          </a:bodyPr>
          <a:lstStyle/>
          <a:p>
            <a:pPr marL="0" lvl="0" indent="0" algn="ctr" rtl="0">
              <a:spcBef>
                <a:spcPts val="0"/>
              </a:spcBef>
              <a:spcAft>
                <a:spcPts val="0"/>
              </a:spcAft>
              <a:buClr>
                <a:schemeClr val="dk1"/>
              </a:buClr>
              <a:buSzPts val="1500"/>
              <a:buFont typeface="Arial"/>
              <a:buNone/>
            </a:pPr>
            <a:r>
              <a:rPr lang="en-US" sz="3600">
                <a:solidFill>
                  <a:schemeClr val="dk1"/>
                </a:solidFill>
                <a:latin typeface="Calibri"/>
                <a:ea typeface="Calibri"/>
                <a:cs typeface="Calibri"/>
                <a:sym typeface="Calibri"/>
              </a:rPr>
              <a:t>How are constellations different from a solar system?</a:t>
            </a:r>
            <a:endParaRPr sz="3600">
              <a:solidFill>
                <a:schemeClr val="dk1"/>
              </a:solidFill>
              <a:latin typeface="Calibri"/>
              <a:ea typeface="Calibri"/>
              <a:cs typeface="Calibri"/>
              <a:sym typeface="Calibri"/>
            </a:endParaRPr>
          </a:p>
        </p:txBody>
      </p:sp>
      <p:sp>
        <p:nvSpPr>
          <p:cNvPr id="627" name="Google Shape;627;g2c0da7f85bf_0_102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8" name="Google Shape;628;g2c0da7f85bf_0_1026"/>
          <p:cNvPicPr preferRelativeResize="0"/>
          <p:nvPr/>
        </p:nvPicPr>
        <p:blipFill rotWithShape="1">
          <a:blip r:embed="rId4">
            <a:alphaModFix/>
          </a:blip>
          <a:srcRect/>
          <a:stretch/>
        </p:blipFill>
        <p:spPr>
          <a:xfrm>
            <a:off x="1825639" y="1703371"/>
            <a:ext cx="2844124" cy="2315799"/>
          </a:xfrm>
          <a:prstGeom prst="rect">
            <a:avLst/>
          </a:prstGeom>
          <a:noFill/>
          <a:ln>
            <a:noFill/>
          </a:ln>
        </p:spPr>
      </p:pic>
      <p:pic>
        <p:nvPicPr>
          <p:cNvPr id="629" name="Google Shape;629;g2c0da7f85bf_0_1026"/>
          <p:cNvPicPr preferRelativeResize="0"/>
          <p:nvPr/>
        </p:nvPicPr>
        <p:blipFill rotWithShape="1">
          <a:blip r:embed="rId4">
            <a:alphaModFix/>
          </a:blip>
          <a:srcRect/>
          <a:stretch/>
        </p:blipFill>
        <p:spPr>
          <a:xfrm>
            <a:off x="4877480" y="1703371"/>
            <a:ext cx="2844124" cy="2315799"/>
          </a:xfrm>
          <a:prstGeom prst="rect">
            <a:avLst/>
          </a:prstGeom>
          <a:noFill/>
          <a:ln>
            <a:noFill/>
          </a:ln>
        </p:spPr>
      </p:pic>
      <p:sp>
        <p:nvSpPr>
          <p:cNvPr id="630" name="Google Shape;630;g2c0da7f85bf_0_1026"/>
          <p:cNvSpPr txBox="1"/>
          <p:nvPr/>
        </p:nvSpPr>
        <p:spPr>
          <a:xfrm>
            <a:off x="0" y="4437533"/>
            <a:ext cx="9144000" cy="2226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400"/>
              <a:buFont typeface="Arial"/>
              <a:buNone/>
            </a:pPr>
            <a:r>
              <a:rPr lang="en-US" sz="3000">
                <a:solidFill>
                  <a:srgbClr val="FF0000"/>
                </a:solidFill>
                <a:latin typeface="Calibri"/>
                <a:ea typeface="Calibri"/>
                <a:cs typeface="Calibri"/>
                <a:sym typeface="Calibri"/>
              </a:rPr>
              <a:t>Constellations are patterns of stars that people have imagined to look like animals or other things. But those stars are really far away from each other in space, not organized like a solar system.</a:t>
            </a:r>
            <a:endParaRPr sz="6100" b="0" i="0" u="none" strike="noStrike" cap="none">
              <a:solidFill>
                <a:srgbClr val="FF0000"/>
              </a:solidFill>
              <a:latin typeface="Calibri"/>
              <a:ea typeface="Calibri"/>
              <a:cs typeface="Calibri"/>
              <a:sym typeface="Calibri"/>
            </a:endParaRPr>
          </a:p>
        </p:txBody>
      </p:sp>
      <p:pic>
        <p:nvPicPr>
          <p:cNvPr id="631" name="Google Shape;631;g2c0da7f85bf_0_1026"/>
          <p:cNvPicPr preferRelativeResize="0"/>
          <p:nvPr/>
        </p:nvPicPr>
        <p:blipFill>
          <a:blip r:embed="rId5">
            <a:alphaModFix/>
          </a:blip>
          <a:stretch>
            <a:fillRect/>
          </a:stretch>
        </p:blipFill>
        <p:spPr>
          <a:xfrm>
            <a:off x="2668488" y="1992423"/>
            <a:ext cx="1158450" cy="1737699"/>
          </a:xfrm>
          <a:prstGeom prst="rect">
            <a:avLst/>
          </a:prstGeom>
          <a:noFill/>
          <a:ln>
            <a:noFill/>
          </a:ln>
        </p:spPr>
      </p:pic>
      <p:pic>
        <p:nvPicPr>
          <p:cNvPr id="632" name="Google Shape;632;g2c0da7f85bf_0_1026"/>
          <p:cNvPicPr preferRelativeResize="0"/>
          <p:nvPr/>
        </p:nvPicPr>
        <p:blipFill>
          <a:blip r:embed="rId6">
            <a:alphaModFix/>
          </a:blip>
          <a:stretch>
            <a:fillRect/>
          </a:stretch>
        </p:blipFill>
        <p:spPr>
          <a:xfrm>
            <a:off x="5298025" y="2297925"/>
            <a:ext cx="2003019" cy="1126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i="0" u="none" strike="noStrike" cap="none">
                <a:solidFill>
                  <a:srgbClr val="FF0000"/>
                </a:solidFill>
                <a:latin typeface="Poppins"/>
                <a:ea typeface="Poppins"/>
                <a:cs typeface="Poppins"/>
                <a:sym typeface="Poppins"/>
              </a:rPr>
              <a:t>Remember!!!</a:t>
            </a:r>
            <a:endParaRPr sz="1400" i="0" u="none" strike="noStrike" cap="none">
              <a:solidFill>
                <a:srgbClr val="000000"/>
              </a:solidFill>
              <a:latin typeface="Poppins"/>
              <a:ea typeface="Poppins"/>
              <a:cs typeface="Poppins"/>
              <a:sym typeface="Poppins"/>
            </a:endParaRPr>
          </a:p>
        </p:txBody>
      </p:sp>
      <p:sp>
        <p:nvSpPr>
          <p:cNvPr id="639" name="Google Shape;639;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4"/>
        <p:cNvGrpSpPr/>
        <p:nvPr/>
      </p:nvGrpSpPr>
      <p:grpSpPr>
        <a:xfrm>
          <a:off x="0" y="0"/>
          <a:ext cx="0" cy="0"/>
          <a:chOff x="0" y="0"/>
          <a:chExt cx="0" cy="0"/>
        </a:xfrm>
      </p:grpSpPr>
      <p:pic>
        <p:nvPicPr>
          <p:cNvPr id="645" name="Google Shape;645;g2c0da7f85bf_0_1115"/>
          <p:cNvPicPr preferRelativeResize="0"/>
          <p:nvPr/>
        </p:nvPicPr>
        <p:blipFill>
          <a:blip r:embed="rId3">
            <a:alphaModFix/>
          </a:blip>
          <a:stretch>
            <a:fillRect/>
          </a:stretch>
        </p:blipFill>
        <p:spPr>
          <a:xfrm>
            <a:off x="0" y="0"/>
            <a:ext cx="9144000" cy="6858000"/>
          </a:xfrm>
          <a:prstGeom prst="rect">
            <a:avLst/>
          </a:prstGeom>
          <a:noFill/>
          <a:ln>
            <a:noFill/>
          </a:ln>
        </p:spPr>
      </p:pic>
      <p:sp>
        <p:nvSpPr>
          <p:cNvPr id="646" name="Google Shape;646;g2c0da7f85bf_0_1115"/>
          <p:cNvSpPr/>
          <p:nvPr/>
        </p:nvSpPr>
        <p:spPr>
          <a:xfrm>
            <a:off x="0" y="5152675"/>
            <a:ext cx="9144000" cy="1045200"/>
          </a:xfrm>
          <a:prstGeom prst="rect">
            <a:avLst/>
          </a:prstGeom>
          <a:solidFill>
            <a:schemeClr val="lt1">
              <a:alpha val="9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7" name="Google Shape;647;g2c0da7f85bf_0_1115"/>
          <p:cNvSpPr txBox="1">
            <a:spLocks noGrp="1"/>
          </p:cNvSpPr>
          <p:nvPr>
            <p:ph type="ctrTitle"/>
          </p:nvPr>
        </p:nvSpPr>
        <p:spPr>
          <a:xfrm>
            <a:off x="281700" y="5315975"/>
            <a:ext cx="8862300" cy="744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400"/>
              <a:buNone/>
            </a:pPr>
            <a:r>
              <a:rPr lang="en-US" sz="3200" b="1" u="sng">
                <a:solidFill>
                  <a:srgbClr val="262626"/>
                </a:solidFill>
              </a:rPr>
              <a:t>Solar System:</a:t>
            </a:r>
            <a:r>
              <a:rPr lang="en-US" sz="3200" b="1">
                <a:solidFill>
                  <a:srgbClr val="262626"/>
                </a:solidFill>
              </a:rPr>
              <a:t> </a:t>
            </a:r>
            <a:r>
              <a:rPr lang="en-US" sz="3200">
                <a:solidFill>
                  <a:srgbClr val="0D0D0D"/>
                </a:solidFill>
              </a:rPr>
              <a:t>a collection of planets, moons, and other celestial bodies that move around a star</a:t>
            </a:r>
            <a:endParaRPr sz="3200" b="1">
              <a:solidFill>
                <a:srgbClr val="262626"/>
              </a:solidFill>
            </a:endParaRPr>
          </a:p>
        </p:txBody>
      </p:sp>
      <p:sp>
        <p:nvSpPr>
          <p:cNvPr id="648" name="Google Shape;648;g2c0da7f85bf_0_1115" descr="Rewind"/>
          <p:cNvSpPr/>
          <p:nvPr/>
        </p:nvSpPr>
        <p:spPr>
          <a:xfrm>
            <a:off x="-4" y="128328"/>
            <a:ext cx="1335600" cy="923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3"/>
        <p:cNvGrpSpPr/>
        <p:nvPr/>
      </p:nvGrpSpPr>
      <p:grpSpPr>
        <a:xfrm>
          <a:off x="0" y="0"/>
          <a:ext cx="0" cy="0"/>
          <a:chOff x="0" y="0"/>
          <a:chExt cx="0" cy="0"/>
        </a:xfrm>
      </p:grpSpPr>
      <p:sp>
        <p:nvSpPr>
          <p:cNvPr id="654" name="Google Shape;654;p44"/>
          <p:cNvSpPr/>
          <p:nvPr/>
        </p:nvSpPr>
        <p:spPr>
          <a:xfrm>
            <a:off x="482600" y="688901"/>
            <a:ext cx="8178784" cy="5480112"/>
          </a:xfrm>
          <a:prstGeom prst="rect">
            <a:avLst/>
          </a:prstGeom>
          <a:noFill/>
          <a:ln w="3175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655" name="Google Shape;655;p44"/>
          <p:cNvCxnSpPr/>
          <p:nvPr/>
        </p:nvCxnSpPr>
        <p:spPr>
          <a:xfrm>
            <a:off x="4586118" y="688900"/>
            <a:ext cx="0" cy="1667024"/>
          </a:xfrm>
          <a:prstGeom prst="straightConnector1">
            <a:avLst/>
          </a:prstGeom>
          <a:noFill/>
          <a:ln w="31750" cap="flat" cmpd="sng">
            <a:solidFill>
              <a:srgbClr val="FF932B"/>
            </a:solidFill>
            <a:prstDash val="solid"/>
            <a:round/>
            <a:headEnd type="none" w="sm" len="sm"/>
            <a:tailEnd type="none" w="sm" len="sm"/>
          </a:ln>
        </p:spPr>
      </p:cxnSp>
      <p:cxnSp>
        <p:nvCxnSpPr>
          <p:cNvPr id="656" name="Google Shape;656;p44"/>
          <p:cNvCxnSpPr>
            <a:stCxn id="657" idx="4"/>
            <a:endCxn id="654" idx="2"/>
          </p:cNvCxnSpPr>
          <p:nvPr/>
        </p:nvCxnSpPr>
        <p:spPr>
          <a:xfrm>
            <a:off x="4550809" y="4479781"/>
            <a:ext cx="21183" cy="1689232"/>
          </a:xfrm>
          <a:prstGeom prst="straightConnector1">
            <a:avLst/>
          </a:prstGeom>
          <a:noFill/>
          <a:ln w="31750" cap="flat" cmpd="sng">
            <a:solidFill>
              <a:srgbClr val="FF932B"/>
            </a:solidFill>
            <a:prstDash val="solid"/>
            <a:round/>
            <a:headEnd type="none" w="sm" len="sm"/>
            <a:tailEnd type="none" w="sm" len="sm"/>
          </a:ln>
        </p:spPr>
      </p:cxnSp>
      <p:cxnSp>
        <p:nvCxnSpPr>
          <p:cNvPr id="658" name="Google Shape;658;p44"/>
          <p:cNvCxnSpPr/>
          <p:nvPr/>
        </p:nvCxnSpPr>
        <p:spPr>
          <a:xfrm>
            <a:off x="482600" y="3416490"/>
            <a:ext cx="2388509" cy="0"/>
          </a:xfrm>
          <a:prstGeom prst="straightConnector1">
            <a:avLst/>
          </a:prstGeom>
          <a:noFill/>
          <a:ln w="31750" cap="flat" cmpd="sng">
            <a:solidFill>
              <a:srgbClr val="FF932B"/>
            </a:solidFill>
            <a:prstDash val="solid"/>
            <a:round/>
            <a:headEnd type="none" w="sm" len="sm"/>
            <a:tailEnd type="none" w="sm" len="sm"/>
          </a:ln>
        </p:spPr>
      </p:cxnSp>
      <p:cxnSp>
        <p:nvCxnSpPr>
          <p:cNvPr id="659" name="Google Shape;659;p44"/>
          <p:cNvCxnSpPr/>
          <p:nvPr/>
        </p:nvCxnSpPr>
        <p:spPr>
          <a:xfrm>
            <a:off x="6232761" y="3380582"/>
            <a:ext cx="2428638" cy="0"/>
          </a:xfrm>
          <a:prstGeom prst="straightConnector1">
            <a:avLst/>
          </a:prstGeom>
          <a:noFill/>
          <a:ln w="31750" cap="flat" cmpd="sng">
            <a:solidFill>
              <a:srgbClr val="FF932B"/>
            </a:solidFill>
            <a:prstDash val="solid"/>
            <a:round/>
            <a:headEnd type="none" w="sm" len="sm"/>
            <a:tailEnd type="none" w="sm" len="sm"/>
          </a:ln>
        </p:spPr>
      </p:cxnSp>
      <p:sp>
        <p:nvSpPr>
          <p:cNvPr id="657" name="Google Shape;657;p44"/>
          <p:cNvSpPr/>
          <p:nvPr/>
        </p:nvSpPr>
        <p:spPr>
          <a:xfrm>
            <a:off x="2869851" y="2353503"/>
            <a:ext cx="3361915" cy="2126278"/>
          </a:xfrm>
          <a:prstGeom prst="ellipse">
            <a:avLst/>
          </a:prstGeom>
          <a:solidFill>
            <a:schemeClr val="bg1"/>
          </a:solidFill>
          <a:ln w="3175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666" name="Google Shape;666;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667" name="Google Shape;667;p45"/>
          <p:cNvCxnSpPr>
            <a:stCxn id="668" idx="4"/>
            <a:endCxn id="665"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669" name="Google Shape;669;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670" name="Google Shape;670;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668" name="Google Shape;668;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1" name="Google Shape;671;p45"/>
          <p:cNvSpPr txBox="1"/>
          <p:nvPr/>
        </p:nvSpPr>
        <p:spPr>
          <a:xfrm>
            <a:off x="2990051" y="3247763"/>
            <a:ext cx="3164100" cy="5799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3167" b="1">
                <a:latin typeface="Poppins"/>
                <a:ea typeface="Poppins"/>
                <a:cs typeface="Poppins"/>
                <a:sym typeface="Poppins"/>
              </a:rPr>
              <a:t>Solar System</a:t>
            </a:r>
            <a:endParaRPr sz="967" b="0" i="0" u="none" strike="noStrike" cap="none">
              <a:solidFill>
                <a:srgbClr val="000000"/>
              </a:solidFill>
              <a:latin typeface="Arial"/>
              <a:ea typeface="Arial"/>
              <a:cs typeface="Arial"/>
              <a:sym typeface="Arial"/>
            </a:endParaRPr>
          </a:p>
        </p:txBody>
      </p:sp>
      <p:sp>
        <p:nvSpPr>
          <p:cNvPr id="672" name="Google Shape;672;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73" name="Google Shape;673;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74" name="Google Shape;674;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75" name="Google Shape;675;p45"/>
          <p:cNvSpPr txBox="1"/>
          <p:nvPr/>
        </p:nvSpPr>
        <p:spPr>
          <a:xfrm>
            <a:off x="4606839" y="5306102"/>
            <a:ext cx="40383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b="0" i="1" u="none" strike="noStrike" cap="none">
                <a:solidFill>
                  <a:srgbClr val="000000"/>
                </a:solidFill>
                <a:latin typeface="Calibri"/>
                <a:ea typeface="Calibri"/>
                <a:cs typeface="Calibri"/>
                <a:sym typeface="Calibri"/>
              </a:rPr>
              <a:t>How do</a:t>
            </a:r>
            <a:r>
              <a:rPr lang="en-US" sz="1800" i="1">
                <a:latin typeface="Calibri"/>
                <a:ea typeface="Calibri"/>
                <a:cs typeface="Calibri"/>
                <a:sym typeface="Calibri"/>
              </a:rPr>
              <a:t> solar systems </a:t>
            </a:r>
            <a:r>
              <a:rPr lang="en-US" sz="1800" b="0" i="1" u="none" strike="noStrike" cap="none">
                <a:solidFill>
                  <a:srgbClr val="000000"/>
                </a:solidFill>
                <a:latin typeface="Calibri"/>
                <a:ea typeface="Calibri"/>
                <a:cs typeface="Calibri"/>
                <a:sym typeface="Calibri"/>
              </a:rPr>
              <a:t>impact my life?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c0da7f85bf_0_1130"/>
          <p:cNvSpPr txBox="1"/>
          <p:nvPr/>
        </p:nvSpPr>
        <p:spPr>
          <a:xfrm>
            <a:off x="634952" y="814443"/>
            <a:ext cx="7874100" cy="10158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chemeClr val="dk1"/>
                </a:solidFill>
                <a:latin typeface="Calibri"/>
                <a:ea typeface="Calibri"/>
                <a:cs typeface="Calibri"/>
                <a:sym typeface="Calibri"/>
              </a:rPr>
              <a:t>Directions:</a:t>
            </a:r>
            <a:r>
              <a:rPr lang="en-US" sz="3000" b="1" i="0" u="none" strike="noStrike" cap="none">
                <a:solidFill>
                  <a:schemeClr val="dk1"/>
                </a:solidFill>
                <a:latin typeface="Calibri"/>
                <a:ea typeface="Calibri"/>
                <a:cs typeface="Calibri"/>
                <a:sym typeface="Calibri"/>
              </a:rPr>
              <a:t> </a:t>
            </a:r>
            <a:r>
              <a:rPr lang="en-US" sz="3000" b="0" i="0" u="none" strike="noStrike" cap="none">
                <a:solidFill>
                  <a:schemeClr val="dk1"/>
                </a:solidFill>
                <a:latin typeface="Calibri"/>
                <a:ea typeface="Calibri"/>
                <a:cs typeface="Calibri"/>
                <a:sym typeface="Calibri"/>
              </a:rPr>
              <a:t>Choose the correct </a:t>
            </a:r>
            <a:r>
              <a:rPr lang="en-US" sz="3000" b="0" i="1" u="none" strike="noStrike" cap="none">
                <a:solidFill>
                  <a:schemeClr val="dk1"/>
                </a:solidFill>
                <a:latin typeface="Calibri"/>
                <a:ea typeface="Calibri"/>
                <a:cs typeface="Calibri"/>
                <a:sym typeface="Calibri"/>
              </a:rPr>
              <a:t>picture</a:t>
            </a:r>
            <a:r>
              <a:rPr lang="en-US" sz="3000" b="0" i="0" u="none" strike="noStrike" cap="none">
                <a:solidFill>
                  <a:schemeClr val="dk1"/>
                </a:solidFill>
                <a:latin typeface="Calibri"/>
                <a:ea typeface="Calibri"/>
                <a:cs typeface="Calibri"/>
                <a:sym typeface="Calibri"/>
              </a:rPr>
              <a:t> of </a:t>
            </a:r>
            <a:r>
              <a:rPr lang="en-US" sz="3000">
                <a:solidFill>
                  <a:schemeClr val="dk1"/>
                </a:solidFill>
                <a:latin typeface="Calibri"/>
                <a:ea typeface="Calibri"/>
                <a:cs typeface="Calibri"/>
                <a:sym typeface="Calibri"/>
              </a:rPr>
              <a:t>a </a:t>
            </a:r>
            <a:r>
              <a:rPr lang="en-US" sz="3000" b="1">
                <a:solidFill>
                  <a:schemeClr val="dk1"/>
                </a:solidFill>
                <a:latin typeface="Calibri"/>
                <a:ea typeface="Calibri"/>
                <a:cs typeface="Calibri"/>
                <a:sym typeface="Calibri"/>
              </a:rPr>
              <a:t>solar system</a:t>
            </a:r>
            <a:r>
              <a:rPr lang="en-US" sz="3000" b="1" i="0" u="none" strike="noStrike" cap="none">
                <a:solidFill>
                  <a:schemeClr val="dk1"/>
                </a:solidFill>
                <a:latin typeface="Calibri"/>
                <a:ea typeface="Calibri"/>
                <a:cs typeface="Calibri"/>
                <a:sym typeface="Calibri"/>
              </a:rPr>
              <a:t>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82" name="Google Shape;682;g2c0da7f85bf_0_1130"/>
          <p:cNvSpPr txBox="1"/>
          <p:nvPr/>
        </p:nvSpPr>
        <p:spPr>
          <a:xfrm>
            <a:off x="393331" y="1916825"/>
            <a:ext cx="492300" cy="6465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3" name="Google Shape;683;g2c0da7f85bf_0_1130"/>
          <p:cNvSpPr txBox="1"/>
          <p:nvPr/>
        </p:nvSpPr>
        <p:spPr>
          <a:xfrm>
            <a:off x="5011271" y="1904749"/>
            <a:ext cx="492300" cy="6465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4" name="Google Shape;684;g2c0da7f85bf_0_1130"/>
          <p:cNvSpPr txBox="1"/>
          <p:nvPr/>
        </p:nvSpPr>
        <p:spPr>
          <a:xfrm>
            <a:off x="380507" y="3983805"/>
            <a:ext cx="518100" cy="6465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5" name="Google Shape;685;g2c0da7f85bf_0_1130"/>
          <p:cNvSpPr txBox="1"/>
          <p:nvPr/>
        </p:nvSpPr>
        <p:spPr>
          <a:xfrm>
            <a:off x="4998447" y="3954677"/>
            <a:ext cx="518100" cy="6465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6" name="Google Shape;686;g2c0da7f85bf_0_1130"/>
          <p:cNvSpPr/>
          <p:nvPr/>
        </p:nvSpPr>
        <p:spPr>
          <a:xfrm>
            <a:off x="157029" y="191665"/>
            <a:ext cx="326100" cy="333900"/>
          </a:xfrm>
          <a:prstGeom prst="rect">
            <a:avLst/>
          </a:prstGeom>
          <a:noFill/>
          <a:ln w="25400" cap="flat" cmpd="sng">
            <a:solidFill>
              <a:srgbClr val="FF932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cxnSp>
        <p:nvCxnSpPr>
          <p:cNvPr id="687" name="Google Shape;687;g2c0da7f85bf_0_1130"/>
          <p:cNvCxnSpPr/>
          <p:nvPr/>
        </p:nvCxnSpPr>
        <p:spPr>
          <a:xfrm>
            <a:off x="320592" y="191665"/>
            <a:ext cx="0" cy="1017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c0da7f85bf_0_1130"/>
          <p:cNvCxnSpPr>
            <a:stCxn id="689" idx="4"/>
            <a:endCxn id="686" idx="2"/>
          </p:cNvCxnSpPr>
          <p:nvPr/>
        </p:nvCxnSpPr>
        <p:spPr>
          <a:xfrm>
            <a:off x="319233" y="422720"/>
            <a:ext cx="900" cy="1029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c0da7f85bf_0_1130"/>
          <p:cNvCxnSpPr/>
          <p:nvPr/>
        </p:nvCxnSpPr>
        <p:spPr>
          <a:xfrm>
            <a:off x="157029" y="357907"/>
            <a:ext cx="951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c0da7f85bf_0_1130"/>
          <p:cNvCxnSpPr/>
          <p:nvPr/>
        </p:nvCxnSpPr>
        <p:spPr>
          <a:xfrm>
            <a:off x="386225" y="355719"/>
            <a:ext cx="969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c0da7f85bf_0_1130"/>
          <p:cNvSpPr/>
          <p:nvPr/>
        </p:nvSpPr>
        <p:spPr>
          <a:xfrm>
            <a:off x="252183" y="293120"/>
            <a:ext cx="134100" cy="1296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pic>
        <p:nvPicPr>
          <p:cNvPr id="692" name="Google Shape;692;g2c0da7f85bf_0_1130"/>
          <p:cNvPicPr preferRelativeResize="0"/>
          <p:nvPr/>
        </p:nvPicPr>
        <p:blipFill>
          <a:blip r:embed="rId3">
            <a:alphaModFix/>
          </a:blip>
          <a:stretch>
            <a:fillRect/>
          </a:stretch>
        </p:blipFill>
        <p:spPr>
          <a:xfrm>
            <a:off x="1051007" y="3811443"/>
            <a:ext cx="3795039" cy="2134709"/>
          </a:xfrm>
          <a:prstGeom prst="rect">
            <a:avLst/>
          </a:prstGeom>
          <a:noFill/>
          <a:ln>
            <a:noFill/>
          </a:ln>
        </p:spPr>
      </p:pic>
      <p:pic>
        <p:nvPicPr>
          <p:cNvPr id="693" name="Google Shape;693;g2c0da7f85bf_0_1130"/>
          <p:cNvPicPr preferRelativeResize="0"/>
          <p:nvPr/>
        </p:nvPicPr>
        <p:blipFill>
          <a:blip r:embed="rId4">
            <a:alphaModFix/>
          </a:blip>
          <a:stretch>
            <a:fillRect/>
          </a:stretch>
        </p:blipFill>
        <p:spPr>
          <a:xfrm>
            <a:off x="5668947" y="1982643"/>
            <a:ext cx="2733675" cy="1676400"/>
          </a:xfrm>
          <a:prstGeom prst="rect">
            <a:avLst/>
          </a:prstGeom>
          <a:noFill/>
          <a:ln>
            <a:noFill/>
          </a:ln>
        </p:spPr>
      </p:pic>
      <p:pic>
        <p:nvPicPr>
          <p:cNvPr id="694" name="Google Shape;694;g2c0da7f85bf_0_1130"/>
          <p:cNvPicPr preferRelativeResize="0"/>
          <p:nvPr/>
        </p:nvPicPr>
        <p:blipFill>
          <a:blip r:embed="rId5">
            <a:alphaModFix/>
          </a:blip>
          <a:stretch>
            <a:fillRect/>
          </a:stretch>
        </p:blipFill>
        <p:spPr>
          <a:xfrm>
            <a:off x="5668947" y="3811443"/>
            <a:ext cx="2695575" cy="1695450"/>
          </a:xfrm>
          <a:prstGeom prst="rect">
            <a:avLst/>
          </a:prstGeom>
          <a:noFill/>
          <a:ln>
            <a:noFill/>
          </a:ln>
        </p:spPr>
      </p:pic>
      <p:pic>
        <p:nvPicPr>
          <p:cNvPr id="695" name="Google Shape;695;g2c0da7f85bf_0_1130"/>
          <p:cNvPicPr preferRelativeResize="0"/>
          <p:nvPr/>
        </p:nvPicPr>
        <p:blipFill>
          <a:blip r:embed="rId6">
            <a:alphaModFix/>
          </a:blip>
          <a:stretch>
            <a:fillRect/>
          </a:stretch>
        </p:blipFill>
        <p:spPr>
          <a:xfrm>
            <a:off x="1207125" y="1941412"/>
            <a:ext cx="1598750" cy="15987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2c0da7f85bf_0_1228"/>
          <p:cNvSpPr txBox="1"/>
          <p:nvPr/>
        </p:nvSpPr>
        <p:spPr>
          <a:xfrm>
            <a:off x="634952" y="814443"/>
            <a:ext cx="7874100" cy="10158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chemeClr val="dk1"/>
                </a:solidFill>
                <a:latin typeface="Calibri"/>
                <a:ea typeface="Calibri"/>
                <a:cs typeface="Calibri"/>
                <a:sym typeface="Calibri"/>
              </a:rPr>
              <a:t>Directions:</a:t>
            </a:r>
            <a:r>
              <a:rPr lang="en-US" sz="3000" b="1" i="0" u="none" strike="noStrike" cap="none">
                <a:solidFill>
                  <a:schemeClr val="dk1"/>
                </a:solidFill>
                <a:latin typeface="Calibri"/>
                <a:ea typeface="Calibri"/>
                <a:cs typeface="Calibri"/>
                <a:sym typeface="Calibri"/>
              </a:rPr>
              <a:t> </a:t>
            </a:r>
            <a:r>
              <a:rPr lang="en-US" sz="3000" b="0" i="0" u="none" strike="noStrike" cap="none">
                <a:solidFill>
                  <a:schemeClr val="dk1"/>
                </a:solidFill>
                <a:latin typeface="Calibri"/>
                <a:ea typeface="Calibri"/>
                <a:cs typeface="Calibri"/>
                <a:sym typeface="Calibri"/>
              </a:rPr>
              <a:t>Choose the correct </a:t>
            </a:r>
            <a:r>
              <a:rPr lang="en-US" sz="3000" b="0" i="1" u="none" strike="noStrike" cap="none">
                <a:solidFill>
                  <a:schemeClr val="dk1"/>
                </a:solidFill>
                <a:latin typeface="Calibri"/>
                <a:ea typeface="Calibri"/>
                <a:cs typeface="Calibri"/>
                <a:sym typeface="Calibri"/>
              </a:rPr>
              <a:t>picture</a:t>
            </a:r>
            <a:r>
              <a:rPr lang="en-US" sz="3000" b="0" i="0" u="none" strike="noStrike" cap="none">
                <a:solidFill>
                  <a:schemeClr val="dk1"/>
                </a:solidFill>
                <a:latin typeface="Calibri"/>
                <a:ea typeface="Calibri"/>
                <a:cs typeface="Calibri"/>
                <a:sym typeface="Calibri"/>
              </a:rPr>
              <a:t> of </a:t>
            </a:r>
            <a:r>
              <a:rPr lang="en-US" sz="3000">
                <a:solidFill>
                  <a:schemeClr val="dk1"/>
                </a:solidFill>
                <a:latin typeface="Calibri"/>
                <a:ea typeface="Calibri"/>
                <a:cs typeface="Calibri"/>
                <a:sym typeface="Calibri"/>
              </a:rPr>
              <a:t>a </a:t>
            </a:r>
            <a:r>
              <a:rPr lang="en-US" sz="3000" b="1">
                <a:solidFill>
                  <a:schemeClr val="dk1"/>
                </a:solidFill>
                <a:latin typeface="Calibri"/>
                <a:ea typeface="Calibri"/>
                <a:cs typeface="Calibri"/>
                <a:sym typeface="Calibri"/>
              </a:rPr>
              <a:t>solar system</a:t>
            </a:r>
            <a:r>
              <a:rPr lang="en-US" sz="3000" b="1" i="0" u="none" strike="noStrike" cap="none">
                <a:solidFill>
                  <a:schemeClr val="dk1"/>
                </a:solidFill>
                <a:latin typeface="Calibri"/>
                <a:ea typeface="Calibri"/>
                <a:cs typeface="Calibri"/>
                <a:sym typeface="Calibri"/>
              </a:rPr>
              <a:t>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702" name="Google Shape;702;g2c0da7f85bf_0_1228"/>
          <p:cNvSpPr txBox="1"/>
          <p:nvPr/>
        </p:nvSpPr>
        <p:spPr>
          <a:xfrm>
            <a:off x="393331" y="1916825"/>
            <a:ext cx="492300" cy="6465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3" name="Google Shape;703;g2c0da7f85bf_0_1228"/>
          <p:cNvSpPr txBox="1"/>
          <p:nvPr/>
        </p:nvSpPr>
        <p:spPr>
          <a:xfrm>
            <a:off x="5011271" y="1904749"/>
            <a:ext cx="492300" cy="6465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4" name="Google Shape;704;g2c0da7f85bf_0_1228"/>
          <p:cNvSpPr txBox="1"/>
          <p:nvPr/>
        </p:nvSpPr>
        <p:spPr>
          <a:xfrm>
            <a:off x="380507" y="3983805"/>
            <a:ext cx="518100" cy="6465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5" name="Google Shape;705;g2c0da7f85bf_0_1228"/>
          <p:cNvSpPr txBox="1"/>
          <p:nvPr/>
        </p:nvSpPr>
        <p:spPr>
          <a:xfrm>
            <a:off x="4998447" y="3954677"/>
            <a:ext cx="518100" cy="6465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6" name="Google Shape;706;g2c0da7f85bf_0_1228"/>
          <p:cNvSpPr/>
          <p:nvPr/>
        </p:nvSpPr>
        <p:spPr>
          <a:xfrm>
            <a:off x="157029" y="191665"/>
            <a:ext cx="326100" cy="333900"/>
          </a:xfrm>
          <a:prstGeom prst="rect">
            <a:avLst/>
          </a:prstGeom>
          <a:noFill/>
          <a:ln w="25400" cap="flat" cmpd="sng">
            <a:solidFill>
              <a:srgbClr val="FF932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cxnSp>
        <p:nvCxnSpPr>
          <p:cNvPr id="707" name="Google Shape;707;g2c0da7f85bf_0_1228"/>
          <p:cNvCxnSpPr/>
          <p:nvPr/>
        </p:nvCxnSpPr>
        <p:spPr>
          <a:xfrm>
            <a:off x="320592" y="191665"/>
            <a:ext cx="0" cy="101700"/>
          </a:xfrm>
          <a:prstGeom prst="straightConnector1">
            <a:avLst/>
          </a:prstGeom>
          <a:noFill/>
          <a:ln w="25400" cap="flat" cmpd="sng">
            <a:solidFill>
              <a:srgbClr val="FF932B"/>
            </a:solidFill>
            <a:prstDash val="solid"/>
            <a:round/>
            <a:headEnd type="none" w="sm" len="sm"/>
            <a:tailEnd type="none" w="sm" len="sm"/>
          </a:ln>
        </p:spPr>
      </p:cxnSp>
      <p:cxnSp>
        <p:nvCxnSpPr>
          <p:cNvPr id="708" name="Google Shape;708;g2c0da7f85bf_0_1228"/>
          <p:cNvCxnSpPr>
            <a:stCxn id="709" idx="4"/>
            <a:endCxn id="706" idx="2"/>
          </p:cNvCxnSpPr>
          <p:nvPr/>
        </p:nvCxnSpPr>
        <p:spPr>
          <a:xfrm>
            <a:off x="319233" y="422720"/>
            <a:ext cx="900" cy="102900"/>
          </a:xfrm>
          <a:prstGeom prst="straightConnector1">
            <a:avLst/>
          </a:prstGeom>
          <a:noFill/>
          <a:ln w="25400" cap="flat" cmpd="sng">
            <a:solidFill>
              <a:srgbClr val="FF932B"/>
            </a:solidFill>
            <a:prstDash val="solid"/>
            <a:round/>
            <a:headEnd type="none" w="sm" len="sm"/>
            <a:tailEnd type="none" w="sm" len="sm"/>
          </a:ln>
        </p:spPr>
      </p:cxnSp>
      <p:cxnSp>
        <p:nvCxnSpPr>
          <p:cNvPr id="710" name="Google Shape;710;g2c0da7f85bf_0_1228"/>
          <p:cNvCxnSpPr/>
          <p:nvPr/>
        </p:nvCxnSpPr>
        <p:spPr>
          <a:xfrm>
            <a:off x="157029" y="357907"/>
            <a:ext cx="95100" cy="0"/>
          </a:xfrm>
          <a:prstGeom prst="straightConnector1">
            <a:avLst/>
          </a:prstGeom>
          <a:noFill/>
          <a:ln w="25400" cap="flat" cmpd="sng">
            <a:solidFill>
              <a:srgbClr val="FF932B"/>
            </a:solidFill>
            <a:prstDash val="solid"/>
            <a:round/>
            <a:headEnd type="none" w="sm" len="sm"/>
            <a:tailEnd type="none" w="sm" len="sm"/>
          </a:ln>
        </p:spPr>
      </p:cxnSp>
      <p:cxnSp>
        <p:nvCxnSpPr>
          <p:cNvPr id="711" name="Google Shape;711;g2c0da7f85bf_0_1228"/>
          <p:cNvCxnSpPr/>
          <p:nvPr/>
        </p:nvCxnSpPr>
        <p:spPr>
          <a:xfrm>
            <a:off x="386225" y="355719"/>
            <a:ext cx="96900" cy="0"/>
          </a:xfrm>
          <a:prstGeom prst="straightConnector1">
            <a:avLst/>
          </a:prstGeom>
          <a:noFill/>
          <a:ln w="25400" cap="flat" cmpd="sng">
            <a:solidFill>
              <a:srgbClr val="FF932B"/>
            </a:solidFill>
            <a:prstDash val="solid"/>
            <a:round/>
            <a:headEnd type="none" w="sm" len="sm"/>
            <a:tailEnd type="none" w="sm" len="sm"/>
          </a:ln>
        </p:spPr>
      </p:cxnSp>
      <p:sp>
        <p:nvSpPr>
          <p:cNvPr id="709" name="Google Shape;709;g2c0da7f85bf_0_1228"/>
          <p:cNvSpPr/>
          <p:nvPr/>
        </p:nvSpPr>
        <p:spPr>
          <a:xfrm>
            <a:off x="252183" y="293120"/>
            <a:ext cx="134100" cy="1296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pic>
        <p:nvPicPr>
          <p:cNvPr id="712" name="Google Shape;712;g2c0da7f85bf_0_1228"/>
          <p:cNvPicPr preferRelativeResize="0"/>
          <p:nvPr/>
        </p:nvPicPr>
        <p:blipFill>
          <a:blip r:embed="rId3">
            <a:alphaModFix/>
          </a:blip>
          <a:stretch>
            <a:fillRect/>
          </a:stretch>
        </p:blipFill>
        <p:spPr>
          <a:xfrm>
            <a:off x="1051007" y="3811443"/>
            <a:ext cx="3795039" cy="2134709"/>
          </a:xfrm>
          <a:prstGeom prst="rect">
            <a:avLst/>
          </a:prstGeom>
          <a:noFill/>
          <a:ln>
            <a:noFill/>
          </a:ln>
        </p:spPr>
      </p:pic>
      <p:pic>
        <p:nvPicPr>
          <p:cNvPr id="713" name="Google Shape;713;g2c0da7f85bf_0_1228"/>
          <p:cNvPicPr preferRelativeResize="0"/>
          <p:nvPr/>
        </p:nvPicPr>
        <p:blipFill>
          <a:blip r:embed="rId4">
            <a:alphaModFix/>
          </a:blip>
          <a:stretch>
            <a:fillRect/>
          </a:stretch>
        </p:blipFill>
        <p:spPr>
          <a:xfrm>
            <a:off x="5668947" y="1982643"/>
            <a:ext cx="2733675" cy="1676400"/>
          </a:xfrm>
          <a:prstGeom prst="rect">
            <a:avLst/>
          </a:prstGeom>
          <a:noFill/>
          <a:ln>
            <a:noFill/>
          </a:ln>
        </p:spPr>
      </p:pic>
      <p:pic>
        <p:nvPicPr>
          <p:cNvPr id="714" name="Google Shape;714;g2c0da7f85bf_0_1228"/>
          <p:cNvPicPr preferRelativeResize="0"/>
          <p:nvPr/>
        </p:nvPicPr>
        <p:blipFill>
          <a:blip r:embed="rId5">
            <a:alphaModFix/>
          </a:blip>
          <a:stretch>
            <a:fillRect/>
          </a:stretch>
        </p:blipFill>
        <p:spPr>
          <a:xfrm>
            <a:off x="5668947" y="3811443"/>
            <a:ext cx="2695575" cy="1695450"/>
          </a:xfrm>
          <a:prstGeom prst="rect">
            <a:avLst/>
          </a:prstGeom>
          <a:noFill/>
          <a:ln>
            <a:noFill/>
          </a:ln>
        </p:spPr>
      </p:pic>
      <p:pic>
        <p:nvPicPr>
          <p:cNvPr id="715" name="Google Shape;715;g2c0da7f85bf_0_1228"/>
          <p:cNvPicPr preferRelativeResize="0"/>
          <p:nvPr/>
        </p:nvPicPr>
        <p:blipFill>
          <a:blip r:embed="rId6">
            <a:alphaModFix/>
          </a:blip>
          <a:stretch>
            <a:fillRect/>
          </a:stretch>
        </p:blipFill>
        <p:spPr>
          <a:xfrm>
            <a:off x="1207125" y="1941412"/>
            <a:ext cx="1598750" cy="1598750"/>
          </a:xfrm>
          <a:prstGeom prst="rect">
            <a:avLst/>
          </a:prstGeom>
          <a:noFill/>
          <a:ln>
            <a:noFill/>
          </a:ln>
        </p:spPr>
      </p:pic>
      <p:sp>
        <p:nvSpPr>
          <p:cNvPr id="716" name="Google Shape;716;g2c0da7f85bf_0_1228"/>
          <p:cNvSpPr/>
          <p:nvPr/>
        </p:nvSpPr>
        <p:spPr>
          <a:xfrm>
            <a:off x="380500" y="3651300"/>
            <a:ext cx="4717200" cy="25833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2c0da7f85bf_0_1248"/>
          <p:cNvSpPr/>
          <p:nvPr/>
        </p:nvSpPr>
        <p:spPr>
          <a:xfrm>
            <a:off x="488363" y="137164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23" name="Google Shape;723;g2c0da7f85bf_0_1248"/>
          <p:cNvPicPr preferRelativeResize="0"/>
          <p:nvPr/>
        </p:nvPicPr>
        <p:blipFill>
          <a:blip r:embed="rId3">
            <a:alphaModFix/>
          </a:blip>
          <a:stretch>
            <a:fillRect/>
          </a:stretch>
        </p:blipFill>
        <p:spPr>
          <a:xfrm>
            <a:off x="5687317" y="1832875"/>
            <a:ext cx="2999508" cy="1687200"/>
          </a:xfrm>
          <a:prstGeom prst="rect">
            <a:avLst/>
          </a:prstGeom>
          <a:noFill/>
          <a:ln>
            <a:noFill/>
          </a:ln>
        </p:spPr>
      </p:pic>
      <p:cxnSp>
        <p:nvCxnSpPr>
          <p:cNvPr id="724" name="Google Shape;724;g2c0da7f85bf_0_1248"/>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725" name="Google Shape;725;g2c0da7f85bf_0_1248"/>
          <p:cNvCxnSpPr>
            <a:stCxn id="726" idx="4"/>
            <a:endCxn id="722" idx="2"/>
          </p:cNvCxnSpPr>
          <p:nvPr/>
        </p:nvCxnSpPr>
        <p:spPr>
          <a:xfrm>
            <a:off x="4571972" y="4391433"/>
            <a:ext cx="10200" cy="1334100"/>
          </a:xfrm>
          <a:prstGeom prst="straightConnector1">
            <a:avLst/>
          </a:prstGeom>
          <a:noFill/>
          <a:ln w="25400" cap="flat" cmpd="sng">
            <a:solidFill>
              <a:schemeClr val="dk1"/>
            </a:solidFill>
            <a:prstDash val="solid"/>
            <a:round/>
            <a:headEnd type="none" w="sm" len="sm"/>
            <a:tailEnd type="none" w="sm" len="sm"/>
          </a:ln>
        </p:spPr>
      </p:cxnSp>
      <p:cxnSp>
        <p:nvCxnSpPr>
          <p:cNvPr id="727" name="Google Shape;727;g2c0da7f85bf_0_1248"/>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728" name="Google Shape;728;g2c0da7f85bf_0_1248"/>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726" name="Google Shape;726;g2c0da7f85bf_0_1248"/>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9" name="Google Shape;729;g2c0da7f85bf_0_1248"/>
          <p:cNvSpPr txBox="1"/>
          <p:nvPr/>
        </p:nvSpPr>
        <p:spPr>
          <a:xfrm>
            <a:off x="2990051" y="3247763"/>
            <a:ext cx="3164100" cy="5799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3167" b="1">
                <a:latin typeface="Poppins"/>
                <a:ea typeface="Poppins"/>
                <a:cs typeface="Poppins"/>
                <a:sym typeface="Poppins"/>
              </a:rPr>
              <a:t>Solar System</a:t>
            </a:r>
            <a:endParaRPr sz="967" b="0" i="0" u="none" strike="noStrike" cap="none">
              <a:solidFill>
                <a:srgbClr val="000000"/>
              </a:solidFill>
              <a:latin typeface="Arial"/>
              <a:ea typeface="Arial"/>
              <a:cs typeface="Arial"/>
              <a:sym typeface="Arial"/>
            </a:endParaRPr>
          </a:p>
        </p:txBody>
      </p:sp>
      <p:sp>
        <p:nvSpPr>
          <p:cNvPr id="730" name="Google Shape;730;g2c0da7f85bf_0_1248"/>
          <p:cNvSpPr txBox="1"/>
          <p:nvPr/>
        </p:nvSpPr>
        <p:spPr>
          <a:xfrm>
            <a:off x="494363" y="1383371"/>
            <a:ext cx="11466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31" name="Google Shape;731;g2c0da7f85bf_0_1248"/>
          <p:cNvSpPr txBox="1"/>
          <p:nvPr/>
        </p:nvSpPr>
        <p:spPr>
          <a:xfrm>
            <a:off x="498763" y="5399810"/>
            <a:ext cx="10824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32" name="Google Shape;732;g2c0da7f85bf_0_1248"/>
          <p:cNvSpPr txBox="1"/>
          <p:nvPr/>
        </p:nvSpPr>
        <p:spPr>
          <a:xfrm>
            <a:off x="7783990" y="1364766"/>
            <a:ext cx="9027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33" name="Google Shape;733;g2c0da7f85bf_0_1248"/>
          <p:cNvSpPr txBox="1"/>
          <p:nvPr/>
        </p:nvSpPr>
        <p:spPr>
          <a:xfrm>
            <a:off x="4606839" y="5306102"/>
            <a:ext cx="40383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b="0" i="1" u="none" strike="noStrike" cap="none">
                <a:solidFill>
                  <a:srgbClr val="000000"/>
                </a:solidFill>
                <a:latin typeface="Calibri"/>
                <a:ea typeface="Calibri"/>
                <a:cs typeface="Calibri"/>
                <a:sym typeface="Calibri"/>
              </a:rPr>
              <a:t>How do</a:t>
            </a:r>
            <a:r>
              <a:rPr lang="en-US" sz="1800" i="1">
                <a:latin typeface="Calibri"/>
                <a:ea typeface="Calibri"/>
                <a:cs typeface="Calibri"/>
                <a:sym typeface="Calibri"/>
              </a:rPr>
              <a:t> solar systems </a:t>
            </a:r>
            <a:r>
              <a:rPr lang="en-US" sz="1800" b="0" i="1" u="none" strike="noStrike" cap="none">
                <a:solidFill>
                  <a:srgbClr val="000000"/>
                </a:solidFill>
                <a:latin typeface="Calibri"/>
                <a:ea typeface="Calibri"/>
                <a:cs typeface="Calibri"/>
                <a:sym typeface="Calibri"/>
              </a:rPr>
              <a:t>impact my life?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2c0da7f85bf_0_1351"/>
          <p:cNvSpPr txBox="1"/>
          <p:nvPr/>
        </p:nvSpPr>
        <p:spPr>
          <a:xfrm>
            <a:off x="626731" y="27106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Click on the correct </a:t>
            </a:r>
            <a:r>
              <a:rPr lang="en-US" sz="3000" b="0" i="1" u="none" strike="noStrike" cap="none">
                <a:solidFill>
                  <a:schemeClr val="dk1"/>
                </a:solidFill>
                <a:latin typeface="Calibri"/>
                <a:ea typeface="Calibri"/>
                <a:cs typeface="Calibri"/>
                <a:sym typeface="Calibri"/>
              </a:rPr>
              <a:t>definition</a:t>
            </a:r>
            <a:r>
              <a:rPr lang="en-US" sz="3000" b="0" i="0" u="none" strike="noStrike" cap="none">
                <a:solidFill>
                  <a:schemeClr val="dk1"/>
                </a:solidFill>
                <a:latin typeface="Calibri"/>
                <a:ea typeface="Calibri"/>
                <a:cs typeface="Calibri"/>
                <a:sym typeface="Calibri"/>
              </a:rPr>
              <a:t> of </a:t>
            </a:r>
            <a:r>
              <a:rPr lang="en-US" sz="3000" b="1">
                <a:solidFill>
                  <a:schemeClr val="dk1"/>
                </a:solidFill>
                <a:latin typeface="Calibri"/>
                <a:ea typeface="Calibri"/>
                <a:cs typeface="Calibri"/>
                <a:sym typeface="Calibri"/>
              </a:rPr>
              <a:t>solar system</a:t>
            </a:r>
            <a:r>
              <a:rPr lang="en-US" sz="3000" b="0" i="0" u="none" strike="noStrike" cap="none">
                <a:solidFill>
                  <a:schemeClr val="dk1"/>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740" name="Google Shape;740;g2c0da7f85bf_0_1351"/>
          <p:cNvSpPr txBox="1"/>
          <p:nvPr/>
        </p:nvSpPr>
        <p:spPr>
          <a:xfrm>
            <a:off x="1154058" y="2970768"/>
            <a:ext cx="7874100" cy="14715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 system of planets, moons, asteroids, comets, and other celestial objects that orbit around a central star.</a:t>
            </a:r>
            <a:endParaRPr sz="2800" b="0" i="0" u="none" strike="noStrike" cap="none">
              <a:solidFill>
                <a:schemeClr val="dk1"/>
              </a:solidFill>
              <a:latin typeface="Calibri"/>
              <a:ea typeface="Calibri"/>
              <a:cs typeface="Calibri"/>
              <a:sym typeface="Calibri"/>
            </a:endParaRPr>
          </a:p>
        </p:txBody>
      </p:sp>
      <p:sp>
        <p:nvSpPr>
          <p:cNvPr id="741" name="Google Shape;741;g2c0da7f85bf_0_1351"/>
          <p:cNvSpPr txBox="1"/>
          <p:nvPr/>
        </p:nvSpPr>
        <p:spPr>
          <a:xfrm>
            <a:off x="1154071" y="4548265"/>
            <a:ext cx="78741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 city in space filled with stars, planets, and cosmic stuff.</a:t>
            </a:r>
            <a:endParaRPr sz="1400" b="0" i="0" u="none" strike="noStrike" cap="none">
              <a:solidFill>
                <a:srgbClr val="000000"/>
              </a:solidFill>
              <a:latin typeface="Arial"/>
              <a:ea typeface="Arial"/>
              <a:cs typeface="Arial"/>
              <a:sym typeface="Arial"/>
            </a:endParaRPr>
          </a:p>
        </p:txBody>
      </p:sp>
      <p:sp>
        <p:nvSpPr>
          <p:cNvPr id="742" name="Google Shape;742;g2c0da7f85bf_0_1351"/>
          <p:cNvSpPr txBox="1"/>
          <p:nvPr/>
        </p:nvSpPr>
        <p:spPr>
          <a:xfrm>
            <a:off x="1168400" y="5608586"/>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 giant space cloud made of gas and dust.</a:t>
            </a:r>
            <a:endParaRPr sz="2800" b="0" i="0" u="none" strike="noStrike" cap="none">
              <a:solidFill>
                <a:schemeClr val="dk1"/>
              </a:solidFill>
              <a:latin typeface="Calibri"/>
              <a:ea typeface="Calibri"/>
              <a:cs typeface="Calibri"/>
              <a:sym typeface="Calibri"/>
            </a:endParaRPr>
          </a:p>
        </p:txBody>
      </p:sp>
      <p:sp>
        <p:nvSpPr>
          <p:cNvPr id="743" name="Google Shape;743;g2c0da7f85bf_0_1351"/>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44" name="Google Shape;744;g2c0da7f85bf_0_1351"/>
          <p:cNvSpPr txBox="1"/>
          <p:nvPr/>
        </p:nvSpPr>
        <p:spPr>
          <a:xfrm>
            <a:off x="380508" y="32392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45" name="Google Shape;745;g2c0da7f85bf_0_1351"/>
          <p:cNvSpPr txBox="1"/>
          <p:nvPr/>
        </p:nvSpPr>
        <p:spPr>
          <a:xfrm>
            <a:off x="367684" y="4486708"/>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46" name="Google Shape;746;g2c0da7f85bf_0_1351"/>
          <p:cNvSpPr txBox="1"/>
          <p:nvPr/>
        </p:nvSpPr>
        <p:spPr>
          <a:xfrm>
            <a:off x="393331" y="560175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47" name="Google Shape;747;g2c0da7f85bf_0_1351"/>
          <p:cNvSpPr txBox="1"/>
          <p:nvPr/>
        </p:nvSpPr>
        <p:spPr>
          <a:xfrm>
            <a:off x="1154057" y="2122210"/>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 group of stars gathered together in space.</a:t>
            </a:r>
            <a:endParaRPr sz="1400" b="0" i="0" u="none" strike="noStrike" cap="none">
              <a:solidFill>
                <a:srgbClr val="000000"/>
              </a:solidFill>
              <a:latin typeface="Arial"/>
              <a:ea typeface="Arial"/>
              <a:cs typeface="Arial"/>
              <a:sym typeface="Arial"/>
            </a:endParaRPr>
          </a:p>
        </p:txBody>
      </p:sp>
      <p:sp>
        <p:nvSpPr>
          <p:cNvPr id="748" name="Google Shape;748;g2c0da7f85bf_0_135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9" name="Google Shape;749;g2c0da7f85bf_0_135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c0da7f85bf_0_1351"/>
          <p:cNvCxnSpPr>
            <a:stCxn id="751" idx="4"/>
            <a:endCxn id="74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2" name="Google Shape;752;g2c0da7f85bf_0_135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3" name="Google Shape;753;g2c0da7f85bf_0_135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1" name="Google Shape;751;g2c0da7f85bf_0_135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c0da7f85bf_0_1449"/>
          <p:cNvSpPr txBox="1"/>
          <p:nvPr/>
        </p:nvSpPr>
        <p:spPr>
          <a:xfrm>
            <a:off x="626731" y="27106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Click on the correct </a:t>
            </a:r>
            <a:r>
              <a:rPr lang="en-US" sz="3000" b="0" i="1" u="none" strike="noStrike" cap="none">
                <a:solidFill>
                  <a:schemeClr val="dk1"/>
                </a:solidFill>
                <a:latin typeface="Calibri"/>
                <a:ea typeface="Calibri"/>
                <a:cs typeface="Calibri"/>
                <a:sym typeface="Calibri"/>
              </a:rPr>
              <a:t>definition</a:t>
            </a:r>
            <a:r>
              <a:rPr lang="en-US" sz="3000" b="0" i="0" u="none" strike="noStrike" cap="none">
                <a:solidFill>
                  <a:schemeClr val="dk1"/>
                </a:solidFill>
                <a:latin typeface="Calibri"/>
                <a:ea typeface="Calibri"/>
                <a:cs typeface="Calibri"/>
                <a:sym typeface="Calibri"/>
              </a:rPr>
              <a:t> of </a:t>
            </a:r>
            <a:r>
              <a:rPr lang="en-US" sz="3000" b="1">
                <a:solidFill>
                  <a:schemeClr val="dk1"/>
                </a:solidFill>
                <a:latin typeface="Calibri"/>
                <a:ea typeface="Calibri"/>
                <a:cs typeface="Calibri"/>
                <a:sym typeface="Calibri"/>
              </a:rPr>
              <a:t>solar system</a:t>
            </a:r>
            <a:r>
              <a:rPr lang="en-US" sz="3000" b="0" i="0" u="none" strike="noStrike" cap="none">
                <a:solidFill>
                  <a:schemeClr val="dk1"/>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760" name="Google Shape;760;g2c0da7f85bf_0_1449"/>
          <p:cNvSpPr txBox="1"/>
          <p:nvPr/>
        </p:nvSpPr>
        <p:spPr>
          <a:xfrm>
            <a:off x="1154058" y="2970768"/>
            <a:ext cx="7874100" cy="14715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 system of planets, moons, asteroids, comets, and other celestial objects that orbit around a central star.</a:t>
            </a:r>
            <a:endParaRPr sz="2800" b="0" i="0" u="none" strike="noStrike" cap="none">
              <a:solidFill>
                <a:schemeClr val="dk1"/>
              </a:solidFill>
              <a:latin typeface="Calibri"/>
              <a:ea typeface="Calibri"/>
              <a:cs typeface="Calibri"/>
              <a:sym typeface="Calibri"/>
            </a:endParaRPr>
          </a:p>
        </p:txBody>
      </p:sp>
      <p:sp>
        <p:nvSpPr>
          <p:cNvPr id="761" name="Google Shape;761;g2c0da7f85bf_0_1449"/>
          <p:cNvSpPr txBox="1"/>
          <p:nvPr/>
        </p:nvSpPr>
        <p:spPr>
          <a:xfrm>
            <a:off x="1154071" y="4548265"/>
            <a:ext cx="78741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 city in space filled with stars, planets, and cosmic stuff.</a:t>
            </a:r>
            <a:endParaRPr sz="1400" b="0" i="0" u="none" strike="noStrike" cap="none">
              <a:solidFill>
                <a:srgbClr val="000000"/>
              </a:solidFill>
              <a:latin typeface="Arial"/>
              <a:ea typeface="Arial"/>
              <a:cs typeface="Arial"/>
              <a:sym typeface="Arial"/>
            </a:endParaRPr>
          </a:p>
        </p:txBody>
      </p:sp>
      <p:sp>
        <p:nvSpPr>
          <p:cNvPr id="762" name="Google Shape;762;g2c0da7f85bf_0_1449"/>
          <p:cNvSpPr txBox="1"/>
          <p:nvPr/>
        </p:nvSpPr>
        <p:spPr>
          <a:xfrm>
            <a:off x="1168400" y="5608586"/>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 giant space cloud made of gas and dust.</a:t>
            </a:r>
            <a:endParaRPr sz="2800" b="0" i="0" u="none" strike="noStrike" cap="none">
              <a:solidFill>
                <a:schemeClr val="dk1"/>
              </a:solidFill>
              <a:latin typeface="Calibri"/>
              <a:ea typeface="Calibri"/>
              <a:cs typeface="Calibri"/>
              <a:sym typeface="Calibri"/>
            </a:endParaRPr>
          </a:p>
        </p:txBody>
      </p:sp>
      <p:sp>
        <p:nvSpPr>
          <p:cNvPr id="763" name="Google Shape;763;g2c0da7f85bf_0_1449"/>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4" name="Google Shape;764;g2c0da7f85bf_0_1449"/>
          <p:cNvSpPr txBox="1"/>
          <p:nvPr/>
        </p:nvSpPr>
        <p:spPr>
          <a:xfrm>
            <a:off x="380508" y="32392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65" name="Google Shape;765;g2c0da7f85bf_0_1449"/>
          <p:cNvSpPr txBox="1"/>
          <p:nvPr/>
        </p:nvSpPr>
        <p:spPr>
          <a:xfrm>
            <a:off x="367684" y="4486708"/>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6" name="Google Shape;766;g2c0da7f85bf_0_1449"/>
          <p:cNvSpPr txBox="1"/>
          <p:nvPr/>
        </p:nvSpPr>
        <p:spPr>
          <a:xfrm>
            <a:off x="393331" y="560175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7" name="Google Shape;767;g2c0da7f85bf_0_1449"/>
          <p:cNvSpPr txBox="1"/>
          <p:nvPr/>
        </p:nvSpPr>
        <p:spPr>
          <a:xfrm>
            <a:off x="1154057" y="2122210"/>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 group of stars gathered together in space.</a:t>
            </a:r>
            <a:endParaRPr sz="1400" b="0" i="0" u="none" strike="noStrike" cap="none">
              <a:solidFill>
                <a:srgbClr val="000000"/>
              </a:solidFill>
              <a:latin typeface="Arial"/>
              <a:ea typeface="Arial"/>
              <a:cs typeface="Arial"/>
              <a:sym typeface="Arial"/>
            </a:endParaRPr>
          </a:p>
        </p:txBody>
      </p:sp>
      <p:sp>
        <p:nvSpPr>
          <p:cNvPr id="768" name="Google Shape;768;g2c0da7f85bf_0_14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69" name="Google Shape;769;g2c0da7f85bf_0_14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70" name="Google Shape;770;g2c0da7f85bf_0_1449"/>
          <p:cNvCxnSpPr>
            <a:stCxn id="771" idx="4"/>
            <a:endCxn id="76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72" name="Google Shape;772;g2c0da7f85bf_0_14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73" name="Google Shape;773;g2c0da7f85bf_0_14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1" name="Google Shape;771;g2c0da7f85bf_0_14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74" name="Google Shape;774;g2c0da7f85bf_0_1449"/>
          <p:cNvSpPr/>
          <p:nvPr/>
        </p:nvSpPr>
        <p:spPr>
          <a:xfrm>
            <a:off x="344100" y="2786544"/>
            <a:ext cx="8455800" cy="16647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2c0da7f85bf_0_1471"/>
          <p:cNvSpPr/>
          <p:nvPr/>
        </p:nvSpPr>
        <p:spPr>
          <a:xfrm>
            <a:off x="488363" y="137164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81" name="Google Shape;781;g2c0da7f85bf_0_1471"/>
          <p:cNvPicPr preferRelativeResize="0"/>
          <p:nvPr/>
        </p:nvPicPr>
        <p:blipFill>
          <a:blip r:embed="rId3">
            <a:alphaModFix/>
          </a:blip>
          <a:stretch>
            <a:fillRect/>
          </a:stretch>
        </p:blipFill>
        <p:spPr>
          <a:xfrm>
            <a:off x="5687317" y="1832875"/>
            <a:ext cx="2999508" cy="1687200"/>
          </a:xfrm>
          <a:prstGeom prst="rect">
            <a:avLst/>
          </a:prstGeom>
          <a:noFill/>
          <a:ln>
            <a:noFill/>
          </a:ln>
        </p:spPr>
      </p:pic>
      <p:cxnSp>
        <p:nvCxnSpPr>
          <p:cNvPr id="782" name="Google Shape;782;g2c0da7f85bf_0_1471"/>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783" name="Google Shape;783;g2c0da7f85bf_0_1471"/>
          <p:cNvCxnSpPr>
            <a:stCxn id="784" idx="4"/>
            <a:endCxn id="780" idx="2"/>
          </p:cNvCxnSpPr>
          <p:nvPr/>
        </p:nvCxnSpPr>
        <p:spPr>
          <a:xfrm>
            <a:off x="4571972" y="4391433"/>
            <a:ext cx="10200" cy="1334100"/>
          </a:xfrm>
          <a:prstGeom prst="straightConnector1">
            <a:avLst/>
          </a:prstGeom>
          <a:noFill/>
          <a:ln w="25400" cap="flat" cmpd="sng">
            <a:solidFill>
              <a:schemeClr val="dk1"/>
            </a:solidFill>
            <a:prstDash val="solid"/>
            <a:round/>
            <a:headEnd type="none" w="sm" len="sm"/>
            <a:tailEnd type="none" w="sm" len="sm"/>
          </a:ln>
        </p:spPr>
      </p:cxnSp>
      <p:cxnSp>
        <p:nvCxnSpPr>
          <p:cNvPr id="785" name="Google Shape;785;g2c0da7f85bf_0_1471"/>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786" name="Google Shape;786;g2c0da7f85bf_0_1471"/>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784" name="Google Shape;784;g2c0da7f85bf_0_1471"/>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7" name="Google Shape;787;g2c0da7f85bf_0_1471"/>
          <p:cNvSpPr txBox="1"/>
          <p:nvPr/>
        </p:nvSpPr>
        <p:spPr>
          <a:xfrm>
            <a:off x="2990051" y="3247763"/>
            <a:ext cx="3164100" cy="5799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3167" b="1">
                <a:latin typeface="Poppins"/>
                <a:ea typeface="Poppins"/>
                <a:cs typeface="Poppins"/>
                <a:sym typeface="Poppins"/>
              </a:rPr>
              <a:t>Solar System</a:t>
            </a:r>
            <a:endParaRPr sz="967" b="0" i="0" u="none" strike="noStrike" cap="none">
              <a:solidFill>
                <a:srgbClr val="000000"/>
              </a:solidFill>
              <a:latin typeface="Arial"/>
              <a:ea typeface="Arial"/>
              <a:cs typeface="Arial"/>
              <a:sym typeface="Arial"/>
            </a:endParaRPr>
          </a:p>
        </p:txBody>
      </p:sp>
      <p:sp>
        <p:nvSpPr>
          <p:cNvPr id="788" name="Google Shape;788;g2c0da7f85bf_0_1471"/>
          <p:cNvSpPr txBox="1"/>
          <p:nvPr/>
        </p:nvSpPr>
        <p:spPr>
          <a:xfrm>
            <a:off x="494363" y="1383371"/>
            <a:ext cx="11466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89" name="Google Shape;789;g2c0da7f85bf_0_1471"/>
          <p:cNvSpPr txBox="1"/>
          <p:nvPr/>
        </p:nvSpPr>
        <p:spPr>
          <a:xfrm>
            <a:off x="498763" y="5399810"/>
            <a:ext cx="10824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90" name="Google Shape;790;g2c0da7f85bf_0_1471"/>
          <p:cNvSpPr txBox="1"/>
          <p:nvPr/>
        </p:nvSpPr>
        <p:spPr>
          <a:xfrm>
            <a:off x="7783990" y="1364766"/>
            <a:ext cx="9027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91" name="Google Shape;791;g2c0da7f85bf_0_1471"/>
          <p:cNvSpPr txBox="1"/>
          <p:nvPr/>
        </p:nvSpPr>
        <p:spPr>
          <a:xfrm>
            <a:off x="4606839" y="5306102"/>
            <a:ext cx="40383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b="0" i="1" u="none" strike="noStrike" cap="none">
                <a:solidFill>
                  <a:srgbClr val="000000"/>
                </a:solidFill>
                <a:latin typeface="Calibri"/>
                <a:ea typeface="Calibri"/>
                <a:cs typeface="Calibri"/>
                <a:sym typeface="Calibri"/>
              </a:rPr>
              <a:t>How do</a:t>
            </a:r>
            <a:r>
              <a:rPr lang="en-US" sz="1800" i="1">
                <a:latin typeface="Calibri"/>
                <a:ea typeface="Calibri"/>
                <a:cs typeface="Calibri"/>
                <a:sym typeface="Calibri"/>
              </a:rPr>
              <a:t> solar systems </a:t>
            </a:r>
            <a:r>
              <a:rPr lang="en-US" sz="1800" b="0" i="1" u="none" strike="noStrike" cap="none">
                <a:solidFill>
                  <a:srgbClr val="000000"/>
                </a:solidFill>
                <a:latin typeface="Calibri"/>
                <a:ea typeface="Calibri"/>
                <a:cs typeface="Calibri"/>
                <a:sym typeface="Calibri"/>
              </a:rPr>
              <a:t>impact my life?</a:t>
            </a:r>
            <a:endParaRPr/>
          </a:p>
        </p:txBody>
      </p:sp>
      <p:sp>
        <p:nvSpPr>
          <p:cNvPr id="792" name="Google Shape;792;g2c0da7f85bf_0_1471"/>
          <p:cNvSpPr txBox="1"/>
          <p:nvPr/>
        </p:nvSpPr>
        <p:spPr>
          <a:xfrm>
            <a:off x="220025" y="1734075"/>
            <a:ext cx="4038300" cy="1508400"/>
          </a:xfrm>
          <a:prstGeom prst="rect">
            <a:avLst/>
          </a:prstGeom>
          <a:noFill/>
          <a:ln>
            <a:noFill/>
          </a:ln>
        </p:spPr>
        <p:txBody>
          <a:bodyPr spcFirstLastPara="1" wrap="square" lIns="91425" tIns="91425" rIns="91425" bIns="91425" anchor="t" anchorCtr="0">
            <a:spAutoFit/>
          </a:bodyPr>
          <a:lstStyle/>
          <a:p>
            <a:pPr marL="457200" lvl="0" indent="-228600" algn="l" rtl="0">
              <a:spcBef>
                <a:spcPts val="0"/>
              </a:spcBef>
              <a:spcAft>
                <a:spcPts val="0"/>
              </a:spcAft>
              <a:buNone/>
            </a:pPr>
            <a:r>
              <a:rPr lang="en-US" sz="2150">
                <a:solidFill>
                  <a:schemeClr val="dk1"/>
                </a:solidFill>
                <a:latin typeface="Calibri"/>
                <a:ea typeface="Calibri"/>
                <a:cs typeface="Calibri"/>
                <a:sym typeface="Calibri"/>
              </a:rPr>
              <a:t>A system of planets, moons, asteroids, comets, and other celestial objects that orbit around a central star.</a:t>
            </a:r>
            <a:endParaRPr sz="215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g2c0da7f85bf_0_1673"/>
          <p:cNvSpPr txBox="1"/>
          <p:nvPr/>
        </p:nvSpPr>
        <p:spPr>
          <a:xfrm>
            <a:off x="626731" y="27106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Click on the correct </a:t>
            </a:r>
            <a:r>
              <a:rPr lang="en-US" sz="3000" b="0" i="1" u="none" strike="noStrike" cap="none">
                <a:solidFill>
                  <a:schemeClr val="dk1"/>
                </a:solidFill>
                <a:latin typeface="Calibri"/>
                <a:ea typeface="Calibri"/>
                <a:cs typeface="Calibri"/>
                <a:sym typeface="Calibri"/>
              </a:rPr>
              <a:t>example</a:t>
            </a:r>
            <a:r>
              <a:rPr lang="en-US" sz="3000" b="0" i="0" u="none" strike="noStrike" cap="none">
                <a:solidFill>
                  <a:schemeClr val="dk1"/>
                </a:solidFill>
                <a:latin typeface="Calibri"/>
                <a:ea typeface="Calibri"/>
                <a:cs typeface="Calibri"/>
                <a:sym typeface="Calibri"/>
              </a:rPr>
              <a:t> of </a:t>
            </a:r>
            <a:r>
              <a:rPr lang="en-US" sz="3000" b="1" i="0" u="none" strike="noStrike" cap="none">
                <a:solidFill>
                  <a:schemeClr val="dk1"/>
                </a:solidFill>
                <a:latin typeface="Calibri"/>
                <a:ea typeface="Calibri"/>
                <a:cs typeface="Calibri"/>
                <a:sym typeface="Calibri"/>
              </a:rPr>
              <a:t>a </a:t>
            </a:r>
            <a:r>
              <a:rPr lang="en-US" sz="3000" b="1">
                <a:solidFill>
                  <a:schemeClr val="dk1"/>
                </a:solidFill>
                <a:latin typeface="Calibri"/>
                <a:ea typeface="Calibri"/>
                <a:cs typeface="Calibri"/>
                <a:sym typeface="Calibri"/>
              </a:rPr>
              <a:t>solar system</a:t>
            </a:r>
            <a:r>
              <a:rPr lang="en-US" sz="3000" b="1" i="0" u="none" strike="noStrike" cap="none">
                <a:solidFill>
                  <a:schemeClr val="dk1"/>
                </a:solidFill>
                <a:latin typeface="Calibri"/>
                <a:ea typeface="Calibri"/>
                <a:cs typeface="Calibri"/>
                <a:sym typeface="Calibri"/>
              </a:rPr>
              <a:t>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799" name="Google Shape;799;g2c0da7f85bf_0_1673"/>
          <p:cNvSpPr txBox="1"/>
          <p:nvPr/>
        </p:nvSpPr>
        <p:spPr>
          <a:xfrm>
            <a:off x="1147770" y="3286685"/>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Constellations</a:t>
            </a:r>
            <a:endParaRPr sz="1400" b="0" i="0" u="none" strike="noStrike" cap="none">
              <a:solidFill>
                <a:srgbClr val="000000"/>
              </a:solidFill>
              <a:latin typeface="Arial"/>
              <a:ea typeface="Arial"/>
              <a:cs typeface="Arial"/>
              <a:sym typeface="Arial"/>
            </a:endParaRPr>
          </a:p>
        </p:txBody>
      </p:sp>
      <p:sp>
        <p:nvSpPr>
          <p:cNvPr id="801" name="Google Shape;801;g2c0da7f85bf_0_1673"/>
          <p:cNvSpPr txBox="1"/>
          <p:nvPr/>
        </p:nvSpPr>
        <p:spPr>
          <a:xfrm>
            <a:off x="1147750" y="5362152"/>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Sun</a:t>
            </a:r>
            <a:endParaRPr sz="1400" b="0" i="0" u="none" strike="noStrike" cap="none">
              <a:solidFill>
                <a:srgbClr val="000000"/>
              </a:solidFill>
              <a:latin typeface="Arial"/>
              <a:ea typeface="Arial"/>
              <a:cs typeface="Arial"/>
              <a:sym typeface="Arial"/>
            </a:endParaRPr>
          </a:p>
        </p:txBody>
      </p:sp>
      <p:sp>
        <p:nvSpPr>
          <p:cNvPr id="802" name="Google Shape;802;g2c0da7f85bf_0_1673"/>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03" name="Google Shape;803;g2c0da7f85bf_0_1673"/>
          <p:cNvSpPr txBox="1"/>
          <p:nvPr/>
        </p:nvSpPr>
        <p:spPr>
          <a:xfrm>
            <a:off x="380508" y="32392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04" name="Google Shape;804;g2c0da7f85bf_0_1673"/>
          <p:cNvSpPr txBox="1"/>
          <p:nvPr/>
        </p:nvSpPr>
        <p:spPr>
          <a:xfrm>
            <a:off x="393330" y="5362152"/>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05" name="Google Shape;805;g2c0da7f85bf_0_1673"/>
          <p:cNvSpPr txBox="1"/>
          <p:nvPr/>
        </p:nvSpPr>
        <p:spPr>
          <a:xfrm>
            <a:off x="1147750" y="4379138"/>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Black Holes</a:t>
            </a:r>
            <a:endParaRPr sz="1400" b="0" i="0" u="none" strike="noStrike" cap="none">
              <a:solidFill>
                <a:srgbClr val="000000"/>
              </a:solidFill>
              <a:latin typeface="Arial"/>
              <a:ea typeface="Arial"/>
              <a:cs typeface="Arial"/>
              <a:sym typeface="Arial"/>
            </a:endParaRPr>
          </a:p>
        </p:txBody>
      </p:sp>
      <p:sp>
        <p:nvSpPr>
          <p:cNvPr id="806" name="Google Shape;806;g2c0da7f85bf_0_1673"/>
          <p:cNvSpPr txBox="1"/>
          <p:nvPr/>
        </p:nvSpPr>
        <p:spPr>
          <a:xfrm>
            <a:off x="367685" y="431756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07" name="Google Shape;807;g2c0da7f85bf_0_167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08" name="Google Shape;808;g2c0da7f85bf_0_167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09" name="Google Shape;809;g2c0da7f85bf_0_1673"/>
          <p:cNvCxnSpPr>
            <a:stCxn id="810" idx="4"/>
            <a:endCxn id="80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11" name="Google Shape;811;g2c0da7f85bf_0_167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12" name="Google Shape;812;g2c0da7f85bf_0_167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10" name="Google Shape;810;g2c0da7f85bf_0_167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820;g2c0da7f85bf_0_1767">
            <a:extLst>
              <a:ext uri="{FF2B5EF4-FFF2-40B4-BE49-F238E27FC236}">
                <a16:creationId xmlns:a16="http://schemas.microsoft.com/office/drawing/2014/main" id="{3A401C5C-B3BF-28CF-3758-A72CE72B91EC}"/>
              </a:ext>
            </a:extLst>
          </p:cNvPr>
          <p:cNvSpPr txBox="1"/>
          <p:nvPr/>
        </p:nvSpPr>
        <p:spPr>
          <a:xfrm>
            <a:off x="1147750" y="2104656"/>
            <a:ext cx="229142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Calibri"/>
                <a:ea typeface="Calibri"/>
                <a:cs typeface="Calibri"/>
                <a:sym typeface="Calibri"/>
              </a:rPr>
              <a:t>Milky Way</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pic>
        <p:nvPicPr>
          <p:cNvPr id="236" name="Google Shape;236;p12" descr="Planets and stars in space&#10;&#10;Description automatically generated"/>
          <p:cNvPicPr preferRelativeResize="0"/>
          <p:nvPr/>
        </p:nvPicPr>
        <p:blipFill rotWithShape="1">
          <a:blip r:embed="rId3">
            <a:alphaModFix/>
          </a:blip>
          <a:srcRect r="13668" b="1"/>
          <a:stretch/>
        </p:blipFill>
        <p:spPr>
          <a:xfrm>
            <a:off x="20" y="10"/>
            <a:ext cx="9143980" cy="6857990"/>
          </a:xfrm>
          <a:prstGeom prst="rect">
            <a:avLst/>
          </a:prstGeom>
          <a:noFill/>
          <a:ln>
            <a:noFill/>
          </a:ln>
        </p:spPr>
      </p:pic>
      <p:sp>
        <p:nvSpPr>
          <p:cNvPr id="237" name="Google Shape;237;p12"/>
          <p:cNvSpPr/>
          <p:nvPr/>
        </p:nvSpPr>
        <p:spPr>
          <a:xfrm>
            <a:off x="0" y="5320142"/>
            <a:ext cx="9144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8" name="Google Shape;238;p12"/>
          <p:cNvSpPr txBox="1"/>
          <p:nvPr/>
        </p:nvSpPr>
        <p:spPr>
          <a:xfrm>
            <a:off x="392906" y="5317240"/>
            <a:ext cx="8408194" cy="74483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600"/>
              </a:spcAft>
              <a:buNone/>
            </a:pPr>
            <a:r>
              <a:rPr lang="en-US" sz="3100" b="1" i="0" u="sng" strike="noStrike" cap="none">
                <a:solidFill>
                  <a:srgbClr val="262626"/>
                </a:solidFill>
                <a:latin typeface="Arial"/>
                <a:ea typeface="Arial"/>
                <a:cs typeface="Arial"/>
                <a:sym typeface="Arial"/>
              </a:rPr>
              <a:t>Celestial</a:t>
            </a:r>
            <a:r>
              <a:rPr lang="en-US" sz="3100" b="0" i="0" u="none" strike="noStrike" cap="none">
                <a:solidFill>
                  <a:srgbClr val="262626"/>
                </a:solidFill>
                <a:latin typeface="Arial"/>
                <a:ea typeface="Arial"/>
                <a:cs typeface="Arial"/>
                <a:sym typeface="Arial"/>
              </a:rPr>
              <a:t>: anything in outer space</a:t>
            </a:r>
            <a:endParaRPr/>
          </a:p>
        </p:txBody>
      </p:sp>
      <p:cxnSp>
        <p:nvCxnSpPr>
          <p:cNvPr id="239" name="Google Shape;239;p12"/>
          <p:cNvCxnSpPr/>
          <p:nvPr/>
        </p:nvCxnSpPr>
        <p:spPr>
          <a:xfrm>
            <a:off x="0" y="5241983"/>
            <a:ext cx="9144000" cy="0"/>
          </a:xfrm>
          <a:prstGeom prst="straightConnector1">
            <a:avLst/>
          </a:prstGeom>
          <a:noFill/>
          <a:ln w="41275" cap="flat" cmpd="sng">
            <a:solidFill>
              <a:schemeClr val="lt1">
                <a:alpha val="89803"/>
              </a:schemeClr>
            </a:solidFill>
            <a:prstDash val="solid"/>
            <a:round/>
            <a:headEnd type="none" w="sm" len="sm"/>
            <a:tailEnd type="none" w="sm" len="sm"/>
          </a:ln>
        </p:spPr>
      </p:cxnSp>
      <p:cxnSp>
        <p:nvCxnSpPr>
          <p:cNvPr id="240" name="Google Shape;240;p12"/>
          <p:cNvCxnSpPr/>
          <p:nvPr/>
        </p:nvCxnSpPr>
        <p:spPr>
          <a:xfrm>
            <a:off x="0" y="6134852"/>
            <a:ext cx="9144000" cy="0"/>
          </a:xfrm>
          <a:prstGeom prst="straightConnector1">
            <a:avLst/>
          </a:prstGeom>
          <a:noFill/>
          <a:ln w="41275" cap="flat" cmpd="sng">
            <a:solidFill>
              <a:schemeClr val="lt1">
                <a:alpha val="89803"/>
              </a:schemeClr>
            </a:solidFill>
            <a:prstDash val="solid"/>
            <a:round/>
            <a:headEnd type="none" w="sm" len="sm"/>
            <a:tailEnd type="none" w="sm" len="sm"/>
          </a:ln>
        </p:spPr>
      </p:cxnSp>
      <p:sp>
        <p:nvSpPr>
          <p:cNvPr id="241" name="Google Shape;241;p1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g2c0da7f85bf_0_1767"/>
          <p:cNvSpPr txBox="1"/>
          <p:nvPr/>
        </p:nvSpPr>
        <p:spPr>
          <a:xfrm>
            <a:off x="626731" y="27106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Click on the correct </a:t>
            </a:r>
            <a:r>
              <a:rPr lang="en-US" sz="3000" b="0" i="1" u="none" strike="noStrike" cap="none">
                <a:solidFill>
                  <a:schemeClr val="dk1"/>
                </a:solidFill>
                <a:latin typeface="Calibri"/>
                <a:ea typeface="Calibri"/>
                <a:cs typeface="Calibri"/>
                <a:sym typeface="Calibri"/>
              </a:rPr>
              <a:t>example</a:t>
            </a:r>
            <a:r>
              <a:rPr lang="en-US" sz="3000" b="0" i="0" u="none" strike="noStrike" cap="none">
                <a:solidFill>
                  <a:schemeClr val="dk1"/>
                </a:solidFill>
                <a:latin typeface="Calibri"/>
                <a:ea typeface="Calibri"/>
                <a:cs typeface="Calibri"/>
                <a:sym typeface="Calibri"/>
              </a:rPr>
              <a:t> of </a:t>
            </a:r>
            <a:r>
              <a:rPr lang="en-US" sz="3000" b="1" i="0" u="none" strike="noStrike" cap="none">
                <a:solidFill>
                  <a:schemeClr val="dk1"/>
                </a:solidFill>
                <a:latin typeface="Calibri"/>
                <a:ea typeface="Calibri"/>
                <a:cs typeface="Calibri"/>
                <a:sym typeface="Calibri"/>
              </a:rPr>
              <a:t>a </a:t>
            </a:r>
            <a:r>
              <a:rPr lang="en-US" sz="3000" b="1">
                <a:solidFill>
                  <a:schemeClr val="dk1"/>
                </a:solidFill>
                <a:latin typeface="Calibri"/>
                <a:ea typeface="Calibri"/>
                <a:cs typeface="Calibri"/>
                <a:sym typeface="Calibri"/>
              </a:rPr>
              <a:t>solar system</a:t>
            </a:r>
            <a:r>
              <a:rPr lang="en-US" sz="3000" b="1" i="0" u="none" strike="noStrike" cap="none">
                <a:solidFill>
                  <a:schemeClr val="dk1"/>
                </a:solidFill>
                <a:latin typeface="Calibri"/>
                <a:ea typeface="Calibri"/>
                <a:cs typeface="Calibri"/>
                <a:sym typeface="Calibri"/>
              </a:rPr>
              <a:t>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819" name="Google Shape;819;g2c0da7f85bf_0_1767"/>
          <p:cNvSpPr txBox="1"/>
          <p:nvPr/>
        </p:nvSpPr>
        <p:spPr>
          <a:xfrm>
            <a:off x="1147770" y="3286685"/>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Calibri"/>
                <a:ea typeface="Calibri"/>
                <a:cs typeface="Calibri"/>
                <a:sym typeface="Calibri"/>
              </a:rPr>
              <a:t>Constellations</a:t>
            </a:r>
            <a:endParaRPr sz="1400" b="0" i="0" u="none" strike="noStrike" cap="none" dirty="0">
              <a:solidFill>
                <a:srgbClr val="000000"/>
              </a:solidFill>
              <a:latin typeface="Arial"/>
              <a:ea typeface="Arial"/>
              <a:cs typeface="Arial"/>
              <a:sym typeface="Arial"/>
            </a:endParaRPr>
          </a:p>
        </p:txBody>
      </p:sp>
      <p:sp>
        <p:nvSpPr>
          <p:cNvPr id="820" name="Google Shape;820;g2c0da7f85bf_0_1767"/>
          <p:cNvSpPr txBox="1"/>
          <p:nvPr/>
        </p:nvSpPr>
        <p:spPr>
          <a:xfrm>
            <a:off x="1147750" y="2104656"/>
            <a:ext cx="229142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Calibri"/>
                <a:ea typeface="Calibri"/>
                <a:cs typeface="Calibri"/>
                <a:sym typeface="Calibri"/>
              </a:rPr>
              <a:t>Milky Way</a:t>
            </a:r>
            <a:endParaRPr sz="2800" b="0" i="0" u="none" strike="noStrike" cap="none" dirty="0">
              <a:solidFill>
                <a:schemeClr val="dk1"/>
              </a:solidFill>
              <a:latin typeface="Calibri"/>
              <a:ea typeface="Calibri"/>
              <a:cs typeface="Calibri"/>
              <a:sym typeface="Calibri"/>
            </a:endParaRPr>
          </a:p>
        </p:txBody>
      </p:sp>
      <p:sp>
        <p:nvSpPr>
          <p:cNvPr id="821" name="Google Shape;821;g2c0da7f85bf_0_1767"/>
          <p:cNvSpPr txBox="1"/>
          <p:nvPr/>
        </p:nvSpPr>
        <p:spPr>
          <a:xfrm>
            <a:off x="1147750" y="5362152"/>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Sun</a:t>
            </a:r>
            <a:endParaRPr sz="1400" b="0" i="0" u="none" strike="noStrike" cap="none">
              <a:solidFill>
                <a:srgbClr val="000000"/>
              </a:solidFill>
              <a:latin typeface="Arial"/>
              <a:ea typeface="Arial"/>
              <a:cs typeface="Arial"/>
              <a:sym typeface="Arial"/>
            </a:endParaRPr>
          </a:p>
        </p:txBody>
      </p:sp>
      <p:sp>
        <p:nvSpPr>
          <p:cNvPr id="822" name="Google Shape;822;g2c0da7f85bf_0_1767"/>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23" name="Google Shape;823;g2c0da7f85bf_0_1767"/>
          <p:cNvSpPr txBox="1"/>
          <p:nvPr/>
        </p:nvSpPr>
        <p:spPr>
          <a:xfrm>
            <a:off x="380508" y="32392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24" name="Google Shape;824;g2c0da7f85bf_0_1767"/>
          <p:cNvSpPr txBox="1"/>
          <p:nvPr/>
        </p:nvSpPr>
        <p:spPr>
          <a:xfrm>
            <a:off x="393330" y="5362152"/>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25" name="Google Shape;825;g2c0da7f85bf_0_1767"/>
          <p:cNvSpPr txBox="1"/>
          <p:nvPr/>
        </p:nvSpPr>
        <p:spPr>
          <a:xfrm>
            <a:off x="1147750" y="4379138"/>
            <a:ext cx="7874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Black Holes</a:t>
            </a:r>
            <a:endParaRPr sz="1400" b="0" i="0" u="none" strike="noStrike" cap="none">
              <a:solidFill>
                <a:srgbClr val="000000"/>
              </a:solidFill>
              <a:latin typeface="Arial"/>
              <a:ea typeface="Arial"/>
              <a:cs typeface="Arial"/>
              <a:sym typeface="Arial"/>
            </a:endParaRPr>
          </a:p>
        </p:txBody>
      </p:sp>
      <p:sp>
        <p:nvSpPr>
          <p:cNvPr id="826" name="Google Shape;826;g2c0da7f85bf_0_1767"/>
          <p:cNvSpPr txBox="1"/>
          <p:nvPr/>
        </p:nvSpPr>
        <p:spPr>
          <a:xfrm>
            <a:off x="367685" y="431756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27" name="Google Shape;827;g2c0da7f85bf_0_17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28" name="Google Shape;828;g2c0da7f85bf_0_17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29" name="Google Shape;829;g2c0da7f85bf_0_1767"/>
          <p:cNvCxnSpPr>
            <a:stCxn id="830" idx="4"/>
            <a:endCxn id="8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31" name="Google Shape;831;g2c0da7f85bf_0_17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32" name="Google Shape;832;g2c0da7f85bf_0_17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30" name="Google Shape;830;g2c0da7f85bf_0_17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33" name="Google Shape;833;g2c0da7f85bf_0_1767"/>
          <p:cNvSpPr/>
          <p:nvPr/>
        </p:nvSpPr>
        <p:spPr>
          <a:xfrm>
            <a:off x="289625" y="1986146"/>
            <a:ext cx="8546700" cy="793323"/>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2c0da7f85bf_0_1788"/>
          <p:cNvSpPr/>
          <p:nvPr/>
        </p:nvSpPr>
        <p:spPr>
          <a:xfrm>
            <a:off x="488363" y="137164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40" name="Google Shape;840;g2c0da7f85bf_0_1788"/>
          <p:cNvPicPr preferRelativeResize="0"/>
          <p:nvPr/>
        </p:nvPicPr>
        <p:blipFill>
          <a:blip r:embed="rId3">
            <a:alphaModFix/>
          </a:blip>
          <a:stretch>
            <a:fillRect/>
          </a:stretch>
        </p:blipFill>
        <p:spPr>
          <a:xfrm>
            <a:off x="5687317" y="1832875"/>
            <a:ext cx="2999508" cy="1687200"/>
          </a:xfrm>
          <a:prstGeom prst="rect">
            <a:avLst/>
          </a:prstGeom>
          <a:noFill/>
          <a:ln>
            <a:noFill/>
          </a:ln>
        </p:spPr>
      </p:pic>
      <p:cxnSp>
        <p:nvCxnSpPr>
          <p:cNvPr id="841" name="Google Shape;841;g2c0da7f85bf_0_1788"/>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842" name="Google Shape;842;g2c0da7f85bf_0_1788"/>
          <p:cNvCxnSpPr>
            <a:stCxn id="843" idx="4"/>
            <a:endCxn id="839" idx="2"/>
          </p:cNvCxnSpPr>
          <p:nvPr/>
        </p:nvCxnSpPr>
        <p:spPr>
          <a:xfrm>
            <a:off x="4571972" y="4391433"/>
            <a:ext cx="10200" cy="1334100"/>
          </a:xfrm>
          <a:prstGeom prst="straightConnector1">
            <a:avLst/>
          </a:prstGeom>
          <a:noFill/>
          <a:ln w="25400" cap="flat" cmpd="sng">
            <a:solidFill>
              <a:schemeClr val="dk1"/>
            </a:solidFill>
            <a:prstDash val="solid"/>
            <a:round/>
            <a:headEnd type="none" w="sm" len="sm"/>
            <a:tailEnd type="none" w="sm" len="sm"/>
          </a:ln>
        </p:spPr>
      </p:cxnSp>
      <p:cxnSp>
        <p:nvCxnSpPr>
          <p:cNvPr id="844" name="Google Shape;844;g2c0da7f85bf_0_1788"/>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845" name="Google Shape;845;g2c0da7f85bf_0_1788"/>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843" name="Google Shape;843;g2c0da7f85bf_0_1788"/>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6" name="Google Shape;846;g2c0da7f85bf_0_1788"/>
          <p:cNvSpPr txBox="1"/>
          <p:nvPr/>
        </p:nvSpPr>
        <p:spPr>
          <a:xfrm>
            <a:off x="2990051" y="3247763"/>
            <a:ext cx="3164100" cy="5799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3167" b="1">
                <a:latin typeface="Poppins"/>
                <a:ea typeface="Poppins"/>
                <a:cs typeface="Poppins"/>
                <a:sym typeface="Poppins"/>
              </a:rPr>
              <a:t>Solar System</a:t>
            </a:r>
            <a:endParaRPr sz="967" b="0" i="0" u="none" strike="noStrike" cap="none">
              <a:solidFill>
                <a:srgbClr val="000000"/>
              </a:solidFill>
              <a:latin typeface="Arial"/>
              <a:ea typeface="Arial"/>
              <a:cs typeface="Arial"/>
              <a:sym typeface="Arial"/>
            </a:endParaRPr>
          </a:p>
        </p:txBody>
      </p:sp>
      <p:sp>
        <p:nvSpPr>
          <p:cNvPr id="847" name="Google Shape;847;g2c0da7f85bf_0_1788"/>
          <p:cNvSpPr txBox="1"/>
          <p:nvPr/>
        </p:nvSpPr>
        <p:spPr>
          <a:xfrm>
            <a:off x="494363" y="1383371"/>
            <a:ext cx="11466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848" name="Google Shape;848;g2c0da7f85bf_0_1788"/>
          <p:cNvSpPr txBox="1"/>
          <p:nvPr/>
        </p:nvSpPr>
        <p:spPr>
          <a:xfrm>
            <a:off x="498763" y="5399810"/>
            <a:ext cx="10824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849" name="Google Shape;849;g2c0da7f85bf_0_1788"/>
          <p:cNvSpPr txBox="1"/>
          <p:nvPr/>
        </p:nvSpPr>
        <p:spPr>
          <a:xfrm>
            <a:off x="7783990" y="1364766"/>
            <a:ext cx="9027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850" name="Google Shape;850;g2c0da7f85bf_0_1788"/>
          <p:cNvSpPr txBox="1"/>
          <p:nvPr/>
        </p:nvSpPr>
        <p:spPr>
          <a:xfrm>
            <a:off x="4606839" y="5306102"/>
            <a:ext cx="40383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b="0" i="1" u="none" strike="noStrike" cap="none">
                <a:solidFill>
                  <a:srgbClr val="000000"/>
                </a:solidFill>
                <a:latin typeface="Calibri"/>
                <a:ea typeface="Calibri"/>
                <a:cs typeface="Calibri"/>
                <a:sym typeface="Calibri"/>
              </a:rPr>
              <a:t>How do</a:t>
            </a:r>
            <a:r>
              <a:rPr lang="en-US" sz="1800" i="1">
                <a:latin typeface="Calibri"/>
                <a:ea typeface="Calibri"/>
                <a:cs typeface="Calibri"/>
                <a:sym typeface="Calibri"/>
              </a:rPr>
              <a:t> solar systems </a:t>
            </a:r>
            <a:r>
              <a:rPr lang="en-US" sz="1800" b="0" i="1" u="none" strike="noStrike" cap="none">
                <a:solidFill>
                  <a:srgbClr val="000000"/>
                </a:solidFill>
                <a:latin typeface="Calibri"/>
                <a:ea typeface="Calibri"/>
                <a:cs typeface="Calibri"/>
                <a:sym typeface="Calibri"/>
              </a:rPr>
              <a:t>impact my life?</a:t>
            </a:r>
            <a:endParaRPr/>
          </a:p>
        </p:txBody>
      </p:sp>
      <p:sp>
        <p:nvSpPr>
          <p:cNvPr id="851" name="Google Shape;851;g2c0da7f85bf_0_1788"/>
          <p:cNvSpPr txBox="1"/>
          <p:nvPr/>
        </p:nvSpPr>
        <p:spPr>
          <a:xfrm>
            <a:off x="220025" y="1734075"/>
            <a:ext cx="4038300" cy="1508400"/>
          </a:xfrm>
          <a:prstGeom prst="rect">
            <a:avLst/>
          </a:prstGeom>
          <a:noFill/>
          <a:ln>
            <a:noFill/>
          </a:ln>
        </p:spPr>
        <p:txBody>
          <a:bodyPr spcFirstLastPara="1" wrap="square" lIns="91425" tIns="91425" rIns="91425" bIns="91425" anchor="t" anchorCtr="0">
            <a:spAutoFit/>
          </a:bodyPr>
          <a:lstStyle/>
          <a:p>
            <a:pPr marL="457200" lvl="0" indent="-228600" algn="l" rtl="0">
              <a:spcBef>
                <a:spcPts val="0"/>
              </a:spcBef>
              <a:spcAft>
                <a:spcPts val="0"/>
              </a:spcAft>
              <a:buNone/>
            </a:pPr>
            <a:r>
              <a:rPr lang="en-US" sz="2150">
                <a:solidFill>
                  <a:schemeClr val="dk1"/>
                </a:solidFill>
                <a:latin typeface="Calibri"/>
                <a:ea typeface="Calibri"/>
                <a:cs typeface="Calibri"/>
                <a:sym typeface="Calibri"/>
              </a:rPr>
              <a:t>A system of planets, moons, asteroids, comets, and other celestial objects that orbit around a central star.</a:t>
            </a:r>
            <a:endParaRPr sz="2150"/>
          </a:p>
        </p:txBody>
      </p:sp>
      <p:sp>
        <p:nvSpPr>
          <p:cNvPr id="2" name="Google Shape;820;g2c0da7f85bf_0_1767">
            <a:extLst>
              <a:ext uri="{FF2B5EF4-FFF2-40B4-BE49-F238E27FC236}">
                <a16:creationId xmlns:a16="http://schemas.microsoft.com/office/drawing/2014/main" id="{ED12CFE9-AE9D-C01F-C96D-7134BDFA5215}"/>
              </a:ext>
            </a:extLst>
          </p:cNvPr>
          <p:cNvSpPr txBox="1"/>
          <p:nvPr/>
        </p:nvSpPr>
        <p:spPr>
          <a:xfrm>
            <a:off x="785144" y="4325587"/>
            <a:ext cx="229142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Calibri"/>
                <a:ea typeface="Calibri"/>
                <a:cs typeface="Calibri"/>
                <a:sym typeface="Calibri"/>
              </a:rPr>
              <a:t>Milky Way</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g2c0da7f85bf_0_1910"/>
          <p:cNvSpPr txBox="1"/>
          <p:nvPr/>
        </p:nvSpPr>
        <p:spPr>
          <a:xfrm>
            <a:off x="1166868" y="30948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By creating beautiful patterns in the night sky known as constellations.</a:t>
            </a:r>
            <a:endParaRPr sz="2400" b="0" i="0" u="none" strike="noStrike" cap="none">
              <a:solidFill>
                <a:schemeClr val="dk1"/>
              </a:solidFill>
              <a:latin typeface="Calibri"/>
              <a:ea typeface="Calibri"/>
              <a:cs typeface="Calibri"/>
              <a:sym typeface="Calibri"/>
            </a:endParaRPr>
          </a:p>
        </p:txBody>
      </p:sp>
      <p:sp>
        <p:nvSpPr>
          <p:cNvPr id="859" name="Google Shape;859;g2c0da7f85bf_0_1910"/>
          <p:cNvSpPr txBox="1"/>
          <p:nvPr/>
        </p:nvSpPr>
        <p:spPr>
          <a:xfrm>
            <a:off x="1115421" y="2135323"/>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By providing a cozy place to live with all the comforts of home.</a:t>
            </a:r>
            <a:endParaRPr sz="2400" b="0" i="0" u="none" strike="noStrike" cap="none">
              <a:solidFill>
                <a:schemeClr val="dk1"/>
              </a:solidFill>
              <a:latin typeface="Calibri"/>
              <a:ea typeface="Calibri"/>
              <a:cs typeface="Calibri"/>
              <a:sym typeface="Calibri"/>
            </a:endParaRPr>
          </a:p>
        </p:txBody>
      </p:sp>
      <p:sp>
        <p:nvSpPr>
          <p:cNvPr id="860" name="Google Shape;860;g2c0da7f85bf_0_1910"/>
          <p:cNvSpPr txBox="1"/>
          <p:nvPr/>
        </p:nvSpPr>
        <p:spPr>
          <a:xfrm>
            <a:off x="1166882" y="5668075"/>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By regulating the seasons and climate on Earth through the Sun's energy.</a:t>
            </a:r>
            <a:endParaRPr sz="2400" b="0" i="0" u="none" strike="noStrike" cap="none">
              <a:solidFill>
                <a:schemeClr val="dk1"/>
              </a:solidFill>
              <a:latin typeface="Calibri"/>
              <a:ea typeface="Calibri"/>
              <a:cs typeface="Calibri"/>
              <a:sym typeface="Calibri"/>
            </a:endParaRPr>
          </a:p>
        </p:txBody>
      </p:sp>
      <p:sp>
        <p:nvSpPr>
          <p:cNvPr id="861" name="Google Shape;861;g2c0da7f85bf_0_1910"/>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62" name="Google Shape;862;g2c0da7f85bf_0_1910"/>
          <p:cNvSpPr txBox="1"/>
          <p:nvPr/>
        </p:nvSpPr>
        <p:spPr>
          <a:xfrm>
            <a:off x="380508" y="318715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63" name="Google Shape;863;g2c0da7f85bf_0_1910"/>
          <p:cNvSpPr txBox="1"/>
          <p:nvPr/>
        </p:nvSpPr>
        <p:spPr>
          <a:xfrm>
            <a:off x="393330" y="5760326"/>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64" name="Google Shape;864;g2c0da7f85bf_0_1910"/>
          <p:cNvSpPr txBox="1"/>
          <p:nvPr/>
        </p:nvSpPr>
        <p:spPr>
          <a:xfrm>
            <a:off x="1166880" y="4362894"/>
            <a:ext cx="78741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By generating electricity for our homes and devices through solar panels.</a:t>
            </a:r>
            <a:endParaRPr sz="2400" b="0" i="0" u="none" strike="noStrike" cap="none">
              <a:solidFill>
                <a:schemeClr val="dk1"/>
              </a:solidFill>
              <a:latin typeface="Calibri"/>
              <a:ea typeface="Calibri"/>
              <a:cs typeface="Calibri"/>
              <a:sym typeface="Calibri"/>
            </a:endParaRPr>
          </a:p>
        </p:txBody>
      </p:sp>
      <p:sp>
        <p:nvSpPr>
          <p:cNvPr id="865" name="Google Shape;865;g2c0da7f85bf_0_1910"/>
          <p:cNvSpPr txBox="1"/>
          <p:nvPr/>
        </p:nvSpPr>
        <p:spPr>
          <a:xfrm>
            <a:off x="393330" y="4467398"/>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66" name="Google Shape;866;g2c0da7f85bf_0_1910"/>
          <p:cNvSpPr txBox="1"/>
          <p:nvPr/>
        </p:nvSpPr>
        <p:spPr>
          <a:xfrm>
            <a:off x="844267" y="288124"/>
            <a:ext cx="82095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Click on the correct response for </a:t>
            </a:r>
            <a:r>
              <a:rPr lang="en-US" sz="3000" b="0" i="1" u="none" strike="noStrike" cap="none">
                <a:solidFill>
                  <a:schemeClr val="dk1"/>
                </a:solidFill>
                <a:latin typeface="Calibri"/>
                <a:ea typeface="Calibri"/>
                <a:cs typeface="Calibri"/>
                <a:sym typeface="Calibri"/>
              </a:rPr>
              <a:t>“how do</a:t>
            </a:r>
            <a:r>
              <a:rPr lang="en-US" sz="3000" i="1">
                <a:solidFill>
                  <a:schemeClr val="dk1"/>
                </a:solidFill>
                <a:latin typeface="Calibri"/>
                <a:ea typeface="Calibri"/>
                <a:cs typeface="Calibri"/>
                <a:sym typeface="Calibri"/>
              </a:rPr>
              <a:t> </a:t>
            </a:r>
            <a:r>
              <a:rPr lang="en-US" sz="3000" b="1" i="1">
                <a:solidFill>
                  <a:schemeClr val="dk1"/>
                </a:solidFill>
                <a:latin typeface="Calibri"/>
                <a:ea typeface="Calibri"/>
                <a:cs typeface="Calibri"/>
                <a:sym typeface="Calibri"/>
              </a:rPr>
              <a:t>solar systems</a:t>
            </a:r>
            <a:r>
              <a:rPr lang="en-US" sz="3000" i="1">
                <a:solidFill>
                  <a:schemeClr val="dk1"/>
                </a:solidFill>
                <a:latin typeface="Calibri"/>
                <a:ea typeface="Calibri"/>
                <a:cs typeface="Calibri"/>
                <a:sym typeface="Calibri"/>
              </a:rPr>
              <a:t> impact my life</a:t>
            </a:r>
            <a:r>
              <a:rPr lang="en-US" sz="3000" b="0" i="1" u="none" strike="noStrike" cap="none">
                <a:solidFill>
                  <a:schemeClr val="dk1"/>
                </a:solidFill>
                <a:latin typeface="Calibri"/>
                <a:ea typeface="Calibri"/>
                <a:cs typeface="Calibri"/>
                <a:sym typeface="Calibri"/>
              </a:rPr>
              <a:t>?”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867" name="Google Shape;867;g2c0da7f85bf_0_191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68" name="Google Shape;868;g2c0da7f85bf_0_191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69" name="Google Shape;869;g2c0da7f85bf_0_1910"/>
          <p:cNvCxnSpPr>
            <a:stCxn id="870" idx="4"/>
            <a:endCxn id="86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71" name="Google Shape;871;g2c0da7f85bf_0_191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72" name="Google Shape;872;g2c0da7f85bf_0_191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70" name="Google Shape;870;g2c0da7f85bf_0_191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2c0da7f85bf_0_2008"/>
          <p:cNvSpPr txBox="1"/>
          <p:nvPr/>
        </p:nvSpPr>
        <p:spPr>
          <a:xfrm>
            <a:off x="1166868" y="30948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By creating beautiful patterns in the night sky known as constellations.</a:t>
            </a:r>
            <a:endParaRPr sz="2400" b="0" i="0" u="none" strike="noStrike" cap="none">
              <a:solidFill>
                <a:schemeClr val="dk1"/>
              </a:solidFill>
              <a:latin typeface="Calibri"/>
              <a:ea typeface="Calibri"/>
              <a:cs typeface="Calibri"/>
              <a:sym typeface="Calibri"/>
            </a:endParaRPr>
          </a:p>
        </p:txBody>
      </p:sp>
      <p:sp>
        <p:nvSpPr>
          <p:cNvPr id="879" name="Google Shape;879;g2c0da7f85bf_0_2008"/>
          <p:cNvSpPr txBox="1"/>
          <p:nvPr/>
        </p:nvSpPr>
        <p:spPr>
          <a:xfrm>
            <a:off x="1115421" y="2135323"/>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By providing a cozy place to live with all the comforts of home.</a:t>
            </a:r>
            <a:endParaRPr sz="2400" b="0" i="0" u="none" strike="noStrike" cap="none">
              <a:solidFill>
                <a:schemeClr val="dk1"/>
              </a:solidFill>
              <a:latin typeface="Calibri"/>
              <a:ea typeface="Calibri"/>
              <a:cs typeface="Calibri"/>
              <a:sym typeface="Calibri"/>
            </a:endParaRPr>
          </a:p>
        </p:txBody>
      </p:sp>
      <p:sp>
        <p:nvSpPr>
          <p:cNvPr id="880" name="Google Shape;880;g2c0da7f85bf_0_2008"/>
          <p:cNvSpPr txBox="1"/>
          <p:nvPr/>
        </p:nvSpPr>
        <p:spPr>
          <a:xfrm>
            <a:off x="1166882" y="5668075"/>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By regulating the seasons and climate on Earth through the Sun's energy.</a:t>
            </a:r>
            <a:endParaRPr sz="2400" b="0" i="0" u="none" strike="noStrike" cap="none">
              <a:solidFill>
                <a:schemeClr val="dk1"/>
              </a:solidFill>
              <a:latin typeface="Calibri"/>
              <a:ea typeface="Calibri"/>
              <a:cs typeface="Calibri"/>
              <a:sym typeface="Calibri"/>
            </a:endParaRPr>
          </a:p>
        </p:txBody>
      </p:sp>
      <p:sp>
        <p:nvSpPr>
          <p:cNvPr id="881" name="Google Shape;881;g2c0da7f85bf_0_2008"/>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82" name="Google Shape;882;g2c0da7f85bf_0_2008"/>
          <p:cNvSpPr txBox="1"/>
          <p:nvPr/>
        </p:nvSpPr>
        <p:spPr>
          <a:xfrm>
            <a:off x="380508" y="318715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83" name="Google Shape;883;g2c0da7f85bf_0_2008"/>
          <p:cNvSpPr txBox="1"/>
          <p:nvPr/>
        </p:nvSpPr>
        <p:spPr>
          <a:xfrm>
            <a:off x="393330" y="5760326"/>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84" name="Google Shape;884;g2c0da7f85bf_0_2008"/>
          <p:cNvSpPr txBox="1"/>
          <p:nvPr/>
        </p:nvSpPr>
        <p:spPr>
          <a:xfrm>
            <a:off x="1166880" y="4362894"/>
            <a:ext cx="78741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By generating electricity for our homes and devices through solar panels.</a:t>
            </a:r>
            <a:endParaRPr sz="2400" b="0" i="0" u="none" strike="noStrike" cap="none">
              <a:solidFill>
                <a:schemeClr val="dk1"/>
              </a:solidFill>
              <a:latin typeface="Calibri"/>
              <a:ea typeface="Calibri"/>
              <a:cs typeface="Calibri"/>
              <a:sym typeface="Calibri"/>
            </a:endParaRPr>
          </a:p>
        </p:txBody>
      </p:sp>
      <p:sp>
        <p:nvSpPr>
          <p:cNvPr id="885" name="Google Shape;885;g2c0da7f85bf_0_2008"/>
          <p:cNvSpPr txBox="1"/>
          <p:nvPr/>
        </p:nvSpPr>
        <p:spPr>
          <a:xfrm>
            <a:off x="393330" y="4467398"/>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86" name="Google Shape;886;g2c0da7f85bf_0_2008"/>
          <p:cNvSpPr txBox="1"/>
          <p:nvPr/>
        </p:nvSpPr>
        <p:spPr>
          <a:xfrm>
            <a:off x="844267" y="288124"/>
            <a:ext cx="82095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Click on the correct response for </a:t>
            </a:r>
            <a:r>
              <a:rPr lang="en-US" sz="3000" b="0" i="1" u="none" strike="noStrike" cap="none">
                <a:solidFill>
                  <a:schemeClr val="dk1"/>
                </a:solidFill>
                <a:latin typeface="Calibri"/>
                <a:ea typeface="Calibri"/>
                <a:cs typeface="Calibri"/>
                <a:sym typeface="Calibri"/>
              </a:rPr>
              <a:t>“how do</a:t>
            </a:r>
            <a:r>
              <a:rPr lang="en-US" sz="3000" i="1">
                <a:solidFill>
                  <a:schemeClr val="dk1"/>
                </a:solidFill>
                <a:latin typeface="Calibri"/>
                <a:ea typeface="Calibri"/>
                <a:cs typeface="Calibri"/>
                <a:sym typeface="Calibri"/>
              </a:rPr>
              <a:t> </a:t>
            </a:r>
            <a:r>
              <a:rPr lang="en-US" sz="3000" b="1" i="1">
                <a:solidFill>
                  <a:schemeClr val="dk1"/>
                </a:solidFill>
                <a:latin typeface="Calibri"/>
                <a:ea typeface="Calibri"/>
                <a:cs typeface="Calibri"/>
                <a:sym typeface="Calibri"/>
              </a:rPr>
              <a:t>solar systems</a:t>
            </a:r>
            <a:r>
              <a:rPr lang="en-US" sz="3000" i="1">
                <a:solidFill>
                  <a:schemeClr val="dk1"/>
                </a:solidFill>
                <a:latin typeface="Calibri"/>
                <a:ea typeface="Calibri"/>
                <a:cs typeface="Calibri"/>
                <a:sym typeface="Calibri"/>
              </a:rPr>
              <a:t> impact my life</a:t>
            </a:r>
            <a:r>
              <a:rPr lang="en-US" sz="3000" b="0" i="1" u="none" strike="noStrike" cap="none">
                <a:solidFill>
                  <a:schemeClr val="dk1"/>
                </a:solidFill>
                <a:latin typeface="Calibri"/>
                <a:ea typeface="Calibri"/>
                <a:cs typeface="Calibri"/>
                <a:sym typeface="Calibri"/>
              </a:rPr>
              <a:t>?”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887" name="Google Shape;887;g2c0da7f85bf_0_20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88" name="Google Shape;888;g2c0da7f85bf_0_20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89" name="Google Shape;889;g2c0da7f85bf_0_2008"/>
          <p:cNvCxnSpPr>
            <a:stCxn id="890" idx="4"/>
            <a:endCxn id="8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91" name="Google Shape;891;g2c0da7f85bf_0_20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92" name="Google Shape;892;g2c0da7f85bf_0_20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90" name="Google Shape;890;g2c0da7f85bf_0_20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93" name="Google Shape;893;g2c0da7f85bf_0_2008"/>
          <p:cNvSpPr/>
          <p:nvPr/>
        </p:nvSpPr>
        <p:spPr>
          <a:xfrm>
            <a:off x="386855" y="5483426"/>
            <a:ext cx="8370300" cy="12003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2c0da7f85bf_0_2031"/>
          <p:cNvSpPr txBox="1"/>
          <p:nvPr/>
        </p:nvSpPr>
        <p:spPr>
          <a:xfrm>
            <a:off x="5844273" y="3797704"/>
            <a:ext cx="2685600" cy="1508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300">
                <a:solidFill>
                  <a:schemeClr val="dk1"/>
                </a:solidFill>
                <a:latin typeface="Calibri"/>
                <a:ea typeface="Calibri"/>
                <a:cs typeface="Calibri"/>
                <a:sym typeface="Calibri"/>
              </a:rPr>
              <a:t>By regulating the seasons and climate on Earth through the Sun's energy.</a:t>
            </a:r>
            <a:endParaRPr sz="2900" b="0" i="0" u="none" strike="noStrike" cap="none">
              <a:solidFill>
                <a:schemeClr val="dk1"/>
              </a:solidFill>
              <a:latin typeface="Calibri"/>
              <a:ea typeface="Calibri"/>
              <a:cs typeface="Calibri"/>
              <a:sym typeface="Calibri"/>
            </a:endParaRPr>
          </a:p>
        </p:txBody>
      </p:sp>
      <p:sp>
        <p:nvSpPr>
          <p:cNvPr id="900" name="Google Shape;900;g2c0da7f85bf_0_2031"/>
          <p:cNvSpPr/>
          <p:nvPr/>
        </p:nvSpPr>
        <p:spPr>
          <a:xfrm>
            <a:off x="488363" y="137164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01" name="Google Shape;901;g2c0da7f85bf_0_2031"/>
          <p:cNvPicPr preferRelativeResize="0"/>
          <p:nvPr/>
        </p:nvPicPr>
        <p:blipFill>
          <a:blip r:embed="rId3">
            <a:alphaModFix/>
          </a:blip>
          <a:stretch>
            <a:fillRect/>
          </a:stretch>
        </p:blipFill>
        <p:spPr>
          <a:xfrm>
            <a:off x="5687317" y="1832875"/>
            <a:ext cx="2999508" cy="1687200"/>
          </a:xfrm>
          <a:prstGeom prst="rect">
            <a:avLst/>
          </a:prstGeom>
          <a:noFill/>
          <a:ln>
            <a:noFill/>
          </a:ln>
        </p:spPr>
      </p:pic>
      <p:cxnSp>
        <p:nvCxnSpPr>
          <p:cNvPr id="902" name="Google Shape;902;g2c0da7f85bf_0_2031"/>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903" name="Google Shape;903;g2c0da7f85bf_0_2031"/>
          <p:cNvCxnSpPr>
            <a:stCxn id="904" idx="4"/>
            <a:endCxn id="900" idx="2"/>
          </p:cNvCxnSpPr>
          <p:nvPr/>
        </p:nvCxnSpPr>
        <p:spPr>
          <a:xfrm>
            <a:off x="4571972" y="4391433"/>
            <a:ext cx="10200" cy="1334100"/>
          </a:xfrm>
          <a:prstGeom prst="straightConnector1">
            <a:avLst/>
          </a:prstGeom>
          <a:noFill/>
          <a:ln w="25400" cap="flat" cmpd="sng">
            <a:solidFill>
              <a:schemeClr val="dk1"/>
            </a:solidFill>
            <a:prstDash val="solid"/>
            <a:round/>
            <a:headEnd type="none" w="sm" len="sm"/>
            <a:tailEnd type="none" w="sm" len="sm"/>
          </a:ln>
        </p:spPr>
      </p:cxnSp>
      <p:cxnSp>
        <p:nvCxnSpPr>
          <p:cNvPr id="905" name="Google Shape;905;g2c0da7f85bf_0_2031"/>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906" name="Google Shape;906;g2c0da7f85bf_0_2031"/>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904" name="Google Shape;904;g2c0da7f85bf_0_2031"/>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7" name="Google Shape;907;g2c0da7f85bf_0_2031"/>
          <p:cNvSpPr txBox="1"/>
          <p:nvPr/>
        </p:nvSpPr>
        <p:spPr>
          <a:xfrm>
            <a:off x="2990051" y="3247763"/>
            <a:ext cx="3164100" cy="5799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3167" b="1">
                <a:latin typeface="Poppins"/>
                <a:ea typeface="Poppins"/>
                <a:cs typeface="Poppins"/>
                <a:sym typeface="Poppins"/>
              </a:rPr>
              <a:t>Solar System</a:t>
            </a:r>
            <a:endParaRPr sz="967" b="0" i="0" u="none" strike="noStrike" cap="none">
              <a:solidFill>
                <a:srgbClr val="000000"/>
              </a:solidFill>
              <a:latin typeface="Arial"/>
              <a:ea typeface="Arial"/>
              <a:cs typeface="Arial"/>
              <a:sym typeface="Arial"/>
            </a:endParaRPr>
          </a:p>
        </p:txBody>
      </p:sp>
      <p:sp>
        <p:nvSpPr>
          <p:cNvPr id="908" name="Google Shape;908;g2c0da7f85bf_0_2031"/>
          <p:cNvSpPr txBox="1"/>
          <p:nvPr/>
        </p:nvSpPr>
        <p:spPr>
          <a:xfrm>
            <a:off x="494363" y="1383371"/>
            <a:ext cx="11466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909" name="Google Shape;909;g2c0da7f85bf_0_2031"/>
          <p:cNvSpPr txBox="1"/>
          <p:nvPr/>
        </p:nvSpPr>
        <p:spPr>
          <a:xfrm>
            <a:off x="498763" y="5399810"/>
            <a:ext cx="10824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910" name="Google Shape;910;g2c0da7f85bf_0_2031"/>
          <p:cNvSpPr txBox="1"/>
          <p:nvPr/>
        </p:nvSpPr>
        <p:spPr>
          <a:xfrm>
            <a:off x="7783990" y="1364766"/>
            <a:ext cx="902700" cy="369300"/>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911" name="Google Shape;911;g2c0da7f85bf_0_2031"/>
          <p:cNvSpPr txBox="1"/>
          <p:nvPr/>
        </p:nvSpPr>
        <p:spPr>
          <a:xfrm>
            <a:off x="4606839" y="5306102"/>
            <a:ext cx="40383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b="0" i="1" u="none" strike="noStrike" cap="none">
                <a:solidFill>
                  <a:srgbClr val="000000"/>
                </a:solidFill>
                <a:latin typeface="Calibri"/>
                <a:ea typeface="Calibri"/>
                <a:cs typeface="Calibri"/>
                <a:sym typeface="Calibri"/>
              </a:rPr>
              <a:t>How do</a:t>
            </a:r>
            <a:r>
              <a:rPr lang="en-US" sz="1800" i="1">
                <a:latin typeface="Calibri"/>
                <a:ea typeface="Calibri"/>
                <a:cs typeface="Calibri"/>
                <a:sym typeface="Calibri"/>
              </a:rPr>
              <a:t> solar systems </a:t>
            </a:r>
            <a:r>
              <a:rPr lang="en-US" sz="1800" b="0" i="1" u="none" strike="noStrike" cap="none">
                <a:solidFill>
                  <a:srgbClr val="000000"/>
                </a:solidFill>
                <a:latin typeface="Calibri"/>
                <a:ea typeface="Calibri"/>
                <a:cs typeface="Calibri"/>
                <a:sym typeface="Calibri"/>
              </a:rPr>
              <a:t>impact my life?</a:t>
            </a:r>
            <a:endParaRPr/>
          </a:p>
        </p:txBody>
      </p:sp>
      <p:sp>
        <p:nvSpPr>
          <p:cNvPr id="912" name="Google Shape;912;g2c0da7f85bf_0_2031"/>
          <p:cNvSpPr txBox="1"/>
          <p:nvPr/>
        </p:nvSpPr>
        <p:spPr>
          <a:xfrm>
            <a:off x="220025" y="1734075"/>
            <a:ext cx="4038300" cy="1508400"/>
          </a:xfrm>
          <a:prstGeom prst="rect">
            <a:avLst/>
          </a:prstGeom>
          <a:noFill/>
          <a:ln>
            <a:noFill/>
          </a:ln>
        </p:spPr>
        <p:txBody>
          <a:bodyPr spcFirstLastPara="1" wrap="square" lIns="91425" tIns="91425" rIns="91425" bIns="91425" anchor="t" anchorCtr="0">
            <a:spAutoFit/>
          </a:bodyPr>
          <a:lstStyle/>
          <a:p>
            <a:pPr marL="457200" lvl="0" indent="-228600" algn="l" rtl="0">
              <a:spcBef>
                <a:spcPts val="0"/>
              </a:spcBef>
              <a:spcAft>
                <a:spcPts val="0"/>
              </a:spcAft>
              <a:buNone/>
            </a:pPr>
            <a:r>
              <a:rPr lang="en-US" sz="2150">
                <a:solidFill>
                  <a:schemeClr val="dk1"/>
                </a:solidFill>
                <a:latin typeface="Calibri"/>
                <a:ea typeface="Calibri"/>
                <a:cs typeface="Calibri"/>
                <a:sym typeface="Calibri"/>
              </a:rPr>
              <a:t>A system of planets, moons, asteroids, comets, and other celestial objects that orbit around a central star.</a:t>
            </a:r>
            <a:endParaRPr sz="2150"/>
          </a:p>
        </p:txBody>
      </p:sp>
      <p:sp>
        <p:nvSpPr>
          <p:cNvPr id="2" name="Google Shape;820;g2c0da7f85bf_0_1767">
            <a:extLst>
              <a:ext uri="{FF2B5EF4-FFF2-40B4-BE49-F238E27FC236}">
                <a16:creationId xmlns:a16="http://schemas.microsoft.com/office/drawing/2014/main" id="{B034499A-F780-1413-4809-B71B98A43D2C}"/>
              </a:ext>
            </a:extLst>
          </p:cNvPr>
          <p:cNvSpPr txBox="1"/>
          <p:nvPr/>
        </p:nvSpPr>
        <p:spPr>
          <a:xfrm>
            <a:off x="785144" y="4325587"/>
            <a:ext cx="229142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Calibri"/>
                <a:ea typeface="Calibri"/>
                <a:cs typeface="Calibri"/>
                <a:sym typeface="Calibri"/>
              </a:rPr>
              <a:t>Milky Way</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37"/>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i="0" u="none" strike="noStrike" cap="none">
                <a:solidFill>
                  <a:srgbClr val="FF0000"/>
                </a:solidFill>
                <a:latin typeface="Poppins"/>
                <a:ea typeface="Poppins"/>
                <a:cs typeface="Poppins"/>
                <a:sym typeface="Poppins"/>
              </a:rPr>
              <a:t>Remember!!!</a:t>
            </a:r>
            <a:endParaRPr sz="1400" i="0" u="none" strike="noStrike" cap="none">
              <a:solidFill>
                <a:srgbClr val="000000"/>
              </a:solidFill>
              <a:latin typeface="Poppins"/>
              <a:ea typeface="Poppins"/>
              <a:cs typeface="Poppins"/>
              <a:sym typeface="Poppins"/>
            </a:endParaRPr>
          </a:p>
        </p:txBody>
      </p:sp>
      <p:sp>
        <p:nvSpPr>
          <p:cNvPr id="920" name="Google Shape;920;p37"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5"/>
        <p:cNvGrpSpPr/>
        <p:nvPr/>
      </p:nvGrpSpPr>
      <p:grpSpPr>
        <a:xfrm>
          <a:off x="0" y="0"/>
          <a:ext cx="0" cy="0"/>
          <a:chOff x="0" y="0"/>
          <a:chExt cx="0" cy="0"/>
        </a:xfrm>
      </p:grpSpPr>
      <p:pic>
        <p:nvPicPr>
          <p:cNvPr id="926" name="Google Shape;926;g2c0da7f85bf_0_2141"/>
          <p:cNvPicPr preferRelativeResize="0"/>
          <p:nvPr/>
        </p:nvPicPr>
        <p:blipFill>
          <a:blip r:embed="rId3">
            <a:alphaModFix/>
          </a:blip>
          <a:stretch>
            <a:fillRect/>
          </a:stretch>
        </p:blipFill>
        <p:spPr>
          <a:xfrm>
            <a:off x="0" y="0"/>
            <a:ext cx="9144000" cy="6858000"/>
          </a:xfrm>
          <a:prstGeom prst="rect">
            <a:avLst/>
          </a:prstGeom>
          <a:noFill/>
          <a:ln>
            <a:noFill/>
          </a:ln>
        </p:spPr>
      </p:pic>
      <p:sp>
        <p:nvSpPr>
          <p:cNvPr id="927" name="Google Shape;927;g2c0da7f85bf_0_2141"/>
          <p:cNvSpPr/>
          <p:nvPr/>
        </p:nvSpPr>
        <p:spPr>
          <a:xfrm>
            <a:off x="0" y="5152675"/>
            <a:ext cx="9144000" cy="1045200"/>
          </a:xfrm>
          <a:prstGeom prst="rect">
            <a:avLst/>
          </a:prstGeom>
          <a:solidFill>
            <a:schemeClr val="lt1">
              <a:alpha val="9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28" name="Google Shape;928;g2c0da7f85bf_0_2141"/>
          <p:cNvSpPr txBox="1">
            <a:spLocks noGrp="1"/>
          </p:cNvSpPr>
          <p:nvPr>
            <p:ph type="ctrTitle"/>
          </p:nvPr>
        </p:nvSpPr>
        <p:spPr>
          <a:xfrm>
            <a:off x="281700" y="5315975"/>
            <a:ext cx="8862300" cy="744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400"/>
              <a:buNone/>
            </a:pPr>
            <a:r>
              <a:rPr lang="en-US" sz="3200" b="1" u="sng">
                <a:solidFill>
                  <a:srgbClr val="262626"/>
                </a:solidFill>
              </a:rPr>
              <a:t>Solar System:</a:t>
            </a:r>
            <a:r>
              <a:rPr lang="en-US" sz="3200" b="1">
                <a:solidFill>
                  <a:srgbClr val="262626"/>
                </a:solidFill>
              </a:rPr>
              <a:t> </a:t>
            </a:r>
            <a:r>
              <a:rPr lang="en-US" sz="3200">
                <a:solidFill>
                  <a:srgbClr val="0D0D0D"/>
                </a:solidFill>
              </a:rPr>
              <a:t>a collection of planets, moons, and other celestial bodies that move around a star</a:t>
            </a:r>
            <a:endParaRPr sz="3200" b="1">
              <a:solidFill>
                <a:srgbClr val="262626"/>
              </a:solidFill>
            </a:endParaRPr>
          </a:p>
        </p:txBody>
      </p:sp>
      <p:sp>
        <p:nvSpPr>
          <p:cNvPr id="929" name="Google Shape;929;g2c0da7f85bf_0_2141" descr="Rewind"/>
          <p:cNvSpPr/>
          <p:nvPr/>
        </p:nvSpPr>
        <p:spPr>
          <a:xfrm>
            <a:off x="-4" y="128328"/>
            <a:ext cx="1335600" cy="923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4"/>
        <p:cNvGrpSpPr/>
        <p:nvPr/>
      </p:nvGrpSpPr>
      <p:grpSpPr>
        <a:xfrm>
          <a:off x="0" y="0"/>
          <a:ext cx="0" cy="0"/>
          <a:chOff x="0" y="0"/>
          <a:chExt cx="0" cy="0"/>
        </a:xfrm>
      </p:grpSpPr>
      <p:sp>
        <p:nvSpPr>
          <p:cNvPr id="935" name="Google Shape;935;g2c0da7f85bf_0_2149"/>
          <p:cNvSpPr/>
          <p:nvPr/>
        </p:nvSpPr>
        <p:spPr>
          <a:xfrm>
            <a:off x="240030" y="4892040"/>
            <a:ext cx="8661600" cy="16458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6" name="Google Shape;936;g2c0da7f85bf_0_2149"/>
          <p:cNvSpPr txBox="1"/>
          <p:nvPr/>
        </p:nvSpPr>
        <p:spPr>
          <a:xfrm>
            <a:off x="539030" y="5091750"/>
            <a:ext cx="8362500" cy="12645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90000"/>
              </a:lnSpc>
              <a:spcBef>
                <a:spcPts val="0"/>
              </a:spcBef>
              <a:spcAft>
                <a:spcPts val="600"/>
              </a:spcAft>
              <a:buNone/>
            </a:pPr>
            <a:r>
              <a:rPr lang="en-US" sz="3200" b="1" i="0" u="none" strike="noStrike" cap="none">
                <a:solidFill>
                  <a:srgbClr val="FFFFFF"/>
                </a:solidFill>
                <a:latin typeface="Calibri"/>
                <a:ea typeface="Calibri"/>
                <a:cs typeface="Calibri"/>
                <a:sym typeface="Calibri"/>
              </a:rPr>
              <a:t>Big Question</a:t>
            </a:r>
            <a:r>
              <a:rPr lang="en-US" sz="3200" b="0" i="0" u="none" strike="noStrike" cap="none">
                <a:solidFill>
                  <a:srgbClr val="FFFFFF"/>
                </a:solidFill>
                <a:latin typeface="Calibri"/>
                <a:ea typeface="Calibri"/>
                <a:cs typeface="Calibri"/>
                <a:sym typeface="Calibri"/>
              </a:rPr>
              <a:t>: How does the solar system affect life on Earth and what role do the planets play in shaping our daily lives? </a:t>
            </a:r>
            <a:endParaRPr sz="3200" b="0" i="0" u="none" strike="noStrike" cap="none">
              <a:solidFill>
                <a:srgbClr val="FFFFFF"/>
              </a:solidFill>
              <a:latin typeface="Calibri"/>
              <a:ea typeface="Calibri"/>
              <a:cs typeface="Calibri"/>
              <a:sym typeface="Calibri"/>
            </a:endParaRPr>
          </a:p>
        </p:txBody>
      </p:sp>
      <p:sp>
        <p:nvSpPr>
          <p:cNvPr id="937" name="Google Shape;937;g2c0da7f85bf_0_214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8" name="Google Shape;938;g2c0da7f85bf_0_2149"/>
          <p:cNvPicPr preferRelativeResize="0"/>
          <p:nvPr/>
        </p:nvPicPr>
        <p:blipFill>
          <a:blip r:embed="rId4">
            <a:alphaModFix/>
          </a:blip>
          <a:stretch>
            <a:fillRect/>
          </a:stretch>
        </p:blipFill>
        <p:spPr>
          <a:xfrm>
            <a:off x="1264730" y="304800"/>
            <a:ext cx="6911096" cy="458724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gdbff74d4ed_1_851"/>
          <p:cNvSpPr txBox="1"/>
          <p:nvPr/>
        </p:nvSpPr>
        <p:spPr>
          <a:xfrm>
            <a:off x="1768509" y="111162"/>
            <a:ext cx="5607000" cy="954067"/>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45" name="Google Shape;945;gdbff74d4ed_1_851"/>
          <p:cNvSpPr txBox="1"/>
          <p:nvPr/>
        </p:nvSpPr>
        <p:spPr>
          <a:xfrm>
            <a:off x="2019758" y="1065229"/>
            <a:ext cx="5104484" cy="64629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3600" b="0" i="0" u="sng" strike="noStrike" cap="none">
                <a:solidFill>
                  <a:schemeClr val="hlink"/>
                </a:solidFill>
                <a:latin typeface="Calibri"/>
                <a:ea typeface="Calibri"/>
                <a:cs typeface="Calibri"/>
                <a:sym typeface="Calibri"/>
                <a:hlinkClick r:id="rId3"/>
              </a:rPr>
              <a:t>Model of our Solar System</a:t>
            </a:r>
            <a:endParaRPr sz="3600" b="0" i="0" u="none" strike="noStrike" cap="none">
              <a:solidFill>
                <a:srgbClr val="0000FF"/>
              </a:solidFill>
              <a:latin typeface="Calibri"/>
              <a:ea typeface="Calibri"/>
              <a:cs typeface="Calibri"/>
              <a:sym typeface="Calibri"/>
            </a:endParaRPr>
          </a:p>
        </p:txBody>
      </p:sp>
      <p:pic>
        <p:nvPicPr>
          <p:cNvPr id="946" name="Google Shape;946;gdbff74d4ed_1_85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947" name="Google Shape;947;gdbff74d4ed_1_851"/>
          <p:cNvSpPr txBox="1"/>
          <p:nvPr/>
        </p:nvSpPr>
        <p:spPr>
          <a:xfrm>
            <a:off x="299506" y="2431551"/>
            <a:ext cx="2552400" cy="923289"/>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1800" b="0" i="1" u="none" strike="noStrike" cap="none">
                <a:solidFill>
                  <a:schemeClr val="dk1"/>
                </a:solidFill>
                <a:latin typeface="Calibri"/>
                <a:ea typeface="Calibri"/>
                <a:cs typeface="Calibri"/>
                <a:sym typeface="Calibri"/>
              </a:rPr>
              <a:t>Click the link above for a simulation to explore our solar system. </a:t>
            </a:r>
            <a:endParaRPr sz="1400" b="0" i="0" u="none" strike="noStrike" cap="none">
              <a:solidFill>
                <a:srgbClr val="000000"/>
              </a:solidFill>
              <a:latin typeface="Arial"/>
              <a:ea typeface="Arial"/>
              <a:cs typeface="Arial"/>
              <a:sym typeface="Arial"/>
            </a:endParaRPr>
          </a:p>
        </p:txBody>
      </p:sp>
      <p:sp>
        <p:nvSpPr>
          <p:cNvPr id="948" name="Google Shape;948;gdbff74d4ed_1_851"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949" name="Google Shape;949;gdbff74d4ed_1_851" descr="A screenshot of a video game&#10;&#10;Description automatically generated"/>
          <p:cNvPicPr preferRelativeResize="0"/>
          <p:nvPr/>
        </p:nvPicPr>
        <p:blipFill rotWithShape="1">
          <a:blip r:embed="rId6">
            <a:alphaModFix/>
          </a:blip>
          <a:srcRect/>
          <a:stretch/>
        </p:blipFill>
        <p:spPr>
          <a:xfrm>
            <a:off x="2996284" y="2019296"/>
            <a:ext cx="5796778" cy="380638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pic>
        <p:nvPicPr>
          <p:cNvPr id="955" name="Google Shape;955;gdbff74d4ed_1_625"/>
          <p:cNvPicPr preferRelativeResize="0"/>
          <p:nvPr/>
        </p:nvPicPr>
        <p:blipFill rotWithShape="1">
          <a:blip r:embed="rId3">
            <a:alphaModFix/>
          </a:blip>
          <a:srcRect/>
          <a:stretch/>
        </p:blipFill>
        <p:spPr>
          <a:xfrm>
            <a:off x="1" y="0"/>
            <a:ext cx="9143067"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46"/>
        <p:cNvGrpSpPr/>
        <p:nvPr/>
      </p:nvGrpSpPr>
      <p:grpSpPr>
        <a:xfrm>
          <a:off x="0" y="0"/>
          <a:ext cx="0" cy="0"/>
          <a:chOff x="0" y="0"/>
          <a:chExt cx="0" cy="0"/>
        </a:xfrm>
      </p:grpSpPr>
      <p:sp>
        <p:nvSpPr>
          <p:cNvPr id="247" name="Google Shape;247;p5"/>
          <p:cNvSpPr txBox="1"/>
          <p:nvPr/>
        </p:nvSpPr>
        <p:spPr>
          <a:xfrm>
            <a:off x="5482346" y="1320800"/>
            <a:ext cx="3545520" cy="367158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600"/>
              </a:spcAft>
              <a:buNone/>
            </a:pPr>
            <a:r>
              <a:rPr lang="en-US" sz="4200" b="1" i="0" u="sng" strike="noStrike" cap="none">
                <a:solidFill>
                  <a:schemeClr val="lt1"/>
                </a:solidFill>
                <a:latin typeface="Calibri"/>
                <a:ea typeface="Calibri"/>
                <a:cs typeface="Calibri"/>
                <a:sym typeface="Calibri"/>
              </a:rPr>
              <a:t>Planet</a:t>
            </a:r>
            <a:r>
              <a:rPr lang="en-US" sz="4200" b="0" i="0" u="none" strike="noStrike" cap="none">
                <a:solidFill>
                  <a:schemeClr val="lt1"/>
                </a:solidFill>
                <a:latin typeface="Calibri"/>
                <a:ea typeface="Calibri"/>
                <a:cs typeface="Calibri"/>
                <a:sym typeface="Calibri"/>
              </a:rPr>
              <a:t>: a big ball of rock or gas that goes around a star</a:t>
            </a:r>
            <a:endParaRPr sz="4200" b="0" i="0" u="none" strike="noStrike" cap="none">
              <a:solidFill>
                <a:schemeClr val="lt1"/>
              </a:solidFill>
              <a:latin typeface="Calibri"/>
              <a:ea typeface="Calibri"/>
              <a:cs typeface="Calibri"/>
              <a:sym typeface="Calibri"/>
            </a:endParaRPr>
          </a:p>
        </p:txBody>
      </p:sp>
      <p:sp>
        <p:nvSpPr>
          <p:cNvPr id="248" name="Google Shape;248;p5"/>
          <p:cNvSpPr/>
          <p:nvPr/>
        </p:nvSpPr>
        <p:spPr>
          <a:xfrm rot="10800000">
            <a:off x="0" y="0"/>
            <a:ext cx="5391039"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9" name="Google Shape;249;p5" descr="200608250001_65511.jpg"/>
          <p:cNvPicPr preferRelativeResize="0"/>
          <p:nvPr/>
        </p:nvPicPr>
        <p:blipFill rotWithShape="1">
          <a:blip r:embed="rId3">
            <a:alphaModFix/>
          </a:blip>
          <a:srcRect l="4176" r="1" b="1"/>
          <a:stretch/>
        </p:blipFill>
        <p:spPr>
          <a:xfrm>
            <a:off x="20" y="10"/>
            <a:ext cx="5271352" cy="685799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250" name="Google Shape;250;p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gdbff74d4ed_1_630" descr="IEP Translation – Communication from OSEP regarding the ..."/>
          <p:cNvPicPr preferRelativeResize="0"/>
          <p:nvPr/>
        </p:nvPicPr>
        <p:blipFill rotWithShape="1">
          <a:blip r:embed="rId3">
            <a:alphaModFix/>
          </a:blip>
          <a:srcRect/>
          <a:stretch/>
        </p:blipFill>
        <p:spPr>
          <a:xfrm>
            <a:off x="1782611" y="905274"/>
            <a:ext cx="5748348" cy="904495"/>
          </a:xfrm>
          <a:prstGeom prst="rect">
            <a:avLst/>
          </a:prstGeom>
          <a:noFill/>
          <a:ln>
            <a:noFill/>
          </a:ln>
        </p:spPr>
      </p:pic>
      <p:pic>
        <p:nvPicPr>
          <p:cNvPr id="961" name="Google Shape;961;gdbff74d4ed_1_630" descr="United States Department of Education - Wikipedia"/>
          <p:cNvPicPr preferRelativeResize="0"/>
          <p:nvPr/>
        </p:nvPicPr>
        <p:blipFill rotWithShape="1">
          <a:blip r:embed="rId4">
            <a:alphaModFix/>
          </a:blip>
          <a:srcRect/>
          <a:stretch/>
        </p:blipFill>
        <p:spPr>
          <a:xfrm>
            <a:off x="3441844" y="1949759"/>
            <a:ext cx="2164459" cy="2067532"/>
          </a:xfrm>
          <a:prstGeom prst="rect">
            <a:avLst/>
          </a:prstGeom>
          <a:noFill/>
          <a:ln>
            <a:noFill/>
          </a:ln>
        </p:spPr>
      </p:pic>
      <p:pic>
        <p:nvPicPr>
          <p:cNvPr id="962" name="Google Shape;962;gdbff74d4ed_1_630"/>
          <p:cNvPicPr preferRelativeResize="0"/>
          <p:nvPr/>
        </p:nvPicPr>
        <p:blipFill rotWithShape="1">
          <a:blip r:embed="rId5">
            <a:alphaModFix/>
          </a:blip>
          <a:srcRect/>
          <a:stretch/>
        </p:blipFill>
        <p:spPr>
          <a:xfrm>
            <a:off x="1017142" y="4236394"/>
            <a:ext cx="7555383" cy="1289764"/>
          </a:xfrm>
          <a:prstGeom prst="rect">
            <a:avLst/>
          </a:prstGeom>
          <a:noFill/>
          <a:ln>
            <a:noFill/>
          </a:ln>
        </p:spPr>
      </p:pic>
      <p:sp>
        <p:nvSpPr>
          <p:cNvPr id="963" name="Google Shape;963;gdbff74d4ed_1_630"/>
          <p:cNvSpPr txBox="1"/>
          <p:nvPr/>
        </p:nvSpPr>
        <p:spPr>
          <a:xfrm>
            <a:off x="634671" y="180283"/>
            <a:ext cx="7874700" cy="584735"/>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964" name="Google Shape;964;gdbff74d4ed_1_630"/>
          <p:cNvSpPr txBox="1"/>
          <p:nvPr/>
        </p:nvSpPr>
        <p:spPr>
          <a:xfrm>
            <a:off x="903451" y="5526149"/>
            <a:ext cx="7337100" cy="107765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None/>
            </a:pPr>
            <a:r>
              <a:rPr lang="en-US" sz="1451"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51"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51"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51"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50000">
              <a:srgbClr val="FAFAFA"/>
            </a:gs>
            <a:gs pos="100000">
              <a:srgbClr val="CECECE"/>
            </a:gs>
          </a:gsLst>
          <a:lin ang="5400000" scaled="0"/>
        </a:gradFill>
        <a:effectLst/>
      </p:bgPr>
    </p:bg>
    <p:spTree>
      <p:nvGrpSpPr>
        <p:cNvPr id="1" name="Shape 255"/>
        <p:cNvGrpSpPr/>
        <p:nvPr/>
      </p:nvGrpSpPr>
      <p:grpSpPr>
        <a:xfrm>
          <a:off x="0" y="0"/>
          <a:ext cx="0" cy="0"/>
          <a:chOff x="0" y="0"/>
          <a:chExt cx="0" cy="0"/>
        </a:xfrm>
      </p:grpSpPr>
      <p:sp>
        <p:nvSpPr>
          <p:cNvPr id="256" name="Google Shape;256;p6"/>
          <p:cNvSpPr/>
          <p:nvPr/>
        </p:nvSpPr>
        <p:spPr>
          <a:xfrm>
            <a:off x="0" y="0"/>
            <a:ext cx="9144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Impact"/>
              <a:ea typeface="Impact"/>
              <a:cs typeface="Impact"/>
              <a:sym typeface="Impact"/>
            </a:endParaRPr>
          </a:p>
        </p:txBody>
      </p:sp>
      <p:sp>
        <p:nvSpPr>
          <p:cNvPr id="257" name="Google Shape;257;p6"/>
          <p:cNvSpPr/>
          <p:nvPr/>
        </p:nvSpPr>
        <p:spPr>
          <a:xfrm rot="-119941">
            <a:off x="611557" y="591772"/>
            <a:ext cx="7920920" cy="5404195"/>
          </a:xfrm>
          <a:prstGeom prst="rect">
            <a:avLst/>
          </a:prstGeom>
          <a:solidFill>
            <a:srgbClr val="FFFFFF"/>
          </a:solidFill>
          <a:ln w="9525" cap="sq" cmpd="thinThick">
            <a:solidFill>
              <a:srgbClr val="DDDDDD"/>
            </a:solidFill>
            <a:prstDash val="solid"/>
            <a:miter lim="800000"/>
            <a:headEnd type="none" w="sm" len="sm"/>
            <a:tailEnd type="none" w="sm" len="sm"/>
          </a:ln>
          <a:effectLst>
            <a:outerShdw blurRad="266700" dist="1143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Impact"/>
              <a:ea typeface="Impact"/>
              <a:cs typeface="Impact"/>
              <a:sym typeface="Impact"/>
            </a:endParaRPr>
          </a:p>
        </p:txBody>
      </p:sp>
      <p:pic>
        <p:nvPicPr>
          <p:cNvPr id="258" name="Google Shape;258;p6" descr="Diagram&#10;&#10;Description automatically generated"/>
          <p:cNvPicPr preferRelativeResize="0"/>
          <p:nvPr/>
        </p:nvPicPr>
        <p:blipFill rotWithShape="1">
          <a:blip r:embed="rId3">
            <a:alphaModFix/>
          </a:blip>
          <a:srcRect r="-1" b="6479"/>
          <a:stretch/>
        </p:blipFill>
        <p:spPr>
          <a:xfrm rot="-120000">
            <a:off x="853377" y="911683"/>
            <a:ext cx="7437246" cy="4764397"/>
          </a:xfrm>
          <a:prstGeom prst="rect">
            <a:avLst/>
          </a:prstGeom>
          <a:noFill/>
          <a:ln>
            <a:noFill/>
          </a:ln>
        </p:spPr>
      </p:pic>
      <p:sp>
        <p:nvSpPr>
          <p:cNvPr id="259" name="Google Shape;259;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6"/>
          <p:cNvSpPr txBox="1"/>
          <p:nvPr/>
        </p:nvSpPr>
        <p:spPr>
          <a:xfrm>
            <a:off x="290425" y="6132475"/>
            <a:ext cx="85632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a:solidFill>
                  <a:schemeClr val="dk1"/>
                </a:solidFill>
                <a:latin typeface="Calibri"/>
                <a:ea typeface="Calibri"/>
                <a:cs typeface="Calibri"/>
                <a:sym typeface="Calibri"/>
              </a:rPr>
              <a:t>Our solar system has 8 planets that go around the sun.</a:t>
            </a:r>
            <a:endParaRPr sz="2900" b="1">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g2c0da7f85bf_0_8"/>
          <p:cNvSpPr/>
          <p:nvPr/>
        </p:nvSpPr>
        <p:spPr>
          <a:xfrm>
            <a:off x="0" y="0"/>
            <a:ext cx="9144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7" name="Google Shape;267;g2c0da7f85bf_0_8" descr="The_Earth_seen_from_Apollo_17.jpg"/>
          <p:cNvPicPr preferRelativeResize="0"/>
          <p:nvPr/>
        </p:nvPicPr>
        <p:blipFill rotWithShape="1">
          <a:blip r:embed="rId3">
            <a:alphaModFix/>
          </a:blip>
          <a:srcRect l="1824" r="11692"/>
          <a:stretch/>
        </p:blipFill>
        <p:spPr>
          <a:xfrm>
            <a:off x="3212926" y="10"/>
            <a:ext cx="5931076" cy="6857994"/>
          </a:xfrm>
          <a:prstGeom prst="rect">
            <a:avLst/>
          </a:prstGeom>
          <a:noFill/>
          <a:ln>
            <a:noFill/>
          </a:ln>
        </p:spPr>
      </p:pic>
      <p:sp>
        <p:nvSpPr>
          <p:cNvPr id="268" name="Google Shape;268;g2c0da7f85bf_0_8"/>
          <p:cNvSpPr/>
          <p:nvPr/>
        </p:nvSpPr>
        <p:spPr>
          <a:xfrm>
            <a:off x="0" y="0"/>
            <a:ext cx="9144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9" name="Google Shape;269;g2c0da7f85bf_0_8"/>
          <p:cNvSpPr txBox="1"/>
          <p:nvPr/>
        </p:nvSpPr>
        <p:spPr>
          <a:xfrm>
            <a:off x="424800" y="1587300"/>
            <a:ext cx="4591800" cy="3683400"/>
          </a:xfrm>
          <a:prstGeom prst="rect">
            <a:avLst/>
          </a:prstGeom>
          <a:noFill/>
          <a:ln>
            <a:noFill/>
          </a:ln>
        </p:spPr>
        <p:txBody>
          <a:bodyPr spcFirstLastPara="1" wrap="square" lIns="91425" tIns="45700" rIns="91425" bIns="45700" anchor="b" anchorCtr="0">
            <a:normAutofit fontScale="77500" lnSpcReduction="20000"/>
          </a:bodyPr>
          <a:lstStyle/>
          <a:p>
            <a:pPr marL="0" marR="0" lvl="0" indent="0" algn="l" rtl="0">
              <a:lnSpc>
                <a:spcPct val="90000"/>
              </a:lnSpc>
              <a:spcBef>
                <a:spcPts val="0"/>
              </a:spcBef>
              <a:spcAft>
                <a:spcPts val="0"/>
              </a:spcAft>
              <a:buClr>
                <a:srgbClr val="000000"/>
              </a:buClr>
              <a:buSzPct val="87804"/>
              <a:buFont typeface="Arial"/>
              <a:buNone/>
            </a:pPr>
            <a:r>
              <a:rPr lang="en-US" sz="6150" b="1" i="0" u="sng" strike="noStrike" cap="none" dirty="0">
                <a:solidFill>
                  <a:schemeClr val="lt1"/>
                </a:solidFill>
                <a:latin typeface="Calibri"/>
                <a:ea typeface="Calibri"/>
                <a:cs typeface="Calibri"/>
                <a:sym typeface="Calibri"/>
              </a:rPr>
              <a:t>Earth</a:t>
            </a:r>
            <a:r>
              <a:rPr lang="en-US" sz="6150" b="0" i="0" u="none" strike="noStrike" cap="none" dirty="0">
                <a:solidFill>
                  <a:schemeClr val="lt1"/>
                </a:solidFill>
                <a:latin typeface="Calibri"/>
                <a:ea typeface="Calibri"/>
                <a:cs typeface="Calibri"/>
                <a:sym typeface="Calibri"/>
              </a:rPr>
              <a:t>: </a:t>
            </a:r>
            <a:r>
              <a:rPr lang="en-US" sz="6150" dirty="0">
                <a:solidFill>
                  <a:schemeClr val="lt1"/>
                </a:solidFill>
                <a:latin typeface="Calibri"/>
                <a:ea typeface="Calibri"/>
                <a:cs typeface="Calibri"/>
                <a:sym typeface="Calibri"/>
              </a:rPr>
              <a:t>the planet we live on, full of land, water, and air where plants, animals, and humans reside.</a:t>
            </a:r>
            <a:endParaRPr sz="5400" dirty="0">
              <a:solidFill>
                <a:schemeClr val="lt1"/>
              </a:solidFill>
              <a:latin typeface="Calibri"/>
              <a:ea typeface="Calibri"/>
              <a:cs typeface="Calibri"/>
              <a:sym typeface="Calibri"/>
            </a:endParaRPr>
          </a:p>
        </p:txBody>
      </p:sp>
      <p:sp>
        <p:nvSpPr>
          <p:cNvPr id="270" name="Google Shape;270;g2c0da7f85bf_0_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3579</Words>
  <Application>Microsoft Macintosh PowerPoint</Application>
  <PresentationFormat>On-screen Show (4:3)</PresentationFormat>
  <Paragraphs>378</Paragraphs>
  <Slides>70</Slides>
  <Notes>70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70</vt:i4>
      </vt:variant>
    </vt:vector>
  </HeadingPairs>
  <TitlesOfParts>
    <vt:vector size="78" baseType="lpstr">
      <vt:lpstr>Calibri</vt:lpstr>
      <vt:lpstr>Helvetica Neue Light</vt:lpstr>
      <vt:lpstr>Poppins</vt:lpstr>
      <vt:lpstr>Arial</vt:lpstr>
      <vt:lpstr>Impact</vt:lpstr>
      <vt:lpstr>Söhne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System: a collection of planets, moons, and other celestial bodies that move around a star</vt:lpstr>
      <vt:lpstr>PowerPoint Presentation</vt:lpstr>
      <vt:lpstr>PowerPoint Presentation</vt:lpstr>
      <vt:lpstr>PowerPoint Presentation</vt:lpstr>
      <vt:lpstr>PowerPoint Presentation</vt:lpstr>
      <vt:lpstr>Some solar systems may also have dwarf planets, which are smaller than regular planets and often orbiting far from their star. These objects, like Pluto in our solar system, have their own unique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System: a collection of planets, moons, and other celestial bodies that move around a star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System: a collection of planets, moons, and other celestial bodies that move around a star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5</cp:revision>
  <dcterms:created xsi:type="dcterms:W3CDTF">2017-06-12T17:49:47Z</dcterms:created>
  <dcterms:modified xsi:type="dcterms:W3CDTF">2024-03-27T14:41:48Z</dcterms:modified>
</cp:coreProperties>
</file>