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490" r:id="rId2"/>
    <p:sldId id="257" r:id="rId3"/>
    <p:sldId id="258" r:id="rId4"/>
    <p:sldId id="259" r:id="rId5"/>
    <p:sldId id="260" r:id="rId6"/>
    <p:sldId id="264" r:id="rId7"/>
    <p:sldId id="491" r:id="rId8"/>
    <p:sldId id="530" r:id="rId9"/>
    <p:sldId id="268" r:id="rId10"/>
    <p:sldId id="269" r:id="rId11"/>
    <p:sldId id="275" r:id="rId12"/>
    <p:sldId id="263" r:id="rId13"/>
    <p:sldId id="531" r:id="rId14"/>
    <p:sldId id="265" r:id="rId15"/>
    <p:sldId id="270" r:id="rId16"/>
    <p:sldId id="273" r:id="rId17"/>
    <p:sldId id="496" r:id="rId18"/>
    <p:sldId id="497" r:id="rId19"/>
    <p:sldId id="498" r:id="rId20"/>
    <p:sldId id="549" r:id="rId21"/>
    <p:sldId id="550" r:id="rId22"/>
    <p:sldId id="274" r:id="rId23"/>
    <p:sldId id="548" r:id="rId24"/>
    <p:sldId id="276" r:id="rId25"/>
    <p:sldId id="271" r:id="rId26"/>
    <p:sldId id="278" r:id="rId27"/>
    <p:sldId id="532" r:id="rId28"/>
    <p:sldId id="542" r:id="rId29"/>
    <p:sldId id="543" r:id="rId30"/>
    <p:sldId id="544" r:id="rId31"/>
    <p:sldId id="281" r:id="rId32"/>
    <p:sldId id="551" r:id="rId33"/>
    <p:sldId id="557" r:id="rId34"/>
    <p:sldId id="552" r:id="rId35"/>
    <p:sldId id="556" r:id="rId36"/>
    <p:sldId id="553" r:id="rId37"/>
    <p:sldId id="555" r:id="rId38"/>
    <p:sldId id="286" r:id="rId39"/>
    <p:sldId id="525" r:id="rId40"/>
    <p:sldId id="558" r:id="rId41"/>
    <p:sldId id="289" r:id="rId42"/>
    <p:sldId id="524" r:id="rId43"/>
    <p:sldId id="559" r:id="rId44"/>
    <p:sldId id="291" r:id="rId45"/>
    <p:sldId id="489" r:id="rId46"/>
    <p:sldId id="296" r:id="rId47"/>
    <p:sldId id="560" r:id="rId48"/>
    <p:sldId id="298" r:id="rId49"/>
    <p:sldId id="299" r:id="rId50"/>
    <p:sldId id="433" r:id="rId51"/>
    <p:sldId id="482" r:id="rId52"/>
    <p:sldId id="562" r:id="rId53"/>
    <p:sldId id="564" r:id="rId54"/>
    <p:sldId id="518" r:id="rId55"/>
    <p:sldId id="565" r:id="rId56"/>
    <p:sldId id="411" r:id="rId57"/>
    <p:sldId id="566" r:id="rId58"/>
    <p:sldId id="567" r:id="rId59"/>
    <p:sldId id="455" r:id="rId60"/>
    <p:sldId id="568" r:id="rId61"/>
    <p:sldId id="569" r:id="rId62"/>
    <p:sldId id="479" r:id="rId63"/>
    <p:sldId id="561" r:id="rId64"/>
    <p:sldId id="533" r:id="rId65"/>
    <p:sldId id="315" r:id="rId66"/>
    <p:sldId id="316" r:id="rId67"/>
    <p:sldId id="317"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j7MAyRoNNZG5/0ObeFaX490LqoY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37405-65BD-EF91-325B-BCA64C72FC11}" name="jamie.rogan@gmail.com" initials="j" userId="9034ce29b5f2f630" providerId="Windows Live"/>
  <p188:author id="{0C56AD1E-6094-4C7E-0071-0EFBC7EB73B8}" name="Coleman, Olivia Fudge (rhz9xk)" initials="COF(" userId="S::rhz9xk@virginia.edu::9fe4b353-139b-41b7-b74e-e72ec09ec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p:restoredTop sz="84858"/>
  </p:normalViewPr>
  <p:slideViewPr>
    <p:cSldViewPr snapToGrid="0">
      <p:cViewPr>
        <p:scale>
          <a:sx n="101" d="100"/>
          <a:sy n="101" d="100"/>
        </p:scale>
        <p:origin x="18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10" Type="http://customschemas.google.com/relationships/presentationmetadata" Target="metadata"/><Relationship Id="rId115"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bff74d4e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dbff74d4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nSpc>
                <a:spcPct val="90000"/>
              </a:lnSpc>
              <a:spcBef>
                <a:spcPct val="0"/>
              </a:spcBef>
              <a:spcAft>
                <a:spcPts val="600"/>
              </a:spcAft>
              <a:buClr>
                <a:srgbClr val="0C0C0C"/>
              </a:buClr>
              <a:buSzPts val="2800"/>
            </a:pPr>
            <a:r>
              <a:rPr lang="en-US" sz="12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12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sp>
        <p:nvSpPr>
          <p:cNvPr id="218" name="Google Shape;218;gdbff74d4e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sun.</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Rotation: </a:t>
            </a: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Feedback: When providing more formal definitions and explicit content, it is helpful to provide students with cues so that they can be prepared and know what to expect.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Solar System: </a:t>
            </a:r>
            <a:r>
              <a:rPr lang="en-US" b="0" i="0" dirty="0">
                <a:solidFill>
                  <a:srgbClr val="0D0D0D"/>
                </a:solidFill>
                <a:effectLst/>
                <a:latin typeface="Söhne"/>
              </a:rPr>
              <a:t>a group of planets, moons, and other celestial objects that travel around a star. </a:t>
            </a:r>
          </a:p>
          <a:p>
            <a:endParaRPr lang="en-US" b="0" i="0" dirty="0">
              <a:solidFill>
                <a:srgbClr val="0D0D0D"/>
              </a:solidFill>
              <a:effectLst/>
              <a:latin typeface="Söhne"/>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843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Ensure students participate in this portion of the lesson. Provide plenty of opportunities to respond and engage with the content.</a:t>
            </a:r>
            <a:endParaRPr/>
          </a:p>
        </p:txBody>
      </p:sp>
      <p:sp>
        <p:nvSpPr>
          <p:cNvPr id="226" name="Google Shape;22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bff74d4ed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dbff74d4ed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 moon? </a:t>
            </a:r>
            <a:endParaRPr dirty="0"/>
          </a:p>
          <a:p>
            <a:pPr marL="0" lvl="0" indent="0" algn="l" rtl="0">
              <a:lnSpc>
                <a:spcPct val="100000"/>
              </a:lnSpc>
              <a:spcBef>
                <a:spcPts val="0"/>
              </a:spcBef>
              <a:spcAft>
                <a:spcPts val="0"/>
              </a:spcAft>
              <a:buSzPts val="1400"/>
              <a:buNone/>
            </a:pPr>
            <a:endParaRPr b="0" dirty="0"/>
          </a:p>
          <a:p>
            <a:pPr marL="0" marR="0" lvl="0" indent="0" algn="l" rtl="0">
              <a:lnSpc>
                <a:spcPct val="100000"/>
              </a:lnSpc>
              <a:spcBef>
                <a:spcPts val="0"/>
              </a:spcBef>
              <a:spcAft>
                <a:spcPts val="0"/>
              </a:spcAft>
              <a:buClr>
                <a:schemeClr val="dk1"/>
              </a:buClr>
              <a:buSzPts val="1200"/>
              <a:buFont typeface="Calibri"/>
              <a:buNone/>
            </a:pPr>
            <a:r>
              <a:rPr lang="en-US" dirty="0"/>
              <a:t>[</a:t>
            </a:r>
            <a:r>
              <a:rPr lang="en-US" b="0" dirty="0"/>
              <a:t>A moon is a natural object that goes around a planet and reflects light from the sun.]</a:t>
            </a:r>
            <a:endParaRPr dirty="0"/>
          </a:p>
        </p:txBody>
      </p:sp>
      <p:sp>
        <p:nvSpPr>
          <p:cNvPr id="248" name="Google Shape;248;gdbff74d4ed_0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u="sng" dirty="0"/>
              <a:t>           </a:t>
            </a:r>
            <a:r>
              <a:rPr lang="en-US" dirty="0"/>
              <a:t>.</a:t>
            </a:r>
            <a:endParaRPr b="0"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588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t>Revolution is the movement of a planet around the </a:t>
            </a:r>
            <a:r>
              <a:rPr lang="en-US" b="1" u="sng" dirty="0"/>
              <a:t>sun</a:t>
            </a:r>
            <a:r>
              <a:rPr lang="en-US" dirty="0"/>
              <a:t>.</a:t>
            </a:r>
            <a:endParaRPr b="0"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Feedback: When providing more formal definitions and explicit content, it is helpful to provide students with cues so that they can be prepared and know what to expect.</a:t>
            </a:r>
            <a:endParaRPr dirty="0"/>
          </a:p>
          <a:p>
            <a:pPr marL="0" lvl="0" indent="0" algn="l" rtl="0">
              <a:lnSpc>
                <a:spcPct val="100000"/>
              </a:lnSpc>
              <a:spcBef>
                <a:spcPts val="0"/>
              </a:spcBef>
              <a:spcAft>
                <a:spcPts val="0"/>
              </a:spcAft>
              <a:buSzPts val="1400"/>
              <a:buNone/>
            </a:pPr>
            <a:endParaRPr dirty="0"/>
          </a:p>
        </p:txBody>
      </p:sp>
      <p:sp>
        <p:nvSpPr>
          <p:cNvPr id="264" name="Google Shape;26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023525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ff74d4ed_1_1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dbff74d4ed_1_1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kern="1200" dirty="0">
                <a:solidFill>
                  <a:schemeClr val="tx1">
                    <a:lumMod val="85000"/>
                    <a:lumOff val="15000"/>
                  </a:schemeClr>
                </a:solidFill>
                <a:latin typeface="+mj-lt"/>
                <a:ea typeface="+mj-ea"/>
                <a:cs typeface="+mj-cs"/>
                <a:sym typeface="Calibri"/>
              </a:rPr>
              <a:t>What is a rotation?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200" strike="noStrike" kern="1200" cap="none" dirty="0">
              <a:solidFill>
                <a:schemeClr val="tx1">
                  <a:lumMod val="85000"/>
                  <a:lumOff val="15000"/>
                </a:schemeClr>
              </a:solidFill>
              <a:latin typeface="+mj-lt"/>
              <a:ea typeface="+mj-ea"/>
              <a:cs typeface="+mj-cs"/>
              <a:sym typeface="Arial"/>
            </a:endParaRPr>
          </a:p>
          <a:p>
            <a:pPr marL="0" marR="0" lvl="0" indent="0" algn="l" rtl="0">
              <a:lnSpc>
                <a:spcPct val="100000"/>
              </a:lnSpc>
              <a:spcBef>
                <a:spcPts val="0"/>
              </a:spcBef>
              <a:spcAft>
                <a:spcPts val="0"/>
              </a:spcAft>
              <a:buClr>
                <a:schemeClr val="dk1"/>
              </a:buClr>
              <a:buSzPts val="1200"/>
              <a:buFont typeface="Calibri"/>
              <a:buNone/>
            </a:pPr>
            <a:r>
              <a:rPr lang="en-US" b="0" i="0" dirty="0">
                <a:solidFill>
                  <a:srgbClr val="0D0D0D"/>
                </a:solidFill>
                <a:effectLst/>
                <a:latin typeface="Söhne"/>
              </a:rPr>
              <a:t>[the spinning of a celestial body around its own axis]</a:t>
            </a:r>
          </a:p>
          <a:p>
            <a:pPr marL="0" marR="0" lvl="0" indent="0" algn="l" rtl="0">
              <a:lnSpc>
                <a:spcPct val="100000"/>
              </a:lnSpc>
              <a:spcBef>
                <a:spcPts val="0"/>
              </a:spcBef>
              <a:spcAft>
                <a:spcPts val="0"/>
              </a:spcAft>
              <a:buClr>
                <a:schemeClr val="dk1"/>
              </a:buClr>
              <a:buSzPts val="1200"/>
              <a:buFont typeface="Calibri"/>
              <a:buNone/>
            </a:pPr>
            <a:endParaRPr lang="en-US" b="0" i="0" dirty="0">
              <a:solidFill>
                <a:srgbClr val="0D0D0D"/>
              </a:solidFill>
              <a:effectLst/>
              <a:latin typeface="Söhne"/>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gdbff74d4ed_1_1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18561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Today, we will learn about the term, terrestrial planet.</a:t>
            </a:r>
            <a:endParaRPr dirty="0"/>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a:t>
            </a:r>
            <a:r>
              <a:rPr lang="en-US" sz="1200" b="0" i="0" u="sng" dirty="0">
                <a:solidFill>
                  <a:schemeClr val="tx1"/>
                </a:solidFill>
                <a:effectLst/>
                <a:latin typeface="Calibri" panose="020F0502020204030204" pitchFamily="34" charset="0"/>
                <a:cs typeface="Calibri" panose="020F0502020204030204" pitchFamily="34" charset="0"/>
              </a:rPr>
              <a:t>          </a:t>
            </a:r>
            <a:r>
              <a:rPr lang="en-US" sz="1200" b="0" i="0" dirty="0">
                <a:solidFill>
                  <a:schemeClr val="tx1"/>
                </a:solidFill>
                <a:effectLst/>
                <a:latin typeface="Calibri" panose="020F0502020204030204" pitchFamily="34" charset="0"/>
                <a:cs typeface="Calibri" panose="020F0502020204030204" pitchFamily="34" charset="0"/>
              </a:rPr>
              <a:t> or </a:t>
            </a:r>
            <a:r>
              <a:rPr lang="en-US" sz="1200" b="0" i="0" u="sng" dirty="0">
                <a:solidFill>
                  <a:schemeClr val="tx1"/>
                </a:solidFill>
                <a:effectLst/>
                <a:latin typeface="Calibri" panose="020F0502020204030204" pitchFamily="34" charset="0"/>
                <a:cs typeface="Calibri" panose="020F0502020204030204" pitchFamily="34" charset="0"/>
              </a:rPr>
              <a:t>        </a:t>
            </a:r>
            <a:r>
              <a:rPr lang="en-US" sz="1200" b="0" i="0" dirty="0">
                <a:solidFill>
                  <a:schemeClr val="tx1"/>
                </a:solidFill>
                <a:effectLst/>
                <a:latin typeface="Calibri" panose="020F0502020204030204" pitchFamily="34" charset="0"/>
                <a:cs typeface="Calibri" panose="020F0502020204030204" pitchFamily="34" charset="0"/>
              </a:rPr>
              <a:t> that goes around a star</a:t>
            </a:r>
          </a:p>
          <a:p>
            <a:pPr marL="0" marR="0" lvl="0" indent="0">
              <a:lnSpc>
                <a:spcPct val="90000"/>
              </a:lnSpc>
              <a:spcBef>
                <a:spcPct val="0"/>
              </a:spcBef>
              <a:spcAft>
                <a:spcPts val="600"/>
              </a:spcAft>
              <a:buClr>
                <a:srgbClr val="0C0C0C"/>
              </a:buClr>
              <a:buSzPts val="3000"/>
            </a:pPr>
            <a:endParaRPr lang="en-US" sz="1200" b="0" i="0" u="none" strike="noStrike" kern="1200" cap="none" dirty="0">
              <a:solidFill>
                <a:schemeClr val="tx1"/>
              </a:solidFill>
              <a:effectLst/>
              <a:latin typeface="Calibri" panose="020F0502020204030204" pitchFamily="34" charset="0"/>
              <a:ea typeface="+mj-ea"/>
              <a:cs typeface="Calibri" panose="020F0502020204030204" pitchFamily="34" charset="0"/>
              <a:sym typeface="Calibri"/>
            </a:endParaRPr>
          </a:p>
          <a:p>
            <a:pPr marL="0" marR="0" lvl="0" indent="0">
              <a:lnSpc>
                <a:spcPct val="90000"/>
              </a:lnSpc>
              <a:spcBef>
                <a:spcPct val="0"/>
              </a:spcBef>
              <a:spcAft>
                <a:spcPts val="600"/>
              </a:spcAft>
              <a:buClr>
                <a:srgbClr val="0C0C0C"/>
              </a:buClr>
              <a:buSzPts val="3000"/>
            </a:pPr>
            <a:r>
              <a:rPr lang="en-US" sz="1200" b="0" i="0" u="none" strike="noStrike" kern="1200" cap="none" dirty="0">
                <a:solidFill>
                  <a:schemeClr val="tx1"/>
                </a:solidFill>
                <a:effectLst/>
                <a:latin typeface="Calibri" panose="020F0502020204030204" pitchFamily="34" charset="0"/>
                <a:ea typeface="+mj-ea"/>
                <a:cs typeface="Calibri" panose="020F0502020204030204" pitchFamily="34" charset="0"/>
                <a:sym typeface="Calibri"/>
              </a:rPr>
              <a:t>[rock, gas]</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645527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nSpc>
                <a:spcPct val="90000"/>
              </a:lnSpc>
              <a:spcBef>
                <a:spcPct val="0"/>
              </a:spcBef>
              <a:spcAft>
                <a:spcPts val="600"/>
              </a:spcAft>
              <a:buClr>
                <a:srgbClr val="0C0C0C"/>
              </a:buClr>
              <a:buSzPts val="3000"/>
            </a:pPr>
            <a:r>
              <a:rPr lang="en-US" sz="1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1200" b="0" i="0" dirty="0">
                <a:solidFill>
                  <a:schemeClr val="tx1"/>
                </a:solidFill>
                <a:effectLst/>
                <a:latin typeface="Calibri" panose="020F0502020204030204" pitchFamily="34" charset="0"/>
                <a:cs typeface="Calibri" panose="020F0502020204030204" pitchFamily="34" charset="0"/>
              </a:rPr>
              <a:t>a big ball of </a:t>
            </a:r>
            <a:r>
              <a:rPr lang="en-US" sz="1200" b="1" i="0" u="sng" dirty="0">
                <a:solidFill>
                  <a:schemeClr val="tx1"/>
                </a:solidFill>
                <a:effectLst/>
                <a:latin typeface="Calibri" panose="020F0502020204030204" pitchFamily="34" charset="0"/>
                <a:cs typeface="Calibri" panose="020F0502020204030204" pitchFamily="34" charset="0"/>
              </a:rPr>
              <a:t>rock</a:t>
            </a:r>
            <a:r>
              <a:rPr lang="en-US" sz="1200" b="0" i="0" dirty="0">
                <a:solidFill>
                  <a:schemeClr val="tx1"/>
                </a:solidFill>
                <a:effectLst/>
                <a:latin typeface="Calibri" panose="020F0502020204030204" pitchFamily="34" charset="0"/>
                <a:cs typeface="Calibri" panose="020F0502020204030204" pitchFamily="34" charset="0"/>
              </a:rPr>
              <a:t> or </a:t>
            </a:r>
            <a:r>
              <a:rPr lang="en-US" sz="1200" b="1" i="0" u="sng" dirty="0">
                <a:solidFill>
                  <a:schemeClr val="tx1"/>
                </a:solidFill>
                <a:effectLst/>
                <a:latin typeface="Calibri" panose="020F0502020204030204" pitchFamily="34" charset="0"/>
                <a:cs typeface="Calibri" panose="020F0502020204030204" pitchFamily="34" charset="0"/>
              </a:rPr>
              <a:t>gas</a:t>
            </a:r>
            <a:r>
              <a:rPr lang="en-US" sz="1200" b="0" i="0" dirty="0">
                <a:solidFill>
                  <a:schemeClr val="tx1"/>
                </a:solidFill>
                <a:effectLst/>
                <a:latin typeface="Calibri" panose="020F0502020204030204" pitchFamily="34" charset="0"/>
                <a:cs typeface="Calibri" panose="020F0502020204030204" pitchFamily="34" charset="0"/>
              </a:rPr>
              <a:t> that goes around a star</a:t>
            </a:r>
            <a:endParaRPr lang="en-US" sz="1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Definitions don't always make a lot of sense for students, so the use of clear language is an important strategy.</a:t>
            </a:r>
            <a:endParaRPr dirty="0"/>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79114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our new term, terrestrial planet.</a:t>
            </a:r>
            <a:endParaRPr dirty="0"/>
          </a:p>
        </p:txBody>
      </p:sp>
      <p:sp>
        <p:nvSpPr>
          <p:cNvPr id="256" name="Google Shape;2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kern="1200" dirty="0">
                <a:solidFill>
                  <a:schemeClr val="tx1"/>
                </a:solidFill>
                <a:latin typeface="Calibri" panose="020F0502020204030204" pitchFamily="34" charset="0"/>
                <a:ea typeface="+mn-ea"/>
                <a:cs typeface="Calibri" panose="020F0502020204030204" pitchFamily="34" charset="0"/>
              </a:rPr>
              <a:t>Terrestrial Planet: </a:t>
            </a:r>
            <a:r>
              <a:rPr lang="en-US" sz="12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1200" kern="1200" dirty="0">
              <a:solidFill>
                <a:schemeClr val="tx1"/>
              </a:solidFill>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8157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3" name="Google Shape;27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t>What is a terrestrial planet? </a:t>
            </a:r>
            <a:endParaRPr dirty="0"/>
          </a:p>
          <a:p>
            <a:pPr marL="0" marR="0" lvl="0" indent="0" algn="l" rtl="0">
              <a:lnSpc>
                <a:spcPct val="100000"/>
              </a:lnSpc>
              <a:spcBef>
                <a:spcPts val="0"/>
              </a:spcBef>
              <a:spcAft>
                <a:spcPts val="0"/>
              </a:spcAft>
              <a:buClr>
                <a:schemeClr val="dk1"/>
              </a:buClr>
              <a:buSzPts val="1200"/>
              <a:buFont typeface="Calibri"/>
              <a:buNone/>
            </a:pPr>
            <a:endParaRPr sz="1200" dirty="0"/>
          </a:p>
          <a:p>
            <a:pPr marL="0" marR="0" lvl="0" indent="0" algn="l" rtl="0">
              <a:lnSpc>
                <a:spcPct val="100000"/>
              </a:lnSpc>
              <a:spcBef>
                <a:spcPts val="0"/>
              </a:spcBef>
              <a:spcAft>
                <a:spcPts val="0"/>
              </a:spcAft>
              <a:buClr>
                <a:schemeClr val="dk1"/>
              </a:buClr>
              <a:buSzPts val="1200"/>
              <a:buFont typeface="Calibri"/>
              <a:buNone/>
            </a:pPr>
            <a:r>
              <a:rPr lang="en-US" sz="1200" kern="1200" dirty="0">
                <a:solidFill>
                  <a:schemeClr val="tx1"/>
                </a:solidFill>
                <a:latin typeface="Calibri" panose="020F0502020204030204" pitchFamily="34" charset="0"/>
                <a:ea typeface="+mn-ea"/>
                <a:cs typeface="Calibri" panose="020F0502020204030204" pitchFamily="34" charset="0"/>
              </a:rPr>
              <a:t>[A </a:t>
            </a:r>
            <a:r>
              <a:rPr lang="en-US" sz="12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r>
              <a:rPr lang="en-US" dirty="0"/>
              <a:t>.]</a:t>
            </a:r>
            <a:endParaRPr dirty="0"/>
          </a:p>
        </p:txBody>
      </p:sp>
      <p:sp>
        <p:nvSpPr>
          <p:cNvPr id="232" name="Google Shape;23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7" name="Google Shape;28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lgn="l">
              <a:buFont typeface="Arial" panose="020B0604020202020204" pitchFamily="34" charset="0"/>
              <a:buNone/>
            </a:pPr>
            <a:r>
              <a:rPr lang="en-US" b="0" i="0" dirty="0">
                <a:solidFill>
                  <a:srgbClr val="0D0D0D"/>
                </a:solidFill>
                <a:effectLst/>
                <a:latin typeface="Söhne"/>
              </a:rPr>
              <a:t>Terrestrial planets are rocky planets that have a solid surface, unlike gas giants which are mostly composed of gases.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4278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0" dirty="0">
                <a:solidFill>
                  <a:srgbClr val="0D0D0D"/>
                </a:solidFill>
                <a:effectLst/>
                <a:latin typeface="Söhne"/>
              </a:rPr>
              <a:t>The four terrestrial planets in our solar system are Mercury, Venus, Earth, and Mars. These planets are closer to the Sun compared to gas giants like Jupiter and Saturn.</a:t>
            </a:r>
          </a:p>
          <a:p>
            <a:pPr marL="228600" indent="0" algn="l">
              <a:buFont typeface="Arial" panose="020B0604020202020204" pitchFamily="34" charset="0"/>
              <a:buNone/>
            </a:pPr>
            <a:endParaRPr lang="en-US" b="0" i="0" dirty="0">
              <a:solidFill>
                <a:srgbClr val="0D0D0D"/>
              </a:solidFill>
              <a:effectLst/>
              <a:latin typeface="Söhne"/>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6513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D0D0D"/>
                </a:solidFill>
                <a:effectLst/>
                <a:latin typeface="Söhne"/>
              </a:rPr>
              <a:t>Terrestrial planets have relatively thin atmospheres compared to gas giants. For example, Earth's atmosphere is composed mainly of nitrogen and oxygen.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6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a:t>
            </a:r>
            <a:r>
              <a:rPr lang="en-US" b="1" dirty="0"/>
              <a:t>: </a:t>
            </a:r>
            <a:r>
              <a:rPr lang="en-US" sz="1800" b="0" i="0" u="none" strike="noStrike" dirty="0">
                <a:solidFill>
                  <a:srgbClr val="FFFFFF"/>
                </a:solidFill>
                <a:effectLst/>
                <a:latin typeface="Calibri" panose="020F0502020204030204" pitchFamily="34" charset="0"/>
              </a:rPr>
              <a:t>What impact do planets have on our lives and the world around us?</a:t>
            </a:r>
            <a:endParaRPr lang="en-US" sz="1200" b="0" i="0" dirty="0">
              <a:solidFill>
                <a:schemeClr val="bg1"/>
              </a:solidFill>
              <a:effectLst/>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D0D0D"/>
                </a:solidFill>
                <a:effectLst/>
                <a:latin typeface="Söhne"/>
              </a:rPr>
              <a:t>They have distinct surface features such as mountains, valleys, and craters, which are formed by geological processes like volcanism, erosion, and impacts from asteroids or meteorites.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5041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0" name="Google Shape;310;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Terrestrial planets are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planets that have a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00" b="0" i="0" u="sng" kern="1200" dirty="0">
                <a:solidFill>
                  <a:schemeClr val="tx1"/>
                </a:solidFill>
                <a:effectLst/>
                <a:latin typeface="Calibri" panose="020F0502020204030204" pitchFamily="34" charset="0"/>
                <a:ea typeface="+mn-ea"/>
                <a:cs typeface="Calibri" panose="020F0502020204030204" pitchFamily="34" charset="0"/>
              </a:rPr>
              <a:t>,</a:t>
            </a:r>
            <a:r>
              <a:rPr lang="en-US" sz="100" b="0" i="0"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surface, unlike gas giants which are mostly composed of gases.</a:t>
            </a:r>
          </a:p>
          <a:p>
            <a:pPr>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[rocky, solid]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370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Terrestrial planets are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 planets that have a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00" b="0" i="0" u="sng" kern="1200" dirty="0">
                <a:solidFill>
                  <a:schemeClr val="tx1"/>
                </a:solidFill>
                <a:effectLst/>
                <a:latin typeface="Calibri" panose="020F0502020204030204" pitchFamily="34" charset="0"/>
                <a:ea typeface="+mn-ea"/>
                <a:cs typeface="Calibri" panose="020F0502020204030204" pitchFamily="34" charset="0"/>
              </a:rPr>
              <a:t>,</a:t>
            </a:r>
            <a:r>
              <a:rPr lang="en-US" sz="100" b="0" i="0"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surface, unlike gas giants which are mostly composed of gases.</a:t>
            </a:r>
          </a:p>
          <a:p>
            <a:pPr>
              <a:lnSpc>
                <a:spcPct val="90000"/>
              </a:lnSpc>
              <a:spcAft>
                <a:spcPts val="600"/>
              </a:spcAft>
            </a:pPr>
            <a:endParaRPr lang="en-US" sz="1200" b="0" i="0" kern="1200" dirty="0">
              <a:solidFill>
                <a:schemeClr val="tx1"/>
              </a:solidFill>
              <a:effectLst/>
              <a:latin typeface="Calibri" panose="020F0502020204030204" pitchFamily="34" charset="0"/>
              <a:ea typeface="+mn-ea"/>
              <a:cs typeface="Calibri" panose="020F0502020204030204" pitchFamily="34" charset="0"/>
            </a:endParaRPr>
          </a:p>
          <a:p>
            <a:pPr>
              <a:lnSpc>
                <a:spcPct val="90000"/>
              </a:lnSpc>
              <a:spcAft>
                <a:spcPts val="600"/>
              </a:spcAft>
            </a:pPr>
            <a:r>
              <a:rPr lang="en-US" sz="1200" b="0" i="0" kern="1200" dirty="0">
                <a:solidFill>
                  <a:schemeClr val="tx1"/>
                </a:solidFill>
                <a:effectLst/>
                <a:latin typeface="Calibri" panose="020F0502020204030204" pitchFamily="34" charset="0"/>
                <a:ea typeface="+mn-ea"/>
                <a:cs typeface="Calibri" panose="020F0502020204030204" pitchFamily="34" charset="0"/>
              </a:rPr>
              <a:t>[rocky, solid]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9607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dirty="0">
                <a:solidFill>
                  <a:schemeClr val="tx1"/>
                </a:solidFill>
                <a:effectLst/>
                <a:latin typeface="Calibri" panose="020F0502020204030204" pitchFamily="34" charset="0"/>
                <a:cs typeface="Calibri" panose="020F0502020204030204" pitchFamily="34" charset="0"/>
              </a:rPr>
              <a:t>Name at least two of the four terrestrial planets in our solar system.</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b="0" i="0" dirty="0">
              <a:solidFill>
                <a:srgbClr val="0D0D0D"/>
              </a:solidFill>
              <a:effectLst/>
              <a:latin typeface="Söhne"/>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0" dirty="0">
                <a:solidFill>
                  <a:srgbClr val="0D0D0D"/>
                </a:solidFill>
                <a:effectLst/>
                <a:latin typeface="Söhne"/>
              </a:rPr>
              <a:t>[Mercury, Venus, Earth, and Mars]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0936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b="0" i="0" dirty="0">
                <a:solidFill>
                  <a:schemeClr val="tx1"/>
                </a:solidFill>
                <a:effectLst/>
                <a:latin typeface="Calibri" panose="020F0502020204030204" pitchFamily="34" charset="0"/>
                <a:cs typeface="Calibri" panose="020F0502020204030204" pitchFamily="34" charset="0"/>
              </a:rPr>
              <a:t>Name at least two of the four terrestrial planets in our solar system.</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b="0" i="0" dirty="0">
              <a:solidFill>
                <a:srgbClr val="0D0D0D"/>
              </a:solidFill>
              <a:effectLst/>
              <a:latin typeface="Söhne"/>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i="0" dirty="0">
                <a:solidFill>
                  <a:srgbClr val="0D0D0D"/>
                </a:solidFill>
                <a:effectLst/>
                <a:latin typeface="Söhne"/>
              </a:rPr>
              <a:t>[Mercury, Venus, Earth, and Mars]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9871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or False: </a:t>
            </a:r>
            <a:r>
              <a:rPr lang="en-US" sz="1200" b="0" i="0" dirty="0">
                <a:solidFill>
                  <a:srgbClr val="0D0D0D"/>
                </a:solidFill>
                <a:effectLst/>
                <a:latin typeface="Calibri" panose="020F0502020204030204" pitchFamily="34" charset="0"/>
                <a:cs typeface="Calibri" panose="020F0502020204030204" pitchFamily="34" charset="0"/>
              </a:rPr>
              <a:t>Terrestrial planets have thinner atmospheres than gas giant planets.</a:t>
            </a:r>
          </a:p>
          <a:p>
            <a:pPr algn="l"/>
            <a:endParaRPr lang="en-US" sz="1200" b="0" i="0" dirty="0">
              <a:solidFill>
                <a:srgbClr val="0D0D0D"/>
              </a:solidFill>
              <a:effectLst/>
              <a:latin typeface="Calibri" panose="020F0502020204030204" pitchFamily="34" charset="0"/>
              <a:cs typeface="Calibri" panose="020F0502020204030204" pitchFamily="34" charset="0"/>
            </a:endParaRPr>
          </a:p>
          <a:p>
            <a:pPr algn="l"/>
            <a:r>
              <a:rPr lang="en-US" sz="1200" b="0" i="0" dirty="0">
                <a:solidFill>
                  <a:srgbClr val="0D0D0D"/>
                </a:solidFill>
                <a:effectLst/>
                <a:latin typeface="Calibri" panose="020F0502020204030204" pitchFamily="34" charset="0"/>
                <a:cs typeface="Calibri" panose="020F0502020204030204" pitchFamily="34" charset="0"/>
              </a:rPr>
              <a:t>[True]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59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sng" dirty="0">
                <a:solidFill>
                  <a:srgbClr val="0D0D0D"/>
                </a:solidFill>
                <a:effectLst/>
                <a:latin typeface="Calibri" panose="020F0502020204030204" pitchFamily="34" charset="0"/>
                <a:cs typeface="Calibri" panose="020F0502020204030204" pitchFamily="34" charset="0"/>
              </a:rPr>
              <a:t>True </a:t>
            </a:r>
            <a:r>
              <a:rPr lang="en-US" sz="1200" b="0" i="0" u="sng" dirty="0">
                <a:solidFill>
                  <a:srgbClr val="0D0D0D"/>
                </a:solidFill>
                <a:effectLst/>
                <a:latin typeface="Calibri" panose="020F0502020204030204" pitchFamily="34" charset="0"/>
                <a:cs typeface="Calibri" panose="020F0502020204030204" pitchFamily="34" charset="0"/>
              </a:rPr>
              <a:t>or False</a:t>
            </a:r>
            <a:r>
              <a:rPr lang="en-US" sz="1200" b="1" i="0" u="sng" dirty="0">
                <a:solidFill>
                  <a:srgbClr val="0D0D0D"/>
                </a:solidFill>
                <a:effectLst/>
                <a:latin typeface="Calibri" panose="020F0502020204030204" pitchFamily="34" charset="0"/>
                <a:cs typeface="Calibri" panose="020F0502020204030204" pitchFamily="34" charset="0"/>
              </a:rPr>
              <a:t>: </a:t>
            </a:r>
            <a:r>
              <a:rPr lang="en-US" sz="1200" b="0" i="0" dirty="0">
                <a:solidFill>
                  <a:srgbClr val="0D0D0D"/>
                </a:solidFill>
                <a:effectLst/>
                <a:latin typeface="Calibri" panose="020F0502020204030204" pitchFamily="34" charset="0"/>
                <a:cs typeface="Calibri" panose="020F0502020204030204" pitchFamily="34" charset="0"/>
              </a:rPr>
              <a:t>Terrestrial planets have thinner atmospheres than gas giant planets.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691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dbff74d4ed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dbff74d4ed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terrestrial planet</a:t>
            </a:r>
            <a:r>
              <a:rPr lang="en-US" dirty="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It is important to not only introduce an example of the term but also include images to go along with it, this is a great way to help students make connections.</a:t>
            </a:r>
            <a:endParaRPr dirty="0"/>
          </a:p>
        </p:txBody>
      </p:sp>
      <p:sp>
        <p:nvSpPr>
          <p:cNvPr id="348" name="Google Shape;348;gdbff74d4ed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1200" kern="1200" dirty="0">
                <a:solidFill>
                  <a:schemeClr val="tx1"/>
                </a:solidFill>
                <a:latin typeface="Calibri" panose="020F0502020204030204" pitchFamily="34" charset="0"/>
                <a:ea typeface="+mn-ea"/>
                <a:cs typeface="Calibri" panose="020F0502020204030204" pitchFamily="34" charset="0"/>
              </a:rPr>
              <a:t>Mercury is an example of a terrestrial planet. Mercury is the smallest and closest planet to the Sun. It has no moons.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266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ff74d4ed_1_1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bff74d4ed_1_1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buFont typeface="+mj-lt"/>
              <a:buAutoNum type="arabicPeriod"/>
            </a:pPr>
            <a:r>
              <a:rPr lang="en-US" b="1" i="0" dirty="0">
                <a:solidFill>
                  <a:srgbClr val="0D0D0D"/>
                </a:solidFill>
                <a:effectLst/>
                <a:latin typeface="Söhne"/>
              </a:rPr>
              <a:t>Introduction (5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Gather the students and introduce the topic of terrestrial planets. Explain that terrestrial planets are rocky planets like Earth, Mercury, Venus, and Mars.</a:t>
            </a:r>
          </a:p>
          <a:p>
            <a:pPr algn="l">
              <a:buFont typeface="+mj-lt"/>
              <a:buAutoNum type="arabicPeriod"/>
            </a:pPr>
            <a:r>
              <a:rPr lang="en-US" b="1" i="0" dirty="0">
                <a:solidFill>
                  <a:srgbClr val="0D0D0D"/>
                </a:solidFill>
                <a:effectLst/>
                <a:latin typeface="Söhne"/>
              </a:rPr>
              <a:t>Material Distribution (2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Distribute modeling clay or playdough and plastic knives or toothpicks to each student or group.</a:t>
            </a:r>
          </a:p>
          <a:p>
            <a:pPr algn="l">
              <a:buFont typeface="+mj-lt"/>
              <a:buAutoNum type="arabicPeriod"/>
            </a:pPr>
            <a:r>
              <a:rPr lang="en-US" b="1" i="0" dirty="0">
                <a:solidFill>
                  <a:srgbClr val="0D0D0D"/>
                </a:solidFill>
                <a:effectLst/>
                <a:latin typeface="Söhne"/>
              </a:rPr>
              <a:t>Modeling (15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Instruct students to use the modeling clay or playdough to create their own model of a terrestrial planet.</a:t>
            </a:r>
          </a:p>
          <a:p>
            <a:pPr marL="742950" lvl="1" indent="-285750" algn="l">
              <a:buFont typeface="+mj-lt"/>
              <a:buAutoNum type="arabicPeriod"/>
            </a:pPr>
            <a:r>
              <a:rPr lang="en-US" b="0" i="0" dirty="0">
                <a:solidFill>
                  <a:srgbClr val="0D0D0D"/>
                </a:solidFill>
                <a:effectLst/>
                <a:latin typeface="Söhne"/>
              </a:rPr>
              <a:t>Encourage them to shape the clay into a sphere, representing the general shape of terrestrial planets.</a:t>
            </a:r>
          </a:p>
          <a:p>
            <a:pPr marL="742950" lvl="1" indent="-285750" algn="l">
              <a:buFont typeface="+mj-lt"/>
              <a:buAutoNum type="arabicPeriod"/>
            </a:pPr>
            <a:r>
              <a:rPr lang="en-US" b="0" i="0" dirty="0">
                <a:solidFill>
                  <a:srgbClr val="0D0D0D"/>
                </a:solidFill>
                <a:effectLst/>
                <a:latin typeface="Söhne"/>
              </a:rPr>
              <a:t>Have them add surface features such as mountains, valleys, craters, and plains using the plastic knives or toothpicks.</a:t>
            </a:r>
          </a:p>
          <a:p>
            <a:pPr algn="l">
              <a:buFont typeface="+mj-lt"/>
              <a:buAutoNum type="arabicPeriod"/>
            </a:pPr>
            <a:r>
              <a:rPr lang="en-US" b="1" i="0" dirty="0">
                <a:solidFill>
                  <a:srgbClr val="0D0D0D"/>
                </a:solidFill>
                <a:effectLst/>
                <a:latin typeface="Söhne"/>
              </a:rPr>
              <a:t>Labeling (5 minutes, optional):</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Optionally, students can label their models with the name of the planet they represent and any notable surface features.</a:t>
            </a:r>
          </a:p>
          <a:p>
            <a:pPr algn="l">
              <a:buFont typeface="+mj-lt"/>
              <a:buAutoNum type="arabicPeriod"/>
            </a:pPr>
            <a:r>
              <a:rPr lang="en-US" b="1" i="0" dirty="0">
                <a:solidFill>
                  <a:srgbClr val="0D0D0D"/>
                </a:solidFill>
                <a:effectLst/>
                <a:latin typeface="Söhne"/>
              </a:rPr>
              <a:t>Comparison (5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After the models are completed, have students compare their models with each other. Discuss similarities and differences between the different terrestrial planets.</a:t>
            </a:r>
          </a:p>
          <a:p>
            <a:pPr algn="l">
              <a:buFont typeface="+mj-lt"/>
              <a:buAutoNum type="arabicPeriod"/>
            </a:pPr>
            <a:r>
              <a:rPr lang="en-US" b="1" i="0" dirty="0">
                <a:solidFill>
                  <a:srgbClr val="0D0D0D"/>
                </a:solidFill>
                <a:effectLst/>
                <a:latin typeface="Söhne"/>
              </a:rPr>
              <a:t>Discussion (10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Lead a discussion about the characteristics of terrestrial planets based on the models. Discuss why they are called terrestrial planets, their similarities, and how they differ from gas giants.</a:t>
            </a:r>
          </a:p>
          <a:p>
            <a:pPr algn="l">
              <a:buFont typeface="+mj-lt"/>
              <a:buAutoNum type="arabicPeriod"/>
            </a:pPr>
            <a:r>
              <a:rPr lang="en-US" b="1" i="0" dirty="0">
                <a:solidFill>
                  <a:srgbClr val="0D0D0D"/>
                </a:solidFill>
                <a:effectLst/>
                <a:latin typeface="Söhne"/>
              </a:rPr>
              <a:t>Clean-Up (2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Remind students to clean up their work area and return any unused materials.</a:t>
            </a:r>
          </a:p>
          <a:p>
            <a:pPr algn="l">
              <a:buFont typeface="+mj-lt"/>
              <a:buAutoNum type="arabicPeriod"/>
            </a:pPr>
            <a:r>
              <a:rPr lang="en-US" b="1" i="0" dirty="0">
                <a:solidFill>
                  <a:srgbClr val="0D0D0D"/>
                </a:solidFill>
                <a:effectLst/>
                <a:latin typeface="Söhne"/>
              </a:rPr>
              <a:t>Reflection (5 minutes):</a:t>
            </a:r>
            <a:endParaRPr lang="en-US" b="0" i="0" dirty="0">
              <a:solidFill>
                <a:srgbClr val="0D0D0D"/>
              </a:solidFill>
              <a:effectLst/>
              <a:latin typeface="Söhne"/>
            </a:endParaRPr>
          </a:p>
          <a:p>
            <a:pPr marL="742950" lvl="1" indent="-285750" algn="l">
              <a:buFont typeface="+mj-lt"/>
              <a:buAutoNum type="arabicPeriod"/>
            </a:pPr>
            <a:r>
              <a:rPr lang="en-US" b="0" i="0" dirty="0">
                <a:solidFill>
                  <a:srgbClr val="0D0D0D"/>
                </a:solidFill>
                <a:effectLst/>
                <a:latin typeface="Söhne"/>
              </a:rPr>
              <a:t>Conclude the activity with a brief reflection. Ask students to share one thing they learned about terrestrial planets from the activity.</a:t>
            </a:r>
          </a:p>
        </p:txBody>
      </p:sp>
      <p:sp>
        <p:nvSpPr>
          <p:cNvPr id="134" name="Google Shape;134;gdbff74d4ed_1_1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latin typeface="Calibri" panose="020F0502020204030204" pitchFamily="34" charset="0"/>
                <a:ea typeface="+mn-ea"/>
                <a:cs typeface="Calibri" panose="020F0502020204030204" pitchFamily="34" charset="0"/>
              </a:rPr>
              <a:t>Venus is also an example of a </a:t>
            </a:r>
            <a:r>
              <a:rPr lang="en-US" sz="1200" b="1" kern="1200" dirty="0">
                <a:solidFill>
                  <a:schemeClr val="tx1"/>
                </a:solidFill>
                <a:latin typeface="Calibri" panose="020F0502020204030204" pitchFamily="34" charset="0"/>
                <a:ea typeface="+mn-ea"/>
                <a:cs typeface="Calibri" panose="020F0502020204030204" pitchFamily="34" charset="0"/>
              </a:rPr>
              <a:t>terrestrial planet</a:t>
            </a:r>
            <a:r>
              <a:rPr lang="en-US" sz="1200" kern="1200" dirty="0">
                <a:solidFill>
                  <a:schemeClr val="tx1"/>
                </a:solidFill>
                <a:latin typeface="Calibri" panose="020F0502020204030204" pitchFamily="34" charset="0"/>
                <a:ea typeface="+mn-ea"/>
                <a:cs typeface="Calibri" panose="020F0502020204030204" pitchFamily="34" charset="0"/>
              </a:rPr>
              <a:t>. It is the second planet from the sun and a similar size to Earth.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8862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bff74d4ed_1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bff74d4ed_1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revolution</a:t>
            </a:r>
            <a:r>
              <a:rPr lang="en-US"/>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Take a moment to explicitly distinguish between the similarities of the non-examples and the vocabulary term you were covering today. This helped students resolve any misconceptions they may have.</a:t>
            </a:r>
            <a:endParaRPr/>
          </a:p>
        </p:txBody>
      </p:sp>
      <p:sp>
        <p:nvSpPr>
          <p:cNvPr id="371" name="Google Shape;371;gdbff74d4ed_1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600"/>
              </a:spcAft>
            </a:pPr>
            <a:r>
              <a:rPr lang="en-US" sz="1200" kern="1200" dirty="0">
                <a:solidFill>
                  <a:schemeClr val="tx1"/>
                </a:solidFill>
                <a:latin typeface="Calibri" panose="020F0502020204030204" pitchFamily="34" charset="0"/>
                <a:ea typeface="+mn-ea"/>
                <a:cs typeface="Calibri" panose="020F0502020204030204" pitchFamily="34" charset="0"/>
              </a:rPr>
              <a:t>Neptune is </a:t>
            </a:r>
            <a:r>
              <a:rPr lang="en-US" sz="1200" b="1" kern="1200" dirty="0">
                <a:solidFill>
                  <a:schemeClr val="tx1"/>
                </a:solidFill>
                <a:latin typeface="Calibri" panose="020F0502020204030204" pitchFamily="34" charset="0"/>
                <a:ea typeface="+mn-ea"/>
                <a:cs typeface="Calibri" panose="020F0502020204030204" pitchFamily="34" charset="0"/>
              </a:rPr>
              <a:t>NOT</a:t>
            </a:r>
            <a:r>
              <a:rPr lang="en-US" sz="1200" kern="1200" dirty="0">
                <a:solidFill>
                  <a:schemeClr val="tx1"/>
                </a:solidFill>
                <a:latin typeface="Calibri" panose="020F0502020204030204" pitchFamily="34" charset="0"/>
                <a:ea typeface="+mn-ea"/>
                <a:cs typeface="Calibri" panose="020F0502020204030204" pitchFamily="34" charset="0"/>
              </a:rPr>
              <a:t> an example of a terrestrial planet. Neptune is the 8</a:t>
            </a:r>
            <a:r>
              <a:rPr lang="en-US" sz="1200" kern="1200" baseline="30000" dirty="0">
                <a:solidFill>
                  <a:schemeClr val="tx1"/>
                </a:solidFill>
                <a:latin typeface="Calibri" panose="020F0502020204030204" pitchFamily="34" charset="0"/>
                <a:ea typeface="+mn-ea"/>
                <a:cs typeface="Calibri" panose="020F0502020204030204" pitchFamily="34" charset="0"/>
              </a:rPr>
              <a:t>th</a:t>
            </a:r>
            <a:r>
              <a:rPr lang="en-US" sz="1200" kern="1200" dirty="0">
                <a:solidFill>
                  <a:schemeClr val="tx1"/>
                </a:solidFill>
                <a:latin typeface="Calibri" panose="020F0502020204030204" pitchFamily="34" charset="0"/>
                <a:ea typeface="+mn-ea"/>
                <a:cs typeface="Calibri" panose="020F0502020204030204" pitchFamily="34" charset="0"/>
              </a:rPr>
              <a:t> and farthest planet from the Sun in our Solar System. It is classified as an ice giant.</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6644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Saturn is also NOT an example of a terrestrial planet. It is a gas giant and the sixth planet from the sun.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654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ff74d4ed_1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bff74d4ed_1_3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6" name="Google Shape;386;gdbff74d4ed_1_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Neptune and Saturn </a:t>
            </a:r>
            <a:r>
              <a:rPr lang="en-US" sz="1200" b="1" i="0" u="none" strike="noStrike" cap="none" dirty="0">
                <a:solidFill>
                  <a:schemeClr val="dk1"/>
                </a:solidFill>
                <a:latin typeface="Calibri"/>
                <a:ea typeface="Calibri"/>
                <a:cs typeface="Calibri"/>
                <a:sym typeface="Calibri"/>
              </a:rPr>
              <a:t>NOT</a:t>
            </a:r>
            <a:r>
              <a:rPr lang="en-US" sz="1200" b="0" i="0" u="none" strike="noStrike" cap="none" dirty="0">
                <a:solidFill>
                  <a:schemeClr val="dk1"/>
                </a:solidFill>
                <a:latin typeface="Calibri"/>
                <a:ea typeface="Calibri"/>
                <a:cs typeface="Calibri"/>
                <a:sym typeface="Calibri"/>
              </a:rPr>
              <a:t> examples of a terrestrial planet?</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sz="1200" b="0" i="0" kern="1200" dirty="0">
                <a:solidFill>
                  <a:schemeClr val="tx1"/>
                </a:solidFill>
                <a:effectLst/>
                <a:latin typeface="Calibri" panose="020F0502020204030204" pitchFamily="34" charset="0"/>
                <a:ea typeface="+mn-ea"/>
                <a:cs typeface="Calibri" panose="020F0502020204030204" pitchFamily="34" charset="0"/>
              </a:rPr>
              <a:t>A moon is a natural object that goes around a planet. The sun is a star that planets in our solar system travel around]</a:t>
            </a:r>
            <a:endParaRPr dirty="0"/>
          </a:p>
        </p:txBody>
      </p:sp>
      <p:sp>
        <p:nvSpPr>
          <p:cNvPr id="470" name="Google Shape;47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3863971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kern="1200" dirty="0">
                <a:solidFill>
                  <a:schemeClr val="tx1"/>
                </a:solidFill>
                <a:latin typeface="Calibri" panose="020F0502020204030204" pitchFamily="34" charset="0"/>
                <a:ea typeface="+mn-ea"/>
                <a:cs typeface="Calibri" panose="020F0502020204030204" pitchFamily="34" charset="0"/>
              </a:rPr>
              <a:t>Terrestrial Planet: </a:t>
            </a:r>
            <a:r>
              <a:rPr lang="en-US" sz="12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1200" kern="1200" dirty="0">
              <a:solidFill>
                <a:schemeClr val="tx1"/>
              </a:solidFill>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3198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terrestrial planet</a:t>
            </a:r>
            <a:r>
              <a:rPr lang="en-US" dirty="0">
                <a:solidFill>
                  <a:srgbClr val="242424"/>
                </a:solidFill>
              </a:rPr>
              <a:t>. </a:t>
            </a:r>
            <a:endParaRPr dirty="0"/>
          </a:p>
        </p:txBody>
      </p:sp>
      <p:sp>
        <p:nvSpPr>
          <p:cNvPr id="508" name="Google Shape;50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dirty="0"/>
              <a:t>To complete the Frayer model,</a:t>
            </a:r>
            <a:r>
              <a:rPr lang="en-US" sz="1400" dirty="0">
                <a:solidFill>
                  <a:srgbClr val="242424"/>
                </a:solidFill>
              </a:rPr>
              <a:t> we will choose from four choices the correct picture, definition, example, and response to the question, “</a:t>
            </a:r>
            <a:r>
              <a:rPr lang="en-US" sz="1400" i="1" dirty="0">
                <a:latin typeface="Calibri Light" panose="020F0302020204030204" pitchFamily="34" charset="0"/>
                <a:cs typeface="Calibri Light" panose="020F0302020204030204" pitchFamily="34" charset="0"/>
              </a:rPr>
              <a:t>How do terrestrial planets impact my life</a:t>
            </a:r>
            <a:r>
              <a:rPr lang="en-US" sz="1400" dirty="0">
                <a:solidFill>
                  <a:srgbClr val="242424"/>
                </a:solidFill>
              </a:rPr>
              <a:t>?”</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 </a:t>
            </a:r>
            <a:r>
              <a:rPr lang="en-US" sz="1400" b="1" dirty="0"/>
              <a:t>terrestrial</a:t>
            </a:r>
            <a:r>
              <a:rPr lang="en-US" sz="1400" dirty="0"/>
              <a:t> </a:t>
            </a:r>
            <a:r>
              <a:rPr lang="en-US" sz="1400" b="1" dirty="0"/>
              <a:t>planet.</a:t>
            </a:r>
            <a:endParaRPr sz="140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bff74d4ed_1_1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dbff74d4ed_1_1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By providing a lot of opportunities to respond throughout demonstration you helped ensured that your students are grasping this new content.</a:t>
            </a:r>
            <a:endParaRPr/>
          </a:p>
        </p:txBody>
      </p:sp>
      <p:sp>
        <p:nvSpPr>
          <p:cNvPr id="143" name="Google Shape;143;gdbff74d4ed_1_1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Click on the one correct picture of </a:t>
            </a:r>
            <a:r>
              <a:rPr lang="en-US" sz="1200" b="0" dirty="0">
                <a:solidFill>
                  <a:schemeClr val="dk1"/>
                </a:solidFill>
                <a:latin typeface="Calibri"/>
                <a:ea typeface="Calibri"/>
                <a:cs typeface="Calibri"/>
                <a:sym typeface="Calibri"/>
              </a:rPr>
              <a:t>a </a:t>
            </a:r>
            <a:r>
              <a:rPr lang="en-US" sz="1200" b="1" dirty="0">
                <a:solidFill>
                  <a:schemeClr val="dk1"/>
                </a:solidFill>
                <a:latin typeface="Calibri"/>
                <a:ea typeface="Calibri"/>
                <a:cs typeface="Calibri"/>
                <a:sym typeface="Calibri"/>
              </a:rPr>
              <a:t>planet</a:t>
            </a:r>
            <a:r>
              <a:rPr lang="en-US" sz="1200" b="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2156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This is a picture of a terrestrial planet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86980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dirty="0">
                <a:solidFill>
                  <a:schemeClr val="dk1"/>
                </a:solidFill>
              </a:rPr>
              <a:t>Here is the Frayer Model filled in with a picture of a </a:t>
            </a:r>
            <a:r>
              <a:rPr lang="en-US" sz="1400" b="1" dirty="0">
                <a:solidFill>
                  <a:schemeClr val="dk1"/>
                </a:solidFill>
              </a:rPr>
              <a:t>terrestrial</a:t>
            </a:r>
            <a:r>
              <a:rPr lang="en-US" sz="1400" dirty="0">
                <a:solidFill>
                  <a:schemeClr val="dk1"/>
                </a:solidFill>
              </a:rPr>
              <a:t> </a:t>
            </a:r>
            <a:r>
              <a:rPr lang="en-US" sz="1400" b="1" dirty="0">
                <a:solidFill>
                  <a:schemeClr val="dk1"/>
                </a:solidFill>
              </a:rPr>
              <a:t>planet.</a:t>
            </a:r>
            <a:endParaRPr lang="en-US" sz="1200" b="1" dirty="0">
              <a:solidFill>
                <a:schemeClr val="dk1"/>
              </a:solidFill>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094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Choose the correct definition of a </a:t>
            </a:r>
            <a:r>
              <a:rPr lang="en-US" sz="1200" b="1" dirty="0">
                <a:solidFill>
                  <a:schemeClr val="dk1"/>
                </a:solidFill>
                <a:latin typeface="Calibri"/>
                <a:ea typeface="Calibri"/>
                <a:cs typeface="Calibri"/>
                <a:sym typeface="Calibri"/>
              </a:rPr>
              <a:t>terrestrial</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planet</a:t>
            </a:r>
            <a:r>
              <a:rPr lang="en-US" sz="1200" dirty="0">
                <a:solidFill>
                  <a:schemeClr val="dk1"/>
                </a:solidFill>
                <a:latin typeface="Calibri"/>
                <a:ea typeface="Calibri"/>
                <a:cs typeface="Calibri"/>
                <a:sym typeface="Calibri"/>
              </a:rPr>
              <a:t> from these four choices</a:t>
            </a:r>
            <a:endParaRPr lang="en-US" dirty="0"/>
          </a:p>
          <a:p>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7150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600"/>
              </a:spcAft>
              <a:buClr>
                <a:schemeClr val="dk1"/>
              </a:buClr>
              <a:buSzPts val="3200"/>
              <a:buNone/>
            </a:pPr>
            <a:r>
              <a:rPr lang="en-US" sz="1200" dirty="0">
                <a:solidFill>
                  <a:schemeClr val="dk1"/>
                </a:solidFill>
                <a:latin typeface="Calibri"/>
                <a:ea typeface="Calibri"/>
                <a:cs typeface="Calibri"/>
                <a:sym typeface="Calibri"/>
              </a:rPr>
              <a:t>You are correct! </a:t>
            </a:r>
            <a:r>
              <a:rPr lang="en-US" sz="12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a:p>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470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400" dirty="0">
                <a:solidFill>
                  <a:schemeClr val="dk1"/>
                </a:solidFill>
              </a:rPr>
              <a:t>Here is the Frayer Model with a picture and the definition filled in for a </a:t>
            </a:r>
            <a:r>
              <a:rPr lang="en-US" sz="1400" b="1" dirty="0">
                <a:solidFill>
                  <a:schemeClr val="dk1"/>
                </a:solidFill>
              </a:rPr>
              <a:t>terrestrial</a:t>
            </a:r>
            <a:r>
              <a:rPr lang="en-US" sz="1400" dirty="0">
                <a:solidFill>
                  <a:schemeClr val="dk1"/>
                </a:solidFill>
              </a:rPr>
              <a:t> </a:t>
            </a:r>
            <a:r>
              <a:rPr lang="en-US" sz="1400" b="1" dirty="0">
                <a:solidFill>
                  <a:schemeClr val="dk1"/>
                </a:solidFill>
              </a:rPr>
              <a:t>planet</a:t>
            </a:r>
            <a:r>
              <a:rPr lang="en-US" sz="1400" dirty="0">
                <a:solidFill>
                  <a:schemeClr val="dk1"/>
                </a:solidFill>
              </a:rPr>
              <a:t>: </a:t>
            </a:r>
            <a:r>
              <a:rPr lang="en-US" sz="12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997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correct example of</a:t>
            </a:r>
            <a:r>
              <a:rPr lang="en-US" sz="1200" b="0" dirty="0">
                <a:solidFill>
                  <a:schemeClr val="dk1"/>
                </a:solidFill>
                <a:latin typeface="Calibri"/>
                <a:ea typeface="Calibri"/>
                <a:cs typeface="Calibri"/>
                <a:sym typeface="Calibri"/>
              </a:rPr>
              <a:t> a </a:t>
            </a:r>
            <a:r>
              <a:rPr lang="en-US" sz="1200" b="1" dirty="0">
                <a:solidFill>
                  <a:schemeClr val="dk1"/>
                </a:solidFill>
                <a:latin typeface="Calibri"/>
                <a:ea typeface="Calibri"/>
                <a:cs typeface="Calibri"/>
                <a:sym typeface="Calibri"/>
              </a:rPr>
              <a:t>terrestrial</a:t>
            </a:r>
            <a:r>
              <a:rPr lang="en-US" sz="1200" b="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planet </a:t>
            </a:r>
            <a:r>
              <a:rPr lang="en-US" sz="1200" dirty="0">
                <a:solidFill>
                  <a:schemeClr val="dk1"/>
                </a:solidFill>
                <a:latin typeface="Calibri"/>
                <a:ea typeface="Calibri"/>
                <a:cs typeface="Calibri"/>
                <a:sym typeface="Calibri"/>
              </a:rPr>
              <a:t>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05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dk1"/>
                </a:solidFill>
                <a:latin typeface="Calibri"/>
                <a:ea typeface="Calibri"/>
                <a:cs typeface="Calibri"/>
                <a:sym typeface="Calibri"/>
              </a:rPr>
              <a:t>You are correct! An example of a terrestrial planet is Mars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17777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sz="1400" dirty="0">
                <a:solidFill>
                  <a:schemeClr val="dk1"/>
                </a:solidFill>
              </a:rPr>
              <a:t>Here is the Frayer Model with a picture, definition, and an example of a </a:t>
            </a:r>
            <a:r>
              <a:rPr lang="en-US" sz="1400" b="1" dirty="0">
                <a:solidFill>
                  <a:schemeClr val="dk1"/>
                </a:solidFill>
              </a:rPr>
              <a:t>terrestrial</a:t>
            </a:r>
            <a:r>
              <a:rPr lang="en-US" sz="1400" dirty="0">
                <a:solidFill>
                  <a:schemeClr val="dk1"/>
                </a:solidFill>
              </a:rPr>
              <a:t> </a:t>
            </a:r>
            <a:r>
              <a:rPr lang="en-US" sz="1400" b="1" dirty="0">
                <a:solidFill>
                  <a:schemeClr val="dk1"/>
                </a:solidFill>
              </a:rPr>
              <a:t>planet</a:t>
            </a:r>
            <a:r>
              <a:rPr lang="en-US" sz="1400" dirty="0">
                <a:solidFill>
                  <a:schemeClr val="dk1"/>
                </a:solidFill>
              </a:rPr>
              <a:t>: </a:t>
            </a:r>
            <a:r>
              <a:rPr lang="en-US" sz="1400" dirty="0">
                <a:solidFill>
                  <a:schemeClr val="tx1"/>
                </a:solidFill>
                <a:effectLst/>
                <a:latin typeface="Calibri Light" panose="020F0302020204030204" pitchFamily="34" charset="0"/>
                <a:cs typeface="Calibri Light" panose="020F0302020204030204" pitchFamily="34" charset="0"/>
              </a:rPr>
              <a:t>Mars</a:t>
            </a:r>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6061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Choose the one correct response for “</a:t>
            </a:r>
            <a:r>
              <a:rPr lang="en-US" sz="1200" i="1" dirty="0">
                <a:latin typeface="Calibri Light" panose="020F0302020204030204" pitchFamily="34" charset="0"/>
                <a:cs typeface="Calibri Light" panose="020F0302020204030204" pitchFamily="34" charset="0"/>
              </a:rPr>
              <a:t>How do terrestrial planets impact my life</a:t>
            </a:r>
            <a:r>
              <a:rPr lang="en-US" sz="1200" dirty="0">
                <a:solidFill>
                  <a:schemeClr val="dk1"/>
                </a:solidFill>
                <a:latin typeface="Calibri"/>
                <a:ea typeface="Calibri"/>
                <a:cs typeface="Calibri"/>
                <a:sym typeface="Calibri"/>
              </a:rPr>
              <a:t>?” from these four choices</a:t>
            </a:r>
            <a:endParaRPr lang="en-US" sz="1200" dirty="0">
              <a:latin typeface="Helvetica Light" panose="020B0403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358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73" name="Google Shape;17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You are correct! Terrestrial p</a:t>
            </a:r>
            <a:r>
              <a:rPr lang="en-US" sz="1200" dirty="0">
                <a:solidFill>
                  <a:schemeClr val="tx1"/>
                </a:solidFill>
                <a:effectLst/>
                <a:uFill>
                  <a:solidFill>
                    <a:srgbClr val="000000"/>
                  </a:solidFill>
                </a:uFill>
                <a:latin typeface="Calibri Light" panose="020F0302020204030204" pitchFamily="34" charset="0"/>
                <a:cs typeface="Calibri Light" panose="020F0302020204030204" pitchFamily="34" charset="0"/>
              </a:rPr>
              <a:t>lanets </a:t>
            </a:r>
            <a:r>
              <a:rPr lang="en-US" sz="1200" dirty="0">
                <a:solidFill>
                  <a:srgbClr val="0D0D0D"/>
                </a:solidFill>
                <a:effectLst/>
                <a:latin typeface="Calibri Light" panose="020F0302020204030204" pitchFamily="34" charset="0"/>
                <a:cs typeface="Calibri Light" panose="020F0302020204030204" pitchFamily="34" charset="0"/>
              </a:rPr>
              <a:t>like Mars may offer opportunities for human exploration and colonization in the future. Additionally, Earth is a terrestrial planet and provides us a place where we can live, breathe, and explore. </a:t>
            </a:r>
            <a:endParaRPr lang="en-US" sz="1200" dirty="0">
              <a:solidFill>
                <a:schemeClr val="tx1"/>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58658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dirty="0">
                <a:solidFill>
                  <a:schemeClr val="dk1"/>
                </a:solidFill>
              </a:rPr>
              <a:t>Here is the Frayer Model with a picture, definition, an example of, and correct response to “how do terrestrial planets impact my life?”: </a:t>
            </a:r>
            <a:r>
              <a:rPr lang="en-US" sz="1600" dirty="0">
                <a:solidFill>
                  <a:srgbClr val="0D0D0D"/>
                </a:solidFill>
                <a:latin typeface="Calibri Light" panose="020F0302020204030204" pitchFamily="34" charset="0"/>
                <a:cs typeface="Calibri Light" panose="020F0302020204030204" pitchFamily="34" charset="0"/>
              </a:rPr>
              <a:t>T</a:t>
            </a:r>
            <a:r>
              <a:rPr lang="en-US" sz="1600" dirty="0">
                <a:solidFill>
                  <a:srgbClr val="0D0D0D"/>
                </a:solidFill>
                <a:effectLst/>
                <a:latin typeface="Calibri Light" panose="020F0302020204030204" pitchFamily="34" charset="0"/>
                <a:cs typeface="Calibri Light" panose="020F0302020204030204" pitchFamily="34" charset="0"/>
              </a:rPr>
              <a:t>errestrial planets like Mars may offer opportunities for human exploration and colonization in the future. Additionally, Earth is a terrestrial planet and provides us a place where we can live, breathe, and explore. </a:t>
            </a:r>
            <a:endParaRPr lang="en-US" sz="1600" dirty="0">
              <a:solidFill>
                <a:schemeClr val="tx1"/>
              </a:solidFill>
              <a:latin typeface="Calibri Light" panose="020F0302020204030204" pitchFamily="34" charset="0"/>
              <a:cs typeface="Calibri Light" panose="020F0302020204030204" pitchFamily="34" charset="0"/>
            </a:endParaRPr>
          </a:p>
          <a:p>
            <a:endParaRPr lang="en-US" sz="1200" dirty="0">
              <a:solidFill>
                <a:schemeClr val="tx1"/>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519" name="Google Shape;51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3871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However, remember!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Repeating important information is a great way to draw students' attention to key content.</a:t>
            </a:r>
            <a:endParaRPr dirty="0"/>
          </a:p>
          <a:p>
            <a:pPr marL="0" lvl="0" indent="0" algn="l" rtl="0">
              <a:lnSpc>
                <a:spcPct val="100000"/>
              </a:lnSpc>
              <a:spcBef>
                <a:spcPts val="0"/>
              </a:spcBef>
              <a:spcAft>
                <a:spcPts val="0"/>
              </a:spcAft>
              <a:buSzPts val="1400"/>
              <a:buNone/>
            </a:pPr>
            <a:endParaRPr dirty="0"/>
          </a:p>
        </p:txBody>
      </p:sp>
      <p:sp>
        <p:nvSpPr>
          <p:cNvPr id="424" name="Google Shape;42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15544765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sng" kern="1200" dirty="0">
                <a:solidFill>
                  <a:schemeClr val="tx1"/>
                </a:solidFill>
                <a:latin typeface="Calibri" panose="020F0502020204030204" pitchFamily="34" charset="0"/>
                <a:ea typeface="+mn-ea"/>
                <a:cs typeface="Calibri" panose="020F0502020204030204" pitchFamily="34" charset="0"/>
              </a:rPr>
              <a:t>Terrestrial Planet: </a:t>
            </a:r>
            <a:r>
              <a:rPr lang="en-US" sz="12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1200" kern="1200" dirty="0">
              <a:solidFill>
                <a:schemeClr val="tx1"/>
              </a:solidFill>
              <a:latin typeface="Calibri" panose="020F0502020204030204" pitchFamily="34" charset="0"/>
              <a:ea typeface="+mn-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698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Explicit cue to revisit the big question at the end of the lesson:  </a:t>
            </a:r>
            <a:r>
              <a:rPr lang="en-US" b="0" dirty="0"/>
              <a:t>Okay everyone. Now that we’ve learned the term, let’s reflect once more on our big question.  Was there anything that we predicted earlier that was correct or incorrect? Do you have any new hypotheses to share?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2294694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Click the link above for a simulation to explore our solar system.</a:t>
            </a: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400"/>
              <a:buNone/>
            </a:pPr>
            <a:endParaRPr dirty="0"/>
          </a:p>
        </p:txBody>
      </p:sp>
      <p:sp>
        <p:nvSpPr>
          <p:cNvPr id="827" name="Google Shape;82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8" name="Google Shape;8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Celestial: </a:t>
            </a:r>
            <a:r>
              <a:rPr lang="en-US" b="0" i="0" dirty="0">
                <a:solidFill>
                  <a:srgbClr val="0D0D0D"/>
                </a:solidFill>
                <a:effectLst/>
                <a:latin typeface="Söhne"/>
              </a:rPr>
              <a:t>anything in outer space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099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dbff74d4ed_1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dbff74d4ed_1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lvl="0">
              <a:lnSpc>
                <a:spcPct val="90000"/>
              </a:lnSpc>
              <a:spcBef>
                <a:spcPts val="0"/>
              </a:spcBef>
              <a:spcAft>
                <a:spcPts val="600"/>
              </a:spcAft>
            </a:pPr>
            <a:r>
              <a:rPr lang="en-US" sz="1200" b="1" i="0" u="sng" kern="1200" dirty="0">
                <a:solidFill>
                  <a:schemeClr val="tx1"/>
                </a:solidFill>
                <a:effectLst/>
                <a:latin typeface="Calibri" panose="020F0502020204030204" pitchFamily="34" charset="0"/>
                <a:ea typeface="+mn-ea"/>
                <a:cs typeface="Calibri" panose="020F0502020204030204" pitchFamily="34" charset="0"/>
              </a:rPr>
              <a:t>Sun</a:t>
            </a:r>
            <a:r>
              <a:rPr lang="en-US" sz="12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1200" kern="1200" dirty="0">
              <a:solidFill>
                <a:schemeClr val="tx1"/>
              </a:solidFill>
              <a:latin typeface="Calibri" panose="020F0502020204030204" pitchFamily="34" charset="0"/>
              <a:ea typeface="+mn-ea"/>
              <a:cs typeface="Calibri" panose="020F0502020204030204" pitchFamily="34" charset="0"/>
            </a:endParaRPr>
          </a:p>
        </p:txBody>
      </p:sp>
      <p:sp>
        <p:nvSpPr>
          <p:cNvPr id="363" name="Google Shape;363;gdbff74d4ed_1_3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429269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bff74d4ed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bff74d4ed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600"/>
              </a:spcAft>
              <a:buClr>
                <a:schemeClr val="dk1"/>
              </a:buClr>
              <a:buSzPts val="3200"/>
              <a:buNone/>
            </a:pPr>
            <a:r>
              <a:rPr lang="en-US" sz="1200" b="1" u="sng" dirty="0">
                <a:solidFill>
                  <a:schemeClr val="bg1"/>
                </a:solidFill>
                <a:latin typeface="Calibri Light" panose="020F0302020204030204" pitchFamily="34" charset="0"/>
                <a:cs typeface="Calibri Light" panose="020F0302020204030204" pitchFamily="34" charset="0"/>
              </a:rPr>
              <a:t>Moon</a:t>
            </a:r>
            <a:r>
              <a:rPr lang="en-US" sz="1200" dirty="0">
                <a:solidFill>
                  <a:schemeClr val="bg1"/>
                </a:solidFill>
                <a:latin typeface="Calibri Light" panose="020F0302020204030204" pitchFamily="34" charset="0"/>
                <a:cs typeface="Calibri Light" panose="020F0302020204030204" pitchFamily="34" charset="0"/>
              </a:rPr>
              <a:t>: a natural object that goes around a planet</a:t>
            </a:r>
          </a:p>
          <a:p>
            <a:pPr marL="0" lvl="0" indent="0" algn="l" rtl="0">
              <a:lnSpc>
                <a:spcPct val="100000"/>
              </a:lnSpc>
              <a:spcBef>
                <a:spcPts val="0"/>
              </a:spcBef>
              <a:spcAft>
                <a:spcPts val="0"/>
              </a:spcAft>
              <a:buSzPts val="1400"/>
              <a:buNone/>
            </a:pPr>
            <a:endParaRPr dirty="0"/>
          </a:p>
        </p:txBody>
      </p:sp>
      <p:sp>
        <p:nvSpPr>
          <p:cNvPr id="210" name="Google Shape;210;gdbff74d4ed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hyperlink" Target="https://www.solarsystemscope.com/"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1"/>
          <p:cNvGrpSpPr/>
          <p:nvPr/>
        </p:nvGrpSpPr>
        <p:grpSpPr>
          <a:xfrm>
            <a:off x="1325593" y="297175"/>
            <a:ext cx="6456691" cy="6404395"/>
            <a:chOff x="814636" y="0"/>
            <a:chExt cx="5828917" cy="6404394"/>
          </a:xfrm>
        </p:grpSpPr>
        <p:sp>
          <p:nvSpPr>
            <p:cNvPr id="131" name="Google Shape;131;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2" name="Google Shape;132;p1"/>
            <p:cNvSpPr txBox="1"/>
            <p:nvPr/>
          </p:nvSpPr>
          <p:spPr>
            <a:xfrm>
              <a:off x="1661623" y="68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“Big Idea” Question</a:t>
              </a:r>
              <a:endParaRPr/>
            </a:p>
          </p:txBody>
        </p:sp>
        <p:sp>
          <p:nvSpPr>
            <p:cNvPr id="133" name="Google Shape;133;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4" name="Google Shape;134;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5" name="Google Shape;135;p1"/>
            <p:cNvSpPr txBox="1"/>
            <p:nvPr/>
          </p:nvSpPr>
          <p:spPr>
            <a:xfrm>
              <a:off x="1661623" y="938929"/>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Review Concepts</a:t>
              </a:r>
              <a:endParaRPr/>
            </a:p>
          </p:txBody>
        </p:sp>
        <p:sp>
          <p:nvSpPr>
            <p:cNvPr id="136" name="Google Shape;136;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37" name="Google Shape;137;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38" name="Google Shape;138;p1"/>
            <p:cNvSpPr txBox="1"/>
            <p:nvPr/>
          </p:nvSpPr>
          <p:spPr>
            <a:xfrm>
              <a:off x="1661623" y="1877172"/>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Check-In Questions</a:t>
              </a:r>
              <a:endParaRPr/>
            </a:p>
          </p:txBody>
        </p:sp>
        <p:sp>
          <p:nvSpPr>
            <p:cNvPr id="139" name="Google Shape;139;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0" name="Google Shape;140;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1" name="Google Shape;141;p1"/>
            <p:cNvSpPr txBox="1"/>
            <p:nvPr/>
          </p:nvSpPr>
          <p:spPr>
            <a:xfrm>
              <a:off x="1661623" y="2815415"/>
              <a:ext cx="4981926" cy="722555"/>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Teacher Engagement</a:t>
              </a:r>
              <a:endParaRPr/>
            </a:p>
          </p:txBody>
        </p:sp>
        <p:sp>
          <p:nvSpPr>
            <p:cNvPr id="142" name="Google Shape;142;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3" name="Google Shape;143;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4" name="Google Shape;144;p1"/>
            <p:cNvSpPr txBox="1"/>
            <p:nvPr/>
          </p:nvSpPr>
          <p:spPr>
            <a:xfrm>
              <a:off x="1873753" y="3753671"/>
              <a:ext cx="4769700" cy="1619100"/>
            </a:xfrm>
            <a:prstGeom prst="rect">
              <a:avLst/>
            </a:prstGeom>
            <a:noFill/>
            <a:ln>
              <a:noFill/>
            </a:ln>
          </p:spPr>
          <p:txBody>
            <a:bodyPr spcFirstLastPara="1" wrap="square" lIns="318600" tIns="106667" rIns="199100" bIns="106667" anchor="t" anchorCtr="0">
              <a:noAutofit/>
            </a:bodyPr>
            <a:lstStyle/>
            <a:p>
              <a:pPr algn="ctr">
                <a:lnSpc>
                  <a:spcPct val="90000"/>
                </a:lnSpc>
                <a:buSzPts val="2100"/>
              </a:pPr>
              <a:r>
                <a:rPr lang="en-US" sz="2800">
                  <a:solidFill>
                    <a:srgbClr val="FFFFFF"/>
                  </a:solidFill>
                  <a:latin typeface="Calibri"/>
                  <a:ea typeface="Calibri"/>
                  <a:cs typeface="Calibri"/>
                  <a:sym typeface="Calibri"/>
                </a:rPr>
                <a:t>Vocabulary</a:t>
              </a:r>
              <a:endParaRPr/>
            </a:p>
            <a:p>
              <a:pPr marL="171446" lvl="1" indent="-171446">
                <a:lnSpc>
                  <a:spcPct val="90000"/>
                </a:lnSpc>
                <a:spcBef>
                  <a:spcPts val="980"/>
                </a:spcBef>
                <a:buClr>
                  <a:srgbClr val="FFFFFF"/>
                </a:buClr>
                <a:buSzPts val="1800"/>
                <a:buFont typeface="Calibri"/>
                <a:buChar char="•"/>
              </a:pPr>
              <a:r>
                <a:rPr lang="en-US" sz="1800">
                  <a:solidFill>
                    <a:srgbClr val="FFFFFF"/>
                  </a:solidFill>
                  <a:latin typeface="Calibri"/>
                  <a:ea typeface="Calibri"/>
                  <a:cs typeface="Calibri"/>
                  <a:sym typeface="Calibri"/>
                </a:rPr>
                <a:t>Student-Friendly Definition</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Examples &amp; Non-Examples</a:t>
              </a:r>
              <a:endParaRPr/>
            </a:p>
            <a:p>
              <a:pPr marL="171446" lvl="1" indent="-171446">
                <a:lnSpc>
                  <a:spcPct val="90000"/>
                </a:lnSpc>
                <a:spcBef>
                  <a:spcPts val="271"/>
                </a:spcBef>
                <a:buClr>
                  <a:srgbClr val="FFFFFF"/>
                </a:buClr>
                <a:buSzPts val="1800"/>
                <a:buFont typeface="Calibri"/>
                <a:buChar char="•"/>
              </a:pPr>
              <a:r>
                <a:rPr lang="en-US" sz="1800">
                  <a:solidFill>
                    <a:srgbClr val="FFFFFF"/>
                  </a:solidFill>
                  <a:latin typeface="Calibri"/>
                  <a:ea typeface="Calibri"/>
                  <a:cs typeface="Calibri"/>
                  <a:sym typeface="Calibri"/>
                </a:rPr>
                <a:t>Frayer Model</a:t>
              </a:r>
              <a:endParaRPr/>
            </a:p>
          </p:txBody>
        </p:sp>
        <p:sp>
          <p:nvSpPr>
            <p:cNvPr id="145" name="Google Shape;145;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00" tIns="91400" rIns="91400" bIns="91400" anchor="ctr" anchorCtr="0">
              <a:noAutofit/>
            </a:bodyPr>
            <a:lstStyle/>
            <a:p>
              <a:pPr>
                <a:buSzPts val="1050"/>
              </a:pPr>
              <a:endParaRPr/>
            </a:p>
          </p:txBody>
        </p:sp>
        <p:sp>
          <p:nvSpPr>
            <p:cNvPr id="146" name="Google Shape;146;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00" tIns="91400" rIns="91400" bIns="91400" anchor="ctr" anchorCtr="0">
              <a:noAutofit/>
            </a:bodyPr>
            <a:lstStyle/>
            <a:p>
              <a:pPr>
                <a:buSzPts val="1050"/>
              </a:pPr>
              <a:endParaRPr/>
            </a:p>
          </p:txBody>
        </p:sp>
        <p:sp>
          <p:nvSpPr>
            <p:cNvPr id="147" name="Google Shape;147;p1"/>
            <p:cNvSpPr txBox="1"/>
            <p:nvPr/>
          </p:nvSpPr>
          <p:spPr>
            <a:xfrm>
              <a:off x="1661628" y="5540394"/>
              <a:ext cx="4981800" cy="864000"/>
            </a:xfrm>
            <a:prstGeom prst="rect">
              <a:avLst/>
            </a:prstGeom>
            <a:noFill/>
            <a:ln>
              <a:noFill/>
            </a:ln>
          </p:spPr>
          <p:txBody>
            <a:bodyPr spcFirstLastPara="1" wrap="square" lIns="318600" tIns="106667" rIns="199100" bIns="106667" anchor="ctr" anchorCtr="0">
              <a:noAutofit/>
            </a:bodyPr>
            <a:lstStyle/>
            <a:p>
              <a:pPr algn="ctr">
                <a:lnSpc>
                  <a:spcPct val="90000"/>
                </a:lnSpc>
                <a:buSzPts val="2100"/>
              </a:pPr>
              <a:r>
                <a:rPr lang="en-US" sz="2800">
                  <a:solidFill>
                    <a:srgbClr val="FFFFFF"/>
                  </a:solidFill>
                  <a:latin typeface="Calibri"/>
                  <a:ea typeface="Calibri"/>
                  <a:cs typeface="Calibri"/>
                  <a:sym typeface="Calibri"/>
                </a:rPr>
                <a:t>Simulation/Activity</a:t>
              </a:r>
              <a:endParaRPr/>
            </a:p>
          </p:txBody>
        </p:sp>
        <p:sp>
          <p:nvSpPr>
            <p:cNvPr id="148" name="Google Shape;148;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00" tIns="91400" rIns="91400" bIns="91400" anchor="ctr" anchorCtr="0">
              <a:noAutofit/>
            </a:bodyPr>
            <a:lstStyle/>
            <a:p>
              <a:pPr>
                <a:buSzPts val="1050"/>
              </a:pPr>
              <a:endParaRPr/>
            </a:p>
          </p:txBody>
        </p:sp>
      </p:grpSp>
      <p:pic>
        <p:nvPicPr>
          <p:cNvPr id="149" name="Google Shape;149;p1" descr="Comment Like"/>
          <p:cNvPicPr preferRelativeResize="0"/>
          <p:nvPr/>
        </p:nvPicPr>
        <p:blipFill rotWithShape="1">
          <a:blip r:embed="rId9">
            <a:alphaModFix/>
          </a:blip>
          <a:srcRect/>
          <a:stretch/>
        </p:blipFill>
        <p:spPr>
          <a:xfrm>
            <a:off x="5786601" y="4959805"/>
            <a:ext cx="385108" cy="347619"/>
          </a:xfrm>
          <a:prstGeom prst="rect">
            <a:avLst/>
          </a:prstGeom>
          <a:noFill/>
          <a:ln>
            <a:noFill/>
          </a:ln>
        </p:spPr>
      </p:pic>
      <p:pic>
        <p:nvPicPr>
          <p:cNvPr id="150" name="Google Shape;150;p1" descr="Comment Dislike"/>
          <p:cNvPicPr preferRelativeResize="0"/>
          <p:nvPr/>
        </p:nvPicPr>
        <p:blipFill rotWithShape="1">
          <a:blip r:embed="rId10">
            <a:alphaModFix/>
          </a:blip>
          <a:srcRect/>
          <a:stretch/>
        </p:blipFill>
        <p:spPr>
          <a:xfrm>
            <a:off x="6140138" y="4959805"/>
            <a:ext cx="385108" cy="347619"/>
          </a:xfrm>
          <a:prstGeom prst="rect">
            <a:avLst/>
          </a:prstGeom>
          <a:noFill/>
          <a:ln>
            <a:noFill/>
          </a:ln>
        </p:spPr>
      </p:pic>
      <p:pic>
        <p:nvPicPr>
          <p:cNvPr id="151" name="Google Shape;151;p1" descr="Blog"/>
          <p:cNvPicPr preferRelativeResize="0"/>
          <p:nvPr/>
        </p:nvPicPr>
        <p:blipFill rotWithShape="1">
          <a:blip r:embed="rId11">
            <a:alphaModFix/>
          </a:blip>
          <a:srcRect/>
          <a:stretch/>
        </p:blipFill>
        <p:spPr>
          <a:xfrm>
            <a:off x="5913445" y="4638257"/>
            <a:ext cx="385108" cy="347619"/>
          </a:xfrm>
          <a:prstGeom prst="rect">
            <a:avLst/>
          </a:prstGeom>
          <a:noFill/>
          <a:ln>
            <a:noFill/>
          </a:ln>
        </p:spPr>
      </p:pic>
      <p:sp>
        <p:nvSpPr>
          <p:cNvPr id="152" name="Google Shape;152;p1"/>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53" name="Google Shape;153;p1"/>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
        <p:nvSpPr>
          <p:cNvPr id="154" name="Google Shape;154;p1"/>
          <p:cNvSpPr/>
          <p:nvPr/>
        </p:nvSpPr>
        <p:spPr>
          <a:xfrm>
            <a:off x="4453093" y="5488831"/>
            <a:ext cx="270800" cy="2504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155" name="Google Shape;155;p1"/>
          <p:cNvCxnSpPr/>
          <p:nvPr/>
        </p:nvCxnSpPr>
        <p:spPr>
          <a:xfrm>
            <a:off x="4571995" y="5488841"/>
            <a:ext cx="0" cy="76400"/>
          </a:xfrm>
          <a:prstGeom prst="straightConnector1">
            <a:avLst/>
          </a:prstGeom>
          <a:noFill/>
          <a:ln w="25400" cap="flat" cmpd="sng">
            <a:solidFill>
              <a:srgbClr val="FF932B"/>
            </a:solidFill>
            <a:prstDash val="solid"/>
            <a:round/>
            <a:headEnd type="none" w="sm" len="sm"/>
            <a:tailEnd type="none" w="sm" len="sm"/>
          </a:ln>
        </p:spPr>
      </p:cxnSp>
      <p:cxnSp>
        <p:nvCxnSpPr>
          <p:cNvPr id="156" name="Google Shape;156;p1"/>
          <p:cNvCxnSpPr>
            <a:stCxn id="154" idx="2"/>
          </p:cNvCxnSpPr>
          <p:nvPr/>
        </p:nvCxnSpPr>
        <p:spPr>
          <a:xfrm rot="10800000">
            <a:off x="4587693" y="5669231"/>
            <a:ext cx="800" cy="70000"/>
          </a:xfrm>
          <a:prstGeom prst="straightConnector1">
            <a:avLst/>
          </a:prstGeom>
          <a:noFill/>
          <a:ln w="25400" cap="flat" cmpd="sng">
            <a:solidFill>
              <a:srgbClr val="FF932B"/>
            </a:solidFill>
            <a:prstDash val="solid"/>
            <a:round/>
            <a:headEnd type="none" w="sm" len="sm"/>
            <a:tailEnd type="none" w="sm" len="sm"/>
          </a:ln>
        </p:spPr>
      </p:cxnSp>
      <p:cxnSp>
        <p:nvCxnSpPr>
          <p:cNvPr id="157" name="Google Shape;157;p1"/>
          <p:cNvCxnSpPr/>
          <p:nvPr/>
        </p:nvCxnSpPr>
        <p:spPr>
          <a:xfrm>
            <a:off x="4453109" y="5614047"/>
            <a:ext cx="78800" cy="0"/>
          </a:xfrm>
          <a:prstGeom prst="straightConnector1">
            <a:avLst/>
          </a:prstGeom>
          <a:noFill/>
          <a:ln w="25400" cap="flat" cmpd="sng">
            <a:solidFill>
              <a:srgbClr val="FF932B"/>
            </a:solidFill>
            <a:prstDash val="solid"/>
            <a:round/>
            <a:headEnd type="none" w="sm" len="sm"/>
            <a:tailEnd type="none" w="sm" len="sm"/>
          </a:ln>
        </p:spPr>
      </p:cxnSp>
      <p:cxnSp>
        <p:nvCxnSpPr>
          <p:cNvPr id="158" name="Google Shape;158;p1"/>
          <p:cNvCxnSpPr/>
          <p:nvPr/>
        </p:nvCxnSpPr>
        <p:spPr>
          <a:xfrm>
            <a:off x="4643195" y="5614037"/>
            <a:ext cx="80400" cy="0"/>
          </a:xfrm>
          <a:prstGeom prst="straightConnector1">
            <a:avLst/>
          </a:prstGeom>
          <a:noFill/>
          <a:ln w="25400" cap="flat" cmpd="sng">
            <a:solidFill>
              <a:srgbClr val="FF932B"/>
            </a:solidFill>
            <a:prstDash val="solid"/>
            <a:round/>
            <a:headEnd type="none" w="sm" len="sm"/>
            <a:tailEnd type="none" w="sm" len="sm"/>
          </a:ln>
        </p:spPr>
      </p:cxnSp>
      <p:sp>
        <p:nvSpPr>
          <p:cNvPr id="159" name="Google Shape;159;p1"/>
          <p:cNvSpPr/>
          <p:nvPr/>
        </p:nvSpPr>
        <p:spPr>
          <a:xfrm>
            <a:off x="4531995" y="5565423"/>
            <a:ext cx="111200" cy="97200"/>
          </a:xfrm>
          <a:prstGeom prst="ellipse">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7" name="Rectangle 22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2" name="Google Shape;222;gdbff74d4ed_0_0" descr="A diagram of the earth&#10;&#10;Description automatically generated with low confidence"/>
          <p:cNvPicPr preferRelativeResize="0"/>
          <p:nvPr/>
        </p:nvPicPr>
        <p:blipFill rotWithShape="1">
          <a:blip r:embed="rId3">
            <a:alphaModFix/>
          </a:blip>
          <a:srcRect l="4277" r="9239"/>
          <a:stretch/>
        </p:blipFill>
        <p:spPr>
          <a:xfrm>
            <a:off x="3212926" y="10"/>
            <a:ext cx="5931074" cy="6857992"/>
          </a:xfrm>
          <a:prstGeom prst="rect">
            <a:avLst/>
          </a:prstGeom>
          <a:noFill/>
        </p:spPr>
      </p:pic>
      <p:sp>
        <p:nvSpPr>
          <p:cNvPr id="229" name="Rectangle 22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Google Shape;220;gdbff74d4ed_0_0"/>
          <p:cNvSpPr txBox="1"/>
          <p:nvPr/>
        </p:nvSpPr>
        <p:spPr>
          <a:xfrm>
            <a:off x="546497" y="1115219"/>
            <a:ext cx="4129087" cy="2387600"/>
          </a:xfrm>
          <a:prstGeom prst="rect">
            <a:avLst/>
          </a:prstGeom>
        </p:spPr>
        <p:txBody>
          <a:bodyPr spcFirstLastPara="1" vert="horz" lIns="91440" tIns="45720" rIns="91440" bIns="45720" rtlCol="0" anchor="b" anchorCtr="0">
            <a:normAutofit/>
          </a:bodyPr>
          <a:lstStyle/>
          <a:p>
            <a:pPr>
              <a:lnSpc>
                <a:spcPct val="90000"/>
              </a:lnSpc>
              <a:spcBef>
                <a:spcPct val="0"/>
              </a:spcBef>
              <a:spcAft>
                <a:spcPts val="600"/>
              </a:spcAft>
              <a:buClr>
                <a:srgbClr val="0C0C0C"/>
              </a:buClr>
              <a:buSzPts val="2800"/>
            </a:pPr>
            <a:r>
              <a:rPr lang="en-US" sz="3100" b="1" u="sng" kern="1200" dirty="0">
                <a:solidFill>
                  <a:schemeClr val="bg1"/>
                </a:solidFill>
                <a:latin typeface="Calibri Light" panose="020F0302020204030204" pitchFamily="34" charset="0"/>
                <a:ea typeface="+mj-ea"/>
                <a:cs typeface="Calibri Light" panose="020F0302020204030204" pitchFamily="34" charset="0"/>
                <a:sym typeface="Calibri"/>
              </a:rPr>
              <a:t>Axis</a:t>
            </a:r>
            <a:r>
              <a:rPr lang="en-US" sz="3100" kern="1200" dirty="0">
                <a:solidFill>
                  <a:schemeClr val="bg1"/>
                </a:solidFill>
                <a:latin typeface="Calibri Light" panose="020F0302020204030204" pitchFamily="34" charset="0"/>
                <a:ea typeface="+mj-ea"/>
                <a:cs typeface="Calibri Light" panose="020F0302020204030204" pitchFamily="34" charset="0"/>
                <a:sym typeface="Calibri"/>
              </a:rPr>
              <a:t>: an imaginary straight line that goes through something and helps it spin or turn</a:t>
            </a:r>
          </a:p>
        </p:txBody>
      </p:sp>
      <p:cxnSp>
        <p:nvCxnSpPr>
          <p:cNvPr id="231" name="Straight Connector 23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6438" y="3681408"/>
            <a:ext cx="895111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Google Shape;182;p5" descr="Rewind">
            <a:extLst>
              <a:ext uri="{FF2B5EF4-FFF2-40B4-BE49-F238E27FC236}">
                <a16:creationId xmlns:a16="http://schemas.microsoft.com/office/drawing/2014/main" id="{471B3260-1D8E-A68C-6F26-92FBAE3BC7D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a:solidFill>
                  <a:schemeClr val="tx1">
                    <a:lumMod val="85000"/>
                    <a:lumOff val="15000"/>
                  </a:schemeClr>
                </a:solidFill>
                <a:latin typeface="+mj-lt"/>
                <a:ea typeface="+mj-ea"/>
                <a:cs typeface="+mj-cs"/>
              </a:rPr>
              <a:t>Revolution:</a:t>
            </a:r>
            <a:r>
              <a:rPr lang="en-US" sz="2900" b="1" kern="1200">
                <a:solidFill>
                  <a:schemeClr val="tx1">
                    <a:lumMod val="85000"/>
                    <a:lumOff val="15000"/>
                  </a:schemeClr>
                </a:solidFill>
                <a:latin typeface="+mj-lt"/>
                <a:ea typeface="+mj-ea"/>
                <a:cs typeface="+mj-cs"/>
              </a:rPr>
              <a:t> </a:t>
            </a:r>
            <a:r>
              <a:rPr lang="en-US" sz="2900" kern="1200">
                <a:solidFill>
                  <a:schemeClr val="tx1">
                    <a:lumMod val="85000"/>
                    <a:lumOff val="15000"/>
                  </a:schemeClr>
                </a:solidFill>
                <a:latin typeface="+mj-lt"/>
                <a:ea typeface="+mj-ea"/>
                <a:cs typeface="+mj-cs"/>
              </a:rPr>
              <a:t>movement of a planet around the sun</a:t>
            </a:r>
            <a:endParaRPr lang="en-US" sz="2900" b="1" kern="120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Google Shape;182;p5" descr="Rewind">
            <a:extLst>
              <a:ext uri="{FF2B5EF4-FFF2-40B4-BE49-F238E27FC236}">
                <a16:creationId xmlns:a16="http://schemas.microsoft.com/office/drawing/2014/main" id="{7DBFD5A5-80DF-B429-1466-34A27D7D69E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a:extLst>
              <a:ext uri="{FF2B5EF4-FFF2-40B4-BE49-F238E27FC236}">
                <a16:creationId xmlns:a16="http://schemas.microsoft.com/office/drawing/2014/main" id="{93AA269A-2274-B599-3850-A023A394DFEA}"/>
              </a:ext>
            </a:extLst>
          </p:cNvPr>
          <p:cNvPicPr preferRelativeResize="0"/>
          <p:nvPr/>
        </p:nvPicPr>
        <p:blipFill rotWithShape="1">
          <a:blip r:embed="rId3"/>
          <a:srcRect l="6884" r="4285" b="-2"/>
          <a:stretch/>
        </p:blipFill>
        <p:spPr>
          <a:xfrm>
            <a:off x="480060" y="640080"/>
            <a:ext cx="8183880" cy="4836795"/>
          </a:xfrm>
          <a:prstGeom prst="rect">
            <a:avLst/>
          </a:prstGeom>
          <a:noFill/>
          <a:ln w="19050">
            <a:solidFill>
              <a:schemeClr val="tx1"/>
            </a:solidFill>
            <a:miter lim="800000"/>
          </a:ln>
        </p:spPr>
      </p:pic>
      <p:sp>
        <p:nvSpPr>
          <p:cNvPr id="167" name="Google Shape;167;gdbff74d4ed_1_1136"/>
          <p:cNvSpPr txBox="1"/>
          <p:nvPr/>
        </p:nvSpPr>
        <p:spPr>
          <a:xfrm>
            <a:off x="480060" y="5796914"/>
            <a:ext cx="8183880" cy="640081"/>
          </a:xfrm>
          <a:prstGeom prst="rect">
            <a:avLst/>
          </a:prstGeom>
        </p:spPr>
        <p:txBody>
          <a:bodyPr spcFirstLastPara="1" vert="horz" lIns="91440" tIns="45720" rIns="91440" bIns="45720" rtlCol="0" anchor="ctr" anchorCtr="0">
            <a:noAutofit/>
          </a:bodyPr>
          <a:lstStyle/>
          <a:p>
            <a:pPr algn="ctr">
              <a:lnSpc>
                <a:spcPct val="90000"/>
              </a:lnSpc>
              <a:spcBef>
                <a:spcPct val="0"/>
              </a:spcBef>
              <a:spcAft>
                <a:spcPts val="600"/>
              </a:spcAft>
              <a:buSzPts val="3600"/>
            </a:pPr>
            <a:r>
              <a:rPr lang="en-US" sz="3000" b="1" u="sng" kern="1200" dirty="0">
                <a:solidFill>
                  <a:schemeClr val="tx1"/>
                </a:solidFill>
                <a:latin typeface="Calibri Light" panose="020F0302020204030204" pitchFamily="34" charset="0"/>
                <a:ea typeface="+mj-ea"/>
                <a:cs typeface="Calibri Light" panose="020F0302020204030204" pitchFamily="34" charset="0"/>
                <a:sym typeface="Calibri"/>
              </a:rPr>
              <a:t>Rotation</a:t>
            </a:r>
            <a:r>
              <a:rPr lang="en-US" sz="3000" kern="1200" dirty="0">
                <a:solidFill>
                  <a:schemeClr val="tx1"/>
                </a:solidFill>
                <a:latin typeface="Calibri Light" panose="020F0302020204030204" pitchFamily="34" charset="0"/>
                <a:ea typeface="+mj-ea"/>
                <a:cs typeface="Calibri Light" panose="020F0302020204030204" pitchFamily="34" charset="0"/>
                <a:sym typeface="Calibri"/>
              </a:rPr>
              <a:t>: the spinning of a celestial body around its own axis</a:t>
            </a:r>
            <a:endParaRPr lang="en-US" sz="3000" u="none" strike="noStrike" kern="1200" cap="none" dirty="0">
              <a:solidFill>
                <a:schemeClr val="tx1"/>
              </a:solidFill>
              <a:latin typeface="Calibri Light" panose="020F0302020204030204" pitchFamily="34" charset="0"/>
              <a:ea typeface="+mj-ea"/>
              <a:cs typeface="Calibri Light" panose="020F0302020204030204" pitchFamily="34" charset="0"/>
              <a:sym typeface="Arial"/>
            </a:endParaRPr>
          </a:p>
        </p:txBody>
      </p:sp>
      <p:sp>
        <p:nvSpPr>
          <p:cNvPr id="6" name="Google Shape;182;p5" descr="Rewind">
            <a:extLst>
              <a:ext uri="{FF2B5EF4-FFF2-40B4-BE49-F238E27FC236}">
                <a16:creationId xmlns:a16="http://schemas.microsoft.com/office/drawing/2014/main" id="{CA3E5298-5A77-85B5-589C-6AAC0C5A2D4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lanets in space with stars&#10;&#10;Description automatically generated">
            <a:extLst>
              <a:ext uri="{FF2B5EF4-FFF2-40B4-BE49-F238E27FC236}">
                <a16:creationId xmlns:a16="http://schemas.microsoft.com/office/drawing/2014/main" id="{1F523172-E337-60D7-F8CC-EBE9B61DC914}"/>
              </a:ext>
            </a:extLst>
          </p:cNvPr>
          <p:cNvPicPr>
            <a:picLocks noChangeAspect="1"/>
          </p:cNvPicPr>
          <p:nvPr/>
        </p:nvPicPr>
        <p:blipFill rotWithShape="1">
          <a:blip r:embed="rId3"/>
          <a:srcRect l="18754" r="22821" b="1"/>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76D12E-DF1E-D64F-B21F-DB88A9A98F80}"/>
              </a:ext>
            </a:extLst>
          </p:cNvPr>
          <p:cNvSpPr txBox="1"/>
          <p:nvPr/>
        </p:nvSpPr>
        <p:spPr>
          <a:xfrm>
            <a:off x="5786491" y="1817536"/>
            <a:ext cx="2866642" cy="3222928"/>
          </a:xfrm>
          <a:prstGeom prst="rect">
            <a:avLst/>
          </a:prstGeom>
        </p:spPr>
        <p:txBody>
          <a:bodyPr vert="horz" lIns="91440" tIns="45720" rIns="91440" bIns="45720" rtlCol="0">
            <a:noAutofit/>
          </a:bodyPr>
          <a:lstStyle/>
          <a:p>
            <a:pPr>
              <a:lnSpc>
                <a:spcPct val="90000"/>
              </a:lnSpc>
              <a:spcAft>
                <a:spcPts val="600"/>
              </a:spcAft>
            </a:pPr>
            <a:r>
              <a:rPr lang="en-US" sz="3200" b="1" u="sng" kern="1200" dirty="0">
                <a:solidFill>
                  <a:schemeClr val="tx1"/>
                </a:solidFill>
                <a:latin typeface="Calibri" panose="020F0502020204030204" pitchFamily="34" charset="0"/>
                <a:ea typeface="+mn-ea"/>
                <a:cs typeface="Calibri" panose="020F0502020204030204" pitchFamily="34" charset="0"/>
              </a:rPr>
              <a:t>Solar System: </a:t>
            </a:r>
            <a:r>
              <a:rPr lang="en-US" sz="3200" b="0" i="0" kern="1200" dirty="0">
                <a:solidFill>
                  <a:schemeClr val="tx1"/>
                </a:solidFill>
                <a:effectLst/>
                <a:latin typeface="Calibri" panose="020F0502020204030204" pitchFamily="34" charset="0"/>
                <a:ea typeface="+mn-ea"/>
                <a:cs typeface="Calibri" panose="020F0502020204030204" pitchFamily="34" charset="0"/>
              </a:rPr>
              <a:t>a group of planets, moons, and other celestial objects that travel around a star. </a:t>
            </a:r>
          </a:p>
        </p:txBody>
      </p:sp>
      <p:sp>
        <p:nvSpPr>
          <p:cNvPr id="5" name="Google Shape;182;p5" descr="Rewind">
            <a:extLst>
              <a:ext uri="{FF2B5EF4-FFF2-40B4-BE49-F238E27FC236}">
                <a16:creationId xmlns:a16="http://schemas.microsoft.com/office/drawing/2014/main" id="{1170FA66-631E-9165-47F9-9F9197A14B7B}"/>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19225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rock or gas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sp>
        <p:nvSpPr>
          <p:cNvPr id="188" name="Freeform: Shape 18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5" name="Google Shape;182;p5" descr="Rewind">
            <a:extLst>
              <a:ext uri="{FF2B5EF4-FFF2-40B4-BE49-F238E27FC236}">
                <a16:creationId xmlns:a16="http://schemas.microsoft.com/office/drawing/2014/main" id="{04EE750D-D56E-5062-566B-99DB32CFB838}"/>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pic>
        <p:nvPicPr>
          <p:cNvPr id="252" name="Google Shape;252;gdbff74d4ed_0_329" descr="dreamstime_xl_17597145.jpg"/>
          <p:cNvPicPr preferRelativeResize="0"/>
          <p:nvPr/>
        </p:nvPicPr>
        <p:blipFill rotWithShape="1">
          <a:blip r:embed="rId3"/>
          <a:srcRect t="4183" b="7060"/>
          <a:stretch/>
        </p:blipFill>
        <p:spPr>
          <a:xfrm>
            <a:off x="20" y="10"/>
            <a:ext cx="9143980" cy="6857990"/>
          </a:xfrm>
          <a:prstGeom prst="rect">
            <a:avLst/>
          </a:prstGeom>
          <a:noFill/>
        </p:spPr>
      </p:pic>
      <p:sp>
        <p:nvSpPr>
          <p:cNvPr id="257" name="Freeform: Shape 256">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0" name="Google Shape;250;gdbff74d4ed_0_329"/>
          <p:cNvSpPr txBox="1"/>
          <p:nvPr/>
        </p:nvSpPr>
        <p:spPr>
          <a:xfrm>
            <a:off x="630936" y="4199861"/>
            <a:ext cx="6642044" cy="1336826"/>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3600"/>
            </a:pP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What is a </a:t>
            </a:r>
            <a:r>
              <a:rPr lang="en-US" sz="4700" b="1"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moon</a:t>
            </a:r>
            <a:r>
              <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Calibri"/>
              </a:rPr>
              <a:t>?</a:t>
            </a:r>
            <a:endParaRPr lang="en-US" sz="4700" u="none" strike="noStrike" kern="1200" cap="none" dirty="0">
              <a:solidFill>
                <a:srgbClr val="FFFFFF"/>
              </a:solidFill>
              <a:latin typeface="Calibri Light" panose="020F0302020204030204" pitchFamily="34" charset="0"/>
              <a:ea typeface="+mj-ea"/>
              <a:cs typeface="Calibri Light" panose="020F0302020204030204" pitchFamily="34" charset="0"/>
              <a:sym typeface="Arial"/>
            </a:endParaRPr>
          </a:p>
        </p:txBody>
      </p:sp>
      <p:sp>
        <p:nvSpPr>
          <p:cNvPr id="2" name="Google Shape;235;p10" descr="Questions">
            <a:extLst>
              <a:ext uri="{FF2B5EF4-FFF2-40B4-BE49-F238E27FC236}">
                <a16:creationId xmlns:a16="http://schemas.microsoft.com/office/drawing/2014/main" id="{9A33E154-BA13-4C1C-2C37-F929C02D2AB1}"/>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9" name="Rectangle 2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1" y="5317240"/>
            <a:ext cx="9143979"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900" b="1" u="sng" kern="1200" dirty="0">
                <a:solidFill>
                  <a:schemeClr val="tx1">
                    <a:lumMod val="85000"/>
                    <a:lumOff val="15000"/>
                  </a:schemeClr>
                </a:solidFill>
                <a:latin typeface="+mj-lt"/>
                <a:ea typeface="+mj-ea"/>
                <a:cs typeface="+mj-cs"/>
              </a:rPr>
              <a:t>Revolution:</a:t>
            </a:r>
            <a:r>
              <a:rPr lang="en-US" sz="2900" b="1" kern="1200" dirty="0">
                <a:solidFill>
                  <a:schemeClr val="tx1">
                    <a:lumMod val="85000"/>
                    <a:lumOff val="15000"/>
                  </a:schemeClr>
                </a:solidFill>
                <a:latin typeface="+mj-lt"/>
                <a:ea typeface="+mj-ea"/>
                <a:cs typeface="+mj-cs"/>
              </a:rPr>
              <a:t> </a:t>
            </a:r>
            <a:r>
              <a:rPr lang="en-US" sz="2900" kern="1200" dirty="0">
                <a:solidFill>
                  <a:schemeClr val="tx1">
                    <a:lumMod val="85000"/>
                    <a:lumOff val="15000"/>
                  </a:schemeClr>
                </a:solidFill>
                <a:latin typeface="+mj-lt"/>
                <a:ea typeface="+mj-ea"/>
                <a:cs typeface="+mj-cs"/>
              </a:rPr>
              <a:t>movement of a planet around the </a:t>
            </a:r>
            <a:r>
              <a:rPr lang="en-US" sz="2900" u="sng" kern="1200" dirty="0">
                <a:solidFill>
                  <a:schemeClr val="tx1">
                    <a:lumMod val="85000"/>
                    <a:lumOff val="15000"/>
                  </a:schemeClr>
                </a:solidFill>
                <a:latin typeface="+mj-lt"/>
                <a:ea typeface="+mj-ea"/>
                <a:cs typeface="+mj-cs"/>
              </a:rPr>
              <a:t>       .</a:t>
            </a:r>
            <a:endParaRPr lang="en-US" sz="2900" b="1" u="sng" kern="1200" dirty="0">
              <a:solidFill>
                <a:schemeClr val="tx1">
                  <a:lumMod val="85000"/>
                  <a:lumOff val="15000"/>
                </a:schemeClr>
              </a:solidFill>
              <a:latin typeface="+mj-lt"/>
              <a:ea typeface="+mj-ea"/>
              <a:cs typeface="+mj-cs"/>
            </a:endParaRPr>
          </a:p>
        </p:txBody>
      </p:sp>
      <p:cxnSp>
        <p:nvCxnSpPr>
          <p:cNvPr id="280" name="Straight Connector 27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3CB89E49-981F-58BD-D648-B3E58C5102E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6878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pic>
        <p:nvPicPr>
          <p:cNvPr id="269" name="Google Shape;269;p14" descr="A planet in space&#10;&#10;Description automatically generated with low confidence"/>
          <p:cNvPicPr preferRelativeResize="0"/>
          <p:nvPr/>
        </p:nvPicPr>
        <p:blipFill rotWithShape="1">
          <a:blip r:embed="rId3"/>
          <a:srcRect/>
          <a:stretch/>
        </p:blipFill>
        <p:spPr>
          <a:xfrm>
            <a:off x="20" y="10"/>
            <a:ext cx="9143980" cy="6857990"/>
          </a:xfrm>
          <a:prstGeom prst="rect">
            <a:avLst/>
          </a:prstGeom>
          <a:noFill/>
        </p:spPr>
      </p:pic>
      <p:sp>
        <p:nvSpPr>
          <p:cNvPr id="274" name="Rectangle 2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Google Shape;266;p14"/>
          <p:cNvSpPr txBox="1">
            <a:spLocks noGrp="1"/>
          </p:cNvSpPr>
          <p:nvPr>
            <p:ph type="ctrTitle"/>
          </p:nvPr>
        </p:nvSpPr>
        <p:spPr>
          <a:xfrm>
            <a:off x="392906" y="5317240"/>
            <a:ext cx="8408194" cy="744836"/>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Clr>
                <a:schemeClr val="dk1"/>
              </a:buClr>
              <a:buSzPts val="3400"/>
            </a:pPr>
            <a:r>
              <a:rPr lang="en-US" sz="2600" b="1" u="sng" kern="1200" dirty="0">
                <a:solidFill>
                  <a:schemeClr val="tx1">
                    <a:lumMod val="85000"/>
                    <a:lumOff val="15000"/>
                  </a:schemeClr>
                </a:solidFill>
                <a:latin typeface="+mj-lt"/>
                <a:ea typeface="+mj-ea"/>
                <a:cs typeface="+mj-cs"/>
              </a:rPr>
              <a:t>Revolution:</a:t>
            </a:r>
            <a:r>
              <a:rPr lang="en-US" sz="2600" b="1" kern="1200" dirty="0">
                <a:solidFill>
                  <a:schemeClr val="tx1">
                    <a:lumMod val="85000"/>
                    <a:lumOff val="15000"/>
                  </a:schemeClr>
                </a:solidFill>
                <a:latin typeface="+mj-lt"/>
                <a:ea typeface="+mj-ea"/>
                <a:cs typeface="+mj-cs"/>
              </a:rPr>
              <a:t> </a:t>
            </a:r>
            <a:r>
              <a:rPr lang="en-US" sz="2600" kern="1200" dirty="0">
                <a:solidFill>
                  <a:schemeClr val="tx1">
                    <a:lumMod val="85000"/>
                    <a:lumOff val="15000"/>
                  </a:schemeClr>
                </a:solidFill>
                <a:latin typeface="+mj-lt"/>
                <a:ea typeface="+mj-ea"/>
                <a:cs typeface="+mj-cs"/>
              </a:rPr>
              <a:t>movement of a planet around the </a:t>
            </a:r>
            <a:r>
              <a:rPr lang="en-US" sz="2600" b="1" u="sng" kern="1200" dirty="0">
                <a:solidFill>
                  <a:srgbClr val="FF0000"/>
                </a:solidFill>
                <a:latin typeface="+mj-lt"/>
                <a:ea typeface="+mj-ea"/>
                <a:cs typeface="+mj-cs"/>
              </a:rPr>
              <a:t>sun</a:t>
            </a:r>
            <a:r>
              <a:rPr lang="en-US" sz="2600" u="sng" kern="1200" dirty="0">
                <a:solidFill>
                  <a:schemeClr val="tx1">
                    <a:lumMod val="85000"/>
                    <a:lumOff val="15000"/>
                  </a:schemeClr>
                </a:solidFill>
                <a:latin typeface="+mj-lt"/>
                <a:ea typeface="+mj-ea"/>
                <a:cs typeface="+mj-cs"/>
              </a:rPr>
              <a:t>.</a:t>
            </a:r>
            <a:endParaRPr lang="en-US" sz="2600" b="1" u="sng" kern="1200" dirty="0">
              <a:solidFill>
                <a:schemeClr val="tx1">
                  <a:lumMod val="85000"/>
                  <a:lumOff val="15000"/>
                </a:schemeClr>
              </a:solidFill>
              <a:latin typeface="+mj-lt"/>
              <a:ea typeface="+mj-ea"/>
              <a:cs typeface="+mj-cs"/>
            </a:endParaRPr>
          </a:p>
        </p:txBody>
      </p:sp>
      <p:cxnSp>
        <p:nvCxnSpPr>
          <p:cNvPr id="276" name="Straight Connector 2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8C5D4046-4FB3-BB83-5EC4-560F918C4AD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14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66"/>
                                        </p:tgtEl>
                                        <p:attrNameLst>
                                          <p:attrName>style.visibility</p:attrName>
                                        </p:attrNameLst>
                                      </p:cBhvr>
                                      <p:to>
                                        <p:strVal val="visible"/>
                                      </p:to>
                                    </p:set>
                                    <p:animEffect transition="in" filter="fade">
                                      <p:cBhvr>
                                        <p:cTn id="7" dur="7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pic>
        <p:nvPicPr>
          <p:cNvPr id="3" name="Google Shape;153;gdbff74d4ed_1_1122" descr="A planet earth with arrows pointing to the earth&#10;&#10;Description automatically generated">
            <a:extLst>
              <a:ext uri="{FF2B5EF4-FFF2-40B4-BE49-F238E27FC236}">
                <a16:creationId xmlns:a16="http://schemas.microsoft.com/office/drawing/2014/main" id="{93AA269A-2274-B599-3850-A023A394DFEA}"/>
              </a:ext>
            </a:extLst>
          </p:cNvPr>
          <p:cNvPicPr preferRelativeResize="0"/>
          <p:nvPr/>
        </p:nvPicPr>
        <p:blipFill rotWithShape="1">
          <a:blip r:embed="rId3"/>
          <a:srcRect l="16299" r="13701"/>
          <a:stretch/>
        </p:blipFill>
        <p:spPr>
          <a:xfrm>
            <a:off x="20" y="10"/>
            <a:ext cx="9143980" cy="6857990"/>
          </a:xfrm>
          <a:prstGeom prst="rect">
            <a:avLst/>
          </a:prstGeom>
          <a:noFill/>
        </p:spPr>
      </p:pic>
      <p:sp>
        <p:nvSpPr>
          <p:cNvPr id="181" name="Rectangle 18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gdbff74d4ed_1_1136"/>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algn="ctr">
              <a:lnSpc>
                <a:spcPct val="90000"/>
              </a:lnSpc>
              <a:spcBef>
                <a:spcPct val="0"/>
              </a:spcBef>
              <a:spcAft>
                <a:spcPts val="600"/>
              </a:spcAft>
              <a:buSzPts val="3600"/>
            </a:pPr>
            <a:r>
              <a:rPr lang="en-US" sz="3100" b="1" kern="1200" dirty="0">
                <a:solidFill>
                  <a:schemeClr val="tx1">
                    <a:lumMod val="85000"/>
                    <a:lumOff val="15000"/>
                  </a:schemeClr>
                </a:solidFill>
                <a:latin typeface="+mj-lt"/>
                <a:ea typeface="+mj-ea"/>
                <a:cs typeface="+mj-cs"/>
                <a:sym typeface="Calibri"/>
              </a:rPr>
              <a:t>What is a rotation?</a:t>
            </a:r>
            <a:endParaRPr lang="en-US" sz="3100" strike="noStrike" kern="1200" cap="none" dirty="0">
              <a:solidFill>
                <a:schemeClr val="tx1">
                  <a:lumMod val="85000"/>
                  <a:lumOff val="15000"/>
                </a:schemeClr>
              </a:solidFill>
              <a:latin typeface="+mj-lt"/>
              <a:ea typeface="+mj-ea"/>
              <a:cs typeface="+mj-cs"/>
              <a:sym typeface="Arial"/>
            </a:endParaRPr>
          </a:p>
        </p:txBody>
      </p:sp>
      <p:cxnSp>
        <p:nvCxnSpPr>
          <p:cNvPr id="183" name="Straight Connector 1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1C9B0DE1-382F-B6CE-97EF-078CA3F84CC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0966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8"/>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lanets in the solar system&#10;&#10;Description automatically generated">
            <a:extLst>
              <a:ext uri="{FF2B5EF4-FFF2-40B4-BE49-F238E27FC236}">
                <a16:creationId xmlns:a16="http://schemas.microsoft.com/office/drawing/2014/main" id="{67DBB480-2E29-08AF-FCF7-C80114061C6A}"/>
              </a:ext>
            </a:extLst>
          </p:cNvPr>
          <p:cNvPicPr>
            <a:picLocks noChangeAspect="1"/>
          </p:cNvPicPr>
          <p:nvPr/>
        </p:nvPicPr>
        <p:blipFill rotWithShape="1">
          <a:blip r:embed="rId3"/>
          <a:srcRect r="13334"/>
          <a:stretch/>
        </p:blipFill>
        <p:spPr>
          <a:xfrm>
            <a:off x="20" y="1"/>
            <a:ext cx="9143980" cy="6857999"/>
          </a:xfrm>
          <a:prstGeom prst="rect">
            <a:avLst/>
          </a:prstGeom>
        </p:spPr>
      </p:pic>
      <p:sp>
        <p:nvSpPr>
          <p:cNvPr id="138" name="Rectangle 1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Google Shape;119;p2"/>
          <p:cNvSpPr txBox="1"/>
          <p:nvPr/>
        </p:nvSpPr>
        <p:spPr>
          <a:xfrm>
            <a:off x="1430213" y="3160645"/>
            <a:ext cx="6281286" cy="2209103"/>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fontScale="92500" lnSpcReduction="20000"/>
          </a:bodyPr>
          <a:lstStyle/>
          <a:p>
            <a:pPr marL="0" marR="0" lvl="0" indent="0" algn="ctr">
              <a:lnSpc>
                <a:spcPct val="90000"/>
              </a:lnSpc>
              <a:spcBef>
                <a:spcPct val="0"/>
              </a:spcBef>
              <a:spcAft>
                <a:spcPts val="600"/>
              </a:spcAft>
              <a:buClr>
                <a:srgbClr val="000000"/>
              </a:buClr>
              <a:buSzPts val="5800"/>
            </a:pPr>
            <a:r>
              <a:rPr lang="en-US" sz="9600" b="1" kern="1200"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Calibri"/>
              </a:rPr>
              <a:t>Terrestrial Planet</a:t>
            </a:r>
            <a:endParaRPr lang="en-US" sz="9600" b="1" u="none" strike="noStrike" kern="1200" cap="none"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Arial"/>
            </a:endParaRPr>
          </a:p>
          <a:p>
            <a:pPr marL="0" marR="0" lvl="0" indent="0" algn="ctr">
              <a:lnSpc>
                <a:spcPct val="90000"/>
              </a:lnSpc>
              <a:spcBef>
                <a:spcPct val="0"/>
              </a:spcBef>
              <a:spcAft>
                <a:spcPts val="600"/>
              </a:spcAft>
              <a:buClr>
                <a:srgbClr val="000000"/>
              </a:buClr>
              <a:buSzPts val="1800"/>
            </a:pPr>
            <a:endParaRPr lang="en-US" sz="9600" b="0" i="0" u="none" strike="noStrike" kern="1200" cap="none" dirty="0">
              <a:ln w="22225">
                <a:solidFill>
                  <a:schemeClr val="tx1"/>
                </a:solidFill>
                <a:miter lim="800000"/>
              </a:ln>
              <a:solidFill>
                <a:schemeClr val="bg1"/>
              </a:solidFill>
              <a:latin typeface="Calibri" panose="020F0502020204030204" pitchFamily="34" charset="0"/>
              <a:ea typeface="+mj-ea"/>
              <a:cs typeface="Calibri" panose="020F0502020204030204" pitchFamily="34" charset="0"/>
              <a:sym typeface="Calibri"/>
            </a:endParaRPr>
          </a:p>
        </p:txBody>
      </p:sp>
      <p:sp>
        <p:nvSpPr>
          <p:cNvPr id="11" name="Google Shape;152;p1">
            <a:extLst>
              <a:ext uri="{FF2B5EF4-FFF2-40B4-BE49-F238E27FC236}">
                <a16:creationId xmlns:a16="http://schemas.microsoft.com/office/drawing/2014/main" id="{230BAD62-0BA5-DB37-5086-2C6DFE0CA59C}"/>
              </a:ext>
            </a:extLst>
          </p:cNvPr>
          <p:cNvSpPr/>
          <p:nvPr/>
        </p:nvSpPr>
        <p:spPr>
          <a:xfrm>
            <a:off x="170822" y="211015"/>
            <a:ext cx="1095271"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588"/>
              </a:srgbClr>
            </a:outerShdw>
          </a:effectLst>
        </p:spPr>
        <p:txBody>
          <a:bodyPr spcFirstLastPara="1" wrap="square" lIns="91400" tIns="45700" rIns="91400" bIns="45700" anchor="ctr" anchorCtr="0">
            <a:noAutofit/>
          </a:bodyPr>
          <a:lstStyle/>
          <a:p>
            <a:pPr algn="ctr">
              <a:buSzPts val="1350"/>
            </a:pPr>
            <a:endParaRPr sz="1800">
              <a:solidFill>
                <a:srgbClr val="FFFFFF"/>
              </a:solidFill>
              <a:latin typeface="Calibri"/>
              <a:ea typeface="Calibri"/>
              <a:cs typeface="Calibri"/>
              <a:sym typeface="Calibri"/>
            </a:endParaRPr>
          </a:p>
        </p:txBody>
      </p:sp>
      <p:sp>
        <p:nvSpPr>
          <p:cNvPr id="14" name="Google Shape;153;p1">
            <a:extLst>
              <a:ext uri="{FF2B5EF4-FFF2-40B4-BE49-F238E27FC236}">
                <a16:creationId xmlns:a16="http://schemas.microsoft.com/office/drawing/2014/main" id="{BDDB65E6-8DC0-B24B-8C88-8B4FCC8A6CAD}"/>
              </a:ext>
            </a:extLst>
          </p:cNvPr>
          <p:cNvSpPr txBox="1"/>
          <p:nvPr/>
        </p:nvSpPr>
        <p:spPr>
          <a:xfrm>
            <a:off x="366765" y="367994"/>
            <a:ext cx="703384" cy="369291"/>
          </a:xfrm>
          <a:prstGeom prst="rect">
            <a:avLst/>
          </a:prstGeom>
          <a:noFill/>
          <a:ln>
            <a:noFill/>
          </a:ln>
        </p:spPr>
        <p:txBody>
          <a:bodyPr spcFirstLastPara="1" wrap="square" lIns="91400" tIns="45700" rIns="91400" bIns="45700" anchor="t" anchorCtr="0">
            <a:spAutoFit/>
          </a:bodyPr>
          <a:lstStyle/>
          <a:p>
            <a:pPr>
              <a:buSzPts val="1350"/>
            </a:pPr>
            <a:r>
              <a:rPr lang="en-US" sz="1800" b="1" dirty="0">
                <a:solidFill>
                  <a:srgbClr val="FFFFFF"/>
                </a:solidFill>
                <a:latin typeface="Calibri"/>
                <a:ea typeface="Calibri"/>
                <a:cs typeface="Calibri"/>
                <a:sym typeface="Calibri"/>
              </a:rPr>
              <a:t>Intro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a:t>
            </a:r>
            <a:r>
              <a:rPr lang="en-US" sz="4200" b="0" i="0" u="sng" dirty="0">
                <a:solidFill>
                  <a:schemeClr val="tx1"/>
                </a:solidFill>
                <a:effectLst/>
                <a:latin typeface="Calibri" panose="020F0502020204030204" pitchFamily="34" charset="0"/>
                <a:cs typeface="Calibri" panose="020F0502020204030204" pitchFamily="34" charset="0"/>
              </a:rPr>
              <a:t>         </a:t>
            </a:r>
            <a:r>
              <a:rPr lang="en-US" sz="4200" b="0" i="0" dirty="0">
                <a:solidFill>
                  <a:schemeClr val="tx1"/>
                </a:solidFill>
                <a:effectLst/>
                <a:latin typeface="Calibri" panose="020F0502020204030204" pitchFamily="34" charset="0"/>
                <a:cs typeface="Calibri" panose="020F0502020204030204" pitchFamily="34" charset="0"/>
              </a:rPr>
              <a:t> or</a:t>
            </a:r>
          </a:p>
          <a:p>
            <a:pPr marL="0" marR="0" lvl="0" indent="0">
              <a:lnSpc>
                <a:spcPct val="90000"/>
              </a:lnSpc>
              <a:spcBef>
                <a:spcPct val="0"/>
              </a:spcBef>
              <a:spcAft>
                <a:spcPts val="600"/>
              </a:spcAft>
              <a:buClr>
                <a:srgbClr val="0C0C0C"/>
              </a:buClr>
              <a:buSzPts val="3000"/>
            </a:pPr>
            <a:r>
              <a:rPr lang="en-US" sz="4200" b="0" i="0" u="sng" dirty="0">
                <a:solidFill>
                  <a:schemeClr val="tx1"/>
                </a:solidFill>
                <a:effectLst/>
                <a:latin typeface="Calibri" panose="020F0502020204030204" pitchFamily="34" charset="0"/>
                <a:cs typeface="Calibri" panose="020F0502020204030204" pitchFamily="34" charset="0"/>
              </a:rPr>
              <a:t>          </a:t>
            </a:r>
            <a:r>
              <a:rPr lang="en-US" sz="4200" b="0" i="0" dirty="0">
                <a:solidFill>
                  <a:schemeClr val="tx1"/>
                </a:solidFill>
                <a:effectLst/>
                <a:latin typeface="Calibri" panose="020F0502020204030204" pitchFamily="34" charset="0"/>
                <a:cs typeface="Calibri" panose="020F0502020204030204" pitchFamily="34" charset="0"/>
              </a:rPr>
              <a:t>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85461BD5-4E60-907F-9D7E-6B4D09E0DBD9}"/>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8537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p:nvPr/>
        </p:nvSpPr>
        <p:spPr>
          <a:xfrm>
            <a:off x="5482346" y="1320800"/>
            <a:ext cx="3545520" cy="3671587"/>
          </a:xfrm>
          <a:prstGeom prst="rect">
            <a:avLst/>
          </a:prstGeom>
        </p:spPr>
        <p:txBody>
          <a:bodyPr spcFirstLastPara="1" vert="horz" lIns="91440" tIns="45720" rIns="91440" bIns="45720" rtlCol="0" anchor="b" anchorCtr="0">
            <a:noAutofit/>
          </a:bodyPr>
          <a:lstStyle/>
          <a:p>
            <a:pPr marL="0" marR="0" lvl="0" indent="0">
              <a:lnSpc>
                <a:spcPct val="90000"/>
              </a:lnSpc>
              <a:spcBef>
                <a:spcPct val="0"/>
              </a:spcBef>
              <a:spcAft>
                <a:spcPts val="600"/>
              </a:spcAft>
              <a:buClr>
                <a:srgbClr val="0C0C0C"/>
              </a:buClr>
              <a:buSzPts val="3000"/>
            </a:pPr>
            <a:r>
              <a:rPr lang="en-US" sz="4200" b="1" u="sng" strike="noStrike" kern="1200" cap="none" dirty="0">
                <a:solidFill>
                  <a:schemeClr val="tx1"/>
                </a:solidFill>
                <a:latin typeface="Calibri" panose="020F0502020204030204" pitchFamily="34" charset="0"/>
                <a:ea typeface="+mj-ea"/>
                <a:cs typeface="Calibri" panose="020F0502020204030204" pitchFamily="34" charset="0"/>
                <a:sym typeface="Calibri"/>
              </a:rPr>
              <a:t>Planet</a:t>
            </a:r>
            <a:r>
              <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rPr>
              <a:t>: </a:t>
            </a:r>
            <a:r>
              <a:rPr lang="en-US" sz="4200" b="0" i="0" dirty="0">
                <a:solidFill>
                  <a:schemeClr val="tx1"/>
                </a:solidFill>
                <a:effectLst/>
                <a:latin typeface="Calibri" panose="020F0502020204030204" pitchFamily="34" charset="0"/>
                <a:cs typeface="Calibri" panose="020F0502020204030204" pitchFamily="34" charset="0"/>
              </a:rPr>
              <a:t>a big ball of </a:t>
            </a:r>
            <a:r>
              <a:rPr lang="en-US" sz="4200" b="1" i="0" u="sng" dirty="0">
                <a:solidFill>
                  <a:srgbClr val="FF0000"/>
                </a:solidFill>
                <a:effectLst/>
                <a:latin typeface="Calibri" panose="020F0502020204030204" pitchFamily="34" charset="0"/>
                <a:cs typeface="Calibri" panose="020F0502020204030204" pitchFamily="34" charset="0"/>
              </a:rPr>
              <a:t>rock</a:t>
            </a:r>
            <a:r>
              <a:rPr lang="en-US" sz="4200" b="0" i="0" dirty="0">
                <a:solidFill>
                  <a:schemeClr val="tx1"/>
                </a:solidFill>
                <a:effectLst/>
                <a:latin typeface="Calibri" panose="020F0502020204030204" pitchFamily="34" charset="0"/>
                <a:cs typeface="Calibri" panose="020F0502020204030204" pitchFamily="34" charset="0"/>
              </a:rPr>
              <a:t> or</a:t>
            </a:r>
          </a:p>
          <a:p>
            <a:pPr marL="0" marR="0" lvl="0" indent="0">
              <a:lnSpc>
                <a:spcPct val="90000"/>
              </a:lnSpc>
              <a:spcBef>
                <a:spcPct val="0"/>
              </a:spcBef>
              <a:spcAft>
                <a:spcPts val="600"/>
              </a:spcAft>
              <a:buClr>
                <a:srgbClr val="0C0C0C"/>
              </a:buClr>
              <a:buSzPts val="3000"/>
            </a:pPr>
            <a:r>
              <a:rPr lang="en-US" sz="4200" b="1" i="0" u="sng" dirty="0">
                <a:solidFill>
                  <a:srgbClr val="FF0000"/>
                </a:solidFill>
                <a:effectLst/>
                <a:latin typeface="Calibri" panose="020F0502020204030204" pitchFamily="34" charset="0"/>
                <a:cs typeface="Calibri" panose="020F0502020204030204" pitchFamily="34" charset="0"/>
              </a:rPr>
              <a:t>gas</a:t>
            </a:r>
            <a:r>
              <a:rPr lang="en-US" sz="4200" b="0" i="0" dirty="0">
                <a:solidFill>
                  <a:schemeClr val="tx1"/>
                </a:solidFill>
                <a:effectLst/>
                <a:latin typeface="Calibri" panose="020F0502020204030204" pitchFamily="34" charset="0"/>
                <a:cs typeface="Calibri" panose="020F0502020204030204" pitchFamily="34" charset="0"/>
              </a:rPr>
              <a:t> that goes around a star</a:t>
            </a:r>
            <a:endParaRPr lang="en-US" sz="420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pic>
        <p:nvPicPr>
          <p:cNvPr id="183" name="Google Shape;183;p5" descr="200608250001_65511.jpg"/>
          <p:cNvPicPr preferRelativeResize="0"/>
          <p:nvPr/>
        </p:nvPicPr>
        <p:blipFill rotWithShape="1">
          <a:blip r:embed="rId3"/>
          <a:srcRect l="4176" r="1" b="1"/>
          <a:stretch/>
        </p:blipFill>
        <p:spPr>
          <a:xfrm>
            <a:off x="20" y="10"/>
            <a:ext cx="5271352"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
        <p:nvSpPr>
          <p:cNvPr id="2" name="Google Shape;235;p10" descr="Questions">
            <a:extLst>
              <a:ext uri="{FF2B5EF4-FFF2-40B4-BE49-F238E27FC236}">
                <a16:creationId xmlns:a16="http://schemas.microsoft.com/office/drawing/2014/main" id="{05D9D5D6-C2AD-B77F-7B93-36F00B0A564E}"/>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5606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3"/>
          <p:cNvSpPr txBox="1"/>
          <p:nvPr/>
        </p:nvSpPr>
        <p:spPr>
          <a:xfrm>
            <a:off x="488560" y="1360056"/>
            <a:ext cx="8166900"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cs typeface="Calibri"/>
                <a:sym typeface="Calibri"/>
              </a:rPr>
              <a:t>Terrestrial Planet</a:t>
            </a:r>
            <a:endParaRPr sz="1400" b="0" i="0" u="none" strike="noStrike" cap="none" dirty="0">
              <a:solidFill>
                <a:srgbClr val="000000"/>
              </a:solidFill>
              <a:latin typeface="Arial"/>
              <a:ea typeface="Arial"/>
              <a:cs typeface="Arial"/>
              <a:sym typeface="Arial"/>
            </a:endParaRPr>
          </a:p>
        </p:txBody>
      </p:sp>
      <p:sp>
        <p:nvSpPr>
          <p:cNvPr id="259" name="Google Shape;259;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lanet and moon in space&#10;&#10;Description automatically generated">
            <a:extLst>
              <a:ext uri="{FF2B5EF4-FFF2-40B4-BE49-F238E27FC236}">
                <a16:creationId xmlns:a16="http://schemas.microsoft.com/office/drawing/2014/main" id="{A81958D4-5505-C4AB-C564-1B9252620C63}"/>
              </a:ext>
            </a:extLst>
          </p:cNvPr>
          <p:cNvPicPr>
            <a:picLocks noChangeAspect="1"/>
          </p:cNvPicPr>
          <p:nvPr/>
        </p:nvPicPr>
        <p:blipFill rotWithShape="1">
          <a:blip r:embed="rId3"/>
          <a:srcRect/>
          <a:stretch/>
        </p:blipFill>
        <p:spPr>
          <a:xfrm>
            <a:off x="-1" y="10"/>
            <a:ext cx="9144001" cy="3428990"/>
          </a:xfrm>
          <a:prstGeom prst="rect">
            <a:avLst/>
          </a:prstGeom>
        </p:spPr>
      </p:pic>
      <p:grpSp>
        <p:nvGrpSpPr>
          <p:cNvPr id="9" name="Group 8">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00" y="3401858"/>
            <a:ext cx="9155400" cy="123363"/>
            <a:chOff x="-5025" y="6737718"/>
            <a:chExt cx="12207200" cy="123363"/>
          </a:xfrm>
        </p:grpSpPr>
        <p:sp>
          <p:nvSpPr>
            <p:cNvPr id="10" name="Rectangle 9">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5979597-3DE8-A517-99F3-F390CB290F26}"/>
              </a:ext>
            </a:extLst>
          </p:cNvPr>
          <p:cNvSpPr txBox="1"/>
          <p:nvPr/>
        </p:nvSpPr>
        <p:spPr>
          <a:xfrm>
            <a:off x="96252" y="4104766"/>
            <a:ext cx="8951494" cy="2171405"/>
          </a:xfrm>
          <a:prstGeom prst="rect">
            <a:avLst/>
          </a:prstGeom>
        </p:spPr>
        <p:txBody>
          <a:bodyPr vert="horz" lIns="91440" tIns="45720" rIns="91440" bIns="45720" rtlCol="0" anchor="t">
            <a:noAutofit/>
          </a:bodyPr>
          <a:lstStyle/>
          <a:p>
            <a:pPr algn="ctr">
              <a:lnSpc>
                <a:spcPct val="90000"/>
              </a:lnSpc>
              <a:spcAft>
                <a:spcPts val="600"/>
              </a:spcAft>
            </a:pPr>
            <a:r>
              <a:rPr lang="en-US" sz="3800" b="1" u="sng" kern="1200" dirty="0">
                <a:solidFill>
                  <a:schemeClr val="tx1"/>
                </a:solidFill>
                <a:latin typeface="Calibri" panose="020F0502020204030204" pitchFamily="34" charset="0"/>
                <a:ea typeface="+mn-ea"/>
                <a:cs typeface="Calibri" panose="020F0502020204030204" pitchFamily="34" charset="0"/>
              </a:rPr>
              <a:t>Terrestrial Planet</a:t>
            </a:r>
            <a:r>
              <a:rPr lang="en-US" sz="3800" kern="1200" dirty="0">
                <a:solidFill>
                  <a:schemeClr val="tx1"/>
                </a:solidFill>
                <a:latin typeface="Calibri" panose="020F0502020204030204" pitchFamily="34" charset="0"/>
                <a:ea typeface="+mn-ea"/>
                <a:cs typeface="Calibri" panose="020F0502020204030204" pitchFamily="34" charset="0"/>
              </a:rPr>
              <a:t>: a </a:t>
            </a:r>
            <a:r>
              <a:rPr lang="en-US" sz="38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3800" kern="1200" dirty="0">
              <a:solidFill>
                <a:schemeClr val="tx1"/>
              </a:solidFill>
              <a:latin typeface="Calibri" panose="020F0502020204030204" pitchFamily="34" charset="0"/>
              <a:ea typeface="+mn-ea"/>
              <a:cs typeface="Calibri" panose="020F0502020204030204" pitchFamily="34" charset="0"/>
            </a:endParaRPr>
          </a:p>
        </p:txBody>
      </p:sp>
      <p:sp>
        <p:nvSpPr>
          <p:cNvPr id="5" name="Google Shape;267;p14" descr="Artificial Intelligence">
            <a:extLst>
              <a:ext uri="{FF2B5EF4-FFF2-40B4-BE49-F238E27FC236}">
                <a16:creationId xmlns:a16="http://schemas.microsoft.com/office/drawing/2014/main" id="{8FD4CAD0-F2E7-85B4-FE71-111452F1468E}"/>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268;p14" descr="Blog">
            <a:extLst>
              <a:ext uri="{FF2B5EF4-FFF2-40B4-BE49-F238E27FC236}">
                <a16:creationId xmlns:a16="http://schemas.microsoft.com/office/drawing/2014/main" id="{10ADFA1B-05E3-0FF3-7FD5-9CBE76119A59}"/>
              </a:ext>
            </a:extLst>
          </p:cNvPr>
          <p:cNvPicPr preferRelativeResize="0"/>
          <p:nvPr/>
        </p:nvPicPr>
        <p:blipFill rotWithShape="1">
          <a:blip r:embed="rId5">
            <a:alphaModFix/>
          </a:blip>
          <a:srcRect/>
          <a:stretch/>
        </p:blipFill>
        <p:spPr>
          <a:xfrm>
            <a:off x="735230" y="135869"/>
            <a:ext cx="463492" cy="463492"/>
          </a:xfrm>
          <a:prstGeom prst="rect">
            <a:avLst/>
          </a:prstGeom>
          <a:noFill/>
          <a:ln>
            <a:noFill/>
          </a:ln>
        </p:spPr>
      </p:pic>
    </p:spTree>
    <p:extLst>
      <p:ext uri="{BB962C8B-B14F-4D97-AF65-F5344CB8AC3E}">
        <p14:creationId xmlns:p14="http://schemas.microsoft.com/office/powerpoint/2010/main" val="2675400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5"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3"/>
        <p:cNvGrpSpPr/>
        <p:nvPr/>
      </p:nvGrpSpPr>
      <p:grpSpPr>
        <a:xfrm>
          <a:off x="0" y="0"/>
          <a:ext cx="0" cy="0"/>
          <a:chOff x="0" y="0"/>
          <a:chExt cx="0" cy="0"/>
        </a:xfrm>
      </p:grpSpPr>
      <p:sp>
        <p:nvSpPr>
          <p:cNvPr id="234" name="Google Shape;234;p10"/>
          <p:cNvSpPr txBox="1"/>
          <p:nvPr/>
        </p:nvSpPr>
        <p:spPr>
          <a:xfrm>
            <a:off x="571500" y="5074024"/>
            <a:ext cx="7581900" cy="598032"/>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rgbClr val="000000"/>
              </a:buClr>
              <a:buSzPts val="3600"/>
            </a:pPr>
            <a:r>
              <a:rPr lang="en-US" sz="3100" u="none" strike="noStrike" kern="1200" cap="none" dirty="0">
                <a:solidFill>
                  <a:schemeClr val="tx1"/>
                </a:solidFill>
                <a:latin typeface="+mj-lt"/>
                <a:ea typeface="+mj-ea"/>
                <a:cs typeface="+mj-cs"/>
                <a:sym typeface="Calibri"/>
              </a:rPr>
              <a:t>What is a </a:t>
            </a:r>
            <a:r>
              <a:rPr lang="en-US" sz="3100" b="1" u="none" strike="noStrike" kern="1200" cap="none" dirty="0">
                <a:solidFill>
                  <a:schemeClr val="tx1"/>
                </a:solidFill>
                <a:latin typeface="+mj-lt"/>
                <a:ea typeface="+mj-ea"/>
                <a:cs typeface="+mj-cs"/>
                <a:sym typeface="Calibri"/>
              </a:rPr>
              <a:t>terrestrial</a:t>
            </a:r>
            <a:r>
              <a:rPr lang="en-US" sz="3100" u="none" strike="noStrike" kern="1200" cap="none" dirty="0">
                <a:solidFill>
                  <a:schemeClr val="tx1"/>
                </a:solidFill>
                <a:latin typeface="+mj-lt"/>
                <a:ea typeface="+mj-ea"/>
                <a:cs typeface="+mj-cs"/>
                <a:sym typeface="Calibri"/>
              </a:rPr>
              <a:t> </a:t>
            </a:r>
            <a:r>
              <a:rPr lang="en-US" sz="3100" b="1" u="none" strike="noStrike" kern="1200" cap="none" dirty="0">
                <a:solidFill>
                  <a:schemeClr val="tx1"/>
                </a:solidFill>
                <a:latin typeface="+mj-lt"/>
                <a:ea typeface="+mj-ea"/>
                <a:cs typeface="+mj-cs"/>
                <a:sym typeface="Calibri"/>
              </a:rPr>
              <a:t>planet</a:t>
            </a:r>
            <a:r>
              <a:rPr lang="en-US" sz="3100" u="none" strike="noStrike" kern="1200" cap="none" dirty="0">
                <a:solidFill>
                  <a:schemeClr val="tx1"/>
                </a:solidFill>
                <a:latin typeface="+mj-lt"/>
                <a:ea typeface="+mj-ea"/>
                <a:cs typeface="+mj-cs"/>
                <a:sym typeface="Calibri"/>
              </a:rPr>
              <a:t>?</a:t>
            </a:r>
            <a:endParaRPr lang="en-US" sz="3100" u="none" strike="noStrike" kern="1200" cap="none" dirty="0">
              <a:solidFill>
                <a:schemeClr val="tx1"/>
              </a:solidFill>
              <a:latin typeface="+mj-lt"/>
              <a:ea typeface="+mj-ea"/>
              <a:cs typeface="+mj-cs"/>
              <a:sym typeface="Arial"/>
            </a:endParaRPr>
          </a:p>
        </p:txBody>
      </p:sp>
      <p:pic>
        <p:nvPicPr>
          <p:cNvPr id="3" name="Picture 2" descr="A planet and moon in space&#10;&#10;Description automatically generated">
            <a:extLst>
              <a:ext uri="{FF2B5EF4-FFF2-40B4-BE49-F238E27FC236}">
                <a16:creationId xmlns:a16="http://schemas.microsoft.com/office/drawing/2014/main" id="{8451ACDC-C9D3-ECFB-041B-3A6771A96280}"/>
              </a:ext>
            </a:extLst>
          </p:cNvPr>
          <p:cNvPicPr>
            <a:picLocks noChangeAspect="1"/>
          </p:cNvPicPr>
          <p:nvPr/>
        </p:nvPicPr>
        <p:blipFill rotWithShape="1">
          <a:blip r:embed="rId3"/>
          <a:srcRect l="11813" r="6011" b="-1"/>
          <a:stretch/>
        </p:blipFill>
        <p:spPr>
          <a:xfrm>
            <a:off x="20" y="-39"/>
            <a:ext cx="9143980" cy="4172740"/>
          </a:xfrm>
          <a:prstGeom prst="rect">
            <a:avLst/>
          </a:prstGeom>
        </p:spPr>
      </p:pic>
      <p:cxnSp>
        <p:nvCxnSpPr>
          <p:cNvPr id="246" name="Straight Connector 245">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Google Shape;235;p10" descr="Questions">
            <a:extLst>
              <a:ext uri="{FF2B5EF4-FFF2-40B4-BE49-F238E27FC236}">
                <a16:creationId xmlns:a16="http://schemas.microsoft.com/office/drawing/2014/main" id="{324D1E7A-029D-8FF9-23B4-6A4CD9F45CC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7"/>
          <p:cNvPicPr preferRelativeResize="0"/>
          <p:nvPr/>
        </p:nvPicPr>
        <p:blipFill rotWithShape="1">
          <a:blip r:embed="rId3">
            <a:alphaModFix/>
          </a:blip>
          <a:srcRect/>
          <a:stretch/>
        </p:blipFill>
        <p:spPr>
          <a:xfrm>
            <a:off x="0" y="411212"/>
            <a:ext cx="9144000" cy="6035568"/>
          </a:xfrm>
          <a:prstGeom prst="rect">
            <a:avLst/>
          </a:prstGeom>
          <a:noFill/>
          <a:ln>
            <a:noFill/>
          </a:ln>
        </p:spPr>
      </p:pic>
      <p:sp>
        <p:nvSpPr>
          <p:cNvPr id="290" name="Google Shape;290;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planet in space&#10;&#10;Description automatically generated">
            <a:extLst>
              <a:ext uri="{FF2B5EF4-FFF2-40B4-BE49-F238E27FC236}">
                <a16:creationId xmlns:a16="http://schemas.microsoft.com/office/drawing/2014/main" id="{421B2E1E-33A5-F21E-D0F2-1F1FFAA0B0B3}"/>
              </a:ext>
            </a:extLst>
          </p:cNvPr>
          <p:cNvPicPr>
            <a:picLocks noChangeAspect="1"/>
          </p:cNvPicPr>
          <p:nvPr/>
        </p:nvPicPr>
        <p:blipFill rotWithShape="1">
          <a:blip r:embed="rId3"/>
          <a:srcRect l="13114" r="23702" b="2"/>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A99AF32-4D2E-41F4-09DE-6EF0EBCF3A99}"/>
              </a:ext>
            </a:extLst>
          </p:cNvPr>
          <p:cNvSpPr txBox="1"/>
          <p:nvPr/>
        </p:nvSpPr>
        <p:spPr>
          <a:xfrm>
            <a:off x="5616880" y="1231043"/>
            <a:ext cx="3270703" cy="3742762"/>
          </a:xfrm>
          <a:prstGeom prst="rect">
            <a:avLst/>
          </a:prstGeom>
        </p:spPr>
        <p:txBody>
          <a:bodyPr vert="horz" lIns="91440" tIns="45720" rIns="91440" bIns="45720" rtlCol="0">
            <a:noAutofit/>
          </a:bodyPr>
          <a:lstStyle/>
          <a:p>
            <a:pPr>
              <a:lnSpc>
                <a:spcPct val="90000"/>
              </a:lnSpc>
              <a:spcAft>
                <a:spcPts val="600"/>
              </a:spcAft>
            </a:pPr>
            <a:r>
              <a:rPr lang="en-US" sz="3600" b="0" i="0" dirty="0">
                <a:solidFill>
                  <a:srgbClr val="0D0D0D"/>
                </a:solidFill>
                <a:effectLst/>
                <a:latin typeface="Calibri" panose="020F0502020204030204" pitchFamily="34" charset="0"/>
                <a:cs typeface="Calibri" panose="020F0502020204030204" pitchFamily="34" charset="0"/>
              </a:rPr>
              <a:t>Terrestrial planets are rocky planets that have a solid surface, unlike gas giants which are mostly composed of gases.</a:t>
            </a:r>
            <a:endParaRPr lang="en-US" sz="3600" b="0" i="0" kern="1200" dirty="0">
              <a:solidFill>
                <a:schemeClr val="tx1"/>
              </a:solidFill>
              <a:effectLst/>
              <a:latin typeface="Calibri" panose="020F0502020204030204" pitchFamily="34" charset="0"/>
              <a:ea typeface="+mn-ea"/>
              <a:cs typeface="Calibri" panose="020F0502020204030204" pitchFamily="34" charset="0"/>
            </a:endParaRPr>
          </a:p>
        </p:txBody>
      </p:sp>
      <p:sp>
        <p:nvSpPr>
          <p:cNvPr id="5" name="Google Shape;290;p17" descr="Artificial Intelligence">
            <a:extLst>
              <a:ext uri="{FF2B5EF4-FFF2-40B4-BE49-F238E27FC236}">
                <a16:creationId xmlns:a16="http://schemas.microsoft.com/office/drawing/2014/main" id="{322F1BAC-FB5B-7EEA-4427-DB9B54F1FEE9}"/>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3117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the earth and the sun&#10;&#10;Description automatically generated">
            <a:extLst>
              <a:ext uri="{FF2B5EF4-FFF2-40B4-BE49-F238E27FC236}">
                <a16:creationId xmlns:a16="http://schemas.microsoft.com/office/drawing/2014/main" id="{B1AB9727-B01F-36ED-A360-C66ABF6D24EC}"/>
              </a:ext>
            </a:extLst>
          </p:cNvPr>
          <p:cNvPicPr>
            <a:picLocks noChangeAspect="1"/>
          </p:cNvPicPr>
          <p:nvPr/>
        </p:nvPicPr>
        <p:blipFill rotWithShape="1">
          <a:blip r:embed="rId3"/>
          <a:srcRect r="184" b="1"/>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64" name="Group 6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32" name="Freeform: Shape 31">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32">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E898A16E-75D6-341B-2579-74ED38E14CD6}"/>
              </a:ext>
            </a:extLst>
          </p:cNvPr>
          <p:cNvSpPr txBox="1"/>
          <p:nvPr/>
        </p:nvSpPr>
        <p:spPr>
          <a:xfrm>
            <a:off x="473739" y="4398380"/>
            <a:ext cx="8196522" cy="1173700"/>
          </a:xfrm>
          <a:prstGeom prst="rect">
            <a:avLst/>
          </a:prstGeom>
        </p:spPr>
        <p:txBody>
          <a:bodyPr vert="horz" lIns="91440" tIns="45720" rIns="91440" bIns="45720" rtlCol="0">
            <a:noAutofit/>
          </a:bodyPr>
          <a:lstStyle/>
          <a:p>
            <a:r>
              <a:rPr lang="en-US" sz="3200" b="0" i="0" dirty="0">
                <a:solidFill>
                  <a:schemeClr val="bg1"/>
                </a:solidFill>
                <a:effectLst/>
                <a:latin typeface="Calibri" panose="020F0502020204030204" pitchFamily="34" charset="0"/>
                <a:cs typeface="Calibri" panose="020F0502020204030204" pitchFamily="34" charset="0"/>
              </a:rPr>
              <a:t>The four terrestrial planets in our solar system are Mercury, Venus, Earth, and Mars. These planets are closer to the Sun compared to gas giants like Jupiter and Saturn.</a:t>
            </a:r>
          </a:p>
          <a:p>
            <a:pPr algn="l"/>
            <a:endParaRPr lang="en-US" sz="3200" b="0" i="0" dirty="0">
              <a:solidFill>
                <a:schemeClr val="bg1"/>
              </a:solidFill>
              <a:effectLst/>
              <a:latin typeface="Calibri" panose="020F0502020204030204" pitchFamily="34" charset="0"/>
              <a:cs typeface="Calibri" panose="020F0502020204030204" pitchFamily="34" charset="0"/>
            </a:endParaRPr>
          </a:p>
        </p:txBody>
      </p:sp>
      <p:sp>
        <p:nvSpPr>
          <p:cNvPr id="3" name="Google Shape;290;p17" descr="Artificial Intelligence">
            <a:extLst>
              <a:ext uri="{FF2B5EF4-FFF2-40B4-BE49-F238E27FC236}">
                <a16:creationId xmlns:a16="http://schemas.microsoft.com/office/drawing/2014/main" id="{ECF6BB61-33CC-C5B3-0CBF-95B88674A1A4}"/>
              </a:ext>
            </a:extLst>
          </p:cNvPr>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2628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sky above clouds&#10;&#10;Description automatically generated">
            <a:extLst>
              <a:ext uri="{FF2B5EF4-FFF2-40B4-BE49-F238E27FC236}">
                <a16:creationId xmlns:a16="http://schemas.microsoft.com/office/drawing/2014/main" id="{E37B13F8-74DA-A914-64D6-9182511144E7}"/>
              </a:ext>
            </a:extLst>
          </p:cNvPr>
          <p:cNvPicPr>
            <a:picLocks noChangeAspect="1"/>
          </p:cNvPicPr>
          <p:nvPr/>
        </p:nvPicPr>
        <p:blipFill rotWithShape="1">
          <a:blip r:embed="rId3"/>
          <a:srcRect l="25240" r="26471" b="2"/>
          <a:stretch/>
        </p:blipFill>
        <p:spPr>
          <a:xfrm>
            <a:off x="20" y="10"/>
            <a:ext cx="5542677" cy="6857990"/>
          </a:xfrm>
          <a:prstGeom prst="rect">
            <a:avLst/>
          </a:prstGeom>
        </p:spPr>
      </p:pic>
      <p:sp>
        <p:nvSpPr>
          <p:cNvPr id="9" name="Rectangle 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extBox 1">
            <a:extLst>
              <a:ext uri="{FF2B5EF4-FFF2-40B4-BE49-F238E27FC236}">
                <a16:creationId xmlns:a16="http://schemas.microsoft.com/office/drawing/2014/main" id="{09744CFB-BAF3-A707-D525-C27D48E5C42C}"/>
              </a:ext>
            </a:extLst>
          </p:cNvPr>
          <p:cNvSpPr txBox="1"/>
          <p:nvPr/>
        </p:nvSpPr>
        <p:spPr>
          <a:xfrm>
            <a:off x="5719139" y="709029"/>
            <a:ext cx="3424841" cy="3447832"/>
          </a:xfrm>
          <a:prstGeom prst="rect">
            <a:avLst/>
          </a:prstGeom>
        </p:spPr>
        <p:txBody>
          <a:bodyPr vert="horz" lIns="91440" tIns="45720" rIns="91440" bIns="45720" rtlCol="0" anchor="t">
            <a:noAutofit/>
          </a:bodyPr>
          <a:lstStyle/>
          <a:p>
            <a:pPr algn="l"/>
            <a:r>
              <a:rPr lang="en-US" sz="3200" b="0" i="0" dirty="0">
                <a:solidFill>
                  <a:srgbClr val="0D0D0D"/>
                </a:solidFill>
                <a:effectLst/>
                <a:latin typeface="Calibri" panose="020F0502020204030204" pitchFamily="34" charset="0"/>
                <a:cs typeface="Calibri" panose="020F0502020204030204" pitchFamily="34" charset="0"/>
              </a:rPr>
              <a:t>Terrestrial planets have relatively thin atmospheres compared to gas giants. For example, Earth's atmosphere is made up mainly of nitrogen and oxygen.</a:t>
            </a:r>
          </a:p>
        </p:txBody>
      </p:sp>
      <p:sp>
        <p:nvSpPr>
          <p:cNvPr id="5" name="Google Shape;290;p17" descr="Artificial Intelligence">
            <a:extLst>
              <a:ext uri="{FF2B5EF4-FFF2-40B4-BE49-F238E27FC236}">
                <a16:creationId xmlns:a16="http://schemas.microsoft.com/office/drawing/2014/main" id="{0AFE5901-0A8D-797B-F6A2-BDF38DA5E96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28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70"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ets in space with planets and a ring of rings&#10;&#10;Description automatically generated">
            <a:extLst>
              <a:ext uri="{FF2B5EF4-FFF2-40B4-BE49-F238E27FC236}">
                <a16:creationId xmlns:a16="http://schemas.microsoft.com/office/drawing/2014/main" id="{27691B7C-5801-4065-BAC5-596CCF6F3F10}"/>
              </a:ext>
            </a:extLst>
          </p:cNvPr>
          <p:cNvPicPr>
            <a:picLocks noChangeAspect="1"/>
          </p:cNvPicPr>
          <p:nvPr/>
        </p:nvPicPr>
        <p:blipFill rotWithShape="1">
          <a:blip r:embed="rId3"/>
          <a:srcRect l="5983" r="12017"/>
          <a:stretch/>
        </p:blipFill>
        <p:spPr>
          <a:xfrm>
            <a:off x="20" y="10"/>
            <a:ext cx="9143980" cy="6857990"/>
          </a:xfrm>
          <a:prstGeom prst="rect">
            <a:avLst/>
          </a:prstGeom>
        </p:spPr>
      </p:pic>
      <p:sp useBgFill="1">
        <p:nvSpPr>
          <p:cNvPr id="172"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5059" y="633619"/>
            <a:ext cx="3209537"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053" y="116128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1" name="Rectangle 170">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82" y="2113280"/>
            <a:ext cx="262661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9" name="Google Shape;129;p3"/>
          <p:cNvSpPr txBox="1"/>
          <p:nvPr/>
        </p:nvSpPr>
        <p:spPr>
          <a:xfrm>
            <a:off x="5667738" y="2159553"/>
            <a:ext cx="3046858" cy="3461331"/>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3400" b="1"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a:t>
            </a:r>
            <a:r>
              <a:rPr lang="en-US" sz="340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3600" b="0" i="0" u="none" strike="noStrike" dirty="0">
                <a:solidFill>
                  <a:schemeClr val="tx1"/>
                </a:solidFill>
                <a:effectLst/>
                <a:latin typeface="Calibri" panose="020F0502020204030204" pitchFamily="34" charset="0"/>
              </a:rPr>
              <a:t>What impact do planets have on our lives and the world around us?</a:t>
            </a:r>
            <a:endParaRPr lang="en-US" sz="36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412" y="-1"/>
            <a:ext cx="3909949" cy="6883030"/>
            <a:chOff x="-19217" y="-1"/>
            <a:chExt cx="5213267" cy="6883030"/>
          </a:xfrm>
        </p:grpSpPr>
        <p:sp>
          <p:nvSpPr>
            <p:cNvPr id="16" name="Rectangle 15">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1DCE350-4D4B-0392-8F9C-217F2FD5BE9F}"/>
              </a:ext>
            </a:extLst>
          </p:cNvPr>
          <p:cNvSpPr txBox="1"/>
          <p:nvPr/>
        </p:nvSpPr>
        <p:spPr>
          <a:xfrm>
            <a:off x="267283" y="1119701"/>
            <a:ext cx="3340329" cy="3524823"/>
          </a:xfrm>
          <a:prstGeom prst="rect">
            <a:avLst/>
          </a:prstGeom>
        </p:spPr>
        <p:txBody>
          <a:bodyPr vert="horz" lIns="91440" tIns="45720" rIns="91440" bIns="45720" rtlCol="0">
            <a:noAutofit/>
          </a:bodyPr>
          <a:lstStyle/>
          <a:p>
            <a:pPr algn="l"/>
            <a:r>
              <a:rPr lang="en-US" sz="3000" b="0" i="0" dirty="0">
                <a:solidFill>
                  <a:schemeClr val="bg1"/>
                </a:solidFill>
                <a:effectLst/>
                <a:latin typeface="Calibri" panose="020F0502020204030204" pitchFamily="34" charset="0"/>
                <a:cs typeface="Calibri" panose="020F0502020204030204" pitchFamily="34" charset="0"/>
              </a:rPr>
              <a:t>They have distinct surface features such as mountains, valleys, and craters, which are formed by geological processes like volcanism, erosion, and impacts from asteroids or meteorites.</a:t>
            </a:r>
          </a:p>
        </p:txBody>
      </p:sp>
      <p:sp>
        <p:nvSpPr>
          <p:cNvPr id="3" name="Google Shape;290;p17" descr="Artificial Intelligence">
            <a:extLst>
              <a:ext uri="{FF2B5EF4-FFF2-40B4-BE49-F238E27FC236}">
                <a16:creationId xmlns:a16="http://schemas.microsoft.com/office/drawing/2014/main" id="{6F3589AC-1912-0539-831F-5D604DB85577}"/>
              </a:ext>
            </a:extLst>
          </p:cNvPr>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close up of a planet&#10;&#10;Description automatically generated">
            <a:extLst>
              <a:ext uri="{FF2B5EF4-FFF2-40B4-BE49-F238E27FC236}">
                <a16:creationId xmlns:a16="http://schemas.microsoft.com/office/drawing/2014/main" id="{603FDB07-419C-699D-2ABA-CC97D2A1E889}"/>
              </a:ext>
            </a:extLst>
          </p:cNvPr>
          <p:cNvPicPr>
            <a:picLocks noChangeAspect="1"/>
          </p:cNvPicPr>
          <p:nvPr/>
        </p:nvPicPr>
        <p:blipFill>
          <a:blip r:embed="rId4"/>
          <a:stretch>
            <a:fillRect/>
          </a:stretch>
        </p:blipFill>
        <p:spPr>
          <a:xfrm>
            <a:off x="4422474" y="1240339"/>
            <a:ext cx="4454243" cy="4409068"/>
          </a:xfrm>
          <a:prstGeom prst="rect">
            <a:avLst/>
          </a:prstGeom>
        </p:spPr>
      </p:pic>
    </p:spTree>
    <p:extLst>
      <p:ext uri="{BB962C8B-B14F-4D97-AF65-F5344CB8AC3E}">
        <p14:creationId xmlns:p14="http://schemas.microsoft.com/office/powerpoint/2010/main" val="1813870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1" descr="Questions"/>
          <p:cNvSpPr/>
          <p:nvPr/>
        </p:nvSpPr>
        <p:spPr>
          <a:xfrm>
            <a:off x="1905000" y="908562"/>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planet in space&#10;&#10;Description automatically generated">
            <a:extLst>
              <a:ext uri="{FF2B5EF4-FFF2-40B4-BE49-F238E27FC236}">
                <a16:creationId xmlns:a16="http://schemas.microsoft.com/office/drawing/2014/main" id="{421B2E1E-33A5-F21E-D0F2-1F1FFAA0B0B3}"/>
              </a:ext>
            </a:extLst>
          </p:cNvPr>
          <p:cNvPicPr>
            <a:picLocks noChangeAspect="1"/>
          </p:cNvPicPr>
          <p:nvPr/>
        </p:nvPicPr>
        <p:blipFill rotWithShape="1">
          <a:blip r:embed="rId3"/>
          <a:srcRect l="13113" r="23703" b="2"/>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A99AF32-4D2E-41F4-09DE-6EF0EBCF3A99}"/>
              </a:ext>
            </a:extLst>
          </p:cNvPr>
          <p:cNvSpPr txBox="1"/>
          <p:nvPr/>
        </p:nvSpPr>
        <p:spPr>
          <a:xfrm>
            <a:off x="5549190" y="1776843"/>
            <a:ext cx="3406083" cy="3304313"/>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Terrestrial planets are </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3200" b="0" i="0" kern="1200" dirty="0">
                <a:solidFill>
                  <a:schemeClr val="tx1"/>
                </a:solidFill>
                <a:effectLst/>
                <a:latin typeface="Calibri" panose="020F0502020204030204" pitchFamily="34" charset="0"/>
                <a:ea typeface="+mn-ea"/>
                <a:cs typeface="Calibri" panose="020F0502020204030204" pitchFamily="34" charset="0"/>
              </a:rPr>
              <a:t> planets that have a </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200" b="0" i="0" u="sng" kern="1200" dirty="0">
                <a:solidFill>
                  <a:schemeClr val="tx1"/>
                </a:solidFill>
                <a:effectLst/>
                <a:latin typeface="Calibri" panose="020F0502020204030204" pitchFamily="34" charset="0"/>
                <a:ea typeface="+mn-ea"/>
                <a:cs typeface="Calibri" panose="020F0502020204030204" pitchFamily="34" charset="0"/>
              </a:rPr>
              <a:t>,</a:t>
            </a:r>
            <a:r>
              <a:rPr lang="en-US" sz="200" b="0" i="0" kern="1200" dirty="0">
                <a:solidFill>
                  <a:schemeClr val="tx1"/>
                </a:solidFill>
                <a:effectLst/>
                <a:latin typeface="Calibri" panose="020F0502020204030204" pitchFamily="34" charset="0"/>
                <a:ea typeface="+mn-ea"/>
                <a:cs typeface="Calibri" panose="020F0502020204030204" pitchFamily="34" charset="0"/>
              </a:rPr>
              <a:t> </a:t>
            </a:r>
            <a:r>
              <a:rPr lang="en-US" sz="3200" b="0" i="0" kern="1200" dirty="0">
                <a:solidFill>
                  <a:schemeClr val="tx1"/>
                </a:solidFill>
                <a:effectLst/>
                <a:latin typeface="Calibri" panose="020F0502020204030204" pitchFamily="34" charset="0"/>
                <a:ea typeface="+mn-ea"/>
                <a:cs typeface="Calibri" panose="020F0502020204030204" pitchFamily="34" charset="0"/>
              </a:rPr>
              <a:t>surface, unlike gas giants which are mostly composed of gases.</a:t>
            </a:r>
          </a:p>
        </p:txBody>
      </p:sp>
      <p:sp>
        <p:nvSpPr>
          <p:cNvPr id="3" name="Google Shape;235;p10" descr="Questions">
            <a:extLst>
              <a:ext uri="{FF2B5EF4-FFF2-40B4-BE49-F238E27FC236}">
                <a16:creationId xmlns:a16="http://schemas.microsoft.com/office/drawing/2014/main" id="{BC547E33-2B75-FA33-1929-A3429755BBE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080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planet in space&#10;&#10;Description automatically generated">
            <a:extLst>
              <a:ext uri="{FF2B5EF4-FFF2-40B4-BE49-F238E27FC236}">
                <a16:creationId xmlns:a16="http://schemas.microsoft.com/office/drawing/2014/main" id="{421B2E1E-33A5-F21E-D0F2-1F1FFAA0B0B3}"/>
              </a:ext>
            </a:extLst>
          </p:cNvPr>
          <p:cNvPicPr>
            <a:picLocks noChangeAspect="1"/>
          </p:cNvPicPr>
          <p:nvPr/>
        </p:nvPicPr>
        <p:blipFill rotWithShape="1">
          <a:blip r:embed="rId3"/>
          <a:srcRect l="13112" r="23704" b="2"/>
          <a:stretch/>
        </p:blipFill>
        <p:spPr>
          <a:xfrm>
            <a:off x="20" y="10"/>
            <a:ext cx="725221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Google Shape;235;p10" descr="Questions">
            <a:extLst>
              <a:ext uri="{FF2B5EF4-FFF2-40B4-BE49-F238E27FC236}">
                <a16:creationId xmlns:a16="http://schemas.microsoft.com/office/drawing/2014/main" id="{BC547E33-2B75-FA33-1929-A3429755BBE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DB4655C8-211B-63B7-4845-4DD2E053D68F}"/>
              </a:ext>
            </a:extLst>
          </p:cNvPr>
          <p:cNvSpPr txBox="1"/>
          <p:nvPr/>
        </p:nvSpPr>
        <p:spPr>
          <a:xfrm>
            <a:off x="5549190" y="1776843"/>
            <a:ext cx="3406083" cy="3304313"/>
          </a:xfrm>
          <a:prstGeom prst="rect">
            <a:avLst/>
          </a:prstGeom>
        </p:spPr>
        <p:txBody>
          <a:bodyPr vert="horz" lIns="91440" tIns="45720" rIns="91440" bIns="45720" rtlCol="0">
            <a:noAutofit/>
          </a:bodyPr>
          <a:lstStyle/>
          <a:p>
            <a:pPr>
              <a:lnSpc>
                <a:spcPct val="90000"/>
              </a:lnSpc>
              <a:spcAft>
                <a:spcPts val="600"/>
              </a:spcAft>
            </a:pPr>
            <a:r>
              <a:rPr lang="en-US" sz="3200" b="0" i="0" kern="1200" dirty="0">
                <a:solidFill>
                  <a:schemeClr val="tx1"/>
                </a:solidFill>
                <a:effectLst/>
                <a:latin typeface="Calibri" panose="020F0502020204030204" pitchFamily="34" charset="0"/>
                <a:ea typeface="+mn-ea"/>
                <a:cs typeface="Calibri" panose="020F0502020204030204" pitchFamily="34" charset="0"/>
              </a:rPr>
              <a:t>Terrestrial planets are </a:t>
            </a:r>
            <a:r>
              <a:rPr lang="en-US" sz="3200" b="1" i="0" u="sng" kern="1200" dirty="0">
                <a:solidFill>
                  <a:srgbClr val="FF0000"/>
                </a:solidFill>
                <a:effectLst/>
                <a:latin typeface="Calibri" panose="020F0502020204030204" pitchFamily="34" charset="0"/>
                <a:ea typeface="+mn-ea"/>
                <a:cs typeface="Calibri" panose="020F0502020204030204" pitchFamily="34" charset="0"/>
              </a:rPr>
              <a:t>rocky</a:t>
            </a:r>
            <a:r>
              <a:rPr lang="en-US" sz="3200" b="0" i="0" kern="1200" dirty="0">
                <a:solidFill>
                  <a:schemeClr val="tx1"/>
                </a:solidFill>
                <a:effectLst/>
                <a:latin typeface="Calibri" panose="020F0502020204030204" pitchFamily="34" charset="0"/>
                <a:ea typeface="+mn-ea"/>
                <a:cs typeface="Calibri" panose="020F0502020204030204" pitchFamily="34" charset="0"/>
              </a:rPr>
              <a:t> planets that have a </a:t>
            </a:r>
            <a:r>
              <a:rPr lang="en-US" sz="3200" b="1" i="0" u="sng" kern="1200" dirty="0">
                <a:solidFill>
                  <a:srgbClr val="FF0000"/>
                </a:solidFill>
                <a:effectLst/>
                <a:latin typeface="Calibri" panose="020F0502020204030204" pitchFamily="34" charset="0"/>
                <a:ea typeface="+mn-ea"/>
                <a:cs typeface="Calibri" panose="020F0502020204030204" pitchFamily="34" charset="0"/>
              </a:rPr>
              <a:t>solid</a:t>
            </a:r>
            <a:r>
              <a:rPr lang="en-US" sz="3200" b="0" i="0" u="sng" kern="1200" dirty="0">
                <a:solidFill>
                  <a:schemeClr val="tx1"/>
                </a:solidFill>
                <a:effectLst/>
                <a:latin typeface="Calibri" panose="020F0502020204030204" pitchFamily="34" charset="0"/>
                <a:ea typeface="+mn-ea"/>
                <a:cs typeface="Calibri" panose="020F0502020204030204" pitchFamily="34" charset="0"/>
              </a:rPr>
              <a:t> </a:t>
            </a:r>
            <a:r>
              <a:rPr lang="en-US" sz="200" b="0" i="0" u="sng" kern="1200" dirty="0">
                <a:solidFill>
                  <a:schemeClr val="tx1"/>
                </a:solidFill>
                <a:effectLst/>
                <a:latin typeface="Calibri" panose="020F0502020204030204" pitchFamily="34" charset="0"/>
                <a:ea typeface="+mn-ea"/>
                <a:cs typeface="Calibri" panose="020F0502020204030204" pitchFamily="34" charset="0"/>
              </a:rPr>
              <a:t>,</a:t>
            </a:r>
            <a:r>
              <a:rPr lang="en-US" sz="200" b="0" i="0" kern="1200" dirty="0">
                <a:solidFill>
                  <a:schemeClr val="tx1"/>
                </a:solidFill>
                <a:effectLst/>
                <a:latin typeface="Calibri" panose="020F0502020204030204" pitchFamily="34" charset="0"/>
                <a:ea typeface="+mn-ea"/>
                <a:cs typeface="Calibri" panose="020F0502020204030204" pitchFamily="34" charset="0"/>
              </a:rPr>
              <a:t> </a:t>
            </a:r>
            <a:r>
              <a:rPr lang="en-US" sz="3200" b="0" i="0" kern="1200" dirty="0">
                <a:solidFill>
                  <a:schemeClr val="tx1"/>
                </a:solidFill>
                <a:effectLst/>
                <a:latin typeface="Calibri" panose="020F0502020204030204" pitchFamily="34" charset="0"/>
                <a:ea typeface="+mn-ea"/>
                <a:cs typeface="Calibri" panose="020F0502020204030204" pitchFamily="34" charset="0"/>
              </a:rPr>
              <a:t>surface, unlike gas giants which are mostly composed of gases.</a:t>
            </a:r>
          </a:p>
        </p:txBody>
      </p:sp>
    </p:spTree>
    <p:extLst>
      <p:ext uri="{BB962C8B-B14F-4D97-AF65-F5344CB8AC3E}">
        <p14:creationId xmlns:p14="http://schemas.microsoft.com/office/powerpoint/2010/main" val="2244475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earth and the sun&#10;&#10;Description automatically generated">
            <a:extLst>
              <a:ext uri="{FF2B5EF4-FFF2-40B4-BE49-F238E27FC236}">
                <a16:creationId xmlns:a16="http://schemas.microsoft.com/office/drawing/2014/main" id="{B1AB9727-B01F-36ED-A360-C66ABF6D24EC}"/>
              </a:ext>
            </a:extLst>
          </p:cNvPr>
          <p:cNvPicPr>
            <a:picLocks noChangeAspect="1"/>
          </p:cNvPicPr>
          <p:nvPr/>
        </p:nvPicPr>
        <p:blipFill rotWithShape="1">
          <a:blip r:embed="rId3"/>
          <a:srcRect r="184" b="1"/>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2" name="TextBox 1">
            <a:extLst>
              <a:ext uri="{FF2B5EF4-FFF2-40B4-BE49-F238E27FC236}">
                <a16:creationId xmlns:a16="http://schemas.microsoft.com/office/drawing/2014/main" id="{E898A16E-75D6-341B-2579-74ED38E14CD6}"/>
              </a:ext>
            </a:extLst>
          </p:cNvPr>
          <p:cNvSpPr txBox="1"/>
          <p:nvPr/>
        </p:nvSpPr>
        <p:spPr>
          <a:xfrm>
            <a:off x="473739" y="4398380"/>
            <a:ext cx="8196522" cy="1173700"/>
          </a:xfrm>
          <a:prstGeom prst="rect">
            <a:avLst/>
          </a:prstGeom>
        </p:spPr>
        <p:txBody>
          <a:bodyPr vert="horz" lIns="91440" tIns="45720" rIns="91440" bIns="45720" rtlCol="0">
            <a:noAutofit/>
          </a:bodyPr>
          <a:lstStyle/>
          <a:p>
            <a:r>
              <a:rPr lang="en-US" sz="4000" b="0" i="0" dirty="0">
                <a:solidFill>
                  <a:schemeClr val="tx1"/>
                </a:solidFill>
                <a:effectLst/>
                <a:latin typeface="Calibri" panose="020F0502020204030204" pitchFamily="34" charset="0"/>
                <a:cs typeface="Calibri" panose="020F0502020204030204" pitchFamily="34" charset="0"/>
              </a:rPr>
              <a:t>Name at least two of the four terrestrial planets in our solar system.</a:t>
            </a:r>
          </a:p>
          <a:p>
            <a:pPr algn="l"/>
            <a:endParaRPr lang="en-US" sz="4000" b="0" i="0" dirty="0">
              <a:solidFill>
                <a:schemeClr val="tx1"/>
              </a:solidFill>
              <a:effectLst/>
              <a:latin typeface="Calibri" panose="020F0502020204030204" pitchFamily="34" charset="0"/>
              <a:cs typeface="Calibri" panose="020F0502020204030204" pitchFamily="34" charset="0"/>
            </a:endParaRPr>
          </a:p>
        </p:txBody>
      </p:sp>
      <p:sp>
        <p:nvSpPr>
          <p:cNvPr id="4" name="Google Shape;235;p10" descr="Questions">
            <a:extLst>
              <a:ext uri="{FF2B5EF4-FFF2-40B4-BE49-F238E27FC236}">
                <a16:creationId xmlns:a16="http://schemas.microsoft.com/office/drawing/2014/main" id="{7531A8AD-CB82-A9E6-7A9B-30E28510882D}"/>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825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earth and the sun&#10;&#10;Description automatically generated">
            <a:extLst>
              <a:ext uri="{FF2B5EF4-FFF2-40B4-BE49-F238E27FC236}">
                <a16:creationId xmlns:a16="http://schemas.microsoft.com/office/drawing/2014/main" id="{B1AB9727-B01F-36ED-A360-C66ABF6D24EC}"/>
              </a:ext>
            </a:extLst>
          </p:cNvPr>
          <p:cNvPicPr>
            <a:picLocks noChangeAspect="1"/>
          </p:cNvPicPr>
          <p:nvPr/>
        </p:nvPicPr>
        <p:blipFill rotWithShape="1">
          <a:blip r:embed="rId3"/>
          <a:srcRect r="184" b="1"/>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2" name="TextBox 1">
            <a:extLst>
              <a:ext uri="{FF2B5EF4-FFF2-40B4-BE49-F238E27FC236}">
                <a16:creationId xmlns:a16="http://schemas.microsoft.com/office/drawing/2014/main" id="{E898A16E-75D6-341B-2579-74ED38E14CD6}"/>
              </a:ext>
            </a:extLst>
          </p:cNvPr>
          <p:cNvSpPr txBox="1"/>
          <p:nvPr/>
        </p:nvSpPr>
        <p:spPr>
          <a:xfrm>
            <a:off x="473739" y="4398380"/>
            <a:ext cx="8196522" cy="1173700"/>
          </a:xfrm>
          <a:prstGeom prst="rect">
            <a:avLst/>
          </a:prstGeom>
        </p:spPr>
        <p:txBody>
          <a:bodyPr vert="horz" lIns="91440" tIns="45720" rIns="91440" bIns="45720" rtlCol="0">
            <a:noAutofit/>
          </a:bodyPr>
          <a:lstStyle/>
          <a:p>
            <a:r>
              <a:rPr lang="en-US" sz="4000" b="0" i="0" dirty="0">
                <a:solidFill>
                  <a:schemeClr val="tx1"/>
                </a:solidFill>
                <a:effectLst/>
                <a:latin typeface="Calibri" panose="020F0502020204030204" pitchFamily="34" charset="0"/>
                <a:cs typeface="Calibri" panose="020F0502020204030204" pitchFamily="34" charset="0"/>
              </a:rPr>
              <a:t>Name at least two of the four terrestrial planets in our solar system.</a:t>
            </a:r>
          </a:p>
          <a:p>
            <a:pPr algn="l"/>
            <a:endParaRPr lang="en-US" sz="4000" b="0" i="0" dirty="0">
              <a:solidFill>
                <a:schemeClr val="tx1"/>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5EA8172-3683-3E40-C356-FEEC921B1F12}"/>
              </a:ext>
            </a:extLst>
          </p:cNvPr>
          <p:cNvSpPr txBox="1"/>
          <p:nvPr/>
        </p:nvSpPr>
        <p:spPr>
          <a:xfrm>
            <a:off x="1729715" y="5985549"/>
            <a:ext cx="5790368" cy="584775"/>
          </a:xfrm>
          <a:prstGeom prst="rect">
            <a:avLst/>
          </a:prstGeom>
          <a:noFill/>
        </p:spPr>
        <p:txBody>
          <a:bodyPr wrap="none" rtlCol="0">
            <a:spAutoFit/>
          </a:bodyPr>
          <a:lstStyle/>
          <a:p>
            <a:r>
              <a:rPr lang="en-US" sz="3200" b="1" i="0" dirty="0">
                <a:solidFill>
                  <a:srgbClr val="FF0000"/>
                </a:solidFill>
                <a:effectLst/>
                <a:latin typeface="Calibri" panose="020F0502020204030204" pitchFamily="34" charset="0"/>
                <a:cs typeface="Calibri" panose="020F0502020204030204" pitchFamily="34" charset="0"/>
              </a:rPr>
              <a:t>Mercury, Venus, Earth, and Mars</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Google Shape;235;p10" descr="Questions">
            <a:extLst>
              <a:ext uri="{FF2B5EF4-FFF2-40B4-BE49-F238E27FC236}">
                <a16:creationId xmlns:a16="http://schemas.microsoft.com/office/drawing/2014/main" id="{D0F6AFC6-0D4B-BE08-E4D6-B8186D51EA73}"/>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19603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above clouds&#10;&#10;Description automatically generated">
            <a:extLst>
              <a:ext uri="{FF2B5EF4-FFF2-40B4-BE49-F238E27FC236}">
                <a16:creationId xmlns:a16="http://schemas.microsoft.com/office/drawing/2014/main" id="{E37B13F8-74DA-A914-64D6-9182511144E7}"/>
              </a:ext>
            </a:extLst>
          </p:cNvPr>
          <p:cNvPicPr>
            <a:picLocks noChangeAspect="1"/>
          </p:cNvPicPr>
          <p:nvPr/>
        </p:nvPicPr>
        <p:blipFill rotWithShape="1">
          <a:blip r:embed="rId3"/>
          <a:srcRect l="25240" r="26471" b="2"/>
          <a:stretch/>
        </p:blipFill>
        <p:spPr>
          <a:xfrm>
            <a:off x="20" y="10"/>
            <a:ext cx="5542677" cy="6857990"/>
          </a:xfrm>
          <a:prstGeom prst="rect">
            <a:avLst/>
          </a:prstGeom>
        </p:spPr>
      </p:pic>
      <p:sp>
        <p:nvSpPr>
          <p:cNvPr id="2" name="TextBox 1">
            <a:extLst>
              <a:ext uri="{FF2B5EF4-FFF2-40B4-BE49-F238E27FC236}">
                <a16:creationId xmlns:a16="http://schemas.microsoft.com/office/drawing/2014/main" id="{09744CFB-BAF3-A707-D525-C27D48E5C42C}"/>
              </a:ext>
            </a:extLst>
          </p:cNvPr>
          <p:cNvSpPr txBox="1"/>
          <p:nvPr/>
        </p:nvSpPr>
        <p:spPr>
          <a:xfrm>
            <a:off x="5719139" y="709029"/>
            <a:ext cx="3424841" cy="3447832"/>
          </a:xfrm>
          <a:prstGeom prst="rect">
            <a:avLst/>
          </a:prstGeom>
        </p:spPr>
        <p:txBody>
          <a:bodyPr vert="horz" lIns="91440" tIns="45720" rIns="91440" bIns="45720" rtlCol="0" anchor="t">
            <a:noAutofit/>
          </a:bodyPr>
          <a:lstStyle/>
          <a:p>
            <a:pPr algn="l"/>
            <a:r>
              <a:rPr lang="en-US" sz="3200" b="1" i="0" u="sng" dirty="0">
                <a:solidFill>
                  <a:srgbClr val="0D0D0D"/>
                </a:solidFill>
                <a:effectLst/>
                <a:latin typeface="Calibri" panose="020F0502020204030204" pitchFamily="34" charset="0"/>
                <a:cs typeface="Calibri" panose="020F0502020204030204" pitchFamily="34" charset="0"/>
              </a:rPr>
              <a:t>True or False: </a:t>
            </a:r>
            <a:r>
              <a:rPr lang="en-US" sz="3200" b="0" i="0" dirty="0">
                <a:solidFill>
                  <a:srgbClr val="0D0D0D"/>
                </a:solidFill>
                <a:effectLst/>
                <a:latin typeface="Calibri" panose="020F0502020204030204" pitchFamily="34" charset="0"/>
                <a:cs typeface="Calibri" panose="020F0502020204030204" pitchFamily="34" charset="0"/>
              </a:rPr>
              <a:t>Terrestrial planets have thinner atmospheres than gas giant planets.</a:t>
            </a:r>
          </a:p>
        </p:txBody>
      </p:sp>
      <p:sp>
        <p:nvSpPr>
          <p:cNvPr id="3" name="Google Shape;235;p10" descr="Questions">
            <a:extLst>
              <a:ext uri="{FF2B5EF4-FFF2-40B4-BE49-F238E27FC236}">
                <a16:creationId xmlns:a16="http://schemas.microsoft.com/office/drawing/2014/main" id="{03F47E7E-EC55-2322-7E83-9A50DE1B8A82}"/>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64024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ky above clouds&#10;&#10;Description automatically generated">
            <a:extLst>
              <a:ext uri="{FF2B5EF4-FFF2-40B4-BE49-F238E27FC236}">
                <a16:creationId xmlns:a16="http://schemas.microsoft.com/office/drawing/2014/main" id="{E37B13F8-74DA-A914-64D6-9182511144E7}"/>
              </a:ext>
            </a:extLst>
          </p:cNvPr>
          <p:cNvPicPr>
            <a:picLocks noChangeAspect="1"/>
          </p:cNvPicPr>
          <p:nvPr/>
        </p:nvPicPr>
        <p:blipFill rotWithShape="1">
          <a:blip r:embed="rId3"/>
          <a:srcRect l="25240" r="26471" b="2"/>
          <a:stretch/>
        </p:blipFill>
        <p:spPr>
          <a:xfrm>
            <a:off x="20" y="10"/>
            <a:ext cx="5542677" cy="6857990"/>
          </a:xfrm>
          <a:prstGeom prst="rect">
            <a:avLst/>
          </a:prstGeom>
        </p:spPr>
      </p:pic>
      <p:sp>
        <p:nvSpPr>
          <p:cNvPr id="2" name="TextBox 1">
            <a:extLst>
              <a:ext uri="{FF2B5EF4-FFF2-40B4-BE49-F238E27FC236}">
                <a16:creationId xmlns:a16="http://schemas.microsoft.com/office/drawing/2014/main" id="{09744CFB-BAF3-A707-D525-C27D48E5C42C}"/>
              </a:ext>
            </a:extLst>
          </p:cNvPr>
          <p:cNvSpPr txBox="1"/>
          <p:nvPr/>
        </p:nvSpPr>
        <p:spPr>
          <a:xfrm>
            <a:off x="5719139" y="709029"/>
            <a:ext cx="3424841" cy="3447832"/>
          </a:xfrm>
          <a:prstGeom prst="rect">
            <a:avLst/>
          </a:prstGeom>
        </p:spPr>
        <p:txBody>
          <a:bodyPr vert="horz" lIns="91440" tIns="45720" rIns="91440" bIns="45720" rtlCol="0" anchor="t">
            <a:noAutofit/>
          </a:bodyPr>
          <a:lstStyle/>
          <a:p>
            <a:pPr algn="l"/>
            <a:r>
              <a:rPr lang="en-US" sz="3200" b="1" i="0" u="sng" dirty="0">
                <a:solidFill>
                  <a:srgbClr val="FF0000"/>
                </a:solidFill>
                <a:effectLst/>
                <a:latin typeface="Calibri" panose="020F0502020204030204" pitchFamily="34" charset="0"/>
                <a:cs typeface="Calibri" panose="020F0502020204030204" pitchFamily="34" charset="0"/>
              </a:rPr>
              <a:t>True</a:t>
            </a:r>
            <a:r>
              <a:rPr lang="en-US" sz="3200" b="1" i="0" u="sng" dirty="0">
                <a:solidFill>
                  <a:srgbClr val="0D0D0D"/>
                </a:solidFill>
                <a:effectLst/>
                <a:latin typeface="Calibri" panose="020F0502020204030204" pitchFamily="34" charset="0"/>
                <a:cs typeface="Calibri" panose="020F0502020204030204" pitchFamily="34" charset="0"/>
              </a:rPr>
              <a:t> or False: </a:t>
            </a:r>
            <a:r>
              <a:rPr lang="en-US" sz="3200" b="0" i="0" dirty="0">
                <a:solidFill>
                  <a:srgbClr val="0D0D0D"/>
                </a:solidFill>
                <a:effectLst/>
                <a:latin typeface="Calibri" panose="020F0502020204030204" pitchFamily="34" charset="0"/>
                <a:cs typeface="Calibri" panose="020F0502020204030204" pitchFamily="34" charset="0"/>
              </a:rPr>
              <a:t>Terrestrial planets have thinner atmospheres than gas giant planets.</a:t>
            </a:r>
          </a:p>
        </p:txBody>
      </p:sp>
      <p:sp>
        <p:nvSpPr>
          <p:cNvPr id="3" name="Google Shape;235;p10" descr="Questions">
            <a:extLst>
              <a:ext uri="{FF2B5EF4-FFF2-40B4-BE49-F238E27FC236}">
                <a16:creationId xmlns:a16="http://schemas.microsoft.com/office/drawing/2014/main" id="{0DCD59A0-9319-1B34-F909-E4C0C7B872AF}"/>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7655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dbff74d4ed_1_116" descr="Artificial Intelligence"/>
          <p:cNvSpPr/>
          <p:nvPr/>
        </p:nvSpPr>
        <p:spPr>
          <a:xfrm>
            <a:off x="1168991" y="1430218"/>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 name="Google Shape;351;gdbff74d4ed_1_116" descr="Comment Like"/>
          <p:cNvPicPr preferRelativeResize="0"/>
          <p:nvPr/>
        </p:nvPicPr>
        <p:blipFill rotWithShape="1">
          <a:blip r:embed="rId4">
            <a:alphaModFix/>
          </a:blip>
          <a:srcRect/>
          <a:stretch/>
        </p:blipFill>
        <p:spPr>
          <a:xfrm>
            <a:off x="4841638" y="2294403"/>
            <a:ext cx="3133385" cy="31333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lanet in space with a comet in the background&#10;&#10;Description automatically generated">
            <a:extLst>
              <a:ext uri="{FF2B5EF4-FFF2-40B4-BE49-F238E27FC236}">
                <a16:creationId xmlns:a16="http://schemas.microsoft.com/office/drawing/2014/main" id="{DBF5C161-57AE-A822-7717-F94D629E44E6}"/>
              </a:ext>
            </a:extLst>
          </p:cNvPr>
          <p:cNvPicPr>
            <a:picLocks noChangeAspect="1"/>
          </p:cNvPicPr>
          <p:nvPr/>
        </p:nvPicPr>
        <p:blipFill rotWithShape="1">
          <a:blip r:embed="rId3"/>
          <a:srcRect l="22613" r="11294"/>
          <a:stretch/>
        </p:blipFill>
        <p:spPr>
          <a:xfrm>
            <a:off x="20" y="10"/>
            <a:ext cx="725221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3DB32A-9D3B-8283-2AC9-D7198042525B}"/>
              </a:ext>
            </a:extLst>
          </p:cNvPr>
          <p:cNvSpPr txBox="1"/>
          <p:nvPr/>
        </p:nvSpPr>
        <p:spPr>
          <a:xfrm>
            <a:off x="5575763" y="1343338"/>
            <a:ext cx="3355222" cy="3742762"/>
          </a:xfrm>
          <a:prstGeom prst="rect">
            <a:avLst/>
          </a:prstGeom>
        </p:spPr>
        <p:txBody>
          <a:bodyPr vert="horz" lIns="91440" tIns="45720" rIns="91440" bIns="45720" rtlCol="0">
            <a:noAutofit/>
          </a:bodyPr>
          <a:lstStyle/>
          <a:p>
            <a:pPr>
              <a:lnSpc>
                <a:spcPct val="90000"/>
              </a:lnSpc>
              <a:spcAft>
                <a:spcPts val="600"/>
              </a:spcAft>
            </a:pPr>
            <a:r>
              <a:rPr lang="en-US" sz="3500" kern="1200" dirty="0">
                <a:solidFill>
                  <a:schemeClr val="tx1"/>
                </a:solidFill>
                <a:latin typeface="Calibri" panose="020F0502020204030204" pitchFamily="34" charset="0"/>
                <a:ea typeface="+mn-ea"/>
                <a:cs typeface="Calibri" panose="020F0502020204030204" pitchFamily="34" charset="0"/>
              </a:rPr>
              <a:t>Mercury is an example of a </a:t>
            </a:r>
            <a:r>
              <a:rPr lang="en-US" sz="3500" b="1" kern="1200" dirty="0">
                <a:solidFill>
                  <a:schemeClr val="tx1"/>
                </a:solidFill>
                <a:latin typeface="Calibri" panose="020F0502020204030204" pitchFamily="34" charset="0"/>
                <a:ea typeface="+mn-ea"/>
                <a:cs typeface="Calibri" panose="020F0502020204030204" pitchFamily="34" charset="0"/>
              </a:rPr>
              <a:t>terrestrial planet</a:t>
            </a:r>
            <a:r>
              <a:rPr lang="en-US" sz="3500" kern="1200" dirty="0">
                <a:solidFill>
                  <a:schemeClr val="tx1"/>
                </a:solidFill>
                <a:latin typeface="Calibri" panose="020F0502020204030204" pitchFamily="34" charset="0"/>
                <a:ea typeface="+mn-ea"/>
                <a:cs typeface="Calibri" panose="020F0502020204030204" pitchFamily="34" charset="0"/>
              </a:rPr>
              <a:t>. Mercury is the smallest and closest planet to the Sun. It has no moons.</a:t>
            </a:r>
          </a:p>
        </p:txBody>
      </p:sp>
      <p:sp>
        <p:nvSpPr>
          <p:cNvPr id="5" name="Google Shape;357;gdbff74d4ed_1_214" descr="Artificial Intelligence">
            <a:extLst>
              <a:ext uri="{FF2B5EF4-FFF2-40B4-BE49-F238E27FC236}">
                <a16:creationId xmlns:a16="http://schemas.microsoft.com/office/drawing/2014/main" id="{DBE3E515-34F3-B24A-05CA-2B6B71DC840F}"/>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358;gdbff74d4ed_1_214" descr="Comment Like">
            <a:extLst>
              <a:ext uri="{FF2B5EF4-FFF2-40B4-BE49-F238E27FC236}">
                <a16:creationId xmlns:a16="http://schemas.microsoft.com/office/drawing/2014/main" id="{44B533C4-B61A-3B06-CB29-A78A0A77FD81}"/>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1955967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bff74d4ed_1_1109"/>
          <p:cNvSpPr txBox="1"/>
          <p:nvPr/>
        </p:nvSpPr>
        <p:spPr>
          <a:xfrm>
            <a:off x="1557935" y="547861"/>
            <a:ext cx="602813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1" u="none" strike="noStrike" cap="none" dirty="0">
                <a:solidFill>
                  <a:srgbClr val="FFC000"/>
                </a:solidFill>
                <a:latin typeface="Futura" panose="020B0602020204020303" pitchFamily="34" charset="-79"/>
                <a:ea typeface="Calibri"/>
                <a:cs typeface="Futura" panose="020B0602020204020303" pitchFamily="34" charset="-79"/>
                <a:sym typeface="Calibri"/>
              </a:rPr>
              <a:t>Demonstration</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137" name="Google Shape;137;gdbff74d4ed_1_110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gdbff74d4ed_1_1109"/>
          <p:cNvSpPr txBox="1"/>
          <p:nvPr/>
        </p:nvSpPr>
        <p:spPr>
          <a:xfrm>
            <a:off x="492404" y="1511940"/>
            <a:ext cx="4079596" cy="44627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TEACHER DIRECTIONS:</a:t>
            </a:r>
            <a:endParaRPr sz="2400" b="1"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Before viewing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Ask students what they already know about terrestrial planets. Tell students today they will be learning about terrestrial </a:t>
            </a:r>
            <a:r>
              <a:rPr lang="en-US" sz="2000" dirty="0">
                <a:latin typeface="Calibri Light" panose="020F0302020204030204" pitchFamily="34" charset="0"/>
                <a:ea typeface="Calibri"/>
                <a:cs typeface="Calibri Light" panose="020F0302020204030204" pitchFamily="34" charset="0"/>
                <a:sym typeface="Calibri"/>
              </a:rPr>
              <a:t>planets.</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During</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Have students compare their models with each other. Discuss similarities and differences between the different terrestrial planets.</a:t>
            </a:r>
            <a:endParaRPr sz="140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000"/>
              <a:buFont typeface="Calibri"/>
              <a:buNone/>
            </a:pPr>
            <a:endParaRPr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a:p>
            <a:pPr marL="0" marR="0" lvl="0" indent="0" algn="l" rtl="0">
              <a:lnSpc>
                <a:spcPct val="100000"/>
              </a:lnSpc>
              <a:spcBef>
                <a:spcPts val="0"/>
              </a:spcBef>
              <a:spcAft>
                <a:spcPts val="0"/>
              </a:spcAft>
              <a:buClr>
                <a:srgbClr val="000000"/>
              </a:buClr>
              <a:buSzPts val="2000"/>
              <a:buFont typeface="Calibri"/>
              <a:buNone/>
            </a:pPr>
            <a:r>
              <a:rPr lang="en-US" sz="2000" b="1" u="sng" strike="noStrike" cap="none" dirty="0">
                <a:solidFill>
                  <a:srgbClr val="000000"/>
                </a:solidFill>
                <a:latin typeface="Calibri Light" panose="020F0302020204030204" pitchFamily="34" charset="0"/>
                <a:ea typeface="Calibri"/>
                <a:cs typeface="Calibri Light" panose="020F0302020204030204" pitchFamily="34" charset="0"/>
                <a:sym typeface="Calibri"/>
              </a:rPr>
              <a:t>After</a:t>
            </a:r>
            <a:r>
              <a:rPr lang="en-US" sz="2000" u="none" strike="noStrike" cap="none" dirty="0">
                <a:solidFill>
                  <a:srgbClr val="000000"/>
                </a:solidFill>
                <a:latin typeface="Calibri Light" panose="020F0302020204030204" pitchFamily="34" charset="0"/>
                <a:ea typeface="Calibri"/>
                <a:cs typeface="Calibri Light" panose="020F0302020204030204" pitchFamily="34" charset="0"/>
                <a:sym typeface="Calibri"/>
              </a:rPr>
              <a:t>: Tell students that today they will be learning more about terrestrial </a:t>
            </a:r>
            <a:r>
              <a:rPr lang="en-US" sz="2000" dirty="0">
                <a:latin typeface="Calibri Light" panose="020F0302020204030204" pitchFamily="34" charset="0"/>
                <a:ea typeface="Calibri"/>
                <a:cs typeface="Calibri Light" panose="020F0302020204030204" pitchFamily="34" charset="0"/>
                <a:sym typeface="Calibri"/>
              </a:rPr>
              <a:t>planets.</a:t>
            </a:r>
            <a:endParaRPr sz="2400" u="none" strike="noStrike" cap="none" dirty="0">
              <a:solidFill>
                <a:srgbClr val="000000"/>
              </a:solidFill>
              <a:latin typeface="Calibri Light" panose="020F0302020204030204" pitchFamily="34" charset="0"/>
              <a:ea typeface="Calibri"/>
              <a:cs typeface="Calibri Light" panose="020F0302020204030204" pitchFamily="34" charset="0"/>
              <a:sym typeface="Calibri"/>
            </a:endParaRPr>
          </a:p>
        </p:txBody>
      </p:sp>
      <p:pic>
        <p:nvPicPr>
          <p:cNvPr id="7" name="Picture 6" descr="A close-up of a globe&#10;&#10;Description automatically generated">
            <a:extLst>
              <a:ext uri="{FF2B5EF4-FFF2-40B4-BE49-F238E27FC236}">
                <a16:creationId xmlns:a16="http://schemas.microsoft.com/office/drawing/2014/main" id="{4832EE37-CF81-5959-66A0-D6C578B7C566}"/>
              </a:ext>
            </a:extLst>
          </p:cNvPr>
          <p:cNvPicPr>
            <a:picLocks noChangeAspect="1"/>
          </p:cNvPicPr>
          <p:nvPr/>
        </p:nvPicPr>
        <p:blipFill>
          <a:blip r:embed="rId4"/>
          <a:stretch>
            <a:fillRect/>
          </a:stretch>
        </p:blipFill>
        <p:spPr>
          <a:xfrm>
            <a:off x="5132968" y="2486000"/>
            <a:ext cx="3784600" cy="2514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net in space with stars and a bright light&#10;&#10;Description automatically generated">
            <a:extLst>
              <a:ext uri="{FF2B5EF4-FFF2-40B4-BE49-F238E27FC236}">
                <a16:creationId xmlns:a16="http://schemas.microsoft.com/office/drawing/2014/main" id="{EDC51CC0-6265-11CE-0974-FA0395F5DF78}"/>
              </a:ext>
            </a:extLst>
          </p:cNvPr>
          <p:cNvPicPr>
            <a:picLocks noChangeAspect="1"/>
          </p:cNvPicPr>
          <p:nvPr/>
        </p:nvPicPr>
        <p:blipFill rotWithShape="1">
          <a:blip r:embed="rId3"/>
          <a:srcRect l="11568" r="27892" b="1"/>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4262F95-9AD5-AE31-10A3-CD0E4A4C0F93}"/>
              </a:ext>
            </a:extLst>
          </p:cNvPr>
          <p:cNvSpPr txBox="1"/>
          <p:nvPr/>
        </p:nvSpPr>
        <p:spPr>
          <a:xfrm>
            <a:off x="5818911" y="1557619"/>
            <a:ext cx="2866642" cy="3742762"/>
          </a:xfrm>
          <a:prstGeom prst="rect">
            <a:avLst/>
          </a:prstGeom>
        </p:spPr>
        <p:txBody>
          <a:bodyPr vert="horz" lIns="91440" tIns="45720" rIns="91440" bIns="45720" rtlCol="0">
            <a:normAutofit/>
          </a:bodyPr>
          <a:lstStyle/>
          <a:p>
            <a:pPr>
              <a:lnSpc>
                <a:spcPct val="90000"/>
              </a:lnSpc>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Venus is also an example of a </a:t>
            </a:r>
            <a:r>
              <a:rPr lang="en-US" sz="3200" b="1" kern="1200" dirty="0">
                <a:solidFill>
                  <a:schemeClr val="tx1"/>
                </a:solidFill>
                <a:latin typeface="Calibri" panose="020F0502020204030204" pitchFamily="34" charset="0"/>
                <a:ea typeface="+mn-ea"/>
                <a:cs typeface="Calibri" panose="020F0502020204030204" pitchFamily="34" charset="0"/>
              </a:rPr>
              <a:t>terrestrial planet</a:t>
            </a:r>
            <a:r>
              <a:rPr lang="en-US" sz="3200" kern="1200" dirty="0">
                <a:solidFill>
                  <a:schemeClr val="tx1"/>
                </a:solidFill>
                <a:latin typeface="Calibri" panose="020F0502020204030204" pitchFamily="34" charset="0"/>
                <a:ea typeface="+mn-ea"/>
                <a:cs typeface="Calibri" panose="020F0502020204030204" pitchFamily="34" charset="0"/>
              </a:rPr>
              <a:t>. It is the second planet from the sun and a similar size to Earth. </a:t>
            </a:r>
          </a:p>
        </p:txBody>
      </p:sp>
      <p:sp>
        <p:nvSpPr>
          <p:cNvPr id="2" name="Google Shape;357;gdbff74d4ed_1_214" descr="Artificial Intelligence">
            <a:extLst>
              <a:ext uri="{FF2B5EF4-FFF2-40B4-BE49-F238E27FC236}">
                <a16:creationId xmlns:a16="http://schemas.microsoft.com/office/drawing/2014/main" id="{309D9231-E67F-1E01-8C79-4D794AE5CE5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58;gdbff74d4ed_1_214" descr="Comment Like">
            <a:extLst>
              <a:ext uri="{FF2B5EF4-FFF2-40B4-BE49-F238E27FC236}">
                <a16:creationId xmlns:a16="http://schemas.microsoft.com/office/drawing/2014/main" id="{9D984B3A-CEBB-0F92-2B73-DF2A480A50E7}"/>
              </a:ext>
            </a:extLst>
          </p:cNvPr>
          <p:cNvPicPr preferRelativeResize="0"/>
          <p:nvPr/>
        </p:nvPicPr>
        <p:blipFill rotWithShape="1">
          <a:blip r:embed="rId5">
            <a:alphaModFix/>
          </a:blip>
          <a:srcRect/>
          <a:stretch/>
        </p:blipFill>
        <p:spPr>
          <a:xfrm>
            <a:off x="735230" y="146272"/>
            <a:ext cx="571056" cy="571056"/>
          </a:xfrm>
          <a:prstGeom prst="rect">
            <a:avLst/>
          </a:prstGeom>
          <a:noFill/>
          <a:ln>
            <a:noFill/>
          </a:ln>
        </p:spPr>
      </p:pic>
    </p:spTree>
    <p:extLst>
      <p:ext uri="{BB962C8B-B14F-4D97-AF65-F5344CB8AC3E}">
        <p14:creationId xmlns:p14="http://schemas.microsoft.com/office/powerpoint/2010/main" val="1479423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bff74d4ed_1_220"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 name="Google Shape;374;gdbff74d4ed_1_220"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lanet in space with stars&#10;&#10;Description automatically generated">
            <a:extLst>
              <a:ext uri="{FF2B5EF4-FFF2-40B4-BE49-F238E27FC236}">
                <a16:creationId xmlns:a16="http://schemas.microsoft.com/office/drawing/2014/main" id="{53D52D25-00FA-45FA-F231-F86224E3FEFE}"/>
              </a:ext>
            </a:extLst>
          </p:cNvPr>
          <p:cNvPicPr>
            <a:picLocks noChangeAspect="1"/>
          </p:cNvPicPr>
          <p:nvPr/>
        </p:nvPicPr>
        <p:blipFill rotWithShape="1">
          <a:blip r:embed="rId3"/>
          <a:srcRect r="2182" b="-1"/>
          <a:stretch/>
        </p:blipFill>
        <p:spPr>
          <a:xfrm>
            <a:off x="20" y="10"/>
            <a:ext cx="725221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C77C06B-47C2-BDBF-FFF5-D735B5D08335}"/>
              </a:ext>
            </a:extLst>
          </p:cNvPr>
          <p:cNvSpPr txBox="1"/>
          <p:nvPr/>
        </p:nvSpPr>
        <p:spPr>
          <a:xfrm>
            <a:off x="5632663" y="1824601"/>
            <a:ext cx="3382999" cy="3742762"/>
          </a:xfrm>
          <a:prstGeom prst="rect">
            <a:avLst/>
          </a:prstGeom>
        </p:spPr>
        <p:txBody>
          <a:bodyPr vert="horz" lIns="91440" tIns="45720" rIns="91440" bIns="45720" rtlCol="0">
            <a:noAutofit/>
          </a:bodyPr>
          <a:lstStyle/>
          <a:p>
            <a:pPr>
              <a:lnSpc>
                <a:spcPct val="90000"/>
              </a:lnSpc>
              <a:spcBef>
                <a:spcPct val="0"/>
              </a:spcBef>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Neptune is </a:t>
            </a:r>
            <a:r>
              <a:rPr lang="en-US" sz="3200" b="1" kern="1200" dirty="0">
                <a:solidFill>
                  <a:schemeClr val="tx1"/>
                </a:solidFill>
                <a:latin typeface="Calibri" panose="020F0502020204030204" pitchFamily="34" charset="0"/>
                <a:ea typeface="+mn-ea"/>
                <a:cs typeface="Calibri" panose="020F0502020204030204" pitchFamily="34" charset="0"/>
              </a:rPr>
              <a:t>NOT</a:t>
            </a:r>
            <a:r>
              <a:rPr lang="en-US" sz="3200" kern="1200" dirty="0">
                <a:solidFill>
                  <a:schemeClr val="tx1"/>
                </a:solidFill>
                <a:latin typeface="Calibri" panose="020F0502020204030204" pitchFamily="34" charset="0"/>
                <a:ea typeface="+mn-ea"/>
                <a:cs typeface="Calibri" panose="020F0502020204030204" pitchFamily="34" charset="0"/>
              </a:rPr>
              <a:t> an example of a terrestrial planet. Neptune is the 8</a:t>
            </a:r>
            <a:r>
              <a:rPr lang="en-US" sz="3200" kern="1200" baseline="30000" dirty="0">
                <a:solidFill>
                  <a:schemeClr val="tx1"/>
                </a:solidFill>
                <a:latin typeface="Calibri" panose="020F0502020204030204" pitchFamily="34" charset="0"/>
                <a:ea typeface="+mn-ea"/>
                <a:cs typeface="Calibri" panose="020F0502020204030204" pitchFamily="34" charset="0"/>
              </a:rPr>
              <a:t>th</a:t>
            </a:r>
            <a:r>
              <a:rPr lang="en-US" sz="3200" kern="1200" dirty="0">
                <a:solidFill>
                  <a:schemeClr val="tx1"/>
                </a:solidFill>
                <a:latin typeface="Calibri" panose="020F0502020204030204" pitchFamily="34" charset="0"/>
                <a:ea typeface="+mn-ea"/>
                <a:cs typeface="Calibri" panose="020F0502020204030204" pitchFamily="34" charset="0"/>
              </a:rPr>
              <a:t> and farthest planet from the Sun in our Solar System. It is classified as an ice giant.</a:t>
            </a:r>
          </a:p>
        </p:txBody>
      </p:sp>
      <p:sp>
        <p:nvSpPr>
          <p:cNvPr id="5" name="Google Shape;357;gdbff74d4ed_1_214" descr="Artificial Intelligence">
            <a:extLst>
              <a:ext uri="{FF2B5EF4-FFF2-40B4-BE49-F238E27FC236}">
                <a16:creationId xmlns:a16="http://schemas.microsoft.com/office/drawing/2014/main" id="{18B90BBE-963F-5553-A4D0-07E46B414CDE}"/>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381;gdbff74d4ed_1_301" descr="Comment Dislike">
            <a:extLst>
              <a:ext uri="{FF2B5EF4-FFF2-40B4-BE49-F238E27FC236}">
                <a16:creationId xmlns:a16="http://schemas.microsoft.com/office/drawing/2014/main" id="{7375B75B-5243-6370-5BE1-C4BB9E920E49}"/>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extLst>
      <p:ext uri="{BB962C8B-B14F-4D97-AF65-F5344CB8AC3E}">
        <p14:creationId xmlns:p14="http://schemas.microsoft.com/office/powerpoint/2010/main" val="4147268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lanet with rings around it&#10;&#10;Description automatically generated">
            <a:extLst>
              <a:ext uri="{FF2B5EF4-FFF2-40B4-BE49-F238E27FC236}">
                <a16:creationId xmlns:a16="http://schemas.microsoft.com/office/drawing/2014/main" id="{532CA2A8-ADA1-559C-E0A0-1D9B3486DF22}"/>
              </a:ext>
            </a:extLst>
          </p:cNvPr>
          <p:cNvPicPr>
            <a:picLocks noChangeAspect="1"/>
          </p:cNvPicPr>
          <p:nvPr/>
        </p:nvPicPr>
        <p:blipFill rotWithShape="1">
          <a:blip r:embed="rId3"/>
          <a:srcRect l="10299" r="23608"/>
          <a:stretch/>
        </p:blipFill>
        <p:spPr>
          <a:xfrm>
            <a:off x="20" y="10"/>
            <a:ext cx="725221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0444FF9-16A5-A75B-6CA5-0AAEF33E34FC}"/>
              </a:ext>
            </a:extLst>
          </p:cNvPr>
          <p:cNvSpPr txBox="1"/>
          <p:nvPr/>
        </p:nvSpPr>
        <p:spPr>
          <a:xfrm>
            <a:off x="5626405" y="1557619"/>
            <a:ext cx="2866642" cy="3742762"/>
          </a:xfrm>
          <a:prstGeom prst="rect">
            <a:avLst/>
          </a:prstGeom>
        </p:spPr>
        <p:txBody>
          <a:bodyPr vert="horz" lIns="91440" tIns="45720" rIns="91440" bIns="45720" rtlCol="0">
            <a:noAutofit/>
          </a:bodyPr>
          <a:lstStyle/>
          <a:p>
            <a:pPr>
              <a:lnSpc>
                <a:spcPct val="90000"/>
              </a:lnSpc>
              <a:spcAft>
                <a:spcPts val="600"/>
              </a:spcAft>
            </a:pPr>
            <a:r>
              <a:rPr lang="en-US" sz="3200" kern="1200" dirty="0">
                <a:solidFill>
                  <a:schemeClr val="tx1"/>
                </a:solidFill>
                <a:latin typeface="+mn-lt"/>
                <a:ea typeface="+mn-ea"/>
                <a:cs typeface="+mn-cs"/>
              </a:rPr>
              <a:t>Saturn is also </a:t>
            </a:r>
            <a:r>
              <a:rPr lang="en-US" sz="3200" b="1" kern="1200" dirty="0">
                <a:solidFill>
                  <a:schemeClr val="tx1"/>
                </a:solidFill>
                <a:latin typeface="+mn-lt"/>
                <a:ea typeface="+mn-ea"/>
                <a:cs typeface="+mn-cs"/>
              </a:rPr>
              <a:t>NOT</a:t>
            </a:r>
            <a:r>
              <a:rPr lang="en-US" sz="3200" kern="1200" dirty="0">
                <a:solidFill>
                  <a:schemeClr val="tx1"/>
                </a:solidFill>
                <a:latin typeface="+mn-lt"/>
                <a:ea typeface="+mn-ea"/>
                <a:cs typeface="+mn-cs"/>
              </a:rPr>
              <a:t> an example of a terrestrial planet. It is a gas giant and the sixth planet from the sun. </a:t>
            </a:r>
          </a:p>
        </p:txBody>
      </p:sp>
      <p:sp>
        <p:nvSpPr>
          <p:cNvPr id="2" name="Google Shape;357;gdbff74d4ed_1_214" descr="Artificial Intelligence">
            <a:extLst>
              <a:ext uri="{FF2B5EF4-FFF2-40B4-BE49-F238E27FC236}">
                <a16:creationId xmlns:a16="http://schemas.microsoft.com/office/drawing/2014/main" id="{485B1CD4-20E7-BD0B-4112-1BA77041443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81;gdbff74d4ed_1_301" descr="Comment Dislike">
            <a:extLst>
              <a:ext uri="{FF2B5EF4-FFF2-40B4-BE49-F238E27FC236}">
                <a16:creationId xmlns:a16="http://schemas.microsoft.com/office/drawing/2014/main" id="{3AC03844-22EF-6E2B-CD62-197278E457A1}"/>
              </a:ext>
            </a:extLst>
          </p:cNvPr>
          <p:cNvPicPr preferRelativeResize="0"/>
          <p:nvPr/>
        </p:nvPicPr>
        <p:blipFill rotWithShape="1">
          <a:blip r:embed="rId5">
            <a:alphaModFix/>
          </a:blip>
          <a:srcRect/>
          <a:stretch/>
        </p:blipFill>
        <p:spPr>
          <a:xfrm>
            <a:off x="847692" y="147772"/>
            <a:ext cx="553998" cy="553998"/>
          </a:xfrm>
          <a:prstGeom prst="rect">
            <a:avLst/>
          </a:prstGeom>
          <a:noFill/>
          <a:ln>
            <a:noFill/>
          </a:ln>
        </p:spPr>
      </p:pic>
    </p:spTree>
    <p:extLst>
      <p:ext uri="{BB962C8B-B14F-4D97-AF65-F5344CB8AC3E}">
        <p14:creationId xmlns:p14="http://schemas.microsoft.com/office/powerpoint/2010/main" val="3324442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bff74d4ed_1_392" descr="Questions"/>
          <p:cNvSpPr/>
          <p:nvPr/>
        </p:nvSpPr>
        <p:spPr>
          <a:xfrm>
            <a:off x="1905000" y="90854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474" name="Google Shape;474;p41"/>
          <p:cNvPicPr preferRelativeResize="0"/>
          <p:nvPr/>
        </p:nvPicPr>
        <p:blipFill rotWithShape="1">
          <a:blip r:embed="rId4">
            <a:alphaModFix/>
          </a:blip>
          <a:srcRect/>
          <a:stretch/>
        </p:blipFill>
        <p:spPr>
          <a:xfrm>
            <a:off x="244775" y="1703375"/>
            <a:ext cx="4196351" cy="4723900"/>
          </a:xfrm>
          <a:prstGeom prst="rect">
            <a:avLst/>
          </a:prstGeom>
          <a:noFill/>
          <a:ln>
            <a:noFill/>
          </a:ln>
        </p:spPr>
      </p:pic>
      <p:pic>
        <p:nvPicPr>
          <p:cNvPr id="475" name="Google Shape;475;p41"/>
          <p:cNvPicPr preferRelativeResize="0"/>
          <p:nvPr/>
        </p:nvPicPr>
        <p:blipFill rotWithShape="1">
          <a:blip r:embed="rId4">
            <a:alphaModFix/>
          </a:blip>
          <a:srcRect/>
          <a:stretch/>
        </p:blipFill>
        <p:spPr>
          <a:xfrm>
            <a:off x="4702875" y="1703375"/>
            <a:ext cx="4196351" cy="4723900"/>
          </a:xfrm>
          <a:prstGeom prst="rect">
            <a:avLst/>
          </a:prstGeom>
          <a:noFill/>
          <a:ln>
            <a:noFill/>
          </a:ln>
        </p:spPr>
      </p:pic>
      <p:sp>
        <p:nvSpPr>
          <p:cNvPr id="5" name="Google Shape;425;g27430209113_0_1469">
            <a:extLst>
              <a:ext uri="{FF2B5EF4-FFF2-40B4-BE49-F238E27FC236}">
                <a16:creationId xmlns:a16="http://schemas.microsoft.com/office/drawing/2014/main" id="{BE1356BC-BBEA-176C-D6B0-C3DEADEC068A}"/>
              </a:ext>
            </a:extLst>
          </p:cNvPr>
          <p:cNvSpPr txBox="1"/>
          <p:nvPr/>
        </p:nvSpPr>
        <p:spPr>
          <a:xfrm>
            <a:off x="1028700" y="424771"/>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Why are Neptune and Saturn </a:t>
            </a:r>
            <a:r>
              <a:rPr lang="en-US" sz="3600" b="1" i="0" u="none" strike="noStrike" cap="none" dirty="0">
                <a:solidFill>
                  <a:schemeClr val="dk1"/>
                </a:solidFill>
                <a:latin typeface="Calibri"/>
                <a:ea typeface="Calibri"/>
                <a:cs typeface="Calibri"/>
                <a:sym typeface="Calibri"/>
              </a:rPr>
              <a:t>NOT</a:t>
            </a:r>
            <a:r>
              <a:rPr lang="en-US" sz="3600" b="0" i="0" u="none" strike="noStrike" cap="none" dirty="0">
                <a:solidFill>
                  <a:schemeClr val="dk1"/>
                </a:solidFill>
                <a:latin typeface="Calibri"/>
                <a:ea typeface="Calibri"/>
                <a:cs typeface="Calibri"/>
                <a:sym typeface="Calibri"/>
              </a:rPr>
              <a:t> examples of a terrestrial planet?</a:t>
            </a:r>
            <a:endParaRPr lang="en-US" sz="1400" b="0" i="0" u="none" strike="noStrike" cap="none" dirty="0">
              <a:solidFill>
                <a:srgbClr val="000000"/>
              </a:solidFill>
              <a:latin typeface="Arial"/>
              <a:ea typeface="Arial"/>
              <a:cs typeface="Arial"/>
              <a:sym typeface="Arial"/>
            </a:endParaRPr>
          </a:p>
        </p:txBody>
      </p:sp>
      <p:pic>
        <p:nvPicPr>
          <p:cNvPr id="11" name="Picture 10" descr="A planet in space with stars&#10;&#10;Description automatically generated">
            <a:extLst>
              <a:ext uri="{FF2B5EF4-FFF2-40B4-BE49-F238E27FC236}">
                <a16:creationId xmlns:a16="http://schemas.microsoft.com/office/drawing/2014/main" id="{8AB74852-298B-52C5-DE17-C415E2FA027A}"/>
              </a:ext>
            </a:extLst>
          </p:cNvPr>
          <p:cNvPicPr>
            <a:picLocks noChangeAspect="1"/>
          </p:cNvPicPr>
          <p:nvPr/>
        </p:nvPicPr>
        <p:blipFill rotWithShape="1">
          <a:blip r:embed="rId5"/>
          <a:srcRect r="2182" b="-1"/>
          <a:stretch/>
        </p:blipFill>
        <p:spPr>
          <a:xfrm>
            <a:off x="370747" y="2200329"/>
            <a:ext cx="3944405" cy="3729992"/>
          </a:xfrm>
          <a:prstGeom prst="rect">
            <a:avLst/>
          </a:prstGeom>
        </p:spPr>
      </p:pic>
      <p:pic>
        <p:nvPicPr>
          <p:cNvPr id="12" name="Picture 11" descr="A planet with rings around it&#10;&#10;Description automatically generated">
            <a:extLst>
              <a:ext uri="{FF2B5EF4-FFF2-40B4-BE49-F238E27FC236}">
                <a16:creationId xmlns:a16="http://schemas.microsoft.com/office/drawing/2014/main" id="{A6395356-DD2B-0437-3CFA-9B191347B652}"/>
              </a:ext>
            </a:extLst>
          </p:cNvPr>
          <p:cNvPicPr>
            <a:picLocks noChangeAspect="1"/>
          </p:cNvPicPr>
          <p:nvPr/>
        </p:nvPicPr>
        <p:blipFill rotWithShape="1">
          <a:blip r:embed="rId6"/>
          <a:srcRect l="10299" r="23608"/>
          <a:stretch/>
        </p:blipFill>
        <p:spPr>
          <a:xfrm>
            <a:off x="4799487" y="2172565"/>
            <a:ext cx="4003125" cy="378552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15813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t and moon in space&#10;&#10;Description automatically generated">
            <a:extLst>
              <a:ext uri="{FF2B5EF4-FFF2-40B4-BE49-F238E27FC236}">
                <a16:creationId xmlns:a16="http://schemas.microsoft.com/office/drawing/2014/main" id="{A81958D4-5505-C4AB-C564-1B9252620C63}"/>
              </a:ext>
            </a:extLst>
          </p:cNvPr>
          <p:cNvPicPr>
            <a:picLocks noChangeAspect="1"/>
          </p:cNvPicPr>
          <p:nvPr/>
        </p:nvPicPr>
        <p:blipFill rotWithShape="1">
          <a:blip r:embed="rId3"/>
          <a:srcRect/>
          <a:stretch/>
        </p:blipFill>
        <p:spPr>
          <a:xfrm>
            <a:off x="-1" y="10"/>
            <a:ext cx="9144001" cy="3428990"/>
          </a:xfrm>
          <a:prstGeom prst="rect">
            <a:avLst/>
          </a:prstGeom>
        </p:spPr>
      </p:pic>
      <p:sp>
        <p:nvSpPr>
          <p:cNvPr id="2" name="TextBox 1">
            <a:extLst>
              <a:ext uri="{FF2B5EF4-FFF2-40B4-BE49-F238E27FC236}">
                <a16:creationId xmlns:a16="http://schemas.microsoft.com/office/drawing/2014/main" id="{B5979597-3DE8-A517-99F3-F390CB290F26}"/>
              </a:ext>
            </a:extLst>
          </p:cNvPr>
          <p:cNvSpPr txBox="1"/>
          <p:nvPr/>
        </p:nvSpPr>
        <p:spPr>
          <a:xfrm>
            <a:off x="96252" y="4104766"/>
            <a:ext cx="8951494" cy="2171405"/>
          </a:xfrm>
          <a:prstGeom prst="rect">
            <a:avLst/>
          </a:prstGeom>
        </p:spPr>
        <p:txBody>
          <a:bodyPr vert="horz" lIns="91440" tIns="45720" rIns="91440" bIns="45720" rtlCol="0" anchor="t">
            <a:noAutofit/>
          </a:bodyPr>
          <a:lstStyle/>
          <a:p>
            <a:pPr algn="ctr">
              <a:lnSpc>
                <a:spcPct val="90000"/>
              </a:lnSpc>
              <a:spcAft>
                <a:spcPts val="600"/>
              </a:spcAft>
            </a:pPr>
            <a:r>
              <a:rPr lang="en-US" sz="3800" b="1" u="sng" kern="1200" dirty="0">
                <a:solidFill>
                  <a:schemeClr val="tx1"/>
                </a:solidFill>
                <a:latin typeface="Calibri" panose="020F0502020204030204" pitchFamily="34" charset="0"/>
                <a:ea typeface="+mn-ea"/>
                <a:cs typeface="Calibri" panose="020F0502020204030204" pitchFamily="34" charset="0"/>
              </a:rPr>
              <a:t>Terrestrial Planet</a:t>
            </a:r>
            <a:r>
              <a:rPr lang="en-US" sz="3800" kern="1200" dirty="0">
                <a:solidFill>
                  <a:schemeClr val="tx1"/>
                </a:solidFill>
                <a:latin typeface="Calibri" panose="020F0502020204030204" pitchFamily="34" charset="0"/>
                <a:ea typeface="+mn-ea"/>
                <a:cs typeface="Calibri" panose="020F0502020204030204" pitchFamily="34" charset="0"/>
              </a:rPr>
              <a:t>: a </a:t>
            </a:r>
            <a:r>
              <a:rPr lang="en-US" sz="38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3800" kern="1200" dirty="0">
              <a:solidFill>
                <a:schemeClr val="tx1"/>
              </a:solidFill>
              <a:latin typeface="Calibri" panose="020F0502020204030204" pitchFamily="34" charset="0"/>
              <a:ea typeface="+mn-ea"/>
              <a:cs typeface="Calibri" panose="020F0502020204030204" pitchFamily="34" charset="0"/>
            </a:endParaRPr>
          </a:p>
        </p:txBody>
      </p:sp>
      <p:sp>
        <p:nvSpPr>
          <p:cNvPr id="3" name="Google Shape;435;gdbff74d4ed_1_10" descr="Rewind">
            <a:extLst>
              <a:ext uri="{FF2B5EF4-FFF2-40B4-BE49-F238E27FC236}">
                <a16:creationId xmlns:a16="http://schemas.microsoft.com/office/drawing/2014/main" id="{CBECE323-0E47-3BDE-9317-5F57B381D628}"/>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34673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4"/>
          <p:cNvSpPr/>
          <p:nvPr/>
        </p:nvSpPr>
        <p:spPr>
          <a:xfrm>
            <a:off x="169647" y="319226"/>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cxnSp>
        <p:nvCxnSpPr>
          <p:cNvPr id="511" name="Google Shape;511;p44"/>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2" name="Google Shape;512;p44"/>
          <p:cNvCxnSpPr>
            <a:stCxn id="513" idx="4"/>
            <a:endCxn id="510" idx="2"/>
          </p:cNvCxnSpPr>
          <p:nvPr/>
        </p:nvCxnSpPr>
        <p:spPr>
          <a:xfrm>
            <a:off x="4549192" y="4400219"/>
            <a:ext cx="22800" cy="1818400"/>
          </a:xfrm>
          <a:prstGeom prst="straightConnector1">
            <a:avLst/>
          </a:prstGeom>
          <a:noFill/>
          <a:ln w="25400" cap="flat" cmpd="sng">
            <a:solidFill>
              <a:srgbClr val="FF932B"/>
            </a:solidFill>
            <a:prstDash val="solid"/>
            <a:round/>
            <a:headEnd type="none" w="sm" len="sm"/>
            <a:tailEnd type="none" w="sm" len="sm"/>
          </a:ln>
        </p:spPr>
      </p:cxnSp>
      <p:cxnSp>
        <p:nvCxnSpPr>
          <p:cNvPr id="514" name="Google Shape;514;p44"/>
          <p:cNvCxnSpPr/>
          <p:nvPr/>
        </p:nvCxnSpPr>
        <p:spPr>
          <a:xfrm>
            <a:off x="169647" y="3255555"/>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p44"/>
          <p:cNvCxnSpPr/>
          <p:nvPr/>
        </p:nvCxnSpPr>
        <p:spPr>
          <a:xfrm>
            <a:off x="6359863" y="3216899"/>
            <a:ext cx="2614500" cy="0"/>
          </a:xfrm>
          <a:prstGeom prst="straightConnector1">
            <a:avLst/>
          </a:prstGeom>
          <a:noFill/>
          <a:ln w="25400" cap="flat" cmpd="sng">
            <a:solidFill>
              <a:srgbClr val="FF932B"/>
            </a:solidFill>
            <a:prstDash val="solid"/>
            <a:round/>
            <a:headEnd type="none" w="sm" len="sm"/>
            <a:tailEnd type="none" w="sm" len="sm"/>
          </a:ln>
        </p:spPr>
      </p:cxnSp>
      <p:sp>
        <p:nvSpPr>
          <p:cNvPr id="513" name="Google Shape;513;p44"/>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terrestrial planets impact my life?</a:t>
            </a:r>
          </a:p>
        </p:txBody>
      </p:sp>
      <p:sp>
        <p:nvSpPr>
          <p:cNvPr id="3" name="Google Shape;527;p45">
            <a:extLst>
              <a:ext uri="{FF2B5EF4-FFF2-40B4-BE49-F238E27FC236}">
                <a16:creationId xmlns:a16="http://schemas.microsoft.com/office/drawing/2014/main" id="{084F43C1-8158-9582-A34E-7EC94935A291}"/>
              </a:ext>
            </a:extLst>
          </p:cNvPr>
          <p:cNvSpPr txBox="1"/>
          <p:nvPr/>
        </p:nvSpPr>
        <p:spPr>
          <a:xfrm>
            <a:off x="2989972" y="3014310"/>
            <a:ext cx="3164000" cy="1067047"/>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Terrestrial Planet</a:t>
            </a:r>
            <a:endParaRPr sz="96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dbff74d4ed_1_1117" descr="Questions"/>
          <p:cNvSpPr/>
          <p:nvPr/>
        </p:nvSpPr>
        <p:spPr>
          <a:xfrm>
            <a:off x="2286000" y="12074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A planet earth with clouds and water&#10;&#10;Description automatically generated with medium confidence">
            <a:extLst>
              <a:ext uri="{FF2B5EF4-FFF2-40B4-BE49-F238E27FC236}">
                <a16:creationId xmlns:a16="http://schemas.microsoft.com/office/drawing/2014/main" id="{E140D74C-C405-7102-9050-CD17D17866DB}"/>
              </a:ext>
            </a:extLst>
          </p:cNvPr>
          <p:cNvPicPr>
            <a:picLocks noChangeAspect="1"/>
          </p:cNvPicPr>
          <p:nvPr/>
        </p:nvPicPr>
        <p:blipFill>
          <a:blip r:embed="rId3"/>
          <a:stretch>
            <a:fillRect/>
          </a:stretch>
        </p:blipFill>
        <p:spPr>
          <a:xfrm>
            <a:off x="0" y="-1"/>
            <a:ext cx="4659036" cy="4420111"/>
          </a:xfrm>
          <a:prstGeom prst="rect">
            <a:avLst/>
          </a:prstGeom>
        </p:spPr>
      </p:pic>
      <p:pic>
        <p:nvPicPr>
          <p:cNvPr id="31" name="Picture 30" descr="A bright sun with rays of light&#10;&#10;Description automatically generated">
            <a:extLst>
              <a:ext uri="{FF2B5EF4-FFF2-40B4-BE49-F238E27FC236}">
                <a16:creationId xmlns:a16="http://schemas.microsoft.com/office/drawing/2014/main" id="{A0F09617-0462-C77D-4B51-F81B92A67BB6}"/>
              </a:ext>
            </a:extLst>
          </p:cNvPr>
          <p:cNvPicPr>
            <a:picLocks noChangeAspect="1"/>
          </p:cNvPicPr>
          <p:nvPr/>
        </p:nvPicPr>
        <p:blipFill>
          <a:blip r:embed="rId4"/>
          <a:stretch>
            <a:fillRect/>
          </a:stretch>
        </p:blipFill>
        <p:spPr>
          <a:xfrm>
            <a:off x="4659036" y="0"/>
            <a:ext cx="4484964" cy="3538662"/>
          </a:xfrm>
          <a:prstGeom prst="rect">
            <a:avLst/>
          </a:prstGeom>
        </p:spPr>
      </p:pic>
      <p:pic>
        <p:nvPicPr>
          <p:cNvPr id="18" name="Picture 17" descr="A planet with rings around it&#10;&#10;Description automatically generated">
            <a:extLst>
              <a:ext uri="{FF2B5EF4-FFF2-40B4-BE49-F238E27FC236}">
                <a16:creationId xmlns:a16="http://schemas.microsoft.com/office/drawing/2014/main" id="{322B1508-AEAB-F039-B0D6-9DCB37DA2736}"/>
              </a:ext>
            </a:extLst>
          </p:cNvPr>
          <p:cNvPicPr>
            <a:picLocks noChangeAspect="1"/>
          </p:cNvPicPr>
          <p:nvPr/>
        </p:nvPicPr>
        <p:blipFill>
          <a:blip r:embed="rId5"/>
          <a:stretch>
            <a:fillRect/>
          </a:stretch>
        </p:blipFill>
        <p:spPr>
          <a:xfrm>
            <a:off x="-62780" y="3171763"/>
            <a:ext cx="4639775" cy="3686237"/>
          </a:xfrm>
          <a:prstGeom prst="rect">
            <a:avLst/>
          </a:prstGeom>
        </p:spPr>
      </p:pic>
      <p:pic>
        <p:nvPicPr>
          <p:cNvPr id="13" name="Picture 12" descr="A full moon in the sky&#10;&#10;Description automatically generated">
            <a:extLst>
              <a:ext uri="{FF2B5EF4-FFF2-40B4-BE49-F238E27FC236}">
                <a16:creationId xmlns:a16="http://schemas.microsoft.com/office/drawing/2014/main" id="{08FFC2BF-579B-1135-F40D-50E6A6E23FB1}"/>
              </a:ext>
            </a:extLst>
          </p:cNvPr>
          <p:cNvPicPr>
            <a:picLocks noChangeAspect="1"/>
          </p:cNvPicPr>
          <p:nvPr/>
        </p:nvPicPr>
        <p:blipFill>
          <a:blip r:embed="rId6"/>
          <a:stretch>
            <a:fillRect/>
          </a:stretch>
        </p:blipFill>
        <p:spPr>
          <a:xfrm>
            <a:off x="4571978" y="3538672"/>
            <a:ext cx="4572022" cy="3319318"/>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29;p3">
            <a:extLst>
              <a:ext uri="{FF2B5EF4-FFF2-40B4-BE49-F238E27FC236}">
                <a16:creationId xmlns:a16="http://schemas.microsoft.com/office/drawing/2014/main" id="{CF47E04E-8762-CDBA-A0E0-0FCF9AE35882}"/>
              </a:ext>
            </a:extLst>
          </p:cNvPr>
          <p:cNvSpPr txBox="1"/>
          <p:nvPr/>
        </p:nvSpPr>
        <p:spPr>
          <a:xfrm>
            <a:off x="3215143" y="2761554"/>
            <a:ext cx="2713713" cy="1345720"/>
          </a:xfrm>
          <a:prstGeom prst="rect">
            <a:avLst/>
          </a:prstGeom>
          <a:noFill/>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pPr>
            <a:r>
              <a:rPr lang="en-US" sz="2000" b="1" kern="1200" dirty="0">
                <a:solidFill>
                  <a:srgbClr val="080808"/>
                </a:solidFill>
                <a:latin typeface="Calibri" panose="020F0502020204030204" pitchFamily="34" charset="0"/>
                <a:ea typeface="+mj-ea"/>
                <a:cs typeface="Calibri" panose="020F0502020204030204" pitchFamily="34" charset="0"/>
                <a:sym typeface="Calibri"/>
              </a:rPr>
              <a:t>Directions</a:t>
            </a:r>
            <a:r>
              <a:rPr lang="en-US" sz="2000" kern="1200" dirty="0">
                <a:solidFill>
                  <a:srgbClr val="080808"/>
                </a:solidFill>
                <a:latin typeface="Calibri" panose="020F0502020204030204" pitchFamily="34" charset="0"/>
                <a:ea typeface="+mj-ea"/>
                <a:cs typeface="Calibri" panose="020F0502020204030204" pitchFamily="34" charset="0"/>
                <a:sym typeface="Calibri"/>
              </a:rPr>
              <a:t>: Click on the correct picture of a </a:t>
            </a:r>
            <a:r>
              <a:rPr lang="en-US" sz="2000" b="1" kern="1200" dirty="0">
                <a:solidFill>
                  <a:srgbClr val="080808"/>
                </a:solidFill>
                <a:latin typeface="Calibri" panose="020F0502020204030204" pitchFamily="34" charset="0"/>
                <a:ea typeface="+mj-ea"/>
                <a:cs typeface="Calibri" panose="020F0502020204030204" pitchFamily="34" charset="0"/>
                <a:sym typeface="Calibri"/>
              </a:rPr>
              <a:t>terrestrial planet</a:t>
            </a:r>
            <a:r>
              <a:rPr lang="en-US" sz="2000" kern="1200" dirty="0">
                <a:solidFill>
                  <a:srgbClr val="080808"/>
                </a:solidFill>
                <a:latin typeface="Calibri" panose="020F0502020204030204" pitchFamily="34" charset="0"/>
                <a:ea typeface="+mj-ea"/>
                <a:cs typeface="Calibri" panose="020F0502020204030204" pitchFamily="34" charset="0"/>
                <a:sym typeface="Calibri"/>
              </a:rPr>
              <a:t> from these 4 choices. </a:t>
            </a:r>
            <a:endParaRPr lang="en-US" sz="2000" kern="1200" dirty="0">
              <a:solidFill>
                <a:srgbClr val="080808"/>
              </a:solidFill>
              <a:latin typeface="Calibri" panose="020F0502020204030204" pitchFamily="34" charset="0"/>
              <a:ea typeface="+mj-ea"/>
              <a:cs typeface="Calibri" panose="020F0502020204030204" pitchFamily="34" charset="0"/>
            </a:endParaRPr>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562;g2bd5d6f3941_0_143">
            <a:extLst>
              <a:ext uri="{FF2B5EF4-FFF2-40B4-BE49-F238E27FC236}">
                <a16:creationId xmlns:a16="http://schemas.microsoft.com/office/drawing/2014/main" id="{5CA49BDD-98B7-2C2C-8267-0C7BD2B120C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2AC0024B-04E7-914B-6116-20E716C15EE1}"/>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 name="Google Shape;564;g2bd5d6f3941_0_143">
            <a:extLst>
              <a:ext uri="{FF2B5EF4-FFF2-40B4-BE49-F238E27FC236}">
                <a16:creationId xmlns:a16="http://schemas.microsoft.com/office/drawing/2014/main" id="{77279F94-A255-40A3-7F7C-552865B86765}"/>
              </a:ext>
            </a:extLst>
          </p:cNvPr>
          <p:cNvCxnSpPr>
            <a:stCxn id="11"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66;g2bd5d6f3941_0_143">
            <a:extLst>
              <a:ext uri="{FF2B5EF4-FFF2-40B4-BE49-F238E27FC236}">
                <a16:creationId xmlns:a16="http://schemas.microsoft.com/office/drawing/2014/main" id="{03F9E83A-EEA4-8701-FF86-A8842D2A702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0" name="Google Shape;567;g2bd5d6f3941_0_143">
            <a:extLst>
              <a:ext uri="{FF2B5EF4-FFF2-40B4-BE49-F238E27FC236}">
                <a16:creationId xmlns:a16="http://schemas.microsoft.com/office/drawing/2014/main" id="{BE315133-8C8C-3C59-5B29-A8B082B99C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1" name="Google Shape;565;g2bd5d6f3941_0_143">
            <a:extLst>
              <a:ext uri="{FF2B5EF4-FFF2-40B4-BE49-F238E27FC236}">
                <a16:creationId xmlns:a16="http://schemas.microsoft.com/office/drawing/2014/main" id="{390A9AFC-6A72-2B6E-DA5D-0ABA5F83CBF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34701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collage of planets and sun&#10;&#10;Description automatically generated">
            <a:extLst>
              <a:ext uri="{FF2B5EF4-FFF2-40B4-BE49-F238E27FC236}">
                <a16:creationId xmlns:a16="http://schemas.microsoft.com/office/drawing/2014/main" id="{43B0353D-D1E9-88D5-91B5-E5F3052AF449}"/>
              </a:ext>
            </a:extLst>
          </p:cNvPr>
          <p:cNvPicPr>
            <a:picLocks noChangeAspect="1"/>
          </p:cNvPicPr>
          <p:nvPr/>
        </p:nvPicPr>
        <p:blipFill>
          <a:blip r:embed="rId3"/>
          <a:stretch>
            <a:fillRect/>
          </a:stretch>
        </p:blipFill>
        <p:spPr>
          <a:xfrm>
            <a:off x="0" y="0"/>
            <a:ext cx="9141714" cy="6856286"/>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7CCB02B1-ABD5-DDB2-1921-F531400B1671}"/>
              </a:ext>
            </a:extLst>
          </p:cNvPr>
          <p:cNvSpPr/>
          <p:nvPr/>
        </p:nvSpPr>
        <p:spPr>
          <a:xfrm>
            <a:off x="0" y="0"/>
            <a:ext cx="4764505" cy="3589375"/>
          </a:xfrm>
          <a:prstGeom prst="rect">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8002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lanet earth with clouds and water&#10;&#10;Description automatically generated with medium confidence">
            <a:extLst>
              <a:ext uri="{FF2B5EF4-FFF2-40B4-BE49-F238E27FC236}">
                <a16:creationId xmlns:a16="http://schemas.microsoft.com/office/drawing/2014/main" id="{D9369170-5E16-2889-5C04-85EBBA172666}"/>
              </a:ext>
            </a:extLst>
          </p:cNvPr>
          <p:cNvPicPr>
            <a:picLocks noChangeAspect="1"/>
          </p:cNvPicPr>
          <p:nvPr/>
        </p:nvPicPr>
        <p:blipFill>
          <a:blip r:embed="rId3"/>
          <a:stretch>
            <a:fillRect/>
          </a:stretch>
        </p:blipFill>
        <p:spPr>
          <a:xfrm>
            <a:off x="5784701" y="1537860"/>
            <a:ext cx="2059140" cy="1953543"/>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89972" y="3014310"/>
            <a:ext cx="3164000" cy="1067047"/>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Terrestrial 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terrestrial planets impact my life?</a:t>
            </a:r>
          </a:p>
        </p:txBody>
      </p:sp>
    </p:spTree>
    <p:extLst>
      <p:ext uri="{BB962C8B-B14F-4D97-AF65-F5344CB8AC3E}">
        <p14:creationId xmlns:p14="http://schemas.microsoft.com/office/powerpoint/2010/main" val="5214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a:t>
            </a:r>
            <a:r>
              <a:rPr lang="en-US" sz="3000" dirty="0">
                <a:solidFill>
                  <a:schemeClr val="dk1"/>
                </a:solidFill>
                <a:latin typeface="Calibri"/>
                <a:ea typeface="Calibri"/>
                <a:cs typeface="Calibri"/>
                <a:sym typeface="Calibri"/>
              </a:rPr>
              <a:t> from the choices below. </a:t>
            </a:r>
            <a:endParaRPr dirty="0"/>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8" name="TextBox 17">
            <a:extLst>
              <a:ext uri="{FF2B5EF4-FFF2-40B4-BE49-F238E27FC236}">
                <a16:creationId xmlns:a16="http://schemas.microsoft.com/office/drawing/2014/main" id="{BE779CDE-E14A-3E06-5BE4-4CB6689E73E0}"/>
              </a:ext>
            </a:extLst>
          </p:cNvPr>
          <p:cNvSpPr txBox="1"/>
          <p:nvPr/>
        </p:nvSpPr>
        <p:spPr>
          <a:xfrm>
            <a:off x="1154056" y="3144863"/>
            <a:ext cx="7874063" cy="954107"/>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p:txBody>
      </p:sp>
    </p:spTree>
    <p:extLst>
      <p:ext uri="{BB962C8B-B14F-4D97-AF65-F5344CB8AC3E}">
        <p14:creationId xmlns:p14="http://schemas.microsoft.com/office/powerpoint/2010/main" val="2484373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definition</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moon</a:t>
            </a:r>
            <a:r>
              <a:rPr lang="en-US" sz="3000" dirty="0">
                <a:solidFill>
                  <a:schemeClr val="dk1"/>
                </a:solidFill>
                <a:latin typeface="Calibri"/>
                <a:ea typeface="Calibri"/>
                <a:cs typeface="Calibri"/>
                <a:sym typeface="Calibri"/>
              </a:rPr>
              <a:t> from the choices below. </a:t>
            </a:r>
            <a:endParaRPr dirty="0"/>
          </a:p>
        </p:txBody>
      </p:sp>
      <p:sp>
        <p:nvSpPr>
          <p:cNvPr id="8" name="TextBox 7">
            <a:extLst>
              <a:ext uri="{FF2B5EF4-FFF2-40B4-BE49-F238E27FC236}">
                <a16:creationId xmlns:a16="http://schemas.microsoft.com/office/drawing/2014/main" id="{8FD3C7F4-A8B3-5D6F-B4F3-54EC7D9CC055}"/>
              </a:ext>
            </a:extLst>
          </p:cNvPr>
          <p:cNvSpPr txBox="1"/>
          <p:nvPr/>
        </p:nvSpPr>
        <p:spPr>
          <a:xfrm>
            <a:off x="1154058" y="4579040"/>
            <a:ext cx="7874062" cy="480131"/>
          </a:xfrm>
          <a:prstGeom prst="rect">
            <a:avLst/>
          </a:prstGeom>
          <a:noFill/>
        </p:spPr>
        <p:txBody>
          <a:bodyPr wrap="square">
            <a:spAutoFit/>
          </a:bodyPr>
          <a:lstStyle/>
          <a:p>
            <a:pPr marL="0" marR="0" lvl="0" indent="0">
              <a:lnSpc>
                <a:spcPct val="90000"/>
              </a:lnSpc>
              <a:spcBef>
                <a:spcPct val="0"/>
              </a:spcBef>
              <a:spcAft>
                <a:spcPts val="600"/>
              </a:spcAft>
              <a:buClr>
                <a:srgbClr val="0C0C0C"/>
              </a:buClr>
              <a:buSzPts val="3000"/>
            </a:pPr>
            <a:r>
              <a:rPr lang="en-US" sz="2800" dirty="0">
                <a:solidFill>
                  <a:schemeClr val="tx1"/>
                </a:solidFill>
                <a:latin typeface="Calibri Light" panose="020F0302020204030204" pitchFamily="34" charset="0"/>
                <a:cs typeface="Calibri Light" panose="020F0302020204030204" pitchFamily="34" charset="0"/>
              </a:rPr>
              <a:t>A</a:t>
            </a:r>
            <a:r>
              <a:rPr lang="en-US" sz="2800" dirty="0">
                <a:solidFill>
                  <a:schemeClr val="tx1"/>
                </a:solidFill>
                <a:effectLst/>
                <a:latin typeface="Calibri Light" panose="020F0302020204030204" pitchFamily="34" charset="0"/>
                <a:cs typeface="Calibri Light" panose="020F0302020204030204" pitchFamily="34" charset="0"/>
              </a:rPr>
              <a:t> big ball of rock or gas that goes around a star</a:t>
            </a:r>
            <a:endParaRPr lang="en-US" sz="2800" u="none" strike="noStrike" kern="1200" cap="none" dirty="0">
              <a:solidFill>
                <a:schemeClr val="tx1"/>
              </a:solidFill>
              <a:latin typeface="Calibri Light" panose="020F0302020204030204" pitchFamily="34" charset="0"/>
              <a:ea typeface="+mj-ea"/>
              <a:cs typeface="Calibri Light" panose="020F0302020204030204" pitchFamily="34" charset="0"/>
              <a:sym typeface="Calibri"/>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8400" y="5608586"/>
            <a:ext cx="7874062" cy="542584"/>
          </a:xfrm>
          <a:prstGeom prst="rect">
            <a:avLst/>
          </a:prstGeom>
          <a:noFill/>
        </p:spPr>
        <p:txBody>
          <a:bodyPr wrap="square" rtlCol="0">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latin typeface="Calibri Light" panose="020F0302020204030204" pitchFamily="34" charset="0"/>
                <a:cs typeface="Calibri Light" panose="020F0302020204030204" pitchFamily="34" charset="0"/>
              </a:rPr>
              <a:t>An inner planet</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3" name="TextBox 12">
            <a:extLst>
              <a:ext uri="{FF2B5EF4-FFF2-40B4-BE49-F238E27FC236}">
                <a16:creationId xmlns:a16="http://schemas.microsoft.com/office/drawing/2014/main" id="{9998E6EE-BF66-6F42-2EAB-E929BADA9A20}"/>
              </a:ext>
            </a:extLst>
          </p:cNvPr>
          <p:cNvSpPr txBox="1"/>
          <p:nvPr/>
        </p:nvSpPr>
        <p:spPr>
          <a:xfrm>
            <a:off x="367684" y="4486708"/>
            <a:ext cx="518091" cy="646331"/>
          </a:xfrm>
          <a:prstGeom prst="rect">
            <a:avLst/>
          </a:prstGeom>
          <a:noFill/>
        </p:spPr>
        <p:txBody>
          <a:bodyPr wrap="none" rtlCol="0">
            <a:spAutoFit/>
          </a:bodyPr>
          <a:lstStyle/>
          <a:p>
            <a:r>
              <a:rPr lang="en-US" sz="3600" dirty="0"/>
              <a:t>C</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1" y="5601755"/>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A08717A9-5931-3EA5-06DF-BA8336F0F5CC}"/>
              </a:ext>
            </a:extLst>
          </p:cNvPr>
          <p:cNvSpPr txBox="1"/>
          <p:nvPr/>
        </p:nvSpPr>
        <p:spPr>
          <a:xfrm>
            <a:off x="1154057" y="2122210"/>
            <a:ext cx="7874063" cy="542584"/>
          </a:xfrm>
          <a:prstGeom prst="rect">
            <a:avLst/>
          </a:prstGeom>
          <a:noFill/>
        </p:spPr>
        <p:txBody>
          <a:bodyPr wrap="square">
            <a:spAutoFit/>
          </a:bodyPr>
          <a:lstStyle/>
          <a:p>
            <a:pPr marR="0" lvl="0" fontAlgn="base">
              <a:lnSpc>
                <a:spcPct val="110000"/>
              </a:lnSpc>
              <a:spcBef>
                <a:spcPts val="0"/>
              </a:spcBef>
              <a:spcAft>
                <a:spcPts val="58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a:t>
            </a:r>
            <a:r>
              <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he spinning of a celestial body around its own axis</a:t>
            </a:r>
          </a:p>
        </p:txBody>
      </p:sp>
      <p:sp>
        <p:nvSpPr>
          <p:cNvPr id="3" name="Google Shape;590;p48">
            <a:extLst>
              <a:ext uri="{FF2B5EF4-FFF2-40B4-BE49-F238E27FC236}">
                <a16:creationId xmlns:a16="http://schemas.microsoft.com/office/drawing/2014/main" id="{FCCA4E0B-B1F1-C7DE-3DC7-D2A8D117CC9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591;p48">
            <a:extLst>
              <a:ext uri="{FF2B5EF4-FFF2-40B4-BE49-F238E27FC236}">
                <a16:creationId xmlns:a16="http://schemas.microsoft.com/office/drawing/2014/main" id="{2F996D88-1868-9CD4-8D98-017722D9F3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592;p48">
            <a:extLst>
              <a:ext uri="{FF2B5EF4-FFF2-40B4-BE49-F238E27FC236}">
                <a16:creationId xmlns:a16="http://schemas.microsoft.com/office/drawing/2014/main" id="{57CFDB67-A695-E208-965B-F085A0646B36}"/>
              </a:ext>
            </a:extLst>
          </p:cNvPr>
          <p:cNvCxnSpPr>
            <a:stCxn id="17" idx="4"/>
            <a:endCxn id="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9" name="Google Shape;594;p48">
            <a:extLst>
              <a:ext uri="{FF2B5EF4-FFF2-40B4-BE49-F238E27FC236}">
                <a16:creationId xmlns:a16="http://schemas.microsoft.com/office/drawing/2014/main" id="{9DAC32E3-CE01-1855-C784-33DFB571A820}"/>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95;p48">
            <a:extLst>
              <a:ext uri="{FF2B5EF4-FFF2-40B4-BE49-F238E27FC236}">
                <a16:creationId xmlns:a16="http://schemas.microsoft.com/office/drawing/2014/main" id="{3E737764-FCB4-45FA-633B-EC82E1AA84A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93;p48">
            <a:extLst>
              <a:ext uri="{FF2B5EF4-FFF2-40B4-BE49-F238E27FC236}">
                <a16:creationId xmlns:a16="http://schemas.microsoft.com/office/drawing/2014/main" id="{EB6F4430-551D-33B9-BBA1-385FE5D55A6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B6543276-778B-5221-0286-BA40F783F2BB}"/>
              </a:ext>
            </a:extLst>
          </p:cNvPr>
          <p:cNvSpPr/>
          <p:nvPr/>
        </p:nvSpPr>
        <p:spPr>
          <a:xfrm>
            <a:off x="325969" y="3119462"/>
            <a:ext cx="8437523" cy="95410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BE779CDE-E14A-3E06-5BE4-4CB6689E73E0}"/>
              </a:ext>
            </a:extLst>
          </p:cNvPr>
          <p:cNvSpPr txBox="1"/>
          <p:nvPr/>
        </p:nvSpPr>
        <p:spPr>
          <a:xfrm>
            <a:off x="1154056" y="3144863"/>
            <a:ext cx="7874063" cy="954107"/>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8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p:txBody>
      </p:sp>
    </p:spTree>
    <p:extLst>
      <p:ext uri="{BB962C8B-B14F-4D97-AF65-F5344CB8AC3E}">
        <p14:creationId xmlns:p14="http://schemas.microsoft.com/office/powerpoint/2010/main" val="449995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lanet earth with clouds and water&#10;&#10;Description automatically generated with medium confidence">
            <a:extLst>
              <a:ext uri="{FF2B5EF4-FFF2-40B4-BE49-F238E27FC236}">
                <a16:creationId xmlns:a16="http://schemas.microsoft.com/office/drawing/2014/main" id="{D9369170-5E16-2889-5C04-85EBBA172666}"/>
              </a:ext>
            </a:extLst>
          </p:cNvPr>
          <p:cNvPicPr>
            <a:picLocks noChangeAspect="1"/>
          </p:cNvPicPr>
          <p:nvPr/>
        </p:nvPicPr>
        <p:blipFill>
          <a:blip r:embed="rId3"/>
          <a:stretch>
            <a:fillRect/>
          </a:stretch>
        </p:blipFill>
        <p:spPr>
          <a:xfrm>
            <a:off x="5784701" y="1537860"/>
            <a:ext cx="2059140" cy="1953543"/>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89972" y="3014310"/>
            <a:ext cx="3164000" cy="1067047"/>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Terrestrial 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terrestrial planets impact my life?</a:t>
            </a:r>
          </a:p>
        </p:txBody>
      </p:sp>
      <p:sp>
        <p:nvSpPr>
          <p:cNvPr id="4" name="TextBox 3">
            <a:extLst>
              <a:ext uri="{FF2B5EF4-FFF2-40B4-BE49-F238E27FC236}">
                <a16:creationId xmlns:a16="http://schemas.microsoft.com/office/drawing/2014/main" id="{6DE519C9-47EF-896F-96FF-77654C8E8A54}"/>
              </a:ext>
            </a:extLst>
          </p:cNvPr>
          <p:cNvSpPr txBox="1"/>
          <p:nvPr/>
        </p:nvSpPr>
        <p:spPr>
          <a:xfrm>
            <a:off x="669820" y="1933873"/>
            <a:ext cx="3775180" cy="1200329"/>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4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p:txBody>
      </p:sp>
    </p:spTree>
    <p:extLst>
      <p:ext uri="{BB962C8B-B14F-4D97-AF65-F5344CB8AC3E}">
        <p14:creationId xmlns:p14="http://schemas.microsoft.com/office/powerpoint/2010/main" val="2965175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terrestrial planet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Neptune</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Saturn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Mars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666952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9;p3">
            <a:extLst>
              <a:ext uri="{FF2B5EF4-FFF2-40B4-BE49-F238E27FC236}">
                <a16:creationId xmlns:a16="http://schemas.microsoft.com/office/drawing/2014/main" id="{CF47E04E-8762-CDBA-A0E0-0FCF9AE35882}"/>
              </a:ext>
            </a:extLst>
          </p:cNvPr>
          <p:cNvSpPr txBox="1"/>
          <p:nvPr/>
        </p:nvSpPr>
        <p:spPr>
          <a:xfrm>
            <a:off x="626731" y="271068"/>
            <a:ext cx="82095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a:t>
            </a:r>
            <a:r>
              <a:rPr lang="en-US" sz="3000" i="1" dirty="0">
                <a:solidFill>
                  <a:schemeClr val="dk1"/>
                </a:solidFill>
                <a:latin typeface="Calibri"/>
                <a:ea typeface="Calibri"/>
                <a:cs typeface="Calibri"/>
                <a:sym typeface="Calibri"/>
              </a:rPr>
              <a:t>example</a:t>
            </a:r>
            <a:r>
              <a:rPr lang="en-US" sz="3000" dirty="0">
                <a:solidFill>
                  <a:schemeClr val="dk1"/>
                </a:solidFill>
                <a:latin typeface="Calibri"/>
                <a:ea typeface="Calibri"/>
                <a:cs typeface="Calibri"/>
                <a:sym typeface="Calibri"/>
              </a:rPr>
              <a:t> of a</a:t>
            </a:r>
            <a:r>
              <a:rPr lang="en-US" sz="3000" b="1" dirty="0">
                <a:solidFill>
                  <a:schemeClr val="dk1"/>
                </a:solidFill>
                <a:latin typeface="Calibri"/>
                <a:ea typeface="Calibri"/>
                <a:cs typeface="Calibri"/>
                <a:sym typeface="Calibri"/>
              </a:rPr>
              <a:t> terrestrial planet </a:t>
            </a:r>
            <a:r>
              <a:rPr lang="en-US" sz="3000" dirty="0">
                <a:solidFill>
                  <a:schemeClr val="dk1"/>
                </a:solidFill>
                <a:latin typeface="Calibri"/>
                <a:ea typeface="Calibri"/>
                <a:cs typeface="Calibri"/>
                <a:sym typeface="Calibri"/>
              </a:rPr>
              <a:t>from the choices below. </a:t>
            </a:r>
            <a:endParaRPr dirty="0"/>
          </a:p>
        </p:txBody>
      </p:sp>
      <p:sp>
        <p:nvSpPr>
          <p:cNvPr id="7" name="TextBox 6">
            <a:extLst>
              <a:ext uri="{FF2B5EF4-FFF2-40B4-BE49-F238E27FC236}">
                <a16:creationId xmlns:a16="http://schemas.microsoft.com/office/drawing/2014/main" id="{1E4AE057-67BC-60D2-11D3-EAFC8A3FAED9}"/>
              </a:ext>
            </a:extLst>
          </p:cNvPr>
          <p:cNvSpPr txBox="1"/>
          <p:nvPr/>
        </p:nvSpPr>
        <p:spPr>
          <a:xfrm>
            <a:off x="1147749" y="3300840"/>
            <a:ext cx="7874063" cy="523220"/>
          </a:xfrm>
          <a:prstGeom prst="rect">
            <a:avLst/>
          </a:prstGeom>
          <a:noFill/>
        </p:spPr>
        <p:txBody>
          <a:bodyPr wrap="square">
            <a:spAutoFit/>
          </a:bodyPr>
          <a:lstStyle/>
          <a:p>
            <a:r>
              <a:rPr lang="en-US" sz="2800" dirty="0">
                <a:solidFill>
                  <a:schemeClr val="tx1"/>
                </a:solidFill>
                <a:latin typeface="Calibri Light" panose="020F0302020204030204" pitchFamily="34" charset="0"/>
                <a:cs typeface="Calibri Light" panose="020F0302020204030204" pitchFamily="34" charset="0"/>
              </a:rPr>
              <a:t>Neptune</a:t>
            </a:r>
          </a:p>
        </p:txBody>
      </p:sp>
      <p:sp>
        <p:nvSpPr>
          <p:cNvPr id="9" name="TextBox 8">
            <a:extLst>
              <a:ext uri="{FF2B5EF4-FFF2-40B4-BE49-F238E27FC236}">
                <a16:creationId xmlns:a16="http://schemas.microsoft.com/office/drawing/2014/main" id="{03D728CE-6704-E827-06F2-5AB05A4F88BC}"/>
              </a:ext>
            </a:extLst>
          </p:cNvPr>
          <p:cNvSpPr txBox="1"/>
          <p:nvPr/>
        </p:nvSpPr>
        <p:spPr>
          <a:xfrm>
            <a:off x="1134800" y="2104551"/>
            <a:ext cx="7977116" cy="523220"/>
          </a:xfrm>
          <a:prstGeom prst="rect">
            <a:avLst/>
          </a:prstGeom>
          <a:noFill/>
        </p:spPr>
        <p:txBody>
          <a:bodyPr wrap="square" rtlCol="0">
            <a:spAutoFit/>
          </a:bodyPr>
          <a:lstStyle/>
          <a:p>
            <a:r>
              <a:rPr lang="en-US" sz="2800" dirty="0">
                <a:solidFill>
                  <a:schemeClr val="tx1"/>
                </a:solidFill>
                <a:effectLst/>
                <a:latin typeface="Calibri Light" panose="020F0302020204030204" pitchFamily="34" charset="0"/>
                <a:cs typeface="Calibri Light" panose="020F0302020204030204" pitchFamily="34" charset="0"/>
              </a:rPr>
              <a:t>Saturn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47750" y="5423707"/>
            <a:ext cx="7874062" cy="523220"/>
          </a:xfrm>
          <a:prstGeom prst="rect">
            <a:avLst/>
          </a:prstGeom>
          <a:noFill/>
        </p:spPr>
        <p:txBody>
          <a:bodyPr wrap="square" rtlCol="0">
            <a:spAutoFit/>
          </a:bodyPr>
          <a:lstStyle/>
          <a:p>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The Sun</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20429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239285"/>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393330" y="5362152"/>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47750" y="4374019"/>
            <a:ext cx="7874062"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Mars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FBE1491-E014-2B5C-016D-27E6BB9C9DFB}"/>
              </a:ext>
            </a:extLst>
          </p:cNvPr>
          <p:cNvSpPr txBox="1"/>
          <p:nvPr/>
        </p:nvSpPr>
        <p:spPr>
          <a:xfrm>
            <a:off x="367685" y="4317565"/>
            <a:ext cx="518091" cy="646331"/>
          </a:xfrm>
          <a:prstGeom prst="rect">
            <a:avLst/>
          </a:prstGeom>
          <a:noFill/>
        </p:spPr>
        <p:txBody>
          <a:bodyPr wrap="none" rtlCol="0">
            <a:spAutoFit/>
          </a:bodyPr>
          <a:lstStyle/>
          <a:p>
            <a:r>
              <a:rPr lang="en-US" sz="3600" dirty="0"/>
              <a:t>C</a:t>
            </a:r>
          </a:p>
        </p:txBody>
      </p:sp>
      <p:sp>
        <p:nvSpPr>
          <p:cNvPr id="5" name="Google Shape;562;g2bd5d6f3941_0_143">
            <a:extLst>
              <a:ext uri="{FF2B5EF4-FFF2-40B4-BE49-F238E27FC236}">
                <a16:creationId xmlns:a16="http://schemas.microsoft.com/office/drawing/2014/main" id="{5F5D0CF6-3301-E7FB-90B5-0D8E5DBA5444}"/>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 name="Google Shape;563;g2bd5d6f3941_0_143">
            <a:extLst>
              <a:ext uri="{FF2B5EF4-FFF2-40B4-BE49-F238E27FC236}">
                <a16:creationId xmlns:a16="http://schemas.microsoft.com/office/drawing/2014/main" id="{D84F486E-AA56-7290-13B6-D78ED478A859}"/>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564;g2bd5d6f3941_0_143">
            <a:extLst>
              <a:ext uri="{FF2B5EF4-FFF2-40B4-BE49-F238E27FC236}">
                <a16:creationId xmlns:a16="http://schemas.microsoft.com/office/drawing/2014/main" id="{622C111C-8917-9608-F91C-69A74F4F739C}"/>
              </a:ext>
            </a:extLst>
          </p:cNvPr>
          <p:cNvCxnSpPr>
            <a:stCxn id="17" idx="4"/>
            <a:endCxn id="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566;g2bd5d6f3941_0_143">
            <a:extLst>
              <a:ext uri="{FF2B5EF4-FFF2-40B4-BE49-F238E27FC236}">
                <a16:creationId xmlns:a16="http://schemas.microsoft.com/office/drawing/2014/main" id="{8B84EF3D-3811-C20F-398A-6341EE1B1E9F}"/>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567;g2bd5d6f3941_0_143">
            <a:extLst>
              <a:ext uri="{FF2B5EF4-FFF2-40B4-BE49-F238E27FC236}">
                <a16:creationId xmlns:a16="http://schemas.microsoft.com/office/drawing/2014/main" id="{1B71B27E-8484-2568-9863-A0095D8E81A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565;g2bd5d6f3941_0_143">
            <a:extLst>
              <a:ext uri="{FF2B5EF4-FFF2-40B4-BE49-F238E27FC236}">
                <a16:creationId xmlns:a16="http://schemas.microsoft.com/office/drawing/2014/main" id="{95972E2C-5CB7-138A-1E2B-9E0C4D7D9B1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6C51BF54-D1AF-B80F-3919-FA7C207FB8CF}"/>
              </a:ext>
            </a:extLst>
          </p:cNvPr>
          <p:cNvSpPr/>
          <p:nvPr/>
        </p:nvSpPr>
        <p:spPr>
          <a:xfrm>
            <a:off x="189137" y="4185015"/>
            <a:ext cx="8442901" cy="91143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23291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lanet earth with clouds and water&#10;&#10;Description automatically generated with medium confidence">
            <a:extLst>
              <a:ext uri="{FF2B5EF4-FFF2-40B4-BE49-F238E27FC236}">
                <a16:creationId xmlns:a16="http://schemas.microsoft.com/office/drawing/2014/main" id="{D9369170-5E16-2889-5C04-85EBBA172666}"/>
              </a:ext>
            </a:extLst>
          </p:cNvPr>
          <p:cNvPicPr>
            <a:picLocks noChangeAspect="1"/>
          </p:cNvPicPr>
          <p:nvPr/>
        </p:nvPicPr>
        <p:blipFill>
          <a:blip r:embed="rId3"/>
          <a:stretch>
            <a:fillRect/>
          </a:stretch>
        </p:blipFill>
        <p:spPr>
          <a:xfrm>
            <a:off x="5784701" y="1537860"/>
            <a:ext cx="2059140" cy="1953543"/>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89972" y="3014310"/>
            <a:ext cx="3164000" cy="1067047"/>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Terrestrial 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146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terrestrial planets impact my life?</a:t>
            </a:r>
          </a:p>
        </p:txBody>
      </p:sp>
      <p:sp>
        <p:nvSpPr>
          <p:cNvPr id="4" name="TextBox 3">
            <a:extLst>
              <a:ext uri="{FF2B5EF4-FFF2-40B4-BE49-F238E27FC236}">
                <a16:creationId xmlns:a16="http://schemas.microsoft.com/office/drawing/2014/main" id="{6DE519C9-47EF-896F-96FF-77654C8E8A54}"/>
              </a:ext>
            </a:extLst>
          </p:cNvPr>
          <p:cNvSpPr txBox="1"/>
          <p:nvPr/>
        </p:nvSpPr>
        <p:spPr>
          <a:xfrm>
            <a:off x="669820" y="1933873"/>
            <a:ext cx="3775180" cy="1200329"/>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4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p:txBody>
      </p:sp>
      <p:sp>
        <p:nvSpPr>
          <p:cNvPr id="5" name="TextBox 4">
            <a:extLst>
              <a:ext uri="{FF2B5EF4-FFF2-40B4-BE49-F238E27FC236}">
                <a16:creationId xmlns:a16="http://schemas.microsoft.com/office/drawing/2014/main" id="{6F050C85-CD4C-ED4B-2944-46BEFC8F8AD2}"/>
              </a:ext>
            </a:extLst>
          </p:cNvPr>
          <p:cNvSpPr txBox="1"/>
          <p:nvPr/>
        </p:nvSpPr>
        <p:spPr>
          <a:xfrm>
            <a:off x="1147750" y="4374019"/>
            <a:ext cx="2442850"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Mars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Tree>
    <p:extLst>
      <p:ext uri="{BB962C8B-B14F-4D97-AF65-F5344CB8AC3E}">
        <p14:creationId xmlns:p14="http://schemas.microsoft.com/office/powerpoint/2010/main" val="2721454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66883" y="2639735"/>
            <a:ext cx="7874063" cy="1569660"/>
          </a:xfrm>
          <a:prstGeom prst="rect">
            <a:avLst/>
          </a:prstGeom>
          <a:noFill/>
        </p:spPr>
        <p:txBody>
          <a:bodyPr wrap="square">
            <a:spAutoFit/>
          </a:bodyPr>
          <a:lstStyle/>
          <a:p>
            <a:r>
              <a:rPr lang="en-US" sz="2400" dirty="0">
                <a:solidFill>
                  <a:srgbClr val="0D0D0D"/>
                </a:solidFill>
                <a:latin typeface="Calibri Light" panose="020F0302020204030204" pitchFamily="34" charset="0"/>
                <a:cs typeface="Calibri Light" panose="020F0302020204030204" pitchFamily="34" charset="0"/>
              </a:rPr>
              <a:t>T</a:t>
            </a:r>
            <a:r>
              <a:rPr lang="en-US" sz="2400" dirty="0">
                <a:solidFill>
                  <a:srgbClr val="0D0D0D"/>
                </a:solidFill>
                <a:effectLst/>
                <a:latin typeface="Calibri Light" panose="020F0302020204030204" pitchFamily="34" charset="0"/>
                <a:cs typeface="Calibri Light" panose="020F0302020204030204" pitchFamily="34" charset="0"/>
              </a:rPr>
              <a:t>errestrial planets like Mars may offer opportunities for human exploration and colonization in the future. Additionally, Earth is a terrestrial planet and provides us a place where we can live, breathe, and explore. </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5731492"/>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Terrestrial planets influence ocean tides through their gravitational pull. </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4" y="1675078"/>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Terrestrial planets are </a:t>
            </a:r>
            <a:r>
              <a:rPr lang="en-US" sz="2400" dirty="0">
                <a:solidFill>
                  <a:schemeClr val="tx1"/>
                </a:solidFill>
                <a:latin typeface="Calibri Light" panose="020F0302020204030204" pitchFamily="34" charset="0"/>
                <a:cs typeface="Calibri Light" panose="020F0302020204030204" pitchFamily="34" charset="0"/>
              </a:rPr>
              <a:t>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17508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10139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437127" y="5823824"/>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370279"/>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Terrestrial planets, like the moon, influence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29" y="4460774"/>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117995"/>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 planets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423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 descr="Rewind"/>
          <p:cNvSpPr/>
          <p:nvPr/>
        </p:nvSpPr>
        <p:spPr>
          <a:xfrm>
            <a:off x="1828800" y="11019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4AE057-67BC-60D2-11D3-EAFC8A3FAED9}"/>
              </a:ext>
            </a:extLst>
          </p:cNvPr>
          <p:cNvSpPr txBox="1"/>
          <p:nvPr/>
        </p:nvSpPr>
        <p:spPr>
          <a:xfrm>
            <a:off x="1166883" y="2639735"/>
            <a:ext cx="7874063" cy="1569660"/>
          </a:xfrm>
          <a:prstGeom prst="rect">
            <a:avLst/>
          </a:prstGeom>
          <a:noFill/>
        </p:spPr>
        <p:txBody>
          <a:bodyPr wrap="square">
            <a:spAutoFit/>
          </a:bodyPr>
          <a:lstStyle/>
          <a:p>
            <a:r>
              <a:rPr lang="en-US" sz="2400" dirty="0">
                <a:solidFill>
                  <a:srgbClr val="0D0D0D"/>
                </a:solidFill>
                <a:latin typeface="Calibri Light" panose="020F0302020204030204" pitchFamily="34" charset="0"/>
                <a:cs typeface="Calibri Light" panose="020F0302020204030204" pitchFamily="34" charset="0"/>
              </a:rPr>
              <a:t>T</a:t>
            </a:r>
            <a:r>
              <a:rPr lang="en-US" sz="2400" dirty="0">
                <a:solidFill>
                  <a:srgbClr val="0D0D0D"/>
                </a:solidFill>
                <a:effectLst/>
                <a:latin typeface="Calibri Light" panose="020F0302020204030204" pitchFamily="34" charset="0"/>
                <a:cs typeface="Calibri Light" panose="020F0302020204030204" pitchFamily="34" charset="0"/>
              </a:rPr>
              <a:t>errestrial planets like Mars may offer opportunities for human exploration and colonization in the future. Additionally, Earth is a terrestrial planet and provides us a place where we can live, breathe, and explore. </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03D728CE-6704-E827-06F2-5AB05A4F88BC}"/>
              </a:ext>
            </a:extLst>
          </p:cNvPr>
          <p:cNvSpPr txBox="1"/>
          <p:nvPr/>
        </p:nvSpPr>
        <p:spPr>
          <a:xfrm>
            <a:off x="1166884" y="5731492"/>
            <a:ext cx="7977116"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Terrestrial planets influence ocean tides through their gravitational pull. </a:t>
            </a:r>
            <a:endParaRPr lang="en-US" sz="2400"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8A017A1D-156B-3F3C-F694-C8EE8572AD31}"/>
              </a:ext>
            </a:extLst>
          </p:cNvPr>
          <p:cNvSpPr txBox="1"/>
          <p:nvPr/>
        </p:nvSpPr>
        <p:spPr>
          <a:xfrm>
            <a:off x="1166884" y="1675078"/>
            <a:ext cx="7874062" cy="830997"/>
          </a:xfrm>
          <a:prstGeom prst="rect">
            <a:avLst/>
          </a:prstGeom>
          <a:noFill/>
        </p:spPr>
        <p:txBody>
          <a:bodyPr wrap="square" rtlCol="0">
            <a:spAutoFit/>
          </a:bodyPr>
          <a:lstStyle/>
          <a:p>
            <a:r>
              <a:rPr lang="en-US" sz="24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Terrestrial planets are </a:t>
            </a:r>
            <a:r>
              <a:rPr lang="en-US" sz="2400" dirty="0">
                <a:solidFill>
                  <a:schemeClr val="tx1"/>
                </a:solidFill>
                <a:latin typeface="Calibri Light" panose="020F0302020204030204" pitchFamily="34" charset="0"/>
                <a:cs typeface="Calibri Light" panose="020F0302020204030204" pitchFamily="34" charset="0"/>
              </a:rPr>
              <a:t>the energy that my cells produce to help me pedal a bike</a:t>
            </a:r>
            <a:endParaRPr lang="en-US" sz="24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04FF1DE-8529-5EFA-DAAB-8080F7FB572E}"/>
              </a:ext>
            </a:extLst>
          </p:cNvPr>
          <p:cNvSpPr txBox="1"/>
          <p:nvPr/>
        </p:nvSpPr>
        <p:spPr>
          <a:xfrm>
            <a:off x="380509" y="1750896"/>
            <a:ext cx="492443" cy="646331"/>
          </a:xfrm>
          <a:prstGeom prst="rect">
            <a:avLst/>
          </a:prstGeom>
          <a:noFill/>
        </p:spPr>
        <p:txBody>
          <a:bodyPr wrap="none" rtlCol="0">
            <a:spAutoFit/>
          </a:bodyPr>
          <a:lstStyle/>
          <a:p>
            <a:r>
              <a:rPr lang="en-US" sz="3600" dirty="0"/>
              <a:t>A</a:t>
            </a:r>
          </a:p>
        </p:txBody>
      </p:sp>
      <p:sp>
        <p:nvSpPr>
          <p:cNvPr id="12" name="TextBox 11">
            <a:extLst>
              <a:ext uri="{FF2B5EF4-FFF2-40B4-BE49-F238E27FC236}">
                <a16:creationId xmlns:a16="http://schemas.microsoft.com/office/drawing/2014/main" id="{A7459FB1-45C9-C5FB-77C3-1B8361F5AFDF}"/>
              </a:ext>
            </a:extLst>
          </p:cNvPr>
          <p:cNvSpPr txBox="1"/>
          <p:nvPr/>
        </p:nvSpPr>
        <p:spPr>
          <a:xfrm>
            <a:off x="380508" y="3101399"/>
            <a:ext cx="492443" cy="646331"/>
          </a:xfrm>
          <a:prstGeom prst="rect">
            <a:avLst/>
          </a:prstGeom>
          <a:noFill/>
        </p:spPr>
        <p:txBody>
          <a:bodyPr wrap="none" rtlCol="0">
            <a:spAutoFit/>
          </a:bodyPr>
          <a:lstStyle/>
          <a:p>
            <a:r>
              <a:rPr lang="en-US" sz="3600" dirty="0"/>
              <a:t>B</a:t>
            </a:r>
          </a:p>
        </p:txBody>
      </p:sp>
      <p:sp>
        <p:nvSpPr>
          <p:cNvPr id="14" name="TextBox 13">
            <a:extLst>
              <a:ext uri="{FF2B5EF4-FFF2-40B4-BE49-F238E27FC236}">
                <a16:creationId xmlns:a16="http://schemas.microsoft.com/office/drawing/2014/main" id="{C526327D-32B7-BFE5-C756-EF3BAD5BC416}"/>
              </a:ext>
            </a:extLst>
          </p:cNvPr>
          <p:cNvSpPr txBox="1"/>
          <p:nvPr/>
        </p:nvSpPr>
        <p:spPr>
          <a:xfrm>
            <a:off x="437127" y="5823824"/>
            <a:ext cx="518091" cy="646331"/>
          </a:xfrm>
          <a:prstGeom prst="rect">
            <a:avLst/>
          </a:prstGeom>
          <a:noFill/>
        </p:spPr>
        <p:txBody>
          <a:bodyPr wrap="none" rtlCol="0">
            <a:spAutoFit/>
          </a:bodyPr>
          <a:lstStyle/>
          <a:p>
            <a:r>
              <a:rPr lang="en-US" sz="3600" dirty="0"/>
              <a:t>D</a:t>
            </a:r>
          </a:p>
        </p:txBody>
      </p:sp>
      <p:sp>
        <p:nvSpPr>
          <p:cNvPr id="2" name="TextBox 1">
            <a:extLst>
              <a:ext uri="{FF2B5EF4-FFF2-40B4-BE49-F238E27FC236}">
                <a16:creationId xmlns:a16="http://schemas.microsoft.com/office/drawing/2014/main" id="{F83E070E-6069-2F92-37B3-5AA94415AAB0}"/>
              </a:ext>
            </a:extLst>
          </p:cNvPr>
          <p:cNvSpPr txBox="1"/>
          <p:nvPr/>
        </p:nvSpPr>
        <p:spPr>
          <a:xfrm>
            <a:off x="1179705" y="4370279"/>
            <a:ext cx="7874062" cy="1200329"/>
          </a:xfrm>
          <a:prstGeom prst="rect">
            <a:avLst/>
          </a:prstGeom>
          <a:noFill/>
        </p:spPr>
        <p:txBody>
          <a:bodyPr wrap="square">
            <a:spAutoFit/>
          </a:bodyPr>
          <a:lstStyle/>
          <a:p>
            <a:pPr algn="l"/>
            <a:r>
              <a:rPr lang="en-US" sz="2400" dirty="0">
                <a:solidFill>
                  <a:srgbClr val="000000"/>
                </a:solidFill>
                <a:effectLst/>
                <a:latin typeface="Calibri Light" panose="020F0302020204030204" pitchFamily="34" charset="0"/>
                <a:cs typeface="Calibri Light" panose="020F0302020204030204" pitchFamily="34" charset="0"/>
              </a:rPr>
              <a:t>Terrestrial planets, like the moon, influence our daily lives by causing day and night. The moon creates the cycle of sunrise and sunset, affecting our activities and sleep patterns.</a:t>
            </a:r>
          </a:p>
        </p:txBody>
      </p:sp>
      <p:sp>
        <p:nvSpPr>
          <p:cNvPr id="3" name="TextBox 2">
            <a:extLst>
              <a:ext uri="{FF2B5EF4-FFF2-40B4-BE49-F238E27FC236}">
                <a16:creationId xmlns:a16="http://schemas.microsoft.com/office/drawing/2014/main" id="{7FBE1491-E014-2B5C-016D-27E6BB9C9DFB}"/>
              </a:ext>
            </a:extLst>
          </p:cNvPr>
          <p:cNvSpPr txBox="1"/>
          <p:nvPr/>
        </p:nvSpPr>
        <p:spPr>
          <a:xfrm>
            <a:off x="393329" y="4460774"/>
            <a:ext cx="518091" cy="646331"/>
          </a:xfrm>
          <a:prstGeom prst="rect">
            <a:avLst/>
          </a:prstGeom>
          <a:noFill/>
        </p:spPr>
        <p:txBody>
          <a:bodyPr wrap="none" rtlCol="0">
            <a:spAutoFit/>
          </a:bodyPr>
          <a:lstStyle/>
          <a:p>
            <a:r>
              <a:rPr lang="en-US" sz="3600" dirty="0"/>
              <a:t>C</a:t>
            </a:r>
          </a:p>
        </p:txBody>
      </p:sp>
      <p:sp>
        <p:nvSpPr>
          <p:cNvPr id="6" name="Google Shape;129;p3">
            <a:extLst>
              <a:ext uri="{FF2B5EF4-FFF2-40B4-BE49-F238E27FC236}">
                <a16:creationId xmlns:a16="http://schemas.microsoft.com/office/drawing/2014/main" id="{F170A749-F1D3-51BE-6470-D6BF51A7DFF9}"/>
              </a:ext>
            </a:extLst>
          </p:cNvPr>
          <p:cNvSpPr txBox="1"/>
          <p:nvPr/>
        </p:nvSpPr>
        <p:spPr>
          <a:xfrm>
            <a:off x="844267" y="117995"/>
            <a:ext cx="8209500" cy="15388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Directions: </a:t>
            </a:r>
            <a:r>
              <a:rPr lang="en-US" sz="3000" dirty="0">
                <a:solidFill>
                  <a:schemeClr val="dk1"/>
                </a:solidFill>
                <a:latin typeface="Calibri"/>
                <a:ea typeface="Calibri"/>
                <a:cs typeface="Calibri"/>
                <a:sym typeface="Calibri"/>
              </a:rPr>
              <a:t>Click on the correct response for </a:t>
            </a:r>
            <a:r>
              <a:rPr lang="en-US" sz="3000" i="1" dirty="0">
                <a:solidFill>
                  <a:schemeClr val="dk1"/>
                </a:solidFill>
                <a:latin typeface="Calibri"/>
                <a:ea typeface="Calibri"/>
                <a:cs typeface="Calibri"/>
                <a:sym typeface="Calibri"/>
              </a:rPr>
              <a:t>“</a:t>
            </a:r>
            <a:r>
              <a:rPr lang="en-US" sz="3200" i="1" dirty="0">
                <a:latin typeface="Calibri Light" panose="020F0302020204030204" pitchFamily="34" charset="0"/>
                <a:cs typeface="Calibri Light" panose="020F0302020204030204" pitchFamily="34" charset="0"/>
              </a:rPr>
              <a:t>How do planets impact my life?” </a:t>
            </a:r>
            <a:r>
              <a:rPr lang="en-US" sz="3000" dirty="0">
                <a:solidFill>
                  <a:schemeClr val="dk1"/>
                </a:solidFill>
                <a:latin typeface="Calibri"/>
                <a:ea typeface="Calibri"/>
                <a:cs typeface="Calibri"/>
                <a:sym typeface="Calibri"/>
              </a:rPr>
              <a:t>from the choices below. </a:t>
            </a:r>
            <a:endParaRPr dirty="0"/>
          </a:p>
        </p:txBody>
      </p:sp>
      <p:sp>
        <p:nvSpPr>
          <p:cNvPr id="4" name="Google Shape;611;p49">
            <a:extLst>
              <a:ext uri="{FF2B5EF4-FFF2-40B4-BE49-F238E27FC236}">
                <a16:creationId xmlns:a16="http://schemas.microsoft.com/office/drawing/2014/main" id="{A8276289-95E4-2487-1097-6FF8EC7E3512}"/>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612;p49">
            <a:extLst>
              <a:ext uri="{FF2B5EF4-FFF2-40B4-BE49-F238E27FC236}">
                <a16:creationId xmlns:a16="http://schemas.microsoft.com/office/drawing/2014/main" id="{4466048B-D4CB-847B-0881-7A319C925DB2}"/>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 name="Google Shape;613;p49">
            <a:extLst>
              <a:ext uri="{FF2B5EF4-FFF2-40B4-BE49-F238E27FC236}">
                <a16:creationId xmlns:a16="http://schemas.microsoft.com/office/drawing/2014/main" id="{C00C54C9-AD7B-7C82-07CB-76D33C1E73FE}"/>
              </a:ext>
            </a:extLst>
          </p:cNvPr>
          <p:cNvCxnSpPr>
            <a:stCxn id="17"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13" name="Google Shape;615;p49">
            <a:extLst>
              <a:ext uri="{FF2B5EF4-FFF2-40B4-BE49-F238E27FC236}">
                <a16:creationId xmlns:a16="http://schemas.microsoft.com/office/drawing/2014/main" id="{4779068B-4987-09D2-6401-921C11C3B79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16" name="Google Shape;616;p49">
            <a:extLst>
              <a:ext uri="{FF2B5EF4-FFF2-40B4-BE49-F238E27FC236}">
                <a16:creationId xmlns:a16="http://schemas.microsoft.com/office/drawing/2014/main" id="{F336F410-1AAF-E26E-54AF-95BA290B79C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17" name="Google Shape;614;p49">
            <a:extLst>
              <a:ext uri="{FF2B5EF4-FFF2-40B4-BE49-F238E27FC236}">
                <a16:creationId xmlns:a16="http://schemas.microsoft.com/office/drawing/2014/main" id="{5012D184-F9E9-1895-2EB0-F7D0B7A7D039}"/>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5" name="Google Shape;638;g2bd5d6f3941_0_165">
            <a:extLst>
              <a:ext uri="{FF2B5EF4-FFF2-40B4-BE49-F238E27FC236}">
                <a16:creationId xmlns:a16="http://schemas.microsoft.com/office/drawing/2014/main" id="{32F1EED9-73EC-BE7F-223D-F1429AB1A988}"/>
              </a:ext>
            </a:extLst>
          </p:cNvPr>
          <p:cNvSpPr/>
          <p:nvPr/>
        </p:nvSpPr>
        <p:spPr>
          <a:xfrm>
            <a:off x="325968" y="2609643"/>
            <a:ext cx="8714977" cy="1599752"/>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363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descr="A planet earth with clouds and water&#10;&#10;Description automatically generated with medium confidence">
            <a:extLst>
              <a:ext uri="{FF2B5EF4-FFF2-40B4-BE49-F238E27FC236}">
                <a16:creationId xmlns:a16="http://schemas.microsoft.com/office/drawing/2014/main" id="{D9369170-5E16-2889-5C04-85EBBA172666}"/>
              </a:ext>
            </a:extLst>
          </p:cNvPr>
          <p:cNvPicPr>
            <a:picLocks noChangeAspect="1"/>
          </p:cNvPicPr>
          <p:nvPr/>
        </p:nvPicPr>
        <p:blipFill>
          <a:blip r:embed="rId3"/>
          <a:stretch>
            <a:fillRect/>
          </a:stretch>
        </p:blipFill>
        <p:spPr>
          <a:xfrm>
            <a:off x="5784701" y="1537860"/>
            <a:ext cx="2059140" cy="1953543"/>
          </a:xfrm>
          <a:prstGeom prst="rect">
            <a:avLst/>
          </a:prstGeom>
        </p:spPr>
      </p:pic>
      <p:sp>
        <p:nvSpPr>
          <p:cNvPr id="521" name="Google Shape;521;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cxnSp>
        <p:nvCxnSpPr>
          <p:cNvPr id="522" name="Google Shape;522;p45"/>
          <p:cNvCxnSpPr/>
          <p:nvPr/>
        </p:nvCxnSpPr>
        <p:spPr>
          <a:xfrm>
            <a:off x="4606851"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p45"/>
          <p:cNvCxnSpPr>
            <a:stCxn id="524" idx="4"/>
            <a:endCxn id="521" idx="2"/>
          </p:cNvCxnSpPr>
          <p:nvPr/>
        </p:nvCxnSpPr>
        <p:spPr>
          <a:xfrm>
            <a:off x="4571972" y="4391433"/>
            <a:ext cx="20800" cy="13444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p45"/>
          <p:cNvCxnSpPr/>
          <p:nvPr/>
        </p:nvCxnSpPr>
        <p:spPr>
          <a:xfrm>
            <a:off x="6255327" y="3520071"/>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algn="ctr">
              <a:buSzPts val="1050"/>
            </a:pPr>
            <a:endParaRPr>
              <a:solidFill>
                <a:schemeClr val="lt1"/>
              </a:solidFill>
            </a:endParaRPr>
          </a:p>
        </p:txBody>
      </p:sp>
      <p:sp>
        <p:nvSpPr>
          <p:cNvPr id="527" name="Google Shape;527;p45"/>
          <p:cNvSpPr txBox="1"/>
          <p:nvPr/>
        </p:nvSpPr>
        <p:spPr>
          <a:xfrm>
            <a:off x="2989972" y="3014310"/>
            <a:ext cx="3164000" cy="1067047"/>
          </a:xfrm>
          <a:prstGeom prst="rect">
            <a:avLst/>
          </a:prstGeom>
          <a:noFill/>
          <a:ln>
            <a:noFill/>
          </a:ln>
        </p:spPr>
        <p:txBody>
          <a:bodyPr spcFirstLastPara="1" wrap="square" lIns="91400" tIns="45700" rIns="91400" bIns="45700" anchor="t" anchorCtr="0">
            <a:spAutoFit/>
          </a:bodyPr>
          <a:lstStyle/>
          <a:p>
            <a:pPr algn="ctr">
              <a:buSzPts val="2475"/>
            </a:pPr>
            <a:r>
              <a:rPr lang="en-US" sz="3167" b="1" dirty="0">
                <a:latin typeface="Poppins"/>
                <a:ea typeface="Poppins"/>
                <a:cs typeface="Poppins"/>
                <a:sym typeface="Poppins"/>
              </a:rPr>
              <a:t>Terrestrial Planet</a:t>
            </a:r>
            <a:endParaRPr sz="967" dirty="0"/>
          </a:p>
        </p:txBody>
      </p:sp>
      <p:sp>
        <p:nvSpPr>
          <p:cNvPr id="528" name="Google Shape;528;p45"/>
          <p:cNvSpPr txBox="1"/>
          <p:nvPr/>
        </p:nvSpPr>
        <p:spPr>
          <a:xfrm>
            <a:off x="494363" y="1383371"/>
            <a:ext cx="11466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Definition</a:t>
            </a:r>
            <a:endParaRPr/>
          </a:p>
        </p:txBody>
      </p:sp>
      <p:sp>
        <p:nvSpPr>
          <p:cNvPr id="529" name="Google Shape;529;p45"/>
          <p:cNvSpPr txBox="1"/>
          <p:nvPr/>
        </p:nvSpPr>
        <p:spPr>
          <a:xfrm>
            <a:off x="498763" y="5399810"/>
            <a:ext cx="10824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Example</a:t>
            </a:r>
            <a:endParaRPr/>
          </a:p>
        </p:txBody>
      </p:sp>
      <p:sp>
        <p:nvSpPr>
          <p:cNvPr id="530" name="Google Shape;530;p45"/>
          <p:cNvSpPr txBox="1"/>
          <p:nvPr/>
        </p:nvSpPr>
        <p:spPr>
          <a:xfrm>
            <a:off x="7783990" y="1364766"/>
            <a:ext cx="902700" cy="369291"/>
          </a:xfrm>
          <a:prstGeom prst="rect">
            <a:avLst/>
          </a:prstGeom>
          <a:noFill/>
          <a:ln>
            <a:noFill/>
          </a:ln>
        </p:spPr>
        <p:txBody>
          <a:bodyPr spcFirstLastPara="1" wrap="square" lIns="91400" tIns="45700" rIns="91400" bIns="45700" anchor="t" anchorCtr="0">
            <a:spAutoFit/>
          </a:bodyPr>
          <a:lstStyle/>
          <a:p>
            <a:pPr>
              <a:buSzPts val="1350"/>
            </a:pPr>
            <a:r>
              <a:rPr lang="en-US" sz="1800">
                <a:latin typeface="Helvetica Neue Light"/>
                <a:ea typeface="Helvetica Neue Light"/>
                <a:cs typeface="Helvetica Neue Light"/>
                <a:sym typeface="Helvetica Neue Light"/>
              </a:rPr>
              <a:t>Picture</a:t>
            </a:r>
            <a:endParaRPr/>
          </a:p>
        </p:txBody>
      </p:sp>
      <p:sp>
        <p:nvSpPr>
          <p:cNvPr id="2" name="TextBox 1">
            <a:extLst>
              <a:ext uri="{FF2B5EF4-FFF2-40B4-BE49-F238E27FC236}">
                <a16:creationId xmlns:a16="http://schemas.microsoft.com/office/drawing/2014/main" id="{A71250DA-1C89-17AE-1B0B-BD4B2A463501}"/>
              </a:ext>
            </a:extLst>
          </p:cNvPr>
          <p:cNvSpPr txBox="1"/>
          <p:nvPr/>
        </p:nvSpPr>
        <p:spPr>
          <a:xfrm>
            <a:off x="4648289" y="5352776"/>
            <a:ext cx="4038387" cy="369332"/>
          </a:xfrm>
          <a:prstGeom prst="rect">
            <a:avLst/>
          </a:prstGeom>
          <a:noFill/>
        </p:spPr>
        <p:txBody>
          <a:bodyPr wrap="square" rtlCol="0">
            <a:spAutoFit/>
          </a:bodyPr>
          <a:lstStyle/>
          <a:p>
            <a:pPr algn="r"/>
            <a:r>
              <a:rPr lang="en-US" sz="1800" i="1" dirty="0">
                <a:latin typeface="Calibri Light" panose="020F0302020204030204" pitchFamily="34" charset="0"/>
                <a:cs typeface="Calibri Light" panose="020F0302020204030204" pitchFamily="34" charset="0"/>
              </a:rPr>
              <a:t>How do terrestrial planets impact my life?</a:t>
            </a:r>
          </a:p>
        </p:txBody>
      </p:sp>
      <p:sp>
        <p:nvSpPr>
          <p:cNvPr id="4" name="TextBox 3">
            <a:extLst>
              <a:ext uri="{FF2B5EF4-FFF2-40B4-BE49-F238E27FC236}">
                <a16:creationId xmlns:a16="http://schemas.microsoft.com/office/drawing/2014/main" id="{6DE519C9-47EF-896F-96FF-77654C8E8A54}"/>
              </a:ext>
            </a:extLst>
          </p:cNvPr>
          <p:cNvSpPr txBox="1"/>
          <p:nvPr/>
        </p:nvSpPr>
        <p:spPr>
          <a:xfrm>
            <a:off x="669820" y="1933873"/>
            <a:ext cx="3775180" cy="1200329"/>
          </a:xfrm>
          <a:prstGeom prst="rect">
            <a:avLst/>
          </a:prstGeom>
          <a:noFill/>
        </p:spPr>
        <p:txBody>
          <a:bodyPr wrap="square">
            <a:spAutoFit/>
          </a:bodyPr>
          <a:lstStyle/>
          <a:p>
            <a:pPr marL="0" lvl="0" indent="0" algn="l" rtl="0">
              <a:spcBef>
                <a:spcPts val="0"/>
              </a:spcBef>
              <a:spcAft>
                <a:spcPts val="600"/>
              </a:spcAft>
              <a:buClr>
                <a:schemeClr val="dk1"/>
              </a:buClr>
              <a:buSzPts val="3200"/>
              <a:buNone/>
            </a:pPr>
            <a:r>
              <a:rPr lang="en-US" sz="2400" dirty="0">
                <a:solidFill>
                  <a:schemeClr val="tx1"/>
                </a:solidFill>
                <a:latin typeface="Calibri Light" panose="020F0302020204030204" pitchFamily="34" charset="0"/>
                <a:cs typeface="Calibri Light" panose="020F0302020204030204" pitchFamily="34" charset="0"/>
              </a:rPr>
              <a:t>A planet that has a solid surface and is made mostly of rock or metal.</a:t>
            </a:r>
          </a:p>
        </p:txBody>
      </p:sp>
      <p:sp>
        <p:nvSpPr>
          <p:cNvPr id="5" name="TextBox 4">
            <a:extLst>
              <a:ext uri="{FF2B5EF4-FFF2-40B4-BE49-F238E27FC236}">
                <a16:creationId xmlns:a16="http://schemas.microsoft.com/office/drawing/2014/main" id="{6F050C85-CD4C-ED4B-2944-46BEFC8F8AD2}"/>
              </a:ext>
            </a:extLst>
          </p:cNvPr>
          <p:cNvSpPr txBox="1"/>
          <p:nvPr/>
        </p:nvSpPr>
        <p:spPr>
          <a:xfrm>
            <a:off x="1147750" y="4374019"/>
            <a:ext cx="2442850" cy="542584"/>
          </a:xfrm>
          <a:prstGeom prst="rect">
            <a:avLst/>
          </a:prstGeom>
          <a:noFill/>
        </p:spPr>
        <p:txBody>
          <a:bodyPr wrap="square">
            <a:spAutoFit/>
          </a:bodyPr>
          <a:lstStyle/>
          <a:p>
            <a:pPr marR="0" lvl="0" fontAlgn="base">
              <a:lnSpc>
                <a:spcPct val="110000"/>
              </a:lnSpc>
              <a:spcBef>
                <a:spcPts val="0"/>
              </a:spcBef>
              <a:spcAft>
                <a:spcPts val="590"/>
              </a:spcAft>
              <a:buClr>
                <a:srgbClr val="43464D"/>
              </a:buClr>
              <a:buSzPts val="1200"/>
            </a:pPr>
            <a:r>
              <a:rPr lang="en-US" sz="2800" dirty="0">
                <a:solidFill>
                  <a:schemeClr val="tx1"/>
                </a:solidFill>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rPr>
              <a:t>Mars</a:t>
            </a:r>
            <a:endParaRPr lang="en-US" sz="2800" u="none" strike="noStrike" dirty="0">
              <a:solidFill>
                <a:schemeClr val="tx1"/>
              </a:solidFill>
              <a:effectLst/>
              <a:uFill>
                <a:solidFill>
                  <a:srgbClr val="000000"/>
                </a:solidFill>
              </a:uFill>
              <a:latin typeface="Calibri Light" panose="020F0302020204030204" pitchFamily="34" charset="0"/>
              <a:ea typeface="Arial" panose="020B060402020202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A1681AC7-E296-C9DE-95D2-12258C5D1FEF}"/>
              </a:ext>
            </a:extLst>
          </p:cNvPr>
          <p:cNvSpPr txBox="1"/>
          <p:nvPr/>
        </p:nvSpPr>
        <p:spPr>
          <a:xfrm>
            <a:off x="6195572" y="3568166"/>
            <a:ext cx="2470409" cy="1815882"/>
          </a:xfrm>
          <a:prstGeom prst="rect">
            <a:avLst/>
          </a:prstGeom>
          <a:noFill/>
        </p:spPr>
        <p:txBody>
          <a:bodyPr wrap="square">
            <a:spAutoFit/>
          </a:bodyPr>
          <a:lstStyle/>
          <a:p>
            <a:pPr algn="r"/>
            <a:r>
              <a:rPr lang="en-US" dirty="0">
                <a:solidFill>
                  <a:srgbClr val="0D0D0D"/>
                </a:solidFill>
                <a:latin typeface="Calibri Light" panose="020F0302020204030204" pitchFamily="34" charset="0"/>
                <a:cs typeface="Calibri Light" panose="020F0302020204030204" pitchFamily="34" charset="0"/>
              </a:rPr>
              <a:t>T</a:t>
            </a:r>
            <a:r>
              <a:rPr lang="en-US" dirty="0">
                <a:solidFill>
                  <a:srgbClr val="0D0D0D"/>
                </a:solidFill>
                <a:effectLst/>
                <a:latin typeface="Calibri Light" panose="020F0302020204030204" pitchFamily="34" charset="0"/>
                <a:cs typeface="Calibri Light" panose="020F0302020204030204" pitchFamily="34" charset="0"/>
              </a:rPr>
              <a:t>errestrial planets like Mars may offer opportunities for human exploration and colonization in the future. Additionally, Earth is a terrestrial planet and provides us a place where we can live, breathe, and explore. </a:t>
            </a:r>
            <a:endParaRPr lang="en-US"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21810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1"/>
          <p:cNvSpPr txBox="1"/>
          <p:nvPr/>
        </p:nvSpPr>
        <p:spPr>
          <a:xfrm>
            <a:off x="2090982" y="372107"/>
            <a:ext cx="496202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u="none" strike="noStrike" cap="none" dirty="0">
                <a:solidFill>
                  <a:srgbClr val="FF0000"/>
                </a:solidFill>
                <a:latin typeface="Futura" panose="020B0602020204020303" pitchFamily="34" charset="-79"/>
                <a:ea typeface="Calibri"/>
                <a:cs typeface="Futura" panose="020B0602020204020303" pitchFamily="34" charset="-79"/>
                <a:sym typeface="Calibri"/>
              </a:rPr>
              <a:t>Remember!!!</a:t>
            </a:r>
            <a:endParaRPr sz="1400" b="1" u="none" strike="noStrike" cap="none" dirty="0">
              <a:solidFill>
                <a:srgbClr val="000000"/>
              </a:solidFill>
              <a:latin typeface="Futura" panose="020B0602020204020303" pitchFamily="34" charset="-79"/>
              <a:cs typeface="Futura" panose="020B0602020204020303" pitchFamily="34" charset="-79"/>
              <a:sym typeface="Arial"/>
            </a:endParaRPr>
          </a:p>
        </p:txBody>
      </p:sp>
      <p:sp>
        <p:nvSpPr>
          <p:cNvPr id="427" name="Google Shape;427;p41" descr="Rewind"/>
          <p:cNvSpPr/>
          <p:nvPr/>
        </p:nvSpPr>
        <p:spPr>
          <a:xfrm>
            <a:off x="1928395" y="129540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233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t and moon in space&#10;&#10;Description automatically generated">
            <a:extLst>
              <a:ext uri="{FF2B5EF4-FFF2-40B4-BE49-F238E27FC236}">
                <a16:creationId xmlns:a16="http://schemas.microsoft.com/office/drawing/2014/main" id="{A81958D4-5505-C4AB-C564-1B9252620C63}"/>
              </a:ext>
            </a:extLst>
          </p:cNvPr>
          <p:cNvPicPr>
            <a:picLocks noChangeAspect="1"/>
          </p:cNvPicPr>
          <p:nvPr/>
        </p:nvPicPr>
        <p:blipFill rotWithShape="1">
          <a:blip r:embed="rId3"/>
          <a:srcRect/>
          <a:stretch/>
        </p:blipFill>
        <p:spPr>
          <a:xfrm>
            <a:off x="-1" y="10"/>
            <a:ext cx="9144001" cy="3428990"/>
          </a:xfrm>
          <a:prstGeom prst="rect">
            <a:avLst/>
          </a:prstGeom>
        </p:spPr>
      </p:pic>
      <p:sp>
        <p:nvSpPr>
          <p:cNvPr id="2" name="TextBox 1">
            <a:extLst>
              <a:ext uri="{FF2B5EF4-FFF2-40B4-BE49-F238E27FC236}">
                <a16:creationId xmlns:a16="http://schemas.microsoft.com/office/drawing/2014/main" id="{B5979597-3DE8-A517-99F3-F390CB290F26}"/>
              </a:ext>
            </a:extLst>
          </p:cNvPr>
          <p:cNvSpPr txBox="1"/>
          <p:nvPr/>
        </p:nvSpPr>
        <p:spPr>
          <a:xfrm>
            <a:off x="96252" y="4104766"/>
            <a:ext cx="8951494" cy="2171405"/>
          </a:xfrm>
          <a:prstGeom prst="rect">
            <a:avLst/>
          </a:prstGeom>
        </p:spPr>
        <p:txBody>
          <a:bodyPr vert="horz" lIns="91440" tIns="45720" rIns="91440" bIns="45720" rtlCol="0" anchor="t">
            <a:noAutofit/>
          </a:bodyPr>
          <a:lstStyle/>
          <a:p>
            <a:pPr algn="ctr">
              <a:lnSpc>
                <a:spcPct val="90000"/>
              </a:lnSpc>
              <a:spcAft>
                <a:spcPts val="600"/>
              </a:spcAft>
            </a:pPr>
            <a:r>
              <a:rPr lang="en-US" sz="3800" b="1" u="sng" kern="1200" dirty="0">
                <a:solidFill>
                  <a:schemeClr val="tx1"/>
                </a:solidFill>
                <a:latin typeface="Calibri" panose="020F0502020204030204" pitchFamily="34" charset="0"/>
                <a:ea typeface="+mn-ea"/>
                <a:cs typeface="Calibri" panose="020F0502020204030204" pitchFamily="34" charset="0"/>
              </a:rPr>
              <a:t>Terrestrial Planet</a:t>
            </a:r>
            <a:r>
              <a:rPr lang="en-US" sz="3800" kern="1200" dirty="0">
                <a:solidFill>
                  <a:schemeClr val="tx1"/>
                </a:solidFill>
                <a:latin typeface="Calibri" panose="020F0502020204030204" pitchFamily="34" charset="0"/>
                <a:ea typeface="+mn-ea"/>
                <a:cs typeface="Calibri" panose="020F0502020204030204" pitchFamily="34" charset="0"/>
              </a:rPr>
              <a:t>: a </a:t>
            </a:r>
            <a:r>
              <a:rPr lang="en-US" sz="3800" b="0" i="0" kern="1200" dirty="0">
                <a:solidFill>
                  <a:schemeClr val="tx1"/>
                </a:solidFill>
                <a:effectLst/>
                <a:latin typeface="Calibri" panose="020F0502020204030204" pitchFamily="34" charset="0"/>
                <a:ea typeface="+mn-ea"/>
                <a:cs typeface="Calibri" panose="020F0502020204030204" pitchFamily="34" charset="0"/>
              </a:rPr>
              <a:t>planet that has a solid surface and is made mostly of rock or metal.</a:t>
            </a:r>
            <a:endParaRPr lang="en-US" sz="3800" kern="1200" dirty="0">
              <a:solidFill>
                <a:schemeClr val="tx1"/>
              </a:solidFill>
              <a:latin typeface="Calibri" panose="020F0502020204030204" pitchFamily="34" charset="0"/>
              <a:ea typeface="+mn-ea"/>
              <a:cs typeface="Calibri" panose="020F0502020204030204" pitchFamily="34" charset="0"/>
            </a:endParaRPr>
          </a:p>
        </p:txBody>
      </p:sp>
      <p:sp>
        <p:nvSpPr>
          <p:cNvPr id="3" name="Google Shape;435;gdbff74d4ed_1_10" descr="Rewind">
            <a:extLst>
              <a:ext uri="{FF2B5EF4-FFF2-40B4-BE49-F238E27FC236}">
                <a16:creationId xmlns:a16="http://schemas.microsoft.com/office/drawing/2014/main" id="{CBECE323-0E47-3BDE-9317-5F57B381D628}"/>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8929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sp useBgFill="1">
        <p:nvSpPr>
          <p:cNvPr id="134"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lanets in space with planets and a ring of rings&#10;&#10;Description automatically generated">
            <a:extLst>
              <a:ext uri="{FF2B5EF4-FFF2-40B4-BE49-F238E27FC236}">
                <a16:creationId xmlns:a16="http://schemas.microsoft.com/office/drawing/2014/main" id="{27691B7C-5801-4065-BAC5-596CCF6F3F10}"/>
              </a:ext>
            </a:extLst>
          </p:cNvPr>
          <p:cNvPicPr>
            <a:picLocks noChangeAspect="1"/>
          </p:cNvPicPr>
          <p:nvPr/>
        </p:nvPicPr>
        <p:blipFill rotWithShape="1">
          <a:blip r:embed="rId3"/>
          <a:srcRect l="5983" r="12017"/>
          <a:stretch/>
        </p:blipFill>
        <p:spPr>
          <a:xfrm>
            <a:off x="20" y="10"/>
            <a:ext cx="9143980" cy="6857990"/>
          </a:xfrm>
          <a:prstGeom prst="rect">
            <a:avLst/>
          </a:prstGeom>
        </p:spPr>
      </p:pic>
      <p:sp useBgFill="1">
        <p:nvSpPr>
          <p:cNvPr id="136"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5059" y="633619"/>
            <a:ext cx="3209537"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053" y="116128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0" name="Rectangle 139">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1182" y="2113280"/>
            <a:ext cx="262661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9" name="Google Shape;129;p3"/>
          <p:cNvSpPr txBox="1"/>
          <p:nvPr/>
        </p:nvSpPr>
        <p:spPr>
          <a:xfrm>
            <a:off x="5600731" y="2241905"/>
            <a:ext cx="3007516" cy="3461331"/>
          </a:xfrm>
          <a:prstGeom prst="rect">
            <a:avLst/>
          </a:prstGeom>
        </p:spPr>
        <p:txBody>
          <a:bodyPr spcFirstLastPara="1" vert="horz" lIns="91440" tIns="45720" rIns="91440" bIns="45720" rtlCol="0" anchorCtr="0">
            <a:noAutofit/>
          </a:bodyPr>
          <a:lstStyle/>
          <a:p>
            <a:pPr>
              <a:lnSpc>
                <a:spcPct val="90000"/>
              </a:lnSpc>
              <a:spcBef>
                <a:spcPct val="0"/>
              </a:spcBef>
              <a:spcAft>
                <a:spcPts val="600"/>
              </a:spcAft>
              <a:buSzPts val="3000"/>
            </a:pPr>
            <a:r>
              <a:rPr lang="en-US" sz="3400" b="1" u="none" strike="noStrike" kern="1200" cap="none" dirty="0">
                <a:solidFill>
                  <a:schemeClr val="tx1"/>
                </a:solidFill>
                <a:latin typeface="Calibri" panose="020F0502020204030204" pitchFamily="34" charset="0"/>
                <a:ea typeface="+mn-ea"/>
                <a:cs typeface="Calibri" panose="020F0502020204030204" pitchFamily="34" charset="0"/>
                <a:sym typeface="Calibri"/>
              </a:rPr>
              <a:t>Big Question</a:t>
            </a:r>
            <a:r>
              <a:rPr lang="en-US" sz="3400" u="none" strike="noStrike" kern="1200" cap="none" dirty="0">
                <a:solidFill>
                  <a:schemeClr val="tx1"/>
                </a:solidFill>
                <a:latin typeface="Calibri" panose="020F0502020204030204" pitchFamily="34" charset="0"/>
                <a:ea typeface="+mn-ea"/>
                <a:cs typeface="Calibri" panose="020F0502020204030204" pitchFamily="34" charset="0"/>
                <a:sym typeface="Calibri"/>
              </a:rPr>
              <a:t>: What important role </a:t>
            </a:r>
            <a:r>
              <a:rPr lang="en-US" sz="3400" b="0" i="0" kern="1200" dirty="0">
                <a:solidFill>
                  <a:schemeClr val="tx1"/>
                </a:solidFill>
                <a:effectLst/>
                <a:latin typeface="Calibri" panose="020F0502020204030204" pitchFamily="34" charset="0"/>
                <a:ea typeface="+mn-ea"/>
                <a:cs typeface="Calibri" panose="020F0502020204030204" pitchFamily="34" charset="0"/>
              </a:rPr>
              <a:t>do planets play in maintaining order and balance in our solar system?</a:t>
            </a:r>
            <a:endParaRPr lang="en-US" sz="34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p:txBody>
      </p:sp>
      <p:sp>
        <p:nvSpPr>
          <p:cNvPr id="5" name="Google Shape;128;p3" descr="Lightbulb and gear">
            <a:extLst>
              <a:ext uri="{FF2B5EF4-FFF2-40B4-BE49-F238E27FC236}">
                <a16:creationId xmlns:a16="http://schemas.microsoft.com/office/drawing/2014/main" id="{BB22EC81-B733-19B1-6231-9C9E272F3ADD}"/>
              </a:ext>
            </a:extLst>
          </p:cNvPr>
          <p:cNvSpPr/>
          <p:nvPr/>
        </p:nvSpPr>
        <p:spPr>
          <a:xfrm>
            <a:off x="0" y="83361"/>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10103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61"/>
          <p:cNvSpPr txBox="1"/>
          <p:nvPr/>
        </p:nvSpPr>
        <p:spPr>
          <a:xfrm>
            <a:off x="1768509" y="111162"/>
            <a:ext cx="5607000" cy="954067"/>
          </a:xfrm>
          <a:prstGeom prst="rect">
            <a:avLst/>
          </a:prstGeom>
          <a:noFill/>
          <a:ln>
            <a:noFill/>
          </a:ln>
        </p:spPr>
        <p:txBody>
          <a:bodyPr spcFirstLastPara="1" wrap="square" lIns="91400" tIns="45700" rIns="91400" bIns="45700" anchor="t" anchorCtr="0">
            <a:spAutoFit/>
          </a:bodyPr>
          <a:lstStyle/>
          <a:p>
            <a:pPr>
              <a:buSzPts val="4200"/>
            </a:pPr>
            <a:r>
              <a:rPr lang="en-US" sz="5600">
                <a:solidFill>
                  <a:srgbClr val="FFC000"/>
                </a:solidFill>
                <a:latin typeface="Calibri"/>
                <a:ea typeface="Calibri"/>
                <a:cs typeface="Calibri"/>
                <a:sym typeface="Calibri"/>
              </a:rPr>
              <a:t>Simulation Activity</a:t>
            </a:r>
            <a:endParaRPr/>
          </a:p>
        </p:txBody>
      </p:sp>
      <p:sp>
        <p:nvSpPr>
          <p:cNvPr id="830" name="Google Shape;830;p61"/>
          <p:cNvSpPr txBox="1"/>
          <p:nvPr/>
        </p:nvSpPr>
        <p:spPr>
          <a:xfrm>
            <a:off x="2019758" y="1065229"/>
            <a:ext cx="5104484" cy="646290"/>
          </a:xfrm>
          <a:prstGeom prst="rect">
            <a:avLst/>
          </a:prstGeom>
          <a:noFill/>
          <a:ln>
            <a:noFill/>
          </a:ln>
        </p:spPr>
        <p:txBody>
          <a:bodyPr spcFirstLastPara="1" wrap="square" lIns="91400" tIns="45700" rIns="91400" bIns="45700" anchor="t" anchorCtr="0">
            <a:spAutoFit/>
          </a:bodyPr>
          <a:lstStyle/>
          <a:p>
            <a:pPr algn="ctr">
              <a:buSzPts val="2700"/>
            </a:pPr>
            <a:r>
              <a:rPr lang="en-US" sz="3600" u="sng" dirty="0">
                <a:solidFill>
                  <a:schemeClr val="hlink"/>
                </a:solidFill>
                <a:latin typeface="Calibri"/>
                <a:ea typeface="Calibri"/>
                <a:cs typeface="Calibri"/>
                <a:sym typeface="Calibri"/>
                <a:hlinkClick r:id="rId3"/>
              </a:rPr>
              <a:t>Model of our Solar System</a:t>
            </a:r>
            <a:endParaRPr sz="3600" dirty="0">
              <a:solidFill>
                <a:srgbClr val="0000FF"/>
              </a:solidFill>
              <a:latin typeface="Calibri"/>
              <a:ea typeface="Calibri"/>
              <a:cs typeface="Calibri"/>
              <a:sym typeface="Calibri"/>
            </a:endParaRPr>
          </a:p>
        </p:txBody>
      </p:sp>
      <p:pic>
        <p:nvPicPr>
          <p:cNvPr id="831" name="Google Shape;831;p6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32" name="Google Shape;832;p61"/>
          <p:cNvSpPr txBox="1"/>
          <p:nvPr/>
        </p:nvSpPr>
        <p:spPr>
          <a:xfrm>
            <a:off x="299506" y="2431551"/>
            <a:ext cx="2552400" cy="923289"/>
          </a:xfrm>
          <a:prstGeom prst="rect">
            <a:avLst/>
          </a:prstGeom>
          <a:noFill/>
          <a:ln>
            <a:noFill/>
          </a:ln>
        </p:spPr>
        <p:txBody>
          <a:bodyPr spcFirstLastPara="1" wrap="square" lIns="91400" tIns="45700" rIns="91400" bIns="45700" anchor="t" anchorCtr="0">
            <a:spAutoFit/>
          </a:bodyPr>
          <a:lstStyle/>
          <a:p>
            <a:pPr>
              <a:buSzPts val="1350"/>
            </a:pPr>
            <a:r>
              <a:rPr lang="en-US" sz="1800" i="1" dirty="0">
                <a:solidFill>
                  <a:schemeClr val="dk1"/>
                </a:solidFill>
                <a:latin typeface="Calibri"/>
                <a:ea typeface="Calibri"/>
                <a:cs typeface="Calibri"/>
                <a:sym typeface="Calibri"/>
              </a:rPr>
              <a:t>Click the link above for a simulation to explore our solar system. </a:t>
            </a:r>
            <a:endParaRPr dirty="0"/>
          </a:p>
        </p:txBody>
      </p:sp>
      <p:sp>
        <p:nvSpPr>
          <p:cNvPr id="833" name="Google Shape;833;p61"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00" tIns="91400" rIns="91400" bIns="91400" anchor="ctr" anchorCtr="0">
            <a:noAutofit/>
          </a:bodyPr>
          <a:lstStyle/>
          <a:p>
            <a:pPr>
              <a:buSzPts val="1050"/>
            </a:pPr>
            <a:endParaRPr/>
          </a:p>
        </p:txBody>
      </p:sp>
      <p:pic>
        <p:nvPicPr>
          <p:cNvPr id="3" name="Picture 2" descr="A screenshot of a video game&#10;&#10;Description automatically generated">
            <a:extLst>
              <a:ext uri="{FF2B5EF4-FFF2-40B4-BE49-F238E27FC236}">
                <a16:creationId xmlns:a16="http://schemas.microsoft.com/office/drawing/2014/main" id="{172D2B74-5430-A5B8-6F27-A934C5E5435E}"/>
              </a:ext>
            </a:extLst>
          </p:cNvPr>
          <p:cNvPicPr>
            <a:picLocks noChangeAspect="1"/>
          </p:cNvPicPr>
          <p:nvPr/>
        </p:nvPicPr>
        <p:blipFill>
          <a:blip r:embed="rId6"/>
          <a:stretch>
            <a:fillRect/>
          </a:stretch>
        </p:blipFill>
        <p:spPr>
          <a:xfrm>
            <a:off x="2996284" y="2019296"/>
            <a:ext cx="5796778" cy="380638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Google Shape;840;p62"/>
          <p:cNvPicPr preferRelativeResize="0"/>
          <p:nvPr/>
        </p:nvPicPr>
        <p:blipFill rotWithShape="1">
          <a:blip r:embed="rId3">
            <a:alphaModFix/>
          </a:blip>
          <a:srcRect/>
          <a:stretch/>
        </p:blipFill>
        <p:spPr>
          <a:xfrm>
            <a:off x="1"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63" descr="IEP Translation – Communication from OSEP regarding the ..."/>
          <p:cNvPicPr preferRelativeResize="0"/>
          <p:nvPr/>
        </p:nvPicPr>
        <p:blipFill rotWithShape="1">
          <a:blip r:embed="rId3">
            <a:alphaModFix/>
          </a:blip>
          <a:srcRect/>
          <a:stretch/>
        </p:blipFill>
        <p:spPr>
          <a:xfrm>
            <a:off x="1782611" y="905274"/>
            <a:ext cx="5748348" cy="904495"/>
          </a:xfrm>
          <a:prstGeom prst="rect">
            <a:avLst/>
          </a:prstGeom>
          <a:noFill/>
          <a:ln>
            <a:noFill/>
          </a:ln>
        </p:spPr>
      </p:pic>
      <p:pic>
        <p:nvPicPr>
          <p:cNvPr id="846" name="Google Shape;846;p63" descr="United States Department of Education - Wikipedia"/>
          <p:cNvPicPr preferRelativeResize="0"/>
          <p:nvPr/>
        </p:nvPicPr>
        <p:blipFill rotWithShape="1">
          <a:blip r:embed="rId4">
            <a:alphaModFix/>
          </a:blip>
          <a:srcRect/>
          <a:stretch/>
        </p:blipFill>
        <p:spPr>
          <a:xfrm>
            <a:off x="3441844" y="1949759"/>
            <a:ext cx="2164459" cy="2067532"/>
          </a:xfrm>
          <a:prstGeom prst="rect">
            <a:avLst/>
          </a:prstGeom>
          <a:noFill/>
          <a:ln>
            <a:noFill/>
          </a:ln>
        </p:spPr>
      </p:pic>
      <p:pic>
        <p:nvPicPr>
          <p:cNvPr id="847" name="Google Shape;847;p63"/>
          <p:cNvPicPr preferRelativeResize="0"/>
          <p:nvPr/>
        </p:nvPicPr>
        <p:blipFill rotWithShape="1">
          <a:blip r:embed="rId5">
            <a:alphaModFix/>
          </a:blip>
          <a:srcRect/>
          <a:stretch/>
        </p:blipFill>
        <p:spPr>
          <a:xfrm>
            <a:off x="1017142" y="4236394"/>
            <a:ext cx="7555383" cy="1289764"/>
          </a:xfrm>
          <a:prstGeom prst="rect">
            <a:avLst/>
          </a:prstGeom>
          <a:noFill/>
          <a:ln>
            <a:noFill/>
          </a:ln>
        </p:spPr>
      </p:pic>
      <p:sp>
        <p:nvSpPr>
          <p:cNvPr id="848" name="Google Shape;848;p63"/>
          <p:cNvSpPr txBox="1"/>
          <p:nvPr/>
        </p:nvSpPr>
        <p:spPr>
          <a:xfrm>
            <a:off x="634671" y="180283"/>
            <a:ext cx="7874700" cy="584735"/>
          </a:xfrm>
          <a:prstGeom prst="rect">
            <a:avLst/>
          </a:prstGeom>
          <a:noFill/>
          <a:ln>
            <a:noFill/>
          </a:ln>
        </p:spPr>
        <p:txBody>
          <a:bodyPr spcFirstLastPara="1" wrap="square" lIns="91400" tIns="45700" rIns="91400" bIns="45700" anchor="t" anchorCtr="0">
            <a:spAutoFit/>
          </a:bodyPr>
          <a:lstStyle/>
          <a:p>
            <a:pPr algn="ctr">
              <a:buSzPts val="2400"/>
            </a:pPr>
            <a:r>
              <a:rPr lang="en-US" sz="3200">
                <a:latin typeface="Calibri"/>
                <a:ea typeface="Calibri"/>
                <a:cs typeface="Calibri"/>
                <a:sym typeface="Calibri"/>
              </a:rPr>
              <a:t>This Was Created With Resources From:</a:t>
            </a:r>
            <a:endParaRPr/>
          </a:p>
        </p:txBody>
      </p:sp>
      <p:sp>
        <p:nvSpPr>
          <p:cNvPr id="849" name="Google Shape;849;p63"/>
          <p:cNvSpPr txBox="1"/>
          <p:nvPr/>
        </p:nvSpPr>
        <p:spPr>
          <a:xfrm>
            <a:off x="903451" y="5526149"/>
            <a:ext cx="7337100" cy="1077650"/>
          </a:xfrm>
          <a:prstGeom prst="rect">
            <a:avLst/>
          </a:prstGeom>
          <a:noFill/>
          <a:ln>
            <a:noFill/>
          </a:ln>
        </p:spPr>
        <p:txBody>
          <a:bodyPr spcFirstLastPara="1" wrap="square" lIns="91400" tIns="91400" rIns="91400" bIns="91400" anchor="t" anchorCtr="0">
            <a:spAutoFit/>
          </a:bodyPr>
          <a:lstStyle/>
          <a:p>
            <a:pPr algn="ctr">
              <a:buSzPts val="1088"/>
            </a:pPr>
            <a:r>
              <a:rPr lang="en-US" sz="1451" b="1">
                <a:latin typeface="Calibri"/>
                <a:ea typeface="Calibri"/>
                <a:cs typeface="Calibri"/>
                <a:sym typeface="Calibri"/>
              </a:rPr>
              <a:t>Questions or Comments</a:t>
            </a:r>
            <a:endParaRPr sz="1500"/>
          </a:p>
          <a:p>
            <a:pPr algn="ctr">
              <a:buSzPts val="1088"/>
            </a:pPr>
            <a:endParaRPr sz="1451" b="1">
              <a:latin typeface="Calibri"/>
              <a:ea typeface="Calibri"/>
              <a:cs typeface="Calibri"/>
              <a:sym typeface="Calibri"/>
            </a:endParaRPr>
          </a:p>
          <a:p>
            <a:pPr algn="ctr">
              <a:buSzPts val="1088"/>
            </a:pPr>
            <a:r>
              <a:rPr lang="en-US" sz="1451">
                <a:latin typeface="Calibri"/>
                <a:ea typeface="Calibri"/>
                <a:cs typeface="Calibri"/>
                <a:sym typeface="Calibri"/>
              </a:rPr>
              <a:t> Michael Kennedy, Ph.D.          MKennedy@Virginia.edu </a:t>
            </a:r>
            <a:endParaRPr sz="1500"/>
          </a:p>
          <a:p>
            <a:pPr algn="ctr">
              <a:buSzPts val="1088"/>
            </a:pPr>
            <a:r>
              <a:rPr lang="en-US" sz="1451">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nets and stars in space&#10;&#10;Description automatically generated">
            <a:extLst>
              <a:ext uri="{FF2B5EF4-FFF2-40B4-BE49-F238E27FC236}">
                <a16:creationId xmlns:a16="http://schemas.microsoft.com/office/drawing/2014/main" id="{1166E30D-0D49-04E2-16CF-6C6CD28C272E}"/>
              </a:ext>
            </a:extLst>
          </p:cNvPr>
          <p:cNvPicPr>
            <a:picLocks noChangeAspect="1"/>
          </p:cNvPicPr>
          <p:nvPr/>
        </p:nvPicPr>
        <p:blipFill rotWithShape="1">
          <a:blip r:embed="rId3"/>
          <a:srcRect r="13668" b="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81;p5">
            <a:extLst>
              <a:ext uri="{FF2B5EF4-FFF2-40B4-BE49-F238E27FC236}">
                <a16:creationId xmlns:a16="http://schemas.microsoft.com/office/drawing/2014/main" id="{1FAE6B22-6C5F-2E2F-2C92-A6E52CB51154}"/>
              </a:ext>
            </a:extLst>
          </p:cNvPr>
          <p:cNvSpPr txBox="1"/>
          <p:nvPr/>
        </p:nvSpPr>
        <p:spPr>
          <a:xfrm>
            <a:off x="392906" y="5317240"/>
            <a:ext cx="8408194" cy="744836"/>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C0C0C"/>
              </a:buClr>
              <a:buSzPts val="3000"/>
            </a:pPr>
            <a:r>
              <a:rPr lang="en-US" sz="3100" b="1" u="sng" strike="noStrike" kern="1200" cap="none">
                <a:solidFill>
                  <a:schemeClr val="tx1">
                    <a:lumMod val="85000"/>
                    <a:lumOff val="15000"/>
                  </a:schemeClr>
                </a:solidFill>
                <a:latin typeface="+mj-lt"/>
                <a:ea typeface="+mj-ea"/>
                <a:cs typeface="+mj-cs"/>
                <a:sym typeface="Calibri"/>
              </a:rPr>
              <a:t>Celestial</a:t>
            </a:r>
            <a:r>
              <a:rPr lang="en-US" sz="3100" u="none" strike="noStrike" kern="1200" cap="none">
                <a:solidFill>
                  <a:schemeClr val="tx1">
                    <a:lumMod val="85000"/>
                    <a:lumOff val="15000"/>
                  </a:schemeClr>
                </a:solidFill>
                <a:latin typeface="+mj-lt"/>
                <a:ea typeface="+mj-ea"/>
                <a:cs typeface="+mj-cs"/>
                <a:sym typeface="Calibri"/>
              </a:rPr>
              <a:t>: anything in outer space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Google Shape;182;p5" descr="Rewind">
            <a:extLst>
              <a:ext uri="{FF2B5EF4-FFF2-40B4-BE49-F238E27FC236}">
                <a16:creationId xmlns:a16="http://schemas.microsoft.com/office/drawing/2014/main" id="{FF74F7C1-6103-2562-DD92-03FD8AC5363A}"/>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4783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5" name="TextBox 4">
            <a:extLst>
              <a:ext uri="{FF2B5EF4-FFF2-40B4-BE49-F238E27FC236}">
                <a16:creationId xmlns:a16="http://schemas.microsoft.com/office/drawing/2014/main" id="{428E49D2-E495-3543-D651-EF5269351B62}"/>
              </a:ext>
            </a:extLst>
          </p:cNvPr>
          <p:cNvSpPr txBox="1"/>
          <p:nvPr/>
        </p:nvSpPr>
        <p:spPr>
          <a:xfrm>
            <a:off x="424771" y="2251578"/>
            <a:ext cx="3083235" cy="3447832"/>
          </a:xfrm>
          <a:prstGeom prst="rect">
            <a:avLst/>
          </a:prstGeom>
        </p:spPr>
        <p:txBody>
          <a:bodyPr vert="horz" lIns="91440" tIns="45720" rIns="91440" bIns="45720" rtlCol="0" anchor="t">
            <a:normAutofit/>
          </a:bodyPr>
          <a:lstStyle/>
          <a:p>
            <a:pPr lvl="0">
              <a:lnSpc>
                <a:spcPct val="90000"/>
              </a:lnSpc>
              <a:spcBef>
                <a:spcPts val="0"/>
              </a:spcBef>
              <a:spcAft>
                <a:spcPts val="600"/>
              </a:spcAft>
            </a:pPr>
            <a:r>
              <a:rPr lang="en-US" sz="3600" b="1" i="0" u="sng" kern="1200" dirty="0">
                <a:solidFill>
                  <a:schemeClr val="tx1"/>
                </a:solidFill>
                <a:effectLst/>
                <a:latin typeface="Calibri" panose="020F0502020204030204" pitchFamily="34" charset="0"/>
                <a:ea typeface="+mn-ea"/>
                <a:cs typeface="Calibri" panose="020F0502020204030204" pitchFamily="34" charset="0"/>
              </a:rPr>
              <a:t>Sun</a:t>
            </a:r>
            <a:r>
              <a:rPr lang="en-US" sz="3600" b="0" i="0" kern="1200" dirty="0">
                <a:solidFill>
                  <a:schemeClr val="tx1"/>
                </a:solidFill>
                <a:effectLst/>
                <a:latin typeface="Calibri" panose="020F0502020204030204" pitchFamily="34" charset="0"/>
                <a:ea typeface="+mn-ea"/>
                <a:cs typeface="Calibri" panose="020F0502020204030204" pitchFamily="34" charset="0"/>
              </a:rPr>
              <a:t>: a hot, bright star that is the center of our solar system.</a:t>
            </a:r>
            <a:endParaRPr lang="en-US" sz="3600" kern="1200" dirty="0">
              <a:solidFill>
                <a:schemeClr val="tx1"/>
              </a:solidFill>
              <a:latin typeface="Calibri" panose="020F0502020204030204" pitchFamily="34" charset="0"/>
              <a:ea typeface="+mn-ea"/>
              <a:cs typeface="Calibri" panose="020F0502020204030204" pitchFamily="34" charset="0"/>
            </a:endParaRPr>
          </a:p>
        </p:txBody>
      </p:sp>
      <p:pic>
        <p:nvPicPr>
          <p:cNvPr id="7" name="Picture 6" descr="A sun with bright lights&#10;&#10;Description automatically generated">
            <a:extLst>
              <a:ext uri="{FF2B5EF4-FFF2-40B4-BE49-F238E27FC236}">
                <a16:creationId xmlns:a16="http://schemas.microsoft.com/office/drawing/2014/main" id="{2D84CDEB-83B3-3E68-2EBD-7642AA07B558}"/>
              </a:ext>
            </a:extLst>
          </p:cNvPr>
          <p:cNvPicPr>
            <a:picLocks noChangeAspect="1"/>
          </p:cNvPicPr>
          <p:nvPr/>
        </p:nvPicPr>
        <p:blipFill rotWithShape="1">
          <a:blip r:embed="rId3"/>
          <a:srcRect l="5016" r="3775" b="-1"/>
          <a:stretch/>
        </p:blipFill>
        <p:spPr>
          <a:xfrm>
            <a:off x="3740754" y="1167900"/>
            <a:ext cx="4792009" cy="4531510"/>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6858000"/>
            <a:chOff x="12068638" y="0"/>
            <a:chExt cx="123362" cy="6858000"/>
          </a:xfrm>
        </p:grpSpPr>
        <p:sp>
          <p:nvSpPr>
            <p:cNvPr id="13"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Google Shape;182;p5" descr="Rewind">
            <a:extLst>
              <a:ext uri="{FF2B5EF4-FFF2-40B4-BE49-F238E27FC236}">
                <a16:creationId xmlns:a16="http://schemas.microsoft.com/office/drawing/2014/main" id="{B012B3C7-479B-462C-23BF-1AFB76FDBD25}"/>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89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sp>
        <p:nvSpPr>
          <p:cNvPr id="227" name="Rectangle 2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 name="Google Shape;213;gdbff74d4ed_0_247" descr="dreamstime_xl_17597145.jpg"/>
          <p:cNvPicPr preferRelativeResize="0"/>
          <p:nvPr/>
        </p:nvPicPr>
        <p:blipFill rotWithShape="1">
          <a:blip r:embed="rId3">
            <a:alphaModFix amt="50000"/>
          </a:blip>
          <a:srcRect t="4183" b="7060"/>
          <a:stretch/>
        </p:blipFill>
        <p:spPr>
          <a:xfrm>
            <a:off x="20" y="1"/>
            <a:ext cx="9143980" cy="6857999"/>
          </a:xfrm>
          <a:prstGeom prst="rect">
            <a:avLst/>
          </a:prstGeom>
          <a:noFill/>
        </p:spPr>
      </p:pic>
      <p:sp>
        <p:nvSpPr>
          <p:cNvPr id="212" name="Google Shape;212;gdbff74d4ed_0_247"/>
          <p:cNvSpPr txBox="1">
            <a:spLocks noGrp="1"/>
          </p:cNvSpPr>
          <p:nvPr>
            <p:ph type="subTitle" idx="1"/>
          </p:nvPr>
        </p:nvSpPr>
        <p:spPr>
          <a:xfrm>
            <a:off x="1143000" y="4159404"/>
            <a:ext cx="6858000" cy="1098395"/>
          </a:xfrm>
          <a:prstGeom prst="rect">
            <a:avLst/>
          </a:prstGeom>
        </p:spPr>
        <p:txBody>
          <a:bodyPr spcFirstLastPara="1" lIns="91425" tIns="45700" rIns="91425" bIns="45700" anchorCtr="0">
            <a:noAutofit/>
          </a:bodyPr>
          <a:lstStyle/>
          <a:p>
            <a:pPr marL="0" lvl="0" indent="0" rtl="0">
              <a:lnSpc>
                <a:spcPct val="90000"/>
              </a:lnSpc>
              <a:spcBef>
                <a:spcPts val="0"/>
              </a:spcBef>
              <a:spcAft>
                <a:spcPts val="600"/>
              </a:spcAft>
              <a:buClr>
                <a:schemeClr val="dk1"/>
              </a:buClr>
              <a:buSzPts val="3200"/>
              <a:buNone/>
            </a:pPr>
            <a:r>
              <a:rPr lang="en-US" sz="4000" b="1" u="sng" dirty="0">
                <a:solidFill>
                  <a:srgbClr val="FFFFFF"/>
                </a:solidFill>
                <a:latin typeface="Calibri Light" panose="020F0302020204030204" pitchFamily="34" charset="0"/>
                <a:cs typeface="Calibri Light" panose="020F0302020204030204" pitchFamily="34" charset="0"/>
              </a:rPr>
              <a:t>Moon</a:t>
            </a:r>
            <a:r>
              <a:rPr lang="en-US" sz="4000" dirty="0">
                <a:solidFill>
                  <a:srgbClr val="FFFFFF"/>
                </a:solidFill>
                <a:latin typeface="Calibri Light" panose="020F0302020204030204" pitchFamily="34" charset="0"/>
                <a:cs typeface="Calibri Light" panose="020F0302020204030204" pitchFamily="34" charset="0"/>
              </a:rPr>
              <a:t>: a natural object that goes around a planet</a:t>
            </a: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24602</TotalTime>
  <Words>3449</Words>
  <Application>Microsoft Macintosh PowerPoint</Application>
  <PresentationFormat>On-screen Show (4:3)</PresentationFormat>
  <Paragraphs>354</Paragraphs>
  <Slides>67</Slides>
  <Notes>67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Calibri Light</vt:lpstr>
      <vt:lpstr>Futura</vt:lpstr>
      <vt:lpstr>Helvetica Light</vt:lpstr>
      <vt:lpstr>Helvetica Neue Light</vt:lpstr>
      <vt:lpstr>Poppins</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Revolution: movement of a planet around the sun</vt:lpstr>
      <vt:lpstr>PowerPoint Presentation</vt:lpstr>
      <vt:lpstr>PowerPoint Presentation</vt:lpstr>
      <vt:lpstr>PowerPoint Presentation</vt:lpstr>
      <vt:lpstr>PowerPoint Presentation</vt:lpstr>
      <vt:lpstr>PowerPoint Presentation</vt:lpstr>
      <vt:lpstr>Revolution: movement of a planet around the        .</vt:lpstr>
      <vt:lpstr>Revolution: movement of a planet around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92</cp:revision>
  <dcterms:created xsi:type="dcterms:W3CDTF">2017-06-12T17:49:47Z</dcterms:created>
  <dcterms:modified xsi:type="dcterms:W3CDTF">2024-03-21T16:15:27Z</dcterms:modified>
</cp:coreProperties>
</file>