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9144000"/>
  <p:notesSz cx="6858000" cy="9144000"/>
  <p:embeddedFontLst>
    <p:embeddedFont>
      <p:font typeface="Poppins"/>
      <p:regular r:id="rId78"/>
      <p:bold r:id="rId79"/>
      <p:italic r:id="rId80"/>
      <p:boldItalic r:id="rId81"/>
    </p:embeddedFont>
    <p:embeddedFont>
      <p:font typeface="Helvetica Neue Light"/>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gg9arjR54xAx5aRydqqwJtIyO0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italic.fntdata"/><Relationship Id="rId83" Type="http://schemas.openxmlformats.org/officeDocument/2006/relationships/font" Target="fonts/HelveticaNeueLight-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HelveticaNeueLight-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HelveticaNeueLight-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Solar energy is energy from the sun</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Clear and concise definitions are easier to understand for students.</a:t>
            </a:r>
            <a:endParaRPr>
              <a:latin typeface="Calibri"/>
              <a:ea typeface="Calibri"/>
              <a:cs typeface="Calibri"/>
              <a:sym typeface="Calibri"/>
            </a:endParaRPr>
          </a:p>
        </p:txBody>
      </p:sp>
      <p:sp>
        <p:nvSpPr>
          <p:cNvPr id="261" name="Google Shape;26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269" name="Google Shape;26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dcc69d69e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ddcc69d69e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What is an element?</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t>
            </a:r>
            <a:r>
              <a:rPr lang="en-US" sz="1200">
                <a:latin typeface="Calibri"/>
                <a:ea typeface="Calibri"/>
                <a:cs typeface="Calibri"/>
                <a:sym typeface="Calibri"/>
              </a:rPr>
              <a:t>An element is a pure substance containing only one type of atom.]</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275" name="Google Shape;275;gddcc69d69e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dcc69d69e_0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ddcc69d69e_0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What is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[Energy is the ability to cause change.]</a:t>
            </a:r>
            <a:endParaRPr>
              <a:latin typeface="Calibri"/>
              <a:ea typeface="Calibri"/>
              <a:cs typeface="Calibri"/>
              <a:sym typeface="Calibri"/>
            </a:endParaRPr>
          </a:p>
        </p:txBody>
      </p:sp>
      <p:sp>
        <p:nvSpPr>
          <p:cNvPr id="283" name="Google Shape;283;gddcc69d69e_0_2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dcc69d69e_0_8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ddcc69d69e_0_8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What is the difference between a renewable and non-renewable resource?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 (how much it is needed)</a:t>
            </a:r>
            <a:r>
              <a:rPr lang="en-US">
                <a:latin typeface="Calibri"/>
                <a:ea typeface="Calibri"/>
                <a:cs typeface="Calibri"/>
                <a:sym typeface="Calibri"/>
              </a:rPr>
              <a:t>. A renewable resource is a resource that can be reused and replaced naturally.]</a:t>
            </a:r>
            <a:endParaRPr>
              <a:latin typeface="Calibri"/>
              <a:ea typeface="Calibri"/>
              <a:cs typeface="Calibri"/>
              <a:sym typeface="Calibri"/>
            </a:endParaRPr>
          </a:p>
        </p:txBody>
      </p:sp>
      <p:sp>
        <p:nvSpPr>
          <p:cNvPr id="291" name="Google Shape;291;gddcc69d69e_0_8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Solar energy is energy from the </a:t>
            </a:r>
            <a:r>
              <a:rPr lang="en-US" u="sng">
                <a:latin typeface="Calibri"/>
                <a:ea typeface="Calibri"/>
                <a:cs typeface="Calibri"/>
                <a:sym typeface="Calibri"/>
              </a:rPr>
              <a:t>          </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Clear and concise definitions are easier to understand for students.</a:t>
            </a:r>
            <a:endParaRPr>
              <a:latin typeface="Calibri"/>
              <a:ea typeface="Calibri"/>
              <a:cs typeface="Calibri"/>
              <a:sym typeface="Calibri"/>
            </a:endParaRPr>
          </a:p>
        </p:txBody>
      </p:sp>
      <p:sp>
        <p:nvSpPr>
          <p:cNvPr id="302" name="Google Shape;30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Solar energy is energy from the </a:t>
            </a:r>
            <a:r>
              <a:rPr lang="en-US" u="sng">
                <a:latin typeface="Calibri"/>
                <a:ea typeface="Calibri"/>
                <a:cs typeface="Calibri"/>
                <a:sym typeface="Calibri"/>
              </a:rPr>
              <a:t> </a:t>
            </a:r>
            <a:r>
              <a:rPr b="1" lang="en-US" u="sng">
                <a:latin typeface="Calibri"/>
                <a:ea typeface="Calibri"/>
                <a:cs typeface="Calibri"/>
                <a:sym typeface="Calibri"/>
              </a:rPr>
              <a:t>sun</a:t>
            </a:r>
            <a:r>
              <a:rPr lang="en-US" u="sng">
                <a:latin typeface="Calibri"/>
                <a:ea typeface="Calibri"/>
                <a:cs typeface="Calibri"/>
                <a:sym typeface="Calibri"/>
              </a:rPr>
              <a:t> </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Clear and concise definitions are easier to understand for students.</a:t>
            </a:r>
            <a:endParaRPr>
              <a:latin typeface="Calibri"/>
              <a:ea typeface="Calibri"/>
              <a:cs typeface="Calibri"/>
              <a:sym typeface="Calibri"/>
            </a:endParaRPr>
          </a:p>
        </p:txBody>
      </p:sp>
      <p:sp>
        <p:nvSpPr>
          <p:cNvPr id="310" name="Google Shape;3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0663e53fa_0_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e0663e53fa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that we’ve reviewed, let’s define our new term, fossil fuels. </a:t>
            </a:r>
            <a:endParaRPr>
              <a:latin typeface="Calibri"/>
              <a:ea typeface="Calibri"/>
              <a:cs typeface="Calibri"/>
              <a:sym typeface="Calibri"/>
            </a:endParaRPr>
          </a:p>
        </p:txBody>
      </p:sp>
      <p:sp>
        <p:nvSpPr>
          <p:cNvPr id="318" name="Google Shape;318;ge0663e53fa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e0663e53fa_0_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e0663e53fa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26" name="Google Shape;326;ge0663e53fa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ff6a300a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dff6a300a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35" name="Google Shape;335;gdff6a300a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e369b3e425_0_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e369b3e425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Today we are going to learn about fossil fuels,</a:t>
            </a:r>
            <a:endParaRPr>
              <a:latin typeface="Calibri"/>
              <a:ea typeface="Calibri"/>
              <a:cs typeface="Calibri"/>
              <a:sym typeface="Calibri"/>
            </a:endParaRPr>
          </a:p>
        </p:txBody>
      </p:sp>
      <p:sp>
        <p:nvSpPr>
          <p:cNvPr id="197" name="Google Shape;197;ge369b3e425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dff6a300ac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dff6a300a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What are fossil fuels?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41" name="Google Shape;341;gdff6a300ac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0663e53fa_0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e0663e53fa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That’s the basic definition, but there’s more you need to know.</a:t>
            </a:r>
            <a:endParaRPr/>
          </a:p>
        </p:txBody>
      </p:sp>
      <p:sp>
        <p:nvSpPr>
          <p:cNvPr id="349" name="Google Shape;349;ge0663e53fa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e0663e53fa_0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e0663e53fa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high in carbon and hydrogen. This is because they are made of plants and animals.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56" name="Google Shape;356;ge0663e53fa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e0663e53fa_0_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e0663e53fa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These types of fuels are nonrenewable because they cannot be replaced in a short amount of time.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64" name="Google Shape;364;ge0663e53fa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e0663e53fa_0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e0663e53fa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It takes millions of years to create fossil fuels.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72" name="Google Shape;372;ge0663e53fa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e0663e53fa_0_1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e0663e53fa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fossil fuels we use today were formed BEFORE the dinosaurs!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80" name="Google Shape;380;ge0663e53fa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e0663e53fa_0_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e0663e53fa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This means they are not a safe or reliable option for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88" name="Google Shape;388;ge0663e53fa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dff6a300ac_1_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dff6a300ac_1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96" name="Google Shape;396;gdff6a300ac_1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dff6a300ac_1_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dff6a300ac_1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p:txBody>
      </p:sp>
      <p:sp>
        <p:nvSpPr>
          <p:cNvPr id="402" name="Google Shape;402;gdff6a300ac_1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e369b3e425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e369b3e425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[Hydrogen and carbon]</a:t>
            </a:r>
            <a:endParaRPr>
              <a:latin typeface="Calibri"/>
              <a:ea typeface="Calibri"/>
              <a:cs typeface="Calibri"/>
              <a:sym typeface="Calibri"/>
            </a:endParaRPr>
          </a:p>
        </p:txBody>
      </p:sp>
      <p:sp>
        <p:nvSpPr>
          <p:cNvPr id="411" name="Google Shape;411;ge369b3e425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Our “big question” is: </a:t>
            </a:r>
            <a:r>
              <a:rPr b="1" lang="en-US">
                <a:latin typeface="Calibri"/>
                <a:ea typeface="Calibri"/>
                <a:cs typeface="Calibri"/>
                <a:sym typeface="Calibri"/>
              </a:rPr>
              <a:t>How do we use Earth’s resources to create energy?</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206" name="Google Shape;2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dff6a300ac_1_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dff6a300ac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p:txBody>
      </p:sp>
      <p:sp>
        <p:nvSpPr>
          <p:cNvPr id="420" name="Google Shape;420;gdff6a300ac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e369b3e425_0_1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e369b3e425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429" name="Google Shape;429;ge369b3e425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ff6a300ac_1_2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dff6a300ac_1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p:txBody>
      </p:sp>
      <p:sp>
        <p:nvSpPr>
          <p:cNvPr id="438" name="Google Shape;438;gdff6a300ac_1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ddcc69d69e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ddcc69d69e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[False.]</a:t>
            </a:r>
            <a:endParaRPr>
              <a:latin typeface="Calibri"/>
              <a:ea typeface="Calibri"/>
              <a:cs typeface="Calibri"/>
              <a:sym typeface="Calibri"/>
            </a:endParaRPr>
          </a:p>
        </p:txBody>
      </p:sp>
      <p:sp>
        <p:nvSpPr>
          <p:cNvPr id="446" name="Google Shape;446;gddcc69d69e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e0663e53fa_0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e0663e53fa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let’s talk about some examples of </a:t>
            </a:r>
            <a:r>
              <a:rPr b="1" lang="en-US">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54" name="Google Shape;454;ge0663e53fa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e0663e53fa_0_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e0663e53fa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Coal is made from million year old plants. This is an example of fossil fuels because it is the remains of all of those very plants.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61" name="Google Shape;461;ge0663e53fa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0663e53fa_0_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e0663e53fa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Oil is made from millions of years old plants and animals. Again, it is a fossil fuel because it is made up of the remains of plants and animals from millions of years ago.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70" name="Google Shape;470;ge0663e53fa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e0663e53fa_0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e0663e53fa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Next, let’s talk about some non-examples of </a:t>
            </a:r>
            <a:r>
              <a:rPr b="1" lang="en-US">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79" name="Google Shape;479;ge0663e53fa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0663e53fa_0_1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e0663e53fa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Renewable energy can be replaced in a short amount of time. Wind is renewable energy. You can replace it in a short amount of time. Renewable energy is the opposite of fuels.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86" name="Google Shape;486;ge0663e53fa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e0663e53fa_0_1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e0663e53fa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sun produces renewable energy. This energy does not come from fossil fuels.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95" name="Google Shape;495;ge0663e53fa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do a quick demonstration that will help get our brains ready to think about fossil fuels, and how it relates to our big question.</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Have students make predictions about the demonstration and make sure all students are actively participating in this portion of the lesson.</a:t>
            </a:r>
            <a:endParaRPr>
              <a:latin typeface="Calibri"/>
              <a:ea typeface="Calibri"/>
              <a:cs typeface="Calibri"/>
              <a:sym typeface="Calibri"/>
            </a:endParaRPr>
          </a:p>
        </p:txBody>
      </p:sp>
      <p:sp>
        <p:nvSpPr>
          <p:cNvPr id="214" name="Google Shape;2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e0663e53fa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e0663e53fa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Water is another source of renewable energy. This energy does not come from fossil fuels.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504" name="Google Shape;504;ge0663e53fa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dff6a300ac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dff6a300ac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513" name="Google Shape;513;gdff6a300ac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dff6a300ac_0_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dff6a300ac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Provide one example of fossil fuel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[Coal, oil, natural gas]</a:t>
            </a:r>
            <a:endParaRPr>
              <a:latin typeface="Calibri"/>
              <a:ea typeface="Calibri"/>
              <a:cs typeface="Calibri"/>
              <a:sym typeface="Calibri"/>
            </a:endParaRPr>
          </a:p>
        </p:txBody>
      </p:sp>
      <p:sp>
        <p:nvSpPr>
          <p:cNvPr id="519" name="Google Shape;519;gdff6a300ac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ddcc69d69e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ddcc69d69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Is water an example of fossil fuel energy? Explain your response.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US">
                <a:latin typeface="Calibri"/>
                <a:ea typeface="Calibri"/>
                <a:cs typeface="Calibri"/>
                <a:sym typeface="Calibri"/>
              </a:rPr>
              <a:t>[Water is another source of renewable energy. This energy does not come from fossil fuels.]</a:t>
            </a:r>
            <a:endParaRPr>
              <a:latin typeface="Calibri"/>
              <a:ea typeface="Calibri"/>
              <a:cs typeface="Calibri"/>
              <a:sym typeface="Calibri"/>
            </a:endParaRPr>
          </a:p>
        </p:txBody>
      </p:sp>
      <p:sp>
        <p:nvSpPr>
          <p:cNvPr id="527" name="Google Shape;527;gddcc69d69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ddcc69d69e_0_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ddcc69d69e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What are fossil fuels?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35" name="Google Shape;535;gddcc69d69e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e369b3e425_0_1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e369b3e425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p:txBody>
      </p:sp>
      <p:sp>
        <p:nvSpPr>
          <p:cNvPr id="543" name="Google Shape;543;ge369b3e425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e369b3e425_0_2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e369b3e425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[Hydrogen and carbon]</a:t>
            </a:r>
            <a:endParaRPr>
              <a:latin typeface="Calibri"/>
              <a:ea typeface="Calibri"/>
              <a:cs typeface="Calibri"/>
              <a:sym typeface="Calibri"/>
            </a:endParaRPr>
          </a:p>
        </p:txBody>
      </p:sp>
      <p:sp>
        <p:nvSpPr>
          <p:cNvPr id="552" name="Google Shape;552;ge369b3e425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e369b3e425_0_2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e369b3e425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p:txBody>
      </p:sp>
      <p:sp>
        <p:nvSpPr>
          <p:cNvPr id="561" name="Google Shape;561;ge369b3e425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e369b3e425_0_2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e369b3e425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570" name="Google Shape;570;ge369b3e425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e369b3e425_0_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e369b3e425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p:txBody>
      </p:sp>
      <p:sp>
        <p:nvSpPr>
          <p:cNvPr id="579" name="Google Shape;579;ge369b3e425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223" name="Google Shape;22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e369b3e425_0_2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e369b3e425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[False.]</a:t>
            </a:r>
            <a:endParaRPr>
              <a:latin typeface="Calibri"/>
              <a:ea typeface="Calibri"/>
              <a:cs typeface="Calibri"/>
              <a:sym typeface="Calibri"/>
            </a:endParaRPr>
          </a:p>
        </p:txBody>
      </p:sp>
      <p:sp>
        <p:nvSpPr>
          <p:cNvPr id="587" name="Google Shape;587;ge369b3e425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95" name="Google Shape;595;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02" name="Google Shape;602;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adcfd36f8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2adcfd36f8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fossil fuels</a:t>
            </a:r>
            <a:r>
              <a:rPr lang="en-US"/>
              <a:t>.</a:t>
            </a:r>
            <a:r>
              <a:rPr lang="en-US">
                <a:solidFill>
                  <a:srgbClr val="242424"/>
                </a:solidFill>
              </a:rPr>
              <a:t> </a:t>
            </a:r>
            <a:endParaRPr/>
          </a:p>
        </p:txBody>
      </p:sp>
      <p:sp>
        <p:nvSpPr>
          <p:cNvPr id="610" name="Google Shape;610;g2adcfd36f8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adcfd36f8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adcfd36f8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fossil fuels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fossil fuels</a:t>
            </a:r>
            <a:r>
              <a:rPr b="1" lang="en-US"/>
              <a:t>.</a:t>
            </a:r>
            <a:endParaRPr>
              <a:solidFill>
                <a:schemeClr val="dk1"/>
              </a:solidFill>
            </a:endParaRPr>
          </a:p>
        </p:txBody>
      </p:sp>
      <p:sp>
        <p:nvSpPr>
          <p:cNvPr id="621" name="Google Shape;621;g2adcfd36f8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adcfd36f86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adcfd36f86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fossil fuels </a:t>
            </a:r>
            <a:r>
              <a:rPr lang="en-US" sz="1200">
                <a:solidFill>
                  <a:schemeClr val="dk1"/>
                </a:solidFill>
              </a:rPr>
              <a:t>from these four choices</a:t>
            </a:r>
            <a:r>
              <a:rPr lang="en-US"/>
              <a:t>.</a:t>
            </a:r>
            <a:endParaRPr/>
          </a:p>
        </p:txBody>
      </p:sp>
      <p:sp>
        <p:nvSpPr>
          <p:cNvPr id="643" name="Google Shape;643;g2adcfd36f86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adcfd36f86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adcfd36f86_0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fossil fuels.</a:t>
            </a:r>
            <a:endParaRPr/>
          </a:p>
        </p:txBody>
      </p:sp>
      <p:sp>
        <p:nvSpPr>
          <p:cNvPr id="663" name="Google Shape;663;g2adcfd36f86_0_3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adcfd36f86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2adcfd36f86_0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fossil fuels</a:t>
            </a:r>
            <a:r>
              <a:rPr b="1" lang="en-US"/>
              <a:t>.</a:t>
            </a:r>
            <a:endParaRPr>
              <a:solidFill>
                <a:schemeClr val="dk1"/>
              </a:solidFill>
            </a:endParaRPr>
          </a:p>
        </p:txBody>
      </p:sp>
      <p:sp>
        <p:nvSpPr>
          <p:cNvPr id="684" name="Google Shape;684;g2adcfd36f86_0_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adcfd36f86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adcfd36f86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fossil fuels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707" name="Google Shape;707;g2adcfd36f86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adcfd36f86_0_4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adcfd36f86_0_4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“Energy that comes from the remains of plants and animals” is correct! This is the definition of </a:t>
            </a:r>
            <a:r>
              <a:rPr b="1" lang="en-US"/>
              <a:t>fossil fuels.</a:t>
            </a:r>
            <a:endParaRPr sz="1200">
              <a:solidFill>
                <a:schemeClr val="dk1"/>
              </a:solidFill>
            </a:endParaRPr>
          </a:p>
        </p:txBody>
      </p:sp>
      <p:sp>
        <p:nvSpPr>
          <p:cNvPr id="728" name="Google Shape;728;g2adcfd36f86_0_4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dcc69d69e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ddcc69d69e_0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An element is a pure substance containing only one type of atom.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9" name="Google Shape;229;gddcc69d69e_0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adcfd36f86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adcfd36f86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fossil fuels</a:t>
            </a:r>
            <a:r>
              <a:rPr b="1" lang="en-US"/>
              <a:t>: </a:t>
            </a:r>
            <a:r>
              <a:rPr lang="en-US"/>
              <a:t> </a:t>
            </a:r>
            <a:r>
              <a:rPr lang="en-US"/>
              <a:t>Energy that comes from the remains of plants and animals</a:t>
            </a:r>
            <a:endParaRPr>
              <a:solidFill>
                <a:schemeClr val="dk1"/>
              </a:solidFill>
            </a:endParaRPr>
          </a:p>
        </p:txBody>
      </p:sp>
      <p:sp>
        <p:nvSpPr>
          <p:cNvPr id="750" name="Google Shape;750;g2adcfd36f86_0_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adcfd36f86_0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adcfd36f86_0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fossil fuels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74" name="Google Shape;774;g2adcfd36f86_0_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adcfd36f86_0_4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adcfd36f86_0_4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“Crude oil” is correct! This is an example of </a:t>
            </a:r>
            <a:r>
              <a:rPr b="1" lang="en-US"/>
              <a:t>fossil fuels.</a:t>
            </a:r>
            <a:endParaRPr sz="1200">
              <a:solidFill>
                <a:schemeClr val="dk1"/>
              </a:solidFill>
            </a:endParaRPr>
          </a:p>
        </p:txBody>
      </p:sp>
      <p:sp>
        <p:nvSpPr>
          <p:cNvPr id="795" name="Google Shape;795;g2adcfd36f86_0_4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adcfd36f86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2adcfd36f86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fossil fuels</a:t>
            </a:r>
            <a:r>
              <a:rPr lang="en-US" sz="1100"/>
              <a:t>: Crude oil.</a:t>
            </a:r>
            <a:endParaRPr sz="1100">
              <a:solidFill>
                <a:schemeClr val="dk1"/>
              </a:solidFill>
            </a:endParaRPr>
          </a:p>
        </p:txBody>
      </p:sp>
      <p:sp>
        <p:nvSpPr>
          <p:cNvPr id="817" name="Google Shape;817;g2adcfd36f86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adcfd36f86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adcfd36f86_0_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fossil fuels</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42" name="Google Shape;842;g2adcfd36f86_0_2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adcfd36f86_0_4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2adcfd36f86_0_4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“Fossil fuels, like oil, coal, and natural gas, give us energy for things like electricity, cars, and heating, but burning them also worsens the environment through air pollution and climate change.” That is correct! This is an example of how </a:t>
            </a:r>
            <a:r>
              <a:rPr b="1" lang="en-US" sz="1100"/>
              <a:t>fossil fuels </a:t>
            </a:r>
            <a:r>
              <a:rPr lang="en-US" sz="1100"/>
              <a:t>impact your life.</a:t>
            </a:r>
            <a:endParaRPr sz="1200">
              <a:solidFill>
                <a:schemeClr val="dk1"/>
              </a:solidFill>
            </a:endParaRPr>
          </a:p>
        </p:txBody>
      </p:sp>
      <p:sp>
        <p:nvSpPr>
          <p:cNvPr id="863" name="Google Shape;863;g2adcfd36f86_0_4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adcfd36f86_0_2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2adcfd36f86_0_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fossil fuels</a:t>
            </a:r>
            <a:r>
              <a:rPr b="1" lang="en-US" sz="1200">
                <a:solidFill>
                  <a:schemeClr val="dk1"/>
                </a:solidFill>
              </a:rPr>
              <a:t> </a:t>
            </a:r>
            <a:r>
              <a:rPr lang="en-US" sz="1200">
                <a:solidFill>
                  <a:schemeClr val="dk1"/>
                </a:solidFill>
              </a:rPr>
              <a:t>impact my life?”: </a:t>
            </a:r>
            <a:r>
              <a:rPr lang="en-US" sz="1100"/>
              <a:t>Fossil fuels, like oil, coal, and natural gas, give us energy for things like electricity, cars, and heating, but burning them also worsens the environment through air pollution and climate change.</a:t>
            </a:r>
            <a:endParaRPr/>
          </a:p>
        </p:txBody>
      </p:sp>
      <p:sp>
        <p:nvSpPr>
          <p:cNvPr id="885" name="Google Shape;885;g2adcfd36f86_0_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911" name="Google Shape;911;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18" name="Google Shape;918;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a:t>
            </a:r>
            <a:endParaRPr/>
          </a:p>
        </p:txBody>
      </p:sp>
      <p:sp>
        <p:nvSpPr>
          <p:cNvPr id="926" name="Google Shape;92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Energy</a:t>
            </a:r>
            <a:r>
              <a:rPr lang="en-US">
                <a:solidFill>
                  <a:schemeClr val="dk1"/>
                </a:solidFill>
              </a:rPr>
              <a:t> is the ability to cause change.</a:t>
            </a:r>
            <a:endParaRPr sz="1300"/>
          </a:p>
          <a:p>
            <a:pPr indent="0" lvl="0" marL="0" rtl="0" algn="l">
              <a:lnSpc>
                <a:spcPct val="100000"/>
              </a:lnSpc>
              <a:spcBef>
                <a:spcPts val="0"/>
              </a:spcBef>
              <a:spcAft>
                <a:spcPts val="0"/>
              </a:spcAft>
              <a:buSzPts val="1400"/>
              <a:buNone/>
            </a:pPr>
            <a:r>
              <a:t/>
            </a:r>
            <a:endParaRPr/>
          </a:p>
        </p:txBody>
      </p:sp>
      <p:sp>
        <p:nvSpPr>
          <p:cNvPr id="237" name="Google Shape;23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latin typeface="Calibri"/>
                <a:ea typeface="Calibri"/>
                <a:cs typeface="Calibri"/>
                <a:sym typeface="Calibri"/>
              </a:rPr>
              <a:t>Students begin their exploration of fossil fuels by looking at video and photographs of the Darvaza gas crater in Turkmenistan and pondering what makes it burn. This is followed by an analysis of the Keeling Curve, a graph of global carbon dioxide levels in the atmosphere over time. Finally, in a class discussion prompted by a thought-provoking photograph, students complete a Know &amp; Need to Know chart on fossil fuels.</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rPr lang="en-US">
                <a:latin typeface="Calibri"/>
                <a:ea typeface="Calibri"/>
                <a:cs typeface="Calibri"/>
                <a:sym typeface="Calibri"/>
              </a:rPr>
              <a:t>Feedback: Have students analyze and interpret data to elevate their understanding of the content and strengthen their critical thinking skills.</a:t>
            </a:r>
            <a:endParaRPr>
              <a:latin typeface="Calibri"/>
              <a:ea typeface="Calibri"/>
              <a:cs typeface="Calibri"/>
              <a:sym typeface="Calibri"/>
            </a:endParaRPr>
          </a:p>
        </p:txBody>
      </p:sp>
      <p:sp>
        <p:nvSpPr>
          <p:cNvPr id="934" name="Google Shape;93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44" name="Google Shape;9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9" name="Google Shape;94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dcc69d69e_0_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ddcc69d69e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A renewable resource is a resource that can be reused and replaced naturally.</a:t>
            </a:r>
            <a:endParaRPr>
              <a:latin typeface="Calibri"/>
              <a:ea typeface="Calibri"/>
              <a:cs typeface="Calibri"/>
              <a:sym typeface="Calibri"/>
            </a:endParaRPr>
          </a:p>
        </p:txBody>
      </p:sp>
      <p:sp>
        <p:nvSpPr>
          <p:cNvPr id="245" name="Google Shape;245;gddcc69d69e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dcc69d69e_0_8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ddcc69d69e_0_8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a:t>
            </a:r>
            <a:r>
              <a:rPr lang="en-US">
                <a:latin typeface="Calibri"/>
                <a:ea typeface="Calibri"/>
                <a:cs typeface="Calibri"/>
                <a:sym typeface="Calibri"/>
              </a:rPr>
              <a:t>.</a:t>
            </a:r>
            <a:endParaRPr>
              <a:latin typeface="Calibri"/>
              <a:ea typeface="Calibri"/>
              <a:cs typeface="Calibri"/>
              <a:sym typeface="Calibri"/>
            </a:endParaRPr>
          </a:p>
        </p:txBody>
      </p:sp>
      <p:sp>
        <p:nvSpPr>
          <p:cNvPr id="253" name="Google Shape;253;gddcc69d69e_0_8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685800" y="2130429"/>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7"/>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 type="body"/>
          </p:nvPr>
        </p:nvSpPr>
        <p:spPr>
          <a:xfrm rot="5400000">
            <a:off x="2309018" y="-251615"/>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6"/>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4732337" y="2171705"/>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7"/>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7"/>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ddcc69d69e_0_56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ddcc69d69e_0_56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3" name="Google Shape;93;gddcc69d69e_0_56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ddcc69d69e_0_56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ddcc69d69e_0_56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gddcc69d69e_0_5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ddcc69d69e_0_5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ddcc69d69e_0_5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ddcc69d69e_0_5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ddcc69d69e_0_57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gddcc69d69e_0_5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ddcc69d69e_0_5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ddcc69d69e_0_5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ddcc69d69e_0_58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ddcc69d69e_0_58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ddcc69d69e_0_5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ddcc69d69e_0_5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ddcc69d69e_0_5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ddcc69d69e_0_5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ddcc69d69e_0_590"/>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5" name="Google Shape;115;gddcc69d69e_0_590"/>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ddcc69d69e_0_5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ddcc69d69e_0_5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ddcc69d69e_0_5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ddcc69d69e_0_5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ddcc69d69e_0_597"/>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2" name="Google Shape;122;gddcc69d69e_0_59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3" name="Google Shape;123;gddcc69d69e_0_597"/>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4" name="Google Shape;124;gddcc69d69e_0_597"/>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5" name="Google Shape;125;gddcc69d69e_0_5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ddcc69d69e_0_5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ddcc69d69e_0_5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ddcc69d69e_0_6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ddcc69d69e_0_60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ddcc69d69e_0_60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ddcc69d69e_0_60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ddcc69d69e_0_611"/>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ddcc69d69e_0_61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6" name="Google Shape;136;gddcc69d69e_0_61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7" name="Google Shape;137;gddcc69d69e_0_6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ddcc69d69e_0_6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ddcc69d69e_0_6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8"/>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ddcc69d69e_0_618"/>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ddcc69d69e_0_618"/>
          <p:cNvSpPr/>
          <p:nvPr>
            <p:ph idx="2" type="pic"/>
          </p:nvPr>
        </p:nvSpPr>
        <p:spPr>
          <a:xfrm>
            <a:off x="1792288" y="612775"/>
            <a:ext cx="5486400" cy="4114800"/>
          </a:xfrm>
          <a:prstGeom prst="rect">
            <a:avLst/>
          </a:prstGeom>
          <a:noFill/>
          <a:ln>
            <a:noFill/>
          </a:ln>
        </p:spPr>
      </p:sp>
      <p:sp>
        <p:nvSpPr>
          <p:cNvPr id="143" name="Google Shape;143;gddcc69d69e_0_618"/>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4" name="Google Shape;144;gddcc69d69e_0_6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ddcc69d69e_0_6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ddcc69d69e_0_6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ddcc69d69e_0_6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ddcc69d69e_0_625"/>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gddcc69d69e_0_6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ddcc69d69e_0_6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ddcc69d69e_0_6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ddcc69d69e_0_631"/>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ddcc69d69e_0_631"/>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6" name="Google Shape;156;gddcc69d69e_0_63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ddcc69d69e_0_63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ddcc69d69e_0_6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29"/>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9"/>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722313" y="4406904"/>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0"/>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 type="body"/>
          </p:nvPr>
        </p:nvSpPr>
        <p:spPr>
          <a:xfrm>
            <a:off x="457200" y="1600204"/>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1"/>
          <p:cNvSpPr txBox="1"/>
          <p:nvPr>
            <p:ph idx="2" type="body"/>
          </p:nvPr>
        </p:nvSpPr>
        <p:spPr>
          <a:xfrm>
            <a:off x="4648200" y="1600204"/>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1"/>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2"/>
          <p:cNvSpPr txBox="1"/>
          <p:nvPr>
            <p:ph idx="3" type="body"/>
          </p:nvPr>
        </p:nvSpPr>
        <p:spPr>
          <a:xfrm>
            <a:off x="4645027"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2"/>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2"/>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 type="body"/>
          </p:nvPr>
        </p:nvSpPr>
        <p:spPr>
          <a:xfrm>
            <a:off x="3575050" y="273054"/>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4"/>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4"/>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p:nvPr>
            <p:ph idx="2" type="pic"/>
          </p:nvPr>
        </p:nvSpPr>
        <p:spPr>
          <a:xfrm>
            <a:off x="1792288" y="612775"/>
            <a:ext cx="5486400" cy="4114800"/>
          </a:xfrm>
          <a:prstGeom prst="rect">
            <a:avLst/>
          </a:prstGeom>
          <a:noFill/>
          <a:ln>
            <a:noFill/>
          </a:ln>
        </p:spPr>
      </p:sp>
      <p:sp>
        <p:nvSpPr>
          <p:cNvPr id="68" name="Google Shape;68;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5"/>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5"/>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ddcc69d69e_0_5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ddcc69d69e_0_56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ddcc69d69e_0_5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ddcc69d69e_0_5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ddcc69d69e_0_5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33.png"/><Relationship Id="rId11" Type="http://schemas.openxmlformats.org/officeDocument/2006/relationships/image" Target="../media/image17.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38.png"/><Relationship Id="rId5" Type="http://schemas.openxmlformats.org/officeDocument/2006/relationships/image" Target="../media/image19.png"/><Relationship Id="rId6"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png"/><Relationship Id="rId4" Type="http://schemas.openxmlformats.org/officeDocument/2006/relationships/image" Target="../media/image32.png"/><Relationship Id="rId5"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 Id="rId4" Type="http://schemas.openxmlformats.org/officeDocument/2006/relationships/image" Target="../media/image21.png"/><Relationship Id="rId5"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www.calacademy.org/sites/default/files/assets/docs/pdf/062_fossilfuelschocchipminingworksheet.pdf" TargetMode="External"/><Relationship Id="rId5" Type="http://schemas.openxmlformats.org/officeDocument/2006/relationships/hyperlink" Target="https://www.calacademy.org/educators/lesson-plans/fossil-fuels-chocolate-chip-min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21.png"/><Relationship Id="rId5"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8.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8.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3.jpg"/><Relationship Id="rId4" Type="http://schemas.openxmlformats.org/officeDocument/2006/relationships/image" Target="../media/image68.jpg"/><Relationship Id="rId5" Type="http://schemas.openxmlformats.org/officeDocument/2006/relationships/image" Target="../media/image58.jpg"/><Relationship Id="rId6" Type="http://schemas.openxmlformats.org/officeDocument/2006/relationships/image" Target="../media/image6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3.jpg"/><Relationship Id="rId4" Type="http://schemas.openxmlformats.org/officeDocument/2006/relationships/image" Target="../media/image68.jpg"/><Relationship Id="rId5" Type="http://schemas.openxmlformats.org/officeDocument/2006/relationships/image" Target="../media/image58.jpg"/><Relationship Id="rId6"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jp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jp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6.png"/><Relationship Id="rId4" Type="http://schemas.openxmlformats.org/officeDocument/2006/relationships/image" Target="../media/image67.png"/><Relationship Id="rId5" Type="http://schemas.openxmlformats.org/officeDocument/2006/relationships/hyperlink" Target="https://www.nationalgeographic.org/activity/putting-fossil-in-fossil-fuel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4.jpg"/><Relationship Id="rId4" Type="http://schemas.openxmlformats.org/officeDocument/2006/relationships/image" Target="../media/image61.png"/><Relationship Id="rId5"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6"/>
          <p:cNvGrpSpPr/>
          <p:nvPr/>
        </p:nvGrpSpPr>
        <p:grpSpPr>
          <a:xfrm>
            <a:off x="1325593" y="297175"/>
            <a:ext cx="6456691" cy="6404395"/>
            <a:chOff x="814636" y="0"/>
            <a:chExt cx="5828917" cy="6404394"/>
          </a:xfrm>
        </p:grpSpPr>
        <p:sp>
          <p:nvSpPr>
            <p:cNvPr id="165" name="Google Shape;165;p6"/>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6" name="Google Shape;166;p6"/>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6"/>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8" name="Google Shape;168;p6"/>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9" name="Google Shape;169;p6"/>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6"/>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 name="Google Shape;171;p6"/>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 name="Google Shape;172;p6"/>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6"/>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 name="Google Shape;174;p6"/>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5" name="Google Shape;175;p6"/>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6"/>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 name="Google Shape;177;p6"/>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8" name="Google Shape;178;p6"/>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980"/>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271"/>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271"/>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Frayer Model</a:t>
              </a:r>
              <a:endParaRPr b="0" i="0" sz="1400" u="none" cap="none" strike="noStrike">
                <a:solidFill>
                  <a:srgbClr val="000000"/>
                </a:solidFill>
                <a:latin typeface="Arial"/>
                <a:ea typeface="Arial"/>
                <a:cs typeface="Arial"/>
                <a:sym typeface="Arial"/>
              </a:endParaRPr>
            </a:p>
          </p:txBody>
        </p:sp>
        <p:sp>
          <p:nvSpPr>
            <p:cNvPr id="179" name="Google Shape;179;p6"/>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 name="Google Shape;180;p6"/>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1" name="Google Shape;181;p6"/>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None/>
              </a:pPr>
              <a:r>
                <a:rPr b="0" i="0" lang="en-US" sz="2800" u="none" cap="none" strike="noStrike">
                  <a:solidFill>
                    <a:srgbClr val="FFFFFF"/>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6"/>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6"/>
          <p:cNvPicPr preferRelativeResize="0"/>
          <p:nvPr/>
        </p:nvPicPr>
        <p:blipFill rotWithShape="1">
          <a:blip r:embed="rId9">
            <a:alphaModFix/>
          </a:blip>
          <a:srcRect b="0" l="0" r="0" t="0"/>
          <a:stretch/>
        </p:blipFill>
        <p:spPr>
          <a:xfrm>
            <a:off x="5786601" y="4959805"/>
            <a:ext cx="385108" cy="347619"/>
          </a:xfrm>
          <a:prstGeom prst="rect">
            <a:avLst/>
          </a:prstGeom>
          <a:noFill/>
          <a:ln>
            <a:noFill/>
          </a:ln>
        </p:spPr>
      </p:pic>
      <p:pic>
        <p:nvPicPr>
          <p:cNvPr descr="Comment Dislike" id="184" name="Google Shape;184;p6"/>
          <p:cNvPicPr preferRelativeResize="0"/>
          <p:nvPr/>
        </p:nvPicPr>
        <p:blipFill rotWithShape="1">
          <a:blip r:embed="rId10">
            <a:alphaModFix/>
          </a:blip>
          <a:srcRect b="0" l="0" r="0" t="0"/>
          <a:stretch/>
        </p:blipFill>
        <p:spPr>
          <a:xfrm>
            <a:off x="6140138" y="4959805"/>
            <a:ext cx="385108" cy="347619"/>
          </a:xfrm>
          <a:prstGeom prst="rect">
            <a:avLst/>
          </a:prstGeom>
          <a:noFill/>
          <a:ln>
            <a:noFill/>
          </a:ln>
        </p:spPr>
      </p:pic>
      <p:pic>
        <p:nvPicPr>
          <p:cNvPr descr="Blog" id="185" name="Google Shape;185;p6"/>
          <p:cNvPicPr preferRelativeResize="0"/>
          <p:nvPr/>
        </p:nvPicPr>
        <p:blipFill rotWithShape="1">
          <a:blip r:embed="rId11">
            <a:alphaModFix/>
          </a:blip>
          <a:srcRect b="0" l="0" r="0" t="0"/>
          <a:stretch/>
        </p:blipFill>
        <p:spPr>
          <a:xfrm>
            <a:off x="5913445" y="4638257"/>
            <a:ext cx="385108" cy="347619"/>
          </a:xfrm>
          <a:prstGeom prst="rect">
            <a:avLst/>
          </a:prstGeom>
          <a:noFill/>
          <a:ln>
            <a:noFill/>
          </a:ln>
        </p:spPr>
      </p:pic>
      <p:sp>
        <p:nvSpPr>
          <p:cNvPr id="186" name="Google Shape;186;p6"/>
          <p:cNvSpPr/>
          <p:nvPr/>
        </p:nvSpPr>
        <p:spPr>
          <a:xfrm>
            <a:off x="170822" y="211015"/>
            <a:ext cx="1095271"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7" name="Google Shape;187;p6"/>
          <p:cNvSpPr txBox="1"/>
          <p:nvPr/>
        </p:nvSpPr>
        <p:spPr>
          <a:xfrm>
            <a:off x="366765" y="367994"/>
            <a:ext cx="703384"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8" name="Google Shape;188;p6"/>
          <p:cNvSpPr/>
          <p:nvPr/>
        </p:nvSpPr>
        <p:spPr>
          <a:xfrm>
            <a:off x="4452594" y="5219265"/>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189" name="Google Shape;189;p6"/>
          <p:cNvCxnSpPr/>
          <p:nvPr/>
        </p:nvCxnSpPr>
        <p:spPr>
          <a:xfrm>
            <a:off x="4588495" y="5229875"/>
            <a:ext cx="0" cy="76200"/>
          </a:xfrm>
          <a:prstGeom prst="straightConnector1">
            <a:avLst/>
          </a:prstGeom>
          <a:noFill/>
          <a:ln cap="flat" cmpd="sng" w="25400">
            <a:solidFill>
              <a:srgbClr val="FF932B"/>
            </a:solidFill>
            <a:prstDash val="solid"/>
            <a:round/>
            <a:headEnd len="sm" w="sm" type="none"/>
            <a:tailEnd len="sm" w="sm" type="none"/>
          </a:ln>
        </p:spPr>
      </p:cxnSp>
      <p:cxnSp>
        <p:nvCxnSpPr>
          <p:cNvPr id="190" name="Google Shape;190;p6"/>
          <p:cNvCxnSpPr>
            <a:stCxn id="188" idx="2"/>
          </p:cNvCxnSpPr>
          <p:nvPr/>
        </p:nvCxnSpPr>
        <p:spPr>
          <a:xfrm rot="10800000">
            <a:off x="4587444" y="5399865"/>
            <a:ext cx="600" cy="699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6"/>
          <p:cNvCxnSpPr/>
          <p:nvPr/>
        </p:nvCxnSpPr>
        <p:spPr>
          <a:xfrm>
            <a:off x="4452594" y="5343947"/>
            <a:ext cx="78900" cy="0"/>
          </a:xfrm>
          <a:prstGeom prst="straightConnector1">
            <a:avLst/>
          </a:prstGeom>
          <a:noFill/>
          <a:ln cap="flat" cmpd="sng" w="25400">
            <a:solidFill>
              <a:srgbClr val="FF932B"/>
            </a:solidFill>
            <a:prstDash val="solid"/>
            <a:round/>
            <a:headEnd len="sm" w="sm" type="none"/>
            <a:tailEnd len="sm" w="sm" type="none"/>
          </a:ln>
        </p:spPr>
      </p:cxnSp>
      <p:cxnSp>
        <p:nvCxnSpPr>
          <p:cNvPr id="192" name="Google Shape;192;p6"/>
          <p:cNvCxnSpPr/>
          <p:nvPr/>
        </p:nvCxnSpPr>
        <p:spPr>
          <a:xfrm>
            <a:off x="4643028" y="5342304"/>
            <a:ext cx="80400" cy="0"/>
          </a:xfrm>
          <a:prstGeom prst="straightConnector1">
            <a:avLst/>
          </a:prstGeom>
          <a:noFill/>
          <a:ln cap="flat" cmpd="sng" w="25400">
            <a:solidFill>
              <a:srgbClr val="FF932B"/>
            </a:solidFill>
            <a:prstDash val="solid"/>
            <a:round/>
            <a:headEnd len="sm" w="sm" type="none"/>
            <a:tailEnd len="sm" w="sm" type="none"/>
          </a:ln>
        </p:spPr>
      </p:cxnSp>
      <p:sp>
        <p:nvSpPr>
          <p:cNvPr id="193" name="Google Shape;193;p6"/>
          <p:cNvSpPr/>
          <p:nvPr/>
        </p:nvSpPr>
        <p:spPr>
          <a:xfrm>
            <a:off x="4531729" y="5302656"/>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9"/>
          <p:cNvSpPr txBox="1"/>
          <p:nvPr/>
        </p:nvSpPr>
        <p:spPr>
          <a:xfrm>
            <a:off x="898200" y="599350"/>
            <a:ext cx="734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Solar Energy:</a:t>
            </a:r>
            <a:r>
              <a:rPr b="0" i="0" lang="en-US" sz="3600" u="none" cap="none" strike="noStrike">
                <a:solidFill>
                  <a:srgbClr val="000000"/>
                </a:solidFill>
                <a:latin typeface="Calibri"/>
                <a:ea typeface="Calibri"/>
                <a:cs typeface="Calibri"/>
                <a:sym typeface="Calibri"/>
              </a:rPr>
              <a:t> energy from the </a:t>
            </a:r>
            <a:r>
              <a:rPr b="0" i="0" lang="en-US" sz="3600" u="none" cap="none" strike="noStrike">
                <a:solidFill>
                  <a:schemeClr val="dk1"/>
                </a:solidFill>
                <a:latin typeface="Calibri"/>
                <a:ea typeface="Calibri"/>
                <a:cs typeface="Calibri"/>
                <a:sym typeface="Calibri"/>
              </a:rPr>
              <a:t>sun</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264" name="Google Shape;264;p19"/>
          <p:cNvPicPr preferRelativeResize="0"/>
          <p:nvPr/>
        </p:nvPicPr>
        <p:blipFill rotWithShape="1">
          <a:blip r:embed="rId3">
            <a:alphaModFix/>
          </a:blip>
          <a:srcRect b="0" l="22224" r="22340" t="0"/>
          <a:stretch/>
        </p:blipFill>
        <p:spPr>
          <a:xfrm>
            <a:off x="2286000" y="1777825"/>
            <a:ext cx="4572000" cy="4531075"/>
          </a:xfrm>
          <a:prstGeom prst="rect">
            <a:avLst/>
          </a:prstGeom>
          <a:noFill/>
          <a:ln>
            <a:noFill/>
          </a:ln>
        </p:spPr>
      </p:pic>
      <p:sp>
        <p:nvSpPr>
          <p:cNvPr descr="Rewind" id="265" name="Google Shape;265;p1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descr="Questions" id="271" name="Google Shape;271;p7"/>
          <p:cNvSpPr/>
          <p:nvPr/>
        </p:nvSpPr>
        <p:spPr>
          <a:xfrm>
            <a:off x="2286000" y="1113694"/>
            <a:ext cx="4572000" cy="4443047"/>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ddcc69d69e_0_117"/>
          <p:cNvSpPr txBox="1"/>
          <p:nvPr/>
        </p:nvSpPr>
        <p:spPr>
          <a:xfrm>
            <a:off x="2553000" y="651272"/>
            <a:ext cx="4038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 element?</a:t>
            </a:r>
            <a:endParaRPr b="0" i="0" sz="1400" u="none" cap="none" strike="noStrike">
              <a:solidFill>
                <a:srgbClr val="000000"/>
              </a:solidFill>
              <a:latin typeface="Arial"/>
              <a:ea typeface="Arial"/>
              <a:cs typeface="Arial"/>
              <a:sym typeface="Arial"/>
            </a:endParaRPr>
          </a:p>
        </p:txBody>
      </p:sp>
      <p:sp>
        <p:nvSpPr>
          <p:cNvPr descr="Questions" id="278" name="Google Shape;278;gddcc69d69e_0_11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ld.jpg" id="279" name="Google Shape;279;gddcc69d69e_0_117"/>
          <p:cNvPicPr preferRelativeResize="0"/>
          <p:nvPr/>
        </p:nvPicPr>
        <p:blipFill rotWithShape="1">
          <a:blip r:embed="rId4">
            <a:alphaModFix/>
          </a:blip>
          <a:srcRect b="0" l="0" r="0" t="0"/>
          <a:stretch/>
        </p:blipFill>
        <p:spPr>
          <a:xfrm>
            <a:off x="1066247" y="1479901"/>
            <a:ext cx="7011500" cy="46750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ddcc69d69e_0_207"/>
          <p:cNvSpPr txBox="1"/>
          <p:nvPr/>
        </p:nvSpPr>
        <p:spPr>
          <a:xfrm>
            <a:off x="0" y="635775"/>
            <a:ext cx="9144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alibri"/>
                <a:ea typeface="Calibri"/>
                <a:cs typeface="Calibri"/>
                <a:sym typeface="Calibri"/>
              </a:rPr>
              <a:t>What is energy?</a:t>
            </a:r>
            <a:endParaRPr b="0" i="0" sz="1400" u="none" cap="none" strike="noStrike">
              <a:solidFill>
                <a:srgbClr val="000000"/>
              </a:solidFill>
              <a:latin typeface="Arial"/>
              <a:ea typeface="Arial"/>
              <a:cs typeface="Arial"/>
              <a:sym typeface="Arial"/>
            </a:endParaRPr>
          </a:p>
        </p:txBody>
      </p:sp>
      <p:sp>
        <p:nvSpPr>
          <p:cNvPr descr="Questions" id="286" name="Google Shape;286;gddcc69d69e_0_2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ddcc69d69e_0_207"/>
          <p:cNvPicPr preferRelativeResize="0"/>
          <p:nvPr/>
        </p:nvPicPr>
        <p:blipFill rotWithShape="1">
          <a:blip r:embed="rId4">
            <a:alphaModFix/>
          </a:blip>
          <a:srcRect b="0" l="0" r="0" t="0"/>
          <a:stretch/>
        </p:blipFill>
        <p:spPr>
          <a:xfrm>
            <a:off x="230998" y="1957754"/>
            <a:ext cx="8682004" cy="42658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ddcc69d69e_0_825"/>
          <p:cNvSpPr txBox="1"/>
          <p:nvPr>
            <p:ph type="ctrTitle"/>
          </p:nvPr>
        </p:nvSpPr>
        <p:spPr>
          <a:xfrm>
            <a:off x="640150" y="123400"/>
            <a:ext cx="8247300" cy="157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6959"/>
              <a:buFont typeface="Calibri"/>
              <a:buNone/>
            </a:pPr>
            <a:r>
              <a:rPr lang="en-US" sz="3800"/>
              <a:t>What is a the difference between a renewable and non-renewable resource?</a:t>
            </a:r>
            <a:endParaRPr sz="4200"/>
          </a:p>
        </p:txBody>
      </p:sp>
      <p:pic>
        <p:nvPicPr>
          <p:cNvPr descr="dreamstime_xl_40192383.jpg" id="294" name="Google Shape;294;gddcc69d69e_0_825"/>
          <p:cNvPicPr preferRelativeResize="0"/>
          <p:nvPr/>
        </p:nvPicPr>
        <p:blipFill rotWithShape="1">
          <a:blip r:embed="rId3">
            <a:alphaModFix/>
          </a:blip>
          <a:srcRect b="0" l="0" r="0" t="0"/>
          <a:stretch/>
        </p:blipFill>
        <p:spPr>
          <a:xfrm>
            <a:off x="383901" y="3005510"/>
            <a:ext cx="3877876" cy="2575948"/>
          </a:xfrm>
          <a:prstGeom prst="rect">
            <a:avLst/>
          </a:prstGeom>
          <a:noFill/>
          <a:ln>
            <a:noFill/>
          </a:ln>
        </p:spPr>
      </p:pic>
      <p:sp>
        <p:nvSpPr>
          <p:cNvPr descr="Questions" id="295" name="Google Shape;295;gddcc69d69e_0_82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 name="Google Shape;296;gddcc69d69e_0_825"/>
          <p:cNvPicPr preferRelativeResize="0"/>
          <p:nvPr/>
        </p:nvPicPr>
        <p:blipFill rotWithShape="1">
          <a:blip r:embed="rId5">
            <a:alphaModFix/>
          </a:blip>
          <a:srcRect b="0" l="0" r="0" t="0"/>
          <a:stretch/>
        </p:blipFill>
        <p:spPr>
          <a:xfrm>
            <a:off x="152400" y="1850200"/>
            <a:ext cx="4340875" cy="4886575"/>
          </a:xfrm>
          <a:prstGeom prst="rect">
            <a:avLst/>
          </a:prstGeom>
          <a:noFill/>
          <a:ln>
            <a:noFill/>
          </a:ln>
        </p:spPr>
      </p:pic>
      <p:pic>
        <p:nvPicPr>
          <p:cNvPr id="297" name="Google Shape;297;gddcc69d69e_0_825"/>
          <p:cNvPicPr preferRelativeResize="0"/>
          <p:nvPr/>
        </p:nvPicPr>
        <p:blipFill rotWithShape="1">
          <a:blip r:embed="rId5">
            <a:alphaModFix/>
          </a:blip>
          <a:srcRect b="0" l="0" r="0" t="0"/>
          <a:stretch/>
        </p:blipFill>
        <p:spPr>
          <a:xfrm>
            <a:off x="4572000" y="1850200"/>
            <a:ext cx="4340875" cy="4886575"/>
          </a:xfrm>
          <a:prstGeom prst="rect">
            <a:avLst/>
          </a:prstGeom>
          <a:noFill/>
          <a:ln>
            <a:noFill/>
          </a:ln>
        </p:spPr>
      </p:pic>
      <p:pic>
        <p:nvPicPr>
          <p:cNvPr descr="dreamstime_xl_89159318.jpg" id="298" name="Google Shape;298;gddcc69d69e_0_825"/>
          <p:cNvPicPr preferRelativeResize="0"/>
          <p:nvPr/>
        </p:nvPicPr>
        <p:blipFill rotWithShape="1">
          <a:blip r:embed="rId6">
            <a:alphaModFix/>
          </a:blip>
          <a:srcRect b="0" l="0" r="0" t="0"/>
          <a:stretch/>
        </p:blipFill>
        <p:spPr>
          <a:xfrm>
            <a:off x="4737837" y="2956505"/>
            <a:ext cx="4009197" cy="26739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0"/>
          <p:cNvSpPr txBox="1"/>
          <p:nvPr/>
        </p:nvSpPr>
        <p:spPr>
          <a:xfrm>
            <a:off x="898200" y="599350"/>
            <a:ext cx="734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Solar Energy:</a:t>
            </a:r>
            <a:r>
              <a:rPr b="0" i="0" lang="en-US" sz="3600" u="none" cap="none" strike="noStrike">
                <a:solidFill>
                  <a:srgbClr val="000000"/>
                </a:solidFill>
                <a:latin typeface="Calibri"/>
                <a:ea typeface="Calibri"/>
                <a:cs typeface="Calibri"/>
                <a:sym typeface="Calibri"/>
              </a:rPr>
              <a:t> energy from the </a:t>
            </a:r>
            <a:r>
              <a:rPr b="0" i="0" lang="en-US" sz="3600" u="sng" cap="none" strike="noStrike">
                <a:solidFill>
                  <a:srgbClr val="000000"/>
                </a:solidFill>
                <a:latin typeface="Calibri"/>
                <a:ea typeface="Calibri"/>
                <a:cs typeface="Calibri"/>
                <a:sym typeface="Calibri"/>
              </a:rPr>
              <a:t>       .</a:t>
            </a:r>
            <a:endParaRPr b="0" i="0" sz="3600" u="sng" cap="none" strike="noStrike">
              <a:solidFill>
                <a:srgbClr val="000000"/>
              </a:solidFill>
              <a:latin typeface="Calibri"/>
              <a:ea typeface="Calibri"/>
              <a:cs typeface="Calibri"/>
              <a:sym typeface="Calibri"/>
            </a:endParaRPr>
          </a:p>
        </p:txBody>
      </p:sp>
      <p:pic>
        <p:nvPicPr>
          <p:cNvPr id="305" name="Google Shape;305;p10"/>
          <p:cNvPicPr preferRelativeResize="0"/>
          <p:nvPr/>
        </p:nvPicPr>
        <p:blipFill rotWithShape="1">
          <a:blip r:embed="rId3">
            <a:alphaModFix/>
          </a:blip>
          <a:srcRect b="0" l="22224" r="22340" t="0"/>
          <a:stretch/>
        </p:blipFill>
        <p:spPr>
          <a:xfrm>
            <a:off x="2286000" y="1777825"/>
            <a:ext cx="4572000" cy="4531075"/>
          </a:xfrm>
          <a:prstGeom prst="rect">
            <a:avLst/>
          </a:prstGeom>
          <a:noFill/>
          <a:ln>
            <a:noFill/>
          </a:ln>
        </p:spPr>
      </p:pic>
      <p:sp>
        <p:nvSpPr>
          <p:cNvPr descr="Questions" id="306" name="Google Shape;306;p10"/>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1"/>
          <p:cNvSpPr txBox="1"/>
          <p:nvPr/>
        </p:nvSpPr>
        <p:spPr>
          <a:xfrm>
            <a:off x="898200" y="599350"/>
            <a:ext cx="734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Solar Energy:</a:t>
            </a:r>
            <a:r>
              <a:rPr b="0" i="0" lang="en-US" sz="3600" u="none" cap="none" strike="noStrike">
                <a:solidFill>
                  <a:srgbClr val="000000"/>
                </a:solidFill>
                <a:latin typeface="Calibri"/>
                <a:ea typeface="Calibri"/>
                <a:cs typeface="Calibri"/>
                <a:sym typeface="Calibri"/>
              </a:rPr>
              <a:t> energy from the </a:t>
            </a:r>
            <a:r>
              <a:rPr b="1" i="0" lang="en-US" sz="3600" u="sng" cap="none" strike="noStrike">
                <a:solidFill>
                  <a:srgbClr val="FF0000"/>
                </a:solidFill>
                <a:latin typeface="Calibri"/>
                <a:ea typeface="Calibri"/>
                <a:cs typeface="Calibri"/>
                <a:sym typeface="Calibri"/>
              </a:rPr>
              <a:t>sun</a:t>
            </a:r>
            <a:r>
              <a:rPr b="0" i="0" lang="en-US" sz="3600" u="sng" cap="none" strike="noStrike">
                <a:solidFill>
                  <a:srgbClr val="000000"/>
                </a:solidFill>
                <a:latin typeface="Calibri"/>
                <a:ea typeface="Calibri"/>
                <a:cs typeface="Calibri"/>
                <a:sym typeface="Calibri"/>
              </a:rPr>
              <a:t>.</a:t>
            </a:r>
            <a:endParaRPr b="0" i="0" sz="3600" u="sng" cap="none" strike="noStrike">
              <a:solidFill>
                <a:srgbClr val="000000"/>
              </a:solidFill>
              <a:latin typeface="Calibri"/>
              <a:ea typeface="Calibri"/>
              <a:cs typeface="Calibri"/>
              <a:sym typeface="Calibri"/>
            </a:endParaRPr>
          </a:p>
        </p:txBody>
      </p:sp>
      <p:pic>
        <p:nvPicPr>
          <p:cNvPr id="313" name="Google Shape;313;p21"/>
          <p:cNvPicPr preferRelativeResize="0"/>
          <p:nvPr/>
        </p:nvPicPr>
        <p:blipFill rotWithShape="1">
          <a:blip r:embed="rId3">
            <a:alphaModFix/>
          </a:blip>
          <a:srcRect b="0" l="22224" r="22340" t="0"/>
          <a:stretch/>
        </p:blipFill>
        <p:spPr>
          <a:xfrm>
            <a:off x="2286000" y="1777825"/>
            <a:ext cx="4572000" cy="4531075"/>
          </a:xfrm>
          <a:prstGeom prst="rect">
            <a:avLst/>
          </a:prstGeom>
          <a:noFill/>
          <a:ln>
            <a:noFill/>
          </a:ln>
        </p:spPr>
      </p:pic>
      <p:sp>
        <p:nvSpPr>
          <p:cNvPr descr="Questions" id="314" name="Google Shape;314;p2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e0663e53fa_0_86"/>
          <p:cNvSpPr txBox="1"/>
          <p:nvPr/>
        </p:nvSpPr>
        <p:spPr>
          <a:xfrm>
            <a:off x="1859243" y="869900"/>
            <a:ext cx="54255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000000"/>
                </a:solidFill>
                <a:latin typeface="Calibri"/>
                <a:ea typeface="Calibri"/>
                <a:cs typeface="Calibri"/>
                <a:sym typeface="Calibri"/>
              </a:rPr>
              <a:t>Fossil Fuels</a:t>
            </a:r>
            <a:endParaRPr b="1" i="0" sz="6600" u="none" cap="none" strike="noStrike">
              <a:solidFill>
                <a:srgbClr val="000000"/>
              </a:solidFill>
              <a:latin typeface="Calibri"/>
              <a:ea typeface="Calibri"/>
              <a:cs typeface="Calibri"/>
              <a:sym typeface="Calibri"/>
            </a:endParaRPr>
          </a:p>
        </p:txBody>
      </p:sp>
      <p:sp>
        <p:nvSpPr>
          <p:cNvPr descr="Artificial Intelligence" id="321" name="Google Shape;321;ge0663e53fa_0_86"/>
          <p:cNvSpPr/>
          <p:nvPr/>
        </p:nvSpPr>
        <p:spPr>
          <a:xfrm>
            <a:off x="1582234" y="2483178"/>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22" name="Google Shape;322;ge0663e53fa_0_86"/>
          <p:cNvPicPr preferRelativeResize="0"/>
          <p:nvPr/>
        </p:nvPicPr>
        <p:blipFill rotWithShape="1">
          <a:blip r:embed="rId4">
            <a:alphaModFix/>
          </a:blip>
          <a:srcRect b="0" l="0" r="0" t="0"/>
          <a:stretch/>
        </p:blipFill>
        <p:spPr>
          <a:xfrm>
            <a:off x="4721451" y="2610470"/>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e0663e53fa_0_93"/>
          <p:cNvPicPr preferRelativeResize="0"/>
          <p:nvPr/>
        </p:nvPicPr>
        <p:blipFill rotWithShape="1">
          <a:blip r:embed="rId3">
            <a:alphaModFix/>
          </a:blip>
          <a:srcRect b="0" l="8186" r="8535" t="0"/>
          <a:stretch/>
        </p:blipFill>
        <p:spPr>
          <a:xfrm>
            <a:off x="1007188" y="1780800"/>
            <a:ext cx="7129625" cy="4703675"/>
          </a:xfrm>
          <a:prstGeom prst="rect">
            <a:avLst/>
          </a:prstGeom>
          <a:noFill/>
          <a:ln>
            <a:noFill/>
          </a:ln>
        </p:spPr>
      </p:pic>
      <p:sp>
        <p:nvSpPr>
          <p:cNvPr descr="Artificial Intelligence" id="329" name="Google Shape;329;ge0663e53fa_0_93"/>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30" name="Google Shape;330;ge0663e53fa_0_93"/>
          <p:cNvPicPr preferRelativeResize="0"/>
          <p:nvPr/>
        </p:nvPicPr>
        <p:blipFill rotWithShape="1">
          <a:blip r:embed="rId5">
            <a:alphaModFix/>
          </a:blip>
          <a:srcRect b="0" l="0" r="0" t="0"/>
          <a:stretch/>
        </p:blipFill>
        <p:spPr>
          <a:xfrm>
            <a:off x="735231" y="135870"/>
            <a:ext cx="463492" cy="463492"/>
          </a:xfrm>
          <a:prstGeom prst="rect">
            <a:avLst/>
          </a:prstGeom>
          <a:noFill/>
          <a:ln>
            <a:noFill/>
          </a:ln>
        </p:spPr>
      </p:pic>
      <p:sp>
        <p:nvSpPr>
          <p:cNvPr id="331" name="Google Shape;331;ge0663e53fa_0_93"/>
          <p:cNvSpPr txBox="1"/>
          <p:nvPr/>
        </p:nvSpPr>
        <p:spPr>
          <a:xfrm>
            <a:off x="1082075" y="278625"/>
            <a:ext cx="77409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Fossil Fuels:</a:t>
            </a:r>
            <a:r>
              <a:rPr b="0" i="0" lang="en-US" sz="3600" u="none" cap="none" strike="noStrike">
                <a:solidFill>
                  <a:srgbClr val="000000"/>
                </a:solidFill>
                <a:latin typeface="Calibri"/>
                <a:ea typeface="Calibri"/>
                <a:cs typeface="Calibri"/>
                <a:sym typeface="Calibri"/>
              </a:rPr>
              <a:t> energy that comes from the remains of plants and animals</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descr="Questions" id="337" name="Google Shape;337;gdff6a300ac_0_0"/>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e369b3e425_0_78"/>
          <p:cNvSpPr txBox="1"/>
          <p:nvPr/>
        </p:nvSpPr>
        <p:spPr>
          <a:xfrm>
            <a:off x="1252806" y="492884"/>
            <a:ext cx="66384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0" i="0" lang="en-US" sz="8800" u="none" cap="none" strike="noStrike">
                <a:solidFill>
                  <a:srgbClr val="000000"/>
                </a:solidFill>
                <a:latin typeface="Calibri"/>
                <a:ea typeface="Calibri"/>
                <a:cs typeface="Calibri"/>
                <a:sym typeface="Calibri"/>
              </a:rPr>
              <a:t>Fossil Fuels</a:t>
            </a:r>
            <a:endParaRPr b="0" i="0" sz="1800" u="none" cap="none" strike="noStrike">
              <a:solidFill>
                <a:srgbClr val="000000"/>
              </a:solidFill>
              <a:latin typeface="Calibri"/>
              <a:ea typeface="Calibri"/>
              <a:cs typeface="Calibri"/>
              <a:sym typeface="Calibri"/>
            </a:endParaRPr>
          </a:p>
        </p:txBody>
      </p:sp>
      <p:sp>
        <p:nvSpPr>
          <p:cNvPr id="200" name="Google Shape;200;ge369b3e425_0_78"/>
          <p:cNvSpPr/>
          <p:nvPr/>
        </p:nvSpPr>
        <p:spPr>
          <a:xfrm>
            <a:off x="170823"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1" name="Google Shape;201;ge369b3e425_0_78"/>
          <p:cNvSpPr txBox="1"/>
          <p:nvPr/>
        </p:nvSpPr>
        <p:spPr>
          <a:xfrm>
            <a:off x="366765" y="367994"/>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202" name="Google Shape;202;ge369b3e425_0_78"/>
          <p:cNvPicPr preferRelativeResize="0"/>
          <p:nvPr/>
        </p:nvPicPr>
        <p:blipFill rotWithShape="1">
          <a:blip r:embed="rId3">
            <a:alphaModFix/>
          </a:blip>
          <a:srcRect b="0" l="8361" r="8609" t="0"/>
          <a:stretch/>
        </p:blipFill>
        <p:spPr>
          <a:xfrm>
            <a:off x="1839900" y="2450350"/>
            <a:ext cx="5464200" cy="361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dff6a300ac_0_5"/>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gdff6a300ac_0_5"/>
          <p:cNvPicPr preferRelativeResize="0"/>
          <p:nvPr/>
        </p:nvPicPr>
        <p:blipFill rotWithShape="1">
          <a:blip r:embed="rId4">
            <a:alphaModFix/>
          </a:blip>
          <a:srcRect b="0" l="8186" r="8535" t="0"/>
          <a:stretch/>
        </p:blipFill>
        <p:spPr>
          <a:xfrm>
            <a:off x="1007188" y="1407850"/>
            <a:ext cx="7129625" cy="4703675"/>
          </a:xfrm>
          <a:prstGeom prst="rect">
            <a:avLst/>
          </a:prstGeom>
          <a:noFill/>
          <a:ln>
            <a:noFill/>
          </a:ln>
        </p:spPr>
      </p:pic>
      <p:sp>
        <p:nvSpPr>
          <p:cNvPr id="345" name="Google Shape;345;gdff6a300ac_0_5"/>
          <p:cNvSpPr txBox="1"/>
          <p:nvPr/>
        </p:nvSpPr>
        <p:spPr>
          <a:xfrm>
            <a:off x="930150" y="502725"/>
            <a:ext cx="7283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What are fossil fuels?</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ge0663e53fa_0_120"/>
          <p:cNvPicPr preferRelativeResize="0"/>
          <p:nvPr/>
        </p:nvPicPr>
        <p:blipFill rotWithShape="1">
          <a:blip r:embed="rId3">
            <a:alphaModFix/>
          </a:blip>
          <a:srcRect b="0" l="0" r="0" t="0"/>
          <a:stretch/>
        </p:blipFill>
        <p:spPr>
          <a:xfrm>
            <a:off x="0" y="411215"/>
            <a:ext cx="9143998" cy="6035568"/>
          </a:xfrm>
          <a:prstGeom prst="rect">
            <a:avLst/>
          </a:prstGeom>
          <a:noFill/>
          <a:ln>
            <a:noFill/>
          </a:ln>
        </p:spPr>
      </p:pic>
      <p:sp>
        <p:nvSpPr>
          <p:cNvPr descr="Artificial Intelligence" id="352" name="Google Shape;352;ge0663e53fa_0_120"/>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e0663e53fa_0_125"/>
          <p:cNvPicPr preferRelativeResize="0"/>
          <p:nvPr/>
        </p:nvPicPr>
        <p:blipFill rotWithShape="1">
          <a:blip r:embed="rId3">
            <a:alphaModFix/>
          </a:blip>
          <a:srcRect b="0" l="0" r="0" t="0"/>
          <a:stretch/>
        </p:blipFill>
        <p:spPr>
          <a:xfrm>
            <a:off x="856388" y="1942175"/>
            <a:ext cx="7431225" cy="4094050"/>
          </a:xfrm>
          <a:prstGeom prst="rect">
            <a:avLst/>
          </a:prstGeom>
          <a:noFill/>
          <a:ln>
            <a:noFill/>
          </a:ln>
        </p:spPr>
      </p:pic>
      <p:sp>
        <p:nvSpPr>
          <p:cNvPr descr="Artificial Intelligence" id="359" name="Google Shape;359;ge0663e53fa_0_125"/>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e0663e53fa_0_125"/>
          <p:cNvSpPr txBox="1"/>
          <p:nvPr/>
        </p:nvSpPr>
        <p:spPr>
          <a:xfrm>
            <a:off x="902400" y="642475"/>
            <a:ext cx="73392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Fossil fuels are high in carbon and hydrogen. This is because they are made of plants and animals.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e0663e53fa_0_132"/>
          <p:cNvPicPr preferRelativeResize="0"/>
          <p:nvPr/>
        </p:nvPicPr>
        <p:blipFill rotWithShape="1">
          <a:blip r:embed="rId3">
            <a:alphaModFix/>
          </a:blip>
          <a:srcRect b="0" l="0" r="0" t="0"/>
          <a:stretch/>
        </p:blipFill>
        <p:spPr>
          <a:xfrm>
            <a:off x="785613" y="1692475"/>
            <a:ext cx="7572774" cy="4160350"/>
          </a:xfrm>
          <a:prstGeom prst="rect">
            <a:avLst/>
          </a:prstGeom>
          <a:noFill/>
          <a:ln>
            <a:noFill/>
          </a:ln>
        </p:spPr>
      </p:pic>
      <p:sp>
        <p:nvSpPr>
          <p:cNvPr descr="Artificial Intelligence" id="367" name="Google Shape;367;ge0663e53fa_0_132"/>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e0663e53fa_0_132"/>
          <p:cNvSpPr txBox="1"/>
          <p:nvPr/>
        </p:nvSpPr>
        <p:spPr>
          <a:xfrm>
            <a:off x="785625" y="507975"/>
            <a:ext cx="81099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These types of fuels are nonrenewable because they cannot be replaced in a short amount of time.</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ge0663e53fa_0_139"/>
          <p:cNvPicPr preferRelativeResize="0"/>
          <p:nvPr/>
        </p:nvPicPr>
        <p:blipFill rotWithShape="1">
          <a:blip r:embed="rId3">
            <a:alphaModFix/>
          </a:blip>
          <a:srcRect b="0" l="0" r="0" t="0"/>
          <a:stretch/>
        </p:blipFill>
        <p:spPr>
          <a:xfrm>
            <a:off x="549238" y="1703275"/>
            <a:ext cx="8045524" cy="4420075"/>
          </a:xfrm>
          <a:prstGeom prst="rect">
            <a:avLst/>
          </a:prstGeom>
          <a:noFill/>
          <a:ln>
            <a:noFill/>
          </a:ln>
        </p:spPr>
      </p:pic>
      <p:sp>
        <p:nvSpPr>
          <p:cNvPr descr="Artificial Intelligence" id="375" name="Google Shape;375;ge0663e53fa_0_139"/>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e0663e53fa_0_139"/>
          <p:cNvSpPr txBox="1"/>
          <p:nvPr/>
        </p:nvSpPr>
        <p:spPr>
          <a:xfrm>
            <a:off x="1292525" y="962225"/>
            <a:ext cx="6766800" cy="55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It takes millions of years to create fossil fuels.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e0663e53fa_0_146"/>
          <p:cNvPicPr preferRelativeResize="0"/>
          <p:nvPr/>
        </p:nvPicPr>
        <p:blipFill rotWithShape="1">
          <a:blip r:embed="rId3">
            <a:alphaModFix/>
          </a:blip>
          <a:srcRect b="0" l="0" r="0" t="0"/>
          <a:stretch/>
        </p:blipFill>
        <p:spPr>
          <a:xfrm>
            <a:off x="812963" y="2094809"/>
            <a:ext cx="7518075" cy="3953166"/>
          </a:xfrm>
          <a:prstGeom prst="rect">
            <a:avLst/>
          </a:prstGeom>
          <a:noFill/>
          <a:ln>
            <a:noFill/>
          </a:ln>
        </p:spPr>
      </p:pic>
      <p:sp>
        <p:nvSpPr>
          <p:cNvPr descr="Artificial Intelligence" id="383" name="Google Shape;383;ge0663e53fa_0_146"/>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e0663e53fa_0_146"/>
          <p:cNvSpPr txBox="1"/>
          <p:nvPr/>
        </p:nvSpPr>
        <p:spPr>
          <a:xfrm>
            <a:off x="508050" y="735300"/>
            <a:ext cx="812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Fossil fuels formed before the dinosaurs!</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ge0663e53fa_0_153"/>
          <p:cNvPicPr preferRelativeResize="0"/>
          <p:nvPr/>
        </p:nvPicPr>
        <p:blipFill rotWithShape="1">
          <a:blip r:embed="rId3">
            <a:alphaModFix/>
          </a:blip>
          <a:srcRect b="0" l="0" r="0" t="0"/>
          <a:stretch/>
        </p:blipFill>
        <p:spPr>
          <a:xfrm>
            <a:off x="2286000" y="1700625"/>
            <a:ext cx="4572000" cy="4572000"/>
          </a:xfrm>
          <a:prstGeom prst="rect">
            <a:avLst/>
          </a:prstGeom>
          <a:noFill/>
          <a:ln>
            <a:noFill/>
          </a:ln>
        </p:spPr>
      </p:pic>
      <p:sp>
        <p:nvSpPr>
          <p:cNvPr descr="Artificial Intelligence" id="391" name="Google Shape;391;ge0663e53fa_0_153"/>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e0663e53fa_0_153"/>
          <p:cNvSpPr txBox="1"/>
          <p:nvPr/>
        </p:nvSpPr>
        <p:spPr>
          <a:xfrm>
            <a:off x="902400" y="582700"/>
            <a:ext cx="73392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This means they are not a safe or reliable option for energy!</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Questions" id="398" name="Google Shape;398;gdff6a300ac_1_38"/>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descr="Questions" id="404" name="Google Shape;404;gdff6a300ac_1_230"/>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dff6a300ac_1_230"/>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two elements are fossil fuels high in?</a:t>
            </a:r>
            <a:endParaRPr b="0" i="0" sz="3600" u="none" cap="none" strike="noStrike">
              <a:solidFill>
                <a:srgbClr val="000000"/>
              </a:solidFill>
              <a:latin typeface="Calibri"/>
              <a:ea typeface="Calibri"/>
              <a:cs typeface="Calibri"/>
              <a:sym typeface="Calibri"/>
            </a:endParaRPr>
          </a:p>
        </p:txBody>
      </p:sp>
      <p:sp>
        <p:nvSpPr>
          <p:cNvPr id="406" name="Google Shape;406;gdff6a300ac_1_230"/>
          <p:cNvSpPr txBox="1"/>
          <p:nvPr/>
        </p:nvSpPr>
        <p:spPr>
          <a:xfrm>
            <a:off x="531900" y="1966625"/>
            <a:ext cx="5754300" cy="20133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nitrogen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carbon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oxygen</a:t>
            </a:r>
            <a:endParaRPr b="0" i="0" sz="3600" u="none" cap="none" strike="noStrike">
              <a:solidFill>
                <a:srgbClr val="000000"/>
              </a:solidFill>
              <a:latin typeface="Calibri"/>
              <a:ea typeface="Calibri"/>
              <a:cs typeface="Calibri"/>
              <a:sym typeface="Calibri"/>
            </a:endParaRPr>
          </a:p>
        </p:txBody>
      </p:sp>
      <p:pic>
        <p:nvPicPr>
          <p:cNvPr id="407" name="Google Shape;407;gdff6a300ac_1_230"/>
          <p:cNvPicPr preferRelativeResize="0"/>
          <p:nvPr/>
        </p:nvPicPr>
        <p:blipFill rotWithShape="1">
          <a:blip r:embed="rId4">
            <a:alphaModFix/>
          </a:blip>
          <a:srcRect b="0" l="0" r="0" t="0"/>
          <a:stretch/>
        </p:blipFill>
        <p:spPr>
          <a:xfrm>
            <a:off x="4016246" y="3979925"/>
            <a:ext cx="4892951" cy="2695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Questions" id="413" name="Google Shape;413;ge369b3e425_0_180"/>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e369b3e425_0_180"/>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two elements are fossil fuels high in?</a:t>
            </a:r>
            <a:endParaRPr b="0" i="0" sz="3600" u="none" cap="none" strike="noStrike">
              <a:solidFill>
                <a:srgbClr val="000000"/>
              </a:solidFill>
              <a:latin typeface="Calibri"/>
              <a:ea typeface="Calibri"/>
              <a:cs typeface="Calibri"/>
              <a:sym typeface="Calibri"/>
            </a:endParaRPr>
          </a:p>
        </p:txBody>
      </p:sp>
      <p:sp>
        <p:nvSpPr>
          <p:cNvPr id="415" name="Google Shape;415;ge369b3e425_0_180"/>
          <p:cNvSpPr txBox="1"/>
          <p:nvPr/>
        </p:nvSpPr>
        <p:spPr>
          <a:xfrm>
            <a:off x="531900" y="1966625"/>
            <a:ext cx="5754300" cy="20133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nitrogen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Hydrogen and carbon</a:t>
            </a:r>
            <a:endParaRPr b="0" i="0" sz="3600" u="none" cap="none" strike="noStrike">
              <a:solidFill>
                <a:srgbClr val="FF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oxygen</a:t>
            </a:r>
            <a:endParaRPr b="0" i="0" sz="3600" u="none" cap="none" strike="noStrike">
              <a:solidFill>
                <a:srgbClr val="000000"/>
              </a:solidFill>
              <a:latin typeface="Calibri"/>
              <a:ea typeface="Calibri"/>
              <a:cs typeface="Calibri"/>
              <a:sym typeface="Calibri"/>
            </a:endParaRPr>
          </a:p>
        </p:txBody>
      </p:sp>
      <p:pic>
        <p:nvPicPr>
          <p:cNvPr id="416" name="Google Shape;416;ge369b3e425_0_180"/>
          <p:cNvPicPr preferRelativeResize="0"/>
          <p:nvPr/>
        </p:nvPicPr>
        <p:blipFill rotWithShape="1">
          <a:blip r:embed="rId4">
            <a:alphaModFix/>
          </a:blip>
          <a:srcRect b="0" l="0" r="0" t="0"/>
          <a:stretch/>
        </p:blipFill>
        <p:spPr>
          <a:xfrm>
            <a:off x="4016246" y="3979925"/>
            <a:ext cx="4892951" cy="2695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descr="Lightbulb and gear" id="208" name="Google Shape;208;p3"/>
          <p:cNvSpPr/>
          <p:nvPr/>
        </p:nvSpPr>
        <p:spPr>
          <a:xfrm>
            <a:off x="2" y="83364"/>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
          <p:cNvSpPr txBox="1"/>
          <p:nvPr/>
        </p:nvSpPr>
        <p:spPr>
          <a:xfrm>
            <a:off x="467248" y="528676"/>
            <a:ext cx="8209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Big Question: </a:t>
            </a:r>
            <a:r>
              <a:rPr b="0" i="0" lang="en-US" sz="3600" u="none" cap="none" strike="noStrike">
                <a:solidFill>
                  <a:srgbClr val="000000"/>
                </a:solidFill>
                <a:latin typeface="Calibri"/>
                <a:ea typeface="Calibri"/>
                <a:cs typeface="Calibri"/>
                <a:sym typeface="Calibri"/>
              </a:rPr>
              <a:t>How do we use Earth’s resources to create energy?</a:t>
            </a:r>
            <a:endParaRPr b="0" i="0" sz="3600" u="none" cap="none" strike="noStrike">
              <a:solidFill>
                <a:srgbClr val="000000"/>
              </a:solidFill>
              <a:latin typeface="Calibri"/>
              <a:ea typeface="Calibri"/>
              <a:cs typeface="Calibri"/>
              <a:sym typeface="Calibri"/>
            </a:endParaRPr>
          </a:p>
        </p:txBody>
      </p:sp>
      <p:pic>
        <p:nvPicPr>
          <p:cNvPr id="210" name="Google Shape;210;p3"/>
          <p:cNvPicPr preferRelativeResize="0"/>
          <p:nvPr/>
        </p:nvPicPr>
        <p:blipFill rotWithShape="1">
          <a:blip r:embed="rId4">
            <a:alphaModFix/>
          </a:blip>
          <a:srcRect b="0" l="0" r="0" t="0"/>
          <a:stretch/>
        </p:blipFill>
        <p:spPr>
          <a:xfrm>
            <a:off x="1255225" y="1867250"/>
            <a:ext cx="6633550" cy="450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descr="Questions" id="422" name="Google Shape;422;gdff6a300ac_1_43"/>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dff6a300ac_1_43"/>
          <p:cNvSpPr txBox="1"/>
          <p:nvPr/>
        </p:nvSpPr>
        <p:spPr>
          <a:xfrm>
            <a:off x="849600" y="330700"/>
            <a:ext cx="7893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energy source cannot be replaced in a short amount of time?</a:t>
            </a:r>
            <a:endParaRPr b="0" i="0" sz="3600" u="none" cap="none" strike="noStrike">
              <a:solidFill>
                <a:srgbClr val="000000"/>
              </a:solidFill>
              <a:latin typeface="Calibri"/>
              <a:ea typeface="Calibri"/>
              <a:cs typeface="Calibri"/>
              <a:sym typeface="Calibri"/>
            </a:endParaRPr>
          </a:p>
        </p:txBody>
      </p:sp>
      <p:sp>
        <p:nvSpPr>
          <p:cNvPr id="424" name="Google Shape;424;gdff6a300ac_1_43"/>
          <p:cNvSpPr txBox="1"/>
          <p:nvPr/>
        </p:nvSpPr>
        <p:spPr>
          <a:xfrm>
            <a:off x="849600" y="1904050"/>
            <a:ext cx="2928600" cy="26505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Water</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Wind</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Sun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Fossil fuels</a:t>
            </a:r>
            <a:endParaRPr b="0" i="0" sz="3600" u="none" cap="none" strike="noStrike">
              <a:solidFill>
                <a:srgbClr val="000000"/>
              </a:solidFill>
              <a:latin typeface="Calibri"/>
              <a:ea typeface="Calibri"/>
              <a:cs typeface="Calibri"/>
              <a:sym typeface="Calibri"/>
            </a:endParaRPr>
          </a:p>
        </p:txBody>
      </p:sp>
      <p:pic>
        <p:nvPicPr>
          <p:cNvPr id="425" name="Google Shape;425;gdff6a300ac_1_43"/>
          <p:cNvPicPr preferRelativeResize="0"/>
          <p:nvPr/>
        </p:nvPicPr>
        <p:blipFill rotWithShape="1">
          <a:blip r:embed="rId4">
            <a:alphaModFix/>
          </a:blip>
          <a:srcRect b="0" l="8850" r="8360" t="0"/>
          <a:stretch/>
        </p:blipFill>
        <p:spPr>
          <a:xfrm>
            <a:off x="4578825" y="3733262"/>
            <a:ext cx="4357150" cy="28913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Questions" id="431" name="Google Shape;431;ge369b3e425_0_188"/>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e369b3e425_0_188"/>
          <p:cNvSpPr txBox="1"/>
          <p:nvPr/>
        </p:nvSpPr>
        <p:spPr>
          <a:xfrm>
            <a:off x="849600" y="330700"/>
            <a:ext cx="7893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energy source cannot be replaced in a short amount of time?</a:t>
            </a:r>
            <a:endParaRPr b="0" i="0" sz="3600" u="none" cap="none" strike="noStrike">
              <a:solidFill>
                <a:srgbClr val="000000"/>
              </a:solidFill>
              <a:latin typeface="Calibri"/>
              <a:ea typeface="Calibri"/>
              <a:cs typeface="Calibri"/>
              <a:sym typeface="Calibri"/>
            </a:endParaRPr>
          </a:p>
        </p:txBody>
      </p:sp>
      <p:sp>
        <p:nvSpPr>
          <p:cNvPr id="433" name="Google Shape;433;ge369b3e425_0_188"/>
          <p:cNvSpPr txBox="1"/>
          <p:nvPr/>
        </p:nvSpPr>
        <p:spPr>
          <a:xfrm>
            <a:off x="849600" y="1904050"/>
            <a:ext cx="2928600" cy="26505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Water</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Wind</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Sun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Fossil fuels</a:t>
            </a:r>
            <a:endParaRPr b="0" i="0" sz="3600" u="none" cap="none" strike="noStrike">
              <a:solidFill>
                <a:srgbClr val="FF0000"/>
              </a:solidFill>
              <a:latin typeface="Calibri"/>
              <a:ea typeface="Calibri"/>
              <a:cs typeface="Calibri"/>
              <a:sym typeface="Calibri"/>
            </a:endParaRPr>
          </a:p>
        </p:txBody>
      </p:sp>
      <p:pic>
        <p:nvPicPr>
          <p:cNvPr id="434" name="Google Shape;434;ge369b3e425_0_188"/>
          <p:cNvPicPr preferRelativeResize="0"/>
          <p:nvPr/>
        </p:nvPicPr>
        <p:blipFill rotWithShape="1">
          <a:blip r:embed="rId4">
            <a:alphaModFix/>
          </a:blip>
          <a:srcRect b="0" l="8850" r="8360" t="0"/>
          <a:stretch/>
        </p:blipFill>
        <p:spPr>
          <a:xfrm>
            <a:off x="4578825" y="3733262"/>
            <a:ext cx="4357150" cy="28913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Questions" id="440" name="Google Shape;440;gdff6a300ac_1_246"/>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dff6a300ac_1_246"/>
          <p:cNvSpPr txBox="1"/>
          <p:nvPr/>
        </p:nvSpPr>
        <p:spPr>
          <a:xfrm>
            <a:off x="961200" y="261337"/>
            <a:ext cx="7221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True/False: Fossil fuels are a source of renewable energy.</a:t>
            </a:r>
            <a:endParaRPr b="0" i="0" sz="3600" u="none" cap="none" strike="noStrike">
              <a:solidFill>
                <a:srgbClr val="000000"/>
              </a:solidFill>
              <a:latin typeface="Calibri"/>
              <a:ea typeface="Calibri"/>
              <a:cs typeface="Calibri"/>
              <a:sym typeface="Calibri"/>
            </a:endParaRPr>
          </a:p>
        </p:txBody>
      </p:sp>
      <p:pic>
        <p:nvPicPr>
          <p:cNvPr id="442" name="Google Shape;442;gdff6a300ac_1_246"/>
          <p:cNvPicPr preferRelativeResize="0"/>
          <p:nvPr/>
        </p:nvPicPr>
        <p:blipFill rotWithShape="1">
          <a:blip r:embed="rId4">
            <a:alphaModFix/>
          </a:blip>
          <a:srcRect b="0" l="8186" r="8535" t="0"/>
          <a:stretch/>
        </p:blipFill>
        <p:spPr>
          <a:xfrm>
            <a:off x="1007188" y="1805875"/>
            <a:ext cx="7129625" cy="4703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descr="Questions" id="448" name="Google Shape;448;gddcc69d69e_0_2"/>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ddcc69d69e_0_2"/>
          <p:cNvSpPr txBox="1"/>
          <p:nvPr/>
        </p:nvSpPr>
        <p:spPr>
          <a:xfrm>
            <a:off x="961200" y="261337"/>
            <a:ext cx="7221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a:t>
            </a:r>
            <a:r>
              <a:rPr b="0" i="0" lang="en-US" sz="3600" u="none" cap="none" strike="noStrike">
                <a:solidFill>
                  <a:srgbClr val="FF0000"/>
                </a:solidFill>
                <a:latin typeface="Calibri"/>
                <a:ea typeface="Calibri"/>
                <a:cs typeface="Calibri"/>
                <a:sym typeface="Calibri"/>
              </a:rPr>
              <a:t>False</a:t>
            </a:r>
            <a:r>
              <a:rPr b="0" i="0" lang="en-US" sz="3600" u="none" cap="none" strike="noStrike">
                <a:solidFill>
                  <a:srgbClr val="000000"/>
                </a:solidFill>
                <a:latin typeface="Calibri"/>
                <a:ea typeface="Calibri"/>
                <a:cs typeface="Calibri"/>
                <a:sym typeface="Calibri"/>
              </a:rPr>
              <a:t>: Fossil fuels are a source of renewable energy.</a:t>
            </a:r>
            <a:endParaRPr b="0" i="0" sz="3600" u="none" cap="none" strike="noStrike">
              <a:solidFill>
                <a:srgbClr val="000000"/>
              </a:solidFill>
              <a:latin typeface="Calibri"/>
              <a:ea typeface="Calibri"/>
              <a:cs typeface="Calibri"/>
              <a:sym typeface="Calibri"/>
            </a:endParaRPr>
          </a:p>
        </p:txBody>
      </p:sp>
      <p:pic>
        <p:nvPicPr>
          <p:cNvPr id="450" name="Google Shape;450;gddcc69d69e_0_2"/>
          <p:cNvPicPr preferRelativeResize="0"/>
          <p:nvPr/>
        </p:nvPicPr>
        <p:blipFill rotWithShape="1">
          <a:blip r:embed="rId4">
            <a:alphaModFix/>
          </a:blip>
          <a:srcRect b="0" l="8186" r="8535" t="0"/>
          <a:stretch/>
        </p:blipFill>
        <p:spPr>
          <a:xfrm>
            <a:off x="1007188" y="1805875"/>
            <a:ext cx="7129625" cy="4703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descr="Artificial Intelligence" id="456" name="Google Shape;456;ge0663e53fa_0_104"/>
          <p:cNvSpPr/>
          <p:nvPr/>
        </p:nvSpPr>
        <p:spPr>
          <a:xfrm>
            <a:off x="1168980" y="1430222"/>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57" name="Google Shape;457;ge0663e53fa_0_104"/>
          <p:cNvPicPr preferRelativeResize="0"/>
          <p:nvPr/>
        </p:nvPicPr>
        <p:blipFill rotWithShape="1">
          <a:blip r:embed="rId4">
            <a:alphaModFix/>
          </a:blip>
          <a:srcRect b="0" l="0" r="0" t="0"/>
          <a:stretch/>
        </p:blipFill>
        <p:spPr>
          <a:xfrm>
            <a:off x="4841628" y="2294406"/>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ge0663e53fa_0_100"/>
          <p:cNvPicPr preferRelativeResize="0"/>
          <p:nvPr/>
        </p:nvPicPr>
        <p:blipFill rotWithShape="1">
          <a:blip r:embed="rId3">
            <a:alphaModFix/>
          </a:blip>
          <a:srcRect b="0" l="8850" r="8360" t="0"/>
          <a:stretch/>
        </p:blipFill>
        <p:spPr>
          <a:xfrm>
            <a:off x="1172975" y="1614751"/>
            <a:ext cx="6798025" cy="4511125"/>
          </a:xfrm>
          <a:prstGeom prst="rect">
            <a:avLst/>
          </a:prstGeom>
          <a:noFill/>
          <a:ln>
            <a:noFill/>
          </a:ln>
        </p:spPr>
      </p:pic>
      <p:sp>
        <p:nvSpPr>
          <p:cNvPr descr="Artificial Intelligence" id="464" name="Google Shape;464;ge0663e53fa_0_100"/>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65" name="Google Shape;465;ge0663e53fa_0_100"/>
          <p:cNvPicPr preferRelativeResize="0"/>
          <p:nvPr/>
        </p:nvPicPr>
        <p:blipFill rotWithShape="1">
          <a:blip r:embed="rId5">
            <a:alphaModFix/>
          </a:blip>
          <a:srcRect b="0" l="0" r="0" t="0"/>
          <a:stretch/>
        </p:blipFill>
        <p:spPr>
          <a:xfrm>
            <a:off x="735231" y="146272"/>
            <a:ext cx="571056" cy="571056"/>
          </a:xfrm>
          <a:prstGeom prst="rect">
            <a:avLst/>
          </a:prstGeom>
          <a:noFill/>
          <a:ln>
            <a:noFill/>
          </a:ln>
        </p:spPr>
      </p:pic>
      <p:sp>
        <p:nvSpPr>
          <p:cNvPr id="466" name="Google Shape;466;ge0663e53fa_0_100"/>
          <p:cNvSpPr txBox="1"/>
          <p:nvPr/>
        </p:nvSpPr>
        <p:spPr>
          <a:xfrm>
            <a:off x="279925" y="582850"/>
            <a:ext cx="8572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Coal is made from million year old plants. This is an example of fossil fuels because it is the remains of all of those very plants.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ge0663e53fa_0_112"/>
          <p:cNvPicPr preferRelativeResize="0"/>
          <p:nvPr/>
        </p:nvPicPr>
        <p:blipFill rotWithShape="1">
          <a:blip r:embed="rId3">
            <a:alphaModFix/>
          </a:blip>
          <a:srcRect b="0" l="8436" r="8774" t="0"/>
          <a:stretch/>
        </p:blipFill>
        <p:spPr>
          <a:xfrm>
            <a:off x="1092213" y="2029100"/>
            <a:ext cx="6959565" cy="4618350"/>
          </a:xfrm>
          <a:prstGeom prst="rect">
            <a:avLst/>
          </a:prstGeom>
          <a:noFill/>
          <a:ln>
            <a:noFill/>
          </a:ln>
        </p:spPr>
      </p:pic>
      <p:sp>
        <p:nvSpPr>
          <p:cNvPr descr="Artificial Intelligence" id="473" name="Google Shape;473;ge0663e53fa_0_112"/>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74" name="Google Shape;474;ge0663e53fa_0_112"/>
          <p:cNvPicPr preferRelativeResize="0"/>
          <p:nvPr/>
        </p:nvPicPr>
        <p:blipFill rotWithShape="1">
          <a:blip r:embed="rId5">
            <a:alphaModFix/>
          </a:blip>
          <a:srcRect b="0" l="0" r="0" t="0"/>
          <a:stretch/>
        </p:blipFill>
        <p:spPr>
          <a:xfrm>
            <a:off x="735231" y="146272"/>
            <a:ext cx="571056" cy="571056"/>
          </a:xfrm>
          <a:prstGeom prst="rect">
            <a:avLst/>
          </a:prstGeom>
          <a:noFill/>
          <a:ln>
            <a:noFill/>
          </a:ln>
        </p:spPr>
      </p:pic>
      <p:sp>
        <p:nvSpPr>
          <p:cNvPr id="475" name="Google Shape;475;ge0663e53fa_0_112"/>
          <p:cNvSpPr txBox="1"/>
          <p:nvPr/>
        </p:nvSpPr>
        <p:spPr>
          <a:xfrm>
            <a:off x="244925" y="625400"/>
            <a:ext cx="87300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Oil is made from millions of years old plants and animals. Again, it is a fossil fuel because it is made up of the remains of plants and animals from millions of years ago.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descr="Artificial Intelligence" id="481" name="Google Shape;481;ge0663e53fa_0_160"/>
          <p:cNvSpPr/>
          <p:nvPr/>
        </p:nvSpPr>
        <p:spPr>
          <a:xfrm>
            <a:off x="1061805" y="1430260"/>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82" name="Google Shape;482;ge0663e53fa_0_160"/>
          <p:cNvPicPr preferRelativeResize="0"/>
          <p:nvPr/>
        </p:nvPicPr>
        <p:blipFill rotWithShape="1">
          <a:blip r:embed="rId4">
            <a:alphaModFix/>
          </a:blip>
          <a:srcRect b="0" l="0" r="0" t="0"/>
          <a:stretch/>
        </p:blipFill>
        <p:spPr>
          <a:xfrm>
            <a:off x="4734453" y="2013090"/>
            <a:ext cx="3347724" cy="33477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ge0663e53fa_0_166"/>
          <p:cNvPicPr preferRelativeResize="0"/>
          <p:nvPr/>
        </p:nvPicPr>
        <p:blipFill rotWithShape="1">
          <a:blip r:embed="rId3">
            <a:alphaModFix/>
          </a:blip>
          <a:srcRect b="0" l="0" r="0" t="0"/>
          <a:stretch/>
        </p:blipFill>
        <p:spPr>
          <a:xfrm>
            <a:off x="368463" y="1911750"/>
            <a:ext cx="8407074" cy="4618700"/>
          </a:xfrm>
          <a:prstGeom prst="rect">
            <a:avLst/>
          </a:prstGeom>
          <a:noFill/>
          <a:ln>
            <a:noFill/>
          </a:ln>
        </p:spPr>
      </p:pic>
      <p:sp>
        <p:nvSpPr>
          <p:cNvPr descr="Artificial Intelligence" id="489" name="Google Shape;489;ge0663e53fa_0_166"/>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90" name="Google Shape;490;ge0663e53fa_0_166"/>
          <p:cNvPicPr preferRelativeResize="0"/>
          <p:nvPr/>
        </p:nvPicPr>
        <p:blipFill rotWithShape="1">
          <a:blip r:embed="rId5">
            <a:alphaModFix/>
          </a:blip>
          <a:srcRect b="0" l="0" r="0" t="0"/>
          <a:stretch/>
        </p:blipFill>
        <p:spPr>
          <a:xfrm>
            <a:off x="604600" y="159010"/>
            <a:ext cx="545579" cy="545579"/>
          </a:xfrm>
          <a:prstGeom prst="rect">
            <a:avLst/>
          </a:prstGeom>
          <a:noFill/>
          <a:ln>
            <a:noFill/>
          </a:ln>
        </p:spPr>
      </p:pic>
      <p:sp>
        <p:nvSpPr>
          <p:cNvPr id="491" name="Google Shape;491;ge0663e53fa_0_166"/>
          <p:cNvSpPr txBox="1"/>
          <p:nvPr/>
        </p:nvSpPr>
        <p:spPr>
          <a:xfrm>
            <a:off x="0" y="567750"/>
            <a:ext cx="91440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Renewable energy can be replaced in a short amount of time. Wind is renewable energy. You can replace it in a short amount of time. Renewable energy is the opposite of fuels.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e0663e53fa_0_173"/>
          <p:cNvPicPr preferRelativeResize="0"/>
          <p:nvPr/>
        </p:nvPicPr>
        <p:blipFill rotWithShape="1">
          <a:blip r:embed="rId3">
            <a:alphaModFix/>
          </a:blip>
          <a:srcRect b="0" l="22142" r="22180" t="0"/>
          <a:stretch/>
        </p:blipFill>
        <p:spPr>
          <a:xfrm>
            <a:off x="2218775" y="1680225"/>
            <a:ext cx="4706474" cy="4644050"/>
          </a:xfrm>
          <a:prstGeom prst="rect">
            <a:avLst/>
          </a:prstGeom>
          <a:noFill/>
          <a:ln>
            <a:noFill/>
          </a:ln>
        </p:spPr>
      </p:pic>
      <p:sp>
        <p:nvSpPr>
          <p:cNvPr descr="Artificial Intelligence" id="498" name="Google Shape;498;ge0663e53fa_0_173"/>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99" name="Google Shape;499;ge0663e53fa_0_173"/>
          <p:cNvPicPr preferRelativeResize="0"/>
          <p:nvPr/>
        </p:nvPicPr>
        <p:blipFill rotWithShape="1">
          <a:blip r:embed="rId5">
            <a:alphaModFix/>
          </a:blip>
          <a:srcRect b="0" l="0" r="0" t="0"/>
          <a:stretch/>
        </p:blipFill>
        <p:spPr>
          <a:xfrm>
            <a:off x="604600" y="159010"/>
            <a:ext cx="545579" cy="545579"/>
          </a:xfrm>
          <a:prstGeom prst="rect">
            <a:avLst/>
          </a:prstGeom>
          <a:noFill/>
          <a:ln>
            <a:noFill/>
          </a:ln>
        </p:spPr>
      </p:pic>
      <p:sp>
        <p:nvSpPr>
          <p:cNvPr id="500" name="Google Shape;500;ge0663e53fa_0_173"/>
          <p:cNvSpPr txBox="1"/>
          <p:nvPr/>
        </p:nvSpPr>
        <p:spPr>
          <a:xfrm>
            <a:off x="157450" y="599150"/>
            <a:ext cx="8782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Sun produces renewable energy. This energy does not come from fossil fuels.</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
          <p:cNvSpPr txBox="1"/>
          <p:nvPr/>
        </p:nvSpPr>
        <p:spPr>
          <a:xfrm>
            <a:off x="2301000" y="635663"/>
            <a:ext cx="470805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217" name="Google Shape;217;p4"/>
          <p:cNvSpPr/>
          <p:nvPr/>
        </p:nvSpPr>
        <p:spPr>
          <a:xfrm>
            <a:off x="124755" y="87075"/>
            <a:ext cx="735231" cy="73523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
          <p:cNvSpPr txBox="1"/>
          <p:nvPr/>
        </p:nvSpPr>
        <p:spPr>
          <a:xfrm>
            <a:off x="814811" y="2492025"/>
            <a:ext cx="7514400" cy="378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TEACHER DIRECTIONS: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Pass out the cookies, plates, and one </a:t>
            </a:r>
            <a:r>
              <a:rPr b="0" i="0" lang="en-US" sz="1200" u="none" cap="none" strike="noStrike">
                <a:solidFill>
                  <a:schemeClr val="dk1"/>
                </a:solidFill>
                <a:uFill>
                  <a:noFill/>
                </a:uFill>
                <a:latin typeface="Calibri"/>
                <a:ea typeface="Calibri"/>
                <a:cs typeface="Calibri"/>
                <a:sym typeface="Calibri"/>
                <a:hlinkClick r:id="rId4">
                  <a:extLst>
                    <a:ext uri="{A12FA001-AC4F-418D-AE19-62706E023703}">
                      <ahyp:hlinkClr val="tx"/>
                    </a:ext>
                  </a:extLst>
                </a:hlinkClick>
              </a:rPr>
              <a:t>Cookie Mining Worksheet</a:t>
            </a:r>
            <a:r>
              <a:rPr b="0" i="0" lang="en-US" sz="1200" u="none" cap="none" strike="noStrike">
                <a:solidFill>
                  <a:schemeClr val="dk1"/>
                </a:solidFill>
                <a:latin typeface="Calibri"/>
                <a:ea typeface="Calibri"/>
                <a:cs typeface="Calibri"/>
                <a:sym typeface="Calibri"/>
              </a:rPr>
              <a:t> for each student.</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Students will sketch their cookie in two ways and answer the questions on the “Before Mining” side of their worksheet:</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In the box on the left, students will make a sketch of their cookie.</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In the box on the right, student will draw what fictional habitat is above ground on their cookie. Tell students to imagine that the cookie is actually the bedrock and dirt below ground – the second box is a bird’s eye view of that habitat on top. They should think of this as a fairly large area – the size of a city or national park. It can be a forest, desert, mountain, or any other ecosystem they like. </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Pass out the toothpicks and explain that the students are actually coal miners. The chocolate chips in their cookies are the coal deposits underground, and they need to use their tools (toothpicks) to remove as much of that coal as possible. Give them about 5 minutes to “mine” for chocolate chips.</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After mining, students will sketch their cookie in two ways and answer the questions again, this time on the “After Mining” section of their worksheet:</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In the box on the left, they will make a sketch of their cookie.</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In the box on the right, they will compare the damage to the cookie and the “before” image of the habitat to predict what their imaginary habitat looks like now. Encourage them to be specific when drawing and writing about what damage occurred.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1" sz="1200" u="sng" cap="none" strike="noStrike">
              <a:solidFill>
                <a:schemeClr val="dk1"/>
              </a:solidFill>
              <a:latin typeface="Calibri"/>
              <a:ea typeface="Calibri"/>
              <a:cs typeface="Calibri"/>
              <a:sym typeface="Calibri"/>
            </a:endParaRPr>
          </a:p>
        </p:txBody>
      </p:sp>
      <p:sp>
        <p:nvSpPr>
          <p:cNvPr id="219" name="Google Shape;219;p4"/>
          <p:cNvSpPr txBox="1"/>
          <p:nvPr/>
        </p:nvSpPr>
        <p:spPr>
          <a:xfrm>
            <a:off x="2134950" y="1763950"/>
            <a:ext cx="48741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5">
                  <a:extLst>
                    <a:ext uri="{A12FA001-AC4F-418D-AE19-62706E023703}">
                      <ahyp:hlinkClr val="tx"/>
                    </a:ext>
                  </a:extLst>
                </a:hlinkClick>
              </a:rPr>
              <a:t>Fossil Fuels: Chocolate Chip Mining</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e0663e53fa_0_180"/>
          <p:cNvPicPr preferRelativeResize="0"/>
          <p:nvPr/>
        </p:nvPicPr>
        <p:blipFill rotWithShape="1">
          <a:blip r:embed="rId3">
            <a:alphaModFix/>
          </a:blip>
          <a:srcRect b="0" l="0" r="0" t="0"/>
          <a:stretch/>
        </p:blipFill>
        <p:spPr>
          <a:xfrm>
            <a:off x="551900" y="1435775"/>
            <a:ext cx="8040200" cy="5124900"/>
          </a:xfrm>
          <a:prstGeom prst="rect">
            <a:avLst/>
          </a:prstGeom>
          <a:noFill/>
          <a:ln>
            <a:noFill/>
          </a:ln>
        </p:spPr>
      </p:pic>
      <p:sp>
        <p:nvSpPr>
          <p:cNvPr descr="Artificial Intelligence" id="507" name="Google Shape;507;ge0663e53fa_0_180"/>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08" name="Google Shape;508;ge0663e53fa_0_180"/>
          <p:cNvPicPr preferRelativeResize="0"/>
          <p:nvPr/>
        </p:nvPicPr>
        <p:blipFill rotWithShape="1">
          <a:blip r:embed="rId5">
            <a:alphaModFix/>
          </a:blip>
          <a:srcRect b="0" l="0" r="0" t="0"/>
          <a:stretch/>
        </p:blipFill>
        <p:spPr>
          <a:xfrm>
            <a:off x="604600" y="159010"/>
            <a:ext cx="545579" cy="545579"/>
          </a:xfrm>
          <a:prstGeom prst="rect">
            <a:avLst/>
          </a:prstGeom>
          <a:noFill/>
          <a:ln>
            <a:noFill/>
          </a:ln>
        </p:spPr>
      </p:pic>
      <p:sp>
        <p:nvSpPr>
          <p:cNvPr id="509" name="Google Shape;509;ge0663e53fa_0_180"/>
          <p:cNvSpPr txBox="1"/>
          <p:nvPr/>
        </p:nvSpPr>
        <p:spPr>
          <a:xfrm>
            <a:off x="0" y="524450"/>
            <a:ext cx="89049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Water is another source of renewable energy. This energy does not come from fossil fuels.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descr="Questions" id="515" name="Google Shape;515;gdff6a300ac_0_40"/>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descr="Questions" id="521" name="Google Shape;521;gdff6a300ac_0_45"/>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dff6a300ac_0_45"/>
          <p:cNvSpPr txBox="1"/>
          <p:nvPr/>
        </p:nvSpPr>
        <p:spPr>
          <a:xfrm>
            <a:off x="961200" y="551625"/>
            <a:ext cx="7221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Provide one example of fossil fuel energy.</a:t>
            </a:r>
            <a:endParaRPr b="0" i="0" sz="3600" u="none" cap="none" strike="noStrike">
              <a:solidFill>
                <a:srgbClr val="000000"/>
              </a:solidFill>
              <a:latin typeface="Calibri"/>
              <a:ea typeface="Calibri"/>
              <a:cs typeface="Calibri"/>
              <a:sym typeface="Calibri"/>
            </a:endParaRPr>
          </a:p>
        </p:txBody>
      </p:sp>
      <p:pic>
        <p:nvPicPr>
          <p:cNvPr id="523" name="Google Shape;523;gdff6a300ac_0_45"/>
          <p:cNvPicPr preferRelativeResize="0"/>
          <p:nvPr/>
        </p:nvPicPr>
        <p:blipFill rotWithShape="1">
          <a:blip r:embed="rId4">
            <a:alphaModFix/>
          </a:blip>
          <a:srcRect b="0" l="0" r="0" t="6933"/>
          <a:stretch/>
        </p:blipFill>
        <p:spPr>
          <a:xfrm>
            <a:off x="1143000" y="1955850"/>
            <a:ext cx="6858000" cy="41839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descr="Questions" id="529" name="Google Shape;529;gddcc69d69e_0_11"/>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ddcc69d69e_0_11"/>
          <p:cNvSpPr txBox="1"/>
          <p:nvPr/>
        </p:nvSpPr>
        <p:spPr>
          <a:xfrm>
            <a:off x="961200" y="318100"/>
            <a:ext cx="7903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Is water an example of fossil fuel energy? Explain your response. </a:t>
            </a:r>
            <a:endParaRPr b="0" i="0" sz="3600" u="none" cap="none" strike="noStrike">
              <a:solidFill>
                <a:srgbClr val="000000"/>
              </a:solidFill>
              <a:latin typeface="Calibri"/>
              <a:ea typeface="Calibri"/>
              <a:cs typeface="Calibri"/>
              <a:sym typeface="Calibri"/>
            </a:endParaRPr>
          </a:p>
        </p:txBody>
      </p:sp>
      <p:pic>
        <p:nvPicPr>
          <p:cNvPr id="531" name="Google Shape;531;gddcc69d69e_0_11"/>
          <p:cNvPicPr preferRelativeResize="0"/>
          <p:nvPr/>
        </p:nvPicPr>
        <p:blipFill rotWithShape="1">
          <a:blip r:embed="rId4">
            <a:alphaModFix/>
          </a:blip>
          <a:srcRect b="0" l="0" r="0" t="0"/>
          <a:stretch/>
        </p:blipFill>
        <p:spPr>
          <a:xfrm>
            <a:off x="1255963" y="1981300"/>
            <a:ext cx="6632076" cy="4227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descr="Questions" id="537" name="Google Shape;537;gddcc69d69e_0_44"/>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 name="Google Shape;538;gddcc69d69e_0_44"/>
          <p:cNvPicPr preferRelativeResize="0"/>
          <p:nvPr/>
        </p:nvPicPr>
        <p:blipFill rotWithShape="1">
          <a:blip r:embed="rId4">
            <a:alphaModFix/>
          </a:blip>
          <a:srcRect b="0" l="8186" r="8535" t="0"/>
          <a:stretch/>
        </p:blipFill>
        <p:spPr>
          <a:xfrm>
            <a:off x="1007188" y="1780800"/>
            <a:ext cx="7129625" cy="4703675"/>
          </a:xfrm>
          <a:prstGeom prst="rect">
            <a:avLst/>
          </a:prstGeom>
          <a:noFill/>
          <a:ln>
            <a:noFill/>
          </a:ln>
        </p:spPr>
      </p:pic>
      <p:sp>
        <p:nvSpPr>
          <p:cNvPr id="539" name="Google Shape;539;gddcc69d69e_0_44"/>
          <p:cNvSpPr txBox="1"/>
          <p:nvPr/>
        </p:nvSpPr>
        <p:spPr>
          <a:xfrm>
            <a:off x="930150" y="502725"/>
            <a:ext cx="7283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What are fossil fuels?</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descr="Questions" id="545" name="Google Shape;545;ge369b3e425_0_196"/>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e369b3e425_0_196"/>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two elements are fossil fuels high in?</a:t>
            </a:r>
            <a:endParaRPr b="0" i="0" sz="3600" u="none" cap="none" strike="noStrike">
              <a:solidFill>
                <a:srgbClr val="000000"/>
              </a:solidFill>
              <a:latin typeface="Calibri"/>
              <a:ea typeface="Calibri"/>
              <a:cs typeface="Calibri"/>
              <a:sym typeface="Calibri"/>
            </a:endParaRPr>
          </a:p>
        </p:txBody>
      </p:sp>
      <p:sp>
        <p:nvSpPr>
          <p:cNvPr id="547" name="Google Shape;547;ge369b3e425_0_196"/>
          <p:cNvSpPr txBox="1"/>
          <p:nvPr/>
        </p:nvSpPr>
        <p:spPr>
          <a:xfrm>
            <a:off x="531900" y="1966625"/>
            <a:ext cx="5754300" cy="20133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nitrogen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carbon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oxygen</a:t>
            </a:r>
            <a:endParaRPr b="0" i="0" sz="3600" u="none" cap="none" strike="noStrike">
              <a:solidFill>
                <a:srgbClr val="000000"/>
              </a:solidFill>
              <a:latin typeface="Calibri"/>
              <a:ea typeface="Calibri"/>
              <a:cs typeface="Calibri"/>
              <a:sym typeface="Calibri"/>
            </a:endParaRPr>
          </a:p>
        </p:txBody>
      </p:sp>
      <p:pic>
        <p:nvPicPr>
          <p:cNvPr id="548" name="Google Shape;548;ge369b3e425_0_196"/>
          <p:cNvPicPr preferRelativeResize="0"/>
          <p:nvPr/>
        </p:nvPicPr>
        <p:blipFill rotWithShape="1">
          <a:blip r:embed="rId4">
            <a:alphaModFix/>
          </a:blip>
          <a:srcRect b="0" l="0" r="0" t="0"/>
          <a:stretch/>
        </p:blipFill>
        <p:spPr>
          <a:xfrm>
            <a:off x="4016246" y="3979925"/>
            <a:ext cx="4892951" cy="2695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descr="Questions" id="554" name="Google Shape;554;ge369b3e425_0_204"/>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e369b3e425_0_204"/>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two elements are fossil fuels high in?</a:t>
            </a:r>
            <a:endParaRPr b="0" i="0" sz="3600" u="none" cap="none" strike="noStrike">
              <a:solidFill>
                <a:srgbClr val="000000"/>
              </a:solidFill>
              <a:latin typeface="Calibri"/>
              <a:ea typeface="Calibri"/>
              <a:cs typeface="Calibri"/>
              <a:sym typeface="Calibri"/>
            </a:endParaRPr>
          </a:p>
        </p:txBody>
      </p:sp>
      <p:sp>
        <p:nvSpPr>
          <p:cNvPr id="556" name="Google Shape;556;ge369b3e425_0_204"/>
          <p:cNvSpPr txBox="1"/>
          <p:nvPr/>
        </p:nvSpPr>
        <p:spPr>
          <a:xfrm>
            <a:off x="531900" y="1966625"/>
            <a:ext cx="5754300" cy="20133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nitrogen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Hydrogen and carbon</a:t>
            </a:r>
            <a:endParaRPr b="0" i="0" sz="3600" u="none" cap="none" strike="noStrike">
              <a:solidFill>
                <a:srgbClr val="FF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Hydrogen and oxygen</a:t>
            </a:r>
            <a:endParaRPr b="0" i="0" sz="3600" u="none" cap="none" strike="noStrike">
              <a:solidFill>
                <a:srgbClr val="000000"/>
              </a:solidFill>
              <a:latin typeface="Calibri"/>
              <a:ea typeface="Calibri"/>
              <a:cs typeface="Calibri"/>
              <a:sym typeface="Calibri"/>
            </a:endParaRPr>
          </a:p>
        </p:txBody>
      </p:sp>
      <p:pic>
        <p:nvPicPr>
          <p:cNvPr id="557" name="Google Shape;557;ge369b3e425_0_204"/>
          <p:cNvPicPr preferRelativeResize="0"/>
          <p:nvPr/>
        </p:nvPicPr>
        <p:blipFill rotWithShape="1">
          <a:blip r:embed="rId4">
            <a:alphaModFix/>
          </a:blip>
          <a:srcRect b="0" l="0" r="0" t="0"/>
          <a:stretch/>
        </p:blipFill>
        <p:spPr>
          <a:xfrm>
            <a:off x="4016246" y="3979925"/>
            <a:ext cx="4892951" cy="2695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descr="Questions" id="563" name="Google Shape;563;ge369b3e425_0_212"/>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e369b3e425_0_212"/>
          <p:cNvSpPr txBox="1"/>
          <p:nvPr/>
        </p:nvSpPr>
        <p:spPr>
          <a:xfrm>
            <a:off x="849600" y="330700"/>
            <a:ext cx="7893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energy source cannot be replaced in a short amount of time?</a:t>
            </a:r>
            <a:endParaRPr b="0" i="0" sz="3600" u="none" cap="none" strike="noStrike">
              <a:solidFill>
                <a:srgbClr val="000000"/>
              </a:solidFill>
              <a:latin typeface="Calibri"/>
              <a:ea typeface="Calibri"/>
              <a:cs typeface="Calibri"/>
              <a:sym typeface="Calibri"/>
            </a:endParaRPr>
          </a:p>
        </p:txBody>
      </p:sp>
      <p:sp>
        <p:nvSpPr>
          <p:cNvPr id="565" name="Google Shape;565;ge369b3e425_0_212"/>
          <p:cNvSpPr txBox="1"/>
          <p:nvPr/>
        </p:nvSpPr>
        <p:spPr>
          <a:xfrm>
            <a:off x="849600" y="1904050"/>
            <a:ext cx="2928600" cy="26505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Water</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Wind</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Sun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Fossil fuels</a:t>
            </a:r>
            <a:endParaRPr b="0" i="0" sz="3600" u="none" cap="none" strike="noStrike">
              <a:solidFill>
                <a:srgbClr val="000000"/>
              </a:solidFill>
              <a:latin typeface="Calibri"/>
              <a:ea typeface="Calibri"/>
              <a:cs typeface="Calibri"/>
              <a:sym typeface="Calibri"/>
            </a:endParaRPr>
          </a:p>
        </p:txBody>
      </p:sp>
      <p:pic>
        <p:nvPicPr>
          <p:cNvPr id="566" name="Google Shape;566;ge369b3e425_0_212"/>
          <p:cNvPicPr preferRelativeResize="0"/>
          <p:nvPr/>
        </p:nvPicPr>
        <p:blipFill rotWithShape="1">
          <a:blip r:embed="rId4">
            <a:alphaModFix/>
          </a:blip>
          <a:srcRect b="0" l="8850" r="8360" t="0"/>
          <a:stretch/>
        </p:blipFill>
        <p:spPr>
          <a:xfrm>
            <a:off x="4578825" y="3733262"/>
            <a:ext cx="4357150" cy="28913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descr="Questions" id="572" name="Google Shape;572;ge369b3e425_0_220"/>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e369b3e425_0_220"/>
          <p:cNvSpPr txBox="1"/>
          <p:nvPr/>
        </p:nvSpPr>
        <p:spPr>
          <a:xfrm>
            <a:off x="849600" y="330700"/>
            <a:ext cx="7893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Which energy source cannot be replaced in a short amount of time?</a:t>
            </a:r>
            <a:endParaRPr b="0" i="0" sz="3600" u="none" cap="none" strike="noStrike">
              <a:solidFill>
                <a:srgbClr val="000000"/>
              </a:solidFill>
              <a:latin typeface="Calibri"/>
              <a:ea typeface="Calibri"/>
              <a:cs typeface="Calibri"/>
              <a:sym typeface="Calibri"/>
            </a:endParaRPr>
          </a:p>
        </p:txBody>
      </p:sp>
      <p:sp>
        <p:nvSpPr>
          <p:cNvPr id="574" name="Google Shape;574;ge369b3e425_0_220"/>
          <p:cNvSpPr txBox="1"/>
          <p:nvPr/>
        </p:nvSpPr>
        <p:spPr>
          <a:xfrm>
            <a:off x="849600" y="1904050"/>
            <a:ext cx="2928600" cy="26505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Water</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Wind</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Sun</a:t>
            </a:r>
            <a:endParaRPr b="0" i="0" sz="36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Fossil fuels</a:t>
            </a:r>
            <a:endParaRPr b="0" i="0" sz="3600" u="none" cap="none" strike="noStrike">
              <a:solidFill>
                <a:srgbClr val="FF0000"/>
              </a:solidFill>
              <a:latin typeface="Calibri"/>
              <a:ea typeface="Calibri"/>
              <a:cs typeface="Calibri"/>
              <a:sym typeface="Calibri"/>
            </a:endParaRPr>
          </a:p>
        </p:txBody>
      </p:sp>
      <p:pic>
        <p:nvPicPr>
          <p:cNvPr id="575" name="Google Shape;575;ge369b3e425_0_220"/>
          <p:cNvPicPr preferRelativeResize="0"/>
          <p:nvPr/>
        </p:nvPicPr>
        <p:blipFill rotWithShape="1">
          <a:blip r:embed="rId4">
            <a:alphaModFix/>
          </a:blip>
          <a:srcRect b="0" l="8850" r="8360" t="0"/>
          <a:stretch/>
        </p:blipFill>
        <p:spPr>
          <a:xfrm>
            <a:off x="4578825" y="3733262"/>
            <a:ext cx="4357150" cy="28913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descr="Questions" id="581" name="Google Shape;581;ge369b3e425_0_228"/>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e369b3e425_0_228"/>
          <p:cNvSpPr txBox="1"/>
          <p:nvPr/>
        </p:nvSpPr>
        <p:spPr>
          <a:xfrm>
            <a:off x="961200" y="261337"/>
            <a:ext cx="7221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True/False: Fossil fuels are a source of renewable energy.</a:t>
            </a:r>
            <a:endParaRPr b="0" i="0" sz="3600" u="none" cap="none" strike="noStrike">
              <a:solidFill>
                <a:srgbClr val="000000"/>
              </a:solidFill>
              <a:latin typeface="Calibri"/>
              <a:ea typeface="Calibri"/>
              <a:cs typeface="Calibri"/>
              <a:sym typeface="Calibri"/>
            </a:endParaRPr>
          </a:p>
        </p:txBody>
      </p:sp>
      <p:pic>
        <p:nvPicPr>
          <p:cNvPr id="583" name="Google Shape;583;ge369b3e425_0_228"/>
          <p:cNvPicPr preferRelativeResize="0"/>
          <p:nvPr/>
        </p:nvPicPr>
        <p:blipFill rotWithShape="1">
          <a:blip r:embed="rId4">
            <a:alphaModFix/>
          </a:blip>
          <a:srcRect b="0" l="8186" r="8535" t="0"/>
          <a:stretch/>
        </p:blipFill>
        <p:spPr>
          <a:xfrm>
            <a:off x="1007188" y="1805875"/>
            <a:ext cx="7129625" cy="4703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descr="Rewind" id="225" name="Google Shape;225;p5"/>
          <p:cNvSpPr/>
          <p:nvPr/>
        </p:nvSpPr>
        <p:spPr>
          <a:xfrm>
            <a:off x="1828800" y="1101889"/>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descr="Questions" id="589" name="Google Shape;589;ge369b3e425_0_235"/>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e369b3e425_0_235"/>
          <p:cNvSpPr txBox="1"/>
          <p:nvPr/>
        </p:nvSpPr>
        <p:spPr>
          <a:xfrm>
            <a:off x="961200" y="261337"/>
            <a:ext cx="7221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a:t>
            </a:r>
            <a:r>
              <a:rPr b="0" i="0" lang="en-US" sz="3600" u="none" cap="none" strike="noStrike">
                <a:solidFill>
                  <a:srgbClr val="FF0000"/>
                </a:solidFill>
                <a:latin typeface="Calibri"/>
                <a:ea typeface="Calibri"/>
                <a:cs typeface="Calibri"/>
                <a:sym typeface="Calibri"/>
              </a:rPr>
              <a:t>False</a:t>
            </a:r>
            <a:r>
              <a:rPr b="0" i="0" lang="en-US" sz="3600" u="none" cap="none" strike="noStrike">
                <a:solidFill>
                  <a:srgbClr val="000000"/>
                </a:solidFill>
                <a:latin typeface="Calibri"/>
                <a:ea typeface="Calibri"/>
                <a:cs typeface="Calibri"/>
                <a:sym typeface="Calibri"/>
              </a:rPr>
              <a:t>: Fossil fuels are a source of renewable energy.</a:t>
            </a:r>
            <a:endParaRPr b="0" i="0" sz="3600" u="none" cap="none" strike="noStrike">
              <a:solidFill>
                <a:srgbClr val="000000"/>
              </a:solidFill>
              <a:latin typeface="Calibri"/>
              <a:ea typeface="Calibri"/>
              <a:cs typeface="Calibri"/>
              <a:sym typeface="Calibri"/>
            </a:endParaRPr>
          </a:p>
        </p:txBody>
      </p:sp>
      <p:pic>
        <p:nvPicPr>
          <p:cNvPr id="591" name="Google Shape;591;ge369b3e425_0_235"/>
          <p:cNvPicPr preferRelativeResize="0"/>
          <p:nvPr/>
        </p:nvPicPr>
        <p:blipFill rotWithShape="1">
          <a:blip r:embed="rId4">
            <a:alphaModFix/>
          </a:blip>
          <a:srcRect b="0" l="8186" r="8535" t="0"/>
          <a:stretch/>
        </p:blipFill>
        <p:spPr>
          <a:xfrm>
            <a:off x="1007188" y="1805875"/>
            <a:ext cx="7129625" cy="4703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8"/>
          <p:cNvSpPr txBox="1"/>
          <p:nvPr/>
        </p:nvSpPr>
        <p:spPr>
          <a:xfrm>
            <a:off x="2585397" y="628582"/>
            <a:ext cx="39732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98" name="Google Shape;598;p38"/>
          <p:cNvSpPr/>
          <p:nvPr/>
        </p:nvSpPr>
        <p:spPr>
          <a:xfrm>
            <a:off x="1928445" y="1500555"/>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39"/>
          <p:cNvPicPr preferRelativeResize="0"/>
          <p:nvPr/>
        </p:nvPicPr>
        <p:blipFill rotWithShape="1">
          <a:blip r:embed="rId3">
            <a:alphaModFix/>
          </a:blip>
          <a:srcRect b="0" l="8186" r="8535" t="0"/>
          <a:stretch/>
        </p:blipFill>
        <p:spPr>
          <a:xfrm>
            <a:off x="1007188" y="1780800"/>
            <a:ext cx="7129625" cy="4703675"/>
          </a:xfrm>
          <a:prstGeom prst="rect">
            <a:avLst/>
          </a:prstGeom>
          <a:noFill/>
          <a:ln>
            <a:noFill/>
          </a:ln>
        </p:spPr>
      </p:pic>
      <p:sp>
        <p:nvSpPr>
          <p:cNvPr id="605" name="Google Shape;605;p39"/>
          <p:cNvSpPr txBox="1"/>
          <p:nvPr/>
        </p:nvSpPr>
        <p:spPr>
          <a:xfrm>
            <a:off x="1082075" y="278625"/>
            <a:ext cx="77409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Fossil Fuels:</a:t>
            </a:r>
            <a:r>
              <a:rPr b="0" i="0" lang="en-US" sz="3600" u="none" cap="none" strike="noStrike">
                <a:solidFill>
                  <a:srgbClr val="000000"/>
                </a:solidFill>
                <a:latin typeface="Calibri"/>
                <a:ea typeface="Calibri"/>
                <a:cs typeface="Calibri"/>
                <a:sym typeface="Calibri"/>
              </a:rPr>
              <a:t> energy that comes from the remains of plants and animals</a:t>
            </a:r>
            <a:endParaRPr b="0" i="0" sz="3600" u="none" cap="none" strike="noStrike">
              <a:solidFill>
                <a:srgbClr val="000000"/>
              </a:solidFill>
              <a:latin typeface="Calibri"/>
              <a:ea typeface="Calibri"/>
              <a:cs typeface="Calibri"/>
              <a:sym typeface="Calibri"/>
            </a:endParaRPr>
          </a:p>
        </p:txBody>
      </p:sp>
      <p:sp>
        <p:nvSpPr>
          <p:cNvPr descr="Rewind" id="606" name="Google Shape;606;p3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adcfd36f86_0_0"/>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3" name="Google Shape;613;g2adcfd36f86_0_0"/>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614" name="Google Shape;614;g2adcfd36f86_0_0"/>
          <p:cNvCxnSpPr>
            <a:stCxn id="615" idx="4"/>
            <a:endCxn id="61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adcfd36f86_0_0"/>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adcfd36f86_0_0"/>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615" name="Google Shape;615;g2adcfd36f86_0_0"/>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adcfd36f86_0_1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24" name="Google Shape;624;g2adcfd36f86_0_1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25" name="Google Shape;625;g2adcfd36f86_0_10"/>
          <p:cNvCxnSpPr>
            <a:stCxn id="626" idx="4"/>
            <a:endCxn id="62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7" name="Google Shape;627;g2adcfd36f86_0_1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8" name="Google Shape;628;g2adcfd36f86_0_1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6" name="Google Shape;626;g2adcfd36f86_0_1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9" name="Google Shape;629;g2adcfd36f86_0_1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Fossil Fuels</a:t>
            </a:r>
            <a:endParaRPr b="0" i="0" sz="700" u="none" cap="none" strike="noStrike">
              <a:solidFill>
                <a:srgbClr val="000000"/>
              </a:solidFill>
              <a:latin typeface="Arial"/>
              <a:ea typeface="Arial"/>
              <a:cs typeface="Arial"/>
              <a:sym typeface="Arial"/>
            </a:endParaRPr>
          </a:p>
        </p:txBody>
      </p:sp>
      <p:sp>
        <p:nvSpPr>
          <p:cNvPr id="630" name="Google Shape;630;g2adcfd36f86_0_1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1" name="Google Shape;631;g2adcfd36f86_0_1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32" name="Google Shape;632;g2adcfd36f86_0_1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33" name="Google Shape;633;g2adcfd36f86_0_1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fossil fuels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34" name="Google Shape;634;g2adcfd36f86_0_1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5" name="Google Shape;635;g2adcfd36f86_0_1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adcfd36f86_0_10"/>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adcfd36f86_0_1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adcfd36f86_0_1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adcfd36f86_0_1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adcfd36f86_0_3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6" name="Google Shape;646;g2adcfd36f86_0_3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adcfd36f86_0_31"/>
          <p:cNvCxnSpPr>
            <a:stCxn id="648" idx="4"/>
            <a:endCxn id="6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9" name="Google Shape;649;g2adcfd36f86_0_3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0" name="Google Shape;650;g2adcfd36f86_0_3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8" name="Google Shape;648;g2adcfd36f86_0_3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1" name="Google Shape;651;g2adcfd36f86_0_3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fossil fuels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2" name="Google Shape;652;g2adcfd36f86_0_3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3" name="Google Shape;653;g2adcfd36f86_0_3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4" name="Google Shape;654;g2adcfd36f86_0_3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5" name="Google Shape;655;g2adcfd36f86_0_3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56" name="Google Shape;656;g2adcfd36f86_0_31"/>
          <p:cNvPicPr preferRelativeResize="0"/>
          <p:nvPr/>
        </p:nvPicPr>
        <p:blipFill>
          <a:blip r:embed="rId3">
            <a:alphaModFix/>
          </a:blip>
          <a:stretch>
            <a:fillRect/>
          </a:stretch>
        </p:blipFill>
        <p:spPr>
          <a:xfrm>
            <a:off x="1038025" y="2038100"/>
            <a:ext cx="3199846" cy="2115676"/>
          </a:xfrm>
          <a:prstGeom prst="rect">
            <a:avLst/>
          </a:prstGeom>
          <a:noFill/>
          <a:ln>
            <a:noFill/>
          </a:ln>
        </p:spPr>
      </p:pic>
      <p:pic>
        <p:nvPicPr>
          <p:cNvPr id="657" name="Google Shape;657;g2adcfd36f86_0_31"/>
          <p:cNvPicPr preferRelativeResize="0"/>
          <p:nvPr/>
        </p:nvPicPr>
        <p:blipFill>
          <a:blip r:embed="rId4">
            <a:alphaModFix/>
          </a:blip>
          <a:stretch>
            <a:fillRect/>
          </a:stretch>
        </p:blipFill>
        <p:spPr>
          <a:xfrm>
            <a:off x="1038025" y="4450825"/>
            <a:ext cx="3199852" cy="2173323"/>
          </a:xfrm>
          <a:prstGeom prst="rect">
            <a:avLst/>
          </a:prstGeom>
          <a:noFill/>
          <a:ln>
            <a:noFill/>
          </a:ln>
        </p:spPr>
      </p:pic>
      <p:pic>
        <p:nvPicPr>
          <p:cNvPr id="658" name="Google Shape;658;g2adcfd36f86_0_31"/>
          <p:cNvPicPr preferRelativeResize="0"/>
          <p:nvPr/>
        </p:nvPicPr>
        <p:blipFill>
          <a:blip r:embed="rId5">
            <a:alphaModFix/>
          </a:blip>
          <a:stretch>
            <a:fillRect/>
          </a:stretch>
        </p:blipFill>
        <p:spPr>
          <a:xfrm>
            <a:off x="5662788" y="2029325"/>
            <a:ext cx="3199850" cy="2133233"/>
          </a:xfrm>
          <a:prstGeom prst="rect">
            <a:avLst/>
          </a:prstGeom>
          <a:noFill/>
          <a:ln>
            <a:noFill/>
          </a:ln>
        </p:spPr>
      </p:pic>
      <p:pic>
        <p:nvPicPr>
          <p:cNvPr id="659" name="Google Shape;659;g2adcfd36f86_0_31"/>
          <p:cNvPicPr preferRelativeResize="0"/>
          <p:nvPr/>
        </p:nvPicPr>
        <p:blipFill>
          <a:blip r:embed="rId6">
            <a:alphaModFix/>
          </a:blip>
          <a:stretch>
            <a:fillRect/>
          </a:stretch>
        </p:blipFill>
        <p:spPr>
          <a:xfrm>
            <a:off x="5668946" y="4314958"/>
            <a:ext cx="3187523" cy="239064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2adcfd36f86_0_38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6" name="Google Shape;666;g2adcfd36f86_0_38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7" name="Google Shape;667;g2adcfd36f86_0_380"/>
          <p:cNvCxnSpPr>
            <a:stCxn id="668" idx="4"/>
            <a:endCxn id="6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9" name="Google Shape;669;g2adcfd36f86_0_38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adcfd36f86_0_38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8" name="Google Shape;668;g2adcfd36f86_0_38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1" name="Google Shape;671;g2adcfd36f86_0_38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fossil fuels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72" name="Google Shape;672;g2adcfd36f86_0_38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3" name="Google Shape;673;g2adcfd36f86_0_38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4" name="Google Shape;674;g2adcfd36f86_0_38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5" name="Google Shape;675;g2adcfd36f86_0_38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76" name="Google Shape;676;g2adcfd36f86_0_380"/>
          <p:cNvPicPr preferRelativeResize="0"/>
          <p:nvPr/>
        </p:nvPicPr>
        <p:blipFill>
          <a:blip r:embed="rId3">
            <a:alphaModFix/>
          </a:blip>
          <a:stretch>
            <a:fillRect/>
          </a:stretch>
        </p:blipFill>
        <p:spPr>
          <a:xfrm>
            <a:off x="1038025" y="2038100"/>
            <a:ext cx="3199846" cy="2115676"/>
          </a:xfrm>
          <a:prstGeom prst="rect">
            <a:avLst/>
          </a:prstGeom>
          <a:noFill/>
          <a:ln>
            <a:noFill/>
          </a:ln>
        </p:spPr>
      </p:pic>
      <p:pic>
        <p:nvPicPr>
          <p:cNvPr id="677" name="Google Shape;677;g2adcfd36f86_0_380"/>
          <p:cNvPicPr preferRelativeResize="0"/>
          <p:nvPr/>
        </p:nvPicPr>
        <p:blipFill>
          <a:blip r:embed="rId4">
            <a:alphaModFix/>
          </a:blip>
          <a:stretch>
            <a:fillRect/>
          </a:stretch>
        </p:blipFill>
        <p:spPr>
          <a:xfrm>
            <a:off x="1038025" y="4450825"/>
            <a:ext cx="3199852" cy="2173323"/>
          </a:xfrm>
          <a:prstGeom prst="rect">
            <a:avLst/>
          </a:prstGeom>
          <a:noFill/>
          <a:ln>
            <a:noFill/>
          </a:ln>
        </p:spPr>
      </p:pic>
      <p:pic>
        <p:nvPicPr>
          <p:cNvPr id="678" name="Google Shape;678;g2adcfd36f86_0_380"/>
          <p:cNvPicPr preferRelativeResize="0"/>
          <p:nvPr/>
        </p:nvPicPr>
        <p:blipFill>
          <a:blip r:embed="rId5">
            <a:alphaModFix/>
          </a:blip>
          <a:stretch>
            <a:fillRect/>
          </a:stretch>
        </p:blipFill>
        <p:spPr>
          <a:xfrm>
            <a:off x="5662788" y="2029325"/>
            <a:ext cx="3199850" cy="2133233"/>
          </a:xfrm>
          <a:prstGeom prst="rect">
            <a:avLst/>
          </a:prstGeom>
          <a:noFill/>
          <a:ln>
            <a:noFill/>
          </a:ln>
        </p:spPr>
      </p:pic>
      <p:pic>
        <p:nvPicPr>
          <p:cNvPr id="679" name="Google Shape;679;g2adcfd36f86_0_380"/>
          <p:cNvPicPr preferRelativeResize="0"/>
          <p:nvPr/>
        </p:nvPicPr>
        <p:blipFill>
          <a:blip r:embed="rId6">
            <a:alphaModFix/>
          </a:blip>
          <a:stretch>
            <a:fillRect/>
          </a:stretch>
        </p:blipFill>
        <p:spPr>
          <a:xfrm>
            <a:off x="5668946" y="4314958"/>
            <a:ext cx="3187523" cy="2390642"/>
          </a:xfrm>
          <a:prstGeom prst="rect">
            <a:avLst/>
          </a:prstGeom>
          <a:noFill/>
          <a:ln>
            <a:noFill/>
          </a:ln>
        </p:spPr>
      </p:pic>
      <p:sp>
        <p:nvSpPr>
          <p:cNvPr id="680" name="Google Shape;680;g2adcfd36f86_0_380"/>
          <p:cNvSpPr/>
          <p:nvPr/>
        </p:nvSpPr>
        <p:spPr>
          <a:xfrm>
            <a:off x="289675" y="1918425"/>
            <a:ext cx="4430100" cy="235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g2adcfd36f86_0_70"/>
          <p:cNvPicPr preferRelativeResize="0"/>
          <p:nvPr/>
        </p:nvPicPr>
        <p:blipFill>
          <a:blip r:embed="rId3">
            <a:alphaModFix/>
          </a:blip>
          <a:stretch>
            <a:fillRect/>
          </a:stretch>
        </p:blipFill>
        <p:spPr>
          <a:xfrm>
            <a:off x="5429251" y="1070799"/>
            <a:ext cx="3036425" cy="2007624"/>
          </a:xfrm>
          <a:prstGeom prst="rect">
            <a:avLst/>
          </a:prstGeom>
          <a:noFill/>
          <a:ln>
            <a:noFill/>
          </a:ln>
        </p:spPr>
      </p:pic>
      <p:sp>
        <p:nvSpPr>
          <p:cNvPr id="687" name="Google Shape;687;g2adcfd36f86_0_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1" name="Google Shape;691;g2adcfd36f86_0_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adcfd36f86_0_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0" name="Google Shape;690;g2adcfd36f86_0_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97" name="Google Shape;697;g2adcfd36f86_0_7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98" name="Google Shape;698;g2adcfd36f86_0_7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96" name="Google Shape;696;g2adcfd36f86_0_7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Fossil Fuels</a:t>
            </a:r>
            <a:endParaRPr b="0" i="0" sz="700" u="none" cap="none" strike="noStrike">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fossil fuels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adcfd36f86_0_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0" name="Google Shape;710;g2adcfd36f86_0_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adcfd36f86_0_92"/>
          <p:cNvCxnSpPr>
            <a:stCxn id="712" idx="4"/>
            <a:endCxn id="7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adcfd36f86_0_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adcfd36f86_0_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2" name="Google Shape;712;g2adcfd36f86_0_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5" name="Google Shape;715;g2adcfd36f86_0_9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fossil fuels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16" name="Google Shape;716;g2adcfd36f86_0_9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adcfd36f86_0_9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8" name="Google Shape;718;g2adcfd36f86_0_9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9" name="Google Shape;719;g2adcfd36f86_0_9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0" name="Google Shape;720;g2adcfd36f86_0_9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1" name="Google Shape;721;g2adcfd36f86_0_92"/>
          <p:cNvSpPr txBox="1"/>
          <p:nvPr/>
        </p:nvSpPr>
        <p:spPr>
          <a:xfrm>
            <a:off x="1021907" y="53015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substance containing only one type of atom</a:t>
            </a:r>
            <a:endParaRPr b="0" i="0" sz="1400" u="none" cap="none" strike="noStrike">
              <a:solidFill>
                <a:srgbClr val="434343"/>
              </a:solidFill>
              <a:latin typeface="Arial"/>
              <a:ea typeface="Arial"/>
              <a:cs typeface="Arial"/>
              <a:sym typeface="Arial"/>
            </a:endParaRPr>
          </a:p>
        </p:txBody>
      </p:sp>
      <p:sp>
        <p:nvSpPr>
          <p:cNvPr id="722" name="Google Shape;722;g2adcfd36f86_0_92"/>
          <p:cNvSpPr txBox="1"/>
          <p:nvPr/>
        </p:nvSpPr>
        <p:spPr>
          <a:xfrm>
            <a:off x="1073525" y="4200388"/>
            <a:ext cx="800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resource that can be reused and replaced naturally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3" name="Google Shape;723;g2adcfd36f86_0_92"/>
          <p:cNvSpPr txBox="1"/>
          <p:nvPr/>
        </p:nvSpPr>
        <p:spPr>
          <a:xfrm>
            <a:off x="1073532"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Energy that comes from the remains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4" name="Google Shape;724;g2adcfd36f86_0_92"/>
          <p:cNvSpPr txBox="1"/>
          <p:nvPr/>
        </p:nvSpPr>
        <p:spPr>
          <a:xfrm>
            <a:off x="1021907" y="1820996"/>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Energy that is carried by vibration of one or more objects or particles to our ears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2adcfd36f86_0_40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1" name="Google Shape;731;g2adcfd36f86_0_40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2" name="Google Shape;732;g2adcfd36f86_0_400"/>
          <p:cNvCxnSpPr>
            <a:stCxn id="733" idx="4"/>
            <a:endCxn id="73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4" name="Google Shape;734;g2adcfd36f86_0_40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5" name="Google Shape;735;g2adcfd36f86_0_40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3" name="Google Shape;733;g2adcfd36f86_0_40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6" name="Google Shape;736;g2adcfd36f86_0_40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fossil fuels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37" name="Google Shape;737;g2adcfd36f86_0_40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8" name="Google Shape;738;g2adcfd36f86_0_40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9" name="Google Shape;739;g2adcfd36f86_0_40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0" name="Google Shape;740;g2adcfd36f86_0_40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1" name="Google Shape;741;g2adcfd36f86_0_40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2" name="Google Shape;742;g2adcfd36f86_0_400"/>
          <p:cNvSpPr txBox="1"/>
          <p:nvPr/>
        </p:nvSpPr>
        <p:spPr>
          <a:xfrm>
            <a:off x="1021907" y="53015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substance containing only one type of atom</a:t>
            </a:r>
            <a:endParaRPr b="0" i="0" sz="1400" u="none" cap="none" strike="noStrike">
              <a:solidFill>
                <a:srgbClr val="434343"/>
              </a:solidFill>
              <a:latin typeface="Arial"/>
              <a:ea typeface="Arial"/>
              <a:cs typeface="Arial"/>
              <a:sym typeface="Arial"/>
            </a:endParaRPr>
          </a:p>
        </p:txBody>
      </p:sp>
      <p:sp>
        <p:nvSpPr>
          <p:cNvPr id="743" name="Google Shape;743;g2adcfd36f86_0_400"/>
          <p:cNvSpPr txBox="1"/>
          <p:nvPr/>
        </p:nvSpPr>
        <p:spPr>
          <a:xfrm>
            <a:off x="1073525" y="4200388"/>
            <a:ext cx="800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resource that can be reused and replaced naturally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4" name="Google Shape;744;g2adcfd36f86_0_400"/>
          <p:cNvSpPr txBox="1"/>
          <p:nvPr/>
        </p:nvSpPr>
        <p:spPr>
          <a:xfrm>
            <a:off x="1073532"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Energy that comes from the remains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5" name="Google Shape;745;g2adcfd36f86_0_400"/>
          <p:cNvSpPr txBox="1"/>
          <p:nvPr/>
        </p:nvSpPr>
        <p:spPr>
          <a:xfrm>
            <a:off x="1021907" y="1820996"/>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Energy that is carried by vibration of one or more objects or particles to our ears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6" name="Google Shape;746;g2adcfd36f86_0_400"/>
          <p:cNvSpPr/>
          <p:nvPr/>
        </p:nvSpPr>
        <p:spPr>
          <a:xfrm>
            <a:off x="393325" y="2840400"/>
            <a:ext cx="84429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ddcc69d69e_0_109"/>
          <p:cNvSpPr txBox="1"/>
          <p:nvPr>
            <p:ph type="ctrTitle"/>
          </p:nvPr>
        </p:nvSpPr>
        <p:spPr>
          <a:xfrm>
            <a:off x="849601" y="427725"/>
            <a:ext cx="79980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Element</a:t>
            </a:r>
            <a:r>
              <a:rPr b="1" lang="en-US" sz="3400"/>
              <a:t>: </a:t>
            </a:r>
            <a:r>
              <a:rPr lang="en-US" sz="3400"/>
              <a:t>a pure substance containing only one type of atom</a:t>
            </a:r>
            <a:endParaRPr b="1" sz="3400"/>
          </a:p>
        </p:txBody>
      </p:sp>
      <p:pic>
        <p:nvPicPr>
          <p:cNvPr descr="gold.jpg" id="232" name="Google Shape;232;gddcc69d69e_0_109"/>
          <p:cNvPicPr preferRelativeResize="0"/>
          <p:nvPr/>
        </p:nvPicPr>
        <p:blipFill rotWithShape="1">
          <a:blip r:embed="rId3">
            <a:alphaModFix/>
          </a:blip>
          <a:srcRect b="0" l="0" r="0" t="0"/>
          <a:stretch/>
        </p:blipFill>
        <p:spPr>
          <a:xfrm>
            <a:off x="1066247" y="1897726"/>
            <a:ext cx="7011500" cy="4675006"/>
          </a:xfrm>
          <a:prstGeom prst="rect">
            <a:avLst/>
          </a:prstGeom>
          <a:noFill/>
          <a:ln>
            <a:noFill/>
          </a:ln>
        </p:spPr>
      </p:pic>
      <p:sp>
        <p:nvSpPr>
          <p:cNvPr descr="Rewind" id="233" name="Google Shape;233;gddcc69d69e_0_109"/>
          <p:cNvSpPr/>
          <p:nvPr/>
        </p:nvSpPr>
        <p:spPr>
          <a:xfrm>
            <a:off x="2" y="2"/>
            <a:ext cx="849600" cy="849600"/>
          </a:xfrm>
          <a:prstGeom prst="ellipse">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adcfd36f86_0_1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3" name="Google Shape;753;g2adcfd36f86_0_1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4" name="Google Shape;754;g2adcfd36f86_0_133"/>
          <p:cNvCxnSpPr>
            <a:stCxn id="755" idx="4"/>
            <a:endCxn id="75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6" name="Google Shape;756;g2adcfd36f86_0_1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7" name="Google Shape;757;g2adcfd36f86_0_1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5" name="Google Shape;755;g2adcfd36f86_0_1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58" name="Google Shape;758;g2adcfd36f86_0_133"/>
          <p:cNvPicPr preferRelativeResize="0"/>
          <p:nvPr/>
        </p:nvPicPr>
        <p:blipFill>
          <a:blip r:embed="rId3">
            <a:alphaModFix/>
          </a:blip>
          <a:stretch>
            <a:fillRect/>
          </a:stretch>
        </p:blipFill>
        <p:spPr>
          <a:xfrm>
            <a:off x="5429251" y="1070799"/>
            <a:ext cx="3036425" cy="2007624"/>
          </a:xfrm>
          <a:prstGeom prst="rect">
            <a:avLst/>
          </a:prstGeom>
          <a:noFill/>
          <a:ln>
            <a:noFill/>
          </a:ln>
        </p:spPr>
      </p:pic>
      <p:sp>
        <p:nvSpPr>
          <p:cNvPr id="759" name="Google Shape;759;g2adcfd36f86_0_13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60" name="Google Shape;760;g2adcfd36f86_0_13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61" name="Google Shape;761;g2adcfd36f86_0_133"/>
          <p:cNvCxnSpPr>
            <a:stCxn id="762" idx="4"/>
            <a:endCxn id="75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63" name="Google Shape;763;g2adcfd36f86_0_13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64" name="Google Shape;764;g2adcfd36f86_0_13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62" name="Google Shape;762;g2adcfd36f86_0_13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5" name="Google Shape;765;g2adcfd36f86_0_13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Fossil Fuels</a:t>
            </a:r>
            <a:endParaRPr b="0" i="0" sz="700" u="none" cap="none" strike="noStrike">
              <a:solidFill>
                <a:srgbClr val="000000"/>
              </a:solidFill>
              <a:latin typeface="Arial"/>
              <a:ea typeface="Arial"/>
              <a:cs typeface="Arial"/>
              <a:sym typeface="Arial"/>
            </a:endParaRPr>
          </a:p>
        </p:txBody>
      </p:sp>
      <p:sp>
        <p:nvSpPr>
          <p:cNvPr id="766" name="Google Shape;766;g2adcfd36f86_0_13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67" name="Google Shape;767;g2adcfd36f86_0_13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68" name="Google Shape;768;g2adcfd36f86_0_13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69" name="Google Shape;769;g2adcfd36f86_0_13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fossil fuels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70" name="Google Shape;770;g2adcfd36f86_0_133"/>
          <p:cNvSpPr txBox="1"/>
          <p:nvPr/>
        </p:nvSpPr>
        <p:spPr>
          <a:xfrm>
            <a:off x="574975" y="1425025"/>
            <a:ext cx="4032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Energy that comes from the remains of plants and animals</a:t>
            </a:r>
            <a:endParaRPr sz="2400">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adcfd36f86_0_1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7" name="Google Shape;777;g2adcfd36f86_0_1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8" name="Google Shape;778;g2adcfd36f86_0_156"/>
          <p:cNvCxnSpPr>
            <a:stCxn id="779" idx="4"/>
            <a:endCxn id="7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0" name="Google Shape;780;g2adcfd36f86_0_1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adcfd36f86_0_1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9" name="Google Shape;779;g2adcfd36f86_0_1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2" name="Google Shape;782;g2adcfd36f86_0_15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fossil fuels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83" name="Google Shape;783;g2adcfd36f86_0_15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4" name="Google Shape;784;g2adcfd36f86_0_15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85" name="Google Shape;785;g2adcfd36f86_0_15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6" name="Google Shape;786;g2adcfd36f86_0_15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7" name="Google Shape;787;g2adcfd36f86_0_15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8" name="Google Shape;788;g2adcfd36f86_0_156"/>
          <p:cNvSpPr txBox="1"/>
          <p:nvPr/>
        </p:nvSpPr>
        <p:spPr>
          <a:xfrm>
            <a:off x="1073532" y="49876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a:t>
            </a:r>
            <a:r>
              <a:rPr lang="en-US" sz="2400">
                <a:solidFill>
                  <a:srgbClr val="434343"/>
                </a:solidFill>
                <a:latin typeface="Helvetica Neue Light"/>
                <a:ea typeface="Helvetica Neue Light"/>
                <a:cs typeface="Helvetica Neue Light"/>
                <a:sym typeface="Helvetica Neue Light"/>
              </a:rPr>
              <a:t>rude oil</a:t>
            </a:r>
            <a:endParaRPr b="0" i="0" sz="1400" u="none" cap="none" strike="noStrike">
              <a:solidFill>
                <a:srgbClr val="434343"/>
              </a:solidFill>
              <a:latin typeface="Arial"/>
              <a:ea typeface="Arial"/>
              <a:cs typeface="Arial"/>
              <a:sym typeface="Arial"/>
            </a:endParaRPr>
          </a:p>
        </p:txBody>
      </p:sp>
      <p:sp>
        <p:nvSpPr>
          <p:cNvPr id="789" name="Google Shape;789;g2adcfd36f86_0_156"/>
          <p:cNvSpPr txBox="1"/>
          <p:nvPr/>
        </p:nvSpPr>
        <p:spPr>
          <a:xfrm>
            <a:off x="1073532" y="397179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Solar panel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0" name="Google Shape;790;g2adcfd36f86_0_156"/>
          <p:cNvSpPr txBox="1"/>
          <p:nvPr/>
        </p:nvSpPr>
        <p:spPr>
          <a:xfrm>
            <a:off x="1073532" y="19294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Windmill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1" name="Google Shape;791;g2adcfd36f86_0_156"/>
          <p:cNvSpPr txBox="1"/>
          <p:nvPr/>
        </p:nvSpPr>
        <p:spPr>
          <a:xfrm>
            <a:off x="10735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dam</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adcfd36f86_0_43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8" name="Google Shape;798;g2adcfd36f86_0_43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9" name="Google Shape;799;g2adcfd36f86_0_435"/>
          <p:cNvCxnSpPr>
            <a:stCxn id="800" idx="4"/>
            <a:endCxn id="7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1" name="Google Shape;801;g2adcfd36f86_0_43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2" name="Google Shape;802;g2adcfd36f86_0_43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0" name="Google Shape;800;g2adcfd36f86_0_43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3" name="Google Shape;803;g2adcfd36f86_0_43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fossil fuels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804" name="Google Shape;804;g2adcfd36f86_0_43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5" name="Google Shape;805;g2adcfd36f86_0_43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06" name="Google Shape;806;g2adcfd36f86_0_43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07" name="Google Shape;807;g2adcfd36f86_0_43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08" name="Google Shape;808;g2adcfd36f86_0_43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09" name="Google Shape;809;g2adcfd36f86_0_435"/>
          <p:cNvSpPr txBox="1"/>
          <p:nvPr/>
        </p:nvSpPr>
        <p:spPr>
          <a:xfrm>
            <a:off x="1073532" y="49876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a:t>
            </a:r>
            <a:r>
              <a:rPr lang="en-US" sz="2400">
                <a:solidFill>
                  <a:srgbClr val="434343"/>
                </a:solidFill>
                <a:latin typeface="Helvetica Neue Light"/>
                <a:ea typeface="Helvetica Neue Light"/>
                <a:cs typeface="Helvetica Neue Light"/>
                <a:sym typeface="Helvetica Neue Light"/>
              </a:rPr>
              <a:t>rude oil</a:t>
            </a:r>
            <a:endParaRPr b="0" i="0" sz="1400" u="none" cap="none" strike="noStrike">
              <a:solidFill>
                <a:srgbClr val="434343"/>
              </a:solidFill>
              <a:latin typeface="Arial"/>
              <a:ea typeface="Arial"/>
              <a:cs typeface="Arial"/>
              <a:sym typeface="Arial"/>
            </a:endParaRPr>
          </a:p>
        </p:txBody>
      </p:sp>
      <p:sp>
        <p:nvSpPr>
          <p:cNvPr id="810" name="Google Shape;810;g2adcfd36f86_0_435"/>
          <p:cNvSpPr txBox="1"/>
          <p:nvPr/>
        </p:nvSpPr>
        <p:spPr>
          <a:xfrm>
            <a:off x="1073532" y="397179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Solar panel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1" name="Google Shape;811;g2adcfd36f86_0_435"/>
          <p:cNvSpPr txBox="1"/>
          <p:nvPr/>
        </p:nvSpPr>
        <p:spPr>
          <a:xfrm>
            <a:off x="1073532" y="19294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Windmill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2" name="Google Shape;812;g2adcfd36f86_0_435"/>
          <p:cNvSpPr txBox="1"/>
          <p:nvPr/>
        </p:nvSpPr>
        <p:spPr>
          <a:xfrm>
            <a:off x="10735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dam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3" name="Google Shape;813;g2adcfd36f86_0_435"/>
          <p:cNvSpPr/>
          <p:nvPr/>
        </p:nvSpPr>
        <p:spPr>
          <a:xfrm>
            <a:off x="393325" y="4701475"/>
            <a:ext cx="22485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2adcfd36f86_0_19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20" name="Google Shape;820;g2adcfd36f86_0_19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21" name="Google Shape;821;g2adcfd36f86_0_197"/>
          <p:cNvCxnSpPr>
            <a:stCxn id="822" idx="4"/>
            <a:endCxn id="8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23" name="Google Shape;823;g2adcfd36f86_0_19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24" name="Google Shape;824;g2adcfd36f86_0_19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22" name="Google Shape;822;g2adcfd36f86_0_19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25" name="Google Shape;825;g2adcfd36f86_0_197"/>
          <p:cNvPicPr preferRelativeResize="0"/>
          <p:nvPr/>
        </p:nvPicPr>
        <p:blipFill>
          <a:blip r:embed="rId3">
            <a:alphaModFix/>
          </a:blip>
          <a:stretch>
            <a:fillRect/>
          </a:stretch>
        </p:blipFill>
        <p:spPr>
          <a:xfrm>
            <a:off x="5429251" y="1070799"/>
            <a:ext cx="3036425" cy="2007624"/>
          </a:xfrm>
          <a:prstGeom prst="rect">
            <a:avLst/>
          </a:prstGeom>
          <a:noFill/>
          <a:ln>
            <a:noFill/>
          </a:ln>
        </p:spPr>
      </p:pic>
      <p:sp>
        <p:nvSpPr>
          <p:cNvPr id="826" name="Google Shape;826;g2adcfd36f86_0_19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27" name="Google Shape;827;g2adcfd36f86_0_19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28" name="Google Shape;828;g2adcfd36f86_0_197"/>
          <p:cNvCxnSpPr>
            <a:stCxn id="829" idx="4"/>
            <a:endCxn id="82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30" name="Google Shape;830;g2adcfd36f86_0_19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31" name="Google Shape;831;g2adcfd36f86_0_19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29" name="Google Shape;829;g2adcfd36f86_0_19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2" name="Google Shape;832;g2adcfd36f86_0_19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Fossil Fuels</a:t>
            </a:r>
            <a:endParaRPr b="0" i="0" sz="700" u="none" cap="none" strike="noStrike">
              <a:solidFill>
                <a:srgbClr val="000000"/>
              </a:solidFill>
              <a:latin typeface="Arial"/>
              <a:ea typeface="Arial"/>
              <a:cs typeface="Arial"/>
              <a:sym typeface="Arial"/>
            </a:endParaRPr>
          </a:p>
        </p:txBody>
      </p:sp>
      <p:sp>
        <p:nvSpPr>
          <p:cNvPr id="833" name="Google Shape;833;g2adcfd36f86_0_19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34" name="Google Shape;834;g2adcfd36f86_0_19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35" name="Google Shape;835;g2adcfd36f86_0_19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36" name="Google Shape;836;g2adcfd36f86_0_19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fossil fuels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37" name="Google Shape;837;g2adcfd36f86_0_197"/>
          <p:cNvSpPr txBox="1"/>
          <p:nvPr/>
        </p:nvSpPr>
        <p:spPr>
          <a:xfrm>
            <a:off x="574975" y="1425025"/>
            <a:ext cx="4032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Energy that comes from the remains of plants and animals</a:t>
            </a:r>
            <a:endParaRPr sz="2400">
              <a:latin typeface="Helvetica Neue Light"/>
              <a:ea typeface="Helvetica Neue Light"/>
              <a:cs typeface="Helvetica Neue Light"/>
              <a:sym typeface="Helvetica Neue Light"/>
            </a:endParaRPr>
          </a:p>
        </p:txBody>
      </p:sp>
      <p:sp>
        <p:nvSpPr>
          <p:cNvPr id="838" name="Google Shape;838;g2adcfd36f86_0_197"/>
          <p:cNvSpPr txBox="1"/>
          <p:nvPr/>
        </p:nvSpPr>
        <p:spPr>
          <a:xfrm>
            <a:off x="574975" y="5107500"/>
            <a:ext cx="403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Crude oil</a:t>
            </a:r>
            <a:endParaRPr sz="2400">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2adcfd36f86_0_22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45" name="Google Shape;845;g2adcfd36f86_0_22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46" name="Google Shape;846;g2adcfd36f86_0_222"/>
          <p:cNvCxnSpPr>
            <a:stCxn id="847" idx="4"/>
            <a:endCxn id="84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48" name="Google Shape;848;g2adcfd36f86_0_22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9" name="Google Shape;849;g2adcfd36f86_0_22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47" name="Google Shape;847;g2adcfd36f86_0_22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50" name="Google Shape;850;g2adcfd36f86_0_222"/>
          <p:cNvSpPr txBox="1"/>
          <p:nvPr/>
        </p:nvSpPr>
        <p:spPr>
          <a:xfrm>
            <a:off x="485400" y="39415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fossil fuels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51" name="Google Shape;851;g2adcfd36f86_0_22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2" name="Google Shape;852;g2adcfd36f86_0_222"/>
          <p:cNvSpPr txBox="1"/>
          <p:nvPr/>
        </p:nvSpPr>
        <p:spPr>
          <a:xfrm>
            <a:off x="380509" y="16846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53" name="Google Shape;853;g2adcfd36f86_0_222"/>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54" name="Google Shape;854;g2adcfd36f86_0_222"/>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55" name="Google Shape;855;g2adcfd36f86_0_222"/>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56" name="Google Shape;856;g2adcfd36f86_0_222"/>
          <p:cNvSpPr txBox="1"/>
          <p:nvPr/>
        </p:nvSpPr>
        <p:spPr>
          <a:xfrm>
            <a:off x="962882" y="5483190"/>
            <a:ext cx="7874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343"/>
                </a:solidFill>
                <a:latin typeface="Helvetica Neue Light"/>
                <a:ea typeface="Helvetica Neue Light"/>
                <a:cs typeface="Helvetica Neue Light"/>
                <a:sym typeface="Helvetica Neue Light"/>
              </a:rPr>
              <a:t>Fossil fuels explain the different parts of our solar system and how our planet was formed so that we can understand our environment.</a:t>
            </a:r>
            <a:endParaRPr b="0" i="0" sz="1000" u="none" cap="none" strike="noStrike">
              <a:solidFill>
                <a:srgbClr val="434343"/>
              </a:solidFill>
              <a:latin typeface="Arial"/>
              <a:ea typeface="Arial"/>
              <a:cs typeface="Arial"/>
              <a:sym typeface="Arial"/>
            </a:endParaRPr>
          </a:p>
        </p:txBody>
      </p:sp>
      <p:sp>
        <p:nvSpPr>
          <p:cNvPr id="857" name="Google Shape;857;g2adcfd36f86_0_222"/>
          <p:cNvSpPr txBox="1"/>
          <p:nvPr/>
        </p:nvSpPr>
        <p:spPr>
          <a:xfrm>
            <a:off x="1014332" y="1524508"/>
            <a:ext cx="7874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000"/>
              <a:buFont typeface="Arial"/>
              <a:buNone/>
            </a:pPr>
            <a:r>
              <a:rPr lang="en-US" sz="2000">
                <a:solidFill>
                  <a:srgbClr val="374151"/>
                </a:solidFill>
                <a:latin typeface="Helvetica Neue Light"/>
                <a:ea typeface="Helvetica Neue Light"/>
                <a:cs typeface="Helvetica Neue Light"/>
                <a:sym typeface="Helvetica Neue Light"/>
              </a:rPr>
              <a:t>Fossil fuels, like oil, coal, and natural gas, give us energy for things like electricity, cars, and heating, but burning them also worsens the environment through air pollution and climate change.</a:t>
            </a:r>
            <a:endParaRPr b="0" i="0" sz="2800" u="none" cap="none" strike="noStrike">
              <a:solidFill>
                <a:srgbClr val="374151"/>
              </a:solidFill>
              <a:latin typeface="Helvetica Neue Light"/>
              <a:ea typeface="Helvetica Neue Light"/>
              <a:cs typeface="Helvetica Neue Light"/>
              <a:sym typeface="Helvetica Neue Light"/>
            </a:endParaRPr>
          </a:p>
        </p:txBody>
      </p:sp>
      <p:sp>
        <p:nvSpPr>
          <p:cNvPr id="858" name="Google Shape;858;g2adcfd36f86_0_222"/>
          <p:cNvSpPr txBox="1"/>
          <p:nvPr/>
        </p:nvSpPr>
        <p:spPr>
          <a:xfrm>
            <a:off x="962875" y="4115688"/>
            <a:ext cx="7977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64D"/>
                </a:solidFill>
                <a:latin typeface="Helvetica Neue Light"/>
                <a:ea typeface="Helvetica Neue Light"/>
                <a:cs typeface="Helvetica Neue Light"/>
                <a:sym typeface="Helvetica Neue Light"/>
              </a:rPr>
              <a:t>Fossil fuels tell us about plants and animals that used to live on Earth so that we can better understand the different organisms on Earth today.</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859" name="Google Shape;859;g2adcfd36f86_0_222"/>
          <p:cNvSpPr txBox="1"/>
          <p:nvPr/>
        </p:nvSpPr>
        <p:spPr>
          <a:xfrm>
            <a:off x="1014332" y="2894371"/>
            <a:ext cx="7874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64D"/>
                </a:solidFill>
                <a:latin typeface="Helvetica Neue Light"/>
                <a:ea typeface="Helvetica Neue Light"/>
                <a:cs typeface="Helvetica Neue Light"/>
                <a:sym typeface="Helvetica Neue Light"/>
              </a:rPr>
              <a:t>Fossil fuels </a:t>
            </a:r>
            <a:r>
              <a:rPr lang="en-US" sz="2000">
                <a:solidFill>
                  <a:srgbClr val="43464D"/>
                </a:solidFill>
                <a:latin typeface="Helvetica Neue Light"/>
                <a:ea typeface="Helvetica Neue Light"/>
                <a:cs typeface="Helvetica Neue Light"/>
                <a:sym typeface="Helvetica Neue Light"/>
              </a:rPr>
              <a:t>provide</a:t>
            </a:r>
            <a:r>
              <a:rPr lang="en-US" sz="2000">
                <a:solidFill>
                  <a:srgbClr val="43464D"/>
                </a:solidFill>
                <a:latin typeface="Helvetica Neue Light"/>
                <a:ea typeface="Helvetica Neue Light"/>
                <a:cs typeface="Helvetica Neue Light"/>
                <a:sym typeface="Helvetica Neue Light"/>
              </a:rPr>
              <a:t> us energy sources that will never run out so that we can ensure our survival on the planet for forever.</a:t>
            </a:r>
            <a:endParaRPr b="0" i="0" sz="2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2adcfd36f86_0_47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66" name="Google Shape;866;g2adcfd36f86_0_47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67" name="Google Shape;867;g2adcfd36f86_0_471"/>
          <p:cNvCxnSpPr>
            <a:stCxn id="868" idx="4"/>
            <a:endCxn id="8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9" name="Google Shape;869;g2adcfd36f86_0_47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0" name="Google Shape;870;g2adcfd36f86_0_47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8" name="Google Shape;868;g2adcfd36f86_0_47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71" name="Google Shape;871;g2adcfd36f86_0_471"/>
          <p:cNvSpPr txBox="1"/>
          <p:nvPr/>
        </p:nvSpPr>
        <p:spPr>
          <a:xfrm>
            <a:off x="485400" y="39415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fossil fuels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72" name="Google Shape;872;g2adcfd36f86_0_47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73" name="Google Shape;873;g2adcfd36f86_0_471"/>
          <p:cNvSpPr txBox="1"/>
          <p:nvPr/>
        </p:nvSpPr>
        <p:spPr>
          <a:xfrm>
            <a:off x="380509" y="16846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74" name="Google Shape;874;g2adcfd36f86_0_471"/>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75" name="Google Shape;875;g2adcfd36f86_0_47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76" name="Google Shape;876;g2adcfd36f86_0_47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77" name="Google Shape;877;g2adcfd36f86_0_471"/>
          <p:cNvSpPr txBox="1"/>
          <p:nvPr/>
        </p:nvSpPr>
        <p:spPr>
          <a:xfrm>
            <a:off x="962882" y="5483190"/>
            <a:ext cx="7874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343"/>
                </a:solidFill>
                <a:latin typeface="Helvetica Neue Light"/>
                <a:ea typeface="Helvetica Neue Light"/>
                <a:cs typeface="Helvetica Neue Light"/>
                <a:sym typeface="Helvetica Neue Light"/>
              </a:rPr>
              <a:t>Fossil fuels explain the different parts of our solar system and how our planet was formed so that we can understand our environment.</a:t>
            </a:r>
            <a:endParaRPr b="0" i="0" sz="1000" u="none" cap="none" strike="noStrike">
              <a:solidFill>
                <a:srgbClr val="434343"/>
              </a:solidFill>
              <a:latin typeface="Arial"/>
              <a:ea typeface="Arial"/>
              <a:cs typeface="Arial"/>
              <a:sym typeface="Arial"/>
            </a:endParaRPr>
          </a:p>
        </p:txBody>
      </p:sp>
      <p:sp>
        <p:nvSpPr>
          <p:cNvPr id="878" name="Google Shape;878;g2adcfd36f86_0_471"/>
          <p:cNvSpPr txBox="1"/>
          <p:nvPr/>
        </p:nvSpPr>
        <p:spPr>
          <a:xfrm>
            <a:off x="1014332" y="1524508"/>
            <a:ext cx="7874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000"/>
              <a:buFont typeface="Arial"/>
              <a:buNone/>
            </a:pPr>
            <a:r>
              <a:rPr lang="en-US" sz="2000">
                <a:solidFill>
                  <a:srgbClr val="374151"/>
                </a:solidFill>
                <a:latin typeface="Helvetica Neue Light"/>
                <a:ea typeface="Helvetica Neue Light"/>
                <a:cs typeface="Helvetica Neue Light"/>
                <a:sym typeface="Helvetica Neue Light"/>
              </a:rPr>
              <a:t>Fossil fuels, like oil, coal, and natural gas, give us energy for things like electricity, cars, and heating, but burning them also worsens the environment through air pollution and climate change.</a:t>
            </a:r>
            <a:endParaRPr b="0" i="0" sz="2800" u="none" cap="none" strike="noStrike">
              <a:solidFill>
                <a:srgbClr val="374151"/>
              </a:solidFill>
              <a:latin typeface="Helvetica Neue Light"/>
              <a:ea typeface="Helvetica Neue Light"/>
              <a:cs typeface="Helvetica Neue Light"/>
              <a:sym typeface="Helvetica Neue Light"/>
            </a:endParaRPr>
          </a:p>
        </p:txBody>
      </p:sp>
      <p:sp>
        <p:nvSpPr>
          <p:cNvPr id="879" name="Google Shape;879;g2adcfd36f86_0_471"/>
          <p:cNvSpPr txBox="1"/>
          <p:nvPr/>
        </p:nvSpPr>
        <p:spPr>
          <a:xfrm>
            <a:off x="962875" y="4115688"/>
            <a:ext cx="7977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64D"/>
                </a:solidFill>
                <a:latin typeface="Helvetica Neue Light"/>
                <a:ea typeface="Helvetica Neue Light"/>
                <a:cs typeface="Helvetica Neue Light"/>
                <a:sym typeface="Helvetica Neue Light"/>
              </a:rPr>
              <a:t>Fossil fuels tell us about plants and animals that used to live on Earth so that we can better understand the different organisms on Earth today.</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880" name="Google Shape;880;g2adcfd36f86_0_471"/>
          <p:cNvSpPr txBox="1"/>
          <p:nvPr/>
        </p:nvSpPr>
        <p:spPr>
          <a:xfrm>
            <a:off x="1014332" y="2894371"/>
            <a:ext cx="7874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43464D"/>
                </a:solidFill>
                <a:latin typeface="Helvetica Neue Light"/>
                <a:ea typeface="Helvetica Neue Light"/>
                <a:cs typeface="Helvetica Neue Light"/>
                <a:sym typeface="Helvetica Neue Light"/>
              </a:rPr>
              <a:t>Fossil fuels provide us energy sources that will never run out so that we can ensure our survival on the planet for forever.</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881" name="Google Shape;881;g2adcfd36f86_0_471"/>
          <p:cNvSpPr/>
          <p:nvPr/>
        </p:nvSpPr>
        <p:spPr>
          <a:xfrm>
            <a:off x="362275" y="1510550"/>
            <a:ext cx="8462100" cy="1077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2adcfd36f86_0_26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88" name="Google Shape;888;g2adcfd36f86_0_26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89" name="Google Shape;889;g2adcfd36f86_0_263"/>
          <p:cNvCxnSpPr>
            <a:stCxn id="890" idx="4"/>
            <a:endCxn id="8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91" name="Google Shape;891;g2adcfd36f86_0_26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92" name="Google Shape;892;g2adcfd36f86_0_26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90" name="Google Shape;890;g2adcfd36f86_0_26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93" name="Google Shape;893;g2adcfd36f86_0_263"/>
          <p:cNvPicPr preferRelativeResize="0"/>
          <p:nvPr/>
        </p:nvPicPr>
        <p:blipFill>
          <a:blip r:embed="rId3">
            <a:alphaModFix/>
          </a:blip>
          <a:stretch>
            <a:fillRect/>
          </a:stretch>
        </p:blipFill>
        <p:spPr>
          <a:xfrm>
            <a:off x="5429251" y="1070799"/>
            <a:ext cx="3036425" cy="2007624"/>
          </a:xfrm>
          <a:prstGeom prst="rect">
            <a:avLst/>
          </a:prstGeom>
          <a:noFill/>
          <a:ln>
            <a:noFill/>
          </a:ln>
        </p:spPr>
      </p:pic>
      <p:sp>
        <p:nvSpPr>
          <p:cNvPr id="894" name="Google Shape;894;g2adcfd36f86_0_26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95" name="Google Shape;895;g2adcfd36f86_0_26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96" name="Google Shape;896;g2adcfd36f86_0_263"/>
          <p:cNvCxnSpPr>
            <a:stCxn id="897" idx="4"/>
            <a:endCxn id="89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98" name="Google Shape;898;g2adcfd36f86_0_26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99" name="Google Shape;899;g2adcfd36f86_0_26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97" name="Google Shape;897;g2adcfd36f86_0_26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0" name="Google Shape;900;g2adcfd36f86_0_26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Fossil Fuels</a:t>
            </a:r>
            <a:endParaRPr b="0" i="0" sz="700" u="none" cap="none" strike="noStrike">
              <a:solidFill>
                <a:srgbClr val="000000"/>
              </a:solidFill>
              <a:latin typeface="Arial"/>
              <a:ea typeface="Arial"/>
              <a:cs typeface="Arial"/>
              <a:sym typeface="Arial"/>
            </a:endParaRPr>
          </a:p>
        </p:txBody>
      </p:sp>
      <p:sp>
        <p:nvSpPr>
          <p:cNvPr id="901" name="Google Shape;901;g2adcfd36f86_0_26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902" name="Google Shape;902;g2adcfd36f86_0_26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903" name="Google Shape;903;g2adcfd36f86_0_26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904" name="Google Shape;904;g2adcfd36f86_0_26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fossil fuels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905" name="Google Shape;905;g2adcfd36f86_0_263"/>
          <p:cNvSpPr txBox="1"/>
          <p:nvPr/>
        </p:nvSpPr>
        <p:spPr>
          <a:xfrm>
            <a:off x="574975" y="1425025"/>
            <a:ext cx="4032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Energy that comes from the remains of plants and animals</a:t>
            </a:r>
            <a:endParaRPr sz="2400">
              <a:latin typeface="Helvetica Neue Light"/>
              <a:ea typeface="Helvetica Neue Light"/>
              <a:cs typeface="Helvetica Neue Light"/>
              <a:sym typeface="Helvetica Neue Light"/>
            </a:endParaRPr>
          </a:p>
        </p:txBody>
      </p:sp>
      <p:sp>
        <p:nvSpPr>
          <p:cNvPr id="906" name="Google Shape;906;g2adcfd36f86_0_263"/>
          <p:cNvSpPr txBox="1"/>
          <p:nvPr/>
        </p:nvSpPr>
        <p:spPr>
          <a:xfrm>
            <a:off x="574975" y="5107500"/>
            <a:ext cx="403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Crude oil</a:t>
            </a:r>
            <a:endParaRPr sz="2400">
              <a:latin typeface="Helvetica Neue Light"/>
              <a:ea typeface="Helvetica Neue Light"/>
              <a:cs typeface="Helvetica Neue Light"/>
              <a:sym typeface="Helvetica Neue Light"/>
            </a:endParaRPr>
          </a:p>
        </p:txBody>
      </p:sp>
      <p:sp>
        <p:nvSpPr>
          <p:cNvPr id="907" name="Google Shape;907;g2adcfd36f86_0_263"/>
          <p:cNvSpPr txBox="1"/>
          <p:nvPr/>
        </p:nvSpPr>
        <p:spPr>
          <a:xfrm>
            <a:off x="4606978" y="4712350"/>
            <a:ext cx="4107600" cy="1505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000"/>
              <a:buFont typeface="Arial"/>
              <a:buNone/>
            </a:pPr>
            <a:r>
              <a:rPr lang="en-US" sz="1700">
                <a:solidFill>
                  <a:srgbClr val="374151"/>
                </a:solidFill>
                <a:latin typeface="Helvetica Neue Light"/>
                <a:ea typeface="Helvetica Neue Light"/>
                <a:cs typeface="Helvetica Neue Light"/>
                <a:sym typeface="Helvetica Neue Light"/>
              </a:rPr>
              <a:t>Fossil fuels, like oil, coal, and natural gas, give us energy for things like electricity, cars, and heating, but burning them also worsens the environment through air pollution and climate change.</a:t>
            </a:r>
            <a:endParaRPr b="0" i="0" sz="25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51"/>
          <p:cNvSpPr txBox="1"/>
          <p:nvPr/>
        </p:nvSpPr>
        <p:spPr>
          <a:xfrm>
            <a:off x="2585397" y="628582"/>
            <a:ext cx="39732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914" name="Google Shape;914;p51"/>
          <p:cNvSpPr/>
          <p:nvPr/>
        </p:nvSpPr>
        <p:spPr>
          <a:xfrm>
            <a:off x="1928445" y="1500555"/>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id="920" name="Google Shape;920;p52"/>
          <p:cNvPicPr preferRelativeResize="0"/>
          <p:nvPr/>
        </p:nvPicPr>
        <p:blipFill rotWithShape="1">
          <a:blip r:embed="rId3">
            <a:alphaModFix/>
          </a:blip>
          <a:srcRect b="0" l="8186" r="8535" t="0"/>
          <a:stretch/>
        </p:blipFill>
        <p:spPr>
          <a:xfrm>
            <a:off x="1007188" y="1780800"/>
            <a:ext cx="7129625" cy="4703675"/>
          </a:xfrm>
          <a:prstGeom prst="rect">
            <a:avLst/>
          </a:prstGeom>
          <a:noFill/>
          <a:ln>
            <a:noFill/>
          </a:ln>
        </p:spPr>
      </p:pic>
      <p:sp>
        <p:nvSpPr>
          <p:cNvPr id="921" name="Google Shape;921;p52"/>
          <p:cNvSpPr txBox="1"/>
          <p:nvPr/>
        </p:nvSpPr>
        <p:spPr>
          <a:xfrm>
            <a:off x="1082075" y="278625"/>
            <a:ext cx="77409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Fossil Fuels:</a:t>
            </a:r>
            <a:r>
              <a:rPr b="0" i="0" lang="en-US" sz="3600" u="none" cap="none" strike="noStrike">
                <a:solidFill>
                  <a:srgbClr val="000000"/>
                </a:solidFill>
                <a:latin typeface="Calibri"/>
                <a:ea typeface="Calibri"/>
                <a:cs typeface="Calibri"/>
                <a:sym typeface="Calibri"/>
              </a:rPr>
              <a:t> energy that comes from the remains of plants and animals</a:t>
            </a:r>
            <a:endParaRPr b="0" i="0" sz="3600" u="none" cap="none" strike="noStrike">
              <a:solidFill>
                <a:srgbClr val="000000"/>
              </a:solidFill>
              <a:latin typeface="Calibri"/>
              <a:ea typeface="Calibri"/>
              <a:cs typeface="Calibri"/>
              <a:sym typeface="Calibri"/>
            </a:endParaRPr>
          </a:p>
        </p:txBody>
      </p:sp>
      <p:sp>
        <p:nvSpPr>
          <p:cNvPr descr="Rewind" id="922" name="Google Shape;922;p5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descr="Lightbulb and gear" id="928" name="Google Shape;928;p23"/>
          <p:cNvSpPr/>
          <p:nvPr/>
        </p:nvSpPr>
        <p:spPr>
          <a:xfrm>
            <a:off x="2" y="83364"/>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23"/>
          <p:cNvSpPr txBox="1"/>
          <p:nvPr/>
        </p:nvSpPr>
        <p:spPr>
          <a:xfrm>
            <a:off x="467248" y="528676"/>
            <a:ext cx="8209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Big Question: </a:t>
            </a:r>
            <a:r>
              <a:rPr b="0" i="0" lang="en-US" sz="3600" u="none" cap="none" strike="noStrike">
                <a:solidFill>
                  <a:srgbClr val="000000"/>
                </a:solidFill>
                <a:latin typeface="Calibri"/>
                <a:ea typeface="Calibri"/>
                <a:cs typeface="Calibri"/>
                <a:sym typeface="Calibri"/>
              </a:rPr>
              <a:t>How do we use Earth’s resources to create energy?</a:t>
            </a:r>
            <a:endParaRPr b="0" i="0" sz="3600" u="none" cap="none" strike="noStrike">
              <a:solidFill>
                <a:srgbClr val="000000"/>
              </a:solidFill>
              <a:latin typeface="Calibri"/>
              <a:ea typeface="Calibri"/>
              <a:cs typeface="Calibri"/>
              <a:sym typeface="Calibri"/>
            </a:endParaRPr>
          </a:p>
        </p:txBody>
      </p:sp>
      <p:pic>
        <p:nvPicPr>
          <p:cNvPr id="930" name="Google Shape;930;p23"/>
          <p:cNvPicPr preferRelativeResize="0"/>
          <p:nvPr/>
        </p:nvPicPr>
        <p:blipFill rotWithShape="1">
          <a:blip r:embed="rId4">
            <a:alphaModFix/>
          </a:blip>
          <a:srcRect b="0" l="0" r="0" t="0"/>
          <a:stretch/>
        </p:blipFill>
        <p:spPr>
          <a:xfrm>
            <a:off x="1255225" y="1867250"/>
            <a:ext cx="6633550" cy="450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8"/>
          <p:cNvSpPr txBox="1"/>
          <p:nvPr>
            <p:ph type="ctrTitle"/>
          </p:nvPr>
        </p:nvSpPr>
        <p:spPr>
          <a:xfrm>
            <a:off x="346350" y="353065"/>
            <a:ext cx="8451300" cy="1102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b="1" lang="en-US" sz="3600" u="sng"/>
              <a:t>Energy</a:t>
            </a:r>
            <a:r>
              <a:rPr lang="en-US" sz="3600"/>
              <a:t>: the ability to cause change</a:t>
            </a:r>
            <a:endParaRPr b="1" sz="3600" u="sng"/>
          </a:p>
        </p:txBody>
      </p:sp>
      <p:pic>
        <p:nvPicPr>
          <p:cNvPr id="240" name="Google Shape;240;p8"/>
          <p:cNvPicPr preferRelativeResize="0"/>
          <p:nvPr/>
        </p:nvPicPr>
        <p:blipFill rotWithShape="1">
          <a:blip r:embed="rId3">
            <a:alphaModFix/>
          </a:blip>
          <a:srcRect b="0" l="0" r="0" t="0"/>
          <a:stretch/>
        </p:blipFill>
        <p:spPr>
          <a:xfrm>
            <a:off x="230998" y="1957754"/>
            <a:ext cx="8682004" cy="4265828"/>
          </a:xfrm>
          <a:prstGeom prst="rect">
            <a:avLst/>
          </a:prstGeom>
          <a:noFill/>
          <a:ln>
            <a:noFill/>
          </a:ln>
        </p:spPr>
      </p:pic>
      <p:sp>
        <p:nvSpPr>
          <p:cNvPr descr="Rewind" id="241" name="Google Shape;241;p8"/>
          <p:cNvSpPr/>
          <p:nvPr/>
        </p:nvSpPr>
        <p:spPr>
          <a:xfrm>
            <a:off x="0" y="0"/>
            <a:ext cx="980400" cy="980400"/>
          </a:xfrm>
          <a:prstGeom prst="ellipse">
            <a:avLst/>
          </a:prstGeom>
          <a:blipFill rotWithShape="1">
            <a:blip r:embed="rId4">
              <a:alphaModFix/>
            </a:blip>
            <a:stretch>
              <a:fillRect b="0" l="0" r="0" t="0"/>
            </a:stretch>
          </a:blip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22"/>
          <p:cNvSpPr txBox="1"/>
          <p:nvPr/>
        </p:nvSpPr>
        <p:spPr>
          <a:xfrm>
            <a:off x="1768512" y="255237"/>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937" name="Google Shape;937;p22"/>
          <p:cNvSpPr/>
          <p:nvPr/>
        </p:nvSpPr>
        <p:spPr>
          <a:xfrm>
            <a:off x="44368" y="2"/>
            <a:ext cx="735231" cy="73523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8" name="Google Shape;938;p22"/>
          <p:cNvPicPr preferRelativeResize="0"/>
          <p:nvPr/>
        </p:nvPicPr>
        <p:blipFill rotWithShape="1">
          <a:blip r:embed="rId4">
            <a:alphaModFix/>
          </a:blip>
          <a:srcRect b="0" l="0" r="0" t="0"/>
          <a:stretch/>
        </p:blipFill>
        <p:spPr>
          <a:xfrm>
            <a:off x="3912775" y="2488325"/>
            <a:ext cx="4875825" cy="3237551"/>
          </a:xfrm>
          <a:prstGeom prst="rect">
            <a:avLst/>
          </a:prstGeom>
          <a:noFill/>
          <a:ln>
            <a:noFill/>
          </a:ln>
        </p:spPr>
      </p:pic>
      <p:sp>
        <p:nvSpPr>
          <p:cNvPr id="939" name="Google Shape;939;p22"/>
          <p:cNvSpPr txBox="1"/>
          <p:nvPr/>
        </p:nvSpPr>
        <p:spPr>
          <a:xfrm>
            <a:off x="354175" y="2213800"/>
            <a:ext cx="35586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Students begin their exploration of fossil fuels by looking at video and photographs of the Darvaza gas crater in Turkmenistan and pondering what makes it burn. This is followed by an analysis of the Keeling Curve, a graph of global carbon dioxide levels in the atmosphere over time. Finally, in a class discussion prompted by a thought-provoking photograph, students complete a Know &amp; Need to Know chart on fossil fuels.</a:t>
            </a:r>
            <a:endParaRPr b="0" i="1" sz="1800" u="none" cap="none" strike="noStrike">
              <a:solidFill>
                <a:schemeClr val="dk1"/>
              </a:solidFill>
              <a:latin typeface="Calibri"/>
              <a:ea typeface="Calibri"/>
              <a:cs typeface="Calibri"/>
              <a:sym typeface="Calibri"/>
            </a:endParaRPr>
          </a:p>
        </p:txBody>
      </p:sp>
      <p:sp>
        <p:nvSpPr>
          <p:cNvPr id="940" name="Google Shape;940;p22"/>
          <p:cNvSpPr txBox="1"/>
          <p:nvPr/>
        </p:nvSpPr>
        <p:spPr>
          <a:xfrm>
            <a:off x="2194800" y="1376875"/>
            <a:ext cx="4754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100"/>
              </a:spcBef>
              <a:spcAft>
                <a:spcPts val="60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5">
                  <a:extLst>
                    <a:ext uri="{A12FA001-AC4F-418D-AE19-62706E023703}">
                      <ahyp:hlinkClr val="tx"/>
                    </a:ext>
                  </a:extLst>
                </a:hlinkClick>
              </a:rPr>
              <a:t>Putting the "Fossil" in Fossil Fuels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24"/>
          <p:cNvPicPr preferRelativeResize="0"/>
          <p:nvPr/>
        </p:nvPicPr>
        <p:blipFill rotWithShape="1">
          <a:blip r:embed="rId3">
            <a:alphaModFix/>
          </a:blip>
          <a:srcRect b="0" l="0" r="0" t="0"/>
          <a:stretch/>
        </p:blipFill>
        <p:spPr>
          <a:xfrm>
            <a:off x="2"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IEP Translation – Communication from OSEP regarding the ..." id="951" name="Google Shape;951;p53"/>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52" name="Google Shape;952;p53"/>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53" name="Google Shape;953;p53"/>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54" name="Google Shape;954;p53"/>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955" name="Google Shape;955;p53"/>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ddcc69d69e_0_555"/>
          <p:cNvSpPr txBox="1"/>
          <p:nvPr>
            <p:ph type="ctrTitle"/>
          </p:nvPr>
        </p:nvSpPr>
        <p:spPr>
          <a:xfrm>
            <a:off x="526792" y="-4"/>
            <a:ext cx="8090400" cy="1979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Renewable Resource</a:t>
            </a:r>
            <a:r>
              <a:rPr lang="en-US"/>
              <a:t>: a resource that can be reused and replaced naturally</a:t>
            </a:r>
            <a:endParaRPr/>
          </a:p>
        </p:txBody>
      </p:sp>
      <p:pic>
        <p:nvPicPr>
          <p:cNvPr descr="dreamstime_xl_89159318.jpg" id="248" name="Google Shape;248;gddcc69d69e_0_555"/>
          <p:cNvPicPr preferRelativeResize="0"/>
          <p:nvPr/>
        </p:nvPicPr>
        <p:blipFill rotWithShape="1">
          <a:blip r:embed="rId3">
            <a:alphaModFix/>
          </a:blip>
          <a:srcRect b="0" l="0" r="0" t="0"/>
          <a:stretch/>
        </p:blipFill>
        <p:spPr>
          <a:xfrm>
            <a:off x="1200250" y="1892950"/>
            <a:ext cx="6743498" cy="4497600"/>
          </a:xfrm>
          <a:prstGeom prst="rect">
            <a:avLst/>
          </a:prstGeom>
          <a:noFill/>
          <a:ln>
            <a:noFill/>
          </a:ln>
        </p:spPr>
      </p:pic>
      <p:sp>
        <p:nvSpPr>
          <p:cNvPr descr="Rewind" id="249" name="Google Shape;249;gddcc69d69e_0_555"/>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ddcc69d69e_0_835"/>
          <p:cNvSpPr txBox="1"/>
          <p:nvPr>
            <p:ph type="ctrTitle"/>
          </p:nvPr>
        </p:nvSpPr>
        <p:spPr>
          <a:xfrm>
            <a:off x="849600" y="141475"/>
            <a:ext cx="7987200" cy="220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lang="en-US" sz="3600" u="sng"/>
              <a:t>Non-Renewable Resource</a:t>
            </a:r>
            <a:r>
              <a:rPr lang="en-US" sz="3600"/>
              <a:t>: a resource that is not replaced by nature quickly enough to match demand </a:t>
            </a:r>
            <a:endParaRPr sz="3600"/>
          </a:p>
        </p:txBody>
      </p:sp>
      <p:pic>
        <p:nvPicPr>
          <p:cNvPr descr="dreamstime_xl_40192383.jpg" id="256" name="Google Shape;256;gddcc69d69e_0_835"/>
          <p:cNvPicPr preferRelativeResize="0"/>
          <p:nvPr/>
        </p:nvPicPr>
        <p:blipFill rotWithShape="1">
          <a:blip r:embed="rId3">
            <a:alphaModFix/>
          </a:blip>
          <a:srcRect b="0" l="0" r="0" t="0"/>
          <a:stretch/>
        </p:blipFill>
        <p:spPr>
          <a:xfrm>
            <a:off x="1279920" y="2210830"/>
            <a:ext cx="6584160" cy="4373627"/>
          </a:xfrm>
          <a:prstGeom prst="rect">
            <a:avLst/>
          </a:prstGeom>
          <a:noFill/>
          <a:ln>
            <a:noFill/>
          </a:ln>
        </p:spPr>
      </p:pic>
      <p:sp>
        <p:nvSpPr>
          <p:cNvPr descr="Rewind" id="257" name="Google Shape;257;gddcc69d69e_0_83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2021-02-26T19:05:50Z</dcterms:created>
  <dc:creator>Wu Polly</dc:creator>
</cp:coreProperties>
</file>