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445" r:id="rId56"/>
    <p:sldId id="446" r:id="rId57"/>
  </p:sldIdLst>
  <p:sldSz cx="9144000" cy="6858000" type="screen4x3"/>
  <p:notesSz cx="6858000" cy="9144000"/>
  <p:embeddedFontLst>
    <p:embeddedFont>
      <p:font typeface="Helvetica Neue Light" panose="02000403000000020004" pitchFamily="2" charset="0"/>
      <p:regular r:id="rId59"/>
      <p:bold r:id="rId60"/>
      <p:italic r:id="rId61"/>
      <p:boldItalic r:id="rId62"/>
    </p:embeddedFont>
    <p:embeddedFont>
      <p:font typeface="Poppins" pitchFamily="2"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5" roundtripDataSignature="AMtx7mjxpoDOSrV7sh+fCjHssKUH01wq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snapToGrid="0">
      <p:cViewPr varScale="1">
        <p:scale>
          <a:sx n="109" d="100"/>
          <a:sy n="109" d="100"/>
        </p:scale>
        <p:origin x="17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7" Type="http://schemas.openxmlformats.org/officeDocument/2006/relationships/slide" Target="slides/slide6.xml"/><Relationship Id="rId20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206"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20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640247ed3_0_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8640247ed3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wavelength is the distance between two [like] points on a wave.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2" name="Google Shape;192;g28640247ed3_0_6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wavelength is the distance between two ______ points on a wave.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[Like]</a:t>
            </a:r>
            <a:endParaRPr/>
          </a:p>
          <a:p>
            <a:pPr marL="0" lvl="0" indent="0" algn="l" rtl="0">
              <a:lnSpc>
                <a:spcPct val="100000"/>
              </a:lnSpc>
              <a:spcBef>
                <a:spcPts val="0"/>
              </a:spcBef>
              <a:spcAft>
                <a:spcPts val="0"/>
              </a:spcAft>
              <a:buSzPts val="1400"/>
              <a:buNone/>
            </a:pPr>
            <a:endParaRPr/>
          </a:p>
        </p:txBody>
      </p:sp>
      <p:sp>
        <p:nvSpPr>
          <p:cNvPr id="201" name="Google Shape;201;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640247ed3_0_5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8640247ed3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are sound waves?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are longitudinal waves that travel through mediums.]</a:t>
            </a:r>
            <a:endParaRPr/>
          </a:p>
        </p:txBody>
      </p:sp>
      <p:sp>
        <p:nvSpPr>
          <p:cNvPr id="210" name="Google Shape;210;g28640247ed3_0_5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640247ed3_0_5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8640247ed3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compression and rarefaction?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sound wave is made of 2 main parts. Compressions are where particles are closely packed and rarefactions are where particles are loosely packed.]</a:t>
            </a:r>
            <a:endParaRPr/>
          </a:p>
        </p:txBody>
      </p:sp>
      <p:sp>
        <p:nvSpPr>
          <p:cNvPr id="218" name="Google Shape;218;g28640247ed3_0_5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the phrase </a:t>
            </a:r>
            <a:r>
              <a:rPr lang="en-US" b="1"/>
              <a:t>frequency</a:t>
            </a:r>
            <a:r>
              <a:rPr lang="en-US"/>
              <a:t>.</a:t>
            </a:r>
            <a:endParaRPr/>
          </a:p>
        </p:txBody>
      </p:sp>
      <p:sp>
        <p:nvSpPr>
          <p:cNvPr id="229" name="Google Shape;22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8640247ed3_0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8640247ed3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Frequency is the number of waves passing a set point in a specific amount of time.</a:t>
            </a:r>
            <a:endParaRPr/>
          </a:p>
        </p:txBody>
      </p:sp>
      <p:sp>
        <p:nvSpPr>
          <p:cNvPr id="237" name="Google Shape;237;g28640247ed3_0_6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46" name="Google Shape;24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7e576c1a6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7e576c1a67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t>
            </a:r>
            <a:r>
              <a:rPr lang="en-US"/>
              <a:t>frequency?</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200"/>
              <a:buFont typeface="Calibri"/>
              <a:buNone/>
            </a:pPr>
            <a:r>
              <a:rPr lang="en-US"/>
              <a:t>[Frequency is the number of waves passing a set point in a specific amount of time.]</a:t>
            </a:r>
            <a:endParaRPr/>
          </a:p>
        </p:txBody>
      </p:sp>
      <p:sp>
        <p:nvSpPr>
          <p:cNvPr id="252" name="Google Shape;252;g27e576c1a67_0_3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60" name="Google Shape;26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e576c1a67_0_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7e576c1a67_0_4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Frequency is like the of waves that pass by in a certain amount of time. Imagine you're at the beach, and you're watching the waves in the ocean. If you count how many waves go by in one minute, that's like measuring the frequency of the waves. If you see a lot of waves passing by quickly, it has a high frequency. If the waves are slower and fewer pass by in a minute, it has a lower frequency.</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640247ed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28640247e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Today, we’ll be learning about the word: </a:t>
            </a:r>
            <a:r>
              <a:rPr lang="en-US" b="1"/>
              <a:t>Frequency</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clear and simple language when introducing content helps students understand what is expected.</a:t>
            </a:r>
            <a:endParaRPr/>
          </a:p>
        </p:txBody>
      </p:sp>
      <p:sp>
        <p:nvSpPr>
          <p:cNvPr id="123" name="Google Shape;123;g28640247ed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Frequency shows how much energy there is. The greater or higher the frequency, the greater the amount of energy. The lower the frequency, the lower the amount of energy. High frequency waves have shorter wavelengths, and low frequency waves have long wavelengths.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79" name="Google Shape;279;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5f381583a0_0_9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5f381583a0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Frequency shows how much energy there is. High frequency waves have more energy, low frequency waves have less energy.</a:t>
            </a:r>
            <a:endParaRPr/>
          </a:p>
          <a:p>
            <a:pPr marL="0" lvl="0" indent="0" algn="ctr"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AutoNum type="alphaUcPeriod"/>
            </a:pPr>
            <a:r>
              <a:rPr lang="en-US"/>
              <a:t>True</a:t>
            </a:r>
            <a:endParaRPr/>
          </a:p>
          <a:p>
            <a:pPr marL="457200" lvl="0" indent="-304800" algn="l" rtl="0">
              <a:lnSpc>
                <a:spcPct val="100000"/>
              </a:lnSpc>
              <a:spcBef>
                <a:spcPts val="0"/>
              </a:spcBef>
              <a:spcAft>
                <a:spcPts val="0"/>
              </a:spcAft>
              <a:buClr>
                <a:schemeClr val="dk1"/>
              </a:buClr>
              <a:buSzPts val="1200"/>
              <a:buFont typeface="Calibri"/>
              <a:buAutoNum type="alphaUcPeriod"/>
            </a:pPr>
            <a:r>
              <a:rPr lang="en-US"/>
              <a:t>False</a:t>
            </a:r>
            <a:endParaRPr/>
          </a:p>
        </p:txBody>
      </p:sp>
      <p:sp>
        <p:nvSpPr>
          <p:cNvPr id="285" name="Google Shape;285;g25f381583a0_0_9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8640247ed3_0_7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8640247ed3_0_7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Frequency shows how much energy there is. High frequency waves have more energy, low frequency waves have less energy.</a:t>
            </a:r>
            <a:endParaRPr/>
          </a:p>
          <a:p>
            <a:pPr marL="0" lvl="0" indent="0" algn="ctr" rtl="0">
              <a:lnSpc>
                <a:spcPct val="100000"/>
              </a:lnSpc>
              <a:spcBef>
                <a:spcPts val="0"/>
              </a:spcBef>
              <a:spcAft>
                <a:spcPts val="0"/>
              </a:spcAft>
              <a:buSzPts val="1400"/>
              <a:buNone/>
            </a:pPr>
            <a:endParaRPr/>
          </a:p>
          <a:p>
            <a:pPr marL="0" lvl="0" indent="0" algn="l" rtl="0">
              <a:lnSpc>
                <a:spcPct val="100000"/>
              </a:lnSpc>
              <a:spcBef>
                <a:spcPts val="0"/>
              </a:spcBef>
              <a:spcAft>
                <a:spcPts val="0"/>
              </a:spcAft>
              <a:buNone/>
            </a:pPr>
            <a:r>
              <a:rPr lang="en-US"/>
              <a:t>[True]</a:t>
            </a:r>
            <a:endParaRPr/>
          </a:p>
        </p:txBody>
      </p:sp>
      <p:sp>
        <p:nvSpPr>
          <p:cNvPr id="293" name="Google Shape;293;g28640247ed3_0_7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frequency.</a:t>
            </a:r>
            <a:endParaRPr/>
          </a:p>
        </p:txBody>
      </p:sp>
      <p:sp>
        <p:nvSpPr>
          <p:cNvPr id="301" name="Google Shape;301;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Examples of </a:t>
            </a:r>
            <a:r>
              <a:rPr lang="en-US" b="1" dirty="0"/>
              <a:t>frequency</a:t>
            </a:r>
            <a:r>
              <a:rPr lang="en-US" dirty="0"/>
              <a:t> can be seen in light waves. Different colors have waves with different frequencies. As we can see on this picture, blue light has a higher frequency than red light.</a:t>
            </a:r>
            <a:endParaRPr dirty="0"/>
          </a:p>
          <a:p>
            <a:pPr marL="0" lvl="0" indent="0" algn="l" rtl="0">
              <a:lnSpc>
                <a:spcPct val="100000"/>
              </a:lnSpc>
              <a:spcBef>
                <a:spcPts val="0"/>
              </a:spcBef>
              <a:spcAft>
                <a:spcPts val="0"/>
              </a:spcAft>
              <a:buSzPts val="1400"/>
              <a:buNone/>
            </a:pPr>
            <a:endParaRPr dirty="0"/>
          </a:p>
        </p:txBody>
      </p:sp>
      <p:sp>
        <p:nvSpPr>
          <p:cNvPr id="308" name="Google Shape;308;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7e576c1a67_0_8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7e576c1a67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Another example of </a:t>
            </a:r>
            <a:r>
              <a:rPr lang="en-US" b="1" dirty="0"/>
              <a:t>frequency</a:t>
            </a:r>
            <a:r>
              <a:rPr lang="en-US" dirty="0"/>
              <a:t> are sound waves. Lower frequency waves have lower pitches and higher frequency waves have higher pitches. Someone with a deep voice has a voice with low frequency. Someone with a squeaky voice has a voice with a high frequency.</a:t>
            </a:r>
            <a:endParaRPr dirty="0"/>
          </a:p>
        </p:txBody>
      </p:sp>
      <p:sp>
        <p:nvSpPr>
          <p:cNvPr id="317" name="Google Shape;317;g27e576c1a67_0_8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e11802ac4_0_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5e11802ac4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26" name="Google Shape;326;g25e11802ac4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640247ed3_0_7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8640247ed3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t>
            </a:r>
            <a:r>
              <a:rPr lang="en-US"/>
              <a:t>frequency?</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200"/>
              <a:buNone/>
            </a:pPr>
            <a:r>
              <a:rPr lang="en-US"/>
              <a:t>[Frequency is the number of waves passing a set point in a specific amount of time.]</a:t>
            </a:r>
            <a:endParaRPr/>
          </a:p>
        </p:txBody>
      </p:sp>
      <p:sp>
        <p:nvSpPr>
          <p:cNvPr id="332" name="Google Shape;332;g28640247ed3_0_7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640247ed3_1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8640247ed3_1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Which wave has a lower frequency?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know that the first wave has a lower frequency because the wavelength is shorter than the first wave </a:t>
            </a:r>
            <a:endParaRPr/>
          </a:p>
          <a:p>
            <a:pPr marL="0" lvl="0" indent="0" algn="l" rtl="0">
              <a:lnSpc>
                <a:spcPct val="100000"/>
              </a:lnSpc>
              <a:spcBef>
                <a:spcPts val="0"/>
              </a:spcBef>
              <a:spcAft>
                <a:spcPts val="0"/>
              </a:spcAft>
              <a:buSzPts val="1400"/>
              <a:buNone/>
            </a:pPr>
            <a:r>
              <a:rPr lang="en-US"/>
              <a:t>Shorter wavelength = larger frequency </a:t>
            </a:r>
            <a:endParaRPr/>
          </a:p>
          <a:p>
            <a:pPr marL="0" lvl="0" indent="0" algn="l" rtl="0">
              <a:lnSpc>
                <a:spcPct val="100000"/>
              </a:lnSpc>
              <a:spcBef>
                <a:spcPts val="0"/>
              </a:spcBef>
              <a:spcAft>
                <a:spcPts val="0"/>
              </a:spcAft>
              <a:buClr>
                <a:schemeClr val="dk1"/>
              </a:buClr>
              <a:buSzPts val="1400"/>
              <a:buFont typeface="Arial"/>
              <a:buNone/>
            </a:pPr>
            <a:r>
              <a:rPr lang="en-US"/>
              <a:t>Longer wavelength = smaller frequency]</a:t>
            </a:r>
            <a:endParaRPr/>
          </a:p>
        </p:txBody>
      </p:sp>
      <p:sp>
        <p:nvSpPr>
          <p:cNvPr id="340" name="Google Shape;340;g28640247ed3_1_2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640247ed3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8640247ed3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are the properties of waves </a:t>
            </a:r>
            <a:r>
              <a:rPr lang="en-US" sz="1200" b="1"/>
              <a:t>and how are they related</a:t>
            </a:r>
            <a:r>
              <a:rPr lang="en-US" b="1"/>
              <a:t>?</a:t>
            </a:r>
            <a:endParaRPr b="1"/>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a:p>
        </p:txBody>
      </p:sp>
      <p:sp>
        <p:nvSpPr>
          <p:cNvPr id="132" name="Google Shape;132;g28640247ed3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frequency</a:t>
            </a:r>
            <a:r>
              <a:rPr lang="en-US"/>
              <a:t>. </a:t>
            </a:r>
            <a:endParaRPr/>
          </a:p>
        </p:txBody>
      </p:sp>
      <p:sp>
        <p:nvSpPr>
          <p:cNvPr id="349" name="Google Shape;349;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5e11802ac4_0_8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5e11802ac4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Geographic features, such as mountains and waterfalls, do not have frequency. They are features on the Earth’s surface.</a:t>
            </a:r>
            <a:endParaRPr dirty="0"/>
          </a:p>
        </p:txBody>
      </p:sp>
      <p:sp>
        <p:nvSpPr>
          <p:cNvPr id="356" name="Google Shape;356;g25e11802ac4_0_8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Emotions like happiness, sadness, or anger are not events that have a frequency. Emotions do not have frequency because they are thoughts and feelings humans and animals have in their minds.</a:t>
            </a:r>
            <a:endParaRPr dirty="0"/>
          </a:p>
        </p:txBody>
      </p:sp>
      <p:sp>
        <p:nvSpPr>
          <p:cNvPr id="365" name="Google Shape;365;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5e11802ac4_0_8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5e11802ac4_0_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74" name="Google Shape;374;g25e11802ac4_0_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430209113_0_1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7430209113_0_14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a:t>Why do sound waves have frequency but emotions do not?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[Sound waves have frequency because frequency is the number of waves passing a set point in a specific amount of time. Emotions do not have frequency because they are thoughts and feelings humans and animals have in their minds.]</a:t>
            </a:r>
            <a:endParaRPr/>
          </a:p>
        </p:txBody>
      </p:sp>
      <p:sp>
        <p:nvSpPr>
          <p:cNvPr id="380" name="Google Shape;380;g27430209113_0_14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391" name="Google Shape;391;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8640247ed3_0_8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28640247ed3_0_8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What is </a:t>
            </a:r>
            <a:r>
              <a:rPr lang="en-US"/>
              <a:t>frequency?</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SzPts val="1200"/>
              <a:buNone/>
            </a:pPr>
            <a:r>
              <a:rPr lang="en-US"/>
              <a:t>[Frequency is the number of waves passing a set point in a specific amount of time.]</a:t>
            </a:r>
            <a:endParaRPr/>
          </a:p>
        </p:txBody>
      </p:sp>
      <p:sp>
        <p:nvSpPr>
          <p:cNvPr id="398" name="Google Shape;398;g28640247ed3_0_8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frequency</a:t>
            </a:r>
            <a:r>
              <a:rPr lang="en-US">
                <a:solidFill>
                  <a:srgbClr val="242424"/>
                </a:solidFill>
              </a:rPr>
              <a:t>. </a:t>
            </a:r>
            <a:endParaRPr/>
          </a:p>
        </p:txBody>
      </p:sp>
      <p:sp>
        <p:nvSpPr>
          <p:cNvPr id="406" name="Google Shape;406;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e11802ac4_0_1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25e11802ac4_0_18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lang="en-US" b="1">
                <a:solidFill>
                  <a:srgbClr val="242424"/>
                </a:solidFill>
              </a:rPr>
              <a:t>frequency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frequency.</a:t>
            </a:r>
            <a:endParaRPr>
              <a:solidFill>
                <a:schemeClr val="dk1"/>
              </a:solidFill>
            </a:endParaRPr>
          </a:p>
        </p:txBody>
      </p:sp>
      <p:sp>
        <p:nvSpPr>
          <p:cNvPr id="417" name="Google Shape;417;g25e11802ac4_0_18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5e11802ac4_0_19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25e11802ac4_0_19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picture of</a:t>
            </a:r>
            <a:r>
              <a:rPr lang="en-US"/>
              <a:t> </a:t>
            </a:r>
            <a:r>
              <a:rPr lang="en-US" b="1"/>
              <a:t>frequency </a:t>
            </a:r>
            <a:r>
              <a:rPr lang="en-US" sz="1200">
                <a:solidFill>
                  <a:schemeClr val="dk1"/>
                </a:solidFill>
              </a:rPr>
              <a:t>from these four choices</a:t>
            </a:r>
            <a:r>
              <a:rPr lang="en-US"/>
              <a:t>.</a:t>
            </a:r>
            <a:endParaRPr/>
          </a:p>
        </p:txBody>
      </p:sp>
      <p:sp>
        <p:nvSpPr>
          <p:cNvPr id="439" name="Google Shape;439;g25e11802ac4_0_19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8" name="Google Shape;14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8640247ed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8640247ed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the picture that shows </a:t>
            </a:r>
            <a:r>
              <a:rPr lang="en-US" b="1"/>
              <a:t>frequency</a:t>
            </a:r>
            <a:r>
              <a:rPr lang="en-US"/>
              <a:t>.</a:t>
            </a:r>
            <a:endParaRPr/>
          </a:p>
        </p:txBody>
      </p:sp>
      <p:sp>
        <p:nvSpPr>
          <p:cNvPr id="459" name="Google Shape;459;g28640247ed3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t>
            </a:r>
            <a:r>
              <a:rPr lang="en-US" b="1"/>
              <a:t>frequency</a:t>
            </a:r>
            <a:r>
              <a:rPr lang="en-US"/>
              <a:t>.</a:t>
            </a:r>
            <a:endParaRPr>
              <a:solidFill>
                <a:schemeClr val="dk1"/>
              </a:solidFill>
            </a:endParaRPr>
          </a:p>
        </p:txBody>
      </p:sp>
      <p:sp>
        <p:nvSpPr>
          <p:cNvPr id="480" name="Google Shape;480;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5e11802ac4_0_2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5e11802ac4_0_2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a:solidFill>
                  <a:schemeClr val="dk1"/>
                </a:solidFill>
              </a:rPr>
              <a:t>Choose the one correct definition of </a:t>
            </a:r>
            <a:r>
              <a:rPr lang="en-US" b="1"/>
              <a:t>frequency</a:t>
            </a:r>
            <a:r>
              <a:rPr lang="en-US" sz="1200" b="1">
                <a:solidFill>
                  <a:schemeClr val="dk1"/>
                </a:solidFill>
              </a:rPr>
              <a:t> </a:t>
            </a:r>
            <a:r>
              <a:rPr lang="en-US" sz="1200">
                <a:solidFill>
                  <a:schemeClr val="dk1"/>
                </a:solidFill>
              </a:rPr>
              <a:t>from these four choices.</a:t>
            </a:r>
            <a:endParaRPr sz="1200">
              <a:solidFill>
                <a:schemeClr val="dk1"/>
              </a:solidFill>
            </a:endParaRPr>
          </a:p>
        </p:txBody>
      </p:sp>
      <p:sp>
        <p:nvSpPr>
          <p:cNvPr id="503" name="Google Shape;503;g25e11802ac4_0_2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8640247ed3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8640247ed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“The amount of waves passing a set point in a specific amount of time” is correct! This is the definition of </a:t>
            </a:r>
            <a:r>
              <a:rPr lang="en-US" b="1"/>
              <a:t>frequency.</a:t>
            </a:r>
            <a:endParaRPr sz="1200">
              <a:solidFill>
                <a:schemeClr val="dk1"/>
              </a:solidFill>
            </a:endParaRPr>
          </a:p>
        </p:txBody>
      </p:sp>
      <p:sp>
        <p:nvSpPr>
          <p:cNvPr id="524" name="Google Shape;524;g28640247ed3_1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5e11802ac4_0_2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25e11802ac4_0_23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frequency: </a:t>
            </a:r>
            <a:r>
              <a:rPr lang="en-US"/>
              <a:t> The amount of waves passing a set point in a specific amount of time.</a:t>
            </a:r>
            <a:endParaRPr>
              <a:solidFill>
                <a:schemeClr val="dk1"/>
              </a:solidFill>
            </a:endParaRPr>
          </a:p>
        </p:txBody>
      </p:sp>
      <p:sp>
        <p:nvSpPr>
          <p:cNvPr id="546" name="Google Shape;546;g25e11802ac4_0_23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5e11802ac4_0_23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25e11802ac4_0_2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lang="en-US" b="1"/>
              <a:t>frequency</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570" name="Google Shape;570;g25e11802ac4_0_23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8640247ed3_1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8640247ed3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“An opera singer singing a high note” is correct! This is an example of </a:t>
            </a:r>
            <a:r>
              <a:rPr lang="en-US" b="1"/>
              <a:t>frequency.</a:t>
            </a:r>
            <a:endParaRPr sz="1200">
              <a:solidFill>
                <a:schemeClr val="dk1"/>
              </a:solidFill>
            </a:endParaRPr>
          </a:p>
        </p:txBody>
      </p:sp>
      <p:sp>
        <p:nvSpPr>
          <p:cNvPr id="591" name="Google Shape;591;g28640247ed3_1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5e11802ac4_0_25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25e11802ac4_0_25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lang="en-US" sz="1100" b="1"/>
              <a:t>frequency</a:t>
            </a:r>
            <a:r>
              <a:rPr lang="en-US" sz="1100"/>
              <a:t>: </a:t>
            </a:r>
            <a:r>
              <a:rPr lang="en-US"/>
              <a:t>An opera singer singing a high note</a:t>
            </a:r>
            <a:endParaRPr sz="1100">
              <a:solidFill>
                <a:schemeClr val="dk1"/>
              </a:solidFill>
            </a:endParaRPr>
          </a:p>
        </p:txBody>
      </p:sp>
      <p:sp>
        <p:nvSpPr>
          <p:cNvPr id="613" name="Google Shape;613;g25e11802ac4_0_25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5e11802ac4_0_2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5e11802ac4_0_25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frequency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638" name="Google Shape;638;g25e11802ac4_0_25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8640247ed3_1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28640247ed3_1_4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“Frequency determines things like the sound of music the different colors of light depending on how high or low it is.” That is correct! This is an example of how </a:t>
            </a:r>
            <a:r>
              <a:rPr lang="en-US" b="1"/>
              <a:t>frequency </a:t>
            </a:r>
            <a:r>
              <a:rPr lang="en-US"/>
              <a:t>impacts your life.</a:t>
            </a:r>
            <a:endParaRPr sz="1200">
              <a:solidFill>
                <a:schemeClr val="dk1"/>
              </a:solidFill>
            </a:endParaRPr>
          </a:p>
        </p:txBody>
      </p:sp>
      <p:sp>
        <p:nvSpPr>
          <p:cNvPr id="659" name="Google Shape;659;g28640247ed3_1_4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640247ed3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8640247ed3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Wavelength is the distance between two like points on a wave. </a:t>
            </a:r>
            <a:endParaRPr/>
          </a:p>
          <a:p>
            <a:pPr marL="0" lvl="0" indent="0" algn="l" rtl="0">
              <a:lnSpc>
                <a:spcPct val="100000"/>
              </a:lnSpc>
              <a:spcBef>
                <a:spcPts val="0"/>
              </a:spcBef>
              <a:spcAft>
                <a:spcPts val="0"/>
              </a:spcAft>
              <a:buSzPts val="1400"/>
              <a:buNone/>
            </a:pPr>
            <a:endParaRPr/>
          </a:p>
        </p:txBody>
      </p:sp>
      <p:sp>
        <p:nvSpPr>
          <p:cNvPr id="154" name="Google Shape;154;g28640247ed3_0_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5e11802ac4_0_2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25e11802ac4_0_26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lang="en-US" b="1"/>
              <a:t>frequency</a:t>
            </a:r>
            <a:r>
              <a:rPr lang="en-US" sz="1200" b="1">
                <a:solidFill>
                  <a:schemeClr val="dk1"/>
                </a:solidFill>
              </a:rPr>
              <a:t> </a:t>
            </a:r>
            <a:r>
              <a:rPr lang="en-US" sz="1200">
                <a:solidFill>
                  <a:schemeClr val="dk1"/>
                </a:solidFill>
              </a:rPr>
              <a:t>impact my life?”: </a:t>
            </a:r>
            <a:r>
              <a:rPr lang="en-US"/>
              <a:t>Frequency determines things like the sound of music the different colors of light depending on how high or low it is.</a:t>
            </a:r>
            <a:endParaRPr/>
          </a:p>
        </p:txBody>
      </p:sp>
      <p:sp>
        <p:nvSpPr>
          <p:cNvPr id="681" name="Google Shape;681;g25e11802ac4_0_2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07" name="Google Shape;70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8640247ed3_1_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g28640247ed3_1_4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Frequency is the number of waves passing a set point in a specific amount of time.</a:t>
            </a:r>
            <a:endParaRPr/>
          </a:p>
        </p:txBody>
      </p:sp>
      <p:sp>
        <p:nvSpPr>
          <p:cNvPr id="714" name="Google Shape;714;g28640247ed3_1_4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8640247ed3_1_4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28640247ed3_1_4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Let’s reflect again on our big question. Our “big question” is:</a:t>
            </a:r>
            <a:r>
              <a:rPr lang="en-US" b="1"/>
              <a:t> What are the properties of waves and how are they related?</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Does anyone have any additional examples to share that haven’t been discussed yet? </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a:t>In our “big question,” there are two more vocabulary words we need to explore before we move onto our simulation activity.</a:t>
            </a:r>
            <a:endParaRPr/>
          </a:p>
        </p:txBody>
      </p:sp>
      <p:sp>
        <p:nvSpPr>
          <p:cNvPr id="722" name="Google Shape;722;g28640247ed3_1_4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8640247ed3_1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28640247ed3_1_3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Remember, it is important to include some computational or mathematics concepts in the science activity so that students can apply these concepts as part of the problem solving process.</a:t>
            </a:r>
            <a:endParaRPr/>
          </a:p>
        </p:txBody>
      </p:sp>
      <p:sp>
        <p:nvSpPr>
          <p:cNvPr id="738" name="Google Shape;738;g28640247ed3_1_3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3" name="Google Shape;235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2354" name="Google Shape;235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9" name="Google Shape;23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640247ed3_0_5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8640247ed3_0_5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 waves are longitudinal waves that travel through mediums. </a:t>
            </a:r>
            <a:endParaRPr/>
          </a:p>
        </p:txBody>
      </p:sp>
      <p:sp>
        <p:nvSpPr>
          <p:cNvPr id="162" name="Google Shape;162;g28640247ed3_0_5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640247ed3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8640247ed3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sound wave is made of 2 main parts. Compressions where particles are closely packed,</a:t>
            </a:r>
            <a:endParaRPr/>
          </a:p>
        </p:txBody>
      </p:sp>
      <p:sp>
        <p:nvSpPr>
          <p:cNvPr id="170" name="Google Shape;170;g28640247ed3_0_2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640247ed3_0_3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8640247ed3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rarefaction where particles are loosely packed. </a:t>
            </a:r>
            <a:endParaRPr/>
          </a:p>
        </p:txBody>
      </p:sp>
      <p:sp>
        <p:nvSpPr>
          <p:cNvPr id="178" name="Google Shape;178;g28640247ed3_0_3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86" name="Google Shape;18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3.jp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jp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explorelearning.com/index.cfm?method=cResource.dspView&amp;ResourceID=1053" TargetMode="Externa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Frayer Model</a:t>
              </a:r>
              <a:endParaRPr sz="1800" b="0" i="0" u="none" strike="noStrike" cap="non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w="25400" cap="flat" cmpd="sng">
            <a:solidFill>
              <a:srgbClr val="FF932B"/>
            </a:solidFill>
            <a:prstDash val="solid"/>
            <a:round/>
            <a:headEnd type="none" w="sm" len="sm"/>
            <a:tailEnd type="none" w="sm" len="sm"/>
          </a:ln>
        </p:spPr>
      </p:cxnSp>
      <p:cxnSp>
        <p:nvCxnSpPr>
          <p:cNvPr id="116" name="Google Shape;116;p1"/>
          <p:cNvCxnSpPr>
            <a:stCxn id="117" idx="4"/>
            <a:endCxn id="114" idx="2"/>
          </p:cNvCxnSpPr>
          <p:nvPr/>
        </p:nvCxnSpPr>
        <p:spPr>
          <a:xfrm>
            <a:off x="4587304" y="5666878"/>
            <a:ext cx="600" cy="77100"/>
          </a:xfrm>
          <a:prstGeom prst="straightConnector1">
            <a:avLst/>
          </a:prstGeom>
          <a:noFill/>
          <a:ln w="25400" cap="flat" cmpd="sng">
            <a:solidFill>
              <a:srgbClr val="FF932B"/>
            </a:solidFill>
            <a:prstDash val="solid"/>
            <a:round/>
            <a:headEnd type="none" w="sm" len="sm"/>
            <a:tailEnd type="none" w="sm" len="sm"/>
          </a:ln>
        </p:spPr>
      </p:cxnSp>
      <p:cxnSp>
        <p:nvCxnSpPr>
          <p:cNvPr id="118" name="Google Shape;118;p1"/>
          <p:cNvCxnSpPr/>
          <p:nvPr/>
        </p:nvCxnSpPr>
        <p:spPr>
          <a:xfrm>
            <a:off x="4452593" y="5618269"/>
            <a:ext cx="78900" cy="0"/>
          </a:xfrm>
          <a:prstGeom prst="straightConnector1">
            <a:avLst/>
          </a:prstGeom>
          <a:noFill/>
          <a:ln w="25400" cap="flat" cmpd="sng">
            <a:solidFill>
              <a:srgbClr val="FF932B"/>
            </a:solidFill>
            <a:prstDash val="solid"/>
            <a:round/>
            <a:headEnd type="none" w="sm" len="sm"/>
            <a:tailEnd type="none" w="sm" len="sm"/>
          </a:ln>
        </p:spPr>
      </p:cxnSp>
      <p:cxnSp>
        <p:nvCxnSpPr>
          <p:cNvPr id="119" name="Google Shape;119;p1"/>
          <p:cNvCxnSpPr/>
          <p:nvPr/>
        </p:nvCxnSpPr>
        <p:spPr>
          <a:xfrm>
            <a:off x="4643028" y="5616627"/>
            <a:ext cx="80400" cy="0"/>
          </a:xfrm>
          <a:prstGeom prst="straightConnector1">
            <a:avLst/>
          </a:prstGeom>
          <a:noFill/>
          <a:ln w="25400" cap="flat" cmpd="sng">
            <a:solidFill>
              <a:srgbClr val="FF932B"/>
            </a:solidFill>
            <a:prstDash val="solid"/>
            <a:round/>
            <a:headEnd type="none" w="sm" len="sm"/>
            <a:tailEnd type="none" w="sm" len="sm"/>
          </a:ln>
        </p:spPr>
      </p:cxnSp>
      <p:sp>
        <p:nvSpPr>
          <p:cNvPr id="117" name="Google Shape;117;p1"/>
          <p:cNvSpPr/>
          <p:nvPr/>
        </p:nvSpPr>
        <p:spPr>
          <a:xfrm>
            <a:off x="4531654" y="5569678"/>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640247ed3_0_685"/>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wavelength is the distance between two ______ points on a wave.</a:t>
            </a:r>
            <a:endParaRPr sz="1400" b="0" i="0" u="none" strike="noStrike" cap="none">
              <a:solidFill>
                <a:srgbClr val="000000"/>
              </a:solidFill>
              <a:latin typeface="Arial"/>
              <a:ea typeface="Arial"/>
              <a:cs typeface="Arial"/>
              <a:sym typeface="Arial"/>
            </a:endParaRPr>
          </a:p>
        </p:txBody>
      </p:sp>
      <p:sp>
        <p:nvSpPr>
          <p:cNvPr id="195" name="Google Shape;195;g28640247ed3_0_68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8640247ed3_0_685"/>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Like</a:t>
            </a:r>
            <a:endParaRPr sz="3200" b="0" i="0" u="none" strike="noStrike" cap="none">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Different</a:t>
            </a:r>
            <a:endParaRPr sz="3200" b="0" i="0" u="none" strike="noStrike" cap="none">
              <a:solidFill>
                <a:schemeClr val="dk1"/>
              </a:solidFill>
              <a:latin typeface="Calibri"/>
              <a:ea typeface="Calibri"/>
              <a:cs typeface="Calibri"/>
              <a:sym typeface="Calibri"/>
            </a:endParaRPr>
          </a:p>
        </p:txBody>
      </p:sp>
      <p:pic>
        <p:nvPicPr>
          <p:cNvPr id="197" name="Google Shape;197;g28640247ed3_0_685"/>
          <p:cNvPicPr preferRelativeResize="0"/>
          <p:nvPr/>
        </p:nvPicPr>
        <p:blipFill rotWithShape="1">
          <a:blip r:embed="rId4">
            <a:alphaModFix/>
          </a:blip>
          <a:srcRect t="-26382" b="-26382"/>
          <a:stretch/>
        </p:blipFill>
        <p:spPr>
          <a:xfrm>
            <a:off x="2550775" y="2955373"/>
            <a:ext cx="6593225" cy="3626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7e576c1a67_0_165"/>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A wavelength is the distance between two ______ points on a wave.</a:t>
            </a:r>
            <a:endParaRPr sz="1400" b="0" i="0" u="none" strike="noStrike" cap="none">
              <a:solidFill>
                <a:srgbClr val="000000"/>
              </a:solidFill>
              <a:latin typeface="Arial"/>
              <a:ea typeface="Arial"/>
              <a:cs typeface="Arial"/>
              <a:sym typeface="Arial"/>
            </a:endParaRPr>
          </a:p>
        </p:txBody>
      </p:sp>
      <p:sp>
        <p:nvSpPr>
          <p:cNvPr id="204" name="Google Shape;204;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27e576c1a67_0_165"/>
          <p:cNvSpPr txBox="1"/>
          <p:nvPr/>
        </p:nvSpPr>
        <p:spPr>
          <a:xfrm>
            <a:off x="838200" y="1825625"/>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a:solidFill>
                  <a:srgbClr val="FF0000"/>
                </a:solidFill>
                <a:latin typeface="Calibri"/>
                <a:ea typeface="Calibri"/>
                <a:cs typeface="Calibri"/>
                <a:sym typeface="Calibri"/>
              </a:rPr>
              <a:t>Like</a:t>
            </a:r>
            <a:endParaRPr sz="3200" b="1" i="0" u="none" strike="noStrike" cap="none">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Different</a:t>
            </a:r>
            <a:endParaRPr sz="3200" b="0" i="0" u="none" strike="noStrike" cap="none">
              <a:solidFill>
                <a:schemeClr val="dk1"/>
              </a:solidFill>
              <a:latin typeface="Calibri"/>
              <a:ea typeface="Calibri"/>
              <a:cs typeface="Calibri"/>
              <a:sym typeface="Calibri"/>
            </a:endParaRPr>
          </a:p>
        </p:txBody>
      </p:sp>
      <p:pic>
        <p:nvPicPr>
          <p:cNvPr id="206" name="Google Shape;206;g27e576c1a67_0_165"/>
          <p:cNvPicPr preferRelativeResize="0"/>
          <p:nvPr/>
        </p:nvPicPr>
        <p:blipFill rotWithShape="1">
          <a:blip r:embed="rId4">
            <a:alphaModFix/>
          </a:blip>
          <a:srcRect t="-26382" b="-26382"/>
          <a:stretch/>
        </p:blipFill>
        <p:spPr>
          <a:xfrm>
            <a:off x="2550775" y="2955373"/>
            <a:ext cx="6593225" cy="362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8640247ed3_0_592"/>
          <p:cNvSpPr txBox="1">
            <a:spLocks noGrp="1"/>
          </p:cNvSpPr>
          <p:nvPr>
            <p:ph type="title"/>
          </p:nvPr>
        </p:nvSpPr>
        <p:spPr>
          <a:xfrm>
            <a:off x="653079" y="35012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What are sound waves?</a:t>
            </a:r>
            <a:endParaRPr/>
          </a:p>
        </p:txBody>
      </p:sp>
      <p:pic>
        <p:nvPicPr>
          <p:cNvPr id="213" name="Google Shape;213;g28640247ed3_0_592" descr="soundwaves.jpg"/>
          <p:cNvPicPr preferRelativeResize="0">
            <a:picLocks noGrp="1"/>
          </p:cNvPicPr>
          <p:nvPr>
            <p:ph type="body" idx="1"/>
          </p:nvPr>
        </p:nvPicPr>
        <p:blipFill rotWithShape="1">
          <a:blip r:embed="rId3">
            <a:alphaModFix/>
          </a:blip>
          <a:srcRect l="-22734" r="-22720"/>
          <a:stretch/>
        </p:blipFill>
        <p:spPr>
          <a:xfrm>
            <a:off x="457200" y="1730829"/>
            <a:ext cx="8229600" cy="4526100"/>
          </a:xfrm>
          <a:prstGeom prst="rect">
            <a:avLst/>
          </a:prstGeom>
          <a:noFill/>
          <a:ln w="9525" cap="flat" cmpd="sng">
            <a:solidFill>
              <a:schemeClr val="lt1"/>
            </a:solidFill>
            <a:prstDash val="solid"/>
            <a:round/>
            <a:headEnd type="none" w="sm" len="sm"/>
            <a:tailEnd type="none" w="sm" len="sm"/>
          </a:ln>
        </p:spPr>
      </p:pic>
      <p:sp>
        <p:nvSpPr>
          <p:cNvPr id="214" name="Google Shape;214;g28640247ed3_0_59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8640247ed3_0_599"/>
          <p:cNvSpPr txBox="1">
            <a:spLocks noGrp="1"/>
          </p:cNvSpPr>
          <p:nvPr>
            <p:ph type="title"/>
          </p:nvPr>
        </p:nvSpPr>
        <p:spPr>
          <a:xfrm>
            <a:off x="457200" y="23218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a:t>What is the difference between compression and rarefaction?</a:t>
            </a:r>
            <a:endParaRPr/>
          </a:p>
        </p:txBody>
      </p:sp>
      <p:pic>
        <p:nvPicPr>
          <p:cNvPr id="221" name="Google Shape;221;g28640247ed3_0_599"/>
          <p:cNvPicPr preferRelativeResize="0">
            <a:picLocks noGrp="1"/>
          </p:cNvPicPr>
          <p:nvPr>
            <p:ph type="body" idx="1"/>
          </p:nvPr>
        </p:nvPicPr>
        <p:blipFill rotWithShape="1">
          <a:blip r:embed="rId3">
            <a:alphaModFix/>
          </a:blip>
          <a:srcRect l="59385" t="19103" r="30265" b="25506"/>
          <a:stretch/>
        </p:blipFill>
        <p:spPr>
          <a:xfrm>
            <a:off x="935033" y="2446861"/>
            <a:ext cx="2627100" cy="3384900"/>
          </a:xfrm>
          <a:prstGeom prst="rect">
            <a:avLst/>
          </a:prstGeom>
          <a:noFill/>
          <a:ln w="9525" cap="flat" cmpd="sng">
            <a:solidFill>
              <a:schemeClr val="lt1"/>
            </a:solidFill>
            <a:prstDash val="solid"/>
            <a:round/>
            <a:headEnd type="none" w="sm" len="sm"/>
            <a:tailEnd type="none" w="sm" len="sm"/>
          </a:ln>
        </p:spPr>
      </p:pic>
      <p:sp>
        <p:nvSpPr>
          <p:cNvPr id="222" name="Google Shape;222;g28640247ed3_0_599"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g28640247ed3_0_599"/>
          <p:cNvPicPr preferRelativeResize="0"/>
          <p:nvPr/>
        </p:nvPicPr>
        <p:blipFill rotWithShape="1">
          <a:blip r:embed="rId3">
            <a:alphaModFix/>
          </a:blip>
          <a:srcRect l="42501" t="25837" r="40683" b="18940"/>
          <a:stretch/>
        </p:blipFill>
        <p:spPr>
          <a:xfrm>
            <a:off x="5217138" y="2903174"/>
            <a:ext cx="3286274" cy="2597800"/>
          </a:xfrm>
          <a:prstGeom prst="rect">
            <a:avLst/>
          </a:prstGeom>
          <a:noFill/>
          <a:ln>
            <a:noFill/>
          </a:ln>
        </p:spPr>
      </p:pic>
      <p:pic>
        <p:nvPicPr>
          <p:cNvPr id="224" name="Google Shape;224;g28640247ed3_0_599"/>
          <p:cNvPicPr preferRelativeResize="0"/>
          <p:nvPr/>
        </p:nvPicPr>
        <p:blipFill rotWithShape="1">
          <a:blip r:embed="rId5">
            <a:alphaModFix/>
          </a:blip>
          <a:srcRect/>
          <a:stretch/>
        </p:blipFill>
        <p:spPr>
          <a:xfrm>
            <a:off x="82800" y="1527600"/>
            <a:ext cx="4331575" cy="5223400"/>
          </a:xfrm>
          <a:prstGeom prst="rect">
            <a:avLst/>
          </a:prstGeom>
          <a:noFill/>
          <a:ln>
            <a:noFill/>
          </a:ln>
        </p:spPr>
      </p:pic>
      <p:pic>
        <p:nvPicPr>
          <p:cNvPr id="225" name="Google Shape;225;g28640247ed3_0_599"/>
          <p:cNvPicPr preferRelativeResize="0"/>
          <p:nvPr/>
        </p:nvPicPr>
        <p:blipFill rotWithShape="1">
          <a:blip r:embed="rId5">
            <a:alphaModFix/>
          </a:blip>
          <a:srcRect/>
          <a:stretch/>
        </p:blipFill>
        <p:spPr>
          <a:xfrm>
            <a:off x="4666088" y="1527600"/>
            <a:ext cx="4388362" cy="522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p:nvPr/>
        </p:nvSpPr>
        <p:spPr>
          <a:xfrm>
            <a:off x="1342650" y="14873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a:solidFill>
                  <a:schemeClr val="dk1"/>
                </a:solidFill>
                <a:latin typeface="Calibri"/>
                <a:ea typeface="Calibri"/>
                <a:cs typeface="Calibri"/>
                <a:sym typeface="Calibri"/>
              </a:rPr>
              <a:t>Frequency</a:t>
            </a:r>
            <a:endParaRPr sz="1400" b="0" i="0" u="none" strike="noStrike" cap="none">
              <a:solidFill>
                <a:srgbClr val="000000"/>
              </a:solidFill>
              <a:latin typeface="Arial"/>
              <a:ea typeface="Arial"/>
              <a:cs typeface="Arial"/>
              <a:sym typeface="Arial"/>
            </a:endParaRPr>
          </a:p>
        </p:txBody>
      </p:sp>
      <p:sp>
        <p:nvSpPr>
          <p:cNvPr id="232" name="Google Shape;232;p1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3" name="Google Shape;233;p1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8640247ed3_0_693"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g28640247ed3_0_693"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sp>
        <p:nvSpPr>
          <p:cNvPr id="241" name="Google Shape;241;g28640247ed3_0_693"/>
          <p:cNvSpPr txBox="1">
            <a:spLocks noGrp="1"/>
          </p:cNvSpPr>
          <p:nvPr>
            <p:ph type="title"/>
          </p:nvPr>
        </p:nvSpPr>
        <p:spPr>
          <a:xfrm>
            <a:off x="608450" y="400450"/>
            <a:ext cx="8229600" cy="193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Frequency: </a:t>
            </a:r>
            <a:r>
              <a:rPr lang="en-US"/>
              <a:t>the number of waves passing a set point in a specific amount of time</a:t>
            </a:r>
            <a:endParaRPr/>
          </a:p>
        </p:txBody>
      </p:sp>
      <p:pic>
        <p:nvPicPr>
          <p:cNvPr id="242" name="Google Shape;242;g28640247ed3_0_693"/>
          <p:cNvPicPr preferRelativeResize="0"/>
          <p:nvPr/>
        </p:nvPicPr>
        <p:blipFill>
          <a:blip r:embed="rId5">
            <a:alphaModFix/>
          </a:blip>
          <a:stretch>
            <a:fillRect/>
          </a:stretch>
        </p:blipFill>
        <p:spPr>
          <a:xfrm>
            <a:off x="1206300" y="2340350"/>
            <a:ext cx="6731400" cy="4402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7e576c1a67_0_364"/>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frequency?</a:t>
            </a:r>
            <a:endParaRPr sz="3600" b="0" i="0" u="none" strike="noStrike" cap="none">
              <a:solidFill>
                <a:schemeClr val="dk1"/>
              </a:solidFill>
              <a:latin typeface="Calibri"/>
              <a:ea typeface="Calibri"/>
              <a:cs typeface="Calibri"/>
              <a:sym typeface="Calibri"/>
            </a:endParaRPr>
          </a:p>
        </p:txBody>
      </p:sp>
      <p:sp>
        <p:nvSpPr>
          <p:cNvPr id="255" name="Google Shape;255;g27e576c1a67_0_3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6" name="Google Shape;256;g27e576c1a67_0_364"/>
          <p:cNvPicPr preferRelativeResize="0"/>
          <p:nvPr/>
        </p:nvPicPr>
        <p:blipFill>
          <a:blip r:embed="rId4">
            <a:alphaModFix/>
          </a:blip>
          <a:stretch>
            <a:fillRect/>
          </a:stretch>
        </p:blipFill>
        <p:spPr>
          <a:xfrm>
            <a:off x="1206225" y="1877225"/>
            <a:ext cx="6731400" cy="440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63" name="Google Shape;263;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7e576c1a67_0_44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g27e576c1a67_0_446"/>
          <p:cNvPicPr preferRelativeResize="0"/>
          <p:nvPr/>
        </p:nvPicPr>
        <p:blipFill>
          <a:blip r:embed="rId4">
            <a:alphaModFix/>
          </a:blip>
          <a:stretch>
            <a:fillRect/>
          </a:stretch>
        </p:blipFill>
        <p:spPr>
          <a:xfrm>
            <a:off x="562706" y="3024554"/>
            <a:ext cx="8006863" cy="3833446"/>
          </a:xfrm>
          <a:prstGeom prst="rect">
            <a:avLst/>
          </a:prstGeom>
          <a:noFill/>
          <a:ln>
            <a:noFill/>
          </a:ln>
        </p:spPr>
      </p:pic>
      <p:sp>
        <p:nvSpPr>
          <p:cNvPr id="3" name="TextBox 2">
            <a:extLst>
              <a:ext uri="{FF2B5EF4-FFF2-40B4-BE49-F238E27FC236}">
                <a16:creationId xmlns:a16="http://schemas.microsoft.com/office/drawing/2014/main" id="{77207D91-8F30-6B49-AFAE-89D684822899}"/>
              </a:ext>
            </a:extLst>
          </p:cNvPr>
          <p:cNvSpPr txBox="1"/>
          <p:nvPr/>
        </p:nvSpPr>
        <p:spPr>
          <a:xfrm>
            <a:off x="574431" y="270228"/>
            <a:ext cx="8124092" cy="2677656"/>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1100"/>
              <a:buFont typeface="Arial"/>
              <a:buNone/>
            </a:pPr>
            <a:r>
              <a:rPr lang="en-US" sz="2400" dirty="0">
                <a:latin typeface="Calibri" panose="020F0502020204030204" pitchFamily="34" charset="0"/>
                <a:cs typeface="Calibri" panose="020F0502020204030204" pitchFamily="34" charset="0"/>
              </a:rPr>
              <a:t>Frequency is like the of waves that pass by in a certain amount of time. Imagine you're at the beach, and you're watching the waves in the ocean. If you count how many waves go by in one minute, that's like measuring the frequency of the waves. If you see a lot of waves passing by quickly, it has a high frequency. If the waves are slower and fewer pass by in a minute, it has a lower frequency.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8640247ed3_0_0"/>
          <p:cNvSpPr txBox="1"/>
          <p:nvPr/>
        </p:nvSpPr>
        <p:spPr>
          <a:xfrm>
            <a:off x="2032000" y="211015"/>
            <a:ext cx="5878200" cy="172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Frequency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g28640247ed3_0_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g28640247ed3_0_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8" name="Google Shape;128;g28640247ed3_0_0" descr="frequency.jpg"/>
          <p:cNvPicPr preferRelativeResize="0"/>
          <p:nvPr/>
        </p:nvPicPr>
        <p:blipFill rotWithShape="1">
          <a:blip r:embed="rId3">
            <a:alphaModFix/>
          </a:blip>
          <a:srcRect l="-18191" r="-18178"/>
          <a:stretch/>
        </p:blipFill>
        <p:spPr>
          <a:xfrm>
            <a:off x="464574" y="2035276"/>
            <a:ext cx="8229600" cy="45259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g27e576c1a67_0_736"/>
          <p:cNvPicPr preferRelativeResize="0"/>
          <p:nvPr/>
        </p:nvPicPr>
        <p:blipFill>
          <a:blip r:embed="rId4">
            <a:alphaModFix/>
          </a:blip>
          <a:stretch>
            <a:fillRect/>
          </a:stretch>
        </p:blipFill>
        <p:spPr>
          <a:xfrm>
            <a:off x="1107829" y="2511851"/>
            <a:ext cx="6928337" cy="4443046"/>
          </a:xfrm>
          <a:prstGeom prst="rect">
            <a:avLst/>
          </a:prstGeom>
          <a:noFill/>
          <a:ln>
            <a:noFill/>
          </a:ln>
        </p:spPr>
      </p:pic>
      <p:sp>
        <p:nvSpPr>
          <p:cNvPr id="3" name="TextBox 2">
            <a:extLst>
              <a:ext uri="{FF2B5EF4-FFF2-40B4-BE49-F238E27FC236}">
                <a16:creationId xmlns:a16="http://schemas.microsoft.com/office/drawing/2014/main" id="{E69E3030-ED8D-E638-B4A8-92E5F956CD61}"/>
              </a:ext>
            </a:extLst>
          </p:cNvPr>
          <p:cNvSpPr txBox="1"/>
          <p:nvPr/>
        </p:nvSpPr>
        <p:spPr>
          <a:xfrm>
            <a:off x="937844" y="203527"/>
            <a:ext cx="7268309" cy="2308324"/>
          </a:xfrm>
          <a:prstGeom prst="rect">
            <a:avLst/>
          </a:prstGeom>
          <a:noFill/>
        </p:spPr>
        <p:txBody>
          <a:bodyPr wrap="square">
            <a:spAutoFit/>
          </a:bodyPr>
          <a:lstStyle/>
          <a:p>
            <a:pPr marL="0" lvl="0" indent="0" algn="ctr" rtl="0">
              <a:lnSpc>
                <a:spcPct val="100000"/>
              </a:lnSpc>
              <a:spcBef>
                <a:spcPts val="0"/>
              </a:spcBef>
              <a:spcAft>
                <a:spcPts val="0"/>
              </a:spcAft>
              <a:buSzPts val="1400"/>
              <a:buNone/>
            </a:pPr>
            <a:r>
              <a:rPr lang="en-US" sz="2400" dirty="0">
                <a:latin typeface="Calibri" panose="020F0502020204030204" pitchFamily="34" charset="0"/>
                <a:cs typeface="Calibri" panose="020F0502020204030204" pitchFamily="34" charset="0"/>
              </a:rPr>
              <a:t>Frequency shows how much energy there is. The greater or higher the frequency, the greater the amount of energy. The lower the frequency, the lower the amount of energy. High frequency waves have shorter wavelengths, and low frequency waves have long wavelengths.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d96993b0a5_0_4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5f381583a0_0_994"/>
          <p:cNvSpPr txBox="1"/>
          <p:nvPr/>
        </p:nvSpPr>
        <p:spPr>
          <a:xfrm>
            <a:off x="389000" y="2758425"/>
            <a:ext cx="8526000" cy="39711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True or False:  </a:t>
            </a:r>
            <a:r>
              <a:rPr lang="en-US" sz="3600">
                <a:latin typeface="Calibri"/>
                <a:ea typeface="Calibri"/>
                <a:cs typeface="Calibri"/>
                <a:sym typeface="Calibri"/>
              </a:rPr>
              <a:t>Frequency shows how much energy there is. High frequency waves have more energy, low frequency have less energy.</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True</a:t>
            </a: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False</a:t>
            </a:r>
            <a:endParaRPr sz="3600" b="0" i="0" u="none" strike="noStrike" cap="none">
              <a:solidFill>
                <a:srgbClr val="000000"/>
              </a:solidFill>
              <a:latin typeface="Calibri"/>
              <a:ea typeface="Calibri"/>
              <a:cs typeface="Calibri"/>
              <a:sym typeface="Calibri"/>
            </a:endParaRPr>
          </a:p>
        </p:txBody>
      </p:sp>
      <p:sp>
        <p:nvSpPr>
          <p:cNvPr id="288" name="Google Shape;288;g25f381583a0_0_99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g25f381583a0_0_994"/>
          <p:cNvPicPr preferRelativeResize="0"/>
          <p:nvPr/>
        </p:nvPicPr>
        <p:blipFill>
          <a:blip r:embed="rId4">
            <a:alphaModFix/>
          </a:blip>
          <a:stretch>
            <a:fillRect/>
          </a:stretch>
        </p:blipFill>
        <p:spPr>
          <a:xfrm>
            <a:off x="2264799" y="121725"/>
            <a:ext cx="4243315" cy="2636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8640247ed3_0_785"/>
          <p:cNvSpPr txBox="1"/>
          <p:nvPr/>
        </p:nvSpPr>
        <p:spPr>
          <a:xfrm>
            <a:off x="389000" y="2758425"/>
            <a:ext cx="8526000" cy="39711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True or False:  </a:t>
            </a:r>
            <a:r>
              <a:rPr lang="en-US" sz="3600">
                <a:latin typeface="Calibri"/>
                <a:ea typeface="Calibri"/>
                <a:cs typeface="Calibri"/>
                <a:sym typeface="Calibri"/>
              </a:rPr>
              <a:t>Frequency shows how much energy there is. High frequency waves have more energy, low frequency have less energy.</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ts val="3600"/>
              <a:buFont typeface="Calibri"/>
              <a:buAutoNum type="alphaUcPeriod"/>
            </a:pPr>
            <a:r>
              <a:rPr lang="en-US" sz="3600" b="1" i="0" u="none" strike="noStrike" cap="none">
                <a:solidFill>
                  <a:srgbClr val="FF0000"/>
                </a:solidFill>
                <a:latin typeface="Calibri"/>
                <a:ea typeface="Calibri"/>
                <a:cs typeface="Calibri"/>
                <a:sym typeface="Calibri"/>
              </a:rPr>
              <a:t>True</a:t>
            </a:r>
            <a:endParaRPr sz="3600" b="1" i="0" u="none" strike="noStrike" cap="none">
              <a:solidFill>
                <a:srgbClr val="FF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600"/>
              <a:buFont typeface="Calibri"/>
              <a:buAutoNum type="alphaUcPeriod"/>
            </a:pPr>
            <a:r>
              <a:rPr lang="en-US" sz="3600" b="0" i="0" u="none" strike="noStrike" cap="none">
                <a:solidFill>
                  <a:srgbClr val="000000"/>
                </a:solidFill>
                <a:latin typeface="Calibri"/>
                <a:ea typeface="Calibri"/>
                <a:cs typeface="Calibri"/>
                <a:sym typeface="Calibri"/>
              </a:rPr>
              <a:t>False</a:t>
            </a:r>
            <a:endParaRPr sz="3600" b="0" i="0" u="none" strike="noStrike" cap="none">
              <a:solidFill>
                <a:srgbClr val="000000"/>
              </a:solidFill>
              <a:latin typeface="Calibri"/>
              <a:ea typeface="Calibri"/>
              <a:cs typeface="Calibri"/>
              <a:sym typeface="Calibri"/>
            </a:endParaRPr>
          </a:p>
        </p:txBody>
      </p:sp>
      <p:sp>
        <p:nvSpPr>
          <p:cNvPr id="296" name="Google Shape;296;g28640247ed3_0_785"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7" name="Google Shape;297;g28640247ed3_0_785"/>
          <p:cNvPicPr preferRelativeResize="0"/>
          <p:nvPr/>
        </p:nvPicPr>
        <p:blipFill>
          <a:blip r:embed="rId4">
            <a:alphaModFix/>
          </a:blip>
          <a:stretch>
            <a:fillRect/>
          </a:stretch>
        </p:blipFill>
        <p:spPr>
          <a:xfrm>
            <a:off x="2264799" y="121725"/>
            <a:ext cx="4243315" cy="2636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5e11802ac4_0_41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4" name="Google Shape;304;g25e11802ac4_0_41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7e576c1a67_0_79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g27e576c1a67_0_79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312" name="Google Shape;312;g27e576c1a67_0_796"/>
          <p:cNvPicPr preferRelativeResize="0"/>
          <p:nvPr/>
        </p:nvPicPr>
        <p:blipFill>
          <a:blip r:embed="rId5">
            <a:alphaModFix/>
          </a:blip>
          <a:stretch>
            <a:fillRect/>
          </a:stretch>
        </p:blipFill>
        <p:spPr>
          <a:xfrm>
            <a:off x="294900" y="2395538"/>
            <a:ext cx="8096250" cy="2066925"/>
          </a:xfrm>
          <a:prstGeom prst="rect">
            <a:avLst/>
          </a:prstGeom>
          <a:noFill/>
          <a:ln>
            <a:noFill/>
          </a:ln>
        </p:spPr>
      </p:pic>
      <p:sp>
        <p:nvSpPr>
          <p:cNvPr id="3" name="TextBox 2">
            <a:extLst>
              <a:ext uri="{FF2B5EF4-FFF2-40B4-BE49-F238E27FC236}">
                <a16:creationId xmlns:a16="http://schemas.microsoft.com/office/drawing/2014/main" id="{1EFF7E83-FEFD-A1F2-3ACA-D357313DAA88}"/>
              </a:ext>
            </a:extLst>
          </p:cNvPr>
          <p:cNvSpPr txBox="1"/>
          <p:nvPr/>
        </p:nvSpPr>
        <p:spPr>
          <a:xfrm>
            <a:off x="1635369" y="290485"/>
            <a:ext cx="5873262" cy="1938992"/>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200"/>
              <a:buFont typeface="Calibri"/>
              <a:buNone/>
            </a:pPr>
            <a:r>
              <a:rPr lang="en-US" sz="2400" dirty="0">
                <a:latin typeface="Calibri" panose="020F0502020204030204" pitchFamily="34" charset="0"/>
                <a:cs typeface="Calibri" panose="020F0502020204030204" pitchFamily="34" charset="0"/>
              </a:rPr>
              <a:t>Examples of </a:t>
            </a:r>
            <a:r>
              <a:rPr lang="en-US" sz="2400" b="1" dirty="0">
                <a:latin typeface="Calibri" panose="020F0502020204030204" pitchFamily="34" charset="0"/>
                <a:cs typeface="Calibri" panose="020F0502020204030204" pitchFamily="34" charset="0"/>
              </a:rPr>
              <a:t>frequency</a:t>
            </a:r>
            <a:r>
              <a:rPr lang="en-US" sz="2400" dirty="0">
                <a:latin typeface="Calibri" panose="020F0502020204030204" pitchFamily="34" charset="0"/>
                <a:cs typeface="Calibri" panose="020F0502020204030204" pitchFamily="34" charset="0"/>
              </a:rPr>
              <a:t> can be seen in light waves. Different colors have waves with different frequencies. As we can see on this picture, blue light has a higher frequency than red light.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7e576c1a67_0_803"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g27e576c1a67_0_803"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321" name="Google Shape;321;g27e576c1a67_0_803"/>
          <p:cNvPicPr preferRelativeResize="0"/>
          <p:nvPr/>
        </p:nvPicPr>
        <p:blipFill>
          <a:blip r:embed="rId5">
            <a:alphaModFix/>
          </a:blip>
          <a:stretch>
            <a:fillRect/>
          </a:stretch>
        </p:blipFill>
        <p:spPr>
          <a:xfrm>
            <a:off x="4708800" y="936350"/>
            <a:ext cx="4435200" cy="5189200"/>
          </a:xfrm>
          <a:prstGeom prst="rect">
            <a:avLst/>
          </a:prstGeom>
          <a:noFill/>
          <a:ln>
            <a:noFill/>
          </a:ln>
        </p:spPr>
      </p:pic>
      <p:sp>
        <p:nvSpPr>
          <p:cNvPr id="3" name="TextBox 2">
            <a:extLst>
              <a:ext uri="{FF2B5EF4-FFF2-40B4-BE49-F238E27FC236}">
                <a16:creationId xmlns:a16="http://schemas.microsoft.com/office/drawing/2014/main" id="{4EC36A78-AC7C-D8A5-6208-C81A27477274}"/>
              </a:ext>
            </a:extLst>
          </p:cNvPr>
          <p:cNvSpPr txBox="1"/>
          <p:nvPr/>
        </p:nvSpPr>
        <p:spPr>
          <a:xfrm>
            <a:off x="222738" y="1638124"/>
            <a:ext cx="4126523" cy="3785652"/>
          </a:xfrm>
          <a:prstGeom prst="rect">
            <a:avLst/>
          </a:prstGeom>
          <a:noFill/>
        </p:spPr>
        <p:txBody>
          <a:bodyPr wrap="square">
            <a:spAutoFit/>
          </a:bodyPr>
          <a:lstStyle/>
          <a:p>
            <a:pPr marL="0" lvl="0" indent="0" rtl="0">
              <a:lnSpc>
                <a:spcPct val="100000"/>
              </a:lnSpc>
              <a:spcBef>
                <a:spcPts val="0"/>
              </a:spcBef>
              <a:spcAft>
                <a:spcPts val="0"/>
              </a:spcAft>
              <a:buClr>
                <a:schemeClr val="dk1"/>
              </a:buClr>
              <a:buSzPts val="1200"/>
              <a:buFont typeface="Calibri"/>
              <a:buNone/>
            </a:pPr>
            <a:r>
              <a:rPr lang="en-US" sz="2400" dirty="0">
                <a:latin typeface="Calibri" panose="020F0502020204030204" pitchFamily="34" charset="0"/>
                <a:cs typeface="Calibri" panose="020F0502020204030204" pitchFamily="34" charset="0"/>
              </a:rPr>
              <a:t>Another example of </a:t>
            </a:r>
            <a:r>
              <a:rPr lang="en-US" sz="2400" b="1" dirty="0">
                <a:latin typeface="Calibri" panose="020F0502020204030204" pitchFamily="34" charset="0"/>
                <a:cs typeface="Calibri" panose="020F0502020204030204" pitchFamily="34" charset="0"/>
              </a:rPr>
              <a:t>frequency</a:t>
            </a:r>
            <a:r>
              <a:rPr lang="en-US" sz="2400" dirty="0">
                <a:latin typeface="Calibri" panose="020F0502020204030204" pitchFamily="34" charset="0"/>
                <a:cs typeface="Calibri" panose="020F0502020204030204" pitchFamily="34" charset="0"/>
              </a:rPr>
              <a:t> are sound waves. Lower frequency waves have lower pitches and higher frequency waves have higher pitches. Someone with a deep voice has a voice with low frequency. Someone with a squeaky voice has a voice with a high frequency.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25e11802ac4_0_597"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8640247ed3_0_795"/>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frequency?</a:t>
            </a:r>
            <a:endParaRPr sz="3600" b="0" i="0" u="none" strike="noStrike" cap="none">
              <a:solidFill>
                <a:schemeClr val="dk1"/>
              </a:solidFill>
              <a:latin typeface="Calibri"/>
              <a:ea typeface="Calibri"/>
              <a:cs typeface="Calibri"/>
              <a:sym typeface="Calibri"/>
            </a:endParaRPr>
          </a:p>
        </p:txBody>
      </p:sp>
      <p:sp>
        <p:nvSpPr>
          <p:cNvPr id="335" name="Google Shape;335;g28640247ed3_0_79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g28640247ed3_0_795"/>
          <p:cNvPicPr preferRelativeResize="0"/>
          <p:nvPr/>
        </p:nvPicPr>
        <p:blipFill>
          <a:blip r:embed="rId4">
            <a:alphaModFix/>
          </a:blip>
          <a:stretch>
            <a:fillRect/>
          </a:stretch>
        </p:blipFill>
        <p:spPr>
          <a:xfrm>
            <a:off x="1206225" y="1877225"/>
            <a:ext cx="6731400" cy="4402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8640247ed3_1_271"/>
          <p:cNvSpPr txBox="1"/>
          <p:nvPr/>
        </p:nvSpPr>
        <p:spPr>
          <a:xfrm>
            <a:off x="849551" y="421100"/>
            <a:ext cx="7959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Which wave has a lower frequency?</a:t>
            </a:r>
            <a:endParaRPr sz="3600" b="1" i="0" u="none" strike="noStrike" cap="none">
              <a:solidFill>
                <a:schemeClr val="dk1"/>
              </a:solidFill>
              <a:latin typeface="Calibri"/>
              <a:ea typeface="Calibri"/>
              <a:cs typeface="Calibri"/>
              <a:sym typeface="Calibri"/>
            </a:endParaRPr>
          </a:p>
        </p:txBody>
      </p:sp>
      <p:sp>
        <p:nvSpPr>
          <p:cNvPr id="343" name="Google Shape;343;g28640247ed3_1_27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g28640247ed3_1_271"/>
          <p:cNvSpPr txBox="1"/>
          <p:nvPr/>
        </p:nvSpPr>
        <p:spPr>
          <a:xfrm>
            <a:off x="849542" y="1318161"/>
            <a:ext cx="17154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45" name="Google Shape;345;g28640247ed3_1_271" descr="Wavelength to Frequency &amp;amp; Frequency to Wavelength with Claculations"/>
          <p:cNvPicPr preferRelativeResize="0"/>
          <p:nvPr/>
        </p:nvPicPr>
        <p:blipFill rotWithShape="1">
          <a:blip r:embed="rId4">
            <a:alphaModFix/>
          </a:blip>
          <a:srcRect l="25931"/>
          <a:stretch/>
        </p:blipFill>
        <p:spPr>
          <a:xfrm>
            <a:off x="1707306" y="1198462"/>
            <a:ext cx="5768191" cy="446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8640247ed3_0_83"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8640247ed3_0_83"/>
          <p:cNvSpPr txBox="1"/>
          <p:nvPr/>
        </p:nvSpPr>
        <p:spPr>
          <a:xfrm>
            <a:off x="722555" y="18065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waves and how are they related?</a:t>
            </a:r>
            <a:endParaRPr sz="1400" b="0" i="0" u="none" strike="noStrike" cap="none">
              <a:solidFill>
                <a:srgbClr val="000000"/>
              </a:solidFill>
              <a:latin typeface="Arial"/>
              <a:ea typeface="Arial"/>
              <a:cs typeface="Arial"/>
              <a:sym typeface="Arial"/>
            </a:endParaRPr>
          </a:p>
        </p:txBody>
      </p:sp>
      <p:grpSp>
        <p:nvGrpSpPr>
          <p:cNvPr id="136" name="Google Shape;136;g28640247ed3_0_83"/>
          <p:cNvGrpSpPr/>
          <p:nvPr/>
        </p:nvGrpSpPr>
        <p:grpSpPr>
          <a:xfrm>
            <a:off x="128116" y="4560690"/>
            <a:ext cx="3500312" cy="2214074"/>
            <a:chOff x="1239039" y="2403344"/>
            <a:chExt cx="6259500" cy="2522586"/>
          </a:xfrm>
        </p:grpSpPr>
        <p:sp>
          <p:nvSpPr>
            <p:cNvPr id="137" name="Google Shape;137;g28640247ed3_0_83"/>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g28640247ed3_0_83"/>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9" name="Google Shape;139;g28640247ed3_0_83"/>
            <p:cNvCxnSpPr/>
            <p:nvPr/>
          </p:nvCxnSpPr>
          <p:spPr>
            <a:xfrm>
              <a:off x="1239039" y="2835958"/>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cxnSp>
          <p:nvCxnSpPr>
            <p:cNvPr id="140" name="Google Shape;140;g28640247ed3_0_83"/>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grpSp>
      <p:pic>
        <p:nvPicPr>
          <p:cNvPr id="141" name="Google Shape;141;g28640247ed3_0_83"/>
          <p:cNvPicPr preferRelativeResize="0"/>
          <p:nvPr/>
        </p:nvPicPr>
        <p:blipFill rotWithShape="1">
          <a:blip r:embed="rId4">
            <a:alphaModFix/>
          </a:blip>
          <a:srcRect t="-26382" b="-26382"/>
          <a:stretch/>
        </p:blipFill>
        <p:spPr>
          <a:xfrm>
            <a:off x="4022688" y="956929"/>
            <a:ext cx="4748001" cy="2732922"/>
          </a:xfrm>
          <a:prstGeom prst="rect">
            <a:avLst/>
          </a:prstGeom>
          <a:noFill/>
          <a:ln>
            <a:noFill/>
          </a:ln>
        </p:spPr>
      </p:pic>
      <p:pic>
        <p:nvPicPr>
          <p:cNvPr id="142" name="Google Shape;142;g28640247ed3_0_83" descr="frequency.jpg"/>
          <p:cNvPicPr preferRelativeResize="0"/>
          <p:nvPr/>
        </p:nvPicPr>
        <p:blipFill rotWithShape="1">
          <a:blip r:embed="rId5">
            <a:alphaModFix/>
          </a:blip>
          <a:srcRect l="-18191" r="-18178"/>
          <a:stretch/>
        </p:blipFill>
        <p:spPr>
          <a:xfrm>
            <a:off x="-304072" y="1966615"/>
            <a:ext cx="4122058" cy="2455172"/>
          </a:xfrm>
          <a:prstGeom prst="rect">
            <a:avLst/>
          </a:prstGeom>
          <a:noFill/>
          <a:ln>
            <a:noFill/>
          </a:ln>
        </p:spPr>
      </p:pic>
      <p:pic>
        <p:nvPicPr>
          <p:cNvPr id="143" name="Google Shape;143;g28640247ed3_0_83" descr="schoolphysics ::Welcome::"/>
          <p:cNvPicPr preferRelativeResize="0"/>
          <p:nvPr/>
        </p:nvPicPr>
        <p:blipFill rotWithShape="1">
          <a:blip r:embed="rId6">
            <a:alphaModFix/>
          </a:blip>
          <a:srcRect/>
          <a:stretch/>
        </p:blipFill>
        <p:spPr>
          <a:xfrm>
            <a:off x="4116648" y="5072066"/>
            <a:ext cx="4560104" cy="1710028"/>
          </a:xfrm>
          <a:prstGeom prst="rect">
            <a:avLst/>
          </a:prstGeom>
          <a:noFill/>
          <a:ln>
            <a:noFill/>
          </a:ln>
        </p:spPr>
      </p:pic>
      <p:pic>
        <p:nvPicPr>
          <p:cNvPr id="144" name="Google Shape;144;g28640247ed3_0_83" descr="box.jpg"/>
          <p:cNvPicPr preferRelativeResize="0"/>
          <p:nvPr/>
        </p:nvPicPr>
        <p:blipFill rotWithShape="1">
          <a:blip r:embed="rId7">
            <a:alphaModFix/>
          </a:blip>
          <a:srcRect t="8725" b="8725"/>
          <a:stretch/>
        </p:blipFill>
        <p:spPr>
          <a:xfrm>
            <a:off x="5155998" y="3027212"/>
            <a:ext cx="3912904" cy="21576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5e11802ac4_0_69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g25e11802ac4_0_69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5e11802ac4_0_86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g25e11802ac4_0_864"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60" name="Google Shape;360;g25e11802ac4_0_864"/>
          <p:cNvPicPr preferRelativeResize="0"/>
          <p:nvPr/>
        </p:nvPicPr>
        <p:blipFill>
          <a:blip r:embed="rId5">
            <a:alphaModFix/>
          </a:blip>
          <a:stretch>
            <a:fillRect/>
          </a:stretch>
        </p:blipFill>
        <p:spPr>
          <a:xfrm>
            <a:off x="108875" y="1894688"/>
            <a:ext cx="8619575" cy="4252325"/>
          </a:xfrm>
          <a:prstGeom prst="rect">
            <a:avLst/>
          </a:prstGeom>
          <a:noFill/>
          <a:ln>
            <a:noFill/>
          </a:ln>
        </p:spPr>
      </p:pic>
      <p:sp>
        <p:nvSpPr>
          <p:cNvPr id="361" name="Google Shape;361;g25e11802ac4_0_864"/>
          <p:cNvSpPr txBox="1"/>
          <p:nvPr/>
        </p:nvSpPr>
        <p:spPr>
          <a:xfrm>
            <a:off x="1008019" y="540568"/>
            <a:ext cx="7168800" cy="13234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chemeClr val="dk1"/>
                </a:solidFill>
                <a:latin typeface="Calibri"/>
                <a:ea typeface="Calibri"/>
                <a:cs typeface="Calibri"/>
                <a:sym typeface="Calibri"/>
              </a:rPr>
              <a:t>Geographic features, such as mountains and waterfalls, do not have frequency, </a:t>
            </a:r>
            <a:r>
              <a:rPr lang="en-US" sz="2400" dirty="0"/>
              <a:t>They are features on the Earth’s surface.</a:t>
            </a:r>
            <a:endParaRPr sz="2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g25e11802ac4_0_78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69" name="Google Shape;369;g25e11802ac4_0_780"/>
          <p:cNvPicPr preferRelativeResize="0"/>
          <p:nvPr/>
        </p:nvPicPr>
        <p:blipFill>
          <a:blip r:embed="rId5">
            <a:alphaModFix/>
          </a:blip>
          <a:stretch>
            <a:fillRect/>
          </a:stretch>
        </p:blipFill>
        <p:spPr>
          <a:xfrm>
            <a:off x="4820471" y="826500"/>
            <a:ext cx="4005450" cy="5204999"/>
          </a:xfrm>
          <a:prstGeom prst="rect">
            <a:avLst/>
          </a:prstGeom>
          <a:noFill/>
          <a:ln>
            <a:noFill/>
          </a:ln>
        </p:spPr>
      </p:pic>
      <p:sp>
        <p:nvSpPr>
          <p:cNvPr id="370" name="Google Shape;370;g25e11802ac4_0_780"/>
          <p:cNvSpPr txBox="1"/>
          <p:nvPr/>
        </p:nvSpPr>
        <p:spPr>
          <a:xfrm>
            <a:off x="215550" y="2347184"/>
            <a:ext cx="435645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Emotions like happiness, sadness, or anger are not events that have a frequency. </a:t>
            </a:r>
            <a:r>
              <a:rPr lang="en-US" sz="2400" dirty="0">
                <a:latin typeface="Calibri" panose="020F0502020204030204" pitchFamily="34" charset="0"/>
                <a:cs typeface="Calibri" panose="020F0502020204030204" pitchFamily="34" charset="0"/>
              </a:rPr>
              <a:t>Emotions do not have frequency because they are thoughts and feelings humans and animals have in their minds.</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5e11802ac4_0_87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7430209113_0_1469"/>
          <p:cNvSpPr txBox="1"/>
          <p:nvPr/>
        </p:nvSpPr>
        <p:spPr>
          <a:xfrm>
            <a:off x="1028700" y="424771"/>
            <a:ext cx="76773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do</a:t>
            </a:r>
            <a:r>
              <a:rPr lang="en-US" sz="3600">
                <a:solidFill>
                  <a:schemeClr val="dk1"/>
                </a:solidFill>
                <a:latin typeface="Calibri"/>
                <a:ea typeface="Calibri"/>
                <a:cs typeface="Calibri"/>
                <a:sym typeface="Calibri"/>
              </a:rPr>
              <a:t> sound waves have frequency but emotions do not?</a:t>
            </a:r>
            <a:endParaRPr sz="1400" b="0" i="0" u="none" strike="noStrike" cap="none">
              <a:solidFill>
                <a:srgbClr val="000000"/>
              </a:solidFill>
              <a:latin typeface="Arial"/>
              <a:ea typeface="Arial"/>
              <a:cs typeface="Arial"/>
              <a:sym typeface="Arial"/>
            </a:endParaRPr>
          </a:p>
        </p:txBody>
      </p:sp>
      <p:sp>
        <p:nvSpPr>
          <p:cNvPr id="383" name="Google Shape;383;g27430209113_0_146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4" name="Google Shape;384;g27430209113_0_1469"/>
          <p:cNvPicPr preferRelativeResize="0"/>
          <p:nvPr/>
        </p:nvPicPr>
        <p:blipFill rotWithShape="1">
          <a:blip r:embed="rId4">
            <a:alphaModFix/>
          </a:blip>
          <a:srcRect/>
          <a:stretch/>
        </p:blipFill>
        <p:spPr>
          <a:xfrm>
            <a:off x="200050" y="1703375"/>
            <a:ext cx="4196350" cy="4723900"/>
          </a:xfrm>
          <a:prstGeom prst="rect">
            <a:avLst/>
          </a:prstGeom>
          <a:noFill/>
          <a:ln>
            <a:noFill/>
          </a:ln>
        </p:spPr>
      </p:pic>
      <p:pic>
        <p:nvPicPr>
          <p:cNvPr id="385" name="Google Shape;385;g27430209113_0_1469"/>
          <p:cNvPicPr preferRelativeResize="0"/>
          <p:nvPr/>
        </p:nvPicPr>
        <p:blipFill rotWithShape="1">
          <a:blip r:embed="rId4">
            <a:alphaModFix/>
          </a:blip>
          <a:srcRect/>
          <a:stretch/>
        </p:blipFill>
        <p:spPr>
          <a:xfrm>
            <a:off x="4702875" y="1703375"/>
            <a:ext cx="4196350" cy="4723900"/>
          </a:xfrm>
          <a:prstGeom prst="rect">
            <a:avLst/>
          </a:prstGeom>
          <a:noFill/>
          <a:ln>
            <a:noFill/>
          </a:ln>
        </p:spPr>
      </p:pic>
      <p:pic>
        <p:nvPicPr>
          <p:cNvPr id="386" name="Google Shape;386;g27430209113_0_1469"/>
          <p:cNvPicPr preferRelativeResize="0"/>
          <p:nvPr/>
        </p:nvPicPr>
        <p:blipFill>
          <a:blip r:embed="rId5">
            <a:alphaModFix/>
          </a:blip>
          <a:stretch>
            <a:fillRect/>
          </a:stretch>
        </p:blipFill>
        <p:spPr>
          <a:xfrm>
            <a:off x="593739" y="2071049"/>
            <a:ext cx="3408976" cy="3988551"/>
          </a:xfrm>
          <a:prstGeom prst="rect">
            <a:avLst/>
          </a:prstGeom>
          <a:noFill/>
          <a:ln>
            <a:noFill/>
          </a:ln>
        </p:spPr>
      </p:pic>
      <p:pic>
        <p:nvPicPr>
          <p:cNvPr id="387" name="Google Shape;387;g27430209113_0_1469"/>
          <p:cNvPicPr preferRelativeResize="0"/>
          <p:nvPr/>
        </p:nvPicPr>
        <p:blipFill>
          <a:blip r:embed="rId6">
            <a:alphaModFix/>
          </a:blip>
          <a:stretch>
            <a:fillRect/>
          </a:stretch>
        </p:blipFill>
        <p:spPr>
          <a:xfrm>
            <a:off x="5208025" y="1995225"/>
            <a:ext cx="3186046" cy="41402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5e11802ac4_0_2229"/>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394" name="Google Shape;394;g25e11802ac4_0_2229"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8640247ed3_0_818"/>
          <p:cNvSpPr txBox="1"/>
          <p:nvPr/>
        </p:nvSpPr>
        <p:spPr>
          <a:xfrm>
            <a:off x="2280974" y="526376"/>
            <a:ext cx="458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t>
            </a:r>
            <a:r>
              <a:rPr lang="en-US" sz="3600">
                <a:solidFill>
                  <a:schemeClr val="dk1"/>
                </a:solidFill>
                <a:latin typeface="Calibri"/>
                <a:ea typeface="Calibri"/>
                <a:cs typeface="Calibri"/>
                <a:sym typeface="Calibri"/>
              </a:rPr>
              <a:t>frequency?</a:t>
            </a:r>
            <a:endParaRPr sz="3600" b="0" i="0" u="none" strike="noStrike" cap="none">
              <a:solidFill>
                <a:schemeClr val="dk1"/>
              </a:solidFill>
              <a:latin typeface="Calibri"/>
              <a:ea typeface="Calibri"/>
              <a:cs typeface="Calibri"/>
              <a:sym typeface="Calibri"/>
            </a:endParaRPr>
          </a:p>
        </p:txBody>
      </p:sp>
      <p:pic>
        <p:nvPicPr>
          <p:cNvPr id="401" name="Google Shape;401;g28640247ed3_0_818"/>
          <p:cNvPicPr preferRelativeResize="0"/>
          <p:nvPr/>
        </p:nvPicPr>
        <p:blipFill>
          <a:blip r:embed="rId3">
            <a:alphaModFix/>
          </a:blip>
          <a:stretch>
            <a:fillRect/>
          </a:stretch>
        </p:blipFill>
        <p:spPr>
          <a:xfrm>
            <a:off x="1206225" y="1877225"/>
            <a:ext cx="6731400" cy="4402325"/>
          </a:xfrm>
          <a:prstGeom prst="rect">
            <a:avLst/>
          </a:prstGeom>
          <a:noFill/>
          <a:ln>
            <a:noFill/>
          </a:ln>
        </p:spPr>
      </p:pic>
      <p:sp>
        <p:nvSpPr>
          <p:cNvPr id="402" name="Google Shape;402;g28640247ed3_0_818" descr="Rewind"/>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09" name="Google Shape;409;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10" name="Google Shape;410;g25e11802ac4_0_1976"/>
          <p:cNvCxnSpPr>
            <a:stCxn id="411" idx="4"/>
            <a:endCxn id="408"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12" name="Google Shape;412;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413" name="Google Shape;413;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411" name="Google Shape;411;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5e11802ac4_0_188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20" name="Google Shape;420;g25e11802ac4_0_188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421" name="Google Shape;421;g25e11802ac4_0_1886"/>
          <p:cNvCxnSpPr>
            <a:stCxn id="422" idx="4"/>
            <a:endCxn id="419"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423" name="Google Shape;423;g25e11802ac4_0_188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424" name="Google Shape;424;g25e11802ac4_0_188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422" name="Google Shape;422;g25e11802ac4_0_188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g25e11802ac4_0_188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Frequency</a:t>
            </a:r>
            <a:endParaRPr sz="700" b="0" i="0" u="none" strike="noStrike" cap="none">
              <a:solidFill>
                <a:srgbClr val="000000"/>
              </a:solidFill>
              <a:latin typeface="Arial"/>
              <a:ea typeface="Arial"/>
              <a:cs typeface="Arial"/>
              <a:sym typeface="Arial"/>
            </a:endParaRPr>
          </a:p>
        </p:txBody>
      </p:sp>
      <p:sp>
        <p:nvSpPr>
          <p:cNvPr id="426" name="Google Shape;426;g25e11802ac4_0_188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427" name="Google Shape;427;g25e11802ac4_0_188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428" name="Google Shape;428;g25e11802ac4_0_188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429" name="Google Shape;429;g25e11802ac4_0_1886"/>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frequency</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430" name="Google Shape;430;g25e11802ac4_0_188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31" name="Google Shape;431;g25e11802ac4_0_188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32" name="Google Shape;432;g25e11802ac4_0_1886"/>
          <p:cNvCxnSpPr>
            <a:stCxn id="433" idx="4"/>
            <a:endCxn id="43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34" name="Google Shape;434;g25e11802ac4_0_188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35" name="Google Shape;435;g25e11802ac4_0_188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33" name="Google Shape;433;g25e11802ac4_0_188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5e11802ac4_0_199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42" name="Google Shape;442;g25e11802ac4_0_199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43" name="Google Shape;443;g25e11802ac4_0_1992"/>
          <p:cNvCxnSpPr>
            <a:stCxn id="444" idx="4"/>
            <a:endCxn id="44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45" name="Google Shape;445;g25e11802ac4_0_199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46" name="Google Shape;446;g25e11802ac4_0_199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44" name="Google Shape;444;g25e11802ac4_0_199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7" name="Google Shape;447;g25e11802ac4_0_1992"/>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448" name="Google Shape;448;g25e11802ac4_0_1992"/>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49" name="Google Shape;449;g25e11802ac4_0_1992"/>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50" name="Google Shape;450;g25e11802ac4_0_1992"/>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51" name="Google Shape;451;g25e11802ac4_0_1992"/>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52" name="Google Shape;452;g25e11802ac4_0_1992"/>
          <p:cNvPicPr preferRelativeResize="0"/>
          <p:nvPr/>
        </p:nvPicPr>
        <p:blipFill>
          <a:blip r:embed="rId3">
            <a:alphaModFix/>
          </a:blip>
          <a:stretch>
            <a:fillRect/>
          </a:stretch>
        </p:blipFill>
        <p:spPr>
          <a:xfrm>
            <a:off x="5453975" y="1648800"/>
            <a:ext cx="3441025" cy="1836448"/>
          </a:xfrm>
          <a:prstGeom prst="rect">
            <a:avLst/>
          </a:prstGeom>
          <a:noFill/>
          <a:ln>
            <a:noFill/>
          </a:ln>
        </p:spPr>
      </p:pic>
      <p:pic>
        <p:nvPicPr>
          <p:cNvPr id="453" name="Google Shape;453;g25e11802ac4_0_1992"/>
          <p:cNvPicPr preferRelativeResize="0"/>
          <p:nvPr/>
        </p:nvPicPr>
        <p:blipFill>
          <a:blip r:embed="rId4">
            <a:alphaModFix/>
          </a:blip>
          <a:stretch>
            <a:fillRect/>
          </a:stretch>
        </p:blipFill>
        <p:spPr>
          <a:xfrm>
            <a:off x="1038025" y="1648800"/>
            <a:ext cx="3191626" cy="1964850"/>
          </a:xfrm>
          <a:prstGeom prst="rect">
            <a:avLst/>
          </a:prstGeom>
          <a:noFill/>
          <a:ln>
            <a:noFill/>
          </a:ln>
        </p:spPr>
      </p:pic>
      <p:pic>
        <p:nvPicPr>
          <p:cNvPr id="454" name="Google Shape;454;g25e11802ac4_0_1992"/>
          <p:cNvPicPr preferRelativeResize="0"/>
          <p:nvPr/>
        </p:nvPicPr>
        <p:blipFill>
          <a:blip r:embed="rId5">
            <a:alphaModFix/>
          </a:blip>
          <a:stretch>
            <a:fillRect/>
          </a:stretch>
        </p:blipFill>
        <p:spPr>
          <a:xfrm>
            <a:off x="1038026" y="3997625"/>
            <a:ext cx="3023550" cy="2591600"/>
          </a:xfrm>
          <a:prstGeom prst="rect">
            <a:avLst/>
          </a:prstGeom>
          <a:noFill/>
          <a:ln>
            <a:noFill/>
          </a:ln>
        </p:spPr>
      </p:pic>
      <p:pic>
        <p:nvPicPr>
          <p:cNvPr id="455" name="Google Shape;455;g25e11802ac4_0_1992"/>
          <p:cNvPicPr preferRelativeResize="0"/>
          <p:nvPr/>
        </p:nvPicPr>
        <p:blipFill>
          <a:blip r:embed="rId6">
            <a:alphaModFix/>
          </a:blip>
          <a:stretch>
            <a:fillRect/>
          </a:stretch>
        </p:blipFill>
        <p:spPr>
          <a:xfrm>
            <a:off x="5668949" y="3997625"/>
            <a:ext cx="2250980" cy="252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8640247ed3_1_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62" name="Google Shape;462;g28640247ed3_1_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63" name="Google Shape;463;g28640247ed3_1_0"/>
          <p:cNvCxnSpPr>
            <a:stCxn id="464" idx="4"/>
            <a:endCxn id="46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65" name="Google Shape;465;g28640247ed3_1_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66" name="Google Shape;466;g28640247ed3_1_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64" name="Google Shape;464;g28640247ed3_1_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7" name="Google Shape;467;g28640247ed3_1_0"/>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468" name="Google Shape;468;g28640247ed3_1_0"/>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69" name="Google Shape;469;g28640247ed3_1_0"/>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70" name="Google Shape;470;g28640247ed3_1_0"/>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71" name="Google Shape;471;g28640247ed3_1_0"/>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72" name="Google Shape;472;g28640247ed3_1_0"/>
          <p:cNvPicPr preferRelativeResize="0"/>
          <p:nvPr/>
        </p:nvPicPr>
        <p:blipFill>
          <a:blip r:embed="rId3">
            <a:alphaModFix/>
          </a:blip>
          <a:stretch>
            <a:fillRect/>
          </a:stretch>
        </p:blipFill>
        <p:spPr>
          <a:xfrm>
            <a:off x="5453975" y="1648800"/>
            <a:ext cx="3441025" cy="1836448"/>
          </a:xfrm>
          <a:prstGeom prst="rect">
            <a:avLst/>
          </a:prstGeom>
          <a:noFill/>
          <a:ln>
            <a:noFill/>
          </a:ln>
        </p:spPr>
      </p:pic>
      <p:pic>
        <p:nvPicPr>
          <p:cNvPr id="473" name="Google Shape;473;g28640247ed3_1_0"/>
          <p:cNvPicPr preferRelativeResize="0"/>
          <p:nvPr/>
        </p:nvPicPr>
        <p:blipFill>
          <a:blip r:embed="rId4">
            <a:alphaModFix/>
          </a:blip>
          <a:stretch>
            <a:fillRect/>
          </a:stretch>
        </p:blipFill>
        <p:spPr>
          <a:xfrm>
            <a:off x="1038025" y="1648800"/>
            <a:ext cx="3191626" cy="1964850"/>
          </a:xfrm>
          <a:prstGeom prst="rect">
            <a:avLst/>
          </a:prstGeom>
          <a:noFill/>
          <a:ln>
            <a:noFill/>
          </a:ln>
        </p:spPr>
      </p:pic>
      <p:pic>
        <p:nvPicPr>
          <p:cNvPr id="474" name="Google Shape;474;g28640247ed3_1_0"/>
          <p:cNvPicPr preferRelativeResize="0"/>
          <p:nvPr/>
        </p:nvPicPr>
        <p:blipFill>
          <a:blip r:embed="rId5">
            <a:alphaModFix/>
          </a:blip>
          <a:stretch>
            <a:fillRect/>
          </a:stretch>
        </p:blipFill>
        <p:spPr>
          <a:xfrm>
            <a:off x="1038026" y="3997625"/>
            <a:ext cx="3023550" cy="2591600"/>
          </a:xfrm>
          <a:prstGeom prst="rect">
            <a:avLst/>
          </a:prstGeom>
          <a:noFill/>
          <a:ln>
            <a:noFill/>
          </a:ln>
        </p:spPr>
      </p:pic>
      <p:pic>
        <p:nvPicPr>
          <p:cNvPr id="475" name="Google Shape;475;g28640247ed3_1_0"/>
          <p:cNvPicPr preferRelativeResize="0"/>
          <p:nvPr/>
        </p:nvPicPr>
        <p:blipFill>
          <a:blip r:embed="rId6">
            <a:alphaModFix/>
          </a:blip>
          <a:stretch>
            <a:fillRect/>
          </a:stretch>
        </p:blipFill>
        <p:spPr>
          <a:xfrm>
            <a:off x="5668949" y="3997625"/>
            <a:ext cx="2250980" cy="2526100"/>
          </a:xfrm>
          <a:prstGeom prst="rect">
            <a:avLst/>
          </a:prstGeom>
          <a:noFill/>
          <a:ln>
            <a:noFill/>
          </a:ln>
        </p:spPr>
      </p:pic>
      <p:sp>
        <p:nvSpPr>
          <p:cNvPr id="476" name="Google Shape;476;g28640247ed3_1_0"/>
          <p:cNvSpPr/>
          <p:nvPr/>
        </p:nvSpPr>
        <p:spPr>
          <a:xfrm>
            <a:off x="4929750" y="1518875"/>
            <a:ext cx="4111500" cy="2365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25e11802ac4_0_2108"/>
          <p:cNvPicPr preferRelativeResize="0"/>
          <p:nvPr/>
        </p:nvPicPr>
        <p:blipFill>
          <a:blip r:embed="rId3">
            <a:alphaModFix/>
          </a:blip>
          <a:stretch>
            <a:fillRect/>
          </a:stretch>
        </p:blipFill>
        <p:spPr>
          <a:xfrm>
            <a:off x="5114925" y="1194075"/>
            <a:ext cx="3441025" cy="1836448"/>
          </a:xfrm>
          <a:prstGeom prst="rect">
            <a:avLst/>
          </a:prstGeom>
          <a:noFill/>
          <a:ln>
            <a:noFill/>
          </a:ln>
        </p:spPr>
      </p:pic>
      <p:sp>
        <p:nvSpPr>
          <p:cNvPr id="483" name="Google Shape;483;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84" name="Google Shape;484;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85" name="Google Shape;485;g25e11802ac4_0_2108"/>
          <p:cNvCxnSpPr>
            <a:stCxn id="486" idx="4"/>
            <a:endCxn id="48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87" name="Google Shape;487;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88" name="Google Shape;488;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86" name="Google Shape;486;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9" name="Google Shape;489;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0" name="Google Shape;490;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491" name="Google Shape;491;g25e11802ac4_0_2108"/>
          <p:cNvCxnSpPr>
            <a:stCxn id="492" idx="4"/>
            <a:endCxn id="489"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493" name="Google Shape;493;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494" name="Google Shape;494;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492" name="Google Shape;492;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5" name="Google Shape;495;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Frequency</a:t>
            </a:r>
            <a:endParaRPr sz="700" b="0" i="0" u="none" strike="noStrike" cap="none">
              <a:solidFill>
                <a:srgbClr val="000000"/>
              </a:solidFill>
              <a:latin typeface="Arial"/>
              <a:ea typeface="Arial"/>
              <a:cs typeface="Arial"/>
              <a:sym typeface="Arial"/>
            </a:endParaRPr>
          </a:p>
        </p:txBody>
      </p:sp>
      <p:sp>
        <p:nvSpPr>
          <p:cNvPr id="496" name="Google Shape;496;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497" name="Google Shape;497;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498" name="Google Shape;498;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499" name="Google Shape;499;g25e11802ac4_0_2108"/>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frequency</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5e11802ac4_0_213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6" name="Google Shape;506;g25e11802ac4_0_213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7" name="Google Shape;507;g25e11802ac4_0_2130"/>
          <p:cNvCxnSpPr>
            <a:stCxn id="508" idx="4"/>
            <a:endCxn id="5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9" name="Google Shape;509;g25e11802ac4_0_213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10" name="Google Shape;510;g25e11802ac4_0_213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8" name="Google Shape;508;g25e11802ac4_0_213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1" name="Google Shape;511;g25e11802ac4_0_2130"/>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12" name="Google Shape;512;g25e11802ac4_0_2130"/>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The ability to cause change</a:t>
            </a:r>
            <a:endParaRPr sz="1400" b="0" i="0" u="none" strike="noStrike" cap="none">
              <a:solidFill>
                <a:srgbClr val="434343"/>
              </a:solidFill>
              <a:latin typeface="Arial"/>
              <a:ea typeface="Arial"/>
              <a:cs typeface="Arial"/>
              <a:sym typeface="Arial"/>
            </a:endParaRPr>
          </a:p>
        </p:txBody>
      </p:sp>
      <p:sp>
        <p:nvSpPr>
          <p:cNvPr id="513" name="Google Shape;513;g25e11802ac4_0_2130"/>
          <p:cNvSpPr txBox="1"/>
          <p:nvPr/>
        </p:nvSpPr>
        <p:spPr>
          <a:xfrm>
            <a:off x="1073532" y="4027020"/>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number of waves passing a set point in a specific amount of time</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514" name="Google Shape;514;g25e11802ac4_0_213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15" name="Google Shape;515;g25e11802ac4_0_2130"/>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16" name="Google Shape;516;g25e11802ac4_0_2130"/>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17" name="Google Shape;517;g25e11802ac4_0_2130"/>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18" name="Google Shape;518;g25e11802ac4_0_2130"/>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19" name="Google Shape;519;g25e11802ac4_0_2130"/>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20" name="Google Shape;520;g25e11802ac4_0_2130"/>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When a wave “bounces” off of a surface</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8640247ed3_1_32"/>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8640247ed3_1_32"/>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8640247ed3_1_32"/>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8640247ed3_1_32"/>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8640247ed3_1_32"/>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8640247ed3_1_32"/>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8640247ed3_1_32"/>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33" name="Google Shape;533;g28640247ed3_1_32"/>
          <p:cNvSpPr txBox="1"/>
          <p:nvPr/>
        </p:nvSpPr>
        <p:spPr>
          <a:xfrm>
            <a:off x="1073532" y="52692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The ability to cause change</a:t>
            </a:r>
            <a:endParaRPr sz="1400" b="0" i="0" u="none" strike="noStrike" cap="none">
              <a:solidFill>
                <a:srgbClr val="434343"/>
              </a:solidFill>
              <a:latin typeface="Arial"/>
              <a:ea typeface="Arial"/>
              <a:cs typeface="Arial"/>
              <a:sym typeface="Arial"/>
            </a:endParaRPr>
          </a:p>
        </p:txBody>
      </p:sp>
      <p:sp>
        <p:nvSpPr>
          <p:cNvPr id="534" name="Google Shape;534;g28640247ed3_1_32"/>
          <p:cNvSpPr txBox="1"/>
          <p:nvPr/>
        </p:nvSpPr>
        <p:spPr>
          <a:xfrm>
            <a:off x="1073532" y="4027020"/>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number of waves passing a set point in a specific amount of time</a:t>
            </a:r>
            <a:endParaRPr sz="2400" b="0" i="0" u="none" strike="noStrike" cap="none">
              <a:solidFill>
                <a:srgbClr val="434343"/>
              </a:solidFill>
              <a:latin typeface="Helvetica Neue Light"/>
              <a:ea typeface="Helvetica Neue Light"/>
              <a:cs typeface="Helvetica Neue Light"/>
              <a:sym typeface="Helvetica Neue Light"/>
            </a:endParaRPr>
          </a:p>
        </p:txBody>
      </p:sp>
      <p:sp>
        <p:nvSpPr>
          <p:cNvPr id="535" name="Google Shape;535;g28640247ed3_1_32"/>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36" name="Google Shape;536;g28640247ed3_1_32"/>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smallest unit of matter</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37" name="Google Shape;537;g28640247ed3_1_32"/>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38" name="Google Shape;538;g28640247ed3_1_32"/>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39" name="Google Shape;539;g28640247ed3_1_32"/>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40" name="Google Shape;540;g28640247ed3_1_32"/>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41" name="Google Shape;541;g28640247ed3_1_32"/>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When a wave “bounces” off of a surface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42" name="Google Shape;542;g28640247ed3_1_32"/>
          <p:cNvSpPr/>
          <p:nvPr/>
        </p:nvSpPr>
        <p:spPr>
          <a:xfrm>
            <a:off x="350550" y="3892250"/>
            <a:ext cx="79770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25e11802ac4_0_23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49" name="Google Shape;549;g25e11802ac4_0_23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50" name="Google Shape;550;g25e11802ac4_0_2343"/>
          <p:cNvCxnSpPr>
            <a:stCxn id="551" idx="4"/>
            <a:endCxn id="54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52" name="Google Shape;552;g25e11802ac4_0_23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53" name="Google Shape;553;g25e11802ac4_0_23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51" name="Google Shape;551;g25e11802ac4_0_23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54" name="Google Shape;554;g25e11802ac4_0_2343"/>
          <p:cNvPicPr preferRelativeResize="0"/>
          <p:nvPr/>
        </p:nvPicPr>
        <p:blipFill>
          <a:blip r:embed="rId3">
            <a:alphaModFix/>
          </a:blip>
          <a:stretch>
            <a:fillRect/>
          </a:stretch>
        </p:blipFill>
        <p:spPr>
          <a:xfrm>
            <a:off x="5114925" y="1194075"/>
            <a:ext cx="3441025" cy="1836448"/>
          </a:xfrm>
          <a:prstGeom prst="rect">
            <a:avLst/>
          </a:prstGeom>
          <a:noFill/>
          <a:ln>
            <a:noFill/>
          </a:ln>
        </p:spPr>
      </p:pic>
      <p:sp>
        <p:nvSpPr>
          <p:cNvPr id="555" name="Google Shape;555;g25e11802ac4_0_23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56" name="Google Shape;556;g25e11802ac4_0_23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57" name="Google Shape;557;g25e11802ac4_0_2343"/>
          <p:cNvCxnSpPr>
            <a:stCxn id="558" idx="4"/>
            <a:endCxn id="555"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59" name="Google Shape;559;g25e11802ac4_0_23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60" name="Google Shape;560;g25e11802ac4_0_23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58" name="Google Shape;558;g25e11802ac4_0_23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1" name="Google Shape;561;g25e11802ac4_0_23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Frequency</a:t>
            </a:r>
            <a:endParaRPr sz="700" b="0" i="0" u="none" strike="noStrike" cap="none">
              <a:solidFill>
                <a:srgbClr val="000000"/>
              </a:solidFill>
              <a:latin typeface="Arial"/>
              <a:ea typeface="Arial"/>
              <a:cs typeface="Arial"/>
              <a:sym typeface="Arial"/>
            </a:endParaRPr>
          </a:p>
        </p:txBody>
      </p:sp>
      <p:sp>
        <p:nvSpPr>
          <p:cNvPr id="562" name="Google Shape;562;g25e11802ac4_0_23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63" name="Google Shape;563;g25e11802ac4_0_23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64" name="Google Shape;564;g25e11802ac4_0_23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65" name="Google Shape;565;g25e11802ac4_0_2343"/>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frequency</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566" name="Google Shape;566;g25e11802ac4_0_2343"/>
          <p:cNvSpPr txBox="1"/>
          <p:nvPr/>
        </p:nvSpPr>
        <p:spPr>
          <a:xfrm>
            <a:off x="616450" y="1304150"/>
            <a:ext cx="39141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amount of waves passing a set point in a specific amount of time</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5e11802ac4_0_23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3" name="Google Shape;573;g25e11802ac4_0_23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4" name="Google Shape;574;g25e11802ac4_0_2367"/>
          <p:cNvCxnSpPr>
            <a:stCxn id="575" idx="4"/>
            <a:endCxn id="57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76" name="Google Shape;576;g25e11802ac4_0_23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77" name="Google Shape;577;g25e11802ac4_0_23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5" name="Google Shape;575;g25e11802ac4_0_23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8" name="Google Shape;578;g25e11802ac4_0_2367"/>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79" name="Google Shape;579;g25e11802ac4_0_2367"/>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cat taking a nap</a:t>
            </a:r>
            <a:endParaRPr sz="1400" b="0" i="0" u="none" strike="noStrike" cap="none">
              <a:solidFill>
                <a:srgbClr val="434343"/>
              </a:solidFill>
              <a:latin typeface="Arial"/>
              <a:ea typeface="Arial"/>
              <a:cs typeface="Arial"/>
              <a:sym typeface="Arial"/>
            </a:endParaRPr>
          </a:p>
        </p:txBody>
      </p:sp>
      <p:sp>
        <p:nvSpPr>
          <p:cNvPr id="580" name="Google Shape;580;g25e11802ac4_0_2367"/>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cake baking in an oven</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1" name="Google Shape;581;g25e11802ac4_0_2367"/>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2" name="Google Shape;582;g25e11802ac4_0_2367"/>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opera singer singing a high note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3" name="Google Shape;583;g25e11802ac4_0_2367"/>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84" name="Google Shape;584;g25e11802ac4_0_2367"/>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85" name="Google Shape;585;g25e11802ac4_0_2367"/>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86" name="Google Shape;586;g25e11802ac4_0_2367"/>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87" name="Google Shape;587;g25e11802ac4_0_2367"/>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plant growing in the ground</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8640247ed3_1_67"/>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94" name="Google Shape;594;g28640247ed3_1_67"/>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95" name="Google Shape;595;g28640247ed3_1_67"/>
          <p:cNvCxnSpPr>
            <a:stCxn id="596" idx="4"/>
            <a:endCxn id="59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97" name="Google Shape;597;g28640247ed3_1_67"/>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98" name="Google Shape;598;g28640247ed3_1_67"/>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96" name="Google Shape;596;g28640247ed3_1_67"/>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9" name="Google Shape;599;g28640247ed3_1_67"/>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t>
            </a:r>
            <a:r>
              <a:rPr lang="en-US" sz="3000" b="1">
                <a:latin typeface="Calibri"/>
                <a:ea typeface="Calibri"/>
                <a:cs typeface="Calibri"/>
                <a:sym typeface="Calibri"/>
              </a:rPr>
              <a:t>Frequency</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00" name="Google Shape;600;g28640247ed3_1_67"/>
          <p:cNvSpPr txBox="1"/>
          <p:nvPr/>
        </p:nvSpPr>
        <p:spPr>
          <a:xfrm>
            <a:off x="1073532" y="4964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cat taking a nap</a:t>
            </a:r>
            <a:endParaRPr sz="1400" b="0" i="0" u="none" strike="noStrike" cap="none">
              <a:solidFill>
                <a:srgbClr val="434343"/>
              </a:solidFill>
              <a:latin typeface="Arial"/>
              <a:ea typeface="Arial"/>
              <a:cs typeface="Arial"/>
              <a:sym typeface="Arial"/>
            </a:endParaRPr>
          </a:p>
        </p:txBody>
      </p:sp>
      <p:sp>
        <p:nvSpPr>
          <p:cNvPr id="601" name="Google Shape;601;g28640247ed3_1_67"/>
          <p:cNvSpPr txBox="1"/>
          <p:nvPr/>
        </p:nvSpPr>
        <p:spPr>
          <a:xfrm>
            <a:off x="1090682" y="39209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cake baking in an oven</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02" name="Google Shape;602;g28640247ed3_1_67"/>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03" name="Google Shape;603;g28640247ed3_1_67"/>
          <p:cNvSpPr txBox="1"/>
          <p:nvPr/>
        </p:nvSpPr>
        <p:spPr>
          <a:xfrm>
            <a:off x="1073532" y="19398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a:t>
            </a:r>
            <a:r>
              <a:rPr lang="en-US" sz="2400">
                <a:solidFill>
                  <a:srgbClr val="43464D"/>
                </a:solidFill>
                <a:latin typeface="Helvetica Neue Light"/>
                <a:ea typeface="Helvetica Neue Light"/>
                <a:cs typeface="Helvetica Neue Light"/>
                <a:sym typeface="Helvetica Neue Light"/>
              </a:rPr>
              <a:t>n opera singer singing a high note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04" name="Google Shape;604;g28640247ed3_1_67"/>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05" name="Google Shape;605;g28640247ed3_1_67"/>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06" name="Google Shape;606;g28640247ed3_1_67"/>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07" name="Google Shape;607;g28640247ed3_1_67"/>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08" name="Google Shape;608;g28640247ed3_1_67"/>
          <p:cNvSpPr txBox="1"/>
          <p:nvPr/>
        </p:nvSpPr>
        <p:spPr>
          <a:xfrm>
            <a:off x="1073532" y="29371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plant growing in the ground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09" name="Google Shape;609;g28640247ed3_1_67"/>
          <p:cNvSpPr/>
          <p:nvPr/>
        </p:nvSpPr>
        <p:spPr>
          <a:xfrm>
            <a:off x="373675" y="1662500"/>
            <a:ext cx="5520300" cy="1015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25e11802ac4_0_251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16" name="Google Shape;616;g25e11802ac4_0_251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17" name="Google Shape;617;g25e11802ac4_0_2511"/>
          <p:cNvCxnSpPr>
            <a:stCxn id="618" idx="4"/>
            <a:endCxn id="61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19" name="Google Shape;619;g25e11802ac4_0_251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20" name="Google Shape;620;g25e11802ac4_0_251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18" name="Google Shape;618;g25e11802ac4_0_251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21" name="Google Shape;621;g25e11802ac4_0_2511"/>
          <p:cNvPicPr preferRelativeResize="0"/>
          <p:nvPr/>
        </p:nvPicPr>
        <p:blipFill>
          <a:blip r:embed="rId3">
            <a:alphaModFix/>
          </a:blip>
          <a:stretch>
            <a:fillRect/>
          </a:stretch>
        </p:blipFill>
        <p:spPr>
          <a:xfrm>
            <a:off x="5114925" y="1194075"/>
            <a:ext cx="3441025" cy="1836448"/>
          </a:xfrm>
          <a:prstGeom prst="rect">
            <a:avLst/>
          </a:prstGeom>
          <a:noFill/>
          <a:ln>
            <a:noFill/>
          </a:ln>
        </p:spPr>
      </p:pic>
      <p:sp>
        <p:nvSpPr>
          <p:cNvPr id="622" name="Google Shape;622;g25e11802ac4_0_2511"/>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23" name="Google Shape;623;g25e11802ac4_0_2511"/>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24" name="Google Shape;624;g25e11802ac4_0_2511"/>
          <p:cNvCxnSpPr>
            <a:stCxn id="625" idx="4"/>
            <a:endCxn id="62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26" name="Google Shape;626;g25e11802ac4_0_2511"/>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27" name="Google Shape;627;g25e11802ac4_0_2511"/>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25" name="Google Shape;625;g25e11802ac4_0_2511"/>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8" name="Google Shape;628;g25e11802ac4_0_2511"/>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Frequency</a:t>
            </a:r>
            <a:endParaRPr sz="700" b="0" i="0" u="none" strike="noStrike" cap="none">
              <a:solidFill>
                <a:srgbClr val="000000"/>
              </a:solidFill>
              <a:latin typeface="Arial"/>
              <a:ea typeface="Arial"/>
              <a:cs typeface="Arial"/>
              <a:sym typeface="Arial"/>
            </a:endParaRPr>
          </a:p>
        </p:txBody>
      </p:sp>
      <p:sp>
        <p:nvSpPr>
          <p:cNvPr id="629" name="Google Shape;629;g25e11802ac4_0_2511"/>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30" name="Google Shape;630;g25e11802ac4_0_2511"/>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31" name="Google Shape;631;g25e11802ac4_0_2511"/>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32" name="Google Shape;632;g25e11802ac4_0_2511"/>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frequency</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633" name="Google Shape;633;g25e11802ac4_0_2511"/>
          <p:cNvSpPr txBox="1"/>
          <p:nvPr/>
        </p:nvSpPr>
        <p:spPr>
          <a:xfrm>
            <a:off x="616450" y="1304150"/>
            <a:ext cx="39141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amount of waves passing a set point in a specific amount of time</a:t>
            </a:r>
            <a:endParaRPr sz="2400"/>
          </a:p>
        </p:txBody>
      </p:sp>
      <p:sp>
        <p:nvSpPr>
          <p:cNvPr id="634" name="Google Shape;634;g25e11802ac4_0_2511"/>
          <p:cNvSpPr txBox="1"/>
          <p:nvPr/>
        </p:nvSpPr>
        <p:spPr>
          <a:xfrm>
            <a:off x="682150" y="4922850"/>
            <a:ext cx="37827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An opera singer singing a high note</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5e11802ac4_0_25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41" name="Google Shape;641;g25e11802ac4_0_25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2" name="Google Shape;642;g25e11802ac4_0_2536"/>
          <p:cNvCxnSpPr>
            <a:stCxn id="643" idx="4"/>
            <a:endCxn id="64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4" name="Google Shape;644;g25e11802ac4_0_25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5" name="Google Shape;645;g25e11802ac4_0_25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3" name="Google Shape;643;g25e11802ac4_0_25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6" name="Google Shape;646;g25e11802ac4_0_2536"/>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frequency</a:t>
            </a:r>
            <a:r>
              <a:rPr lang="en-US" sz="2900" b="0" i="1" u="none" strike="noStrike" cap="none">
                <a:solidFill>
                  <a:srgbClr val="000000"/>
                </a:solidFill>
                <a:latin typeface="Calibri"/>
                <a:ea typeface="Calibri"/>
                <a:cs typeface="Calibri"/>
                <a:sym typeface="Calibri"/>
              </a:rPr>
              <a:t> 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647" name="Google Shape;647;g25e11802ac4_0_2536"/>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Frequency explains how farmers can grow many things at one time.</a:t>
            </a:r>
            <a:endParaRPr sz="2200" b="0" i="0" u="none" strike="noStrike" cap="none">
              <a:solidFill>
                <a:srgbClr val="434343"/>
              </a:solidFill>
              <a:latin typeface="Arial"/>
              <a:ea typeface="Arial"/>
              <a:cs typeface="Arial"/>
              <a:sym typeface="Arial"/>
            </a:endParaRPr>
          </a:p>
        </p:txBody>
      </p:sp>
      <p:sp>
        <p:nvSpPr>
          <p:cNvPr id="648" name="Google Shape;648;g25e11802ac4_0_2536"/>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Frequency determines things like the sound of music and the different colors of light depending on how high or low it is.</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49" name="Google Shape;649;g25e11802ac4_0_2536"/>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50" name="Google Shape;650;g25e11802ac4_0_2536"/>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Frequency explains how animals and plants consume nutrients to survive.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51" name="Google Shape;651;g25e11802ac4_0_2536"/>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52" name="Google Shape;652;g25e11802ac4_0_2536"/>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53" name="Google Shape;653;g25e11802ac4_0_2536"/>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54" name="Google Shape;654;g25e11802ac4_0_2536"/>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55" name="Google Shape;655;g25e11802ac4_0_2536"/>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Frequency describes the types of energy we use in our homes, schools, and businesses. </a:t>
            </a:r>
            <a:endParaRPr sz="2200" b="0" i="0" u="none" strike="noStrike" cap="none">
              <a:solidFill>
                <a:srgbClr val="434343"/>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8640247ed3_1_48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62" name="Google Shape;662;g28640247ed3_1_48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63" name="Google Shape;663;g28640247ed3_1_485"/>
          <p:cNvCxnSpPr>
            <a:stCxn id="664" idx="4"/>
            <a:endCxn id="661"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65" name="Google Shape;665;g28640247ed3_1_48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66" name="Google Shape;666;g28640247ed3_1_48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64" name="Google Shape;664;g28640247ed3_1_48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7" name="Google Shape;667;g28640247ed3_1_485"/>
          <p:cNvSpPr txBox="1"/>
          <p:nvPr/>
        </p:nvSpPr>
        <p:spPr>
          <a:xfrm>
            <a:off x="485400" y="355700"/>
            <a:ext cx="8462100" cy="100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2900" b="0" i="0" u="none" strike="noStrike" cap="none">
                <a:solidFill>
                  <a:srgbClr val="000000"/>
                </a:solidFill>
                <a:latin typeface="Calibri"/>
                <a:ea typeface="Calibri"/>
                <a:cs typeface="Calibri"/>
                <a:sym typeface="Calibri"/>
              </a:rPr>
              <a:t>Choose the correct response for </a:t>
            </a:r>
            <a:r>
              <a:rPr lang="en-US" sz="2900" b="0" i="1" u="none" strike="noStrike" cap="none">
                <a:solidFill>
                  <a:srgbClr val="000000"/>
                </a:solidFill>
                <a:latin typeface="Calibri"/>
                <a:ea typeface="Calibri"/>
                <a:cs typeface="Calibri"/>
                <a:sym typeface="Calibri"/>
              </a:rPr>
              <a:t>“how does </a:t>
            </a:r>
            <a:r>
              <a:rPr lang="en-US" sz="2900" i="1">
                <a:latin typeface="Calibri"/>
                <a:ea typeface="Calibri"/>
                <a:cs typeface="Calibri"/>
                <a:sym typeface="Calibri"/>
              </a:rPr>
              <a:t>frequency</a:t>
            </a:r>
            <a:r>
              <a:rPr lang="en-US" sz="2900" b="0" i="1" u="none" strike="noStrike" cap="none">
                <a:solidFill>
                  <a:srgbClr val="000000"/>
                </a:solidFill>
                <a:latin typeface="Calibri"/>
                <a:ea typeface="Calibri"/>
                <a:cs typeface="Calibri"/>
                <a:sym typeface="Calibri"/>
              </a:rPr>
              <a:t> impact my life?” </a:t>
            </a:r>
            <a:r>
              <a:rPr lang="en-US" sz="2900" b="0" i="0" u="none" strike="noStrike" cap="none">
                <a:solidFill>
                  <a:srgbClr val="000000"/>
                </a:solidFill>
                <a:latin typeface="Calibri"/>
                <a:ea typeface="Calibri"/>
                <a:cs typeface="Calibri"/>
                <a:sym typeface="Calibri"/>
              </a:rPr>
              <a:t>from the choices below.</a:t>
            </a:r>
            <a:endParaRPr sz="1400" b="0" i="0" u="none" strike="noStrike" cap="none">
              <a:solidFill>
                <a:srgbClr val="000000"/>
              </a:solidFill>
              <a:latin typeface="Arial"/>
              <a:ea typeface="Arial"/>
              <a:cs typeface="Arial"/>
              <a:sym typeface="Arial"/>
            </a:endParaRPr>
          </a:p>
        </p:txBody>
      </p:sp>
      <p:sp>
        <p:nvSpPr>
          <p:cNvPr id="668" name="Google Shape;668;g28640247ed3_1_485"/>
          <p:cNvSpPr txBox="1"/>
          <p:nvPr/>
        </p:nvSpPr>
        <p:spPr>
          <a:xfrm>
            <a:off x="1073532" y="4122690"/>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Frequency explains how farmers can grow many things at one time.</a:t>
            </a:r>
            <a:endParaRPr sz="2200" b="0" i="0" u="none" strike="noStrike" cap="none">
              <a:solidFill>
                <a:srgbClr val="434343"/>
              </a:solidFill>
              <a:latin typeface="Arial"/>
              <a:ea typeface="Arial"/>
              <a:cs typeface="Arial"/>
              <a:sym typeface="Arial"/>
            </a:endParaRPr>
          </a:p>
        </p:txBody>
      </p:sp>
      <p:sp>
        <p:nvSpPr>
          <p:cNvPr id="669" name="Google Shape;669;g28640247ed3_1_485"/>
          <p:cNvSpPr txBox="1"/>
          <p:nvPr/>
        </p:nvSpPr>
        <p:spPr>
          <a:xfrm>
            <a:off x="1073532" y="2765920"/>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Frequency determines things like the sound of music and the different colors of light depending on how high or low it is.</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70" name="Google Shape;670;g28640247ed3_1_485"/>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71" name="Google Shape;671;g28640247ed3_1_485"/>
          <p:cNvSpPr txBox="1"/>
          <p:nvPr/>
        </p:nvSpPr>
        <p:spPr>
          <a:xfrm>
            <a:off x="1073532" y="1635008"/>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Frequency explains how animals and plants consume nutrients to survive.</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72" name="Google Shape;672;g28640247ed3_1_485"/>
          <p:cNvSpPr txBox="1"/>
          <p:nvPr/>
        </p:nvSpPr>
        <p:spPr>
          <a:xfrm>
            <a:off x="380509" y="16084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73" name="Google Shape;673;g28640247ed3_1_485"/>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74" name="Google Shape;674;g28640247ed3_1_485"/>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75" name="Google Shape;675;g28640247ed3_1_485"/>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76" name="Google Shape;676;g28640247ed3_1_485"/>
          <p:cNvSpPr txBox="1"/>
          <p:nvPr/>
        </p:nvSpPr>
        <p:spPr>
          <a:xfrm>
            <a:off x="1073532" y="5356215"/>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Frequency describes the types of energy we use in our homes, schools, and businesses. </a:t>
            </a:r>
            <a:endParaRPr sz="2200" b="0" i="0" u="none" strike="noStrike" cap="none">
              <a:solidFill>
                <a:srgbClr val="434343"/>
              </a:solidFill>
              <a:latin typeface="Arial"/>
              <a:ea typeface="Arial"/>
              <a:cs typeface="Arial"/>
              <a:sym typeface="Arial"/>
            </a:endParaRPr>
          </a:p>
        </p:txBody>
      </p:sp>
      <p:sp>
        <p:nvSpPr>
          <p:cNvPr id="677" name="Google Shape;677;g28640247ed3_1_485"/>
          <p:cNvSpPr/>
          <p:nvPr/>
        </p:nvSpPr>
        <p:spPr>
          <a:xfrm>
            <a:off x="190650" y="2729225"/>
            <a:ext cx="8762700" cy="9192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8640247ed3_0_173"/>
          <p:cNvSpPr txBox="1"/>
          <p:nvPr/>
        </p:nvSpPr>
        <p:spPr>
          <a:xfrm>
            <a:off x="329381" y="427038"/>
            <a:ext cx="8760600" cy="19377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Calibri"/>
              <a:buNone/>
            </a:pPr>
            <a:r>
              <a:rPr lang="en-US" sz="4400" b="1" i="0" u="sng" strike="noStrike" cap="none">
                <a:solidFill>
                  <a:schemeClr val="dk1"/>
                </a:solidFill>
                <a:latin typeface="Calibri"/>
                <a:ea typeface="Calibri"/>
                <a:cs typeface="Calibri"/>
                <a:sym typeface="Calibri"/>
              </a:rPr>
              <a:t>Wavelength:</a:t>
            </a:r>
            <a:r>
              <a:rPr lang="en-US" sz="4400" b="1" i="0" u="none" strike="noStrike" cap="none">
                <a:solidFill>
                  <a:schemeClr val="dk1"/>
                </a:solidFill>
                <a:latin typeface="Calibri"/>
                <a:ea typeface="Calibri"/>
                <a:cs typeface="Calibri"/>
                <a:sym typeface="Calibri"/>
              </a:rPr>
              <a:t> </a:t>
            </a:r>
            <a:r>
              <a:rPr lang="en-US" sz="4400" b="0" i="0" u="none" strike="noStrike" cap="none">
                <a:solidFill>
                  <a:schemeClr val="dk1"/>
                </a:solidFill>
                <a:latin typeface="Calibri"/>
                <a:ea typeface="Calibri"/>
                <a:cs typeface="Calibri"/>
                <a:sym typeface="Calibri"/>
              </a:rPr>
              <a:t>the distance between two like points on a wave</a:t>
            </a:r>
            <a:endParaRPr sz="4400" b="0" i="0" u="none" strike="noStrike" cap="none">
              <a:solidFill>
                <a:schemeClr val="dk1"/>
              </a:solidFill>
              <a:latin typeface="Calibri"/>
              <a:ea typeface="Calibri"/>
              <a:cs typeface="Calibri"/>
              <a:sym typeface="Calibri"/>
            </a:endParaRPr>
          </a:p>
        </p:txBody>
      </p:sp>
      <p:pic>
        <p:nvPicPr>
          <p:cNvPr id="157" name="Google Shape;157;g28640247ed3_0_173"/>
          <p:cNvPicPr preferRelativeResize="0"/>
          <p:nvPr/>
        </p:nvPicPr>
        <p:blipFill rotWithShape="1">
          <a:blip r:embed="rId3">
            <a:alphaModFix/>
          </a:blip>
          <a:srcRect t="-26382" b="-26382"/>
          <a:stretch/>
        </p:blipFill>
        <p:spPr>
          <a:xfrm>
            <a:off x="609600" y="1752600"/>
            <a:ext cx="8229600" cy="4525963"/>
          </a:xfrm>
          <a:prstGeom prst="rect">
            <a:avLst/>
          </a:prstGeom>
          <a:noFill/>
          <a:ln>
            <a:noFill/>
          </a:ln>
        </p:spPr>
      </p:pic>
      <p:sp>
        <p:nvSpPr>
          <p:cNvPr id="158" name="Google Shape;158;g28640247ed3_0_17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25e11802ac4_0_264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84" name="Google Shape;684;g25e11802ac4_0_264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85" name="Google Shape;685;g25e11802ac4_0_2649"/>
          <p:cNvCxnSpPr>
            <a:stCxn id="686" idx="4"/>
            <a:endCxn id="68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87" name="Google Shape;687;g25e11802ac4_0_264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88" name="Google Shape;688;g25e11802ac4_0_264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86" name="Google Shape;686;g25e11802ac4_0_264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89" name="Google Shape;689;g25e11802ac4_0_2649"/>
          <p:cNvPicPr preferRelativeResize="0"/>
          <p:nvPr/>
        </p:nvPicPr>
        <p:blipFill>
          <a:blip r:embed="rId3">
            <a:alphaModFix/>
          </a:blip>
          <a:stretch>
            <a:fillRect/>
          </a:stretch>
        </p:blipFill>
        <p:spPr>
          <a:xfrm>
            <a:off x="5114925" y="1194075"/>
            <a:ext cx="3441025" cy="1836448"/>
          </a:xfrm>
          <a:prstGeom prst="rect">
            <a:avLst/>
          </a:prstGeom>
          <a:noFill/>
          <a:ln>
            <a:noFill/>
          </a:ln>
        </p:spPr>
      </p:pic>
      <p:sp>
        <p:nvSpPr>
          <p:cNvPr id="690" name="Google Shape;690;g25e11802ac4_0_264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91" name="Google Shape;691;g25e11802ac4_0_264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92" name="Google Shape;692;g25e11802ac4_0_2649"/>
          <p:cNvCxnSpPr>
            <a:stCxn id="693" idx="4"/>
            <a:endCxn id="69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94" name="Google Shape;694;g25e11802ac4_0_264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95" name="Google Shape;695;g25e11802ac4_0_264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93" name="Google Shape;693;g25e11802ac4_0_264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6" name="Google Shape;696;g25e11802ac4_0_264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a:latin typeface="Poppins"/>
                <a:ea typeface="Poppins"/>
                <a:cs typeface="Poppins"/>
                <a:sym typeface="Poppins"/>
              </a:rPr>
              <a:t>Frequency</a:t>
            </a:r>
            <a:endParaRPr sz="700" b="0" i="0" u="none" strike="noStrike" cap="none">
              <a:solidFill>
                <a:srgbClr val="000000"/>
              </a:solidFill>
              <a:latin typeface="Arial"/>
              <a:ea typeface="Arial"/>
              <a:cs typeface="Arial"/>
              <a:sym typeface="Arial"/>
            </a:endParaRPr>
          </a:p>
        </p:txBody>
      </p:sp>
      <p:sp>
        <p:nvSpPr>
          <p:cNvPr id="697" name="Google Shape;697;g25e11802ac4_0_264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98" name="Google Shape;698;g25e11802ac4_0_264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99" name="Google Shape;699;g25e11802ac4_0_264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00" name="Google Shape;700;g25e11802ac4_0_2649"/>
          <p:cNvSpPr txBox="1"/>
          <p:nvPr/>
        </p:nvSpPr>
        <p:spPr>
          <a:xfrm>
            <a:off x="4530650" y="6143700"/>
            <a:ext cx="41076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How does </a:t>
            </a:r>
            <a:r>
              <a:rPr lang="en-US" sz="1800">
                <a:latin typeface="Helvetica Neue Light"/>
                <a:ea typeface="Helvetica Neue Light"/>
                <a:cs typeface="Helvetica Neue Light"/>
                <a:sym typeface="Helvetica Neue Light"/>
              </a:rPr>
              <a:t>frequency</a:t>
            </a:r>
            <a:r>
              <a:rPr lang="en-US" sz="1800" b="0" i="0" u="none" strike="noStrike" cap="none">
                <a:solidFill>
                  <a:srgbClr val="000000"/>
                </a:solidFill>
                <a:latin typeface="Helvetica Neue Light"/>
                <a:ea typeface="Helvetica Neue Light"/>
                <a:cs typeface="Helvetica Neue Light"/>
                <a:sym typeface="Helvetica Neue Light"/>
              </a:rPr>
              <a:t> impact my life?</a:t>
            </a:r>
            <a:endParaRPr sz="1800" b="0" i="0" u="none" strike="noStrike" cap="none">
              <a:solidFill>
                <a:srgbClr val="000000"/>
              </a:solidFill>
              <a:latin typeface="Arial"/>
              <a:ea typeface="Arial"/>
              <a:cs typeface="Arial"/>
              <a:sym typeface="Arial"/>
            </a:endParaRPr>
          </a:p>
        </p:txBody>
      </p:sp>
      <p:sp>
        <p:nvSpPr>
          <p:cNvPr id="701" name="Google Shape;701;g25e11802ac4_0_2649"/>
          <p:cNvSpPr txBox="1"/>
          <p:nvPr/>
        </p:nvSpPr>
        <p:spPr>
          <a:xfrm>
            <a:off x="616450" y="1304150"/>
            <a:ext cx="39141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The amount of waves passing a set point in a specific amount of time</a:t>
            </a:r>
            <a:endParaRPr sz="2400"/>
          </a:p>
        </p:txBody>
      </p:sp>
      <p:sp>
        <p:nvSpPr>
          <p:cNvPr id="702" name="Google Shape;702;g25e11802ac4_0_2649"/>
          <p:cNvSpPr txBox="1"/>
          <p:nvPr/>
        </p:nvSpPr>
        <p:spPr>
          <a:xfrm>
            <a:off x="682150" y="4922850"/>
            <a:ext cx="37827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An opera singer singing a high note</a:t>
            </a:r>
            <a:endParaRPr sz="2400"/>
          </a:p>
        </p:txBody>
      </p:sp>
      <p:sp>
        <p:nvSpPr>
          <p:cNvPr id="703" name="Google Shape;703;g25e11802ac4_0_2649"/>
          <p:cNvSpPr txBox="1"/>
          <p:nvPr/>
        </p:nvSpPr>
        <p:spPr>
          <a:xfrm>
            <a:off x="4571975" y="4763300"/>
            <a:ext cx="4107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Frequency determines things like the sound of music the different colors of light depending on how high or low it is.</a:t>
            </a:r>
            <a:endParaRPr sz="23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10" name="Google Shape;710;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28640247ed3_1_446"/>
          <p:cNvSpPr txBox="1">
            <a:spLocks noGrp="1"/>
          </p:cNvSpPr>
          <p:nvPr>
            <p:ph type="title"/>
          </p:nvPr>
        </p:nvSpPr>
        <p:spPr>
          <a:xfrm>
            <a:off x="608450" y="400450"/>
            <a:ext cx="8229600" cy="193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b="1" u="sng"/>
              <a:t>Frequency: </a:t>
            </a:r>
            <a:r>
              <a:rPr lang="en-US"/>
              <a:t>the number of waves passing a set point in a specific amount of time</a:t>
            </a:r>
            <a:endParaRPr/>
          </a:p>
        </p:txBody>
      </p:sp>
      <p:pic>
        <p:nvPicPr>
          <p:cNvPr id="717" name="Google Shape;717;g28640247ed3_1_446"/>
          <p:cNvPicPr preferRelativeResize="0"/>
          <p:nvPr/>
        </p:nvPicPr>
        <p:blipFill>
          <a:blip r:embed="rId3">
            <a:alphaModFix/>
          </a:blip>
          <a:stretch>
            <a:fillRect/>
          </a:stretch>
        </p:blipFill>
        <p:spPr>
          <a:xfrm>
            <a:off x="1206300" y="2340350"/>
            <a:ext cx="6731400" cy="4402325"/>
          </a:xfrm>
          <a:prstGeom prst="rect">
            <a:avLst/>
          </a:prstGeom>
          <a:noFill/>
          <a:ln>
            <a:noFill/>
          </a:ln>
        </p:spPr>
      </p:pic>
      <p:sp>
        <p:nvSpPr>
          <p:cNvPr id="718" name="Google Shape;718;g28640247ed3_1_446" descr="Rewind"/>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28640247ed3_1_455"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28640247ed3_1_455"/>
          <p:cNvSpPr txBox="1"/>
          <p:nvPr/>
        </p:nvSpPr>
        <p:spPr>
          <a:xfrm>
            <a:off x="722555" y="18065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are the properties of waves and how are they related?</a:t>
            </a:r>
            <a:endParaRPr sz="1400" b="0" i="0" u="none" strike="noStrike" cap="none">
              <a:solidFill>
                <a:srgbClr val="000000"/>
              </a:solidFill>
              <a:latin typeface="Arial"/>
              <a:ea typeface="Arial"/>
              <a:cs typeface="Arial"/>
              <a:sym typeface="Arial"/>
            </a:endParaRPr>
          </a:p>
        </p:txBody>
      </p:sp>
      <p:grpSp>
        <p:nvGrpSpPr>
          <p:cNvPr id="726" name="Google Shape;726;g28640247ed3_1_455"/>
          <p:cNvGrpSpPr/>
          <p:nvPr/>
        </p:nvGrpSpPr>
        <p:grpSpPr>
          <a:xfrm>
            <a:off x="128116" y="4560690"/>
            <a:ext cx="3500312" cy="2214074"/>
            <a:chOff x="1239039" y="2403344"/>
            <a:chExt cx="6259500" cy="2522586"/>
          </a:xfrm>
        </p:grpSpPr>
        <p:sp>
          <p:nvSpPr>
            <p:cNvPr id="727" name="Google Shape;727;g28640247ed3_1_455"/>
            <p:cNvSpPr/>
            <p:nvPr/>
          </p:nvSpPr>
          <p:spPr>
            <a:xfrm>
              <a:off x="3921643" y="2403344"/>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8" name="Google Shape;728;g28640247ed3_1_455"/>
            <p:cNvSpPr/>
            <p:nvPr/>
          </p:nvSpPr>
          <p:spPr>
            <a:xfrm>
              <a:off x="3921643" y="4024430"/>
              <a:ext cx="901200" cy="901500"/>
            </a:xfrm>
            <a:prstGeom prst="ellipse">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29" name="Google Shape;729;g28640247ed3_1_455"/>
            <p:cNvCxnSpPr/>
            <p:nvPr/>
          </p:nvCxnSpPr>
          <p:spPr>
            <a:xfrm>
              <a:off x="1239039" y="2835958"/>
              <a:ext cx="62595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cxnSp>
          <p:nvCxnSpPr>
            <p:cNvPr id="730" name="Google Shape;730;g28640247ed3_1_455"/>
            <p:cNvCxnSpPr/>
            <p:nvPr/>
          </p:nvCxnSpPr>
          <p:spPr>
            <a:xfrm>
              <a:off x="3152216" y="4475142"/>
              <a:ext cx="2337900" cy="0"/>
            </a:xfrm>
            <a:prstGeom prst="straightConnector1">
              <a:avLst/>
            </a:prstGeom>
            <a:noFill/>
            <a:ln w="76200" cap="flat" cmpd="sng">
              <a:solidFill>
                <a:srgbClr val="FF0000"/>
              </a:solidFill>
              <a:prstDash val="solid"/>
              <a:round/>
              <a:headEnd type="stealth" w="med" len="med"/>
              <a:tailEnd type="stealth" w="med" len="med"/>
            </a:ln>
            <a:effectLst>
              <a:outerShdw blurRad="40000" dist="20000" dir="5400000" rotWithShape="0">
                <a:srgbClr val="000000">
                  <a:alpha val="37650"/>
                </a:srgbClr>
              </a:outerShdw>
            </a:effectLst>
          </p:spPr>
        </p:cxnSp>
      </p:grpSp>
      <p:pic>
        <p:nvPicPr>
          <p:cNvPr id="731" name="Google Shape;731;g28640247ed3_1_455"/>
          <p:cNvPicPr preferRelativeResize="0"/>
          <p:nvPr/>
        </p:nvPicPr>
        <p:blipFill rotWithShape="1">
          <a:blip r:embed="rId4">
            <a:alphaModFix/>
          </a:blip>
          <a:srcRect t="-26382" b="-26382"/>
          <a:stretch/>
        </p:blipFill>
        <p:spPr>
          <a:xfrm>
            <a:off x="4022688" y="956929"/>
            <a:ext cx="4748001" cy="2732922"/>
          </a:xfrm>
          <a:prstGeom prst="rect">
            <a:avLst/>
          </a:prstGeom>
          <a:noFill/>
          <a:ln>
            <a:noFill/>
          </a:ln>
        </p:spPr>
      </p:pic>
      <p:pic>
        <p:nvPicPr>
          <p:cNvPr id="732" name="Google Shape;732;g28640247ed3_1_455" descr="frequency.jpg"/>
          <p:cNvPicPr preferRelativeResize="0"/>
          <p:nvPr/>
        </p:nvPicPr>
        <p:blipFill rotWithShape="1">
          <a:blip r:embed="rId5">
            <a:alphaModFix/>
          </a:blip>
          <a:srcRect l="-18191" r="-18178"/>
          <a:stretch/>
        </p:blipFill>
        <p:spPr>
          <a:xfrm>
            <a:off x="-304072" y="1966615"/>
            <a:ext cx="4122058" cy="2455172"/>
          </a:xfrm>
          <a:prstGeom prst="rect">
            <a:avLst/>
          </a:prstGeom>
          <a:noFill/>
          <a:ln>
            <a:noFill/>
          </a:ln>
        </p:spPr>
      </p:pic>
      <p:pic>
        <p:nvPicPr>
          <p:cNvPr id="733" name="Google Shape;733;g28640247ed3_1_455" descr="schoolphysics ::Welcome::"/>
          <p:cNvPicPr preferRelativeResize="0"/>
          <p:nvPr/>
        </p:nvPicPr>
        <p:blipFill rotWithShape="1">
          <a:blip r:embed="rId6">
            <a:alphaModFix/>
          </a:blip>
          <a:srcRect/>
          <a:stretch/>
        </p:blipFill>
        <p:spPr>
          <a:xfrm>
            <a:off x="4116648" y="5072066"/>
            <a:ext cx="4560104" cy="1710028"/>
          </a:xfrm>
          <a:prstGeom prst="rect">
            <a:avLst/>
          </a:prstGeom>
          <a:noFill/>
          <a:ln>
            <a:noFill/>
          </a:ln>
        </p:spPr>
      </p:pic>
      <p:pic>
        <p:nvPicPr>
          <p:cNvPr id="734" name="Google Shape;734;g28640247ed3_1_455" descr="box.jpg"/>
          <p:cNvPicPr preferRelativeResize="0"/>
          <p:nvPr/>
        </p:nvPicPr>
        <p:blipFill rotWithShape="1">
          <a:blip r:embed="rId7">
            <a:alphaModFix/>
          </a:blip>
          <a:srcRect t="8725" b="8725"/>
          <a:stretch/>
        </p:blipFill>
        <p:spPr>
          <a:xfrm>
            <a:off x="5155998" y="3027212"/>
            <a:ext cx="3912904" cy="215762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8640247ed3_1_354"/>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741" name="Google Shape;741;g28640247ed3_1_354"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2" name="Google Shape;742;g28640247ed3_1_354"/>
          <p:cNvPicPr preferRelativeResize="0"/>
          <p:nvPr/>
        </p:nvPicPr>
        <p:blipFill rotWithShape="1">
          <a:blip r:embed="rId4">
            <a:alphaModFix/>
          </a:blip>
          <a:srcRect l="25002" t="23250" r="19336" b="14250"/>
          <a:stretch/>
        </p:blipFill>
        <p:spPr>
          <a:xfrm>
            <a:off x="3843514" y="2265758"/>
            <a:ext cx="5089488" cy="3571876"/>
          </a:xfrm>
          <a:prstGeom prst="rect">
            <a:avLst/>
          </a:prstGeom>
          <a:noFill/>
          <a:ln>
            <a:noFill/>
          </a:ln>
        </p:spPr>
      </p:pic>
      <p:sp>
        <p:nvSpPr>
          <p:cNvPr id="743" name="Google Shape;743;g28640247ed3_1_354"/>
          <p:cNvSpPr txBox="1"/>
          <p:nvPr/>
        </p:nvSpPr>
        <p:spPr>
          <a:xfrm>
            <a:off x="210996" y="2421313"/>
            <a:ext cx="30807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on the waves to create waves. </a:t>
            </a: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As you are changing different properties of the wave, take note of the frequency of the different waves. Are you creating waves, determine the frequency of the waves. Are they high or low frequency? How do you know if they are high or low frequency?</a:t>
            </a:r>
            <a:endParaRPr sz="1400" b="0" i="1" u="none" strike="noStrike" cap="none">
              <a:solidFill>
                <a:srgbClr val="000000"/>
              </a:solidFill>
              <a:latin typeface="Arial"/>
              <a:ea typeface="Arial"/>
              <a:cs typeface="Arial"/>
              <a:sym typeface="Arial"/>
            </a:endParaRPr>
          </a:p>
        </p:txBody>
      </p:sp>
      <p:sp>
        <p:nvSpPr>
          <p:cNvPr id="744" name="Google Shape;744;g28640247ed3_1_354"/>
          <p:cNvSpPr txBox="1"/>
          <p:nvPr/>
        </p:nvSpPr>
        <p:spPr>
          <a:xfrm>
            <a:off x="1751418" y="928035"/>
            <a:ext cx="5803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Waves Gizmo</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(Explore Learning)</a:t>
            </a:r>
            <a:endParaRPr sz="1400" b="0" i="0" u="none" strike="noStrike" cap="none">
              <a:solidFill>
                <a:srgbClr val="000000"/>
              </a:solidFill>
              <a:latin typeface="Arial"/>
              <a:ea typeface="Arial"/>
              <a:cs typeface="Arial"/>
              <a:sym typeface="Arial"/>
            </a:endParaRPr>
          </a:p>
        </p:txBody>
      </p:sp>
      <p:pic>
        <p:nvPicPr>
          <p:cNvPr id="745" name="Google Shape;745;g28640247ed3_1_354" descr="Cursor"/>
          <p:cNvPicPr preferRelativeResize="0"/>
          <p:nvPr/>
        </p:nvPicPr>
        <p:blipFill rotWithShape="1">
          <a:blip r:embed="rId6">
            <a:alphaModFix/>
          </a:blip>
          <a:srcRect/>
          <a:stretch/>
        </p:blipFill>
        <p:spPr>
          <a:xfrm rot="5400000">
            <a:off x="1584719" y="1517151"/>
            <a:ext cx="914400" cy="9144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pic>
        <p:nvPicPr>
          <p:cNvPr id="2356" name="Google Shape;2356;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2361" name="Google Shape;2361;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2362" name="Google Shape;2362;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2363" name="Google Shape;2363;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2364" name="Google Shape;2364;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2365" name="Google Shape;2365;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8640247ed3_0_510"/>
          <p:cNvSpPr txBox="1">
            <a:spLocks noGrp="1"/>
          </p:cNvSpPr>
          <p:nvPr>
            <p:ph type="title"/>
          </p:nvPr>
        </p:nvSpPr>
        <p:spPr>
          <a:xfrm>
            <a:off x="849550" y="339400"/>
            <a:ext cx="79557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Sound Waves</a:t>
            </a:r>
            <a:r>
              <a:rPr lang="en-US" sz="3600"/>
              <a:t>: longitudinal waves that travel through mediums</a:t>
            </a:r>
            <a:endParaRPr/>
          </a:p>
        </p:txBody>
      </p:sp>
      <p:pic>
        <p:nvPicPr>
          <p:cNvPr id="165" name="Google Shape;165;g28640247ed3_0_510" descr="soundwaves.jpg"/>
          <p:cNvPicPr preferRelativeResize="0">
            <a:picLocks noGrp="1"/>
          </p:cNvPicPr>
          <p:nvPr>
            <p:ph type="body" idx="1"/>
          </p:nvPr>
        </p:nvPicPr>
        <p:blipFill rotWithShape="1">
          <a:blip r:embed="rId3">
            <a:alphaModFix/>
          </a:blip>
          <a:srcRect l="-22734" r="-22720"/>
          <a:stretch/>
        </p:blipFill>
        <p:spPr>
          <a:xfrm>
            <a:off x="457200" y="1730829"/>
            <a:ext cx="8229600" cy="4526100"/>
          </a:xfrm>
          <a:prstGeom prst="rect">
            <a:avLst/>
          </a:prstGeom>
          <a:noFill/>
          <a:ln w="9525" cap="flat" cmpd="sng">
            <a:solidFill>
              <a:schemeClr val="lt1"/>
            </a:solidFill>
            <a:prstDash val="solid"/>
            <a:round/>
            <a:headEnd type="none" w="sm" len="sm"/>
            <a:tailEnd type="none" w="sm" len="sm"/>
          </a:ln>
        </p:spPr>
      </p:pic>
      <p:sp>
        <p:nvSpPr>
          <p:cNvPr id="166" name="Google Shape;166;g28640247ed3_0_51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8640247ed3_0_2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Compression</a:t>
            </a:r>
            <a:r>
              <a:rPr lang="en-US" sz="3600"/>
              <a:t>: where particles are closely packed </a:t>
            </a:r>
            <a:endParaRPr/>
          </a:p>
        </p:txBody>
      </p:sp>
      <p:pic>
        <p:nvPicPr>
          <p:cNvPr id="173" name="Google Shape;173;g28640247ed3_0_257"/>
          <p:cNvPicPr preferRelativeResize="0">
            <a:picLocks noGrp="1"/>
          </p:cNvPicPr>
          <p:nvPr>
            <p:ph type="body" idx="1"/>
          </p:nvPr>
        </p:nvPicPr>
        <p:blipFill rotWithShape="1">
          <a:blip r:embed="rId3">
            <a:alphaModFix/>
          </a:blip>
          <a:srcRect l="59385" t="19103" r="30265" b="25506"/>
          <a:stretch/>
        </p:blipFill>
        <p:spPr>
          <a:xfrm>
            <a:off x="3202260" y="1991990"/>
            <a:ext cx="2627100" cy="3384900"/>
          </a:xfrm>
          <a:prstGeom prst="rect">
            <a:avLst/>
          </a:prstGeom>
          <a:noFill/>
          <a:ln w="9525" cap="flat" cmpd="sng">
            <a:solidFill>
              <a:schemeClr val="lt1"/>
            </a:solidFill>
            <a:prstDash val="solid"/>
            <a:round/>
            <a:headEnd type="none" w="sm" len="sm"/>
            <a:tailEnd type="none" w="sm" len="sm"/>
          </a:ln>
        </p:spPr>
      </p:pic>
      <p:sp>
        <p:nvSpPr>
          <p:cNvPr id="174" name="Google Shape;174;g28640247ed3_0_25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8640247ed3_0_346"/>
          <p:cNvSpPr txBox="1">
            <a:spLocks noGrp="1"/>
          </p:cNvSpPr>
          <p:nvPr>
            <p:ph type="title"/>
          </p:nvPr>
        </p:nvSpPr>
        <p:spPr>
          <a:xfrm>
            <a:off x="457200" y="42477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600" b="1" u="sng"/>
              <a:t>Rarefaction</a:t>
            </a:r>
            <a:r>
              <a:rPr lang="en-US" sz="3600"/>
              <a:t>: where particles are loosely packed</a:t>
            </a:r>
            <a:endParaRPr/>
          </a:p>
        </p:txBody>
      </p:sp>
      <p:pic>
        <p:nvPicPr>
          <p:cNvPr id="181" name="Google Shape;181;g28640247ed3_0_346"/>
          <p:cNvPicPr preferRelativeResize="0">
            <a:picLocks noGrp="1"/>
          </p:cNvPicPr>
          <p:nvPr>
            <p:ph type="body" idx="1"/>
          </p:nvPr>
        </p:nvPicPr>
        <p:blipFill rotWithShape="1">
          <a:blip r:embed="rId3">
            <a:alphaModFix/>
          </a:blip>
          <a:srcRect l="42501" t="25837" r="40683" b="18940"/>
          <a:stretch/>
        </p:blipFill>
        <p:spPr>
          <a:xfrm>
            <a:off x="2594231" y="2269674"/>
            <a:ext cx="3828300" cy="3026100"/>
          </a:xfrm>
          <a:prstGeom prst="rect">
            <a:avLst/>
          </a:prstGeom>
          <a:noFill/>
          <a:ln w="9525" cap="flat" cmpd="sng">
            <a:solidFill>
              <a:schemeClr val="lt1"/>
            </a:solidFill>
            <a:prstDash val="solid"/>
            <a:round/>
            <a:headEnd type="none" w="sm" len="sm"/>
            <a:tailEnd type="none" w="sm" len="sm"/>
          </a:ln>
        </p:spPr>
      </p:pic>
      <p:sp>
        <p:nvSpPr>
          <p:cNvPr id="182" name="Google Shape;182;g28640247ed3_0_34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2603</Words>
  <Application>Microsoft Macintosh PowerPoint</Application>
  <PresentationFormat>On-screen Show (4:3)</PresentationFormat>
  <Paragraphs>297</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Helvetica Neue Light</vt:lpstr>
      <vt:lpstr>Poppins</vt:lpstr>
      <vt:lpstr>Arial</vt:lpstr>
      <vt:lpstr>Office Theme</vt:lpstr>
      <vt:lpstr>PowerPoint Presentation</vt:lpstr>
      <vt:lpstr>PowerPoint Presentation</vt:lpstr>
      <vt:lpstr>PowerPoint Presentation</vt:lpstr>
      <vt:lpstr>PowerPoint Presentation</vt:lpstr>
      <vt:lpstr>PowerPoint Presentation</vt:lpstr>
      <vt:lpstr>Sound Waves: longitudinal waves that travel through mediums</vt:lpstr>
      <vt:lpstr>Compression: where particles are closely packed </vt:lpstr>
      <vt:lpstr>Rarefaction: where particles are loosely packed</vt:lpstr>
      <vt:lpstr>PowerPoint Presentation</vt:lpstr>
      <vt:lpstr>PowerPoint Presentation</vt:lpstr>
      <vt:lpstr>PowerPoint Presentation</vt:lpstr>
      <vt:lpstr>What are sound waves?</vt:lpstr>
      <vt:lpstr>What is the difference between compression and rarefaction?</vt:lpstr>
      <vt:lpstr>PowerPoint Presentation</vt:lpstr>
      <vt:lpstr>Frequency: the number of waves passing a set point in a specific amount of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Frequency: the number of waves passing a set point in a specific amount of time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5</cp:revision>
  <dcterms:created xsi:type="dcterms:W3CDTF">2017-05-16T13:21:17Z</dcterms:created>
  <dcterms:modified xsi:type="dcterms:W3CDTF">2024-01-03T23:25:16Z</dcterms:modified>
</cp:coreProperties>
</file>