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0"/>
  </p:notesMasterIdLst>
  <p:sldIdLst>
    <p:sldId id="256" r:id="rId2"/>
    <p:sldId id="257" r:id="rId3"/>
    <p:sldId id="258" r:id="rId4"/>
    <p:sldId id="32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Lst>
  <p:sldSz cx="9144000" cy="6858000" type="screen4x3"/>
  <p:notesSz cx="6858000" cy="9144000"/>
  <p:embeddedFontLst>
    <p:embeddedFont>
      <p:font typeface="Helvetica Neue Light" panose="02000403000000020004" pitchFamily="2" charset="0"/>
      <p:regular r:id="rId71"/>
      <p:bold r:id="rId72"/>
      <p:italic r:id="rId73"/>
      <p:boldItalic r:id="rId74"/>
    </p:embeddedFont>
    <p:embeddedFont>
      <p:font typeface="Poppins" pitchFamily="2" charset="77"/>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gYVfRZpSsu4Oin49RwimSeU6xm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4438"/>
  </p:normalViewPr>
  <p:slideViewPr>
    <p:cSldViewPr snapToGrid="0">
      <p:cViewPr varScale="1">
        <p:scale>
          <a:sx n="84" d="100"/>
          <a:sy n="84" d="100"/>
        </p:scale>
        <p:origin x="244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e576c1a67_0_6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7e576c1a67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Weight is the gravitational force, or amount of gravity, exerted on an object. </a:t>
            </a:r>
            <a:endParaRPr/>
          </a:p>
          <a:p>
            <a:pPr marL="0" lvl="0" indent="0" algn="l" rtl="0">
              <a:lnSpc>
                <a:spcPct val="100000"/>
              </a:lnSpc>
              <a:spcBef>
                <a:spcPts val="0"/>
              </a:spcBef>
              <a:spcAft>
                <a:spcPts val="0"/>
              </a:spcAft>
              <a:buSzPts val="1400"/>
              <a:buNone/>
            </a:pPr>
            <a:endParaRPr/>
          </a:p>
        </p:txBody>
      </p:sp>
      <p:sp>
        <p:nvSpPr>
          <p:cNvPr id="179" name="Google Shape;179;g27e576c1a67_0_6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e576c1a67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7e576c1a67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Grams are a unit used to measure mass. </a:t>
            </a:r>
            <a:endParaRPr/>
          </a:p>
        </p:txBody>
      </p:sp>
      <p:sp>
        <p:nvSpPr>
          <p:cNvPr id="187" name="Google Shape;187;g27e576c1a67_0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96" name="Google Shape;19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7e576c1a6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7e576c1a67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molecule is a particle containing two or more atoms. </a:t>
            </a:r>
            <a:endParaRPr/>
          </a:p>
          <a:p>
            <a:pPr marL="0" lvl="0" indent="0" algn="l" rtl="0">
              <a:lnSpc>
                <a:spcPct val="100000"/>
              </a:lnSpc>
              <a:spcBef>
                <a:spcPts val="0"/>
              </a:spcBef>
              <a:spcAft>
                <a:spcPts val="0"/>
              </a:spcAft>
              <a:buSzPts val="1400"/>
              <a:buNone/>
            </a:pPr>
            <a:endParaRPr/>
          </a:p>
        </p:txBody>
      </p:sp>
      <p:sp>
        <p:nvSpPr>
          <p:cNvPr id="202" name="Google Shape;202;g27e576c1a67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7e576c1a67_0_6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7e576c1a67_0_6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molecule is a particle containing two or more atoms.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p:txBody>
      </p:sp>
      <p:sp>
        <p:nvSpPr>
          <p:cNvPr id="211" name="Google Shape;211;g27e576c1a67_0_6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7e576c1a67_0_6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7e576c1a67_0_6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Gravity is an attractive force between objects that have ________.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[Mass]</a:t>
            </a:r>
            <a:endParaRPr/>
          </a:p>
        </p:txBody>
      </p:sp>
      <p:sp>
        <p:nvSpPr>
          <p:cNvPr id="220" name="Google Shape;220;g27e576c1a67_0_6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e576c1a67_0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7e576c1a67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Gravity is an attractive force between objects that have ________.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[Mass]</a:t>
            </a:r>
            <a:endParaRPr/>
          </a:p>
        </p:txBody>
      </p:sp>
      <p:sp>
        <p:nvSpPr>
          <p:cNvPr id="229" name="Google Shape;229;g27e576c1a67_0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7e576c1a67_0_7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7e576c1a67_0_7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_____ is the gravitational force exerted on an object.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[Weight]</a:t>
            </a:r>
            <a:endParaRPr/>
          </a:p>
        </p:txBody>
      </p:sp>
      <p:sp>
        <p:nvSpPr>
          <p:cNvPr id="238" name="Google Shape;238;g27e576c1a67_0_7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e576c1a67_0_7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7e576c1a67_0_7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Weight is the gravitational force exerted on an object.</a:t>
            </a:r>
            <a:endParaRPr/>
          </a:p>
        </p:txBody>
      </p:sp>
      <p:sp>
        <p:nvSpPr>
          <p:cNvPr id="247" name="Google Shape;247;g27e576c1a67_0_7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7e576c1a67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7e576c1a67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Grams are used to measure ________.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[Mass]</a:t>
            </a:r>
            <a:endParaRPr/>
          </a:p>
        </p:txBody>
      </p:sp>
      <p:sp>
        <p:nvSpPr>
          <p:cNvPr id="256" name="Google Shape;256;g27e576c1a67_0_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Today, we’ll be learning about the word: </a:t>
            </a:r>
            <a:r>
              <a:rPr lang="en-US" b="1"/>
              <a:t>Mass</a:t>
            </a:r>
            <a:r>
              <a:rPr lang="en-US"/>
              <a:t>.</a:t>
            </a:r>
            <a:endParaRPr/>
          </a:p>
        </p:txBody>
      </p:sp>
      <p:sp>
        <p:nvSpPr>
          <p:cNvPr id="123" name="Google Shape;12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7e576c1a67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7e576c1a67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Grams are used to measure ________.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[Mass]</a:t>
            </a:r>
            <a:endParaRPr/>
          </a:p>
        </p:txBody>
      </p:sp>
      <p:sp>
        <p:nvSpPr>
          <p:cNvPr id="266" name="Google Shape;266;g27e576c1a67_0_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e576c1a67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7e576c1a67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matter?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[Matter is anything that takes up space and has mass. Matter can be in the form of a liquid, solid, or gas.]</a:t>
            </a:r>
            <a:endParaRPr sz="1200"/>
          </a:p>
          <a:p>
            <a:pPr marL="0" lvl="0" indent="0" algn="l" rtl="0">
              <a:lnSpc>
                <a:spcPct val="100000"/>
              </a:lnSpc>
              <a:spcBef>
                <a:spcPts val="0"/>
              </a:spcBef>
              <a:spcAft>
                <a:spcPts val="0"/>
              </a:spcAft>
              <a:buSzPts val="1400"/>
              <a:buNone/>
            </a:pPr>
            <a:endParaRPr b="0"/>
          </a:p>
        </p:txBody>
      </p:sp>
      <p:sp>
        <p:nvSpPr>
          <p:cNvPr id="276" name="Google Shape;276;g27e576c1a67_0_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the phrase </a:t>
            </a:r>
            <a:r>
              <a:rPr lang="en-US" b="1"/>
              <a:t>mass</a:t>
            </a:r>
            <a:r>
              <a:rPr lang="en-US"/>
              <a:t>.</a:t>
            </a:r>
            <a:endParaRPr/>
          </a:p>
        </p:txBody>
      </p:sp>
      <p:sp>
        <p:nvSpPr>
          <p:cNvPr id="284" name="Google Shape;28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7e576c1a67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7e576c1a67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Mass is the amount of matter in </a:t>
            </a:r>
            <a:r>
              <a:rPr lang="en-US"/>
              <a:t>an object.</a:t>
            </a:r>
            <a:endParaRPr b="0"/>
          </a:p>
          <a:p>
            <a:pPr marL="0" lvl="0" indent="0" algn="l" rtl="0">
              <a:lnSpc>
                <a:spcPct val="100000"/>
              </a:lnSpc>
              <a:spcBef>
                <a:spcPts val="0"/>
              </a:spcBef>
              <a:spcAft>
                <a:spcPts val="0"/>
              </a:spcAft>
              <a:buSzPts val="1400"/>
              <a:buNone/>
            </a:pPr>
            <a:endParaRPr/>
          </a:p>
        </p:txBody>
      </p:sp>
      <p:sp>
        <p:nvSpPr>
          <p:cNvPr id="292" name="Google Shape;292;g27e576c1a67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01" name="Google Shape;30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7e576c1a67_0_3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7e576c1a67_0_3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mass? </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[Mass is the amount of matter in a</a:t>
            </a:r>
            <a:r>
              <a:rPr lang="en-US"/>
              <a:t>n object.</a:t>
            </a:r>
            <a:r>
              <a:rPr lang="en-US" b="0"/>
              <a:t>]</a:t>
            </a:r>
            <a:endParaRPr/>
          </a:p>
        </p:txBody>
      </p:sp>
      <p:sp>
        <p:nvSpPr>
          <p:cNvPr id="307" name="Google Shape;307;g27e576c1a67_0_3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315" name="Google Shape;31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7e576c1a67_0_4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7e576c1a67_0_4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rPr>
              <a:t>Mass</a:t>
            </a:r>
            <a:r>
              <a:rPr lang="en-US" sz="1200" dirty="0">
                <a:solidFill>
                  <a:schemeClr val="dk1"/>
                </a:solidFill>
              </a:rPr>
              <a:t> tells you how much matter is in an object. If an object has less mass, it will feel lighter when it is picked up. It may also have </a:t>
            </a:r>
            <a:r>
              <a:rPr lang="en-US" dirty="0"/>
              <a:t>molecules that are not as tightly packed in the object.</a:t>
            </a:r>
            <a:r>
              <a:rPr lang="en-US" sz="1200" dirty="0">
                <a:solidFill>
                  <a:schemeClr val="dk1"/>
                </a:solidFill>
              </a:rPr>
              <a:t> If an object has more mass, it will feel heavier when it is picked up. It may also have mo</a:t>
            </a:r>
            <a:r>
              <a:rPr lang="en-US" dirty="0"/>
              <a:t>lecules that are more tightly packed in the object.</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7e576c1a67_0_7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rPr>
              <a:t>Mass</a:t>
            </a:r>
            <a:r>
              <a:rPr lang="en-US" sz="1200" dirty="0">
                <a:solidFill>
                  <a:schemeClr val="dk1"/>
                </a:solidFill>
              </a:rPr>
              <a:t> </a:t>
            </a:r>
            <a:r>
              <a:rPr lang="en-US" dirty="0"/>
              <a:t>is different from weight because weight is the gravitational force exerted on an object. For example, the person in the picture has a weight on Earth of 110 pounds. This is due to Earth’s gravitational force that is on put on them. The person’s weight on Mars is 42 pounds, which is less than their weight on Earth because Mars has less gravitational force than Earth. Yet, their mass is always 50kg regardless of whether they are on Earth or Mars. Therefore, Mass is </a:t>
            </a:r>
            <a:r>
              <a:rPr lang="en-US" i="1" dirty="0"/>
              <a:t>not</a:t>
            </a:r>
            <a:r>
              <a:rPr lang="en-US" dirty="0"/>
              <a:t> impacted by gravity like weight is.</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7e576c1a67_0_7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7e576c1a67_0_7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Matter does not gain or lose mass during phase changes. For example, when you pour in 100g of water to an ice cube tray and freeze it, you will then have 100 g of ice once the water freezes. Even though the water changed phases of matter from liquid to solid, it did not lose mass.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e68c1a8e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7e68c1a8e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is the difference between mass and weight? </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32" name="Google Shape;132;g27e68c1a8e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96993b0a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d96993b0a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40" name="Google Shape;340;gd96993b0a5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7430209113_0_10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7430209113_0_10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Mass tells you how much ______ is in an object. </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[Matter]</a:t>
            </a:r>
            <a:endParaRPr/>
          </a:p>
        </p:txBody>
      </p:sp>
      <p:sp>
        <p:nvSpPr>
          <p:cNvPr id="346" name="Google Shape;346;g27430209113_0_10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e576c1a67_0_7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7e576c1a67_0_7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[Mass tells you how much matter is in an object.]</a:t>
            </a:r>
            <a:endParaRPr b="1"/>
          </a:p>
        </p:txBody>
      </p:sp>
      <p:sp>
        <p:nvSpPr>
          <p:cNvPr id="354" name="Google Shape;354;g27e576c1a67_0_7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5f381583a0_0_9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5f381583a0_0_9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n-US"/>
              <a:t>True or False:  Mass is </a:t>
            </a:r>
            <a:r>
              <a:rPr lang="en-US" i="1"/>
              <a:t>not </a:t>
            </a:r>
            <a:r>
              <a:rPr lang="en-US"/>
              <a:t>impacted by gravitational force, weight is.</a:t>
            </a:r>
            <a:endParaRPr/>
          </a:p>
          <a:p>
            <a:pPr marL="0" lvl="0" indent="0" algn="l" rtl="0">
              <a:lnSpc>
                <a:spcPct val="100000"/>
              </a:lnSpc>
              <a:spcBef>
                <a:spcPts val="0"/>
              </a:spcBef>
              <a:spcAft>
                <a:spcPts val="0"/>
              </a:spcAft>
              <a:buClr>
                <a:schemeClr val="dk1"/>
              </a:buClr>
              <a:buSzPts val="3600"/>
              <a:buFont typeface="Arial"/>
              <a:buNone/>
            </a:pPr>
            <a:endParaRPr/>
          </a:p>
          <a:p>
            <a:pPr marL="457200" lvl="0" indent="-304800" algn="l" rtl="0">
              <a:lnSpc>
                <a:spcPct val="100000"/>
              </a:lnSpc>
              <a:spcBef>
                <a:spcPts val="0"/>
              </a:spcBef>
              <a:spcAft>
                <a:spcPts val="0"/>
              </a:spcAft>
              <a:buClr>
                <a:schemeClr val="dk1"/>
              </a:buClr>
              <a:buSzPts val="1200"/>
              <a:buFont typeface="Calibri"/>
              <a:buAutoNum type="alphaUcPeriod"/>
            </a:pPr>
            <a:r>
              <a:rPr lang="en-US"/>
              <a:t>True</a:t>
            </a:r>
            <a:endParaRPr/>
          </a:p>
          <a:p>
            <a:pPr marL="457200" lvl="0" indent="-304800" algn="l" rtl="0">
              <a:lnSpc>
                <a:spcPct val="100000"/>
              </a:lnSpc>
              <a:spcBef>
                <a:spcPts val="0"/>
              </a:spcBef>
              <a:spcAft>
                <a:spcPts val="0"/>
              </a:spcAft>
              <a:buClr>
                <a:schemeClr val="dk1"/>
              </a:buClr>
              <a:buSzPts val="1200"/>
              <a:buFont typeface="Calibri"/>
              <a:buAutoNum type="alphaUcPeriod"/>
            </a:pPr>
            <a:r>
              <a:rPr lang="en-US"/>
              <a:t>False</a:t>
            </a:r>
            <a:endParaRPr/>
          </a:p>
        </p:txBody>
      </p:sp>
      <p:sp>
        <p:nvSpPr>
          <p:cNvPr id="362" name="Google Shape;362;g25f381583a0_0_9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7e576c1a67_0_7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27e576c1a67_0_7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n-US"/>
              <a:t>True:  Mass is </a:t>
            </a:r>
            <a:r>
              <a:rPr lang="en-US" i="1"/>
              <a:t>not </a:t>
            </a:r>
            <a:r>
              <a:rPr lang="en-US"/>
              <a:t>impacted by gravitational force, weight is.</a:t>
            </a:r>
            <a:endParaRPr/>
          </a:p>
          <a:p>
            <a:pPr marL="0" lvl="0" indent="0" algn="l" rtl="0">
              <a:lnSpc>
                <a:spcPct val="100000"/>
              </a:lnSpc>
              <a:spcBef>
                <a:spcPts val="0"/>
              </a:spcBef>
              <a:spcAft>
                <a:spcPts val="0"/>
              </a:spcAft>
              <a:buNone/>
            </a:pPr>
            <a:endParaRPr/>
          </a:p>
        </p:txBody>
      </p:sp>
      <p:sp>
        <p:nvSpPr>
          <p:cNvPr id="370" name="Google Shape;370;g27e576c1a67_0_7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7e576c1a67_0_7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7e576c1a67_0_7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Matter does not lose or gain ___ during phase changes.</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[mass]</a:t>
            </a:r>
            <a:endParaRPr/>
          </a:p>
        </p:txBody>
      </p:sp>
      <p:sp>
        <p:nvSpPr>
          <p:cNvPr id="378" name="Google Shape;378;g27e576c1a67_0_7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7e576c1a67_0_7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27e576c1a67_0_7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[Matter does not lose or gain mass during phase changes.]</a:t>
            </a:r>
            <a:endParaRPr/>
          </a:p>
        </p:txBody>
      </p:sp>
      <p:sp>
        <p:nvSpPr>
          <p:cNvPr id="386" name="Google Shape;386;g27e576c1a67_0_7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5e11802ac4_0_4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5e11802ac4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mass.</a:t>
            </a:r>
            <a:endParaRPr/>
          </a:p>
        </p:txBody>
      </p:sp>
      <p:sp>
        <p:nvSpPr>
          <p:cNvPr id="394" name="Google Shape;394;g25e11802ac4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e576c1a67_0_7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27e576c1a67_0_7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This apple is a solid with mass. Its mass is the amount of space it takes up (matter).</a:t>
            </a:r>
            <a:endParaRPr dirty="0"/>
          </a:p>
          <a:p>
            <a:pPr marL="0" lvl="0" indent="0" algn="l" rtl="0">
              <a:lnSpc>
                <a:spcPct val="100000"/>
              </a:lnSpc>
              <a:spcBef>
                <a:spcPts val="0"/>
              </a:spcBef>
              <a:spcAft>
                <a:spcPts val="0"/>
              </a:spcAft>
              <a:buSzPts val="1400"/>
              <a:buNone/>
            </a:pPr>
            <a:endParaRPr dirty="0"/>
          </a:p>
        </p:txBody>
      </p:sp>
      <p:sp>
        <p:nvSpPr>
          <p:cNvPr id="401" name="Google Shape;401;g27e576c1a67_0_7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7e576c1a67_0_8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7e576c1a67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This water is a liquid with mass. Its mass is the amount of space it takes up (matter).</a:t>
            </a:r>
            <a:endParaRPr dirty="0"/>
          </a:p>
        </p:txBody>
      </p:sp>
      <p:sp>
        <p:nvSpPr>
          <p:cNvPr id="409" name="Google Shape;409;g27e576c1a67_0_8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8d0a459bb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28d0a459bb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r>
              <a:rPr lang="en-US" b="0" i="0" dirty="0">
                <a:solidFill>
                  <a:srgbClr val="374151"/>
                </a:solidFill>
                <a:effectLst/>
                <a:latin typeface="Söhne"/>
              </a:rPr>
              <a:t>To teach about mass in the context of sources of energy, you can conduct a simple and engaging classroom demonstration using a seesaw or balance scale. This demonstration will help students understand the concept of mass and how it influences various aspects of energy-related activities. Here's a step-by-step guide for the demonstration:</a:t>
            </a:r>
          </a:p>
          <a:p>
            <a:pPr algn="l"/>
            <a:r>
              <a:rPr lang="en-US" b="1" i="0" dirty="0">
                <a:solidFill>
                  <a:srgbClr val="374151"/>
                </a:solidFill>
                <a:effectLst/>
                <a:latin typeface="Söhne"/>
              </a:rPr>
              <a:t>Materials needed:</a:t>
            </a:r>
            <a:endParaRPr lang="en-US" b="0" i="0" dirty="0">
              <a:solidFill>
                <a:srgbClr val="374151"/>
              </a:solidFill>
              <a:effectLst/>
              <a:latin typeface="Söhne"/>
            </a:endParaRPr>
          </a:p>
          <a:p>
            <a:pPr algn="l">
              <a:buFont typeface="+mj-lt"/>
              <a:buAutoNum type="arabicPeriod"/>
            </a:pPr>
            <a:r>
              <a:rPr lang="en-US" b="0" i="0" dirty="0">
                <a:solidFill>
                  <a:srgbClr val="374151"/>
                </a:solidFill>
                <a:effectLst/>
                <a:latin typeface="Söhne"/>
              </a:rPr>
              <a:t>Seesaw or balance scale</a:t>
            </a:r>
          </a:p>
          <a:p>
            <a:pPr algn="l">
              <a:buFont typeface="+mj-lt"/>
              <a:buAutoNum type="arabicPeriod"/>
            </a:pPr>
            <a:r>
              <a:rPr lang="en-US" b="0" i="0" dirty="0">
                <a:solidFill>
                  <a:srgbClr val="374151"/>
                </a:solidFill>
                <a:effectLst/>
                <a:latin typeface="Söhne"/>
              </a:rPr>
              <a:t>Objects of different masses (e.g., small weights, books, or classroom objects)</a:t>
            </a:r>
          </a:p>
          <a:p>
            <a:pPr algn="l">
              <a:buFont typeface="+mj-lt"/>
              <a:buAutoNum type="arabicPeriod"/>
            </a:pPr>
            <a:r>
              <a:rPr lang="en-US" b="0" i="0" dirty="0">
                <a:solidFill>
                  <a:srgbClr val="374151"/>
                </a:solidFill>
                <a:effectLst/>
                <a:latin typeface="Söhne"/>
              </a:rPr>
              <a:t>Measuring scale or balance weights (optional)</a:t>
            </a:r>
          </a:p>
          <a:p>
            <a:pPr algn="l">
              <a:buFont typeface="+mj-lt"/>
              <a:buAutoNum type="arabicPeriod"/>
            </a:pPr>
            <a:r>
              <a:rPr lang="en-US" b="0" i="0" dirty="0">
                <a:solidFill>
                  <a:srgbClr val="374151"/>
                </a:solidFill>
                <a:effectLst/>
                <a:latin typeface="Söhne"/>
              </a:rPr>
              <a:t>Markers or chalk for labeling</a:t>
            </a:r>
          </a:p>
          <a:p>
            <a:pPr algn="l"/>
            <a:r>
              <a:rPr lang="en-US" b="1" i="0" dirty="0">
                <a:solidFill>
                  <a:srgbClr val="374151"/>
                </a:solidFill>
                <a:effectLst/>
                <a:latin typeface="Söhne"/>
              </a:rPr>
              <a:t>Procedure:</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Set Up the Seesaw:</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If using a seesaw, make sure it's set up securely in the classroom. Alternatively, a balance scale can be used.</a:t>
            </a:r>
          </a:p>
          <a:p>
            <a:pPr algn="l">
              <a:buFont typeface="+mj-lt"/>
              <a:buAutoNum type="arabicPeriod"/>
            </a:pPr>
            <a:r>
              <a:rPr lang="en-US" b="1" i="0" dirty="0">
                <a:solidFill>
                  <a:srgbClr val="374151"/>
                </a:solidFill>
                <a:effectLst/>
                <a:latin typeface="Söhne"/>
              </a:rPr>
              <a:t>Introduce Mass: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Begin by discussing the concept of mass with the students. Explain that mass is the amount of matter in an object, and it is often measured in units like grams or kilograms.</a:t>
            </a:r>
          </a:p>
          <a:p>
            <a:pPr algn="l">
              <a:buFont typeface="+mj-lt"/>
              <a:buAutoNum type="arabicPeriod"/>
            </a:pPr>
            <a:r>
              <a:rPr lang="en-US" b="1" i="0" dirty="0">
                <a:solidFill>
                  <a:srgbClr val="374151"/>
                </a:solidFill>
                <a:effectLst/>
                <a:latin typeface="Söhne"/>
              </a:rPr>
              <a:t>Demonstrate Balance:</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Place an object of known mass on one side of the seesaw or balance scale. If you have balance weights, you can use those as well.</a:t>
            </a:r>
          </a:p>
          <a:p>
            <a:pPr marL="742950" lvl="1" indent="-285750" algn="l">
              <a:buFont typeface="+mj-lt"/>
              <a:buAutoNum type="arabicPeriod"/>
            </a:pPr>
            <a:r>
              <a:rPr lang="en-US" b="0" i="0" dirty="0">
                <a:solidFill>
                  <a:srgbClr val="374151"/>
                </a:solidFill>
                <a:effectLst/>
                <a:latin typeface="Söhne"/>
              </a:rPr>
              <a:t>Discuss with the students how the seesaw remains balanced when the masses on both sides are equal.</a:t>
            </a:r>
          </a:p>
          <a:p>
            <a:pPr algn="l">
              <a:buFont typeface="+mj-lt"/>
              <a:buAutoNum type="arabicPeriod"/>
            </a:pPr>
            <a:r>
              <a:rPr lang="en-US" b="1" i="0" dirty="0">
                <a:solidFill>
                  <a:srgbClr val="374151"/>
                </a:solidFill>
                <a:effectLst/>
                <a:latin typeface="Söhne"/>
              </a:rPr>
              <a:t>Explore Mass Differences: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Add objects of different masses to one side of the seesaw. Discuss how the seesaw tilts or the balance scale becomes uneven.</a:t>
            </a:r>
          </a:p>
          <a:p>
            <a:pPr algn="l">
              <a:buFont typeface="+mj-lt"/>
              <a:buAutoNum type="arabicPeriod"/>
            </a:pPr>
            <a:r>
              <a:rPr lang="en-US" b="1" i="0" dirty="0">
                <a:solidFill>
                  <a:srgbClr val="374151"/>
                </a:solidFill>
                <a:effectLst/>
                <a:latin typeface="Söhne"/>
              </a:rPr>
              <a:t>Comparison and Observation: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Have students compare the masses of different objects. Discuss how heavier objects cause the seesaw to tilt more or the balance scale to tip in one direction.</a:t>
            </a:r>
          </a:p>
          <a:p>
            <a:pPr algn="l">
              <a:buFont typeface="+mj-lt"/>
              <a:buAutoNum type="arabicPeriod"/>
            </a:pPr>
            <a:r>
              <a:rPr lang="en-US" b="1" i="0" dirty="0">
                <a:solidFill>
                  <a:srgbClr val="374151"/>
                </a:solidFill>
                <a:effectLst/>
                <a:latin typeface="Söhne"/>
              </a:rPr>
              <a:t>Measuring Mass: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Introduce the idea of measuring mass using a scale or balance weights. If available, demonstrate how to use these tools to find the mass of an object.</a:t>
            </a:r>
          </a:p>
          <a:p>
            <a:pPr algn="l">
              <a:buFont typeface="+mj-lt"/>
              <a:buAutoNum type="arabicPeriod"/>
            </a:pPr>
            <a:r>
              <a:rPr lang="en-US" b="1" i="0" dirty="0">
                <a:solidFill>
                  <a:srgbClr val="374151"/>
                </a:solidFill>
                <a:effectLst/>
                <a:latin typeface="Söhne"/>
              </a:rPr>
              <a:t>Connect to Energy: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Discuss how mass is related to energy. For example, the mass of fuel (like gasoline) influences the energy released when it burns. Heavier objects may require more energy to move or lift.</a:t>
            </a:r>
          </a:p>
          <a:p>
            <a:pPr algn="l">
              <a:buFont typeface="+mj-lt"/>
              <a:buAutoNum type="arabicPeriod"/>
            </a:pPr>
            <a:r>
              <a:rPr lang="en-US" b="1" i="0" dirty="0">
                <a:solidFill>
                  <a:srgbClr val="374151"/>
                </a:solidFill>
                <a:effectLst/>
                <a:latin typeface="Söhne"/>
              </a:rPr>
              <a:t>Class Discussion: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Engage in a class discussion about mass and its importance in various energy-related activities. Ask questions such as:</a:t>
            </a:r>
          </a:p>
          <a:p>
            <a:pPr marL="1143000" lvl="2" indent="-228600" algn="l">
              <a:buFont typeface="+mj-lt"/>
              <a:buAutoNum type="arabicPeriod"/>
            </a:pPr>
            <a:r>
              <a:rPr lang="en-US" b="0" i="0" dirty="0">
                <a:solidFill>
                  <a:srgbClr val="374151"/>
                </a:solidFill>
                <a:effectLst/>
                <a:latin typeface="Söhne"/>
              </a:rPr>
              <a:t>How does the mass of an object affect its position on the scale?</a:t>
            </a:r>
          </a:p>
          <a:p>
            <a:pPr marL="1143000" lvl="2" indent="-228600" algn="l">
              <a:buFont typeface="+mj-lt"/>
              <a:buAutoNum type="arabicPeriod"/>
            </a:pPr>
            <a:r>
              <a:rPr lang="en-US" b="0" i="0" dirty="0">
                <a:solidFill>
                  <a:srgbClr val="374151"/>
                </a:solidFill>
                <a:effectLst/>
                <a:latin typeface="Söhne"/>
              </a:rPr>
              <a:t>Why is mass an important factor when considering energy sources and things we use?</a:t>
            </a:r>
          </a:p>
          <a:p>
            <a:pPr algn="l">
              <a:buFont typeface="+mj-lt"/>
              <a:buAutoNum type="arabicPeriod"/>
            </a:pPr>
            <a:r>
              <a:rPr lang="en-US" b="1" i="0" dirty="0">
                <a:solidFill>
                  <a:srgbClr val="374151"/>
                </a:solidFill>
                <a:effectLst/>
                <a:latin typeface="Söhne"/>
              </a:rPr>
              <a:t>Extension Activity: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Challenge students to design their own seesaw setups, experimenting with different masses to achieve balance.</a:t>
            </a:r>
          </a:p>
          <a:p>
            <a:pPr algn="l"/>
            <a:r>
              <a:rPr lang="en-US" b="0" i="0" dirty="0">
                <a:solidFill>
                  <a:srgbClr val="374151"/>
                </a:solidFill>
                <a:effectLst/>
                <a:latin typeface="Söhne"/>
              </a:rPr>
              <a:t>This hands-on demonstration allows students to visually and physically explore the concept of mass while making connections to its relevance in energy-related scenarios. It provides a foundation for understanding how mass influences various aspects of energy use and distribution.</a:t>
            </a:r>
          </a:p>
        </p:txBody>
      </p:sp>
      <p:sp>
        <p:nvSpPr>
          <p:cNvPr id="836" name="Google Shape;836;g28d0a459bb7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4046727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5e11802ac4_0_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25e11802ac4_0_5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17" name="Google Shape;417;g25e11802ac4_0_5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7e576c1a67_0_8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7e576c1a67_0_8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mass? </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[Mass is the amount of matter in a</a:t>
            </a:r>
            <a:r>
              <a:rPr lang="en-US"/>
              <a:t>n object.</a:t>
            </a:r>
            <a:r>
              <a:rPr lang="en-US" b="0"/>
              <a:t>]</a:t>
            </a:r>
            <a:endParaRPr/>
          </a:p>
        </p:txBody>
      </p:sp>
      <p:sp>
        <p:nvSpPr>
          <p:cNvPr id="423" name="Google Shape;423;g27e576c1a67_0_8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5e11802ac4_0_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25e11802ac4_0_6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a:t>
            </a:r>
            <a:r>
              <a:rPr lang="en-US" b="1"/>
              <a:t>mass</a:t>
            </a:r>
            <a:r>
              <a:rPr lang="en-US"/>
              <a:t>.</a:t>
            </a:r>
            <a:endParaRPr/>
          </a:p>
        </p:txBody>
      </p:sp>
      <p:sp>
        <p:nvSpPr>
          <p:cNvPr id="431" name="Google Shape;431;g25e11802ac4_0_6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5e11802ac4_0_8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25e11802ac4_0_8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Temperature is a measure of how hot or cold something is, but it does not have mass.</a:t>
            </a:r>
            <a:endParaRPr dirty="0"/>
          </a:p>
        </p:txBody>
      </p:sp>
      <p:sp>
        <p:nvSpPr>
          <p:cNvPr id="438" name="Google Shape;438;g25e11802ac4_0_8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A person’s weight is not an example of mass. Remember, weight is impacted by gravitational force. On Earth, gravity is stronger than other places in our solar system. So, you may have a higher weight on Earth than on another planet, such as Mars, with less gravity. Yet, your mass, or the amount of matter you are made up of, will always stay the same.</a:t>
            </a:r>
            <a:endParaRPr dirty="0"/>
          </a:p>
        </p:txBody>
      </p:sp>
      <p:sp>
        <p:nvSpPr>
          <p:cNvPr id="446" name="Google Shape;446;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5e11802ac4_0_8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25e11802ac4_0_8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454" name="Google Shape;454;g25e11802ac4_0_8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7430209113_0_1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27430209113_0_14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is mass different from weight?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[Mass is the total amount of matter in an object. This amount does not change like weight does since weight is influenced by gravitational force.]</a:t>
            </a:r>
            <a:endParaRPr/>
          </a:p>
        </p:txBody>
      </p:sp>
      <p:sp>
        <p:nvSpPr>
          <p:cNvPr id="460" name="Google Shape;460;g27430209113_0_14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5e11802ac4_0_2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25e11802ac4_0_2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525" name="Google Shape;525;g25e11802ac4_0_2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7e576c1a67_0_10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7e576c1a67_0_10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Mass is the amount of matter in </a:t>
            </a:r>
            <a:r>
              <a:rPr lang="en-US"/>
              <a:t>an object.</a:t>
            </a:r>
            <a:endParaRPr b="0"/>
          </a:p>
          <a:p>
            <a:pPr marL="0" lvl="0" indent="0" algn="l" rtl="0">
              <a:lnSpc>
                <a:spcPct val="100000"/>
              </a:lnSpc>
              <a:spcBef>
                <a:spcPts val="0"/>
              </a:spcBef>
              <a:spcAft>
                <a:spcPts val="0"/>
              </a:spcAft>
              <a:buSzPts val="1400"/>
              <a:buNone/>
            </a:pPr>
            <a:endParaRPr/>
          </a:p>
        </p:txBody>
      </p:sp>
      <p:sp>
        <p:nvSpPr>
          <p:cNvPr id="532" name="Google Shape;532;g27e576c1a67_0_10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5e11802ac4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25e11802ac4_0_19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mass</a:t>
            </a:r>
            <a:r>
              <a:rPr lang="en-US">
                <a:solidFill>
                  <a:srgbClr val="242424"/>
                </a:solidFill>
              </a:rPr>
              <a:t>. </a:t>
            </a:r>
            <a:endParaRPr/>
          </a:p>
        </p:txBody>
      </p:sp>
      <p:sp>
        <p:nvSpPr>
          <p:cNvPr id="540" name="Google Shape;540;g25e11802ac4_0_1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1" name="Google Shape;14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5e11802ac4_0_18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25e11802ac4_0_18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To complete the Frayer model,</a:t>
            </a:r>
            <a:r>
              <a:rPr lang="en-US" dirty="0">
                <a:solidFill>
                  <a:srgbClr val="242424"/>
                </a:solidFill>
              </a:rPr>
              <a:t> we will choose from four choices the correct picture, definition, example, and response to the question, “How does </a:t>
            </a:r>
            <a:r>
              <a:rPr lang="en-US" b="1" dirty="0">
                <a:solidFill>
                  <a:srgbClr val="242424"/>
                </a:solidFill>
              </a:rPr>
              <a:t>mass</a:t>
            </a:r>
            <a:r>
              <a:rPr lang="en-US" dirty="0">
                <a:solidFill>
                  <a:srgbClr val="242424"/>
                </a:solidFill>
              </a:rPr>
              <a:t> impact my life?”</a:t>
            </a:r>
            <a:r>
              <a:rPr lang="en-US" dirty="0">
                <a:solidFill>
                  <a:schemeClr val="dk1"/>
                </a:solidFill>
              </a:rPr>
              <a:t> </a:t>
            </a:r>
            <a:r>
              <a:rPr lang="en-US" dirty="0">
                <a:solidFill>
                  <a:srgbClr val="242424"/>
                </a:solidFill>
              </a:rPr>
              <a:t>Select the best response for each question </a:t>
            </a:r>
            <a:r>
              <a:rPr lang="en-US" dirty="0">
                <a:solidFill>
                  <a:schemeClr val="dk1"/>
                </a:solidFill>
              </a:rPr>
              <a:t>using the information you just learned. As </a:t>
            </a:r>
            <a:r>
              <a:rPr lang="en-US" dirty="0"/>
              <a:t>we </a:t>
            </a:r>
            <a:r>
              <a:rPr lang="en-US" dirty="0">
                <a:solidFill>
                  <a:schemeClr val="dk1"/>
                </a:solidFill>
              </a:rPr>
              <a:t>select responses, </a:t>
            </a:r>
            <a:r>
              <a:rPr lang="en-US" dirty="0"/>
              <a:t>we</a:t>
            </a:r>
            <a:r>
              <a:rPr lang="en-US" dirty="0">
                <a:solidFill>
                  <a:schemeClr val="dk1"/>
                </a:solidFill>
              </a:rPr>
              <a:t> will see how this model looks filled in for the term</a:t>
            </a:r>
            <a:r>
              <a:rPr lang="en-US" dirty="0"/>
              <a:t> </a:t>
            </a:r>
            <a:r>
              <a:rPr lang="en-US" b="1" dirty="0"/>
              <a:t>mass.</a:t>
            </a:r>
            <a:endParaRPr dirty="0">
              <a:solidFill>
                <a:schemeClr val="dk1"/>
              </a:solidFill>
            </a:endParaRPr>
          </a:p>
        </p:txBody>
      </p:sp>
      <p:sp>
        <p:nvSpPr>
          <p:cNvPr id="551" name="Google Shape;551;g25e11802ac4_0_18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5e11802ac4_0_19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25e11802ac4_0_19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picture of</a:t>
            </a:r>
            <a:r>
              <a:rPr lang="en-US"/>
              <a:t> </a:t>
            </a:r>
            <a:r>
              <a:rPr lang="en-US" b="1"/>
              <a:t>mass</a:t>
            </a:r>
            <a:r>
              <a:rPr lang="en-US" sz="1200" b="1">
                <a:solidFill>
                  <a:schemeClr val="dk1"/>
                </a:solidFill>
              </a:rPr>
              <a:t> </a:t>
            </a:r>
            <a:r>
              <a:rPr lang="en-US" sz="1200">
                <a:solidFill>
                  <a:schemeClr val="dk1"/>
                </a:solidFill>
              </a:rPr>
              <a:t>from these four choices</a:t>
            </a:r>
            <a:r>
              <a:rPr lang="en-US"/>
              <a:t>.</a:t>
            </a:r>
            <a:endParaRPr/>
          </a:p>
        </p:txBody>
      </p:sp>
      <p:sp>
        <p:nvSpPr>
          <p:cNvPr id="573" name="Google Shape;573;g25e11802ac4_0_19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7e576c1a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27e576c1a67_0_1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This is the picture that shows </a:t>
            </a:r>
            <a:r>
              <a:rPr lang="en-US" b="1"/>
              <a:t>mass.</a:t>
            </a:r>
            <a:endParaRPr/>
          </a:p>
        </p:txBody>
      </p:sp>
      <p:sp>
        <p:nvSpPr>
          <p:cNvPr id="593" name="Google Shape;593;g27e576c1a67_0_1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filled in with a picture of </a:t>
            </a:r>
            <a:r>
              <a:rPr lang="en-US" b="1"/>
              <a:t>mass.</a:t>
            </a:r>
            <a:endParaRPr>
              <a:solidFill>
                <a:schemeClr val="dk1"/>
              </a:solidFill>
            </a:endParaRPr>
          </a:p>
        </p:txBody>
      </p:sp>
      <p:sp>
        <p:nvSpPr>
          <p:cNvPr id="614" name="Google Shape;61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5e11802ac4_0_2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25e11802ac4_0_2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definition of </a:t>
            </a:r>
            <a:r>
              <a:rPr lang="en-US" b="1"/>
              <a:t>mass</a:t>
            </a:r>
            <a:r>
              <a:rPr lang="en-US" sz="1200" b="1">
                <a:solidFill>
                  <a:schemeClr val="dk1"/>
                </a:solidFill>
              </a:rPr>
              <a:t> </a:t>
            </a:r>
            <a:r>
              <a:rPr lang="en-US" sz="1200">
                <a:solidFill>
                  <a:schemeClr val="dk1"/>
                </a:solidFill>
              </a:rPr>
              <a:t>from these four choices.</a:t>
            </a:r>
            <a:endParaRPr sz="1200">
              <a:solidFill>
                <a:schemeClr val="dk1"/>
              </a:solidFill>
            </a:endParaRPr>
          </a:p>
        </p:txBody>
      </p:sp>
      <p:sp>
        <p:nvSpPr>
          <p:cNvPr id="637" name="Google Shape;637;g25e11802ac4_0_2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7e576c1a67_0_1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7e576c1a67_0_1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“Amount of matter in an object” is correct! This is the definition of </a:t>
            </a:r>
            <a:r>
              <a:rPr lang="en-US" b="1"/>
              <a:t>mass.</a:t>
            </a:r>
            <a:endParaRPr sz="1200">
              <a:solidFill>
                <a:schemeClr val="dk1"/>
              </a:solidFill>
            </a:endParaRPr>
          </a:p>
        </p:txBody>
      </p:sp>
      <p:sp>
        <p:nvSpPr>
          <p:cNvPr id="658" name="Google Shape;658;g27e576c1a67_0_1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5e11802ac4_0_2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25e11802ac4_0_23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lang="en-US" b="1"/>
              <a:t>mass: </a:t>
            </a:r>
            <a:r>
              <a:rPr lang="en-US"/>
              <a:t> Amount of matter in an object.</a:t>
            </a:r>
            <a:endParaRPr>
              <a:solidFill>
                <a:schemeClr val="dk1"/>
              </a:solidFill>
            </a:endParaRPr>
          </a:p>
        </p:txBody>
      </p:sp>
      <p:sp>
        <p:nvSpPr>
          <p:cNvPr id="680" name="Google Shape;680;g25e11802ac4_0_23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5e11802ac4_0_23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25e11802ac4_0_23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lang="en-US" b="1"/>
              <a:t>mass</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704" name="Google Shape;704;g25e11802ac4_0_23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7e576c1a67_0_1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27e576c1a67_0_1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 big book that is heavy” is correct! This is an example of </a:t>
            </a:r>
            <a:r>
              <a:rPr lang="en-US" b="1"/>
              <a:t>mass.</a:t>
            </a:r>
            <a:endParaRPr sz="1200">
              <a:solidFill>
                <a:schemeClr val="dk1"/>
              </a:solidFill>
            </a:endParaRPr>
          </a:p>
        </p:txBody>
      </p:sp>
      <p:sp>
        <p:nvSpPr>
          <p:cNvPr id="725" name="Google Shape;725;g27e576c1a67_0_1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5e11802ac4_0_25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g25e11802ac4_0_25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lang="en-US" sz="1100" b="1"/>
              <a:t>mass</a:t>
            </a:r>
            <a:r>
              <a:rPr lang="en-US" sz="1100"/>
              <a:t>: </a:t>
            </a:r>
            <a:r>
              <a:rPr lang="en-US"/>
              <a:t>A big book that is heavy.</a:t>
            </a:r>
            <a:endParaRPr sz="1100">
              <a:solidFill>
                <a:schemeClr val="dk1"/>
              </a:solidFill>
            </a:endParaRPr>
          </a:p>
        </p:txBody>
      </p:sp>
      <p:sp>
        <p:nvSpPr>
          <p:cNvPr id="747" name="Google Shape;747;g25e11802ac4_0_25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e576c1a6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7e576c1a6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Gravity is a noncontact force that attracts any object with mass towards another object with mass. </a:t>
            </a:r>
            <a:endParaRPr/>
          </a:p>
        </p:txBody>
      </p:sp>
      <p:sp>
        <p:nvSpPr>
          <p:cNvPr id="147" name="Google Shape;147;g27e576c1a6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5e11802ac4_0_25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25e11802ac4_0_25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mass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72" name="Google Shape;772;g25e11802ac4_0_25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7e576c1a67_0_1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g27e576c1a67_0_1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“Mass helps us understand how heavy objects are and therefore how they move and interact in our environment.” That is correct! This is an example of how </a:t>
            </a:r>
            <a:r>
              <a:rPr lang="en-US" b="1"/>
              <a:t>mass </a:t>
            </a:r>
            <a:r>
              <a:rPr lang="en-US"/>
              <a:t>impacts your life.</a:t>
            </a:r>
            <a:endParaRPr sz="1200">
              <a:solidFill>
                <a:schemeClr val="dk1"/>
              </a:solidFill>
            </a:endParaRPr>
          </a:p>
        </p:txBody>
      </p:sp>
      <p:sp>
        <p:nvSpPr>
          <p:cNvPr id="793" name="Google Shape;793;g27e576c1a67_0_1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5e11802ac4_0_2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g25e11802ac4_0_26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lang="en-US" b="1"/>
              <a:t>mass</a:t>
            </a:r>
            <a:r>
              <a:rPr lang="en-US" sz="1200" b="1">
                <a:solidFill>
                  <a:schemeClr val="dk1"/>
                </a:solidFill>
              </a:rPr>
              <a:t> </a:t>
            </a:r>
            <a:r>
              <a:rPr lang="en-US" sz="1200">
                <a:solidFill>
                  <a:schemeClr val="dk1"/>
                </a:solidFill>
              </a:rPr>
              <a:t>impact my life?”: </a:t>
            </a:r>
            <a:r>
              <a:rPr lang="en-US"/>
              <a:t>Mass helps us understand how heavy objects are and therefore how they move and interact in our environment.</a:t>
            </a:r>
            <a:endParaRPr/>
          </a:p>
        </p:txBody>
      </p:sp>
      <p:sp>
        <p:nvSpPr>
          <p:cNvPr id="815" name="Google Shape;815;g25e11802ac4_0_26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841" name="Google Shape;841;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7e576c1a67_0_10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g27e576c1a67_0_10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Mass is the amount of matter in </a:t>
            </a:r>
            <a:r>
              <a:rPr lang="en-US"/>
              <a:t>an object.</a:t>
            </a:r>
            <a:endParaRPr b="0"/>
          </a:p>
          <a:p>
            <a:pPr marL="0" lvl="0" indent="0" algn="l" rtl="0">
              <a:lnSpc>
                <a:spcPct val="100000"/>
              </a:lnSpc>
              <a:spcBef>
                <a:spcPts val="0"/>
              </a:spcBef>
              <a:spcAft>
                <a:spcPts val="0"/>
              </a:spcAft>
              <a:buSzPts val="1400"/>
              <a:buNone/>
            </a:pPr>
            <a:endParaRPr/>
          </a:p>
        </p:txBody>
      </p:sp>
      <p:sp>
        <p:nvSpPr>
          <p:cNvPr id="848" name="Google Shape;848;g27e576c1a67_0_10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7e576c1a67_0_10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g27e576c1a67_0_10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Let’s reflect once more on our big question. Our “big question” is:</a:t>
            </a:r>
            <a:r>
              <a:rPr lang="en-US" b="1"/>
              <a:t> What is the difference between mass and weight?</a:t>
            </a:r>
            <a:endParaRPr b="1"/>
          </a:p>
          <a:p>
            <a:pPr marL="0" lvl="0" indent="0" algn="l" rtl="0">
              <a:spcBef>
                <a:spcPts val="0"/>
              </a:spcBef>
              <a:spcAft>
                <a:spcPts val="0"/>
              </a:spcAft>
              <a:buClr>
                <a:schemeClr val="dk1"/>
              </a:buClr>
              <a:buSzPts val="1400"/>
              <a:buFont typeface="Arial"/>
              <a:buNone/>
            </a:pPr>
            <a:r>
              <a:rPr lang="en-US"/>
              <a:t> </a:t>
            </a:r>
            <a:endParaRPr/>
          </a:p>
          <a:p>
            <a:pPr marL="0" lvl="0" indent="0" algn="l" rtl="0">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856" name="Google Shape;856;g27e576c1a67_0_10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7e68c1a8e3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g27e68c1a8e3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the same simulation for weight – could potentially wait to have the students do it once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Providing a rationale during this activity helps students make connections and promotes understanding of the content.</a:t>
            </a:r>
            <a:endParaRPr/>
          </a:p>
          <a:p>
            <a:pPr marL="0" lvl="0" indent="0" algn="l" rtl="0">
              <a:lnSpc>
                <a:spcPct val="100000"/>
              </a:lnSpc>
              <a:spcBef>
                <a:spcPts val="0"/>
              </a:spcBef>
              <a:spcAft>
                <a:spcPts val="0"/>
              </a:spcAft>
              <a:buSzPts val="1400"/>
              <a:buNone/>
            </a:pPr>
            <a:endParaRPr/>
          </a:p>
        </p:txBody>
      </p:sp>
      <p:sp>
        <p:nvSpPr>
          <p:cNvPr id="865" name="Google Shape;865;g27e68c1a8e3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876" name="Google Shape;876;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1" name="Google Shape;88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743020911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743020911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Matter is anything that has mass and takes up space. </a:t>
            </a:r>
            <a:endParaRPr/>
          </a:p>
        </p:txBody>
      </p:sp>
      <p:sp>
        <p:nvSpPr>
          <p:cNvPr id="155" name="Google Shape;155;g27430209113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7e576c1a67_0_5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7e576c1a67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atom is the smallest whole unit of matter. All matter is made up of atoms. </a:t>
            </a:r>
            <a:endParaRPr/>
          </a:p>
        </p:txBody>
      </p:sp>
      <p:sp>
        <p:nvSpPr>
          <p:cNvPr id="163" name="Google Shape;163;g27e576c1a67_0_5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7e576c1a67_0_5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7e576c1a67_0_5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molecule is a particle containing 2 or more atoms of the same </a:t>
            </a:r>
            <a:r>
              <a:rPr lang="en-US" b="1"/>
              <a:t>OR </a:t>
            </a:r>
            <a:r>
              <a:rPr lang="en-US" b="0"/>
              <a:t>different elements. Molecules are the smallest pieces of compounds. </a:t>
            </a:r>
            <a:endParaRPr b="0"/>
          </a:p>
        </p:txBody>
      </p:sp>
      <p:sp>
        <p:nvSpPr>
          <p:cNvPr id="171" name="Google Shape;171;g27e576c1a67_0_5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7.jpe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66.xml.rels><?xml version="1.0" encoding="UTF-8" standalone="yes"?>
<Relationships xmlns="http://schemas.openxmlformats.org/package/2006/relationships"><Relationship Id="rId3" Type="http://schemas.openxmlformats.org/officeDocument/2006/relationships/hyperlink" Target="https://www.explorelearning.com/index.cfm?method=cResource.dspView&amp;ResourceID=653"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Frayer Model</a:t>
              </a:r>
              <a:endParaRPr sz="1800" b="0" i="0" u="none" strike="noStrike" cap="non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w="25400" cap="flat" cmpd="sng">
            <a:solidFill>
              <a:srgbClr val="FF932B"/>
            </a:solidFill>
            <a:prstDash val="solid"/>
            <a:round/>
            <a:headEnd type="none" w="sm" len="sm"/>
            <a:tailEnd type="none" w="sm" len="sm"/>
          </a:ln>
        </p:spPr>
      </p:cxnSp>
      <p:cxnSp>
        <p:nvCxnSpPr>
          <p:cNvPr id="116" name="Google Shape;116;p1"/>
          <p:cNvCxnSpPr>
            <a:stCxn id="117" idx="4"/>
            <a:endCxn id="114" idx="2"/>
          </p:cNvCxnSpPr>
          <p:nvPr/>
        </p:nvCxnSpPr>
        <p:spPr>
          <a:xfrm>
            <a:off x="4587304" y="5666878"/>
            <a:ext cx="600" cy="77100"/>
          </a:xfrm>
          <a:prstGeom prst="straightConnector1">
            <a:avLst/>
          </a:prstGeom>
          <a:noFill/>
          <a:ln w="25400" cap="flat" cmpd="sng">
            <a:solidFill>
              <a:srgbClr val="FF932B"/>
            </a:solidFill>
            <a:prstDash val="solid"/>
            <a:round/>
            <a:headEnd type="none" w="sm" len="sm"/>
            <a:tailEnd type="none" w="sm" len="sm"/>
          </a:ln>
        </p:spPr>
      </p:cxnSp>
      <p:cxnSp>
        <p:nvCxnSpPr>
          <p:cNvPr id="118" name="Google Shape;118;p1"/>
          <p:cNvCxnSpPr/>
          <p:nvPr/>
        </p:nvCxnSpPr>
        <p:spPr>
          <a:xfrm>
            <a:off x="4452593" y="5618269"/>
            <a:ext cx="78900" cy="0"/>
          </a:xfrm>
          <a:prstGeom prst="straightConnector1">
            <a:avLst/>
          </a:prstGeom>
          <a:noFill/>
          <a:ln w="25400" cap="flat" cmpd="sng">
            <a:solidFill>
              <a:srgbClr val="FF932B"/>
            </a:solidFill>
            <a:prstDash val="solid"/>
            <a:round/>
            <a:headEnd type="none" w="sm" len="sm"/>
            <a:tailEnd type="none" w="sm" len="sm"/>
          </a:ln>
        </p:spPr>
      </p:cxnSp>
      <p:cxnSp>
        <p:nvCxnSpPr>
          <p:cNvPr id="119" name="Google Shape;119;p1"/>
          <p:cNvCxnSpPr/>
          <p:nvPr/>
        </p:nvCxnSpPr>
        <p:spPr>
          <a:xfrm>
            <a:off x="4643028" y="5616627"/>
            <a:ext cx="80400" cy="0"/>
          </a:xfrm>
          <a:prstGeom prst="straightConnector1">
            <a:avLst/>
          </a:prstGeom>
          <a:noFill/>
          <a:ln w="25400" cap="flat" cmpd="sng">
            <a:solidFill>
              <a:srgbClr val="FF932B"/>
            </a:solidFill>
            <a:prstDash val="solid"/>
            <a:round/>
            <a:headEnd type="none" w="sm" len="sm"/>
            <a:tailEnd type="none" w="sm" len="sm"/>
          </a:ln>
        </p:spPr>
      </p:cxnSp>
      <p:sp>
        <p:nvSpPr>
          <p:cNvPr id="117" name="Google Shape;117;p1"/>
          <p:cNvSpPr/>
          <p:nvPr/>
        </p:nvSpPr>
        <p:spPr>
          <a:xfrm>
            <a:off x="4531654" y="5569678"/>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7e576c1a67_0_633"/>
          <p:cNvSpPr txBox="1">
            <a:spLocks noGrp="1"/>
          </p:cNvSpPr>
          <p:nvPr>
            <p:ph type="subTitle" idx="1"/>
          </p:nvPr>
        </p:nvSpPr>
        <p:spPr>
          <a:xfrm>
            <a:off x="1314899" y="304283"/>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Weight</a:t>
            </a:r>
            <a:r>
              <a:rPr lang="en-US" b="1">
                <a:solidFill>
                  <a:schemeClr val="dk1"/>
                </a:solidFill>
              </a:rPr>
              <a:t>: </a:t>
            </a:r>
            <a:r>
              <a:rPr lang="en-US">
                <a:solidFill>
                  <a:schemeClr val="dk1"/>
                </a:solidFill>
              </a:rPr>
              <a:t>the gravitational force exerted on an object</a:t>
            </a:r>
            <a:endParaRPr/>
          </a:p>
        </p:txBody>
      </p:sp>
      <p:pic>
        <p:nvPicPr>
          <p:cNvPr id="182" name="Google Shape;182;g27e576c1a67_0_633" descr="earth.jpg"/>
          <p:cNvPicPr preferRelativeResize="0"/>
          <p:nvPr/>
        </p:nvPicPr>
        <p:blipFill rotWithShape="1">
          <a:blip r:embed="rId3">
            <a:alphaModFix/>
          </a:blip>
          <a:srcRect l="-14886" r="-14899"/>
          <a:stretch/>
        </p:blipFill>
        <p:spPr>
          <a:xfrm>
            <a:off x="58615" y="1479474"/>
            <a:ext cx="9085386" cy="4996613"/>
          </a:xfrm>
          <a:prstGeom prst="rect">
            <a:avLst/>
          </a:prstGeom>
          <a:noFill/>
          <a:ln>
            <a:noFill/>
          </a:ln>
        </p:spPr>
      </p:pic>
      <p:sp>
        <p:nvSpPr>
          <p:cNvPr id="183" name="Google Shape;183;g27e576c1a67_0_633"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7e576c1a67_0_82"/>
          <p:cNvSpPr txBox="1"/>
          <p:nvPr/>
        </p:nvSpPr>
        <p:spPr>
          <a:xfrm>
            <a:off x="1067309" y="424771"/>
            <a:ext cx="7796100" cy="59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Grams</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 unit used to measure mass</a:t>
            </a:r>
            <a:endParaRPr sz="2800" b="1" i="0" u="none" strike="noStrike" cap="none">
              <a:solidFill>
                <a:schemeClr val="dk1"/>
              </a:solidFill>
              <a:latin typeface="Calibri"/>
              <a:ea typeface="Calibri"/>
              <a:cs typeface="Calibri"/>
              <a:sym typeface="Calibri"/>
            </a:endParaRPr>
          </a:p>
        </p:txBody>
      </p:sp>
      <p:sp>
        <p:nvSpPr>
          <p:cNvPr id="190" name="Google Shape;190;g27e576c1a67_0_82"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 name="Google Shape;191;g27e576c1a67_0_82" descr="grams.jpg"/>
          <p:cNvPicPr preferRelativeResize="0"/>
          <p:nvPr/>
        </p:nvPicPr>
        <p:blipFill rotWithShape="1">
          <a:blip r:embed="rId4">
            <a:alphaModFix/>
          </a:blip>
          <a:srcRect l="10906" r="10906"/>
          <a:stretch/>
        </p:blipFill>
        <p:spPr>
          <a:xfrm>
            <a:off x="1067309" y="1796143"/>
            <a:ext cx="7083194" cy="3895484"/>
          </a:xfrm>
          <a:prstGeom prst="rect">
            <a:avLst/>
          </a:prstGeom>
          <a:noFill/>
          <a:ln>
            <a:noFill/>
          </a:ln>
        </p:spPr>
      </p:pic>
      <p:sp>
        <p:nvSpPr>
          <p:cNvPr id="192" name="Google Shape;192;g27e576c1a67_0_82"/>
          <p:cNvSpPr/>
          <p:nvPr/>
        </p:nvSpPr>
        <p:spPr>
          <a:xfrm>
            <a:off x="7057994" y="4020638"/>
            <a:ext cx="861900" cy="8616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7e576c1a67_0_165"/>
          <p:cNvSpPr txBox="1"/>
          <p:nvPr/>
        </p:nvSpPr>
        <p:spPr>
          <a:xfrm>
            <a:off x="989763" y="216922"/>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 molecule is a particle containing two or more atoms</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05" name="Google Shape;205;g27e576c1a67_0_16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27e576c1a67_0_165"/>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True</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sz="3200">
              <a:solidFill>
                <a:schemeClr val="dk1"/>
              </a:solidFill>
              <a:latin typeface="Calibri"/>
              <a:ea typeface="Calibri"/>
              <a:cs typeface="Calibri"/>
              <a:sym typeface="Calibri"/>
            </a:endParaRPr>
          </a:p>
        </p:txBody>
      </p:sp>
      <p:pic>
        <p:nvPicPr>
          <p:cNvPr id="207" name="Google Shape;207;g27e576c1a67_0_165"/>
          <p:cNvPicPr preferRelativeResize="0"/>
          <p:nvPr/>
        </p:nvPicPr>
        <p:blipFill rotWithShape="1">
          <a:blip r:embed="rId4">
            <a:alphaModFix/>
          </a:blip>
          <a:srcRect/>
          <a:stretch/>
        </p:blipFill>
        <p:spPr>
          <a:xfrm>
            <a:off x="2896950" y="2702183"/>
            <a:ext cx="6096000" cy="405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7e576c1a67_0_625"/>
          <p:cNvSpPr txBox="1"/>
          <p:nvPr/>
        </p:nvSpPr>
        <p:spPr>
          <a:xfrm>
            <a:off x="989763" y="216922"/>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 molecule is a particle containing two or more atoms</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14" name="Google Shape;214;g27e576c1a67_0_62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27e576c1a67_0_625"/>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rgbClr val="FF0000"/>
              </a:buClr>
              <a:buSzPts val="3200"/>
              <a:buFont typeface="Calibri"/>
              <a:buAutoNum type="alphaUcPeriod"/>
            </a:pPr>
            <a:r>
              <a:rPr lang="en-US" sz="3200" b="1">
                <a:solidFill>
                  <a:srgbClr val="FF0000"/>
                </a:solidFill>
                <a:latin typeface="Calibri"/>
                <a:ea typeface="Calibri"/>
                <a:cs typeface="Calibri"/>
                <a:sym typeface="Calibri"/>
              </a:rPr>
              <a:t>True</a:t>
            </a:r>
            <a:endParaRPr sz="3200" b="1">
              <a:solidFill>
                <a:srgbClr val="FF0000"/>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sz="3200">
              <a:solidFill>
                <a:schemeClr val="dk1"/>
              </a:solidFill>
              <a:latin typeface="Calibri"/>
              <a:ea typeface="Calibri"/>
              <a:cs typeface="Calibri"/>
              <a:sym typeface="Calibri"/>
            </a:endParaRPr>
          </a:p>
        </p:txBody>
      </p:sp>
      <p:pic>
        <p:nvPicPr>
          <p:cNvPr id="216" name="Google Shape;216;g27e576c1a67_0_625"/>
          <p:cNvPicPr preferRelativeResize="0"/>
          <p:nvPr/>
        </p:nvPicPr>
        <p:blipFill rotWithShape="1">
          <a:blip r:embed="rId4">
            <a:alphaModFix/>
          </a:blip>
          <a:srcRect/>
          <a:stretch/>
        </p:blipFill>
        <p:spPr>
          <a:xfrm>
            <a:off x="2896950" y="2702183"/>
            <a:ext cx="6096000" cy="405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7e576c1a67_0_616"/>
          <p:cNvSpPr txBox="1"/>
          <p:nvPr/>
        </p:nvSpPr>
        <p:spPr>
          <a:xfrm>
            <a:off x="989763" y="216922"/>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Gravity is an attractive force between objects that have ________.</a:t>
            </a:r>
            <a:endParaRPr sz="1400" b="0" i="0" u="none" strike="noStrike" cap="none">
              <a:solidFill>
                <a:srgbClr val="000000"/>
              </a:solidFill>
              <a:latin typeface="Arial"/>
              <a:ea typeface="Arial"/>
              <a:cs typeface="Arial"/>
              <a:sym typeface="Arial"/>
            </a:endParaRPr>
          </a:p>
        </p:txBody>
      </p:sp>
      <p:sp>
        <p:nvSpPr>
          <p:cNvPr id="223" name="Google Shape;223;g27e576c1a67_0_61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27e576c1a67_0_616"/>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Volume</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Mass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Distance</a:t>
            </a:r>
            <a:endParaRPr sz="1400" b="0" i="0" u="none" strike="noStrike" cap="none">
              <a:solidFill>
                <a:srgbClr val="000000"/>
              </a:solidFill>
              <a:latin typeface="Arial"/>
              <a:ea typeface="Arial"/>
              <a:cs typeface="Arial"/>
              <a:sym typeface="Arial"/>
            </a:endParaRPr>
          </a:p>
        </p:txBody>
      </p:sp>
      <p:pic>
        <p:nvPicPr>
          <p:cNvPr id="225" name="Google Shape;225;g27e576c1a67_0_616" descr="apple.jpg"/>
          <p:cNvPicPr preferRelativeResize="0"/>
          <p:nvPr/>
        </p:nvPicPr>
        <p:blipFill rotWithShape="1">
          <a:blip r:embed="rId4">
            <a:alphaModFix/>
          </a:blip>
          <a:srcRect l="-49364" r="-49364"/>
          <a:stretch/>
        </p:blipFill>
        <p:spPr>
          <a:xfrm>
            <a:off x="4423228" y="4104332"/>
            <a:ext cx="4720772" cy="25962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7e576c1a67_0_173"/>
          <p:cNvSpPr txBox="1"/>
          <p:nvPr/>
        </p:nvSpPr>
        <p:spPr>
          <a:xfrm>
            <a:off x="989763" y="216922"/>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Gravity is an attractive force between objects that have ________.</a:t>
            </a:r>
            <a:endParaRPr sz="1400" b="0" i="0" u="none" strike="noStrike" cap="none">
              <a:solidFill>
                <a:srgbClr val="000000"/>
              </a:solidFill>
              <a:latin typeface="Arial"/>
              <a:ea typeface="Arial"/>
              <a:cs typeface="Arial"/>
              <a:sym typeface="Arial"/>
            </a:endParaRPr>
          </a:p>
        </p:txBody>
      </p:sp>
      <p:sp>
        <p:nvSpPr>
          <p:cNvPr id="232" name="Google Shape;232;g27e576c1a67_0_17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27e576c1a67_0_173"/>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Volume</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rgbClr val="FF0000"/>
              </a:buClr>
              <a:buSzPts val="3200"/>
              <a:buAutoNum type="alphaUcPeriod"/>
            </a:pPr>
            <a:r>
              <a:rPr lang="en-US" sz="3200" b="1" i="0" u="none" strike="noStrike" cap="none">
                <a:solidFill>
                  <a:srgbClr val="FF0000"/>
                </a:solidFill>
                <a:latin typeface="Calibri"/>
                <a:ea typeface="Calibri"/>
                <a:cs typeface="Calibri"/>
                <a:sym typeface="Calibri"/>
              </a:rPr>
              <a:t>Mass</a:t>
            </a:r>
            <a:endParaRPr sz="1400" b="1" i="0" u="none" strike="noStrike" cap="none">
              <a:solidFill>
                <a:srgbClr val="FF0000"/>
              </a:solidFil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Distance</a:t>
            </a:r>
            <a:endParaRPr sz="1400" b="0" i="0" u="none" strike="noStrike" cap="none">
              <a:solidFill>
                <a:srgbClr val="000000"/>
              </a:solidFill>
              <a:latin typeface="Arial"/>
              <a:ea typeface="Arial"/>
              <a:cs typeface="Arial"/>
              <a:sym typeface="Arial"/>
            </a:endParaRPr>
          </a:p>
        </p:txBody>
      </p:sp>
      <p:pic>
        <p:nvPicPr>
          <p:cNvPr id="234" name="Google Shape;234;g27e576c1a67_0_173" descr="apple.jpg"/>
          <p:cNvPicPr preferRelativeResize="0"/>
          <p:nvPr/>
        </p:nvPicPr>
        <p:blipFill rotWithShape="1">
          <a:blip r:embed="rId4">
            <a:alphaModFix/>
          </a:blip>
          <a:srcRect l="-49364" r="-49364"/>
          <a:stretch/>
        </p:blipFill>
        <p:spPr>
          <a:xfrm>
            <a:off x="4423228" y="4104332"/>
            <a:ext cx="4720772" cy="25962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7e576c1a67_0_718"/>
          <p:cNvSpPr txBox="1"/>
          <p:nvPr/>
        </p:nvSpPr>
        <p:spPr>
          <a:xfrm>
            <a:off x="1022420" y="424771"/>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_______ is the gravitational force exerted on an object.</a:t>
            </a:r>
            <a:endParaRPr sz="3600" b="0" i="0" u="none" strike="noStrike" cap="none">
              <a:solidFill>
                <a:schemeClr val="dk1"/>
              </a:solidFill>
              <a:latin typeface="Calibri"/>
              <a:ea typeface="Calibri"/>
              <a:cs typeface="Calibri"/>
              <a:sym typeface="Calibri"/>
            </a:endParaRPr>
          </a:p>
        </p:txBody>
      </p:sp>
      <p:sp>
        <p:nvSpPr>
          <p:cNvPr id="241" name="Google Shape;241;g27e576c1a67_0_71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27e576c1a67_0_718"/>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Weight </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Mass</a:t>
            </a:r>
            <a:endParaRPr sz="1400" b="0" i="0" u="none" strike="noStrike" cap="none">
              <a:solidFill>
                <a:srgbClr val="000000"/>
              </a:solidFill>
              <a:latin typeface="Arial"/>
              <a:ea typeface="Arial"/>
              <a:cs typeface="Arial"/>
              <a:sym typeface="Arial"/>
            </a:endParaRPr>
          </a:p>
        </p:txBody>
      </p:sp>
      <p:pic>
        <p:nvPicPr>
          <p:cNvPr id="243" name="Google Shape;243;g27e576c1a67_0_718" descr="earth.jpg"/>
          <p:cNvPicPr preferRelativeResize="0"/>
          <p:nvPr/>
        </p:nvPicPr>
        <p:blipFill rotWithShape="1">
          <a:blip r:embed="rId4">
            <a:alphaModFix/>
          </a:blip>
          <a:srcRect l="-14886" r="-14899"/>
          <a:stretch/>
        </p:blipFill>
        <p:spPr>
          <a:xfrm>
            <a:off x="1816625" y="2795000"/>
            <a:ext cx="7387800" cy="406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7e576c1a67_0_728"/>
          <p:cNvSpPr txBox="1"/>
          <p:nvPr/>
        </p:nvSpPr>
        <p:spPr>
          <a:xfrm>
            <a:off x="1022420" y="424771"/>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_______ is the gravitational force exerted on an object.</a:t>
            </a:r>
            <a:endParaRPr sz="3600" b="0" i="0" u="none" strike="noStrike" cap="none">
              <a:solidFill>
                <a:schemeClr val="dk1"/>
              </a:solidFill>
              <a:latin typeface="Calibri"/>
              <a:ea typeface="Calibri"/>
              <a:cs typeface="Calibri"/>
              <a:sym typeface="Calibri"/>
            </a:endParaRPr>
          </a:p>
        </p:txBody>
      </p:sp>
      <p:sp>
        <p:nvSpPr>
          <p:cNvPr id="250" name="Google Shape;250;g27e576c1a67_0_72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27e576c1a67_0_728"/>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rgbClr val="FF0000"/>
              </a:buClr>
              <a:buSzPts val="3200"/>
              <a:buAutoNum type="alphaUcPeriod"/>
            </a:pPr>
            <a:r>
              <a:rPr lang="en-US" sz="3200" b="1" i="0" u="none" strike="noStrike" cap="none">
                <a:solidFill>
                  <a:srgbClr val="FF0000"/>
                </a:solidFill>
                <a:latin typeface="Calibri"/>
                <a:ea typeface="Calibri"/>
                <a:cs typeface="Calibri"/>
                <a:sym typeface="Calibri"/>
              </a:rPr>
              <a:t>Weight </a:t>
            </a:r>
            <a:endParaRPr sz="1400" b="1" i="0" u="none" strike="noStrike" cap="none">
              <a:solidFill>
                <a:srgbClr val="FF0000"/>
              </a:solidFil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Mass</a:t>
            </a:r>
            <a:endParaRPr sz="1400" b="0" i="0" u="none" strike="noStrike" cap="none">
              <a:solidFill>
                <a:srgbClr val="000000"/>
              </a:solidFill>
              <a:latin typeface="Arial"/>
              <a:ea typeface="Arial"/>
              <a:cs typeface="Arial"/>
              <a:sym typeface="Arial"/>
            </a:endParaRPr>
          </a:p>
        </p:txBody>
      </p:sp>
      <p:pic>
        <p:nvPicPr>
          <p:cNvPr id="252" name="Google Shape;252;g27e576c1a67_0_728" descr="earth.jpg"/>
          <p:cNvPicPr preferRelativeResize="0"/>
          <p:nvPr/>
        </p:nvPicPr>
        <p:blipFill rotWithShape="1">
          <a:blip r:embed="rId4">
            <a:alphaModFix/>
          </a:blip>
          <a:srcRect l="-14886" r="-14899"/>
          <a:stretch/>
        </p:blipFill>
        <p:spPr>
          <a:xfrm>
            <a:off x="1816625" y="2795000"/>
            <a:ext cx="7387800" cy="4063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7e576c1a67_0_181"/>
          <p:cNvSpPr txBox="1"/>
          <p:nvPr/>
        </p:nvSpPr>
        <p:spPr>
          <a:xfrm>
            <a:off x="1022420" y="424771"/>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Grams are a unit used to measure _______.</a:t>
            </a:r>
            <a:endParaRPr sz="3600" b="0" i="0" u="none" strike="noStrike" cap="none">
              <a:solidFill>
                <a:schemeClr val="dk1"/>
              </a:solidFill>
              <a:latin typeface="Calibri"/>
              <a:ea typeface="Calibri"/>
              <a:cs typeface="Calibri"/>
              <a:sym typeface="Calibri"/>
            </a:endParaRPr>
          </a:p>
        </p:txBody>
      </p:sp>
      <p:sp>
        <p:nvSpPr>
          <p:cNvPr id="259" name="Google Shape;259;g27e576c1a67_0_18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27e576c1a67_0_181"/>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Weight </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Mass</a:t>
            </a:r>
            <a:endParaRPr sz="1400" b="0" i="0" u="none" strike="noStrike" cap="none">
              <a:solidFill>
                <a:srgbClr val="000000"/>
              </a:solidFill>
              <a:latin typeface="Arial"/>
              <a:ea typeface="Arial"/>
              <a:cs typeface="Arial"/>
              <a:sym typeface="Arial"/>
            </a:endParaRPr>
          </a:p>
        </p:txBody>
      </p:sp>
      <p:pic>
        <p:nvPicPr>
          <p:cNvPr id="261" name="Google Shape;261;g27e576c1a67_0_181" descr="grams.jpg"/>
          <p:cNvPicPr preferRelativeResize="0"/>
          <p:nvPr/>
        </p:nvPicPr>
        <p:blipFill rotWithShape="1">
          <a:blip r:embed="rId4">
            <a:alphaModFix/>
          </a:blip>
          <a:srcRect l="10906" r="10906"/>
          <a:stretch/>
        </p:blipFill>
        <p:spPr>
          <a:xfrm>
            <a:off x="5363274" y="4666370"/>
            <a:ext cx="3437826" cy="1890672"/>
          </a:xfrm>
          <a:prstGeom prst="rect">
            <a:avLst/>
          </a:prstGeom>
          <a:noFill/>
          <a:ln>
            <a:noFill/>
          </a:ln>
        </p:spPr>
      </p:pic>
      <p:sp>
        <p:nvSpPr>
          <p:cNvPr id="262" name="Google Shape;262;g27e576c1a67_0_181"/>
          <p:cNvSpPr/>
          <p:nvPr/>
        </p:nvSpPr>
        <p:spPr>
          <a:xfrm rot="10800000" flipH="1">
            <a:off x="8152145" y="5766170"/>
            <a:ext cx="418200" cy="3897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27" name="Google Shape;127;p2"/>
          <p:cNvSpPr txBox="1"/>
          <p:nvPr/>
        </p:nvSpPr>
        <p:spPr>
          <a:xfrm>
            <a:off x="1828800" y="-17585"/>
            <a:ext cx="5486400" cy="129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6000" b="1">
                <a:latin typeface="Calibri"/>
                <a:ea typeface="Calibri"/>
                <a:cs typeface="Calibri"/>
                <a:sym typeface="Calibri"/>
              </a:rPr>
              <a:t>Mass</a:t>
            </a:r>
            <a:endParaRPr sz="6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8" name="Google Shape;128;p2"/>
          <p:cNvPicPr preferRelativeResize="0"/>
          <p:nvPr/>
        </p:nvPicPr>
        <p:blipFill>
          <a:blip r:embed="rId3">
            <a:alphaModFix/>
          </a:blip>
          <a:stretch>
            <a:fillRect/>
          </a:stretch>
        </p:blipFill>
        <p:spPr>
          <a:xfrm>
            <a:off x="1929575" y="1833529"/>
            <a:ext cx="5284860" cy="3344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7e576c1a67_0_190"/>
          <p:cNvSpPr txBox="1"/>
          <p:nvPr/>
        </p:nvSpPr>
        <p:spPr>
          <a:xfrm>
            <a:off x="1022420" y="424771"/>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Grams are a unit used to measure _______.</a:t>
            </a:r>
            <a:endParaRPr sz="3600" b="0" i="0" u="none" strike="noStrike" cap="none">
              <a:solidFill>
                <a:schemeClr val="dk1"/>
              </a:solidFill>
              <a:latin typeface="Calibri"/>
              <a:ea typeface="Calibri"/>
              <a:cs typeface="Calibri"/>
              <a:sym typeface="Calibri"/>
            </a:endParaRPr>
          </a:p>
        </p:txBody>
      </p:sp>
      <p:sp>
        <p:nvSpPr>
          <p:cNvPr id="269" name="Google Shape;269;g27e576c1a67_0_19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27e576c1a67_0_190"/>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Weight </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rgbClr val="FF0000"/>
              </a:buClr>
              <a:buSzPts val="3200"/>
              <a:buAutoNum type="alphaUcPeriod"/>
            </a:pPr>
            <a:r>
              <a:rPr lang="en-US" sz="3200" b="1" i="0" u="none" strike="noStrike" cap="none">
                <a:solidFill>
                  <a:srgbClr val="FF0000"/>
                </a:solidFill>
                <a:latin typeface="Calibri"/>
                <a:ea typeface="Calibri"/>
                <a:cs typeface="Calibri"/>
                <a:sym typeface="Calibri"/>
              </a:rPr>
              <a:t>Mass</a:t>
            </a:r>
            <a:endParaRPr sz="1400" b="1" i="0" u="none" strike="noStrike" cap="none">
              <a:solidFill>
                <a:srgbClr val="FF0000"/>
              </a:solidFill>
            </a:endParaRPr>
          </a:p>
        </p:txBody>
      </p:sp>
      <p:pic>
        <p:nvPicPr>
          <p:cNvPr id="271" name="Google Shape;271;g27e576c1a67_0_190" descr="grams.jpg"/>
          <p:cNvPicPr preferRelativeResize="0"/>
          <p:nvPr/>
        </p:nvPicPr>
        <p:blipFill rotWithShape="1">
          <a:blip r:embed="rId4">
            <a:alphaModFix/>
          </a:blip>
          <a:srcRect l="10906" r="10906"/>
          <a:stretch/>
        </p:blipFill>
        <p:spPr>
          <a:xfrm>
            <a:off x="5363274" y="4666370"/>
            <a:ext cx="3437826" cy="1890672"/>
          </a:xfrm>
          <a:prstGeom prst="rect">
            <a:avLst/>
          </a:prstGeom>
          <a:noFill/>
          <a:ln>
            <a:noFill/>
          </a:ln>
        </p:spPr>
      </p:pic>
      <p:sp>
        <p:nvSpPr>
          <p:cNvPr id="272" name="Google Shape;272;g27e576c1a67_0_190"/>
          <p:cNvSpPr/>
          <p:nvPr/>
        </p:nvSpPr>
        <p:spPr>
          <a:xfrm rot="10800000" flipH="1">
            <a:off x="8152145" y="5766170"/>
            <a:ext cx="418200" cy="3897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7e576c1a67_0_199"/>
          <p:cNvSpPr txBox="1"/>
          <p:nvPr/>
        </p:nvSpPr>
        <p:spPr>
          <a:xfrm>
            <a:off x="2977749" y="433374"/>
            <a:ext cx="3188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matter?</a:t>
            </a:r>
            <a:endParaRPr sz="3600" b="0" i="0" u="none" strike="noStrike" cap="none">
              <a:solidFill>
                <a:schemeClr val="dk1"/>
              </a:solidFill>
              <a:latin typeface="Calibri"/>
              <a:ea typeface="Calibri"/>
              <a:cs typeface="Calibri"/>
              <a:sym typeface="Calibri"/>
            </a:endParaRPr>
          </a:p>
        </p:txBody>
      </p:sp>
      <p:sp>
        <p:nvSpPr>
          <p:cNvPr id="279" name="Google Shape;279;g27e576c1a67_0_199"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g27e576c1a67_0_199" descr="states of matter.jpg"/>
          <p:cNvPicPr preferRelativeResize="0"/>
          <p:nvPr/>
        </p:nvPicPr>
        <p:blipFill rotWithShape="1">
          <a:blip r:embed="rId4">
            <a:alphaModFix/>
          </a:blip>
          <a:srcRect l="-12611" r="-12623"/>
          <a:stretch/>
        </p:blipFill>
        <p:spPr>
          <a:xfrm>
            <a:off x="424771" y="1699083"/>
            <a:ext cx="8193426" cy="45060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8"/>
          <p:cNvSpPr txBox="1"/>
          <p:nvPr/>
        </p:nvSpPr>
        <p:spPr>
          <a:xfrm>
            <a:off x="1342650" y="1487350"/>
            <a:ext cx="64587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Mass</a:t>
            </a:r>
            <a:endParaRPr sz="1400" b="0" i="0" u="none" strike="noStrike" cap="none">
              <a:solidFill>
                <a:srgbClr val="000000"/>
              </a:solidFill>
              <a:latin typeface="Arial"/>
              <a:ea typeface="Arial"/>
              <a:cs typeface="Arial"/>
              <a:sym typeface="Arial"/>
            </a:endParaRPr>
          </a:p>
        </p:txBody>
      </p:sp>
      <p:sp>
        <p:nvSpPr>
          <p:cNvPr id="287" name="Google Shape;287;p18"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18"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7e576c1a67_0_281"/>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Mass</a:t>
            </a:r>
            <a:r>
              <a:rPr lang="en-US" b="1">
                <a:solidFill>
                  <a:schemeClr val="dk1"/>
                </a:solidFill>
              </a:rPr>
              <a:t>: </a:t>
            </a:r>
            <a:r>
              <a:rPr lang="en-US">
                <a:solidFill>
                  <a:schemeClr val="dk1"/>
                </a:solidFill>
              </a:rPr>
              <a:t>amount of matter in an object</a:t>
            </a:r>
            <a:endParaRPr/>
          </a:p>
        </p:txBody>
      </p:sp>
      <p:sp>
        <p:nvSpPr>
          <p:cNvPr id="295" name="Google Shape;295;g27e576c1a67_0_281"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g27e576c1a67_0_281"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297" name="Google Shape;297;g27e576c1a67_0_281"/>
          <p:cNvPicPr preferRelativeResize="0"/>
          <p:nvPr/>
        </p:nvPicPr>
        <p:blipFill>
          <a:blip r:embed="rId5">
            <a:alphaModFix/>
          </a:blip>
          <a:stretch>
            <a:fillRect/>
          </a:stretch>
        </p:blipFill>
        <p:spPr>
          <a:xfrm>
            <a:off x="3162355" y="2266550"/>
            <a:ext cx="2645050" cy="4419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7e576c1a67_0_364"/>
          <p:cNvSpPr txBox="1"/>
          <p:nvPr/>
        </p:nvSpPr>
        <p:spPr>
          <a:xfrm>
            <a:off x="2280974" y="526376"/>
            <a:ext cx="458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mass?</a:t>
            </a:r>
            <a:endParaRPr sz="3600" b="0" i="0" u="none" strike="noStrike" cap="none">
              <a:solidFill>
                <a:schemeClr val="dk1"/>
              </a:solidFill>
              <a:latin typeface="Calibri"/>
              <a:ea typeface="Calibri"/>
              <a:cs typeface="Calibri"/>
              <a:sym typeface="Calibri"/>
            </a:endParaRPr>
          </a:p>
        </p:txBody>
      </p:sp>
      <p:sp>
        <p:nvSpPr>
          <p:cNvPr id="310" name="Google Shape;310;g27e576c1a67_0_36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 name="Google Shape;311;g27e576c1a67_0_364"/>
          <p:cNvPicPr preferRelativeResize="0"/>
          <p:nvPr/>
        </p:nvPicPr>
        <p:blipFill>
          <a:blip r:embed="rId4">
            <a:alphaModFix/>
          </a:blip>
          <a:stretch>
            <a:fillRect/>
          </a:stretch>
        </p:blipFill>
        <p:spPr>
          <a:xfrm>
            <a:off x="3162355" y="1752950"/>
            <a:ext cx="2645050" cy="4419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0"/>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318" name="Google Shape;318;p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g27e576c1a67_0_446"/>
          <p:cNvPicPr preferRelativeResize="0"/>
          <p:nvPr/>
        </p:nvPicPr>
        <p:blipFill>
          <a:blip r:embed="rId3">
            <a:alphaModFix/>
          </a:blip>
          <a:stretch>
            <a:fillRect/>
          </a:stretch>
        </p:blipFill>
        <p:spPr>
          <a:xfrm>
            <a:off x="583262" y="2822420"/>
            <a:ext cx="7977475" cy="3652650"/>
          </a:xfrm>
          <a:prstGeom prst="rect">
            <a:avLst/>
          </a:prstGeom>
          <a:noFill/>
          <a:ln>
            <a:noFill/>
          </a:ln>
        </p:spPr>
      </p:pic>
      <p:sp>
        <p:nvSpPr>
          <p:cNvPr id="324" name="Google Shape;324;g27e576c1a67_0_446"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C16AEFF-CB33-A667-5F4A-EACD023AA39D}"/>
              </a:ext>
            </a:extLst>
          </p:cNvPr>
          <p:cNvSpPr txBox="1"/>
          <p:nvPr/>
        </p:nvSpPr>
        <p:spPr>
          <a:xfrm>
            <a:off x="792479" y="228600"/>
            <a:ext cx="7559040" cy="2308324"/>
          </a:xfrm>
          <a:prstGeom prst="rect">
            <a:avLst/>
          </a:prstGeom>
          <a:noFill/>
        </p:spPr>
        <p:txBody>
          <a:bodyPr wrap="square" rtlCol="0">
            <a:spAutoFit/>
          </a:bodyPr>
          <a:lstStyle/>
          <a:p>
            <a:pPr algn="ctr"/>
            <a:r>
              <a:rPr lang="en-US" sz="2400" b="1" dirty="0">
                <a:solidFill>
                  <a:schemeClr val="dk1"/>
                </a:solidFill>
                <a:latin typeface="Calibri" panose="020F0502020204030204" pitchFamily="34" charset="0"/>
                <a:cs typeface="Calibri" panose="020F0502020204030204" pitchFamily="34" charset="0"/>
              </a:rPr>
              <a:t>Mass</a:t>
            </a:r>
            <a:r>
              <a:rPr lang="en-US" sz="2400" dirty="0">
                <a:solidFill>
                  <a:schemeClr val="dk1"/>
                </a:solidFill>
                <a:latin typeface="Calibri" panose="020F0502020204030204" pitchFamily="34" charset="0"/>
                <a:cs typeface="Calibri" panose="020F0502020204030204" pitchFamily="34" charset="0"/>
              </a:rPr>
              <a:t> tells you how much matter is in an object. If an object has less mass, it will feel lighter when it is picked up. It may also have </a:t>
            </a:r>
            <a:r>
              <a:rPr lang="en-US" sz="2400" dirty="0">
                <a:latin typeface="Calibri" panose="020F0502020204030204" pitchFamily="34" charset="0"/>
                <a:cs typeface="Calibri" panose="020F0502020204030204" pitchFamily="34" charset="0"/>
              </a:rPr>
              <a:t>molecules that are not as tightly packed in the object.</a:t>
            </a:r>
            <a:r>
              <a:rPr lang="en-US" sz="2400" dirty="0">
                <a:solidFill>
                  <a:schemeClr val="dk1"/>
                </a:solidFill>
                <a:latin typeface="Calibri" panose="020F0502020204030204" pitchFamily="34" charset="0"/>
                <a:cs typeface="Calibri" panose="020F0502020204030204" pitchFamily="34" charset="0"/>
              </a:rPr>
              <a:t> If an object has more mass, it will feel heavier when it is picked up. It may also have mo</a:t>
            </a:r>
            <a:r>
              <a:rPr lang="en-US" sz="2400" dirty="0">
                <a:latin typeface="Calibri" panose="020F0502020204030204" pitchFamily="34" charset="0"/>
                <a:cs typeface="Calibri" panose="020F0502020204030204" pitchFamily="34" charset="0"/>
              </a:rPr>
              <a:t>lecules that are more tightly packed in the object.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0" name="Google Shape;330;g27e576c1a67_0_736"/>
          <p:cNvPicPr preferRelativeResize="0"/>
          <p:nvPr/>
        </p:nvPicPr>
        <p:blipFill>
          <a:blip r:embed="rId4">
            <a:alphaModFix/>
          </a:blip>
          <a:stretch>
            <a:fillRect/>
          </a:stretch>
        </p:blipFill>
        <p:spPr>
          <a:xfrm>
            <a:off x="4848160" y="1821180"/>
            <a:ext cx="4295840" cy="3642360"/>
          </a:xfrm>
          <a:prstGeom prst="rect">
            <a:avLst/>
          </a:prstGeom>
          <a:noFill/>
          <a:ln>
            <a:noFill/>
          </a:ln>
        </p:spPr>
      </p:pic>
      <p:sp>
        <p:nvSpPr>
          <p:cNvPr id="3" name="TextBox 2">
            <a:extLst>
              <a:ext uri="{FF2B5EF4-FFF2-40B4-BE49-F238E27FC236}">
                <a16:creationId xmlns:a16="http://schemas.microsoft.com/office/drawing/2014/main" id="{B0E97ECF-6380-3095-E940-38DAF40C74B5}"/>
              </a:ext>
            </a:extLst>
          </p:cNvPr>
          <p:cNvSpPr txBox="1"/>
          <p:nvPr/>
        </p:nvSpPr>
        <p:spPr>
          <a:xfrm>
            <a:off x="154240" y="826205"/>
            <a:ext cx="4829240" cy="5632311"/>
          </a:xfrm>
          <a:prstGeom prst="rect">
            <a:avLst/>
          </a:prstGeom>
          <a:noFill/>
        </p:spPr>
        <p:txBody>
          <a:bodyPr wrap="square">
            <a:spAutoFit/>
          </a:bodyPr>
          <a:lstStyle/>
          <a:p>
            <a:pPr marL="0" lvl="0" indent="0" algn="l" rtl="0">
              <a:spcBef>
                <a:spcPts val="0"/>
              </a:spcBef>
              <a:spcAft>
                <a:spcPts val="0"/>
              </a:spcAft>
              <a:buNone/>
            </a:pPr>
            <a:r>
              <a:rPr lang="en-US" sz="2400" b="1" dirty="0">
                <a:solidFill>
                  <a:schemeClr val="dk1"/>
                </a:solidFill>
                <a:latin typeface="Calibri" panose="020F0502020204030204" pitchFamily="34" charset="0"/>
                <a:cs typeface="Calibri" panose="020F0502020204030204" pitchFamily="34" charset="0"/>
              </a:rPr>
              <a:t>Mass</a:t>
            </a:r>
            <a:r>
              <a:rPr lang="en-US" sz="2400" dirty="0">
                <a:solidFill>
                  <a:schemeClr val="dk1"/>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different from weight because weight is the gravitational force exerted on an object. For example, the person in the picture has a weight on Earth of 110 pounds. This is due to Earth’s gravitational force that is on put on them. The person’s weight on Mars is 42 pounds, which is less than their weight on Earth because Mars has less gravitational force than Earth. Yet, their mass is always 50kg regardless of whether they are on Earth or Mars. Therefore, Mass is </a:t>
            </a:r>
            <a:r>
              <a:rPr lang="en-US" sz="2400" i="1" dirty="0">
                <a:latin typeface="Calibri" panose="020F0502020204030204" pitchFamily="34" charset="0"/>
                <a:cs typeface="Calibri" panose="020F0502020204030204" pitchFamily="34" charset="0"/>
              </a:rPr>
              <a:t>not</a:t>
            </a:r>
            <a:r>
              <a:rPr lang="en-US" sz="2400" dirty="0">
                <a:latin typeface="Calibri" panose="020F0502020204030204" pitchFamily="34" charset="0"/>
                <a:cs typeface="Calibri" panose="020F0502020204030204" pitchFamily="34" charset="0"/>
              </a:rPr>
              <a:t> impacted by gravity like weight 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7e576c1a67_0_76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 name="Google Shape;336;g27e576c1a67_0_760"/>
          <p:cNvPicPr preferRelativeResize="0"/>
          <p:nvPr/>
        </p:nvPicPr>
        <p:blipFill>
          <a:blip r:embed="rId4">
            <a:alphaModFix/>
          </a:blip>
          <a:stretch>
            <a:fillRect/>
          </a:stretch>
        </p:blipFill>
        <p:spPr>
          <a:xfrm>
            <a:off x="0" y="2122140"/>
            <a:ext cx="8839204" cy="4972052"/>
          </a:xfrm>
          <a:prstGeom prst="rect">
            <a:avLst/>
          </a:prstGeom>
          <a:noFill/>
          <a:ln>
            <a:noFill/>
          </a:ln>
        </p:spPr>
      </p:pic>
      <p:sp>
        <p:nvSpPr>
          <p:cNvPr id="3" name="TextBox 2">
            <a:extLst>
              <a:ext uri="{FF2B5EF4-FFF2-40B4-BE49-F238E27FC236}">
                <a16:creationId xmlns:a16="http://schemas.microsoft.com/office/drawing/2014/main" id="{EB37CE31-3B07-3C72-377B-5394F06B9936}"/>
              </a:ext>
            </a:extLst>
          </p:cNvPr>
          <p:cNvSpPr txBox="1"/>
          <p:nvPr/>
        </p:nvSpPr>
        <p:spPr>
          <a:xfrm>
            <a:off x="1600204" y="183148"/>
            <a:ext cx="7406636" cy="1938992"/>
          </a:xfrm>
          <a:prstGeom prst="rect">
            <a:avLst/>
          </a:prstGeom>
          <a:noFill/>
        </p:spPr>
        <p:txBody>
          <a:bodyPr wrap="square">
            <a:spAutoFit/>
          </a:bodyPr>
          <a:lstStyle/>
          <a:p>
            <a:pPr marL="0" lvl="0" indent="0" algn="r" rtl="0">
              <a:spcBef>
                <a:spcPts val="0"/>
              </a:spcBef>
              <a:spcAft>
                <a:spcPts val="0"/>
              </a:spcAft>
              <a:buNone/>
            </a:pPr>
            <a:r>
              <a:rPr lang="en-US" sz="2400" dirty="0">
                <a:latin typeface="Calibri" panose="020F0502020204030204" pitchFamily="34" charset="0"/>
                <a:cs typeface="Calibri" panose="020F0502020204030204" pitchFamily="34" charset="0"/>
              </a:rPr>
              <a:t>Matter does not gain or lose mass during phase changes. For example, when you pour in 100g of water to an ice cube tray and freeze it, you will then have 100 g of ice once the water freezes. Even though the water changed phases of matter from liquid to solid, it did not lose mass.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7e68c1a8e3_0_0"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7e68c1a8e3_0_0"/>
          <p:cNvSpPr txBox="1"/>
          <p:nvPr/>
        </p:nvSpPr>
        <p:spPr>
          <a:xfrm>
            <a:off x="718457" y="29808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is the difference between mass and weight?</a:t>
            </a:r>
            <a:endParaRPr sz="1400" b="0" i="0" u="none" strike="noStrike" cap="none">
              <a:solidFill>
                <a:srgbClr val="000000"/>
              </a:solidFill>
              <a:latin typeface="Arial"/>
              <a:ea typeface="Arial"/>
              <a:cs typeface="Arial"/>
              <a:sym typeface="Arial"/>
            </a:endParaRPr>
          </a:p>
        </p:txBody>
      </p:sp>
      <p:pic>
        <p:nvPicPr>
          <p:cNvPr id="136" name="Google Shape;136;g27e68c1a8e3_0_0" descr="artorius CPA5202S-DS Competence Analytical Balance, 5200gx 0.01g ..."/>
          <p:cNvPicPr preferRelativeResize="0"/>
          <p:nvPr/>
        </p:nvPicPr>
        <p:blipFill rotWithShape="1">
          <a:blip r:embed="rId4">
            <a:alphaModFix/>
          </a:blip>
          <a:srcRect/>
          <a:stretch/>
        </p:blipFill>
        <p:spPr>
          <a:xfrm>
            <a:off x="326572" y="2790756"/>
            <a:ext cx="3728871" cy="2301246"/>
          </a:xfrm>
          <a:prstGeom prst="rect">
            <a:avLst/>
          </a:prstGeom>
          <a:noFill/>
          <a:ln>
            <a:noFill/>
          </a:ln>
        </p:spPr>
      </p:pic>
      <p:pic>
        <p:nvPicPr>
          <p:cNvPr id="137" name="Google Shape;137;g27e68c1a8e3_0_0" descr="Black woman standing on a weight scale Stock Photos - Page 1 : Masterfile"/>
          <p:cNvPicPr preferRelativeResize="0"/>
          <p:nvPr/>
        </p:nvPicPr>
        <p:blipFill rotWithShape="1">
          <a:blip r:embed="rId5">
            <a:alphaModFix/>
          </a:blip>
          <a:srcRect/>
          <a:stretch/>
        </p:blipFill>
        <p:spPr>
          <a:xfrm>
            <a:off x="5328310" y="1665886"/>
            <a:ext cx="2857500" cy="4286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d96993b0a5_0_44"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7430209113_0_102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27430209113_0_1020"/>
          <p:cNvSpPr txBox="1"/>
          <p:nvPr/>
        </p:nvSpPr>
        <p:spPr>
          <a:xfrm>
            <a:off x="1007776" y="135875"/>
            <a:ext cx="7882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Mass tells you how much _____ is in an object.</a:t>
            </a:r>
            <a:endParaRPr sz="1800" b="0" i="0" u="none" strike="noStrike" cap="none">
              <a:solidFill>
                <a:srgbClr val="000000"/>
              </a:solidFill>
              <a:latin typeface="Calibri"/>
              <a:ea typeface="Calibri"/>
              <a:cs typeface="Calibri"/>
              <a:sym typeface="Calibri"/>
            </a:endParaRPr>
          </a:p>
        </p:txBody>
      </p:sp>
      <p:pic>
        <p:nvPicPr>
          <p:cNvPr id="350" name="Google Shape;350;g27430209113_0_1020"/>
          <p:cNvPicPr preferRelativeResize="0"/>
          <p:nvPr/>
        </p:nvPicPr>
        <p:blipFill>
          <a:blip r:embed="rId4">
            <a:alphaModFix/>
          </a:blip>
          <a:stretch>
            <a:fillRect/>
          </a:stretch>
        </p:blipFill>
        <p:spPr>
          <a:xfrm>
            <a:off x="583262" y="1859625"/>
            <a:ext cx="7977475" cy="3652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7e576c1a67_0_743"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27e576c1a67_0_743"/>
          <p:cNvSpPr txBox="1"/>
          <p:nvPr/>
        </p:nvSpPr>
        <p:spPr>
          <a:xfrm>
            <a:off x="1007776" y="135875"/>
            <a:ext cx="7882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Mass tells you how much </a:t>
            </a:r>
            <a:r>
              <a:rPr lang="en-US" sz="3600" b="1">
                <a:solidFill>
                  <a:srgbClr val="FF0000"/>
                </a:solidFill>
                <a:latin typeface="Calibri"/>
                <a:ea typeface="Calibri"/>
                <a:cs typeface="Calibri"/>
                <a:sym typeface="Calibri"/>
              </a:rPr>
              <a:t>matter</a:t>
            </a:r>
            <a:r>
              <a:rPr lang="en-US" sz="3600">
                <a:solidFill>
                  <a:srgbClr val="FF0000"/>
                </a:solidFill>
                <a:latin typeface="Calibri"/>
                <a:ea typeface="Calibri"/>
                <a:cs typeface="Calibri"/>
                <a:sym typeface="Calibri"/>
              </a:rPr>
              <a:t> </a:t>
            </a:r>
            <a:r>
              <a:rPr lang="en-US" sz="3600">
                <a:latin typeface="Calibri"/>
                <a:ea typeface="Calibri"/>
                <a:cs typeface="Calibri"/>
                <a:sym typeface="Calibri"/>
              </a:rPr>
              <a:t>is in an object.</a:t>
            </a:r>
            <a:endParaRPr sz="1800" b="0" i="0" u="none" strike="noStrike" cap="none">
              <a:solidFill>
                <a:srgbClr val="000000"/>
              </a:solidFill>
              <a:latin typeface="Calibri"/>
              <a:ea typeface="Calibri"/>
              <a:cs typeface="Calibri"/>
              <a:sym typeface="Calibri"/>
            </a:endParaRPr>
          </a:p>
        </p:txBody>
      </p:sp>
      <p:pic>
        <p:nvPicPr>
          <p:cNvPr id="358" name="Google Shape;358;g27e576c1a67_0_743"/>
          <p:cNvPicPr preferRelativeResize="0"/>
          <p:nvPr/>
        </p:nvPicPr>
        <p:blipFill>
          <a:blip r:embed="rId4">
            <a:alphaModFix/>
          </a:blip>
          <a:stretch>
            <a:fillRect/>
          </a:stretch>
        </p:blipFill>
        <p:spPr>
          <a:xfrm>
            <a:off x="583262" y="1859625"/>
            <a:ext cx="7977475" cy="3652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5f381583a0_0_994"/>
          <p:cNvSpPr txBox="1"/>
          <p:nvPr/>
        </p:nvSpPr>
        <p:spPr>
          <a:xfrm>
            <a:off x="389000" y="3672825"/>
            <a:ext cx="85260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True or False:  </a:t>
            </a:r>
            <a:r>
              <a:rPr lang="en-US" sz="3600">
                <a:latin typeface="Calibri"/>
                <a:ea typeface="Calibri"/>
                <a:cs typeface="Calibri"/>
                <a:sym typeface="Calibri"/>
              </a:rPr>
              <a:t>Mass is </a:t>
            </a:r>
            <a:r>
              <a:rPr lang="en-US" sz="3600" i="1">
                <a:latin typeface="Calibri"/>
                <a:ea typeface="Calibri"/>
                <a:cs typeface="Calibri"/>
                <a:sym typeface="Calibri"/>
              </a:rPr>
              <a:t>not</a:t>
            </a:r>
            <a:r>
              <a:rPr lang="en-US" sz="3600">
                <a:latin typeface="Calibri"/>
                <a:ea typeface="Calibri"/>
                <a:cs typeface="Calibri"/>
                <a:sym typeface="Calibri"/>
              </a:rPr>
              <a:t> impacted by gravitational force, weight is.</a:t>
            </a:r>
            <a:endParaRPr sz="3600" b="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600"/>
              <a:buFont typeface="Calibri"/>
              <a:buAutoNum type="alphaUcPeriod"/>
            </a:pPr>
            <a:r>
              <a:rPr lang="en-US" sz="3600" b="0" i="0" u="none" strike="noStrike" cap="none">
                <a:solidFill>
                  <a:srgbClr val="000000"/>
                </a:solidFill>
                <a:latin typeface="Calibri"/>
                <a:ea typeface="Calibri"/>
                <a:cs typeface="Calibri"/>
                <a:sym typeface="Calibri"/>
              </a:rPr>
              <a:t>True</a:t>
            </a:r>
            <a:endParaRPr sz="36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600"/>
              <a:buFont typeface="Calibri"/>
              <a:buAutoNum type="alphaUcPeriod"/>
            </a:pPr>
            <a:r>
              <a:rPr lang="en-US" sz="3600" b="0" i="0" u="none" strike="noStrike" cap="none">
                <a:solidFill>
                  <a:srgbClr val="000000"/>
                </a:solidFill>
                <a:latin typeface="Calibri"/>
                <a:ea typeface="Calibri"/>
                <a:cs typeface="Calibri"/>
                <a:sym typeface="Calibri"/>
              </a:rPr>
              <a:t>False</a:t>
            </a:r>
            <a:endParaRPr sz="3600" b="0" i="0" u="none" strike="noStrike" cap="none">
              <a:solidFill>
                <a:srgbClr val="000000"/>
              </a:solidFill>
              <a:latin typeface="Calibri"/>
              <a:ea typeface="Calibri"/>
              <a:cs typeface="Calibri"/>
              <a:sym typeface="Calibri"/>
            </a:endParaRPr>
          </a:p>
        </p:txBody>
      </p:sp>
      <p:sp>
        <p:nvSpPr>
          <p:cNvPr id="365" name="Google Shape;365;g25f381583a0_0_994"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6" name="Google Shape;366;g25f381583a0_0_994"/>
          <p:cNvPicPr preferRelativeResize="0"/>
          <p:nvPr/>
        </p:nvPicPr>
        <p:blipFill>
          <a:blip r:embed="rId4">
            <a:alphaModFix/>
          </a:blip>
          <a:stretch>
            <a:fillRect/>
          </a:stretch>
        </p:blipFill>
        <p:spPr>
          <a:xfrm>
            <a:off x="2805400" y="227925"/>
            <a:ext cx="3533198" cy="3201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7e576c1a67_0_751"/>
          <p:cNvSpPr txBox="1"/>
          <p:nvPr/>
        </p:nvSpPr>
        <p:spPr>
          <a:xfrm>
            <a:off x="389000" y="3672825"/>
            <a:ext cx="85260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True or False:  </a:t>
            </a:r>
            <a:r>
              <a:rPr lang="en-US" sz="3600">
                <a:latin typeface="Calibri"/>
                <a:ea typeface="Calibri"/>
                <a:cs typeface="Calibri"/>
                <a:sym typeface="Calibri"/>
              </a:rPr>
              <a:t>Mass is </a:t>
            </a:r>
            <a:r>
              <a:rPr lang="en-US" sz="3600" i="1">
                <a:latin typeface="Calibri"/>
                <a:ea typeface="Calibri"/>
                <a:cs typeface="Calibri"/>
                <a:sym typeface="Calibri"/>
              </a:rPr>
              <a:t>not</a:t>
            </a:r>
            <a:r>
              <a:rPr lang="en-US" sz="3600">
                <a:latin typeface="Calibri"/>
                <a:ea typeface="Calibri"/>
                <a:cs typeface="Calibri"/>
                <a:sym typeface="Calibri"/>
              </a:rPr>
              <a:t> impacted by gravitational force, weight is.</a:t>
            </a:r>
            <a:endParaRPr sz="3600" b="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ts val="3600"/>
              <a:buFont typeface="Calibri"/>
              <a:buAutoNum type="alphaUcPeriod"/>
            </a:pPr>
            <a:r>
              <a:rPr lang="en-US" sz="3600" b="1" i="0" u="none" strike="noStrike" cap="none">
                <a:solidFill>
                  <a:srgbClr val="FF0000"/>
                </a:solidFill>
                <a:latin typeface="Calibri"/>
                <a:ea typeface="Calibri"/>
                <a:cs typeface="Calibri"/>
                <a:sym typeface="Calibri"/>
              </a:rPr>
              <a:t>True</a:t>
            </a:r>
            <a:endParaRPr sz="3600" b="1" i="0" u="none" strike="noStrike" cap="none">
              <a:solidFill>
                <a:srgbClr val="FF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600"/>
              <a:buFont typeface="Calibri"/>
              <a:buAutoNum type="alphaUcPeriod"/>
            </a:pPr>
            <a:r>
              <a:rPr lang="en-US" sz="3600" b="0" i="0" u="none" strike="noStrike" cap="none">
                <a:solidFill>
                  <a:srgbClr val="000000"/>
                </a:solidFill>
                <a:latin typeface="Calibri"/>
                <a:ea typeface="Calibri"/>
                <a:cs typeface="Calibri"/>
                <a:sym typeface="Calibri"/>
              </a:rPr>
              <a:t>False</a:t>
            </a:r>
            <a:endParaRPr sz="3600" b="0" i="0" u="none" strike="noStrike" cap="none">
              <a:solidFill>
                <a:srgbClr val="000000"/>
              </a:solidFill>
              <a:latin typeface="Calibri"/>
              <a:ea typeface="Calibri"/>
              <a:cs typeface="Calibri"/>
              <a:sym typeface="Calibri"/>
            </a:endParaRPr>
          </a:p>
        </p:txBody>
      </p:sp>
      <p:sp>
        <p:nvSpPr>
          <p:cNvPr id="373" name="Google Shape;373;g27e576c1a67_0_751"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4" name="Google Shape;374;g27e576c1a67_0_751"/>
          <p:cNvPicPr preferRelativeResize="0"/>
          <p:nvPr/>
        </p:nvPicPr>
        <p:blipFill>
          <a:blip r:embed="rId4">
            <a:alphaModFix/>
          </a:blip>
          <a:stretch>
            <a:fillRect/>
          </a:stretch>
        </p:blipFill>
        <p:spPr>
          <a:xfrm>
            <a:off x="2805400" y="227925"/>
            <a:ext cx="3533198" cy="3201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7e576c1a67_0_774"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27e576c1a67_0_774"/>
          <p:cNvSpPr txBox="1"/>
          <p:nvPr/>
        </p:nvSpPr>
        <p:spPr>
          <a:xfrm>
            <a:off x="1007776" y="135875"/>
            <a:ext cx="7882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Matter does not lose or gain ____ during phase changes.</a:t>
            </a:r>
            <a:endParaRPr sz="1800" b="0" i="0" u="none" strike="noStrike" cap="none">
              <a:solidFill>
                <a:srgbClr val="000000"/>
              </a:solidFill>
              <a:latin typeface="Calibri"/>
              <a:ea typeface="Calibri"/>
              <a:cs typeface="Calibri"/>
              <a:sym typeface="Calibri"/>
            </a:endParaRPr>
          </a:p>
        </p:txBody>
      </p:sp>
      <p:pic>
        <p:nvPicPr>
          <p:cNvPr id="382" name="Google Shape;382;g27e576c1a67_0_774"/>
          <p:cNvPicPr preferRelativeResize="0"/>
          <p:nvPr/>
        </p:nvPicPr>
        <p:blipFill>
          <a:blip r:embed="rId4">
            <a:alphaModFix/>
          </a:blip>
          <a:stretch>
            <a:fillRect/>
          </a:stretch>
        </p:blipFill>
        <p:spPr>
          <a:xfrm>
            <a:off x="152400" y="1627900"/>
            <a:ext cx="8839204" cy="49720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27e576c1a67_0_789"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27e576c1a67_0_789"/>
          <p:cNvSpPr txBox="1"/>
          <p:nvPr/>
        </p:nvSpPr>
        <p:spPr>
          <a:xfrm>
            <a:off x="1007776" y="135875"/>
            <a:ext cx="7882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Matter does not lose or gain </a:t>
            </a:r>
            <a:r>
              <a:rPr lang="en-US" sz="3600" b="1">
                <a:solidFill>
                  <a:srgbClr val="FF0000"/>
                </a:solidFill>
                <a:latin typeface="Calibri"/>
                <a:ea typeface="Calibri"/>
                <a:cs typeface="Calibri"/>
                <a:sym typeface="Calibri"/>
              </a:rPr>
              <a:t>mass</a:t>
            </a:r>
            <a:r>
              <a:rPr lang="en-US" sz="3600" b="1">
                <a:latin typeface="Calibri"/>
                <a:ea typeface="Calibri"/>
                <a:cs typeface="Calibri"/>
                <a:sym typeface="Calibri"/>
              </a:rPr>
              <a:t> </a:t>
            </a:r>
            <a:r>
              <a:rPr lang="en-US" sz="3600">
                <a:latin typeface="Calibri"/>
                <a:ea typeface="Calibri"/>
                <a:cs typeface="Calibri"/>
                <a:sym typeface="Calibri"/>
              </a:rPr>
              <a:t>during phase changes.</a:t>
            </a:r>
            <a:endParaRPr sz="1800" b="0" i="0" u="none" strike="noStrike" cap="none">
              <a:solidFill>
                <a:srgbClr val="000000"/>
              </a:solidFill>
              <a:latin typeface="Calibri"/>
              <a:ea typeface="Calibri"/>
              <a:cs typeface="Calibri"/>
              <a:sym typeface="Calibri"/>
            </a:endParaRPr>
          </a:p>
        </p:txBody>
      </p:sp>
      <p:pic>
        <p:nvPicPr>
          <p:cNvPr id="390" name="Google Shape;390;g27e576c1a67_0_789"/>
          <p:cNvPicPr preferRelativeResize="0"/>
          <p:nvPr/>
        </p:nvPicPr>
        <p:blipFill>
          <a:blip r:embed="rId4">
            <a:alphaModFix/>
          </a:blip>
          <a:stretch>
            <a:fillRect/>
          </a:stretch>
        </p:blipFill>
        <p:spPr>
          <a:xfrm>
            <a:off x="152400" y="1627900"/>
            <a:ext cx="8839204" cy="497205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5e11802ac4_0_41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7" name="Google Shape;397;g25e11802ac4_0_419"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useBgFill="1">
        <p:nvSpPr>
          <p:cNvPr id="410" name="Rectangle 40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5" name="Google Shape;405;g27e576c1a67_0_796" descr="ala Apples Fresh Produce Fruit, 3 LB Bag: Amazon.com: Grocery ..."/>
          <p:cNvPicPr preferRelativeResize="0"/>
          <p:nvPr/>
        </p:nvPicPr>
        <p:blipFill rotWithShape="1">
          <a:blip r:embed="rId3"/>
          <a:srcRect t="1994" r="2" b="3444"/>
          <a:stretch/>
        </p:blipFill>
        <p:spPr>
          <a:xfrm>
            <a:off x="1891768" y="10"/>
            <a:ext cx="7252232" cy="6857990"/>
          </a:xfrm>
          <a:prstGeom prst="rect">
            <a:avLst/>
          </a:prstGeom>
          <a:noFill/>
        </p:spPr>
      </p:pic>
      <p:sp>
        <p:nvSpPr>
          <p:cNvPr id="412" name="Rectangle 4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AA3FF7A-672C-A3B6-C1F4-C71A23D2B2A4}"/>
              </a:ext>
            </a:extLst>
          </p:cNvPr>
          <p:cNvSpPr txBox="1"/>
          <p:nvPr/>
        </p:nvSpPr>
        <p:spPr>
          <a:xfrm>
            <a:off x="401749" y="1582986"/>
            <a:ext cx="2980038" cy="3692028"/>
          </a:xfrm>
          <a:prstGeom prst="rect">
            <a:avLst/>
          </a:prstGeom>
          <a:noFill/>
        </p:spPr>
        <p:txBody>
          <a:bodyPr vert="horz" lIns="91440" tIns="45720" rIns="91440" bIns="45720" rtlCol="0" anchor="b">
            <a:normAutofit/>
          </a:bodyPr>
          <a:lstStyle/>
          <a:p>
            <a:pPr marL="0" marR="0" lvl="0" indent="0">
              <a:lnSpc>
                <a:spcPct val="90000"/>
              </a:lnSpc>
              <a:spcBef>
                <a:spcPct val="0"/>
              </a:spcBef>
              <a:spcAft>
                <a:spcPts val="600"/>
              </a:spcAft>
              <a:buClr>
                <a:schemeClr val="dk1"/>
              </a:buClr>
              <a:buSzPts val="1200"/>
            </a:pPr>
            <a:r>
              <a:rPr lang="en-US" sz="3500" kern="1200">
                <a:solidFill>
                  <a:schemeClr val="tx1"/>
                </a:solidFill>
                <a:latin typeface="+mj-lt"/>
                <a:ea typeface="+mj-ea"/>
                <a:cs typeface="+mj-cs"/>
              </a:rPr>
              <a:t>This apple is a solid with mass. Its mass is the amount of space it takes up (matter).</a:t>
            </a:r>
          </a:p>
        </p:txBody>
      </p:sp>
      <p:sp>
        <p:nvSpPr>
          <p:cNvPr id="403" name="Google Shape;403;g27e576c1a67_0_796"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g27e576c1a67_0_796" descr="Comment Like"/>
          <p:cNvPicPr preferRelativeResize="0"/>
          <p:nvPr/>
        </p:nvPicPr>
        <p:blipFill rotWithShape="1">
          <a:blip r:embed="rId5">
            <a:alphaModFix/>
          </a:blip>
          <a:srcRect/>
          <a:stretch/>
        </p:blipFill>
        <p:spPr>
          <a:xfrm>
            <a:off x="849542" y="173309"/>
            <a:ext cx="502924" cy="5029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0"/>
        <p:cNvGrpSpPr/>
        <p:nvPr/>
      </p:nvGrpSpPr>
      <p:grpSpPr>
        <a:xfrm>
          <a:off x="0" y="0"/>
          <a:ext cx="0" cy="0"/>
          <a:chOff x="0" y="0"/>
          <a:chExt cx="0" cy="0"/>
        </a:xfrm>
      </p:grpSpPr>
      <p:sp useBgFill="1">
        <p:nvSpPr>
          <p:cNvPr id="418" name="Rectangle 4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B2DE7D-72B0-6062-423D-05E3916D0A37}"/>
              </a:ext>
            </a:extLst>
          </p:cNvPr>
          <p:cNvSpPr txBox="1"/>
          <p:nvPr/>
        </p:nvSpPr>
        <p:spPr>
          <a:xfrm>
            <a:off x="628650" y="2333297"/>
            <a:ext cx="3464715" cy="3843666"/>
          </a:xfrm>
          <a:prstGeom prst="rect">
            <a:avLst/>
          </a:prstGeom>
        </p:spPr>
        <p:txBody>
          <a:bodyPr vert="horz" lIns="91440" tIns="45720" rIns="91440" bIns="45720" rtlCol="0">
            <a:normAutofit/>
          </a:bodyPr>
          <a:lstStyle/>
          <a:p>
            <a:pPr marR="0" lvl="0">
              <a:lnSpc>
                <a:spcPct val="90000"/>
              </a:lnSpc>
              <a:spcBef>
                <a:spcPts val="0"/>
              </a:spcBef>
              <a:spcAft>
                <a:spcPts val="600"/>
              </a:spcAft>
              <a:buClr>
                <a:schemeClr val="dk1"/>
              </a:buClr>
              <a:buSzPts val="1200"/>
            </a:pPr>
            <a:r>
              <a:rPr lang="en-US" sz="3200" kern="1200" dirty="0">
                <a:solidFill>
                  <a:schemeClr val="tx1"/>
                </a:solidFill>
                <a:latin typeface="Calibri" panose="020F0502020204030204" pitchFamily="34" charset="0"/>
                <a:ea typeface="+mn-ea"/>
                <a:cs typeface="Calibri" panose="020F0502020204030204" pitchFamily="34" charset="0"/>
              </a:rPr>
              <a:t>This water is a liquid with mass. Its mass is the amount of space it takes up (matter).</a:t>
            </a:r>
          </a:p>
        </p:txBody>
      </p:sp>
      <p:pic>
        <p:nvPicPr>
          <p:cNvPr id="413" name="Google Shape;413;g27e576c1a67_0_803" descr="ottled Water - Safe Drinking Water"/>
          <p:cNvPicPr preferRelativeResize="0"/>
          <p:nvPr/>
        </p:nvPicPr>
        <p:blipFill rotWithShape="1">
          <a:blip r:embed="rId3"/>
          <a:srcRect l="12536" r="12510"/>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411" name="Google Shape;411;g27e576c1a67_0_803"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2" name="Google Shape;412;g27e576c1a67_0_803" descr="Comment Like"/>
          <p:cNvPicPr preferRelativeResize="0"/>
          <p:nvPr/>
        </p:nvPicPr>
        <p:blipFill rotWithShape="1">
          <a:blip r:embed="rId5">
            <a:alphaModFix/>
          </a:blip>
          <a:srcRect/>
          <a:stretch/>
        </p:blipFill>
        <p:spPr>
          <a:xfrm>
            <a:off x="849542" y="173309"/>
            <a:ext cx="502924" cy="502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28d0a459bb7_0_12"/>
          <p:cNvSpPr txBox="1"/>
          <p:nvPr/>
        </p:nvSpPr>
        <p:spPr>
          <a:xfrm>
            <a:off x="2234397" y="87087"/>
            <a:ext cx="4675200" cy="954067"/>
          </a:xfrm>
          <a:prstGeom prst="rect">
            <a:avLst/>
          </a:prstGeom>
          <a:noFill/>
          <a:ln>
            <a:noFill/>
          </a:ln>
        </p:spPr>
        <p:txBody>
          <a:bodyPr spcFirstLastPara="1" wrap="square" lIns="91425" tIns="45700" rIns="91425" bIns="45700" anchor="t" anchorCtr="0">
            <a:spAutoFit/>
          </a:bodyPr>
          <a:lstStyle/>
          <a:p>
            <a:pPr>
              <a:buSzPts val="5600"/>
            </a:pPr>
            <a:r>
              <a:rPr lang="en-US" sz="5600">
                <a:solidFill>
                  <a:srgbClr val="FFC000"/>
                </a:solidFill>
                <a:latin typeface="Calibri"/>
                <a:ea typeface="Calibri"/>
                <a:cs typeface="Calibri"/>
                <a:sym typeface="Calibri"/>
              </a:rPr>
              <a:t>Demonstration</a:t>
            </a:r>
            <a:endParaRPr/>
          </a:p>
        </p:txBody>
      </p:sp>
      <p:sp>
        <p:nvSpPr>
          <p:cNvPr id="839" name="Google Shape;839;g28d0a459bb7_0_12" descr="Classroom"/>
          <p:cNvSpPr/>
          <p:nvPr/>
        </p:nvSpPr>
        <p:spPr>
          <a:xfrm>
            <a:off x="124755" y="87074"/>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a:buSzPts val="1400"/>
            </a:pPr>
            <a:endParaRPr/>
          </a:p>
        </p:txBody>
      </p:sp>
      <p:sp>
        <p:nvSpPr>
          <p:cNvPr id="2" name="Google Shape;139;gdbff74d4ed_1_1109">
            <a:extLst>
              <a:ext uri="{FF2B5EF4-FFF2-40B4-BE49-F238E27FC236}">
                <a16:creationId xmlns:a16="http://schemas.microsoft.com/office/drawing/2014/main" id="{2B2E0716-CA7A-3ABD-33F2-EBAA32E145D8}"/>
              </a:ext>
            </a:extLst>
          </p:cNvPr>
          <p:cNvSpPr txBox="1"/>
          <p:nvPr/>
        </p:nvSpPr>
        <p:spPr>
          <a:xfrm>
            <a:off x="124755" y="1253330"/>
            <a:ext cx="4904719" cy="4351339"/>
          </a:xfrm>
          <a:prstGeom prst="rect">
            <a:avLst/>
          </a:prstGeom>
        </p:spPr>
        <p:txBody>
          <a:bodyPr spcFirstLastPara="1" vert="horz" lIns="91440" tIns="45720" rIns="91440" bIns="45720" rtlCol="0" anchorCtr="0">
            <a:noAutofit/>
          </a:bodyPr>
          <a:lstStyle/>
          <a:p>
            <a:pPr algn="ctr">
              <a:lnSpc>
                <a:spcPct val="90000"/>
              </a:lnSpc>
              <a:spcAft>
                <a:spcPts val="600"/>
              </a:spcAft>
              <a:buSzPts val="2400"/>
            </a:pPr>
            <a:r>
              <a:rPr lang="en-US" sz="2200" b="1" kern="1200" dirty="0">
                <a:solidFill>
                  <a:schemeClr val="tx1"/>
                </a:solidFill>
                <a:latin typeface="Calibri" panose="020F0502020204030204" pitchFamily="34" charset="0"/>
                <a:ea typeface="+mn-ea"/>
                <a:cs typeface="Calibri" panose="020F0502020204030204" pitchFamily="34" charset="0"/>
                <a:sym typeface="Calibri"/>
              </a:rPr>
              <a:t>TEACHER DIRECTIONS:</a:t>
            </a:r>
          </a:p>
          <a:p>
            <a:pPr>
              <a:buSzPts val="1600"/>
            </a:pPr>
            <a:r>
              <a:rPr lang="en-US" sz="2200" b="1" u="sng" kern="1200" dirty="0">
                <a:solidFill>
                  <a:schemeClr val="tx1"/>
                </a:solidFill>
                <a:latin typeface="Calibri" panose="020F0502020204030204" pitchFamily="34" charset="0"/>
                <a:ea typeface="+mn-ea"/>
                <a:cs typeface="Calibri" panose="020F0502020204030204" pitchFamily="34" charset="0"/>
                <a:sym typeface="Calibri"/>
              </a:rPr>
              <a:t>Before viewing:</a:t>
            </a:r>
            <a:r>
              <a:rPr lang="en-US" sz="2200" b="1" kern="1200" dirty="0">
                <a:solidFill>
                  <a:schemeClr val="tx1"/>
                </a:solidFill>
                <a:latin typeface="Calibri" panose="020F0502020204030204" pitchFamily="34" charset="0"/>
                <a:ea typeface="+mn-ea"/>
                <a:cs typeface="Calibri" panose="020F0502020204030204" pitchFamily="34" charset="0"/>
                <a:sym typeface="Calibri"/>
              </a:rPr>
              <a:t> </a:t>
            </a:r>
            <a:r>
              <a:rPr lang="en-US" sz="2200" kern="1200" dirty="0">
                <a:solidFill>
                  <a:schemeClr val="dk1"/>
                </a:solidFill>
                <a:latin typeface="Calibri"/>
                <a:ea typeface="+mn-ea"/>
                <a:cs typeface="Calibri"/>
                <a:sym typeface="Calibri"/>
              </a:rPr>
              <a:t>A</a:t>
            </a:r>
            <a:r>
              <a:rPr lang="en-US" sz="2200" dirty="0">
                <a:solidFill>
                  <a:schemeClr val="dk1"/>
                </a:solidFill>
                <a:latin typeface="Calibri"/>
                <a:ea typeface="Calibri"/>
                <a:cs typeface="Calibri"/>
                <a:sym typeface="Calibri"/>
              </a:rPr>
              <a:t>sk students to recall  what they already know about mass. </a:t>
            </a:r>
            <a:endParaRPr lang="en-US" sz="2200" dirty="0"/>
          </a:p>
          <a:p>
            <a:pPr>
              <a:lnSpc>
                <a:spcPct val="90000"/>
              </a:lnSpc>
              <a:spcAft>
                <a:spcPts val="600"/>
              </a:spcAft>
              <a:buSzPts val="2000"/>
            </a:pPr>
            <a:endParaRPr lang="en-US" sz="2200" kern="1200" dirty="0">
              <a:solidFill>
                <a:schemeClr val="tx1"/>
              </a:solidFill>
              <a:latin typeface="Calibri" panose="020F0502020204030204" pitchFamily="34" charset="0"/>
              <a:ea typeface="+mn-ea"/>
              <a:cs typeface="Calibri" panose="020F0502020204030204" pitchFamily="34" charset="0"/>
              <a:sym typeface="Calibri"/>
            </a:endParaRPr>
          </a:p>
          <a:p>
            <a:pPr>
              <a:buSzPts val="1600"/>
            </a:pPr>
            <a:r>
              <a:rPr lang="en-US" sz="2200" b="1" u="sng" kern="1200" dirty="0">
                <a:solidFill>
                  <a:schemeClr val="tx1"/>
                </a:solidFill>
                <a:latin typeface="Calibri" panose="020F0502020204030204" pitchFamily="34" charset="0"/>
                <a:ea typeface="+mn-ea"/>
                <a:cs typeface="Calibri" panose="020F0502020204030204" pitchFamily="34" charset="0"/>
                <a:sym typeface="Calibri"/>
              </a:rPr>
              <a:t>During</a:t>
            </a:r>
            <a:r>
              <a:rPr lang="en-US" sz="2200" kern="1200" dirty="0">
                <a:solidFill>
                  <a:schemeClr val="tx1"/>
                </a:solidFill>
                <a:latin typeface="Calibri" panose="020F0502020204030204" pitchFamily="34" charset="0"/>
                <a:ea typeface="+mn-ea"/>
                <a:cs typeface="Calibri" panose="020F0502020204030204" pitchFamily="34" charset="0"/>
                <a:sym typeface="Calibri"/>
              </a:rPr>
              <a:t>: </a:t>
            </a:r>
            <a:r>
              <a:rPr lang="en-US" sz="2200" kern="1200" dirty="0">
                <a:solidFill>
                  <a:schemeClr val="dk1"/>
                </a:solidFill>
                <a:latin typeface="Calibri"/>
                <a:ea typeface="+mn-ea"/>
                <a:cs typeface="Calibri"/>
                <a:sym typeface="Calibri"/>
              </a:rPr>
              <a:t>Engage in a class discussion about mass and its importance in various energy-related activities. Ask questions such as: How does the mass of an object affect its position on the scale?</a:t>
            </a:r>
          </a:p>
          <a:p>
            <a:pPr>
              <a:buSzPts val="1600"/>
            </a:pPr>
            <a:r>
              <a:rPr lang="en-US" sz="2200" kern="1200" dirty="0">
                <a:solidFill>
                  <a:schemeClr val="dk1"/>
                </a:solidFill>
                <a:latin typeface="Calibri"/>
                <a:ea typeface="+mn-ea"/>
                <a:cs typeface="Calibri"/>
                <a:sym typeface="Calibri"/>
              </a:rPr>
              <a:t>Why is mass an important factor when considering energy sources and things we use?</a:t>
            </a:r>
          </a:p>
          <a:p>
            <a:pPr>
              <a:buSzPts val="1600"/>
            </a:pPr>
            <a:endParaRPr lang="en-US" sz="2200" b="1" u="sng" kern="1200" dirty="0">
              <a:solidFill>
                <a:schemeClr val="dk1"/>
              </a:solidFill>
              <a:latin typeface="Calibri"/>
              <a:ea typeface="+mn-ea"/>
              <a:cs typeface="Calibri"/>
              <a:sym typeface="Calibri"/>
            </a:endParaRPr>
          </a:p>
          <a:p>
            <a:pPr>
              <a:buSzPts val="1600"/>
            </a:pPr>
            <a:r>
              <a:rPr lang="en-US" sz="2200" b="1" u="sng" kern="1200" dirty="0">
                <a:solidFill>
                  <a:schemeClr val="tx1"/>
                </a:solidFill>
                <a:latin typeface="Calibri" panose="020F0502020204030204" pitchFamily="34" charset="0"/>
                <a:ea typeface="+mn-ea"/>
                <a:cs typeface="Calibri" panose="020F0502020204030204" pitchFamily="34" charset="0"/>
                <a:sym typeface="Calibri"/>
              </a:rPr>
              <a:t>After</a:t>
            </a:r>
            <a:r>
              <a:rPr lang="en-US" sz="2200" kern="1200" dirty="0">
                <a:solidFill>
                  <a:schemeClr val="tx1"/>
                </a:solidFill>
                <a:latin typeface="Calibri" panose="020F0502020204030204" pitchFamily="34" charset="0"/>
                <a:ea typeface="+mn-ea"/>
                <a:cs typeface="Calibri" panose="020F0502020204030204" pitchFamily="34" charset="0"/>
                <a:sym typeface="Calibri"/>
              </a:rPr>
              <a:t>: Tell students that today they will be learning more about the term mass.</a:t>
            </a:r>
          </a:p>
        </p:txBody>
      </p:sp>
      <p:pic>
        <p:nvPicPr>
          <p:cNvPr id="5" name="Picture 4" descr="A gold scale with two plates&#10;&#10;Description automatically generated with medium confidence">
            <a:extLst>
              <a:ext uri="{FF2B5EF4-FFF2-40B4-BE49-F238E27FC236}">
                <a16:creationId xmlns:a16="http://schemas.microsoft.com/office/drawing/2014/main" id="{EE7BC4FD-B326-A4F2-EA81-787E6A5E9986}"/>
              </a:ext>
            </a:extLst>
          </p:cNvPr>
          <p:cNvPicPr>
            <a:picLocks noChangeAspect="1"/>
          </p:cNvPicPr>
          <p:nvPr/>
        </p:nvPicPr>
        <p:blipFill>
          <a:blip r:embed="rId4"/>
          <a:stretch>
            <a:fillRect/>
          </a:stretch>
        </p:blipFill>
        <p:spPr>
          <a:xfrm>
            <a:off x="5019813" y="1908969"/>
            <a:ext cx="4124187" cy="3695700"/>
          </a:xfrm>
          <a:prstGeom prst="rect">
            <a:avLst/>
          </a:prstGeom>
        </p:spPr>
      </p:pic>
    </p:spTree>
    <p:extLst>
      <p:ext uri="{BB962C8B-B14F-4D97-AF65-F5344CB8AC3E}">
        <p14:creationId xmlns:p14="http://schemas.microsoft.com/office/powerpoint/2010/main" val="3220229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5e11802ac4_0_597"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7e576c1a67_0_885"/>
          <p:cNvSpPr txBox="1"/>
          <p:nvPr/>
        </p:nvSpPr>
        <p:spPr>
          <a:xfrm>
            <a:off x="2280974" y="526376"/>
            <a:ext cx="458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mass?</a:t>
            </a:r>
            <a:endParaRPr sz="3600" b="0" i="0" u="none" strike="noStrike" cap="none">
              <a:solidFill>
                <a:schemeClr val="dk1"/>
              </a:solidFill>
              <a:latin typeface="Calibri"/>
              <a:ea typeface="Calibri"/>
              <a:cs typeface="Calibri"/>
              <a:sym typeface="Calibri"/>
            </a:endParaRPr>
          </a:p>
        </p:txBody>
      </p:sp>
      <p:sp>
        <p:nvSpPr>
          <p:cNvPr id="426" name="Google Shape;426;g27e576c1a67_0_88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7" name="Google Shape;427;g27e576c1a67_0_885"/>
          <p:cNvPicPr preferRelativeResize="0"/>
          <p:nvPr/>
        </p:nvPicPr>
        <p:blipFill>
          <a:blip r:embed="rId4">
            <a:alphaModFix/>
          </a:blip>
          <a:stretch>
            <a:fillRect/>
          </a:stretch>
        </p:blipFill>
        <p:spPr>
          <a:xfrm>
            <a:off x="3162355" y="1752950"/>
            <a:ext cx="2645050" cy="44199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25e11802ac4_0_69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4" name="Google Shape;434;g25e11802ac4_0_699"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9"/>
        <p:cNvGrpSpPr/>
        <p:nvPr/>
      </p:nvGrpSpPr>
      <p:grpSpPr>
        <a:xfrm>
          <a:off x="0" y="0"/>
          <a:ext cx="0" cy="0"/>
          <a:chOff x="0" y="0"/>
          <a:chExt cx="0" cy="0"/>
        </a:xfrm>
      </p:grpSpPr>
      <p:sp useBgFill="1">
        <p:nvSpPr>
          <p:cNvPr id="447" name="Rectangle 446">
            <a:extLst>
              <a:ext uri="{FF2B5EF4-FFF2-40B4-BE49-F238E27FC236}">
                <a16:creationId xmlns:a16="http://schemas.microsoft.com/office/drawing/2014/main" id="{A9607B8D-5A6C-4ECB-9047-3836C51C1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a:extLst>
              <a:ext uri="{FF2B5EF4-FFF2-40B4-BE49-F238E27FC236}">
                <a16:creationId xmlns:a16="http://schemas.microsoft.com/office/drawing/2014/main" id="{CA84D6C4-24A3-44DC-9607-566CF5A2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70"/>
            <a:ext cx="4572000" cy="68564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72F7300B-53A6-4A16-AA84-78597664F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921" y="685800"/>
            <a:ext cx="3557304"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987F38B-0A1F-2AC1-6EDC-5FE57E398FC1}"/>
              </a:ext>
            </a:extLst>
          </p:cNvPr>
          <p:cNvSpPr txBox="1"/>
          <p:nvPr/>
        </p:nvSpPr>
        <p:spPr>
          <a:xfrm>
            <a:off x="528921" y="2188136"/>
            <a:ext cx="3557303" cy="2481727"/>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kern="1200">
                <a:solidFill>
                  <a:schemeClr val="tx1"/>
                </a:solidFill>
                <a:latin typeface="Calibri" panose="020F0502020204030204" pitchFamily="34" charset="0"/>
                <a:ea typeface="+mj-ea"/>
                <a:cs typeface="Calibri" panose="020F0502020204030204" pitchFamily="34" charset="0"/>
              </a:rPr>
              <a:t>Temperature is a measure of how hot or cold something is, but it does not have mass.</a:t>
            </a:r>
          </a:p>
        </p:txBody>
      </p:sp>
      <p:pic>
        <p:nvPicPr>
          <p:cNvPr id="442" name="Google Shape;442;g25e11802ac4_0_864" descr="A thermometer with the sun in the background&#10;&#10;Description automatically generated"/>
          <p:cNvPicPr preferRelativeResize="0"/>
          <p:nvPr/>
        </p:nvPicPr>
        <p:blipFill rotWithShape="1">
          <a:blip r:embed="rId3"/>
          <a:srcRect l="40299" r="22193"/>
          <a:stretch/>
        </p:blipFill>
        <p:spPr>
          <a:xfrm>
            <a:off x="4572000" y="1571"/>
            <a:ext cx="4572000" cy="6856429"/>
          </a:xfrm>
          <a:prstGeom prst="rect">
            <a:avLst/>
          </a:prstGeom>
          <a:noFill/>
        </p:spPr>
      </p:pic>
      <p:sp>
        <p:nvSpPr>
          <p:cNvPr id="440" name="Google Shape;440;g25e11802ac4_0_864"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1" name="Google Shape;441;g25e11802ac4_0_864"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7"/>
        <p:cNvGrpSpPr/>
        <p:nvPr/>
      </p:nvGrpSpPr>
      <p:grpSpPr>
        <a:xfrm>
          <a:off x="0" y="0"/>
          <a:ext cx="0" cy="0"/>
          <a:chOff x="0" y="0"/>
          <a:chExt cx="0" cy="0"/>
        </a:xfrm>
      </p:grpSpPr>
      <p:pic>
        <p:nvPicPr>
          <p:cNvPr id="450" name="Google Shape;450;g25e11802ac4_0_780"/>
          <p:cNvPicPr preferRelativeResize="0"/>
          <p:nvPr/>
        </p:nvPicPr>
        <p:blipFill rotWithShape="1">
          <a:blip r:embed="rId3"/>
          <a:srcRect t="19030" b="20177"/>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2" name="TextBox 1">
            <a:extLst>
              <a:ext uri="{FF2B5EF4-FFF2-40B4-BE49-F238E27FC236}">
                <a16:creationId xmlns:a16="http://schemas.microsoft.com/office/drawing/2014/main" id="{CBDA3971-AB46-21ED-E442-170B98B5D713}"/>
              </a:ext>
            </a:extLst>
          </p:cNvPr>
          <p:cNvSpPr txBox="1"/>
          <p:nvPr/>
        </p:nvSpPr>
        <p:spPr>
          <a:xfrm>
            <a:off x="83820" y="3987281"/>
            <a:ext cx="8976360" cy="2452687"/>
          </a:xfrm>
          <a:prstGeom prst="rect">
            <a:avLst/>
          </a:prstGeom>
        </p:spPr>
        <p:txBody>
          <a:bodyPr vert="horz" lIns="91440" tIns="45720" rIns="91440" bIns="45720" rtlCol="0" anchor="ctr">
            <a:normAutofit/>
          </a:bodyPr>
          <a:lstStyle/>
          <a:p>
            <a:pPr algn="ctr">
              <a:lnSpc>
                <a:spcPct val="90000"/>
              </a:lnSpc>
              <a:spcAft>
                <a:spcPts val="600"/>
              </a:spcAft>
            </a:pPr>
            <a:r>
              <a:rPr lang="en-US" sz="2800" kern="1200" dirty="0">
                <a:solidFill>
                  <a:schemeClr val="tx1"/>
                </a:solidFill>
                <a:latin typeface="Calibri" panose="020F0502020204030204" pitchFamily="34" charset="0"/>
                <a:ea typeface="+mn-ea"/>
                <a:cs typeface="Calibri" panose="020F0502020204030204" pitchFamily="34" charset="0"/>
              </a:rPr>
              <a:t>A person’s weight is </a:t>
            </a:r>
            <a:r>
              <a:rPr lang="en-US" sz="2800" b="1" kern="1200" dirty="0">
                <a:solidFill>
                  <a:schemeClr val="tx1"/>
                </a:solidFill>
                <a:latin typeface="Calibri" panose="020F0502020204030204" pitchFamily="34" charset="0"/>
                <a:ea typeface="+mn-ea"/>
                <a:cs typeface="Calibri" panose="020F0502020204030204" pitchFamily="34" charset="0"/>
              </a:rPr>
              <a:t>NOT</a:t>
            </a:r>
            <a:r>
              <a:rPr lang="en-US" sz="2800" kern="1200" dirty="0">
                <a:solidFill>
                  <a:schemeClr val="tx1"/>
                </a:solidFill>
                <a:latin typeface="Calibri" panose="020F0502020204030204" pitchFamily="34" charset="0"/>
                <a:ea typeface="+mn-ea"/>
                <a:cs typeface="Calibri" panose="020F0502020204030204" pitchFamily="34" charset="0"/>
              </a:rPr>
              <a:t> an example of mass. Remember, weight is impacted by gravitational force. On Earth, gravity is stronger than other places in our solar system. So, you may have a higher weight on Earth than on another planet, such as Mars, with less gravity. Yet, your mass, or the amount of matter you are made up of, will always stay the same.</a:t>
            </a:r>
          </a:p>
        </p:txBody>
      </p:sp>
      <p:sp>
        <p:nvSpPr>
          <p:cNvPr id="448" name="Google Shape;448;g25e11802ac4_0_780"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9" name="Google Shape;449;g25e11802ac4_0_780"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5e11802ac4_0_873"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7430209113_0_1469"/>
          <p:cNvSpPr txBox="1"/>
          <p:nvPr/>
        </p:nvSpPr>
        <p:spPr>
          <a:xfrm>
            <a:off x="1028700" y="424771"/>
            <a:ext cx="7677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i</a:t>
            </a:r>
            <a:r>
              <a:rPr lang="en-US" sz="3600">
                <a:solidFill>
                  <a:schemeClr val="dk1"/>
                </a:solidFill>
                <a:latin typeface="Calibri"/>
                <a:ea typeface="Calibri"/>
                <a:cs typeface="Calibri"/>
                <a:sym typeface="Calibri"/>
              </a:rPr>
              <a:t>s mass different from weight?</a:t>
            </a:r>
            <a:endParaRPr sz="1400" b="0" i="0" u="none" strike="noStrike" cap="none">
              <a:solidFill>
                <a:srgbClr val="000000"/>
              </a:solidFill>
              <a:latin typeface="Arial"/>
              <a:ea typeface="Arial"/>
              <a:cs typeface="Arial"/>
              <a:sym typeface="Arial"/>
            </a:endParaRPr>
          </a:p>
        </p:txBody>
      </p:sp>
      <p:sp>
        <p:nvSpPr>
          <p:cNvPr id="463" name="Google Shape;463;g27430209113_0_146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4" name="Google Shape;464;g27430209113_0_1469"/>
          <p:cNvPicPr preferRelativeResize="0"/>
          <p:nvPr/>
        </p:nvPicPr>
        <p:blipFill rotWithShape="1">
          <a:blip r:embed="rId4">
            <a:alphaModFix/>
          </a:blip>
          <a:srcRect/>
          <a:stretch/>
        </p:blipFill>
        <p:spPr>
          <a:xfrm>
            <a:off x="200050" y="1703375"/>
            <a:ext cx="4196350" cy="4723900"/>
          </a:xfrm>
          <a:prstGeom prst="rect">
            <a:avLst/>
          </a:prstGeom>
          <a:noFill/>
          <a:ln>
            <a:noFill/>
          </a:ln>
        </p:spPr>
      </p:pic>
      <p:pic>
        <p:nvPicPr>
          <p:cNvPr id="465" name="Google Shape;465;g27430209113_0_1469"/>
          <p:cNvPicPr preferRelativeResize="0"/>
          <p:nvPr/>
        </p:nvPicPr>
        <p:blipFill rotWithShape="1">
          <a:blip r:embed="rId4">
            <a:alphaModFix/>
          </a:blip>
          <a:srcRect/>
          <a:stretch/>
        </p:blipFill>
        <p:spPr>
          <a:xfrm>
            <a:off x="4702875" y="1703375"/>
            <a:ext cx="4196350" cy="4723900"/>
          </a:xfrm>
          <a:prstGeom prst="rect">
            <a:avLst/>
          </a:prstGeom>
          <a:noFill/>
          <a:ln>
            <a:noFill/>
          </a:ln>
        </p:spPr>
      </p:pic>
      <p:pic>
        <p:nvPicPr>
          <p:cNvPr id="466" name="Google Shape;466;g27430209113_0_1469"/>
          <p:cNvPicPr preferRelativeResize="0"/>
          <p:nvPr/>
        </p:nvPicPr>
        <p:blipFill>
          <a:blip r:embed="rId5">
            <a:alphaModFix/>
          </a:blip>
          <a:stretch>
            <a:fillRect/>
          </a:stretch>
        </p:blipFill>
        <p:spPr>
          <a:xfrm>
            <a:off x="4957462" y="2752375"/>
            <a:ext cx="3687173" cy="2457526"/>
          </a:xfrm>
          <a:prstGeom prst="rect">
            <a:avLst/>
          </a:prstGeom>
          <a:noFill/>
          <a:ln>
            <a:noFill/>
          </a:ln>
        </p:spPr>
      </p:pic>
      <p:pic>
        <p:nvPicPr>
          <p:cNvPr id="467" name="Google Shape;467;g27430209113_0_1469"/>
          <p:cNvPicPr preferRelativeResize="0"/>
          <p:nvPr/>
        </p:nvPicPr>
        <p:blipFill>
          <a:blip r:embed="rId6">
            <a:alphaModFix/>
          </a:blip>
          <a:stretch>
            <a:fillRect/>
          </a:stretch>
        </p:blipFill>
        <p:spPr>
          <a:xfrm>
            <a:off x="975705" y="1855350"/>
            <a:ext cx="2645050" cy="4419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25e11802ac4_0_2229"/>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528" name="Google Shape;528;g25e11802ac4_0_2229"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7e576c1a67_0_1091"/>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Mass</a:t>
            </a:r>
            <a:r>
              <a:rPr lang="en-US" b="1">
                <a:solidFill>
                  <a:schemeClr val="dk1"/>
                </a:solidFill>
              </a:rPr>
              <a:t>: </a:t>
            </a:r>
            <a:r>
              <a:rPr lang="en-US">
                <a:solidFill>
                  <a:schemeClr val="dk1"/>
                </a:solidFill>
              </a:rPr>
              <a:t>amount of matter in an object</a:t>
            </a:r>
            <a:endParaRPr/>
          </a:p>
        </p:txBody>
      </p:sp>
      <p:pic>
        <p:nvPicPr>
          <p:cNvPr id="535" name="Google Shape;535;g27e576c1a67_0_1091"/>
          <p:cNvPicPr preferRelativeResize="0"/>
          <p:nvPr/>
        </p:nvPicPr>
        <p:blipFill>
          <a:blip r:embed="rId3">
            <a:alphaModFix/>
          </a:blip>
          <a:stretch>
            <a:fillRect/>
          </a:stretch>
        </p:blipFill>
        <p:spPr>
          <a:xfrm>
            <a:off x="3162355" y="2266550"/>
            <a:ext cx="2645050" cy="4419950"/>
          </a:xfrm>
          <a:prstGeom prst="rect">
            <a:avLst/>
          </a:prstGeom>
          <a:noFill/>
          <a:ln>
            <a:noFill/>
          </a:ln>
        </p:spPr>
      </p:pic>
      <p:sp>
        <p:nvSpPr>
          <p:cNvPr id="536" name="Google Shape;536;g27e576c1a67_0_1091" descr="Rewind"/>
          <p:cNvSpPr/>
          <p:nvPr/>
        </p:nvSpPr>
        <p:spPr>
          <a:xfrm>
            <a:off x="0" y="0"/>
            <a:ext cx="920100" cy="780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25e11802ac4_0_1976"/>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43" name="Google Shape;543;g25e11802ac4_0_1976"/>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544" name="Google Shape;544;g25e11802ac4_0_1976"/>
          <p:cNvCxnSpPr>
            <a:stCxn id="545" idx="4"/>
            <a:endCxn id="542"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546" name="Google Shape;546;g25e11802ac4_0_1976"/>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547" name="Google Shape;547;g25e11802ac4_0_1976"/>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545" name="Google Shape;545;g25e11802ac4_0_1976"/>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5e11802ac4_0_1886"/>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54" name="Google Shape;554;g25e11802ac4_0_1886"/>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55" name="Google Shape;555;g25e11802ac4_0_1886"/>
          <p:cNvCxnSpPr>
            <a:stCxn id="556" idx="4"/>
            <a:endCxn id="553"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57" name="Google Shape;557;g25e11802ac4_0_1886"/>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58" name="Google Shape;558;g25e11802ac4_0_1886"/>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56" name="Google Shape;556;g25e11802ac4_0_1886"/>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9" name="Google Shape;559;g25e11802ac4_0_1886"/>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Mass</a:t>
            </a:r>
            <a:endParaRPr sz="700" b="0" i="0" u="none" strike="noStrike" cap="none">
              <a:solidFill>
                <a:srgbClr val="000000"/>
              </a:solidFill>
              <a:latin typeface="Arial"/>
              <a:ea typeface="Arial"/>
              <a:cs typeface="Arial"/>
              <a:sym typeface="Arial"/>
            </a:endParaRPr>
          </a:p>
        </p:txBody>
      </p:sp>
      <p:sp>
        <p:nvSpPr>
          <p:cNvPr id="560" name="Google Shape;560;g25e11802ac4_0_1886"/>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61" name="Google Shape;561;g25e11802ac4_0_1886"/>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62" name="Google Shape;562;g25e11802ac4_0_1886"/>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63" name="Google Shape;563;g25e11802ac4_0_1886"/>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lang="en-US" sz="1800" b="0" i="0" u="none" strike="noStrike" cap="none">
                <a:solidFill>
                  <a:srgbClr val="000000"/>
                </a:solidFill>
                <a:latin typeface="Helvetica Neue Light"/>
                <a:ea typeface="Helvetica Neue Light"/>
                <a:cs typeface="Helvetica Neue Light"/>
                <a:sym typeface="Helvetica Neue Light"/>
              </a:rPr>
              <a:t>impact my life?</a:t>
            </a:r>
            <a:endParaRPr sz="1800" b="0" i="0" u="none" strike="noStrike" cap="none">
              <a:solidFill>
                <a:srgbClr val="000000"/>
              </a:solidFill>
              <a:latin typeface="Arial"/>
              <a:ea typeface="Arial"/>
              <a:cs typeface="Arial"/>
              <a:sym typeface="Arial"/>
            </a:endParaRPr>
          </a:p>
        </p:txBody>
      </p:sp>
      <p:sp>
        <p:nvSpPr>
          <p:cNvPr id="564" name="Google Shape;564;g25e11802ac4_0_188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65" name="Google Shape;565;g25e11802ac4_0_188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66" name="Google Shape;566;g25e11802ac4_0_1886"/>
          <p:cNvCxnSpPr>
            <a:stCxn id="567" idx="4"/>
            <a:endCxn id="56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68" name="Google Shape;568;g25e11802ac4_0_188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69" name="Google Shape;569;g25e11802ac4_0_188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67" name="Google Shape;567;g25e11802ac4_0_188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25e11802ac4_0_1992"/>
          <p:cNvPicPr preferRelativeResize="0"/>
          <p:nvPr/>
        </p:nvPicPr>
        <p:blipFill>
          <a:blip r:embed="rId3">
            <a:alphaModFix/>
          </a:blip>
          <a:stretch>
            <a:fillRect/>
          </a:stretch>
        </p:blipFill>
        <p:spPr>
          <a:xfrm>
            <a:off x="4390250" y="4763650"/>
            <a:ext cx="4762500" cy="1905000"/>
          </a:xfrm>
          <a:prstGeom prst="rect">
            <a:avLst/>
          </a:prstGeom>
          <a:noFill/>
          <a:ln>
            <a:noFill/>
          </a:ln>
        </p:spPr>
      </p:pic>
      <p:sp>
        <p:nvSpPr>
          <p:cNvPr id="576" name="Google Shape;576;g25e11802ac4_0_199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77" name="Google Shape;577;g25e11802ac4_0_199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78" name="Google Shape;578;g25e11802ac4_0_1992"/>
          <p:cNvCxnSpPr>
            <a:stCxn id="579" idx="4"/>
            <a:endCxn id="57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80" name="Google Shape;580;g25e11802ac4_0_199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81" name="Google Shape;581;g25e11802ac4_0_199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79" name="Google Shape;579;g25e11802ac4_0_199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2" name="Google Shape;582;g25e11802ac4_0_1992"/>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solidFill>
                  <a:srgbClr val="000000"/>
                </a:solidFill>
                <a:latin typeface="Calibri"/>
                <a:ea typeface="Calibri"/>
                <a:cs typeface="Calibri"/>
                <a:sym typeface="Calibri"/>
              </a:rPr>
              <a:t>Mass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583" name="Google Shape;583;g25e11802ac4_0_1992"/>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A</a:t>
            </a:r>
            <a:endParaRPr/>
          </a:p>
        </p:txBody>
      </p:sp>
      <p:sp>
        <p:nvSpPr>
          <p:cNvPr id="584" name="Google Shape;584;g25e11802ac4_0_1992"/>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B</a:t>
            </a:r>
            <a:endParaRPr/>
          </a:p>
        </p:txBody>
      </p:sp>
      <p:sp>
        <p:nvSpPr>
          <p:cNvPr id="585" name="Google Shape;585;g25e11802ac4_0_1992"/>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C</a:t>
            </a:r>
            <a:endParaRPr/>
          </a:p>
        </p:txBody>
      </p:sp>
      <p:sp>
        <p:nvSpPr>
          <p:cNvPr id="586" name="Google Shape;586;g25e11802ac4_0_1992"/>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D</a:t>
            </a:r>
            <a:endParaRPr/>
          </a:p>
        </p:txBody>
      </p:sp>
      <p:pic>
        <p:nvPicPr>
          <p:cNvPr id="587" name="Google Shape;587;g25e11802ac4_0_1992"/>
          <p:cNvPicPr preferRelativeResize="0"/>
          <p:nvPr/>
        </p:nvPicPr>
        <p:blipFill>
          <a:blip r:embed="rId4">
            <a:alphaModFix/>
          </a:blip>
          <a:stretch>
            <a:fillRect/>
          </a:stretch>
        </p:blipFill>
        <p:spPr>
          <a:xfrm>
            <a:off x="5521000" y="2494550"/>
            <a:ext cx="3492075" cy="1243750"/>
          </a:xfrm>
          <a:prstGeom prst="rect">
            <a:avLst/>
          </a:prstGeom>
          <a:noFill/>
          <a:ln>
            <a:noFill/>
          </a:ln>
        </p:spPr>
      </p:pic>
      <p:pic>
        <p:nvPicPr>
          <p:cNvPr id="588" name="Google Shape;588;g25e11802ac4_0_1992"/>
          <p:cNvPicPr preferRelativeResize="0"/>
          <p:nvPr/>
        </p:nvPicPr>
        <p:blipFill>
          <a:blip r:embed="rId5">
            <a:alphaModFix/>
          </a:blip>
          <a:stretch>
            <a:fillRect/>
          </a:stretch>
        </p:blipFill>
        <p:spPr>
          <a:xfrm>
            <a:off x="1066127" y="4316623"/>
            <a:ext cx="2755050" cy="2383101"/>
          </a:xfrm>
          <a:prstGeom prst="rect">
            <a:avLst/>
          </a:prstGeom>
          <a:noFill/>
          <a:ln>
            <a:noFill/>
          </a:ln>
        </p:spPr>
      </p:pic>
      <p:pic>
        <p:nvPicPr>
          <p:cNvPr id="589" name="Google Shape;589;g25e11802ac4_0_1992"/>
          <p:cNvPicPr preferRelativeResize="0"/>
          <p:nvPr/>
        </p:nvPicPr>
        <p:blipFill>
          <a:blip r:embed="rId6">
            <a:alphaModFix/>
          </a:blip>
          <a:stretch>
            <a:fillRect/>
          </a:stretch>
        </p:blipFill>
        <p:spPr>
          <a:xfrm>
            <a:off x="1066126" y="2050174"/>
            <a:ext cx="2962850" cy="19752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g27e576c1a67_0_1119"/>
          <p:cNvPicPr preferRelativeResize="0"/>
          <p:nvPr/>
        </p:nvPicPr>
        <p:blipFill>
          <a:blip r:embed="rId3">
            <a:alphaModFix/>
          </a:blip>
          <a:stretch>
            <a:fillRect/>
          </a:stretch>
        </p:blipFill>
        <p:spPr>
          <a:xfrm>
            <a:off x="4390250" y="4763650"/>
            <a:ext cx="4762500" cy="1905000"/>
          </a:xfrm>
          <a:prstGeom prst="rect">
            <a:avLst/>
          </a:prstGeom>
          <a:noFill/>
          <a:ln>
            <a:noFill/>
          </a:ln>
        </p:spPr>
      </p:pic>
      <p:sp>
        <p:nvSpPr>
          <p:cNvPr id="596" name="Google Shape;596;g27e576c1a67_0_111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97" name="Google Shape;597;g27e576c1a67_0_111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98" name="Google Shape;598;g27e576c1a67_0_1119"/>
          <p:cNvCxnSpPr>
            <a:stCxn id="599" idx="4"/>
            <a:endCxn id="59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00" name="Google Shape;600;g27e576c1a67_0_111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01" name="Google Shape;601;g27e576c1a67_0_111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99" name="Google Shape;599;g27e576c1a67_0_111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02" name="Google Shape;602;g27e576c1a67_0_1119"/>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solidFill>
                  <a:srgbClr val="000000"/>
                </a:solidFill>
                <a:latin typeface="Calibri"/>
                <a:ea typeface="Calibri"/>
                <a:cs typeface="Calibri"/>
                <a:sym typeface="Calibri"/>
              </a:rPr>
              <a:t>Mass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603" name="Google Shape;603;g27e576c1a67_0_1119"/>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A</a:t>
            </a:r>
            <a:endParaRPr/>
          </a:p>
        </p:txBody>
      </p:sp>
      <p:sp>
        <p:nvSpPr>
          <p:cNvPr id="604" name="Google Shape;604;g27e576c1a67_0_1119"/>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B</a:t>
            </a:r>
            <a:endParaRPr/>
          </a:p>
        </p:txBody>
      </p:sp>
      <p:sp>
        <p:nvSpPr>
          <p:cNvPr id="605" name="Google Shape;605;g27e576c1a67_0_1119"/>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C</a:t>
            </a:r>
            <a:endParaRPr/>
          </a:p>
        </p:txBody>
      </p:sp>
      <p:sp>
        <p:nvSpPr>
          <p:cNvPr id="606" name="Google Shape;606;g27e576c1a67_0_1119"/>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D</a:t>
            </a:r>
            <a:endParaRPr/>
          </a:p>
        </p:txBody>
      </p:sp>
      <p:pic>
        <p:nvPicPr>
          <p:cNvPr id="607" name="Google Shape;607;g27e576c1a67_0_1119"/>
          <p:cNvPicPr preferRelativeResize="0"/>
          <p:nvPr/>
        </p:nvPicPr>
        <p:blipFill>
          <a:blip r:embed="rId4">
            <a:alphaModFix/>
          </a:blip>
          <a:stretch>
            <a:fillRect/>
          </a:stretch>
        </p:blipFill>
        <p:spPr>
          <a:xfrm>
            <a:off x="5521000" y="2494550"/>
            <a:ext cx="3492075" cy="1243750"/>
          </a:xfrm>
          <a:prstGeom prst="rect">
            <a:avLst/>
          </a:prstGeom>
          <a:noFill/>
          <a:ln>
            <a:noFill/>
          </a:ln>
        </p:spPr>
      </p:pic>
      <p:pic>
        <p:nvPicPr>
          <p:cNvPr id="608" name="Google Shape;608;g27e576c1a67_0_1119"/>
          <p:cNvPicPr preferRelativeResize="0"/>
          <p:nvPr/>
        </p:nvPicPr>
        <p:blipFill>
          <a:blip r:embed="rId5">
            <a:alphaModFix/>
          </a:blip>
          <a:stretch>
            <a:fillRect/>
          </a:stretch>
        </p:blipFill>
        <p:spPr>
          <a:xfrm>
            <a:off x="1066127" y="4316623"/>
            <a:ext cx="2755050" cy="2383101"/>
          </a:xfrm>
          <a:prstGeom prst="rect">
            <a:avLst/>
          </a:prstGeom>
          <a:noFill/>
          <a:ln>
            <a:noFill/>
          </a:ln>
        </p:spPr>
      </p:pic>
      <p:pic>
        <p:nvPicPr>
          <p:cNvPr id="609" name="Google Shape;609;g27e576c1a67_0_1119"/>
          <p:cNvPicPr preferRelativeResize="0"/>
          <p:nvPr/>
        </p:nvPicPr>
        <p:blipFill>
          <a:blip r:embed="rId6">
            <a:alphaModFix/>
          </a:blip>
          <a:stretch>
            <a:fillRect/>
          </a:stretch>
        </p:blipFill>
        <p:spPr>
          <a:xfrm>
            <a:off x="1066126" y="2050174"/>
            <a:ext cx="2962850" cy="1975225"/>
          </a:xfrm>
          <a:prstGeom prst="rect">
            <a:avLst/>
          </a:prstGeom>
          <a:noFill/>
          <a:ln>
            <a:noFill/>
          </a:ln>
        </p:spPr>
      </p:pic>
      <p:sp>
        <p:nvSpPr>
          <p:cNvPr id="610" name="Google Shape;610;g27e576c1a67_0_1119"/>
          <p:cNvSpPr/>
          <p:nvPr/>
        </p:nvSpPr>
        <p:spPr>
          <a:xfrm>
            <a:off x="4944350" y="1723913"/>
            <a:ext cx="4111500" cy="2365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17" name="Google Shape;61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18" name="Google Shape;618;g25e11802ac4_0_2108"/>
          <p:cNvCxnSpPr>
            <a:stCxn id="619" idx="4"/>
            <a:endCxn id="61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20" name="Google Shape;62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21" name="Google Shape;62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19" name="Google Shape;61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22" name="Google Shape;62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23" name="Google Shape;62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24" name="Google Shape;624;g25e11802ac4_0_2108"/>
          <p:cNvCxnSpPr>
            <a:stCxn id="625" idx="4"/>
            <a:endCxn id="62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26" name="Google Shape;62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27" name="Google Shape;62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25" name="Google Shape;62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8" name="Google Shape;628;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Mass</a:t>
            </a:r>
            <a:endParaRPr sz="700" b="0" i="0" u="none" strike="noStrike" cap="none">
              <a:solidFill>
                <a:srgbClr val="000000"/>
              </a:solidFill>
              <a:latin typeface="Arial"/>
              <a:ea typeface="Arial"/>
              <a:cs typeface="Arial"/>
              <a:sym typeface="Arial"/>
            </a:endParaRPr>
          </a:p>
        </p:txBody>
      </p:sp>
      <p:sp>
        <p:nvSpPr>
          <p:cNvPr id="629" name="Google Shape;62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630" name="Google Shape;63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631" name="Google Shape;63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632" name="Google Shape;632;g25e11802ac4_0_2108"/>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lang="en-US" sz="1800" b="0" i="0" u="none" strike="noStrike" cap="none">
                <a:solidFill>
                  <a:srgbClr val="000000"/>
                </a:solidFill>
                <a:latin typeface="Helvetica Neue Light"/>
                <a:ea typeface="Helvetica Neue Light"/>
                <a:cs typeface="Helvetica Neue Light"/>
                <a:sym typeface="Helvetica Neue Light"/>
              </a:rPr>
              <a:t>impact my life?</a:t>
            </a:r>
            <a:endParaRPr sz="1800" b="0" i="0" u="none" strike="noStrike" cap="none">
              <a:solidFill>
                <a:srgbClr val="000000"/>
              </a:solidFill>
              <a:latin typeface="Arial"/>
              <a:ea typeface="Arial"/>
              <a:cs typeface="Arial"/>
              <a:sym typeface="Arial"/>
            </a:endParaRPr>
          </a:p>
        </p:txBody>
      </p:sp>
      <p:pic>
        <p:nvPicPr>
          <p:cNvPr id="633" name="Google Shape;633;g25e11802ac4_0_2108"/>
          <p:cNvPicPr preferRelativeResize="0"/>
          <p:nvPr/>
        </p:nvPicPr>
        <p:blipFill>
          <a:blip r:embed="rId3">
            <a:alphaModFix/>
          </a:blip>
          <a:stretch>
            <a:fillRect/>
          </a:stretch>
        </p:blipFill>
        <p:spPr>
          <a:xfrm>
            <a:off x="4838413" y="1132438"/>
            <a:ext cx="3492075" cy="12437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25e11802ac4_0_213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40" name="Google Shape;640;g25e11802ac4_0_213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41" name="Google Shape;641;g25e11802ac4_0_2130"/>
          <p:cNvCxnSpPr>
            <a:stCxn id="642" idx="4"/>
            <a:endCxn id="63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43" name="Google Shape;643;g25e11802ac4_0_213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44" name="Google Shape;644;g25e11802ac4_0_213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42" name="Google Shape;642;g25e11802ac4_0_213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45" name="Google Shape;645;g25e11802ac4_0_2130"/>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Mass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646" name="Google Shape;646;g25e11802ac4_0_2130"/>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Amount of matter in an object</a:t>
            </a:r>
            <a:endParaRPr sz="1400" b="0" i="0" u="none" strike="noStrike" cap="none">
              <a:solidFill>
                <a:srgbClr val="434343"/>
              </a:solidFill>
              <a:latin typeface="Arial"/>
              <a:ea typeface="Arial"/>
              <a:cs typeface="Arial"/>
              <a:sym typeface="Arial"/>
            </a:endParaRPr>
          </a:p>
        </p:txBody>
      </p:sp>
      <p:sp>
        <p:nvSpPr>
          <p:cNvPr id="647" name="Google Shape;647;g25e11802ac4_0_2130"/>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The powerhouse of a cell </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648" name="Google Shape;648;g25e11802ac4_0_2130"/>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49" name="Google Shape;649;g25e11802ac4_0_2130"/>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The smallest whole unit of matter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50" name="Google Shape;650;g25e11802ac4_0_2130"/>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51" name="Google Shape;651;g25e11802ac4_0_2130"/>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52" name="Google Shape;652;g25e11802ac4_0_2130"/>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53" name="Google Shape;653;g25e11802ac4_0_2130"/>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54" name="Google Shape;654;g25e11802ac4_0_2130"/>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Anything that has mass and takes up space</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27e576c1a67_0_115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61" name="Google Shape;661;g27e576c1a67_0_115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62" name="Google Shape;662;g27e576c1a67_0_1151"/>
          <p:cNvCxnSpPr>
            <a:stCxn id="663" idx="4"/>
            <a:endCxn id="66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64" name="Google Shape;664;g27e576c1a67_0_115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65" name="Google Shape;665;g27e576c1a67_0_115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63" name="Google Shape;663;g27e576c1a67_0_115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6" name="Google Shape;666;g27e576c1a67_0_1151"/>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Mass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667" name="Google Shape;667;g27e576c1a67_0_1151"/>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Amount of matter in an object</a:t>
            </a:r>
            <a:endParaRPr sz="1400" b="0" i="0" u="none" strike="noStrike" cap="none">
              <a:solidFill>
                <a:srgbClr val="434343"/>
              </a:solidFill>
              <a:latin typeface="Arial"/>
              <a:ea typeface="Arial"/>
              <a:cs typeface="Arial"/>
              <a:sym typeface="Arial"/>
            </a:endParaRPr>
          </a:p>
        </p:txBody>
      </p:sp>
      <p:sp>
        <p:nvSpPr>
          <p:cNvPr id="668" name="Google Shape;668;g27e576c1a67_0_1151"/>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The powerhouse of a cell </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669" name="Google Shape;669;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70" name="Google Shape;670;g27e576c1a67_0_1151"/>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The smallest whole unit of matter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71" name="Google Shape;671;g27e576c1a67_0_1151"/>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72" name="Google Shape;672;g27e576c1a67_0_1151"/>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73" name="Google Shape;673;g27e576c1a67_0_1151"/>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74" name="Google Shape;674;g27e576c1a67_0_1151"/>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75" name="Google Shape;675;g27e576c1a67_0_1151"/>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Anything that has mass and takes up space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76" name="Google Shape;676;g27e576c1a67_0_1151"/>
          <p:cNvSpPr/>
          <p:nvPr/>
        </p:nvSpPr>
        <p:spPr>
          <a:xfrm>
            <a:off x="350550" y="5187650"/>
            <a:ext cx="5018700" cy="732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25e11802ac4_0_234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3" name="Google Shape;683;g25e11802ac4_0_234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84" name="Google Shape;684;g25e11802ac4_0_234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85" name="Google Shape;685;g25e11802ac4_0_2343"/>
          <p:cNvCxnSpPr>
            <a:stCxn id="686" idx="4"/>
            <a:endCxn id="68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87" name="Google Shape;687;g25e11802ac4_0_234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88" name="Google Shape;688;g25e11802ac4_0_234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86" name="Google Shape;686;g25e11802ac4_0_234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89" name="Google Shape;689;g25e11802ac4_0_234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90" name="Google Shape;690;g25e11802ac4_0_2343"/>
          <p:cNvCxnSpPr>
            <a:stCxn id="691" idx="4"/>
            <a:endCxn id="68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92" name="Google Shape;692;g25e11802ac4_0_234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93" name="Google Shape;693;g25e11802ac4_0_234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91" name="Google Shape;691;g25e11802ac4_0_234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4" name="Google Shape;694;g25e11802ac4_0_234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Mass</a:t>
            </a:r>
            <a:endParaRPr sz="700" b="0" i="0" u="none" strike="noStrike" cap="none">
              <a:solidFill>
                <a:srgbClr val="000000"/>
              </a:solidFill>
              <a:latin typeface="Arial"/>
              <a:ea typeface="Arial"/>
              <a:cs typeface="Arial"/>
              <a:sym typeface="Arial"/>
            </a:endParaRPr>
          </a:p>
        </p:txBody>
      </p:sp>
      <p:sp>
        <p:nvSpPr>
          <p:cNvPr id="695" name="Google Shape;695;g25e11802ac4_0_234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696" name="Google Shape;696;g25e11802ac4_0_234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697" name="Google Shape;697;g25e11802ac4_0_234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698" name="Google Shape;698;g25e11802ac4_0_2343"/>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lang="en-US" sz="1800" b="0" i="0" u="none" strike="noStrike" cap="none">
                <a:solidFill>
                  <a:srgbClr val="000000"/>
                </a:solidFill>
                <a:latin typeface="Helvetica Neue Light"/>
                <a:ea typeface="Helvetica Neue Light"/>
                <a:cs typeface="Helvetica Neue Light"/>
                <a:sym typeface="Helvetica Neue Light"/>
              </a:rPr>
              <a:t>impact my life?</a:t>
            </a:r>
            <a:endParaRPr sz="1800" b="0" i="0" u="none" strike="noStrike" cap="none">
              <a:solidFill>
                <a:srgbClr val="000000"/>
              </a:solidFill>
              <a:latin typeface="Arial"/>
              <a:ea typeface="Arial"/>
              <a:cs typeface="Arial"/>
              <a:sym typeface="Arial"/>
            </a:endParaRPr>
          </a:p>
        </p:txBody>
      </p:sp>
      <p:pic>
        <p:nvPicPr>
          <p:cNvPr id="699" name="Google Shape;699;g25e11802ac4_0_2343"/>
          <p:cNvPicPr preferRelativeResize="0"/>
          <p:nvPr/>
        </p:nvPicPr>
        <p:blipFill>
          <a:blip r:embed="rId3">
            <a:alphaModFix/>
          </a:blip>
          <a:stretch>
            <a:fillRect/>
          </a:stretch>
        </p:blipFill>
        <p:spPr>
          <a:xfrm>
            <a:off x="4838413" y="1132438"/>
            <a:ext cx="3492075" cy="1243750"/>
          </a:xfrm>
          <a:prstGeom prst="rect">
            <a:avLst/>
          </a:prstGeom>
          <a:noFill/>
          <a:ln>
            <a:noFill/>
          </a:ln>
        </p:spPr>
      </p:pic>
      <p:sp>
        <p:nvSpPr>
          <p:cNvPr id="700" name="Google Shape;700;g25e11802ac4_0_2343"/>
          <p:cNvSpPr txBox="1"/>
          <p:nvPr/>
        </p:nvSpPr>
        <p:spPr>
          <a:xfrm>
            <a:off x="639350" y="1528400"/>
            <a:ext cx="35820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Amount of matter in an object</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25e11802ac4_0_236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07" name="Google Shape;707;g25e11802ac4_0_236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08" name="Google Shape;708;g25e11802ac4_0_2367"/>
          <p:cNvCxnSpPr>
            <a:stCxn id="709" idx="4"/>
            <a:endCxn id="70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10" name="Google Shape;710;g25e11802ac4_0_236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11" name="Google Shape;711;g25e11802ac4_0_236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09" name="Google Shape;709;g25e11802ac4_0_236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12" name="Google Shape;712;g25e11802ac4_0_2367"/>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i="1">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solidFill>
                  <a:srgbClr val="000000"/>
                </a:solidFill>
                <a:latin typeface="Calibri"/>
                <a:ea typeface="Calibri"/>
                <a:cs typeface="Calibri"/>
                <a:sym typeface="Calibri"/>
              </a:rPr>
              <a:t>Mass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713" name="Google Shape;713;g25e11802ac4_0_2367"/>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434343"/>
                </a:solidFill>
                <a:latin typeface="Helvetica Neue Light"/>
                <a:ea typeface="Helvetica Neue Light"/>
                <a:cs typeface="Helvetica Neue Light"/>
                <a:sym typeface="Helvetica Neue Light"/>
              </a:rPr>
              <a:t>A hawk hunting and eating a field mouse</a:t>
            </a:r>
            <a:endParaRPr>
              <a:solidFill>
                <a:srgbClr val="434343"/>
              </a:solidFill>
            </a:endParaRPr>
          </a:p>
        </p:txBody>
      </p:sp>
      <p:sp>
        <p:nvSpPr>
          <p:cNvPr id="714" name="Google Shape;714;g25e11802ac4_0_2367"/>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person running</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15" name="Google Shape;715;g25e11802ac4_0_2367"/>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16" name="Google Shape;716;g25e11802ac4_0_2367"/>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big book that is heavy</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17" name="Google Shape;717;g25e11802ac4_0_2367"/>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A</a:t>
            </a:r>
            <a:endParaRPr/>
          </a:p>
        </p:txBody>
      </p:sp>
      <p:sp>
        <p:nvSpPr>
          <p:cNvPr id="718" name="Google Shape;718;g25e11802ac4_0_2367"/>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B</a:t>
            </a:r>
            <a:endParaRPr/>
          </a:p>
        </p:txBody>
      </p:sp>
      <p:sp>
        <p:nvSpPr>
          <p:cNvPr id="719" name="Google Shape;719;g25e11802ac4_0_2367"/>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C</a:t>
            </a:r>
            <a:endParaRPr/>
          </a:p>
        </p:txBody>
      </p:sp>
      <p:sp>
        <p:nvSpPr>
          <p:cNvPr id="720" name="Google Shape;720;g25e11802ac4_0_2367"/>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D</a:t>
            </a:r>
            <a:endParaRPr/>
          </a:p>
        </p:txBody>
      </p:sp>
      <p:sp>
        <p:nvSpPr>
          <p:cNvPr id="721" name="Google Shape;721;g25e11802ac4_0_2367"/>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dam turning flowing water into energy</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7e576c1a67_0_119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28" name="Google Shape;728;g27e576c1a67_0_119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29" name="Google Shape;729;g27e576c1a67_0_1195"/>
          <p:cNvCxnSpPr>
            <a:stCxn id="730" idx="4"/>
            <a:endCxn id="72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31" name="Google Shape;731;g27e576c1a67_0_119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32" name="Google Shape;732;g27e576c1a67_0_119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30" name="Google Shape;730;g27e576c1a67_0_119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33" name="Google Shape;733;g27e576c1a67_0_1195"/>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i="1">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solidFill>
                  <a:srgbClr val="000000"/>
                </a:solidFill>
                <a:latin typeface="Calibri"/>
                <a:ea typeface="Calibri"/>
                <a:cs typeface="Calibri"/>
                <a:sym typeface="Calibri"/>
              </a:rPr>
              <a:t>Mass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734" name="Google Shape;734;g27e576c1a67_0_1195"/>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434343"/>
                </a:solidFill>
                <a:latin typeface="Helvetica Neue Light"/>
                <a:ea typeface="Helvetica Neue Light"/>
                <a:cs typeface="Helvetica Neue Light"/>
                <a:sym typeface="Helvetica Neue Light"/>
              </a:rPr>
              <a:t>A hawk hunting and eating a field mouse</a:t>
            </a:r>
            <a:endParaRPr>
              <a:solidFill>
                <a:srgbClr val="434343"/>
              </a:solidFill>
            </a:endParaRPr>
          </a:p>
        </p:txBody>
      </p:sp>
      <p:sp>
        <p:nvSpPr>
          <p:cNvPr id="735" name="Google Shape;735;g27e576c1a67_0_1195"/>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person running</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36" name="Google Shape;736;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37" name="Google Shape;737;g27e576c1a67_0_1195"/>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big book that is heavy</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38" name="Google Shape;738;g27e576c1a67_0_1195"/>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A</a:t>
            </a:r>
            <a:endParaRPr/>
          </a:p>
        </p:txBody>
      </p:sp>
      <p:sp>
        <p:nvSpPr>
          <p:cNvPr id="739" name="Google Shape;739;g27e576c1a67_0_1195"/>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B</a:t>
            </a:r>
            <a:endParaRPr/>
          </a:p>
        </p:txBody>
      </p:sp>
      <p:sp>
        <p:nvSpPr>
          <p:cNvPr id="740" name="Google Shape;740;g27e576c1a67_0_1195"/>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C</a:t>
            </a:r>
            <a:endParaRPr/>
          </a:p>
        </p:txBody>
      </p:sp>
      <p:sp>
        <p:nvSpPr>
          <p:cNvPr id="741" name="Google Shape;741;g27e576c1a67_0_1195"/>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D</a:t>
            </a:r>
            <a:endParaRPr/>
          </a:p>
        </p:txBody>
      </p:sp>
      <p:sp>
        <p:nvSpPr>
          <p:cNvPr id="742" name="Google Shape;742;g27e576c1a67_0_1195"/>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dam turning flowing water into energy</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43" name="Google Shape;743;g27e576c1a67_0_1195"/>
          <p:cNvSpPr/>
          <p:nvPr/>
        </p:nvSpPr>
        <p:spPr>
          <a:xfrm>
            <a:off x="350550" y="1682450"/>
            <a:ext cx="4082100" cy="1015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25e11802ac4_0_251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50" name="Google Shape;750;g25e11802ac4_0_251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51" name="Google Shape;751;g25e11802ac4_0_2511"/>
          <p:cNvCxnSpPr>
            <a:stCxn id="752" idx="4"/>
            <a:endCxn id="74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53" name="Google Shape;753;g25e11802ac4_0_251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54" name="Google Shape;754;g25e11802ac4_0_251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52" name="Google Shape;752;g25e11802ac4_0_251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5" name="Google Shape;755;g25e11802ac4_0_2511"/>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56" name="Google Shape;756;g25e11802ac4_0_2511"/>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757" name="Google Shape;757;g25e11802ac4_0_2511"/>
          <p:cNvCxnSpPr>
            <a:stCxn id="758" idx="4"/>
            <a:endCxn id="755"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759" name="Google Shape;759;g25e11802ac4_0_2511"/>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760" name="Google Shape;760;g25e11802ac4_0_2511"/>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758" name="Google Shape;758;g25e11802ac4_0_2511"/>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1" name="Google Shape;761;g25e11802ac4_0_2511"/>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Mass</a:t>
            </a:r>
            <a:endParaRPr sz="700" b="0" i="0" u="none" strike="noStrike" cap="none">
              <a:solidFill>
                <a:srgbClr val="000000"/>
              </a:solidFill>
              <a:latin typeface="Arial"/>
              <a:ea typeface="Arial"/>
              <a:cs typeface="Arial"/>
              <a:sym typeface="Arial"/>
            </a:endParaRPr>
          </a:p>
        </p:txBody>
      </p:sp>
      <p:sp>
        <p:nvSpPr>
          <p:cNvPr id="762" name="Google Shape;762;g25e11802ac4_0_2511"/>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763" name="Google Shape;763;g25e11802ac4_0_2511"/>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764" name="Google Shape;764;g25e11802ac4_0_2511"/>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765" name="Google Shape;765;g25e11802ac4_0_2511"/>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lang="en-US" sz="1800" b="0" i="0" u="none" strike="noStrike" cap="none">
                <a:solidFill>
                  <a:srgbClr val="000000"/>
                </a:solidFill>
                <a:latin typeface="Helvetica Neue Light"/>
                <a:ea typeface="Helvetica Neue Light"/>
                <a:cs typeface="Helvetica Neue Light"/>
                <a:sym typeface="Helvetica Neue Light"/>
              </a:rPr>
              <a:t>impact my life?</a:t>
            </a:r>
            <a:endParaRPr sz="1800" b="0" i="0" u="none" strike="noStrike" cap="none">
              <a:solidFill>
                <a:srgbClr val="000000"/>
              </a:solidFill>
              <a:latin typeface="Arial"/>
              <a:ea typeface="Arial"/>
              <a:cs typeface="Arial"/>
              <a:sym typeface="Arial"/>
            </a:endParaRPr>
          </a:p>
        </p:txBody>
      </p:sp>
      <p:pic>
        <p:nvPicPr>
          <p:cNvPr id="766" name="Google Shape;766;g25e11802ac4_0_2511"/>
          <p:cNvPicPr preferRelativeResize="0"/>
          <p:nvPr/>
        </p:nvPicPr>
        <p:blipFill>
          <a:blip r:embed="rId3">
            <a:alphaModFix/>
          </a:blip>
          <a:stretch>
            <a:fillRect/>
          </a:stretch>
        </p:blipFill>
        <p:spPr>
          <a:xfrm>
            <a:off x="4838413" y="1132438"/>
            <a:ext cx="3492075" cy="1243750"/>
          </a:xfrm>
          <a:prstGeom prst="rect">
            <a:avLst/>
          </a:prstGeom>
          <a:noFill/>
          <a:ln>
            <a:noFill/>
          </a:ln>
        </p:spPr>
      </p:pic>
      <p:sp>
        <p:nvSpPr>
          <p:cNvPr id="767" name="Google Shape;767;g25e11802ac4_0_2511"/>
          <p:cNvSpPr txBox="1"/>
          <p:nvPr/>
        </p:nvSpPr>
        <p:spPr>
          <a:xfrm>
            <a:off x="639350" y="1528400"/>
            <a:ext cx="35820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Amount of matter in an object</a:t>
            </a:r>
            <a:endParaRPr sz="2200" b="0" i="0" u="none" strike="noStrike" cap="none">
              <a:solidFill>
                <a:srgbClr val="000000"/>
              </a:solidFill>
              <a:latin typeface="Arial"/>
              <a:ea typeface="Arial"/>
              <a:cs typeface="Arial"/>
              <a:sym typeface="Arial"/>
            </a:endParaRPr>
          </a:p>
        </p:txBody>
      </p:sp>
      <p:sp>
        <p:nvSpPr>
          <p:cNvPr id="768" name="Google Shape;768;g25e11802ac4_0_2511"/>
          <p:cNvSpPr txBox="1"/>
          <p:nvPr/>
        </p:nvSpPr>
        <p:spPr>
          <a:xfrm>
            <a:off x="785475" y="4846925"/>
            <a:ext cx="3000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A big book that is heavy</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7e576c1a67_0_0"/>
          <p:cNvSpPr txBox="1">
            <a:spLocks noGrp="1"/>
          </p:cNvSpPr>
          <p:nvPr>
            <p:ph type="ctrTitle"/>
          </p:nvPr>
        </p:nvSpPr>
        <p:spPr>
          <a:xfrm>
            <a:off x="1323551" y="187766"/>
            <a:ext cx="7559100" cy="2000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u="sng"/>
              <a:t>Gravity</a:t>
            </a:r>
            <a:r>
              <a:rPr lang="en-US" sz="3600" b="1"/>
              <a:t>: </a:t>
            </a:r>
            <a:r>
              <a:rPr lang="en-US" sz="3600"/>
              <a:t>a noncontact force that attracts any object with mass toward another object with mass</a:t>
            </a:r>
            <a:endParaRPr sz="3600" b="1"/>
          </a:p>
        </p:txBody>
      </p:sp>
      <p:pic>
        <p:nvPicPr>
          <p:cNvPr id="150" name="Google Shape;150;g27e576c1a67_0_0" descr="apple.jpg"/>
          <p:cNvPicPr preferRelativeResize="0"/>
          <p:nvPr/>
        </p:nvPicPr>
        <p:blipFill rotWithShape="1">
          <a:blip r:embed="rId3">
            <a:alphaModFix/>
          </a:blip>
          <a:srcRect l="-49364" r="-49364"/>
          <a:stretch/>
        </p:blipFill>
        <p:spPr>
          <a:xfrm>
            <a:off x="609363" y="2336119"/>
            <a:ext cx="7925272" cy="4358596"/>
          </a:xfrm>
          <a:prstGeom prst="rect">
            <a:avLst/>
          </a:prstGeom>
          <a:noFill/>
          <a:ln>
            <a:noFill/>
          </a:ln>
        </p:spPr>
      </p:pic>
      <p:sp>
        <p:nvSpPr>
          <p:cNvPr id="151" name="Google Shape;151;g27e576c1a67_0_0"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25e11802ac4_0_253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75" name="Google Shape;775;g25e11802ac4_0_253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76" name="Google Shape;776;g25e11802ac4_0_2536"/>
          <p:cNvCxnSpPr>
            <a:stCxn id="777" idx="4"/>
            <a:endCxn id="77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78" name="Google Shape;778;g25e11802ac4_0_253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79" name="Google Shape;779;g25e11802ac4_0_253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77" name="Google Shape;777;g25e11802ac4_0_253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80" name="Google Shape;780;g25e11802ac4_0_2536"/>
          <p:cNvSpPr txBox="1"/>
          <p:nvPr/>
        </p:nvSpPr>
        <p:spPr>
          <a:xfrm>
            <a:off x="626731" y="355701"/>
            <a:ext cx="82095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a:solidFill>
                  <a:srgbClr val="000000"/>
                </a:solidFill>
                <a:latin typeface="Calibri"/>
                <a:ea typeface="Calibri"/>
                <a:cs typeface="Calibri"/>
                <a:sym typeface="Calibri"/>
              </a:rPr>
              <a:t>Choose the correct response for </a:t>
            </a:r>
            <a:r>
              <a:rPr lang="en-US" sz="2900" i="1">
                <a:solidFill>
                  <a:srgbClr val="000000"/>
                </a:solidFill>
                <a:latin typeface="Calibri"/>
                <a:ea typeface="Calibri"/>
                <a:cs typeface="Calibri"/>
                <a:sym typeface="Calibri"/>
              </a:rPr>
              <a:t>“how does mass impact my life?” </a:t>
            </a:r>
            <a:r>
              <a:rPr lang="en-US" sz="2900">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781" name="Google Shape;781;g25e11802ac4_0_2536"/>
          <p:cNvSpPr txBox="1"/>
          <p:nvPr/>
        </p:nvSpPr>
        <p:spPr>
          <a:xfrm>
            <a:off x="1073532" y="412269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rgbClr val="434343"/>
                </a:solidFill>
                <a:latin typeface="Helvetica Neue Light"/>
                <a:ea typeface="Helvetica Neue Light"/>
                <a:cs typeface="Helvetica Neue Light"/>
                <a:sym typeface="Helvetica Neue Light"/>
              </a:rPr>
              <a:t>Mass </a:t>
            </a:r>
            <a:r>
              <a:rPr lang="en-US" sz="2200">
                <a:solidFill>
                  <a:srgbClr val="43464D"/>
                </a:solidFill>
                <a:latin typeface="Helvetica Neue Light"/>
                <a:ea typeface="Helvetica Neue Light"/>
                <a:cs typeface="Helvetica Neue Light"/>
                <a:sym typeface="Helvetica Neue Light"/>
              </a:rPr>
              <a:t>creates electricity to power our buildings and help us survive.</a:t>
            </a:r>
            <a:endParaRPr sz="2200">
              <a:solidFill>
                <a:srgbClr val="434343"/>
              </a:solidFill>
            </a:endParaRPr>
          </a:p>
        </p:txBody>
      </p:sp>
      <p:sp>
        <p:nvSpPr>
          <p:cNvPr id="782" name="Google Shape;782;g25e11802ac4_0_2536"/>
          <p:cNvSpPr txBox="1"/>
          <p:nvPr/>
        </p:nvSpPr>
        <p:spPr>
          <a:xfrm>
            <a:off x="1073532" y="2765920"/>
            <a:ext cx="7874100" cy="803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Mass helps us understand our world through learning about plants and animals from long ago.</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783" name="Google Shape;783;g25e11802ac4_0_2536"/>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84" name="Google Shape;784;g25e11802ac4_0_2536"/>
          <p:cNvSpPr txBox="1"/>
          <p:nvPr/>
        </p:nvSpPr>
        <p:spPr>
          <a:xfrm>
            <a:off x="1073532" y="1635008"/>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Mass shows us which animals hunt and eat other animals so that we can be safe.</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785" name="Google Shape;785;g25e11802ac4_0_2536"/>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A</a:t>
            </a:r>
            <a:endParaRPr/>
          </a:p>
        </p:txBody>
      </p:sp>
      <p:sp>
        <p:nvSpPr>
          <p:cNvPr id="786" name="Google Shape;786;g25e11802ac4_0_2536"/>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B</a:t>
            </a:r>
            <a:endParaRPr/>
          </a:p>
        </p:txBody>
      </p:sp>
      <p:sp>
        <p:nvSpPr>
          <p:cNvPr id="787" name="Google Shape;787;g25e11802ac4_0_2536"/>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C</a:t>
            </a:r>
            <a:endParaRPr/>
          </a:p>
        </p:txBody>
      </p:sp>
      <p:sp>
        <p:nvSpPr>
          <p:cNvPr id="788" name="Google Shape;788;g25e11802ac4_0_2536"/>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D</a:t>
            </a:r>
            <a:endParaRPr/>
          </a:p>
        </p:txBody>
      </p:sp>
      <p:sp>
        <p:nvSpPr>
          <p:cNvPr id="789" name="Google Shape;789;g25e11802ac4_0_2536"/>
          <p:cNvSpPr txBox="1"/>
          <p:nvPr/>
        </p:nvSpPr>
        <p:spPr>
          <a:xfrm>
            <a:off x="1073532" y="5356215"/>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rgbClr val="434343"/>
                </a:solidFill>
                <a:latin typeface="Helvetica Neue Light"/>
                <a:ea typeface="Helvetica Neue Light"/>
                <a:cs typeface="Helvetica Neue Light"/>
                <a:sym typeface="Helvetica Neue Light"/>
              </a:rPr>
              <a:t>Mass </a:t>
            </a:r>
            <a:r>
              <a:rPr lang="en-US" sz="2200">
                <a:solidFill>
                  <a:srgbClr val="43464D"/>
                </a:solidFill>
                <a:latin typeface="Helvetica Neue Light"/>
                <a:ea typeface="Helvetica Neue Light"/>
                <a:cs typeface="Helvetica Neue Light"/>
                <a:sym typeface="Helvetica Neue Light"/>
              </a:rPr>
              <a:t>helps us understand how heavy objects are and therefore how they move and interact in our environment.</a:t>
            </a:r>
            <a:endParaRPr sz="2200">
              <a:solidFill>
                <a:srgbClr val="434343"/>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27e576c1a67_0_124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96" name="Google Shape;796;g27e576c1a67_0_124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97" name="Google Shape;797;g27e576c1a67_0_1241"/>
          <p:cNvCxnSpPr>
            <a:stCxn id="798" idx="4"/>
            <a:endCxn id="79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99" name="Google Shape;799;g27e576c1a67_0_124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00" name="Google Shape;800;g27e576c1a67_0_124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98" name="Google Shape;798;g27e576c1a67_0_124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01" name="Google Shape;801;g27e576c1a67_0_1241"/>
          <p:cNvSpPr txBox="1"/>
          <p:nvPr/>
        </p:nvSpPr>
        <p:spPr>
          <a:xfrm>
            <a:off x="626731" y="355701"/>
            <a:ext cx="82095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a:solidFill>
                  <a:srgbClr val="000000"/>
                </a:solidFill>
                <a:latin typeface="Calibri"/>
                <a:ea typeface="Calibri"/>
                <a:cs typeface="Calibri"/>
                <a:sym typeface="Calibri"/>
              </a:rPr>
              <a:t>Choose the correct response for </a:t>
            </a:r>
            <a:r>
              <a:rPr lang="en-US" sz="2900" i="1">
                <a:solidFill>
                  <a:srgbClr val="000000"/>
                </a:solidFill>
                <a:latin typeface="Calibri"/>
                <a:ea typeface="Calibri"/>
                <a:cs typeface="Calibri"/>
                <a:sym typeface="Calibri"/>
              </a:rPr>
              <a:t>“how does mass impact my life?” </a:t>
            </a:r>
            <a:r>
              <a:rPr lang="en-US" sz="2900">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802" name="Google Shape;802;g27e576c1a67_0_1241"/>
          <p:cNvSpPr txBox="1"/>
          <p:nvPr/>
        </p:nvSpPr>
        <p:spPr>
          <a:xfrm>
            <a:off x="1073532" y="412269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rgbClr val="434343"/>
                </a:solidFill>
                <a:latin typeface="Helvetica Neue Light"/>
                <a:ea typeface="Helvetica Neue Light"/>
                <a:cs typeface="Helvetica Neue Light"/>
                <a:sym typeface="Helvetica Neue Light"/>
              </a:rPr>
              <a:t>Mass </a:t>
            </a:r>
            <a:r>
              <a:rPr lang="en-US" sz="2200">
                <a:solidFill>
                  <a:srgbClr val="43464D"/>
                </a:solidFill>
                <a:latin typeface="Helvetica Neue Light"/>
                <a:ea typeface="Helvetica Neue Light"/>
                <a:cs typeface="Helvetica Neue Light"/>
                <a:sym typeface="Helvetica Neue Light"/>
              </a:rPr>
              <a:t>creates electricity to power our buildings and help us survive.</a:t>
            </a:r>
            <a:endParaRPr sz="2200">
              <a:solidFill>
                <a:srgbClr val="434343"/>
              </a:solidFill>
            </a:endParaRPr>
          </a:p>
        </p:txBody>
      </p:sp>
      <p:sp>
        <p:nvSpPr>
          <p:cNvPr id="803" name="Google Shape;803;g27e576c1a67_0_1241"/>
          <p:cNvSpPr txBox="1"/>
          <p:nvPr/>
        </p:nvSpPr>
        <p:spPr>
          <a:xfrm>
            <a:off x="1073532" y="2765920"/>
            <a:ext cx="7874100" cy="803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Mass helps us understand our world through learning about plants and animals from long ago.</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804" name="Google Shape;804;g27e576c1a67_0_124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05" name="Google Shape;805;g27e576c1a67_0_1241"/>
          <p:cNvSpPr txBox="1"/>
          <p:nvPr/>
        </p:nvSpPr>
        <p:spPr>
          <a:xfrm>
            <a:off x="1073532" y="1635008"/>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rgbClr val="43464D"/>
                </a:solidFill>
                <a:latin typeface="Helvetica Neue Light"/>
                <a:ea typeface="Helvetica Neue Light"/>
                <a:cs typeface="Helvetica Neue Light"/>
                <a:sym typeface="Helvetica Neue Light"/>
              </a:rPr>
              <a:t>Mass shows us which animals hunt and eat other animals so that we can be safe.</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806" name="Google Shape;806;g27e576c1a67_0_1241"/>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A</a:t>
            </a:r>
            <a:endParaRPr/>
          </a:p>
        </p:txBody>
      </p:sp>
      <p:sp>
        <p:nvSpPr>
          <p:cNvPr id="807" name="Google Shape;807;g27e576c1a67_0_1241"/>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B</a:t>
            </a:r>
            <a:endParaRPr/>
          </a:p>
        </p:txBody>
      </p:sp>
      <p:sp>
        <p:nvSpPr>
          <p:cNvPr id="808" name="Google Shape;808;g27e576c1a67_0_1241"/>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C</a:t>
            </a:r>
            <a:endParaRPr/>
          </a:p>
        </p:txBody>
      </p:sp>
      <p:sp>
        <p:nvSpPr>
          <p:cNvPr id="809" name="Google Shape;809;g27e576c1a67_0_1241"/>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D</a:t>
            </a:r>
            <a:endParaRPr/>
          </a:p>
        </p:txBody>
      </p:sp>
      <p:sp>
        <p:nvSpPr>
          <p:cNvPr id="810" name="Google Shape;810;g27e576c1a67_0_1241"/>
          <p:cNvSpPr txBox="1"/>
          <p:nvPr/>
        </p:nvSpPr>
        <p:spPr>
          <a:xfrm>
            <a:off x="1073532" y="5356215"/>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rgbClr val="434343"/>
                </a:solidFill>
                <a:latin typeface="Helvetica Neue Light"/>
                <a:ea typeface="Helvetica Neue Light"/>
                <a:cs typeface="Helvetica Neue Light"/>
                <a:sym typeface="Helvetica Neue Light"/>
              </a:rPr>
              <a:t>Mass </a:t>
            </a:r>
            <a:r>
              <a:rPr lang="en-US" sz="2200">
                <a:solidFill>
                  <a:srgbClr val="43464D"/>
                </a:solidFill>
                <a:latin typeface="Helvetica Neue Light"/>
                <a:ea typeface="Helvetica Neue Light"/>
                <a:cs typeface="Helvetica Neue Light"/>
                <a:sym typeface="Helvetica Neue Light"/>
              </a:rPr>
              <a:t>helps us understand how heavy objects are and therefore how they move and interact in our environment.</a:t>
            </a:r>
            <a:endParaRPr sz="2200">
              <a:solidFill>
                <a:srgbClr val="434343"/>
              </a:solidFill>
            </a:endParaRPr>
          </a:p>
        </p:txBody>
      </p:sp>
      <p:sp>
        <p:nvSpPr>
          <p:cNvPr id="811" name="Google Shape;811;g27e576c1a67_0_1241"/>
          <p:cNvSpPr/>
          <p:nvPr/>
        </p:nvSpPr>
        <p:spPr>
          <a:xfrm>
            <a:off x="317125" y="5282850"/>
            <a:ext cx="8762700" cy="919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25e11802ac4_0_264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18" name="Google Shape;818;g25e11802ac4_0_264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19" name="Google Shape;819;g25e11802ac4_0_2649"/>
          <p:cNvCxnSpPr>
            <a:stCxn id="820" idx="4"/>
            <a:endCxn id="81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21" name="Google Shape;821;g25e11802ac4_0_264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22" name="Google Shape;822;g25e11802ac4_0_264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20" name="Google Shape;820;g25e11802ac4_0_264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3" name="Google Shape;823;g25e11802ac4_0_2649"/>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824" name="Google Shape;824;g25e11802ac4_0_2649"/>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825" name="Google Shape;825;g25e11802ac4_0_2649"/>
          <p:cNvCxnSpPr>
            <a:stCxn id="826" idx="4"/>
            <a:endCxn id="823"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827" name="Google Shape;827;g25e11802ac4_0_2649"/>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828" name="Google Shape;828;g25e11802ac4_0_2649"/>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826" name="Google Shape;826;g25e11802ac4_0_2649"/>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9" name="Google Shape;829;g25e11802ac4_0_2649"/>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Mass</a:t>
            </a:r>
            <a:endParaRPr sz="700" b="0" i="0" u="none" strike="noStrike" cap="none">
              <a:solidFill>
                <a:srgbClr val="000000"/>
              </a:solidFill>
              <a:latin typeface="Arial"/>
              <a:ea typeface="Arial"/>
              <a:cs typeface="Arial"/>
              <a:sym typeface="Arial"/>
            </a:endParaRPr>
          </a:p>
        </p:txBody>
      </p:sp>
      <p:sp>
        <p:nvSpPr>
          <p:cNvPr id="830" name="Google Shape;830;g25e11802ac4_0_2649"/>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831" name="Google Shape;831;g25e11802ac4_0_2649"/>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832" name="Google Shape;832;g25e11802ac4_0_2649"/>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833" name="Google Shape;833;g25e11802ac4_0_2649"/>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a:t>
            </a:r>
            <a:r>
              <a:rPr lang="en-US" sz="1800">
                <a:latin typeface="Helvetica Neue Light"/>
                <a:ea typeface="Helvetica Neue Light"/>
                <a:cs typeface="Helvetica Neue Light"/>
                <a:sym typeface="Helvetica Neue Light"/>
              </a:rPr>
              <a:t>es mass </a:t>
            </a:r>
            <a:r>
              <a:rPr lang="en-US" sz="1800" b="0" i="0" u="none" strike="noStrike" cap="none">
                <a:solidFill>
                  <a:srgbClr val="000000"/>
                </a:solidFill>
                <a:latin typeface="Helvetica Neue Light"/>
                <a:ea typeface="Helvetica Neue Light"/>
                <a:cs typeface="Helvetica Neue Light"/>
                <a:sym typeface="Helvetica Neue Light"/>
              </a:rPr>
              <a:t>impact my life?</a:t>
            </a:r>
            <a:endParaRPr sz="1800" b="0" i="0" u="none" strike="noStrike" cap="none">
              <a:solidFill>
                <a:srgbClr val="000000"/>
              </a:solidFill>
              <a:latin typeface="Arial"/>
              <a:ea typeface="Arial"/>
              <a:cs typeface="Arial"/>
              <a:sym typeface="Arial"/>
            </a:endParaRPr>
          </a:p>
        </p:txBody>
      </p:sp>
      <p:pic>
        <p:nvPicPr>
          <p:cNvPr id="834" name="Google Shape;834;g25e11802ac4_0_2649"/>
          <p:cNvPicPr preferRelativeResize="0"/>
          <p:nvPr/>
        </p:nvPicPr>
        <p:blipFill>
          <a:blip r:embed="rId3">
            <a:alphaModFix/>
          </a:blip>
          <a:stretch>
            <a:fillRect/>
          </a:stretch>
        </p:blipFill>
        <p:spPr>
          <a:xfrm>
            <a:off x="4838413" y="1132438"/>
            <a:ext cx="3492075" cy="1243750"/>
          </a:xfrm>
          <a:prstGeom prst="rect">
            <a:avLst/>
          </a:prstGeom>
          <a:noFill/>
          <a:ln>
            <a:noFill/>
          </a:ln>
        </p:spPr>
      </p:pic>
      <p:sp>
        <p:nvSpPr>
          <p:cNvPr id="835" name="Google Shape;835;g25e11802ac4_0_2649"/>
          <p:cNvSpPr txBox="1"/>
          <p:nvPr/>
        </p:nvSpPr>
        <p:spPr>
          <a:xfrm>
            <a:off x="639350" y="1528400"/>
            <a:ext cx="35820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Amount of matter in an object</a:t>
            </a:r>
            <a:endParaRPr sz="2200" b="0" i="0" u="none" strike="noStrike" cap="none">
              <a:solidFill>
                <a:srgbClr val="000000"/>
              </a:solidFill>
              <a:latin typeface="Arial"/>
              <a:ea typeface="Arial"/>
              <a:cs typeface="Arial"/>
              <a:sym typeface="Arial"/>
            </a:endParaRPr>
          </a:p>
        </p:txBody>
      </p:sp>
      <p:sp>
        <p:nvSpPr>
          <p:cNvPr id="836" name="Google Shape;836;g25e11802ac4_0_2649"/>
          <p:cNvSpPr txBox="1"/>
          <p:nvPr/>
        </p:nvSpPr>
        <p:spPr>
          <a:xfrm>
            <a:off x="785475" y="4846925"/>
            <a:ext cx="3000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A big book that is heavy</a:t>
            </a:r>
            <a:endParaRPr sz="2400"/>
          </a:p>
        </p:txBody>
      </p:sp>
      <p:sp>
        <p:nvSpPr>
          <p:cNvPr id="837" name="Google Shape;837;g25e11802ac4_0_2649"/>
          <p:cNvSpPr txBox="1"/>
          <p:nvPr/>
        </p:nvSpPr>
        <p:spPr>
          <a:xfrm>
            <a:off x="4606850" y="4722600"/>
            <a:ext cx="41076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libri"/>
                <a:ea typeface="Calibri"/>
                <a:cs typeface="Calibri"/>
                <a:sym typeface="Calibri"/>
              </a:rPr>
              <a:t>Mass helps us understand how heavy objects are and therefore how they move and interact in our environment.</a:t>
            </a:r>
            <a:endParaRPr sz="2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5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844" name="Google Shape;844;p5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g27e576c1a67_0_1074"/>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Mass</a:t>
            </a:r>
            <a:r>
              <a:rPr lang="en-US" b="1">
                <a:solidFill>
                  <a:schemeClr val="dk1"/>
                </a:solidFill>
              </a:rPr>
              <a:t>: </a:t>
            </a:r>
            <a:r>
              <a:rPr lang="en-US">
                <a:solidFill>
                  <a:schemeClr val="dk1"/>
                </a:solidFill>
              </a:rPr>
              <a:t>amount of matter in an object</a:t>
            </a:r>
            <a:endParaRPr/>
          </a:p>
        </p:txBody>
      </p:sp>
      <p:pic>
        <p:nvPicPr>
          <p:cNvPr id="851" name="Google Shape;851;g27e576c1a67_0_1074"/>
          <p:cNvPicPr preferRelativeResize="0"/>
          <p:nvPr/>
        </p:nvPicPr>
        <p:blipFill>
          <a:blip r:embed="rId3">
            <a:alphaModFix/>
          </a:blip>
          <a:stretch>
            <a:fillRect/>
          </a:stretch>
        </p:blipFill>
        <p:spPr>
          <a:xfrm>
            <a:off x="3162355" y="2266550"/>
            <a:ext cx="2645050" cy="4419950"/>
          </a:xfrm>
          <a:prstGeom prst="rect">
            <a:avLst/>
          </a:prstGeom>
          <a:noFill/>
          <a:ln>
            <a:noFill/>
          </a:ln>
        </p:spPr>
      </p:pic>
      <p:sp>
        <p:nvSpPr>
          <p:cNvPr id="852" name="Google Shape;852;g27e576c1a67_0_1074" descr="Rewind"/>
          <p:cNvSpPr/>
          <p:nvPr/>
        </p:nvSpPr>
        <p:spPr>
          <a:xfrm>
            <a:off x="0" y="0"/>
            <a:ext cx="920100" cy="780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g27e576c1a67_0_1083"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g27e576c1a67_0_1083"/>
          <p:cNvSpPr txBox="1"/>
          <p:nvPr/>
        </p:nvSpPr>
        <p:spPr>
          <a:xfrm>
            <a:off x="718457" y="29808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is the difference between mass and weight?</a:t>
            </a:r>
            <a:endParaRPr sz="1400" b="0" i="0" u="none" strike="noStrike" cap="none">
              <a:solidFill>
                <a:srgbClr val="000000"/>
              </a:solidFill>
              <a:latin typeface="Arial"/>
              <a:ea typeface="Arial"/>
              <a:cs typeface="Arial"/>
              <a:sym typeface="Arial"/>
            </a:endParaRPr>
          </a:p>
        </p:txBody>
      </p:sp>
      <p:pic>
        <p:nvPicPr>
          <p:cNvPr id="860" name="Google Shape;860;g27e576c1a67_0_1083" descr="artorius CPA5202S-DS Competence Analytical Balance, 5200gx 0.01g ..."/>
          <p:cNvPicPr preferRelativeResize="0"/>
          <p:nvPr/>
        </p:nvPicPr>
        <p:blipFill rotWithShape="1">
          <a:blip r:embed="rId4">
            <a:alphaModFix/>
          </a:blip>
          <a:srcRect/>
          <a:stretch/>
        </p:blipFill>
        <p:spPr>
          <a:xfrm>
            <a:off x="326572" y="2790756"/>
            <a:ext cx="3728871" cy="2301246"/>
          </a:xfrm>
          <a:prstGeom prst="rect">
            <a:avLst/>
          </a:prstGeom>
          <a:noFill/>
          <a:ln>
            <a:noFill/>
          </a:ln>
        </p:spPr>
      </p:pic>
      <p:pic>
        <p:nvPicPr>
          <p:cNvPr id="861" name="Google Shape;861;g27e576c1a67_0_1083" descr="Black woman standing on a weight scale Stock Photos - Page 1 : Masterfile"/>
          <p:cNvPicPr preferRelativeResize="0"/>
          <p:nvPr/>
        </p:nvPicPr>
        <p:blipFill rotWithShape="1">
          <a:blip r:embed="rId5">
            <a:alphaModFix/>
          </a:blip>
          <a:srcRect/>
          <a:stretch/>
        </p:blipFill>
        <p:spPr>
          <a:xfrm>
            <a:off x="5328310" y="1665886"/>
            <a:ext cx="2857500" cy="42862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g27e68c1a8e3_0_83"/>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868" name="Google Shape;868;g27e68c1a8e3_0_83"/>
          <p:cNvSpPr txBox="1"/>
          <p:nvPr/>
        </p:nvSpPr>
        <p:spPr>
          <a:xfrm>
            <a:off x="2270926" y="900404"/>
            <a:ext cx="4602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Mass</a:t>
            </a:r>
            <a:endParaRPr sz="3600" b="0" i="0" u="none" strike="noStrike" cap="none">
              <a:solidFill>
                <a:srgbClr val="0000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(Gizmos)</a:t>
            </a:r>
            <a:endParaRPr sz="1400" b="0" i="0" u="none" strike="noStrike" cap="none">
              <a:solidFill>
                <a:srgbClr val="000000"/>
              </a:solidFill>
              <a:latin typeface="Arial"/>
              <a:ea typeface="Arial"/>
              <a:cs typeface="Arial"/>
              <a:sym typeface="Arial"/>
            </a:endParaRPr>
          </a:p>
        </p:txBody>
      </p:sp>
      <p:pic>
        <p:nvPicPr>
          <p:cNvPr id="869" name="Google Shape;869;g27e68c1a8e3_0_83"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870" name="Google Shape;870;g27e68c1a8e3_0_83"/>
          <p:cNvSpPr txBox="1"/>
          <p:nvPr/>
        </p:nvSpPr>
        <p:spPr>
          <a:xfrm>
            <a:off x="411982" y="2230734"/>
            <a:ext cx="25524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for a simulation to explore mass.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In this activity, you’ll compare the mass and weight of objects on Earth, Mars, Jupiter, and the Moon .</a:t>
            </a:r>
            <a:endParaRPr sz="1400" b="0" i="0" u="none" strike="noStrike" cap="none">
              <a:solidFill>
                <a:srgbClr val="000000"/>
              </a:solidFill>
              <a:latin typeface="Arial"/>
              <a:ea typeface="Arial"/>
              <a:cs typeface="Arial"/>
              <a:sym typeface="Arial"/>
            </a:endParaRPr>
          </a:p>
        </p:txBody>
      </p:sp>
      <p:sp>
        <p:nvSpPr>
          <p:cNvPr id="871" name="Google Shape;871;g27e68c1a8e3_0_83" descr="Laptop"/>
          <p:cNvSpPr/>
          <p:nvPr/>
        </p:nvSpPr>
        <p:spPr>
          <a:xfrm>
            <a:off x="20097"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2" name="Google Shape;872;g27e68c1a8e3_0_83"/>
          <p:cNvPicPr preferRelativeResize="0"/>
          <p:nvPr/>
        </p:nvPicPr>
        <p:blipFill rotWithShape="1">
          <a:blip r:embed="rId6">
            <a:alphaModFix/>
          </a:blip>
          <a:srcRect/>
          <a:stretch/>
        </p:blipFill>
        <p:spPr>
          <a:xfrm>
            <a:off x="2964264" y="2446459"/>
            <a:ext cx="5921983" cy="395384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pic>
        <p:nvPicPr>
          <p:cNvPr id="878" name="Google Shape;878;p6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883" name="Google Shape;883;p1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884" name="Google Shape;884;p1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885" name="Google Shape;885;p1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886" name="Google Shape;886;p1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Was Created With Resources From:</a:t>
            </a:r>
            <a:endParaRPr sz="1400" b="0" i="0" u="none" strike="noStrike" cap="none">
              <a:solidFill>
                <a:srgbClr val="000000"/>
              </a:solidFill>
              <a:latin typeface="Arial"/>
              <a:ea typeface="Arial"/>
              <a:cs typeface="Arial"/>
              <a:sym typeface="Arial"/>
            </a:endParaRPr>
          </a:p>
        </p:txBody>
      </p:sp>
      <p:sp>
        <p:nvSpPr>
          <p:cNvPr id="887" name="Google Shape;887;p1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7430209113_0_1"/>
          <p:cNvSpPr txBox="1"/>
          <p:nvPr/>
        </p:nvSpPr>
        <p:spPr>
          <a:xfrm>
            <a:off x="838381" y="424771"/>
            <a:ext cx="74673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Matter</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has mass and takes up space</a:t>
            </a:r>
            <a:endParaRPr sz="3000" b="1" i="0" u="none" strike="noStrike" cap="none">
              <a:solidFill>
                <a:schemeClr val="dk1"/>
              </a:solidFill>
              <a:latin typeface="Calibri"/>
              <a:ea typeface="Calibri"/>
              <a:cs typeface="Calibri"/>
              <a:sym typeface="Calibri"/>
            </a:endParaRPr>
          </a:p>
        </p:txBody>
      </p:sp>
      <p:sp>
        <p:nvSpPr>
          <p:cNvPr id="158" name="Google Shape;158;g27430209113_0_1"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 name="Google Shape;159;g27430209113_0_1" descr="states of matter.jpg"/>
          <p:cNvPicPr preferRelativeResize="0"/>
          <p:nvPr/>
        </p:nvPicPr>
        <p:blipFill rotWithShape="1">
          <a:blip r:embed="rId4">
            <a:alphaModFix/>
          </a:blip>
          <a:srcRect l="-12611" r="-12622"/>
          <a:stretch/>
        </p:blipFill>
        <p:spPr>
          <a:xfrm>
            <a:off x="542188" y="1670666"/>
            <a:ext cx="8059614" cy="44324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7e576c1a67_0_527"/>
          <p:cNvSpPr txBox="1"/>
          <p:nvPr/>
        </p:nvSpPr>
        <p:spPr>
          <a:xfrm>
            <a:off x="1482763" y="424771"/>
            <a:ext cx="70095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Atom</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smallest whole unit of matter</a:t>
            </a:r>
            <a:endParaRPr sz="2800" b="1" i="0" u="none" strike="noStrike" cap="none">
              <a:solidFill>
                <a:schemeClr val="dk1"/>
              </a:solidFill>
              <a:latin typeface="Calibri"/>
              <a:ea typeface="Calibri"/>
              <a:cs typeface="Calibri"/>
              <a:sym typeface="Calibri"/>
            </a:endParaRPr>
          </a:p>
        </p:txBody>
      </p:sp>
      <p:sp>
        <p:nvSpPr>
          <p:cNvPr id="166" name="Google Shape;166;g27e576c1a67_0_527"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g27e576c1a67_0_527" descr="tom - Wiktionary"/>
          <p:cNvPicPr preferRelativeResize="0"/>
          <p:nvPr/>
        </p:nvPicPr>
        <p:blipFill rotWithShape="1">
          <a:blip r:embed="rId4">
            <a:alphaModFix/>
          </a:blip>
          <a:srcRect/>
          <a:stretch/>
        </p:blipFill>
        <p:spPr>
          <a:xfrm>
            <a:off x="2665686" y="1545021"/>
            <a:ext cx="3955831" cy="44772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7e576c1a67_0_534"/>
          <p:cNvSpPr txBox="1">
            <a:spLocks noGrp="1"/>
          </p:cNvSpPr>
          <p:nvPr>
            <p:ph type="ctrTitle"/>
          </p:nvPr>
        </p:nvSpPr>
        <p:spPr>
          <a:xfrm>
            <a:off x="256233" y="608573"/>
            <a:ext cx="86316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Molecule</a:t>
            </a:r>
            <a:r>
              <a:rPr lang="en-US" sz="3400" b="1"/>
              <a:t>: </a:t>
            </a:r>
            <a:r>
              <a:rPr lang="en-US" sz="3400"/>
              <a:t>particle containing two or more atoms of the same </a:t>
            </a:r>
            <a:r>
              <a:rPr lang="en-US" sz="3400" b="1"/>
              <a:t>OR</a:t>
            </a:r>
            <a:r>
              <a:rPr lang="en-US" sz="3400"/>
              <a:t> different elements</a:t>
            </a:r>
            <a:endParaRPr/>
          </a:p>
        </p:txBody>
      </p:sp>
      <p:pic>
        <p:nvPicPr>
          <p:cNvPr id="174" name="Google Shape;174;g27e576c1a67_0_534"/>
          <p:cNvPicPr preferRelativeResize="0"/>
          <p:nvPr/>
        </p:nvPicPr>
        <p:blipFill rotWithShape="1">
          <a:blip r:embed="rId3">
            <a:alphaModFix/>
          </a:blip>
          <a:srcRect/>
          <a:stretch/>
        </p:blipFill>
        <p:spPr>
          <a:xfrm>
            <a:off x="1524000" y="2233908"/>
            <a:ext cx="6096000" cy="4051300"/>
          </a:xfrm>
          <a:prstGeom prst="rect">
            <a:avLst/>
          </a:prstGeom>
          <a:noFill/>
          <a:ln>
            <a:noFill/>
          </a:ln>
        </p:spPr>
      </p:pic>
      <p:sp>
        <p:nvSpPr>
          <p:cNvPr id="175" name="Google Shape;175;g27e576c1a67_0_534"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3323</Words>
  <Application>Microsoft Macintosh PowerPoint</Application>
  <PresentationFormat>On-screen Show (4:3)</PresentationFormat>
  <Paragraphs>383</Paragraphs>
  <Slides>68</Slides>
  <Notes>68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Calibri</vt:lpstr>
      <vt:lpstr>Helvetica Neue Light</vt:lpstr>
      <vt:lpstr>Poppins</vt:lpstr>
      <vt:lpstr>Arial</vt:lpstr>
      <vt:lpstr>Söhne</vt:lpstr>
      <vt:lpstr>Office Theme</vt:lpstr>
      <vt:lpstr>PowerPoint Presentation</vt:lpstr>
      <vt:lpstr>PowerPoint Presentation</vt:lpstr>
      <vt:lpstr>PowerPoint Presentation</vt:lpstr>
      <vt:lpstr>PowerPoint Presentation</vt:lpstr>
      <vt:lpstr>PowerPoint Presentation</vt:lpstr>
      <vt:lpstr>Gravity: a noncontact force that attracts any object with mass toward another object with mass</vt:lpstr>
      <vt:lpstr>PowerPoint Presentation</vt:lpstr>
      <vt:lpstr>PowerPoint Presentation</vt:lpstr>
      <vt:lpstr>Molecule: particle containing two or more atoms of the same OR different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5</cp:revision>
  <dcterms:created xsi:type="dcterms:W3CDTF">2017-05-16T13:21:17Z</dcterms:created>
  <dcterms:modified xsi:type="dcterms:W3CDTF">2024-01-03T21:28:34Z</dcterms:modified>
</cp:coreProperties>
</file>