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4"/>
  </p:notesMasterIdLst>
  <p:sldIdLst>
    <p:sldId id="377" r:id="rId3"/>
    <p:sldId id="586" r:id="rId4"/>
    <p:sldId id="257" r:id="rId5"/>
    <p:sldId id="321" r:id="rId6"/>
    <p:sldId id="324" r:id="rId7"/>
    <p:sldId id="325" r:id="rId8"/>
    <p:sldId id="323" r:id="rId9"/>
    <p:sldId id="326" r:id="rId10"/>
    <p:sldId id="574" r:id="rId11"/>
    <p:sldId id="587" r:id="rId12"/>
    <p:sldId id="561" r:id="rId13"/>
    <p:sldId id="575" r:id="rId14"/>
    <p:sldId id="576" r:id="rId15"/>
    <p:sldId id="577" r:id="rId16"/>
    <p:sldId id="568" r:id="rId17"/>
    <p:sldId id="569" r:id="rId18"/>
    <p:sldId id="570" r:id="rId19"/>
    <p:sldId id="571" r:id="rId20"/>
    <p:sldId id="573" r:id="rId21"/>
    <p:sldId id="578" r:id="rId22"/>
    <p:sldId id="259" r:id="rId23"/>
    <p:sldId id="588" r:id="rId24"/>
    <p:sldId id="258" r:id="rId25"/>
    <p:sldId id="589" r:id="rId26"/>
    <p:sldId id="334" r:id="rId27"/>
    <p:sldId id="335" r:id="rId28"/>
    <p:sldId id="260" r:id="rId29"/>
    <p:sldId id="261" r:id="rId30"/>
    <p:sldId id="590" r:id="rId31"/>
    <p:sldId id="399" r:id="rId32"/>
    <p:sldId id="585" r:id="rId33"/>
    <p:sldId id="283" r:id="rId34"/>
    <p:sldId id="579" r:id="rId35"/>
    <p:sldId id="580" r:id="rId36"/>
    <p:sldId id="293" r:id="rId37"/>
    <p:sldId id="265" r:id="rId38"/>
    <p:sldId id="264" r:id="rId39"/>
    <p:sldId id="299" r:id="rId40"/>
    <p:sldId id="300" r:id="rId41"/>
    <p:sldId id="581" r:id="rId42"/>
    <p:sldId id="307" r:id="rId43"/>
    <p:sldId id="591" r:id="rId44"/>
    <p:sldId id="425" r:id="rId45"/>
    <p:sldId id="592" r:id="rId46"/>
    <p:sldId id="593" r:id="rId47"/>
    <p:sldId id="594" r:id="rId48"/>
    <p:sldId id="595" r:id="rId49"/>
    <p:sldId id="596" r:id="rId50"/>
    <p:sldId id="597" r:id="rId51"/>
    <p:sldId id="598" r:id="rId52"/>
    <p:sldId id="599" r:id="rId53"/>
    <p:sldId id="600" r:id="rId54"/>
    <p:sldId id="601" r:id="rId55"/>
    <p:sldId id="602" r:id="rId56"/>
    <p:sldId id="603" r:id="rId57"/>
    <p:sldId id="604" r:id="rId58"/>
    <p:sldId id="605" r:id="rId59"/>
    <p:sldId id="606" r:id="rId60"/>
    <p:sldId id="582" r:id="rId61"/>
    <p:sldId id="443" r:id="rId62"/>
    <p:sldId id="444" r:id="rId63"/>
  </p:sldIdLst>
  <p:sldSz cx="6858000" cy="5143500"/>
  <p:notesSz cx="6858000" cy="9144000"/>
  <p:embeddedFontLst>
    <p:embeddedFont>
      <p:font typeface="Helvetica Neue Light" panose="02000403000000020004" pitchFamily="2" charset="0"/>
      <p:regular r:id="rId65"/>
      <p:bold r:id="rId66"/>
      <p:italic r:id="rId67"/>
      <p:boldItalic r:id="rId68"/>
    </p:embeddedFont>
    <p:embeddedFont>
      <p:font typeface="Poppins" pitchFamily="2" charset="77"/>
      <p:regular r:id="rId69"/>
      <p:bold r:id="rId70"/>
      <p:italic r:id="rId71"/>
      <p:boldItalic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954D"/>
    <a:srgbClr val="739C47"/>
    <a:srgbClr val="A4794F"/>
    <a:srgbClr val="2DADE1"/>
    <a:srgbClr val="9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53973"/>
  </p:normalViewPr>
  <p:slideViewPr>
    <p:cSldViewPr snapToGrid="0">
      <p:cViewPr varScale="1">
        <p:scale>
          <a:sx n="79" d="100"/>
          <a:sy n="79" d="100"/>
        </p:scale>
        <p:origin x="3160" y="1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Renewable Energy</a:t>
            </a:r>
            <a:r>
              <a:rPr lang="en">
                <a:solidFill>
                  <a:schemeClr val="dk1"/>
                </a:solidFill>
              </a:rPr>
              <a:t> is energy that comes from natural sources and will not run out. </a:t>
            </a: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extLst>
      <p:ext uri="{BB962C8B-B14F-4D97-AF65-F5344CB8AC3E}">
        <p14:creationId xmlns:p14="http://schemas.microsoft.com/office/powerpoint/2010/main" val="291929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5" name="Google Shape;25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37273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82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a9a5025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285" name="Google Shape;285;gdfa9a5025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3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75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or False: Energy</a:t>
            </a:r>
            <a:r>
              <a:rPr lang="en" dirty="0">
                <a:solidFill>
                  <a:schemeClr val="dk1"/>
                </a:solidFill>
              </a:rPr>
              <a:t> is the ability to cause change.</a:t>
            </a:r>
          </a:p>
          <a:p>
            <a:pPr marL="0" lvl="0" indent="0" algn="l" rtl="0">
              <a:lnSpc>
                <a:spcPct val="115000"/>
              </a:lnSpc>
              <a:spcBef>
                <a:spcPts val="0"/>
              </a:spcBef>
              <a:spcAft>
                <a:spcPts val="0"/>
              </a:spcAft>
              <a:buClr>
                <a:schemeClr val="dk1"/>
              </a:buClr>
              <a:buSzPts val="1100"/>
              <a:buFont typeface="Arial"/>
              <a:buNone/>
            </a:pPr>
            <a:endParaRPr lang="en" sz="13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chemeClr val="dk1"/>
                </a:solidFill>
              </a:rPr>
              <a:t>[True]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extLst>
      <p:ext uri="{BB962C8B-B14F-4D97-AF65-F5344CB8AC3E}">
        <p14:creationId xmlns:p14="http://schemas.microsoft.com/office/powerpoint/2010/main" val="846829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Energy</a:t>
            </a:r>
            <a:r>
              <a:rPr lang="en" dirty="0">
                <a:solidFill>
                  <a:schemeClr val="dk1"/>
                </a:solidFill>
              </a:rPr>
              <a:t> is the ability to cause change.</a:t>
            </a:r>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16</a:t>
            </a:fld>
            <a:endParaRPr/>
          </a:p>
        </p:txBody>
      </p:sp>
    </p:spTree>
    <p:extLst>
      <p:ext uri="{BB962C8B-B14F-4D97-AF65-F5344CB8AC3E}">
        <p14:creationId xmlns:p14="http://schemas.microsoft.com/office/powerpoint/2010/main" val="119960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extLst>
      <p:ext uri="{BB962C8B-B14F-4D97-AF65-F5344CB8AC3E}">
        <p14:creationId xmlns:p14="http://schemas.microsoft.com/office/powerpoint/2010/main" val="59638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1317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Potential energy is stored energy.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[True]</a:t>
            </a:r>
            <a:endParaRPr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0568432cb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0568432c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Today we will be learning about </a:t>
            </a:r>
            <a:r>
              <a:rPr lang="en" b="1" dirty="0"/>
              <a:t>non-renewable energy</a:t>
            </a:r>
            <a:endParaRPr b="1" dirty="0"/>
          </a:p>
        </p:txBody>
      </p:sp>
      <p:sp>
        <p:nvSpPr>
          <p:cNvPr id="128" name="Google Shape;128;g20568432cb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Potential energy is stored energy. </a:t>
            </a:r>
          </a:p>
          <a:p>
            <a:pPr marL="0" lvl="0" indent="0" algn="l" rtl="0">
              <a:lnSpc>
                <a:spcPct val="100000"/>
              </a:lnSpc>
              <a:spcBef>
                <a:spcPts val="0"/>
              </a:spcBef>
              <a:spcAft>
                <a:spcPts val="0"/>
              </a:spcAft>
              <a:buSzPts val="1400"/>
              <a:buNone/>
            </a:pPr>
            <a:endParaRPr lang="en-US"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5337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Renewable Energy</a:t>
            </a:r>
            <a:r>
              <a:rPr lang="en" dirty="0">
                <a:solidFill>
                  <a:schemeClr val="dk1"/>
                </a:solidFill>
              </a:rPr>
              <a:t> is energy that comes from natural sources and will </a:t>
            </a:r>
            <a:r>
              <a:rPr lang="en" u="sng" dirty="0">
                <a:solidFill>
                  <a:schemeClr val="dk1"/>
                </a:solidFill>
              </a:rPr>
              <a:t>       </a:t>
            </a:r>
            <a:r>
              <a:rPr lang="en" dirty="0">
                <a:solidFill>
                  <a:schemeClr val="dk1"/>
                </a:solidFill>
              </a:rPr>
              <a:t> run out. </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Renewable Energy</a:t>
            </a:r>
            <a:r>
              <a:rPr lang="en" dirty="0">
                <a:solidFill>
                  <a:schemeClr val="dk1"/>
                </a:solidFill>
              </a:rPr>
              <a:t> is energy that comes from natural sources and will </a:t>
            </a:r>
            <a:r>
              <a:rPr lang="en" b="1" u="sng" dirty="0">
                <a:solidFill>
                  <a:schemeClr val="dk1"/>
                </a:solidFill>
              </a:rPr>
              <a:t>not</a:t>
            </a:r>
            <a:r>
              <a:rPr lang="en" dirty="0">
                <a:solidFill>
                  <a:schemeClr val="dk1"/>
                </a:solidFill>
              </a:rPr>
              <a:t> run out. </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extLst>
      <p:ext uri="{BB962C8B-B14F-4D97-AF65-F5344CB8AC3E}">
        <p14:creationId xmlns:p14="http://schemas.microsoft.com/office/powerpoint/2010/main" val="1894086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0568432cb1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0568432cb1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Now let’s define our new term, </a:t>
            </a:r>
            <a:r>
              <a:rPr lang="en" b="1" dirty="0"/>
              <a:t>Non-Renewable Energy.</a:t>
            </a:r>
            <a:endParaRPr b="1" dirty="0"/>
          </a:p>
        </p:txBody>
      </p:sp>
      <p:sp>
        <p:nvSpPr>
          <p:cNvPr id="145" name="Google Shape;145;g20568432cb1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Non-Renewable Energy</a:t>
            </a:r>
            <a:r>
              <a:rPr lang="en">
                <a:solidFill>
                  <a:schemeClr val="dk1"/>
                </a:solidFill>
              </a:rPr>
              <a:t> is energy that comes from sources that will eventually run out.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7f7a576e42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27f7a576e4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72" name="Google Shape;972;g27f7a576e42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7f7a576e42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27f7a576e42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What is non-renewable energy?</a:t>
            </a: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 sz="1100" dirty="0"/>
              <a:t>energy that comes from sources that will eventually run out</a:t>
            </a:r>
            <a:r>
              <a:rPr lang="en-US" b="0" dirty="0"/>
              <a:t>]</a:t>
            </a:r>
            <a:endParaRPr dirty="0"/>
          </a:p>
        </p:txBody>
      </p:sp>
      <p:sp>
        <p:nvSpPr>
          <p:cNvPr id="978" name="Google Shape;978;g27f7a576e42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568432cb1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0568432cb1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That is the basic definition, but there is a bit more you need to know. </a:t>
            </a:r>
            <a:endParaRPr/>
          </a:p>
        </p:txBody>
      </p:sp>
      <p:sp>
        <p:nvSpPr>
          <p:cNvPr id="161" name="Google Shape;161;g20568432cb1_0_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rgbClr val="374151"/>
                </a:solidFill>
                <a:latin typeface="Roboto"/>
                <a:ea typeface="Roboto"/>
                <a:cs typeface="Roboto"/>
                <a:sym typeface="Roboto"/>
              </a:rPr>
              <a:t>Non-renewable energy</a:t>
            </a:r>
            <a:r>
              <a:rPr lang="en" sz="1200" dirty="0">
                <a:solidFill>
                  <a:srgbClr val="374151"/>
                </a:solidFill>
                <a:latin typeface="Roboto"/>
                <a:ea typeface="Roboto"/>
                <a:cs typeface="Roboto"/>
                <a:sym typeface="Roboto"/>
              </a:rPr>
              <a:t> comes from sources that can run out over time. Fossil fuels like coal, oil, and natural gas are examples of non-renewable energy sources. They took millions of years to form, and once we use them up, they can't be easily replaced, so we need to find other ways to generate energy that won't run out.*</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374151"/>
                </a:solidFill>
                <a:latin typeface="Calibri" panose="020F0502020204030204" pitchFamily="34" charset="0"/>
                <a:ea typeface="Roboto"/>
                <a:cs typeface="Calibri" panose="020F0502020204030204" pitchFamily="34" charset="0"/>
                <a:sym typeface="Roboto"/>
              </a:rPr>
              <a:t>Fossil fuels like coal, oil, and natural gas are examples of non-renewable energy sources. They took millions of years to form, and once we use them up, they can't be easily replaced, so we need to find other ways to generate energy that won't run out.</a:t>
            </a:r>
            <a:endParaRPr lang="en-US" dirty="0"/>
          </a:p>
          <a:p>
            <a:endParaRPr lang="en-US" dirty="0"/>
          </a:p>
        </p:txBody>
      </p:sp>
    </p:spTree>
    <p:extLst>
      <p:ext uri="{BB962C8B-B14F-4D97-AF65-F5344CB8AC3E}">
        <p14:creationId xmlns:p14="http://schemas.microsoft.com/office/powerpoint/2010/main" val="757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c132845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c13284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Our “big question” is: </a:t>
            </a:r>
            <a:r>
              <a:rPr lang="en" sz="1200" b="1" dirty="0">
                <a:solidFill>
                  <a:schemeClr val="dk1"/>
                </a:solidFill>
              </a:rPr>
              <a:t>How does the amount we use of different types of resources help us take care of our environment?</a:t>
            </a:r>
            <a:endParaRPr sz="1200" b="1" dirty="0">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15000"/>
              </a:lnSpc>
              <a:spcBef>
                <a:spcPts val="0"/>
              </a:spcBef>
              <a:spcAft>
                <a:spcPts val="0"/>
              </a:spcAft>
              <a:buSzPts val="1100"/>
              <a:buNone/>
            </a:pPr>
            <a:r>
              <a:rPr lang="en" sz="1200" dirty="0">
                <a:solidFill>
                  <a:schemeClr val="dk1"/>
                </a:solidFill>
              </a:rPr>
              <a:t>[Pause and illicit predictions from students.]</a:t>
            </a:r>
            <a:endParaRPr sz="1200" dirty="0"/>
          </a:p>
          <a:p>
            <a:pPr marL="0" lvl="0" indent="0" algn="l" rtl="0">
              <a:lnSpc>
                <a:spcPct val="100000"/>
              </a:lnSpc>
              <a:spcBef>
                <a:spcPts val="0"/>
              </a:spcBef>
              <a:spcAft>
                <a:spcPts val="0"/>
              </a:spcAft>
              <a:buSzPts val="1400"/>
              <a:buNone/>
            </a:pPr>
            <a:endParaRPr sz="1200" dirty="0"/>
          </a:p>
          <a:p>
            <a:pPr marL="0" lvl="0" indent="0" algn="l" rtl="0">
              <a:spcBef>
                <a:spcPts val="0"/>
              </a:spcBef>
              <a:spcAft>
                <a:spcPts val="0"/>
              </a:spcAft>
              <a:buClr>
                <a:schemeClr val="dk1"/>
              </a:buClr>
              <a:buSzPts val="1400"/>
              <a:buFont typeface="Arial"/>
              <a:buNone/>
            </a:pPr>
            <a:r>
              <a:rPr lang="en" sz="1200" dirty="0">
                <a:solidFill>
                  <a:schemeClr val="dk1"/>
                </a:solidFill>
              </a:rPr>
              <a:t>Be sure to keep this question and your predictions in mind as we move through this video and questions.</a:t>
            </a:r>
            <a:endParaRPr sz="1200" b="1" dirty="0"/>
          </a:p>
        </p:txBody>
      </p:sp>
      <p:sp>
        <p:nvSpPr>
          <p:cNvPr id="137" name="Google Shape;137;g24c132845d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7f7a576e42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3" name="Google Shape;1713;g27f7a576e42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14" name="Google Shape;1714;g27f7a576e42_0_8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What are different types of non-renewable energy resources?</a:t>
            </a:r>
            <a:endParaRPr lang="en-US" sz="1200" dirty="0">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[Oil, Coal, Natural Gas, Nuclear Energy]</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97219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renewable</a:t>
            </a:r>
            <a:r>
              <a:rPr lang="en-US" dirty="0"/>
              <a:t> </a:t>
            </a:r>
            <a:r>
              <a:rPr lang="en-US" b="1" dirty="0"/>
              <a:t>energy</a:t>
            </a:r>
            <a:r>
              <a:rPr lang="en-US" dirty="0"/>
              <a:t>.</a:t>
            </a:r>
            <a:endParaRPr dirty="0"/>
          </a:p>
        </p:txBody>
      </p:sp>
      <p:sp>
        <p:nvSpPr>
          <p:cNvPr id="328" name="Google Shape;328;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None/>
            </a:pPr>
            <a:r>
              <a:rPr lang="en-US" sz="1100" dirty="0">
                <a:latin typeface="Calibri" panose="020F0502020204030204" pitchFamily="34" charset="0"/>
                <a:cs typeface="Calibri" panose="020F0502020204030204" pitchFamily="34" charset="0"/>
              </a:rPr>
              <a:t>Coal is an example of a </a:t>
            </a:r>
            <a:r>
              <a:rPr lang="en-US" sz="1100" b="1" dirty="0">
                <a:latin typeface="Calibri" panose="020F0502020204030204" pitchFamily="34" charset="0"/>
                <a:cs typeface="Calibri" panose="020F0502020204030204" pitchFamily="34" charset="0"/>
              </a:rPr>
              <a:t>non-renewable energy</a:t>
            </a:r>
            <a:r>
              <a:rPr lang="en-US" sz="1100" dirty="0">
                <a:latin typeface="Calibri" panose="020F0502020204030204" pitchFamily="34" charset="0"/>
                <a:cs typeface="Calibri" panose="020F0502020204030204" pitchFamily="34" charset="0"/>
              </a:rPr>
              <a:t>. It is mined from underground, and there is a limited amount of it which will eventually run out. Coal is used for many things, such as creating electricity. It can even be used for cooking, such as using charcoal when grilling food. </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97" name="Google Shape;197;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33</a:t>
            </a:fld>
            <a:endParaRPr/>
          </a:p>
        </p:txBody>
      </p:sp>
    </p:spTree>
    <p:extLst>
      <p:ext uri="{BB962C8B-B14F-4D97-AF65-F5344CB8AC3E}">
        <p14:creationId xmlns:p14="http://schemas.microsoft.com/office/powerpoint/2010/main" val="4139644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dirty="0">
                <a:latin typeface="Calibri" panose="020F0502020204030204" pitchFamily="34" charset="0"/>
                <a:cs typeface="Calibri" panose="020F0502020204030204" pitchFamily="34" charset="0"/>
              </a:rPr>
              <a:t>Oil is an example of </a:t>
            </a:r>
            <a:r>
              <a:rPr lang="en-US" sz="1100" b="1" dirty="0">
                <a:latin typeface="Calibri" panose="020F0502020204030204" pitchFamily="34" charset="0"/>
                <a:cs typeface="Calibri" panose="020F0502020204030204" pitchFamily="34" charset="0"/>
              </a:rPr>
              <a:t>non-renewable energy</a:t>
            </a:r>
            <a:r>
              <a:rPr lang="en-US" sz="1100" dirty="0">
                <a:latin typeface="Calibri" panose="020F0502020204030204" pitchFamily="34" charset="0"/>
                <a:cs typeface="Calibri" panose="020F0502020204030204" pitchFamily="34" charset="0"/>
              </a:rPr>
              <a:t>. It comes from fossil fuels, which will eventually run out since we have a limited amount of them on Earth. This comes out of the ground and is processed through a large oil pump. It can then be used to power machines, such as cars. </a:t>
            </a:r>
            <a:endParaRPr lang="en-US" sz="11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dirty="0">
              <a:solidFill>
                <a:schemeClr val="dk1"/>
              </a:solidFill>
            </a:endParaRPr>
          </a:p>
        </p:txBody>
      </p:sp>
      <p:sp>
        <p:nvSpPr>
          <p:cNvPr id="207" name="Google Shape;207;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34</a:t>
            </a:fld>
            <a:endParaRPr/>
          </a:p>
        </p:txBody>
      </p:sp>
    </p:spTree>
    <p:extLst>
      <p:ext uri="{BB962C8B-B14F-4D97-AF65-F5344CB8AC3E}">
        <p14:creationId xmlns:p14="http://schemas.microsoft.com/office/powerpoint/2010/main" val="892568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renewable energy</a:t>
            </a:r>
            <a:r>
              <a:rPr lang="en-US" dirty="0"/>
              <a:t>.</a:t>
            </a:r>
            <a:endParaRPr dirty="0"/>
          </a:p>
        </p:txBody>
      </p:sp>
      <p:sp>
        <p:nvSpPr>
          <p:cNvPr id="417" name="Google Shape;41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dirty="0">
                <a:latin typeface="Calibri" panose="020F0502020204030204" pitchFamily="34" charset="0"/>
                <a:cs typeface="Calibri" panose="020F0502020204030204" pitchFamily="34" charset="0"/>
              </a:rPr>
              <a:t>In this picture, we see a hydro power dam that creates energy from the movement of water. The energy from the dam helps power the nearby town. This is </a:t>
            </a:r>
            <a:r>
              <a:rPr lang="en-US" sz="1100" b="1" dirty="0">
                <a:latin typeface="Calibri" panose="020F0502020204030204" pitchFamily="34" charset="0"/>
                <a:cs typeface="Calibri" panose="020F0502020204030204" pitchFamily="34" charset="0"/>
              </a:rPr>
              <a:t>NOT</a:t>
            </a:r>
            <a:r>
              <a:rPr lang="en-US" sz="1100" dirty="0">
                <a:latin typeface="Calibri" panose="020F0502020204030204" pitchFamily="34" charset="0"/>
                <a:cs typeface="Calibri" panose="020F0502020204030204" pitchFamily="34" charset="0"/>
              </a:rPr>
              <a:t> an example of non-renewable energy</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05" name="Google Shape;205;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36</a:t>
            </a:fld>
            <a:endParaRPr/>
          </a:p>
        </p:txBody>
      </p:sp>
    </p:spTree>
    <p:extLst>
      <p:ext uri="{BB962C8B-B14F-4D97-AF65-F5344CB8AC3E}">
        <p14:creationId xmlns:p14="http://schemas.microsoft.com/office/powerpoint/2010/main" val="2085082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dirty="0">
                <a:latin typeface="Calibri" panose="020F0502020204030204" pitchFamily="34" charset="0"/>
                <a:cs typeface="Calibri" panose="020F0502020204030204" pitchFamily="34" charset="0"/>
              </a:rPr>
              <a:t>A farmer uses windmills and solar power to help power the farm that grows sunflowers. Windmills and solar power are renewable energy sources from wind and the Sun, which are energy sources that will never run out. These are </a:t>
            </a:r>
            <a:r>
              <a:rPr lang="en-US" sz="1100" b="1" dirty="0">
                <a:latin typeface="Calibri" panose="020F0502020204030204" pitchFamily="34" charset="0"/>
                <a:cs typeface="Calibri" panose="020F0502020204030204" pitchFamily="34" charset="0"/>
              </a:rPr>
              <a:t>NOT</a:t>
            </a:r>
            <a:r>
              <a:rPr lang="en-US" sz="1100" dirty="0">
                <a:latin typeface="Calibri" panose="020F0502020204030204" pitchFamily="34" charset="0"/>
                <a:cs typeface="Calibri" panose="020F0502020204030204" pitchFamily="34" charset="0"/>
              </a:rPr>
              <a:t> examples of </a:t>
            </a:r>
            <a:r>
              <a:rPr lang="en-US" sz="1100" b="1" dirty="0">
                <a:latin typeface="Calibri" panose="020F0502020204030204" pitchFamily="34" charset="0"/>
                <a:cs typeface="Calibri" panose="020F0502020204030204" pitchFamily="34" charset="0"/>
              </a:rPr>
              <a:t>non-renewable energy</a:t>
            </a:r>
            <a:r>
              <a:rPr lang="en-US" sz="1100" dirty="0">
                <a:latin typeface="Calibri" panose="020F0502020204030204" pitchFamily="34" charset="0"/>
                <a:cs typeface="Calibri" panose="020F0502020204030204" pitchFamily="34" charset="0"/>
              </a:rPr>
              <a:t>.</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sz="1200" dirty="0">
              <a:solidFill>
                <a:schemeClr val="dk1"/>
              </a:solidFill>
            </a:endParaRPr>
          </a:p>
          <a:p>
            <a:pPr marL="0" lvl="0" indent="0" algn="l" rtl="0">
              <a:spcBef>
                <a:spcPts val="0"/>
              </a:spcBef>
              <a:spcAft>
                <a:spcPts val="0"/>
              </a:spcAft>
              <a:buClr>
                <a:schemeClr val="dk1"/>
              </a:buClr>
              <a:buSzPts val="1200"/>
              <a:buFont typeface="Calibri"/>
              <a:buNone/>
            </a:pPr>
            <a:endParaRPr dirty="0">
              <a:solidFill>
                <a:schemeClr val="dk1"/>
              </a:solidFill>
            </a:endParaRPr>
          </a:p>
        </p:txBody>
      </p:sp>
      <p:sp>
        <p:nvSpPr>
          <p:cNvPr id="197" name="Google Shape;197;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37</a:t>
            </a:fld>
            <a:endParaRPr/>
          </a:p>
        </p:txBody>
      </p:sp>
    </p:spTree>
    <p:extLst>
      <p:ext uri="{BB962C8B-B14F-4D97-AF65-F5344CB8AC3E}">
        <p14:creationId xmlns:p14="http://schemas.microsoft.com/office/powerpoint/2010/main" val="2820415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4" name="Google Shape;454;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Which one is an example of non-renewable energy?</a:t>
            </a:r>
            <a:endParaRPr lang="en-US" sz="8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Which one is an example of non-renewable energy?</a:t>
            </a:r>
            <a:endParaRPr lang="en-US" sz="8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400198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Non-Renewable Energy</a:t>
            </a:r>
            <a:r>
              <a:rPr lang="en">
                <a:solidFill>
                  <a:schemeClr val="dk1"/>
                </a:solidFill>
              </a:rPr>
              <a:t> is energy that comes from sources that will eventually run out.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42</a:t>
            </a:fld>
            <a:endParaRPr/>
          </a:p>
        </p:txBody>
      </p:sp>
    </p:spTree>
    <p:extLst>
      <p:ext uri="{BB962C8B-B14F-4D97-AF65-F5344CB8AC3E}">
        <p14:creationId xmlns:p14="http://schemas.microsoft.com/office/powerpoint/2010/main" val="944434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27f7a576e42_0_1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27f7a576e42_0_10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non-renewable energy</a:t>
            </a:r>
            <a:r>
              <a:rPr lang="en-US" dirty="0">
                <a:solidFill>
                  <a:srgbClr val="242424"/>
                </a:solidFill>
              </a:rPr>
              <a:t>. </a:t>
            </a:r>
            <a:endParaRPr dirty="0"/>
          </a:p>
        </p:txBody>
      </p:sp>
      <p:sp>
        <p:nvSpPr>
          <p:cNvPr id="1939" name="Google Shape;1939;g27f7a576e42_0_10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0568432cb1_0_8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0568432cb1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t>To complete the Frayer model,</a:t>
            </a:r>
            <a:r>
              <a:rPr lang="en-US" sz="1200" dirty="0">
                <a:solidFill>
                  <a:srgbClr val="242424"/>
                </a:solidFill>
              </a:rPr>
              <a:t> we will choose from four choices the correct picture, definition, example, and response to the question, “How does </a:t>
            </a:r>
            <a:r>
              <a:rPr lang="en-US" sz="1200" b="1" dirty="0">
                <a:solidFill>
                  <a:srgbClr val="242424"/>
                </a:solidFill>
              </a:rPr>
              <a:t>non-renewable energy</a:t>
            </a:r>
            <a:r>
              <a:rPr lang="en-US" sz="1200" dirty="0">
                <a:solidFill>
                  <a:srgbClr val="242424"/>
                </a:solidFill>
              </a:rPr>
              <a:t> impact my life?”</a:t>
            </a:r>
            <a:r>
              <a:rPr lang="en-US" sz="1200" dirty="0">
                <a:solidFill>
                  <a:schemeClr val="dk1"/>
                </a:solidFill>
              </a:rPr>
              <a:t> </a:t>
            </a:r>
            <a:r>
              <a:rPr lang="en-US" sz="1200" dirty="0">
                <a:solidFill>
                  <a:srgbClr val="242424"/>
                </a:solidFill>
              </a:rPr>
              <a:t>Select the best response for each question </a:t>
            </a:r>
            <a:r>
              <a:rPr lang="en-US" sz="1200" dirty="0">
                <a:solidFill>
                  <a:schemeClr val="dk1"/>
                </a:solidFill>
              </a:rPr>
              <a:t>using the information you just learned. As </a:t>
            </a:r>
            <a:r>
              <a:rPr lang="en-US" sz="1200" dirty="0"/>
              <a:t>we </a:t>
            </a:r>
            <a:r>
              <a:rPr lang="en-US" sz="1200" dirty="0">
                <a:solidFill>
                  <a:schemeClr val="dk1"/>
                </a:solidFill>
              </a:rPr>
              <a:t>select responses, </a:t>
            </a:r>
            <a:r>
              <a:rPr lang="en-US" sz="1200" dirty="0"/>
              <a:t>we</a:t>
            </a:r>
            <a:r>
              <a:rPr lang="en-US" sz="1200" dirty="0">
                <a:solidFill>
                  <a:schemeClr val="dk1"/>
                </a:solidFill>
              </a:rPr>
              <a:t> will see how this model looks filled in for the term</a:t>
            </a:r>
            <a:r>
              <a:rPr lang="en-US" sz="1200" dirty="0"/>
              <a:t> </a:t>
            </a:r>
            <a:r>
              <a:rPr lang="en-US" sz="1200" b="1" dirty="0"/>
              <a:t>non-renewable energy.</a:t>
            </a:r>
            <a:endParaRPr lang="en-US" sz="12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p:txBody>
      </p:sp>
      <p:sp>
        <p:nvSpPr>
          <p:cNvPr id="223" name="Google Shape;223;g20568432cb1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0568432cb1_0_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Non-Renewable Energy </a:t>
            </a:r>
            <a:r>
              <a:rPr lang="en" sz="1200">
                <a:solidFill>
                  <a:schemeClr val="dk1"/>
                </a:solidFill>
              </a:rPr>
              <a:t>from these four choices and drag and place it in the picture box below.</a:t>
            </a:r>
            <a:endParaRPr/>
          </a:p>
        </p:txBody>
      </p:sp>
      <p:sp>
        <p:nvSpPr>
          <p:cNvPr id="239" name="Google Shape;239;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4cabaf3fec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24cabaf3fec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picture that shows </a:t>
            </a:r>
            <a:r>
              <a:rPr lang="en" sz="1200" b="1">
                <a:solidFill>
                  <a:schemeClr val="dk1"/>
                </a:solidFill>
              </a:rPr>
              <a:t>Non-Renewable Energy.</a:t>
            </a:r>
            <a:endParaRPr b="1"/>
          </a:p>
        </p:txBody>
      </p:sp>
      <p:sp>
        <p:nvSpPr>
          <p:cNvPr id="254" name="Google Shape;254;g24cabaf3fec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0568432cb1_0_1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Non-Renewable Energy.</a:t>
            </a:r>
            <a:endParaRPr b="1"/>
          </a:p>
        </p:txBody>
      </p:sp>
      <p:sp>
        <p:nvSpPr>
          <p:cNvPr id="270" name="Google Shape;270;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0568432cb1_0_10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0568432cb1_0_10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Non-Renewable Energy</a:t>
            </a:r>
            <a:r>
              <a:rPr lang="en" sz="1200">
                <a:solidFill>
                  <a:schemeClr val="dk1"/>
                </a:solidFill>
              </a:rPr>
              <a:t> from these four choices and drag and place it in the definition box below.</a:t>
            </a:r>
            <a:endParaRPr sz="1200">
              <a:solidFill>
                <a:schemeClr val="dk1"/>
              </a:solidFill>
            </a:endParaRPr>
          </a:p>
        </p:txBody>
      </p:sp>
      <p:sp>
        <p:nvSpPr>
          <p:cNvPr id="288" name="Google Shape;288;g20568432cb1_0_10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4cabaf3fec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4cabaf3fec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“Energy that comes from sources that will eventually run out.” This is correct! This is the definition of </a:t>
            </a:r>
            <a:r>
              <a:rPr lang="en" sz="1200" b="1">
                <a:solidFill>
                  <a:schemeClr val="dk1"/>
                </a:solidFill>
              </a:rPr>
              <a:t>Non-Renewable Energy</a:t>
            </a:r>
            <a:r>
              <a:rPr lang="en" sz="1200">
                <a:solidFill>
                  <a:schemeClr val="dk1"/>
                </a:solidFill>
              </a:rPr>
              <a:t>. </a:t>
            </a:r>
            <a:endParaRPr sz="1200">
              <a:solidFill>
                <a:schemeClr val="dk1"/>
              </a:solidFill>
            </a:endParaRPr>
          </a:p>
        </p:txBody>
      </p:sp>
      <p:sp>
        <p:nvSpPr>
          <p:cNvPr id="304" name="Google Shape;304;g24cabaf3fec_0_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17250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4c17280fd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Non-Renewable Energy</a:t>
            </a:r>
            <a:r>
              <a:rPr lang="en" sz="1200">
                <a:solidFill>
                  <a:schemeClr val="dk1"/>
                </a:solidFill>
              </a:rPr>
              <a:t>: Energy that comes from sources that will eventually run out. </a:t>
            </a:r>
            <a:endParaRPr/>
          </a:p>
        </p:txBody>
      </p:sp>
      <p:sp>
        <p:nvSpPr>
          <p:cNvPr id="321" name="Google Shape;321;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4c17280fd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 </a:t>
            </a:r>
            <a:r>
              <a:rPr lang="en" sz="1200" b="1">
                <a:solidFill>
                  <a:schemeClr val="dk1"/>
                </a:solidFill>
                <a:latin typeface="Calibri"/>
                <a:ea typeface="Calibri"/>
                <a:cs typeface="Calibri"/>
                <a:sym typeface="Calibri"/>
              </a:rPr>
              <a:t>Non-Renewable Energy</a:t>
            </a:r>
            <a:r>
              <a:rPr lang="en"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340" name="Google Shape;340;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4cabaf3fec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24cabaf3fec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“Using a natural gas stove to cook food.” This is an example of </a:t>
            </a:r>
            <a:r>
              <a:rPr lang="en" sz="1200" b="1">
                <a:solidFill>
                  <a:schemeClr val="dk1"/>
                </a:solidFill>
                <a:latin typeface="Calibri"/>
                <a:ea typeface="Calibri"/>
                <a:cs typeface="Calibri"/>
                <a:sym typeface="Calibri"/>
              </a:rPr>
              <a:t>Non-Renewable Energy</a:t>
            </a:r>
            <a:r>
              <a:rPr lang="en" sz="1200">
                <a:solidFill>
                  <a:schemeClr val="dk1"/>
                </a:solidFill>
                <a:latin typeface="Calibri"/>
                <a:ea typeface="Calibri"/>
                <a:cs typeface="Calibri"/>
                <a:sym typeface="Calibri"/>
              </a:rPr>
              <a:t>!</a:t>
            </a:r>
            <a:endParaRPr sz="1200">
              <a:solidFill>
                <a:schemeClr val="dk1"/>
              </a:solidFill>
            </a:endParaRPr>
          </a:p>
        </p:txBody>
      </p:sp>
      <p:sp>
        <p:nvSpPr>
          <p:cNvPr id="356" name="Google Shape;356;g24cabaf3fec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4c17280fd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t>
            </a:r>
            <a:r>
              <a:rPr lang="en" sz="1200" b="1">
                <a:solidFill>
                  <a:schemeClr val="dk1"/>
                </a:solidFill>
              </a:rPr>
              <a:t>Non-Renewable Energy</a:t>
            </a:r>
            <a:r>
              <a:rPr lang="en" sz="1200">
                <a:solidFill>
                  <a:schemeClr val="dk1"/>
                </a:solidFill>
              </a:rPr>
              <a:t>: Using a natural gas stove to cook food.</a:t>
            </a:r>
            <a:endParaRPr/>
          </a:p>
        </p:txBody>
      </p:sp>
      <p:sp>
        <p:nvSpPr>
          <p:cNvPr id="373" name="Google Shape;373;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4c17280fd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does TERM impact my life?” from these four choices and drag and place it in the box below. </a:t>
            </a:r>
            <a:endParaRPr sz="1200">
              <a:solidFill>
                <a:schemeClr val="dk1"/>
              </a:solidFill>
            </a:endParaRPr>
          </a:p>
        </p:txBody>
      </p:sp>
      <p:sp>
        <p:nvSpPr>
          <p:cNvPr id="393" name="Google Shape;393;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4cabaf3fec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24cabaf3fec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“Non-Renewable Energy impacts my life by knowing what energy comes from sources that will run out, which can hurt the environment.” That is correct! This is an example of how </a:t>
            </a:r>
            <a:r>
              <a:rPr lang="en" sz="1200" b="1">
                <a:solidFill>
                  <a:schemeClr val="dk1"/>
                </a:solidFill>
                <a:latin typeface="Calibri"/>
                <a:ea typeface="Calibri"/>
                <a:cs typeface="Calibri"/>
                <a:sym typeface="Calibri"/>
              </a:rPr>
              <a:t>Non-Renewable Energy </a:t>
            </a:r>
            <a:r>
              <a:rPr lang="en" sz="1200">
                <a:solidFill>
                  <a:schemeClr val="dk1"/>
                </a:solidFill>
                <a:latin typeface="Calibri"/>
                <a:ea typeface="Calibri"/>
                <a:cs typeface="Calibri"/>
                <a:sym typeface="Calibri"/>
              </a:rPr>
              <a:t>impacts your life.</a:t>
            </a:r>
            <a:endParaRPr sz="1200">
              <a:solidFill>
                <a:schemeClr val="dk1"/>
              </a:solidFill>
            </a:endParaRPr>
          </a:p>
        </p:txBody>
      </p:sp>
      <p:sp>
        <p:nvSpPr>
          <p:cNvPr id="409" name="Google Shape;409;g24cabaf3fec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4c17280fd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example, and a correct response to “how does </a:t>
            </a:r>
            <a:r>
              <a:rPr lang="en" sz="1200" b="1">
                <a:solidFill>
                  <a:schemeClr val="dk1"/>
                </a:solidFill>
              </a:rPr>
              <a:t>Non-Renewable Energy </a:t>
            </a:r>
            <a:r>
              <a:rPr lang="en" sz="1200">
                <a:solidFill>
                  <a:schemeClr val="dk1"/>
                </a:solidFill>
              </a:rPr>
              <a:t>impact my life?”: </a:t>
            </a:r>
            <a:r>
              <a:rPr lang="en" sz="1200">
                <a:solidFill>
                  <a:schemeClr val="dk1"/>
                </a:solidFill>
                <a:latin typeface="Calibri"/>
                <a:ea typeface="Calibri"/>
                <a:cs typeface="Calibri"/>
                <a:sym typeface="Calibri"/>
              </a:rPr>
              <a:t>Non-Renewable Energy impacts my life by knowing what energy comes from sources that will run out, which can hurt the environment.</a:t>
            </a:r>
            <a:endParaRPr/>
          </a:p>
        </p:txBody>
      </p:sp>
      <p:sp>
        <p:nvSpPr>
          <p:cNvPr id="426" name="Google Shape;426;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3977755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Non-Renewable Energy</a:t>
            </a:r>
            <a:r>
              <a:rPr lang="en">
                <a:solidFill>
                  <a:schemeClr val="dk1"/>
                </a:solidFill>
              </a:rPr>
              <a:t> is energy that comes from sources that will eventually run out.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58</a:t>
            </a:fld>
            <a:endParaRPr/>
          </a:p>
        </p:txBody>
      </p:sp>
    </p:spTree>
    <p:extLst>
      <p:ext uri="{BB962C8B-B14F-4D97-AF65-F5344CB8AC3E}">
        <p14:creationId xmlns:p14="http://schemas.microsoft.com/office/powerpoint/2010/main" val="41914986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c132845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c13284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dirty="0"/>
              <a:t>Let’s reflect once more on our big question. Our “big question” is:</a:t>
            </a:r>
            <a:r>
              <a:rPr lang="en-US" sz="1400" b="1" dirty="0"/>
              <a:t> </a:t>
            </a:r>
            <a:r>
              <a:rPr lang="en" sz="1400" b="1" dirty="0">
                <a:solidFill>
                  <a:schemeClr val="dk1"/>
                </a:solidFill>
                <a:latin typeface="Calibri"/>
                <a:ea typeface="Calibri"/>
                <a:cs typeface="Calibri"/>
                <a:sym typeface="Calibri"/>
              </a:rPr>
              <a:t>How does the amount we use of different types of resources help us take care of our environment?</a:t>
            </a:r>
          </a:p>
          <a:p>
            <a:pPr marL="0" lvl="0" indent="0" algn="l" rtl="0">
              <a:lnSpc>
                <a:spcPct val="100000"/>
              </a:lnSpc>
              <a:spcBef>
                <a:spcPts val="0"/>
              </a:spcBef>
              <a:spcAft>
                <a:spcPts val="0"/>
              </a:spcAft>
              <a:buClr>
                <a:schemeClr val="dk1"/>
              </a:buClr>
              <a:buSzPts val="1400"/>
              <a:buFont typeface="Arial"/>
              <a:buNone/>
            </a:pPr>
            <a:endParaRPr lang="en" sz="14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sz="1400" dirty="0"/>
              <a:t>Does anyone have any additional examples to share that haven’t been discussed yet? </a:t>
            </a:r>
          </a:p>
        </p:txBody>
      </p:sp>
      <p:sp>
        <p:nvSpPr>
          <p:cNvPr id="137" name="Google Shape;137;g24c132845d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59</a:t>
            </a:fld>
            <a:endParaRPr/>
          </a:p>
        </p:txBody>
      </p:sp>
    </p:spTree>
    <p:extLst>
      <p:ext uri="{BB962C8B-B14F-4D97-AF65-F5344CB8AC3E}">
        <p14:creationId xmlns:p14="http://schemas.microsoft.com/office/powerpoint/2010/main" val="219159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4110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9" name="Google Shape;2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Energy</a:t>
            </a:r>
            <a:r>
              <a:rPr lang="en">
                <a:solidFill>
                  <a:schemeClr val="dk1"/>
                </a:solidFill>
              </a:rPr>
              <a:t> is the ability to cause change.</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extLst>
      <p:ext uri="{BB962C8B-B14F-4D97-AF65-F5344CB8AC3E}">
        <p14:creationId xmlns:p14="http://schemas.microsoft.com/office/powerpoint/2010/main" val="356800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58709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73"/>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3"/>
          <p:cNvSpPr txBox="1">
            <a:spLocks noGrp="1"/>
          </p:cNvSpPr>
          <p:nvPr>
            <p:ph type="body" idx="1"/>
          </p:nvPr>
        </p:nvSpPr>
        <p:spPr>
          <a:xfrm>
            <a:off x="342900" y="1200151"/>
            <a:ext cx="61722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8" name="Google Shape;28;p273"/>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3"/>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3"/>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6312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19"/>
            <a:ext cx="58293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028700" y="2914650"/>
            <a:ext cx="48006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3200"/>
              <a:buNone/>
              <a:defRPr>
                <a:solidFill>
                  <a:srgbClr val="888888"/>
                </a:solidFill>
              </a:defRPr>
            </a:lvl1pPr>
            <a:lvl2pPr lvl="1" algn="ctr" rtl="0">
              <a:lnSpc>
                <a:spcPct val="100000"/>
              </a:lnSpc>
              <a:spcBef>
                <a:spcPts val="420"/>
              </a:spcBef>
              <a:spcAft>
                <a:spcPts val="0"/>
              </a:spcAft>
              <a:buClr>
                <a:srgbClr val="888888"/>
              </a:buClr>
              <a:buSzPts val="2800"/>
              <a:buNone/>
              <a:defRPr>
                <a:solidFill>
                  <a:srgbClr val="888888"/>
                </a:solidFill>
              </a:defRPr>
            </a:lvl2pPr>
            <a:lvl3pPr lvl="2" algn="ctr" rtl="0">
              <a:lnSpc>
                <a:spcPct val="100000"/>
              </a:lnSpc>
              <a:spcBef>
                <a:spcPts val="360"/>
              </a:spcBef>
              <a:spcAft>
                <a:spcPts val="0"/>
              </a:spcAft>
              <a:buClr>
                <a:srgbClr val="888888"/>
              </a:buClr>
              <a:buSzPts val="2400"/>
              <a:buNone/>
              <a:defRPr>
                <a:solidFill>
                  <a:srgbClr val="888888"/>
                </a:solidFill>
              </a:defRPr>
            </a:lvl3pPr>
            <a:lvl4pPr lvl="3" algn="ctr" rtl="0">
              <a:lnSpc>
                <a:spcPct val="100000"/>
              </a:lnSpc>
              <a:spcBef>
                <a:spcPts val="300"/>
              </a:spcBef>
              <a:spcAft>
                <a:spcPts val="0"/>
              </a:spcAft>
              <a:buClr>
                <a:srgbClr val="888888"/>
              </a:buClr>
              <a:buSzPts val="2000"/>
              <a:buNone/>
              <a:defRPr>
                <a:solidFill>
                  <a:srgbClr val="888888"/>
                </a:solidFill>
              </a:defRPr>
            </a:lvl4pPr>
            <a:lvl5pPr lvl="4" algn="ctr" rtl="0">
              <a:lnSpc>
                <a:spcPct val="100000"/>
              </a:lnSpc>
              <a:spcBef>
                <a:spcPts val="300"/>
              </a:spcBef>
              <a:spcAft>
                <a:spcPts val="0"/>
              </a:spcAft>
              <a:buClr>
                <a:srgbClr val="888888"/>
              </a:buClr>
              <a:buSzPts val="2000"/>
              <a:buNone/>
              <a:defRPr>
                <a:solidFill>
                  <a:srgbClr val="888888"/>
                </a:solidFill>
              </a:defRPr>
            </a:lvl5pPr>
            <a:lvl6pPr lvl="5" algn="ctr" rtl="0">
              <a:lnSpc>
                <a:spcPct val="100000"/>
              </a:lnSpc>
              <a:spcBef>
                <a:spcPts val="300"/>
              </a:spcBef>
              <a:spcAft>
                <a:spcPts val="0"/>
              </a:spcAft>
              <a:buClr>
                <a:srgbClr val="888888"/>
              </a:buClr>
              <a:buSzPts val="2000"/>
              <a:buNone/>
              <a:defRPr>
                <a:solidFill>
                  <a:srgbClr val="888888"/>
                </a:solidFill>
              </a:defRPr>
            </a:lvl6pPr>
            <a:lvl7pPr lvl="6" algn="ctr" rtl="0">
              <a:lnSpc>
                <a:spcPct val="100000"/>
              </a:lnSpc>
              <a:spcBef>
                <a:spcPts val="300"/>
              </a:spcBef>
              <a:spcAft>
                <a:spcPts val="0"/>
              </a:spcAft>
              <a:buClr>
                <a:srgbClr val="888888"/>
              </a:buClr>
              <a:buSzPts val="2000"/>
              <a:buNone/>
              <a:defRPr>
                <a:solidFill>
                  <a:srgbClr val="888888"/>
                </a:solidFill>
              </a:defRPr>
            </a:lvl7pPr>
            <a:lvl8pPr lvl="7" algn="ctr" rtl="0">
              <a:lnSpc>
                <a:spcPct val="100000"/>
              </a:lnSpc>
              <a:spcBef>
                <a:spcPts val="300"/>
              </a:spcBef>
              <a:spcAft>
                <a:spcPts val="0"/>
              </a:spcAft>
              <a:buClr>
                <a:srgbClr val="888888"/>
              </a:buClr>
              <a:buSzPts val="2000"/>
              <a:buNone/>
              <a:defRPr>
                <a:solidFill>
                  <a:srgbClr val="888888"/>
                </a:solidFill>
              </a:defRPr>
            </a:lvl8pPr>
            <a:lvl9pPr lvl="8" algn="ctr" rtl="0">
              <a:lnSpc>
                <a:spcPct val="100000"/>
              </a:lnSpc>
              <a:spcBef>
                <a:spcPts val="3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1344216" y="3600450"/>
            <a:ext cx="41148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a:spLocks noGrp="1"/>
          </p:cNvSpPr>
          <p:nvPr>
            <p:ph type="pic" idx="2"/>
          </p:nvPr>
        </p:nvSpPr>
        <p:spPr>
          <a:xfrm>
            <a:off x="1344216" y="459581"/>
            <a:ext cx="4114800" cy="3086100"/>
          </a:xfrm>
          <a:prstGeom prst="rect">
            <a:avLst/>
          </a:prstGeom>
          <a:noFill/>
          <a:ln>
            <a:noFill/>
          </a:ln>
        </p:spPr>
      </p:sp>
      <p:sp>
        <p:nvSpPr>
          <p:cNvPr id="69" name="Google Shape;69;p16"/>
          <p:cNvSpPr txBox="1">
            <a:spLocks noGrp="1"/>
          </p:cNvSpPr>
          <p:nvPr>
            <p:ph type="body" idx="1"/>
          </p:nvPr>
        </p:nvSpPr>
        <p:spPr>
          <a:xfrm>
            <a:off x="1344216" y="4025504"/>
            <a:ext cx="4114800" cy="6036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70" name="Google Shape;70;p16"/>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7"/>
          <p:cNvSpPr txBox="1">
            <a:spLocks noGrp="1"/>
          </p:cNvSpPr>
          <p:nvPr>
            <p:ph type="body" idx="1"/>
          </p:nvPr>
        </p:nvSpPr>
        <p:spPr>
          <a:xfrm>
            <a:off x="34290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6" name="Google Shape;76;p17"/>
          <p:cNvSpPr txBox="1">
            <a:spLocks noGrp="1"/>
          </p:cNvSpPr>
          <p:nvPr>
            <p:ph type="body" idx="2"/>
          </p:nvPr>
        </p:nvSpPr>
        <p:spPr>
          <a:xfrm>
            <a:off x="348615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7" name="Google Shape;77;p1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88" name="Google Shape;88;p19"/>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541735" y="3305175"/>
            <a:ext cx="58293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3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541735" y="2180035"/>
            <a:ext cx="5829300" cy="11253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00"/>
              </a:spcBef>
              <a:spcAft>
                <a:spcPts val="0"/>
              </a:spcAft>
              <a:buClr>
                <a:srgbClr val="888888"/>
              </a:buClr>
              <a:buSzPts val="2000"/>
              <a:buNone/>
              <a:defRPr sz="1500">
                <a:solidFill>
                  <a:srgbClr val="888888"/>
                </a:solidFill>
              </a:defRPr>
            </a:lvl1pPr>
            <a:lvl2pPr marL="685800" lvl="1" indent="-171450" algn="l" rtl="0">
              <a:lnSpc>
                <a:spcPct val="100000"/>
              </a:lnSpc>
              <a:spcBef>
                <a:spcPts val="270"/>
              </a:spcBef>
              <a:spcAft>
                <a:spcPts val="0"/>
              </a:spcAft>
              <a:buClr>
                <a:srgbClr val="888888"/>
              </a:buClr>
              <a:buSzPts val="1800"/>
              <a:buNone/>
              <a:defRPr sz="1350">
                <a:solidFill>
                  <a:srgbClr val="888888"/>
                </a:solidFill>
              </a:defRPr>
            </a:lvl2pPr>
            <a:lvl3pPr marL="1028700" lvl="2" indent="-171450" algn="l" rtl="0">
              <a:lnSpc>
                <a:spcPct val="100000"/>
              </a:lnSpc>
              <a:spcBef>
                <a:spcPts val="240"/>
              </a:spcBef>
              <a:spcAft>
                <a:spcPts val="0"/>
              </a:spcAft>
              <a:buClr>
                <a:srgbClr val="888888"/>
              </a:buClr>
              <a:buSzPts val="1600"/>
              <a:buNone/>
              <a:defRPr sz="1200">
                <a:solidFill>
                  <a:srgbClr val="888888"/>
                </a:solidFill>
              </a:defRPr>
            </a:lvl3pPr>
            <a:lvl4pPr marL="1371600" lvl="3" indent="-171450" algn="l" rtl="0">
              <a:lnSpc>
                <a:spcPct val="100000"/>
              </a:lnSpc>
              <a:spcBef>
                <a:spcPts val="210"/>
              </a:spcBef>
              <a:spcAft>
                <a:spcPts val="0"/>
              </a:spcAft>
              <a:buClr>
                <a:srgbClr val="888888"/>
              </a:buClr>
              <a:buSzPts val="1400"/>
              <a:buNone/>
              <a:defRPr sz="1050">
                <a:solidFill>
                  <a:srgbClr val="888888"/>
                </a:solidFill>
              </a:defRPr>
            </a:lvl4pPr>
            <a:lvl5pPr marL="1714500" lvl="4" indent="-171450" algn="l" rtl="0">
              <a:lnSpc>
                <a:spcPct val="100000"/>
              </a:lnSpc>
              <a:spcBef>
                <a:spcPts val="210"/>
              </a:spcBef>
              <a:spcAft>
                <a:spcPts val="0"/>
              </a:spcAft>
              <a:buClr>
                <a:srgbClr val="888888"/>
              </a:buClr>
              <a:buSzPts val="1400"/>
              <a:buNone/>
              <a:defRPr sz="1050">
                <a:solidFill>
                  <a:srgbClr val="888888"/>
                </a:solidFill>
              </a:defRPr>
            </a:lvl5pPr>
            <a:lvl6pPr marL="2057400" lvl="5" indent="-171450" algn="l" rtl="0">
              <a:lnSpc>
                <a:spcPct val="100000"/>
              </a:lnSpc>
              <a:spcBef>
                <a:spcPts val="210"/>
              </a:spcBef>
              <a:spcAft>
                <a:spcPts val="0"/>
              </a:spcAft>
              <a:buClr>
                <a:srgbClr val="888888"/>
              </a:buClr>
              <a:buSzPts val="1400"/>
              <a:buNone/>
              <a:defRPr sz="1050">
                <a:solidFill>
                  <a:srgbClr val="888888"/>
                </a:solidFill>
              </a:defRPr>
            </a:lvl6pPr>
            <a:lvl7pPr marL="2400300" lvl="6" indent="-171450" algn="l" rtl="0">
              <a:lnSpc>
                <a:spcPct val="100000"/>
              </a:lnSpc>
              <a:spcBef>
                <a:spcPts val="210"/>
              </a:spcBef>
              <a:spcAft>
                <a:spcPts val="0"/>
              </a:spcAft>
              <a:buClr>
                <a:srgbClr val="888888"/>
              </a:buClr>
              <a:buSzPts val="1400"/>
              <a:buNone/>
              <a:defRPr sz="1050">
                <a:solidFill>
                  <a:srgbClr val="888888"/>
                </a:solidFill>
              </a:defRPr>
            </a:lvl7pPr>
            <a:lvl8pPr marL="2743200" lvl="7" indent="-171450" algn="l" rtl="0">
              <a:lnSpc>
                <a:spcPct val="100000"/>
              </a:lnSpc>
              <a:spcBef>
                <a:spcPts val="210"/>
              </a:spcBef>
              <a:spcAft>
                <a:spcPts val="0"/>
              </a:spcAft>
              <a:buClr>
                <a:srgbClr val="888888"/>
              </a:buClr>
              <a:buSzPts val="1400"/>
              <a:buNone/>
              <a:defRPr sz="1050">
                <a:solidFill>
                  <a:srgbClr val="888888"/>
                </a:solidFill>
              </a:defRPr>
            </a:lvl8pPr>
            <a:lvl9pPr marL="3086100" lvl="8" indent="-171450" algn="l" rtl="0">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94" name="Google Shape;94;p20"/>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txBox="1">
            <a:spLocks noGrp="1"/>
          </p:cNvSpPr>
          <p:nvPr>
            <p:ph type="body" idx="1"/>
          </p:nvPr>
        </p:nvSpPr>
        <p:spPr>
          <a:xfrm>
            <a:off x="342900" y="1151335"/>
            <a:ext cx="303007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0" name="Google Shape;100;p21"/>
          <p:cNvSpPr txBox="1">
            <a:spLocks noGrp="1"/>
          </p:cNvSpPr>
          <p:nvPr>
            <p:ph type="body" idx="2"/>
          </p:nvPr>
        </p:nvSpPr>
        <p:spPr>
          <a:xfrm>
            <a:off x="342900" y="1631156"/>
            <a:ext cx="303007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1" name="Google Shape;101;p21"/>
          <p:cNvSpPr txBox="1">
            <a:spLocks noGrp="1"/>
          </p:cNvSpPr>
          <p:nvPr>
            <p:ph type="body" idx="3"/>
          </p:nvPr>
        </p:nvSpPr>
        <p:spPr>
          <a:xfrm>
            <a:off x="3483769" y="1151335"/>
            <a:ext cx="303142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2" name="Google Shape;102;p21"/>
          <p:cNvSpPr txBox="1">
            <a:spLocks noGrp="1"/>
          </p:cNvSpPr>
          <p:nvPr>
            <p:ph type="body" idx="4"/>
          </p:nvPr>
        </p:nvSpPr>
        <p:spPr>
          <a:xfrm>
            <a:off x="3483769" y="1631156"/>
            <a:ext cx="303142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3" name="Google Shape;103;p2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42900" y="204788"/>
            <a:ext cx="2256300" cy="871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2681288" y="204788"/>
            <a:ext cx="3833775" cy="4389900"/>
          </a:xfrm>
          <a:prstGeom prst="rect">
            <a:avLst/>
          </a:prstGeom>
          <a:noFill/>
          <a:ln>
            <a:noFill/>
          </a:ln>
        </p:spPr>
        <p:txBody>
          <a:bodyPr spcFirstLastPara="1" wrap="square" lIns="91425" tIns="45700" rIns="91425" bIns="45700" anchor="t" anchorCtr="0">
            <a:normAutofit/>
          </a:bodyPr>
          <a:lstStyle>
            <a:lvl1pPr marL="342900" lvl="0" indent="-323850" algn="l" rtl="0">
              <a:lnSpc>
                <a:spcPct val="100000"/>
              </a:lnSpc>
              <a:spcBef>
                <a:spcPts val="480"/>
              </a:spcBef>
              <a:spcAft>
                <a:spcPts val="0"/>
              </a:spcAft>
              <a:buClr>
                <a:schemeClr val="dk1"/>
              </a:buClr>
              <a:buSzPts val="3200"/>
              <a:buChar char="•"/>
              <a:defRPr sz="2400"/>
            </a:lvl1pPr>
            <a:lvl2pPr marL="685800" lvl="1" indent="-304800" algn="l" rtl="0">
              <a:lnSpc>
                <a:spcPct val="100000"/>
              </a:lnSpc>
              <a:spcBef>
                <a:spcPts val="420"/>
              </a:spcBef>
              <a:spcAft>
                <a:spcPts val="0"/>
              </a:spcAft>
              <a:buClr>
                <a:schemeClr val="dk1"/>
              </a:buClr>
              <a:buSzPts val="2800"/>
              <a:buChar char="–"/>
              <a:defRPr sz="2100"/>
            </a:lvl2pPr>
            <a:lvl3pPr marL="1028700" lvl="2" indent="-285750" algn="l" rtl="0">
              <a:lnSpc>
                <a:spcPct val="100000"/>
              </a:lnSpc>
              <a:spcBef>
                <a:spcPts val="360"/>
              </a:spcBef>
              <a:spcAft>
                <a:spcPts val="0"/>
              </a:spcAft>
              <a:buClr>
                <a:schemeClr val="dk1"/>
              </a:buClr>
              <a:buSzPts val="2400"/>
              <a:buChar char="•"/>
              <a:defRPr sz="1800"/>
            </a:lvl3pPr>
            <a:lvl4pPr marL="1371600" lvl="3" indent="-266700" algn="l" rtl="0">
              <a:lnSpc>
                <a:spcPct val="100000"/>
              </a:lnSpc>
              <a:spcBef>
                <a:spcPts val="300"/>
              </a:spcBef>
              <a:spcAft>
                <a:spcPts val="0"/>
              </a:spcAft>
              <a:buClr>
                <a:schemeClr val="dk1"/>
              </a:buClr>
              <a:buSzPts val="2000"/>
              <a:buChar char="–"/>
              <a:defRPr sz="1500"/>
            </a:lvl4pPr>
            <a:lvl5pPr marL="1714500" lvl="4" indent="-266700" algn="l" rtl="0">
              <a:lnSpc>
                <a:spcPct val="100000"/>
              </a:lnSpc>
              <a:spcBef>
                <a:spcPts val="300"/>
              </a:spcBef>
              <a:spcAft>
                <a:spcPts val="0"/>
              </a:spcAft>
              <a:buClr>
                <a:schemeClr val="dk1"/>
              </a:buClr>
              <a:buSzPts val="2000"/>
              <a:buChar char="»"/>
              <a:defRPr sz="1500"/>
            </a:lvl5pPr>
            <a:lvl6pPr marL="2057400" lvl="5" indent="-266700" algn="l" rtl="0">
              <a:lnSpc>
                <a:spcPct val="100000"/>
              </a:lnSpc>
              <a:spcBef>
                <a:spcPts val="300"/>
              </a:spcBef>
              <a:spcAft>
                <a:spcPts val="0"/>
              </a:spcAft>
              <a:buClr>
                <a:schemeClr val="dk1"/>
              </a:buClr>
              <a:buSzPts val="2000"/>
              <a:buChar char="•"/>
              <a:defRPr sz="1500"/>
            </a:lvl6pPr>
            <a:lvl7pPr marL="2400300" lvl="6" indent="-266700" algn="l" rtl="0">
              <a:lnSpc>
                <a:spcPct val="100000"/>
              </a:lnSpc>
              <a:spcBef>
                <a:spcPts val="300"/>
              </a:spcBef>
              <a:spcAft>
                <a:spcPts val="0"/>
              </a:spcAft>
              <a:buClr>
                <a:schemeClr val="dk1"/>
              </a:buClr>
              <a:buSzPts val="2000"/>
              <a:buChar char="•"/>
              <a:defRPr sz="1500"/>
            </a:lvl7pPr>
            <a:lvl8pPr marL="2743200" lvl="7" indent="-266700" algn="l" rtl="0">
              <a:lnSpc>
                <a:spcPct val="100000"/>
              </a:lnSpc>
              <a:spcBef>
                <a:spcPts val="300"/>
              </a:spcBef>
              <a:spcAft>
                <a:spcPts val="0"/>
              </a:spcAft>
              <a:buClr>
                <a:schemeClr val="dk1"/>
              </a:buClr>
              <a:buSzPts val="2000"/>
              <a:buChar char="•"/>
              <a:defRPr sz="1500"/>
            </a:lvl8pPr>
            <a:lvl9pPr marL="3086100" lvl="8" indent="-266700" algn="l" rtl="0">
              <a:lnSpc>
                <a:spcPct val="100000"/>
              </a:lnSpc>
              <a:spcBef>
                <a:spcPts val="300"/>
              </a:spcBef>
              <a:spcAft>
                <a:spcPts val="0"/>
              </a:spcAft>
              <a:buClr>
                <a:schemeClr val="dk1"/>
              </a:buClr>
              <a:buSzPts val="2000"/>
              <a:buChar char="•"/>
              <a:defRPr sz="1500"/>
            </a:lvl9pPr>
          </a:lstStyle>
          <a:p>
            <a:endParaRPr/>
          </a:p>
        </p:txBody>
      </p:sp>
      <p:sp>
        <p:nvSpPr>
          <p:cNvPr id="109" name="Google Shape;109;p22"/>
          <p:cNvSpPr txBox="1">
            <a:spLocks noGrp="1"/>
          </p:cNvSpPr>
          <p:nvPr>
            <p:ph type="body" idx="2"/>
          </p:nvPr>
        </p:nvSpPr>
        <p:spPr>
          <a:xfrm>
            <a:off x="342900" y="1076325"/>
            <a:ext cx="2256300" cy="35184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110" name="Google Shape;110;p22"/>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731749" y="-188700"/>
            <a:ext cx="3394500" cy="61722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3549224" y="1628803"/>
            <a:ext cx="4388700" cy="154305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405975" y="142904"/>
            <a:ext cx="4388700" cy="451485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5.jp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5.jp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994195" y="222882"/>
            <a:ext cx="4842518" cy="4803296"/>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86" name="Google Shape;86;p1"/>
            <p:cNvSpPr txBox="1"/>
            <p:nvPr/>
          </p:nvSpPr>
          <p:spPr>
            <a:xfrm>
              <a:off x="1661623" y="685"/>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“Big Idea” Question</a:t>
              </a:r>
              <a:endParaRPr sz="1050"/>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89" name="Google Shape;89;p1"/>
            <p:cNvSpPr txBox="1"/>
            <p:nvPr/>
          </p:nvSpPr>
          <p:spPr>
            <a:xfrm>
              <a:off x="1661623" y="938929"/>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Review Concepts</a:t>
              </a:r>
              <a:endParaRPr sz="1050"/>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2" name="Google Shape;92;p1"/>
            <p:cNvSpPr txBox="1"/>
            <p:nvPr/>
          </p:nvSpPr>
          <p:spPr>
            <a:xfrm>
              <a:off x="1661623" y="1877172"/>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Check-In Questions</a:t>
              </a:r>
              <a:endParaRPr sz="1050"/>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5" name="Google Shape;95;p1"/>
            <p:cNvSpPr txBox="1"/>
            <p:nvPr/>
          </p:nvSpPr>
          <p:spPr>
            <a:xfrm>
              <a:off x="1661623" y="2815415"/>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Teacher Engagement</a:t>
              </a:r>
              <a:endParaRPr sz="1050"/>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8" name="Google Shape;98;p1"/>
            <p:cNvSpPr txBox="1"/>
            <p:nvPr/>
          </p:nvSpPr>
          <p:spPr>
            <a:xfrm>
              <a:off x="1873753" y="3753671"/>
              <a:ext cx="4769700" cy="1619100"/>
            </a:xfrm>
            <a:prstGeom prst="rect">
              <a:avLst/>
            </a:prstGeom>
            <a:noFill/>
            <a:ln>
              <a:noFill/>
            </a:ln>
          </p:spPr>
          <p:txBody>
            <a:bodyPr spcFirstLastPara="1" wrap="square" lIns="238969" tIns="80006" rIns="149344" bIns="80006" anchor="t"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Vocabulary</a:t>
              </a:r>
              <a:endParaRPr sz="1050"/>
            </a:p>
            <a:p>
              <a:pPr marL="128585" lvl="1" indent="-128585" defTabSz="685783">
                <a:lnSpc>
                  <a:spcPct val="90000"/>
                </a:lnSpc>
                <a:spcBef>
                  <a:spcPts val="735"/>
                </a:spcBef>
                <a:buClr>
                  <a:srgbClr val="FFFFFF"/>
                </a:buClr>
                <a:buSzPts val="1800"/>
                <a:buFont typeface="Calibri"/>
                <a:buChar char="•"/>
              </a:pPr>
              <a:r>
                <a:rPr lang="en-US" sz="1350">
                  <a:solidFill>
                    <a:srgbClr val="FFFFFF"/>
                  </a:solidFill>
                  <a:latin typeface="Calibri"/>
                  <a:ea typeface="Calibri"/>
                  <a:cs typeface="Calibri"/>
                  <a:sym typeface="Calibri"/>
                </a:rPr>
                <a:t>Student-Friendly Definition</a:t>
              </a:r>
              <a:endParaRPr sz="1050"/>
            </a:p>
            <a:p>
              <a:pPr marL="128585" lvl="1" indent="-128585" defTabSz="685783">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Examples &amp; Non-Examples</a:t>
              </a:r>
              <a:endParaRPr sz="1050"/>
            </a:p>
            <a:p>
              <a:pPr marL="128585" lvl="1" indent="-128585" defTabSz="685783">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Frayer Model</a:t>
              </a:r>
              <a:endParaRPr sz="1050"/>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101" name="Google Shape;101;p1"/>
            <p:cNvSpPr txBox="1"/>
            <p:nvPr/>
          </p:nvSpPr>
          <p:spPr>
            <a:xfrm>
              <a:off x="1661628" y="5540394"/>
              <a:ext cx="4981800" cy="864000"/>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Simulation/Activity</a:t>
              </a:r>
              <a:endParaRPr sz="1050"/>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grpSp>
      <p:pic>
        <p:nvPicPr>
          <p:cNvPr id="103" name="Google Shape;103;p1" descr="Comment Like"/>
          <p:cNvPicPr preferRelativeResize="0"/>
          <p:nvPr/>
        </p:nvPicPr>
        <p:blipFill rotWithShape="1">
          <a:blip r:embed="rId9">
            <a:alphaModFix/>
          </a:blip>
          <a:srcRect/>
          <a:stretch/>
        </p:blipFill>
        <p:spPr>
          <a:xfrm>
            <a:off x="4339951" y="3719854"/>
            <a:ext cx="288831" cy="260714"/>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4605104" y="3719854"/>
            <a:ext cx="288831" cy="260714"/>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4435084" y="3478693"/>
            <a:ext cx="288831" cy="260714"/>
          </a:xfrm>
          <a:prstGeom prst="rect">
            <a:avLst/>
          </a:prstGeom>
          <a:noFill/>
          <a:ln>
            <a:noFill/>
          </a:ln>
        </p:spPr>
      </p:pic>
      <p:sp>
        <p:nvSpPr>
          <p:cNvPr id="106" name="Google Shape;106;p1"/>
          <p:cNvSpPr/>
          <p:nvPr/>
        </p:nvSpPr>
        <p:spPr>
          <a:xfrm>
            <a:off x="128117" y="158261"/>
            <a:ext cx="821453" cy="512466"/>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69" tIns="34275" rIns="68569" bIns="34275" anchor="ctr" anchorCtr="0">
            <a:noAutofit/>
          </a:bodyPr>
          <a:lstStyle/>
          <a:p>
            <a:pPr algn="ctr" defTabSz="685783">
              <a:buSzPts val="1800"/>
            </a:pPr>
            <a:endParaRPr sz="1350">
              <a:solidFill>
                <a:srgbClr val="FFFFFF"/>
              </a:solidFill>
              <a:latin typeface="Calibri"/>
              <a:ea typeface="Calibri"/>
              <a:cs typeface="Calibri"/>
              <a:sym typeface="Calibri"/>
            </a:endParaRPr>
          </a:p>
        </p:txBody>
      </p:sp>
      <p:sp>
        <p:nvSpPr>
          <p:cNvPr id="107" name="Google Shape;107;p1"/>
          <p:cNvSpPr txBox="1"/>
          <p:nvPr/>
        </p:nvSpPr>
        <p:spPr>
          <a:xfrm>
            <a:off x="275074" y="275995"/>
            <a:ext cx="527538" cy="276969"/>
          </a:xfrm>
          <a:prstGeom prst="rect">
            <a:avLst/>
          </a:prstGeom>
          <a:noFill/>
          <a:ln>
            <a:noFill/>
          </a:ln>
        </p:spPr>
        <p:txBody>
          <a:bodyPr spcFirstLastPara="1" wrap="square" lIns="68569" tIns="34275" rIns="68569" bIns="34275" anchor="t" anchorCtr="0">
            <a:spAutoFit/>
          </a:bodyPr>
          <a:lstStyle/>
          <a:p>
            <a:pPr defTabSz="685783">
              <a:buSzPts val="1800"/>
            </a:pPr>
            <a:r>
              <a:rPr lang="en-US" sz="1350" b="1">
                <a:solidFill>
                  <a:srgbClr val="FFFFFF"/>
                </a:solidFill>
                <a:latin typeface="Calibri"/>
                <a:ea typeface="Calibri"/>
                <a:cs typeface="Calibri"/>
                <a:sym typeface="Calibri"/>
              </a:rPr>
              <a:t>Intro</a:t>
            </a:r>
            <a:endParaRPr sz="1050"/>
          </a:p>
        </p:txBody>
      </p:sp>
      <p:sp>
        <p:nvSpPr>
          <p:cNvPr id="108" name="Google Shape;108;p1"/>
          <p:cNvSpPr/>
          <p:nvPr/>
        </p:nvSpPr>
        <p:spPr>
          <a:xfrm>
            <a:off x="3339446" y="3914449"/>
            <a:ext cx="203175" cy="18787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783">
              <a:buSzPts val="1400"/>
            </a:pPr>
            <a:endParaRPr sz="1050">
              <a:solidFill>
                <a:srgbClr val="FFFFFF"/>
              </a:solidFill>
            </a:endParaRPr>
          </a:p>
        </p:txBody>
      </p:sp>
      <p:cxnSp>
        <p:nvCxnSpPr>
          <p:cNvPr id="109" name="Google Shape;109;p1"/>
          <p:cNvCxnSpPr/>
          <p:nvPr/>
        </p:nvCxnSpPr>
        <p:spPr>
          <a:xfrm>
            <a:off x="3441371" y="3922406"/>
            <a:ext cx="0" cy="5715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3440582" y="4049899"/>
            <a:ext cx="450" cy="52425"/>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3339446" y="4007960"/>
            <a:ext cx="59175"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3482271" y="4006728"/>
            <a:ext cx="603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3398797" y="3976992"/>
            <a:ext cx="83475" cy="72900"/>
          </a:xfrm>
          <a:prstGeom prst="ellipse">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783">
              <a:buSzPts val="1400"/>
            </a:pPr>
            <a:endParaRPr sz="105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not run out</a:t>
            </a:r>
            <a:endParaRPr sz="2800" b="1" u="sng" dirty="0"/>
          </a:p>
        </p:txBody>
      </p:sp>
      <p:pic>
        <p:nvPicPr>
          <p:cNvPr id="157" name="Google Shape;157;p28"/>
          <p:cNvPicPr preferRelativeResize="0"/>
          <p:nvPr/>
        </p:nvPicPr>
        <p:blipFill>
          <a:blip r:embed="rId3">
            <a:alphaModFix/>
          </a:blip>
          <a:stretch>
            <a:fillRect/>
          </a:stretch>
        </p:blipFill>
        <p:spPr>
          <a:xfrm>
            <a:off x="1462995" y="1615878"/>
            <a:ext cx="3932003" cy="3527622"/>
          </a:xfrm>
          <a:prstGeom prst="rect">
            <a:avLst/>
          </a:prstGeom>
          <a:noFill/>
          <a:ln>
            <a:noFill/>
          </a:ln>
        </p:spPr>
      </p:pic>
      <p:sp>
        <p:nvSpPr>
          <p:cNvPr id="4" name="Google Shape;224;g2a5a1442303_0_281" descr="Rewind">
            <a:extLst>
              <a:ext uri="{FF2B5EF4-FFF2-40B4-BE49-F238E27FC236}">
                <a16:creationId xmlns:a16="http://schemas.microsoft.com/office/drawing/2014/main" id="{4A20C9BF-50CE-E870-AA23-B225958C963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168712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descr="Questions"/>
          <p:cNvSpPr/>
          <p:nvPr/>
        </p:nvSpPr>
        <p:spPr>
          <a:xfrm>
            <a:off x="1428750" y="457201"/>
            <a:ext cx="4000500" cy="3780692"/>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93740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p:nvPr/>
        </p:nvSpPr>
        <p:spPr>
          <a:xfrm>
            <a:off x="637163" y="0"/>
            <a:ext cx="6079725" cy="1454214"/>
          </a:xfrm>
          <a:prstGeom prst="rect">
            <a:avLst/>
          </a:prstGeom>
          <a:noFill/>
          <a:ln>
            <a:noFill/>
          </a:ln>
        </p:spPr>
        <p:txBody>
          <a:bodyPr spcFirstLastPara="1" wrap="square" lIns="68569" tIns="34275" rIns="68569" bIns="34275" anchor="t" anchorCtr="0">
            <a:spAutoFit/>
          </a:bodyPr>
          <a:lstStyle/>
          <a:p>
            <a:pPr algn="ctr">
              <a:buSzPts val="4000"/>
            </a:pPr>
            <a:r>
              <a:rPr lang="en-US" sz="3000" b="1" u="sng">
                <a:solidFill>
                  <a:schemeClr val="dk1"/>
                </a:solidFill>
                <a:latin typeface="Calibri"/>
                <a:ea typeface="Calibri"/>
                <a:cs typeface="Calibri"/>
                <a:sym typeface="Calibri"/>
              </a:rPr>
              <a:t>______</a:t>
            </a:r>
            <a:r>
              <a:rPr lang="en-US" sz="3000">
                <a:solidFill>
                  <a:schemeClr val="dk1"/>
                </a:solidFill>
                <a:latin typeface="Calibri"/>
                <a:ea typeface="Calibri"/>
                <a:cs typeface="Calibri"/>
                <a:sym typeface="Calibri"/>
              </a:rPr>
              <a:t> is the only compound that exists in all three states of matter: solid, liquid, and gas.</a:t>
            </a:r>
            <a:endParaRPr sz="1050"/>
          </a:p>
        </p:txBody>
      </p:sp>
      <p:pic>
        <p:nvPicPr>
          <p:cNvPr id="281" name="Google Shape;281;p20" descr="phase | Definition &amp; Facts | Britannica"/>
          <p:cNvPicPr preferRelativeResize="0"/>
          <p:nvPr/>
        </p:nvPicPr>
        <p:blipFill rotWithShape="1">
          <a:blip r:embed="rId3">
            <a:alphaModFix/>
          </a:blip>
          <a:srcRect/>
          <a:stretch/>
        </p:blipFill>
        <p:spPr>
          <a:xfrm>
            <a:off x="0" y="1454244"/>
            <a:ext cx="6858000" cy="3626644"/>
          </a:xfrm>
          <a:prstGeom prst="rect">
            <a:avLst/>
          </a:prstGeom>
          <a:noFill/>
          <a:ln>
            <a:noFill/>
          </a:ln>
        </p:spPr>
      </p:pic>
      <p:sp>
        <p:nvSpPr>
          <p:cNvPr id="282" name="Google Shape;282;p20" descr="Questions"/>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51713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fa9a50253_0_15"/>
          <p:cNvSpPr/>
          <p:nvPr/>
        </p:nvSpPr>
        <p:spPr>
          <a:xfrm>
            <a:off x="637163" y="0"/>
            <a:ext cx="6079725" cy="1454175"/>
          </a:xfrm>
          <a:prstGeom prst="rect">
            <a:avLst/>
          </a:prstGeom>
          <a:noFill/>
          <a:ln>
            <a:noFill/>
          </a:ln>
        </p:spPr>
        <p:txBody>
          <a:bodyPr spcFirstLastPara="1" wrap="square" lIns="68569" tIns="34275" rIns="68569" bIns="34275" anchor="t" anchorCtr="0">
            <a:noAutofit/>
          </a:bodyPr>
          <a:lstStyle/>
          <a:p>
            <a:pPr algn="ctr">
              <a:buSzPts val="4000"/>
            </a:pPr>
            <a:r>
              <a:rPr lang="en-US" sz="3000" u="sng">
                <a:solidFill>
                  <a:srgbClr val="FF0000"/>
                </a:solidFill>
                <a:latin typeface="Calibri"/>
                <a:ea typeface="Calibri"/>
                <a:cs typeface="Calibri"/>
                <a:sym typeface="Calibri"/>
              </a:rPr>
              <a:t>Water</a:t>
            </a:r>
            <a:r>
              <a:rPr lang="en-US" sz="3000">
                <a:solidFill>
                  <a:schemeClr val="dk1"/>
                </a:solidFill>
                <a:latin typeface="Calibri"/>
                <a:ea typeface="Calibri"/>
                <a:cs typeface="Calibri"/>
                <a:sym typeface="Calibri"/>
              </a:rPr>
              <a:t> is the only compound that exists in all three states of matter: solid, liquid, and gas.</a:t>
            </a:r>
            <a:endParaRPr sz="1050"/>
          </a:p>
        </p:txBody>
      </p:sp>
      <p:pic>
        <p:nvPicPr>
          <p:cNvPr id="288" name="Google Shape;288;gdfa9a50253_0_15" descr="phase | Definition &amp; Facts | Britannica"/>
          <p:cNvPicPr preferRelativeResize="0"/>
          <p:nvPr/>
        </p:nvPicPr>
        <p:blipFill rotWithShape="1">
          <a:blip r:embed="rId3">
            <a:alphaModFix/>
          </a:blip>
          <a:srcRect/>
          <a:stretch/>
        </p:blipFill>
        <p:spPr>
          <a:xfrm>
            <a:off x="0" y="1454244"/>
            <a:ext cx="6858000" cy="3626644"/>
          </a:xfrm>
          <a:prstGeom prst="rect">
            <a:avLst/>
          </a:prstGeom>
          <a:noFill/>
          <a:ln>
            <a:noFill/>
          </a:ln>
        </p:spPr>
      </p:pic>
      <p:sp>
        <p:nvSpPr>
          <p:cNvPr id="289" name="Google Shape;289;gdfa9a50253_0_15"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44474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1410983" y="0"/>
            <a:ext cx="4036050" cy="1426275"/>
          </a:xfrm>
          <a:prstGeom prst="rect">
            <a:avLst/>
          </a:prstGeom>
          <a:noFill/>
          <a:ln>
            <a:noFill/>
          </a:ln>
        </p:spPr>
        <p:txBody>
          <a:bodyPr spcFirstLastPara="1" wrap="square" lIns="68569" tIns="34275" rIns="68569" bIns="34275" anchor="ctr" anchorCtr="0">
            <a:noAutofit/>
          </a:bodyPr>
          <a:lstStyle/>
          <a:p>
            <a:pPr>
              <a:buSzPts val="4400"/>
            </a:pPr>
            <a:r>
              <a:rPr lang="en-US" sz="4050"/>
              <a:t>What is climate?</a:t>
            </a:r>
            <a:endParaRPr sz="4050"/>
          </a:p>
        </p:txBody>
      </p:sp>
      <p:pic>
        <p:nvPicPr>
          <p:cNvPr id="295" name="Google Shape;295;p21"/>
          <p:cNvPicPr preferRelativeResize="0"/>
          <p:nvPr/>
        </p:nvPicPr>
        <p:blipFill rotWithShape="1">
          <a:blip r:embed="rId3">
            <a:alphaModFix/>
          </a:blip>
          <a:srcRect/>
          <a:stretch/>
        </p:blipFill>
        <p:spPr>
          <a:xfrm>
            <a:off x="194166" y="1768027"/>
            <a:ext cx="6469669" cy="3085538"/>
          </a:xfrm>
          <a:prstGeom prst="rect">
            <a:avLst/>
          </a:prstGeom>
          <a:noFill/>
          <a:ln>
            <a:noFill/>
          </a:ln>
        </p:spPr>
      </p:pic>
      <p:sp>
        <p:nvSpPr>
          <p:cNvPr id="296" name="Google Shape;296;p21" descr="Questions"/>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6827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3" y="26479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t>True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9" y="1468316"/>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00474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3" y="26479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solidFill>
                  <a:srgbClr val="FF0000"/>
                </a:solidFill>
              </a:rPr>
              <a:t>True</a:t>
            </a:r>
            <a:r>
              <a:rPr lang="en" sz="2700" b="1" u="sng" dirty="0"/>
              <a:t>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9" y="1468316"/>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5540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a:t>
            </a:r>
            <a:r>
              <a:rPr lang="en-US" sz="2600" u="sng" dirty="0">
                <a:solidFill>
                  <a:schemeClr val="tx1"/>
                </a:solidFill>
              </a:rPr>
              <a:t>            </a:t>
            </a:r>
            <a:r>
              <a:rPr lang="en-US" sz="2600" dirty="0">
                <a:solidFill>
                  <a:schemeClr val="tx1"/>
                </a:solidFill>
              </a:rPr>
              <a:t>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2" name="Google Shape;264;g27e576c1a67_0_364" descr="Questions">
            <a:extLst>
              <a:ext uri="{FF2B5EF4-FFF2-40B4-BE49-F238E27FC236}">
                <a16:creationId xmlns:a16="http://schemas.microsoft.com/office/drawing/2014/main" id="{39599B9A-7045-9192-32E9-E204C15EA13C}"/>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62266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a:t>
            </a:r>
            <a:r>
              <a:rPr lang="en-US" sz="2600" b="1" u="sng" dirty="0">
                <a:solidFill>
                  <a:srgbClr val="FF0000"/>
                </a:solidFill>
              </a:rPr>
              <a:t>mass</a:t>
            </a:r>
            <a:r>
              <a:rPr lang="en-US" sz="2600" dirty="0">
                <a:solidFill>
                  <a:schemeClr val="tx1"/>
                </a:solidFill>
              </a:rPr>
              <a:t>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2" name="Google Shape;264;g27e576c1a67_0_364" descr="Questions">
            <a:extLst>
              <a:ext uri="{FF2B5EF4-FFF2-40B4-BE49-F238E27FC236}">
                <a16:creationId xmlns:a16="http://schemas.microsoft.com/office/drawing/2014/main" id="{B24AD37A-33EE-0E7F-9E74-21F89658D97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692664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575749"/>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t>True or False: </a:t>
            </a:r>
            <a:r>
              <a:rPr lang="en-US" sz="3600" dirty="0"/>
              <a:t>Potential energy is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647126"/>
            <a:ext cx="6172200" cy="3394472"/>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514350" y="413602"/>
            <a:ext cx="5829300" cy="1118025"/>
          </a:xfrm>
          <a:prstGeom prst="rect">
            <a:avLst/>
          </a:prstGeom>
          <a:noFill/>
          <a:ln>
            <a:noFill/>
          </a:ln>
        </p:spPr>
        <p:txBody>
          <a:bodyPr spcFirstLastPara="1" wrap="square" lIns="68569" tIns="34275" rIns="68569" bIns="34275" anchor="ctr" anchorCtr="0">
            <a:normAutofit/>
          </a:bodyPr>
          <a:lstStyle/>
          <a:p>
            <a:pPr>
              <a:buSzPts val="4800"/>
            </a:pPr>
            <a:r>
              <a:rPr lang="en" sz="3600" b="1" dirty="0"/>
              <a:t>Non-Renewable Energy</a:t>
            </a:r>
            <a:endParaRPr b="1" dirty="0"/>
          </a:p>
        </p:txBody>
      </p:sp>
      <p:pic>
        <p:nvPicPr>
          <p:cNvPr id="133" name="Google Shape;133;p25"/>
          <p:cNvPicPr preferRelativeResize="0"/>
          <p:nvPr/>
        </p:nvPicPr>
        <p:blipFill rotWithShape="1">
          <a:blip r:embed="rId3">
            <a:alphaModFix/>
          </a:blip>
          <a:srcRect r="2210"/>
          <a:stretch/>
        </p:blipFill>
        <p:spPr>
          <a:xfrm>
            <a:off x="1330053" y="1701261"/>
            <a:ext cx="4197893" cy="3197088"/>
          </a:xfrm>
          <a:prstGeom prst="rect">
            <a:avLst/>
          </a:prstGeom>
          <a:noFill/>
          <a:ln>
            <a:noFill/>
          </a:ln>
        </p:spPr>
      </p:pic>
      <p:sp>
        <p:nvSpPr>
          <p:cNvPr id="2" name="Google Shape;131;p25">
            <a:extLst>
              <a:ext uri="{FF2B5EF4-FFF2-40B4-BE49-F238E27FC236}">
                <a16:creationId xmlns:a16="http://schemas.microsoft.com/office/drawing/2014/main" id="{7D170334-3134-9A13-9C12-2E10B401E560}"/>
              </a:ext>
            </a:extLst>
          </p:cNvPr>
          <p:cNvSpPr/>
          <p:nvPr/>
        </p:nvSpPr>
        <p:spPr>
          <a:xfrm>
            <a:off x="133696" y="243968"/>
            <a:ext cx="727649" cy="384345"/>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3" name="Google Shape;132;p25">
            <a:extLst>
              <a:ext uri="{FF2B5EF4-FFF2-40B4-BE49-F238E27FC236}">
                <a16:creationId xmlns:a16="http://schemas.microsoft.com/office/drawing/2014/main" id="{036F5E34-7DB3-CA16-BC49-57D455E3C9FD}"/>
              </a:ext>
            </a:extLst>
          </p:cNvPr>
          <p:cNvSpPr txBox="1"/>
          <p:nvPr/>
        </p:nvSpPr>
        <p:spPr>
          <a:xfrm>
            <a:off x="280653" y="275118"/>
            <a:ext cx="580691" cy="276969"/>
          </a:xfrm>
          <a:prstGeom prst="rect">
            <a:avLst/>
          </a:prstGeom>
          <a:noFill/>
          <a:ln>
            <a:noFill/>
          </a:ln>
        </p:spPr>
        <p:txBody>
          <a:bodyPr spcFirstLastPara="1" wrap="square" lIns="68569" tIns="34275" rIns="68569" bIns="34275" anchor="t" anchorCtr="0">
            <a:spAutoFit/>
          </a:bodyPr>
          <a:lstStyle/>
          <a:p>
            <a:pPr>
              <a:buSzPts val="1800"/>
            </a:pPr>
            <a:r>
              <a:rPr lang="en" sz="1350" b="1" dirty="0">
                <a:solidFill>
                  <a:schemeClr val="lt1"/>
                </a:solidFill>
                <a:latin typeface="Calibri"/>
                <a:ea typeface="Calibri"/>
                <a:cs typeface="Calibri"/>
                <a:sym typeface="Calibri"/>
              </a:rPr>
              <a:t>Intro</a:t>
            </a:r>
            <a:endParaRPr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575749"/>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solidFill>
                  <a:srgbClr val="FF0000"/>
                </a:solidFill>
              </a:rPr>
              <a:t>True</a:t>
            </a:r>
            <a:r>
              <a:rPr lang="en-US" sz="3600" b="1" u="sng" dirty="0"/>
              <a:t> or False: </a:t>
            </a:r>
            <a:r>
              <a:rPr lang="en-US" sz="3600" dirty="0"/>
              <a:t>Potential energy is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647126"/>
            <a:ext cx="6172200" cy="3394472"/>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753626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a:t>
            </a:r>
            <a:r>
              <a:rPr lang="en" sz="2800" u="sng" dirty="0"/>
              <a:t>         </a:t>
            </a:r>
            <a:r>
              <a:rPr lang="en" sz="2800" dirty="0"/>
              <a: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4" name="Google Shape;264;g27e576c1a67_0_364" descr="Questions">
            <a:extLst>
              <a:ext uri="{FF2B5EF4-FFF2-40B4-BE49-F238E27FC236}">
                <a16:creationId xmlns:a16="http://schemas.microsoft.com/office/drawing/2014/main" id="{A7DA6E8D-037A-05ED-B7CB-783B6174D1CD}"/>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a:t>
            </a:r>
            <a:r>
              <a:rPr lang="en" sz="2800" u="sng" dirty="0"/>
              <a:t> </a:t>
            </a:r>
            <a:r>
              <a:rPr lang="en" sz="2800" b="1" u="sng" dirty="0">
                <a:solidFill>
                  <a:srgbClr val="FF0000"/>
                </a:solidFill>
              </a:rPr>
              <a:t>not</a:t>
            </a:r>
            <a:r>
              <a:rPr lang="en" sz="2800" dirty="0"/>
              <a: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4" name="Google Shape;264;g27e576c1a67_0_364" descr="Questions">
            <a:extLst>
              <a:ext uri="{FF2B5EF4-FFF2-40B4-BE49-F238E27FC236}">
                <a16:creationId xmlns:a16="http://schemas.microsoft.com/office/drawing/2014/main" id="{A7DA6E8D-037A-05ED-B7CB-783B6174D1CD}"/>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34402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p:nvPr/>
        </p:nvSpPr>
        <p:spPr>
          <a:xfrm>
            <a:off x="298239" y="820695"/>
            <a:ext cx="6429825" cy="830966"/>
          </a:xfrm>
          <a:prstGeom prst="rect">
            <a:avLst/>
          </a:prstGeom>
          <a:noFill/>
          <a:ln>
            <a:noFill/>
          </a:ln>
        </p:spPr>
        <p:txBody>
          <a:bodyPr spcFirstLastPara="1" wrap="square" lIns="68569" tIns="34275" rIns="68569" bIns="34275" anchor="t" anchorCtr="0">
            <a:spAutoFit/>
          </a:bodyPr>
          <a:lstStyle/>
          <a:p>
            <a:pPr algn="ctr">
              <a:buSzPts val="6600"/>
            </a:pPr>
            <a:r>
              <a:rPr lang="en" sz="4950" b="1" dirty="0">
                <a:solidFill>
                  <a:schemeClr val="dk1"/>
                </a:solidFill>
                <a:latin typeface="Calibri"/>
                <a:ea typeface="Calibri"/>
                <a:cs typeface="Calibri"/>
                <a:sym typeface="Calibri"/>
              </a:rPr>
              <a:t>Non-Renewable Energy</a:t>
            </a:r>
            <a:endParaRPr sz="1050" dirty="0"/>
          </a:p>
        </p:txBody>
      </p:sp>
      <p:sp>
        <p:nvSpPr>
          <p:cNvPr id="148" name="Google Shape;148;p27" descr="Artificial Intelligence"/>
          <p:cNvSpPr/>
          <p:nvPr/>
        </p:nvSpPr>
        <p:spPr>
          <a:xfrm>
            <a:off x="1665227" y="2031356"/>
            <a:ext cx="1847925" cy="17408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49" name="Google Shape;149;p27" descr="Blog"/>
          <p:cNvPicPr preferRelativeResize="0"/>
          <p:nvPr/>
        </p:nvPicPr>
        <p:blipFill rotWithShape="1">
          <a:blip r:embed="rId4">
            <a:alphaModFix/>
          </a:blip>
          <a:srcRect/>
          <a:stretch/>
        </p:blipFill>
        <p:spPr>
          <a:xfrm>
            <a:off x="3429001" y="2102932"/>
            <a:ext cx="1597673" cy="15976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1" y="735814"/>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Non-Renewable Energy</a:t>
            </a:r>
            <a:r>
              <a:rPr lang="en" sz="2700" dirty="0"/>
              <a:t>: energy that comes from sources that will eventually run out</a:t>
            </a:r>
            <a:endParaRPr sz="2700" b="1" u="sng" dirty="0"/>
          </a:p>
        </p:txBody>
      </p:sp>
      <p:pic>
        <p:nvPicPr>
          <p:cNvPr id="157" name="Google Shape;157;p28"/>
          <p:cNvPicPr preferRelativeResize="0"/>
          <p:nvPr/>
        </p:nvPicPr>
        <p:blipFill>
          <a:blip r:embed="rId3">
            <a:alphaModFix/>
          </a:blip>
          <a:stretch>
            <a:fillRect/>
          </a:stretch>
        </p:blipFill>
        <p:spPr>
          <a:xfrm>
            <a:off x="620473" y="1876650"/>
            <a:ext cx="5617050" cy="3266850"/>
          </a:xfrm>
          <a:prstGeom prst="rect">
            <a:avLst/>
          </a:prstGeom>
          <a:noFill/>
          <a:ln>
            <a:noFill/>
          </a:ln>
        </p:spPr>
      </p:pic>
      <p:sp>
        <p:nvSpPr>
          <p:cNvPr id="2" name="Google Shape;966;g27f7a576e42_0_238" descr="Artificial Intelligence">
            <a:extLst>
              <a:ext uri="{FF2B5EF4-FFF2-40B4-BE49-F238E27FC236}">
                <a16:creationId xmlns:a16="http://schemas.microsoft.com/office/drawing/2014/main" id="{D7E31287-8161-E513-45BF-F578E8A08978}"/>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967;g27f7a576e42_0_238" descr="Blog">
            <a:extLst>
              <a:ext uri="{FF2B5EF4-FFF2-40B4-BE49-F238E27FC236}">
                <a16:creationId xmlns:a16="http://schemas.microsoft.com/office/drawing/2014/main" id="{D061F506-1EBC-752F-C84F-D0E67EDB519A}"/>
              </a:ext>
            </a:extLst>
          </p:cNvPr>
          <p:cNvPicPr preferRelativeResize="0"/>
          <p:nvPr/>
        </p:nvPicPr>
        <p:blipFill rotWithShape="1">
          <a:blip r:embed="rId5">
            <a:alphaModFix/>
          </a:blip>
          <a:srcRect/>
          <a:stretch/>
        </p:blipFill>
        <p:spPr>
          <a:xfrm>
            <a:off x="849542" y="222126"/>
            <a:ext cx="465357" cy="4653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27f7a576e42_0_246"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27f7a576e42_0_251"/>
          <p:cNvSpPr txBox="1"/>
          <p:nvPr/>
        </p:nvSpPr>
        <p:spPr>
          <a:xfrm>
            <a:off x="1059472" y="394841"/>
            <a:ext cx="4739055"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What is non-renewable energy?</a:t>
            </a:r>
            <a:endParaRPr sz="2700" dirty="0">
              <a:solidFill>
                <a:schemeClr val="dk1"/>
              </a:solidFill>
              <a:latin typeface="Calibri"/>
              <a:ea typeface="Calibri"/>
              <a:cs typeface="Calibri"/>
              <a:sym typeface="Calibri"/>
            </a:endParaRPr>
          </a:p>
        </p:txBody>
      </p:sp>
      <p:sp>
        <p:nvSpPr>
          <p:cNvPr id="981" name="Google Shape;981;g27f7a576e42_0_251"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2" name="Google Shape;157;p28">
            <a:extLst>
              <a:ext uri="{FF2B5EF4-FFF2-40B4-BE49-F238E27FC236}">
                <a16:creationId xmlns:a16="http://schemas.microsoft.com/office/drawing/2014/main" id="{277E5C8C-6C9F-345D-A910-EB605223E9B0}"/>
              </a:ext>
            </a:extLst>
          </p:cNvPr>
          <p:cNvPicPr preferRelativeResize="0"/>
          <p:nvPr/>
        </p:nvPicPr>
        <p:blipFill>
          <a:blip r:embed="rId4">
            <a:alphaModFix/>
          </a:blip>
          <a:stretch>
            <a:fillRect/>
          </a:stretch>
        </p:blipFill>
        <p:spPr>
          <a:xfrm>
            <a:off x="620474" y="1631722"/>
            <a:ext cx="5617050" cy="3266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p:nvPr/>
        </p:nvPicPr>
        <p:blipFill rotWithShape="1">
          <a:blip r:embed="rId3">
            <a:alphaModFix/>
          </a:blip>
          <a:srcRect/>
          <a:stretch/>
        </p:blipFill>
        <p:spPr>
          <a:xfrm>
            <a:off x="857250" y="843525"/>
            <a:ext cx="5143500" cy="3395007"/>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F957718A-7C8D-DCCF-3646-1EC379BE223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Google Shape;249;g27e576c1a67_0_281" descr="Artificial Intelligence">
            <a:extLst>
              <a:ext uri="{FF2B5EF4-FFF2-40B4-BE49-F238E27FC236}">
                <a16:creationId xmlns:a16="http://schemas.microsoft.com/office/drawing/2014/main" id="{52D431D1-592A-6A24-3C31-5356B96B7682}"/>
              </a:ext>
            </a:extLst>
          </p:cNvPr>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4" name="TextBox 3">
            <a:extLst>
              <a:ext uri="{FF2B5EF4-FFF2-40B4-BE49-F238E27FC236}">
                <a16:creationId xmlns:a16="http://schemas.microsoft.com/office/drawing/2014/main" id="{EE703059-5ADE-DA84-BCF0-C6D73F3329EB}"/>
              </a:ext>
            </a:extLst>
          </p:cNvPr>
          <p:cNvSpPr txBox="1"/>
          <p:nvPr/>
        </p:nvSpPr>
        <p:spPr>
          <a:xfrm>
            <a:off x="473526" y="465942"/>
            <a:ext cx="5910943" cy="916854"/>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2400" b="1" dirty="0">
                <a:solidFill>
                  <a:srgbClr val="374151"/>
                </a:solidFill>
                <a:latin typeface="Calibri" panose="020F0502020204030204" pitchFamily="34" charset="0"/>
                <a:ea typeface="Roboto"/>
                <a:cs typeface="Calibri" panose="020F0502020204030204" pitchFamily="34" charset="0"/>
                <a:sym typeface="Roboto"/>
              </a:rPr>
              <a:t>Non-renewable energy</a:t>
            </a:r>
            <a:r>
              <a:rPr lang="en-US" sz="2400" dirty="0">
                <a:solidFill>
                  <a:srgbClr val="374151"/>
                </a:solidFill>
                <a:latin typeface="Calibri" panose="020F0502020204030204" pitchFamily="34" charset="0"/>
                <a:ea typeface="Roboto"/>
                <a:cs typeface="Calibri" panose="020F0502020204030204" pitchFamily="34" charset="0"/>
                <a:sym typeface="Roboto"/>
              </a:rPr>
              <a:t> comes from sources that can run out over time. </a:t>
            </a:r>
            <a:endParaRPr lang="en-US" sz="2400" dirty="0">
              <a:solidFill>
                <a:schemeClr val="dk1"/>
              </a:solidFill>
              <a:latin typeface="Calibri" panose="020F0502020204030204" pitchFamily="34" charset="0"/>
              <a:cs typeface="Calibri" panose="020F0502020204030204" pitchFamily="34" charset="0"/>
            </a:endParaRPr>
          </a:p>
        </p:txBody>
      </p:sp>
      <p:pic>
        <p:nvPicPr>
          <p:cNvPr id="6" name="Picture 5" descr="A collage of a coal and natural gas&#10;&#10;Description automatically generated">
            <a:extLst>
              <a:ext uri="{FF2B5EF4-FFF2-40B4-BE49-F238E27FC236}">
                <a16:creationId xmlns:a16="http://schemas.microsoft.com/office/drawing/2014/main" id="{A343F486-8E2C-AD88-C9D3-F800885317EB}"/>
              </a:ext>
            </a:extLst>
          </p:cNvPr>
          <p:cNvPicPr>
            <a:picLocks noChangeAspect="1"/>
          </p:cNvPicPr>
          <p:nvPr/>
        </p:nvPicPr>
        <p:blipFill>
          <a:blip r:embed="rId4"/>
          <a:stretch>
            <a:fillRect/>
          </a:stretch>
        </p:blipFill>
        <p:spPr>
          <a:xfrm>
            <a:off x="-2" y="1736285"/>
            <a:ext cx="6858000" cy="34072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C152C-00F9-F939-05A0-74B316380E9A}"/>
              </a:ext>
            </a:extLst>
          </p:cNvPr>
          <p:cNvSpPr txBox="1"/>
          <p:nvPr/>
        </p:nvSpPr>
        <p:spPr>
          <a:xfrm>
            <a:off x="318407" y="426007"/>
            <a:ext cx="6221186" cy="2308324"/>
          </a:xfrm>
          <a:prstGeom prst="rect">
            <a:avLst/>
          </a:prstGeom>
          <a:noFill/>
        </p:spPr>
        <p:txBody>
          <a:bodyPr wrap="square">
            <a:spAutoFit/>
          </a:bodyPr>
          <a:lstStyle/>
          <a:p>
            <a:pPr algn="ctr"/>
            <a:r>
              <a:rPr lang="en-US" sz="2400" dirty="0">
                <a:solidFill>
                  <a:srgbClr val="374151"/>
                </a:solidFill>
                <a:latin typeface="Calibri" panose="020F0502020204030204" pitchFamily="34" charset="0"/>
                <a:ea typeface="Roboto"/>
                <a:cs typeface="Calibri" panose="020F0502020204030204" pitchFamily="34" charset="0"/>
                <a:sym typeface="Roboto"/>
              </a:rPr>
              <a:t>Fossil fuels like coal, oil, and natural gas are examples of non-renewable energy sources. They took millions of years to form, and once we use them up, they can't be easily replaced, so we need to find other ways to generate energy that won't run out.</a:t>
            </a:r>
            <a:endParaRPr lang="en-US" sz="2400" dirty="0"/>
          </a:p>
        </p:txBody>
      </p:sp>
      <p:sp>
        <p:nvSpPr>
          <p:cNvPr id="5" name="Google Shape;249;g27e576c1a67_0_281" descr="Artificial Intelligence">
            <a:extLst>
              <a:ext uri="{FF2B5EF4-FFF2-40B4-BE49-F238E27FC236}">
                <a16:creationId xmlns:a16="http://schemas.microsoft.com/office/drawing/2014/main" id="{A7F00670-16D9-256C-DC82-8D66E5BBF78C}"/>
              </a:ext>
            </a:extLst>
          </p:cNvPr>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6" name="Google Shape;170;p30">
            <a:extLst>
              <a:ext uri="{FF2B5EF4-FFF2-40B4-BE49-F238E27FC236}">
                <a16:creationId xmlns:a16="http://schemas.microsoft.com/office/drawing/2014/main" id="{05C853C4-7AE3-367F-3D99-C3882DB8C66E}"/>
              </a:ext>
            </a:extLst>
          </p:cNvPr>
          <p:cNvPicPr preferRelativeResize="0"/>
          <p:nvPr/>
        </p:nvPicPr>
        <p:blipFill>
          <a:blip r:embed="rId4">
            <a:alphaModFix/>
          </a:blip>
          <a:stretch>
            <a:fillRect/>
          </a:stretch>
        </p:blipFill>
        <p:spPr>
          <a:xfrm>
            <a:off x="337187" y="2979964"/>
            <a:ext cx="6202406" cy="1948125"/>
          </a:xfrm>
          <a:prstGeom prst="rect">
            <a:avLst/>
          </a:prstGeom>
          <a:noFill/>
          <a:ln>
            <a:noFill/>
          </a:ln>
        </p:spPr>
      </p:pic>
    </p:spTree>
    <p:extLst>
      <p:ext uri="{BB962C8B-B14F-4D97-AF65-F5344CB8AC3E}">
        <p14:creationId xmlns:p14="http://schemas.microsoft.com/office/powerpoint/2010/main" val="43933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p:nvPr/>
        </p:nvSpPr>
        <p:spPr>
          <a:xfrm>
            <a:off x="350441" y="418065"/>
            <a:ext cx="6157125" cy="1177215"/>
          </a:xfrm>
          <a:prstGeom prst="rect">
            <a:avLst/>
          </a:prstGeom>
          <a:noFill/>
          <a:ln>
            <a:noFill/>
          </a:ln>
        </p:spPr>
        <p:txBody>
          <a:bodyPr spcFirstLastPara="1" wrap="square" lIns="68569" tIns="34275" rIns="68569" bIns="34275" anchor="t" anchorCtr="0">
            <a:spAutoFit/>
          </a:bodyPr>
          <a:lstStyle/>
          <a:p>
            <a:pPr algn="ctr">
              <a:buSzPts val="3000"/>
            </a:pPr>
            <a:r>
              <a:rPr lang="en" sz="2400" b="1" dirty="0">
                <a:solidFill>
                  <a:schemeClr val="dk1"/>
                </a:solidFill>
                <a:latin typeface="Calibri"/>
                <a:ea typeface="Calibri"/>
                <a:cs typeface="Calibri"/>
                <a:sym typeface="Calibri"/>
              </a:rPr>
              <a:t>Big Question: </a:t>
            </a:r>
            <a:r>
              <a:rPr lang="en" sz="2400" dirty="0">
                <a:solidFill>
                  <a:schemeClr val="dk1"/>
                </a:solidFill>
                <a:latin typeface="Calibri"/>
                <a:ea typeface="Calibri"/>
                <a:cs typeface="Calibri"/>
                <a:sym typeface="Calibri"/>
              </a:rPr>
              <a:t>How does the amount we use of different types of resources help us take care of our environment?</a:t>
            </a:r>
            <a:endParaRPr sz="240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3">
            <a:alphaModFix/>
          </a:blip>
          <a:stretch>
            <a:fillRect/>
          </a:stretch>
        </p:blipFill>
        <p:spPr>
          <a:xfrm>
            <a:off x="1433363" y="1738060"/>
            <a:ext cx="3991273" cy="3405440"/>
          </a:xfrm>
          <a:prstGeom prst="rect">
            <a:avLst/>
          </a:prstGeom>
          <a:noFill/>
          <a:ln>
            <a:noFill/>
          </a:ln>
        </p:spPr>
      </p:pic>
      <p:sp>
        <p:nvSpPr>
          <p:cNvPr id="2" name="Google Shape;139;p26" descr="Lightbulb and gear">
            <a:extLst>
              <a:ext uri="{FF2B5EF4-FFF2-40B4-BE49-F238E27FC236}">
                <a16:creationId xmlns:a16="http://schemas.microsoft.com/office/drawing/2014/main" id="{301ADD5E-6E32-81D3-2402-C83CA8B27184}"/>
              </a:ext>
            </a:extLst>
          </p:cNvPr>
          <p:cNvSpPr/>
          <p:nvPr/>
        </p:nvSpPr>
        <p:spPr>
          <a:xfrm>
            <a:off x="135341" y="95552"/>
            <a:ext cx="430200" cy="4065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g27f7a576e42_0_846"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4" name="TextBox 3">
            <a:extLst>
              <a:ext uri="{FF2B5EF4-FFF2-40B4-BE49-F238E27FC236}">
                <a16:creationId xmlns:a16="http://schemas.microsoft.com/office/drawing/2014/main" id="{28553148-7C2D-DB0A-7D5F-3DA86004528F}"/>
              </a:ext>
            </a:extLst>
          </p:cNvPr>
          <p:cNvSpPr txBox="1"/>
          <p:nvPr/>
        </p:nvSpPr>
        <p:spPr>
          <a:xfrm>
            <a:off x="1359353" y="287711"/>
            <a:ext cx="4139293" cy="1757982"/>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3200" dirty="0">
                <a:solidFill>
                  <a:schemeClr val="dk1"/>
                </a:solidFill>
                <a:latin typeface="Calibri" panose="020F0502020204030204" pitchFamily="34" charset="0"/>
                <a:cs typeface="Calibri" panose="020F0502020204030204" pitchFamily="34" charset="0"/>
              </a:rPr>
              <a:t>What are different types of non-renewable energy resources?</a:t>
            </a:r>
            <a:endParaRPr lang="en-US" sz="3200" dirty="0">
              <a:latin typeface="Calibri" panose="020F0502020204030204" pitchFamily="34" charset="0"/>
              <a:cs typeface="Calibri" panose="020F0502020204030204" pitchFamily="34" charset="0"/>
            </a:endParaRPr>
          </a:p>
        </p:txBody>
      </p:sp>
      <p:pic>
        <p:nvPicPr>
          <p:cNvPr id="11" name="Picture 10" descr="A fire coming out of a tower&#10;&#10;Description automatically generated">
            <a:extLst>
              <a:ext uri="{FF2B5EF4-FFF2-40B4-BE49-F238E27FC236}">
                <a16:creationId xmlns:a16="http://schemas.microsoft.com/office/drawing/2014/main" id="{2E4CD9E5-06CD-4558-30B1-A5EA0762EF0D}"/>
              </a:ext>
            </a:extLst>
          </p:cNvPr>
          <p:cNvPicPr>
            <a:picLocks noChangeAspect="1"/>
          </p:cNvPicPr>
          <p:nvPr/>
        </p:nvPicPr>
        <p:blipFill>
          <a:blip r:embed="rId4"/>
          <a:stretch>
            <a:fillRect/>
          </a:stretch>
        </p:blipFill>
        <p:spPr>
          <a:xfrm>
            <a:off x="0" y="2104031"/>
            <a:ext cx="6858000" cy="2274381"/>
          </a:xfrm>
          <a:prstGeom prst="rect">
            <a:avLst/>
          </a:prstGeom>
        </p:spPr>
      </p:pic>
    </p:spTree>
    <p:extLst>
      <p:ext uri="{BB962C8B-B14F-4D97-AF65-F5344CB8AC3E}">
        <p14:creationId xmlns:p14="http://schemas.microsoft.com/office/powerpoint/2010/main" val="28740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e11802ac4_0_41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31" name="Google Shape;331;g25e11802ac4_0_419" descr="Comment Like"/>
          <p:cNvPicPr preferRelativeResize="0"/>
          <p:nvPr/>
        </p:nvPicPr>
        <p:blipFill rotWithShape="1">
          <a:blip r:embed="rId4">
            <a:alphaModFix/>
          </a:blip>
          <a:srcRect/>
          <a:stretch/>
        </p:blipFill>
        <p:spPr>
          <a:xfrm>
            <a:off x="3429000" y="1527368"/>
            <a:ext cx="2350039" cy="235003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121802" y="2915982"/>
            <a:ext cx="3198152" cy="2089408"/>
          </a:xfrm>
          <a:prstGeom prst="rect">
            <a:avLst/>
          </a:prstGeom>
          <a:noFill/>
          <a:ln>
            <a:noFill/>
          </a:ln>
        </p:spPr>
      </p:pic>
      <p:pic>
        <p:nvPicPr>
          <p:cNvPr id="202" name="Google Shape;202;p33"/>
          <p:cNvPicPr preferRelativeResize="0"/>
          <p:nvPr/>
        </p:nvPicPr>
        <p:blipFill>
          <a:blip r:embed="rId4">
            <a:alphaModFix/>
          </a:blip>
          <a:stretch>
            <a:fillRect/>
          </a:stretch>
        </p:blipFill>
        <p:spPr>
          <a:xfrm>
            <a:off x="4306514" y="2777872"/>
            <a:ext cx="2291437" cy="2227518"/>
          </a:xfrm>
          <a:prstGeom prst="rect">
            <a:avLst/>
          </a:prstGeom>
          <a:noFill/>
          <a:ln>
            <a:noFill/>
          </a:ln>
        </p:spPr>
      </p:pic>
      <p:sp>
        <p:nvSpPr>
          <p:cNvPr id="203" name="Google Shape;203;p33"/>
          <p:cNvSpPr/>
          <p:nvPr/>
        </p:nvSpPr>
        <p:spPr>
          <a:xfrm>
            <a:off x="3383009" y="3629907"/>
            <a:ext cx="645525" cy="591975"/>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TextBox 1">
            <a:extLst>
              <a:ext uri="{FF2B5EF4-FFF2-40B4-BE49-F238E27FC236}">
                <a16:creationId xmlns:a16="http://schemas.microsoft.com/office/drawing/2014/main" id="{BDBD5B12-196D-15AF-674E-9C5F6AD5DE22}"/>
              </a:ext>
            </a:extLst>
          </p:cNvPr>
          <p:cNvSpPr txBox="1"/>
          <p:nvPr/>
        </p:nvSpPr>
        <p:spPr>
          <a:xfrm>
            <a:off x="121802" y="863599"/>
            <a:ext cx="6670479" cy="1785104"/>
          </a:xfrm>
          <a:prstGeom prst="rect">
            <a:avLst/>
          </a:prstGeom>
          <a:noFill/>
        </p:spPr>
        <p:txBody>
          <a:bodyPr wrap="square" rtlCol="0">
            <a:spAutoFit/>
          </a:bodyPr>
          <a:lstStyle/>
          <a:p>
            <a:pPr algn="ctr"/>
            <a:r>
              <a:rPr lang="en-US" sz="2200" dirty="0">
                <a:latin typeface="Calibri" panose="020F0502020204030204" pitchFamily="34" charset="0"/>
                <a:cs typeface="Calibri" panose="020F0502020204030204" pitchFamily="34" charset="0"/>
              </a:rPr>
              <a:t>Coal is an example of a </a:t>
            </a:r>
            <a:r>
              <a:rPr lang="en-US" sz="2200" b="1" dirty="0">
                <a:latin typeface="Calibri" panose="020F0502020204030204" pitchFamily="34" charset="0"/>
                <a:cs typeface="Calibri" panose="020F0502020204030204" pitchFamily="34" charset="0"/>
              </a:rPr>
              <a:t>non-renewable energy</a:t>
            </a:r>
            <a:r>
              <a:rPr lang="en-US" sz="2200" dirty="0">
                <a:latin typeface="Calibri" panose="020F0502020204030204" pitchFamily="34" charset="0"/>
                <a:cs typeface="Calibri" panose="020F0502020204030204" pitchFamily="34" charset="0"/>
              </a:rPr>
              <a:t>. It is mined from underground, and there is a limited amount of it which will eventually run out. Coal is used for many things, such as creating electricity. It can even be used for cooking, such as using charcoal when grilling food. </a:t>
            </a:r>
          </a:p>
        </p:txBody>
      </p:sp>
      <p:sp>
        <p:nvSpPr>
          <p:cNvPr id="7" name="Google Shape;522;p45" descr="Artificial Intelligence">
            <a:extLst>
              <a:ext uri="{FF2B5EF4-FFF2-40B4-BE49-F238E27FC236}">
                <a16:creationId xmlns:a16="http://schemas.microsoft.com/office/drawing/2014/main" id="{05215DF5-4444-1868-2CDC-A402E88AF071}"/>
              </a:ext>
            </a:extLst>
          </p:cNvPr>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523;p45" descr="Comment Like">
            <a:extLst>
              <a:ext uri="{FF2B5EF4-FFF2-40B4-BE49-F238E27FC236}">
                <a16:creationId xmlns:a16="http://schemas.microsoft.com/office/drawing/2014/main" id="{3BCA6EF7-DA15-0EC7-AB28-88993E8EC255}"/>
              </a:ext>
            </a:extLst>
          </p:cNvPr>
          <p:cNvPicPr preferRelativeResize="0"/>
          <p:nvPr/>
        </p:nvPicPr>
        <p:blipFill rotWithShape="1">
          <a:blip r:embed="rId6">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2285686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1" name="Google Shape;211;p34"/>
          <p:cNvPicPr preferRelativeResize="0"/>
          <p:nvPr/>
        </p:nvPicPr>
        <p:blipFill>
          <a:blip r:embed="rId3">
            <a:alphaModFix/>
          </a:blip>
          <a:stretch>
            <a:fillRect/>
          </a:stretch>
        </p:blipFill>
        <p:spPr>
          <a:xfrm>
            <a:off x="327975" y="3148463"/>
            <a:ext cx="2660033" cy="1995037"/>
          </a:xfrm>
          <a:prstGeom prst="rect">
            <a:avLst/>
          </a:prstGeom>
          <a:noFill/>
          <a:ln>
            <a:noFill/>
          </a:ln>
        </p:spPr>
      </p:pic>
      <p:pic>
        <p:nvPicPr>
          <p:cNvPr id="212" name="Google Shape;212;p34"/>
          <p:cNvPicPr preferRelativeResize="0"/>
          <p:nvPr/>
        </p:nvPicPr>
        <p:blipFill>
          <a:blip r:embed="rId4">
            <a:alphaModFix/>
          </a:blip>
          <a:stretch>
            <a:fillRect/>
          </a:stretch>
        </p:blipFill>
        <p:spPr>
          <a:xfrm>
            <a:off x="3869192" y="3148463"/>
            <a:ext cx="2988808" cy="1995029"/>
          </a:xfrm>
          <a:prstGeom prst="rect">
            <a:avLst/>
          </a:prstGeom>
          <a:noFill/>
          <a:ln>
            <a:noFill/>
          </a:ln>
        </p:spPr>
      </p:pic>
      <p:sp>
        <p:nvSpPr>
          <p:cNvPr id="213" name="Google Shape;213;p34"/>
          <p:cNvSpPr/>
          <p:nvPr/>
        </p:nvSpPr>
        <p:spPr>
          <a:xfrm>
            <a:off x="3113587" y="3928894"/>
            <a:ext cx="645525" cy="591975"/>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 name="TextBox 2">
            <a:extLst>
              <a:ext uri="{FF2B5EF4-FFF2-40B4-BE49-F238E27FC236}">
                <a16:creationId xmlns:a16="http://schemas.microsoft.com/office/drawing/2014/main" id="{EF55B82A-445F-FF94-734D-5D35C30C5E82}"/>
              </a:ext>
            </a:extLst>
          </p:cNvPr>
          <p:cNvSpPr txBox="1"/>
          <p:nvPr/>
        </p:nvSpPr>
        <p:spPr>
          <a:xfrm>
            <a:off x="310243" y="622631"/>
            <a:ext cx="6237514" cy="2123658"/>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200" dirty="0">
                <a:latin typeface="Calibri" panose="020F0502020204030204" pitchFamily="34" charset="0"/>
                <a:cs typeface="Calibri" panose="020F0502020204030204" pitchFamily="34" charset="0"/>
              </a:rPr>
              <a:t>Oil is an example of </a:t>
            </a:r>
            <a:r>
              <a:rPr lang="en-US" sz="2200" b="1" dirty="0">
                <a:latin typeface="Calibri" panose="020F0502020204030204" pitchFamily="34" charset="0"/>
                <a:cs typeface="Calibri" panose="020F0502020204030204" pitchFamily="34" charset="0"/>
              </a:rPr>
              <a:t>non-renewable energy</a:t>
            </a:r>
            <a:r>
              <a:rPr lang="en-US" sz="2200" dirty="0">
                <a:latin typeface="Calibri" panose="020F0502020204030204" pitchFamily="34" charset="0"/>
                <a:cs typeface="Calibri" panose="020F0502020204030204" pitchFamily="34" charset="0"/>
              </a:rPr>
              <a:t>. It comes from fossil fuels, which will eventually run out since we have a limited amount of them on Earth. This comes out of the ground and is processed through a large oil pump. It can then be used to power machines, such as cars. </a:t>
            </a:r>
            <a:endParaRPr lang="en-US" sz="2200" dirty="0">
              <a:solidFill>
                <a:schemeClr val="dk1"/>
              </a:solidFill>
              <a:latin typeface="Calibri" panose="020F0502020204030204" pitchFamily="34" charset="0"/>
              <a:cs typeface="Calibri" panose="020F0502020204030204" pitchFamily="34" charset="0"/>
            </a:endParaRPr>
          </a:p>
        </p:txBody>
      </p:sp>
      <p:sp>
        <p:nvSpPr>
          <p:cNvPr id="2" name="Google Shape;522;p45" descr="Artificial Intelligence">
            <a:extLst>
              <a:ext uri="{FF2B5EF4-FFF2-40B4-BE49-F238E27FC236}">
                <a16:creationId xmlns:a16="http://schemas.microsoft.com/office/drawing/2014/main" id="{781219F1-5E9A-9F4B-D910-503E0FDB5C37}"/>
              </a:ext>
            </a:extLst>
          </p:cNvPr>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523;p45" descr="Comment Like">
            <a:extLst>
              <a:ext uri="{FF2B5EF4-FFF2-40B4-BE49-F238E27FC236}">
                <a16:creationId xmlns:a16="http://schemas.microsoft.com/office/drawing/2014/main" id="{F90CF6EF-01D8-F163-116F-DB1B8E98941C}"/>
              </a:ext>
            </a:extLst>
          </p:cNvPr>
          <p:cNvPicPr preferRelativeResize="0"/>
          <p:nvPr/>
        </p:nvPicPr>
        <p:blipFill rotWithShape="1">
          <a:blip r:embed="rId6">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2456235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69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20" name="Google Shape;420;g25e11802ac4_0_699" descr="Comment Dislike"/>
          <p:cNvPicPr preferRelativeResize="0"/>
          <p:nvPr/>
        </p:nvPicPr>
        <p:blipFill rotWithShape="1">
          <a:blip r:embed="rId4">
            <a:alphaModFix/>
          </a:blip>
          <a:srcRect/>
          <a:stretch/>
        </p:blipFill>
        <p:spPr>
          <a:xfrm>
            <a:off x="3429000" y="1316353"/>
            <a:ext cx="2510794" cy="25107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9" name="Google Shape;209;p34"/>
          <p:cNvPicPr preferRelativeResize="0"/>
          <p:nvPr/>
        </p:nvPicPr>
        <p:blipFill>
          <a:blip r:embed="rId3">
            <a:alphaModFix/>
          </a:blip>
          <a:stretch>
            <a:fillRect/>
          </a:stretch>
        </p:blipFill>
        <p:spPr>
          <a:xfrm>
            <a:off x="1237996" y="2351314"/>
            <a:ext cx="4382008" cy="2792186"/>
          </a:xfrm>
          <a:prstGeom prst="rect">
            <a:avLst/>
          </a:prstGeom>
          <a:noFill/>
          <a:ln>
            <a:noFill/>
          </a:ln>
        </p:spPr>
      </p:pic>
      <p:sp>
        <p:nvSpPr>
          <p:cNvPr id="3" name="TextBox 2">
            <a:extLst>
              <a:ext uri="{FF2B5EF4-FFF2-40B4-BE49-F238E27FC236}">
                <a16:creationId xmlns:a16="http://schemas.microsoft.com/office/drawing/2014/main" id="{1923FB54-D92B-C6A8-7FCE-D4BCBC915FEC}"/>
              </a:ext>
            </a:extLst>
          </p:cNvPr>
          <p:cNvSpPr txBox="1"/>
          <p:nvPr/>
        </p:nvSpPr>
        <p:spPr>
          <a:xfrm>
            <a:off x="0" y="735300"/>
            <a:ext cx="6857999" cy="1569660"/>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In this picture, we see a hydro power dam that creates energy from the movement of water. The energy from the dam helps power the nearby town. This is </a:t>
            </a:r>
            <a:r>
              <a:rPr lang="en-US" sz="2400" b="1" dirty="0">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an example of </a:t>
            </a:r>
            <a:r>
              <a:rPr lang="en-US" sz="2400" b="1" dirty="0">
                <a:latin typeface="Calibri" panose="020F0502020204030204" pitchFamily="34" charset="0"/>
                <a:cs typeface="Calibri" panose="020F0502020204030204" pitchFamily="34" charset="0"/>
              </a:rPr>
              <a:t>non-renewable energy</a:t>
            </a:r>
            <a:r>
              <a:rPr lang="en-US" sz="2400" dirty="0">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p:txBody>
      </p:sp>
      <p:sp>
        <p:nvSpPr>
          <p:cNvPr id="2" name="Google Shape;1822;g27f7a576e42_0_938" descr="Artificial Intelligence">
            <a:extLst>
              <a:ext uri="{FF2B5EF4-FFF2-40B4-BE49-F238E27FC236}">
                <a16:creationId xmlns:a16="http://schemas.microsoft.com/office/drawing/2014/main" id="{50E5F969-89AC-1F0E-306A-EDD10E0175A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 name="Google Shape;1823;g27f7a576e42_0_938" descr="Comment Dislike">
            <a:extLst>
              <a:ext uri="{FF2B5EF4-FFF2-40B4-BE49-F238E27FC236}">
                <a16:creationId xmlns:a16="http://schemas.microsoft.com/office/drawing/2014/main" id="{F6504BD8-31DC-A79D-93BA-9D7CA3F7B4A7}"/>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4038645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1531138" y="72439"/>
            <a:ext cx="3785521" cy="2653033"/>
          </a:xfrm>
          <a:prstGeom prst="rect">
            <a:avLst/>
          </a:prstGeom>
          <a:noFill/>
          <a:ln>
            <a:noFill/>
          </a:ln>
        </p:spPr>
      </p:pic>
      <p:sp>
        <p:nvSpPr>
          <p:cNvPr id="3" name="TextBox 2">
            <a:extLst>
              <a:ext uri="{FF2B5EF4-FFF2-40B4-BE49-F238E27FC236}">
                <a16:creationId xmlns:a16="http://schemas.microsoft.com/office/drawing/2014/main" id="{73FB5672-E23D-6DBA-2A1B-92F68A3C9CBE}"/>
              </a:ext>
            </a:extLst>
          </p:cNvPr>
          <p:cNvSpPr txBox="1"/>
          <p:nvPr/>
        </p:nvSpPr>
        <p:spPr>
          <a:xfrm>
            <a:off x="239827" y="2835176"/>
            <a:ext cx="6368142" cy="2308324"/>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A farmer uses windmills and solar power to help power the farm that grows sunflowers. Windmills and solar power are renewable energy sources from wind and the Sun, which are energy sources that will never run out. These are </a:t>
            </a:r>
            <a:r>
              <a:rPr lang="en-US" sz="2400" b="1" dirty="0">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examples of </a:t>
            </a:r>
            <a:r>
              <a:rPr lang="en-US" sz="2400" b="1" dirty="0">
                <a:latin typeface="Calibri" panose="020F0502020204030204" pitchFamily="34" charset="0"/>
                <a:cs typeface="Calibri" panose="020F0502020204030204" pitchFamily="34" charset="0"/>
              </a:rPr>
              <a:t>non-renewable energy</a:t>
            </a:r>
            <a:r>
              <a:rPr lang="en-US" sz="2400" dirty="0">
                <a:latin typeface="Calibri" panose="020F0502020204030204" pitchFamily="34" charset="0"/>
                <a:cs typeface="Calibri" panose="020F0502020204030204" pitchFamily="34" charset="0"/>
              </a:rPr>
              <a:t>.</a:t>
            </a:r>
          </a:p>
        </p:txBody>
      </p:sp>
      <p:sp>
        <p:nvSpPr>
          <p:cNvPr id="2" name="Google Shape;1822;g27f7a576e42_0_938" descr="Artificial Intelligence">
            <a:extLst>
              <a:ext uri="{FF2B5EF4-FFF2-40B4-BE49-F238E27FC236}">
                <a16:creationId xmlns:a16="http://schemas.microsoft.com/office/drawing/2014/main" id="{5D5C7FDF-1F50-C9C6-F453-2EF0C04D565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 name="Google Shape;1823;g27f7a576e42_0_938" descr="Comment Dislike">
            <a:extLst>
              <a:ext uri="{FF2B5EF4-FFF2-40B4-BE49-F238E27FC236}">
                <a16:creationId xmlns:a16="http://schemas.microsoft.com/office/drawing/2014/main" id="{1F63622F-66F7-04C8-0261-F0DDA0524FD2}"/>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extLst>
      <p:ext uri="{BB962C8B-B14F-4D97-AF65-F5344CB8AC3E}">
        <p14:creationId xmlns:p14="http://schemas.microsoft.com/office/powerpoint/2010/main" val="3216784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873"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430209113_0_1469"/>
          <p:cNvSpPr txBox="1"/>
          <p:nvPr/>
        </p:nvSpPr>
        <p:spPr>
          <a:xfrm>
            <a:off x="1153205" y="252756"/>
            <a:ext cx="4551589"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one is an example of non-renewable energy?</a:t>
            </a:r>
            <a:endParaRPr sz="1050" dirty="0"/>
          </a:p>
        </p:txBody>
      </p:sp>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4" name="Google Shape;211;p34">
            <a:extLst>
              <a:ext uri="{FF2B5EF4-FFF2-40B4-BE49-F238E27FC236}">
                <a16:creationId xmlns:a16="http://schemas.microsoft.com/office/drawing/2014/main" id="{BBE9B117-A4C2-A882-9591-62A62B62A93B}"/>
              </a:ext>
            </a:extLst>
          </p:cNvPr>
          <p:cNvPicPr preferRelativeResize="0"/>
          <p:nvPr/>
        </p:nvPicPr>
        <p:blipFill>
          <a:blip r:embed="rId5">
            <a:alphaModFix/>
          </a:blip>
          <a:stretch>
            <a:fillRect/>
          </a:stretch>
        </p:blipFill>
        <p:spPr>
          <a:xfrm>
            <a:off x="3657600" y="1928628"/>
            <a:ext cx="2871900" cy="2117882"/>
          </a:xfrm>
          <a:prstGeom prst="rect">
            <a:avLst/>
          </a:prstGeom>
          <a:noFill/>
          <a:ln>
            <a:noFill/>
          </a:ln>
        </p:spPr>
      </p:pic>
      <p:pic>
        <p:nvPicPr>
          <p:cNvPr id="6" name="Google Shape;201;p33">
            <a:extLst>
              <a:ext uri="{FF2B5EF4-FFF2-40B4-BE49-F238E27FC236}">
                <a16:creationId xmlns:a16="http://schemas.microsoft.com/office/drawing/2014/main" id="{AE9154F1-24BB-BB09-BCD8-94425E8A7168}"/>
              </a:ext>
            </a:extLst>
          </p:cNvPr>
          <p:cNvPicPr preferRelativeResize="0"/>
          <p:nvPr/>
        </p:nvPicPr>
        <p:blipFill>
          <a:blip r:embed="rId6">
            <a:alphaModFix/>
          </a:blip>
          <a:stretch>
            <a:fillRect/>
          </a:stretch>
        </p:blipFill>
        <p:spPr>
          <a:xfrm>
            <a:off x="367767" y="1928628"/>
            <a:ext cx="2711802" cy="21178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descr="Rewind"/>
          <p:cNvSpPr/>
          <p:nvPr/>
        </p:nvSpPr>
        <p:spPr>
          <a:xfrm>
            <a:off x="1371600" y="826417"/>
            <a:ext cx="4114800" cy="34906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endParaRPr sz="105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430209113_0_1469"/>
          <p:cNvSpPr txBox="1"/>
          <p:nvPr/>
        </p:nvSpPr>
        <p:spPr>
          <a:xfrm>
            <a:off x="1045998" y="187092"/>
            <a:ext cx="4502604"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one is an example of non-renewable energy?</a:t>
            </a:r>
            <a:endParaRPr sz="1050" dirty="0"/>
          </a:p>
        </p:txBody>
      </p:sp>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4" name="Google Shape;211;p34">
            <a:extLst>
              <a:ext uri="{FF2B5EF4-FFF2-40B4-BE49-F238E27FC236}">
                <a16:creationId xmlns:a16="http://schemas.microsoft.com/office/drawing/2014/main" id="{BBE9B117-A4C2-A882-9591-62A62B62A93B}"/>
              </a:ext>
            </a:extLst>
          </p:cNvPr>
          <p:cNvPicPr preferRelativeResize="0"/>
          <p:nvPr/>
        </p:nvPicPr>
        <p:blipFill>
          <a:blip r:embed="rId5">
            <a:alphaModFix/>
          </a:blip>
          <a:stretch>
            <a:fillRect/>
          </a:stretch>
        </p:blipFill>
        <p:spPr>
          <a:xfrm>
            <a:off x="3657600" y="1928628"/>
            <a:ext cx="2871900" cy="2117882"/>
          </a:xfrm>
          <a:prstGeom prst="rect">
            <a:avLst/>
          </a:prstGeom>
          <a:noFill/>
          <a:ln>
            <a:noFill/>
          </a:ln>
        </p:spPr>
      </p:pic>
      <p:pic>
        <p:nvPicPr>
          <p:cNvPr id="6" name="Google Shape;201;p33">
            <a:extLst>
              <a:ext uri="{FF2B5EF4-FFF2-40B4-BE49-F238E27FC236}">
                <a16:creationId xmlns:a16="http://schemas.microsoft.com/office/drawing/2014/main" id="{AE9154F1-24BB-BB09-BCD8-94425E8A7168}"/>
              </a:ext>
            </a:extLst>
          </p:cNvPr>
          <p:cNvPicPr preferRelativeResize="0"/>
          <p:nvPr/>
        </p:nvPicPr>
        <p:blipFill>
          <a:blip r:embed="rId6">
            <a:alphaModFix/>
          </a:blip>
          <a:stretch>
            <a:fillRect/>
          </a:stretch>
        </p:blipFill>
        <p:spPr>
          <a:xfrm>
            <a:off x="367767" y="1928628"/>
            <a:ext cx="2711802" cy="2117882"/>
          </a:xfrm>
          <a:prstGeom prst="rect">
            <a:avLst/>
          </a:prstGeom>
          <a:noFill/>
          <a:ln>
            <a:noFill/>
          </a:ln>
        </p:spPr>
      </p:pic>
      <p:sp>
        <p:nvSpPr>
          <p:cNvPr id="2" name="Rounded Rectangle 1">
            <a:extLst>
              <a:ext uri="{FF2B5EF4-FFF2-40B4-BE49-F238E27FC236}">
                <a16:creationId xmlns:a16="http://schemas.microsoft.com/office/drawing/2014/main" id="{DD3A8059-288A-3EC8-86BC-31DF86BF048A}"/>
              </a:ext>
            </a:extLst>
          </p:cNvPr>
          <p:cNvSpPr/>
          <p:nvPr/>
        </p:nvSpPr>
        <p:spPr>
          <a:xfrm>
            <a:off x="3429000" y="1218795"/>
            <a:ext cx="3278963" cy="3686355"/>
          </a:xfrm>
          <a:prstGeom prst="round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1" y="735814"/>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Non-Renewable Energy</a:t>
            </a:r>
            <a:r>
              <a:rPr lang="en" sz="2700" dirty="0"/>
              <a:t>: energy that comes from sources that will eventually run out</a:t>
            </a:r>
            <a:endParaRPr sz="2700" b="1" u="sng" dirty="0"/>
          </a:p>
        </p:txBody>
      </p:sp>
      <p:pic>
        <p:nvPicPr>
          <p:cNvPr id="157" name="Google Shape;157;p28"/>
          <p:cNvPicPr preferRelativeResize="0"/>
          <p:nvPr/>
        </p:nvPicPr>
        <p:blipFill>
          <a:blip r:embed="rId3">
            <a:alphaModFix/>
          </a:blip>
          <a:stretch>
            <a:fillRect/>
          </a:stretch>
        </p:blipFill>
        <p:spPr>
          <a:xfrm>
            <a:off x="620473" y="1876650"/>
            <a:ext cx="5617050" cy="3266850"/>
          </a:xfrm>
          <a:prstGeom prst="rect">
            <a:avLst/>
          </a:prstGeom>
          <a:noFill/>
          <a:ln>
            <a:noFill/>
          </a:ln>
        </p:spPr>
      </p:pic>
      <p:sp>
        <p:nvSpPr>
          <p:cNvPr id="4" name="Google Shape;536;g27e576c1a67_0_1091" descr="Rewind">
            <a:extLst>
              <a:ext uri="{FF2B5EF4-FFF2-40B4-BE49-F238E27FC236}">
                <a16:creationId xmlns:a16="http://schemas.microsoft.com/office/drawing/2014/main" id="{8A0346EA-335B-AAD8-325F-40B0E798E954}"/>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586432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g27f7a576e42_0_1044"/>
          <p:cNvSpPr/>
          <p:nvPr/>
        </p:nvSpPr>
        <p:spPr>
          <a:xfrm>
            <a:off x="127235" y="239419"/>
            <a:ext cx="6603525" cy="442462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cxnSp>
        <p:nvCxnSpPr>
          <p:cNvPr id="1942" name="Google Shape;1942;g27f7a576e42_0_1044"/>
          <p:cNvCxnSpPr/>
          <p:nvPr/>
        </p:nvCxnSpPr>
        <p:spPr>
          <a:xfrm>
            <a:off x="3440403" y="239419"/>
            <a:ext cx="0" cy="1345950"/>
          </a:xfrm>
          <a:prstGeom prst="straightConnector1">
            <a:avLst/>
          </a:prstGeom>
          <a:noFill/>
          <a:ln w="25400" cap="flat" cmpd="sng">
            <a:solidFill>
              <a:srgbClr val="FF932B"/>
            </a:solidFill>
            <a:prstDash val="solid"/>
            <a:round/>
            <a:headEnd type="none" w="sm" len="sm"/>
            <a:tailEnd type="none" w="sm" len="sm"/>
          </a:ln>
        </p:spPr>
      </p:cxnSp>
      <p:cxnSp>
        <p:nvCxnSpPr>
          <p:cNvPr id="1943" name="Google Shape;1943;g27f7a576e42_0_1044"/>
          <p:cNvCxnSpPr>
            <a:stCxn id="1944" idx="4"/>
            <a:endCxn id="1941" idx="2"/>
          </p:cNvCxnSpPr>
          <p:nvPr/>
        </p:nvCxnSpPr>
        <p:spPr>
          <a:xfrm>
            <a:off x="3411894" y="3300164"/>
            <a:ext cx="17100" cy="1363950"/>
          </a:xfrm>
          <a:prstGeom prst="straightConnector1">
            <a:avLst/>
          </a:prstGeom>
          <a:noFill/>
          <a:ln w="25400" cap="flat" cmpd="sng">
            <a:solidFill>
              <a:srgbClr val="FF932B"/>
            </a:solidFill>
            <a:prstDash val="solid"/>
            <a:round/>
            <a:headEnd type="none" w="sm" len="sm"/>
            <a:tailEnd type="none" w="sm" len="sm"/>
          </a:ln>
        </p:spPr>
      </p:cxnSp>
      <p:cxnSp>
        <p:nvCxnSpPr>
          <p:cNvPr id="1945" name="Google Shape;1945;g27f7a576e42_0_1044"/>
          <p:cNvCxnSpPr/>
          <p:nvPr/>
        </p:nvCxnSpPr>
        <p:spPr>
          <a:xfrm>
            <a:off x="127235" y="2441666"/>
            <a:ext cx="1928475" cy="0"/>
          </a:xfrm>
          <a:prstGeom prst="straightConnector1">
            <a:avLst/>
          </a:prstGeom>
          <a:noFill/>
          <a:ln w="25400" cap="flat" cmpd="sng">
            <a:solidFill>
              <a:srgbClr val="FF932B"/>
            </a:solidFill>
            <a:prstDash val="solid"/>
            <a:round/>
            <a:headEnd type="none" w="sm" len="sm"/>
            <a:tailEnd type="none" w="sm" len="sm"/>
          </a:ln>
        </p:spPr>
      </p:cxnSp>
      <p:cxnSp>
        <p:nvCxnSpPr>
          <p:cNvPr id="1946" name="Google Shape;1946;g27f7a576e42_0_1044"/>
          <p:cNvCxnSpPr/>
          <p:nvPr/>
        </p:nvCxnSpPr>
        <p:spPr>
          <a:xfrm>
            <a:off x="4769897" y="2412674"/>
            <a:ext cx="1960875" cy="0"/>
          </a:xfrm>
          <a:prstGeom prst="straightConnector1">
            <a:avLst/>
          </a:prstGeom>
          <a:noFill/>
          <a:ln w="25400" cap="flat" cmpd="sng">
            <a:solidFill>
              <a:srgbClr val="FF932B"/>
            </a:solidFill>
            <a:prstDash val="solid"/>
            <a:round/>
            <a:headEnd type="none" w="sm" len="sm"/>
            <a:tailEnd type="none" w="sm" len="sm"/>
          </a:ln>
        </p:spPr>
      </p:cxnSp>
      <p:sp>
        <p:nvSpPr>
          <p:cNvPr id="1944" name="Google Shape;1944;g27f7a576e42_0_1044"/>
          <p:cNvSpPr/>
          <p:nvPr/>
        </p:nvSpPr>
        <p:spPr>
          <a:xfrm>
            <a:off x="2054694" y="1583414"/>
            <a:ext cx="2714400" cy="171675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26" name="Google Shape;226;p36"/>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27" name="Google Shape;227;p36"/>
          <p:cNvCxnSpPr>
            <a:stCxn id="228" idx="4"/>
            <a:endCxn id="225"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29" name="Google Shape;229;p36"/>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30" name="Google Shape;230;p36"/>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28" name="Google Shape;228;p36"/>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31" name="Google Shape;231;p36"/>
          <p:cNvSpPr txBox="1"/>
          <p:nvPr/>
        </p:nvSpPr>
        <p:spPr>
          <a:xfrm>
            <a:off x="2260988" y="2403582"/>
            <a:ext cx="2372850" cy="715550"/>
          </a:xfrm>
          <a:prstGeom prst="rect">
            <a:avLst/>
          </a:prstGeom>
          <a:noFill/>
          <a:ln>
            <a:noFill/>
          </a:ln>
        </p:spPr>
        <p:txBody>
          <a:bodyPr spcFirstLastPara="1" wrap="square" lIns="68569" tIns="34275" rIns="68569" bIns="34275" anchor="t" anchorCtr="0">
            <a:spAutoFit/>
          </a:bodyPr>
          <a:lstStyle/>
          <a:p>
            <a:pPr algn="ctr"/>
            <a:r>
              <a:rPr lang="en" sz="2100" b="1">
                <a:latin typeface="Poppins"/>
                <a:ea typeface="Poppins"/>
                <a:cs typeface="Poppins"/>
                <a:sym typeface="Poppins"/>
              </a:rPr>
              <a:t>Non-Renewable Energy</a:t>
            </a:r>
            <a:endParaRPr sz="2100"/>
          </a:p>
        </p:txBody>
      </p:sp>
      <p:sp>
        <p:nvSpPr>
          <p:cNvPr id="232" name="Google Shape;232;p36"/>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33" name="Google Shape;233;p36"/>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34" name="Google Shape;234;p36"/>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35" name="Google Shape;235;p36"/>
          <p:cNvSpPr txBox="1"/>
          <p:nvPr/>
        </p:nvSpPr>
        <p:spPr>
          <a:xfrm>
            <a:off x="3507171" y="4055902"/>
            <a:ext cx="3028725" cy="230802"/>
          </a:xfrm>
          <a:prstGeom prst="rect">
            <a:avLst/>
          </a:prstGeom>
          <a:noFill/>
          <a:ln>
            <a:noFill/>
          </a:ln>
        </p:spPr>
        <p:txBody>
          <a:bodyPr spcFirstLastPara="1" wrap="square" lIns="68569" tIns="34275" rIns="68569" bIns="34275" anchor="t" anchorCtr="0">
            <a:spAutoFit/>
          </a:bodyPr>
          <a:lstStyle/>
          <a:p>
            <a:pPr algn="r"/>
            <a:r>
              <a:rPr lang="en" sz="1050">
                <a:latin typeface="Helvetica Neue Light"/>
                <a:ea typeface="Helvetica Neue Light"/>
                <a:cs typeface="Helvetica Neue Light"/>
                <a:sym typeface="Helvetica Neue Light"/>
              </a:rPr>
              <a:t>How does non-renewable energy impact my life?</a:t>
            </a:r>
            <a:endParaRPr sz="1050"/>
          </a:p>
        </p:txBody>
      </p:sp>
      <p:sp>
        <p:nvSpPr>
          <p:cNvPr id="2" name="Google Shape;1974;g27f7a576e42_0_1075">
            <a:extLst>
              <a:ext uri="{FF2B5EF4-FFF2-40B4-BE49-F238E27FC236}">
                <a16:creationId xmlns:a16="http://schemas.microsoft.com/office/drawing/2014/main" id="{06278A6B-B911-D120-5C17-8CA1AD069BA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1F9E406E-E24A-325C-27E1-09770762BED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A26B2063-D960-E21D-5AC8-F58F9722058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7E384CFE-4BEF-3772-365D-4970C8538322}"/>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578203BA-40F7-86D1-846C-752564471CA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AD7F8E01-CAD4-5D23-68D2-87241047C7AB}"/>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p:nvPr/>
        </p:nvSpPr>
        <p:spPr>
          <a:xfrm>
            <a:off x="479610" y="589223"/>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dirty="0">
                <a:solidFill>
                  <a:schemeClr val="dk1"/>
                </a:solidFill>
                <a:latin typeface="Calibri"/>
                <a:ea typeface="Calibri"/>
                <a:cs typeface="Calibri"/>
                <a:sym typeface="Calibri"/>
              </a:rPr>
              <a:t>Directions:</a:t>
            </a:r>
            <a:r>
              <a:rPr lang="en" sz="2250" b="1" dirty="0">
                <a:solidFill>
                  <a:schemeClr val="dk1"/>
                </a:solidFill>
                <a:latin typeface="Calibri"/>
                <a:ea typeface="Calibri"/>
                <a:cs typeface="Calibri"/>
                <a:sym typeface="Calibri"/>
              </a:rPr>
              <a:t> </a:t>
            </a:r>
            <a:r>
              <a:rPr lang="en" sz="2250" dirty="0">
                <a:solidFill>
                  <a:schemeClr val="dk1"/>
                </a:solidFill>
                <a:latin typeface="Calibri"/>
                <a:ea typeface="Calibri"/>
                <a:cs typeface="Calibri"/>
                <a:sym typeface="Calibri"/>
              </a:rPr>
              <a:t>Choose the correct </a:t>
            </a:r>
            <a:r>
              <a:rPr lang="en" sz="2250" i="1" dirty="0">
                <a:solidFill>
                  <a:schemeClr val="dk1"/>
                </a:solidFill>
                <a:latin typeface="Calibri"/>
                <a:ea typeface="Calibri"/>
                <a:cs typeface="Calibri"/>
                <a:sym typeface="Calibri"/>
              </a:rPr>
              <a:t>picture</a:t>
            </a:r>
            <a:r>
              <a:rPr lang="en" sz="2250" dirty="0">
                <a:solidFill>
                  <a:schemeClr val="dk1"/>
                </a:solidFill>
                <a:latin typeface="Calibri"/>
                <a:ea typeface="Calibri"/>
                <a:cs typeface="Calibri"/>
                <a:sym typeface="Calibri"/>
              </a:rPr>
              <a:t> of </a:t>
            </a:r>
            <a:r>
              <a:rPr lang="en" sz="2250" b="1" dirty="0">
                <a:solidFill>
                  <a:schemeClr val="dk1"/>
                </a:solidFill>
                <a:latin typeface="Calibri"/>
                <a:ea typeface="Calibri"/>
                <a:cs typeface="Calibri"/>
                <a:sym typeface="Calibri"/>
              </a:rPr>
              <a:t>Non-Renewable Energy </a:t>
            </a:r>
            <a:r>
              <a:rPr lang="en" sz="2250" dirty="0">
                <a:solidFill>
                  <a:schemeClr val="dk1"/>
                </a:solidFill>
                <a:latin typeface="Calibri"/>
                <a:ea typeface="Calibri"/>
                <a:cs typeface="Calibri"/>
                <a:sym typeface="Calibri"/>
              </a:rPr>
              <a:t>from the choices below. </a:t>
            </a:r>
            <a:endParaRPr sz="1050" dirty="0"/>
          </a:p>
        </p:txBody>
      </p:sp>
      <p:sp>
        <p:nvSpPr>
          <p:cNvPr id="242" name="Google Shape;242;p37"/>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43" name="Google Shape;243;p37"/>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44" name="Google Shape;244;p37"/>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45" name="Google Shape;245;p37"/>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47" name="Google Shape;247;p37"/>
          <p:cNvPicPr preferRelativeResize="0"/>
          <p:nvPr/>
        </p:nvPicPr>
        <p:blipFill>
          <a:blip r:embed="rId3">
            <a:alphaModFix/>
          </a:blip>
          <a:stretch>
            <a:fillRect/>
          </a:stretch>
        </p:blipFill>
        <p:spPr>
          <a:xfrm>
            <a:off x="4341319" y="1536640"/>
            <a:ext cx="1875394" cy="1405050"/>
          </a:xfrm>
          <a:prstGeom prst="rect">
            <a:avLst/>
          </a:prstGeom>
          <a:noFill/>
          <a:ln>
            <a:noFill/>
          </a:ln>
        </p:spPr>
      </p:pic>
      <p:pic>
        <p:nvPicPr>
          <p:cNvPr id="248" name="Google Shape;248;p37"/>
          <p:cNvPicPr preferRelativeResize="0"/>
          <p:nvPr/>
        </p:nvPicPr>
        <p:blipFill>
          <a:blip r:embed="rId4">
            <a:alphaModFix/>
          </a:blip>
          <a:stretch>
            <a:fillRect/>
          </a:stretch>
        </p:blipFill>
        <p:spPr>
          <a:xfrm>
            <a:off x="788256" y="2686050"/>
            <a:ext cx="2550319" cy="1700213"/>
          </a:xfrm>
          <a:prstGeom prst="rect">
            <a:avLst/>
          </a:prstGeom>
          <a:noFill/>
          <a:ln>
            <a:noFill/>
          </a:ln>
        </p:spPr>
      </p:pic>
      <p:pic>
        <p:nvPicPr>
          <p:cNvPr id="249" name="Google Shape;249;p37"/>
          <p:cNvPicPr preferRelativeResize="0"/>
          <p:nvPr/>
        </p:nvPicPr>
        <p:blipFill>
          <a:blip r:embed="rId5">
            <a:alphaModFix/>
          </a:blip>
          <a:stretch>
            <a:fillRect/>
          </a:stretch>
        </p:blipFill>
        <p:spPr>
          <a:xfrm>
            <a:off x="4284825" y="3034492"/>
            <a:ext cx="1090514" cy="1234106"/>
          </a:xfrm>
          <a:prstGeom prst="rect">
            <a:avLst/>
          </a:prstGeom>
          <a:noFill/>
          <a:ln>
            <a:noFill/>
          </a:ln>
        </p:spPr>
      </p:pic>
      <p:pic>
        <p:nvPicPr>
          <p:cNvPr id="250" name="Google Shape;250;p37"/>
          <p:cNvPicPr preferRelativeResize="0"/>
          <p:nvPr/>
        </p:nvPicPr>
        <p:blipFill>
          <a:blip r:embed="rId6">
            <a:alphaModFix/>
          </a:blip>
          <a:stretch>
            <a:fillRect/>
          </a:stretch>
        </p:blipFill>
        <p:spPr>
          <a:xfrm>
            <a:off x="759957" y="1645237"/>
            <a:ext cx="2668351" cy="926513"/>
          </a:xfrm>
          <a:prstGeom prst="rect">
            <a:avLst/>
          </a:prstGeom>
          <a:noFill/>
          <a:ln>
            <a:noFill/>
          </a:ln>
        </p:spPr>
      </p:pic>
      <p:sp>
        <p:nvSpPr>
          <p:cNvPr id="2" name="Google Shape;1974;g27f7a576e42_0_1075">
            <a:extLst>
              <a:ext uri="{FF2B5EF4-FFF2-40B4-BE49-F238E27FC236}">
                <a16:creationId xmlns:a16="http://schemas.microsoft.com/office/drawing/2014/main" id="{FECB7A3B-20C1-349F-B1BC-AABDADFDCC5C}"/>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F4AA2239-6DAA-3F55-7ABC-30E48237DBCB}"/>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00CCFBAC-6AB5-0F74-C227-0499DA399C2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33CCC4D0-897D-50ED-E851-E4B9102C5676}"/>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E4A78820-A02E-9B82-8492-EEDCCEAED27F}"/>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DAC49DA3-2964-EA2C-4034-94E1AB2476F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p:nvPr/>
        </p:nvSpPr>
        <p:spPr>
          <a:xfrm>
            <a:off x="479610" y="546464"/>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Non-Renewable Energy </a:t>
            </a:r>
            <a:r>
              <a:rPr lang="en" sz="2250">
                <a:solidFill>
                  <a:schemeClr val="dk1"/>
                </a:solidFill>
                <a:latin typeface="Calibri"/>
                <a:ea typeface="Calibri"/>
                <a:cs typeface="Calibri"/>
                <a:sym typeface="Calibri"/>
              </a:rPr>
              <a:t>from the choices below. </a:t>
            </a:r>
            <a:endParaRPr sz="1050"/>
          </a:p>
        </p:txBody>
      </p:sp>
      <p:sp>
        <p:nvSpPr>
          <p:cNvPr id="257" name="Google Shape;257;p38"/>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58" name="Google Shape;258;p38"/>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59" name="Google Shape;259;p38"/>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60" name="Google Shape;260;p38"/>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62" name="Google Shape;262;p38"/>
          <p:cNvPicPr preferRelativeResize="0"/>
          <p:nvPr/>
        </p:nvPicPr>
        <p:blipFill>
          <a:blip r:embed="rId3">
            <a:alphaModFix/>
          </a:blip>
          <a:stretch>
            <a:fillRect/>
          </a:stretch>
        </p:blipFill>
        <p:spPr>
          <a:xfrm>
            <a:off x="4341319" y="1536640"/>
            <a:ext cx="1875394" cy="1405050"/>
          </a:xfrm>
          <a:prstGeom prst="rect">
            <a:avLst/>
          </a:prstGeom>
          <a:noFill/>
          <a:ln>
            <a:noFill/>
          </a:ln>
        </p:spPr>
      </p:pic>
      <p:pic>
        <p:nvPicPr>
          <p:cNvPr id="263" name="Google Shape;263;p38"/>
          <p:cNvPicPr preferRelativeResize="0"/>
          <p:nvPr/>
        </p:nvPicPr>
        <p:blipFill>
          <a:blip r:embed="rId4">
            <a:alphaModFix/>
          </a:blip>
          <a:stretch>
            <a:fillRect/>
          </a:stretch>
        </p:blipFill>
        <p:spPr>
          <a:xfrm>
            <a:off x="788256" y="2686050"/>
            <a:ext cx="2550319" cy="1700213"/>
          </a:xfrm>
          <a:prstGeom prst="rect">
            <a:avLst/>
          </a:prstGeom>
          <a:noFill/>
          <a:ln>
            <a:noFill/>
          </a:ln>
        </p:spPr>
      </p:pic>
      <p:pic>
        <p:nvPicPr>
          <p:cNvPr id="264" name="Google Shape;264;p38"/>
          <p:cNvPicPr preferRelativeResize="0"/>
          <p:nvPr/>
        </p:nvPicPr>
        <p:blipFill>
          <a:blip r:embed="rId5">
            <a:alphaModFix/>
          </a:blip>
          <a:stretch>
            <a:fillRect/>
          </a:stretch>
        </p:blipFill>
        <p:spPr>
          <a:xfrm>
            <a:off x="4284825" y="3034492"/>
            <a:ext cx="1090514" cy="1234106"/>
          </a:xfrm>
          <a:prstGeom prst="rect">
            <a:avLst/>
          </a:prstGeom>
          <a:noFill/>
          <a:ln>
            <a:noFill/>
          </a:ln>
        </p:spPr>
      </p:pic>
      <p:pic>
        <p:nvPicPr>
          <p:cNvPr id="265" name="Google Shape;265;p38"/>
          <p:cNvPicPr preferRelativeResize="0"/>
          <p:nvPr/>
        </p:nvPicPr>
        <p:blipFill>
          <a:blip r:embed="rId6">
            <a:alphaModFix/>
          </a:blip>
          <a:stretch>
            <a:fillRect/>
          </a:stretch>
        </p:blipFill>
        <p:spPr>
          <a:xfrm>
            <a:off x="759957" y="1645237"/>
            <a:ext cx="2668351" cy="926513"/>
          </a:xfrm>
          <a:prstGeom prst="rect">
            <a:avLst/>
          </a:prstGeom>
          <a:noFill/>
          <a:ln>
            <a:noFill/>
          </a:ln>
        </p:spPr>
      </p:pic>
      <p:sp>
        <p:nvSpPr>
          <p:cNvPr id="266" name="Google Shape;266;p38"/>
          <p:cNvSpPr/>
          <p:nvPr/>
        </p:nvSpPr>
        <p:spPr>
          <a:xfrm>
            <a:off x="3708600" y="1460081"/>
            <a:ext cx="2961675" cy="157432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1B30B0CE-6029-CEDF-69BE-B4C9ADFA20CA}"/>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72EF4BC7-51A7-4DC8-ECE0-1589AD5D1B0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7F253980-199D-E9B7-4168-64F91BF9C424}"/>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3E667A17-7E9D-3BF3-1F3D-BCB6E5806E4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8B278D3F-D501-4B8B-3EC9-40E6CBAD9B24}"/>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7240EE80-4C7F-A652-178D-8E25E32F994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9"/>
          <p:cNvPicPr preferRelativeResize="0"/>
          <p:nvPr/>
        </p:nvPicPr>
        <p:blipFill>
          <a:blip r:embed="rId3">
            <a:alphaModFix/>
          </a:blip>
          <a:stretch>
            <a:fillRect/>
          </a:stretch>
        </p:blipFill>
        <p:spPr>
          <a:xfrm>
            <a:off x="4242675" y="1240069"/>
            <a:ext cx="1792350" cy="1342834"/>
          </a:xfrm>
          <a:prstGeom prst="rect">
            <a:avLst/>
          </a:prstGeom>
          <a:noFill/>
          <a:ln>
            <a:noFill/>
          </a:ln>
        </p:spPr>
      </p:pic>
      <p:sp>
        <p:nvSpPr>
          <p:cNvPr id="273" name="Google Shape;273;p39"/>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74" name="Google Shape;274;p39"/>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75" name="Google Shape;275;p39"/>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76" name="Google Shape;276;p39"/>
          <p:cNvCxnSpPr>
            <a:stCxn id="277" idx="4"/>
            <a:endCxn id="274"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78" name="Google Shape;278;p39"/>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79" name="Google Shape;279;p39"/>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77" name="Google Shape;277;p39"/>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80" name="Google Shape;280;p39"/>
          <p:cNvSpPr txBox="1"/>
          <p:nvPr/>
        </p:nvSpPr>
        <p:spPr>
          <a:xfrm>
            <a:off x="2260988" y="2403582"/>
            <a:ext cx="2372850" cy="715550"/>
          </a:xfrm>
          <a:prstGeom prst="rect">
            <a:avLst/>
          </a:prstGeom>
          <a:noFill/>
          <a:ln>
            <a:noFill/>
          </a:ln>
        </p:spPr>
        <p:txBody>
          <a:bodyPr spcFirstLastPara="1" wrap="square" lIns="68569" tIns="34275" rIns="68569" bIns="34275" anchor="t" anchorCtr="0">
            <a:spAutoFit/>
          </a:bodyPr>
          <a:lstStyle/>
          <a:p>
            <a:pPr algn="ctr"/>
            <a:r>
              <a:rPr lang="en" sz="2100" b="1">
                <a:latin typeface="Poppins"/>
                <a:ea typeface="Poppins"/>
                <a:cs typeface="Poppins"/>
                <a:sym typeface="Poppins"/>
              </a:rPr>
              <a:t>Non-Renewable Energy</a:t>
            </a:r>
            <a:endParaRPr sz="2100"/>
          </a:p>
        </p:txBody>
      </p:sp>
      <p:sp>
        <p:nvSpPr>
          <p:cNvPr id="281" name="Google Shape;281;p39"/>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82" name="Google Shape;282;p39"/>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83" name="Google Shape;283;p39"/>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84" name="Google Shape;284;p39"/>
          <p:cNvSpPr txBox="1"/>
          <p:nvPr/>
        </p:nvSpPr>
        <p:spPr>
          <a:xfrm>
            <a:off x="3507171" y="4055902"/>
            <a:ext cx="3028725" cy="230802"/>
          </a:xfrm>
          <a:prstGeom prst="rect">
            <a:avLst/>
          </a:prstGeom>
          <a:noFill/>
          <a:ln>
            <a:noFill/>
          </a:ln>
        </p:spPr>
        <p:txBody>
          <a:bodyPr spcFirstLastPara="1" wrap="square" lIns="68569" tIns="34275" rIns="68569" bIns="34275" anchor="t" anchorCtr="0">
            <a:spAutoFit/>
          </a:bodyPr>
          <a:lstStyle/>
          <a:p>
            <a:pPr algn="r"/>
            <a:r>
              <a:rPr lang="en" sz="1050">
                <a:latin typeface="Helvetica Neue Light"/>
                <a:ea typeface="Helvetica Neue Light"/>
                <a:cs typeface="Helvetica Neue Light"/>
                <a:sym typeface="Helvetica Neue Light"/>
              </a:rPr>
              <a:t>How does non-renewable energy impact my life?</a:t>
            </a:r>
            <a:endParaRPr sz="1050"/>
          </a:p>
        </p:txBody>
      </p:sp>
      <p:sp>
        <p:nvSpPr>
          <p:cNvPr id="2" name="Google Shape;1974;g27f7a576e42_0_1075">
            <a:extLst>
              <a:ext uri="{FF2B5EF4-FFF2-40B4-BE49-F238E27FC236}">
                <a16:creationId xmlns:a16="http://schemas.microsoft.com/office/drawing/2014/main" id="{5B50301B-A42B-7BFE-2446-C3F3C1AA4AC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4941A03D-78F1-58CC-66F8-DCFC2CD0301D}"/>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4DAD4716-3D6B-540D-A61A-A9B584799FD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65BF58DD-0927-8BEE-2EF2-358256093DE1}"/>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D33FBAC1-DBD9-1DB7-83DD-92F28EFC75C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7B64CFBA-4B20-B3A7-7498-568DB1FBF1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0"/>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Non-Renewable Energy</a:t>
            </a:r>
            <a:r>
              <a:rPr lang="en" sz="2250">
                <a:solidFill>
                  <a:schemeClr val="dk1"/>
                </a:solidFill>
                <a:latin typeface="Calibri"/>
                <a:ea typeface="Calibri"/>
                <a:cs typeface="Calibri"/>
                <a:sym typeface="Calibri"/>
              </a:rPr>
              <a:t> from the choices below. </a:t>
            </a:r>
            <a:endParaRPr sz="1050"/>
          </a:p>
        </p:txBody>
      </p:sp>
      <p:sp>
        <p:nvSpPr>
          <p:cNvPr id="291" name="Google Shape;291;p40"/>
          <p:cNvSpPr txBox="1"/>
          <p:nvPr/>
        </p:nvSpPr>
        <p:spPr>
          <a:xfrm>
            <a:off x="683569" y="3819001"/>
            <a:ext cx="60270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Energy that comes from sources that will eventually run out</a:t>
            </a:r>
            <a:endParaRPr sz="1050"/>
          </a:p>
        </p:txBody>
      </p:sp>
      <p:sp>
        <p:nvSpPr>
          <p:cNvPr id="292" name="Google Shape;292;p40"/>
          <p:cNvSpPr txBox="1"/>
          <p:nvPr/>
        </p:nvSpPr>
        <p:spPr>
          <a:xfrm>
            <a:off x="744324" y="316094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The ability to cause change</a:t>
            </a:r>
            <a:endParaRPr sz="1800">
              <a:latin typeface="Helvetica Neue Light"/>
              <a:ea typeface="Helvetica Neue Light"/>
              <a:cs typeface="Helvetica Neue Light"/>
              <a:sym typeface="Helvetica Neue Light"/>
            </a:endParaRPr>
          </a:p>
        </p:txBody>
      </p:sp>
      <p:sp>
        <p:nvSpPr>
          <p:cNvPr id="293" name="Google Shape;293;p40"/>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294" name="Google Shape;294;p40"/>
          <p:cNvSpPr txBox="1"/>
          <p:nvPr/>
        </p:nvSpPr>
        <p:spPr>
          <a:xfrm>
            <a:off x="74799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Dropping of sediment to a new location</a:t>
            </a:r>
            <a:endParaRPr sz="1800">
              <a:latin typeface="Helvetica Neue Light"/>
              <a:ea typeface="Helvetica Neue Light"/>
              <a:cs typeface="Helvetica Neue Light"/>
              <a:sym typeface="Helvetica Neue Light"/>
            </a:endParaRPr>
          </a:p>
        </p:txBody>
      </p:sp>
      <p:sp>
        <p:nvSpPr>
          <p:cNvPr id="295" name="Google Shape;295;p40"/>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96" name="Google Shape;296;p40"/>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97" name="Google Shape;297;p40"/>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98" name="Google Shape;298;p40"/>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00" name="Google Shape;300;p40"/>
          <p:cNvSpPr txBox="1"/>
          <p:nvPr/>
        </p:nvSpPr>
        <p:spPr>
          <a:xfrm>
            <a:off x="744324" y="257175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Preserved remains of prehistoric life</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0CF148D5-B19A-E532-1DE4-3CDE9737E7A8}"/>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9E6C08B7-F26B-E611-5B60-03DF256B1F6C}"/>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B9D3FC48-E35B-6193-4B7C-E12EBCD596C6}"/>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C8EB2D17-48D8-2A72-D883-A6F46FC429E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E199E12D-D01B-5627-8A2F-4E8AB24D960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2E66F857-FD34-C502-B4AF-6AC802EAF7E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1"/>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Non-Renewable Energy</a:t>
            </a:r>
            <a:r>
              <a:rPr lang="en" sz="2250">
                <a:solidFill>
                  <a:schemeClr val="dk1"/>
                </a:solidFill>
                <a:latin typeface="Calibri"/>
                <a:ea typeface="Calibri"/>
                <a:cs typeface="Calibri"/>
                <a:sym typeface="Calibri"/>
              </a:rPr>
              <a:t> from the choices below. </a:t>
            </a:r>
            <a:endParaRPr sz="1050"/>
          </a:p>
        </p:txBody>
      </p:sp>
      <p:sp>
        <p:nvSpPr>
          <p:cNvPr id="307" name="Google Shape;307;p41"/>
          <p:cNvSpPr txBox="1"/>
          <p:nvPr/>
        </p:nvSpPr>
        <p:spPr>
          <a:xfrm>
            <a:off x="683569" y="3819001"/>
            <a:ext cx="60270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Energy that comes from sources that will eventually run out</a:t>
            </a:r>
            <a:endParaRPr sz="1050"/>
          </a:p>
        </p:txBody>
      </p:sp>
      <p:sp>
        <p:nvSpPr>
          <p:cNvPr id="308" name="Google Shape;308;p41"/>
          <p:cNvSpPr txBox="1"/>
          <p:nvPr/>
        </p:nvSpPr>
        <p:spPr>
          <a:xfrm>
            <a:off x="744324" y="316094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The ability to cause change</a:t>
            </a:r>
            <a:endParaRPr sz="1800">
              <a:latin typeface="Helvetica Neue Light"/>
              <a:ea typeface="Helvetica Neue Light"/>
              <a:cs typeface="Helvetica Neue Light"/>
              <a:sym typeface="Helvetica Neue Light"/>
            </a:endParaRPr>
          </a:p>
        </p:txBody>
      </p:sp>
      <p:sp>
        <p:nvSpPr>
          <p:cNvPr id="309" name="Google Shape;309;p41"/>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10" name="Google Shape;310;p41"/>
          <p:cNvSpPr txBox="1"/>
          <p:nvPr/>
        </p:nvSpPr>
        <p:spPr>
          <a:xfrm>
            <a:off x="74799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Dropping of sediment to a new location</a:t>
            </a:r>
            <a:endParaRPr sz="1800">
              <a:latin typeface="Helvetica Neue Light"/>
              <a:ea typeface="Helvetica Neue Light"/>
              <a:cs typeface="Helvetica Neue Light"/>
              <a:sym typeface="Helvetica Neue Light"/>
            </a:endParaRPr>
          </a:p>
        </p:txBody>
      </p:sp>
      <p:sp>
        <p:nvSpPr>
          <p:cNvPr id="311" name="Google Shape;311;p41"/>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12" name="Google Shape;312;p41"/>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13" name="Google Shape;313;p41"/>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14" name="Google Shape;314;p41"/>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16" name="Google Shape;316;p41"/>
          <p:cNvSpPr txBox="1"/>
          <p:nvPr/>
        </p:nvSpPr>
        <p:spPr>
          <a:xfrm>
            <a:off x="744324" y="257175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Preserved remains of prehistoric life</a:t>
            </a:r>
            <a:endParaRPr sz="1800">
              <a:latin typeface="Helvetica Neue Light"/>
              <a:ea typeface="Helvetica Neue Light"/>
              <a:cs typeface="Helvetica Neue Light"/>
              <a:sym typeface="Helvetica Neue Light"/>
            </a:endParaRPr>
          </a:p>
        </p:txBody>
      </p:sp>
      <p:sp>
        <p:nvSpPr>
          <p:cNvPr id="317" name="Google Shape;317;p41"/>
          <p:cNvSpPr/>
          <p:nvPr/>
        </p:nvSpPr>
        <p:spPr>
          <a:xfrm>
            <a:off x="292950" y="3648600"/>
            <a:ext cx="6335100"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66AA68A6-4A6D-2A9D-2907-A948E24F8D4E}"/>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045BF8A1-8962-3EBD-7F97-B1A925EB265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EA507890-8AC2-ECB3-D296-04E9A2BFDD0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F727627E-B4F0-52A1-CCB0-6D385428891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0589F830-B19C-103A-EDEA-ACE10F5066D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B02D8C78-1F1C-A161-A8E7-AA56AD042C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p:nvPr/>
        </p:nvSpPr>
        <p:spPr>
          <a:xfrm>
            <a:off x="637163" y="177450"/>
            <a:ext cx="5932350" cy="1281090"/>
          </a:xfrm>
          <a:prstGeom prst="rect">
            <a:avLst/>
          </a:prstGeom>
          <a:noFill/>
          <a:ln>
            <a:noFill/>
          </a:ln>
        </p:spPr>
        <p:txBody>
          <a:bodyPr spcFirstLastPara="1" wrap="square" lIns="68569" tIns="34275" rIns="68569" bIns="34275" anchor="t" anchorCtr="0">
            <a:spAutoFit/>
          </a:bodyPr>
          <a:lstStyle/>
          <a:p>
            <a:pPr algn="ctr">
              <a:buSzPts val="4000"/>
            </a:pPr>
            <a:r>
              <a:rPr lang="en-US" sz="2625" b="1" u="sng">
                <a:solidFill>
                  <a:schemeClr val="dk1"/>
                </a:solidFill>
                <a:latin typeface="Calibri"/>
                <a:ea typeface="Calibri"/>
                <a:cs typeface="Calibri"/>
                <a:sym typeface="Calibri"/>
              </a:rPr>
              <a:t>Water</a:t>
            </a:r>
            <a:r>
              <a:rPr lang="en-US" sz="2625">
                <a:solidFill>
                  <a:schemeClr val="dk1"/>
                </a:solidFill>
                <a:latin typeface="Calibri"/>
                <a:ea typeface="Calibri"/>
                <a:cs typeface="Calibri"/>
                <a:sym typeface="Calibri"/>
              </a:rPr>
              <a:t> is the only compound that exists in all three states of matter: solid, liquid, and gas</a:t>
            </a:r>
            <a:endParaRPr sz="2625"/>
          </a:p>
        </p:txBody>
      </p:sp>
      <p:sp>
        <p:nvSpPr>
          <p:cNvPr id="225" name="Google Shape;225;p14" descr="Rewind"/>
          <p:cNvSpPr/>
          <p:nvPr/>
        </p:nvSpPr>
        <p:spPr>
          <a:xfrm>
            <a:off x="0" y="0"/>
            <a:ext cx="637157" cy="637157"/>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226" name="Google Shape;226;p14" descr="phase | Definition &amp; Facts | Britannica"/>
          <p:cNvPicPr preferRelativeResize="0"/>
          <p:nvPr/>
        </p:nvPicPr>
        <p:blipFill rotWithShape="1">
          <a:blip r:embed="rId4">
            <a:alphaModFix/>
          </a:blip>
          <a:srcRect/>
          <a:stretch/>
        </p:blipFill>
        <p:spPr>
          <a:xfrm>
            <a:off x="0" y="1454244"/>
            <a:ext cx="6858000" cy="3626644"/>
          </a:xfrm>
          <a:prstGeom prst="rect">
            <a:avLst/>
          </a:prstGeom>
          <a:noFill/>
          <a:ln>
            <a:noFill/>
          </a:ln>
        </p:spPr>
      </p:pic>
    </p:spTree>
    <p:extLst>
      <p:ext uri="{BB962C8B-B14F-4D97-AF65-F5344CB8AC3E}">
        <p14:creationId xmlns:p14="http://schemas.microsoft.com/office/powerpoint/2010/main" val="2161516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2"/>
          <p:cNvPicPr preferRelativeResize="0"/>
          <p:nvPr/>
        </p:nvPicPr>
        <p:blipFill>
          <a:blip r:embed="rId3">
            <a:alphaModFix/>
          </a:blip>
          <a:stretch>
            <a:fillRect/>
          </a:stretch>
        </p:blipFill>
        <p:spPr>
          <a:xfrm>
            <a:off x="4242675" y="1240069"/>
            <a:ext cx="1792350" cy="1342834"/>
          </a:xfrm>
          <a:prstGeom prst="rect">
            <a:avLst/>
          </a:prstGeom>
          <a:noFill/>
          <a:ln>
            <a:noFill/>
          </a:ln>
        </p:spPr>
      </p:pic>
      <p:sp>
        <p:nvSpPr>
          <p:cNvPr id="324" name="Google Shape;324;p42"/>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25" name="Google Shape;325;p42"/>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326" name="Google Shape;326;p42"/>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27" name="Google Shape;327;p42"/>
          <p:cNvCxnSpPr>
            <a:stCxn id="328" idx="4"/>
            <a:endCxn id="325"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29" name="Google Shape;329;p42"/>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30" name="Google Shape;330;p42"/>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28" name="Google Shape;328;p42"/>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31" name="Google Shape;331;p42"/>
          <p:cNvSpPr txBox="1"/>
          <p:nvPr/>
        </p:nvSpPr>
        <p:spPr>
          <a:xfrm>
            <a:off x="2260988" y="2403582"/>
            <a:ext cx="2372850" cy="715550"/>
          </a:xfrm>
          <a:prstGeom prst="rect">
            <a:avLst/>
          </a:prstGeom>
          <a:noFill/>
          <a:ln>
            <a:noFill/>
          </a:ln>
        </p:spPr>
        <p:txBody>
          <a:bodyPr spcFirstLastPara="1" wrap="square" lIns="68569" tIns="34275" rIns="68569" bIns="34275" anchor="t" anchorCtr="0">
            <a:spAutoFit/>
          </a:bodyPr>
          <a:lstStyle/>
          <a:p>
            <a:pPr algn="ctr"/>
            <a:r>
              <a:rPr lang="en" sz="2100" b="1">
                <a:latin typeface="Poppins"/>
                <a:ea typeface="Poppins"/>
                <a:cs typeface="Poppins"/>
                <a:sym typeface="Poppins"/>
              </a:rPr>
              <a:t>Non-Renewable Energy</a:t>
            </a:r>
            <a:endParaRPr sz="2100"/>
          </a:p>
        </p:txBody>
      </p:sp>
      <p:sp>
        <p:nvSpPr>
          <p:cNvPr id="332" name="Google Shape;332;p42"/>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33" name="Google Shape;333;p42"/>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34" name="Google Shape;334;p42"/>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35" name="Google Shape;335;p42"/>
          <p:cNvSpPr txBox="1"/>
          <p:nvPr/>
        </p:nvSpPr>
        <p:spPr>
          <a:xfrm>
            <a:off x="3507171" y="4055902"/>
            <a:ext cx="3028725" cy="230802"/>
          </a:xfrm>
          <a:prstGeom prst="rect">
            <a:avLst/>
          </a:prstGeom>
          <a:noFill/>
          <a:ln>
            <a:noFill/>
          </a:ln>
        </p:spPr>
        <p:txBody>
          <a:bodyPr spcFirstLastPara="1" wrap="square" lIns="68569" tIns="34275" rIns="68569" bIns="34275" anchor="t" anchorCtr="0">
            <a:spAutoFit/>
          </a:bodyPr>
          <a:lstStyle/>
          <a:p>
            <a:pPr algn="r"/>
            <a:r>
              <a:rPr lang="en" sz="1050">
                <a:latin typeface="Helvetica Neue Light"/>
                <a:ea typeface="Helvetica Neue Light"/>
                <a:cs typeface="Helvetica Neue Light"/>
                <a:sym typeface="Helvetica Neue Light"/>
              </a:rPr>
              <a:t>How does non-renewable energy impact my life?</a:t>
            </a:r>
            <a:endParaRPr sz="1050"/>
          </a:p>
        </p:txBody>
      </p:sp>
      <p:sp>
        <p:nvSpPr>
          <p:cNvPr id="336" name="Google Shape;336;p42"/>
          <p:cNvSpPr txBox="1"/>
          <p:nvPr/>
        </p:nvSpPr>
        <p:spPr>
          <a:xfrm>
            <a:off x="471600" y="1396932"/>
            <a:ext cx="2772900" cy="969474"/>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Energy that comes from sources that will eventually run out</a:t>
            </a:r>
            <a:endParaRPr sz="180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C19DA43E-97FD-DEB3-1C0A-7EF07056EE4A}"/>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2535DAA6-8AE3-14E3-FEED-1AA8C89B555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75A1F822-EA80-E115-BBDE-23A501E5C41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EE822C5C-34DE-74FE-911A-69F19AC94016}"/>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7240159F-2E66-62D0-0EB4-A05A99B5E1D4}"/>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BEF0710E-5B02-22C6-4FC0-818E16164DAE}"/>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Non-Renewable Energy</a:t>
            </a:r>
            <a:r>
              <a:rPr lang="en" sz="2250">
                <a:solidFill>
                  <a:schemeClr val="dk1"/>
                </a:solidFill>
                <a:latin typeface="Calibri"/>
                <a:ea typeface="Calibri"/>
                <a:cs typeface="Calibri"/>
                <a:sym typeface="Calibri"/>
              </a:rPr>
              <a:t> from the choices below. </a:t>
            </a:r>
            <a:endParaRPr sz="1050"/>
          </a:p>
        </p:txBody>
      </p:sp>
      <p:sp>
        <p:nvSpPr>
          <p:cNvPr id="343" name="Google Shape;343;p43"/>
          <p:cNvSpPr txBox="1"/>
          <p:nvPr/>
        </p:nvSpPr>
        <p:spPr>
          <a:xfrm>
            <a:off x="805149" y="37376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Eating a balanced diet including fruits and vegetables</a:t>
            </a:r>
            <a:endParaRPr sz="1050">
              <a:solidFill>
                <a:srgbClr val="434343"/>
              </a:solidFill>
            </a:endParaRPr>
          </a:p>
        </p:txBody>
      </p:sp>
      <p:sp>
        <p:nvSpPr>
          <p:cNvPr id="344" name="Google Shape;344;p43"/>
          <p:cNvSpPr txBox="1"/>
          <p:nvPr/>
        </p:nvSpPr>
        <p:spPr>
          <a:xfrm>
            <a:off x="805149" y="3120278"/>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Using a natural gas stove to cook food</a:t>
            </a:r>
            <a:endParaRPr sz="1800">
              <a:latin typeface="Helvetica Neue Light"/>
              <a:ea typeface="Helvetica Neue Light"/>
              <a:cs typeface="Helvetica Neue Light"/>
              <a:sym typeface="Helvetica Neue Light"/>
            </a:endParaRPr>
          </a:p>
        </p:txBody>
      </p:sp>
      <p:sp>
        <p:nvSpPr>
          <p:cNvPr id="345" name="Google Shape;345;p43"/>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46" name="Google Shape;346;p43"/>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dinosaur preserved in stone</a:t>
            </a:r>
            <a:endParaRPr sz="1800">
              <a:latin typeface="Helvetica Neue Light"/>
              <a:ea typeface="Helvetica Neue Light"/>
              <a:cs typeface="Helvetica Neue Light"/>
              <a:sym typeface="Helvetica Neue Light"/>
            </a:endParaRPr>
          </a:p>
        </p:txBody>
      </p:sp>
      <p:sp>
        <p:nvSpPr>
          <p:cNvPr id="347" name="Google Shape;347;p43"/>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48" name="Google Shape;348;p43"/>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49" name="Google Shape;349;p43"/>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50" name="Google Shape;350;p43"/>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52" name="Google Shape;352;p43"/>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Animals and plants living together in one place</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5FCECF37-7F94-39F2-7714-07918C74DFA1}"/>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8EFA6161-DA90-14BD-F196-8E653766108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3A9701D2-E231-EEEF-8CE1-7416FB8FE45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4F812051-F56B-89B3-043A-C37C8AFEEE3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F75B366D-B389-6B60-FD54-3DD39A164524}"/>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7F76E2D4-264B-B659-31E9-6AEAA6CBCB5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4"/>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Non-Renewable Energy</a:t>
            </a:r>
            <a:r>
              <a:rPr lang="en" sz="2250">
                <a:solidFill>
                  <a:schemeClr val="dk1"/>
                </a:solidFill>
                <a:latin typeface="Calibri"/>
                <a:ea typeface="Calibri"/>
                <a:cs typeface="Calibri"/>
                <a:sym typeface="Calibri"/>
              </a:rPr>
              <a:t> from the choices below. </a:t>
            </a:r>
            <a:endParaRPr sz="1050"/>
          </a:p>
        </p:txBody>
      </p:sp>
      <p:sp>
        <p:nvSpPr>
          <p:cNvPr id="359" name="Google Shape;359;p44"/>
          <p:cNvSpPr txBox="1"/>
          <p:nvPr/>
        </p:nvSpPr>
        <p:spPr>
          <a:xfrm>
            <a:off x="805149" y="37376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Eating a balanced diet including fruits and vegetables</a:t>
            </a:r>
            <a:endParaRPr sz="1050">
              <a:solidFill>
                <a:srgbClr val="434343"/>
              </a:solidFill>
            </a:endParaRPr>
          </a:p>
        </p:txBody>
      </p:sp>
      <p:sp>
        <p:nvSpPr>
          <p:cNvPr id="360" name="Google Shape;360;p44"/>
          <p:cNvSpPr txBox="1"/>
          <p:nvPr/>
        </p:nvSpPr>
        <p:spPr>
          <a:xfrm>
            <a:off x="805149" y="3120278"/>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Using a natural gas stove to cook food</a:t>
            </a:r>
            <a:endParaRPr sz="1800">
              <a:latin typeface="Helvetica Neue Light"/>
              <a:ea typeface="Helvetica Neue Light"/>
              <a:cs typeface="Helvetica Neue Light"/>
              <a:sym typeface="Helvetica Neue Light"/>
            </a:endParaRPr>
          </a:p>
        </p:txBody>
      </p:sp>
      <p:sp>
        <p:nvSpPr>
          <p:cNvPr id="361" name="Google Shape;361;p44"/>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62" name="Google Shape;362;p44"/>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dinosaur preserved in stone</a:t>
            </a:r>
            <a:endParaRPr sz="1800">
              <a:latin typeface="Helvetica Neue Light"/>
              <a:ea typeface="Helvetica Neue Light"/>
              <a:cs typeface="Helvetica Neue Light"/>
              <a:sym typeface="Helvetica Neue Light"/>
            </a:endParaRPr>
          </a:p>
        </p:txBody>
      </p:sp>
      <p:sp>
        <p:nvSpPr>
          <p:cNvPr id="363" name="Google Shape;363;p44"/>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64" name="Google Shape;364;p44"/>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65" name="Google Shape;365;p44"/>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66" name="Google Shape;366;p44"/>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68" name="Google Shape;368;p44"/>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Animals and plants living together in one place</a:t>
            </a:r>
            <a:endParaRPr sz="1800">
              <a:latin typeface="Helvetica Neue Light"/>
              <a:ea typeface="Helvetica Neue Light"/>
              <a:cs typeface="Helvetica Neue Light"/>
              <a:sym typeface="Helvetica Neue Light"/>
            </a:endParaRPr>
          </a:p>
        </p:txBody>
      </p:sp>
      <p:sp>
        <p:nvSpPr>
          <p:cNvPr id="369" name="Google Shape;369;p44"/>
          <p:cNvSpPr/>
          <p:nvPr/>
        </p:nvSpPr>
        <p:spPr>
          <a:xfrm>
            <a:off x="292950" y="2962800"/>
            <a:ext cx="4434975"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DBB8EA2F-C43B-F3D6-C0D3-2E6DA1CB4DA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32558FCA-FF1F-CC7F-0B04-51A8AE20179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ADDEBD5E-B645-2E53-2384-5E29E7266800}"/>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9FF4BE74-7C73-634C-1443-3DEEA6D3A882}"/>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44BC0E0D-9FD6-0C27-AF0F-E017C302C54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E0B6282A-70EC-8BEC-2AE2-BC88947A8D8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5"/>
          <p:cNvPicPr preferRelativeResize="0"/>
          <p:nvPr/>
        </p:nvPicPr>
        <p:blipFill>
          <a:blip r:embed="rId3">
            <a:alphaModFix/>
          </a:blip>
          <a:stretch>
            <a:fillRect/>
          </a:stretch>
        </p:blipFill>
        <p:spPr>
          <a:xfrm>
            <a:off x="4242675" y="1240069"/>
            <a:ext cx="1792350" cy="1342834"/>
          </a:xfrm>
          <a:prstGeom prst="rect">
            <a:avLst/>
          </a:prstGeom>
          <a:noFill/>
          <a:ln>
            <a:noFill/>
          </a:ln>
        </p:spPr>
      </p:pic>
      <p:sp>
        <p:nvSpPr>
          <p:cNvPr id="376" name="Google Shape;376;p45"/>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77" name="Google Shape;377;p45"/>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378" name="Google Shape;378;p45"/>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79" name="Google Shape;379;p45"/>
          <p:cNvCxnSpPr>
            <a:stCxn id="380" idx="4"/>
            <a:endCxn id="377"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81" name="Google Shape;381;p45"/>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82" name="Google Shape;382;p45"/>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80" name="Google Shape;380;p45"/>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83" name="Google Shape;383;p45"/>
          <p:cNvSpPr txBox="1"/>
          <p:nvPr/>
        </p:nvSpPr>
        <p:spPr>
          <a:xfrm>
            <a:off x="2260988" y="2403582"/>
            <a:ext cx="2372850" cy="715550"/>
          </a:xfrm>
          <a:prstGeom prst="rect">
            <a:avLst/>
          </a:prstGeom>
          <a:noFill/>
          <a:ln>
            <a:noFill/>
          </a:ln>
        </p:spPr>
        <p:txBody>
          <a:bodyPr spcFirstLastPara="1" wrap="square" lIns="68569" tIns="34275" rIns="68569" bIns="34275" anchor="t" anchorCtr="0">
            <a:spAutoFit/>
          </a:bodyPr>
          <a:lstStyle/>
          <a:p>
            <a:pPr algn="ctr"/>
            <a:r>
              <a:rPr lang="en" sz="2100" b="1">
                <a:latin typeface="Poppins"/>
                <a:ea typeface="Poppins"/>
                <a:cs typeface="Poppins"/>
                <a:sym typeface="Poppins"/>
              </a:rPr>
              <a:t>Non-Renewable Energy</a:t>
            </a:r>
            <a:endParaRPr sz="2100"/>
          </a:p>
        </p:txBody>
      </p:sp>
      <p:sp>
        <p:nvSpPr>
          <p:cNvPr id="384" name="Google Shape;384;p45"/>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85" name="Google Shape;385;p45"/>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86" name="Google Shape;386;p45"/>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87" name="Google Shape;387;p45"/>
          <p:cNvSpPr txBox="1"/>
          <p:nvPr/>
        </p:nvSpPr>
        <p:spPr>
          <a:xfrm>
            <a:off x="3507171" y="4055902"/>
            <a:ext cx="3028725" cy="230802"/>
          </a:xfrm>
          <a:prstGeom prst="rect">
            <a:avLst/>
          </a:prstGeom>
          <a:noFill/>
          <a:ln>
            <a:noFill/>
          </a:ln>
        </p:spPr>
        <p:txBody>
          <a:bodyPr spcFirstLastPara="1" wrap="square" lIns="68569" tIns="34275" rIns="68569" bIns="34275" anchor="t" anchorCtr="0">
            <a:spAutoFit/>
          </a:bodyPr>
          <a:lstStyle/>
          <a:p>
            <a:pPr algn="r"/>
            <a:r>
              <a:rPr lang="en" sz="1050">
                <a:latin typeface="Helvetica Neue Light"/>
                <a:ea typeface="Helvetica Neue Light"/>
                <a:cs typeface="Helvetica Neue Light"/>
                <a:sym typeface="Helvetica Neue Light"/>
              </a:rPr>
              <a:t>How does non-renewable energy impact my life?</a:t>
            </a:r>
            <a:endParaRPr sz="1050"/>
          </a:p>
        </p:txBody>
      </p:sp>
      <p:sp>
        <p:nvSpPr>
          <p:cNvPr id="388" name="Google Shape;388;p45"/>
          <p:cNvSpPr txBox="1"/>
          <p:nvPr/>
        </p:nvSpPr>
        <p:spPr>
          <a:xfrm>
            <a:off x="471600" y="1396932"/>
            <a:ext cx="2772900" cy="969474"/>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Energy that comes from sources that will eventually run out</a:t>
            </a:r>
            <a:endParaRPr sz="1800">
              <a:latin typeface="Calibri"/>
              <a:ea typeface="Calibri"/>
              <a:cs typeface="Calibri"/>
              <a:sym typeface="Calibri"/>
            </a:endParaRPr>
          </a:p>
        </p:txBody>
      </p:sp>
      <p:sp>
        <p:nvSpPr>
          <p:cNvPr id="389" name="Google Shape;389;p45"/>
          <p:cNvSpPr txBox="1"/>
          <p:nvPr/>
        </p:nvSpPr>
        <p:spPr>
          <a:xfrm>
            <a:off x="471600" y="305428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Using a natural gas </a:t>
            </a:r>
            <a:endParaRPr sz="1800">
              <a:latin typeface="Calibri"/>
              <a:ea typeface="Calibri"/>
              <a:cs typeface="Calibri"/>
              <a:sym typeface="Calibri"/>
            </a:endParaRPr>
          </a:p>
          <a:p>
            <a:r>
              <a:rPr lang="en" sz="1800">
                <a:latin typeface="Calibri"/>
                <a:ea typeface="Calibri"/>
                <a:cs typeface="Calibri"/>
                <a:sym typeface="Calibri"/>
              </a:rPr>
              <a:t>stove to cook food</a:t>
            </a:r>
            <a:endParaRPr sz="180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DD85D632-DA3B-5CCB-6695-70A360F186A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F7E7704F-7994-A432-334A-CE3BE668C58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93D20AF8-DF7C-9DEC-8EC9-BAB979B3BAA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63224079-B6EC-9400-ED87-9006D39A7A07}"/>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94E20202-7CA9-2055-A67B-45A501727046}"/>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A007126C-62FF-B11E-2496-C3A1770C3551}"/>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6"/>
          <p:cNvSpPr txBox="1"/>
          <p:nvPr/>
        </p:nvSpPr>
        <p:spPr>
          <a:xfrm>
            <a:off x="236794" y="795412"/>
            <a:ext cx="6543900" cy="646300"/>
          </a:xfrm>
          <a:prstGeom prst="rect">
            <a:avLst/>
          </a:prstGeom>
          <a:noFill/>
          <a:ln>
            <a:noFill/>
          </a:ln>
        </p:spPr>
        <p:txBody>
          <a:bodyPr spcFirstLastPara="1" wrap="square" lIns="68569" tIns="34275" rIns="68569" bIns="34275" anchor="t" anchorCtr="0">
            <a:spAutoFit/>
          </a:bodyPr>
          <a:lstStyle/>
          <a:p>
            <a:pPr algn="ctr">
              <a:buSzPts val="3000"/>
            </a:pPr>
            <a:r>
              <a:rPr lang="en" sz="1875" b="1" u="sng">
                <a:solidFill>
                  <a:schemeClr val="dk1"/>
                </a:solidFill>
                <a:latin typeface="Calibri"/>
                <a:ea typeface="Calibri"/>
                <a:cs typeface="Calibri"/>
                <a:sym typeface="Calibri"/>
              </a:rPr>
              <a:t>Directions:</a:t>
            </a:r>
            <a:r>
              <a:rPr lang="en" sz="1875" b="1">
                <a:solidFill>
                  <a:schemeClr val="dk1"/>
                </a:solidFill>
                <a:latin typeface="Calibri"/>
                <a:ea typeface="Calibri"/>
                <a:cs typeface="Calibri"/>
                <a:sym typeface="Calibri"/>
              </a:rPr>
              <a:t> </a:t>
            </a:r>
            <a:r>
              <a:rPr lang="en" sz="1875">
                <a:solidFill>
                  <a:schemeClr val="dk1"/>
                </a:solidFill>
                <a:latin typeface="Calibri"/>
                <a:ea typeface="Calibri"/>
                <a:cs typeface="Calibri"/>
                <a:sym typeface="Calibri"/>
              </a:rPr>
              <a:t>Choose the correct response for </a:t>
            </a:r>
            <a:r>
              <a:rPr lang="en" sz="1875" i="1">
                <a:solidFill>
                  <a:schemeClr val="dk1"/>
                </a:solidFill>
                <a:latin typeface="Calibri"/>
                <a:ea typeface="Calibri"/>
                <a:cs typeface="Calibri"/>
                <a:sym typeface="Calibri"/>
              </a:rPr>
              <a:t>“how does Non-Renewable Energy impact my life?” </a:t>
            </a:r>
            <a:r>
              <a:rPr lang="en" sz="1875">
                <a:solidFill>
                  <a:schemeClr val="dk1"/>
                </a:solidFill>
                <a:latin typeface="Calibri"/>
                <a:ea typeface="Calibri"/>
                <a:cs typeface="Calibri"/>
                <a:sym typeface="Calibri"/>
              </a:rPr>
              <a:t>from the choices below.</a:t>
            </a:r>
            <a:endParaRPr sz="1875"/>
          </a:p>
        </p:txBody>
      </p:sp>
      <p:sp>
        <p:nvSpPr>
          <p:cNvPr id="396" name="Google Shape;396;p46"/>
          <p:cNvSpPr txBox="1"/>
          <p:nvPr/>
        </p:nvSpPr>
        <p:spPr>
          <a:xfrm>
            <a:off x="727969" y="3909113"/>
            <a:ext cx="5982750" cy="623217"/>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Non-Renewable Energy impacts my life by providing energy for me to live. </a:t>
            </a:r>
            <a:endParaRPr sz="1050">
              <a:solidFill>
                <a:srgbClr val="434343"/>
              </a:solidFill>
            </a:endParaRPr>
          </a:p>
        </p:txBody>
      </p:sp>
      <p:sp>
        <p:nvSpPr>
          <p:cNvPr id="397" name="Google Shape;397;p46"/>
          <p:cNvSpPr txBox="1"/>
          <p:nvPr/>
        </p:nvSpPr>
        <p:spPr>
          <a:xfrm>
            <a:off x="683569" y="2955000"/>
            <a:ext cx="6097275" cy="983316"/>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Non-Renewable Energy impacts my life by knowing what energy comes from sources that will run out, which can hurt the environment. </a:t>
            </a:r>
            <a:endParaRPr sz="1800">
              <a:latin typeface="Helvetica Neue Light"/>
              <a:ea typeface="Helvetica Neue Light"/>
              <a:cs typeface="Helvetica Neue Light"/>
              <a:sym typeface="Helvetica Neue Light"/>
            </a:endParaRPr>
          </a:p>
        </p:txBody>
      </p:sp>
      <p:sp>
        <p:nvSpPr>
          <p:cNvPr id="398" name="Google Shape;398;p46"/>
          <p:cNvSpPr txBox="1"/>
          <p:nvPr/>
        </p:nvSpPr>
        <p:spPr>
          <a:xfrm>
            <a:off x="875163" y="162067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99" name="Google Shape;399;p46"/>
          <p:cNvSpPr txBox="1"/>
          <p:nvPr/>
        </p:nvSpPr>
        <p:spPr>
          <a:xfrm>
            <a:off x="747999" y="1640593"/>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Non-Renewable Energy impacts my life by showing me how to grow plants to use for food and medicine.</a:t>
            </a:r>
            <a:endParaRPr sz="1800">
              <a:latin typeface="Helvetica Neue Light"/>
              <a:ea typeface="Helvetica Neue Light"/>
              <a:cs typeface="Helvetica Neue Light"/>
              <a:sym typeface="Helvetica Neue Light"/>
            </a:endParaRPr>
          </a:p>
        </p:txBody>
      </p:sp>
      <p:sp>
        <p:nvSpPr>
          <p:cNvPr id="400" name="Google Shape;400;p46"/>
          <p:cNvSpPr txBox="1"/>
          <p:nvPr/>
        </p:nvSpPr>
        <p:spPr>
          <a:xfrm>
            <a:off x="285382" y="162067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401" name="Google Shape;401;p46"/>
          <p:cNvSpPr txBox="1"/>
          <p:nvPr/>
        </p:nvSpPr>
        <p:spPr>
          <a:xfrm>
            <a:off x="285381" y="229358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402" name="Google Shape;402;p46"/>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403" name="Google Shape;403;p46"/>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05" name="Google Shape;405;p46"/>
          <p:cNvSpPr txBox="1"/>
          <p:nvPr/>
        </p:nvSpPr>
        <p:spPr>
          <a:xfrm>
            <a:off x="709412" y="2306706"/>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Non-Renewable Energy impacts my life by making sure I have healthy food to eat.</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D1F61C33-2DB7-1753-B0FE-C76DF2729A31}"/>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A97EB4BF-B0BD-EF2F-3CE4-D509B2E4996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978116BC-6232-3AFD-56C5-CBF91998315E}"/>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DBF75793-4753-B1CE-2075-52A6A8D5DFA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9BC64407-D84A-D86C-0B61-54DAF6B3ED65}"/>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D227CE32-001B-76C9-0BF2-8F84FAE00F43}"/>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7"/>
          <p:cNvSpPr txBox="1"/>
          <p:nvPr/>
        </p:nvSpPr>
        <p:spPr>
          <a:xfrm>
            <a:off x="236794" y="795412"/>
            <a:ext cx="6543900" cy="646300"/>
          </a:xfrm>
          <a:prstGeom prst="rect">
            <a:avLst/>
          </a:prstGeom>
          <a:noFill/>
          <a:ln>
            <a:noFill/>
          </a:ln>
        </p:spPr>
        <p:txBody>
          <a:bodyPr spcFirstLastPara="1" wrap="square" lIns="68569" tIns="34275" rIns="68569" bIns="34275" anchor="t" anchorCtr="0">
            <a:spAutoFit/>
          </a:bodyPr>
          <a:lstStyle/>
          <a:p>
            <a:pPr algn="ctr">
              <a:buSzPts val="3000"/>
            </a:pPr>
            <a:r>
              <a:rPr lang="en" sz="1875" b="1" u="sng">
                <a:solidFill>
                  <a:schemeClr val="dk1"/>
                </a:solidFill>
                <a:latin typeface="Calibri"/>
                <a:ea typeface="Calibri"/>
                <a:cs typeface="Calibri"/>
                <a:sym typeface="Calibri"/>
              </a:rPr>
              <a:t>Directions:</a:t>
            </a:r>
            <a:r>
              <a:rPr lang="en" sz="1875" b="1">
                <a:solidFill>
                  <a:schemeClr val="dk1"/>
                </a:solidFill>
                <a:latin typeface="Calibri"/>
                <a:ea typeface="Calibri"/>
                <a:cs typeface="Calibri"/>
                <a:sym typeface="Calibri"/>
              </a:rPr>
              <a:t> </a:t>
            </a:r>
            <a:r>
              <a:rPr lang="en" sz="1875">
                <a:solidFill>
                  <a:schemeClr val="dk1"/>
                </a:solidFill>
                <a:latin typeface="Calibri"/>
                <a:ea typeface="Calibri"/>
                <a:cs typeface="Calibri"/>
                <a:sym typeface="Calibri"/>
              </a:rPr>
              <a:t>Choose the correct response for </a:t>
            </a:r>
            <a:r>
              <a:rPr lang="en" sz="1875" i="1">
                <a:solidFill>
                  <a:schemeClr val="dk1"/>
                </a:solidFill>
                <a:latin typeface="Calibri"/>
                <a:ea typeface="Calibri"/>
                <a:cs typeface="Calibri"/>
                <a:sym typeface="Calibri"/>
              </a:rPr>
              <a:t>“how does Non-Renewable Energy impact my life?” </a:t>
            </a:r>
            <a:r>
              <a:rPr lang="en" sz="1875">
                <a:solidFill>
                  <a:schemeClr val="dk1"/>
                </a:solidFill>
                <a:latin typeface="Calibri"/>
                <a:ea typeface="Calibri"/>
                <a:cs typeface="Calibri"/>
                <a:sym typeface="Calibri"/>
              </a:rPr>
              <a:t>from the choices below.</a:t>
            </a:r>
            <a:endParaRPr sz="1875"/>
          </a:p>
        </p:txBody>
      </p:sp>
      <p:sp>
        <p:nvSpPr>
          <p:cNvPr id="412" name="Google Shape;412;p47"/>
          <p:cNvSpPr txBox="1"/>
          <p:nvPr/>
        </p:nvSpPr>
        <p:spPr>
          <a:xfrm>
            <a:off x="727969" y="3909113"/>
            <a:ext cx="5982750" cy="623217"/>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Non-Renewable Energy impacts my life by providing energy for me to live. </a:t>
            </a:r>
            <a:endParaRPr sz="1050">
              <a:solidFill>
                <a:srgbClr val="434343"/>
              </a:solidFill>
            </a:endParaRPr>
          </a:p>
        </p:txBody>
      </p:sp>
      <p:sp>
        <p:nvSpPr>
          <p:cNvPr id="413" name="Google Shape;413;p47"/>
          <p:cNvSpPr txBox="1"/>
          <p:nvPr/>
        </p:nvSpPr>
        <p:spPr>
          <a:xfrm>
            <a:off x="683569" y="2955000"/>
            <a:ext cx="6097275" cy="983316"/>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Non-Renewable Energy impacts my life by knowing what energy comes from sources that will run out, which can hurt the environment. </a:t>
            </a:r>
            <a:endParaRPr sz="1800">
              <a:latin typeface="Helvetica Neue Light"/>
              <a:ea typeface="Helvetica Neue Light"/>
              <a:cs typeface="Helvetica Neue Light"/>
              <a:sym typeface="Helvetica Neue Light"/>
            </a:endParaRPr>
          </a:p>
        </p:txBody>
      </p:sp>
      <p:sp>
        <p:nvSpPr>
          <p:cNvPr id="414" name="Google Shape;414;p47"/>
          <p:cNvSpPr txBox="1"/>
          <p:nvPr/>
        </p:nvSpPr>
        <p:spPr>
          <a:xfrm>
            <a:off x="875163" y="162067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415" name="Google Shape;415;p47"/>
          <p:cNvSpPr txBox="1"/>
          <p:nvPr/>
        </p:nvSpPr>
        <p:spPr>
          <a:xfrm>
            <a:off x="747999" y="1640593"/>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Non-Renewable Energy impacts my life by showing me how to grow plants to use for food and medicine.</a:t>
            </a:r>
            <a:endParaRPr sz="1800">
              <a:latin typeface="Helvetica Neue Light"/>
              <a:ea typeface="Helvetica Neue Light"/>
              <a:cs typeface="Helvetica Neue Light"/>
              <a:sym typeface="Helvetica Neue Light"/>
            </a:endParaRPr>
          </a:p>
        </p:txBody>
      </p:sp>
      <p:sp>
        <p:nvSpPr>
          <p:cNvPr id="416" name="Google Shape;416;p47"/>
          <p:cNvSpPr txBox="1"/>
          <p:nvPr/>
        </p:nvSpPr>
        <p:spPr>
          <a:xfrm>
            <a:off x="285382" y="162067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417" name="Google Shape;417;p47"/>
          <p:cNvSpPr txBox="1"/>
          <p:nvPr/>
        </p:nvSpPr>
        <p:spPr>
          <a:xfrm>
            <a:off x="285381" y="229358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418" name="Google Shape;418;p47"/>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419" name="Google Shape;419;p47"/>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21" name="Google Shape;421;p47"/>
          <p:cNvSpPr txBox="1"/>
          <p:nvPr/>
        </p:nvSpPr>
        <p:spPr>
          <a:xfrm>
            <a:off x="709412" y="2306706"/>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Non-Renewable Energy impacts my life by making sure I have healthy food to eat.</a:t>
            </a:r>
            <a:endParaRPr sz="1800">
              <a:latin typeface="Helvetica Neue Light"/>
              <a:ea typeface="Helvetica Neue Light"/>
              <a:cs typeface="Helvetica Neue Light"/>
              <a:sym typeface="Helvetica Neue Light"/>
            </a:endParaRPr>
          </a:p>
        </p:txBody>
      </p:sp>
      <p:sp>
        <p:nvSpPr>
          <p:cNvPr id="422" name="Google Shape;422;p47"/>
          <p:cNvSpPr/>
          <p:nvPr/>
        </p:nvSpPr>
        <p:spPr>
          <a:xfrm>
            <a:off x="292950" y="2962800"/>
            <a:ext cx="6487650" cy="90495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7C048EF2-D0CA-E25C-895E-2B5EA292376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2F40D0F6-EAD2-4C8F-4B93-A8BA419C77C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1259F1DE-6F8A-7C37-0D87-2FBEE8C9AE1C}"/>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5CF4E515-24C7-E1C5-387F-3EA3954E8178}"/>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8F03B3A6-47F5-6F60-C004-A5D93055998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ECD2C607-3038-2F64-BDB5-D07F9E1CD7C7}"/>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8"/>
          <p:cNvPicPr preferRelativeResize="0"/>
          <p:nvPr/>
        </p:nvPicPr>
        <p:blipFill>
          <a:blip r:embed="rId3">
            <a:alphaModFix/>
          </a:blip>
          <a:stretch>
            <a:fillRect/>
          </a:stretch>
        </p:blipFill>
        <p:spPr>
          <a:xfrm>
            <a:off x="4242675" y="1240069"/>
            <a:ext cx="1792350" cy="1342834"/>
          </a:xfrm>
          <a:prstGeom prst="rect">
            <a:avLst/>
          </a:prstGeom>
          <a:noFill/>
          <a:ln>
            <a:noFill/>
          </a:ln>
        </p:spPr>
      </p:pic>
      <p:sp>
        <p:nvSpPr>
          <p:cNvPr id="429" name="Google Shape;429;p48"/>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430" name="Google Shape;430;p48"/>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431" name="Google Shape;431;p48"/>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432" name="Google Shape;432;p48"/>
          <p:cNvCxnSpPr>
            <a:stCxn id="433" idx="4"/>
            <a:endCxn id="430"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p48"/>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435" name="Google Shape;435;p48"/>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433" name="Google Shape;433;p48"/>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36" name="Google Shape;436;p48"/>
          <p:cNvSpPr txBox="1"/>
          <p:nvPr/>
        </p:nvSpPr>
        <p:spPr>
          <a:xfrm>
            <a:off x="2260988" y="2403582"/>
            <a:ext cx="2372850" cy="715550"/>
          </a:xfrm>
          <a:prstGeom prst="rect">
            <a:avLst/>
          </a:prstGeom>
          <a:noFill/>
          <a:ln>
            <a:noFill/>
          </a:ln>
        </p:spPr>
        <p:txBody>
          <a:bodyPr spcFirstLastPara="1" wrap="square" lIns="68569" tIns="34275" rIns="68569" bIns="34275" anchor="t" anchorCtr="0">
            <a:spAutoFit/>
          </a:bodyPr>
          <a:lstStyle/>
          <a:p>
            <a:pPr algn="ctr"/>
            <a:r>
              <a:rPr lang="en" sz="2100" b="1">
                <a:latin typeface="Poppins"/>
                <a:ea typeface="Poppins"/>
                <a:cs typeface="Poppins"/>
                <a:sym typeface="Poppins"/>
              </a:rPr>
              <a:t>Non-Renewable Energy</a:t>
            </a:r>
            <a:endParaRPr sz="2100"/>
          </a:p>
        </p:txBody>
      </p:sp>
      <p:sp>
        <p:nvSpPr>
          <p:cNvPr id="437" name="Google Shape;437;p48"/>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438" name="Google Shape;438;p48"/>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439" name="Google Shape;439;p48"/>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440" name="Google Shape;440;p48"/>
          <p:cNvSpPr txBox="1"/>
          <p:nvPr/>
        </p:nvSpPr>
        <p:spPr>
          <a:xfrm>
            <a:off x="3507171" y="4055902"/>
            <a:ext cx="3028725" cy="230802"/>
          </a:xfrm>
          <a:prstGeom prst="rect">
            <a:avLst/>
          </a:prstGeom>
          <a:noFill/>
          <a:ln>
            <a:noFill/>
          </a:ln>
        </p:spPr>
        <p:txBody>
          <a:bodyPr spcFirstLastPara="1" wrap="square" lIns="68569" tIns="34275" rIns="68569" bIns="34275" anchor="t" anchorCtr="0">
            <a:spAutoFit/>
          </a:bodyPr>
          <a:lstStyle/>
          <a:p>
            <a:pPr algn="r"/>
            <a:r>
              <a:rPr lang="en" sz="1050">
                <a:latin typeface="Helvetica Neue Light"/>
                <a:ea typeface="Helvetica Neue Light"/>
                <a:cs typeface="Helvetica Neue Light"/>
                <a:sym typeface="Helvetica Neue Light"/>
              </a:rPr>
              <a:t>How does non-renewable energy impact my life?</a:t>
            </a:r>
            <a:endParaRPr sz="1050"/>
          </a:p>
        </p:txBody>
      </p:sp>
      <p:sp>
        <p:nvSpPr>
          <p:cNvPr id="441" name="Google Shape;441;p48"/>
          <p:cNvSpPr txBox="1"/>
          <p:nvPr/>
        </p:nvSpPr>
        <p:spPr>
          <a:xfrm>
            <a:off x="471600" y="1396932"/>
            <a:ext cx="2772900" cy="969474"/>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Energy that comes from sources that will eventually run out</a:t>
            </a:r>
            <a:endParaRPr sz="1800">
              <a:latin typeface="Calibri"/>
              <a:ea typeface="Calibri"/>
              <a:cs typeface="Calibri"/>
              <a:sym typeface="Calibri"/>
            </a:endParaRPr>
          </a:p>
        </p:txBody>
      </p:sp>
      <p:sp>
        <p:nvSpPr>
          <p:cNvPr id="442" name="Google Shape;442;p48"/>
          <p:cNvSpPr txBox="1"/>
          <p:nvPr/>
        </p:nvSpPr>
        <p:spPr>
          <a:xfrm>
            <a:off x="471600" y="305428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Using a natural gas </a:t>
            </a:r>
            <a:endParaRPr sz="1800">
              <a:latin typeface="Calibri"/>
              <a:ea typeface="Calibri"/>
              <a:cs typeface="Calibri"/>
              <a:sym typeface="Calibri"/>
            </a:endParaRPr>
          </a:p>
          <a:p>
            <a:r>
              <a:rPr lang="en" sz="1800">
                <a:latin typeface="Calibri"/>
                <a:ea typeface="Calibri"/>
                <a:cs typeface="Calibri"/>
                <a:sym typeface="Calibri"/>
              </a:rPr>
              <a:t>stove to cook food</a:t>
            </a:r>
            <a:endParaRPr sz="1800">
              <a:latin typeface="Calibri"/>
              <a:ea typeface="Calibri"/>
              <a:cs typeface="Calibri"/>
              <a:sym typeface="Calibri"/>
            </a:endParaRPr>
          </a:p>
        </p:txBody>
      </p:sp>
      <p:sp>
        <p:nvSpPr>
          <p:cNvPr id="443" name="Google Shape;443;p48"/>
          <p:cNvSpPr txBox="1"/>
          <p:nvPr/>
        </p:nvSpPr>
        <p:spPr>
          <a:xfrm>
            <a:off x="3557700" y="3225732"/>
            <a:ext cx="2884950" cy="969474"/>
          </a:xfrm>
          <a:prstGeom prst="rect">
            <a:avLst/>
          </a:prstGeom>
          <a:noFill/>
          <a:ln>
            <a:noFill/>
          </a:ln>
        </p:spPr>
        <p:txBody>
          <a:bodyPr spcFirstLastPara="1" wrap="square" lIns="68569" tIns="68569" rIns="68569" bIns="68569" anchor="t" anchorCtr="0">
            <a:spAutoFit/>
          </a:bodyPr>
          <a:lstStyle/>
          <a:p>
            <a:r>
              <a:rPr lang="en" sz="1350">
                <a:latin typeface="Calibri"/>
                <a:ea typeface="Calibri"/>
                <a:cs typeface="Calibri"/>
                <a:sym typeface="Calibri"/>
              </a:rPr>
              <a:t>Non-Renewable Energy impacts my life by knowing what energy comes from sources will run out, which can hurt the environment.</a:t>
            </a:r>
            <a:endParaRPr sz="135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546B094D-8EEA-1371-1D62-28CD765E5E1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3B0D2C35-5642-0C5D-8096-BB1FE0EF704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97D0FA8C-7D13-AA56-7BDB-C6E3458F3854}"/>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F8E1D504-C389-2F70-FE48-B185B6AADA13}"/>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B46002FA-A6C6-318F-9B80-EB291F6B822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2DC5C1A3-399E-757C-E4F6-1BE01117133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893443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1" y="735814"/>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Non-Renewable Energy</a:t>
            </a:r>
            <a:r>
              <a:rPr lang="en" sz="2700" dirty="0"/>
              <a:t>: energy that comes from sources that will eventually run out</a:t>
            </a:r>
            <a:endParaRPr sz="2700" b="1" u="sng" dirty="0"/>
          </a:p>
        </p:txBody>
      </p:sp>
      <p:pic>
        <p:nvPicPr>
          <p:cNvPr id="157" name="Google Shape;157;p28"/>
          <p:cNvPicPr preferRelativeResize="0"/>
          <p:nvPr/>
        </p:nvPicPr>
        <p:blipFill>
          <a:blip r:embed="rId3">
            <a:alphaModFix/>
          </a:blip>
          <a:stretch>
            <a:fillRect/>
          </a:stretch>
        </p:blipFill>
        <p:spPr>
          <a:xfrm>
            <a:off x="620473" y="1876650"/>
            <a:ext cx="5617050" cy="3266850"/>
          </a:xfrm>
          <a:prstGeom prst="rect">
            <a:avLst/>
          </a:prstGeom>
          <a:noFill/>
          <a:ln>
            <a:noFill/>
          </a:ln>
        </p:spPr>
      </p:pic>
      <p:sp>
        <p:nvSpPr>
          <p:cNvPr id="4" name="Google Shape;536;g27e576c1a67_0_1091" descr="Rewind">
            <a:extLst>
              <a:ext uri="{FF2B5EF4-FFF2-40B4-BE49-F238E27FC236}">
                <a16:creationId xmlns:a16="http://schemas.microsoft.com/office/drawing/2014/main" id="{8A0346EA-335B-AAD8-325F-40B0E798E954}"/>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59034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p:nvPr/>
        </p:nvSpPr>
        <p:spPr>
          <a:xfrm>
            <a:off x="350441" y="418065"/>
            <a:ext cx="6157125" cy="1177215"/>
          </a:xfrm>
          <a:prstGeom prst="rect">
            <a:avLst/>
          </a:prstGeom>
          <a:noFill/>
          <a:ln>
            <a:noFill/>
          </a:ln>
        </p:spPr>
        <p:txBody>
          <a:bodyPr spcFirstLastPara="1" wrap="square" lIns="68569" tIns="34275" rIns="68569" bIns="34275" anchor="t" anchorCtr="0">
            <a:spAutoFit/>
          </a:bodyPr>
          <a:lstStyle/>
          <a:p>
            <a:pPr algn="ctr">
              <a:buSzPts val="3000"/>
            </a:pPr>
            <a:r>
              <a:rPr lang="en" sz="2400" b="1" dirty="0">
                <a:solidFill>
                  <a:schemeClr val="dk1"/>
                </a:solidFill>
                <a:latin typeface="Calibri"/>
                <a:ea typeface="Calibri"/>
                <a:cs typeface="Calibri"/>
                <a:sym typeface="Calibri"/>
              </a:rPr>
              <a:t>Big Question: </a:t>
            </a:r>
            <a:r>
              <a:rPr lang="en" sz="2400" dirty="0">
                <a:solidFill>
                  <a:schemeClr val="dk1"/>
                </a:solidFill>
                <a:latin typeface="Calibri"/>
                <a:ea typeface="Calibri"/>
                <a:cs typeface="Calibri"/>
                <a:sym typeface="Calibri"/>
              </a:rPr>
              <a:t>How does the amount we use of different types of resources help us take care of our environment?</a:t>
            </a:r>
            <a:endParaRPr sz="240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3">
            <a:alphaModFix/>
          </a:blip>
          <a:stretch>
            <a:fillRect/>
          </a:stretch>
        </p:blipFill>
        <p:spPr>
          <a:xfrm>
            <a:off x="1433363" y="1738060"/>
            <a:ext cx="3991273" cy="3405440"/>
          </a:xfrm>
          <a:prstGeom prst="rect">
            <a:avLst/>
          </a:prstGeom>
          <a:noFill/>
          <a:ln>
            <a:noFill/>
          </a:ln>
        </p:spPr>
      </p:pic>
      <p:sp>
        <p:nvSpPr>
          <p:cNvPr id="2" name="Google Shape;139;p26" descr="Lightbulb and gear">
            <a:extLst>
              <a:ext uri="{FF2B5EF4-FFF2-40B4-BE49-F238E27FC236}">
                <a16:creationId xmlns:a16="http://schemas.microsoft.com/office/drawing/2014/main" id="{301ADD5E-6E32-81D3-2402-C83CA8B27184}"/>
              </a:ext>
            </a:extLst>
          </p:cNvPr>
          <p:cNvSpPr/>
          <p:nvPr/>
        </p:nvSpPr>
        <p:spPr>
          <a:xfrm>
            <a:off x="135341" y="95552"/>
            <a:ext cx="430200" cy="4065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96817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604575" y="120938"/>
            <a:ext cx="6059250" cy="1056825"/>
          </a:xfrm>
          <a:prstGeom prst="rect">
            <a:avLst/>
          </a:prstGeom>
          <a:noFill/>
          <a:ln>
            <a:noFill/>
          </a:ln>
        </p:spPr>
        <p:txBody>
          <a:bodyPr spcFirstLastPara="1" wrap="square" lIns="68569" tIns="34275" rIns="68569" bIns="34275" anchor="ctr" anchorCtr="0">
            <a:noAutofit/>
          </a:bodyPr>
          <a:lstStyle/>
          <a:p>
            <a:pPr>
              <a:buSzPts val="4400"/>
            </a:pPr>
            <a:r>
              <a:rPr lang="en-US" sz="2625" b="1" u="sng"/>
              <a:t>Climate</a:t>
            </a:r>
            <a:r>
              <a:rPr lang="en-US" sz="2625"/>
              <a:t>: the average measurements of weather in a place over the course of years</a:t>
            </a:r>
            <a:endParaRPr sz="2625"/>
          </a:p>
        </p:txBody>
      </p:sp>
      <p:pic>
        <p:nvPicPr>
          <p:cNvPr id="232" name="Google Shape;232;p15"/>
          <p:cNvPicPr preferRelativeResize="0"/>
          <p:nvPr/>
        </p:nvPicPr>
        <p:blipFill rotWithShape="1">
          <a:blip r:embed="rId3">
            <a:alphaModFix/>
          </a:blip>
          <a:srcRect/>
          <a:stretch/>
        </p:blipFill>
        <p:spPr>
          <a:xfrm>
            <a:off x="194157" y="1371371"/>
            <a:ext cx="6469669" cy="3085538"/>
          </a:xfrm>
          <a:prstGeom prst="rect">
            <a:avLst/>
          </a:prstGeom>
          <a:noFill/>
          <a:ln>
            <a:noFill/>
          </a:ln>
        </p:spPr>
      </p:pic>
      <p:sp>
        <p:nvSpPr>
          <p:cNvPr id="233" name="Google Shape;233;p15" descr="Rewind"/>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04843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a:stretch/>
        </p:blipFill>
        <p:spPr>
          <a:xfrm>
            <a:off x="1" y="0"/>
            <a:ext cx="685730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4" descr="IEP Translation – Communication from OSEP regarding the ..."/>
          <p:cNvPicPr preferRelativeResize="0"/>
          <p:nvPr/>
        </p:nvPicPr>
        <p:blipFill rotWithShape="1">
          <a:blip r:embed="rId3">
            <a:alphaModFix/>
          </a:blip>
          <a:srcRect/>
          <a:stretch/>
        </p:blipFill>
        <p:spPr>
          <a:xfrm>
            <a:off x="1336958" y="678955"/>
            <a:ext cx="4311261" cy="678371"/>
          </a:xfrm>
          <a:prstGeom prst="rect">
            <a:avLst/>
          </a:prstGeom>
          <a:noFill/>
          <a:ln>
            <a:noFill/>
          </a:ln>
        </p:spPr>
      </p:pic>
      <p:pic>
        <p:nvPicPr>
          <p:cNvPr id="2282" name="Google Shape;2282;p14" descr="United States Department of Education - Wikipedia"/>
          <p:cNvPicPr preferRelativeResize="0"/>
          <p:nvPr/>
        </p:nvPicPr>
        <p:blipFill rotWithShape="1">
          <a:blip r:embed="rId4">
            <a:alphaModFix/>
          </a:blip>
          <a:srcRect/>
          <a:stretch/>
        </p:blipFill>
        <p:spPr>
          <a:xfrm>
            <a:off x="2581383" y="1462319"/>
            <a:ext cx="1623344" cy="1550649"/>
          </a:xfrm>
          <a:prstGeom prst="rect">
            <a:avLst/>
          </a:prstGeom>
          <a:noFill/>
          <a:ln>
            <a:noFill/>
          </a:ln>
        </p:spPr>
      </p:pic>
      <p:pic>
        <p:nvPicPr>
          <p:cNvPr id="2283" name="Google Shape;2283;p14"/>
          <p:cNvPicPr preferRelativeResize="0"/>
          <p:nvPr/>
        </p:nvPicPr>
        <p:blipFill rotWithShape="1">
          <a:blip r:embed="rId5">
            <a:alphaModFix/>
          </a:blip>
          <a:srcRect/>
          <a:stretch/>
        </p:blipFill>
        <p:spPr>
          <a:xfrm>
            <a:off x="762856" y="3177295"/>
            <a:ext cx="5666537" cy="967323"/>
          </a:xfrm>
          <a:prstGeom prst="rect">
            <a:avLst/>
          </a:prstGeom>
          <a:noFill/>
          <a:ln>
            <a:noFill/>
          </a:ln>
        </p:spPr>
      </p:pic>
      <p:sp>
        <p:nvSpPr>
          <p:cNvPr id="2284" name="Google Shape;2284;p14"/>
          <p:cNvSpPr txBox="1"/>
          <p:nvPr/>
        </p:nvSpPr>
        <p:spPr>
          <a:xfrm>
            <a:off x="476003" y="135212"/>
            <a:ext cx="5906025" cy="438551"/>
          </a:xfrm>
          <a:prstGeom prst="rect">
            <a:avLst/>
          </a:prstGeom>
          <a:noFill/>
          <a:ln>
            <a:noFill/>
          </a:ln>
        </p:spPr>
        <p:txBody>
          <a:bodyPr spcFirstLastPara="1" wrap="square" lIns="68569" tIns="34275" rIns="68569" bIns="34275" anchor="t" anchorCtr="0">
            <a:spAutoFit/>
          </a:bodyPr>
          <a:lstStyle/>
          <a:p>
            <a:pPr algn="ctr">
              <a:buSzPts val="3200"/>
            </a:pPr>
            <a:r>
              <a:rPr lang="en-US" sz="2400">
                <a:latin typeface="Calibri"/>
                <a:ea typeface="Calibri"/>
                <a:cs typeface="Calibri"/>
                <a:sym typeface="Calibri"/>
              </a:rPr>
              <a:t>This Was Created With Resources From:</a:t>
            </a:r>
            <a:endParaRPr sz="1050"/>
          </a:p>
        </p:txBody>
      </p:sp>
      <p:sp>
        <p:nvSpPr>
          <p:cNvPr id="2285" name="Google Shape;2285;p14"/>
          <p:cNvSpPr txBox="1"/>
          <p:nvPr/>
        </p:nvSpPr>
        <p:spPr>
          <a:xfrm>
            <a:off x="677588" y="4144612"/>
            <a:ext cx="5502825" cy="808148"/>
          </a:xfrm>
          <a:prstGeom prst="rect">
            <a:avLst/>
          </a:prstGeom>
          <a:noFill/>
          <a:ln>
            <a:noFill/>
          </a:ln>
        </p:spPr>
        <p:txBody>
          <a:bodyPr spcFirstLastPara="1" wrap="square" lIns="68569" tIns="68569" rIns="68569" bIns="68569" anchor="t" anchorCtr="0">
            <a:spAutoFit/>
          </a:bodyPr>
          <a:lstStyle/>
          <a:p>
            <a:pPr algn="ctr">
              <a:buSzPts val="1450"/>
            </a:pPr>
            <a:r>
              <a:rPr lang="en-US" sz="1088" b="1">
                <a:latin typeface="Calibri"/>
                <a:ea typeface="Calibri"/>
                <a:cs typeface="Calibri"/>
                <a:sym typeface="Calibri"/>
              </a:rPr>
              <a:t>Questions or Comments</a:t>
            </a:r>
            <a:endParaRPr sz="1125"/>
          </a:p>
          <a:p>
            <a:pPr algn="ctr">
              <a:buSzPts val="1450"/>
            </a:pPr>
            <a:endParaRPr sz="1088" b="1">
              <a:latin typeface="Calibri"/>
              <a:ea typeface="Calibri"/>
              <a:cs typeface="Calibri"/>
              <a:sym typeface="Calibri"/>
            </a:endParaRPr>
          </a:p>
          <a:p>
            <a:pPr algn="ctr">
              <a:buSzPts val="1450"/>
            </a:pPr>
            <a:r>
              <a:rPr lang="en-US" sz="1088">
                <a:latin typeface="Calibri"/>
                <a:ea typeface="Calibri"/>
                <a:cs typeface="Calibri"/>
                <a:sym typeface="Calibri"/>
              </a:rPr>
              <a:t> Michael Kennedy, Ph.D.          MKennedy@Virginia.edu </a:t>
            </a:r>
            <a:endParaRPr sz="1125"/>
          </a:p>
          <a:p>
            <a:pPr algn="ctr">
              <a:buSzPts val="1450"/>
            </a:pPr>
            <a:r>
              <a:rPr lang="en-US" sz="1088">
                <a:latin typeface="Calibri"/>
                <a:ea typeface="Calibri"/>
                <a:cs typeface="Calibri"/>
                <a:sym typeface="Calibri"/>
              </a:rPr>
              <a:t>Rachel L Kunemund, Ph.D.	             rk8vm@virginia.edu</a:t>
            </a:r>
            <a:endParaRPr sz="1125">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2" name="Google Shape;224;g2a5a1442303_0_281" descr="Rewind">
            <a:extLst>
              <a:ext uri="{FF2B5EF4-FFF2-40B4-BE49-F238E27FC236}">
                <a16:creationId xmlns:a16="http://schemas.microsoft.com/office/drawing/2014/main" id="{2845CC3C-6C81-256E-265D-6FC717E1631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207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mass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6" name="Google Shape;224;g2a5a1442303_0_281" descr="Rewind">
            <a:extLst>
              <a:ext uri="{FF2B5EF4-FFF2-40B4-BE49-F238E27FC236}">
                <a16:creationId xmlns:a16="http://schemas.microsoft.com/office/drawing/2014/main" id="{3752EBF8-E2E6-E03C-C580-3EF9F0B0E909}"/>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367650"/>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t>Potential energy:</a:t>
            </a:r>
            <a:r>
              <a:rPr lang="en-US" sz="3600" dirty="0"/>
              <a:t>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204749"/>
            <a:ext cx="6172200" cy="3394472"/>
          </a:xfrm>
          <a:prstGeom prst="rect">
            <a:avLst/>
          </a:prstGeom>
          <a:noFill/>
          <a:ln w="9525" cap="flat" cmpd="sng">
            <a:solidFill>
              <a:schemeClr val="lt1"/>
            </a:solidFill>
            <a:prstDash val="solid"/>
            <a:round/>
            <a:headEnd type="none" w="sm" len="sm"/>
            <a:tailEnd type="none" w="sm" len="sm"/>
          </a:ln>
        </p:spPr>
      </p:pic>
      <p:sp>
        <p:nvSpPr>
          <p:cNvPr id="2" name="Google Shape;224;g2a5a1442303_0_281" descr="Rewind">
            <a:extLst>
              <a:ext uri="{FF2B5EF4-FFF2-40B4-BE49-F238E27FC236}">
                <a16:creationId xmlns:a16="http://schemas.microsoft.com/office/drawing/2014/main" id="{E95E0BA2-9E5E-B3BF-49DA-CA187273136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90665112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2625</Words>
  <Application>Microsoft Macintosh PowerPoint</Application>
  <PresentationFormat>Custom</PresentationFormat>
  <Paragraphs>290</Paragraphs>
  <Slides>61</Slides>
  <Notes>61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61</vt:i4>
      </vt:variant>
    </vt:vector>
  </HeadingPairs>
  <TitlesOfParts>
    <vt:vector size="69" baseType="lpstr">
      <vt:lpstr>Calibri</vt:lpstr>
      <vt:lpstr>Roboto</vt:lpstr>
      <vt:lpstr>Helvetica Neue Light</vt:lpstr>
      <vt:lpstr>Poppins</vt:lpstr>
      <vt:lpstr>Arial</vt:lpstr>
      <vt:lpstr>Times New Roman</vt:lpstr>
      <vt:lpstr>Simple Light</vt:lpstr>
      <vt:lpstr>Office Theme</vt:lpstr>
      <vt:lpstr>PowerPoint Presentation</vt:lpstr>
      <vt:lpstr>Non-Renewable Energy</vt:lpstr>
      <vt:lpstr>PowerPoint Presentation</vt:lpstr>
      <vt:lpstr>PowerPoint Presentation</vt:lpstr>
      <vt:lpstr>PowerPoint Presentation</vt:lpstr>
      <vt:lpstr>Climate: the average measurements of weather in a place over the course of years</vt:lpstr>
      <vt:lpstr>Energy: the ability to cause change</vt:lpstr>
      <vt:lpstr>Kinetic Energy: energy of mass in motion</vt:lpstr>
      <vt:lpstr>Potential energy: stored energy</vt:lpstr>
      <vt:lpstr>Renewable Energy: energy that comes from natural sources and will not run out</vt:lpstr>
      <vt:lpstr>PowerPoint Presentation</vt:lpstr>
      <vt:lpstr>PowerPoint Presentation</vt:lpstr>
      <vt:lpstr>PowerPoint Presentation</vt:lpstr>
      <vt:lpstr>What is climate?</vt:lpstr>
      <vt:lpstr>True or False: Energy is the ability to cause change</vt:lpstr>
      <vt:lpstr>True or False: Energy is the ability to cause change</vt:lpstr>
      <vt:lpstr>Kinetic Energy: energy of              in motion</vt:lpstr>
      <vt:lpstr>Kinetic Energy: energy of mass in motion</vt:lpstr>
      <vt:lpstr>True or False: Potential energy is stored energy</vt:lpstr>
      <vt:lpstr>True or False: Potential energy is stored energy</vt:lpstr>
      <vt:lpstr>Renewable Energy: energy that comes from natural sources and will           run out</vt:lpstr>
      <vt:lpstr>Renewable Energy: energy that comes from natural sources and will  not run out</vt:lpstr>
      <vt:lpstr>PowerPoint Presentation</vt:lpstr>
      <vt:lpstr>Non-Renewable Energy: energy that comes from sources that will eventually run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Non-Renewable Energy: energy that comes from sources that will eventually run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Non-Renewable Energy: energy that comes from sources that will eventually run out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dc:title>
  <cp:lastModifiedBy>Coleman, Olivia Fudge (rhz9xk)</cp:lastModifiedBy>
  <cp:revision>15</cp:revision>
  <dcterms:modified xsi:type="dcterms:W3CDTF">2024-01-04T03:08:41Z</dcterms:modified>
</cp:coreProperties>
</file>