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3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7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1" r:id="rId37"/>
    <p:sldId id="379" r:id="rId38"/>
    <p:sldId id="297" r:id="rId39"/>
    <p:sldId id="380" r:id="rId40"/>
    <p:sldId id="381" r:id="rId41"/>
    <p:sldId id="382" r:id="rId42"/>
    <p:sldId id="383" r:id="rId43"/>
    <p:sldId id="384" r:id="rId44"/>
    <p:sldId id="272" r:id="rId45"/>
    <p:sldId id="385" r:id="rId46"/>
    <p:sldId id="386" r:id="rId47"/>
    <p:sldId id="387" r:id="rId48"/>
    <p:sldId id="388" r:id="rId49"/>
    <p:sldId id="389" r:id="rId50"/>
    <p:sldId id="390" r:id="rId51"/>
    <p:sldId id="391" r:id="rId52"/>
    <p:sldId id="392" r:id="rId53"/>
    <p:sldId id="393" r:id="rId54"/>
    <p:sldId id="303" r:id="rId55"/>
    <p:sldId id="304" r:id="rId56"/>
    <p:sldId id="305" r:id="rId57"/>
    <p:sldId id="376"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Pk27fDS2rWNwzZI5pCYAUjeVq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261"/>
  </p:normalViewPr>
  <p:slideViewPr>
    <p:cSldViewPr snapToGrid="0">
      <p:cViewPr varScale="1">
        <p:scale>
          <a:sx n="89" d="100"/>
          <a:sy n="89" d="100"/>
        </p:scale>
        <p:origin x="2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 name="Google Shape;8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d2b0da06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e0d2b0da06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Energy is the ability to cause change. </a:t>
            </a:r>
            <a:endParaRPr>
              <a:latin typeface="Calibri"/>
              <a:ea typeface="Calibri"/>
              <a:cs typeface="Calibri"/>
              <a:sym typeface="Calibri"/>
            </a:endParaRPr>
          </a:p>
        </p:txBody>
      </p:sp>
      <p:sp>
        <p:nvSpPr>
          <p:cNvPr id="182" name="Google Shape;182;ge0d2b0da06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Monitoring understanding during review is an important step before moving on to new material.</a:t>
            </a:r>
            <a:endParaRPr>
              <a:latin typeface="Calibri"/>
              <a:ea typeface="Calibri"/>
              <a:cs typeface="Calibri"/>
              <a:sym typeface="Calibri"/>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0d2b0da06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e0d2b0da0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is an atom?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An atom is the smallest whole unit of matter.]</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96" name="Google Shape;196;ge0d2b0da06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0d2b0da06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e0d2b0da06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is an atomic nucleus?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The atomic nucleus is the center of an atom</a:t>
            </a:r>
            <a:r>
              <a:rPr lang="en-US">
                <a:latin typeface="Calibri"/>
                <a:ea typeface="Calibri"/>
                <a:cs typeface="Calibri"/>
                <a:sym typeface="Calibri"/>
              </a:rPr>
              <a:t>.]</a:t>
            </a:r>
            <a:endParaRPr>
              <a:latin typeface="Calibri"/>
              <a:ea typeface="Calibri"/>
              <a:cs typeface="Calibri"/>
              <a:sym typeface="Calibri"/>
            </a:endParaRPr>
          </a:p>
        </p:txBody>
      </p:sp>
      <p:sp>
        <p:nvSpPr>
          <p:cNvPr id="204" name="Google Shape;204;ge0d2b0da06_0_3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0d2b0da06_0_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e0d2b0da06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What are the 3 subatomic particles? Explain their similarities and differences. </a:t>
            </a: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t>
            </a:r>
            <a:r>
              <a:rPr lang="en-US" sz="1200">
                <a:latin typeface="Calibri"/>
                <a:ea typeface="Calibri"/>
                <a:cs typeface="Calibri"/>
                <a:sym typeface="Calibri"/>
              </a:rPr>
              <a:t>The 3 subatomic particles are protons, neutrons, and electrons. Neutrons and protons are both found in the nucleus, however, protons are positively charged and neutrons have a neutral charge. Electrons are negatively charged and orbit the nucleus.]</a:t>
            </a:r>
            <a:endParaRPr>
              <a:latin typeface="Calibri"/>
              <a:ea typeface="Calibri"/>
              <a:cs typeface="Calibri"/>
              <a:sym typeface="Calibri"/>
            </a:endParaRPr>
          </a:p>
        </p:txBody>
      </p:sp>
      <p:sp>
        <p:nvSpPr>
          <p:cNvPr id="214" name="Google Shape;214;ge0d2b0da06_0_2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0d2b0da06_0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e0d2b0da06_0_4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What is energy?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[Energy is the ability to cause change.]</a:t>
            </a:r>
            <a:endParaRPr>
              <a:latin typeface="Calibri"/>
              <a:ea typeface="Calibri"/>
              <a:cs typeface="Calibri"/>
              <a:sym typeface="Calibri"/>
            </a:endParaRPr>
          </a:p>
        </p:txBody>
      </p:sp>
      <p:sp>
        <p:nvSpPr>
          <p:cNvPr id="222" name="Google Shape;222;ge0d2b0da06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that we’ve reviewed, let’s define our new term, nuclear energy.</a:t>
            </a:r>
            <a:endParaRPr>
              <a:latin typeface="Calibri"/>
              <a:ea typeface="Calibri"/>
              <a:cs typeface="Calibri"/>
              <a:sym typeface="Calibri"/>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Nuclear Energy</a:t>
            </a:r>
            <a:r>
              <a:rPr lang="en">
                <a:solidFill>
                  <a:schemeClr val="dk1"/>
                </a:solidFill>
              </a:rPr>
              <a:t> is energy stored in the nucleus of an atom. </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0d2b0da06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e0d2b0da0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It is important to provide opportunities for students to demonstrate understanding, this help you catch some confusion early and get students back on track.</a:t>
            </a:r>
            <a:endParaRPr>
              <a:latin typeface="Calibri"/>
              <a:ea typeface="Calibri"/>
              <a:cs typeface="Calibri"/>
              <a:sym typeface="Calibri"/>
            </a:endParaRPr>
          </a:p>
        </p:txBody>
      </p:sp>
      <p:sp>
        <p:nvSpPr>
          <p:cNvPr id="247" name="Google Shape;247;ge0d2b0da06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0d2b0da06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e0d2b0da0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Calibri"/>
                <a:ea typeface="Calibri"/>
                <a:cs typeface="Calibri"/>
                <a:sym typeface="Calibri"/>
              </a:rPr>
              <a:t>What is nuclear energy?</a:t>
            </a: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dirty="0">
                <a:latin typeface="Calibri"/>
                <a:ea typeface="Calibri"/>
                <a:cs typeface="Calibri"/>
                <a:sym typeface="Calibri"/>
              </a:rPr>
              <a:t>[</a:t>
            </a:r>
            <a:r>
              <a:rPr lang="en" sz="1200" dirty="0"/>
              <a:t>energy stored in the nucleus of an atom</a:t>
            </a:r>
            <a:r>
              <a:rPr lang="en-US" dirty="0">
                <a:latin typeface="Calibri"/>
                <a:ea typeface="Calibri"/>
                <a:cs typeface="Calibri"/>
                <a:sym typeface="Calibri"/>
              </a:rPr>
              <a:t>]</a:t>
            </a:r>
            <a:endParaRPr dirty="0">
              <a:latin typeface="Calibri"/>
              <a:ea typeface="Calibri"/>
              <a:cs typeface="Calibri"/>
              <a:sym typeface="Calibri"/>
            </a:endParaRPr>
          </a:p>
        </p:txBody>
      </p:sp>
      <p:sp>
        <p:nvSpPr>
          <p:cNvPr id="253" name="Google Shape;253;ge0d2b0da0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Calibri"/>
                <a:ea typeface="Calibri"/>
                <a:cs typeface="Calibri"/>
                <a:sym typeface="Calibri"/>
              </a:rPr>
              <a:t>Today we will learn about nuclear energy.</a:t>
            </a:r>
            <a:endParaRPr>
              <a:latin typeface="Calibri"/>
              <a:ea typeface="Calibri"/>
              <a:cs typeface="Calibri"/>
              <a:sym typeface="Calibri"/>
            </a:endParaRPr>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That’s the basic definition, but there’s more you need to know.</a:t>
            </a:r>
            <a:endParaRPr>
              <a:latin typeface="Calibri"/>
              <a:ea typeface="Calibri"/>
              <a:cs typeface="Calibri"/>
              <a:sym typeface="Calibri"/>
            </a:endParaRPr>
          </a:p>
        </p:txBody>
      </p:sp>
      <p:sp>
        <p:nvSpPr>
          <p:cNvPr id="261" name="Google Shape;2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0d2b0da06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0d2b0da06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Nuclear energy can be natural or man-made. An example of natural nuclear energy is the heat and light produced by the sun. The sun is an example of nuclear fusion where two atoms are fused or joined together to become one atom.</a:t>
            </a:r>
            <a:endParaRPr dirty="0">
              <a:latin typeface="Calibri"/>
              <a:ea typeface="Calibri"/>
              <a:cs typeface="Calibri"/>
              <a:sym typeface="Calibri"/>
            </a:endParaRPr>
          </a:p>
        </p:txBody>
      </p:sp>
      <p:sp>
        <p:nvSpPr>
          <p:cNvPr id="267" name="Google Shape;267;ge0d2b0da0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0d2b0da06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0d2b0da06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An example of man-made nuclear energy is the energy produced by a nuclear power plant reactor. Nuclear reactors use nuclear fission. One uranium atom is split to form two new atoms and release a huge amount of energy.</a:t>
            </a:r>
            <a:endParaRPr dirty="0">
              <a:latin typeface="Calibri"/>
              <a:ea typeface="Calibri"/>
              <a:cs typeface="Calibri"/>
              <a:sym typeface="Calibri"/>
            </a:endParaRPr>
          </a:p>
        </p:txBody>
      </p:sp>
      <p:sp>
        <p:nvSpPr>
          <p:cNvPr id="275" name="Google Shape;275;ge0d2b0da06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0d2b0da06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0d2b0da06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Nuclear energy is a non-renewable resource.</a:t>
            </a:r>
            <a:endParaRPr dirty="0">
              <a:latin typeface="Calibri"/>
              <a:ea typeface="Calibri"/>
              <a:cs typeface="Calibri"/>
              <a:sym typeface="Calibri"/>
            </a:endParaRPr>
          </a:p>
        </p:txBody>
      </p:sp>
      <p:sp>
        <p:nvSpPr>
          <p:cNvPr id="283" name="Google Shape;283;ge0d2b0da06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0d2b0da06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0d2b0da06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pause for a moment to check your understanding.</a:t>
            </a:r>
            <a:endParaRPr>
              <a:latin typeface="Calibri"/>
              <a:ea typeface="Calibri"/>
              <a:cs typeface="Calibri"/>
              <a:sym typeface="Calibri"/>
            </a:endParaRPr>
          </a:p>
        </p:txBody>
      </p:sp>
      <p:sp>
        <p:nvSpPr>
          <p:cNvPr id="290" name="Google Shape;290;ge0d2b0da06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0d2b0da06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e0d2b0da06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True/False: Nuclear energy can be natural or man-made.</a:t>
            </a:r>
            <a:endParaRPr>
              <a:latin typeface="Calibri"/>
              <a:ea typeface="Calibri"/>
              <a:cs typeface="Calibri"/>
              <a:sym typeface="Calibri"/>
            </a:endParaRPr>
          </a:p>
        </p:txBody>
      </p:sp>
      <p:sp>
        <p:nvSpPr>
          <p:cNvPr id="296" name="Google Shape;296;ge0d2b0da06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df55a4496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ddf55a449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solidFill>
                  <a:srgbClr val="FF0000"/>
                </a:solidFill>
                <a:latin typeface="Calibri"/>
                <a:ea typeface="Calibri"/>
                <a:cs typeface="Calibri"/>
                <a:sym typeface="Calibri"/>
              </a:rPr>
              <a:t>True</a:t>
            </a:r>
            <a:r>
              <a:rPr lang="en-US">
                <a:latin typeface="Calibri"/>
                <a:ea typeface="Calibri"/>
                <a:cs typeface="Calibri"/>
                <a:sym typeface="Calibri"/>
              </a:rPr>
              <a:t>/False: Nuclear energy can be natural or man-made.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[True]</a:t>
            </a:r>
            <a:endParaRPr>
              <a:latin typeface="Calibri"/>
              <a:ea typeface="Calibri"/>
              <a:cs typeface="Calibri"/>
              <a:sym typeface="Calibri"/>
            </a:endParaRPr>
          </a:p>
        </p:txBody>
      </p:sp>
      <p:sp>
        <p:nvSpPr>
          <p:cNvPr id="305" name="Google Shape;305;gddf55a449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0d2b0da06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e0d2b0da06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Is nuclear energy a renewable or non-renewable resource?</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[Nuclear energy is a non-renewable resource.]</a:t>
            </a:r>
            <a:endParaRPr>
              <a:latin typeface="Calibri"/>
              <a:ea typeface="Calibri"/>
              <a:cs typeface="Calibri"/>
              <a:sym typeface="Calibri"/>
            </a:endParaRPr>
          </a:p>
        </p:txBody>
      </p:sp>
      <p:sp>
        <p:nvSpPr>
          <p:cNvPr id="314" name="Google Shape;314;ge0d2b0da06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Now, let’s talk about some examples of </a:t>
            </a:r>
            <a:r>
              <a:rPr lang="en-US" b="1">
                <a:latin typeface="Calibri"/>
                <a:ea typeface="Calibri"/>
                <a:cs typeface="Calibri"/>
                <a:sym typeface="Calibri"/>
              </a:rPr>
              <a:t>nuclear energy</a:t>
            </a: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It is important to not only introduce an example of the term but also include images to go along with it, this is a great way to help students make connections.</a:t>
            </a:r>
            <a:endParaRPr>
              <a:latin typeface="Calibri"/>
              <a:ea typeface="Calibri"/>
              <a:cs typeface="Calibri"/>
              <a:sym typeface="Calibri"/>
            </a:endParaRPr>
          </a:p>
        </p:txBody>
      </p:sp>
      <p:sp>
        <p:nvSpPr>
          <p:cNvPr id="322" name="Google Shape;3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A fusion reaction is a type nuclear reaction in which two or more nuclei form one new nucleus.</a:t>
            </a:r>
            <a:endParaRPr dirty="0">
              <a:latin typeface="Calibri"/>
              <a:ea typeface="Calibri"/>
              <a:cs typeface="Calibri"/>
              <a:sym typeface="Calibri"/>
            </a:endParaRPr>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Our “big question” is: </a:t>
            </a:r>
            <a:r>
              <a:rPr lang="en-US" b="1">
                <a:latin typeface="Calibri"/>
                <a:ea typeface="Calibri"/>
                <a:cs typeface="Calibri"/>
                <a:sym typeface="Calibri"/>
              </a:rPr>
              <a:t>How can nuclear energy be converted into other forms of energy?</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[Pause and illicit predictions from students.]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I love all these thoughtful scientific hypotheses!  Be sure to keep this question and your predictions in mind as we move through these next few lessons, and we’ll continue to revisit it.</a:t>
            </a:r>
            <a:endParaRPr>
              <a:latin typeface="Calibri"/>
              <a:ea typeface="Calibri"/>
              <a:cs typeface="Calibri"/>
              <a:sym typeface="Calibri"/>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0d2b0da06_0_5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0d2b0da06_0_5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A fission reaction is a type nuclear reaction in which one nucleus is split into two or more nuclei.</a:t>
            </a:r>
            <a:endParaRPr dirty="0"/>
          </a:p>
        </p:txBody>
      </p:sp>
      <p:sp>
        <p:nvSpPr>
          <p:cNvPr id="337" name="Google Shape;337;ge0d2b0da06_0_5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Next, let’s talk about some non-examples of </a:t>
            </a:r>
            <a:r>
              <a:rPr lang="en-US" b="1">
                <a:latin typeface="Calibri"/>
                <a:ea typeface="Calibri"/>
                <a:cs typeface="Calibri"/>
                <a:sym typeface="Calibri"/>
              </a:rPr>
              <a:t>nuclear energy</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Take a moment to explicitly distinguish between the similarities of the non-examples and the vocabulary term. This helps students resolve any misconceptions they may have.</a:t>
            </a:r>
            <a:endParaRPr>
              <a:latin typeface="Calibri"/>
              <a:ea typeface="Calibri"/>
              <a:cs typeface="Calibri"/>
              <a:sym typeface="Calibri"/>
            </a:endParaRPr>
          </a:p>
        </p:txBody>
      </p:sp>
      <p:sp>
        <p:nvSpPr>
          <p:cNvPr id="345" name="Google Shape;3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0d2b0da06_0_5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0d2b0da06_0_5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Renewable energy can be replaced in a short amount of time. Wind is renewable energy. You can replace it in a short amount of time. Renewable energy is not an example of nuclear energy.</a:t>
            </a:r>
            <a:endParaRPr dirty="0"/>
          </a:p>
        </p:txBody>
      </p:sp>
      <p:sp>
        <p:nvSpPr>
          <p:cNvPr id="352" name="Google Shape;352;ge0d2b0da06_0_5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Let’s check-in for understanding.</a:t>
            </a:r>
            <a:endParaRPr>
              <a:latin typeface="Calibri"/>
              <a:ea typeface="Calibri"/>
              <a:cs typeface="Calibri"/>
              <a:sym typeface="Calibri"/>
            </a:endParaRPr>
          </a:p>
        </p:txBody>
      </p:sp>
      <p:sp>
        <p:nvSpPr>
          <p:cNvPr id="361" name="Google Shape;36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What are two examples of nuclear reactions that produce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[Fusion and fission]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67" name="Google Shape;3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0d2b0da06_0_6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e0d2b0da06_0_6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Is wind energy an example of nuclear energy?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[No, wind energy is a renewable energy source.]</a:t>
            </a:r>
            <a:endParaRPr>
              <a:latin typeface="Calibri"/>
              <a:ea typeface="Calibri"/>
              <a:cs typeface="Calibri"/>
              <a:sym typeface="Calibri"/>
            </a:endParaRPr>
          </a:p>
        </p:txBody>
      </p:sp>
      <p:sp>
        <p:nvSpPr>
          <p:cNvPr id="375" name="Google Shape;375;ge0d2b0da06_0_6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 remember!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Review the key term one last time before closing the lesson to lock in students’ understanding.</a:t>
            </a:r>
            <a:endParaRPr>
              <a:latin typeface="Calibri"/>
              <a:ea typeface="Calibri"/>
              <a:cs typeface="Calibri"/>
              <a:sym typeface="Calibri"/>
            </a:endParaRPr>
          </a:p>
          <a:p>
            <a:pPr marL="0" lvl="0" indent="0" algn="l" rtl="0">
              <a:spcBef>
                <a:spcPts val="0"/>
              </a:spcBef>
              <a:spcAft>
                <a:spcPts val="0"/>
              </a:spcAft>
              <a:buNone/>
            </a:pPr>
            <a:endParaRPr/>
          </a:p>
        </p:txBody>
      </p:sp>
      <p:sp>
        <p:nvSpPr>
          <p:cNvPr id="467" name="Google Shape;4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Nuclear Energy</a:t>
            </a:r>
            <a:r>
              <a:rPr lang="en">
                <a:solidFill>
                  <a:schemeClr val="dk1"/>
                </a:solidFill>
              </a:rPr>
              <a:t> is energy stored in the nucleus of an atom. </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extLst>
      <p:ext uri="{BB962C8B-B14F-4D97-AF65-F5344CB8AC3E}">
        <p14:creationId xmlns:p14="http://schemas.microsoft.com/office/powerpoint/2010/main" val="2458770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We will now complete this concept map, called a Frayer model, </a:t>
            </a:r>
            <a:r>
              <a:rPr lang="en-US" dirty="0">
                <a:solidFill>
                  <a:srgbClr val="242424"/>
                </a:solidFill>
              </a:rPr>
              <a:t>to summarize and further clarify what you have learned about the term</a:t>
            </a:r>
            <a:r>
              <a:rPr lang="en-US" dirty="0"/>
              <a:t> </a:t>
            </a:r>
            <a:r>
              <a:rPr lang="en-US" b="1" dirty="0"/>
              <a:t>potential energy</a:t>
            </a:r>
            <a:r>
              <a:rPr lang="en-US" dirty="0">
                <a:solidFill>
                  <a:srgbClr val="242424"/>
                </a:solidFill>
              </a:rPr>
              <a:t>. </a:t>
            </a:r>
            <a:endParaRPr dirty="0"/>
          </a:p>
        </p:txBody>
      </p:sp>
      <p:sp>
        <p:nvSpPr>
          <p:cNvPr id="449" name="Google Shape;449;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568432cb1_0_8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0568432cb1_0_8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To complete the Frayer model,</a:t>
            </a:r>
            <a:r>
              <a:rPr lang="en-US" sz="1200" dirty="0">
                <a:solidFill>
                  <a:srgbClr val="242424"/>
                </a:solidFill>
              </a:rPr>
              <a:t> we will choose from four choices the correct picture, definition, example, and response to the question, “How does </a:t>
            </a:r>
            <a:r>
              <a:rPr lang="en-US" sz="1200" b="1" dirty="0">
                <a:solidFill>
                  <a:srgbClr val="242424"/>
                </a:solidFill>
              </a:rPr>
              <a:t>nuclear energy</a:t>
            </a:r>
            <a:r>
              <a:rPr lang="en-US" sz="1200" dirty="0">
                <a:solidFill>
                  <a:srgbClr val="242424"/>
                </a:solidFill>
              </a:rPr>
              <a:t> impact my life?”</a:t>
            </a:r>
            <a:r>
              <a:rPr lang="en-US" sz="1200" dirty="0">
                <a:solidFill>
                  <a:schemeClr val="dk1"/>
                </a:solidFill>
              </a:rPr>
              <a:t> </a:t>
            </a:r>
            <a:r>
              <a:rPr lang="en-US" sz="1200" dirty="0">
                <a:solidFill>
                  <a:srgbClr val="242424"/>
                </a:solidFill>
              </a:rPr>
              <a:t>Select the best response for each question </a:t>
            </a:r>
            <a:r>
              <a:rPr lang="en-US" sz="1200" dirty="0">
                <a:solidFill>
                  <a:schemeClr val="dk1"/>
                </a:solidFill>
              </a:rPr>
              <a:t>using the information you just learned. As </a:t>
            </a:r>
            <a:r>
              <a:rPr lang="en-US" sz="1200" dirty="0"/>
              <a:t>we </a:t>
            </a:r>
            <a:r>
              <a:rPr lang="en-US" sz="1200" dirty="0">
                <a:solidFill>
                  <a:schemeClr val="dk1"/>
                </a:solidFill>
              </a:rPr>
              <a:t>select responses, </a:t>
            </a:r>
            <a:r>
              <a:rPr lang="en-US" sz="1200" dirty="0"/>
              <a:t>we</a:t>
            </a:r>
            <a:r>
              <a:rPr lang="en-US" sz="1200" dirty="0">
                <a:solidFill>
                  <a:schemeClr val="dk1"/>
                </a:solidFill>
              </a:rPr>
              <a:t> will see how this model looks filled in for the term</a:t>
            </a:r>
            <a:r>
              <a:rPr lang="en-US" sz="1200" dirty="0"/>
              <a:t> </a:t>
            </a:r>
            <a:r>
              <a:rPr lang="en-US" sz="1200" b="1" dirty="0"/>
              <a:t>nuclear energy.</a:t>
            </a:r>
            <a:endParaRPr lang="en-US" sz="1200" dirty="0">
              <a:solidFill>
                <a:schemeClr val="dk1"/>
              </a:solidFill>
            </a:endParaRPr>
          </a:p>
          <a:p>
            <a:pPr marL="0" lvl="0" indent="0" algn="l" rtl="0">
              <a:spcBef>
                <a:spcPts val="0"/>
              </a:spcBef>
              <a:spcAft>
                <a:spcPts val="0"/>
              </a:spcAft>
              <a:buClr>
                <a:schemeClr val="dk1"/>
              </a:buClr>
              <a:buSzPts val="1400"/>
              <a:buFont typeface="Arial"/>
              <a:buNone/>
            </a:pPr>
            <a:endParaRPr sz="1200" dirty="0">
              <a:solidFill>
                <a:schemeClr val="dk1"/>
              </a:solidFill>
            </a:endParaRPr>
          </a:p>
        </p:txBody>
      </p:sp>
      <p:sp>
        <p:nvSpPr>
          <p:cNvPr id="222" name="Google Shape;222;g20568432cb1_0_8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Before we move on to our new vocabulary term, let’s review some other words &amp; concepts that you already learned and make sure you are firm in your understanding.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Reviewing key background knowledge helps lay the context and sets the students up to make sense of the new content you are introducing, it also reinforces previously learned material.</a:t>
            </a:r>
            <a:endParaRPr>
              <a:latin typeface="Calibri"/>
              <a:ea typeface="Calibri"/>
              <a:cs typeface="Calibri"/>
              <a:sym typeface="Calibri"/>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568432cb1_0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0568432cb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solidFill>
                  <a:schemeClr val="dk1"/>
                </a:solidFill>
              </a:rPr>
              <a:t>Choose the one correct picture of </a:t>
            </a:r>
            <a:r>
              <a:rPr lang="en" sz="1200" b="1">
                <a:solidFill>
                  <a:schemeClr val="dk1"/>
                </a:solidFill>
              </a:rPr>
              <a:t>Nuclear Energy </a:t>
            </a:r>
            <a:r>
              <a:rPr lang="en" sz="1200">
                <a:solidFill>
                  <a:schemeClr val="dk1"/>
                </a:solidFill>
              </a:rPr>
              <a:t>from these four choices and drag and place it in the picture box below.</a:t>
            </a:r>
            <a:endParaRPr/>
          </a:p>
        </p:txBody>
      </p:sp>
      <p:sp>
        <p:nvSpPr>
          <p:cNvPr id="238" name="Google Shape;238;g20568432cb1_0_8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37ff561ba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537ff561b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You chose the picture that shows </a:t>
            </a:r>
            <a:r>
              <a:rPr lang="en" sz="1200" b="1">
                <a:solidFill>
                  <a:schemeClr val="dk1"/>
                </a:solidFill>
              </a:rPr>
              <a:t>Nuclear Energy</a:t>
            </a:r>
            <a:r>
              <a:rPr lang="en" sz="1200">
                <a:solidFill>
                  <a:schemeClr val="dk1"/>
                </a:solidFill>
              </a:rPr>
              <a:t>.</a:t>
            </a:r>
            <a:endParaRPr/>
          </a:p>
        </p:txBody>
      </p:sp>
      <p:sp>
        <p:nvSpPr>
          <p:cNvPr id="253" name="Google Shape;253;g2537ff561ba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0568432cb1_0_10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0568432cb1_0_10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filled in with a picture of </a:t>
            </a:r>
            <a:r>
              <a:rPr lang="en" sz="1200" b="1">
                <a:solidFill>
                  <a:schemeClr val="dk1"/>
                </a:solidFill>
              </a:rPr>
              <a:t>Nuclear Energy</a:t>
            </a:r>
            <a:r>
              <a:rPr lang="en" sz="1200">
                <a:solidFill>
                  <a:schemeClr val="dk1"/>
                </a:solidFill>
              </a:rPr>
              <a:t>.</a:t>
            </a:r>
            <a:endParaRPr/>
          </a:p>
        </p:txBody>
      </p:sp>
      <p:sp>
        <p:nvSpPr>
          <p:cNvPr id="269" name="Google Shape;269;g20568432cb1_0_10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0281745d3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50281745d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solidFill>
                  <a:schemeClr val="dk1"/>
                </a:solidFill>
              </a:rPr>
              <a:t>Choose the one correct definition of </a:t>
            </a:r>
            <a:r>
              <a:rPr lang="en" sz="1200" b="1">
                <a:solidFill>
                  <a:schemeClr val="dk1"/>
                </a:solidFill>
              </a:rPr>
              <a:t>Nuclear Energy</a:t>
            </a:r>
            <a:r>
              <a:rPr lang="en" sz="1200">
                <a:solidFill>
                  <a:schemeClr val="dk1"/>
                </a:solidFill>
              </a:rPr>
              <a:t> from these four choices and drag and place it in the definition box below.</a:t>
            </a:r>
            <a:endParaRPr sz="1200">
              <a:solidFill>
                <a:schemeClr val="dk1"/>
              </a:solidFill>
            </a:endParaRPr>
          </a:p>
        </p:txBody>
      </p:sp>
      <p:sp>
        <p:nvSpPr>
          <p:cNvPr id="286" name="Google Shape;286;g250281745d3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537ff561ba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537ff561ba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You chose “Energy stored in the nucleus of an atom.” This is correct! This is the definition of </a:t>
            </a:r>
            <a:r>
              <a:rPr lang="en" sz="1200" b="1">
                <a:solidFill>
                  <a:schemeClr val="dk1"/>
                </a:solidFill>
              </a:rPr>
              <a:t>Nuclear Energy</a:t>
            </a:r>
            <a:r>
              <a:rPr lang="en" sz="1200">
                <a:solidFill>
                  <a:schemeClr val="dk1"/>
                </a:solidFill>
              </a:rPr>
              <a:t>.</a:t>
            </a:r>
            <a:endParaRPr sz="1200">
              <a:solidFill>
                <a:schemeClr val="dk1"/>
              </a:solidFill>
            </a:endParaRPr>
          </a:p>
        </p:txBody>
      </p:sp>
      <p:sp>
        <p:nvSpPr>
          <p:cNvPr id="302" name="Google Shape;302;g2537ff561ba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4c17280fd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4c17280fd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Here is the Frayer Model with a picture and the definition filled in for </a:t>
            </a:r>
            <a:r>
              <a:rPr lang="en" sz="1200" b="1">
                <a:solidFill>
                  <a:schemeClr val="dk1"/>
                </a:solidFill>
              </a:rPr>
              <a:t>Nuclear Energy</a:t>
            </a:r>
            <a:r>
              <a:rPr lang="en" sz="1200">
                <a:solidFill>
                  <a:schemeClr val="dk1"/>
                </a:solidFill>
              </a:rPr>
              <a:t>: Energy stored in the nucleus of an atom. </a:t>
            </a:r>
            <a:endParaRPr/>
          </a:p>
        </p:txBody>
      </p:sp>
      <p:sp>
        <p:nvSpPr>
          <p:cNvPr id="319" name="Google Shape;319;g24c17280fde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c17280fd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4c17280fd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latin typeface="Calibri"/>
                <a:ea typeface="Calibri"/>
                <a:cs typeface="Calibri"/>
                <a:sym typeface="Calibri"/>
              </a:rPr>
              <a:t>Choose the one correct example of </a:t>
            </a:r>
            <a:r>
              <a:rPr lang="en" sz="1200" b="1">
                <a:solidFill>
                  <a:schemeClr val="dk1"/>
                </a:solidFill>
                <a:latin typeface="Calibri"/>
                <a:ea typeface="Calibri"/>
                <a:cs typeface="Calibri"/>
                <a:sym typeface="Calibri"/>
              </a:rPr>
              <a:t>Nuclear Energy</a:t>
            </a:r>
            <a:r>
              <a:rPr lang="en" sz="1200">
                <a:solidFill>
                  <a:schemeClr val="dk1"/>
                </a:solidFill>
                <a:latin typeface="Calibri"/>
                <a:ea typeface="Calibri"/>
                <a:cs typeface="Calibri"/>
                <a:sym typeface="Calibri"/>
              </a:rPr>
              <a:t> from these four choices and drag and place it in the example box below. </a:t>
            </a:r>
            <a:endParaRPr sz="1200">
              <a:solidFill>
                <a:schemeClr val="dk1"/>
              </a:solidFill>
            </a:endParaRPr>
          </a:p>
        </p:txBody>
      </p:sp>
      <p:sp>
        <p:nvSpPr>
          <p:cNvPr id="337" name="Google Shape;337;g24c17280fde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537ff561ba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537ff561ba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You chose “Light from the Sun helping a plant grow.” This is an example of </a:t>
            </a:r>
            <a:r>
              <a:rPr lang="en" sz="1200" b="1">
                <a:solidFill>
                  <a:schemeClr val="dk1"/>
                </a:solidFill>
                <a:latin typeface="Calibri"/>
                <a:ea typeface="Calibri"/>
                <a:cs typeface="Calibri"/>
                <a:sym typeface="Calibri"/>
              </a:rPr>
              <a:t>Nuclear Energy</a:t>
            </a:r>
            <a:r>
              <a:rPr lang="en" sz="1200">
                <a:solidFill>
                  <a:schemeClr val="dk1"/>
                </a:solidFill>
                <a:latin typeface="Calibri"/>
                <a:ea typeface="Calibri"/>
                <a:cs typeface="Calibri"/>
                <a:sym typeface="Calibri"/>
              </a:rPr>
              <a:t>!</a:t>
            </a:r>
            <a:endParaRPr sz="1200">
              <a:solidFill>
                <a:schemeClr val="dk1"/>
              </a:solidFill>
            </a:endParaRPr>
          </a:p>
        </p:txBody>
      </p:sp>
      <p:sp>
        <p:nvSpPr>
          <p:cNvPr id="353" name="Google Shape;353;g2537ff561ba_0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4c17280fd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4c17280fd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with a picture, definition, and an example of </a:t>
            </a:r>
            <a:r>
              <a:rPr lang="en" sz="1200" b="1">
                <a:solidFill>
                  <a:schemeClr val="dk1"/>
                </a:solidFill>
              </a:rPr>
              <a:t>Nuclear Energy</a:t>
            </a:r>
            <a:r>
              <a:rPr lang="en" sz="1200">
                <a:solidFill>
                  <a:schemeClr val="dk1"/>
                </a:solidFill>
              </a:rPr>
              <a:t>: Light from the Sun helping a plant grow.</a:t>
            </a:r>
            <a:endParaRPr/>
          </a:p>
        </p:txBody>
      </p:sp>
      <p:sp>
        <p:nvSpPr>
          <p:cNvPr id="370" name="Google Shape;370;g24c17280fde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c17280fd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4c17280fd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latin typeface="Calibri"/>
                <a:ea typeface="Calibri"/>
                <a:cs typeface="Calibri"/>
                <a:sym typeface="Calibri"/>
              </a:rPr>
              <a:t>Choose the one correct response for “how does </a:t>
            </a:r>
            <a:r>
              <a:rPr lang="en" sz="1200" b="1">
                <a:solidFill>
                  <a:schemeClr val="dk1"/>
                </a:solidFill>
                <a:latin typeface="Calibri"/>
                <a:ea typeface="Calibri"/>
                <a:cs typeface="Calibri"/>
                <a:sym typeface="Calibri"/>
              </a:rPr>
              <a:t>nuclear energy</a:t>
            </a:r>
            <a:r>
              <a:rPr lang="en" sz="1200">
                <a:solidFill>
                  <a:schemeClr val="dk1"/>
                </a:solidFill>
                <a:latin typeface="Calibri"/>
                <a:ea typeface="Calibri"/>
                <a:cs typeface="Calibri"/>
                <a:sym typeface="Calibri"/>
              </a:rPr>
              <a:t> impact my life?” from these four choices and drag and place it in the box below. </a:t>
            </a:r>
            <a:endParaRPr sz="1200">
              <a:solidFill>
                <a:schemeClr val="dk1"/>
              </a:solidFill>
            </a:endParaRPr>
          </a:p>
        </p:txBody>
      </p:sp>
      <p:sp>
        <p:nvSpPr>
          <p:cNvPr id="389" name="Google Shape;389;g24c17280fd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0d2b0da06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e0d2b0da06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An atom is the smallest whole unit of matter. </a:t>
            </a:r>
            <a:endParaRPr>
              <a:latin typeface="Calibri"/>
              <a:ea typeface="Calibri"/>
              <a:cs typeface="Calibri"/>
              <a:sym typeface="Calibri"/>
            </a:endParaRPr>
          </a:p>
        </p:txBody>
      </p:sp>
      <p:sp>
        <p:nvSpPr>
          <p:cNvPr id="140" name="Google Shape;140;ge0d2b0da06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537ff561ba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2537ff561b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You chose “Nuclear energy impacts my life by providing electricity and heat that powers our buildings, devices, and other things that help us survive.” That is correct! This is an example of how</a:t>
            </a:r>
            <a:r>
              <a:rPr lang="en" sz="1200" b="1">
                <a:solidFill>
                  <a:schemeClr val="dk1"/>
                </a:solidFill>
                <a:latin typeface="Calibri"/>
                <a:ea typeface="Calibri"/>
                <a:cs typeface="Calibri"/>
                <a:sym typeface="Calibri"/>
              </a:rPr>
              <a:t> nuclear energy </a:t>
            </a:r>
            <a:r>
              <a:rPr lang="en" sz="1200">
                <a:solidFill>
                  <a:schemeClr val="dk1"/>
                </a:solidFill>
                <a:latin typeface="Calibri"/>
                <a:ea typeface="Calibri"/>
                <a:cs typeface="Calibri"/>
                <a:sym typeface="Calibri"/>
              </a:rPr>
              <a:t>impacts your life.</a:t>
            </a:r>
            <a:endParaRPr sz="1200">
              <a:solidFill>
                <a:schemeClr val="dk1"/>
              </a:solidFill>
            </a:endParaRPr>
          </a:p>
        </p:txBody>
      </p:sp>
      <p:sp>
        <p:nvSpPr>
          <p:cNvPr id="405" name="Google Shape;405;g2537ff561ba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4c17280fd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4c17280fd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with a picture, definition, example, and a correct response to “how does </a:t>
            </a:r>
            <a:r>
              <a:rPr lang="en" sz="1200" b="1">
                <a:solidFill>
                  <a:schemeClr val="dk1"/>
                </a:solidFill>
              </a:rPr>
              <a:t>nuclear energy </a:t>
            </a:r>
            <a:r>
              <a:rPr lang="en" sz="1200">
                <a:solidFill>
                  <a:schemeClr val="dk1"/>
                </a:solidFill>
              </a:rPr>
              <a:t>impact my life?”: </a:t>
            </a:r>
            <a:r>
              <a:rPr lang="en" sz="1200">
                <a:solidFill>
                  <a:schemeClr val="dk1"/>
                </a:solidFill>
                <a:latin typeface="Calibri"/>
                <a:ea typeface="Calibri"/>
                <a:cs typeface="Calibri"/>
                <a:sym typeface="Calibri"/>
              </a:rPr>
              <a:t>Nuclear energy impacts my life by providing electricity and heat that powers our buildings, devices, and other things that help us survive.</a:t>
            </a:r>
            <a:endParaRPr/>
          </a:p>
        </p:txBody>
      </p:sp>
      <p:sp>
        <p:nvSpPr>
          <p:cNvPr id="422" name="Google Shape;422;g24c17280fde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 remember!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Feedback: Review the key term one last time before closing the lesson to lock in students’ understanding.</a:t>
            </a:r>
            <a:endParaRPr>
              <a:latin typeface="Calibri"/>
              <a:ea typeface="Calibri"/>
              <a:cs typeface="Calibri"/>
              <a:sym typeface="Calibri"/>
            </a:endParaRPr>
          </a:p>
          <a:p>
            <a:pPr marL="0" lvl="0" indent="0" algn="l" rtl="0">
              <a:spcBef>
                <a:spcPts val="0"/>
              </a:spcBef>
              <a:spcAft>
                <a:spcPts val="0"/>
              </a:spcAft>
              <a:buNone/>
            </a:pPr>
            <a:endParaRPr/>
          </a:p>
        </p:txBody>
      </p:sp>
      <p:sp>
        <p:nvSpPr>
          <p:cNvPr id="467" name="Google Shape;4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2078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Nuclear Energy</a:t>
            </a:r>
            <a:r>
              <a:rPr lang="en">
                <a:solidFill>
                  <a:schemeClr val="dk1"/>
                </a:solidFill>
              </a:rPr>
              <a:t> is energy stored in the nucleus of an atom. </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53</a:t>
            </a:fld>
            <a:endParaRPr/>
          </a:p>
        </p:txBody>
      </p:sp>
    </p:spTree>
    <p:extLst>
      <p:ext uri="{BB962C8B-B14F-4D97-AF65-F5344CB8AC3E}">
        <p14:creationId xmlns:p14="http://schemas.microsoft.com/office/powerpoint/2010/main" val="3028708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latin typeface="Calibri"/>
                <a:ea typeface="Calibri"/>
                <a:cs typeface="Calibri"/>
                <a:sym typeface="Calibri"/>
              </a:rPr>
              <a:t>Okay everyone. Now that we’ve learned the term, let’s reflect once more on our big question: </a:t>
            </a:r>
            <a:r>
              <a:rPr lang="en-US" sz="1200" b="1" i="0" u="none" strike="noStrike" cap="none" dirty="0">
                <a:solidFill>
                  <a:srgbClr val="000000"/>
                </a:solidFill>
                <a:latin typeface="Calibri"/>
                <a:ea typeface="Calibri"/>
                <a:cs typeface="Calibri"/>
                <a:sym typeface="Calibri"/>
              </a:rPr>
              <a:t>How can nuclear energy be convert</a:t>
            </a:r>
            <a:r>
              <a:rPr lang="en-US" sz="1200" b="1" dirty="0">
                <a:latin typeface="Calibri"/>
                <a:ea typeface="Calibri"/>
                <a:cs typeface="Calibri"/>
                <a:sym typeface="Calibri"/>
              </a:rPr>
              <a:t>ed into other forms of energy?</a:t>
            </a:r>
            <a:r>
              <a:rPr lang="en-US" b="1" dirty="0">
                <a:latin typeface="Calibri"/>
                <a:ea typeface="Calibri"/>
                <a:cs typeface="Calibri"/>
                <a:sym typeface="Calibri"/>
              </a:rPr>
              <a:t> Was there anything that we predicted earlier that was correct or incorrect?</a:t>
            </a:r>
            <a:r>
              <a:rPr lang="en-US" dirty="0">
                <a:latin typeface="Calibri"/>
                <a:ea typeface="Calibri"/>
                <a:cs typeface="Calibri"/>
                <a:sym typeface="Calibri"/>
              </a:rPr>
              <a:t> </a:t>
            </a:r>
          </a:p>
          <a:p>
            <a:pPr marL="0" lvl="0" indent="0" algn="l" rtl="0">
              <a:spcBef>
                <a:spcPts val="0"/>
              </a:spcBef>
              <a:spcAft>
                <a:spcPts val="0"/>
              </a:spcAft>
              <a:buSzPts val="1400"/>
              <a:buNone/>
            </a:pPr>
            <a:endParaRPr lang="en-US" dirty="0">
              <a:latin typeface="Calibri"/>
              <a:ea typeface="Calibri"/>
              <a:cs typeface="Calibri"/>
              <a:sym typeface="Calibri"/>
            </a:endParaRPr>
          </a:p>
          <a:p>
            <a:pPr marL="0" lvl="0" indent="0" algn="l" rtl="0">
              <a:spcBef>
                <a:spcPts val="0"/>
              </a:spcBef>
              <a:spcAft>
                <a:spcPts val="0"/>
              </a:spcAft>
              <a:buSzPts val="1400"/>
              <a:buNone/>
            </a:pPr>
            <a:r>
              <a:rPr lang="en-US" dirty="0">
                <a:latin typeface="Calibri"/>
                <a:ea typeface="Calibri"/>
                <a:cs typeface="Calibri"/>
                <a:sym typeface="Calibri"/>
              </a:rPr>
              <a:t>Do you have any new hypotheses to share?</a:t>
            </a:r>
            <a:endParaRPr dirty="0"/>
          </a:p>
        </p:txBody>
      </p:sp>
      <p:sp>
        <p:nvSpPr>
          <p:cNvPr id="482" name="Google Shape;4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latin typeface="Calibri"/>
                <a:ea typeface="Calibri"/>
                <a:cs typeface="Calibri"/>
                <a:sym typeface="Calibri"/>
              </a:rPr>
              <a:t>Students analyze various energy sources, comparing the costs and benefits of natural gas, coal, biomass, nuclear, wind, hydropower, and solar power for generating electricity. Students use real-world data to evaluate the relative costs and benefits of using different fuel sources to generate electricity.</a:t>
            </a:r>
            <a:endParaRPr>
              <a:latin typeface="Calibri"/>
              <a:ea typeface="Calibri"/>
              <a:cs typeface="Calibri"/>
              <a:sym typeface="Calibri"/>
            </a:endParaRPr>
          </a:p>
          <a:p>
            <a:pPr marL="0" lvl="0" indent="0" algn="l" rtl="0">
              <a:spcBef>
                <a:spcPts val="0"/>
              </a:spcBef>
              <a:spcAft>
                <a:spcPts val="0"/>
              </a:spcAft>
              <a:buSzPts val="1100"/>
              <a:buNone/>
            </a:pPr>
            <a:endParaRPr>
              <a:latin typeface="Calibri"/>
              <a:ea typeface="Calibri"/>
              <a:cs typeface="Calibri"/>
              <a:sym typeface="Calibri"/>
            </a:endParaRPr>
          </a:p>
          <a:p>
            <a:pPr marL="0" lvl="0" indent="0" algn="l" rtl="0">
              <a:spcBef>
                <a:spcPts val="0"/>
              </a:spcBef>
              <a:spcAft>
                <a:spcPts val="0"/>
              </a:spcAft>
              <a:buSzPts val="1100"/>
              <a:buNone/>
            </a:pPr>
            <a:r>
              <a:rPr lang="en-US">
                <a:latin typeface="Calibri"/>
                <a:ea typeface="Calibri"/>
                <a:cs typeface="Calibri"/>
                <a:sym typeface="Calibri"/>
              </a:rPr>
              <a:t>Feedback: Have students analyze and interpret data, this is a great way to help them to continue to independently problem solve.</a:t>
            </a:r>
            <a:endParaRPr>
              <a:latin typeface="Calibri"/>
              <a:ea typeface="Calibri"/>
              <a:cs typeface="Calibri"/>
              <a:sym typeface="Calibri"/>
            </a:endParaRPr>
          </a:p>
        </p:txBody>
      </p:sp>
      <p:sp>
        <p:nvSpPr>
          <p:cNvPr id="490" name="Google Shape;4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Thanks for watching, and please continue watching CAPs available from this website.  </a:t>
            </a:r>
            <a:endParaRPr>
              <a:latin typeface="Calibri"/>
              <a:ea typeface="Calibri"/>
              <a:cs typeface="Calibri"/>
              <a:sym typeface="Calibri"/>
            </a:endParaRPr>
          </a:p>
        </p:txBody>
      </p:sp>
      <p:sp>
        <p:nvSpPr>
          <p:cNvPr id="500" name="Google Shape;50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0d2b0da06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e0d2b0da06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 atomic nucleus is the center of the atom.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48" name="Google Shape;148;ge0d2b0da06_0_3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0d2b0da06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0d2b0da06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 proton is a positively charged subatomic particle found in the nucleus of an atom.</a:t>
            </a:r>
            <a:endParaRPr>
              <a:latin typeface="Calibri"/>
              <a:ea typeface="Calibri"/>
              <a:cs typeface="Calibri"/>
              <a:sym typeface="Calibri"/>
            </a:endParaRPr>
          </a:p>
        </p:txBody>
      </p:sp>
      <p:sp>
        <p:nvSpPr>
          <p:cNvPr id="158" name="Google Shape;158;ge0d2b0da06_0_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0d2b0da06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e0d2b0da06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 neutron is a subatomic particle with a neutral charge, found in the nucleus of an atom. </a:t>
            </a:r>
            <a:endParaRPr>
              <a:latin typeface="Calibri"/>
              <a:ea typeface="Calibri"/>
              <a:cs typeface="Calibri"/>
              <a:sym typeface="Calibri"/>
            </a:endParaRPr>
          </a:p>
        </p:txBody>
      </p:sp>
      <p:sp>
        <p:nvSpPr>
          <p:cNvPr id="166" name="Google Shape;166;ge0d2b0da06_0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0d2b0da06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e0d2b0da06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An electron is a negatively charged particle that orbits the nucleus. </a:t>
            </a:r>
            <a:endParaRPr>
              <a:latin typeface="Calibri"/>
              <a:ea typeface="Calibri"/>
              <a:cs typeface="Calibri"/>
              <a:sym typeface="Calibri"/>
            </a:endParaRPr>
          </a:p>
        </p:txBody>
      </p:sp>
      <p:sp>
        <p:nvSpPr>
          <p:cNvPr id="174" name="Google Shape;174;ge0d2b0da06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5"/>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hyperlink" Target="https://www.nationalgeographic.org/activity/evaluating-other-energy-source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1325593" y="297175"/>
            <a:ext cx="6456691" cy="6404395"/>
            <a:chOff x="814636" y="0"/>
            <a:chExt cx="5828917" cy="6404394"/>
          </a:xfrm>
        </p:grpSpPr>
        <p:sp>
          <p:nvSpPr>
            <p:cNvPr id="85" name="Google Shape;85;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86" name="Google Shape;86;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“Big Idea” Question</a:t>
              </a:r>
              <a:endParaRPr/>
            </a:p>
          </p:txBody>
        </p:sp>
        <p:sp>
          <p:nvSpPr>
            <p:cNvPr id="87" name="Google Shape;87;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sp>
          <p:nvSpPr>
            <p:cNvPr id="88" name="Google Shape;88;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89" name="Google Shape;89;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Review Concepts</a:t>
              </a:r>
              <a:endParaRPr/>
            </a:p>
          </p:txBody>
        </p:sp>
        <p:sp>
          <p:nvSpPr>
            <p:cNvPr id="90" name="Google Shape;90;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sp>
          <p:nvSpPr>
            <p:cNvPr id="91" name="Google Shape;91;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92" name="Google Shape;92;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Check-In Questions</a:t>
              </a:r>
              <a:endParaRPr/>
            </a:p>
          </p:txBody>
        </p:sp>
        <p:sp>
          <p:nvSpPr>
            <p:cNvPr id="93" name="Google Shape;93;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sp>
          <p:nvSpPr>
            <p:cNvPr id="94" name="Google Shape;94;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95" name="Google Shape;95;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Teacher Engagement</a:t>
              </a:r>
              <a:endParaRPr/>
            </a:p>
          </p:txBody>
        </p:sp>
        <p:sp>
          <p:nvSpPr>
            <p:cNvPr id="96" name="Google Shape;96;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sp>
          <p:nvSpPr>
            <p:cNvPr id="97" name="Google Shape;97;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98" name="Google Shape;98;p1"/>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Vocabulary</a:t>
              </a:r>
              <a:endParaRPr/>
            </a:p>
            <a:p>
              <a:pPr marL="171446" lvl="1" indent="-171446" defTabSz="914377">
                <a:lnSpc>
                  <a:spcPct val="90000"/>
                </a:lnSpc>
                <a:spcBef>
                  <a:spcPts val="980"/>
                </a:spcBef>
                <a:buClr>
                  <a:srgbClr val="FFFFFF"/>
                </a:buClr>
                <a:buSzPts val="1800"/>
                <a:buFont typeface="Calibri"/>
                <a:buChar char="•"/>
              </a:pPr>
              <a:r>
                <a:rPr lang="en-US" sz="1800">
                  <a:solidFill>
                    <a:srgbClr val="FFFFFF"/>
                  </a:solidFill>
                  <a:latin typeface="Calibri"/>
                  <a:ea typeface="Calibri"/>
                  <a:cs typeface="Calibri"/>
                  <a:sym typeface="Calibri"/>
                </a:rPr>
                <a:t>Student-Friendly Definition</a:t>
              </a:r>
              <a:endParaRPr/>
            </a:p>
            <a:p>
              <a:pPr marL="171446" lvl="1" indent="-171446" defTabSz="914377">
                <a:lnSpc>
                  <a:spcPct val="90000"/>
                </a:lnSpc>
                <a:spcBef>
                  <a:spcPts val="271"/>
                </a:spcBef>
                <a:buClr>
                  <a:srgbClr val="FFFFFF"/>
                </a:buClr>
                <a:buSzPts val="1800"/>
                <a:buFont typeface="Calibri"/>
                <a:buChar char="•"/>
              </a:pPr>
              <a:r>
                <a:rPr lang="en-US" sz="1800">
                  <a:solidFill>
                    <a:srgbClr val="FFFFFF"/>
                  </a:solidFill>
                  <a:latin typeface="Calibri"/>
                  <a:ea typeface="Calibri"/>
                  <a:cs typeface="Calibri"/>
                  <a:sym typeface="Calibri"/>
                </a:rPr>
                <a:t>Examples &amp; Non-Examples</a:t>
              </a:r>
              <a:endParaRPr/>
            </a:p>
            <a:p>
              <a:pPr marL="171446" lvl="1" indent="-171446" defTabSz="914377">
                <a:lnSpc>
                  <a:spcPct val="90000"/>
                </a:lnSpc>
                <a:spcBef>
                  <a:spcPts val="271"/>
                </a:spcBef>
                <a:buClr>
                  <a:srgbClr val="FFFFFF"/>
                </a:buClr>
                <a:buSzPts val="1800"/>
                <a:buFont typeface="Calibri"/>
                <a:buChar char="•"/>
              </a:pPr>
              <a:r>
                <a:rPr lang="en-US" sz="1800">
                  <a:solidFill>
                    <a:srgbClr val="FFFFFF"/>
                  </a:solidFill>
                  <a:latin typeface="Calibri"/>
                  <a:ea typeface="Calibri"/>
                  <a:cs typeface="Calibri"/>
                  <a:sym typeface="Calibri"/>
                </a:rPr>
                <a:t>Frayer Model</a:t>
              </a:r>
              <a:endParaRPr/>
            </a:p>
          </p:txBody>
        </p:sp>
        <p:sp>
          <p:nvSpPr>
            <p:cNvPr id="99" name="Google Shape;99;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sp>
          <p:nvSpPr>
            <p:cNvPr id="100" name="Google Shape;100;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377">
                <a:buSzPts val="1400"/>
              </a:pPr>
              <a:endParaRPr/>
            </a:p>
          </p:txBody>
        </p:sp>
        <p:sp>
          <p:nvSpPr>
            <p:cNvPr id="101" name="Google Shape;101;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algn="ctr" defTabSz="914377">
                <a:lnSpc>
                  <a:spcPct val="90000"/>
                </a:lnSpc>
                <a:buClr>
                  <a:srgbClr val="FFFFFF"/>
                </a:buClr>
                <a:buSzPts val="2800"/>
              </a:pPr>
              <a:r>
                <a:rPr lang="en-US" sz="2800">
                  <a:solidFill>
                    <a:srgbClr val="FFFFFF"/>
                  </a:solidFill>
                  <a:latin typeface="Calibri"/>
                  <a:ea typeface="Calibri"/>
                  <a:cs typeface="Calibri"/>
                  <a:sym typeface="Calibri"/>
                </a:rPr>
                <a:t>Simulation/Activity</a:t>
              </a:r>
              <a:endParaRPr/>
            </a:p>
          </p:txBody>
        </p:sp>
        <p:sp>
          <p:nvSpPr>
            <p:cNvPr id="102" name="Google Shape;102;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defTabSz="914377">
                <a:buSzPts val="1400"/>
              </a:pPr>
              <a:endParaRPr/>
            </a:p>
          </p:txBody>
        </p:sp>
      </p:grpSp>
      <p:pic>
        <p:nvPicPr>
          <p:cNvPr id="103" name="Google Shape;103;p1" descr="Comment Like"/>
          <p:cNvPicPr preferRelativeResize="0"/>
          <p:nvPr/>
        </p:nvPicPr>
        <p:blipFill rotWithShape="1">
          <a:blip r:embed="rId9">
            <a:alphaModFix/>
          </a:blip>
          <a:srcRect/>
          <a:stretch/>
        </p:blipFill>
        <p:spPr>
          <a:xfrm>
            <a:off x="5786601" y="4959805"/>
            <a:ext cx="385108" cy="347619"/>
          </a:xfrm>
          <a:prstGeom prst="rect">
            <a:avLst/>
          </a:prstGeom>
          <a:noFill/>
          <a:ln>
            <a:noFill/>
          </a:ln>
        </p:spPr>
      </p:pic>
      <p:pic>
        <p:nvPicPr>
          <p:cNvPr id="104" name="Google Shape;104;p1" descr="Comment Dislike"/>
          <p:cNvPicPr preferRelativeResize="0"/>
          <p:nvPr/>
        </p:nvPicPr>
        <p:blipFill rotWithShape="1">
          <a:blip r:embed="rId10">
            <a:alphaModFix/>
          </a:blip>
          <a:srcRect/>
          <a:stretch/>
        </p:blipFill>
        <p:spPr>
          <a:xfrm>
            <a:off x="6140138" y="4959805"/>
            <a:ext cx="385108" cy="347619"/>
          </a:xfrm>
          <a:prstGeom prst="rect">
            <a:avLst/>
          </a:prstGeom>
          <a:noFill/>
          <a:ln>
            <a:noFill/>
          </a:ln>
        </p:spPr>
      </p:pic>
      <p:pic>
        <p:nvPicPr>
          <p:cNvPr id="105" name="Google Shape;105;p1" descr="Blog"/>
          <p:cNvPicPr preferRelativeResize="0"/>
          <p:nvPr/>
        </p:nvPicPr>
        <p:blipFill rotWithShape="1">
          <a:blip r:embed="rId11">
            <a:alphaModFix/>
          </a:blip>
          <a:srcRect/>
          <a:stretch/>
        </p:blipFill>
        <p:spPr>
          <a:xfrm>
            <a:off x="5913445" y="4638257"/>
            <a:ext cx="385108" cy="347619"/>
          </a:xfrm>
          <a:prstGeom prst="rect">
            <a:avLst/>
          </a:prstGeom>
          <a:noFill/>
          <a:ln>
            <a:noFill/>
          </a:ln>
        </p:spPr>
      </p:pic>
      <p:sp>
        <p:nvSpPr>
          <p:cNvPr id="106" name="Google Shape;106;p1"/>
          <p:cNvSpPr/>
          <p:nvPr/>
        </p:nvSpPr>
        <p:spPr>
          <a:xfrm>
            <a:off x="170822" y="211015"/>
            <a:ext cx="1095271"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algn="ctr" defTabSz="914377">
              <a:buSzPts val="1800"/>
            </a:pPr>
            <a:endParaRPr sz="1800">
              <a:solidFill>
                <a:srgbClr val="FFFFFF"/>
              </a:solidFill>
              <a:latin typeface="Calibri"/>
              <a:ea typeface="Calibri"/>
              <a:cs typeface="Calibri"/>
              <a:sym typeface="Calibri"/>
            </a:endParaRPr>
          </a:p>
        </p:txBody>
      </p:sp>
      <p:sp>
        <p:nvSpPr>
          <p:cNvPr id="107" name="Google Shape;107;p1"/>
          <p:cNvSpPr txBox="1"/>
          <p:nvPr/>
        </p:nvSpPr>
        <p:spPr>
          <a:xfrm>
            <a:off x="366765" y="367994"/>
            <a:ext cx="703384" cy="369291"/>
          </a:xfrm>
          <a:prstGeom prst="rect">
            <a:avLst/>
          </a:prstGeom>
          <a:noFill/>
          <a:ln>
            <a:noFill/>
          </a:ln>
        </p:spPr>
        <p:txBody>
          <a:bodyPr spcFirstLastPara="1" wrap="square" lIns="91425" tIns="45700" rIns="91425" bIns="45700" anchor="t" anchorCtr="0">
            <a:spAutoFit/>
          </a:bodyPr>
          <a:lstStyle/>
          <a:p>
            <a:pPr defTabSz="914377">
              <a:buSzPts val="1800"/>
            </a:pPr>
            <a:r>
              <a:rPr lang="en-US" sz="1800" b="1">
                <a:solidFill>
                  <a:srgbClr val="FFFFFF"/>
                </a:solidFill>
                <a:latin typeface="Calibri"/>
                <a:ea typeface="Calibri"/>
                <a:cs typeface="Calibri"/>
                <a:sym typeface="Calibri"/>
              </a:rPr>
              <a:t>Intro</a:t>
            </a:r>
            <a:endParaRPr/>
          </a:p>
        </p:txBody>
      </p:sp>
      <p:sp>
        <p:nvSpPr>
          <p:cNvPr id="108" name="Google Shape;108;p1"/>
          <p:cNvSpPr/>
          <p:nvPr/>
        </p:nvSpPr>
        <p:spPr>
          <a:xfrm>
            <a:off x="4452594" y="5219265"/>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algn="ctr" defTabSz="914377">
              <a:buSzPts val="1400"/>
            </a:pPr>
            <a:endParaRPr>
              <a:solidFill>
                <a:srgbClr val="FFFFFF"/>
              </a:solidFill>
            </a:endParaRPr>
          </a:p>
        </p:txBody>
      </p:sp>
      <p:cxnSp>
        <p:nvCxnSpPr>
          <p:cNvPr id="109" name="Google Shape;109;p1"/>
          <p:cNvCxnSpPr/>
          <p:nvPr/>
        </p:nvCxnSpPr>
        <p:spPr>
          <a:xfrm>
            <a:off x="4588495" y="5229875"/>
            <a:ext cx="0" cy="76200"/>
          </a:xfrm>
          <a:prstGeom prst="straightConnector1">
            <a:avLst/>
          </a:prstGeom>
          <a:noFill/>
          <a:ln w="25400" cap="flat" cmpd="sng">
            <a:solidFill>
              <a:srgbClr val="FF932B"/>
            </a:solidFill>
            <a:prstDash val="solid"/>
            <a:round/>
            <a:headEnd type="none" w="sm" len="sm"/>
            <a:tailEnd type="none" w="sm" len="sm"/>
          </a:ln>
        </p:spPr>
      </p:cxnSp>
      <p:cxnSp>
        <p:nvCxnSpPr>
          <p:cNvPr id="110" name="Google Shape;110;p1"/>
          <p:cNvCxnSpPr>
            <a:stCxn id="108" idx="2"/>
          </p:cNvCxnSpPr>
          <p:nvPr/>
        </p:nvCxnSpPr>
        <p:spPr>
          <a:xfrm rot="10800000">
            <a:off x="4587443" y="5399865"/>
            <a:ext cx="600" cy="69900"/>
          </a:xfrm>
          <a:prstGeom prst="straightConnector1">
            <a:avLst/>
          </a:prstGeom>
          <a:noFill/>
          <a:ln w="25400" cap="flat" cmpd="sng">
            <a:solidFill>
              <a:srgbClr val="FF932B"/>
            </a:solidFill>
            <a:prstDash val="solid"/>
            <a:round/>
            <a:headEnd type="none" w="sm" len="sm"/>
            <a:tailEnd type="none" w="sm" len="sm"/>
          </a:ln>
        </p:spPr>
      </p:cxnSp>
      <p:cxnSp>
        <p:nvCxnSpPr>
          <p:cNvPr id="111" name="Google Shape;111;p1"/>
          <p:cNvCxnSpPr/>
          <p:nvPr/>
        </p:nvCxnSpPr>
        <p:spPr>
          <a:xfrm>
            <a:off x="4452594" y="5343947"/>
            <a:ext cx="78900" cy="0"/>
          </a:xfrm>
          <a:prstGeom prst="straightConnector1">
            <a:avLst/>
          </a:prstGeom>
          <a:noFill/>
          <a:ln w="25400" cap="flat" cmpd="sng">
            <a:solidFill>
              <a:srgbClr val="FF932B"/>
            </a:solidFill>
            <a:prstDash val="solid"/>
            <a:round/>
            <a:headEnd type="none" w="sm" len="sm"/>
            <a:tailEnd type="none" w="sm" len="sm"/>
          </a:ln>
        </p:spPr>
      </p:cxnSp>
      <p:cxnSp>
        <p:nvCxnSpPr>
          <p:cNvPr id="112" name="Google Shape;112;p1"/>
          <p:cNvCxnSpPr/>
          <p:nvPr/>
        </p:nvCxnSpPr>
        <p:spPr>
          <a:xfrm>
            <a:off x="4643028" y="5342304"/>
            <a:ext cx="80400" cy="0"/>
          </a:xfrm>
          <a:prstGeom prst="straightConnector1">
            <a:avLst/>
          </a:prstGeom>
          <a:noFill/>
          <a:ln w="25400" cap="flat" cmpd="sng">
            <a:solidFill>
              <a:srgbClr val="FF932B"/>
            </a:solidFill>
            <a:prstDash val="solid"/>
            <a:round/>
            <a:headEnd type="none" w="sm" len="sm"/>
            <a:tailEnd type="none" w="sm" len="sm"/>
          </a:ln>
        </p:spPr>
      </p:cxnSp>
      <p:sp>
        <p:nvSpPr>
          <p:cNvPr id="113" name="Google Shape;113;p1"/>
          <p:cNvSpPr/>
          <p:nvPr/>
        </p:nvSpPr>
        <p:spPr>
          <a:xfrm>
            <a:off x="4531729" y="5302656"/>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algn="ctr" defTabSz="914377">
              <a:buSzPts val="1400"/>
            </a:pP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e0d2b0da06_0_457"/>
          <p:cNvSpPr txBox="1">
            <a:spLocks noGrp="1"/>
          </p:cNvSpPr>
          <p:nvPr>
            <p:ph type="title"/>
          </p:nvPr>
        </p:nvSpPr>
        <p:spPr>
          <a:xfrm>
            <a:off x="457188" y="55223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600" b="1" u="sng"/>
              <a:t>Energy:</a:t>
            </a:r>
            <a:r>
              <a:rPr lang="en-US" sz="3600"/>
              <a:t> the ability to cause change</a:t>
            </a:r>
            <a:endParaRPr sz="3600"/>
          </a:p>
        </p:txBody>
      </p:sp>
      <p:pic>
        <p:nvPicPr>
          <p:cNvPr id="185" name="Google Shape;185;ge0d2b0da06_0_457" descr="energy.jpg"/>
          <p:cNvPicPr preferRelativeResize="0">
            <a:picLocks noGrp="1"/>
          </p:cNvPicPr>
          <p:nvPr>
            <p:ph type="body" idx="1"/>
          </p:nvPr>
        </p:nvPicPr>
        <p:blipFill rotWithShape="1">
          <a:blip r:embed="rId3">
            <a:alphaModFix/>
          </a:blip>
          <a:srcRect l="-18191" r="-18178"/>
          <a:stretch/>
        </p:blipFill>
        <p:spPr>
          <a:xfrm>
            <a:off x="457200" y="1695225"/>
            <a:ext cx="8229600" cy="4526100"/>
          </a:xfrm>
          <a:prstGeom prst="rect">
            <a:avLst/>
          </a:prstGeom>
          <a:noFill/>
          <a:ln w="9525" cap="flat" cmpd="sng">
            <a:solidFill>
              <a:schemeClr val="lt1"/>
            </a:solidFill>
            <a:prstDash val="solid"/>
            <a:round/>
            <a:headEnd type="none" w="sm" len="sm"/>
            <a:tailEnd type="none" w="sm" len="sm"/>
          </a:ln>
        </p:spPr>
      </p:pic>
      <p:sp>
        <p:nvSpPr>
          <p:cNvPr id="186" name="Google Shape;186;ge0d2b0da06_0_45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e0d2b0da06_0_10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e0d2b0da06_0_105"/>
          <p:cNvSpPr txBox="1"/>
          <p:nvPr/>
        </p:nvSpPr>
        <p:spPr>
          <a:xfrm>
            <a:off x="1067238" y="595674"/>
            <a:ext cx="7009500" cy="66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a:solidFill>
                  <a:srgbClr val="0C0C0C"/>
                </a:solidFill>
                <a:latin typeface="Calibri"/>
                <a:ea typeface="Calibri"/>
                <a:cs typeface="Calibri"/>
                <a:sym typeface="Calibri"/>
              </a:rPr>
              <a:t>What is an atom?</a:t>
            </a:r>
            <a:endParaRPr sz="3600" i="0" strike="noStrike" cap="none">
              <a:solidFill>
                <a:srgbClr val="FF0000"/>
              </a:solidFill>
              <a:latin typeface="Calibri"/>
              <a:ea typeface="Calibri"/>
              <a:cs typeface="Calibri"/>
              <a:sym typeface="Calibri"/>
            </a:endParaRPr>
          </a:p>
        </p:txBody>
      </p:sp>
      <p:pic>
        <p:nvPicPr>
          <p:cNvPr id="200" name="Google Shape;200;ge0d2b0da06_0_105" descr="tom - Wiktionary"/>
          <p:cNvPicPr preferRelativeResize="0"/>
          <p:nvPr/>
        </p:nvPicPr>
        <p:blipFill rotWithShape="1">
          <a:blip r:embed="rId4">
            <a:alphaModFix/>
          </a:blip>
          <a:srcRect/>
          <a:stretch/>
        </p:blipFill>
        <p:spPr>
          <a:xfrm>
            <a:off x="2594086" y="1545021"/>
            <a:ext cx="3955831" cy="44772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e0d2b0da06_0_37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e0d2b0da06_0_375"/>
          <p:cNvSpPr txBox="1">
            <a:spLocks noGrp="1"/>
          </p:cNvSpPr>
          <p:nvPr>
            <p:ph type="ctrTitle" idx="4294967295"/>
          </p:nvPr>
        </p:nvSpPr>
        <p:spPr>
          <a:xfrm>
            <a:off x="694797" y="186676"/>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600"/>
              <a:t>What is an atomic nucleus?</a:t>
            </a:r>
            <a:endParaRPr sz="3600"/>
          </a:p>
        </p:txBody>
      </p:sp>
      <p:pic>
        <p:nvPicPr>
          <p:cNvPr id="208" name="Google Shape;208;ge0d2b0da06_0_375"/>
          <p:cNvPicPr preferRelativeResize="0"/>
          <p:nvPr/>
        </p:nvPicPr>
        <p:blipFill rotWithShape="1">
          <a:blip r:embed="rId4">
            <a:alphaModFix/>
          </a:blip>
          <a:srcRect/>
          <a:stretch/>
        </p:blipFill>
        <p:spPr>
          <a:xfrm>
            <a:off x="1328132" y="1294818"/>
            <a:ext cx="5227833" cy="5227833"/>
          </a:xfrm>
          <a:prstGeom prst="rect">
            <a:avLst/>
          </a:prstGeom>
          <a:noFill/>
          <a:ln>
            <a:noFill/>
          </a:ln>
        </p:spPr>
      </p:pic>
      <p:sp>
        <p:nvSpPr>
          <p:cNvPr id="209" name="Google Shape;209;ge0d2b0da06_0_375"/>
          <p:cNvSpPr txBox="1"/>
          <p:nvPr/>
        </p:nvSpPr>
        <p:spPr>
          <a:xfrm>
            <a:off x="6489870" y="5073949"/>
            <a:ext cx="1326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210" name="Google Shape;210;ge0d2b0da06_0_375"/>
          <p:cNvCxnSpPr/>
          <p:nvPr/>
        </p:nvCxnSpPr>
        <p:spPr>
          <a:xfrm rot="10800000">
            <a:off x="4643970" y="4132954"/>
            <a:ext cx="1845900" cy="11052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0"/>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e0d2b0da06_0_283"/>
          <p:cNvSpPr txBox="1"/>
          <p:nvPr/>
        </p:nvSpPr>
        <p:spPr>
          <a:xfrm>
            <a:off x="586213" y="405875"/>
            <a:ext cx="797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3 subatomic particles? Explain their similarities and differences.</a:t>
            </a:r>
            <a:endParaRPr sz="1400" b="0" i="0" u="none" strike="noStrike" cap="none">
              <a:solidFill>
                <a:srgbClr val="000000"/>
              </a:solidFill>
              <a:latin typeface="Arial"/>
              <a:ea typeface="Arial"/>
              <a:cs typeface="Arial"/>
              <a:sym typeface="Arial"/>
            </a:endParaRPr>
          </a:p>
        </p:txBody>
      </p:sp>
      <p:sp>
        <p:nvSpPr>
          <p:cNvPr id="217" name="Google Shape;217;ge0d2b0da06_0_28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ge0d2b0da06_0_283"/>
          <p:cNvPicPr preferRelativeResize="0"/>
          <p:nvPr/>
        </p:nvPicPr>
        <p:blipFill rotWithShape="1">
          <a:blip r:embed="rId4">
            <a:alphaModFix/>
          </a:blip>
          <a:srcRect/>
          <a:stretch/>
        </p:blipFill>
        <p:spPr>
          <a:xfrm>
            <a:off x="469592" y="1744117"/>
            <a:ext cx="8204822" cy="47080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e0d2b0da06_0_464"/>
          <p:cNvSpPr txBox="1"/>
          <p:nvPr/>
        </p:nvSpPr>
        <p:spPr>
          <a:xfrm>
            <a:off x="0" y="728275"/>
            <a:ext cx="9144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energy?</a:t>
            </a:r>
            <a:endParaRPr sz="1400" b="0" i="0" u="none" strike="noStrike" cap="none">
              <a:solidFill>
                <a:srgbClr val="000000"/>
              </a:solidFill>
              <a:latin typeface="Arial"/>
              <a:ea typeface="Arial"/>
              <a:cs typeface="Arial"/>
              <a:sym typeface="Arial"/>
            </a:endParaRPr>
          </a:p>
        </p:txBody>
      </p:sp>
      <p:sp>
        <p:nvSpPr>
          <p:cNvPr id="225" name="Google Shape;225;ge0d2b0da06_0_4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ge0d2b0da06_0_464" descr="energy.jpg"/>
          <p:cNvPicPr preferRelativeResize="0"/>
          <p:nvPr/>
        </p:nvPicPr>
        <p:blipFill rotWithShape="1">
          <a:blip r:embed="rId4">
            <a:alphaModFix/>
          </a:blip>
          <a:srcRect l="-18191" r="-18178"/>
          <a:stretch/>
        </p:blipFill>
        <p:spPr>
          <a:xfrm>
            <a:off x="457200" y="1603769"/>
            <a:ext cx="8229600" cy="45259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p:nvPr/>
        </p:nvSpPr>
        <p:spPr>
          <a:xfrm>
            <a:off x="1809443" y="987150"/>
            <a:ext cx="55251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latin typeface="Calibri"/>
                <a:ea typeface="Calibri"/>
                <a:cs typeface="Calibri"/>
                <a:sym typeface="Calibri"/>
              </a:rPr>
              <a:t>Nuclear Energy</a:t>
            </a:r>
            <a:endParaRPr sz="6600" b="1" i="0" u="none" strike="noStrike" cap="none">
              <a:solidFill>
                <a:srgbClr val="000000"/>
              </a:solidFill>
              <a:latin typeface="Calibri"/>
              <a:ea typeface="Calibri"/>
              <a:cs typeface="Calibri"/>
              <a:sym typeface="Calibri"/>
            </a:endParaRPr>
          </a:p>
        </p:txBody>
      </p:sp>
      <p:sp>
        <p:nvSpPr>
          <p:cNvPr id="233" name="Google Shape;233;p9" descr="Artificial Intelligence"/>
          <p:cNvSpPr/>
          <p:nvPr/>
        </p:nvSpPr>
        <p:spPr>
          <a:xfrm>
            <a:off x="1582246" y="2468253"/>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9" descr="Blog"/>
          <p:cNvPicPr preferRelativeResize="0"/>
          <p:nvPr/>
        </p:nvPicPr>
        <p:blipFill rotWithShape="1">
          <a:blip r:embed="rId4">
            <a:alphaModFix/>
          </a:blip>
          <a:srcRect/>
          <a:stretch/>
        </p:blipFill>
        <p:spPr>
          <a:xfrm>
            <a:off x="4721464" y="2595545"/>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346351" y="1107014"/>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Nuclear Energy</a:t>
            </a:r>
            <a:r>
              <a:rPr lang="en" sz="3600" dirty="0"/>
              <a:t>: energy stored in the nucleus of an atom</a:t>
            </a:r>
            <a:endParaRPr sz="3600" b="1" u="sng" dirty="0"/>
          </a:p>
        </p:txBody>
      </p:sp>
      <p:pic>
        <p:nvPicPr>
          <p:cNvPr id="157" name="Google Shape;157;p28"/>
          <p:cNvPicPr preferRelativeResize="0"/>
          <p:nvPr/>
        </p:nvPicPr>
        <p:blipFill>
          <a:blip r:embed="rId3">
            <a:alphaModFix/>
          </a:blip>
          <a:stretch>
            <a:fillRect/>
          </a:stretch>
        </p:blipFill>
        <p:spPr>
          <a:xfrm>
            <a:off x="1905000" y="2350689"/>
            <a:ext cx="5334000" cy="2781300"/>
          </a:xfrm>
          <a:prstGeom prst="rect">
            <a:avLst/>
          </a:prstGeom>
          <a:noFill/>
          <a:ln>
            <a:noFill/>
          </a:ln>
        </p:spPr>
      </p:pic>
      <p:sp>
        <p:nvSpPr>
          <p:cNvPr id="2" name="Google Shape;240;p10" descr="Artificial Intelligence">
            <a:extLst>
              <a:ext uri="{FF2B5EF4-FFF2-40B4-BE49-F238E27FC236}">
                <a16:creationId xmlns:a16="http://schemas.microsoft.com/office/drawing/2014/main" id="{EC38B424-2265-AE11-314B-BE28BEC2164F}"/>
              </a:ext>
            </a:extLst>
          </p:cNvPr>
          <p:cNvSpPr/>
          <p:nvPr/>
        </p:nvSpPr>
        <p:spPr>
          <a:xfrm>
            <a:off x="2" y="2"/>
            <a:ext cx="735231" cy="73523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oogle Shape;241;p10" descr="Blog">
            <a:extLst>
              <a:ext uri="{FF2B5EF4-FFF2-40B4-BE49-F238E27FC236}">
                <a16:creationId xmlns:a16="http://schemas.microsoft.com/office/drawing/2014/main" id="{331CF706-46E4-ED39-D194-1241782C40B4}"/>
              </a:ext>
            </a:extLst>
          </p:cNvPr>
          <p:cNvPicPr preferRelativeResize="0"/>
          <p:nvPr/>
        </p:nvPicPr>
        <p:blipFill rotWithShape="1">
          <a:blip r:embed="rId5">
            <a:alphaModFix/>
          </a:blip>
          <a:srcRect/>
          <a:stretch/>
        </p:blipFill>
        <p:spPr>
          <a:xfrm>
            <a:off x="735231" y="135870"/>
            <a:ext cx="463492" cy="4634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0d2b0da06_0_14"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e0d2b0da06_0_19"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e0d2b0da06_0_19"/>
          <p:cNvSpPr txBox="1"/>
          <p:nvPr/>
        </p:nvSpPr>
        <p:spPr>
          <a:xfrm>
            <a:off x="902700" y="432213"/>
            <a:ext cx="7338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is nuclear energy?</a:t>
            </a:r>
            <a:endParaRPr sz="3600">
              <a:latin typeface="Calibri"/>
              <a:ea typeface="Calibri"/>
              <a:cs typeface="Calibri"/>
              <a:sym typeface="Calibri"/>
            </a:endParaRPr>
          </a:p>
        </p:txBody>
      </p:sp>
      <p:pic>
        <p:nvPicPr>
          <p:cNvPr id="257" name="Google Shape;257;ge0d2b0da06_0_19"/>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887699" y="925288"/>
            <a:ext cx="73686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latin typeface="Calibri"/>
                <a:ea typeface="Calibri"/>
                <a:cs typeface="Calibri"/>
                <a:sym typeface="Calibri"/>
              </a:rPr>
              <a:t>Nuclear Energy</a:t>
            </a: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170823" y="211015"/>
            <a:ext cx="1095271"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2"/>
          <p:cNvSpPr txBox="1"/>
          <p:nvPr/>
        </p:nvSpPr>
        <p:spPr>
          <a:xfrm>
            <a:off x="366765" y="367994"/>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Intro</a:t>
            </a:r>
            <a:endParaRPr/>
          </a:p>
        </p:txBody>
      </p:sp>
      <p:pic>
        <p:nvPicPr>
          <p:cNvPr id="122" name="Google Shape;122;p2"/>
          <p:cNvPicPr preferRelativeResize="0"/>
          <p:nvPr/>
        </p:nvPicPr>
        <p:blipFill>
          <a:blip r:embed="rId3">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1"/>
          <p:cNvPicPr preferRelativeResize="0"/>
          <p:nvPr/>
        </p:nvPicPr>
        <p:blipFill rotWithShape="1">
          <a:blip r:embed="rId3">
            <a:alphaModFix/>
          </a:blip>
          <a:srcRect/>
          <a:stretch/>
        </p:blipFill>
        <p:spPr>
          <a:xfrm>
            <a:off x="0" y="411215"/>
            <a:ext cx="9143998" cy="6035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e0d2b0da06_0_42"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ge0d2b0da06_0_42"/>
          <p:cNvPicPr preferRelativeResize="0"/>
          <p:nvPr/>
        </p:nvPicPr>
        <p:blipFill>
          <a:blip r:embed="rId4">
            <a:alphaModFix/>
          </a:blip>
          <a:stretch>
            <a:fillRect/>
          </a:stretch>
        </p:blipFill>
        <p:spPr>
          <a:xfrm>
            <a:off x="2350024" y="3302850"/>
            <a:ext cx="4443950" cy="3555150"/>
          </a:xfrm>
          <a:prstGeom prst="rect">
            <a:avLst/>
          </a:prstGeom>
          <a:noFill/>
          <a:ln>
            <a:noFill/>
          </a:ln>
        </p:spPr>
      </p:pic>
      <p:sp>
        <p:nvSpPr>
          <p:cNvPr id="3" name="TextBox 2">
            <a:extLst>
              <a:ext uri="{FF2B5EF4-FFF2-40B4-BE49-F238E27FC236}">
                <a16:creationId xmlns:a16="http://schemas.microsoft.com/office/drawing/2014/main" id="{C3C41A7B-FD02-FE84-3653-78A8016C7481}"/>
              </a:ext>
            </a:extLst>
          </p:cNvPr>
          <p:cNvSpPr txBox="1"/>
          <p:nvPr/>
        </p:nvSpPr>
        <p:spPr>
          <a:xfrm>
            <a:off x="732368" y="110477"/>
            <a:ext cx="7679263" cy="2246769"/>
          </a:xfrm>
          <a:prstGeom prst="rect">
            <a:avLst/>
          </a:prstGeom>
          <a:noFill/>
        </p:spPr>
        <p:txBody>
          <a:bodyPr wrap="square">
            <a:spAutoFit/>
          </a:bodyPr>
          <a:lstStyle/>
          <a:p>
            <a:pPr marL="0" lvl="0" indent="0" algn="ctr" rtl="0">
              <a:spcBef>
                <a:spcPts val="0"/>
              </a:spcBef>
              <a:spcAft>
                <a:spcPts val="0"/>
              </a:spcAft>
              <a:buNone/>
            </a:pPr>
            <a:r>
              <a:rPr lang="en-US" sz="2800" dirty="0">
                <a:latin typeface="Calibri"/>
                <a:ea typeface="Calibri"/>
                <a:cs typeface="Calibri"/>
                <a:sym typeface="Calibri"/>
              </a:rPr>
              <a:t>Nuclear energy can be natural or man-made. An example of natural nuclear energy is the heat and light produced by the sun. The sun is an example of nuclear fusion where two atoms are fused or joined together to become one atom.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0d2b0da06_0_50"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ge0d2b0da06_0_50"/>
          <p:cNvPicPr preferRelativeResize="0"/>
          <p:nvPr/>
        </p:nvPicPr>
        <p:blipFill>
          <a:blip r:embed="rId4">
            <a:alphaModFix/>
          </a:blip>
          <a:stretch>
            <a:fillRect/>
          </a:stretch>
        </p:blipFill>
        <p:spPr>
          <a:xfrm>
            <a:off x="2143537" y="2529452"/>
            <a:ext cx="4856925" cy="3594550"/>
          </a:xfrm>
          <a:prstGeom prst="rect">
            <a:avLst/>
          </a:prstGeom>
          <a:noFill/>
          <a:ln>
            <a:noFill/>
          </a:ln>
        </p:spPr>
      </p:pic>
      <p:sp>
        <p:nvSpPr>
          <p:cNvPr id="3" name="TextBox 2">
            <a:extLst>
              <a:ext uri="{FF2B5EF4-FFF2-40B4-BE49-F238E27FC236}">
                <a16:creationId xmlns:a16="http://schemas.microsoft.com/office/drawing/2014/main" id="{C0A181A8-9556-AE7F-B56F-CC859984F6FF}"/>
              </a:ext>
            </a:extLst>
          </p:cNvPr>
          <p:cNvSpPr txBox="1"/>
          <p:nvPr/>
        </p:nvSpPr>
        <p:spPr>
          <a:xfrm>
            <a:off x="657224" y="124765"/>
            <a:ext cx="7829549" cy="2246769"/>
          </a:xfrm>
          <a:prstGeom prst="rect">
            <a:avLst/>
          </a:prstGeom>
          <a:noFill/>
        </p:spPr>
        <p:txBody>
          <a:bodyPr wrap="square">
            <a:spAutoFit/>
          </a:bodyPr>
          <a:lstStyle/>
          <a:p>
            <a:pPr marL="0" lvl="0" indent="0" algn="ctr" rtl="0">
              <a:spcBef>
                <a:spcPts val="0"/>
              </a:spcBef>
              <a:spcAft>
                <a:spcPts val="0"/>
              </a:spcAft>
              <a:buNone/>
            </a:pPr>
            <a:r>
              <a:rPr lang="en-US" sz="2800" dirty="0">
                <a:latin typeface="Calibri"/>
                <a:ea typeface="Calibri"/>
                <a:cs typeface="Calibri"/>
                <a:sym typeface="Calibri"/>
              </a:rPr>
              <a:t>An example of man-made nuclear energy is the energy produced by a nuclear power plant reactor. Nuclear reactors use nuclear fission. One uranium atom is split to form two new atoms and release a huge amount of energy.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0d2b0da06_0_58"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ge0d2b0da06_0_58"/>
          <p:cNvPicPr preferRelativeResize="0"/>
          <p:nvPr/>
        </p:nvPicPr>
        <p:blipFill>
          <a:blip r:embed="rId4">
            <a:alphaModFix/>
          </a:blip>
          <a:stretch>
            <a:fillRect/>
          </a:stretch>
        </p:blipFill>
        <p:spPr>
          <a:xfrm>
            <a:off x="1080874" y="1763950"/>
            <a:ext cx="6982251" cy="4873150"/>
          </a:xfrm>
          <a:prstGeom prst="rect">
            <a:avLst/>
          </a:prstGeom>
          <a:noFill/>
          <a:ln>
            <a:noFill/>
          </a:ln>
        </p:spPr>
      </p:pic>
      <p:sp>
        <p:nvSpPr>
          <p:cNvPr id="3" name="TextBox 2">
            <a:extLst>
              <a:ext uri="{FF2B5EF4-FFF2-40B4-BE49-F238E27FC236}">
                <a16:creationId xmlns:a16="http://schemas.microsoft.com/office/drawing/2014/main" id="{98E0AF00-AAD5-7D17-1F0D-4C247E24EB5B}"/>
              </a:ext>
            </a:extLst>
          </p:cNvPr>
          <p:cNvSpPr txBox="1"/>
          <p:nvPr/>
        </p:nvSpPr>
        <p:spPr>
          <a:xfrm>
            <a:off x="2286000" y="120220"/>
            <a:ext cx="4572000" cy="954107"/>
          </a:xfrm>
          <a:prstGeom prst="rect">
            <a:avLst/>
          </a:prstGeom>
          <a:noFill/>
        </p:spPr>
        <p:txBody>
          <a:bodyPr wrap="square">
            <a:spAutoFit/>
          </a:bodyPr>
          <a:lstStyle/>
          <a:p>
            <a:pPr marL="0" lvl="0" indent="0" algn="ctr" rtl="0">
              <a:spcBef>
                <a:spcPts val="0"/>
              </a:spcBef>
              <a:spcAft>
                <a:spcPts val="0"/>
              </a:spcAft>
              <a:buNone/>
            </a:pPr>
            <a:r>
              <a:rPr lang="en-US" sz="2800" dirty="0">
                <a:latin typeface="Calibri"/>
                <a:ea typeface="Calibri"/>
                <a:cs typeface="Calibri"/>
                <a:sym typeface="Calibri"/>
              </a:rPr>
              <a:t>Nuclear energy is a non-renewable resource.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e0d2b0da06_0_64" descr="Questions"/>
          <p:cNvSpPr/>
          <p:nvPr/>
        </p:nvSpPr>
        <p:spPr>
          <a:xfrm>
            <a:off x="2286000" y="1207494"/>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e0d2b0da06_0_69"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e0d2b0da06_0_69"/>
          <p:cNvSpPr txBox="1"/>
          <p:nvPr/>
        </p:nvSpPr>
        <p:spPr>
          <a:xfrm>
            <a:off x="898200" y="376400"/>
            <a:ext cx="79503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True/False: Nuclear energy can be natural or man-made.</a:t>
            </a:r>
            <a:endParaRPr sz="3600">
              <a:latin typeface="Calibri"/>
              <a:ea typeface="Calibri"/>
              <a:cs typeface="Calibri"/>
              <a:sym typeface="Calibri"/>
            </a:endParaRPr>
          </a:p>
        </p:txBody>
      </p:sp>
      <p:pic>
        <p:nvPicPr>
          <p:cNvPr id="300" name="Google Shape;300;ge0d2b0da06_0_69"/>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301" name="Google Shape;301;ge0d2b0da06_0_69"/>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ddf55a4496_0_2"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ddf55a4496_0_2"/>
          <p:cNvSpPr txBox="1"/>
          <p:nvPr/>
        </p:nvSpPr>
        <p:spPr>
          <a:xfrm>
            <a:off x="898200" y="376400"/>
            <a:ext cx="79503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latin typeface="Calibri"/>
                <a:ea typeface="Calibri"/>
                <a:cs typeface="Calibri"/>
                <a:sym typeface="Calibri"/>
              </a:rPr>
              <a:t>/False: Nuclear energy can be natural or man-made.</a:t>
            </a:r>
            <a:endParaRPr sz="3600">
              <a:latin typeface="Calibri"/>
              <a:ea typeface="Calibri"/>
              <a:cs typeface="Calibri"/>
              <a:sym typeface="Calibri"/>
            </a:endParaRPr>
          </a:p>
        </p:txBody>
      </p:sp>
      <p:pic>
        <p:nvPicPr>
          <p:cNvPr id="309" name="Google Shape;309;gddf55a4496_0_2"/>
          <p:cNvPicPr preferRelativeResize="0"/>
          <p:nvPr/>
        </p:nvPicPr>
        <p:blipFill>
          <a:blip r:embed="rId4">
            <a:alphaModFix/>
          </a:blip>
          <a:stretch>
            <a:fillRect/>
          </a:stretch>
        </p:blipFill>
        <p:spPr>
          <a:xfrm>
            <a:off x="849600" y="2647223"/>
            <a:ext cx="3670375" cy="2936275"/>
          </a:xfrm>
          <a:prstGeom prst="rect">
            <a:avLst/>
          </a:prstGeom>
          <a:noFill/>
          <a:ln>
            <a:noFill/>
          </a:ln>
        </p:spPr>
      </p:pic>
      <p:pic>
        <p:nvPicPr>
          <p:cNvPr id="310" name="Google Shape;310;gddf55a4496_0_2"/>
          <p:cNvPicPr preferRelativeResize="0"/>
          <p:nvPr/>
        </p:nvPicPr>
        <p:blipFill>
          <a:blip r:embed="rId5">
            <a:alphaModFix/>
          </a:blip>
          <a:stretch>
            <a:fillRect/>
          </a:stretch>
        </p:blipFill>
        <p:spPr>
          <a:xfrm>
            <a:off x="4585973" y="2647225"/>
            <a:ext cx="3967449" cy="293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e0d2b0da06_0_85"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e0d2b0da06_0_85"/>
          <p:cNvSpPr txBox="1"/>
          <p:nvPr/>
        </p:nvSpPr>
        <p:spPr>
          <a:xfrm>
            <a:off x="898200" y="362475"/>
            <a:ext cx="8005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chemeClr val="dk1"/>
                </a:solidFill>
                <a:latin typeface="Calibri"/>
                <a:ea typeface="Calibri"/>
                <a:cs typeface="Calibri"/>
                <a:sym typeface="Calibri"/>
              </a:rPr>
              <a:t>Is nuclear energy a renewable or non-renewable resource?</a:t>
            </a:r>
            <a:endParaRPr sz="3600">
              <a:solidFill>
                <a:schemeClr val="dk1"/>
              </a:solidFill>
              <a:latin typeface="Calibri"/>
              <a:ea typeface="Calibri"/>
              <a:cs typeface="Calibri"/>
              <a:sym typeface="Calibri"/>
            </a:endParaRPr>
          </a:p>
        </p:txBody>
      </p:sp>
      <p:pic>
        <p:nvPicPr>
          <p:cNvPr id="318" name="Google Shape;318;ge0d2b0da06_0_85"/>
          <p:cNvPicPr preferRelativeResize="0"/>
          <p:nvPr/>
        </p:nvPicPr>
        <p:blipFill>
          <a:blip r:embed="rId4">
            <a:alphaModFix/>
          </a:blip>
          <a:stretch>
            <a:fillRect/>
          </a:stretch>
        </p:blipFill>
        <p:spPr>
          <a:xfrm>
            <a:off x="626675" y="2560175"/>
            <a:ext cx="7890649" cy="2510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descr="Artificial Intelligence"/>
          <p:cNvSpPr/>
          <p:nvPr/>
        </p:nvSpPr>
        <p:spPr>
          <a:xfrm>
            <a:off x="1168980" y="1430210"/>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12" descr="Comment Like"/>
          <p:cNvPicPr preferRelativeResize="0"/>
          <p:nvPr/>
        </p:nvPicPr>
        <p:blipFill rotWithShape="1">
          <a:blip r:embed="rId4">
            <a:alphaModFix/>
          </a:blip>
          <a:srcRect/>
          <a:stretch/>
        </p:blipFill>
        <p:spPr>
          <a:xfrm>
            <a:off x="4841628" y="2294394"/>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3" descr="Artificial Intelligence"/>
          <p:cNvSpPr/>
          <p:nvPr/>
        </p:nvSpPr>
        <p:spPr>
          <a:xfrm>
            <a:off x="2" y="2"/>
            <a:ext cx="735231" cy="73523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2" name="Google Shape;332;p13" descr="Comment Like"/>
          <p:cNvPicPr preferRelativeResize="0"/>
          <p:nvPr/>
        </p:nvPicPr>
        <p:blipFill rotWithShape="1">
          <a:blip r:embed="rId4">
            <a:alphaModFix/>
          </a:blip>
          <a:srcRect/>
          <a:stretch/>
        </p:blipFill>
        <p:spPr>
          <a:xfrm>
            <a:off x="735231" y="146272"/>
            <a:ext cx="571056" cy="571056"/>
          </a:xfrm>
          <a:prstGeom prst="rect">
            <a:avLst/>
          </a:prstGeom>
          <a:noFill/>
          <a:ln>
            <a:noFill/>
          </a:ln>
        </p:spPr>
      </p:pic>
      <p:pic>
        <p:nvPicPr>
          <p:cNvPr id="333" name="Google Shape;333;p13"/>
          <p:cNvPicPr preferRelativeResize="0"/>
          <p:nvPr/>
        </p:nvPicPr>
        <p:blipFill>
          <a:blip r:embed="rId5">
            <a:alphaModFix/>
          </a:blip>
          <a:stretch>
            <a:fillRect/>
          </a:stretch>
        </p:blipFill>
        <p:spPr>
          <a:xfrm>
            <a:off x="735231" y="1670425"/>
            <a:ext cx="7789324" cy="5187575"/>
          </a:xfrm>
          <a:prstGeom prst="rect">
            <a:avLst/>
          </a:prstGeom>
          <a:noFill/>
          <a:ln>
            <a:noFill/>
          </a:ln>
        </p:spPr>
      </p:pic>
      <p:sp>
        <p:nvSpPr>
          <p:cNvPr id="3" name="TextBox 2">
            <a:extLst>
              <a:ext uri="{FF2B5EF4-FFF2-40B4-BE49-F238E27FC236}">
                <a16:creationId xmlns:a16="http://schemas.microsoft.com/office/drawing/2014/main" id="{BAEBF40D-A251-74B4-B310-D2B6F282B9FD}"/>
              </a:ext>
            </a:extLst>
          </p:cNvPr>
          <p:cNvSpPr txBox="1"/>
          <p:nvPr/>
        </p:nvSpPr>
        <p:spPr>
          <a:xfrm>
            <a:off x="1510615" y="146272"/>
            <a:ext cx="6238555" cy="1384995"/>
          </a:xfrm>
          <a:prstGeom prst="rect">
            <a:avLst/>
          </a:prstGeom>
          <a:noFill/>
        </p:spPr>
        <p:txBody>
          <a:bodyPr wrap="square">
            <a:spAutoFit/>
          </a:bodyPr>
          <a:lstStyle/>
          <a:p>
            <a:pPr marL="0" lvl="0" indent="0" algn="ctr" rtl="0">
              <a:spcBef>
                <a:spcPts val="0"/>
              </a:spcBef>
              <a:spcAft>
                <a:spcPts val="0"/>
              </a:spcAft>
              <a:buNone/>
            </a:pPr>
            <a:r>
              <a:rPr lang="en-US" sz="2800" dirty="0">
                <a:latin typeface="Calibri"/>
                <a:ea typeface="Calibri"/>
                <a:cs typeface="Calibri"/>
                <a:sym typeface="Calibri"/>
              </a:rPr>
              <a:t>A fusion reaction is a type nuclear reaction in which two or more nuclei form one new nucleus.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2" y="83364"/>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606423" y="384251"/>
            <a:ext cx="82095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a:solidFill>
                  <a:srgbClr val="000000"/>
                </a:solidFill>
                <a:latin typeface="Calibri"/>
                <a:ea typeface="Calibri"/>
                <a:cs typeface="Calibri"/>
                <a:sym typeface="Calibri"/>
              </a:rPr>
              <a:t>Big Question: </a:t>
            </a:r>
            <a:r>
              <a:rPr lang="en-US" sz="3000" i="0" u="none" strike="noStrike" cap="none">
                <a:solidFill>
                  <a:srgbClr val="000000"/>
                </a:solidFill>
                <a:latin typeface="Calibri"/>
                <a:ea typeface="Calibri"/>
                <a:cs typeface="Calibri"/>
                <a:sym typeface="Calibri"/>
              </a:rPr>
              <a:t>How can nuclear energy be convert</a:t>
            </a:r>
            <a:r>
              <a:rPr lang="en-US" sz="3000">
                <a:latin typeface="Calibri"/>
                <a:ea typeface="Calibri"/>
                <a:cs typeface="Calibri"/>
                <a:sym typeface="Calibri"/>
              </a:rPr>
              <a:t>ed into other forms of energy?</a:t>
            </a:r>
            <a:endParaRPr sz="3000" i="0" u="none" strike="noStrike" cap="none">
              <a:solidFill>
                <a:srgbClr val="000000"/>
              </a:solidFill>
              <a:latin typeface="Calibri"/>
              <a:ea typeface="Calibri"/>
              <a:cs typeface="Calibri"/>
              <a:sym typeface="Calibri"/>
            </a:endParaRPr>
          </a:p>
        </p:txBody>
      </p:sp>
      <p:pic>
        <p:nvPicPr>
          <p:cNvPr id="130" name="Google Shape;130;p3"/>
          <p:cNvPicPr preferRelativeResize="0"/>
          <p:nvPr/>
        </p:nvPicPr>
        <p:blipFill>
          <a:blip r:embed="rId4">
            <a:alphaModFix/>
          </a:blip>
          <a:stretch>
            <a:fillRect/>
          </a:stretch>
        </p:blipFill>
        <p:spPr>
          <a:xfrm>
            <a:off x="537800" y="2039774"/>
            <a:ext cx="8068400" cy="3974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e0d2b0da06_0_553" descr="Artificial Intelligence"/>
          <p:cNvSpPr/>
          <p:nvPr/>
        </p:nvSpPr>
        <p:spPr>
          <a:xfrm>
            <a:off x="2" y="2"/>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ge0d2b0da06_0_553" descr="Comment Like"/>
          <p:cNvPicPr preferRelativeResize="0"/>
          <p:nvPr/>
        </p:nvPicPr>
        <p:blipFill rotWithShape="1">
          <a:blip r:embed="rId4">
            <a:alphaModFix/>
          </a:blip>
          <a:srcRect/>
          <a:stretch/>
        </p:blipFill>
        <p:spPr>
          <a:xfrm>
            <a:off x="735231" y="146272"/>
            <a:ext cx="571056" cy="571056"/>
          </a:xfrm>
          <a:prstGeom prst="rect">
            <a:avLst/>
          </a:prstGeom>
          <a:noFill/>
          <a:ln>
            <a:noFill/>
          </a:ln>
        </p:spPr>
      </p:pic>
      <p:pic>
        <p:nvPicPr>
          <p:cNvPr id="341" name="Google Shape;341;ge0d2b0da06_0_553"/>
          <p:cNvPicPr preferRelativeResize="0"/>
          <p:nvPr/>
        </p:nvPicPr>
        <p:blipFill>
          <a:blip r:embed="rId5">
            <a:alphaModFix/>
          </a:blip>
          <a:stretch>
            <a:fillRect/>
          </a:stretch>
        </p:blipFill>
        <p:spPr>
          <a:xfrm>
            <a:off x="152399" y="1703077"/>
            <a:ext cx="8839199" cy="5154923"/>
          </a:xfrm>
          <a:prstGeom prst="rect">
            <a:avLst/>
          </a:prstGeom>
          <a:noFill/>
          <a:ln>
            <a:noFill/>
          </a:ln>
        </p:spPr>
      </p:pic>
      <p:sp>
        <p:nvSpPr>
          <p:cNvPr id="3" name="TextBox 2">
            <a:extLst>
              <a:ext uri="{FF2B5EF4-FFF2-40B4-BE49-F238E27FC236}">
                <a16:creationId xmlns:a16="http://schemas.microsoft.com/office/drawing/2014/main" id="{1956DB7B-F06D-2F6F-CF29-094E78220FD9}"/>
              </a:ext>
            </a:extLst>
          </p:cNvPr>
          <p:cNvSpPr txBox="1"/>
          <p:nvPr/>
        </p:nvSpPr>
        <p:spPr>
          <a:xfrm>
            <a:off x="1585911" y="146272"/>
            <a:ext cx="5972174" cy="1384995"/>
          </a:xfrm>
          <a:prstGeom prst="rect">
            <a:avLst/>
          </a:prstGeom>
          <a:noFill/>
        </p:spPr>
        <p:txBody>
          <a:bodyPr wrap="square">
            <a:spAutoFit/>
          </a:bodyPr>
          <a:lstStyle/>
          <a:p>
            <a:pPr marL="0" lvl="0" indent="0" algn="ctr" rtl="0">
              <a:spcBef>
                <a:spcPts val="0"/>
              </a:spcBef>
              <a:spcAft>
                <a:spcPts val="0"/>
              </a:spcAft>
              <a:buNone/>
            </a:pPr>
            <a:r>
              <a:rPr lang="en-US" sz="2800" dirty="0">
                <a:latin typeface="Calibri"/>
                <a:ea typeface="Calibri"/>
                <a:cs typeface="Calibri"/>
                <a:sym typeface="Calibri"/>
              </a:rPr>
              <a:t>A fission reaction is a type nuclear reaction in which one nucleus is split into two or more nuclei.</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descr="Artificial Intelligence"/>
          <p:cNvSpPr/>
          <p:nvPr/>
        </p:nvSpPr>
        <p:spPr>
          <a:xfrm>
            <a:off x="1061805" y="1430247"/>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 name="Google Shape;348;p16" descr="Comment Dislike"/>
          <p:cNvPicPr preferRelativeResize="0"/>
          <p:nvPr/>
        </p:nvPicPr>
        <p:blipFill rotWithShape="1">
          <a:blip r:embed="rId4">
            <a:alphaModFix/>
          </a:blip>
          <a:srcRect/>
          <a:stretch/>
        </p:blipFill>
        <p:spPr>
          <a:xfrm>
            <a:off x="4734453" y="2013078"/>
            <a:ext cx="3347724" cy="33477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e0d2b0da06_0_564"/>
          <p:cNvPicPr preferRelativeResize="0"/>
          <p:nvPr/>
        </p:nvPicPr>
        <p:blipFill>
          <a:blip r:embed="rId3">
            <a:alphaModFix/>
          </a:blip>
          <a:stretch>
            <a:fillRect/>
          </a:stretch>
        </p:blipFill>
        <p:spPr>
          <a:xfrm>
            <a:off x="368463" y="2239300"/>
            <a:ext cx="8407074" cy="4618700"/>
          </a:xfrm>
          <a:prstGeom prst="rect">
            <a:avLst/>
          </a:prstGeom>
          <a:noFill/>
          <a:ln>
            <a:noFill/>
          </a:ln>
        </p:spPr>
      </p:pic>
      <p:sp>
        <p:nvSpPr>
          <p:cNvPr id="355" name="Google Shape;355;ge0d2b0da06_0_564"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ge0d2b0da06_0_564" descr="Comment Dislike"/>
          <p:cNvPicPr preferRelativeResize="0"/>
          <p:nvPr/>
        </p:nvPicPr>
        <p:blipFill rotWithShape="1">
          <a:blip r:embed="rId5">
            <a:alphaModFix/>
          </a:blip>
          <a:srcRect/>
          <a:stretch/>
        </p:blipFill>
        <p:spPr>
          <a:xfrm>
            <a:off x="604600" y="159010"/>
            <a:ext cx="545579" cy="545579"/>
          </a:xfrm>
          <a:prstGeom prst="rect">
            <a:avLst/>
          </a:prstGeom>
          <a:noFill/>
          <a:ln>
            <a:noFill/>
          </a:ln>
        </p:spPr>
      </p:pic>
      <p:sp>
        <p:nvSpPr>
          <p:cNvPr id="3" name="TextBox 2">
            <a:extLst>
              <a:ext uri="{FF2B5EF4-FFF2-40B4-BE49-F238E27FC236}">
                <a16:creationId xmlns:a16="http://schemas.microsoft.com/office/drawing/2014/main" id="{B3B80F15-07DC-037B-5B0F-89517F56FB9E}"/>
              </a:ext>
            </a:extLst>
          </p:cNvPr>
          <p:cNvSpPr txBox="1"/>
          <p:nvPr/>
        </p:nvSpPr>
        <p:spPr>
          <a:xfrm>
            <a:off x="759321" y="360767"/>
            <a:ext cx="7625357" cy="1763944"/>
          </a:xfrm>
          <a:prstGeom prst="rect">
            <a:avLst/>
          </a:prstGeom>
          <a:noFill/>
        </p:spPr>
        <p:txBody>
          <a:bodyPr wrap="square">
            <a:spAutoFit/>
          </a:bodyPr>
          <a:lstStyle/>
          <a:p>
            <a:pPr marL="0" lvl="0" indent="0" algn="ctr" rtl="0">
              <a:lnSpc>
                <a:spcPct val="115000"/>
              </a:lnSpc>
              <a:spcBef>
                <a:spcPts val="0"/>
              </a:spcBef>
              <a:spcAft>
                <a:spcPts val="0"/>
              </a:spcAft>
              <a:buClr>
                <a:schemeClr val="dk1"/>
              </a:buClr>
              <a:buSzPts val="1100"/>
              <a:buFont typeface="Arial"/>
              <a:buNone/>
            </a:pPr>
            <a:r>
              <a:rPr lang="en-US" sz="2400" dirty="0">
                <a:latin typeface="Calibri"/>
                <a:ea typeface="Calibri"/>
                <a:cs typeface="Calibri"/>
                <a:sym typeface="Calibri"/>
              </a:rPr>
              <a:t>Renewable energy can be replaced in a short amount of time. Wind is renewable energy. You can replace it in a short amount of time. Renewable energy is </a:t>
            </a:r>
            <a:r>
              <a:rPr lang="en-US" sz="2400" b="1" dirty="0">
                <a:latin typeface="Calibri"/>
                <a:ea typeface="Calibri"/>
                <a:cs typeface="Calibri"/>
                <a:sym typeface="Calibri"/>
              </a:rPr>
              <a:t>NOT</a:t>
            </a:r>
            <a:r>
              <a:rPr lang="en-US" sz="2400" dirty="0">
                <a:latin typeface="Calibri"/>
                <a:ea typeface="Calibri"/>
                <a:cs typeface="Calibri"/>
                <a:sym typeface="Calibri"/>
              </a:rPr>
              <a:t> an example of nuclear energy.</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4" descr="Questions"/>
          <p:cNvSpPr/>
          <p:nvPr/>
        </p:nvSpPr>
        <p:spPr>
          <a:xfrm>
            <a:off x="1905000" y="908540"/>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descr="Questions"/>
          <p:cNvSpPr/>
          <p:nvPr/>
        </p:nvSpPr>
        <p:spPr>
          <a:xfrm>
            <a:off x="2" y="2"/>
            <a:ext cx="849543" cy="84954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txBox="1"/>
          <p:nvPr/>
        </p:nvSpPr>
        <p:spPr>
          <a:xfrm>
            <a:off x="849550" y="371200"/>
            <a:ext cx="80127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What are two examples of nuclear reactions that produce energy?</a:t>
            </a:r>
            <a:endParaRPr sz="3600">
              <a:latin typeface="Calibri"/>
              <a:ea typeface="Calibri"/>
              <a:cs typeface="Calibri"/>
              <a:sym typeface="Calibri"/>
            </a:endParaRPr>
          </a:p>
        </p:txBody>
      </p:sp>
      <p:pic>
        <p:nvPicPr>
          <p:cNvPr id="371" name="Google Shape;371;p15"/>
          <p:cNvPicPr preferRelativeResize="0"/>
          <p:nvPr/>
        </p:nvPicPr>
        <p:blipFill>
          <a:blip r:embed="rId4">
            <a:alphaModFix/>
          </a:blip>
          <a:stretch>
            <a:fillRect/>
          </a:stretch>
        </p:blipFill>
        <p:spPr>
          <a:xfrm>
            <a:off x="626675" y="2678950"/>
            <a:ext cx="7890649" cy="2510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e0d2b0da06_0_658" descr="Questions"/>
          <p:cNvSpPr/>
          <p:nvPr/>
        </p:nvSpPr>
        <p:spPr>
          <a:xfrm>
            <a:off x="2" y="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ge0d2b0da06_0_658"/>
          <p:cNvSpPr txBox="1"/>
          <p:nvPr/>
        </p:nvSpPr>
        <p:spPr>
          <a:xfrm>
            <a:off x="901800" y="473150"/>
            <a:ext cx="7340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Calibri"/>
                <a:ea typeface="Calibri"/>
                <a:cs typeface="Calibri"/>
                <a:sym typeface="Calibri"/>
              </a:rPr>
              <a:t>Is wind energy an example of nuclear energy?</a:t>
            </a:r>
            <a:endParaRPr sz="3600">
              <a:latin typeface="Calibri"/>
              <a:ea typeface="Calibri"/>
              <a:cs typeface="Calibri"/>
              <a:sym typeface="Calibri"/>
            </a:endParaRPr>
          </a:p>
        </p:txBody>
      </p:sp>
      <p:pic>
        <p:nvPicPr>
          <p:cNvPr id="379" name="Google Shape;379;ge0d2b0da06_0_658"/>
          <p:cNvPicPr preferRelativeResize="0"/>
          <p:nvPr/>
        </p:nvPicPr>
        <p:blipFill>
          <a:blip r:embed="rId4">
            <a:alphaModFix/>
          </a:blip>
          <a:stretch>
            <a:fillRect/>
          </a:stretch>
        </p:blipFill>
        <p:spPr>
          <a:xfrm>
            <a:off x="368463" y="1766150"/>
            <a:ext cx="8407074" cy="461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0"/>
          <p:cNvSpPr txBox="1"/>
          <p:nvPr/>
        </p:nvSpPr>
        <p:spPr>
          <a:xfrm>
            <a:off x="2585398" y="372006"/>
            <a:ext cx="397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FF0000"/>
                </a:solidFill>
                <a:latin typeface="Calibri"/>
                <a:ea typeface="Calibri"/>
                <a:cs typeface="Calibri"/>
                <a:sym typeface="Calibri"/>
              </a:rPr>
              <a:t>Remember!!!</a:t>
            </a:r>
            <a:endParaRPr/>
          </a:p>
        </p:txBody>
      </p:sp>
      <p:sp>
        <p:nvSpPr>
          <p:cNvPr id="470" name="Google Shape;470;p20" descr="Rewind"/>
          <p:cNvSpPr/>
          <p:nvPr/>
        </p:nvSpPr>
        <p:spPr>
          <a:xfrm>
            <a:off x="1928396" y="1295405"/>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346351" y="1107014"/>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Nuclear Energy</a:t>
            </a:r>
            <a:r>
              <a:rPr lang="en" sz="3600" dirty="0"/>
              <a:t>: energy stored in the nucleus of an atom</a:t>
            </a:r>
            <a:endParaRPr sz="3600" b="1" u="sng" dirty="0"/>
          </a:p>
        </p:txBody>
      </p:sp>
      <p:pic>
        <p:nvPicPr>
          <p:cNvPr id="157" name="Google Shape;157;p28"/>
          <p:cNvPicPr preferRelativeResize="0"/>
          <p:nvPr/>
        </p:nvPicPr>
        <p:blipFill>
          <a:blip r:embed="rId3">
            <a:alphaModFix/>
          </a:blip>
          <a:stretch>
            <a:fillRect/>
          </a:stretch>
        </p:blipFill>
        <p:spPr>
          <a:xfrm>
            <a:off x="1905000" y="2350689"/>
            <a:ext cx="5334000" cy="2781300"/>
          </a:xfrm>
          <a:prstGeom prst="rect">
            <a:avLst/>
          </a:prstGeom>
          <a:noFill/>
          <a:ln>
            <a:noFill/>
          </a:ln>
        </p:spPr>
      </p:pic>
      <p:sp>
        <p:nvSpPr>
          <p:cNvPr id="4" name="Google Shape;478;ge0d2b0da06_0_647" descr="Rewind">
            <a:extLst>
              <a:ext uri="{FF2B5EF4-FFF2-40B4-BE49-F238E27FC236}">
                <a16:creationId xmlns:a16="http://schemas.microsoft.com/office/drawing/2014/main" id="{E08D2C56-C7D1-165D-FAB9-D2E1D11C88E1}"/>
              </a:ext>
            </a:extLst>
          </p:cNvPr>
          <p:cNvSpPr/>
          <p:nvPr/>
        </p:nvSpPr>
        <p:spPr>
          <a:xfrm>
            <a:off x="2" y="2"/>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451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5e11802ac4_0_1976"/>
          <p:cNvSpPr/>
          <p:nvPr/>
        </p:nvSpPr>
        <p:spPr>
          <a:xfrm>
            <a:off x="169647" y="319226"/>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a:solidFill>
                <a:srgbClr val="FFFFFF"/>
              </a:solidFill>
            </a:endParaRPr>
          </a:p>
        </p:txBody>
      </p:sp>
      <p:cxnSp>
        <p:nvCxnSpPr>
          <p:cNvPr id="452" name="Google Shape;452;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53" name="Google Shape;453;g25e11802ac4_0_1976"/>
          <p:cNvCxnSpPr>
            <a:stCxn id="454" idx="4"/>
            <a:endCxn id="451"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55" name="Google Shape;455;g25e11802ac4_0_1976"/>
          <p:cNvCxnSpPr/>
          <p:nvPr/>
        </p:nvCxnSpPr>
        <p:spPr>
          <a:xfrm>
            <a:off x="169647" y="3255555"/>
            <a:ext cx="2571300" cy="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76"/>
          <p:cNvCxnSpPr/>
          <p:nvPr/>
        </p:nvCxnSpPr>
        <p:spPr>
          <a:xfrm>
            <a:off x="6359863" y="3216899"/>
            <a:ext cx="2614500" cy="0"/>
          </a:xfrm>
          <a:prstGeom prst="straightConnector1">
            <a:avLst/>
          </a:prstGeom>
          <a:noFill/>
          <a:ln w="25400" cap="flat" cmpd="sng">
            <a:solidFill>
              <a:srgbClr val="FF932B"/>
            </a:solidFill>
            <a:prstDash val="solid"/>
            <a:round/>
            <a:headEnd type="none" w="sm" len="sm"/>
            <a:tailEnd type="none" w="sm" len="sm"/>
          </a:ln>
        </p:spPr>
      </p:cxnSp>
      <p:sp>
        <p:nvSpPr>
          <p:cNvPr id="454" name="Google Shape;454;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225" name="Google Shape;225;p36"/>
          <p:cNvCxnSpPr/>
          <p:nvPr/>
        </p:nvCxnSpPr>
        <p:spPr>
          <a:xfrm>
            <a:off x="4606851"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226" name="Google Shape;226;p36"/>
          <p:cNvCxnSpPr>
            <a:stCxn id="227" idx="4"/>
            <a:endCxn id="224" idx="2"/>
          </p:cNvCxnSpPr>
          <p:nvPr/>
        </p:nvCxnSpPr>
        <p:spPr>
          <a:xfrm>
            <a:off x="4571973"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228" name="Google Shape;228;p36"/>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229" name="Google Shape;229;p36"/>
          <p:cNvCxnSpPr/>
          <p:nvPr/>
        </p:nvCxnSpPr>
        <p:spPr>
          <a:xfrm>
            <a:off x="6255327" y="3520071"/>
            <a:ext cx="2431500" cy="0"/>
          </a:xfrm>
          <a:prstGeom prst="straightConnector1">
            <a:avLst/>
          </a:prstGeom>
          <a:noFill/>
          <a:ln w="25400" cap="flat" cmpd="sng">
            <a:solidFill>
              <a:schemeClr val="dk1"/>
            </a:solidFill>
            <a:prstDash val="solid"/>
            <a:round/>
            <a:headEnd type="none" w="sm" len="sm"/>
            <a:tailEnd type="none" w="sm" len="sm"/>
          </a:ln>
        </p:spPr>
      </p:cxnSp>
      <p:sp>
        <p:nvSpPr>
          <p:cNvPr id="227" name="Google Shape;227;p36"/>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230" name="Google Shape;230;p36"/>
          <p:cNvSpPr txBox="1"/>
          <p:nvPr/>
        </p:nvSpPr>
        <p:spPr>
          <a:xfrm>
            <a:off x="2990051" y="3027300"/>
            <a:ext cx="3163800" cy="1107955"/>
          </a:xfrm>
          <a:prstGeom prst="rect">
            <a:avLst/>
          </a:prstGeom>
          <a:noFill/>
          <a:ln>
            <a:noFill/>
          </a:ln>
        </p:spPr>
        <p:txBody>
          <a:bodyPr spcFirstLastPara="1" wrap="square" lIns="91425" tIns="45700" rIns="91425" bIns="45700" anchor="t" anchorCtr="0">
            <a:spAutoFit/>
          </a:bodyPr>
          <a:lstStyle/>
          <a:p>
            <a:pPr algn="ctr"/>
            <a:r>
              <a:rPr lang="en" sz="3300" b="1">
                <a:latin typeface="Poppins"/>
                <a:ea typeface="Poppins"/>
                <a:cs typeface="Poppins"/>
                <a:sym typeface="Poppins"/>
              </a:rPr>
              <a:t>Nuclear Energy</a:t>
            </a:r>
            <a:endParaRPr sz="1100"/>
          </a:p>
        </p:txBody>
      </p:sp>
      <p:sp>
        <p:nvSpPr>
          <p:cNvPr id="231" name="Google Shape;231;p36"/>
          <p:cNvSpPr txBox="1"/>
          <p:nvPr/>
        </p:nvSpPr>
        <p:spPr>
          <a:xfrm>
            <a:off x="494363" y="1383371"/>
            <a:ext cx="11466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232" name="Google Shape;232;p36"/>
          <p:cNvSpPr txBox="1"/>
          <p:nvPr/>
        </p:nvSpPr>
        <p:spPr>
          <a:xfrm>
            <a:off x="498763" y="5399810"/>
            <a:ext cx="10824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233" name="Google Shape;233;p36"/>
          <p:cNvSpPr txBox="1"/>
          <p:nvPr/>
        </p:nvSpPr>
        <p:spPr>
          <a:xfrm>
            <a:off x="7783990" y="1364766"/>
            <a:ext cx="9027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234" name="Google Shape;234;p36"/>
          <p:cNvSpPr txBox="1"/>
          <p:nvPr/>
        </p:nvSpPr>
        <p:spPr>
          <a:xfrm>
            <a:off x="4676229" y="5407868"/>
            <a:ext cx="4038300" cy="353903"/>
          </a:xfrm>
          <a:prstGeom prst="rect">
            <a:avLst/>
          </a:prstGeom>
          <a:noFill/>
          <a:ln>
            <a:noFill/>
          </a:ln>
        </p:spPr>
        <p:txBody>
          <a:bodyPr spcFirstLastPara="1" wrap="square" lIns="91425" tIns="45700" rIns="91425" bIns="45700" anchor="t" anchorCtr="0">
            <a:spAutoFit/>
          </a:bodyPr>
          <a:lstStyle/>
          <a:p>
            <a:pPr algn="r"/>
            <a:r>
              <a:rPr lang="en" sz="1700">
                <a:latin typeface="Helvetica Neue Light"/>
                <a:ea typeface="Helvetica Neue Light"/>
                <a:cs typeface="Helvetica Neue Light"/>
                <a:sym typeface="Helvetica Neue Light"/>
              </a:rPr>
              <a:t>How does nuclear energy impact my life?</a:t>
            </a:r>
            <a:endParaRPr sz="1300"/>
          </a:p>
        </p:txBody>
      </p:sp>
      <p:sp>
        <p:nvSpPr>
          <p:cNvPr id="2" name="Google Shape;1353;g27f7a576e42_0_613">
            <a:extLst>
              <a:ext uri="{FF2B5EF4-FFF2-40B4-BE49-F238E27FC236}">
                <a16:creationId xmlns:a16="http://schemas.microsoft.com/office/drawing/2014/main" id="{F31DD987-2028-B691-9748-AD2796387B6E}"/>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54409B21-8ECE-4B95-7F0C-04465387E232}"/>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9EB95366-3298-539D-189E-5C701521BADC}"/>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2A980692-70E1-54E7-4C09-97E2CB1E7AFE}"/>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B5CB7A68-2D6C-F5C9-A864-55D6BBE5F669}"/>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F0CAD6FE-20A4-D90A-DB6E-6F3A9253B989}"/>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descr="Rewind"/>
          <p:cNvSpPr/>
          <p:nvPr/>
        </p:nvSpPr>
        <p:spPr>
          <a:xfrm>
            <a:off x="1828800" y="1101889"/>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p:nvPr/>
        </p:nvSpPr>
        <p:spPr>
          <a:xfrm>
            <a:off x="639553" y="1033043"/>
            <a:ext cx="78741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picture</a:t>
            </a:r>
            <a:r>
              <a:rPr lang="en" sz="3000">
                <a:solidFill>
                  <a:schemeClr val="dk1"/>
                </a:solidFill>
                <a:latin typeface="Calibri"/>
                <a:ea typeface="Calibri"/>
                <a:cs typeface="Calibri"/>
                <a:sym typeface="Calibri"/>
              </a:rPr>
              <a:t> of </a:t>
            </a:r>
            <a:r>
              <a:rPr lang="en" sz="3000" b="1">
                <a:solidFill>
                  <a:schemeClr val="dk1"/>
                </a:solidFill>
                <a:latin typeface="Calibri"/>
                <a:ea typeface="Calibri"/>
                <a:cs typeface="Calibri"/>
                <a:sym typeface="Calibri"/>
              </a:rPr>
              <a:t>Nuclear Energy </a:t>
            </a:r>
            <a:r>
              <a:rPr lang="en" sz="3000">
                <a:solidFill>
                  <a:schemeClr val="dk1"/>
                </a:solidFill>
                <a:latin typeface="Calibri"/>
                <a:ea typeface="Calibri"/>
                <a:cs typeface="Calibri"/>
                <a:sym typeface="Calibri"/>
              </a:rPr>
              <a:t>from the choices below. </a:t>
            </a:r>
            <a:endParaRPr/>
          </a:p>
        </p:txBody>
      </p:sp>
      <p:sp>
        <p:nvSpPr>
          <p:cNvPr id="241" name="Google Shape;241;p37"/>
          <p:cNvSpPr txBox="1"/>
          <p:nvPr/>
        </p:nvSpPr>
        <p:spPr>
          <a:xfrm>
            <a:off x="393331" y="1916826"/>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42" name="Google Shape;242;p37"/>
          <p:cNvSpPr txBox="1"/>
          <p:nvPr/>
        </p:nvSpPr>
        <p:spPr>
          <a:xfrm>
            <a:off x="5011271" y="1904750"/>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43" name="Google Shape;243;p37"/>
          <p:cNvSpPr txBox="1"/>
          <p:nvPr/>
        </p:nvSpPr>
        <p:spPr>
          <a:xfrm>
            <a:off x="380507" y="3983806"/>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44" name="Google Shape;244;p37"/>
          <p:cNvSpPr txBox="1"/>
          <p:nvPr/>
        </p:nvSpPr>
        <p:spPr>
          <a:xfrm>
            <a:off x="4998447" y="3954678"/>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246" name="Google Shape;246;p37"/>
          <p:cNvPicPr preferRelativeResize="0"/>
          <p:nvPr/>
        </p:nvPicPr>
        <p:blipFill>
          <a:blip r:embed="rId3">
            <a:alphaModFix/>
          </a:blip>
          <a:stretch>
            <a:fillRect/>
          </a:stretch>
        </p:blipFill>
        <p:spPr>
          <a:xfrm>
            <a:off x="5521000" y="3983801"/>
            <a:ext cx="2551365" cy="1913499"/>
          </a:xfrm>
          <a:prstGeom prst="rect">
            <a:avLst/>
          </a:prstGeom>
          <a:noFill/>
          <a:ln>
            <a:noFill/>
          </a:ln>
        </p:spPr>
      </p:pic>
      <p:pic>
        <p:nvPicPr>
          <p:cNvPr id="247" name="Google Shape;247;p37"/>
          <p:cNvPicPr preferRelativeResize="0"/>
          <p:nvPr/>
        </p:nvPicPr>
        <p:blipFill>
          <a:blip r:embed="rId4">
            <a:alphaModFix/>
          </a:blip>
          <a:stretch>
            <a:fillRect/>
          </a:stretch>
        </p:blipFill>
        <p:spPr>
          <a:xfrm>
            <a:off x="1024876" y="4155268"/>
            <a:ext cx="2660451" cy="1771259"/>
          </a:xfrm>
          <a:prstGeom prst="rect">
            <a:avLst/>
          </a:prstGeom>
          <a:noFill/>
          <a:ln>
            <a:noFill/>
          </a:ln>
        </p:spPr>
      </p:pic>
      <p:pic>
        <p:nvPicPr>
          <p:cNvPr id="248" name="Google Shape;248;p37"/>
          <p:cNvPicPr preferRelativeResize="0"/>
          <p:nvPr/>
        </p:nvPicPr>
        <p:blipFill>
          <a:blip r:embed="rId5">
            <a:alphaModFix/>
          </a:blip>
          <a:stretch>
            <a:fillRect/>
          </a:stretch>
        </p:blipFill>
        <p:spPr>
          <a:xfrm>
            <a:off x="5521001" y="2361201"/>
            <a:ext cx="3492075" cy="1243751"/>
          </a:xfrm>
          <a:prstGeom prst="rect">
            <a:avLst/>
          </a:prstGeom>
          <a:noFill/>
          <a:ln>
            <a:noFill/>
          </a:ln>
        </p:spPr>
      </p:pic>
      <p:pic>
        <p:nvPicPr>
          <p:cNvPr id="249" name="Google Shape;249;p37"/>
          <p:cNvPicPr preferRelativeResize="0"/>
          <p:nvPr/>
        </p:nvPicPr>
        <p:blipFill>
          <a:blip r:embed="rId6">
            <a:alphaModFix/>
          </a:blip>
          <a:stretch>
            <a:fillRect/>
          </a:stretch>
        </p:blipFill>
        <p:spPr>
          <a:xfrm>
            <a:off x="964600" y="2055626"/>
            <a:ext cx="2781000" cy="1854900"/>
          </a:xfrm>
          <a:prstGeom prst="rect">
            <a:avLst/>
          </a:prstGeom>
          <a:noFill/>
          <a:ln>
            <a:noFill/>
          </a:ln>
        </p:spPr>
      </p:pic>
      <p:sp>
        <p:nvSpPr>
          <p:cNvPr id="2" name="Google Shape;1353;g27f7a576e42_0_613">
            <a:extLst>
              <a:ext uri="{FF2B5EF4-FFF2-40B4-BE49-F238E27FC236}">
                <a16:creationId xmlns:a16="http://schemas.microsoft.com/office/drawing/2014/main" id="{6C69C875-72DD-A11C-32ED-18F5985CF798}"/>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141A0B3F-82D0-D313-7595-472FAEDAD5FD}"/>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ABB8822F-B850-93D8-99B2-69AC5C4A2486}"/>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1CBA8E03-75E9-9F7D-66F1-E15862EF2C3C}"/>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115BD808-B84E-2211-C8B9-AB187E51546C}"/>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9E38164D-E7DA-9E43-E7B6-B909CF6ECE83}"/>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p:nvPr/>
        </p:nvSpPr>
        <p:spPr>
          <a:xfrm>
            <a:off x="639553" y="1033043"/>
            <a:ext cx="78741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picture</a:t>
            </a:r>
            <a:r>
              <a:rPr lang="en" sz="3000">
                <a:solidFill>
                  <a:schemeClr val="dk1"/>
                </a:solidFill>
                <a:latin typeface="Calibri"/>
                <a:ea typeface="Calibri"/>
                <a:cs typeface="Calibri"/>
                <a:sym typeface="Calibri"/>
              </a:rPr>
              <a:t> of </a:t>
            </a:r>
            <a:r>
              <a:rPr lang="en" sz="3000" b="1">
                <a:solidFill>
                  <a:schemeClr val="dk1"/>
                </a:solidFill>
                <a:latin typeface="Calibri"/>
                <a:ea typeface="Calibri"/>
                <a:cs typeface="Calibri"/>
                <a:sym typeface="Calibri"/>
              </a:rPr>
              <a:t>Nuclear Energy </a:t>
            </a:r>
            <a:r>
              <a:rPr lang="en" sz="3000">
                <a:solidFill>
                  <a:schemeClr val="dk1"/>
                </a:solidFill>
                <a:latin typeface="Calibri"/>
                <a:ea typeface="Calibri"/>
                <a:cs typeface="Calibri"/>
                <a:sym typeface="Calibri"/>
              </a:rPr>
              <a:t>from the choices below. </a:t>
            </a:r>
            <a:endParaRPr/>
          </a:p>
        </p:txBody>
      </p:sp>
      <p:sp>
        <p:nvSpPr>
          <p:cNvPr id="256" name="Google Shape;256;p38"/>
          <p:cNvSpPr txBox="1"/>
          <p:nvPr/>
        </p:nvSpPr>
        <p:spPr>
          <a:xfrm>
            <a:off x="393331" y="1916826"/>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57" name="Google Shape;257;p38"/>
          <p:cNvSpPr txBox="1"/>
          <p:nvPr/>
        </p:nvSpPr>
        <p:spPr>
          <a:xfrm>
            <a:off x="5011271" y="1904750"/>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58" name="Google Shape;258;p38"/>
          <p:cNvSpPr txBox="1"/>
          <p:nvPr/>
        </p:nvSpPr>
        <p:spPr>
          <a:xfrm>
            <a:off x="380507" y="3983806"/>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59" name="Google Shape;259;p38"/>
          <p:cNvSpPr txBox="1"/>
          <p:nvPr/>
        </p:nvSpPr>
        <p:spPr>
          <a:xfrm>
            <a:off x="4998447" y="3954678"/>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261" name="Google Shape;261;p38"/>
          <p:cNvPicPr preferRelativeResize="0"/>
          <p:nvPr/>
        </p:nvPicPr>
        <p:blipFill>
          <a:blip r:embed="rId3">
            <a:alphaModFix/>
          </a:blip>
          <a:stretch>
            <a:fillRect/>
          </a:stretch>
        </p:blipFill>
        <p:spPr>
          <a:xfrm>
            <a:off x="5521000" y="3983801"/>
            <a:ext cx="2551365" cy="1913499"/>
          </a:xfrm>
          <a:prstGeom prst="rect">
            <a:avLst/>
          </a:prstGeom>
          <a:noFill/>
          <a:ln>
            <a:noFill/>
          </a:ln>
        </p:spPr>
      </p:pic>
      <p:pic>
        <p:nvPicPr>
          <p:cNvPr id="262" name="Google Shape;262;p38"/>
          <p:cNvPicPr preferRelativeResize="0"/>
          <p:nvPr/>
        </p:nvPicPr>
        <p:blipFill>
          <a:blip r:embed="rId4">
            <a:alphaModFix/>
          </a:blip>
          <a:stretch>
            <a:fillRect/>
          </a:stretch>
        </p:blipFill>
        <p:spPr>
          <a:xfrm>
            <a:off x="1024876" y="4155268"/>
            <a:ext cx="2660451" cy="1771259"/>
          </a:xfrm>
          <a:prstGeom prst="rect">
            <a:avLst/>
          </a:prstGeom>
          <a:noFill/>
          <a:ln>
            <a:noFill/>
          </a:ln>
        </p:spPr>
      </p:pic>
      <p:pic>
        <p:nvPicPr>
          <p:cNvPr id="263" name="Google Shape;263;p38"/>
          <p:cNvPicPr preferRelativeResize="0"/>
          <p:nvPr/>
        </p:nvPicPr>
        <p:blipFill>
          <a:blip r:embed="rId5">
            <a:alphaModFix/>
          </a:blip>
          <a:stretch>
            <a:fillRect/>
          </a:stretch>
        </p:blipFill>
        <p:spPr>
          <a:xfrm>
            <a:off x="5521001" y="2361201"/>
            <a:ext cx="3492075" cy="1243751"/>
          </a:xfrm>
          <a:prstGeom prst="rect">
            <a:avLst/>
          </a:prstGeom>
          <a:noFill/>
          <a:ln>
            <a:noFill/>
          </a:ln>
        </p:spPr>
      </p:pic>
      <p:pic>
        <p:nvPicPr>
          <p:cNvPr id="264" name="Google Shape;264;p38"/>
          <p:cNvPicPr preferRelativeResize="0"/>
          <p:nvPr/>
        </p:nvPicPr>
        <p:blipFill>
          <a:blip r:embed="rId6">
            <a:alphaModFix/>
          </a:blip>
          <a:stretch>
            <a:fillRect/>
          </a:stretch>
        </p:blipFill>
        <p:spPr>
          <a:xfrm>
            <a:off x="964600" y="2055626"/>
            <a:ext cx="2781000" cy="1854900"/>
          </a:xfrm>
          <a:prstGeom prst="rect">
            <a:avLst/>
          </a:prstGeom>
          <a:noFill/>
          <a:ln>
            <a:noFill/>
          </a:ln>
        </p:spPr>
      </p:pic>
      <p:sp>
        <p:nvSpPr>
          <p:cNvPr id="265" name="Google Shape;265;p38"/>
          <p:cNvSpPr/>
          <p:nvPr/>
        </p:nvSpPr>
        <p:spPr>
          <a:xfrm>
            <a:off x="393325" y="2000875"/>
            <a:ext cx="3492000" cy="1964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Google Shape;1353;g27f7a576e42_0_613">
            <a:extLst>
              <a:ext uri="{FF2B5EF4-FFF2-40B4-BE49-F238E27FC236}">
                <a16:creationId xmlns:a16="http://schemas.microsoft.com/office/drawing/2014/main" id="{143DDD64-6E4E-3ACC-AFCA-A53567D8A89F}"/>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15B3F4C4-8C39-B5A9-9279-A622F4DC1058}"/>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C775283D-2230-AE18-E895-731F9411BC61}"/>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7877F8F4-02D2-8330-65AA-0BFCFA70DE26}"/>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4104879E-A863-57E0-E6CB-19646B0E870C}"/>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BDF4B7BA-267D-E462-448D-54100F26C54C}"/>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9"/>
          <p:cNvPicPr preferRelativeResize="0"/>
          <p:nvPr/>
        </p:nvPicPr>
        <p:blipFill>
          <a:blip r:embed="rId3">
            <a:alphaModFix/>
          </a:blip>
          <a:stretch>
            <a:fillRect/>
          </a:stretch>
        </p:blipFill>
        <p:spPr>
          <a:xfrm>
            <a:off x="6042901" y="1734075"/>
            <a:ext cx="2529569" cy="1687200"/>
          </a:xfrm>
          <a:prstGeom prst="rect">
            <a:avLst/>
          </a:prstGeom>
          <a:noFill/>
          <a:ln>
            <a:noFill/>
          </a:ln>
        </p:spPr>
      </p:pic>
      <p:sp>
        <p:nvSpPr>
          <p:cNvPr id="272" name="Google Shape;272;p39"/>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273" name="Google Shape;273;p39"/>
          <p:cNvCxnSpPr/>
          <p:nvPr/>
        </p:nvCxnSpPr>
        <p:spPr>
          <a:xfrm>
            <a:off x="4606851"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274" name="Google Shape;274;p39"/>
          <p:cNvCxnSpPr>
            <a:stCxn id="275" idx="4"/>
            <a:endCxn id="272" idx="2"/>
          </p:cNvCxnSpPr>
          <p:nvPr/>
        </p:nvCxnSpPr>
        <p:spPr>
          <a:xfrm>
            <a:off x="4571973"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276" name="Google Shape;276;p39"/>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277" name="Google Shape;277;p39"/>
          <p:cNvCxnSpPr/>
          <p:nvPr/>
        </p:nvCxnSpPr>
        <p:spPr>
          <a:xfrm>
            <a:off x="6255327" y="3520071"/>
            <a:ext cx="2431500" cy="0"/>
          </a:xfrm>
          <a:prstGeom prst="straightConnector1">
            <a:avLst/>
          </a:prstGeom>
          <a:noFill/>
          <a:ln w="25400" cap="flat" cmpd="sng">
            <a:solidFill>
              <a:schemeClr val="dk1"/>
            </a:solidFill>
            <a:prstDash val="solid"/>
            <a:round/>
            <a:headEnd type="none" w="sm" len="sm"/>
            <a:tailEnd type="none" w="sm" len="sm"/>
          </a:ln>
        </p:spPr>
      </p:cxnSp>
      <p:sp>
        <p:nvSpPr>
          <p:cNvPr id="275" name="Google Shape;275;p39"/>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278" name="Google Shape;278;p39"/>
          <p:cNvSpPr txBox="1"/>
          <p:nvPr/>
        </p:nvSpPr>
        <p:spPr>
          <a:xfrm>
            <a:off x="2990051" y="3027300"/>
            <a:ext cx="3163800" cy="1107955"/>
          </a:xfrm>
          <a:prstGeom prst="rect">
            <a:avLst/>
          </a:prstGeom>
          <a:noFill/>
          <a:ln>
            <a:noFill/>
          </a:ln>
        </p:spPr>
        <p:txBody>
          <a:bodyPr spcFirstLastPara="1" wrap="square" lIns="91425" tIns="45700" rIns="91425" bIns="45700" anchor="t" anchorCtr="0">
            <a:spAutoFit/>
          </a:bodyPr>
          <a:lstStyle/>
          <a:p>
            <a:pPr algn="ctr"/>
            <a:r>
              <a:rPr lang="en" sz="3300" b="1">
                <a:latin typeface="Poppins"/>
                <a:ea typeface="Poppins"/>
                <a:cs typeface="Poppins"/>
                <a:sym typeface="Poppins"/>
              </a:rPr>
              <a:t>Nuclear Energy</a:t>
            </a:r>
            <a:endParaRPr sz="1100"/>
          </a:p>
        </p:txBody>
      </p:sp>
      <p:sp>
        <p:nvSpPr>
          <p:cNvPr id="279" name="Google Shape;279;p39"/>
          <p:cNvSpPr txBox="1"/>
          <p:nvPr/>
        </p:nvSpPr>
        <p:spPr>
          <a:xfrm>
            <a:off x="494363" y="1383371"/>
            <a:ext cx="11466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280" name="Google Shape;280;p39"/>
          <p:cNvSpPr txBox="1"/>
          <p:nvPr/>
        </p:nvSpPr>
        <p:spPr>
          <a:xfrm>
            <a:off x="498763" y="5399810"/>
            <a:ext cx="10824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281" name="Google Shape;281;p39"/>
          <p:cNvSpPr txBox="1"/>
          <p:nvPr/>
        </p:nvSpPr>
        <p:spPr>
          <a:xfrm>
            <a:off x="7783990" y="1364766"/>
            <a:ext cx="9027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282" name="Google Shape;282;p39"/>
          <p:cNvSpPr txBox="1"/>
          <p:nvPr/>
        </p:nvSpPr>
        <p:spPr>
          <a:xfrm>
            <a:off x="4676229" y="5407868"/>
            <a:ext cx="4038300" cy="353903"/>
          </a:xfrm>
          <a:prstGeom prst="rect">
            <a:avLst/>
          </a:prstGeom>
          <a:noFill/>
          <a:ln>
            <a:noFill/>
          </a:ln>
        </p:spPr>
        <p:txBody>
          <a:bodyPr spcFirstLastPara="1" wrap="square" lIns="91425" tIns="45700" rIns="91425" bIns="45700" anchor="t" anchorCtr="0">
            <a:spAutoFit/>
          </a:bodyPr>
          <a:lstStyle/>
          <a:p>
            <a:pPr algn="r"/>
            <a:r>
              <a:rPr lang="en" sz="1700">
                <a:latin typeface="Helvetica Neue Light"/>
                <a:ea typeface="Helvetica Neue Light"/>
                <a:cs typeface="Helvetica Neue Light"/>
                <a:sym typeface="Helvetica Neue Light"/>
              </a:rPr>
              <a:t>How does nuclear energy impact my life?</a:t>
            </a:r>
            <a:endParaRPr sz="1300"/>
          </a:p>
        </p:txBody>
      </p:sp>
      <p:sp>
        <p:nvSpPr>
          <p:cNvPr id="2" name="Google Shape;1353;g27f7a576e42_0_613">
            <a:extLst>
              <a:ext uri="{FF2B5EF4-FFF2-40B4-BE49-F238E27FC236}">
                <a16:creationId xmlns:a16="http://schemas.microsoft.com/office/drawing/2014/main" id="{10F9C7A7-C482-A4F8-F565-84C69F712F51}"/>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938684A4-62DE-FC62-AD76-966754319C82}"/>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C81221F0-49C9-B9BE-99EC-3DC15A078FF8}"/>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CC4FDB5B-D69F-5770-7A9A-3261939E6D82}"/>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B3246243-3F98-21A8-BE38-9C4D81A362CC}"/>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A81803D1-B0EE-F8CE-2097-2E8CE3120FB8}"/>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p:nvPr/>
        </p:nvSpPr>
        <p:spPr>
          <a:xfrm>
            <a:off x="626731" y="1060551"/>
            <a:ext cx="82095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definition</a:t>
            </a:r>
            <a:r>
              <a:rPr lang="en" sz="3000">
                <a:solidFill>
                  <a:schemeClr val="dk1"/>
                </a:solidFill>
                <a:latin typeface="Calibri"/>
                <a:ea typeface="Calibri"/>
                <a:cs typeface="Calibri"/>
                <a:sym typeface="Calibri"/>
              </a:rPr>
              <a:t> of </a:t>
            </a:r>
            <a:r>
              <a:rPr lang="en" sz="3000" b="1">
                <a:solidFill>
                  <a:schemeClr val="dk1"/>
                </a:solidFill>
                <a:latin typeface="Calibri"/>
                <a:ea typeface="Calibri"/>
                <a:cs typeface="Calibri"/>
                <a:sym typeface="Calibri"/>
              </a:rPr>
              <a:t>Nuclear Energy</a:t>
            </a:r>
            <a:r>
              <a:rPr lang="en" sz="3000">
                <a:solidFill>
                  <a:schemeClr val="dk1"/>
                </a:solidFill>
                <a:latin typeface="Calibri"/>
                <a:ea typeface="Calibri"/>
                <a:cs typeface="Calibri"/>
                <a:sym typeface="Calibri"/>
              </a:rPr>
              <a:t> from the choices below. </a:t>
            </a:r>
            <a:endParaRPr/>
          </a:p>
        </p:txBody>
      </p:sp>
      <p:sp>
        <p:nvSpPr>
          <p:cNvPr id="289" name="Google Shape;289;p40"/>
          <p:cNvSpPr txBox="1"/>
          <p:nvPr/>
        </p:nvSpPr>
        <p:spPr>
          <a:xfrm>
            <a:off x="1073533" y="5135942"/>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343"/>
                </a:solidFill>
                <a:latin typeface="Helvetica Neue Light"/>
                <a:ea typeface="Helvetica Neue Light"/>
                <a:cs typeface="Helvetica Neue Light"/>
                <a:sym typeface="Helvetica Neue Light"/>
              </a:rPr>
              <a:t>A place where plants and animals live together</a:t>
            </a:r>
            <a:endParaRPr>
              <a:solidFill>
                <a:srgbClr val="434343"/>
              </a:solidFill>
            </a:endParaRPr>
          </a:p>
        </p:txBody>
      </p:sp>
      <p:sp>
        <p:nvSpPr>
          <p:cNvPr id="290" name="Google Shape;290;p40"/>
          <p:cNvSpPr txBox="1"/>
          <p:nvPr/>
        </p:nvSpPr>
        <p:spPr>
          <a:xfrm>
            <a:off x="1090683" y="4244796"/>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a:solidFill>
                  <a:srgbClr val="43464D"/>
                </a:solidFill>
                <a:latin typeface="Helvetica Neue Light"/>
                <a:ea typeface="Helvetica Neue Light"/>
                <a:cs typeface="Helvetica Neue Light"/>
                <a:sym typeface="Helvetica Neue Light"/>
              </a:rPr>
              <a:t>Prehistoric remains of plants and animals</a:t>
            </a:r>
            <a:endParaRPr sz="2400">
              <a:latin typeface="Helvetica Neue Light"/>
              <a:ea typeface="Helvetica Neue Light"/>
              <a:cs typeface="Helvetica Neue Light"/>
              <a:sym typeface="Helvetica Neue Light"/>
            </a:endParaRPr>
          </a:p>
        </p:txBody>
      </p:sp>
      <p:sp>
        <p:nvSpPr>
          <p:cNvPr id="291" name="Google Shape;291;p40"/>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292" name="Google Shape;292;p40"/>
          <p:cNvSpPr txBox="1"/>
          <p:nvPr/>
        </p:nvSpPr>
        <p:spPr>
          <a:xfrm>
            <a:off x="1073533" y="2492259"/>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The powerhouse of the cell</a:t>
            </a:r>
            <a:endParaRPr sz="2400">
              <a:latin typeface="Helvetica Neue Light"/>
              <a:ea typeface="Helvetica Neue Light"/>
              <a:cs typeface="Helvetica Neue Light"/>
              <a:sym typeface="Helvetica Neue Light"/>
            </a:endParaRPr>
          </a:p>
        </p:txBody>
      </p:sp>
      <p:sp>
        <p:nvSpPr>
          <p:cNvPr id="293" name="Google Shape;293;p40"/>
          <p:cNvSpPr txBox="1"/>
          <p:nvPr/>
        </p:nvSpPr>
        <p:spPr>
          <a:xfrm>
            <a:off x="380510" y="23894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94" name="Google Shape;294;p40"/>
          <p:cNvSpPr txBox="1"/>
          <p:nvPr/>
        </p:nvSpPr>
        <p:spPr>
          <a:xfrm>
            <a:off x="380509" y="32867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95" name="Google Shape;295;p40"/>
          <p:cNvSpPr txBox="1"/>
          <p:nvPr/>
        </p:nvSpPr>
        <p:spPr>
          <a:xfrm>
            <a:off x="393333" y="41270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96" name="Google Shape;296;p40"/>
          <p:cNvSpPr txBox="1"/>
          <p:nvPr/>
        </p:nvSpPr>
        <p:spPr>
          <a:xfrm>
            <a:off x="393331" y="49995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298" name="Google Shape;298;p40"/>
          <p:cNvSpPr txBox="1"/>
          <p:nvPr/>
        </p:nvSpPr>
        <p:spPr>
          <a:xfrm>
            <a:off x="1073533" y="3337210"/>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Energy stored in the nucleus of an atom</a:t>
            </a:r>
            <a:endParaRPr sz="24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6A2366E0-DDD5-F5C5-4627-4BB733A230AF}"/>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D9943425-0334-928F-CE39-A24A2691D547}"/>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0BD46C7C-EA85-BC61-C770-13051BECE84F}"/>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67FB1796-7857-7BE7-D60C-4712EF0A5925}"/>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08CC05C3-9FEA-DD7F-945A-ED0EA728F199}"/>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90CFA9D5-A261-D104-0997-5C09D799F9E0}"/>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p:nvPr/>
        </p:nvSpPr>
        <p:spPr>
          <a:xfrm>
            <a:off x="626731" y="1060551"/>
            <a:ext cx="82095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definition</a:t>
            </a:r>
            <a:r>
              <a:rPr lang="en" sz="3000">
                <a:solidFill>
                  <a:schemeClr val="dk1"/>
                </a:solidFill>
                <a:latin typeface="Calibri"/>
                <a:ea typeface="Calibri"/>
                <a:cs typeface="Calibri"/>
                <a:sym typeface="Calibri"/>
              </a:rPr>
              <a:t> of </a:t>
            </a:r>
            <a:r>
              <a:rPr lang="en" sz="3000" b="1">
                <a:solidFill>
                  <a:schemeClr val="dk1"/>
                </a:solidFill>
                <a:latin typeface="Calibri"/>
                <a:ea typeface="Calibri"/>
                <a:cs typeface="Calibri"/>
                <a:sym typeface="Calibri"/>
              </a:rPr>
              <a:t>Nuclear Energy</a:t>
            </a:r>
            <a:r>
              <a:rPr lang="en" sz="3000">
                <a:solidFill>
                  <a:schemeClr val="dk1"/>
                </a:solidFill>
                <a:latin typeface="Calibri"/>
                <a:ea typeface="Calibri"/>
                <a:cs typeface="Calibri"/>
                <a:sym typeface="Calibri"/>
              </a:rPr>
              <a:t> from the choices below. </a:t>
            </a:r>
            <a:endParaRPr/>
          </a:p>
        </p:txBody>
      </p:sp>
      <p:sp>
        <p:nvSpPr>
          <p:cNvPr id="305" name="Google Shape;305;p41"/>
          <p:cNvSpPr txBox="1"/>
          <p:nvPr/>
        </p:nvSpPr>
        <p:spPr>
          <a:xfrm>
            <a:off x="1073533" y="5135942"/>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343"/>
                </a:solidFill>
                <a:latin typeface="Helvetica Neue Light"/>
                <a:ea typeface="Helvetica Neue Light"/>
                <a:cs typeface="Helvetica Neue Light"/>
                <a:sym typeface="Helvetica Neue Light"/>
              </a:rPr>
              <a:t>A place where plants and animals live together</a:t>
            </a:r>
            <a:endParaRPr>
              <a:solidFill>
                <a:srgbClr val="434343"/>
              </a:solidFill>
            </a:endParaRPr>
          </a:p>
        </p:txBody>
      </p:sp>
      <p:sp>
        <p:nvSpPr>
          <p:cNvPr id="306" name="Google Shape;306;p41"/>
          <p:cNvSpPr txBox="1"/>
          <p:nvPr/>
        </p:nvSpPr>
        <p:spPr>
          <a:xfrm>
            <a:off x="1090683" y="4244796"/>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a:solidFill>
                  <a:srgbClr val="43464D"/>
                </a:solidFill>
                <a:latin typeface="Helvetica Neue Light"/>
                <a:ea typeface="Helvetica Neue Light"/>
                <a:cs typeface="Helvetica Neue Light"/>
                <a:sym typeface="Helvetica Neue Light"/>
              </a:rPr>
              <a:t>Prehistoric remains of plants and animals</a:t>
            </a:r>
            <a:endParaRPr sz="2400">
              <a:latin typeface="Helvetica Neue Light"/>
              <a:ea typeface="Helvetica Neue Light"/>
              <a:cs typeface="Helvetica Neue Light"/>
              <a:sym typeface="Helvetica Neue Light"/>
            </a:endParaRPr>
          </a:p>
        </p:txBody>
      </p:sp>
      <p:sp>
        <p:nvSpPr>
          <p:cNvPr id="307" name="Google Shape;307;p41"/>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08" name="Google Shape;308;p41"/>
          <p:cNvSpPr txBox="1"/>
          <p:nvPr/>
        </p:nvSpPr>
        <p:spPr>
          <a:xfrm>
            <a:off x="1073533" y="2492259"/>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The powerhouse of the cell</a:t>
            </a:r>
            <a:endParaRPr sz="2400">
              <a:latin typeface="Helvetica Neue Light"/>
              <a:ea typeface="Helvetica Neue Light"/>
              <a:cs typeface="Helvetica Neue Light"/>
              <a:sym typeface="Helvetica Neue Light"/>
            </a:endParaRPr>
          </a:p>
        </p:txBody>
      </p:sp>
      <p:sp>
        <p:nvSpPr>
          <p:cNvPr id="309" name="Google Shape;309;p41"/>
          <p:cNvSpPr txBox="1"/>
          <p:nvPr/>
        </p:nvSpPr>
        <p:spPr>
          <a:xfrm>
            <a:off x="380510" y="23894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10" name="Google Shape;310;p41"/>
          <p:cNvSpPr txBox="1"/>
          <p:nvPr/>
        </p:nvSpPr>
        <p:spPr>
          <a:xfrm>
            <a:off x="380509" y="32867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11" name="Google Shape;311;p41"/>
          <p:cNvSpPr txBox="1"/>
          <p:nvPr/>
        </p:nvSpPr>
        <p:spPr>
          <a:xfrm>
            <a:off x="393333" y="41270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12" name="Google Shape;312;p41"/>
          <p:cNvSpPr txBox="1"/>
          <p:nvPr/>
        </p:nvSpPr>
        <p:spPr>
          <a:xfrm>
            <a:off x="393331" y="49995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314" name="Google Shape;314;p41"/>
          <p:cNvSpPr txBox="1"/>
          <p:nvPr/>
        </p:nvSpPr>
        <p:spPr>
          <a:xfrm>
            <a:off x="1073533" y="3337210"/>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Energy stored in the nucleus of an atom</a:t>
            </a:r>
            <a:endParaRPr sz="2400">
              <a:latin typeface="Helvetica Neue Light"/>
              <a:ea typeface="Helvetica Neue Light"/>
              <a:cs typeface="Helvetica Neue Light"/>
              <a:sym typeface="Helvetica Neue Light"/>
            </a:endParaRPr>
          </a:p>
        </p:txBody>
      </p:sp>
      <p:sp>
        <p:nvSpPr>
          <p:cNvPr id="315" name="Google Shape;315;p41"/>
          <p:cNvSpPr/>
          <p:nvPr/>
        </p:nvSpPr>
        <p:spPr>
          <a:xfrm>
            <a:off x="393326" y="3258275"/>
            <a:ext cx="6245100" cy="64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Google Shape;1353;g27f7a576e42_0_613">
            <a:extLst>
              <a:ext uri="{FF2B5EF4-FFF2-40B4-BE49-F238E27FC236}">
                <a16:creationId xmlns:a16="http://schemas.microsoft.com/office/drawing/2014/main" id="{6C7EA84A-7918-7FAB-862A-E7B6849AB1CA}"/>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A92F735A-C0BF-755E-9478-83A519594B05}"/>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8BF47028-0E42-1688-E8D1-F2A2A8E6FE20}"/>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88505F84-8695-E921-C2A5-8A5B8EF28173}"/>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6BF55656-1B94-9B56-F7EB-70EB17905767}"/>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4B8CC5CB-7B37-E181-DC30-A238179FE388}"/>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22" name="Google Shape;322;p42"/>
          <p:cNvSpPr txBox="1"/>
          <p:nvPr/>
        </p:nvSpPr>
        <p:spPr>
          <a:xfrm>
            <a:off x="572375" y="2128376"/>
            <a:ext cx="3899400" cy="861744"/>
          </a:xfrm>
          <a:prstGeom prst="rect">
            <a:avLst/>
          </a:prstGeom>
          <a:noFill/>
          <a:ln>
            <a:noFill/>
          </a:ln>
        </p:spPr>
        <p:txBody>
          <a:bodyPr spcFirstLastPara="1" wrap="square" lIns="91425" tIns="91425" rIns="91425" bIns="91425" anchor="t" anchorCtr="0">
            <a:spAutoFit/>
          </a:bodyPr>
          <a:lstStyle/>
          <a:p>
            <a:pPr algn="ctr"/>
            <a:r>
              <a:rPr lang="en" sz="2200">
                <a:solidFill>
                  <a:srgbClr val="1F1F1F"/>
                </a:solidFill>
                <a:latin typeface="Calibri"/>
                <a:ea typeface="Calibri"/>
                <a:cs typeface="Calibri"/>
                <a:sym typeface="Calibri"/>
              </a:rPr>
              <a:t>Energy stored in the nucleus of an atom</a:t>
            </a:r>
            <a:endParaRPr sz="3400">
              <a:latin typeface="Calibri"/>
              <a:ea typeface="Calibri"/>
              <a:cs typeface="Calibri"/>
              <a:sym typeface="Calibri"/>
            </a:endParaRPr>
          </a:p>
        </p:txBody>
      </p:sp>
      <p:pic>
        <p:nvPicPr>
          <p:cNvPr id="323" name="Google Shape;323;p42"/>
          <p:cNvPicPr preferRelativeResize="0"/>
          <p:nvPr/>
        </p:nvPicPr>
        <p:blipFill>
          <a:blip r:embed="rId3">
            <a:alphaModFix/>
          </a:blip>
          <a:stretch>
            <a:fillRect/>
          </a:stretch>
        </p:blipFill>
        <p:spPr>
          <a:xfrm>
            <a:off x="6042901" y="1734075"/>
            <a:ext cx="2529569" cy="1687200"/>
          </a:xfrm>
          <a:prstGeom prst="rect">
            <a:avLst/>
          </a:prstGeom>
          <a:noFill/>
          <a:ln>
            <a:noFill/>
          </a:ln>
        </p:spPr>
      </p:pic>
      <p:cxnSp>
        <p:nvCxnSpPr>
          <p:cNvPr id="324" name="Google Shape;324;p42"/>
          <p:cNvCxnSpPr/>
          <p:nvPr/>
        </p:nvCxnSpPr>
        <p:spPr>
          <a:xfrm>
            <a:off x="4606851"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325" name="Google Shape;325;p42"/>
          <p:cNvCxnSpPr>
            <a:stCxn id="326" idx="4"/>
            <a:endCxn id="321" idx="2"/>
          </p:cNvCxnSpPr>
          <p:nvPr/>
        </p:nvCxnSpPr>
        <p:spPr>
          <a:xfrm>
            <a:off x="4571973"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327" name="Google Shape;327;p42"/>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328" name="Google Shape;328;p42"/>
          <p:cNvCxnSpPr/>
          <p:nvPr/>
        </p:nvCxnSpPr>
        <p:spPr>
          <a:xfrm>
            <a:off x="6255327" y="3520071"/>
            <a:ext cx="2431500" cy="0"/>
          </a:xfrm>
          <a:prstGeom prst="straightConnector1">
            <a:avLst/>
          </a:prstGeom>
          <a:noFill/>
          <a:ln w="25400" cap="flat" cmpd="sng">
            <a:solidFill>
              <a:schemeClr val="dk1"/>
            </a:solidFill>
            <a:prstDash val="solid"/>
            <a:round/>
            <a:headEnd type="none" w="sm" len="sm"/>
            <a:tailEnd type="none" w="sm" len="sm"/>
          </a:ln>
        </p:spPr>
      </p:cxnSp>
      <p:sp>
        <p:nvSpPr>
          <p:cNvPr id="326" name="Google Shape;326;p42"/>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29" name="Google Shape;329;p42"/>
          <p:cNvSpPr txBox="1"/>
          <p:nvPr/>
        </p:nvSpPr>
        <p:spPr>
          <a:xfrm>
            <a:off x="2990051" y="3027300"/>
            <a:ext cx="3163800" cy="1107955"/>
          </a:xfrm>
          <a:prstGeom prst="rect">
            <a:avLst/>
          </a:prstGeom>
          <a:noFill/>
          <a:ln>
            <a:noFill/>
          </a:ln>
        </p:spPr>
        <p:txBody>
          <a:bodyPr spcFirstLastPara="1" wrap="square" lIns="91425" tIns="45700" rIns="91425" bIns="45700" anchor="t" anchorCtr="0">
            <a:spAutoFit/>
          </a:bodyPr>
          <a:lstStyle/>
          <a:p>
            <a:pPr algn="ctr"/>
            <a:r>
              <a:rPr lang="en" sz="3300" b="1">
                <a:latin typeface="Poppins"/>
                <a:ea typeface="Poppins"/>
                <a:cs typeface="Poppins"/>
                <a:sym typeface="Poppins"/>
              </a:rPr>
              <a:t>Nuclear Energy</a:t>
            </a:r>
            <a:endParaRPr sz="1100"/>
          </a:p>
        </p:txBody>
      </p:sp>
      <p:sp>
        <p:nvSpPr>
          <p:cNvPr id="330" name="Google Shape;330;p42"/>
          <p:cNvSpPr txBox="1"/>
          <p:nvPr/>
        </p:nvSpPr>
        <p:spPr>
          <a:xfrm>
            <a:off x="494363" y="1383371"/>
            <a:ext cx="11466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331" name="Google Shape;331;p42"/>
          <p:cNvSpPr txBox="1"/>
          <p:nvPr/>
        </p:nvSpPr>
        <p:spPr>
          <a:xfrm>
            <a:off x="498763" y="5399810"/>
            <a:ext cx="10824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332" name="Google Shape;332;p42"/>
          <p:cNvSpPr txBox="1"/>
          <p:nvPr/>
        </p:nvSpPr>
        <p:spPr>
          <a:xfrm>
            <a:off x="7783990" y="1364766"/>
            <a:ext cx="9027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333" name="Google Shape;333;p42"/>
          <p:cNvSpPr txBox="1"/>
          <p:nvPr/>
        </p:nvSpPr>
        <p:spPr>
          <a:xfrm>
            <a:off x="4676229" y="5407868"/>
            <a:ext cx="4038300" cy="353903"/>
          </a:xfrm>
          <a:prstGeom prst="rect">
            <a:avLst/>
          </a:prstGeom>
          <a:noFill/>
          <a:ln>
            <a:noFill/>
          </a:ln>
        </p:spPr>
        <p:txBody>
          <a:bodyPr spcFirstLastPara="1" wrap="square" lIns="91425" tIns="45700" rIns="91425" bIns="45700" anchor="t" anchorCtr="0">
            <a:spAutoFit/>
          </a:bodyPr>
          <a:lstStyle/>
          <a:p>
            <a:pPr algn="r"/>
            <a:r>
              <a:rPr lang="en" sz="1700">
                <a:latin typeface="Helvetica Neue Light"/>
                <a:ea typeface="Helvetica Neue Light"/>
                <a:cs typeface="Helvetica Neue Light"/>
                <a:sym typeface="Helvetica Neue Light"/>
              </a:rPr>
              <a:t>How does nuclear energy impact my life?</a:t>
            </a:r>
            <a:endParaRPr sz="1300"/>
          </a:p>
        </p:txBody>
      </p:sp>
      <p:sp>
        <p:nvSpPr>
          <p:cNvPr id="2" name="Google Shape;1353;g27f7a576e42_0_613">
            <a:extLst>
              <a:ext uri="{FF2B5EF4-FFF2-40B4-BE49-F238E27FC236}">
                <a16:creationId xmlns:a16="http://schemas.microsoft.com/office/drawing/2014/main" id="{0B9494A6-09C2-9276-A0A8-247DD88AF197}"/>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73994C39-2865-2AF3-A461-0F7D7E9CC255}"/>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A5202EE9-2B7A-5FFB-8271-25AED92239ED}"/>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EE813D9D-C461-59FB-AAD4-FC36DBC79653}"/>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F5971433-6B4F-CA4B-9078-9127B51AC253}"/>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7578213A-07D2-1C42-02E3-87E1AB5FDC93}"/>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p:nvPr/>
        </p:nvSpPr>
        <p:spPr>
          <a:xfrm>
            <a:off x="626731" y="1060552"/>
            <a:ext cx="82095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example</a:t>
            </a:r>
            <a:r>
              <a:rPr lang="en" sz="3000">
                <a:solidFill>
                  <a:schemeClr val="dk1"/>
                </a:solidFill>
                <a:latin typeface="Calibri"/>
                <a:ea typeface="Calibri"/>
                <a:cs typeface="Calibri"/>
                <a:sym typeface="Calibri"/>
              </a:rPr>
              <a:t> of </a:t>
            </a:r>
            <a:endParaRPr sz="3000">
              <a:solidFill>
                <a:schemeClr val="dk1"/>
              </a:solidFill>
              <a:latin typeface="Calibri"/>
              <a:ea typeface="Calibri"/>
              <a:cs typeface="Calibri"/>
              <a:sym typeface="Calibri"/>
            </a:endParaRPr>
          </a:p>
          <a:p>
            <a:pPr algn="ctr">
              <a:buSzPts val="3000"/>
            </a:pPr>
            <a:r>
              <a:rPr lang="en" sz="3000" b="1">
                <a:solidFill>
                  <a:schemeClr val="dk1"/>
                </a:solidFill>
                <a:latin typeface="Calibri"/>
                <a:ea typeface="Calibri"/>
                <a:cs typeface="Calibri"/>
                <a:sym typeface="Calibri"/>
              </a:rPr>
              <a:t>Nuclear Energy </a:t>
            </a:r>
            <a:r>
              <a:rPr lang="en" sz="3000">
                <a:solidFill>
                  <a:schemeClr val="dk1"/>
                </a:solidFill>
                <a:latin typeface="Calibri"/>
                <a:ea typeface="Calibri"/>
                <a:cs typeface="Calibri"/>
                <a:sym typeface="Calibri"/>
              </a:rPr>
              <a:t>from the choices below. </a:t>
            </a:r>
            <a:endParaRPr/>
          </a:p>
        </p:txBody>
      </p:sp>
      <p:sp>
        <p:nvSpPr>
          <p:cNvPr id="340" name="Google Shape;340;p43"/>
          <p:cNvSpPr txBox="1"/>
          <p:nvPr/>
        </p:nvSpPr>
        <p:spPr>
          <a:xfrm>
            <a:off x="1073533" y="5059742"/>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343"/>
                </a:solidFill>
                <a:latin typeface="Helvetica Neue Light"/>
                <a:ea typeface="Helvetica Neue Light"/>
                <a:cs typeface="Helvetica Neue Light"/>
                <a:sym typeface="Helvetica Neue Light"/>
              </a:rPr>
              <a:t>A fish swimming in the sea</a:t>
            </a:r>
            <a:endParaRPr>
              <a:solidFill>
                <a:srgbClr val="434343"/>
              </a:solidFill>
            </a:endParaRPr>
          </a:p>
        </p:txBody>
      </p:sp>
      <p:sp>
        <p:nvSpPr>
          <p:cNvPr id="342" name="Google Shape;342;p43"/>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43" name="Google Shape;343;p43"/>
          <p:cNvSpPr txBox="1"/>
          <p:nvPr/>
        </p:nvSpPr>
        <p:spPr>
          <a:xfrm>
            <a:off x="1073533" y="2492259"/>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A jungle</a:t>
            </a:r>
            <a:endParaRPr sz="2400">
              <a:latin typeface="Helvetica Neue Light"/>
              <a:ea typeface="Helvetica Neue Light"/>
              <a:cs typeface="Helvetica Neue Light"/>
              <a:sym typeface="Helvetica Neue Light"/>
            </a:endParaRPr>
          </a:p>
        </p:txBody>
      </p:sp>
      <p:sp>
        <p:nvSpPr>
          <p:cNvPr id="344" name="Google Shape;344;p43"/>
          <p:cNvSpPr txBox="1"/>
          <p:nvPr/>
        </p:nvSpPr>
        <p:spPr>
          <a:xfrm>
            <a:off x="380510" y="23894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45" name="Google Shape;345;p43"/>
          <p:cNvSpPr txBox="1"/>
          <p:nvPr/>
        </p:nvSpPr>
        <p:spPr>
          <a:xfrm>
            <a:off x="380509" y="32867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46" name="Google Shape;346;p43"/>
          <p:cNvSpPr txBox="1"/>
          <p:nvPr/>
        </p:nvSpPr>
        <p:spPr>
          <a:xfrm>
            <a:off x="393333" y="41270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47" name="Google Shape;347;p43"/>
          <p:cNvSpPr txBox="1"/>
          <p:nvPr/>
        </p:nvSpPr>
        <p:spPr>
          <a:xfrm>
            <a:off x="393331" y="49995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349" name="Google Shape;349;p43"/>
          <p:cNvSpPr txBox="1"/>
          <p:nvPr/>
        </p:nvSpPr>
        <p:spPr>
          <a:xfrm>
            <a:off x="1073533" y="3337210"/>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A plate of freshly baked cookies</a:t>
            </a:r>
            <a:endParaRPr sz="24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AFC409EC-50F8-A5C4-5E68-3348B580CF94}"/>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5CB50E4B-4F0D-FD83-C7D8-F20986D3C3DA}"/>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110A919E-00D5-46EC-1CB2-865341BF2E89}"/>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BF9F0433-A532-8849-1861-1BDA73F7393A}"/>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E742A272-15CF-FC24-2705-35731BB93523}"/>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D0734AB5-ACC2-6A9A-9E42-1DD9531886D1}"/>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 name="Google Shape;357;p44">
            <a:extLst>
              <a:ext uri="{FF2B5EF4-FFF2-40B4-BE49-F238E27FC236}">
                <a16:creationId xmlns:a16="http://schemas.microsoft.com/office/drawing/2014/main" id="{1746D381-1DD0-5BEC-E41B-B3D7044176C5}"/>
              </a:ext>
            </a:extLst>
          </p:cNvPr>
          <p:cNvSpPr txBox="1"/>
          <p:nvPr/>
        </p:nvSpPr>
        <p:spPr>
          <a:xfrm>
            <a:off x="1090683" y="4168596"/>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process of nuclear fusion that occurs in the sun</a:t>
            </a:r>
            <a:endParaRPr sz="2400" dirty="0">
              <a:latin typeface="Helvetica Neue Light"/>
              <a:ea typeface="Helvetica Neue Light"/>
              <a:cs typeface="Helvetica Neue Light"/>
              <a:sym typeface="Helvetica Neue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p:nvPr/>
        </p:nvSpPr>
        <p:spPr>
          <a:xfrm>
            <a:off x="626731" y="1060552"/>
            <a:ext cx="8209500" cy="1015622"/>
          </a:xfrm>
          <a:prstGeom prst="rect">
            <a:avLst/>
          </a:prstGeom>
          <a:noFill/>
          <a:ln>
            <a:noFill/>
          </a:ln>
        </p:spPr>
        <p:txBody>
          <a:bodyPr spcFirstLastPara="1" wrap="square" lIns="91425" tIns="45700" rIns="91425" bIns="45700" anchor="t" anchorCtr="0">
            <a:spAutoFit/>
          </a:bodyPr>
          <a:lstStyle/>
          <a:p>
            <a:pPr algn="ctr">
              <a:buSzPts val="3000"/>
            </a:pPr>
            <a:r>
              <a:rPr lang="en" sz="3000" b="1" u="sng">
                <a:solidFill>
                  <a:schemeClr val="dk1"/>
                </a:solidFill>
                <a:latin typeface="Calibri"/>
                <a:ea typeface="Calibri"/>
                <a:cs typeface="Calibri"/>
                <a:sym typeface="Calibri"/>
              </a:rPr>
              <a:t>Directions:</a:t>
            </a:r>
            <a:r>
              <a:rPr lang="en" sz="3000" b="1">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Choose the correct </a:t>
            </a:r>
            <a:r>
              <a:rPr lang="en" sz="3000" i="1">
                <a:solidFill>
                  <a:schemeClr val="dk1"/>
                </a:solidFill>
                <a:latin typeface="Calibri"/>
                <a:ea typeface="Calibri"/>
                <a:cs typeface="Calibri"/>
                <a:sym typeface="Calibri"/>
              </a:rPr>
              <a:t>example</a:t>
            </a:r>
            <a:r>
              <a:rPr lang="en" sz="3000">
                <a:solidFill>
                  <a:schemeClr val="dk1"/>
                </a:solidFill>
                <a:latin typeface="Calibri"/>
                <a:ea typeface="Calibri"/>
                <a:cs typeface="Calibri"/>
                <a:sym typeface="Calibri"/>
              </a:rPr>
              <a:t> of </a:t>
            </a:r>
            <a:endParaRPr sz="3000">
              <a:solidFill>
                <a:schemeClr val="dk1"/>
              </a:solidFill>
              <a:latin typeface="Calibri"/>
              <a:ea typeface="Calibri"/>
              <a:cs typeface="Calibri"/>
              <a:sym typeface="Calibri"/>
            </a:endParaRPr>
          </a:p>
          <a:p>
            <a:pPr algn="ctr">
              <a:buSzPts val="3000"/>
            </a:pPr>
            <a:r>
              <a:rPr lang="en" sz="3000" b="1">
                <a:solidFill>
                  <a:schemeClr val="dk1"/>
                </a:solidFill>
                <a:latin typeface="Calibri"/>
                <a:ea typeface="Calibri"/>
                <a:cs typeface="Calibri"/>
                <a:sym typeface="Calibri"/>
              </a:rPr>
              <a:t>Nuclear Energy </a:t>
            </a:r>
            <a:r>
              <a:rPr lang="en" sz="3000">
                <a:solidFill>
                  <a:schemeClr val="dk1"/>
                </a:solidFill>
                <a:latin typeface="Calibri"/>
                <a:ea typeface="Calibri"/>
                <a:cs typeface="Calibri"/>
                <a:sym typeface="Calibri"/>
              </a:rPr>
              <a:t>from the choices below. </a:t>
            </a:r>
            <a:endParaRPr/>
          </a:p>
        </p:txBody>
      </p:sp>
      <p:sp>
        <p:nvSpPr>
          <p:cNvPr id="356" name="Google Shape;356;p44"/>
          <p:cNvSpPr txBox="1"/>
          <p:nvPr/>
        </p:nvSpPr>
        <p:spPr>
          <a:xfrm>
            <a:off x="1073533" y="5059742"/>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343"/>
                </a:solidFill>
                <a:latin typeface="Helvetica Neue Light"/>
                <a:ea typeface="Helvetica Neue Light"/>
                <a:cs typeface="Helvetica Neue Light"/>
                <a:sym typeface="Helvetica Neue Light"/>
              </a:rPr>
              <a:t>A fish swimming in the sea</a:t>
            </a:r>
            <a:endParaRPr>
              <a:solidFill>
                <a:srgbClr val="434343"/>
              </a:solidFill>
            </a:endParaRPr>
          </a:p>
        </p:txBody>
      </p:sp>
      <p:sp>
        <p:nvSpPr>
          <p:cNvPr id="357" name="Google Shape;357;p44"/>
          <p:cNvSpPr txBox="1"/>
          <p:nvPr/>
        </p:nvSpPr>
        <p:spPr>
          <a:xfrm>
            <a:off x="1090683" y="4168596"/>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process of nuclear fusion that occurs in the sun</a:t>
            </a:r>
            <a:endParaRPr sz="2400" dirty="0">
              <a:latin typeface="Helvetica Neue Light"/>
              <a:ea typeface="Helvetica Neue Light"/>
              <a:cs typeface="Helvetica Neue Light"/>
              <a:sym typeface="Helvetica Neue Light"/>
            </a:endParaRPr>
          </a:p>
        </p:txBody>
      </p:sp>
      <p:sp>
        <p:nvSpPr>
          <p:cNvPr id="358" name="Google Shape;358;p44"/>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59" name="Google Shape;359;p44"/>
          <p:cNvSpPr txBox="1"/>
          <p:nvPr/>
        </p:nvSpPr>
        <p:spPr>
          <a:xfrm>
            <a:off x="1073533" y="2492259"/>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A jungle</a:t>
            </a:r>
            <a:endParaRPr sz="2400">
              <a:latin typeface="Helvetica Neue Light"/>
              <a:ea typeface="Helvetica Neue Light"/>
              <a:cs typeface="Helvetica Neue Light"/>
              <a:sym typeface="Helvetica Neue Light"/>
            </a:endParaRPr>
          </a:p>
        </p:txBody>
      </p:sp>
      <p:sp>
        <p:nvSpPr>
          <p:cNvPr id="360" name="Google Shape;360;p44"/>
          <p:cNvSpPr txBox="1"/>
          <p:nvPr/>
        </p:nvSpPr>
        <p:spPr>
          <a:xfrm>
            <a:off x="380510" y="23894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61" name="Google Shape;361;p44"/>
          <p:cNvSpPr txBox="1"/>
          <p:nvPr/>
        </p:nvSpPr>
        <p:spPr>
          <a:xfrm>
            <a:off x="380509" y="32867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62" name="Google Shape;362;p44"/>
          <p:cNvSpPr txBox="1"/>
          <p:nvPr/>
        </p:nvSpPr>
        <p:spPr>
          <a:xfrm>
            <a:off x="393333" y="41270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63" name="Google Shape;363;p44"/>
          <p:cNvSpPr txBox="1"/>
          <p:nvPr/>
        </p:nvSpPr>
        <p:spPr>
          <a:xfrm>
            <a:off x="393331" y="49995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365" name="Google Shape;365;p44"/>
          <p:cNvSpPr txBox="1"/>
          <p:nvPr/>
        </p:nvSpPr>
        <p:spPr>
          <a:xfrm>
            <a:off x="1073533" y="3337210"/>
            <a:ext cx="7874100" cy="461624"/>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A plate of freshly baked cookies</a:t>
            </a:r>
            <a:endParaRPr sz="2400">
              <a:latin typeface="Helvetica Neue Light"/>
              <a:ea typeface="Helvetica Neue Light"/>
              <a:cs typeface="Helvetica Neue Light"/>
              <a:sym typeface="Helvetica Neue Light"/>
            </a:endParaRPr>
          </a:p>
        </p:txBody>
      </p:sp>
      <p:sp>
        <p:nvSpPr>
          <p:cNvPr id="366" name="Google Shape;366;p44"/>
          <p:cNvSpPr/>
          <p:nvPr/>
        </p:nvSpPr>
        <p:spPr>
          <a:xfrm>
            <a:off x="380500" y="4143175"/>
            <a:ext cx="6052200" cy="64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Google Shape;1353;g27f7a576e42_0_613">
            <a:extLst>
              <a:ext uri="{FF2B5EF4-FFF2-40B4-BE49-F238E27FC236}">
                <a16:creationId xmlns:a16="http://schemas.microsoft.com/office/drawing/2014/main" id="{E9F87BC2-7799-F709-F6E9-374D5B2D2DF3}"/>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E84810E4-63AA-3666-D396-17F5EA368CF8}"/>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92E0FBE1-EF4E-DB10-28D6-DAEEC7C66C1C}"/>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F511A5AA-91C6-1D66-6205-D6A645894CCF}"/>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A003EF2F-C992-201C-7FB5-DF8187A96E6F}"/>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BA351034-BA00-4400-088A-70EB7FCD7BE9}"/>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73" name="Google Shape;373;p45"/>
          <p:cNvSpPr txBox="1"/>
          <p:nvPr/>
        </p:nvSpPr>
        <p:spPr>
          <a:xfrm>
            <a:off x="572375" y="2128376"/>
            <a:ext cx="3899400" cy="861744"/>
          </a:xfrm>
          <a:prstGeom prst="rect">
            <a:avLst/>
          </a:prstGeom>
          <a:noFill/>
          <a:ln>
            <a:noFill/>
          </a:ln>
        </p:spPr>
        <p:txBody>
          <a:bodyPr spcFirstLastPara="1" wrap="square" lIns="91425" tIns="91425" rIns="91425" bIns="91425" anchor="t" anchorCtr="0">
            <a:spAutoFit/>
          </a:bodyPr>
          <a:lstStyle/>
          <a:p>
            <a:pPr algn="ctr"/>
            <a:r>
              <a:rPr lang="en" sz="2200">
                <a:solidFill>
                  <a:srgbClr val="1F1F1F"/>
                </a:solidFill>
                <a:latin typeface="Helvetica Neue Light" panose="02000403000000020004" pitchFamily="2" charset="0"/>
                <a:ea typeface="Helvetica Neue Light" panose="02000403000000020004" pitchFamily="2" charset="0"/>
                <a:cs typeface="Helvetica Neue" panose="02000503000000020004" pitchFamily="2" charset="0"/>
                <a:sym typeface="Calibri"/>
              </a:rPr>
              <a:t>Energy stored in the nucleus of an atom</a:t>
            </a:r>
            <a:endParaRPr sz="3400">
              <a:latin typeface="Helvetica Neue Light" panose="02000403000000020004" pitchFamily="2" charset="0"/>
              <a:ea typeface="Helvetica Neue Light" panose="02000403000000020004" pitchFamily="2" charset="0"/>
              <a:cs typeface="Helvetica Neue" panose="02000503000000020004" pitchFamily="2" charset="0"/>
              <a:sym typeface="Calibri"/>
            </a:endParaRPr>
          </a:p>
        </p:txBody>
      </p:sp>
      <p:pic>
        <p:nvPicPr>
          <p:cNvPr id="374" name="Google Shape;374;p45"/>
          <p:cNvPicPr preferRelativeResize="0"/>
          <p:nvPr/>
        </p:nvPicPr>
        <p:blipFill>
          <a:blip r:embed="rId3">
            <a:alphaModFix/>
          </a:blip>
          <a:stretch>
            <a:fillRect/>
          </a:stretch>
        </p:blipFill>
        <p:spPr>
          <a:xfrm>
            <a:off x="6042901" y="1734075"/>
            <a:ext cx="2529569" cy="1687200"/>
          </a:xfrm>
          <a:prstGeom prst="rect">
            <a:avLst/>
          </a:prstGeom>
          <a:noFill/>
          <a:ln>
            <a:noFill/>
          </a:ln>
        </p:spPr>
      </p:pic>
      <p:cxnSp>
        <p:nvCxnSpPr>
          <p:cNvPr id="375" name="Google Shape;375;p45"/>
          <p:cNvCxnSpPr/>
          <p:nvPr/>
        </p:nvCxnSpPr>
        <p:spPr>
          <a:xfrm>
            <a:off x="4606851"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376" name="Google Shape;376;p45"/>
          <p:cNvCxnSpPr>
            <a:stCxn id="377" idx="4"/>
            <a:endCxn id="372" idx="2"/>
          </p:cNvCxnSpPr>
          <p:nvPr/>
        </p:nvCxnSpPr>
        <p:spPr>
          <a:xfrm>
            <a:off x="4571973"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378" name="Google Shape;378;p45"/>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379" name="Google Shape;379;p45"/>
          <p:cNvCxnSpPr/>
          <p:nvPr/>
        </p:nvCxnSpPr>
        <p:spPr>
          <a:xfrm>
            <a:off x="6255327" y="3520071"/>
            <a:ext cx="2431500" cy="0"/>
          </a:xfrm>
          <a:prstGeom prst="straightConnector1">
            <a:avLst/>
          </a:prstGeom>
          <a:noFill/>
          <a:ln w="25400" cap="flat" cmpd="sng">
            <a:solidFill>
              <a:schemeClr val="dk1"/>
            </a:solidFill>
            <a:prstDash val="solid"/>
            <a:round/>
            <a:headEnd type="none" w="sm" len="sm"/>
            <a:tailEnd type="none" w="sm" len="sm"/>
          </a:ln>
        </p:spPr>
      </p:cxnSp>
      <p:sp>
        <p:nvSpPr>
          <p:cNvPr id="377" name="Google Shape;377;p45"/>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80" name="Google Shape;380;p45"/>
          <p:cNvSpPr txBox="1"/>
          <p:nvPr/>
        </p:nvSpPr>
        <p:spPr>
          <a:xfrm>
            <a:off x="2990051" y="3027300"/>
            <a:ext cx="3163800" cy="1107955"/>
          </a:xfrm>
          <a:prstGeom prst="rect">
            <a:avLst/>
          </a:prstGeom>
          <a:noFill/>
          <a:ln>
            <a:noFill/>
          </a:ln>
        </p:spPr>
        <p:txBody>
          <a:bodyPr spcFirstLastPara="1" wrap="square" lIns="91425" tIns="45700" rIns="91425" bIns="45700" anchor="t" anchorCtr="0">
            <a:spAutoFit/>
          </a:bodyPr>
          <a:lstStyle/>
          <a:p>
            <a:pPr algn="ctr"/>
            <a:r>
              <a:rPr lang="en" sz="3300" b="1">
                <a:latin typeface="Poppins"/>
                <a:ea typeface="Poppins"/>
                <a:cs typeface="Poppins"/>
                <a:sym typeface="Poppins"/>
              </a:rPr>
              <a:t>Nuclear Energy</a:t>
            </a:r>
            <a:endParaRPr sz="1100"/>
          </a:p>
        </p:txBody>
      </p:sp>
      <p:sp>
        <p:nvSpPr>
          <p:cNvPr id="381" name="Google Shape;381;p45"/>
          <p:cNvSpPr txBox="1"/>
          <p:nvPr/>
        </p:nvSpPr>
        <p:spPr>
          <a:xfrm>
            <a:off x="494363" y="1383371"/>
            <a:ext cx="11466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382" name="Google Shape;382;p45"/>
          <p:cNvSpPr txBox="1"/>
          <p:nvPr/>
        </p:nvSpPr>
        <p:spPr>
          <a:xfrm>
            <a:off x="498763" y="5399810"/>
            <a:ext cx="10824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383" name="Google Shape;383;p45"/>
          <p:cNvSpPr txBox="1"/>
          <p:nvPr/>
        </p:nvSpPr>
        <p:spPr>
          <a:xfrm>
            <a:off x="7783990" y="1364766"/>
            <a:ext cx="9027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384" name="Google Shape;384;p45"/>
          <p:cNvSpPr txBox="1"/>
          <p:nvPr/>
        </p:nvSpPr>
        <p:spPr>
          <a:xfrm>
            <a:off x="4676229" y="5407868"/>
            <a:ext cx="4038300" cy="353903"/>
          </a:xfrm>
          <a:prstGeom prst="rect">
            <a:avLst/>
          </a:prstGeom>
          <a:noFill/>
          <a:ln>
            <a:noFill/>
          </a:ln>
        </p:spPr>
        <p:txBody>
          <a:bodyPr spcFirstLastPara="1" wrap="square" lIns="91425" tIns="45700" rIns="91425" bIns="45700" anchor="t" anchorCtr="0">
            <a:spAutoFit/>
          </a:bodyPr>
          <a:lstStyle/>
          <a:p>
            <a:pPr algn="r"/>
            <a:r>
              <a:rPr lang="en" sz="1700">
                <a:latin typeface="Helvetica Neue Light"/>
                <a:ea typeface="Helvetica Neue Light"/>
                <a:cs typeface="Helvetica Neue Light"/>
                <a:sym typeface="Helvetica Neue Light"/>
              </a:rPr>
              <a:t>How does nuclear energy impact my life?</a:t>
            </a:r>
            <a:endParaRPr sz="1300"/>
          </a:p>
        </p:txBody>
      </p:sp>
      <p:sp>
        <p:nvSpPr>
          <p:cNvPr id="4" name="Google Shape;1353;g27f7a576e42_0_613">
            <a:extLst>
              <a:ext uri="{FF2B5EF4-FFF2-40B4-BE49-F238E27FC236}">
                <a16:creationId xmlns:a16="http://schemas.microsoft.com/office/drawing/2014/main" id="{FFDA992A-F077-3CCC-640E-B43C17D3E707}"/>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 name="Google Shape;1354;g27f7a576e42_0_613">
            <a:extLst>
              <a:ext uri="{FF2B5EF4-FFF2-40B4-BE49-F238E27FC236}">
                <a16:creationId xmlns:a16="http://schemas.microsoft.com/office/drawing/2014/main" id="{3349D61C-D756-1226-8D31-D1DB499D4451}"/>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5;g27f7a576e42_0_613">
            <a:extLst>
              <a:ext uri="{FF2B5EF4-FFF2-40B4-BE49-F238E27FC236}">
                <a16:creationId xmlns:a16="http://schemas.microsoft.com/office/drawing/2014/main" id="{A214BD7A-3089-2A2F-D90D-EEE7D5C6347A}"/>
              </a:ext>
            </a:extLst>
          </p:cNvPr>
          <p:cNvCxnSpPr>
            <a:stCxn id="9" idx="4"/>
            <a:endCxn id="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 name="Google Shape;1357;g27f7a576e42_0_613">
            <a:extLst>
              <a:ext uri="{FF2B5EF4-FFF2-40B4-BE49-F238E27FC236}">
                <a16:creationId xmlns:a16="http://schemas.microsoft.com/office/drawing/2014/main" id="{7EE58E99-B83C-B281-16C5-B10DCD68947A}"/>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 name="Google Shape;1358;g27f7a576e42_0_613">
            <a:extLst>
              <a:ext uri="{FF2B5EF4-FFF2-40B4-BE49-F238E27FC236}">
                <a16:creationId xmlns:a16="http://schemas.microsoft.com/office/drawing/2014/main" id="{29566735-BD1D-7B5D-EF4E-732EA8D91C02}"/>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9" name="Google Shape;1356;g27f7a576e42_0_613">
            <a:extLst>
              <a:ext uri="{FF2B5EF4-FFF2-40B4-BE49-F238E27FC236}">
                <a16:creationId xmlns:a16="http://schemas.microsoft.com/office/drawing/2014/main" id="{0C56528E-7462-D296-E02E-4B7EDF01A398}"/>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 name="Google Shape;357;p44">
            <a:extLst>
              <a:ext uri="{FF2B5EF4-FFF2-40B4-BE49-F238E27FC236}">
                <a16:creationId xmlns:a16="http://schemas.microsoft.com/office/drawing/2014/main" id="{5276CE3C-17CB-AADA-61FE-9CE14A59E01B}"/>
              </a:ext>
            </a:extLst>
          </p:cNvPr>
          <p:cNvSpPr txBox="1"/>
          <p:nvPr/>
        </p:nvSpPr>
        <p:spPr>
          <a:xfrm>
            <a:off x="740373" y="3884262"/>
            <a:ext cx="3122400" cy="1311088"/>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process of nuclear fusion that occurs in the sun</a:t>
            </a:r>
            <a:endParaRPr sz="2400" dirty="0">
              <a:latin typeface="Helvetica Neue Light"/>
              <a:ea typeface="Helvetica Neue Light"/>
              <a:cs typeface="Helvetica Neue Light"/>
              <a:sym typeface="Helvetica Neue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6"/>
          <p:cNvSpPr txBox="1"/>
          <p:nvPr/>
        </p:nvSpPr>
        <p:spPr>
          <a:xfrm>
            <a:off x="518100" y="1060550"/>
            <a:ext cx="8551200" cy="830956"/>
          </a:xfrm>
          <a:prstGeom prst="rect">
            <a:avLst/>
          </a:prstGeom>
          <a:noFill/>
          <a:ln>
            <a:noFill/>
          </a:ln>
        </p:spPr>
        <p:txBody>
          <a:bodyPr spcFirstLastPara="1" wrap="square" lIns="91425" tIns="45700" rIns="91425" bIns="45700" anchor="t" anchorCtr="0">
            <a:spAutoFit/>
          </a:bodyPr>
          <a:lstStyle/>
          <a:p>
            <a:pPr algn="ctr">
              <a:buSzPts val="3000"/>
            </a:pPr>
            <a:r>
              <a:rPr lang="en" sz="2400" b="1" u="sng">
                <a:solidFill>
                  <a:schemeClr val="dk1"/>
                </a:solidFill>
                <a:latin typeface="Calibri"/>
                <a:ea typeface="Calibri"/>
                <a:cs typeface="Calibri"/>
                <a:sym typeface="Calibri"/>
              </a:rPr>
              <a:t>Directions:</a:t>
            </a:r>
            <a:r>
              <a:rPr lang="en" sz="2400" b="1">
                <a:solidFill>
                  <a:schemeClr val="dk1"/>
                </a:solidFill>
                <a:latin typeface="Calibri"/>
                <a:ea typeface="Calibri"/>
                <a:cs typeface="Calibri"/>
                <a:sym typeface="Calibri"/>
              </a:rPr>
              <a:t> </a:t>
            </a:r>
            <a:r>
              <a:rPr lang="en" sz="2400">
                <a:solidFill>
                  <a:schemeClr val="dk1"/>
                </a:solidFill>
                <a:latin typeface="Calibri"/>
                <a:ea typeface="Calibri"/>
                <a:cs typeface="Calibri"/>
                <a:sym typeface="Calibri"/>
              </a:rPr>
              <a:t>Choose the correct response for </a:t>
            </a:r>
            <a:r>
              <a:rPr lang="en" sz="2400" i="1">
                <a:solidFill>
                  <a:schemeClr val="dk1"/>
                </a:solidFill>
                <a:latin typeface="Calibri"/>
                <a:ea typeface="Calibri"/>
                <a:cs typeface="Calibri"/>
                <a:sym typeface="Calibri"/>
              </a:rPr>
              <a:t>“how does nuclear energy impact my life?” </a:t>
            </a:r>
            <a:r>
              <a:rPr lang="en" sz="2400">
                <a:solidFill>
                  <a:schemeClr val="dk1"/>
                </a:solidFill>
                <a:latin typeface="Calibri"/>
                <a:ea typeface="Calibri"/>
                <a:cs typeface="Calibri"/>
                <a:sym typeface="Calibri"/>
              </a:rPr>
              <a:t>from the choices below.</a:t>
            </a:r>
            <a:endParaRPr sz="2400"/>
          </a:p>
        </p:txBody>
      </p:sp>
      <p:sp>
        <p:nvSpPr>
          <p:cNvPr id="392" name="Google Shape;392;p46"/>
          <p:cNvSpPr txBox="1"/>
          <p:nvPr/>
        </p:nvSpPr>
        <p:spPr>
          <a:xfrm>
            <a:off x="976407" y="5045041"/>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343"/>
                </a:solidFill>
                <a:latin typeface="Helvetica Neue Light"/>
                <a:ea typeface="Helvetica Neue Light"/>
                <a:cs typeface="Helvetica Neue Light"/>
                <a:sym typeface="Helvetica Neue Light"/>
              </a:rPr>
              <a:t>Nuclear energy impacts my life by growing fruits and vegetables that we can eat to be healthy and strong.</a:t>
            </a:r>
            <a:endParaRPr sz="1000">
              <a:solidFill>
                <a:srgbClr val="434343"/>
              </a:solidFill>
            </a:endParaRPr>
          </a:p>
        </p:txBody>
      </p:sp>
      <p:sp>
        <p:nvSpPr>
          <p:cNvPr id="393" name="Google Shape;393;p46"/>
          <p:cNvSpPr txBox="1"/>
          <p:nvPr/>
        </p:nvSpPr>
        <p:spPr>
          <a:xfrm>
            <a:off x="976407" y="3904120"/>
            <a:ext cx="7874100" cy="1107955"/>
          </a:xfrm>
          <a:prstGeom prst="rect">
            <a:avLst/>
          </a:prstGeom>
          <a:noFill/>
          <a:ln>
            <a:noFill/>
          </a:ln>
        </p:spPr>
        <p:txBody>
          <a:bodyPr spcFirstLastPara="1" wrap="square" lIns="91425" tIns="45700" rIns="91425" bIns="45700" anchor="t" anchorCtr="0">
            <a:spAutoFit/>
          </a:bodyPr>
          <a:lstStyle/>
          <a:p>
            <a:pPr>
              <a:lnSpc>
                <a:spcPct val="110000"/>
              </a:lnSpc>
            </a:pPr>
            <a:r>
              <a:rPr lang="en" sz="2000">
                <a:solidFill>
                  <a:srgbClr val="43464D"/>
                </a:solidFill>
                <a:latin typeface="Helvetica Neue Light"/>
                <a:ea typeface="Helvetica Neue Light"/>
                <a:cs typeface="Helvetica Neue Light"/>
                <a:sym typeface="Helvetica Neue Light"/>
              </a:rPr>
              <a:t>Nuclear energy impacts my life by teaching us about plants and animals that lives a long time ago so we can better understand our world today.</a:t>
            </a:r>
            <a:endParaRPr sz="2000">
              <a:latin typeface="Helvetica Neue Light"/>
              <a:ea typeface="Helvetica Neue Light"/>
              <a:cs typeface="Helvetica Neue Light"/>
              <a:sym typeface="Helvetica Neue Light"/>
            </a:endParaRPr>
          </a:p>
        </p:txBody>
      </p:sp>
      <p:sp>
        <p:nvSpPr>
          <p:cNvPr id="394" name="Google Shape;394;p46"/>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95" name="Google Shape;395;p46"/>
          <p:cNvSpPr txBox="1"/>
          <p:nvPr/>
        </p:nvSpPr>
        <p:spPr>
          <a:xfrm>
            <a:off x="976407" y="3041609"/>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64D"/>
                </a:solidFill>
                <a:latin typeface="Helvetica Neue Light"/>
                <a:ea typeface="Helvetica Neue Light"/>
                <a:cs typeface="Helvetica Neue Light"/>
                <a:sym typeface="Helvetica Neue Light"/>
              </a:rPr>
              <a:t>Nuclear energy impacts my life by providing electricity and heat that powers our buildings, devices, and other things that help us survive.</a:t>
            </a:r>
            <a:endParaRPr sz="2000">
              <a:latin typeface="Helvetica Neue Light"/>
              <a:ea typeface="Helvetica Neue Light"/>
              <a:cs typeface="Helvetica Neue Light"/>
              <a:sym typeface="Helvetica Neue Light"/>
            </a:endParaRPr>
          </a:p>
        </p:txBody>
      </p:sp>
      <p:sp>
        <p:nvSpPr>
          <p:cNvPr id="396" name="Google Shape;396;p46"/>
          <p:cNvSpPr txBox="1"/>
          <p:nvPr/>
        </p:nvSpPr>
        <p:spPr>
          <a:xfrm>
            <a:off x="380510" y="20846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97" name="Google Shape;397;p46"/>
          <p:cNvSpPr txBox="1"/>
          <p:nvPr/>
        </p:nvSpPr>
        <p:spPr>
          <a:xfrm>
            <a:off x="380509" y="30581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98" name="Google Shape;398;p46"/>
          <p:cNvSpPr txBox="1"/>
          <p:nvPr/>
        </p:nvSpPr>
        <p:spPr>
          <a:xfrm>
            <a:off x="393333" y="40508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99" name="Google Shape;399;p46"/>
          <p:cNvSpPr txBox="1"/>
          <p:nvPr/>
        </p:nvSpPr>
        <p:spPr>
          <a:xfrm>
            <a:off x="393331" y="50757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401" name="Google Shape;401;p46"/>
          <p:cNvSpPr txBox="1"/>
          <p:nvPr/>
        </p:nvSpPr>
        <p:spPr>
          <a:xfrm>
            <a:off x="976407" y="2053959"/>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64D"/>
                </a:solidFill>
                <a:latin typeface="Helvetica Neue Light"/>
                <a:ea typeface="Helvetica Neue Light"/>
                <a:cs typeface="Helvetica Neue Light"/>
                <a:sym typeface="Helvetica Neue Light"/>
              </a:rPr>
              <a:t>Nuclear energy </a:t>
            </a:r>
            <a:r>
              <a:rPr lang="en" sz="2000">
                <a:solidFill>
                  <a:srgbClr val="434343"/>
                </a:solidFill>
                <a:latin typeface="Helvetica Neue Light"/>
                <a:ea typeface="Helvetica Neue Light"/>
                <a:cs typeface="Helvetica Neue Light"/>
                <a:sym typeface="Helvetica Neue Light"/>
              </a:rPr>
              <a:t>impacts my life by creating things like the air we breathe which is necessary for survival. </a:t>
            </a:r>
            <a:endParaRPr sz="20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EB7F23B3-4B1F-2908-2E8E-DBF3F7B6C8E2}"/>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CFBC8CB5-6E8A-1CC3-2931-28C8AF236E28}"/>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30F7549A-70FD-3585-5327-9D54BAD790BA}"/>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9F8B81C2-E469-5DD2-24F1-22455080842C}"/>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B42A142D-6FEB-3461-676D-FD542E702EFD}"/>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A9E1556B-3166-EB55-98A6-A7FCECDE3A9F}"/>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0d2b0da06_0_98"/>
          <p:cNvSpPr txBox="1"/>
          <p:nvPr/>
        </p:nvSpPr>
        <p:spPr>
          <a:xfrm>
            <a:off x="1067238" y="595674"/>
            <a:ext cx="7009500" cy="66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Atom</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smallest whole unit of matter</a:t>
            </a:r>
            <a:endParaRPr sz="3600" b="1" i="0" u="none" strike="noStrike" cap="none">
              <a:solidFill>
                <a:srgbClr val="FF0000"/>
              </a:solidFill>
              <a:latin typeface="Calibri"/>
              <a:ea typeface="Calibri"/>
              <a:cs typeface="Calibri"/>
              <a:sym typeface="Calibri"/>
            </a:endParaRPr>
          </a:p>
        </p:txBody>
      </p:sp>
      <p:sp>
        <p:nvSpPr>
          <p:cNvPr id="143" name="Google Shape;143;ge0d2b0da06_0_98"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e0d2b0da06_0_98" descr="tom - Wiktionary"/>
          <p:cNvPicPr preferRelativeResize="0"/>
          <p:nvPr/>
        </p:nvPicPr>
        <p:blipFill rotWithShape="1">
          <a:blip r:embed="rId4">
            <a:alphaModFix/>
          </a:blip>
          <a:srcRect/>
          <a:stretch/>
        </p:blipFill>
        <p:spPr>
          <a:xfrm>
            <a:off x="2594086" y="1545021"/>
            <a:ext cx="3955831" cy="447728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p:nvPr/>
        </p:nvSpPr>
        <p:spPr>
          <a:xfrm>
            <a:off x="518100" y="1060550"/>
            <a:ext cx="8551200" cy="830956"/>
          </a:xfrm>
          <a:prstGeom prst="rect">
            <a:avLst/>
          </a:prstGeom>
          <a:noFill/>
          <a:ln>
            <a:noFill/>
          </a:ln>
        </p:spPr>
        <p:txBody>
          <a:bodyPr spcFirstLastPara="1" wrap="square" lIns="91425" tIns="45700" rIns="91425" bIns="45700" anchor="t" anchorCtr="0">
            <a:spAutoFit/>
          </a:bodyPr>
          <a:lstStyle/>
          <a:p>
            <a:pPr algn="ctr">
              <a:buSzPts val="3000"/>
            </a:pPr>
            <a:r>
              <a:rPr lang="en" sz="2400" b="1" u="sng">
                <a:solidFill>
                  <a:schemeClr val="dk1"/>
                </a:solidFill>
                <a:latin typeface="Calibri"/>
                <a:ea typeface="Calibri"/>
                <a:cs typeface="Calibri"/>
                <a:sym typeface="Calibri"/>
              </a:rPr>
              <a:t>Directions:</a:t>
            </a:r>
            <a:r>
              <a:rPr lang="en" sz="2400" b="1">
                <a:solidFill>
                  <a:schemeClr val="dk1"/>
                </a:solidFill>
                <a:latin typeface="Calibri"/>
                <a:ea typeface="Calibri"/>
                <a:cs typeface="Calibri"/>
                <a:sym typeface="Calibri"/>
              </a:rPr>
              <a:t> </a:t>
            </a:r>
            <a:r>
              <a:rPr lang="en" sz="2400">
                <a:solidFill>
                  <a:schemeClr val="dk1"/>
                </a:solidFill>
                <a:latin typeface="Calibri"/>
                <a:ea typeface="Calibri"/>
                <a:cs typeface="Calibri"/>
                <a:sym typeface="Calibri"/>
              </a:rPr>
              <a:t>Choose the correct response for </a:t>
            </a:r>
            <a:r>
              <a:rPr lang="en" sz="2400" i="1">
                <a:solidFill>
                  <a:schemeClr val="dk1"/>
                </a:solidFill>
                <a:latin typeface="Calibri"/>
                <a:ea typeface="Calibri"/>
                <a:cs typeface="Calibri"/>
                <a:sym typeface="Calibri"/>
              </a:rPr>
              <a:t>“how does nuclear energy impact my life?” </a:t>
            </a:r>
            <a:r>
              <a:rPr lang="en" sz="2400">
                <a:solidFill>
                  <a:schemeClr val="dk1"/>
                </a:solidFill>
                <a:latin typeface="Calibri"/>
                <a:ea typeface="Calibri"/>
                <a:cs typeface="Calibri"/>
                <a:sym typeface="Calibri"/>
              </a:rPr>
              <a:t>from the choices below.</a:t>
            </a:r>
            <a:endParaRPr sz="2400"/>
          </a:p>
        </p:txBody>
      </p:sp>
      <p:sp>
        <p:nvSpPr>
          <p:cNvPr id="408" name="Google Shape;408;p47"/>
          <p:cNvSpPr txBox="1"/>
          <p:nvPr/>
        </p:nvSpPr>
        <p:spPr>
          <a:xfrm>
            <a:off x="976407" y="5045041"/>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343"/>
                </a:solidFill>
                <a:latin typeface="Helvetica Neue Light"/>
                <a:ea typeface="Helvetica Neue Light"/>
                <a:cs typeface="Helvetica Neue Light"/>
                <a:sym typeface="Helvetica Neue Light"/>
              </a:rPr>
              <a:t>Nuclear energy impacts my life by growing fruits and vegetables that we can eat to be healthy and strong.</a:t>
            </a:r>
            <a:endParaRPr sz="1000">
              <a:solidFill>
                <a:srgbClr val="434343"/>
              </a:solidFill>
            </a:endParaRPr>
          </a:p>
        </p:txBody>
      </p:sp>
      <p:sp>
        <p:nvSpPr>
          <p:cNvPr id="409" name="Google Shape;409;p47"/>
          <p:cNvSpPr txBox="1"/>
          <p:nvPr/>
        </p:nvSpPr>
        <p:spPr>
          <a:xfrm>
            <a:off x="976407" y="3904120"/>
            <a:ext cx="7874100" cy="1107955"/>
          </a:xfrm>
          <a:prstGeom prst="rect">
            <a:avLst/>
          </a:prstGeom>
          <a:noFill/>
          <a:ln>
            <a:noFill/>
          </a:ln>
        </p:spPr>
        <p:txBody>
          <a:bodyPr spcFirstLastPara="1" wrap="square" lIns="91425" tIns="45700" rIns="91425" bIns="45700" anchor="t" anchorCtr="0">
            <a:spAutoFit/>
          </a:bodyPr>
          <a:lstStyle/>
          <a:p>
            <a:pPr>
              <a:lnSpc>
                <a:spcPct val="110000"/>
              </a:lnSpc>
            </a:pPr>
            <a:r>
              <a:rPr lang="en" sz="2000">
                <a:solidFill>
                  <a:srgbClr val="43464D"/>
                </a:solidFill>
                <a:latin typeface="Helvetica Neue Light"/>
                <a:ea typeface="Helvetica Neue Light"/>
                <a:cs typeface="Helvetica Neue Light"/>
                <a:sym typeface="Helvetica Neue Light"/>
              </a:rPr>
              <a:t>Nuclear energy impacts my life by teaching us about plants and animals that lives a long time ago so we can better understand our world today.</a:t>
            </a:r>
            <a:endParaRPr sz="2000">
              <a:latin typeface="Helvetica Neue Light"/>
              <a:ea typeface="Helvetica Neue Light"/>
              <a:cs typeface="Helvetica Neue Light"/>
              <a:sym typeface="Helvetica Neue Light"/>
            </a:endParaRPr>
          </a:p>
        </p:txBody>
      </p:sp>
      <p:sp>
        <p:nvSpPr>
          <p:cNvPr id="410" name="Google Shape;410;p47"/>
          <p:cNvSpPr txBox="1"/>
          <p:nvPr/>
        </p:nvSpPr>
        <p:spPr>
          <a:xfrm>
            <a:off x="1166884" y="2389498"/>
            <a:ext cx="7977000" cy="461624"/>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411" name="Google Shape;411;p47"/>
          <p:cNvSpPr txBox="1"/>
          <p:nvPr/>
        </p:nvSpPr>
        <p:spPr>
          <a:xfrm>
            <a:off x="976407" y="3041609"/>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64D"/>
                </a:solidFill>
                <a:latin typeface="Helvetica Neue Light"/>
                <a:ea typeface="Helvetica Neue Light"/>
                <a:cs typeface="Helvetica Neue Light"/>
                <a:sym typeface="Helvetica Neue Light"/>
              </a:rPr>
              <a:t>Nuclear energy impacts my life by providing electricity and heat that powers our buildings, devices, and other things that help us survive.</a:t>
            </a:r>
            <a:endParaRPr sz="2000">
              <a:latin typeface="Helvetica Neue Light"/>
              <a:ea typeface="Helvetica Neue Light"/>
              <a:cs typeface="Helvetica Neue Light"/>
              <a:sym typeface="Helvetica Neue Light"/>
            </a:endParaRPr>
          </a:p>
        </p:txBody>
      </p:sp>
      <p:sp>
        <p:nvSpPr>
          <p:cNvPr id="412" name="Google Shape;412;p47"/>
          <p:cNvSpPr txBox="1"/>
          <p:nvPr/>
        </p:nvSpPr>
        <p:spPr>
          <a:xfrm>
            <a:off x="380510" y="2084698"/>
            <a:ext cx="492300" cy="64629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413" name="Google Shape;413;p47"/>
          <p:cNvSpPr txBox="1"/>
          <p:nvPr/>
        </p:nvSpPr>
        <p:spPr>
          <a:xfrm>
            <a:off x="380509" y="3058115"/>
            <a:ext cx="492300" cy="64629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414" name="Google Shape;414;p47"/>
          <p:cNvSpPr txBox="1"/>
          <p:nvPr/>
        </p:nvSpPr>
        <p:spPr>
          <a:xfrm>
            <a:off x="393333" y="4050855"/>
            <a:ext cx="518100" cy="64629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415" name="Google Shape;415;p47"/>
          <p:cNvSpPr txBox="1"/>
          <p:nvPr/>
        </p:nvSpPr>
        <p:spPr>
          <a:xfrm>
            <a:off x="393331" y="5075797"/>
            <a:ext cx="518100" cy="646290"/>
          </a:xfrm>
          <a:prstGeom prst="rect">
            <a:avLst/>
          </a:prstGeom>
          <a:noFill/>
          <a:ln>
            <a:noFill/>
          </a:ln>
        </p:spPr>
        <p:txBody>
          <a:bodyPr spcFirstLastPara="1" wrap="square" lIns="91425" tIns="45700" rIns="91425" bIns="45700" anchor="t" anchorCtr="0">
            <a:spAutoFit/>
          </a:bodyPr>
          <a:lstStyle/>
          <a:p>
            <a:r>
              <a:rPr lang="en" sz="3600"/>
              <a:t>D</a:t>
            </a:r>
            <a:endParaRPr/>
          </a:p>
        </p:txBody>
      </p:sp>
      <p:sp>
        <p:nvSpPr>
          <p:cNvPr id="417" name="Google Shape;417;p47"/>
          <p:cNvSpPr txBox="1"/>
          <p:nvPr/>
        </p:nvSpPr>
        <p:spPr>
          <a:xfrm>
            <a:off x="976407" y="2053959"/>
            <a:ext cx="7874100" cy="707846"/>
          </a:xfrm>
          <a:prstGeom prst="rect">
            <a:avLst/>
          </a:prstGeom>
          <a:noFill/>
          <a:ln>
            <a:noFill/>
          </a:ln>
        </p:spPr>
        <p:txBody>
          <a:bodyPr spcFirstLastPara="1" wrap="square" lIns="91425" tIns="45700" rIns="91425" bIns="45700" anchor="t" anchorCtr="0">
            <a:spAutoFit/>
          </a:bodyPr>
          <a:lstStyle/>
          <a:p>
            <a:r>
              <a:rPr lang="en" sz="2000">
                <a:solidFill>
                  <a:srgbClr val="43464D"/>
                </a:solidFill>
                <a:latin typeface="Helvetica Neue Light"/>
                <a:ea typeface="Helvetica Neue Light"/>
                <a:cs typeface="Helvetica Neue Light"/>
                <a:sym typeface="Helvetica Neue Light"/>
              </a:rPr>
              <a:t>Nuclear energy </a:t>
            </a:r>
            <a:r>
              <a:rPr lang="en" sz="2000">
                <a:solidFill>
                  <a:srgbClr val="434343"/>
                </a:solidFill>
                <a:latin typeface="Helvetica Neue Light"/>
                <a:ea typeface="Helvetica Neue Light"/>
                <a:cs typeface="Helvetica Neue Light"/>
                <a:sym typeface="Helvetica Neue Light"/>
              </a:rPr>
              <a:t>impacts my life by creating things like the air we breathe which is necessary for survival. </a:t>
            </a:r>
            <a:endParaRPr sz="2000">
              <a:latin typeface="Helvetica Neue Light"/>
              <a:ea typeface="Helvetica Neue Light"/>
              <a:cs typeface="Helvetica Neue Light"/>
              <a:sym typeface="Helvetica Neue Light"/>
            </a:endParaRPr>
          </a:p>
        </p:txBody>
      </p:sp>
      <p:sp>
        <p:nvSpPr>
          <p:cNvPr id="418" name="Google Shape;418;p47"/>
          <p:cNvSpPr/>
          <p:nvPr/>
        </p:nvSpPr>
        <p:spPr>
          <a:xfrm>
            <a:off x="347100" y="3004700"/>
            <a:ext cx="8297400" cy="831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Google Shape;1353;g27f7a576e42_0_613">
            <a:extLst>
              <a:ext uri="{FF2B5EF4-FFF2-40B4-BE49-F238E27FC236}">
                <a16:creationId xmlns:a16="http://schemas.microsoft.com/office/drawing/2014/main" id="{75B82A43-AAF9-77DF-D9F8-BF6AA025A7E2}"/>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8CDEF10F-9461-3F7E-C19F-45F8F68B6DAD}"/>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F0A3C3CF-764F-17A8-D4C6-1C737C0277F1}"/>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542F6AC0-6762-FBFE-D7E5-E83B73CA2E24}"/>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99390336-169D-BD80-DB5D-D848E3F74BF6}"/>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0352E682-8DA1-8228-C89C-0DE4D4E30CF3}"/>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425" name="Google Shape;425;p48"/>
          <p:cNvSpPr txBox="1"/>
          <p:nvPr/>
        </p:nvSpPr>
        <p:spPr>
          <a:xfrm>
            <a:off x="572375" y="2128376"/>
            <a:ext cx="3899400" cy="861744"/>
          </a:xfrm>
          <a:prstGeom prst="rect">
            <a:avLst/>
          </a:prstGeom>
          <a:noFill/>
          <a:ln>
            <a:noFill/>
          </a:ln>
        </p:spPr>
        <p:txBody>
          <a:bodyPr spcFirstLastPara="1" wrap="square" lIns="91425" tIns="91425" rIns="91425" bIns="91425" anchor="t" anchorCtr="0">
            <a:spAutoFit/>
          </a:bodyPr>
          <a:lstStyle/>
          <a:p>
            <a:pPr algn="ctr"/>
            <a:r>
              <a:rPr lang="en" sz="2200">
                <a:solidFill>
                  <a:srgbClr val="1F1F1F"/>
                </a:solidFill>
                <a:latin typeface="Calibri"/>
                <a:ea typeface="Calibri"/>
                <a:cs typeface="Calibri"/>
                <a:sym typeface="Calibri"/>
              </a:rPr>
              <a:t>Energy stored in the nucleus of an atom</a:t>
            </a:r>
            <a:endParaRPr sz="3400">
              <a:latin typeface="Calibri"/>
              <a:ea typeface="Calibri"/>
              <a:cs typeface="Calibri"/>
              <a:sym typeface="Calibri"/>
            </a:endParaRPr>
          </a:p>
        </p:txBody>
      </p:sp>
      <p:pic>
        <p:nvPicPr>
          <p:cNvPr id="426" name="Google Shape;426;p48"/>
          <p:cNvPicPr preferRelativeResize="0"/>
          <p:nvPr/>
        </p:nvPicPr>
        <p:blipFill>
          <a:blip r:embed="rId3">
            <a:alphaModFix/>
          </a:blip>
          <a:stretch>
            <a:fillRect/>
          </a:stretch>
        </p:blipFill>
        <p:spPr>
          <a:xfrm>
            <a:off x="6042901" y="1734075"/>
            <a:ext cx="2529569" cy="1687200"/>
          </a:xfrm>
          <a:prstGeom prst="rect">
            <a:avLst/>
          </a:prstGeom>
          <a:noFill/>
          <a:ln>
            <a:noFill/>
          </a:ln>
        </p:spPr>
      </p:pic>
      <p:cxnSp>
        <p:nvCxnSpPr>
          <p:cNvPr id="427" name="Google Shape;427;p48"/>
          <p:cNvCxnSpPr/>
          <p:nvPr/>
        </p:nvCxnSpPr>
        <p:spPr>
          <a:xfrm>
            <a:off x="4606851"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428" name="Google Shape;428;p48"/>
          <p:cNvCxnSpPr>
            <a:stCxn id="429" idx="4"/>
            <a:endCxn id="424" idx="2"/>
          </p:cNvCxnSpPr>
          <p:nvPr/>
        </p:nvCxnSpPr>
        <p:spPr>
          <a:xfrm>
            <a:off x="4571973"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430" name="Google Shape;430;p48"/>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431" name="Google Shape;431;p48"/>
          <p:cNvCxnSpPr/>
          <p:nvPr/>
        </p:nvCxnSpPr>
        <p:spPr>
          <a:xfrm>
            <a:off x="6255327" y="3520071"/>
            <a:ext cx="2431500" cy="0"/>
          </a:xfrm>
          <a:prstGeom prst="straightConnector1">
            <a:avLst/>
          </a:prstGeom>
          <a:noFill/>
          <a:ln w="25400" cap="flat" cmpd="sng">
            <a:solidFill>
              <a:schemeClr val="dk1"/>
            </a:solidFill>
            <a:prstDash val="solid"/>
            <a:round/>
            <a:headEnd type="none" w="sm" len="sm"/>
            <a:tailEnd type="none" w="sm" len="sm"/>
          </a:ln>
        </p:spPr>
      </p:cxnSp>
      <p:sp>
        <p:nvSpPr>
          <p:cNvPr id="429" name="Google Shape;429;p48"/>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432" name="Google Shape;432;p48"/>
          <p:cNvSpPr txBox="1"/>
          <p:nvPr/>
        </p:nvSpPr>
        <p:spPr>
          <a:xfrm>
            <a:off x="2990051" y="3027300"/>
            <a:ext cx="3163800" cy="1107955"/>
          </a:xfrm>
          <a:prstGeom prst="rect">
            <a:avLst/>
          </a:prstGeom>
          <a:noFill/>
          <a:ln>
            <a:noFill/>
          </a:ln>
        </p:spPr>
        <p:txBody>
          <a:bodyPr spcFirstLastPara="1" wrap="square" lIns="91425" tIns="45700" rIns="91425" bIns="45700" anchor="t" anchorCtr="0">
            <a:spAutoFit/>
          </a:bodyPr>
          <a:lstStyle/>
          <a:p>
            <a:pPr algn="ctr"/>
            <a:r>
              <a:rPr lang="en" sz="3300" b="1">
                <a:latin typeface="Poppins"/>
                <a:ea typeface="Poppins"/>
                <a:cs typeface="Poppins"/>
                <a:sym typeface="Poppins"/>
              </a:rPr>
              <a:t>Nuclear Energy</a:t>
            </a:r>
            <a:endParaRPr sz="1100"/>
          </a:p>
        </p:txBody>
      </p:sp>
      <p:sp>
        <p:nvSpPr>
          <p:cNvPr id="433" name="Google Shape;433;p48"/>
          <p:cNvSpPr txBox="1"/>
          <p:nvPr/>
        </p:nvSpPr>
        <p:spPr>
          <a:xfrm>
            <a:off x="494363" y="1383371"/>
            <a:ext cx="11466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434" name="Google Shape;434;p48"/>
          <p:cNvSpPr txBox="1"/>
          <p:nvPr/>
        </p:nvSpPr>
        <p:spPr>
          <a:xfrm>
            <a:off x="498763" y="5399810"/>
            <a:ext cx="10824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435" name="Google Shape;435;p48"/>
          <p:cNvSpPr txBox="1"/>
          <p:nvPr/>
        </p:nvSpPr>
        <p:spPr>
          <a:xfrm>
            <a:off x="7783990" y="1364766"/>
            <a:ext cx="902700" cy="369291"/>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436" name="Google Shape;436;p48"/>
          <p:cNvSpPr txBox="1"/>
          <p:nvPr/>
        </p:nvSpPr>
        <p:spPr>
          <a:xfrm>
            <a:off x="4676229" y="5407868"/>
            <a:ext cx="4038300" cy="353903"/>
          </a:xfrm>
          <a:prstGeom prst="rect">
            <a:avLst/>
          </a:prstGeom>
          <a:noFill/>
          <a:ln>
            <a:noFill/>
          </a:ln>
        </p:spPr>
        <p:txBody>
          <a:bodyPr spcFirstLastPara="1" wrap="square" lIns="91425" tIns="45700" rIns="91425" bIns="45700" anchor="t" anchorCtr="0">
            <a:spAutoFit/>
          </a:bodyPr>
          <a:lstStyle/>
          <a:p>
            <a:pPr algn="r"/>
            <a:r>
              <a:rPr lang="en" sz="1700">
                <a:latin typeface="Helvetica Neue Light"/>
                <a:ea typeface="Helvetica Neue Light"/>
                <a:cs typeface="Helvetica Neue Light"/>
                <a:sym typeface="Helvetica Neue Light"/>
              </a:rPr>
              <a:t>How does nuclear energy impact my life?</a:t>
            </a:r>
            <a:endParaRPr sz="1300"/>
          </a:p>
        </p:txBody>
      </p:sp>
      <p:sp>
        <p:nvSpPr>
          <p:cNvPr id="437" name="Google Shape;437;p48"/>
          <p:cNvSpPr txBox="1"/>
          <p:nvPr/>
        </p:nvSpPr>
        <p:spPr>
          <a:xfrm>
            <a:off x="572375" y="4464664"/>
            <a:ext cx="3899400" cy="861744"/>
          </a:xfrm>
          <a:prstGeom prst="rect">
            <a:avLst/>
          </a:prstGeom>
          <a:noFill/>
          <a:ln>
            <a:noFill/>
          </a:ln>
        </p:spPr>
        <p:txBody>
          <a:bodyPr spcFirstLastPara="1" wrap="square" lIns="91425" tIns="91425" rIns="91425" bIns="91425" anchor="t" anchorCtr="0">
            <a:spAutoFit/>
          </a:bodyPr>
          <a:lstStyle/>
          <a:p>
            <a:pPr algn="ctr"/>
            <a:r>
              <a:rPr lang="en" sz="2200">
                <a:solidFill>
                  <a:srgbClr val="1F1F1F"/>
                </a:solidFill>
                <a:latin typeface="Calibri"/>
                <a:ea typeface="Calibri"/>
                <a:cs typeface="Calibri"/>
                <a:sym typeface="Calibri"/>
              </a:rPr>
              <a:t>Light from the Sun helping a plant grow</a:t>
            </a:r>
            <a:endParaRPr sz="3400">
              <a:latin typeface="Calibri"/>
              <a:ea typeface="Calibri"/>
              <a:cs typeface="Calibri"/>
              <a:sym typeface="Calibri"/>
            </a:endParaRPr>
          </a:p>
        </p:txBody>
      </p:sp>
      <p:sp>
        <p:nvSpPr>
          <p:cNvPr id="438" name="Google Shape;438;p48"/>
          <p:cNvSpPr txBox="1"/>
          <p:nvPr/>
        </p:nvSpPr>
        <p:spPr>
          <a:xfrm>
            <a:off x="4571975" y="4386200"/>
            <a:ext cx="4114800" cy="923299"/>
          </a:xfrm>
          <a:prstGeom prst="rect">
            <a:avLst/>
          </a:prstGeom>
          <a:noFill/>
          <a:ln>
            <a:noFill/>
          </a:ln>
        </p:spPr>
        <p:txBody>
          <a:bodyPr spcFirstLastPara="1" wrap="square" lIns="91425" tIns="91425" rIns="91425" bIns="91425" anchor="t" anchorCtr="0">
            <a:spAutoFit/>
          </a:bodyPr>
          <a:lstStyle/>
          <a:p>
            <a:r>
              <a:rPr lang="en" sz="1600">
                <a:solidFill>
                  <a:schemeClr val="dk1"/>
                </a:solidFill>
                <a:latin typeface="Calibri"/>
                <a:ea typeface="Calibri"/>
                <a:cs typeface="Calibri"/>
                <a:sym typeface="Calibri"/>
              </a:rPr>
              <a:t>Nuclear energy impacts my life by providing electricity and heat that powers our buildings, devices, and other things that help us survive.</a:t>
            </a:r>
            <a:endParaRPr sz="1800"/>
          </a:p>
        </p:txBody>
      </p:sp>
      <p:sp>
        <p:nvSpPr>
          <p:cNvPr id="2" name="Google Shape;1353;g27f7a576e42_0_613">
            <a:extLst>
              <a:ext uri="{FF2B5EF4-FFF2-40B4-BE49-F238E27FC236}">
                <a16:creationId xmlns:a16="http://schemas.microsoft.com/office/drawing/2014/main" id="{4715E3B8-EAC2-767D-B009-55D27EA84E0C}"/>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227175E2-2509-89C0-C474-5B06879D63EC}"/>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D85B7490-0E3E-BBBE-9880-471A1DC8031B}"/>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5CF28DC8-1C52-F582-261F-E8B9F827B57C}"/>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64751682-BFDB-7197-3149-58D0B2AD2FD1}"/>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298D28C0-CCD9-3219-3E86-708FE9EEF65F}"/>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0"/>
          <p:cNvSpPr txBox="1"/>
          <p:nvPr/>
        </p:nvSpPr>
        <p:spPr>
          <a:xfrm>
            <a:off x="2585398" y="372006"/>
            <a:ext cx="397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FF0000"/>
                </a:solidFill>
                <a:latin typeface="Calibri"/>
                <a:ea typeface="Calibri"/>
                <a:cs typeface="Calibri"/>
                <a:sym typeface="Calibri"/>
              </a:rPr>
              <a:t>Remember!!!</a:t>
            </a:r>
            <a:endParaRPr/>
          </a:p>
        </p:txBody>
      </p:sp>
      <p:sp>
        <p:nvSpPr>
          <p:cNvPr id="470" name="Google Shape;470;p20" descr="Rewind"/>
          <p:cNvSpPr/>
          <p:nvPr/>
        </p:nvSpPr>
        <p:spPr>
          <a:xfrm>
            <a:off x="1928396" y="1295405"/>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271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346351" y="1107014"/>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Nuclear Energy</a:t>
            </a:r>
            <a:r>
              <a:rPr lang="en" sz="3600" dirty="0"/>
              <a:t>: energy stored in the nucleus of an atom</a:t>
            </a:r>
            <a:endParaRPr sz="3600" b="1" u="sng" dirty="0"/>
          </a:p>
        </p:txBody>
      </p:sp>
      <p:pic>
        <p:nvPicPr>
          <p:cNvPr id="157" name="Google Shape;157;p28"/>
          <p:cNvPicPr preferRelativeResize="0"/>
          <p:nvPr/>
        </p:nvPicPr>
        <p:blipFill>
          <a:blip r:embed="rId3">
            <a:alphaModFix/>
          </a:blip>
          <a:stretch>
            <a:fillRect/>
          </a:stretch>
        </p:blipFill>
        <p:spPr>
          <a:xfrm>
            <a:off x="1905000" y="2350689"/>
            <a:ext cx="5334000" cy="2781300"/>
          </a:xfrm>
          <a:prstGeom prst="rect">
            <a:avLst/>
          </a:prstGeom>
          <a:noFill/>
          <a:ln>
            <a:noFill/>
          </a:ln>
        </p:spPr>
      </p:pic>
      <p:sp>
        <p:nvSpPr>
          <p:cNvPr id="4" name="Google Shape;478;ge0d2b0da06_0_647" descr="Rewind">
            <a:extLst>
              <a:ext uri="{FF2B5EF4-FFF2-40B4-BE49-F238E27FC236}">
                <a16:creationId xmlns:a16="http://schemas.microsoft.com/office/drawing/2014/main" id="{E08D2C56-C7D1-165D-FAB9-D2E1D11C88E1}"/>
              </a:ext>
            </a:extLst>
          </p:cNvPr>
          <p:cNvSpPr/>
          <p:nvPr/>
        </p:nvSpPr>
        <p:spPr>
          <a:xfrm>
            <a:off x="2" y="2"/>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5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3" descr="Lightbulb and gear"/>
          <p:cNvSpPr/>
          <p:nvPr/>
        </p:nvSpPr>
        <p:spPr>
          <a:xfrm>
            <a:off x="2" y="83364"/>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txBox="1"/>
          <p:nvPr/>
        </p:nvSpPr>
        <p:spPr>
          <a:xfrm>
            <a:off x="651898" y="276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000000"/>
                </a:solidFill>
                <a:latin typeface="Calibri"/>
                <a:ea typeface="Calibri"/>
                <a:cs typeface="Calibri"/>
                <a:sym typeface="Calibri"/>
              </a:rPr>
              <a:t>Big Question: </a:t>
            </a:r>
            <a:r>
              <a:rPr lang="en-US" sz="3000" i="0" u="none" strike="noStrike" cap="none" dirty="0">
                <a:solidFill>
                  <a:srgbClr val="000000"/>
                </a:solidFill>
                <a:latin typeface="Calibri"/>
                <a:ea typeface="Calibri"/>
                <a:cs typeface="Calibri"/>
                <a:sym typeface="Calibri"/>
              </a:rPr>
              <a:t>How can nuclear energy be convert</a:t>
            </a:r>
            <a:r>
              <a:rPr lang="en-US" sz="3000" dirty="0">
                <a:latin typeface="Calibri"/>
                <a:ea typeface="Calibri"/>
                <a:cs typeface="Calibri"/>
                <a:sym typeface="Calibri"/>
              </a:rPr>
              <a:t>ed into other forms of energy?</a:t>
            </a:r>
            <a:endParaRPr sz="3000" i="0" u="none" strike="noStrike" cap="none" dirty="0">
              <a:solidFill>
                <a:srgbClr val="000000"/>
              </a:solidFill>
              <a:latin typeface="Calibri"/>
              <a:ea typeface="Calibri"/>
              <a:cs typeface="Calibri"/>
              <a:sym typeface="Calibri"/>
            </a:endParaRPr>
          </a:p>
        </p:txBody>
      </p:sp>
      <p:pic>
        <p:nvPicPr>
          <p:cNvPr id="486" name="Google Shape;486;p23"/>
          <p:cNvPicPr preferRelativeResize="0"/>
          <p:nvPr/>
        </p:nvPicPr>
        <p:blipFill>
          <a:blip r:embed="rId4">
            <a:alphaModFix/>
          </a:blip>
          <a:stretch>
            <a:fillRect/>
          </a:stretch>
        </p:blipFill>
        <p:spPr>
          <a:xfrm>
            <a:off x="537800" y="2039774"/>
            <a:ext cx="8068400" cy="3974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2"/>
          <p:cNvSpPr txBox="1"/>
          <p:nvPr/>
        </p:nvSpPr>
        <p:spPr>
          <a:xfrm>
            <a:off x="1768512" y="313262"/>
            <a:ext cx="5607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0" i="0" u="none" strike="noStrike" cap="none">
                <a:solidFill>
                  <a:srgbClr val="FFC000"/>
                </a:solidFill>
                <a:latin typeface="Calibri"/>
                <a:ea typeface="Calibri"/>
                <a:cs typeface="Calibri"/>
                <a:sym typeface="Calibri"/>
              </a:rPr>
              <a:t>Simulation Activity</a:t>
            </a:r>
            <a:endParaRPr/>
          </a:p>
        </p:txBody>
      </p:sp>
      <p:sp>
        <p:nvSpPr>
          <p:cNvPr id="493" name="Google Shape;493;p22" descr="Laptop"/>
          <p:cNvSpPr/>
          <p:nvPr/>
        </p:nvSpPr>
        <p:spPr>
          <a:xfrm>
            <a:off x="44368" y="2"/>
            <a:ext cx="735231" cy="73523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txBox="1"/>
          <p:nvPr/>
        </p:nvSpPr>
        <p:spPr>
          <a:xfrm>
            <a:off x="2443200" y="1401250"/>
            <a:ext cx="425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Evaluating Other Energy Sources</a:t>
            </a:r>
            <a:endParaRPr sz="2400">
              <a:solidFill>
                <a:schemeClr val="dk1"/>
              </a:solidFill>
              <a:latin typeface="Calibri"/>
              <a:ea typeface="Calibri"/>
              <a:cs typeface="Calibri"/>
              <a:sym typeface="Calibri"/>
            </a:endParaRPr>
          </a:p>
        </p:txBody>
      </p:sp>
      <p:pic>
        <p:nvPicPr>
          <p:cNvPr id="495" name="Google Shape;495;p22" descr="&lt;resource_carousel.datastructures.RCItem object at 0x7fda56f75978&gt;"/>
          <p:cNvPicPr preferRelativeResize="0"/>
          <p:nvPr/>
        </p:nvPicPr>
        <p:blipFill>
          <a:blip r:embed="rId5">
            <a:alphaModFix/>
          </a:blip>
          <a:stretch>
            <a:fillRect/>
          </a:stretch>
        </p:blipFill>
        <p:spPr>
          <a:xfrm>
            <a:off x="3599400" y="2351063"/>
            <a:ext cx="5048250" cy="3133725"/>
          </a:xfrm>
          <a:prstGeom prst="rect">
            <a:avLst/>
          </a:prstGeom>
          <a:noFill/>
          <a:ln>
            <a:noFill/>
          </a:ln>
        </p:spPr>
      </p:pic>
      <p:sp>
        <p:nvSpPr>
          <p:cNvPr id="496" name="Google Shape;496;p22"/>
          <p:cNvSpPr txBox="1"/>
          <p:nvPr/>
        </p:nvSpPr>
        <p:spPr>
          <a:xfrm>
            <a:off x="496350" y="2440275"/>
            <a:ext cx="3179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latin typeface="Calibri"/>
                <a:ea typeface="Calibri"/>
                <a:cs typeface="Calibri"/>
                <a:sym typeface="Calibri"/>
              </a:rPr>
              <a:t>Students analyze various energy sources, comparing the costs and benefits of natural gas, coal, biomass, nuclear, wind, hydropower, and solar power for generating electricity. Students use real-world data to evaluate the relative costs and benefits of using different fuel sources to generate electricity.</a:t>
            </a:r>
            <a:endParaRPr sz="1800" i="1">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24"/>
          <p:cNvPicPr preferRelativeResize="0"/>
          <p:nvPr/>
        </p:nvPicPr>
        <p:blipFill rotWithShape="1">
          <a:blip r:embed="rId3">
            <a:alphaModFix/>
          </a:blip>
          <a:srcRect/>
          <a:stretch/>
        </p:blipFill>
        <p:spPr>
          <a:xfrm>
            <a:off x="2" y="0"/>
            <a:ext cx="9143067"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0d2b0da06_0_365"/>
          <p:cNvSpPr txBox="1">
            <a:spLocks noGrp="1"/>
          </p:cNvSpPr>
          <p:nvPr>
            <p:ph type="ctrTitle"/>
          </p:nvPr>
        </p:nvSpPr>
        <p:spPr>
          <a:xfrm>
            <a:off x="694797" y="186676"/>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600" b="1" u="sng"/>
              <a:t>Atomic Nucleus</a:t>
            </a:r>
            <a:r>
              <a:rPr lang="en-US" sz="3600" b="1"/>
              <a:t>: </a:t>
            </a:r>
            <a:r>
              <a:rPr lang="en-US" sz="3600"/>
              <a:t>the center of the atom</a:t>
            </a:r>
            <a:endParaRPr sz="3600" b="1"/>
          </a:p>
        </p:txBody>
      </p:sp>
      <p:pic>
        <p:nvPicPr>
          <p:cNvPr id="151" name="Google Shape;151;ge0d2b0da06_0_365"/>
          <p:cNvPicPr preferRelativeResize="0"/>
          <p:nvPr/>
        </p:nvPicPr>
        <p:blipFill rotWithShape="1">
          <a:blip r:embed="rId3">
            <a:alphaModFix/>
          </a:blip>
          <a:srcRect/>
          <a:stretch/>
        </p:blipFill>
        <p:spPr>
          <a:xfrm>
            <a:off x="1328132" y="1294818"/>
            <a:ext cx="5227833" cy="5227833"/>
          </a:xfrm>
          <a:prstGeom prst="rect">
            <a:avLst/>
          </a:prstGeom>
          <a:noFill/>
          <a:ln>
            <a:noFill/>
          </a:ln>
        </p:spPr>
      </p:pic>
      <p:sp>
        <p:nvSpPr>
          <p:cNvPr id="152" name="Google Shape;152;ge0d2b0da06_0_365"/>
          <p:cNvSpPr txBox="1"/>
          <p:nvPr/>
        </p:nvSpPr>
        <p:spPr>
          <a:xfrm>
            <a:off x="6489870" y="5073949"/>
            <a:ext cx="1326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Nucleus</a:t>
            </a:r>
            <a:endParaRPr sz="2700" b="0" i="0" u="none" strike="noStrike" cap="none">
              <a:solidFill>
                <a:schemeClr val="dk1"/>
              </a:solidFill>
              <a:latin typeface="Calibri"/>
              <a:ea typeface="Calibri"/>
              <a:cs typeface="Calibri"/>
              <a:sym typeface="Calibri"/>
            </a:endParaRPr>
          </a:p>
        </p:txBody>
      </p:sp>
      <p:cxnSp>
        <p:nvCxnSpPr>
          <p:cNvPr id="153" name="Google Shape;153;ge0d2b0da06_0_365"/>
          <p:cNvCxnSpPr/>
          <p:nvPr/>
        </p:nvCxnSpPr>
        <p:spPr>
          <a:xfrm rot="10800000">
            <a:off x="4643970" y="4132954"/>
            <a:ext cx="1845900" cy="11052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250"/>
              </a:srgbClr>
            </a:outerShdw>
          </a:effectLst>
        </p:spPr>
      </p:cxnSp>
      <p:sp>
        <p:nvSpPr>
          <p:cNvPr id="154" name="Google Shape;154;ge0d2b0da06_0_36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e0d2b0da06_0_187"/>
          <p:cNvSpPr txBox="1"/>
          <p:nvPr/>
        </p:nvSpPr>
        <p:spPr>
          <a:xfrm>
            <a:off x="623850" y="424775"/>
            <a:ext cx="7896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Proton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positively charged subatomic particle found in the nucleus of an atom</a:t>
            </a:r>
            <a:endParaRPr sz="3600" b="1" i="0" u="none" strike="noStrike" cap="none">
              <a:solidFill>
                <a:schemeClr val="dk1"/>
              </a:solidFill>
              <a:latin typeface="Calibri"/>
              <a:ea typeface="Calibri"/>
              <a:cs typeface="Calibri"/>
              <a:sym typeface="Calibri"/>
            </a:endParaRPr>
          </a:p>
        </p:txBody>
      </p:sp>
      <p:sp>
        <p:nvSpPr>
          <p:cNvPr id="161" name="Google Shape;161;ge0d2b0da06_0_18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ge0d2b0da06_0_187"/>
          <p:cNvPicPr preferRelativeResize="0"/>
          <p:nvPr/>
        </p:nvPicPr>
        <p:blipFill rotWithShape="1">
          <a:blip r:embed="rId4">
            <a:alphaModFix/>
          </a:blip>
          <a:srcRect/>
          <a:stretch/>
        </p:blipFill>
        <p:spPr>
          <a:xfrm>
            <a:off x="1480855" y="1729079"/>
            <a:ext cx="6182270" cy="45312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e0d2b0da06_0_194"/>
          <p:cNvSpPr txBox="1"/>
          <p:nvPr/>
        </p:nvSpPr>
        <p:spPr>
          <a:xfrm>
            <a:off x="622875" y="384688"/>
            <a:ext cx="8232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Neutron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subatomic particle with a neutral charge, found in the nucleus of an atom</a:t>
            </a:r>
            <a:endParaRPr sz="3600" b="1" i="0" u="none" strike="noStrike" cap="none">
              <a:solidFill>
                <a:srgbClr val="FF0000"/>
              </a:solidFill>
              <a:latin typeface="Calibri"/>
              <a:ea typeface="Calibri"/>
              <a:cs typeface="Calibri"/>
              <a:sym typeface="Calibri"/>
            </a:endParaRPr>
          </a:p>
        </p:txBody>
      </p:sp>
      <p:sp>
        <p:nvSpPr>
          <p:cNvPr id="169" name="Google Shape;169;ge0d2b0da06_0_194"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e0d2b0da06_0_194"/>
          <p:cNvPicPr preferRelativeResize="0"/>
          <p:nvPr/>
        </p:nvPicPr>
        <p:blipFill rotWithShape="1">
          <a:blip r:embed="rId4">
            <a:alphaModFix/>
          </a:blip>
          <a:srcRect/>
          <a:stretch/>
        </p:blipFill>
        <p:spPr>
          <a:xfrm>
            <a:off x="1615655" y="1625412"/>
            <a:ext cx="5912681" cy="4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0d2b0da06_0_201"/>
          <p:cNvSpPr txBox="1"/>
          <p:nvPr/>
        </p:nvSpPr>
        <p:spPr>
          <a:xfrm>
            <a:off x="668850" y="776788"/>
            <a:ext cx="7806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600" b="1" i="0" u="sng" strike="noStrike" cap="none">
                <a:solidFill>
                  <a:srgbClr val="0C0C0C"/>
                </a:solidFill>
                <a:latin typeface="Calibri"/>
                <a:ea typeface="Calibri"/>
                <a:cs typeface="Calibri"/>
                <a:sym typeface="Calibri"/>
              </a:rPr>
              <a:t>Electron</a:t>
            </a:r>
            <a:r>
              <a:rPr lang="en-US" sz="3600" b="1" i="0" u="none" strike="noStrike" cap="none">
                <a:solidFill>
                  <a:srgbClr val="0C0C0C"/>
                </a:solidFill>
                <a:latin typeface="Calibri"/>
                <a:ea typeface="Calibri"/>
                <a:cs typeface="Calibri"/>
                <a:sym typeface="Calibri"/>
              </a:rPr>
              <a:t>: </a:t>
            </a:r>
            <a:r>
              <a:rPr lang="en-US" sz="3600" b="0" i="0" u="none" strike="noStrike" cap="none">
                <a:solidFill>
                  <a:srgbClr val="0C0C0C"/>
                </a:solidFill>
                <a:latin typeface="Calibri"/>
                <a:ea typeface="Calibri"/>
                <a:cs typeface="Calibri"/>
                <a:sym typeface="Calibri"/>
              </a:rPr>
              <a:t>negatively charged particle that orbits the nucleus of an atom</a:t>
            </a:r>
            <a:endParaRPr sz="3600" b="1" i="0" u="none" strike="noStrike" cap="none">
              <a:solidFill>
                <a:srgbClr val="FF0000"/>
              </a:solidFill>
              <a:latin typeface="Calibri"/>
              <a:ea typeface="Calibri"/>
              <a:cs typeface="Calibri"/>
              <a:sym typeface="Calibri"/>
            </a:endParaRPr>
          </a:p>
        </p:txBody>
      </p:sp>
      <p:sp>
        <p:nvSpPr>
          <p:cNvPr id="177" name="Google Shape;177;ge0d2b0da06_0_20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ge0d2b0da06_0_201"/>
          <p:cNvPicPr preferRelativeResize="0"/>
          <p:nvPr/>
        </p:nvPicPr>
        <p:blipFill rotWithShape="1">
          <a:blip r:embed="rId4">
            <a:alphaModFix/>
          </a:blip>
          <a:srcRect/>
          <a:stretch/>
        </p:blipFill>
        <p:spPr>
          <a:xfrm>
            <a:off x="1326162" y="1850487"/>
            <a:ext cx="6491665" cy="42307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2604</Words>
  <Application>Microsoft Macintosh PowerPoint</Application>
  <PresentationFormat>On-screen Show (4:3)</PresentationFormat>
  <Paragraphs>301</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Helvetica Neue Light</vt:lpstr>
      <vt:lpstr>Helvetica Neue Light</vt:lpstr>
      <vt:lpstr>Poppins</vt:lpstr>
      <vt:lpstr>Office Theme</vt:lpstr>
      <vt:lpstr>PowerPoint Presentation</vt:lpstr>
      <vt:lpstr>PowerPoint Presentation</vt:lpstr>
      <vt:lpstr>PowerPoint Presentation</vt:lpstr>
      <vt:lpstr>PowerPoint Presentation</vt:lpstr>
      <vt:lpstr>PowerPoint Presentation</vt:lpstr>
      <vt:lpstr>Atomic Nucleus: the center of the atom</vt:lpstr>
      <vt:lpstr>PowerPoint Presentation</vt:lpstr>
      <vt:lpstr>PowerPoint Presentation</vt:lpstr>
      <vt:lpstr>PowerPoint Presentation</vt:lpstr>
      <vt:lpstr>Energy: the ability to cause change</vt:lpstr>
      <vt:lpstr>PowerPoint Presentation</vt:lpstr>
      <vt:lpstr>PowerPoint Presentation</vt:lpstr>
      <vt:lpstr>What is an atomic nucleus?</vt:lpstr>
      <vt:lpstr>PowerPoint Presentation</vt:lpstr>
      <vt:lpstr>PowerPoint Presentation</vt:lpstr>
      <vt:lpstr>PowerPoint Presentation</vt:lpstr>
      <vt:lpstr>Nuclear Energy: energy stored in the nucleus of an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Energy: energy stored in the nucleus of an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Energy: energy stored in the nucleus of an atom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Polly</dc:creator>
  <cp:lastModifiedBy>Coleman, Olivia Fudge (rhz9xk)</cp:lastModifiedBy>
  <cp:revision>5</cp:revision>
  <dcterms:created xsi:type="dcterms:W3CDTF">2021-02-26T19:05:50Z</dcterms:created>
  <dcterms:modified xsi:type="dcterms:W3CDTF">2024-01-04T01:29:54Z</dcterms:modified>
</cp:coreProperties>
</file>