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3"/>
  </p:notesMasterIdLst>
  <p:sldIdLst>
    <p:sldId id="325" r:id="rId2"/>
    <p:sldId id="326" r:id="rId3"/>
    <p:sldId id="327" r:id="rId4"/>
    <p:sldId id="390"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1" r:id="rId54"/>
    <p:sldId id="382" r:id="rId55"/>
    <p:sldId id="383" r:id="rId56"/>
    <p:sldId id="384" r:id="rId57"/>
    <p:sldId id="385" r:id="rId58"/>
    <p:sldId id="386" r:id="rId59"/>
    <p:sldId id="387" r:id="rId60"/>
    <p:sldId id="388" r:id="rId61"/>
    <p:sldId id="389" r:id="rId62"/>
  </p:sldIdLst>
  <p:sldSz cx="9144000" cy="6858000" type="screen4x3"/>
  <p:notesSz cx="6858000" cy="9144000"/>
  <p:embeddedFontLst>
    <p:embeddedFont>
      <p:font typeface="Helvetica Neue Light" panose="02000403000000020004" pitchFamily="2" charset="0"/>
      <p:regular r:id="rId64"/>
      <p:bold r:id="rId65"/>
      <p:italic r:id="rId66"/>
      <p:boldItalic r:id="rId67"/>
    </p:embeddedFont>
    <p:embeddedFont>
      <p:font typeface="Poppins" pitchFamily="2" charset="77"/>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2" roundtripDataSignature="AMtx7mhLNWzbSEBopEsUT7Iu9KOzLPDm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3988"/>
  </p:normalViewPr>
  <p:slideViewPr>
    <p:cSldViewPr snapToGrid="0">
      <p:cViewPr varScale="1">
        <p:scale>
          <a:sx n="83" d="100"/>
          <a:sy n="83" d="100"/>
        </p:scale>
        <p:origin x="128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54"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152"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15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2457f1c068e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g2457f1c068e_3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96" name="Google Shape;896;g2457f1c068e_3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28090429a9b_0_14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g28090429a9b_0_14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__________ is an object’s direction and speed.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[Motion]</a:t>
            </a:r>
            <a:endParaRPr/>
          </a:p>
          <a:p>
            <a:pPr marL="0" lvl="0" indent="0" algn="l" rtl="0">
              <a:lnSpc>
                <a:spcPct val="100000"/>
              </a:lnSpc>
              <a:spcBef>
                <a:spcPts val="0"/>
              </a:spcBef>
              <a:spcAft>
                <a:spcPts val="0"/>
              </a:spcAft>
              <a:buSzPts val="1400"/>
              <a:buNone/>
            </a:pPr>
            <a:endParaRPr/>
          </a:p>
        </p:txBody>
      </p:sp>
      <p:sp>
        <p:nvSpPr>
          <p:cNvPr id="994" name="Google Shape;994;g28090429a9b_0_14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28090429a9b_0_14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g28090429a9b_0_14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Motion</a:t>
            </a:r>
            <a:r>
              <a:rPr lang="en-US"/>
              <a:t> is an object’s direction and speed.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1002" name="Google Shape;1002;g28090429a9b_0_14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28090429a9b_0_14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g28090429a9b_0_14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Force is any ______ or _____ that causes an object to move, stop, or change direction.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1010" name="Google Shape;1010;g28090429a9b_0_14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8090429a9b_0_17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Google Shape;1017;g28090429a9b_0_17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Force is any </a:t>
            </a:r>
            <a:r>
              <a:rPr lang="en-US" b="1">
                <a:solidFill>
                  <a:srgbClr val="FF0000"/>
                </a:solidFill>
              </a:rPr>
              <a:t>push</a:t>
            </a:r>
            <a:r>
              <a:rPr lang="en-US"/>
              <a:t> or </a:t>
            </a:r>
            <a:r>
              <a:rPr lang="en-US" b="1">
                <a:solidFill>
                  <a:srgbClr val="FF0000"/>
                </a:solidFill>
              </a:rPr>
              <a:t>pull</a:t>
            </a:r>
            <a:r>
              <a:rPr lang="en-US"/>
              <a:t> that causes an object to move, stop, or change direction.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1018" name="Google Shape;1018;g28090429a9b_0_17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8090429a9b_0_14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g28090429a9b_0_14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a force that opposes the motion of an object?</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 Friction]</a:t>
            </a:r>
            <a:endParaRPr/>
          </a:p>
        </p:txBody>
      </p:sp>
      <p:sp>
        <p:nvSpPr>
          <p:cNvPr id="1026" name="Google Shape;1026;g28090429a9b_0_14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8090429a9b_0_14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g28090429a9b_0_14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a force that opposes the motion of an object?</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[C. Friction]</a:t>
            </a:r>
            <a:endParaRPr b="1"/>
          </a:p>
        </p:txBody>
      </p:sp>
      <p:sp>
        <p:nvSpPr>
          <p:cNvPr id="1038" name="Google Shape;1038;g28090429a9b_0_14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28090429a9b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g28090429a9b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the phrase </a:t>
            </a:r>
            <a:r>
              <a:rPr lang="en-US" b="1"/>
              <a:t>resistance</a:t>
            </a:r>
            <a:r>
              <a:rPr lang="en-US"/>
              <a:t>.</a:t>
            </a:r>
            <a:endParaRPr/>
          </a:p>
        </p:txBody>
      </p:sp>
      <p:sp>
        <p:nvSpPr>
          <p:cNvPr id="1050" name="Google Shape;1050;g28090429a9b_0_1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28090429a9b_0_2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g28090429a9b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Resistance</a:t>
            </a:r>
            <a:r>
              <a:rPr lang="en-US"/>
              <a:t> is the force that tried to stop or slow down the movement of an object. </a:t>
            </a:r>
            <a:endParaRPr b="0"/>
          </a:p>
          <a:p>
            <a:pPr marL="0" lvl="0" indent="0" algn="l" rtl="0">
              <a:lnSpc>
                <a:spcPct val="100000"/>
              </a:lnSpc>
              <a:spcBef>
                <a:spcPts val="0"/>
              </a:spcBef>
              <a:spcAft>
                <a:spcPts val="0"/>
              </a:spcAft>
              <a:buSzPts val="1400"/>
              <a:buNone/>
            </a:pPr>
            <a:endParaRPr/>
          </a:p>
        </p:txBody>
      </p:sp>
      <p:sp>
        <p:nvSpPr>
          <p:cNvPr id="1058" name="Google Shape;1058;g28090429a9b_0_2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28090429a9b_0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g28090429a9b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073" name="Google Shape;1073;g28090429a9b_0_2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8090429a9b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8" name="Google Shape;1078;g28090429a9b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resistance?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force that tried to stop or slow down the movement of an object]</a:t>
            </a:r>
            <a:endParaRPr/>
          </a:p>
        </p:txBody>
      </p:sp>
      <p:sp>
        <p:nvSpPr>
          <p:cNvPr id="1079" name="Google Shape;1079;g28090429a9b_0_2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28090429a9b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g28090429a9b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Today, we’ll be learning about the word: </a:t>
            </a:r>
            <a:r>
              <a:rPr lang="en-US" b="1"/>
              <a:t>Resistance</a:t>
            </a:r>
            <a:r>
              <a:rPr lang="en-US"/>
              <a:t>.</a:t>
            </a:r>
            <a:endParaRPr/>
          </a:p>
        </p:txBody>
      </p:sp>
      <p:sp>
        <p:nvSpPr>
          <p:cNvPr id="932" name="Google Shape;932;g28090429a9b_0_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28090429a9b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2" name="Google Shape;1092;g28090429a9b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1093" name="Google Shape;1093;g28090429a9b_0_2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28090429a9b_0_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g28090429a9b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Resistance happens when any object is in motion. If an object is thrown, like this basketball, resistance pushes against the object in the opposite direction. This causes the ball to eventually slow down and stop. Without resistance, the ball would continue on forever!</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28090429a9b_0_15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g28090429a9b_0_15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Resistance is a special kind of friction. Remember, friction is a force that opposes the motion of the object when two surfaces are rubbing together. In resistance, the object is in contact with either air or water that causes it to slow down or stop.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28090429a9b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1" name="Google Shape;1111;g28090429a9b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Air resistance happens whenever an object is in motion through the air. As the force of gravity pulls the sky diver to the ground, air resistance pushes up against the sky diver to slow them down.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28090429a9b_0_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7" name="Google Shape;1117;g28090429a9b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Water resistance is another kind of resistance. As the sail boat moves through the water, the water pushes back against the boat. The wind in the sail helps keep the boat in motion. Without the wind, water resistance will eventually stop the boat.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28090429a9b_0_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3" name="Google Shape;1123;g28090429a9b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124" name="Google Shape;1124;g28090429a9b_0_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8090429a9b_0_15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9" name="Google Shape;1129;g28090429a9b_0_15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 or False: Resistance pushes in the opposite direction of an object’s motion.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[True]</a:t>
            </a:r>
            <a:endParaRPr/>
          </a:p>
        </p:txBody>
      </p:sp>
      <p:sp>
        <p:nvSpPr>
          <p:cNvPr id="1130" name="Google Shape;1130;g28090429a9b_0_15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8090429a9b_0_15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8" name="Google Shape;1138;g28090429a9b_0_15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Resistance pushes in the opposite direction of an object’s motion. </a:t>
            </a:r>
            <a:r>
              <a:rPr lang="en-US" b="1"/>
              <a:t>True</a:t>
            </a:r>
            <a:endParaRPr b="1"/>
          </a:p>
        </p:txBody>
      </p:sp>
      <p:sp>
        <p:nvSpPr>
          <p:cNvPr id="1139" name="Google Shape;1139;g28090429a9b_0_15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28090429a9b_0_15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g28090429a9b_0_15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Resistance is a special kind of ___________.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[friction]</a:t>
            </a:r>
            <a:endParaRPr/>
          </a:p>
        </p:txBody>
      </p:sp>
      <p:sp>
        <p:nvSpPr>
          <p:cNvPr id="1148" name="Google Shape;1148;g28090429a9b_0_15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28090429a9b_0_15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6" name="Google Shape;1156;g28090429a9b_0_15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Resistance is a special kind of ___________. </a:t>
            </a:r>
            <a:r>
              <a:rPr lang="en-US" b="1"/>
              <a:t>A. Friction</a:t>
            </a:r>
            <a:endParaRPr b="1"/>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157" name="Google Shape;1157;g28090429a9b_0_15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28090429a9b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g28090429a9b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do friction and resistance impact the way objects move through the world?</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947" name="Google Shape;947;g28090429a9b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8090429a9b_0_15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g28090429a9b_0_15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How does air resistance help a sky diver slow down?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[It pushes up against gravity and that causes them to slow down]</a:t>
            </a:r>
            <a:endParaRPr/>
          </a:p>
        </p:txBody>
      </p:sp>
      <p:sp>
        <p:nvSpPr>
          <p:cNvPr id="1166" name="Google Shape;1166;g28090429a9b_0_15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28090429a9b_0_2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3" name="Google Shape;1173;g28090429a9b_0_2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resistance.</a:t>
            </a:r>
            <a:endParaRPr/>
          </a:p>
        </p:txBody>
      </p:sp>
      <p:sp>
        <p:nvSpPr>
          <p:cNvPr id="1174" name="Google Shape;1174;g28090429a9b_0_2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28090429a9b_0_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0" name="Google Shape;1180;g28090429a9b_0_2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is an example of </a:t>
            </a:r>
            <a:r>
              <a:rPr lang="en-US" b="1" dirty="0"/>
              <a:t>resistance</a:t>
            </a:r>
            <a:r>
              <a:rPr lang="en-US" dirty="0"/>
              <a:t>. As an airplane flies through the air, air resistance pushes against the airplane. The airplane uses its engines to keep the airplane in motion. </a:t>
            </a:r>
            <a:endParaRPr dirty="0"/>
          </a:p>
        </p:txBody>
      </p:sp>
      <p:sp>
        <p:nvSpPr>
          <p:cNvPr id="1181" name="Google Shape;1181;g28090429a9b_0_2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28090429a9b_0_2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g28090429a9b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t>Here is another example of </a:t>
            </a:r>
            <a:r>
              <a:rPr lang="en-US" b="1" dirty="0"/>
              <a:t>resistance</a:t>
            </a:r>
            <a:r>
              <a:rPr lang="en-US" dirty="0"/>
              <a:t>. When we move through water, the particles in water are pushing against us. Our leg and arm muscles have to work hard to keep our motion going, otherwise the resistance would eventually make us stop. </a:t>
            </a:r>
            <a:endParaRPr dirty="0"/>
          </a:p>
        </p:txBody>
      </p:sp>
      <p:sp>
        <p:nvSpPr>
          <p:cNvPr id="1190" name="Google Shape;1190;g28090429a9b_0_2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28090429a9b_0_2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g28090429a9b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non-examples of </a:t>
            </a:r>
            <a:r>
              <a:rPr lang="en-US" b="1"/>
              <a:t>resistance</a:t>
            </a:r>
            <a:r>
              <a:rPr lang="en-US"/>
              <a:t>.</a:t>
            </a:r>
            <a:endParaRPr/>
          </a:p>
        </p:txBody>
      </p:sp>
      <p:sp>
        <p:nvSpPr>
          <p:cNvPr id="1198" name="Google Shape;1198;g28090429a9b_0_2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28090429a9b_0_2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4" name="Google Shape;1204;g28090429a9b_0_2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is a non-example of </a:t>
            </a:r>
            <a:r>
              <a:rPr lang="en-US" b="1" dirty="0"/>
              <a:t>resistance</a:t>
            </a:r>
            <a:r>
              <a:rPr lang="en-US" dirty="0"/>
              <a:t>. The mug sitting on the table is at rest. Because the mug is not in motion, there is no resistance. </a:t>
            </a:r>
            <a:endParaRPr dirty="0"/>
          </a:p>
        </p:txBody>
      </p:sp>
      <p:sp>
        <p:nvSpPr>
          <p:cNvPr id="1205" name="Google Shape;1205;g28090429a9b_0_2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8090429a9b_0_3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2" name="Google Shape;1212;g28090429a9b_0_3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Watching TV is another non-example of </a:t>
            </a:r>
            <a:r>
              <a:rPr lang="en-US" b="1" dirty="0"/>
              <a:t>resistance</a:t>
            </a:r>
            <a:r>
              <a:rPr lang="en-US" dirty="0"/>
              <a:t>. The images on the screen are not in motion through air or space, so they do not experience resistance</a:t>
            </a:r>
            <a:r>
              <a:rPr lang="en-US" b="1" dirty="0"/>
              <a:t>.</a:t>
            </a:r>
            <a:r>
              <a:rPr lang="en-US" dirty="0"/>
              <a:t> </a:t>
            </a:r>
            <a:endParaRPr dirty="0"/>
          </a:p>
        </p:txBody>
      </p:sp>
      <p:sp>
        <p:nvSpPr>
          <p:cNvPr id="1213" name="Google Shape;1213;g28090429a9b_0_3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28090429a9b_0_3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0" name="Google Shape;1220;g28090429a9b_0_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221" name="Google Shape;1221;g28090429a9b_0_3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28090429a9b_0_16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6" name="Google Shape;1226;g28090429a9b_0_16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Find an example of resistance.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[airplane flying]</a:t>
            </a:r>
            <a:endParaRPr/>
          </a:p>
        </p:txBody>
      </p:sp>
      <p:sp>
        <p:nvSpPr>
          <p:cNvPr id="1227" name="Google Shape;1227;g28090429a9b_0_16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28090429a9b_0_16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g28090429a9b_0_16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Find an example of resistance. </a:t>
            </a:r>
            <a:r>
              <a:rPr lang="en-US" b="1"/>
              <a:t>Airplane flying.</a:t>
            </a:r>
            <a:endParaRPr b="1"/>
          </a:p>
        </p:txBody>
      </p:sp>
      <p:sp>
        <p:nvSpPr>
          <p:cNvPr id="1240" name="Google Shape;1240;g28090429a9b_0_16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8d0a459bb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28d0a459bb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l"/>
            <a:r>
              <a:rPr lang="en-US" b="0" i="0" dirty="0">
                <a:solidFill>
                  <a:srgbClr val="374151"/>
                </a:solidFill>
                <a:effectLst/>
                <a:latin typeface="Söhne"/>
              </a:rPr>
              <a:t>To teach about resistance in the context of sources of energy, specifically in the context of air resistance, you can conduct a simple and engaging classroom demonstration using paper and different-sized parachutes. This demonstration will help students understand how air resistance opposes the force of gravity. Here's a step-by-step guide for the demonstration:</a:t>
            </a:r>
          </a:p>
          <a:p>
            <a:pPr algn="l"/>
            <a:r>
              <a:rPr lang="en-US" b="1" i="0" dirty="0">
                <a:solidFill>
                  <a:srgbClr val="374151"/>
                </a:solidFill>
                <a:effectLst/>
                <a:latin typeface="Söhne"/>
              </a:rPr>
              <a:t>Materials needed:</a:t>
            </a:r>
            <a:endParaRPr lang="en-US" b="0" i="0" dirty="0">
              <a:solidFill>
                <a:srgbClr val="374151"/>
              </a:solidFill>
              <a:effectLst/>
              <a:latin typeface="Söhne"/>
            </a:endParaRPr>
          </a:p>
          <a:p>
            <a:pPr algn="l">
              <a:buFont typeface="+mj-lt"/>
              <a:buAutoNum type="arabicPeriod"/>
            </a:pPr>
            <a:r>
              <a:rPr lang="en-US" b="0" i="0" dirty="0">
                <a:solidFill>
                  <a:srgbClr val="374151"/>
                </a:solidFill>
                <a:effectLst/>
                <a:latin typeface="Söhne"/>
              </a:rPr>
              <a:t>Sheets of paper</a:t>
            </a:r>
          </a:p>
          <a:p>
            <a:pPr algn="l">
              <a:buFont typeface="+mj-lt"/>
              <a:buAutoNum type="arabicPeriod"/>
            </a:pPr>
            <a:r>
              <a:rPr lang="en-US" b="0" i="0" dirty="0">
                <a:solidFill>
                  <a:srgbClr val="374151"/>
                </a:solidFill>
                <a:effectLst/>
                <a:latin typeface="Söhne"/>
              </a:rPr>
              <a:t>String or yarn</a:t>
            </a:r>
          </a:p>
          <a:p>
            <a:pPr algn="l">
              <a:buFont typeface="+mj-lt"/>
              <a:buAutoNum type="arabicPeriod"/>
            </a:pPr>
            <a:r>
              <a:rPr lang="en-US" b="0" i="0" dirty="0">
                <a:solidFill>
                  <a:srgbClr val="374151"/>
                </a:solidFill>
                <a:effectLst/>
                <a:latin typeface="Söhne"/>
              </a:rPr>
              <a:t>Small objects (e.g., paperclips, small toys)</a:t>
            </a:r>
          </a:p>
          <a:p>
            <a:pPr algn="l">
              <a:buFont typeface="+mj-lt"/>
              <a:buAutoNum type="arabicPeriod"/>
            </a:pPr>
            <a:r>
              <a:rPr lang="en-US" b="0" i="0" dirty="0">
                <a:solidFill>
                  <a:srgbClr val="374151"/>
                </a:solidFill>
                <a:effectLst/>
                <a:latin typeface="Söhne"/>
              </a:rPr>
              <a:t>Tape</a:t>
            </a:r>
          </a:p>
          <a:p>
            <a:pPr algn="l">
              <a:buFont typeface="+mj-lt"/>
              <a:buAutoNum type="arabicPeriod"/>
            </a:pPr>
            <a:r>
              <a:rPr lang="en-US" b="0" i="0" dirty="0">
                <a:solidFill>
                  <a:srgbClr val="374151"/>
                </a:solidFill>
                <a:effectLst/>
                <a:latin typeface="Söhne"/>
              </a:rPr>
              <a:t>Scissors</a:t>
            </a:r>
          </a:p>
          <a:p>
            <a:pPr algn="l">
              <a:buFont typeface="+mj-lt"/>
              <a:buAutoNum type="arabicPeriod"/>
            </a:pPr>
            <a:r>
              <a:rPr lang="en-US" b="0" i="0" dirty="0">
                <a:solidFill>
                  <a:srgbClr val="374151"/>
                </a:solidFill>
                <a:effectLst/>
                <a:latin typeface="Söhne"/>
              </a:rPr>
              <a:t>Markers or crayons for decorating (optional)</a:t>
            </a:r>
          </a:p>
          <a:p>
            <a:pPr algn="l"/>
            <a:r>
              <a:rPr lang="en-US" b="1" i="0" dirty="0">
                <a:solidFill>
                  <a:srgbClr val="374151"/>
                </a:solidFill>
                <a:effectLst/>
                <a:latin typeface="Söhne"/>
              </a:rPr>
              <a:t>Procedure:</a:t>
            </a: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Create Parachutes: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Distribute sheets of paper to students and instruct them to cut out large circles. These circles will serve as the parachutes.</a:t>
            </a:r>
          </a:p>
          <a:p>
            <a:pPr marL="742950" lvl="1" indent="-285750" algn="l">
              <a:buFont typeface="+mj-lt"/>
              <a:buAutoNum type="arabicPeriod"/>
            </a:pPr>
            <a:r>
              <a:rPr lang="en-US" b="0" i="0" dirty="0">
                <a:solidFill>
                  <a:srgbClr val="374151"/>
                </a:solidFill>
                <a:effectLst/>
                <a:latin typeface="Söhne"/>
              </a:rPr>
              <a:t>Optionally, students can decorate their parachutes with markers or crayons.</a:t>
            </a:r>
          </a:p>
          <a:p>
            <a:pPr algn="l">
              <a:buFont typeface="+mj-lt"/>
              <a:buAutoNum type="arabicPeriod"/>
            </a:pPr>
            <a:r>
              <a:rPr lang="en-US" b="1" i="0" dirty="0">
                <a:solidFill>
                  <a:srgbClr val="374151"/>
                </a:solidFill>
                <a:effectLst/>
                <a:latin typeface="Söhne"/>
              </a:rPr>
              <a:t>Attach Strings: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Cut equal lengths of string or yarn for each parachute. Attach one end of the string to the center of each parachute using tape.</a:t>
            </a:r>
          </a:p>
          <a:p>
            <a:pPr algn="l">
              <a:buFont typeface="+mj-lt"/>
              <a:buAutoNum type="arabicPeriod"/>
            </a:pPr>
            <a:r>
              <a:rPr lang="en-US" b="1" i="0" dirty="0">
                <a:solidFill>
                  <a:srgbClr val="374151"/>
                </a:solidFill>
                <a:effectLst/>
                <a:latin typeface="Söhne"/>
              </a:rPr>
              <a:t>Attach Objects: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Have students attach small objects (e.g., paperclips or small toys) to the free end of the string. This will act as the payload for the parachute.</a:t>
            </a:r>
          </a:p>
          <a:p>
            <a:pPr algn="l">
              <a:buFont typeface="+mj-lt"/>
              <a:buAutoNum type="arabicPeriod"/>
            </a:pPr>
            <a:r>
              <a:rPr lang="en-US" b="1" i="0" dirty="0">
                <a:solidFill>
                  <a:srgbClr val="374151"/>
                </a:solidFill>
                <a:effectLst/>
                <a:latin typeface="Söhne"/>
              </a:rPr>
              <a:t>Predictions: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Ask students to make predictions about what will happen when they drop their parachute with the attached object.</a:t>
            </a:r>
          </a:p>
          <a:p>
            <a:pPr algn="l">
              <a:buFont typeface="+mj-lt"/>
              <a:buAutoNum type="arabicPeriod"/>
            </a:pPr>
            <a:r>
              <a:rPr lang="en-US" b="1" i="0" dirty="0">
                <a:solidFill>
                  <a:srgbClr val="374151"/>
                </a:solidFill>
                <a:effectLst/>
                <a:latin typeface="Söhne"/>
              </a:rPr>
              <a:t>Experiment: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Invite students to stand on a chair or elevated surface and drop their parachutes. Observe how each parachute behaves as it falls.</a:t>
            </a:r>
          </a:p>
          <a:p>
            <a:pPr algn="l">
              <a:buFont typeface="+mj-lt"/>
              <a:buAutoNum type="arabicPeriod"/>
            </a:pPr>
            <a:r>
              <a:rPr lang="en-US" b="1" i="0" dirty="0">
                <a:solidFill>
                  <a:srgbClr val="374151"/>
                </a:solidFill>
                <a:effectLst/>
                <a:latin typeface="Söhne"/>
              </a:rPr>
              <a:t>Observations: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Discuss the observations as a class. Note the differences in descent speed and behavior among the various parachutes.</a:t>
            </a:r>
          </a:p>
          <a:p>
            <a:pPr algn="l">
              <a:buFont typeface="+mj-lt"/>
              <a:buAutoNum type="arabicPeriod"/>
            </a:pPr>
            <a:r>
              <a:rPr lang="en-US" b="1" i="0" dirty="0">
                <a:solidFill>
                  <a:srgbClr val="374151"/>
                </a:solidFill>
                <a:effectLst/>
                <a:latin typeface="Söhne"/>
              </a:rPr>
              <a:t>Class Discussion:</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Engage in a discussion about air resistance. Ask questions such as:</a:t>
            </a:r>
          </a:p>
          <a:p>
            <a:pPr marL="1143000" lvl="2" indent="-228600" algn="l">
              <a:buFont typeface="+mj-lt"/>
              <a:buAutoNum type="arabicPeriod"/>
            </a:pPr>
            <a:r>
              <a:rPr lang="en-US" b="0" i="0" dirty="0">
                <a:solidFill>
                  <a:srgbClr val="374151"/>
                </a:solidFill>
                <a:effectLst/>
                <a:latin typeface="Söhne"/>
              </a:rPr>
              <a:t>How did the size of the parachute affect its descent?</a:t>
            </a:r>
          </a:p>
          <a:p>
            <a:pPr marL="1143000" lvl="2" indent="-228600" algn="l">
              <a:buFont typeface="+mj-lt"/>
              <a:buAutoNum type="arabicPeriod"/>
            </a:pPr>
            <a:r>
              <a:rPr lang="en-US" b="0" i="0" dirty="0">
                <a:solidFill>
                  <a:srgbClr val="374151"/>
                </a:solidFill>
                <a:effectLst/>
                <a:latin typeface="Söhne"/>
              </a:rPr>
              <a:t>Which parachute experienced more air resistance?</a:t>
            </a:r>
          </a:p>
          <a:p>
            <a:pPr marL="1143000" lvl="2" indent="-228600" algn="l">
              <a:buFont typeface="+mj-lt"/>
              <a:buAutoNum type="arabicPeriod"/>
            </a:pPr>
            <a:r>
              <a:rPr lang="en-US" b="0" i="0" dirty="0">
                <a:solidFill>
                  <a:srgbClr val="374151"/>
                </a:solidFill>
                <a:effectLst/>
                <a:latin typeface="Söhne"/>
              </a:rPr>
              <a:t>How did air resistance impact the fall of the objects?</a:t>
            </a:r>
          </a:p>
          <a:p>
            <a:pPr algn="l">
              <a:buFont typeface="+mj-lt"/>
              <a:buAutoNum type="arabicPeriod"/>
            </a:pPr>
            <a:r>
              <a:rPr lang="en-US" b="1" i="0" dirty="0">
                <a:solidFill>
                  <a:srgbClr val="374151"/>
                </a:solidFill>
                <a:effectLst/>
                <a:latin typeface="Söhne"/>
              </a:rPr>
              <a:t>Connect to Energy:</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Relate the concept of resistance to energy by discussing how air resistance opposes the force of gravity. Emphasize that when parachutes open up, they catch more air, creating greater resistance.</a:t>
            </a:r>
          </a:p>
          <a:p>
            <a:pPr algn="l">
              <a:buFont typeface="+mj-lt"/>
              <a:buAutoNum type="arabicPeriod"/>
            </a:pPr>
            <a:r>
              <a:rPr lang="en-US" b="1" i="0" dirty="0">
                <a:solidFill>
                  <a:srgbClr val="374151"/>
                </a:solidFill>
                <a:effectLst/>
                <a:latin typeface="Söhne"/>
              </a:rPr>
              <a:t>Extension Activity:</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Challenge students to design and create parachutes with different shapes and sizes. Encourage them to explore how altering the design influences air resistance.</a:t>
            </a:r>
          </a:p>
          <a:p>
            <a:pPr algn="l"/>
            <a:r>
              <a:rPr lang="en-US" b="0" i="0" dirty="0">
                <a:solidFill>
                  <a:srgbClr val="374151"/>
                </a:solidFill>
                <a:effectLst/>
                <a:latin typeface="Söhne"/>
              </a:rPr>
              <a:t>This hands-on demonstration provides a tangible and visual way for students to understand the concept of resistance, specifically in the context of air resistance. It connects the idea of resistance to energy by illustrating how forces like air resistance can influence the motion of objects.</a:t>
            </a:r>
          </a:p>
          <a:p>
            <a:pPr algn="l"/>
            <a:endParaRPr lang="en-US" b="0" i="0" dirty="0">
              <a:solidFill>
                <a:srgbClr val="374151"/>
              </a:solidFill>
              <a:effectLst/>
              <a:latin typeface="Söhne"/>
            </a:endParaRPr>
          </a:p>
        </p:txBody>
      </p:sp>
      <p:sp>
        <p:nvSpPr>
          <p:cNvPr id="836" name="Google Shape;836;g28d0a459bb7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4046727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28090429a9b_0_3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6" name="Google Shape;1306;g28090429a9b_0_3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1307" name="Google Shape;1307;g28090429a9b_0_3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28090429a9b_0_16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3" name="Google Shape;1313;g28090429a9b_0_16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Resistance</a:t>
            </a:r>
            <a:r>
              <a:rPr lang="en-US"/>
              <a:t> is the force that tried to stop or slow down the movement of an object. </a:t>
            </a:r>
            <a:endParaRPr b="0"/>
          </a:p>
          <a:p>
            <a:pPr marL="0" lvl="0" indent="0" algn="l" rtl="0">
              <a:lnSpc>
                <a:spcPct val="100000"/>
              </a:lnSpc>
              <a:spcBef>
                <a:spcPts val="0"/>
              </a:spcBef>
              <a:spcAft>
                <a:spcPts val="0"/>
              </a:spcAft>
              <a:buSzPts val="1400"/>
              <a:buNone/>
            </a:pPr>
            <a:endParaRPr/>
          </a:p>
        </p:txBody>
      </p:sp>
      <p:sp>
        <p:nvSpPr>
          <p:cNvPr id="1314" name="Google Shape;1314;g28090429a9b_0_16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28090429a9b_0_16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28090429a9b_0_16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lang="en-US" b="1"/>
              <a:t>resistance</a:t>
            </a:r>
            <a:r>
              <a:rPr lang="en-US">
                <a:solidFill>
                  <a:srgbClr val="242424"/>
                </a:solidFill>
              </a:rPr>
              <a:t>. </a:t>
            </a:r>
            <a:endParaRPr/>
          </a:p>
        </p:txBody>
      </p:sp>
      <p:sp>
        <p:nvSpPr>
          <p:cNvPr id="1329" name="Google Shape;1329;g28090429a9b_0_16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28090429a9b_0_3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0" name="Google Shape;1340;g28090429a9b_0_3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lang="en-US" b="1">
                <a:solidFill>
                  <a:srgbClr val="242424"/>
                </a:solidFill>
              </a:rPr>
              <a:t>resistance</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lang="en-US" b="1"/>
              <a:t>resistance.</a:t>
            </a:r>
            <a:endParaRPr>
              <a:solidFill>
                <a:schemeClr val="dk1"/>
              </a:solidFill>
            </a:endParaRPr>
          </a:p>
        </p:txBody>
      </p:sp>
      <p:sp>
        <p:nvSpPr>
          <p:cNvPr id="1341" name="Google Shape;1341;g28090429a9b_0_3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28090429a9b_0_4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2" name="Google Shape;1362;g28090429a9b_0_4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picture of</a:t>
            </a:r>
            <a:r>
              <a:rPr lang="en-US"/>
              <a:t> </a:t>
            </a:r>
            <a:r>
              <a:rPr lang="en-US" b="1"/>
              <a:t>resistance</a:t>
            </a:r>
            <a:r>
              <a:rPr lang="en-US" sz="1200" b="1">
                <a:solidFill>
                  <a:schemeClr val="dk1"/>
                </a:solidFill>
              </a:rPr>
              <a:t> </a:t>
            </a:r>
            <a:r>
              <a:rPr lang="en-US" sz="1200">
                <a:solidFill>
                  <a:schemeClr val="dk1"/>
                </a:solidFill>
              </a:rPr>
              <a:t>from these four choices</a:t>
            </a:r>
            <a:r>
              <a:rPr lang="en-US"/>
              <a:t>.</a:t>
            </a:r>
            <a:endParaRPr/>
          </a:p>
        </p:txBody>
      </p:sp>
      <p:sp>
        <p:nvSpPr>
          <p:cNvPr id="1363" name="Google Shape;1363;g28090429a9b_0_4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28090429a9b_0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6" name="Google Shape;1386;g28090429a9b_0_4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This is the picture that shows </a:t>
            </a:r>
            <a:r>
              <a:rPr lang="en-US" b="1"/>
              <a:t>resistance.</a:t>
            </a:r>
            <a:endParaRPr/>
          </a:p>
        </p:txBody>
      </p:sp>
      <p:sp>
        <p:nvSpPr>
          <p:cNvPr id="1387" name="Google Shape;1387;g28090429a9b_0_4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28090429a9b_0_4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1" name="Google Shape;1411;g28090429a9b_0_4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 is the Frayer model filled in with a picture of </a:t>
            </a:r>
            <a:r>
              <a:rPr lang="en-US" b="1"/>
              <a:t>resistance.</a:t>
            </a:r>
            <a:endParaRPr>
              <a:solidFill>
                <a:schemeClr val="dk1"/>
              </a:solidFill>
            </a:endParaRPr>
          </a:p>
        </p:txBody>
      </p:sp>
      <p:sp>
        <p:nvSpPr>
          <p:cNvPr id="1412" name="Google Shape;1412;g28090429a9b_0_4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28090429a9b_0_4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8" name="Google Shape;1438;g28090429a9b_0_4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definition of </a:t>
            </a:r>
            <a:r>
              <a:rPr lang="en-US" b="1"/>
              <a:t>resistance</a:t>
            </a:r>
            <a:r>
              <a:rPr lang="en-US" sz="1200" b="1">
                <a:solidFill>
                  <a:schemeClr val="dk1"/>
                </a:solidFill>
              </a:rPr>
              <a:t> </a:t>
            </a:r>
            <a:r>
              <a:rPr lang="en-US" sz="1200">
                <a:solidFill>
                  <a:schemeClr val="dk1"/>
                </a:solidFill>
              </a:rPr>
              <a:t>from these four choices.</a:t>
            </a:r>
            <a:endParaRPr sz="1200">
              <a:solidFill>
                <a:schemeClr val="dk1"/>
              </a:solidFill>
            </a:endParaRPr>
          </a:p>
        </p:txBody>
      </p:sp>
      <p:sp>
        <p:nvSpPr>
          <p:cNvPr id="1439" name="Google Shape;1439;g28090429a9b_0_4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28090429a9b_0_4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8" name="Google Shape;1458;g28090429a9b_0_4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“The force that tries to stop or slow down the movement of an object” is correct! This is the definition of </a:t>
            </a:r>
            <a:r>
              <a:rPr lang="en-US" b="1"/>
              <a:t>resistance.</a:t>
            </a:r>
            <a:endParaRPr sz="1200">
              <a:solidFill>
                <a:schemeClr val="dk1"/>
              </a:solidFill>
            </a:endParaRPr>
          </a:p>
        </p:txBody>
      </p:sp>
      <p:sp>
        <p:nvSpPr>
          <p:cNvPr id="1459" name="Google Shape;1459;g28090429a9b_0_4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28090429a9b_0_5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0" name="Google Shape;1480;g28090429a9b_0_5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lang="en-US" b="1"/>
              <a:t>resistance: </a:t>
            </a:r>
            <a:r>
              <a:rPr lang="en-US"/>
              <a:t>the force that tries to stop or slow down the movement of an object.</a:t>
            </a:r>
            <a:endParaRPr>
              <a:solidFill>
                <a:schemeClr val="dk1"/>
              </a:solidFill>
            </a:endParaRPr>
          </a:p>
        </p:txBody>
      </p:sp>
      <p:sp>
        <p:nvSpPr>
          <p:cNvPr id="1481" name="Google Shape;1481;g28090429a9b_0_5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8090429a9b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g28090429a9b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955" name="Google Shape;955;g28090429a9b_0_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28090429a9b_0_5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8" name="Google Shape;1508;g28090429a9b_0_5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lang="en-US" b="1"/>
              <a:t>resistance</a:t>
            </a:r>
            <a:r>
              <a:rPr lang="en-US" sz="1200" b="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1509" name="Google Shape;1509;g28090429a9b_0_5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8090429a9b_0_5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9" name="Google Shape;1529;g28090429a9b_0_5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“A sailboat moving through the water” is correct! This is an example of </a:t>
            </a:r>
            <a:r>
              <a:rPr lang="en-US" b="1"/>
              <a:t>resistance.</a:t>
            </a:r>
            <a:endParaRPr sz="1200">
              <a:solidFill>
                <a:schemeClr val="dk1"/>
              </a:solidFill>
            </a:endParaRPr>
          </a:p>
        </p:txBody>
      </p:sp>
      <p:sp>
        <p:nvSpPr>
          <p:cNvPr id="1530" name="Google Shape;1530;g28090429a9b_0_5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28090429a9b_0_5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2" name="Google Shape;1552;g28090429a9b_0_5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lang="en-US" sz="1100" b="1"/>
              <a:t>resistance</a:t>
            </a:r>
            <a:r>
              <a:rPr lang="en-US" sz="1100"/>
              <a:t>: a sailboat moving through the water.</a:t>
            </a:r>
            <a:endParaRPr sz="1100">
              <a:solidFill>
                <a:schemeClr val="dk1"/>
              </a:solidFill>
            </a:endParaRPr>
          </a:p>
        </p:txBody>
      </p:sp>
      <p:sp>
        <p:nvSpPr>
          <p:cNvPr id="1553" name="Google Shape;1553;g28090429a9b_0_5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28090429a9b_0_5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1" name="Google Shape;1581;g28090429a9b_0_5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resistance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1582" name="Google Shape;1582;g28090429a9b_0_5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28090429a9b_0_5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1" name="Google Shape;1601;g28090429a9b_0_5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 Resistance affects how people and things move through our world. It helps us slow down and stay safe.” That is correct! This is an example of how </a:t>
            </a:r>
            <a:r>
              <a:rPr lang="en-US" b="1"/>
              <a:t>resistance </a:t>
            </a:r>
            <a:r>
              <a:rPr lang="en-US"/>
              <a:t>impacts your life.</a:t>
            </a:r>
            <a:endParaRPr sz="1200">
              <a:solidFill>
                <a:schemeClr val="dk1"/>
              </a:solidFill>
            </a:endParaRPr>
          </a:p>
        </p:txBody>
      </p:sp>
      <p:sp>
        <p:nvSpPr>
          <p:cNvPr id="1602" name="Google Shape;1602;g28090429a9b_0_5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28090429a9b_0_6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3" name="Google Shape;1623;g28090429a9b_0_6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lang="en-US" b="1"/>
              <a:t>resistance </a:t>
            </a:r>
            <a:r>
              <a:rPr lang="en-US" sz="1200">
                <a:solidFill>
                  <a:schemeClr val="dk1"/>
                </a:solidFill>
              </a:rPr>
              <a:t>impact my life?”: Resistan</a:t>
            </a:r>
            <a:r>
              <a:rPr lang="en-US"/>
              <a:t>ce affects how people and things move through our world. It helps us slow down and stay safe. </a:t>
            </a:r>
            <a:endParaRPr/>
          </a:p>
        </p:txBody>
      </p:sp>
      <p:sp>
        <p:nvSpPr>
          <p:cNvPr id="1624" name="Google Shape;1624;g28090429a9b_0_6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28090429a9b_0_6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3" name="Google Shape;1653;g28090429a9b_0_6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1654" name="Google Shape;1654;g28090429a9b_0_6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28090429a9b_0_17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0" name="Google Shape;1660;g28090429a9b_0_17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Resistance</a:t>
            </a:r>
            <a:r>
              <a:rPr lang="en-US"/>
              <a:t> is the force that tried to stop or slow down the movement of an object. </a:t>
            </a:r>
            <a:endParaRPr b="0"/>
          </a:p>
          <a:p>
            <a:pPr marL="0" lvl="0" indent="0" algn="l" rtl="0">
              <a:lnSpc>
                <a:spcPct val="100000"/>
              </a:lnSpc>
              <a:spcBef>
                <a:spcPts val="0"/>
              </a:spcBef>
              <a:spcAft>
                <a:spcPts val="0"/>
              </a:spcAft>
              <a:buSzPts val="1400"/>
              <a:buNone/>
            </a:pPr>
            <a:endParaRPr/>
          </a:p>
        </p:txBody>
      </p:sp>
      <p:sp>
        <p:nvSpPr>
          <p:cNvPr id="1661" name="Google Shape;1661;g28090429a9b_0_17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g28090429a9b_0_6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5" name="Google Shape;1675;g28090429a9b_0_6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Let’s reflect again on our big question. Our “big question” is:</a:t>
            </a:r>
            <a:r>
              <a:rPr lang="en-US" b="1"/>
              <a:t> How do friction and resistance impact the way objects move through the world?</a:t>
            </a:r>
            <a:endParaRPr/>
          </a:p>
        </p:txBody>
      </p:sp>
      <p:sp>
        <p:nvSpPr>
          <p:cNvPr id="1676" name="Google Shape;1676;g28090429a9b_0_6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28090429a9b_0_6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3" name="Google Shape;1683;g28090429a9b_0_6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1684" name="Google Shape;1684;g28090429a9b_0_6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28090429a9b_0_14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g28090429a9b_0_14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Motion</a:t>
            </a:r>
            <a:r>
              <a:rPr lang="en-US"/>
              <a:t> is an object’s direction and speed.</a:t>
            </a:r>
            <a:endParaRPr b="0"/>
          </a:p>
          <a:p>
            <a:pPr marL="0" lvl="0" indent="0" algn="l" rtl="0">
              <a:lnSpc>
                <a:spcPct val="100000"/>
              </a:lnSpc>
              <a:spcBef>
                <a:spcPts val="0"/>
              </a:spcBef>
              <a:spcAft>
                <a:spcPts val="0"/>
              </a:spcAft>
              <a:buSzPts val="1400"/>
              <a:buNone/>
            </a:pPr>
            <a:endParaRPr/>
          </a:p>
        </p:txBody>
      </p:sp>
      <p:sp>
        <p:nvSpPr>
          <p:cNvPr id="961" name="Google Shape;961;g28090429a9b_0_14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3" name="Google Shape;1693;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1694" name="Google Shape;1694;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9" name="Google Shape;169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8090429a9b_0_14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g28090429a9b_0_14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force is any push or pull that causes an object to move, stop, or change direction.</a:t>
            </a:r>
            <a:endParaRPr b="0"/>
          </a:p>
          <a:p>
            <a:pPr marL="0" lvl="0" indent="0" algn="l" rtl="0">
              <a:lnSpc>
                <a:spcPct val="100000"/>
              </a:lnSpc>
              <a:spcBef>
                <a:spcPts val="0"/>
              </a:spcBef>
              <a:spcAft>
                <a:spcPts val="0"/>
              </a:spcAft>
              <a:buSzPts val="1400"/>
              <a:buNone/>
            </a:pPr>
            <a:endParaRPr/>
          </a:p>
        </p:txBody>
      </p:sp>
      <p:sp>
        <p:nvSpPr>
          <p:cNvPr id="970" name="Google Shape;970;g28090429a9b_0_14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28090429a9b_0_14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g28090429a9b_0_14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Friction</a:t>
            </a:r>
            <a:r>
              <a:rPr lang="en-US"/>
              <a:t> is a force that opposes the motion of an object.</a:t>
            </a:r>
            <a:endParaRPr b="0"/>
          </a:p>
          <a:p>
            <a:pPr marL="0" lvl="0" indent="0" algn="l" rtl="0">
              <a:lnSpc>
                <a:spcPct val="100000"/>
              </a:lnSpc>
              <a:spcBef>
                <a:spcPts val="0"/>
              </a:spcBef>
              <a:spcAft>
                <a:spcPts val="0"/>
              </a:spcAft>
              <a:buSzPts val="1400"/>
              <a:buNone/>
            </a:pPr>
            <a:endParaRPr/>
          </a:p>
        </p:txBody>
      </p:sp>
      <p:sp>
        <p:nvSpPr>
          <p:cNvPr id="979" name="Google Shape;979;g28090429a9b_0_14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28090429a9b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g28090429a9b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988" name="Google Shape;988;g28090429a9b_0_1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7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7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1792288" y="612775"/>
            <a:ext cx="5486400" cy="4114800"/>
          </a:xfrm>
          <a:prstGeom prst="rect">
            <a:avLst/>
          </a:prstGeom>
          <a:noFill/>
          <a:ln>
            <a:noFill/>
          </a:ln>
        </p:spPr>
      </p:sp>
      <p:sp>
        <p:nvSpPr>
          <p:cNvPr id="68" name="Google Shape;68;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www.sciencebuddies.org/stem-activities/parachu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grpSp>
        <p:nvGrpSpPr>
          <p:cNvPr id="898" name="Google Shape;898;g2457f1c068e_3_0"/>
          <p:cNvGrpSpPr/>
          <p:nvPr/>
        </p:nvGrpSpPr>
        <p:grpSpPr>
          <a:xfrm>
            <a:off x="1325592" y="297175"/>
            <a:ext cx="6456691" cy="6404394"/>
            <a:chOff x="814636" y="0"/>
            <a:chExt cx="5828917" cy="6404394"/>
          </a:xfrm>
        </p:grpSpPr>
        <p:sp>
          <p:nvSpPr>
            <p:cNvPr id="899" name="Google Shape;899;g2457f1c068e_3_0"/>
            <p:cNvSpPr/>
            <p:nvPr/>
          </p:nvSpPr>
          <p:spPr>
            <a:xfrm rot="10800000">
              <a:off x="1480849" y="54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g2457f1c068e_3_0"/>
            <p:cNvSpPr txBox="1"/>
            <p:nvPr/>
          </p:nvSpPr>
          <p:spPr>
            <a:xfrm>
              <a:off x="1661623" y="68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01" name="Google Shape;901;g2457f1c068e_3_0"/>
            <p:cNvSpPr/>
            <p:nvPr/>
          </p:nvSpPr>
          <p:spPr>
            <a:xfrm>
              <a:off x="848401" y="0"/>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g2457f1c068e_3_0"/>
            <p:cNvSpPr/>
            <p:nvPr/>
          </p:nvSpPr>
          <p:spPr>
            <a:xfrm rot="10800000">
              <a:off x="1480849" y="938784"/>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g2457f1c068e_3_0"/>
            <p:cNvSpPr txBox="1"/>
            <p:nvPr/>
          </p:nvSpPr>
          <p:spPr>
            <a:xfrm>
              <a:off x="1661623" y="93892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04" name="Google Shape;904;g2457f1c068e_3_0"/>
            <p:cNvSpPr/>
            <p:nvPr/>
          </p:nvSpPr>
          <p:spPr>
            <a:xfrm>
              <a:off x="824716" y="938929"/>
              <a:ext cx="722700" cy="72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g2457f1c068e_3_0"/>
            <p:cNvSpPr/>
            <p:nvPr/>
          </p:nvSpPr>
          <p:spPr>
            <a:xfrm rot="10800000">
              <a:off x="1480849" y="1877027"/>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g2457f1c068e_3_0"/>
            <p:cNvSpPr txBox="1"/>
            <p:nvPr/>
          </p:nvSpPr>
          <p:spPr>
            <a:xfrm>
              <a:off x="1661623" y="1877172"/>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07" name="Google Shape;907;g2457f1c068e_3_0"/>
            <p:cNvSpPr/>
            <p:nvPr/>
          </p:nvSpPr>
          <p:spPr>
            <a:xfrm>
              <a:off x="814643" y="1875958"/>
              <a:ext cx="722700" cy="7227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g2457f1c068e_3_0"/>
            <p:cNvSpPr/>
            <p:nvPr/>
          </p:nvSpPr>
          <p:spPr>
            <a:xfrm rot="10800000">
              <a:off x="1480849" y="281527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g2457f1c068e_3_0"/>
            <p:cNvSpPr txBox="1"/>
            <p:nvPr/>
          </p:nvSpPr>
          <p:spPr>
            <a:xfrm>
              <a:off x="1661623" y="281541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Engagement</a:t>
              </a:r>
              <a:endParaRPr sz="1400" b="0" i="0" u="none" strike="noStrike" cap="none">
                <a:solidFill>
                  <a:srgbClr val="000000"/>
                </a:solidFill>
                <a:latin typeface="Arial"/>
                <a:ea typeface="Arial"/>
                <a:cs typeface="Arial"/>
                <a:sym typeface="Arial"/>
              </a:endParaRPr>
            </a:p>
          </p:txBody>
        </p:sp>
        <p:sp>
          <p:nvSpPr>
            <p:cNvPr id="910" name="Google Shape;910;g2457f1c068e_3_0"/>
            <p:cNvSpPr/>
            <p:nvPr/>
          </p:nvSpPr>
          <p:spPr>
            <a:xfrm>
              <a:off x="814636" y="2815415"/>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g2457f1c068e_3_0"/>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g2457f1c068e_3_0"/>
            <p:cNvSpPr txBox="1"/>
            <p:nvPr/>
          </p:nvSpPr>
          <p:spPr>
            <a:xfrm>
              <a:off x="1873753" y="3753671"/>
              <a:ext cx="4769700" cy="1619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Frayer Model</a:t>
              </a:r>
              <a:endParaRPr sz="1800" b="0" i="0" u="none" strike="noStrike" cap="none">
                <a:solidFill>
                  <a:schemeClr val="lt1"/>
                </a:solidFill>
                <a:latin typeface="Calibri"/>
                <a:ea typeface="Calibri"/>
                <a:cs typeface="Calibri"/>
                <a:sym typeface="Calibri"/>
              </a:endParaRPr>
            </a:p>
          </p:txBody>
        </p:sp>
        <p:sp>
          <p:nvSpPr>
            <p:cNvPr id="913" name="Google Shape;913;g2457f1c068e_3_0"/>
            <p:cNvSpPr/>
            <p:nvPr/>
          </p:nvSpPr>
          <p:spPr>
            <a:xfrm>
              <a:off x="822078" y="4170465"/>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g2457f1c068e_3_0"/>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g2457f1c068e_3_0"/>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916" name="Google Shape;916;g2457f1c068e_3_0"/>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17" name="Google Shape;917;g2457f1c068e_3_0" descr="Comment Like"/>
          <p:cNvPicPr preferRelativeResize="0"/>
          <p:nvPr/>
        </p:nvPicPr>
        <p:blipFill rotWithShape="1">
          <a:blip r:embed="rId9">
            <a:alphaModFix/>
          </a:blip>
          <a:srcRect/>
          <a:stretch/>
        </p:blipFill>
        <p:spPr>
          <a:xfrm>
            <a:off x="5786600" y="4959804"/>
            <a:ext cx="385108" cy="347619"/>
          </a:xfrm>
          <a:prstGeom prst="rect">
            <a:avLst/>
          </a:prstGeom>
          <a:noFill/>
          <a:ln>
            <a:noFill/>
          </a:ln>
        </p:spPr>
      </p:pic>
      <p:pic>
        <p:nvPicPr>
          <p:cNvPr id="918" name="Google Shape;918;g2457f1c068e_3_0" descr="Comment Dislike"/>
          <p:cNvPicPr preferRelativeResize="0"/>
          <p:nvPr/>
        </p:nvPicPr>
        <p:blipFill rotWithShape="1">
          <a:blip r:embed="rId10">
            <a:alphaModFix/>
          </a:blip>
          <a:srcRect/>
          <a:stretch/>
        </p:blipFill>
        <p:spPr>
          <a:xfrm>
            <a:off x="6140137" y="4959804"/>
            <a:ext cx="385108" cy="347619"/>
          </a:xfrm>
          <a:prstGeom prst="rect">
            <a:avLst/>
          </a:prstGeom>
          <a:noFill/>
          <a:ln>
            <a:noFill/>
          </a:ln>
        </p:spPr>
      </p:pic>
      <p:pic>
        <p:nvPicPr>
          <p:cNvPr id="919" name="Google Shape;919;g2457f1c068e_3_0" descr="Blog"/>
          <p:cNvPicPr preferRelativeResize="0"/>
          <p:nvPr/>
        </p:nvPicPr>
        <p:blipFill rotWithShape="1">
          <a:blip r:embed="rId11">
            <a:alphaModFix/>
          </a:blip>
          <a:srcRect/>
          <a:stretch/>
        </p:blipFill>
        <p:spPr>
          <a:xfrm>
            <a:off x="5913444" y="4638256"/>
            <a:ext cx="385108" cy="347619"/>
          </a:xfrm>
          <a:prstGeom prst="rect">
            <a:avLst/>
          </a:prstGeom>
          <a:noFill/>
          <a:ln>
            <a:noFill/>
          </a:ln>
        </p:spPr>
      </p:pic>
      <p:pic>
        <p:nvPicPr>
          <p:cNvPr id="920" name="Google Shape;920;g2457f1c068e_3_0" descr="Labor"/>
          <p:cNvPicPr preferRelativeResize="0"/>
          <p:nvPr/>
        </p:nvPicPr>
        <p:blipFill rotWithShape="1">
          <a:blip r:embed="rId12">
            <a:alphaModFix/>
          </a:blip>
          <a:srcRect/>
          <a:stretch/>
        </p:blipFill>
        <p:spPr>
          <a:xfrm>
            <a:off x="5786600" y="5249251"/>
            <a:ext cx="335447" cy="302792"/>
          </a:xfrm>
          <a:prstGeom prst="rect">
            <a:avLst/>
          </a:prstGeom>
          <a:noFill/>
          <a:ln>
            <a:noFill/>
          </a:ln>
        </p:spPr>
      </p:pic>
      <p:sp>
        <p:nvSpPr>
          <p:cNvPr id="921" name="Google Shape;921;g2457f1c068e_3_0"/>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2" name="Google Shape;922;g2457f1c068e_3_0"/>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923" name="Google Shape;923;g2457f1c068e_3_0"/>
          <p:cNvSpPr/>
          <p:nvPr/>
        </p:nvSpPr>
        <p:spPr>
          <a:xfrm>
            <a:off x="4452593" y="5493587"/>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924" name="Google Shape;924;g2457f1c068e_3_0"/>
          <p:cNvCxnSpPr/>
          <p:nvPr/>
        </p:nvCxnSpPr>
        <p:spPr>
          <a:xfrm>
            <a:off x="4588494" y="5493587"/>
            <a:ext cx="0" cy="76200"/>
          </a:xfrm>
          <a:prstGeom prst="straightConnector1">
            <a:avLst/>
          </a:prstGeom>
          <a:noFill/>
          <a:ln w="25400" cap="flat" cmpd="sng">
            <a:solidFill>
              <a:srgbClr val="FF932B"/>
            </a:solidFill>
            <a:prstDash val="solid"/>
            <a:round/>
            <a:headEnd type="none" w="sm" len="sm"/>
            <a:tailEnd type="none" w="sm" len="sm"/>
          </a:ln>
        </p:spPr>
      </p:cxnSp>
      <p:cxnSp>
        <p:nvCxnSpPr>
          <p:cNvPr id="925" name="Google Shape;925;g2457f1c068e_3_0"/>
          <p:cNvCxnSpPr>
            <a:stCxn id="926" idx="4"/>
            <a:endCxn id="923" idx="2"/>
          </p:cNvCxnSpPr>
          <p:nvPr/>
        </p:nvCxnSpPr>
        <p:spPr>
          <a:xfrm>
            <a:off x="4587304" y="5666878"/>
            <a:ext cx="600" cy="77100"/>
          </a:xfrm>
          <a:prstGeom prst="straightConnector1">
            <a:avLst/>
          </a:prstGeom>
          <a:noFill/>
          <a:ln w="25400" cap="flat" cmpd="sng">
            <a:solidFill>
              <a:srgbClr val="FF932B"/>
            </a:solidFill>
            <a:prstDash val="solid"/>
            <a:round/>
            <a:headEnd type="none" w="sm" len="sm"/>
            <a:tailEnd type="none" w="sm" len="sm"/>
          </a:ln>
        </p:spPr>
      </p:cxnSp>
      <p:cxnSp>
        <p:nvCxnSpPr>
          <p:cNvPr id="927" name="Google Shape;927;g2457f1c068e_3_0"/>
          <p:cNvCxnSpPr/>
          <p:nvPr/>
        </p:nvCxnSpPr>
        <p:spPr>
          <a:xfrm>
            <a:off x="4452593" y="5618269"/>
            <a:ext cx="78900" cy="0"/>
          </a:xfrm>
          <a:prstGeom prst="straightConnector1">
            <a:avLst/>
          </a:prstGeom>
          <a:noFill/>
          <a:ln w="25400" cap="flat" cmpd="sng">
            <a:solidFill>
              <a:srgbClr val="FF932B"/>
            </a:solidFill>
            <a:prstDash val="solid"/>
            <a:round/>
            <a:headEnd type="none" w="sm" len="sm"/>
            <a:tailEnd type="none" w="sm" len="sm"/>
          </a:ln>
        </p:spPr>
      </p:cxnSp>
      <p:cxnSp>
        <p:nvCxnSpPr>
          <p:cNvPr id="928" name="Google Shape;928;g2457f1c068e_3_0"/>
          <p:cNvCxnSpPr/>
          <p:nvPr/>
        </p:nvCxnSpPr>
        <p:spPr>
          <a:xfrm>
            <a:off x="4643028" y="5616627"/>
            <a:ext cx="80400" cy="0"/>
          </a:xfrm>
          <a:prstGeom prst="straightConnector1">
            <a:avLst/>
          </a:prstGeom>
          <a:noFill/>
          <a:ln w="25400" cap="flat" cmpd="sng">
            <a:solidFill>
              <a:srgbClr val="FF932B"/>
            </a:solidFill>
            <a:prstDash val="solid"/>
            <a:round/>
            <a:headEnd type="none" w="sm" len="sm"/>
            <a:tailEnd type="none" w="sm" len="sm"/>
          </a:ln>
        </p:spPr>
      </p:cxnSp>
      <p:sp>
        <p:nvSpPr>
          <p:cNvPr id="926" name="Google Shape;926;g2457f1c068e_3_0"/>
          <p:cNvSpPr/>
          <p:nvPr/>
        </p:nvSpPr>
        <p:spPr>
          <a:xfrm>
            <a:off x="4531654" y="5569678"/>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g28090429a9b_0_1463"/>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solidFill>
                  <a:schemeClr val="dk1"/>
                </a:solidFill>
              </a:rPr>
              <a:t>___________ is an object’s direction and speed. </a:t>
            </a:r>
            <a:endParaRPr/>
          </a:p>
        </p:txBody>
      </p:sp>
      <p:sp>
        <p:nvSpPr>
          <p:cNvPr id="997" name="Google Shape;997;g28090429a9b_0_1463"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8" name="Google Shape;998;g28090429a9b_0_1463"/>
          <p:cNvPicPr preferRelativeResize="0"/>
          <p:nvPr/>
        </p:nvPicPr>
        <p:blipFill rotWithShape="1">
          <a:blip r:embed="rId4">
            <a:alphaModFix/>
          </a:blip>
          <a:srcRect t="19200" b="17072"/>
          <a:stretch/>
        </p:blipFill>
        <p:spPr>
          <a:xfrm>
            <a:off x="2058313" y="2489500"/>
            <a:ext cx="5027375" cy="32038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g28090429a9b_0_1471"/>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a:solidFill>
                  <a:srgbClr val="FF0000"/>
                </a:solidFill>
              </a:rPr>
              <a:t>Motion</a:t>
            </a:r>
            <a:r>
              <a:rPr lang="en-US">
                <a:solidFill>
                  <a:schemeClr val="dk1"/>
                </a:solidFill>
              </a:rPr>
              <a:t> is an object’s direction and speed. </a:t>
            </a:r>
            <a:endParaRPr/>
          </a:p>
        </p:txBody>
      </p:sp>
      <p:sp>
        <p:nvSpPr>
          <p:cNvPr id="1005" name="Google Shape;1005;g28090429a9b_0_147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6" name="Google Shape;1006;g28090429a9b_0_1471"/>
          <p:cNvPicPr preferRelativeResize="0"/>
          <p:nvPr/>
        </p:nvPicPr>
        <p:blipFill rotWithShape="1">
          <a:blip r:embed="rId4">
            <a:alphaModFix/>
          </a:blip>
          <a:srcRect t="19200" b="17072"/>
          <a:stretch/>
        </p:blipFill>
        <p:spPr>
          <a:xfrm>
            <a:off x="2058313" y="2489500"/>
            <a:ext cx="5027375" cy="32038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g28090429a9b_0_1478"/>
          <p:cNvSpPr txBox="1">
            <a:spLocks noGrp="1"/>
          </p:cNvSpPr>
          <p:nvPr>
            <p:ph type="subTitle" idx="1"/>
          </p:nvPr>
        </p:nvSpPr>
        <p:spPr>
          <a:xfrm>
            <a:off x="771750" y="1011625"/>
            <a:ext cx="7800900" cy="1477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solidFill>
                  <a:schemeClr val="dk1"/>
                </a:solidFill>
              </a:rPr>
              <a:t>Force is any ______ or _______ that causes an object to move, stop, or change direction.</a:t>
            </a:r>
            <a:endParaRPr>
              <a:solidFill>
                <a:schemeClr val="dk1"/>
              </a:solidFill>
            </a:endParaRPr>
          </a:p>
        </p:txBody>
      </p:sp>
      <p:sp>
        <p:nvSpPr>
          <p:cNvPr id="1013" name="Google Shape;1013;g28090429a9b_0_147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4" name="Google Shape;1014;g28090429a9b_0_1478"/>
          <p:cNvPicPr preferRelativeResize="0"/>
          <p:nvPr/>
        </p:nvPicPr>
        <p:blipFill>
          <a:blip r:embed="rId4">
            <a:alphaModFix/>
          </a:blip>
          <a:stretch>
            <a:fillRect/>
          </a:stretch>
        </p:blipFill>
        <p:spPr>
          <a:xfrm>
            <a:off x="1599138" y="2468327"/>
            <a:ext cx="5945724" cy="3343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g28090429a9b_0_1784"/>
          <p:cNvSpPr txBox="1">
            <a:spLocks noGrp="1"/>
          </p:cNvSpPr>
          <p:nvPr>
            <p:ph type="subTitle" idx="1"/>
          </p:nvPr>
        </p:nvSpPr>
        <p:spPr>
          <a:xfrm>
            <a:off x="771750" y="1011625"/>
            <a:ext cx="7800900" cy="1477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solidFill>
                  <a:schemeClr val="dk1"/>
                </a:solidFill>
              </a:rPr>
              <a:t>Force is any </a:t>
            </a:r>
            <a:r>
              <a:rPr lang="en-US" b="1">
                <a:solidFill>
                  <a:srgbClr val="FF0000"/>
                </a:solidFill>
              </a:rPr>
              <a:t>push</a:t>
            </a:r>
            <a:r>
              <a:rPr lang="en-US">
                <a:solidFill>
                  <a:schemeClr val="dk1"/>
                </a:solidFill>
              </a:rPr>
              <a:t> or </a:t>
            </a:r>
            <a:r>
              <a:rPr lang="en-US" b="1">
                <a:solidFill>
                  <a:srgbClr val="FF0000"/>
                </a:solidFill>
              </a:rPr>
              <a:t>pull</a:t>
            </a:r>
            <a:r>
              <a:rPr lang="en-US">
                <a:solidFill>
                  <a:schemeClr val="dk1"/>
                </a:solidFill>
              </a:rPr>
              <a:t> that causes an object to move, stop, or change direction.</a:t>
            </a:r>
            <a:endParaRPr>
              <a:solidFill>
                <a:schemeClr val="dk1"/>
              </a:solidFill>
            </a:endParaRPr>
          </a:p>
        </p:txBody>
      </p:sp>
      <p:sp>
        <p:nvSpPr>
          <p:cNvPr id="1021" name="Google Shape;1021;g28090429a9b_0_178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2" name="Google Shape;1022;g28090429a9b_0_1784"/>
          <p:cNvPicPr preferRelativeResize="0"/>
          <p:nvPr/>
        </p:nvPicPr>
        <p:blipFill>
          <a:blip r:embed="rId4">
            <a:alphaModFix/>
          </a:blip>
          <a:stretch>
            <a:fillRect/>
          </a:stretch>
        </p:blipFill>
        <p:spPr>
          <a:xfrm>
            <a:off x="1599138" y="2468327"/>
            <a:ext cx="5945724" cy="3343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g28090429a9b_0_1486"/>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solidFill>
                  <a:schemeClr val="dk1"/>
                </a:solidFill>
              </a:rPr>
              <a:t>What is a force that opposes the motion of an object?</a:t>
            </a:r>
            <a:endParaRPr/>
          </a:p>
        </p:txBody>
      </p:sp>
      <p:sp>
        <p:nvSpPr>
          <p:cNvPr id="1029" name="Google Shape;1029;g28090429a9b_0_1486"/>
          <p:cNvSpPr txBox="1"/>
          <p:nvPr/>
        </p:nvSpPr>
        <p:spPr>
          <a:xfrm>
            <a:off x="989775" y="2886375"/>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Work</a:t>
            </a:r>
            <a:endParaRPr sz="3200" b="0" i="0" u="none" strike="noStrike" cap="none">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Energy</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Friction</a:t>
            </a:r>
            <a:endParaRPr sz="3200">
              <a:solidFill>
                <a:schemeClr val="dk1"/>
              </a:solidFill>
              <a:latin typeface="Calibri"/>
              <a:ea typeface="Calibri"/>
              <a:cs typeface="Calibri"/>
              <a:sym typeface="Calibri"/>
            </a:endParaRPr>
          </a:p>
        </p:txBody>
      </p:sp>
      <p:sp>
        <p:nvSpPr>
          <p:cNvPr id="1030" name="Google Shape;1030;g28090429a9b_0_1486"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31" name="Google Shape;1031;g28090429a9b_0_1486"/>
          <p:cNvGrpSpPr/>
          <p:nvPr/>
        </p:nvGrpSpPr>
        <p:grpSpPr>
          <a:xfrm>
            <a:off x="4719096" y="3117331"/>
            <a:ext cx="3652786" cy="2337810"/>
            <a:chOff x="2142400" y="2316300"/>
            <a:chExt cx="5369375" cy="3595525"/>
          </a:xfrm>
        </p:grpSpPr>
        <p:pic>
          <p:nvPicPr>
            <p:cNvPr id="1032" name="Google Shape;1032;g28090429a9b_0_1486"/>
            <p:cNvPicPr preferRelativeResize="0"/>
            <p:nvPr/>
          </p:nvPicPr>
          <p:blipFill>
            <a:blip r:embed="rId4">
              <a:alphaModFix/>
            </a:blip>
            <a:stretch>
              <a:fillRect/>
            </a:stretch>
          </p:blipFill>
          <p:spPr>
            <a:xfrm>
              <a:off x="2142400" y="2411526"/>
              <a:ext cx="5369375" cy="3476650"/>
            </a:xfrm>
            <a:prstGeom prst="rect">
              <a:avLst/>
            </a:prstGeom>
            <a:noFill/>
            <a:ln>
              <a:noFill/>
            </a:ln>
          </p:spPr>
        </p:pic>
        <p:sp>
          <p:nvSpPr>
            <p:cNvPr id="1033" name="Google Shape;1033;g28090429a9b_0_1486"/>
            <p:cNvSpPr/>
            <p:nvPr/>
          </p:nvSpPr>
          <p:spPr>
            <a:xfrm>
              <a:off x="3160575" y="2316300"/>
              <a:ext cx="692700" cy="25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34" name="Google Shape;1034;g28090429a9b_0_1486"/>
            <p:cNvSpPr/>
            <p:nvPr/>
          </p:nvSpPr>
          <p:spPr>
            <a:xfrm>
              <a:off x="3702625" y="5661325"/>
              <a:ext cx="994800" cy="25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g28090429a9b_0_1498"/>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solidFill>
                  <a:schemeClr val="dk1"/>
                </a:solidFill>
              </a:rPr>
              <a:t>What is a force that opposes the motion of an object?</a:t>
            </a:r>
            <a:endParaRPr/>
          </a:p>
        </p:txBody>
      </p:sp>
      <p:sp>
        <p:nvSpPr>
          <p:cNvPr id="1041" name="Google Shape;1041;g28090429a9b_0_1498"/>
          <p:cNvSpPr txBox="1"/>
          <p:nvPr/>
        </p:nvSpPr>
        <p:spPr>
          <a:xfrm>
            <a:off x="989775" y="2886375"/>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Work</a:t>
            </a:r>
            <a:endParaRPr sz="3200" b="0" i="0" u="none" strike="noStrike" cap="none">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Energy</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rgbClr val="FF0000"/>
              </a:buClr>
              <a:buSzPts val="3200"/>
              <a:buFont typeface="Calibri"/>
              <a:buAutoNum type="alphaUcPeriod"/>
            </a:pPr>
            <a:r>
              <a:rPr lang="en-US" sz="3200" b="1">
                <a:solidFill>
                  <a:srgbClr val="FF0000"/>
                </a:solidFill>
                <a:latin typeface="Calibri"/>
                <a:ea typeface="Calibri"/>
                <a:cs typeface="Calibri"/>
                <a:sym typeface="Calibri"/>
              </a:rPr>
              <a:t>Friction</a:t>
            </a:r>
            <a:endParaRPr sz="3200" b="1">
              <a:solidFill>
                <a:srgbClr val="FF0000"/>
              </a:solidFill>
              <a:latin typeface="Calibri"/>
              <a:ea typeface="Calibri"/>
              <a:cs typeface="Calibri"/>
              <a:sym typeface="Calibri"/>
            </a:endParaRPr>
          </a:p>
        </p:txBody>
      </p:sp>
      <p:sp>
        <p:nvSpPr>
          <p:cNvPr id="1042" name="Google Shape;1042;g28090429a9b_0_149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3" name="Google Shape;1043;g28090429a9b_0_1498"/>
          <p:cNvGrpSpPr/>
          <p:nvPr/>
        </p:nvGrpSpPr>
        <p:grpSpPr>
          <a:xfrm>
            <a:off x="4719096" y="3117331"/>
            <a:ext cx="3652786" cy="2337810"/>
            <a:chOff x="2142400" y="2316300"/>
            <a:chExt cx="5369375" cy="3595525"/>
          </a:xfrm>
        </p:grpSpPr>
        <p:pic>
          <p:nvPicPr>
            <p:cNvPr id="1044" name="Google Shape;1044;g28090429a9b_0_1498"/>
            <p:cNvPicPr preferRelativeResize="0"/>
            <p:nvPr/>
          </p:nvPicPr>
          <p:blipFill>
            <a:blip r:embed="rId4">
              <a:alphaModFix/>
            </a:blip>
            <a:stretch>
              <a:fillRect/>
            </a:stretch>
          </p:blipFill>
          <p:spPr>
            <a:xfrm>
              <a:off x="2142400" y="2411526"/>
              <a:ext cx="5369375" cy="3476650"/>
            </a:xfrm>
            <a:prstGeom prst="rect">
              <a:avLst/>
            </a:prstGeom>
            <a:noFill/>
            <a:ln>
              <a:noFill/>
            </a:ln>
          </p:spPr>
        </p:pic>
        <p:sp>
          <p:nvSpPr>
            <p:cNvPr id="1045" name="Google Shape;1045;g28090429a9b_0_1498"/>
            <p:cNvSpPr/>
            <p:nvPr/>
          </p:nvSpPr>
          <p:spPr>
            <a:xfrm>
              <a:off x="3160575" y="2316300"/>
              <a:ext cx="692700" cy="25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46" name="Google Shape;1046;g28090429a9b_0_1498"/>
            <p:cNvSpPr/>
            <p:nvPr/>
          </p:nvSpPr>
          <p:spPr>
            <a:xfrm>
              <a:off x="3702625" y="5661325"/>
              <a:ext cx="994800" cy="25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g28090429a9b_0_198"/>
          <p:cNvSpPr txBox="1"/>
          <p:nvPr/>
        </p:nvSpPr>
        <p:spPr>
          <a:xfrm>
            <a:off x="2616751" y="921775"/>
            <a:ext cx="39105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a:latin typeface="Calibri"/>
                <a:ea typeface="Calibri"/>
                <a:cs typeface="Calibri"/>
                <a:sym typeface="Calibri"/>
              </a:rPr>
              <a:t>Resistance</a:t>
            </a:r>
            <a:endParaRPr sz="1400" b="0" i="0" u="none" strike="noStrike" cap="none">
              <a:solidFill>
                <a:srgbClr val="000000"/>
              </a:solidFill>
              <a:latin typeface="Arial"/>
              <a:ea typeface="Arial"/>
              <a:cs typeface="Arial"/>
              <a:sym typeface="Arial"/>
            </a:endParaRPr>
          </a:p>
        </p:txBody>
      </p:sp>
      <p:sp>
        <p:nvSpPr>
          <p:cNvPr id="1053" name="Google Shape;1053;g28090429a9b_0_198" descr="Artificial Intelligence"/>
          <p:cNvSpPr/>
          <p:nvPr/>
        </p:nvSpPr>
        <p:spPr>
          <a:xfrm>
            <a:off x="1432781" y="2468252"/>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4" name="Google Shape;1054;g28090429a9b_0_198"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g28090429a9b_0_205"/>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Resistance</a:t>
            </a:r>
            <a:r>
              <a:rPr lang="en-US" b="1">
                <a:solidFill>
                  <a:schemeClr val="dk1"/>
                </a:solidFill>
              </a:rPr>
              <a:t>: </a:t>
            </a:r>
            <a:r>
              <a:rPr lang="en-US">
                <a:solidFill>
                  <a:schemeClr val="dk1"/>
                </a:solidFill>
              </a:rPr>
              <a:t>the force that tries to stop or slow down the movement of an object.</a:t>
            </a:r>
            <a:endParaRPr/>
          </a:p>
        </p:txBody>
      </p:sp>
      <p:sp>
        <p:nvSpPr>
          <p:cNvPr id="1061" name="Google Shape;1061;g28090429a9b_0_205"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2" name="Google Shape;1062;g28090429a9b_0_205"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grpSp>
        <p:nvGrpSpPr>
          <p:cNvPr id="1063" name="Google Shape;1063;g28090429a9b_0_205"/>
          <p:cNvGrpSpPr/>
          <p:nvPr/>
        </p:nvGrpSpPr>
        <p:grpSpPr>
          <a:xfrm>
            <a:off x="855070" y="2336192"/>
            <a:ext cx="7433868" cy="3337632"/>
            <a:chOff x="170825" y="1463841"/>
            <a:chExt cx="8578200" cy="3930325"/>
          </a:xfrm>
        </p:grpSpPr>
        <p:pic>
          <p:nvPicPr>
            <p:cNvPr id="1064" name="Google Shape;1064;g28090429a9b_0_205"/>
            <p:cNvPicPr preferRelativeResize="0"/>
            <p:nvPr/>
          </p:nvPicPr>
          <p:blipFill rotWithShape="1">
            <a:blip r:embed="rId5">
              <a:alphaModFix/>
            </a:blip>
            <a:srcRect/>
            <a:stretch/>
          </p:blipFill>
          <p:spPr>
            <a:xfrm>
              <a:off x="888400" y="1463841"/>
              <a:ext cx="7860625" cy="3930325"/>
            </a:xfrm>
            <a:prstGeom prst="rect">
              <a:avLst/>
            </a:prstGeom>
            <a:noFill/>
            <a:ln>
              <a:noFill/>
            </a:ln>
          </p:spPr>
        </p:pic>
        <p:sp>
          <p:nvSpPr>
            <p:cNvPr id="1065" name="Google Shape;1065;g28090429a9b_0_205"/>
            <p:cNvSpPr/>
            <p:nvPr/>
          </p:nvSpPr>
          <p:spPr>
            <a:xfrm>
              <a:off x="6775750" y="4719200"/>
              <a:ext cx="15369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66" name="Google Shape;1066;g28090429a9b_0_205"/>
            <p:cNvSpPr/>
            <p:nvPr/>
          </p:nvSpPr>
          <p:spPr>
            <a:xfrm rot="-5400000">
              <a:off x="2034875" y="233795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67" name="Google Shape;1067;g28090429a9b_0_205"/>
            <p:cNvSpPr/>
            <p:nvPr/>
          </p:nvSpPr>
          <p:spPr>
            <a:xfrm rot="5400000">
              <a:off x="2034875" y="453470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68" name="Google Shape;1068;g28090429a9b_0_205"/>
            <p:cNvSpPr txBox="1"/>
            <p:nvPr/>
          </p:nvSpPr>
          <p:spPr>
            <a:xfrm>
              <a:off x="170825" y="4772775"/>
              <a:ext cx="19800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chemeClr val="dk1"/>
                  </a:solidFill>
                  <a:latin typeface="Helvetica Neue Light"/>
                  <a:ea typeface="Helvetica Neue Light"/>
                  <a:cs typeface="Helvetica Neue Light"/>
                  <a:sym typeface="Helvetica Neue Light"/>
                </a:rPr>
                <a:t>gravity</a:t>
              </a:r>
              <a:endParaRPr sz="2000">
                <a:latin typeface="Helvetica Neue Light"/>
                <a:ea typeface="Helvetica Neue Light"/>
                <a:cs typeface="Helvetica Neue Light"/>
                <a:sym typeface="Helvetica Neue Light"/>
              </a:endParaRPr>
            </a:p>
          </p:txBody>
        </p:sp>
        <p:sp>
          <p:nvSpPr>
            <p:cNvPr id="1069" name="Google Shape;1069;g28090429a9b_0_205"/>
            <p:cNvSpPr txBox="1"/>
            <p:nvPr/>
          </p:nvSpPr>
          <p:spPr>
            <a:xfrm>
              <a:off x="346475" y="2648888"/>
              <a:ext cx="19800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chemeClr val="dk1"/>
                  </a:solidFill>
                  <a:latin typeface="Helvetica Neue Light"/>
                  <a:ea typeface="Helvetica Neue Light"/>
                  <a:cs typeface="Helvetica Neue Light"/>
                  <a:sym typeface="Helvetica Neue Light"/>
                </a:rPr>
                <a:t>resistance</a:t>
              </a:r>
              <a:endParaRPr sz="2000">
                <a:latin typeface="Helvetica Neue Light"/>
                <a:ea typeface="Helvetica Neue Light"/>
                <a:cs typeface="Helvetica Neue Light"/>
                <a:sym typeface="Helvetica Neue Ligh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g28090429a9b_0_212"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g28090429a9b_0_217"/>
          <p:cNvSpPr txBox="1"/>
          <p:nvPr/>
        </p:nvSpPr>
        <p:spPr>
          <a:xfrm>
            <a:off x="2281049" y="1024276"/>
            <a:ext cx="4581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resistance</a:t>
            </a:r>
            <a:r>
              <a:rPr lang="en-US" sz="3600" b="0" i="0" u="none" strike="noStrike" cap="none">
                <a:solidFill>
                  <a:schemeClr val="dk1"/>
                </a:solidFill>
                <a:latin typeface="Calibri"/>
                <a:ea typeface="Calibri"/>
                <a:cs typeface="Calibri"/>
                <a:sym typeface="Calibri"/>
              </a:rPr>
              <a:t>?</a:t>
            </a:r>
            <a:endParaRPr sz="3600" b="0" i="0" u="none" strike="noStrike" cap="none">
              <a:solidFill>
                <a:schemeClr val="dk1"/>
              </a:solidFill>
              <a:latin typeface="Calibri"/>
              <a:ea typeface="Calibri"/>
              <a:cs typeface="Calibri"/>
              <a:sym typeface="Calibri"/>
            </a:endParaRPr>
          </a:p>
        </p:txBody>
      </p:sp>
      <p:sp>
        <p:nvSpPr>
          <p:cNvPr id="1082" name="Google Shape;1082;g28090429a9b_0_21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83" name="Google Shape;1083;g28090429a9b_0_217"/>
          <p:cNvGrpSpPr/>
          <p:nvPr/>
        </p:nvGrpSpPr>
        <p:grpSpPr>
          <a:xfrm>
            <a:off x="855070" y="2336192"/>
            <a:ext cx="7433868" cy="3337632"/>
            <a:chOff x="170825" y="1463841"/>
            <a:chExt cx="8578200" cy="3930325"/>
          </a:xfrm>
        </p:grpSpPr>
        <p:pic>
          <p:nvPicPr>
            <p:cNvPr id="1084" name="Google Shape;1084;g28090429a9b_0_217"/>
            <p:cNvPicPr preferRelativeResize="0"/>
            <p:nvPr/>
          </p:nvPicPr>
          <p:blipFill rotWithShape="1">
            <a:blip r:embed="rId4">
              <a:alphaModFix/>
            </a:blip>
            <a:srcRect/>
            <a:stretch/>
          </p:blipFill>
          <p:spPr>
            <a:xfrm>
              <a:off x="888400" y="1463841"/>
              <a:ext cx="7860625" cy="3930325"/>
            </a:xfrm>
            <a:prstGeom prst="rect">
              <a:avLst/>
            </a:prstGeom>
            <a:noFill/>
            <a:ln>
              <a:noFill/>
            </a:ln>
          </p:spPr>
        </p:pic>
        <p:sp>
          <p:nvSpPr>
            <p:cNvPr id="1085" name="Google Shape;1085;g28090429a9b_0_217"/>
            <p:cNvSpPr/>
            <p:nvPr/>
          </p:nvSpPr>
          <p:spPr>
            <a:xfrm>
              <a:off x="6775750" y="4719200"/>
              <a:ext cx="15369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86" name="Google Shape;1086;g28090429a9b_0_217"/>
            <p:cNvSpPr/>
            <p:nvPr/>
          </p:nvSpPr>
          <p:spPr>
            <a:xfrm rot="-5400000">
              <a:off x="2034875" y="233795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87" name="Google Shape;1087;g28090429a9b_0_217"/>
            <p:cNvSpPr/>
            <p:nvPr/>
          </p:nvSpPr>
          <p:spPr>
            <a:xfrm rot="5400000">
              <a:off x="2034875" y="453470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88" name="Google Shape;1088;g28090429a9b_0_217"/>
            <p:cNvSpPr txBox="1"/>
            <p:nvPr/>
          </p:nvSpPr>
          <p:spPr>
            <a:xfrm>
              <a:off x="170825" y="4772775"/>
              <a:ext cx="19800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chemeClr val="dk1"/>
                  </a:solidFill>
                  <a:latin typeface="Helvetica Neue Light"/>
                  <a:ea typeface="Helvetica Neue Light"/>
                  <a:cs typeface="Helvetica Neue Light"/>
                  <a:sym typeface="Helvetica Neue Light"/>
                </a:rPr>
                <a:t>gravity</a:t>
              </a:r>
              <a:endParaRPr sz="2000">
                <a:latin typeface="Helvetica Neue Light"/>
                <a:ea typeface="Helvetica Neue Light"/>
                <a:cs typeface="Helvetica Neue Light"/>
                <a:sym typeface="Helvetica Neue Light"/>
              </a:endParaRPr>
            </a:p>
          </p:txBody>
        </p:sp>
        <p:sp>
          <p:nvSpPr>
            <p:cNvPr id="1089" name="Google Shape;1089;g28090429a9b_0_217"/>
            <p:cNvSpPr txBox="1"/>
            <p:nvPr/>
          </p:nvSpPr>
          <p:spPr>
            <a:xfrm>
              <a:off x="346475" y="2648888"/>
              <a:ext cx="19800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chemeClr val="dk1"/>
                  </a:solidFill>
                  <a:latin typeface="Helvetica Neue Light"/>
                  <a:ea typeface="Helvetica Neue Light"/>
                  <a:cs typeface="Helvetica Neue Light"/>
                  <a:sym typeface="Helvetica Neue Light"/>
                </a:rPr>
                <a:t>resistance</a:t>
              </a:r>
              <a:endParaRPr sz="2000">
                <a:latin typeface="Helvetica Neue Light"/>
                <a:ea typeface="Helvetica Neue Light"/>
                <a:cs typeface="Helvetica Neue Light"/>
                <a:sym typeface="Helvetica Neue Ligh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g28090429a9b_0_120"/>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215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5" name="Google Shape;935;g28090429a9b_0_120"/>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936" name="Google Shape;936;g28090429a9b_0_120"/>
          <p:cNvSpPr txBox="1"/>
          <p:nvPr/>
        </p:nvSpPr>
        <p:spPr>
          <a:xfrm>
            <a:off x="1828800" y="-17585"/>
            <a:ext cx="5486400" cy="1293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6000" b="1">
                <a:latin typeface="Calibri"/>
                <a:ea typeface="Calibri"/>
                <a:cs typeface="Calibri"/>
                <a:sym typeface="Calibri"/>
              </a:rPr>
              <a:t>Resistance</a:t>
            </a:r>
            <a:endParaRPr sz="6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37" name="Google Shape;937;g28090429a9b_0_120"/>
          <p:cNvGrpSpPr/>
          <p:nvPr/>
        </p:nvGrpSpPr>
        <p:grpSpPr>
          <a:xfrm>
            <a:off x="170825" y="1463841"/>
            <a:ext cx="8578200" cy="3930325"/>
            <a:chOff x="170825" y="1463841"/>
            <a:chExt cx="8578200" cy="3930325"/>
          </a:xfrm>
        </p:grpSpPr>
        <p:pic>
          <p:nvPicPr>
            <p:cNvPr id="938" name="Google Shape;938;g28090429a9b_0_120"/>
            <p:cNvPicPr preferRelativeResize="0"/>
            <p:nvPr/>
          </p:nvPicPr>
          <p:blipFill rotWithShape="1">
            <a:blip r:embed="rId3">
              <a:alphaModFix/>
            </a:blip>
            <a:srcRect/>
            <a:stretch/>
          </p:blipFill>
          <p:spPr>
            <a:xfrm>
              <a:off x="888400" y="1463841"/>
              <a:ext cx="7860625" cy="3930325"/>
            </a:xfrm>
            <a:prstGeom prst="rect">
              <a:avLst/>
            </a:prstGeom>
            <a:noFill/>
            <a:ln>
              <a:noFill/>
            </a:ln>
          </p:spPr>
        </p:pic>
        <p:sp>
          <p:nvSpPr>
            <p:cNvPr id="939" name="Google Shape;939;g28090429a9b_0_120"/>
            <p:cNvSpPr/>
            <p:nvPr/>
          </p:nvSpPr>
          <p:spPr>
            <a:xfrm>
              <a:off x="6775750" y="4719200"/>
              <a:ext cx="15369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40" name="Google Shape;940;g28090429a9b_0_120"/>
            <p:cNvSpPr/>
            <p:nvPr/>
          </p:nvSpPr>
          <p:spPr>
            <a:xfrm rot="-5400000">
              <a:off x="2034875" y="233795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41" name="Google Shape;941;g28090429a9b_0_120"/>
            <p:cNvSpPr/>
            <p:nvPr/>
          </p:nvSpPr>
          <p:spPr>
            <a:xfrm rot="5400000">
              <a:off x="2034875" y="453470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42" name="Google Shape;942;g28090429a9b_0_120"/>
            <p:cNvSpPr txBox="1"/>
            <p:nvPr/>
          </p:nvSpPr>
          <p:spPr>
            <a:xfrm>
              <a:off x="170825" y="4772775"/>
              <a:ext cx="19800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US" sz="2000">
                  <a:solidFill>
                    <a:schemeClr val="dk1"/>
                  </a:solidFill>
                  <a:latin typeface="Helvetica Neue Light"/>
                  <a:ea typeface="Helvetica Neue Light"/>
                  <a:cs typeface="Helvetica Neue Light"/>
                  <a:sym typeface="Helvetica Neue Light"/>
                </a:rPr>
                <a:t>gravity</a:t>
              </a:r>
              <a:endParaRPr sz="2000">
                <a:latin typeface="Helvetica Neue Light"/>
                <a:ea typeface="Helvetica Neue Light"/>
                <a:cs typeface="Helvetica Neue Light"/>
                <a:sym typeface="Helvetica Neue Light"/>
              </a:endParaRPr>
            </a:p>
          </p:txBody>
        </p:sp>
        <p:sp>
          <p:nvSpPr>
            <p:cNvPr id="943" name="Google Shape;943;g28090429a9b_0_120"/>
            <p:cNvSpPr txBox="1"/>
            <p:nvPr/>
          </p:nvSpPr>
          <p:spPr>
            <a:xfrm>
              <a:off x="346475" y="2648888"/>
              <a:ext cx="19800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chemeClr val="dk1"/>
                  </a:solidFill>
                  <a:latin typeface="Helvetica Neue Light"/>
                  <a:ea typeface="Helvetica Neue Light"/>
                  <a:cs typeface="Helvetica Neue Light"/>
                  <a:sym typeface="Helvetica Neue Light"/>
                </a:rPr>
                <a:t>resistance</a:t>
              </a:r>
              <a:endParaRPr sz="2000">
                <a:latin typeface="Helvetica Neue Light"/>
                <a:ea typeface="Helvetica Neue Light"/>
                <a:cs typeface="Helvetica Neue Light"/>
                <a:sym typeface="Helvetica Neue Ligh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pic>
        <p:nvPicPr>
          <p:cNvPr id="1095" name="Google Shape;1095;g28090429a9b_0_223"/>
          <p:cNvPicPr preferRelativeResize="0"/>
          <p:nvPr/>
        </p:nvPicPr>
        <p:blipFill rotWithShape="1">
          <a:blip r:embed="rId3">
            <a:alphaModFix/>
          </a:blip>
          <a:srcRect/>
          <a:stretch/>
        </p:blipFill>
        <p:spPr>
          <a:xfrm>
            <a:off x="0" y="406400"/>
            <a:ext cx="9144000" cy="6035568"/>
          </a:xfrm>
          <a:prstGeom prst="rect">
            <a:avLst/>
          </a:prstGeom>
          <a:noFill/>
          <a:ln>
            <a:noFill/>
          </a:ln>
        </p:spPr>
      </p:pic>
      <p:sp>
        <p:nvSpPr>
          <p:cNvPr id="1096" name="Google Shape;1096;g28090429a9b_0_223"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g28090429a9b_0_229"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2" name="Google Shape;1102;g28090429a9b_0_229"/>
          <p:cNvPicPr preferRelativeResize="0"/>
          <p:nvPr/>
        </p:nvPicPr>
        <p:blipFill rotWithShape="1">
          <a:blip r:embed="rId4">
            <a:alphaModFix/>
          </a:blip>
          <a:srcRect r="27309"/>
          <a:stretch/>
        </p:blipFill>
        <p:spPr>
          <a:xfrm>
            <a:off x="1789912" y="2179608"/>
            <a:ext cx="5564175" cy="4456825"/>
          </a:xfrm>
          <a:prstGeom prst="rect">
            <a:avLst/>
          </a:prstGeom>
          <a:noFill/>
          <a:ln>
            <a:noFill/>
          </a:ln>
        </p:spPr>
      </p:pic>
      <p:sp>
        <p:nvSpPr>
          <p:cNvPr id="3" name="TextBox 2">
            <a:extLst>
              <a:ext uri="{FF2B5EF4-FFF2-40B4-BE49-F238E27FC236}">
                <a16:creationId xmlns:a16="http://schemas.microsoft.com/office/drawing/2014/main" id="{57A2E869-6FB6-D010-9667-61DCE075518A}"/>
              </a:ext>
            </a:extLst>
          </p:cNvPr>
          <p:cNvSpPr txBox="1"/>
          <p:nvPr/>
        </p:nvSpPr>
        <p:spPr>
          <a:xfrm>
            <a:off x="735300" y="240616"/>
            <a:ext cx="7636791" cy="1938992"/>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2400" dirty="0">
                <a:latin typeface="Calibri" panose="020F0502020204030204" pitchFamily="34" charset="0"/>
                <a:cs typeface="Calibri" panose="020F0502020204030204" pitchFamily="34" charset="0"/>
              </a:rPr>
              <a:t>Resistance happens when any object is in motion. If an object is thrown, like this basketball, resistance pushes against the object in the opposite direction. This causes the ball to eventually slow down and stop. Without resistance, the ball would continue on forever!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g28090429a9b_0_153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8" name="Google Shape;1108;g28090429a9b_0_1530"/>
          <p:cNvPicPr preferRelativeResize="0"/>
          <p:nvPr/>
        </p:nvPicPr>
        <p:blipFill>
          <a:blip r:embed="rId4">
            <a:alphaModFix/>
          </a:blip>
          <a:stretch>
            <a:fillRect/>
          </a:stretch>
        </p:blipFill>
        <p:spPr>
          <a:xfrm>
            <a:off x="1382095" y="2073150"/>
            <a:ext cx="6379809" cy="4784850"/>
          </a:xfrm>
          <a:prstGeom prst="rect">
            <a:avLst/>
          </a:prstGeom>
          <a:noFill/>
          <a:ln>
            <a:noFill/>
          </a:ln>
        </p:spPr>
      </p:pic>
      <p:sp>
        <p:nvSpPr>
          <p:cNvPr id="3" name="TextBox 2">
            <a:extLst>
              <a:ext uri="{FF2B5EF4-FFF2-40B4-BE49-F238E27FC236}">
                <a16:creationId xmlns:a16="http://schemas.microsoft.com/office/drawing/2014/main" id="{83242C16-82F3-B05E-A03E-D33247C5C5FA}"/>
              </a:ext>
            </a:extLst>
          </p:cNvPr>
          <p:cNvSpPr txBox="1"/>
          <p:nvPr/>
        </p:nvSpPr>
        <p:spPr>
          <a:xfrm>
            <a:off x="528878" y="367650"/>
            <a:ext cx="8086241" cy="1569660"/>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2400" dirty="0">
                <a:latin typeface="Calibri" panose="020F0502020204030204" pitchFamily="34" charset="0"/>
                <a:cs typeface="Calibri" panose="020F0502020204030204" pitchFamily="34" charset="0"/>
              </a:rPr>
              <a:t>Resistance is a special kind of friction. Remember, friction is a force that opposes the motion of the object when two surfaces are rubbing together. In resistance, the object is in contact with either air or water that causes it to slow down or stop.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g28090429a9b_0_233"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14" name="Google Shape;1114;g28090429a9b_0_233"/>
          <p:cNvPicPr preferRelativeResize="0"/>
          <p:nvPr/>
        </p:nvPicPr>
        <p:blipFill rotWithShape="1">
          <a:blip r:embed="rId4">
            <a:alphaModFix/>
          </a:blip>
          <a:srcRect l="21786" t="9139" r="21888" b="2042"/>
          <a:stretch/>
        </p:blipFill>
        <p:spPr>
          <a:xfrm>
            <a:off x="2082512" y="2441850"/>
            <a:ext cx="4978975" cy="4416150"/>
          </a:xfrm>
          <a:prstGeom prst="rect">
            <a:avLst/>
          </a:prstGeom>
          <a:noFill/>
          <a:ln>
            <a:noFill/>
          </a:ln>
        </p:spPr>
      </p:pic>
      <p:sp>
        <p:nvSpPr>
          <p:cNvPr id="4" name="TextBox 3">
            <a:extLst>
              <a:ext uri="{FF2B5EF4-FFF2-40B4-BE49-F238E27FC236}">
                <a16:creationId xmlns:a16="http://schemas.microsoft.com/office/drawing/2014/main" id="{3DE30829-61CD-ED15-F25F-A916BC0697AE}"/>
              </a:ext>
            </a:extLst>
          </p:cNvPr>
          <p:cNvSpPr txBox="1"/>
          <p:nvPr/>
        </p:nvSpPr>
        <p:spPr>
          <a:xfrm>
            <a:off x="1261173" y="367650"/>
            <a:ext cx="6621651" cy="1569660"/>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2400" dirty="0">
                <a:latin typeface="Calibri" panose="020F0502020204030204" pitchFamily="34" charset="0"/>
                <a:cs typeface="Calibri" panose="020F0502020204030204" pitchFamily="34" charset="0"/>
              </a:rPr>
              <a:t>Air resistance happens whenever an object is in motion through the air. As the force of gravity pulls the sky diver to the ground, air resistance pushes up against the sky diver to slow them down.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g28090429a9b_0_23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0" name="Google Shape;1120;g28090429a9b_0_237"/>
          <p:cNvPicPr preferRelativeResize="0"/>
          <p:nvPr/>
        </p:nvPicPr>
        <p:blipFill>
          <a:blip r:embed="rId4">
            <a:alphaModFix/>
          </a:blip>
          <a:stretch>
            <a:fillRect/>
          </a:stretch>
        </p:blipFill>
        <p:spPr>
          <a:xfrm>
            <a:off x="1540775" y="2881025"/>
            <a:ext cx="6062450" cy="3976975"/>
          </a:xfrm>
          <a:prstGeom prst="rect">
            <a:avLst/>
          </a:prstGeom>
          <a:noFill/>
          <a:ln>
            <a:noFill/>
          </a:ln>
        </p:spPr>
      </p:pic>
      <p:sp>
        <p:nvSpPr>
          <p:cNvPr id="3" name="TextBox 2">
            <a:extLst>
              <a:ext uri="{FF2B5EF4-FFF2-40B4-BE49-F238E27FC236}">
                <a16:creationId xmlns:a16="http://schemas.microsoft.com/office/drawing/2014/main" id="{DDDEC71C-25B3-EF55-9ADF-729DFE16D25E}"/>
              </a:ext>
            </a:extLst>
          </p:cNvPr>
          <p:cNvSpPr txBox="1"/>
          <p:nvPr/>
        </p:nvSpPr>
        <p:spPr>
          <a:xfrm>
            <a:off x="1398722" y="367650"/>
            <a:ext cx="6346556" cy="1938992"/>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2400" dirty="0">
                <a:latin typeface="Calibri" panose="020F0502020204030204" pitchFamily="34" charset="0"/>
                <a:cs typeface="Calibri" panose="020F0502020204030204" pitchFamily="34" charset="0"/>
              </a:rPr>
              <a:t>Water resistance is another kind of resistance. As the sailboat moves through the water, the water pushes back against the boat. The wind in the sail helps keep the boat in motion. Without the wind, water resistance will eventually stop the boat.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g28090429a9b_0_241"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g28090429a9b_0_1544"/>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solidFill>
                  <a:schemeClr val="dk1"/>
                </a:solidFill>
              </a:rPr>
              <a:t>Resistance pushes in the opposite direction of an object’s motion.</a:t>
            </a:r>
            <a:endParaRPr/>
          </a:p>
        </p:txBody>
      </p:sp>
      <p:sp>
        <p:nvSpPr>
          <p:cNvPr id="1133" name="Google Shape;1133;g28090429a9b_0_1544"/>
          <p:cNvSpPr txBox="1"/>
          <p:nvPr/>
        </p:nvSpPr>
        <p:spPr>
          <a:xfrm>
            <a:off x="989775" y="2886375"/>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True</a:t>
            </a:r>
            <a:endParaRPr sz="3200" b="0" i="0" u="none" strike="noStrike" cap="none">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sz="3200">
              <a:solidFill>
                <a:schemeClr val="dk1"/>
              </a:solidFill>
              <a:latin typeface="Calibri"/>
              <a:ea typeface="Calibri"/>
              <a:cs typeface="Calibri"/>
              <a:sym typeface="Calibri"/>
            </a:endParaRPr>
          </a:p>
        </p:txBody>
      </p:sp>
      <p:sp>
        <p:nvSpPr>
          <p:cNvPr id="1134" name="Google Shape;1134;g28090429a9b_0_154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5" name="Google Shape;1135;g28090429a9b_0_1544"/>
          <p:cNvPicPr preferRelativeResize="0"/>
          <p:nvPr/>
        </p:nvPicPr>
        <p:blipFill>
          <a:blip r:embed="rId4">
            <a:alphaModFix/>
          </a:blip>
          <a:stretch>
            <a:fillRect/>
          </a:stretch>
        </p:blipFill>
        <p:spPr>
          <a:xfrm>
            <a:off x="3778775" y="2620050"/>
            <a:ext cx="4329500" cy="3247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g28090429a9b_0_1552"/>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solidFill>
                  <a:schemeClr val="dk1"/>
                </a:solidFill>
              </a:rPr>
              <a:t>Resistance pushes in the opposite direction of an object’s motion.</a:t>
            </a:r>
            <a:endParaRPr/>
          </a:p>
        </p:txBody>
      </p:sp>
      <p:sp>
        <p:nvSpPr>
          <p:cNvPr id="1142" name="Google Shape;1142;g28090429a9b_0_1552"/>
          <p:cNvSpPr txBox="1"/>
          <p:nvPr/>
        </p:nvSpPr>
        <p:spPr>
          <a:xfrm>
            <a:off x="989775" y="2886375"/>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0"/>
              </a:spcBef>
              <a:spcAft>
                <a:spcPts val="0"/>
              </a:spcAft>
              <a:buClr>
                <a:srgbClr val="FF0000"/>
              </a:buClr>
              <a:buSzPts val="3200"/>
              <a:buFont typeface="Calibri"/>
              <a:buAutoNum type="alphaUcPeriod"/>
            </a:pPr>
            <a:r>
              <a:rPr lang="en-US" sz="3200" b="1">
                <a:solidFill>
                  <a:srgbClr val="FF0000"/>
                </a:solidFill>
                <a:latin typeface="Calibri"/>
                <a:ea typeface="Calibri"/>
                <a:cs typeface="Calibri"/>
                <a:sym typeface="Calibri"/>
              </a:rPr>
              <a:t>True</a:t>
            </a:r>
            <a:endParaRPr sz="3200" b="1" i="0" u="none" strike="noStrike" cap="none">
              <a:solidFill>
                <a:srgbClr val="FF0000"/>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sz="3200">
              <a:solidFill>
                <a:schemeClr val="dk1"/>
              </a:solidFill>
              <a:latin typeface="Calibri"/>
              <a:ea typeface="Calibri"/>
              <a:cs typeface="Calibri"/>
              <a:sym typeface="Calibri"/>
            </a:endParaRPr>
          </a:p>
        </p:txBody>
      </p:sp>
      <p:sp>
        <p:nvSpPr>
          <p:cNvPr id="1143" name="Google Shape;1143;g28090429a9b_0_1552"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4" name="Google Shape;1144;g28090429a9b_0_1552"/>
          <p:cNvPicPr preferRelativeResize="0"/>
          <p:nvPr/>
        </p:nvPicPr>
        <p:blipFill>
          <a:blip r:embed="rId4">
            <a:alphaModFix/>
          </a:blip>
          <a:stretch>
            <a:fillRect/>
          </a:stretch>
        </p:blipFill>
        <p:spPr>
          <a:xfrm>
            <a:off x="3778775" y="2620050"/>
            <a:ext cx="4329500" cy="3247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g28090429a9b_0_1569"/>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solidFill>
                  <a:schemeClr val="dk1"/>
                </a:solidFill>
              </a:rPr>
              <a:t>Resistance is a special kind of ______________. </a:t>
            </a:r>
            <a:endParaRPr/>
          </a:p>
        </p:txBody>
      </p:sp>
      <p:sp>
        <p:nvSpPr>
          <p:cNvPr id="1151" name="Google Shape;1151;g28090429a9b_0_1569"/>
          <p:cNvSpPr txBox="1"/>
          <p:nvPr/>
        </p:nvSpPr>
        <p:spPr>
          <a:xfrm>
            <a:off x="989775" y="2886375"/>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Friction</a:t>
            </a:r>
            <a:endParaRPr sz="3200" i="0" u="none" strike="noStrike" cap="none">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Energy</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Work</a:t>
            </a:r>
            <a:endParaRPr sz="3200">
              <a:solidFill>
                <a:schemeClr val="dk1"/>
              </a:solidFill>
              <a:latin typeface="Calibri"/>
              <a:ea typeface="Calibri"/>
              <a:cs typeface="Calibri"/>
              <a:sym typeface="Calibri"/>
            </a:endParaRPr>
          </a:p>
        </p:txBody>
      </p:sp>
      <p:sp>
        <p:nvSpPr>
          <p:cNvPr id="1152" name="Google Shape;1152;g28090429a9b_0_156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53" name="Google Shape;1153;g28090429a9b_0_1569"/>
          <p:cNvPicPr preferRelativeResize="0"/>
          <p:nvPr/>
        </p:nvPicPr>
        <p:blipFill rotWithShape="1">
          <a:blip r:embed="rId4">
            <a:alphaModFix/>
          </a:blip>
          <a:srcRect r="27309"/>
          <a:stretch/>
        </p:blipFill>
        <p:spPr>
          <a:xfrm>
            <a:off x="4738821" y="2991245"/>
            <a:ext cx="3459550" cy="2771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g28090429a9b_0_1578"/>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solidFill>
                  <a:schemeClr val="dk1"/>
                </a:solidFill>
              </a:rPr>
              <a:t>Resistance is a special kind of ______________. </a:t>
            </a:r>
            <a:endParaRPr/>
          </a:p>
        </p:txBody>
      </p:sp>
      <p:sp>
        <p:nvSpPr>
          <p:cNvPr id="1160" name="Google Shape;1160;g28090429a9b_0_1578"/>
          <p:cNvSpPr txBox="1"/>
          <p:nvPr/>
        </p:nvSpPr>
        <p:spPr>
          <a:xfrm>
            <a:off x="989775" y="2886375"/>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0"/>
              </a:spcBef>
              <a:spcAft>
                <a:spcPts val="0"/>
              </a:spcAft>
              <a:buClr>
                <a:srgbClr val="FF0000"/>
              </a:buClr>
              <a:buSzPts val="3200"/>
              <a:buFont typeface="Calibri"/>
              <a:buAutoNum type="alphaUcPeriod"/>
            </a:pPr>
            <a:r>
              <a:rPr lang="en-US" sz="3200" b="1">
                <a:solidFill>
                  <a:srgbClr val="FF0000"/>
                </a:solidFill>
                <a:latin typeface="Calibri"/>
                <a:ea typeface="Calibri"/>
                <a:cs typeface="Calibri"/>
                <a:sym typeface="Calibri"/>
              </a:rPr>
              <a:t>Friction</a:t>
            </a:r>
            <a:endParaRPr sz="3200" b="1" i="0" u="none" strike="noStrike" cap="none">
              <a:solidFill>
                <a:srgbClr val="FF0000"/>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Energy</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Work</a:t>
            </a:r>
            <a:endParaRPr sz="3200">
              <a:solidFill>
                <a:schemeClr val="dk1"/>
              </a:solidFill>
              <a:latin typeface="Calibri"/>
              <a:ea typeface="Calibri"/>
              <a:cs typeface="Calibri"/>
              <a:sym typeface="Calibri"/>
            </a:endParaRPr>
          </a:p>
        </p:txBody>
      </p:sp>
      <p:sp>
        <p:nvSpPr>
          <p:cNvPr id="1161" name="Google Shape;1161;g28090429a9b_0_157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2" name="Google Shape;1162;g28090429a9b_0_1578"/>
          <p:cNvPicPr preferRelativeResize="0"/>
          <p:nvPr/>
        </p:nvPicPr>
        <p:blipFill rotWithShape="1">
          <a:blip r:embed="rId4">
            <a:alphaModFix/>
          </a:blip>
          <a:srcRect r="27309"/>
          <a:stretch/>
        </p:blipFill>
        <p:spPr>
          <a:xfrm>
            <a:off x="4738821" y="2991245"/>
            <a:ext cx="3459550" cy="2771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28090429a9b_0_127"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g28090429a9b_0_127"/>
          <p:cNvSpPr txBox="1"/>
          <p:nvPr/>
        </p:nvSpPr>
        <p:spPr>
          <a:xfrm>
            <a:off x="718457" y="298084"/>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do fri</a:t>
            </a:r>
            <a:r>
              <a:rPr lang="en-US" sz="3000">
                <a:solidFill>
                  <a:schemeClr val="dk1"/>
                </a:solidFill>
                <a:latin typeface="Calibri"/>
                <a:ea typeface="Calibri"/>
                <a:cs typeface="Calibri"/>
                <a:sym typeface="Calibri"/>
              </a:rPr>
              <a:t>ction and resistance impact the way objects move through the world?</a:t>
            </a:r>
            <a:endParaRPr sz="1400" b="0" i="0" u="none" strike="noStrike" cap="none">
              <a:solidFill>
                <a:srgbClr val="000000"/>
              </a:solidFill>
              <a:latin typeface="Arial"/>
              <a:ea typeface="Arial"/>
              <a:cs typeface="Arial"/>
              <a:sym typeface="Arial"/>
            </a:endParaRPr>
          </a:p>
        </p:txBody>
      </p:sp>
      <p:pic>
        <p:nvPicPr>
          <p:cNvPr id="951" name="Google Shape;951;g28090429a9b_0_127"/>
          <p:cNvPicPr preferRelativeResize="0"/>
          <p:nvPr/>
        </p:nvPicPr>
        <p:blipFill>
          <a:blip r:embed="rId4">
            <a:alphaModFix/>
          </a:blip>
          <a:stretch>
            <a:fillRect/>
          </a:stretch>
        </p:blipFill>
        <p:spPr>
          <a:xfrm>
            <a:off x="1401700" y="1791849"/>
            <a:ext cx="6340600" cy="42270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g28090429a9b_0_1560"/>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a:solidFill>
                  <a:schemeClr val="dk1"/>
                </a:solidFill>
              </a:rPr>
              <a:t>How does air resistance help a sky diver slow down?</a:t>
            </a:r>
            <a:endParaRPr/>
          </a:p>
        </p:txBody>
      </p:sp>
      <p:sp>
        <p:nvSpPr>
          <p:cNvPr id="1169" name="Google Shape;1169;g28090429a9b_0_156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0" name="Google Shape;1170;g28090429a9b_0_1560"/>
          <p:cNvPicPr preferRelativeResize="0"/>
          <p:nvPr/>
        </p:nvPicPr>
        <p:blipFill rotWithShape="1">
          <a:blip r:embed="rId4">
            <a:alphaModFix/>
          </a:blip>
          <a:srcRect l="21786" t="9139" r="21888" b="2042"/>
          <a:stretch/>
        </p:blipFill>
        <p:spPr>
          <a:xfrm>
            <a:off x="2645350" y="2434425"/>
            <a:ext cx="3610826" cy="32026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g28090429a9b_0_264"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7" name="Google Shape;1177;g28090429a9b_0_264"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g28090429a9b_0_270"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4" name="Google Shape;1184;g28090429a9b_0_270"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1185" name="Google Shape;1185;g28090429a9b_0_270" descr="Drag Force: Definition, Formula, and Examples"/>
          <p:cNvPicPr preferRelativeResize="0"/>
          <p:nvPr/>
        </p:nvPicPr>
        <p:blipFill rotWithShape="1">
          <a:blip r:embed="rId5">
            <a:alphaModFix/>
          </a:blip>
          <a:srcRect t="17069" b="6214"/>
          <a:stretch/>
        </p:blipFill>
        <p:spPr>
          <a:xfrm>
            <a:off x="868550" y="2896341"/>
            <a:ext cx="7406899" cy="3788350"/>
          </a:xfrm>
          <a:prstGeom prst="rect">
            <a:avLst/>
          </a:prstGeom>
          <a:noFill/>
          <a:ln>
            <a:noFill/>
          </a:ln>
        </p:spPr>
      </p:pic>
      <p:sp>
        <p:nvSpPr>
          <p:cNvPr id="1186" name="Google Shape;1186;g28090429a9b_0_270"/>
          <p:cNvSpPr txBox="1"/>
          <p:nvPr/>
        </p:nvSpPr>
        <p:spPr>
          <a:xfrm>
            <a:off x="868550" y="6143516"/>
            <a:ext cx="2248800" cy="411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500">
                <a:solidFill>
                  <a:schemeClr val="dk1"/>
                </a:solidFill>
                <a:latin typeface="Calibri"/>
                <a:ea typeface="Calibri"/>
                <a:cs typeface="Calibri"/>
                <a:sym typeface="Calibri"/>
              </a:rPr>
              <a:t>Resistance</a:t>
            </a:r>
            <a:endParaRPr sz="2500">
              <a:latin typeface="Calibri"/>
              <a:ea typeface="Calibri"/>
              <a:cs typeface="Calibri"/>
              <a:sym typeface="Calibri"/>
            </a:endParaRPr>
          </a:p>
        </p:txBody>
      </p:sp>
      <p:sp>
        <p:nvSpPr>
          <p:cNvPr id="3" name="TextBox 2">
            <a:extLst>
              <a:ext uri="{FF2B5EF4-FFF2-40B4-BE49-F238E27FC236}">
                <a16:creationId xmlns:a16="http://schemas.microsoft.com/office/drawing/2014/main" id="{6DE548E5-6E4F-53AC-6FF8-CBA3AB7CEC0F}"/>
              </a:ext>
            </a:extLst>
          </p:cNvPr>
          <p:cNvSpPr txBox="1"/>
          <p:nvPr/>
        </p:nvSpPr>
        <p:spPr>
          <a:xfrm>
            <a:off x="1101004" y="653588"/>
            <a:ext cx="7287757" cy="1815882"/>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2800" dirty="0">
                <a:latin typeface="Calibri" panose="020F0502020204030204" pitchFamily="34" charset="0"/>
                <a:cs typeface="Calibri" panose="020F0502020204030204" pitchFamily="34" charset="0"/>
              </a:rPr>
              <a:t>Here is an example of </a:t>
            </a:r>
            <a:r>
              <a:rPr lang="en-US" sz="2800" b="1" dirty="0">
                <a:latin typeface="Calibri" panose="020F0502020204030204" pitchFamily="34" charset="0"/>
                <a:cs typeface="Calibri" panose="020F0502020204030204" pitchFamily="34" charset="0"/>
              </a:rPr>
              <a:t>resistance</a:t>
            </a:r>
            <a:r>
              <a:rPr lang="en-US" sz="2800" dirty="0">
                <a:latin typeface="Calibri" panose="020F0502020204030204" pitchFamily="34" charset="0"/>
                <a:cs typeface="Calibri" panose="020F0502020204030204" pitchFamily="34" charset="0"/>
              </a:rPr>
              <a:t>. As an airplane flies through the air, air resistance pushes against the airplane. The airplane uses its engines to keep the airplane in motion.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g28090429a9b_0_276"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3" name="Google Shape;1193;g28090429a9b_0_276"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1194" name="Google Shape;1194;g28090429a9b_0_276"/>
          <p:cNvPicPr preferRelativeResize="0"/>
          <p:nvPr/>
        </p:nvPicPr>
        <p:blipFill>
          <a:blip r:embed="rId5">
            <a:alphaModFix/>
          </a:blip>
          <a:stretch>
            <a:fillRect/>
          </a:stretch>
        </p:blipFill>
        <p:spPr>
          <a:xfrm>
            <a:off x="3259812" y="0"/>
            <a:ext cx="5884188" cy="6858000"/>
          </a:xfrm>
          <a:prstGeom prst="rect">
            <a:avLst/>
          </a:prstGeom>
          <a:noFill/>
          <a:ln>
            <a:noFill/>
          </a:ln>
        </p:spPr>
      </p:pic>
      <p:sp>
        <p:nvSpPr>
          <p:cNvPr id="3" name="TextBox 2">
            <a:extLst>
              <a:ext uri="{FF2B5EF4-FFF2-40B4-BE49-F238E27FC236}">
                <a16:creationId xmlns:a16="http://schemas.microsoft.com/office/drawing/2014/main" id="{3B96EE3F-27A3-2FD8-82D6-99FCD1BAC2D5}"/>
              </a:ext>
            </a:extLst>
          </p:cNvPr>
          <p:cNvSpPr txBox="1"/>
          <p:nvPr/>
        </p:nvSpPr>
        <p:spPr>
          <a:xfrm>
            <a:off x="107005" y="1224386"/>
            <a:ext cx="3129785" cy="4893647"/>
          </a:xfrm>
          <a:prstGeom prst="rect">
            <a:avLst/>
          </a:prstGeom>
          <a:noFill/>
        </p:spPr>
        <p:txBody>
          <a:bodyPr wrap="square">
            <a:spAutoFit/>
          </a:bodyPr>
          <a:lstStyle/>
          <a:p>
            <a:pPr marL="0" lvl="0" indent="0" algn="l" rtl="0">
              <a:spcBef>
                <a:spcPts val="0"/>
              </a:spcBef>
              <a:spcAft>
                <a:spcPts val="0"/>
              </a:spcAft>
              <a:buClr>
                <a:schemeClr val="dk1"/>
              </a:buClr>
              <a:buSzPts val="1400"/>
              <a:buFont typeface="Arial"/>
              <a:buNone/>
            </a:pPr>
            <a:r>
              <a:rPr lang="en-US" sz="2400" dirty="0">
                <a:latin typeface="Calibri" panose="020F0502020204030204" pitchFamily="34" charset="0"/>
                <a:cs typeface="Calibri" panose="020F0502020204030204" pitchFamily="34" charset="0"/>
              </a:rPr>
              <a:t>Here is another example of </a:t>
            </a:r>
            <a:r>
              <a:rPr lang="en-US" sz="2400" b="1" dirty="0">
                <a:latin typeface="Calibri" panose="020F0502020204030204" pitchFamily="34" charset="0"/>
                <a:cs typeface="Calibri" panose="020F0502020204030204" pitchFamily="34" charset="0"/>
              </a:rPr>
              <a:t>resistance</a:t>
            </a:r>
            <a:r>
              <a:rPr lang="en-US" sz="2400" dirty="0">
                <a:latin typeface="Calibri" panose="020F0502020204030204" pitchFamily="34" charset="0"/>
                <a:cs typeface="Calibri" panose="020F0502020204030204" pitchFamily="34" charset="0"/>
              </a:rPr>
              <a:t>. When we move through water, the particles in water are pushing against us. Our leg and arm muscles have to work hard to keep our motion going, otherwise the resistance would eventually make us stop.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g28090429a9b_0_293"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1" name="Google Shape;1201;g28090429a9b_0_293"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g28090429a9b_0_299"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8" name="Google Shape;1208;g28090429a9b_0_299"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1209" name="Google Shape;1209;g28090429a9b_0_299"/>
          <p:cNvPicPr preferRelativeResize="0"/>
          <p:nvPr/>
        </p:nvPicPr>
        <p:blipFill>
          <a:blip r:embed="rId5">
            <a:alphaModFix/>
          </a:blip>
          <a:stretch>
            <a:fillRect/>
          </a:stretch>
        </p:blipFill>
        <p:spPr>
          <a:xfrm>
            <a:off x="1657350" y="2668614"/>
            <a:ext cx="5829300" cy="4000500"/>
          </a:xfrm>
          <a:prstGeom prst="rect">
            <a:avLst/>
          </a:prstGeom>
          <a:noFill/>
          <a:ln>
            <a:noFill/>
          </a:ln>
        </p:spPr>
      </p:pic>
      <p:sp>
        <p:nvSpPr>
          <p:cNvPr id="4" name="TextBox 3">
            <a:extLst>
              <a:ext uri="{FF2B5EF4-FFF2-40B4-BE49-F238E27FC236}">
                <a16:creationId xmlns:a16="http://schemas.microsoft.com/office/drawing/2014/main" id="{2776F8F8-7D77-FDB5-89F9-7F3A35D1ED5F}"/>
              </a:ext>
            </a:extLst>
          </p:cNvPr>
          <p:cNvSpPr txBox="1"/>
          <p:nvPr/>
        </p:nvSpPr>
        <p:spPr>
          <a:xfrm>
            <a:off x="1375474" y="431799"/>
            <a:ext cx="6393051" cy="1815882"/>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2800" dirty="0">
                <a:latin typeface="Calibri" panose="020F0502020204030204" pitchFamily="34" charset="0"/>
                <a:cs typeface="Calibri" panose="020F0502020204030204" pitchFamily="34" charset="0"/>
              </a:rPr>
              <a:t>The mug sitting on the table is at rest and is </a:t>
            </a:r>
            <a:r>
              <a:rPr lang="en-US" sz="2800" b="1" dirty="0">
                <a:latin typeface="Calibri" panose="020F0502020204030204" pitchFamily="34" charset="0"/>
                <a:cs typeface="Calibri" panose="020F0502020204030204" pitchFamily="34" charset="0"/>
              </a:rPr>
              <a:t>NOT</a:t>
            </a:r>
            <a:r>
              <a:rPr lang="en-US" sz="2800" dirty="0">
                <a:latin typeface="Calibri" panose="020F0502020204030204" pitchFamily="34" charset="0"/>
                <a:cs typeface="Calibri" panose="020F0502020204030204" pitchFamily="34" charset="0"/>
              </a:rPr>
              <a:t> an example of resistance. Because the mug is not in motion, there is no resistance.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g28090429a9b_0_305"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6" name="Google Shape;1216;g28090429a9b_0_305"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1217" name="Google Shape;1217;g28090429a9b_0_305"/>
          <p:cNvPicPr preferRelativeResize="0"/>
          <p:nvPr/>
        </p:nvPicPr>
        <p:blipFill rotWithShape="1">
          <a:blip r:embed="rId5">
            <a:alphaModFix/>
          </a:blip>
          <a:srcRect l="10029" r="4251"/>
          <a:stretch/>
        </p:blipFill>
        <p:spPr>
          <a:xfrm>
            <a:off x="1043425" y="2549350"/>
            <a:ext cx="7057149" cy="4308650"/>
          </a:xfrm>
          <a:prstGeom prst="rect">
            <a:avLst/>
          </a:prstGeom>
          <a:noFill/>
          <a:ln>
            <a:noFill/>
          </a:ln>
        </p:spPr>
      </p:pic>
      <p:sp>
        <p:nvSpPr>
          <p:cNvPr id="3" name="TextBox 2">
            <a:extLst>
              <a:ext uri="{FF2B5EF4-FFF2-40B4-BE49-F238E27FC236}">
                <a16:creationId xmlns:a16="http://schemas.microsoft.com/office/drawing/2014/main" id="{A7A58DBE-FFCB-02DC-405B-341CEAE6D970}"/>
              </a:ext>
            </a:extLst>
          </p:cNvPr>
          <p:cNvSpPr txBox="1"/>
          <p:nvPr/>
        </p:nvSpPr>
        <p:spPr>
          <a:xfrm>
            <a:off x="1510614" y="431799"/>
            <a:ext cx="6122769" cy="1815882"/>
          </a:xfrm>
          <a:prstGeom prst="rect">
            <a:avLst/>
          </a:prstGeom>
          <a:noFill/>
        </p:spPr>
        <p:txBody>
          <a:bodyPr wrap="square">
            <a:spAutoFit/>
          </a:bodyPr>
          <a:lstStyle/>
          <a:p>
            <a:pPr marL="0" lvl="0" indent="0" algn="ctr" rtl="0">
              <a:lnSpc>
                <a:spcPct val="100000"/>
              </a:lnSpc>
              <a:spcBef>
                <a:spcPts val="0"/>
              </a:spcBef>
              <a:spcAft>
                <a:spcPts val="0"/>
              </a:spcAft>
              <a:buClr>
                <a:schemeClr val="dk1"/>
              </a:buClr>
              <a:buSzPts val="1200"/>
              <a:buFont typeface="Calibri"/>
              <a:buNone/>
            </a:pPr>
            <a:r>
              <a:rPr lang="en-US" sz="2800" dirty="0">
                <a:latin typeface="Calibri" panose="020F0502020204030204" pitchFamily="34" charset="0"/>
                <a:cs typeface="Calibri" panose="020F0502020204030204" pitchFamily="34" charset="0"/>
              </a:rPr>
              <a:t>Watching TV is also </a:t>
            </a:r>
            <a:r>
              <a:rPr lang="en-US" sz="2800" b="1" dirty="0">
                <a:latin typeface="Calibri" panose="020F0502020204030204" pitchFamily="34" charset="0"/>
                <a:cs typeface="Calibri" panose="020F0502020204030204" pitchFamily="34" charset="0"/>
              </a:rPr>
              <a:t>NOT</a:t>
            </a:r>
            <a:r>
              <a:rPr lang="en-US" sz="2800" dirty="0">
                <a:latin typeface="Calibri" panose="020F0502020204030204" pitchFamily="34" charset="0"/>
                <a:cs typeface="Calibri" panose="020F0502020204030204" pitchFamily="34" charset="0"/>
              </a:rPr>
              <a:t> an example of </a:t>
            </a:r>
            <a:r>
              <a:rPr lang="en-US" sz="2800" b="1" dirty="0">
                <a:latin typeface="Calibri" panose="020F0502020204030204" pitchFamily="34" charset="0"/>
                <a:cs typeface="Calibri" panose="020F0502020204030204" pitchFamily="34" charset="0"/>
              </a:rPr>
              <a:t>resistance</a:t>
            </a:r>
            <a:r>
              <a:rPr lang="en-US" sz="2800" dirty="0">
                <a:latin typeface="Calibri" panose="020F0502020204030204" pitchFamily="34" charset="0"/>
                <a:cs typeface="Calibri" panose="020F0502020204030204" pitchFamily="34" charset="0"/>
              </a:rPr>
              <a:t>. The images on the screen are not in motion through air or space, so they do not experience resistance</a:t>
            </a:r>
            <a:r>
              <a:rPr lang="en-US" sz="2800" b="1"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g28090429a9b_0_311"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g28090429a9b_0_161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g28090429a9b_0_1611"/>
          <p:cNvSpPr txBox="1"/>
          <p:nvPr/>
        </p:nvSpPr>
        <p:spPr>
          <a:xfrm>
            <a:off x="609600" y="618973"/>
            <a:ext cx="8305800" cy="849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Find an example of resistance</a:t>
            </a:r>
            <a:endParaRPr sz="1400" b="0" i="0" u="none" strike="noStrike" cap="none">
              <a:solidFill>
                <a:srgbClr val="000000"/>
              </a:solidFill>
              <a:latin typeface="Arial"/>
              <a:ea typeface="Arial"/>
              <a:cs typeface="Arial"/>
              <a:sym typeface="Arial"/>
            </a:endParaRPr>
          </a:p>
        </p:txBody>
      </p:sp>
      <p:sp>
        <p:nvSpPr>
          <p:cNvPr id="1231" name="Google Shape;1231;g28090429a9b_0_1611"/>
          <p:cNvSpPr txBox="1"/>
          <p:nvPr/>
        </p:nvSpPr>
        <p:spPr>
          <a:xfrm>
            <a:off x="609600" y="4348650"/>
            <a:ext cx="1771500" cy="76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Airplane flying</a:t>
            </a:r>
            <a:endParaRPr sz="3600" b="0" i="0" u="none" strike="noStrike" cap="none">
              <a:solidFill>
                <a:srgbClr val="000000"/>
              </a:solidFill>
              <a:latin typeface="Calibri"/>
              <a:ea typeface="Calibri"/>
              <a:cs typeface="Calibri"/>
              <a:sym typeface="Calibri"/>
            </a:endParaRPr>
          </a:p>
        </p:txBody>
      </p:sp>
      <p:sp>
        <p:nvSpPr>
          <p:cNvPr id="1232" name="Google Shape;1232;g28090429a9b_0_1611"/>
          <p:cNvSpPr txBox="1"/>
          <p:nvPr/>
        </p:nvSpPr>
        <p:spPr>
          <a:xfrm>
            <a:off x="3703025" y="4348650"/>
            <a:ext cx="2118900" cy="76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Glass of water</a:t>
            </a:r>
            <a:endParaRPr sz="3600" b="0" i="0" u="none" strike="noStrike" cap="none">
              <a:solidFill>
                <a:srgbClr val="000000"/>
              </a:solidFill>
              <a:latin typeface="Calibri"/>
              <a:ea typeface="Calibri"/>
              <a:cs typeface="Calibri"/>
              <a:sym typeface="Calibri"/>
            </a:endParaRPr>
          </a:p>
        </p:txBody>
      </p:sp>
      <p:sp>
        <p:nvSpPr>
          <p:cNvPr id="1233" name="Google Shape;1233;g28090429a9b_0_1611"/>
          <p:cNvSpPr txBox="1"/>
          <p:nvPr/>
        </p:nvSpPr>
        <p:spPr>
          <a:xfrm>
            <a:off x="6266801" y="4348650"/>
            <a:ext cx="2562000" cy="76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Book on a table</a:t>
            </a:r>
            <a:endParaRPr sz="3600">
              <a:latin typeface="Calibri"/>
              <a:ea typeface="Calibri"/>
              <a:cs typeface="Calibri"/>
              <a:sym typeface="Calibri"/>
            </a:endParaRPr>
          </a:p>
        </p:txBody>
      </p:sp>
      <p:pic>
        <p:nvPicPr>
          <p:cNvPr id="1234" name="Google Shape;1234;g28090429a9b_0_1611"/>
          <p:cNvPicPr preferRelativeResize="0"/>
          <p:nvPr/>
        </p:nvPicPr>
        <p:blipFill>
          <a:blip r:embed="rId4">
            <a:alphaModFix/>
          </a:blip>
          <a:stretch>
            <a:fillRect/>
          </a:stretch>
        </p:blipFill>
        <p:spPr>
          <a:xfrm>
            <a:off x="152400" y="2077270"/>
            <a:ext cx="2562225" cy="1781175"/>
          </a:xfrm>
          <a:prstGeom prst="rect">
            <a:avLst/>
          </a:prstGeom>
          <a:noFill/>
          <a:ln>
            <a:noFill/>
          </a:ln>
        </p:spPr>
      </p:pic>
      <p:pic>
        <p:nvPicPr>
          <p:cNvPr id="1235" name="Google Shape;1235;g28090429a9b_0_1611"/>
          <p:cNvPicPr preferRelativeResize="0"/>
          <p:nvPr/>
        </p:nvPicPr>
        <p:blipFill>
          <a:blip r:embed="rId5">
            <a:alphaModFix/>
          </a:blip>
          <a:stretch>
            <a:fillRect/>
          </a:stretch>
        </p:blipFill>
        <p:spPr>
          <a:xfrm>
            <a:off x="3800525" y="2082114"/>
            <a:ext cx="1771500" cy="1771500"/>
          </a:xfrm>
          <a:prstGeom prst="rect">
            <a:avLst/>
          </a:prstGeom>
          <a:noFill/>
          <a:ln>
            <a:noFill/>
          </a:ln>
        </p:spPr>
      </p:pic>
      <p:pic>
        <p:nvPicPr>
          <p:cNvPr id="1236" name="Google Shape;1236;g28090429a9b_0_1611"/>
          <p:cNvPicPr preferRelativeResize="0"/>
          <p:nvPr/>
        </p:nvPicPr>
        <p:blipFill>
          <a:blip r:embed="rId6">
            <a:alphaModFix/>
          </a:blip>
          <a:stretch>
            <a:fillRect/>
          </a:stretch>
        </p:blipFill>
        <p:spPr>
          <a:xfrm>
            <a:off x="6266800" y="1908383"/>
            <a:ext cx="2118980" cy="211898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g28090429a9b_0_162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g28090429a9b_0_1627"/>
          <p:cNvSpPr txBox="1"/>
          <p:nvPr/>
        </p:nvSpPr>
        <p:spPr>
          <a:xfrm>
            <a:off x="609600" y="618973"/>
            <a:ext cx="8305800" cy="849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Find an example of resistance</a:t>
            </a:r>
            <a:endParaRPr sz="1400" b="0" i="0" u="none" strike="noStrike" cap="none">
              <a:solidFill>
                <a:srgbClr val="000000"/>
              </a:solidFill>
              <a:latin typeface="Arial"/>
              <a:ea typeface="Arial"/>
              <a:cs typeface="Arial"/>
              <a:sym typeface="Arial"/>
            </a:endParaRPr>
          </a:p>
        </p:txBody>
      </p:sp>
      <p:sp>
        <p:nvSpPr>
          <p:cNvPr id="1244" name="Google Shape;1244;g28090429a9b_0_1627"/>
          <p:cNvSpPr txBox="1"/>
          <p:nvPr/>
        </p:nvSpPr>
        <p:spPr>
          <a:xfrm>
            <a:off x="609600" y="4348650"/>
            <a:ext cx="1771500" cy="76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Airplane flying</a:t>
            </a:r>
            <a:endParaRPr sz="3600" b="0" i="0" u="none" strike="noStrike" cap="none">
              <a:solidFill>
                <a:srgbClr val="000000"/>
              </a:solidFill>
              <a:latin typeface="Calibri"/>
              <a:ea typeface="Calibri"/>
              <a:cs typeface="Calibri"/>
              <a:sym typeface="Calibri"/>
            </a:endParaRPr>
          </a:p>
        </p:txBody>
      </p:sp>
      <p:sp>
        <p:nvSpPr>
          <p:cNvPr id="1245" name="Google Shape;1245;g28090429a9b_0_1627"/>
          <p:cNvSpPr txBox="1"/>
          <p:nvPr/>
        </p:nvSpPr>
        <p:spPr>
          <a:xfrm>
            <a:off x="3703025" y="4348650"/>
            <a:ext cx="2118900" cy="76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Glass of water</a:t>
            </a:r>
            <a:endParaRPr sz="3600" b="0" i="0" u="none" strike="noStrike" cap="none">
              <a:solidFill>
                <a:srgbClr val="000000"/>
              </a:solidFill>
              <a:latin typeface="Calibri"/>
              <a:ea typeface="Calibri"/>
              <a:cs typeface="Calibri"/>
              <a:sym typeface="Calibri"/>
            </a:endParaRPr>
          </a:p>
        </p:txBody>
      </p:sp>
      <p:sp>
        <p:nvSpPr>
          <p:cNvPr id="1246" name="Google Shape;1246;g28090429a9b_0_1627"/>
          <p:cNvSpPr txBox="1"/>
          <p:nvPr/>
        </p:nvSpPr>
        <p:spPr>
          <a:xfrm>
            <a:off x="6266801" y="4348650"/>
            <a:ext cx="2562000" cy="76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Book on a table</a:t>
            </a:r>
            <a:endParaRPr sz="3600">
              <a:latin typeface="Calibri"/>
              <a:ea typeface="Calibri"/>
              <a:cs typeface="Calibri"/>
              <a:sym typeface="Calibri"/>
            </a:endParaRPr>
          </a:p>
        </p:txBody>
      </p:sp>
      <p:pic>
        <p:nvPicPr>
          <p:cNvPr id="1247" name="Google Shape;1247;g28090429a9b_0_1627"/>
          <p:cNvPicPr preferRelativeResize="0"/>
          <p:nvPr/>
        </p:nvPicPr>
        <p:blipFill>
          <a:blip r:embed="rId4">
            <a:alphaModFix/>
          </a:blip>
          <a:stretch>
            <a:fillRect/>
          </a:stretch>
        </p:blipFill>
        <p:spPr>
          <a:xfrm>
            <a:off x="152400" y="2077270"/>
            <a:ext cx="2562225" cy="1781175"/>
          </a:xfrm>
          <a:prstGeom prst="rect">
            <a:avLst/>
          </a:prstGeom>
          <a:noFill/>
          <a:ln>
            <a:noFill/>
          </a:ln>
        </p:spPr>
      </p:pic>
      <p:pic>
        <p:nvPicPr>
          <p:cNvPr id="1248" name="Google Shape;1248;g28090429a9b_0_1627"/>
          <p:cNvPicPr preferRelativeResize="0"/>
          <p:nvPr/>
        </p:nvPicPr>
        <p:blipFill>
          <a:blip r:embed="rId5">
            <a:alphaModFix/>
          </a:blip>
          <a:stretch>
            <a:fillRect/>
          </a:stretch>
        </p:blipFill>
        <p:spPr>
          <a:xfrm>
            <a:off x="3800525" y="2082114"/>
            <a:ext cx="1771500" cy="1771500"/>
          </a:xfrm>
          <a:prstGeom prst="rect">
            <a:avLst/>
          </a:prstGeom>
          <a:noFill/>
          <a:ln>
            <a:noFill/>
          </a:ln>
        </p:spPr>
      </p:pic>
      <p:pic>
        <p:nvPicPr>
          <p:cNvPr id="1249" name="Google Shape;1249;g28090429a9b_0_1627"/>
          <p:cNvPicPr preferRelativeResize="0"/>
          <p:nvPr/>
        </p:nvPicPr>
        <p:blipFill>
          <a:blip r:embed="rId6">
            <a:alphaModFix/>
          </a:blip>
          <a:stretch>
            <a:fillRect/>
          </a:stretch>
        </p:blipFill>
        <p:spPr>
          <a:xfrm>
            <a:off x="6266800" y="1908383"/>
            <a:ext cx="2118980" cy="2118980"/>
          </a:xfrm>
          <a:prstGeom prst="rect">
            <a:avLst/>
          </a:prstGeom>
          <a:noFill/>
          <a:ln>
            <a:noFill/>
          </a:ln>
        </p:spPr>
      </p:pic>
      <p:sp>
        <p:nvSpPr>
          <p:cNvPr id="1250" name="Google Shape;1250;g28090429a9b_0_1627"/>
          <p:cNvSpPr/>
          <p:nvPr/>
        </p:nvSpPr>
        <p:spPr>
          <a:xfrm>
            <a:off x="86600" y="1883350"/>
            <a:ext cx="2922300" cy="40266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g28d0a459bb7_0_12"/>
          <p:cNvSpPr txBox="1"/>
          <p:nvPr/>
        </p:nvSpPr>
        <p:spPr>
          <a:xfrm>
            <a:off x="2234397" y="87087"/>
            <a:ext cx="4675200" cy="954067"/>
          </a:xfrm>
          <a:prstGeom prst="rect">
            <a:avLst/>
          </a:prstGeom>
          <a:noFill/>
          <a:ln>
            <a:noFill/>
          </a:ln>
        </p:spPr>
        <p:txBody>
          <a:bodyPr spcFirstLastPara="1" wrap="square" lIns="91425" tIns="45700" rIns="91425" bIns="45700" anchor="t" anchorCtr="0">
            <a:spAutoFit/>
          </a:bodyPr>
          <a:lstStyle/>
          <a:p>
            <a:pPr>
              <a:buSzPts val="5600"/>
            </a:pPr>
            <a:r>
              <a:rPr lang="en-US" sz="5600">
                <a:solidFill>
                  <a:srgbClr val="FFC000"/>
                </a:solidFill>
                <a:latin typeface="Calibri"/>
                <a:ea typeface="Calibri"/>
                <a:cs typeface="Calibri"/>
                <a:sym typeface="Calibri"/>
              </a:rPr>
              <a:t>Demonstration</a:t>
            </a:r>
            <a:endParaRPr/>
          </a:p>
        </p:txBody>
      </p:sp>
      <p:sp>
        <p:nvSpPr>
          <p:cNvPr id="839" name="Google Shape;839;g28d0a459bb7_0_12" descr="Classroom"/>
          <p:cNvSpPr/>
          <p:nvPr/>
        </p:nvSpPr>
        <p:spPr>
          <a:xfrm>
            <a:off x="124755" y="87074"/>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a:buSzPts val="1400"/>
            </a:pPr>
            <a:endParaRPr/>
          </a:p>
        </p:txBody>
      </p:sp>
      <p:sp>
        <p:nvSpPr>
          <p:cNvPr id="2" name="Google Shape;139;gdbff74d4ed_1_1109">
            <a:extLst>
              <a:ext uri="{FF2B5EF4-FFF2-40B4-BE49-F238E27FC236}">
                <a16:creationId xmlns:a16="http://schemas.microsoft.com/office/drawing/2014/main" id="{2B2E0716-CA7A-3ABD-33F2-EBAA32E145D8}"/>
              </a:ext>
            </a:extLst>
          </p:cNvPr>
          <p:cNvSpPr txBox="1"/>
          <p:nvPr/>
        </p:nvSpPr>
        <p:spPr>
          <a:xfrm>
            <a:off x="124755" y="1583595"/>
            <a:ext cx="4904719" cy="4351339"/>
          </a:xfrm>
          <a:prstGeom prst="rect">
            <a:avLst/>
          </a:prstGeom>
        </p:spPr>
        <p:txBody>
          <a:bodyPr spcFirstLastPara="1" vert="horz" lIns="91440" tIns="45720" rIns="91440" bIns="45720" rtlCol="0" anchorCtr="0">
            <a:noAutofit/>
          </a:bodyPr>
          <a:lstStyle/>
          <a:p>
            <a:pPr algn="ctr">
              <a:lnSpc>
                <a:spcPct val="90000"/>
              </a:lnSpc>
              <a:spcAft>
                <a:spcPts val="600"/>
              </a:spcAft>
              <a:buSzPts val="2400"/>
            </a:pPr>
            <a:r>
              <a:rPr lang="en-US" sz="2000" b="1" kern="1200" dirty="0">
                <a:solidFill>
                  <a:schemeClr val="tx1"/>
                </a:solidFill>
                <a:latin typeface="Calibri" panose="020F0502020204030204" pitchFamily="34" charset="0"/>
                <a:ea typeface="+mn-ea"/>
                <a:cs typeface="Calibri" panose="020F0502020204030204" pitchFamily="34" charset="0"/>
                <a:sym typeface="Calibri"/>
              </a:rPr>
              <a:t>TEACHER DIRECTIONS:</a:t>
            </a:r>
          </a:p>
          <a:p>
            <a:pPr>
              <a:buSzPts val="1600"/>
            </a:pPr>
            <a:r>
              <a:rPr lang="en-US" sz="2000" b="1" u="sng" kern="1200" dirty="0">
                <a:solidFill>
                  <a:schemeClr val="tx1"/>
                </a:solidFill>
                <a:latin typeface="Calibri" panose="020F0502020204030204" pitchFamily="34" charset="0"/>
                <a:ea typeface="+mn-ea"/>
                <a:cs typeface="Calibri" panose="020F0502020204030204" pitchFamily="34" charset="0"/>
                <a:sym typeface="Calibri"/>
              </a:rPr>
              <a:t>Before viewing:</a:t>
            </a:r>
            <a:r>
              <a:rPr lang="en-US" sz="2000" b="1" kern="1200" dirty="0">
                <a:solidFill>
                  <a:schemeClr val="tx1"/>
                </a:solidFill>
                <a:latin typeface="Calibri" panose="020F0502020204030204" pitchFamily="34" charset="0"/>
                <a:ea typeface="+mn-ea"/>
                <a:cs typeface="Calibri" panose="020F0502020204030204" pitchFamily="34" charset="0"/>
                <a:sym typeface="Calibri"/>
              </a:rPr>
              <a:t> </a:t>
            </a:r>
            <a:r>
              <a:rPr lang="en-US" sz="2000" kern="1200" dirty="0">
                <a:solidFill>
                  <a:schemeClr val="dk1"/>
                </a:solidFill>
                <a:latin typeface="Calibri"/>
                <a:ea typeface="+mn-ea"/>
                <a:cs typeface="Calibri"/>
                <a:sym typeface="Calibri"/>
              </a:rPr>
              <a:t>A</a:t>
            </a:r>
            <a:r>
              <a:rPr lang="en-US" sz="2000" dirty="0">
                <a:solidFill>
                  <a:schemeClr val="dk1"/>
                </a:solidFill>
                <a:latin typeface="Calibri"/>
                <a:ea typeface="Calibri"/>
                <a:cs typeface="Calibri"/>
                <a:sym typeface="Calibri"/>
              </a:rPr>
              <a:t>sk students to recall  what they already know about resistance. </a:t>
            </a:r>
            <a:endParaRPr lang="en-US" sz="2000" dirty="0"/>
          </a:p>
          <a:p>
            <a:pPr>
              <a:lnSpc>
                <a:spcPct val="90000"/>
              </a:lnSpc>
              <a:spcAft>
                <a:spcPts val="600"/>
              </a:spcAft>
              <a:buSzPts val="2000"/>
            </a:pPr>
            <a:endParaRPr lang="en-US" sz="2000" kern="1200" dirty="0">
              <a:solidFill>
                <a:schemeClr val="tx1"/>
              </a:solidFill>
              <a:latin typeface="Calibri" panose="020F0502020204030204" pitchFamily="34" charset="0"/>
              <a:ea typeface="+mn-ea"/>
              <a:cs typeface="Calibri" panose="020F0502020204030204" pitchFamily="34" charset="0"/>
              <a:sym typeface="Calibri"/>
            </a:endParaRPr>
          </a:p>
          <a:p>
            <a:pPr>
              <a:buSzPts val="1600"/>
            </a:pPr>
            <a:r>
              <a:rPr lang="en-US" sz="2000" b="1" u="sng" kern="1200" dirty="0">
                <a:solidFill>
                  <a:schemeClr val="tx1"/>
                </a:solidFill>
                <a:latin typeface="Calibri" panose="020F0502020204030204" pitchFamily="34" charset="0"/>
                <a:ea typeface="+mn-ea"/>
                <a:cs typeface="Calibri" panose="020F0502020204030204" pitchFamily="34" charset="0"/>
                <a:sym typeface="Calibri"/>
              </a:rPr>
              <a:t>During</a:t>
            </a:r>
            <a:r>
              <a:rPr lang="en-US" sz="2000" kern="1200" dirty="0">
                <a:solidFill>
                  <a:schemeClr val="tx1"/>
                </a:solidFill>
                <a:latin typeface="Calibri" panose="020F0502020204030204" pitchFamily="34" charset="0"/>
                <a:ea typeface="+mn-ea"/>
                <a:cs typeface="Calibri" panose="020F0502020204030204" pitchFamily="34" charset="0"/>
                <a:sym typeface="Calibri"/>
              </a:rPr>
              <a:t>: </a:t>
            </a:r>
            <a:r>
              <a:rPr lang="en-US" sz="2000" kern="1200" dirty="0">
                <a:solidFill>
                  <a:schemeClr val="dk1"/>
                </a:solidFill>
                <a:latin typeface="Calibri"/>
                <a:ea typeface="+mn-ea"/>
                <a:cs typeface="Calibri"/>
                <a:sym typeface="Calibri"/>
              </a:rPr>
              <a:t>Engage in a discussion about air resistance. Ask questions such as:</a:t>
            </a:r>
          </a:p>
          <a:p>
            <a:pPr>
              <a:buSzPts val="1600"/>
            </a:pPr>
            <a:r>
              <a:rPr lang="en-US" sz="2000" kern="1200" dirty="0">
                <a:solidFill>
                  <a:schemeClr val="dk1"/>
                </a:solidFill>
                <a:latin typeface="Calibri"/>
                <a:ea typeface="+mn-ea"/>
                <a:cs typeface="Calibri"/>
                <a:sym typeface="Calibri"/>
              </a:rPr>
              <a:t>How did the size of the parachute affect its descent? Which parachute experienced more air resistance? How did air resistance impact the fall of the objects?</a:t>
            </a:r>
          </a:p>
          <a:p>
            <a:pPr>
              <a:buSzPts val="1600"/>
            </a:pPr>
            <a:endParaRPr lang="en-US" sz="2000" b="1" u="sng" kern="1200" dirty="0">
              <a:solidFill>
                <a:schemeClr val="dk1"/>
              </a:solidFill>
              <a:latin typeface="Calibri"/>
              <a:ea typeface="+mn-ea"/>
              <a:cs typeface="Calibri"/>
              <a:sym typeface="Calibri"/>
            </a:endParaRPr>
          </a:p>
          <a:p>
            <a:pPr>
              <a:buSzPts val="1600"/>
            </a:pPr>
            <a:r>
              <a:rPr lang="en-US" sz="2000" b="1" u="sng" kern="1200" dirty="0">
                <a:solidFill>
                  <a:schemeClr val="tx1"/>
                </a:solidFill>
                <a:latin typeface="Calibri" panose="020F0502020204030204" pitchFamily="34" charset="0"/>
                <a:ea typeface="+mn-ea"/>
                <a:cs typeface="Calibri" panose="020F0502020204030204" pitchFamily="34" charset="0"/>
                <a:sym typeface="Calibri"/>
              </a:rPr>
              <a:t>After</a:t>
            </a:r>
            <a:r>
              <a:rPr lang="en-US" sz="2000" kern="1200" dirty="0">
                <a:solidFill>
                  <a:schemeClr val="tx1"/>
                </a:solidFill>
                <a:latin typeface="Calibri" panose="020F0502020204030204" pitchFamily="34" charset="0"/>
                <a:ea typeface="+mn-ea"/>
                <a:cs typeface="Calibri" panose="020F0502020204030204" pitchFamily="34" charset="0"/>
                <a:sym typeface="Calibri"/>
              </a:rPr>
              <a:t>: Tell students that today they will be learning more about the term resistance.</a:t>
            </a:r>
          </a:p>
        </p:txBody>
      </p:sp>
      <p:pic>
        <p:nvPicPr>
          <p:cNvPr id="5" name="Picture 4" descr="A white umbrella attached to a string&#10;&#10;Description automatically generated">
            <a:extLst>
              <a:ext uri="{FF2B5EF4-FFF2-40B4-BE49-F238E27FC236}">
                <a16:creationId xmlns:a16="http://schemas.microsoft.com/office/drawing/2014/main" id="{ED28B431-59DF-57C0-DD0D-E2FC9FD05FE7}"/>
              </a:ext>
            </a:extLst>
          </p:cNvPr>
          <p:cNvPicPr>
            <a:picLocks noChangeAspect="1"/>
          </p:cNvPicPr>
          <p:nvPr/>
        </p:nvPicPr>
        <p:blipFill>
          <a:blip r:embed="rId4"/>
          <a:stretch>
            <a:fillRect/>
          </a:stretch>
        </p:blipFill>
        <p:spPr>
          <a:xfrm>
            <a:off x="5601766" y="1583595"/>
            <a:ext cx="2615662" cy="4526394"/>
          </a:xfrm>
          <a:prstGeom prst="rect">
            <a:avLst/>
          </a:prstGeom>
        </p:spPr>
      </p:pic>
    </p:spTree>
    <p:extLst>
      <p:ext uri="{BB962C8B-B14F-4D97-AF65-F5344CB8AC3E}">
        <p14:creationId xmlns:p14="http://schemas.microsoft.com/office/powerpoint/2010/main" val="3220229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g28090429a9b_0_370"/>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310" name="Google Shape;1310;g28090429a9b_0_370"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g28090429a9b_0_1671"/>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Resistance</a:t>
            </a:r>
            <a:r>
              <a:rPr lang="en-US" b="1">
                <a:solidFill>
                  <a:schemeClr val="dk1"/>
                </a:solidFill>
              </a:rPr>
              <a:t>: </a:t>
            </a:r>
            <a:r>
              <a:rPr lang="en-US">
                <a:solidFill>
                  <a:schemeClr val="dk1"/>
                </a:solidFill>
              </a:rPr>
              <a:t>the force that tries to stop or slow down the movement of an object.</a:t>
            </a:r>
            <a:endParaRPr/>
          </a:p>
        </p:txBody>
      </p:sp>
      <p:sp>
        <p:nvSpPr>
          <p:cNvPr id="1317" name="Google Shape;1317;g28090429a9b_0_1671"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18" name="Google Shape;1318;g28090429a9b_0_1671"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grpSp>
        <p:nvGrpSpPr>
          <p:cNvPr id="1319" name="Google Shape;1319;g28090429a9b_0_1671"/>
          <p:cNvGrpSpPr/>
          <p:nvPr/>
        </p:nvGrpSpPr>
        <p:grpSpPr>
          <a:xfrm>
            <a:off x="855070" y="2336192"/>
            <a:ext cx="7433868" cy="3337632"/>
            <a:chOff x="170825" y="1463841"/>
            <a:chExt cx="8578200" cy="3930325"/>
          </a:xfrm>
        </p:grpSpPr>
        <p:pic>
          <p:nvPicPr>
            <p:cNvPr id="1320" name="Google Shape;1320;g28090429a9b_0_1671"/>
            <p:cNvPicPr preferRelativeResize="0"/>
            <p:nvPr/>
          </p:nvPicPr>
          <p:blipFill rotWithShape="1">
            <a:blip r:embed="rId5">
              <a:alphaModFix/>
            </a:blip>
            <a:srcRect/>
            <a:stretch/>
          </p:blipFill>
          <p:spPr>
            <a:xfrm>
              <a:off x="888400" y="1463841"/>
              <a:ext cx="7860625" cy="3930325"/>
            </a:xfrm>
            <a:prstGeom prst="rect">
              <a:avLst/>
            </a:prstGeom>
            <a:noFill/>
            <a:ln>
              <a:noFill/>
            </a:ln>
          </p:spPr>
        </p:pic>
        <p:sp>
          <p:nvSpPr>
            <p:cNvPr id="1321" name="Google Shape;1321;g28090429a9b_0_1671"/>
            <p:cNvSpPr/>
            <p:nvPr/>
          </p:nvSpPr>
          <p:spPr>
            <a:xfrm>
              <a:off x="6775750" y="4719200"/>
              <a:ext cx="15369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22" name="Google Shape;1322;g28090429a9b_0_1671"/>
            <p:cNvSpPr/>
            <p:nvPr/>
          </p:nvSpPr>
          <p:spPr>
            <a:xfrm rot="-5400000">
              <a:off x="2034875" y="233795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23" name="Google Shape;1323;g28090429a9b_0_1671"/>
            <p:cNvSpPr/>
            <p:nvPr/>
          </p:nvSpPr>
          <p:spPr>
            <a:xfrm rot="5400000">
              <a:off x="2034875" y="453470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24" name="Google Shape;1324;g28090429a9b_0_1671"/>
            <p:cNvSpPr txBox="1"/>
            <p:nvPr/>
          </p:nvSpPr>
          <p:spPr>
            <a:xfrm>
              <a:off x="170825" y="4772775"/>
              <a:ext cx="19800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chemeClr val="dk1"/>
                  </a:solidFill>
                  <a:latin typeface="Helvetica Neue Light"/>
                  <a:ea typeface="Helvetica Neue Light"/>
                  <a:cs typeface="Helvetica Neue Light"/>
                  <a:sym typeface="Helvetica Neue Light"/>
                </a:rPr>
                <a:t>gravity</a:t>
              </a:r>
              <a:endParaRPr sz="2000">
                <a:latin typeface="Helvetica Neue Light"/>
                <a:ea typeface="Helvetica Neue Light"/>
                <a:cs typeface="Helvetica Neue Light"/>
                <a:sym typeface="Helvetica Neue Light"/>
              </a:endParaRPr>
            </a:p>
          </p:txBody>
        </p:sp>
        <p:sp>
          <p:nvSpPr>
            <p:cNvPr id="1325" name="Google Shape;1325;g28090429a9b_0_1671"/>
            <p:cNvSpPr txBox="1"/>
            <p:nvPr/>
          </p:nvSpPr>
          <p:spPr>
            <a:xfrm>
              <a:off x="346475" y="2648888"/>
              <a:ext cx="19800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chemeClr val="dk1"/>
                  </a:solidFill>
                  <a:latin typeface="Helvetica Neue Light"/>
                  <a:ea typeface="Helvetica Neue Light"/>
                  <a:cs typeface="Helvetica Neue Light"/>
                  <a:sym typeface="Helvetica Neue Light"/>
                </a:rPr>
                <a:t>resistance</a:t>
              </a:r>
              <a:endParaRPr sz="2000">
                <a:latin typeface="Helvetica Neue Light"/>
                <a:ea typeface="Helvetica Neue Light"/>
                <a:cs typeface="Helvetica Neue Light"/>
                <a:sym typeface="Helvetica Neue Light"/>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grpSp>
        <p:nvGrpSpPr>
          <p:cNvPr id="1331" name="Google Shape;1331;g28090429a9b_0_1685"/>
          <p:cNvGrpSpPr/>
          <p:nvPr/>
        </p:nvGrpSpPr>
        <p:grpSpPr>
          <a:xfrm>
            <a:off x="1070365" y="1107805"/>
            <a:ext cx="7003271" cy="4642391"/>
            <a:chOff x="169647" y="319225"/>
            <a:chExt cx="8804716" cy="5899594"/>
          </a:xfrm>
        </p:grpSpPr>
        <p:sp>
          <p:nvSpPr>
            <p:cNvPr id="1332" name="Google Shape;1332;g28090429a9b_0_1685"/>
            <p:cNvSpPr/>
            <p:nvPr/>
          </p:nvSpPr>
          <p:spPr>
            <a:xfrm>
              <a:off x="169647" y="319225"/>
              <a:ext cx="8804700" cy="5899500"/>
            </a:xfrm>
            <a:prstGeom prst="rect">
              <a:avLst/>
            </a:prstGeom>
            <a:noFill/>
            <a:ln w="152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1333" name="Google Shape;1333;g28090429a9b_0_1685"/>
            <p:cNvCxnSpPr/>
            <p:nvPr/>
          </p:nvCxnSpPr>
          <p:spPr>
            <a:xfrm>
              <a:off x="4587204" y="319225"/>
              <a:ext cx="0" cy="1794600"/>
            </a:xfrm>
            <a:prstGeom prst="straightConnector1">
              <a:avLst/>
            </a:prstGeom>
            <a:noFill/>
            <a:ln w="152400" cap="flat" cmpd="sng">
              <a:solidFill>
                <a:srgbClr val="FF932B"/>
              </a:solidFill>
              <a:prstDash val="solid"/>
              <a:round/>
              <a:headEnd type="none" w="sm" len="sm"/>
              <a:tailEnd type="none" w="sm" len="sm"/>
            </a:ln>
          </p:spPr>
        </p:cxnSp>
        <p:cxnSp>
          <p:nvCxnSpPr>
            <p:cNvPr id="1334" name="Google Shape;1334;g28090429a9b_0_1685"/>
            <p:cNvCxnSpPr>
              <a:stCxn id="1335" idx="4"/>
              <a:endCxn id="1332" idx="2"/>
            </p:cNvCxnSpPr>
            <p:nvPr/>
          </p:nvCxnSpPr>
          <p:spPr>
            <a:xfrm>
              <a:off x="4549192" y="4400219"/>
              <a:ext cx="22800" cy="1818600"/>
            </a:xfrm>
            <a:prstGeom prst="straightConnector1">
              <a:avLst/>
            </a:prstGeom>
            <a:noFill/>
            <a:ln w="152400" cap="flat" cmpd="sng">
              <a:solidFill>
                <a:srgbClr val="FF932B"/>
              </a:solidFill>
              <a:prstDash val="solid"/>
              <a:round/>
              <a:headEnd type="none" w="sm" len="sm"/>
              <a:tailEnd type="none" w="sm" len="sm"/>
            </a:ln>
          </p:spPr>
        </p:cxnSp>
        <p:cxnSp>
          <p:nvCxnSpPr>
            <p:cNvPr id="1336" name="Google Shape;1336;g28090429a9b_0_1685"/>
            <p:cNvCxnSpPr/>
            <p:nvPr/>
          </p:nvCxnSpPr>
          <p:spPr>
            <a:xfrm>
              <a:off x="169647" y="3255554"/>
              <a:ext cx="2571300" cy="0"/>
            </a:xfrm>
            <a:prstGeom prst="straightConnector1">
              <a:avLst/>
            </a:prstGeom>
            <a:noFill/>
            <a:ln w="152400" cap="flat" cmpd="sng">
              <a:solidFill>
                <a:srgbClr val="FF932B"/>
              </a:solidFill>
              <a:prstDash val="solid"/>
              <a:round/>
              <a:headEnd type="none" w="sm" len="sm"/>
              <a:tailEnd type="none" w="sm" len="sm"/>
            </a:ln>
          </p:spPr>
        </p:cxnSp>
        <p:cxnSp>
          <p:nvCxnSpPr>
            <p:cNvPr id="1337" name="Google Shape;1337;g28090429a9b_0_1685"/>
            <p:cNvCxnSpPr/>
            <p:nvPr/>
          </p:nvCxnSpPr>
          <p:spPr>
            <a:xfrm>
              <a:off x="6359863" y="3216898"/>
              <a:ext cx="2614500" cy="0"/>
            </a:xfrm>
            <a:prstGeom prst="straightConnector1">
              <a:avLst/>
            </a:prstGeom>
            <a:noFill/>
            <a:ln w="152400" cap="flat" cmpd="sng">
              <a:solidFill>
                <a:srgbClr val="FF932B"/>
              </a:solidFill>
              <a:prstDash val="solid"/>
              <a:round/>
              <a:headEnd type="none" w="sm" len="sm"/>
              <a:tailEnd type="none" w="sm" len="sm"/>
            </a:ln>
          </p:spPr>
        </p:cxnSp>
        <p:sp>
          <p:nvSpPr>
            <p:cNvPr id="1335" name="Google Shape;1335;g28090429a9b_0_1685"/>
            <p:cNvSpPr/>
            <p:nvPr/>
          </p:nvSpPr>
          <p:spPr>
            <a:xfrm>
              <a:off x="2739592" y="2111219"/>
              <a:ext cx="3619200" cy="2289000"/>
            </a:xfrm>
            <a:prstGeom prst="ellipse">
              <a:avLst/>
            </a:prstGeom>
            <a:solidFill>
              <a:srgbClr val="FFFFFF"/>
            </a:solidFill>
            <a:ln w="152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g28090429a9b_0_392"/>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344" name="Google Shape;1344;g28090429a9b_0_392"/>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1345" name="Google Shape;1345;g28090429a9b_0_392"/>
          <p:cNvCxnSpPr>
            <a:stCxn id="1346" idx="4"/>
            <a:endCxn id="1343"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1347" name="Google Shape;1347;g28090429a9b_0_392"/>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1348" name="Google Shape;1348;g28090429a9b_0_392"/>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1346" name="Google Shape;1346;g28090429a9b_0_392"/>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9" name="Google Shape;1349;g28090429a9b_0_392"/>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Resistance</a:t>
            </a:r>
            <a:endParaRPr sz="700" b="0" i="0" u="none" strike="noStrike" cap="none">
              <a:solidFill>
                <a:srgbClr val="000000"/>
              </a:solidFill>
              <a:latin typeface="Arial"/>
              <a:ea typeface="Arial"/>
              <a:cs typeface="Arial"/>
              <a:sym typeface="Arial"/>
            </a:endParaRPr>
          </a:p>
        </p:txBody>
      </p:sp>
      <p:sp>
        <p:nvSpPr>
          <p:cNvPr id="1350" name="Google Shape;1350;g28090429a9b_0_392"/>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1351" name="Google Shape;1351;g28090429a9b_0_392"/>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1352" name="Google Shape;1352;g28090429a9b_0_392"/>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1353" name="Google Shape;1353;g28090429a9b_0_392"/>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resistance i</a:t>
            </a:r>
            <a:r>
              <a:rPr lang="en-US" sz="1800" b="0" i="0" u="none" strike="noStrike" cap="none">
                <a:solidFill>
                  <a:srgbClr val="000000"/>
                </a:solidFill>
                <a:latin typeface="Helvetica Neue Light"/>
                <a:ea typeface="Helvetica Neue Light"/>
                <a:cs typeface="Helvetica Neue Light"/>
                <a:sym typeface="Helvetica Neue Light"/>
              </a:rPr>
              <a:t>mpact my life?</a:t>
            </a:r>
            <a:endParaRPr sz="1800" b="0" i="0" u="none" strike="noStrike" cap="none">
              <a:solidFill>
                <a:srgbClr val="000000"/>
              </a:solidFill>
              <a:latin typeface="Arial"/>
              <a:ea typeface="Arial"/>
              <a:cs typeface="Arial"/>
              <a:sym typeface="Arial"/>
            </a:endParaRPr>
          </a:p>
        </p:txBody>
      </p:sp>
      <p:sp>
        <p:nvSpPr>
          <p:cNvPr id="1354" name="Google Shape;1354;g28090429a9b_0_392"/>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355" name="Google Shape;1355;g28090429a9b_0_392"/>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356" name="Google Shape;1356;g28090429a9b_0_392"/>
          <p:cNvCxnSpPr>
            <a:stCxn id="1357" idx="4"/>
            <a:endCxn id="135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358" name="Google Shape;1358;g28090429a9b_0_392"/>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359" name="Google Shape;1359;g28090429a9b_0_392"/>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357" name="Google Shape;1357;g28090429a9b_0_392"/>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g28090429a9b_0_41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366" name="Google Shape;1366;g28090429a9b_0_41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367" name="Google Shape;1367;g28090429a9b_0_413"/>
          <p:cNvCxnSpPr>
            <a:stCxn id="1368" idx="4"/>
            <a:endCxn id="136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369" name="Google Shape;1369;g28090429a9b_0_41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370" name="Google Shape;1370;g28090429a9b_0_41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368" name="Google Shape;1368;g28090429a9b_0_41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71" name="Google Shape;1371;g28090429a9b_0_413"/>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resistance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372" name="Google Shape;1372;g28090429a9b_0_413"/>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373" name="Google Shape;1373;g28090429a9b_0_413"/>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374" name="Google Shape;1374;g28090429a9b_0_413"/>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375" name="Google Shape;1375;g28090429a9b_0_413"/>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grpSp>
        <p:nvGrpSpPr>
          <p:cNvPr id="1376" name="Google Shape;1376;g28090429a9b_0_413"/>
          <p:cNvGrpSpPr/>
          <p:nvPr/>
        </p:nvGrpSpPr>
        <p:grpSpPr>
          <a:xfrm>
            <a:off x="5741482" y="4446456"/>
            <a:ext cx="3220498" cy="1980491"/>
            <a:chOff x="888400" y="1463841"/>
            <a:chExt cx="7860625" cy="3930325"/>
          </a:xfrm>
        </p:grpSpPr>
        <p:pic>
          <p:nvPicPr>
            <p:cNvPr id="1377" name="Google Shape;1377;g28090429a9b_0_413"/>
            <p:cNvPicPr preferRelativeResize="0"/>
            <p:nvPr/>
          </p:nvPicPr>
          <p:blipFill rotWithShape="1">
            <a:blip r:embed="rId3">
              <a:alphaModFix/>
            </a:blip>
            <a:srcRect/>
            <a:stretch/>
          </p:blipFill>
          <p:spPr>
            <a:xfrm>
              <a:off x="888400" y="1463841"/>
              <a:ext cx="7860625" cy="3930325"/>
            </a:xfrm>
            <a:prstGeom prst="rect">
              <a:avLst/>
            </a:prstGeom>
            <a:noFill/>
            <a:ln>
              <a:noFill/>
            </a:ln>
          </p:spPr>
        </p:pic>
        <p:sp>
          <p:nvSpPr>
            <p:cNvPr id="1378" name="Google Shape;1378;g28090429a9b_0_413"/>
            <p:cNvSpPr/>
            <p:nvPr/>
          </p:nvSpPr>
          <p:spPr>
            <a:xfrm>
              <a:off x="6775750" y="4719200"/>
              <a:ext cx="15369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79" name="Google Shape;1379;g28090429a9b_0_413"/>
            <p:cNvSpPr/>
            <p:nvPr/>
          </p:nvSpPr>
          <p:spPr>
            <a:xfrm rot="-5400000">
              <a:off x="2034875" y="233795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80" name="Google Shape;1380;g28090429a9b_0_413"/>
            <p:cNvSpPr/>
            <p:nvPr/>
          </p:nvSpPr>
          <p:spPr>
            <a:xfrm rot="5400000">
              <a:off x="2034875" y="453470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pic>
        <p:nvPicPr>
          <p:cNvPr id="1381" name="Google Shape;1381;g28090429a9b_0_413"/>
          <p:cNvPicPr preferRelativeResize="0"/>
          <p:nvPr/>
        </p:nvPicPr>
        <p:blipFill>
          <a:blip r:embed="rId4">
            <a:alphaModFix/>
          </a:blip>
          <a:stretch>
            <a:fillRect/>
          </a:stretch>
        </p:blipFill>
        <p:spPr>
          <a:xfrm>
            <a:off x="1440988" y="4711911"/>
            <a:ext cx="3015075" cy="1449575"/>
          </a:xfrm>
          <a:prstGeom prst="rect">
            <a:avLst/>
          </a:prstGeom>
          <a:noFill/>
          <a:ln>
            <a:noFill/>
          </a:ln>
        </p:spPr>
      </p:pic>
      <p:pic>
        <p:nvPicPr>
          <p:cNvPr id="1382" name="Google Shape;1382;g28090429a9b_0_413"/>
          <p:cNvPicPr preferRelativeResize="0"/>
          <p:nvPr/>
        </p:nvPicPr>
        <p:blipFill>
          <a:blip r:embed="rId5">
            <a:alphaModFix/>
          </a:blip>
          <a:stretch>
            <a:fillRect/>
          </a:stretch>
        </p:blipFill>
        <p:spPr>
          <a:xfrm>
            <a:off x="1679113" y="2153575"/>
            <a:ext cx="2200275" cy="2076450"/>
          </a:xfrm>
          <a:prstGeom prst="rect">
            <a:avLst/>
          </a:prstGeom>
          <a:noFill/>
          <a:ln>
            <a:noFill/>
          </a:ln>
        </p:spPr>
      </p:pic>
      <p:pic>
        <p:nvPicPr>
          <p:cNvPr id="1383" name="Google Shape;1383;g28090429a9b_0_413"/>
          <p:cNvPicPr preferRelativeResize="0"/>
          <p:nvPr/>
        </p:nvPicPr>
        <p:blipFill>
          <a:blip r:embed="rId6">
            <a:alphaModFix/>
          </a:blip>
          <a:stretch>
            <a:fillRect/>
          </a:stretch>
        </p:blipFill>
        <p:spPr>
          <a:xfrm>
            <a:off x="5844190" y="2153583"/>
            <a:ext cx="3015073" cy="168159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g28090429a9b_0_42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390" name="Google Shape;1390;g28090429a9b_0_42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391" name="Google Shape;1391;g28090429a9b_0_428"/>
          <p:cNvCxnSpPr>
            <a:stCxn id="1392" idx="4"/>
            <a:endCxn id="138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393" name="Google Shape;1393;g28090429a9b_0_42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394" name="Google Shape;1394;g28090429a9b_0_42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392" name="Google Shape;1392;g28090429a9b_0_42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95" name="Google Shape;1395;g28090429a9b_0_428"/>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resistance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396" name="Google Shape;1396;g28090429a9b_0_428"/>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397" name="Google Shape;1397;g28090429a9b_0_428"/>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398" name="Google Shape;1398;g28090429a9b_0_428"/>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399" name="Google Shape;1399;g28090429a9b_0_428"/>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grpSp>
        <p:nvGrpSpPr>
          <p:cNvPr id="1400" name="Google Shape;1400;g28090429a9b_0_428"/>
          <p:cNvGrpSpPr/>
          <p:nvPr/>
        </p:nvGrpSpPr>
        <p:grpSpPr>
          <a:xfrm>
            <a:off x="5741482" y="4446456"/>
            <a:ext cx="3220498" cy="1980491"/>
            <a:chOff x="888400" y="1463841"/>
            <a:chExt cx="7860625" cy="3930325"/>
          </a:xfrm>
        </p:grpSpPr>
        <p:pic>
          <p:nvPicPr>
            <p:cNvPr id="1401" name="Google Shape;1401;g28090429a9b_0_428"/>
            <p:cNvPicPr preferRelativeResize="0"/>
            <p:nvPr/>
          </p:nvPicPr>
          <p:blipFill rotWithShape="1">
            <a:blip r:embed="rId3">
              <a:alphaModFix/>
            </a:blip>
            <a:srcRect/>
            <a:stretch/>
          </p:blipFill>
          <p:spPr>
            <a:xfrm>
              <a:off x="888400" y="1463841"/>
              <a:ext cx="7860625" cy="3930325"/>
            </a:xfrm>
            <a:prstGeom prst="rect">
              <a:avLst/>
            </a:prstGeom>
            <a:noFill/>
            <a:ln>
              <a:noFill/>
            </a:ln>
          </p:spPr>
        </p:pic>
        <p:sp>
          <p:nvSpPr>
            <p:cNvPr id="1402" name="Google Shape;1402;g28090429a9b_0_428"/>
            <p:cNvSpPr/>
            <p:nvPr/>
          </p:nvSpPr>
          <p:spPr>
            <a:xfrm>
              <a:off x="6775750" y="4719200"/>
              <a:ext cx="15369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03" name="Google Shape;1403;g28090429a9b_0_428"/>
            <p:cNvSpPr/>
            <p:nvPr/>
          </p:nvSpPr>
          <p:spPr>
            <a:xfrm rot="-5400000">
              <a:off x="2034875" y="233795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04" name="Google Shape;1404;g28090429a9b_0_428"/>
            <p:cNvSpPr/>
            <p:nvPr/>
          </p:nvSpPr>
          <p:spPr>
            <a:xfrm rot="5400000">
              <a:off x="2034875" y="453470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pic>
        <p:nvPicPr>
          <p:cNvPr id="1405" name="Google Shape;1405;g28090429a9b_0_428"/>
          <p:cNvPicPr preferRelativeResize="0"/>
          <p:nvPr/>
        </p:nvPicPr>
        <p:blipFill>
          <a:blip r:embed="rId4">
            <a:alphaModFix/>
          </a:blip>
          <a:stretch>
            <a:fillRect/>
          </a:stretch>
        </p:blipFill>
        <p:spPr>
          <a:xfrm>
            <a:off x="1440988" y="4711911"/>
            <a:ext cx="3015075" cy="1449575"/>
          </a:xfrm>
          <a:prstGeom prst="rect">
            <a:avLst/>
          </a:prstGeom>
          <a:noFill/>
          <a:ln>
            <a:noFill/>
          </a:ln>
        </p:spPr>
      </p:pic>
      <p:pic>
        <p:nvPicPr>
          <p:cNvPr id="1406" name="Google Shape;1406;g28090429a9b_0_428"/>
          <p:cNvPicPr preferRelativeResize="0"/>
          <p:nvPr/>
        </p:nvPicPr>
        <p:blipFill>
          <a:blip r:embed="rId5">
            <a:alphaModFix/>
          </a:blip>
          <a:stretch>
            <a:fillRect/>
          </a:stretch>
        </p:blipFill>
        <p:spPr>
          <a:xfrm>
            <a:off x="1679113" y="2153575"/>
            <a:ext cx="2200275" cy="2076450"/>
          </a:xfrm>
          <a:prstGeom prst="rect">
            <a:avLst/>
          </a:prstGeom>
          <a:noFill/>
          <a:ln>
            <a:noFill/>
          </a:ln>
        </p:spPr>
      </p:pic>
      <p:pic>
        <p:nvPicPr>
          <p:cNvPr id="1407" name="Google Shape;1407;g28090429a9b_0_428"/>
          <p:cNvPicPr preferRelativeResize="0"/>
          <p:nvPr/>
        </p:nvPicPr>
        <p:blipFill>
          <a:blip r:embed="rId6">
            <a:alphaModFix/>
          </a:blip>
          <a:stretch>
            <a:fillRect/>
          </a:stretch>
        </p:blipFill>
        <p:spPr>
          <a:xfrm>
            <a:off x="5844190" y="2153583"/>
            <a:ext cx="3015073" cy="1681590"/>
          </a:xfrm>
          <a:prstGeom prst="rect">
            <a:avLst/>
          </a:prstGeom>
          <a:noFill/>
          <a:ln>
            <a:noFill/>
          </a:ln>
        </p:spPr>
      </p:pic>
      <p:sp>
        <p:nvSpPr>
          <p:cNvPr id="1408" name="Google Shape;1408;g28090429a9b_0_428"/>
          <p:cNvSpPr/>
          <p:nvPr/>
        </p:nvSpPr>
        <p:spPr>
          <a:xfrm>
            <a:off x="4827450" y="4264600"/>
            <a:ext cx="4091400" cy="23163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g28090429a9b_0_443"/>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5" name="Google Shape;1415;g28090429a9b_0_44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16" name="Google Shape;1416;g28090429a9b_0_44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417" name="Google Shape;1417;g28090429a9b_0_443"/>
          <p:cNvCxnSpPr>
            <a:stCxn id="1418" idx="4"/>
            <a:endCxn id="141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419" name="Google Shape;1419;g28090429a9b_0_44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420" name="Google Shape;1420;g28090429a9b_0_44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418" name="Google Shape;1418;g28090429a9b_0_44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21" name="Google Shape;1421;g28090429a9b_0_443"/>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1422" name="Google Shape;1422;g28090429a9b_0_443"/>
          <p:cNvCxnSpPr>
            <a:stCxn id="1423" idx="4"/>
            <a:endCxn id="1414"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1424" name="Google Shape;1424;g28090429a9b_0_443"/>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1425" name="Google Shape;1425;g28090429a9b_0_443"/>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1423" name="Google Shape;1423;g28090429a9b_0_443"/>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26" name="Google Shape;1426;g28090429a9b_0_443"/>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1427" name="Google Shape;1427;g28090429a9b_0_443"/>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1428" name="Google Shape;1428;g28090429a9b_0_443"/>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1429" name="Google Shape;1429;g28090429a9b_0_443"/>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Resistance</a:t>
            </a:r>
            <a:endParaRPr sz="700" b="0" i="0" u="none" strike="noStrike" cap="none">
              <a:solidFill>
                <a:srgbClr val="000000"/>
              </a:solidFill>
              <a:latin typeface="Arial"/>
              <a:ea typeface="Arial"/>
              <a:cs typeface="Arial"/>
              <a:sym typeface="Arial"/>
            </a:endParaRPr>
          </a:p>
        </p:txBody>
      </p:sp>
      <p:sp>
        <p:nvSpPr>
          <p:cNvPr id="1430" name="Google Shape;1430;g28090429a9b_0_443"/>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resistance i</a:t>
            </a:r>
            <a:r>
              <a:rPr lang="en-US" sz="1800" b="0" i="0" u="none" strike="noStrike" cap="none">
                <a:solidFill>
                  <a:srgbClr val="000000"/>
                </a:solidFill>
                <a:latin typeface="Helvetica Neue Light"/>
                <a:ea typeface="Helvetica Neue Light"/>
                <a:cs typeface="Helvetica Neue Light"/>
                <a:sym typeface="Helvetica Neue Light"/>
              </a:rPr>
              <a:t>mpact my life?</a:t>
            </a:r>
            <a:endParaRPr sz="1800" b="0" i="0" u="none" strike="noStrike" cap="none">
              <a:solidFill>
                <a:srgbClr val="000000"/>
              </a:solidFill>
              <a:latin typeface="Arial"/>
              <a:ea typeface="Arial"/>
              <a:cs typeface="Arial"/>
              <a:sym typeface="Arial"/>
            </a:endParaRPr>
          </a:p>
        </p:txBody>
      </p:sp>
      <p:grpSp>
        <p:nvGrpSpPr>
          <p:cNvPr id="1431" name="Google Shape;1431;g28090429a9b_0_443"/>
          <p:cNvGrpSpPr/>
          <p:nvPr/>
        </p:nvGrpSpPr>
        <p:grpSpPr>
          <a:xfrm>
            <a:off x="5654901" y="1204550"/>
            <a:ext cx="2895947" cy="1980500"/>
            <a:chOff x="888385" y="1463829"/>
            <a:chExt cx="7068457" cy="3930343"/>
          </a:xfrm>
        </p:grpSpPr>
        <p:pic>
          <p:nvPicPr>
            <p:cNvPr id="1432" name="Google Shape;1432;g28090429a9b_0_443"/>
            <p:cNvPicPr preferRelativeResize="0"/>
            <p:nvPr/>
          </p:nvPicPr>
          <p:blipFill rotWithShape="1">
            <a:blip r:embed="rId3">
              <a:alphaModFix/>
            </a:blip>
            <a:srcRect r="14111"/>
            <a:stretch/>
          </p:blipFill>
          <p:spPr>
            <a:xfrm>
              <a:off x="888385" y="1463829"/>
              <a:ext cx="6751464" cy="3930343"/>
            </a:xfrm>
            <a:prstGeom prst="rect">
              <a:avLst/>
            </a:prstGeom>
            <a:noFill/>
            <a:ln>
              <a:noFill/>
            </a:ln>
          </p:spPr>
        </p:pic>
        <p:sp>
          <p:nvSpPr>
            <p:cNvPr id="1433" name="Google Shape;1433;g28090429a9b_0_443"/>
            <p:cNvSpPr/>
            <p:nvPr/>
          </p:nvSpPr>
          <p:spPr>
            <a:xfrm>
              <a:off x="6775741" y="4719187"/>
              <a:ext cx="11811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34" name="Google Shape;1434;g28090429a9b_0_443"/>
            <p:cNvSpPr/>
            <p:nvPr/>
          </p:nvSpPr>
          <p:spPr>
            <a:xfrm rot="-5400000">
              <a:off x="2034875" y="233795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35" name="Google Shape;1435;g28090429a9b_0_443"/>
            <p:cNvSpPr/>
            <p:nvPr/>
          </p:nvSpPr>
          <p:spPr>
            <a:xfrm rot="5400000">
              <a:off x="2034875" y="453470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g28090429a9b_0_464"/>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42" name="Google Shape;1442;g28090429a9b_0_464"/>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443" name="Google Shape;1443;g28090429a9b_0_464"/>
          <p:cNvCxnSpPr>
            <a:stCxn id="1444" idx="4"/>
            <a:endCxn id="144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445" name="Google Shape;1445;g28090429a9b_0_464"/>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446" name="Google Shape;1446;g28090429a9b_0_464"/>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444" name="Google Shape;1444;g28090429a9b_0_464"/>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47" name="Google Shape;1447;g28090429a9b_0_464"/>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resistance</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448" name="Google Shape;1448;g28090429a9b_0_464"/>
          <p:cNvSpPr txBox="1"/>
          <p:nvPr/>
        </p:nvSpPr>
        <p:spPr>
          <a:xfrm>
            <a:off x="1073532" y="5269290"/>
            <a:ext cx="78741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200"/>
              <a:buFont typeface="Arial"/>
              <a:buNone/>
            </a:pPr>
            <a:r>
              <a:rPr lang="en-US" sz="2400">
                <a:solidFill>
                  <a:schemeClr val="dk1"/>
                </a:solidFill>
                <a:latin typeface="Helvetica Neue Light"/>
                <a:ea typeface="Helvetica Neue Light"/>
                <a:cs typeface="Helvetica Neue Light"/>
                <a:sym typeface="Helvetica Neue Light"/>
              </a:rPr>
              <a:t>the force that tries to stop or slow down the movement of an object.</a:t>
            </a:r>
            <a:endParaRPr sz="2400" i="0" u="none" strike="noStrike" cap="none">
              <a:solidFill>
                <a:srgbClr val="434343"/>
              </a:solidFill>
              <a:latin typeface="Helvetica Neue Light"/>
              <a:ea typeface="Helvetica Neue Light"/>
              <a:cs typeface="Helvetica Neue Light"/>
              <a:sym typeface="Helvetica Neue Light"/>
            </a:endParaRPr>
          </a:p>
        </p:txBody>
      </p:sp>
      <p:sp>
        <p:nvSpPr>
          <p:cNvPr id="1449" name="Google Shape;1449;g28090429a9b_0_464"/>
          <p:cNvSpPr txBox="1"/>
          <p:nvPr/>
        </p:nvSpPr>
        <p:spPr>
          <a:xfrm>
            <a:off x="1073532" y="417942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energy in an electric current</a:t>
            </a:r>
            <a:endParaRPr sz="2400" i="0" u="none" strike="noStrike" cap="none">
              <a:solidFill>
                <a:srgbClr val="434343"/>
              </a:solidFill>
              <a:latin typeface="Helvetica Neue Light"/>
              <a:ea typeface="Helvetica Neue Light"/>
              <a:cs typeface="Helvetica Neue Light"/>
              <a:sym typeface="Helvetica Neue Light"/>
            </a:endParaRPr>
          </a:p>
        </p:txBody>
      </p:sp>
      <p:sp>
        <p:nvSpPr>
          <p:cNvPr id="1450" name="Google Shape;1450;g28090429a9b_0_464"/>
          <p:cNvSpPr txBox="1"/>
          <p:nvPr/>
        </p:nvSpPr>
        <p:spPr>
          <a:xfrm>
            <a:off x="1073532" y="20160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smallest whole unit of matter</a:t>
            </a:r>
            <a:endParaRPr sz="2400" i="0" u="none" strike="noStrike" cap="none">
              <a:solidFill>
                <a:srgbClr val="000000"/>
              </a:solidFill>
              <a:latin typeface="Helvetica Neue Light"/>
              <a:ea typeface="Helvetica Neue Light"/>
              <a:cs typeface="Helvetica Neue Light"/>
              <a:sym typeface="Helvetica Neue Light"/>
            </a:endParaRPr>
          </a:p>
        </p:txBody>
      </p:sp>
      <p:sp>
        <p:nvSpPr>
          <p:cNvPr id="1451" name="Google Shape;1451;g28090429a9b_0_464"/>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452" name="Google Shape;1452;g28090429a9b_0_464"/>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453" name="Google Shape;1453;g28090429a9b_0_464"/>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454" name="Google Shape;1454;g28090429a9b_0_464"/>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455" name="Google Shape;1455;g28090429a9b_0_464"/>
          <p:cNvSpPr txBox="1"/>
          <p:nvPr/>
        </p:nvSpPr>
        <p:spPr>
          <a:xfrm>
            <a:off x="1073532" y="3013358"/>
            <a:ext cx="7874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energy that is carried by vibration of one or more objects or particles</a:t>
            </a:r>
            <a:endParaRPr sz="240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g28090429a9b_0_484"/>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62" name="Google Shape;1462;g28090429a9b_0_484"/>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463" name="Google Shape;1463;g28090429a9b_0_484"/>
          <p:cNvCxnSpPr>
            <a:stCxn id="1464" idx="4"/>
            <a:endCxn id="146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465" name="Google Shape;1465;g28090429a9b_0_484"/>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466" name="Google Shape;1466;g28090429a9b_0_484"/>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464" name="Google Shape;1464;g28090429a9b_0_484"/>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67" name="Google Shape;1467;g28090429a9b_0_484"/>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468" name="Google Shape;1468;g28090429a9b_0_484"/>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resistance</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469" name="Google Shape;1469;g28090429a9b_0_484"/>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470" name="Google Shape;1470;g28090429a9b_0_484"/>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471" name="Google Shape;1471;g28090429a9b_0_484"/>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472" name="Google Shape;1472;g28090429a9b_0_484"/>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473" name="Google Shape;1473;g28090429a9b_0_484"/>
          <p:cNvSpPr txBox="1"/>
          <p:nvPr/>
        </p:nvSpPr>
        <p:spPr>
          <a:xfrm>
            <a:off x="1073532" y="5269290"/>
            <a:ext cx="78741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200"/>
              <a:buFont typeface="Arial"/>
              <a:buNone/>
            </a:pPr>
            <a:r>
              <a:rPr lang="en-US" sz="2400">
                <a:solidFill>
                  <a:schemeClr val="dk1"/>
                </a:solidFill>
                <a:latin typeface="Helvetica Neue Light"/>
                <a:ea typeface="Helvetica Neue Light"/>
                <a:cs typeface="Helvetica Neue Light"/>
                <a:sym typeface="Helvetica Neue Light"/>
              </a:rPr>
              <a:t>the force that tries to stop or slow down the movement of an object.</a:t>
            </a:r>
            <a:endParaRPr sz="2400" i="0" u="none" strike="noStrike" cap="none">
              <a:solidFill>
                <a:srgbClr val="434343"/>
              </a:solidFill>
              <a:latin typeface="Helvetica Neue Light"/>
              <a:ea typeface="Helvetica Neue Light"/>
              <a:cs typeface="Helvetica Neue Light"/>
              <a:sym typeface="Helvetica Neue Light"/>
            </a:endParaRPr>
          </a:p>
        </p:txBody>
      </p:sp>
      <p:sp>
        <p:nvSpPr>
          <p:cNvPr id="1474" name="Google Shape;1474;g28090429a9b_0_484"/>
          <p:cNvSpPr txBox="1"/>
          <p:nvPr/>
        </p:nvSpPr>
        <p:spPr>
          <a:xfrm>
            <a:off x="1073532" y="417942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energy in an electric current</a:t>
            </a:r>
            <a:endParaRPr sz="2400" i="0" u="none" strike="noStrike" cap="none">
              <a:solidFill>
                <a:srgbClr val="434343"/>
              </a:solidFill>
              <a:latin typeface="Helvetica Neue Light"/>
              <a:ea typeface="Helvetica Neue Light"/>
              <a:cs typeface="Helvetica Neue Light"/>
              <a:sym typeface="Helvetica Neue Light"/>
            </a:endParaRPr>
          </a:p>
        </p:txBody>
      </p:sp>
      <p:sp>
        <p:nvSpPr>
          <p:cNvPr id="1475" name="Google Shape;1475;g28090429a9b_0_484"/>
          <p:cNvSpPr txBox="1"/>
          <p:nvPr/>
        </p:nvSpPr>
        <p:spPr>
          <a:xfrm>
            <a:off x="1073532" y="20160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smallest whole unit of matter</a:t>
            </a:r>
            <a:endParaRPr sz="2400" i="0" u="none" strike="noStrike" cap="none">
              <a:solidFill>
                <a:srgbClr val="000000"/>
              </a:solidFill>
              <a:latin typeface="Helvetica Neue Light"/>
              <a:ea typeface="Helvetica Neue Light"/>
              <a:cs typeface="Helvetica Neue Light"/>
              <a:sym typeface="Helvetica Neue Light"/>
            </a:endParaRPr>
          </a:p>
        </p:txBody>
      </p:sp>
      <p:sp>
        <p:nvSpPr>
          <p:cNvPr id="1476" name="Google Shape;1476;g28090429a9b_0_484"/>
          <p:cNvSpPr txBox="1"/>
          <p:nvPr/>
        </p:nvSpPr>
        <p:spPr>
          <a:xfrm>
            <a:off x="1073532" y="3013358"/>
            <a:ext cx="7874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energy that is carried by vibration of one or more objects or particles</a:t>
            </a:r>
            <a:endParaRPr sz="2400" i="0" u="none" strike="noStrike" cap="none">
              <a:solidFill>
                <a:srgbClr val="000000"/>
              </a:solidFill>
              <a:latin typeface="Helvetica Neue Light"/>
              <a:ea typeface="Helvetica Neue Light"/>
              <a:cs typeface="Helvetica Neue Light"/>
              <a:sym typeface="Helvetica Neue Light"/>
            </a:endParaRPr>
          </a:p>
        </p:txBody>
      </p:sp>
      <p:sp>
        <p:nvSpPr>
          <p:cNvPr id="1477" name="Google Shape;1477;g28090429a9b_0_484"/>
          <p:cNvSpPr/>
          <p:nvPr/>
        </p:nvSpPr>
        <p:spPr>
          <a:xfrm>
            <a:off x="281425" y="4978975"/>
            <a:ext cx="8666100" cy="12990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g28090429a9b_0_500"/>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84" name="Google Shape;1484;g28090429a9b_0_500"/>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85" name="Google Shape;1485;g28090429a9b_0_500"/>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486" name="Google Shape;1486;g28090429a9b_0_500"/>
          <p:cNvCxnSpPr>
            <a:stCxn id="1487" idx="4"/>
            <a:endCxn id="148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488" name="Google Shape;1488;g28090429a9b_0_500"/>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489" name="Google Shape;1489;g28090429a9b_0_500"/>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487" name="Google Shape;1487;g28090429a9b_0_500"/>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90" name="Google Shape;1490;g28090429a9b_0_500"/>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1491" name="Google Shape;1491;g28090429a9b_0_500"/>
          <p:cNvCxnSpPr>
            <a:stCxn id="1492" idx="4"/>
            <a:endCxn id="1483"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1493" name="Google Shape;1493;g28090429a9b_0_500"/>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1494" name="Google Shape;1494;g28090429a9b_0_500"/>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1492" name="Google Shape;1492;g28090429a9b_0_500"/>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95" name="Google Shape;1495;g28090429a9b_0_500"/>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1496" name="Google Shape;1496;g28090429a9b_0_500"/>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1497" name="Google Shape;1497;g28090429a9b_0_500"/>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1498" name="Google Shape;1498;g28090429a9b_0_500"/>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Resistance</a:t>
            </a:r>
            <a:endParaRPr sz="700" b="0" i="0" u="none" strike="noStrike" cap="none">
              <a:solidFill>
                <a:srgbClr val="000000"/>
              </a:solidFill>
              <a:latin typeface="Arial"/>
              <a:ea typeface="Arial"/>
              <a:cs typeface="Arial"/>
              <a:sym typeface="Arial"/>
            </a:endParaRPr>
          </a:p>
        </p:txBody>
      </p:sp>
      <p:sp>
        <p:nvSpPr>
          <p:cNvPr id="1499" name="Google Shape;1499;g28090429a9b_0_500"/>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resistance i</a:t>
            </a:r>
            <a:r>
              <a:rPr lang="en-US" sz="1800" b="0" i="0" u="none" strike="noStrike" cap="none">
                <a:solidFill>
                  <a:srgbClr val="000000"/>
                </a:solidFill>
                <a:latin typeface="Helvetica Neue Light"/>
                <a:ea typeface="Helvetica Neue Light"/>
                <a:cs typeface="Helvetica Neue Light"/>
                <a:sym typeface="Helvetica Neue Light"/>
              </a:rPr>
              <a:t>mpact my life?</a:t>
            </a:r>
            <a:endParaRPr sz="1800" b="0" i="0" u="none" strike="noStrike" cap="none">
              <a:solidFill>
                <a:srgbClr val="000000"/>
              </a:solidFill>
              <a:latin typeface="Arial"/>
              <a:ea typeface="Arial"/>
              <a:cs typeface="Arial"/>
              <a:sym typeface="Arial"/>
            </a:endParaRPr>
          </a:p>
        </p:txBody>
      </p:sp>
      <p:grpSp>
        <p:nvGrpSpPr>
          <p:cNvPr id="1500" name="Google Shape;1500;g28090429a9b_0_500"/>
          <p:cNvGrpSpPr/>
          <p:nvPr/>
        </p:nvGrpSpPr>
        <p:grpSpPr>
          <a:xfrm>
            <a:off x="5654901" y="1204550"/>
            <a:ext cx="2895947" cy="1980500"/>
            <a:chOff x="888385" y="1463829"/>
            <a:chExt cx="7068457" cy="3930343"/>
          </a:xfrm>
        </p:grpSpPr>
        <p:pic>
          <p:nvPicPr>
            <p:cNvPr id="1501" name="Google Shape;1501;g28090429a9b_0_500"/>
            <p:cNvPicPr preferRelativeResize="0"/>
            <p:nvPr/>
          </p:nvPicPr>
          <p:blipFill rotWithShape="1">
            <a:blip r:embed="rId3">
              <a:alphaModFix/>
            </a:blip>
            <a:srcRect r="14111"/>
            <a:stretch/>
          </p:blipFill>
          <p:spPr>
            <a:xfrm>
              <a:off x="888385" y="1463829"/>
              <a:ext cx="6751464" cy="3930343"/>
            </a:xfrm>
            <a:prstGeom prst="rect">
              <a:avLst/>
            </a:prstGeom>
            <a:noFill/>
            <a:ln>
              <a:noFill/>
            </a:ln>
          </p:spPr>
        </p:pic>
        <p:sp>
          <p:nvSpPr>
            <p:cNvPr id="1502" name="Google Shape;1502;g28090429a9b_0_500"/>
            <p:cNvSpPr/>
            <p:nvPr/>
          </p:nvSpPr>
          <p:spPr>
            <a:xfrm>
              <a:off x="6775741" y="4719187"/>
              <a:ext cx="11811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03" name="Google Shape;1503;g28090429a9b_0_500"/>
            <p:cNvSpPr/>
            <p:nvPr/>
          </p:nvSpPr>
          <p:spPr>
            <a:xfrm rot="-5400000">
              <a:off x="2034875" y="233795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04" name="Google Shape;1504;g28090429a9b_0_500"/>
            <p:cNvSpPr/>
            <p:nvPr/>
          </p:nvSpPr>
          <p:spPr>
            <a:xfrm rot="5400000">
              <a:off x="2034875" y="453470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
        <p:nvSpPr>
          <p:cNvPr id="1505" name="Google Shape;1505;g28090429a9b_0_500"/>
          <p:cNvSpPr txBox="1"/>
          <p:nvPr/>
        </p:nvSpPr>
        <p:spPr>
          <a:xfrm>
            <a:off x="660179" y="1351225"/>
            <a:ext cx="33666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200"/>
              <a:buFont typeface="Arial"/>
              <a:buNone/>
            </a:pPr>
            <a:r>
              <a:rPr lang="en-US" sz="2400">
                <a:solidFill>
                  <a:schemeClr val="dk1"/>
                </a:solidFill>
                <a:latin typeface="Helvetica Neue Light"/>
                <a:ea typeface="Helvetica Neue Light"/>
                <a:cs typeface="Helvetica Neue Light"/>
                <a:sym typeface="Helvetica Neue Light"/>
              </a:rPr>
              <a:t>the force that tries to stop or slow down the movement of an object.</a:t>
            </a:r>
            <a:endParaRPr sz="2400" i="0" u="none" strike="noStrike" cap="none">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g28090429a9b_0_133" descr="Rewind"/>
          <p:cNvSpPr/>
          <p:nvPr/>
        </p:nvSpPr>
        <p:spPr>
          <a:xfrm>
            <a:off x="1828800" y="914400"/>
            <a:ext cx="5486400" cy="4654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g28090429a9b_0_52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512" name="Google Shape;1512;g28090429a9b_0_52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513" name="Google Shape;1513;g28090429a9b_0_521"/>
          <p:cNvCxnSpPr>
            <a:stCxn id="1514" idx="4"/>
            <a:endCxn id="151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515" name="Google Shape;1515;g28090429a9b_0_52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516" name="Google Shape;1516;g28090429a9b_0_52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514" name="Google Shape;1514;g28090429a9b_0_52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17" name="Google Shape;1517;g28090429a9b_0_521"/>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resistance</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518" name="Google Shape;1518;g28090429a9b_0_521"/>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Soundwaves vibrating our eardrums</a:t>
            </a:r>
            <a:endParaRPr sz="1400" b="0" i="0" u="none" strike="noStrike" cap="none">
              <a:solidFill>
                <a:srgbClr val="434343"/>
              </a:solidFill>
              <a:latin typeface="Arial"/>
              <a:ea typeface="Arial"/>
              <a:cs typeface="Arial"/>
              <a:sym typeface="Arial"/>
            </a:endParaRPr>
          </a:p>
        </p:txBody>
      </p:sp>
      <p:sp>
        <p:nvSpPr>
          <p:cNvPr id="1519" name="Google Shape;1519;g28090429a9b_0_521"/>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flower growing in a garden</a:t>
            </a:r>
            <a:r>
              <a:rPr lang="en-US" sz="2400" b="0" i="0" u="none" strike="noStrike" cap="none">
                <a:solidFill>
                  <a:srgbClr val="43464D"/>
                </a:solidFill>
                <a:latin typeface="Helvetica Neue Light"/>
                <a:ea typeface="Helvetica Neue Light"/>
                <a:cs typeface="Helvetica Neue Light"/>
                <a:sym typeface="Helvetica Neue Light"/>
              </a:rPr>
              <a:t> </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520" name="Google Shape;1520;g28090429a9b_0_521"/>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521" name="Google Shape;1521;g28090429a9b_0_521"/>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sailboat moving through the water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522" name="Google Shape;1522;g28090429a9b_0_521"/>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523" name="Google Shape;1523;g28090429a9b_0_521"/>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524" name="Google Shape;1524;g28090429a9b_0_521"/>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525" name="Google Shape;1525;g28090429a9b_0_521"/>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526" name="Google Shape;1526;g28090429a9b_0_521"/>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lamp resting on a table</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g28090429a9b_0_54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533" name="Google Shape;1533;g28090429a9b_0_54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534" name="Google Shape;1534;g28090429a9b_0_541"/>
          <p:cNvCxnSpPr>
            <a:stCxn id="1535" idx="4"/>
            <a:endCxn id="153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536" name="Google Shape;1536;g28090429a9b_0_54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537" name="Google Shape;1537;g28090429a9b_0_54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535" name="Google Shape;1535;g28090429a9b_0_54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38" name="Google Shape;1538;g28090429a9b_0_541"/>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539" name="Google Shape;1539;g28090429a9b_0_541"/>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540" name="Google Shape;1540;g28090429a9b_0_541"/>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541" name="Google Shape;1541;g28090429a9b_0_541"/>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542" name="Google Shape;1542;g28090429a9b_0_541"/>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543" name="Google Shape;1543;g28090429a9b_0_541"/>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resistance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544" name="Google Shape;1544;g28090429a9b_0_541"/>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Soundwaves vibrating our eardrums</a:t>
            </a:r>
            <a:endParaRPr sz="1400" b="0" i="0" u="none" strike="noStrike" cap="none">
              <a:solidFill>
                <a:srgbClr val="434343"/>
              </a:solidFill>
              <a:latin typeface="Arial"/>
              <a:ea typeface="Arial"/>
              <a:cs typeface="Arial"/>
              <a:sym typeface="Arial"/>
            </a:endParaRPr>
          </a:p>
        </p:txBody>
      </p:sp>
      <p:sp>
        <p:nvSpPr>
          <p:cNvPr id="1545" name="Google Shape;1545;g28090429a9b_0_541"/>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flower growing in a garden</a:t>
            </a:r>
            <a:r>
              <a:rPr lang="en-US" sz="2400" b="0" i="0" u="none" strike="noStrike" cap="none">
                <a:solidFill>
                  <a:srgbClr val="43464D"/>
                </a:solidFill>
                <a:latin typeface="Helvetica Neue Light"/>
                <a:ea typeface="Helvetica Neue Light"/>
                <a:cs typeface="Helvetica Neue Light"/>
                <a:sym typeface="Helvetica Neue Light"/>
              </a:rPr>
              <a:t> </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546" name="Google Shape;1546;g28090429a9b_0_541"/>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547" name="Google Shape;1547;g28090429a9b_0_541"/>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sailboat moving through the water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548" name="Google Shape;1548;g28090429a9b_0_541"/>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lamp resting on a table</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549" name="Google Shape;1549;g28090429a9b_0_541"/>
          <p:cNvSpPr/>
          <p:nvPr/>
        </p:nvSpPr>
        <p:spPr>
          <a:xfrm>
            <a:off x="303075" y="1601925"/>
            <a:ext cx="8209500" cy="10158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g28090429a9b_0_557"/>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6" name="Google Shape;1556;g28090429a9b_0_55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557" name="Google Shape;1557;g28090429a9b_0_55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558" name="Google Shape;1558;g28090429a9b_0_557"/>
          <p:cNvCxnSpPr>
            <a:stCxn id="1559" idx="4"/>
            <a:endCxn id="155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560" name="Google Shape;1560;g28090429a9b_0_55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561" name="Google Shape;1561;g28090429a9b_0_55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559" name="Google Shape;1559;g28090429a9b_0_55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562" name="Google Shape;1562;g28090429a9b_0_557"/>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1563" name="Google Shape;1563;g28090429a9b_0_557"/>
          <p:cNvCxnSpPr>
            <a:stCxn id="1564" idx="4"/>
            <a:endCxn id="1555"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1565" name="Google Shape;1565;g28090429a9b_0_557"/>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1566" name="Google Shape;1566;g28090429a9b_0_557"/>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1564" name="Google Shape;1564;g28090429a9b_0_557"/>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7" name="Google Shape;1567;g28090429a9b_0_557"/>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1568" name="Google Shape;1568;g28090429a9b_0_557"/>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1569" name="Google Shape;1569;g28090429a9b_0_557"/>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1570" name="Google Shape;1570;g28090429a9b_0_557"/>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Resistance</a:t>
            </a:r>
            <a:endParaRPr sz="700" b="0" i="0" u="none" strike="noStrike" cap="none">
              <a:solidFill>
                <a:srgbClr val="000000"/>
              </a:solidFill>
              <a:latin typeface="Arial"/>
              <a:ea typeface="Arial"/>
              <a:cs typeface="Arial"/>
              <a:sym typeface="Arial"/>
            </a:endParaRPr>
          </a:p>
        </p:txBody>
      </p:sp>
      <p:sp>
        <p:nvSpPr>
          <p:cNvPr id="1571" name="Google Shape;1571;g28090429a9b_0_557"/>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resistance i</a:t>
            </a:r>
            <a:r>
              <a:rPr lang="en-US" sz="1800" b="0" i="0" u="none" strike="noStrike" cap="none">
                <a:solidFill>
                  <a:srgbClr val="000000"/>
                </a:solidFill>
                <a:latin typeface="Helvetica Neue Light"/>
                <a:ea typeface="Helvetica Neue Light"/>
                <a:cs typeface="Helvetica Neue Light"/>
                <a:sym typeface="Helvetica Neue Light"/>
              </a:rPr>
              <a:t>mpact my life?</a:t>
            </a:r>
            <a:endParaRPr sz="1800" b="0" i="0" u="none" strike="noStrike" cap="none">
              <a:solidFill>
                <a:srgbClr val="000000"/>
              </a:solidFill>
              <a:latin typeface="Arial"/>
              <a:ea typeface="Arial"/>
              <a:cs typeface="Arial"/>
              <a:sym typeface="Arial"/>
            </a:endParaRPr>
          </a:p>
        </p:txBody>
      </p:sp>
      <p:grpSp>
        <p:nvGrpSpPr>
          <p:cNvPr id="1572" name="Google Shape;1572;g28090429a9b_0_557"/>
          <p:cNvGrpSpPr/>
          <p:nvPr/>
        </p:nvGrpSpPr>
        <p:grpSpPr>
          <a:xfrm>
            <a:off x="5654901" y="1204550"/>
            <a:ext cx="2895947" cy="1980500"/>
            <a:chOff x="888385" y="1463829"/>
            <a:chExt cx="7068457" cy="3930343"/>
          </a:xfrm>
        </p:grpSpPr>
        <p:pic>
          <p:nvPicPr>
            <p:cNvPr id="1573" name="Google Shape;1573;g28090429a9b_0_557"/>
            <p:cNvPicPr preferRelativeResize="0"/>
            <p:nvPr/>
          </p:nvPicPr>
          <p:blipFill rotWithShape="1">
            <a:blip r:embed="rId3">
              <a:alphaModFix/>
            </a:blip>
            <a:srcRect r="14111"/>
            <a:stretch/>
          </p:blipFill>
          <p:spPr>
            <a:xfrm>
              <a:off x="888385" y="1463829"/>
              <a:ext cx="6751464" cy="3930343"/>
            </a:xfrm>
            <a:prstGeom prst="rect">
              <a:avLst/>
            </a:prstGeom>
            <a:noFill/>
            <a:ln>
              <a:noFill/>
            </a:ln>
          </p:spPr>
        </p:pic>
        <p:sp>
          <p:nvSpPr>
            <p:cNvPr id="1574" name="Google Shape;1574;g28090429a9b_0_557"/>
            <p:cNvSpPr/>
            <p:nvPr/>
          </p:nvSpPr>
          <p:spPr>
            <a:xfrm>
              <a:off x="6775741" y="4719187"/>
              <a:ext cx="11811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75" name="Google Shape;1575;g28090429a9b_0_557"/>
            <p:cNvSpPr/>
            <p:nvPr/>
          </p:nvSpPr>
          <p:spPr>
            <a:xfrm rot="-5400000">
              <a:off x="2034875" y="233795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76" name="Google Shape;1576;g28090429a9b_0_557"/>
            <p:cNvSpPr/>
            <p:nvPr/>
          </p:nvSpPr>
          <p:spPr>
            <a:xfrm rot="5400000">
              <a:off x="2034875" y="453470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
        <p:nvSpPr>
          <p:cNvPr id="1577" name="Google Shape;1577;g28090429a9b_0_557"/>
          <p:cNvSpPr txBox="1"/>
          <p:nvPr/>
        </p:nvSpPr>
        <p:spPr>
          <a:xfrm>
            <a:off x="660179" y="1351225"/>
            <a:ext cx="33666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200"/>
              <a:buFont typeface="Arial"/>
              <a:buNone/>
            </a:pPr>
            <a:r>
              <a:rPr lang="en-US" sz="2400">
                <a:solidFill>
                  <a:schemeClr val="dk1"/>
                </a:solidFill>
                <a:latin typeface="Helvetica Neue Light"/>
                <a:ea typeface="Helvetica Neue Light"/>
                <a:cs typeface="Helvetica Neue Light"/>
                <a:sym typeface="Helvetica Neue Light"/>
              </a:rPr>
              <a:t>the force that tries to stop or slow down the movement of an object.</a:t>
            </a:r>
            <a:endParaRPr sz="2400" i="0" u="none" strike="noStrike" cap="none">
              <a:solidFill>
                <a:srgbClr val="434343"/>
              </a:solidFill>
              <a:latin typeface="Helvetica Neue Light"/>
              <a:ea typeface="Helvetica Neue Light"/>
              <a:cs typeface="Helvetica Neue Light"/>
              <a:sym typeface="Helvetica Neue Light"/>
            </a:endParaRPr>
          </a:p>
        </p:txBody>
      </p:sp>
      <p:sp>
        <p:nvSpPr>
          <p:cNvPr id="1578" name="Google Shape;1578;g28090429a9b_0_557"/>
          <p:cNvSpPr txBox="1"/>
          <p:nvPr/>
        </p:nvSpPr>
        <p:spPr>
          <a:xfrm>
            <a:off x="761579" y="4712350"/>
            <a:ext cx="3163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sailboat moving through the water</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g28090429a9b_0_57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585" name="Google Shape;1585;g28090429a9b_0_57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586" name="Google Shape;1586;g28090429a9b_0_578"/>
          <p:cNvCxnSpPr>
            <a:stCxn id="1587" idx="4"/>
            <a:endCxn id="158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588" name="Google Shape;1588;g28090429a9b_0_57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589" name="Google Shape;1589;g28090429a9b_0_57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587" name="Google Shape;1587;g28090429a9b_0_57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90" name="Google Shape;1590;g28090429a9b_0_578"/>
          <p:cNvSpPr txBox="1"/>
          <p:nvPr/>
        </p:nvSpPr>
        <p:spPr>
          <a:xfrm>
            <a:off x="485400" y="355700"/>
            <a:ext cx="84621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Choose the correct response for </a:t>
            </a:r>
            <a:r>
              <a:rPr lang="en-US" sz="2900" b="0" i="1" u="none" strike="noStrike" cap="none">
                <a:solidFill>
                  <a:srgbClr val="000000"/>
                </a:solidFill>
                <a:latin typeface="Calibri"/>
                <a:ea typeface="Calibri"/>
                <a:cs typeface="Calibri"/>
                <a:sym typeface="Calibri"/>
              </a:rPr>
              <a:t>“how does </a:t>
            </a:r>
            <a:r>
              <a:rPr lang="en-US" sz="2900" i="1">
                <a:latin typeface="Calibri"/>
                <a:ea typeface="Calibri"/>
                <a:cs typeface="Calibri"/>
                <a:sym typeface="Calibri"/>
              </a:rPr>
              <a:t>resistance </a:t>
            </a:r>
            <a:r>
              <a:rPr lang="en-US" sz="2900" b="0" i="1" u="none" strike="noStrike" cap="none">
                <a:solidFill>
                  <a:srgbClr val="000000"/>
                </a:solidFill>
                <a:latin typeface="Calibri"/>
                <a:ea typeface="Calibri"/>
                <a:cs typeface="Calibri"/>
                <a:sym typeface="Calibri"/>
              </a:rPr>
              <a:t>impact my life?” </a:t>
            </a:r>
            <a:r>
              <a:rPr lang="en-US" sz="2900" b="0" i="0" u="none" strike="noStrike" cap="none">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1591" name="Google Shape;1591;g28090429a9b_0_578"/>
          <p:cNvSpPr txBox="1"/>
          <p:nvPr/>
        </p:nvSpPr>
        <p:spPr>
          <a:xfrm>
            <a:off x="1073532" y="4122690"/>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Resistance affects how people and things move through our world. It helps us slow down and stay safe. </a:t>
            </a:r>
            <a:endParaRPr sz="2200" b="0" i="0" u="none" strike="noStrike" cap="none">
              <a:solidFill>
                <a:srgbClr val="434343"/>
              </a:solidFill>
              <a:latin typeface="Arial"/>
              <a:ea typeface="Arial"/>
              <a:cs typeface="Arial"/>
              <a:sym typeface="Arial"/>
            </a:endParaRPr>
          </a:p>
        </p:txBody>
      </p:sp>
      <p:sp>
        <p:nvSpPr>
          <p:cNvPr id="1592" name="Google Shape;1592;g28090429a9b_0_578"/>
          <p:cNvSpPr txBox="1"/>
          <p:nvPr/>
        </p:nvSpPr>
        <p:spPr>
          <a:xfrm>
            <a:off x="1073532" y="2765920"/>
            <a:ext cx="7874100" cy="8034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Resistance creates a protective layer around the Earth so we don’t get too much light or heat from the Sun.</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1593" name="Google Shape;1593;g28090429a9b_0_578"/>
          <p:cNvSpPr txBox="1"/>
          <p:nvPr/>
        </p:nvSpPr>
        <p:spPr>
          <a:xfrm>
            <a:off x="1073532" y="1635008"/>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Resistance is the smallest building block to life, including our own bodies. </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1594" name="Google Shape;1594;g28090429a9b_0_578"/>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595" name="Google Shape;1595;g28090429a9b_0_578"/>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596" name="Google Shape;1596;g28090429a9b_0_578"/>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597" name="Google Shape;1597;g28090429a9b_0_578"/>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598" name="Google Shape;1598;g28090429a9b_0_578"/>
          <p:cNvSpPr txBox="1"/>
          <p:nvPr/>
        </p:nvSpPr>
        <p:spPr>
          <a:xfrm>
            <a:off x="1073532" y="5356215"/>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Resistance give plants the light energy they need to make food. This energy then helps power our own bodies. </a:t>
            </a:r>
            <a:endParaRPr sz="2200" b="0" i="0" u="none" strike="noStrike" cap="none">
              <a:solidFill>
                <a:srgbClr val="434343"/>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g28090429a9b_0_59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605" name="Google Shape;1605;g28090429a9b_0_59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606" name="Google Shape;1606;g28090429a9b_0_597"/>
          <p:cNvCxnSpPr>
            <a:stCxn id="1607" idx="4"/>
            <a:endCxn id="160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608" name="Google Shape;1608;g28090429a9b_0_59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609" name="Google Shape;1609;g28090429a9b_0_59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607" name="Google Shape;1607;g28090429a9b_0_59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10" name="Google Shape;1610;g28090429a9b_0_597"/>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611" name="Google Shape;1611;g28090429a9b_0_597"/>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612" name="Google Shape;1612;g28090429a9b_0_597"/>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613" name="Google Shape;1613;g28090429a9b_0_597"/>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614" name="Google Shape;1614;g28090429a9b_0_597"/>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615" name="Google Shape;1615;g28090429a9b_0_597"/>
          <p:cNvSpPr txBox="1"/>
          <p:nvPr/>
        </p:nvSpPr>
        <p:spPr>
          <a:xfrm>
            <a:off x="485400" y="355700"/>
            <a:ext cx="84621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Choose the correct response for </a:t>
            </a:r>
            <a:r>
              <a:rPr lang="en-US" sz="2900" b="0" i="1" u="none" strike="noStrike" cap="none">
                <a:solidFill>
                  <a:srgbClr val="000000"/>
                </a:solidFill>
                <a:latin typeface="Calibri"/>
                <a:ea typeface="Calibri"/>
                <a:cs typeface="Calibri"/>
                <a:sym typeface="Calibri"/>
              </a:rPr>
              <a:t>“how does </a:t>
            </a:r>
            <a:r>
              <a:rPr lang="en-US" sz="2900" i="1">
                <a:latin typeface="Calibri"/>
                <a:ea typeface="Calibri"/>
                <a:cs typeface="Calibri"/>
                <a:sym typeface="Calibri"/>
              </a:rPr>
              <a:t>resistance</a:t>
            </a:r>
            <a:r>
              <a:rPr lang="en-US" sz="2900" b="0" i="1" u="none" strike="noStrike" cap="none">
                <a:solidFill>
                  <a:srgbClr val="000000"/>
                </a:solidFill>
                <a:latin typeface="Calibri"/>
                <a:ea typeface="Calibri"/>
                <a:cs typeface="Calibri"/>
                <a:sym typeface="Calibri"/>
              </a:rPr>
              <a:t> impact my life?” </a:t>
            </a:r>
            <a:r>
              <a:rPr lang="en-US" sz="2900" b="0" i="0" u="none" strike="noStrike" cap="none">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1616" name="Google Shape;1616;g28090429a9b_0_597"/>
          <p:cNvSpPr txBox="1"/>
          <p:nvPr/>
        </p:nvSpPr>
        <p:spPr>
          <a:xfrm>
            <a:off x="1073532" y="4122690"/>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Resistance affects how people and things move through our world. It helps us slow down and stay safe. </a:t>
            </a:r>
            <a:endParaRPr sz="2200" b="0" i="0" u="none" strike="noStrike" cap="none">
              <a:solidFill>
                <a:srgbClr val="434343"/>
              </a:solidFill>
              <a:latin typeface="Arial"/>
              <a:ea typeface="Arial"/>
              <a:cs typeface="Arial"/>
              <a:sym typeface="Arial"/>
            </a:endParaRPr>
          </a:p>
        </p:txBody>
      </p:sp>
      <p:sp>
        <p:nvSpPr>
          <p:cNvPr id="1617" name="Google Shape;1617;g28090429a9b_0_597"/>
          <p:cNvSpPr txBox="1"/>
          <p:nvPr/>
        </p:nvSpPr>
        <p:spPr>
          <a:xfrm>
            <a:off x="1073532" y="2765920"/>
            <a:ext cx="7874100" cy="8034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Resistance creates a protective layer around the Earth so we don’t get too much light or heat from the Sun.</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1618" name="Google Shape;1618;g28090429a9b_0_597"/>
          <p:cNvSpPr txBox="1"/>
          <p:nvPr/>
        </p:nvSpPr>
        <p:spPr>
          <a:xfrm>
            <a:off x="1073532" y="1635008"/>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Resistance is the smallest building block to life, including our own bodies. </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1619" name="Google Shape;1619;g28090429a9b_0_597"/>
          <p:cNvSpPr txBox="1"/>
          <p:nvPr/>
        </p:nvSpPr>
        <p:spPr>
          <a:xfrm>
            <a:off x="1073532" y="5356215"/>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Resistance give plants the light energy they need to make food. This energy then helps power our own bodies. </a:t>
            </a:r>
            <a:endParaRPr sz="2200" b="0" i="0" u="none" strike="noStrike" cap="none">
              <a:solidFill>
                <a:srgbClr val="434343"/>
              </a:solidFill>
              <a:latin typeface="Arial"/>
              <a:ea typeface="Arial"/>
              <a:cs typeface="Arial"/>
              <a:sym typeface="Arial"/>
            </a:endParaRPr>
          </a:p>
        </p:txBody>
      </p:sp>
      <p:sp>
        <p:nvSpPr>
          <p:cNvPr id="1620" name="Google Shape;1620;g28090429a9b_0_597"/>
          <p:cNvSpPr/>
          <p:nvPr/>
        </p:nvSpPr>
        <p:spPr>
          <a:xfrm>
            <a:off x="281425" y="4004825"/>
            <a:ext cx="8666100" cy="11430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626" name="Google Shape;1626;g28090429a9b_0_613"/>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27" name="Google Shape;1627;g28090429a9b_0_61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628" name="Google Shape;1628;g28090429a9b_0_61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629" name="Google Shape;1629;g28090429a9b_0_613"/>
          <p:cNvCxnSpPr>
            <a:stCxn id="1630" idx="4"/>
            <a:endCxn id="162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631" name="Google Shape;1631;g28090429a9b_0_61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632" name="Google Shape;1632;g28090429a9b_0_61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630" name="Google Shape;1630;g28090429a9b_0_61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633" name="Google Shape;1633;g28090429a9b_0_613"/>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1634" name="Google Shape;1634;g28090429a9b_0_613"/>
          <p:cNvCxnSpPr>
            <a:stCxn id="1635" idx="4"/>
            <a:endCxn id="1626"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1636" name="Google Shape;1636;g28090429a9b_0_613"/>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1637" name="Google Shape;1637;g28090429a9b_0_613"/>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1635" name="Google Shape;1635;g28090429a9b_0_613"/>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38" name="Google Shape;1638;g28090429a9b_0_613"/>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1639" name="Google Shape;1639;g28090429a9b_0_613"/>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1640" name="Google Shape;1640;g28090429a9b_0_613"/>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1641" name="Google Shape;1641;g28090429a9b_0_613"/>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Resistance</a:t>
            </a:r>
            <a:endParaRPr sz="700" b="0" i="0" u="none" strike="noStrike" cap="none">
              <a:solidFill>
                <a:srgbClr val="000000"/>
              </a:solidFill>
              <a:latin typeface="Arial"/>
              <a:ea typeface="Arial"/>
              <a:cs typeface="Arial"/>
              <a:sym typeface="Arial"/>
            </a:endParaRPr>
          </a:p>
        </p:txBody>
      </p:sp>
      <p:sp>
        <p:nvSpPr>
          <p:cNvPr id="1642" name="Google Shape;1642;g28090429a9b_0_613"/>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resistance i</a:t>
            </a:r>
            <a:r>
              <a:rPr lang="en-US" sz="1800" b="0" i="0" u="none" strike="noStrike" cap="none">
                <a:solidFill>
                  <a:srgbClr val="000000"/>
                </a:solidFill>
                <a:latin typeface="Helvetica Neue Light"/>
                <a:ea typeface="Helvetica Neue Light"/>
                <a:cs typeface="Helvetica Neue Light"/>
                <a:sym typeface="Helvetica Neue Light"/>
              </a:rPr>
              <a:t>mpact my life?</a:t>
            </a:r>
            <a:endParaRPr sz="1800" b="0" i="0" u="none" strike="noStrike" cap="none">
              <a:solidFill>
                <a:srgbClr val="000000"/>
              </a:solidFill>
              <a:latin typeface="Arial"/>
              <a:ea typeface="Arial"/>
              <a:cs typeface="Arial"/>
              <a:sym typeface="Arial"/>
            </a:endParaRPr>
          </a:p>
        </p:txBody>
      </p:sp>
      <p:grpSp>
        <p:nvGrpSpPr>
          <p:cNvPr id="1643" name="Google Shape;1643;g28090429a9b_0_613"/>
          <p:cNvGrpSpPr/>
          <p:nvPr/>
        </p:nvGrpSpPr>
        <p:grpSpPr>
          <a:xfrm>
            <a:off x="5654901" y="1204550"/>
            <a:ext cx="2895947" cy="1980500"/>
            <a:chOff x="888385" y="1463829"/>
            <a:chExt cx="7068457" cy="3930343"/>
          </a:xfrm>
        </p:grpSpPr>
        <p:pic>
          <p:nvPicPr>
            <p:cNvPr id="1644" name="Google Shape;1644;g28090429a9b_0_613"/>
            <p:cNvPicPr preferRelativeResize="0"/>
            <p:nvPr/>
          </p:nvPicPr>
          <p:blipFill rotWithShape="1">
            <a:blip r:embed="rId3">
              <a:alphaModFix/>
            </a:blip>
            <a:srcRect r="14111"/>
            <a:stretch/>
          </p:blipFill>
          <p:spPr>
            <a:xfrm>
              <a:off x="888385" y="1463829"/>
              <a:ext cx="6751464" cy="3930343"/>
            </a:xfrm>
            <a:prstGeom prst="rect">
              <a:avLst/>
            </a:prstGeom>
            <a:noFill/>
            <a:ln>
              <a:noFill/>
            </a:ln>
          </p:spPr>
        </p:pic>
        <p:sp>
          <p:nvSpPr>
            <p:cNvPr id="1645" name="Google Shape;1645;g28090429a9b_0_613"/>
            <p:cNvSpPr/>
            <p:nvPr/>
          </p:nvSpPr>
          <p:spPr>
            <a:xfrm>
              <a:off x="6775741" y="4719187"/>
              <a:ext cx="11811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46" name="Google Shape;1646;g28090429a9b_0_613"/>
            <p:cNvSpPr/>
            <p:nvPr/>
          </p:nvSpPr>
          <p:spPr>
            <a:xfrm rot="-5400000">
              <a:off x="2034875" y="233795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47" name="Google Shape;1647;g28090429a9b_0_613"/>
            <p:cNvSpPr/>
            <p:nvPr/>
          </p:nvSpPr>
          <p:spPr>
            <a:xfrm rot="5400000">
              <a:off x="2034875" y="453470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
        <p:nvSpPr>
          <p:cNvPr id="1648" name="Google Shape;1648;g28090429a9b_0_613"/>
          <p:cNvSpPr txBox="1"/>
          <p:nvPr/>
        </p:nvSpPr>
        <p:spPr>
          <a:xfrm>
            <a:off x="4665050" y="4490700"/>
            <a:ext cx="3838800" cy="144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Resistance affects how people and things move through our world. It helps us slow down and stay safe. </a:t>
            </a:r>
            <a:endParaRPr sz="2200" b="0" i="0" u="none" strike="noStrike" cap="none">
              <a:solidFill>
                <a:srgbClr val="434343"/>
              </a:solidFill>
              <a:latin typeface="Arial"/>
              <a:ea typeface="Arial"/>
              <a:cs typeface="Arial"/>
              <a:sym typeface="Arial"/>
            </a:endParaRPr>
          </a:p>
        </p:txBody>
      </p:sp>
      <p:sp>
        <p:nvSpPr>
          <p:cNvPr id="1649" name="Google Shape;1649;g28090429a9b_0_613"/>
          <p:cNvSpPr txBox="1"/>
          <p:nvPr/>
        </p:nvSpPr>
        <p:spPr>
          <a:xfrm>
            <a:off x="761579" y="4712350"/>
            <a:ext cx="3163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sailboat moving through the water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650" name="Google Shape;1650;g28090429a9b_0_613"/>
          <p:cNvSpPr txBox="1"/>
          <p:nvPr/>
        </p:nvSpPr>
        <p:spPr>
          <a:xfrm>
            <a:off x="660179" y="1351225"/>
            <a:ext cx="33666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200"/>
              <a:buFont typeface="Arial"/>
              <a:buNone/>
            </a:pPr>
            <a:r>
              <a:rPr lang="en-US" sz="2400">
                <a:solidFill>
                  <a:schemeClr val="dk1"/>
                </a:solidFill>
                <a:latin typeface="Helvetica Neue Light"/>
                <a:ea typeface="Helvetica Neue Light"/>
                <a:cs typeface="Helvetica Neue Light"/>
                <a:sym typeface="Helvetica Neue Light"/>
              </a:rPr>
              <a:t>the force that tries to stop or slow down the movement of an object.</a:t>
            </a:r>
            <a:endParaRPr sz="2400" i="0" u="none" strike="noStrike" cap="none">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g28090429a9b_0_634"/>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657" name="Google Shape;1657;g28090429a9b_0_634"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g28090429a9b_0_1762"/>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Resistance</a:t>
            </a:r>
            <a:r>
              <a:rPr lang="en-US" b="1">
                <a:solidFill>
                  <a:schemeClr val="dk1"/>
                </a:solidFill>
              </a:rPr>
              <a:t>: </a:t>
            </a:r>
            <a:r>
              <a:rPr lang="en-US">
                <a:solidFill>
                  <a:schemeClr val="dk1"/>
                </a:solidFill>
              </a:rPr>
              <a:t>the force that tries to stop or slow down the movement of an object.</a:t>
            </a:r>
            <a:endParaRPr/>
          </a:p>
        </p:txBody>
      </p:sp>
      <p:sp>
        <p:nvSpPr>
          <p:cNvPr id="1664" name="Google Shape;1664;g28090429a9b_0_1762"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5" name="Google Shape;1665;g28090429a9b_0_1762"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grpSp>
        <p:nvGrpSpPr>
          <p:cNvPr id="1666" name="Google Shape;1666;g28090429a9b_0_1762"/>
          <p:cNvGrpSpPr/>
          <p:nvPr/>
        </p:nvGrpSpPr>
        <p:grpSpPr>
          <a:xfrm>
            <a:off x="855070" y="2336192"/>
            <a:ext cx="7433868" cy="3337632"/>
            <a:chOff x="170825" y="1463841"/>
            <a:chExt cx="8578200" cy="3930325"/>
          </a:xfrm>
        </p:grpSpPr>
        <p:pic>
          <p:nvPicPr>
            <p:cNvPr id="1667" name="Google Shape;1667;g28090429a9b_0_1762"/>
            <p:cNvPicPr preferRelativeResize="0"/>
            <p:nvPr/>
          </p:nvPicPr>
          <p:blipFill rotWithShape="1">
            <a:blip r:embed="rId5">
              <a:alphaModFix/>
            </a:blip>
            <a:srcRect/>
            <a:stretch/>
          </p:blipFill>
          <p:spPr>
            <a:xfrm>
              <a:off x="888400" y="1463841"/>
              <a:ext cx="7860625" cy="3930325"/>
            </a:xfrm>
            <a:prstGeom prst="rect">
              <a:avLst/>
            </a:prstGeom>
            <a:noFill/>
            <a:ln>
              <a:noFill/>
            </a:ln>
          </p:spPr>
        </p:pic>
        <p:sp>
          <p:nvSpPr>
            <p:cNvPr id="1668" name="Google Shape;1668;g28090429a9b_0_1762"/>
            <p:cNvSpPr/>
            <p:nvPr/>
          </p:nvSpPr>
          <p:spPr>
            <a:xfrm>
              <a:off x="6775750" y="4719200"/>
              <a:ext cx="15369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69" name="Google Shape;1669;g28090429a9b_0_1762"/>
            <p:cNvSpPr/>
            <p:nvPr/>
          </p:nvSpPr>
          <p:spPr>
            <a:xfrm rot="-5400000">
              <a:off x="2034875" y="233795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70" name="Google Shape;1670;g28090429a9b_0_1762"/>
            <p:cNvSpPr/>
            <p:nvPr/>
          </p:nvSpPr>
          <p:spPr>
            <a:xfrm rot="5400000">
              <a:off x="2034875" y="4534700"/>
              <a:ext cx="952500" cy="36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71" name="Google Shape;1671;g28090429a9b_0_1762"/>
            <p:cNvSpPr txBox="1"/>
            <p:nvPr/>
          </p:nvSpPr>
          <p:spPr>
            <a:xfrm>
              <a:off x="170825" y="4772775"/>
              <a:ext cx="19800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chemeClr val="dk1"/>
                  </a:solidFill>
                  <a:latin typeface="Helvetica Neue Light"/>
                  <a:ea typeface="Helvetica Neue Light"/>
                  <a:cs typeface="Helvetica Neue Light"/>
                  <a:sym typeface="Helvetica Neue Light"/>
                </a:rPr>
                <a:t>gravity</a:t>
              </a:r>
              <a:endParaRPr sz="2000">
                <a:latin typeface="Helvetica Neue Light"/>
                <a:ea typeface="Helvetica Neue Light"/>
                <a:cs typeface="Helvetica Neue Light"/>
                <a:sym typeface="Helvetica Neue Light"/>
              </a:endParaRPr>
            </a:p>
          </p:txBody>
        </p:sp>
        <p:sp>
          <p:nvSpPr>
            <p:cNvPr id="1672" name="Google Shape;1672;g28090429a9b_0_1762"/>
            <p:cNvSpPr txBox="1"/>
            <p:nvPr/>
          </p:nvSpPr>
          <p:spPr>
            <a:xfrm>
              <a:off x="346475" y="2648888"/>
              <a:ext cx="19800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chemeClr val="dk1"/>
                  </a:solidFill>
                  <a:latin typeface="Helvetica Neue Light"/>
                  <a:ea typeface="Helvetica Neue Light"/>
                  <a:cs typeface="Helvetica Neue Light"/>
                  <a:sym typeface="Helvetica Neue Light"/>
                </a:rPr>
                <a:t>resistance</a:t>
              </a:r>
              <a:endParaRPr sz="2000">
                <a:latin typeface="Helvetica Neue Light"/>
                <a:ea typeface="Helvetica Neue Light"/>
                <a:cs typeface="Helvetica Neue Light"/>
                <a:sym typeface="Helvetica Neue Light"/>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77"/>
        <p:cNvGrpSpPr/>
        <p:nvPr/>
      </p:nvGrpSpPr>
      <p:grpSpPr>
        <a:xfrm>
          <a:off x="0" y="0"/>
          <a:ext cx="0" cy="0"/>
          <a:chOff x="0" y="0"/>
          <a:chExt cx="0" cy="0"/>
        </a:xfrm>
      </p:grpSpPr>
      <p:sp>
        <p:nvSpPr>
          <p:cNvPr id="1678" name="Google Shape;1678;g28090429a9b_0_646"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g28090429a9b_0_646"/>
          <p:cNvSpPr txBox="1"/>
          <p:nvPr/>
        </p:nvSpPr>
        <p:spPr>
          <a:xfrm>
            <a:off x="718457" y="298084"/>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do fri</a:t>
            </a:r>
            <a:r>
              <a:rPr lang="en-US" sz="3000">
                <a:solidFill>
                  <a:schemeClr val="dk1"/>
                </a:solidFill>
                <a:latin typeface="Calibri"/>
                <a:ea typeface="Calibri"/>
                <a:cs typeface="Calibri"/>
                <a:sym typeface="Calibri"/>
              </a:rPr>
              <a:t>ction and resistance impact the way objects move through the world?</a:t>
            </a:r>
            <a:endParaRPr sz="1400" b="0" i="0" u="none" strike="noStrike" cap="none">
              <a:solidFill>
                <a:srgbClr val="000000"/>
              </a:solidFill>
              <a:latin typeface="Arial"/>
              <a:ea typeface="Arial"/>
              <a:cs typeface="Arial"/>
              <a:sym typeface="Arial"/>
            </a:endParaRPr>
          </a:p>
        </p:txBody>
      </p:sp>
      <p:pic>
        <p:nvPicPr>
          <p:cNvPr id="1680" name="Google Shape;1680;g28090429a9b_0_646"/>
          <p:cNvPicPr preferRelativeResize="0"/>
          <p:nvPr/>
        </p:nvPicPr>
        <p:blipFill>
          <a:blip r:embed="rId4">
            <a:alphaModFix/>
          </a:blip>
          <a:stretch>
            <a:fillRect/>
          </a:stretch>
        </p:blipFill>
        <p:spPr>
          <a:xfrm>
            <a:off x="1401700" y="1791849"/>
            <a:ext cx="6340600" cy="42270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6" name="Google Shape;1686;g28090429a9b_0_652"/>
          <p:cNvSpPr txBox="1"/>
          <p:nvPr/>
        </p:nvSpPr>
        <p:spPr>
          <a:xfrm>
            <a:off x="1255575" y="132800"/>
            <a:ext cx="70788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a:solidFill>
                  <a:srgbClr val="FFC000"/>
                </a:solidFill>
                <a:latin typeface="Calibri"/>
                <a:ea typeface="Calibri"/>
                <a:cs typeface="Calibri"/>
                <a:sym typeface="Calibri"/>
              </a:rPr>
              <a:t>Demonstration </a:t>
            </a:r>
            <a:r>
              <a:rPr lang="en-US" sz="5600" b="0" i="0" u="none" strike="noStrike" cap="none">
                <a:solidFill>
                  <a:srgbClr val="FFC000"/>
                </a:solidFill>
                <a:latin typeface="Calibri"/>
                <a:ea typeface="Calibri"/>
                <a:cs typeface="Calibri"/>
                <a:sym typeface="Calibri"/>
              </a:rPr>
              <a:t>Activity</a:t>
            </a:r>
            <a:endParaRPr sz="1400" b="0" i="0" u="none" strike="noStrike" cap="none">
              <a:solidFill>
                <a:srgbClr val="000000"/>
              </a:solidFill>
              <a:latin typeface="Arial"/>
              <a:ea typeface="Arial"/>
              <a:cs typeface="Arial"/>
              <a:sym typeface="Arial"/>
            </a:endParaRPr>
          </a:p>
        </p:txBody>
      </p:sp>
      <p:sp>
        <p:nvSpPr>
          <p:cNvPr id="1687" name="Google Shape;1687;g28090429a9b_0_652" descr="Laptop"/>
          <p:cNvSpPr/>
          <p:nvPr/>
        </p:nvSpPr>
        <p:spPr>
          <a:xfrm>
            <a:off x="20097"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g28090429a9b_0_652"/>
          <p:cNvSpPr txBox="1"/>
          <p:nvPr/>
        </p:nvSpPr>
        <p:spPr>
          <a:xfrm>
            <a:off x="2775300" y="1767325"/>
            <a:ext cx="3593400" cy="7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u="sng">
                <a:solidFill>
                  <a:schemeClr val="hlink"/>
                </a:solidFill>
                <a:latin typeface="Calibri"/>
                <a:ea typeface="Calibri"/>
                <a:cs typeface="Calibri"/>
                <a:sym typeface="Calibri"/>
                <a:hlinkClick r:id="rId4"/>
              </a:rPr>
              <a:t>Make a Parachute</a:t>
            </a:r>
            <a:endParaRPr sz="3400">
              <a:latin typeface="Calibri"/>
              <a:ea typeface="Calibri"/>
              <a:cs typeface="Calibri"/>
              <a:sym typeface="Calibri"/>
            </a:endParaRPr>
          </a:p>
        </p:txBody>
      </p:sp>
      <p:sp>
        <p:nvSpPr>
          <p:cNvPr id="1689" name="Google Shape;1689;g28090429a9b_0_652"/>
          <p:cNvSpPr txBox="1"/>
          <p:nvPr/>
        </p:nvSpPr>
        <p:spPr>
          <a:xfrm>
            <a:off x="259775" y="2741475"/>
            <a:ext cx="4740900" cy="38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Helvetica Neue Light"/>
                <a:ea typeface="Helvetica Neue Light"/>
                <a:cs typeface="Helvetica Neue Light"/>
                <a:sym typeface="Helvetica Neue Light"/>
              </a:rPr>
              <a:t>In this demonstration, you will build your own parachute.</a:t>
            </a:r>
            <a:endParaRPr sz="2400">
              <a:latin typeface="Helvetica Neue Light"/>
              <a:ea typeface="Helvetica Neue Light"/>
              <a:cs typeface="Helvetica Neue Light"/>
              <a:sym typeface="Helvetica Neue Light"/>
            </a:endParaRPr>
          </a:p>
          <a:p>
            <a:pPr marL="0" lvl="0" indent="0" algn="l" rtl="0">
              <a:spcBef>
                <a:spcPts val="0"/>
              </a:spcBef>
              <a:spcAft>
                <a:spcPts val="0"/>
              </a:spcAft>
              <a:buNone/>
            </a:pPr>
            <a:endParaRPr sz="2400">
              <a:latin typeface="Helvetica Neue Light"/>
              <a:ea typeface="Helvetica Neue Light"/>
              <a:cs typeface="Helvetica Neue Light"/>
              <a:sym typeface="Helvetica Neue Light"/>
            </a:endParaRPr>
          </a:p>
          <a:p>
            <a:pPr marL="0" lvl="0" indent="0" algn="l" rtl="0">
              <a:spcBef>
                <a:spcPts val="0"/>
              </a:spcBef>
              <a:spcAft>
                <a:spcPts val="0"/>
              </a:spcAft>
              <a:buNone/>
            </a:pPr>
            <a:endParaRPr sz="2400">
              <a:latin typeface="Helvetica Neue Light"/>
              <a:ea typeface="Helvetica Neue Light"/>
              <a:cs typeface="Helvetica Neue Light"/>
              <a:sym typeface="Helvetica Neue Light"/>
            </a:endParaRPr>
          </a:p>
          <a:p>
            <a:pPr marL="0" lvl="0" indent="0" algn="l" rtl="0">
              <a:spcBef>
                <a:spcPts val="0"/>
              </a:spcBef>
              <a:spcAft>
                <a:spcPts val="0"/>
              </a:spcAft>
              <a:buNone/>
            </a:pPr>
            <a:r>
              <a:rPr lang="en-US" sz="2400">
                <a:latin typeface="Helvetica Neue Light"/>
                <a:ea typeface="Helvetica Neue Light"/>
                <a:cs typeface="Helvetica Neue Light"/>
                <a:sym typeface="Helvetica Neue Light"/>
              </a:rPr>
              <a:t> How does the parachute use air resistance to help the figure land safely?</a:t>
            </a:r>
            <a:endParaRPr sz="2400">
              <a:latin typeface="Helvetica Neue Light"/>
              <a:ea typeface="Helvetica Neue Light"/>
              <a:cs typeface="Helvetica Neue Light"/>
              <a:sym typeface="Helvetica Neue Light"/>
            </a:endParaRPr>
          </a:p>
          <a:p>
            <a:pPr marL="0" lvl="0" indent="0" algn="l" rtl="0">
              <a:spcBef>
                <a:spcPts val="0"/>
              </a:spcBef>
              <a:spcAft>
                <a:spcPts val="0"/>
              </a:spcAft>
              <a:buNone/>
            </a:pPr>
            <a:endParaRPr sz="2400">
              <a:latin typeface="Helvetica Neue Light"/>
              <a:ea typeface="Helvetica Neue Light"/>
              <a:cs typeface="Helvetica Neue Light"/>
              <a:sym typeface="Helvetica Neue Light"/>
            </a:endParaRPr>
          </a:p>
        </p:txBody>
      </p:sp>
      <p:pic>
        <p:nvPicPr>
          <p:cNvPr id="1690" name="Google Shape;1690;g28090429a9b_0_652"/>
          <p:cNvPicPr preferRelativeResize="0"/>
          <p:nvPr/>
        </p:nvPicPr>
        <p:blipFill>
          <a:blip r:embed="rId5">
            <a:alphaModFix/>
          </a:blip>
          <a:stretch>
            <a:fillRect/>
          </a:stretch>
        </p:blipFill>
        <p:spPr>
          <a:xfrm>
            <a:off x="5000675" y="2741475"/>
            <a:ext cx="3838526" cy="3217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g28090429a9b_0_1426"/>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Motion</a:t>
            </a:r>
            <a:r>
              <a:rPr lang="en-US" b="1">
                <a:solidFill>
                  <a:schemeClr val="dk1"/>
                </a:solidFill>
              </a:rPr>
              <a:t>: </a:t>
            </a:r>
            <a:r>
              <a:rPr lang="en-US">
                <a:solidFill>
                  <a:schemeClr val="dk1"/>
                </a:solidFill>
              </a:rPr>
              <a:t>an object’s direction and speed</a:t>
            </a:r>
            <a:endParaRPr/>
          </a:p>
        </p:txBody>
      </p:sp>
      <p:sp>
        <p:nvSpPr>
          <p:cNvPr id="964" name="Google Shape;964;g28090429a9b_0_1426"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5" name="Google Shape;965;g28090429a9b_0_1426"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966" name="Google Shape;966;g28090429a9b_0_1426"/>
          <p:cNvPicPr preferRelativeResize="0"/>
          <p:nvPr/>
        </p:nvPicPr>
        <p:blipFill rotWithShape="1">
          <a:blip r:embed="rId5">
            <a:alphaModFix/>
          </a:blip>
          <a:srcRect t="19200" b="17072"/>
          <a:stretch/>
        </p:blipFill>
        <p:spPr>
          <a:xfrm>
            <a:off x="2058313" y="2489500"/>
            <a:ext cx="5027375" cy="320385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pic>
        <p:nvPicPr>
          <p:cNvPr id="1696" name="Google Shape;1696;p6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pic>
        <p:nvPicPr>
          <p:cNvPr id="1701" name="Google Shape;1701;p14"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1702" name="Google Shape;1702;p14"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1703" name="Google Shape;1703;p14"/>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1704" name="Google Shape;1704;p14"/>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This Was Created With Resources From:</a:t>
            </a:r>
            <a:endParaRPr sz="1400" b="0" i="0" u="none" strike="noStrike" cap="none">
              <a:solidFill>
                <a:srgbClr val="000000"/>
              </a:solidFill>
              <a:latin typeface="Arial"/>
              <a:ea typeface="Arial"/>
              <a:cs typeface="Arial"/>
              <a:sym typeface="Arial"/>
            </a:endParaRPr>
          </a:p>
        </p:txBody>
      </p:sp>
      <p:sp>
        <p:nvSpPr>
          <p:cNvPr id="1705" name="Google Shape;1705;p14"/>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1" i="0" u="none" strike="noStrike" cap="none">
                <a:solidFill>
                  <a:srgbClr val="000000"/>
                </a:solidFill>
                <a:latin typeface="Calibri"/>
                <a:ea typeface="Calibri"/>
                <a:cs typeface="Calibri"/>
                <a:sym typeface="Calibri"/>
              </a:rPr>
              <a:t>Questions or Comments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 Michael Kennedy, Ph.D.          MKennedy@Virginia.edu </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Rachel L Kunemund, Ph.D.	             rk8vm@virginia.edu</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g28090429a9b_0_1434"/>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Force</a:t>
            </a:r>
            <a:r>
              <a:rPr lang="en-US" b="1">
                <a:solidFill>
                  <a:schemeClr val="dk1"/>
                </a:solidFill>
              </a:rPr>
              <a:t>: </a:t>
            </a:r>
            <a:r>
              <a:rPr lang="en-US">
                <a:solidFill>
                  <a:schemeClr val="dk1"/>
                </a:solidFill>
              </a:rPr>
              <a:t>any push or pull that causes an object to move, stop, or change direction.</a:t>
            </a:r>
            <a:endParaRPr/>
          </a:p>
        </p:txBody>
      </p:sp>
      <p:sp>
        <p:nvSpPr>
          <p:cNvPr id="973" name="Google Shape;973;g28090429a9b_0_1434"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4" name="Google Shape;974;g28090429a9b_0_1434"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975" name="Google Shape;975;g28090429a9b_0_1434"/>
          <p:cNvPicPr preferRelativeResize="0"/>
          <p:nvPr/>
        </p:nvPicPr>
        <p:blipFill>
          <a:blip r:embed="rId5">
            <a:alphaModFix/>
          </a:blip>
          <a:stretch>
            <a:fillRect/>
          </a:stretch>
        </p:blipFill>
        <p:spPr>
          <a:xfrm>
            <a:off x="1599138" y="2468327"/>
            <a:ext cx="5945724" cy="3343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g28090429a9b_0_1446"/>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Friction</a:t>
            </a:r>
            <a:r>
              <a:rPr lang="en-US" b="1">
                <a:solidFill>
                  <a:schemeClr val="dk1"/>
                </a:solidFill>
              </a:rPr>
              <a:t>: </a:t>
            </a:r>
            <a:r>
              <a:rPr lang="en-US" sz="3600">
                <a:solidFill>
                  <a:schemeClr val="dk1"/>
                </a:solidFill>
              </a:rPr>
              <a:t>a force that opposes the motion of an object.</a:t>
            </a:r>
            <a:endParaRPr/>
          </a:p>
        </p:txBody>
      </p:sp>
      <p:sp>
        <p:nvSpPr>
          <p:cNvPr id="982" name="Google Shape;982;g28090429a9b_0_1446"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3" name="Google Shape;983;g28090429a9b_0_1446"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984" name="Google Shape;984;g28090429a9b_0_1446"/>
          <p:cNvPicPr preferRelativeResize="0"/>
          <p:nvPr/>
        </p:nvPicPr>
        <p:blipFill>
          <a:blip r:embed="rId5">
            <a:alphaModFix/>
          </a:blip>
          <a:stretch>
            <a:fillRect/>
          </a:stretch>
        </p:blipFill>
        <p:spPr>
          <a:xfrm>
            <a:off x="2142400" y="2411526"/>
            <a:ext cx="5369375" cy="3476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g28090429a9b_0_179"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3107</Words>
  <Application>Microsoft Macintosh PowerPoint</Application>
  <PresentationFormat>On-screen Show (4:3)</PresentationFormat>
  <Paragraphs>361</Paragraphs>
  <Slides>61</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Calibri</vt:lpstr>
      <vt:lpstr>Helvetica Neue Light</vt:lpstr>
      <vt:lpstr>Poppins</vt:lpstr>
      <vt:lpstr>Arial</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Coleman, Olivia Fudge (rhz9xk)</cp:lastModifiedBy>
  <cp:revision>5</cp:revision>
  <dcterms:created xsi:type="dcterms:W3CDTF">2017-05-16T13:21:17Z</dcterms:created>
  <dcterms:modified xsi:type="dcterms:W3CDTF">2024-01-03T22:20:38Z</dcterms:modified>
</cp:coreProperties>
</file>