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320" r:id="rId3"/>
    <p:sldId id="446"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61" r:id="rId39"/>
    <p:sldId id="362" r:id="rId40"/>
    <p:sldId id="363" r:id="rId41"/>
    <p:sldId id="364" r:id="rId42"/>
    <p:sldId id="365" r:id="rId43"/>
    <p:sldId id="366" r:id="rId44"/>
    <p:sldId id="367" r:id="rId45"/>
    <p:sldId id="368" r:id="rId46"/>
    <p:sldId id="369" r:id="rId47"/>
    <p:sldId id="370" r:id="rId48"/>
    <p:sldId id="371" r:id="rId49"/>
    <p:sldId id="372" r:id="rId50"/>
    <p:sldId id="373" r:id="rId51"/>
    <p:sldId id="374" r:id="rId52"/>
    <p:sldId id="375" r:id="rId53"/>
    <p:sldId id="376" r:id="rId54"/>
    <p:sldId id="377" r:id="rId55"/>
    <p:sldId id="378" r:id="rId56"/>
    <p:sldId id="379" r:id="rId57"/>
    <p:sldId id="380" r:id="rId58"/>
    <p:sldId id="443" r:id="rId59"/>
    <p:sldId id="444" r:id="rId60"/>
  </p:sldIdLst>
  <p:sldSz cx="9144000" cy="6858000" type="screen4x3"/>
  <p:notesSz cx="6858000" cy="9144000"/>
  <p:embeddedFontLst>
    <p:embeddedFont>
      <p:font typeface="Helvetica Neue Light" panose="02000403000000020004" pitchFamily="2" charset="0"/>
      <p:regular r:id="rId62"/>
      <p:bold r:id="rId63"/>
      <p:italic r:id="rId64"/>
      <p:boldItalic r:id="rId65"/>
    </p:embeddedFont>
    <p:embeddedFont>
      <p:font typeface="Poppins" pitchFamily="2" charset="77"/>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3" roundtripDataSignature="AMtx7mhSFpOn5YB1DUzv5PzP869oGVEq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838"/>
  </p:normalViewPr>
  <p:slideViewPr>
    <p:cSldViewPr snapToGrid="0">
      <p:cViewPr varScale="1">
        <p:scale>
          <a:sx n="83" d="100"/>
          <a:sy n="83" d="100"/>
        </p:scale>
        <p:origin x="248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20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notesMaster" Target="notesMasters/notesMaster1.xml"/><Relationship Id="rId203"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206"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204" Type="http://schemas.openxmlformats.org/officeDocument/2006/relationships/presProps" Target="presProps.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8084ac76e6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28084ac76e6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[Change] </a:t>
            </a:r>
            <a:endParaRPr/>
          </a:p>
          <a:p>
            <a:pPr marL="0" lvl="0" indent="0" algn="l" rtl="0">
              <a:lnSpc>
                <a:spcPct val="100000"/>
              </a:lnSpc>
              <a:spcBef>
                <a:spcPts val="0"/>
              </a:spcBef>
              <a:spcAft>
                <a:spcPts val="0"/>
              </a:spcAft>
              <a:buSzPts val="1400"/>
              <a:buNone/>
            </a:pPr>
            <a:endParaRPr/>
          </a:p>
        </p:txBody>
      </p:sp>
      <p:sp>
        <p:nvSpPr>
          <p:cNvPr id="912" name="Google Shape;912;g28084ac76e6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8084ac76e6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28084ac76e6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transformation is keeping the form of energy the same.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a:t>
            </a:r>
            <a:endParaRPr/>
          </a:p>
        </p:txBody>
      </p:sp>
      <p:sp>
        <p:nvSpPr>
          <p:cNvPr id="921" name="Google Shape;921;g28084ac76e6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8084ac76e6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g28084ac76e6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False: Energy transformation is changing energy from one form to another. </a:t>
            </a:r>
            <a:endParaRPr/>
          </a:p>
          <a:p>
            <a:pPr marL="0" lvl="0" indent="0" algn="l" rtl="0">
              <a:lnSpc>
                <a:spcPct val="100000"/>
              </a:lnSpc>
              <a:spcBef>
                <a:spcPts val="0"/>
              </a:spcBef>
              <a:spcAft>
                <a:spcPts val="0"/>
              </a:spcAft>
              <a:buSzPts val="1400"/>
              <a:buNone/>
            </a:pPr>
            <a:endParaRPr/>
          </a:p>
        </p:txBody>
      </p:sp>
      <p:sp>
        <p:nvSpPr>
          <p:cNvPr id="930" name="Google Shape;930;g28084ac76e6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8084ac76e6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28084ac76e6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______ or 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[moves, points]</a:t>
            </a:r>
            <a:endParaRPr/>
          </a:p>
        </p:txBody>
      </p:sp>
      <p:sp>
        <p:nvSpPr>
          <p:cNvPr id="939" name="Google Shape;939;g28084ac76e6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8084ac76e6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g28084ac76e6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______ or 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[moves, points]</a:t>
            </a:r>
            <a:endParaRPr/>
          </a:p>
        </p:txBody>
      </p:sp>
      <p:sp>
        <p:nvSpPr>
          <p:cNvPr id="947" name="Google Shape;947;g28084ac76e6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7f7a576e42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27f7a576e42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speed</a:t>
            </a:r>
            <a:r>
              <a:rPr lang="en-US"/>
              <a:t>.</a:t>
            </a:r>
            <a:endParaRPr/>
          </a:p>
        </p:txBody>
      </p:sp>
      <p:sp>
        <p:nvSpPr>
          <p:cNvPr id="955" name="Google Shape;955;g27f7a576e42_0_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7f7a576e42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g27f7a576e42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Speed</a:t>
            </a:r>
            <a:r>
              <a:rPr lang="en-US"/>
              <a:t> is how fast an object moves.</a:t>
            </a:r>
            <a:endParaRPr b="0"/>
          </a:p>
          <a:p>
            <a:pPr marL="0" lvl="0" indent="0" algn="l" rtl="0">
              <a:lnSpc>
                <a:spcPct val="100000"/>
              </a:lnSpc>
              <a:spcBef>
                <a:spcPts val="0"/>
              </a:spcBef>
              <a:spcAft>
                <a:spcPts val="0"/>
              </a:spcAft>
              <a:buSzPts val="1400"/>
              <a:buNone/>
            </a:pPr>
            <a:endParaRPr/>
          </a:p>
        </p:txBody>
      </p:sp>
      <p:sp>
        <p:nvSpPr>
          <p:cNvPr id="963" name="Google Shape;963;g27f7a576e42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7f7a576e42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g27f7a576e4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72" name="Google Shape;972;g27f7a576e42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7f7a576e42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27f7a576e42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speed</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Speed is how fast an object moves.</a:t>
            </a:r>
            <a:r>
              <a:rPr lang="en-US" b="0"/>
              <a:t>]</a:t>
            </a:r>
            <a:endParaRPr/>
          </a:p>
        </p:txBody>
      </p:sp>
      <p:sp>
        <p:nvSpPr>
          <p:cNvPr id="978" name="Google Shape;978;g27f7a576e42_0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7f7a576e42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27f7a576e42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986" name="Google Shape;986;g27f7a576e42_0_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7f7a576e42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g27f7a576e42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Next, we’ll be learning about the word: </a:t>
            </a:r>
            <a:r>
              <a:rPr lang="en-US" b="1"/>
              <a:t>Speed</a:t>
            </a:r>
            <a:r>
              <a:rPr lang="en-US"/>
              <a:t>.</a:t>
            </a:r>
            <a:endParaRPr/>
          </a:p>
        </p:txBody>
      </p:sp>
      <p:sp>
        <p:nvSpPr>
          <p:cNvPr id="858" name="Google Shape;858;g27f7a576e42_0_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27f7a576e42_0_2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27f7a576e42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Speed</a:t>
            </a:r>
            <a:r>
              <a:rPr lang="en-US"/>
              <a:t> is a measurement that describes a relationship between how far you go and how long it takes you to get there.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7f7a576e42_0_2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27f7a576e42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You might see the word </a:t>
            </a:r>
            <a:r>
              <a:rPr lang="en-US" b="1"/>
              <a:t>speed</a:t>
            </a:r>
            <a:r>
              <a:rPr lang="en-US"/>
              <a:t> all around you. For example, signs like this tell drivers they need to drive a </a:t>
            </a:r>
            <a:r>
              <a:rPr lang="en-US" b="1"/>
              <a:t>speed</a:t>
            </a:r>
            <a:r>
              <a:rPr lang="en-US"/>
              <a:t> of 55 miles per hour.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27f7a576e42_0_27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27f7a576e42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The </a:t>
            </a:r>
            <a:r>
              <a:rPr lang="en-US" b="1"/>
              <a:t>speed</a:t>
            </a:r>
            <a:r>
              <a:rPr lang="en-US"/>
              <a:t> of an object can be described as increasing, decreasing, or remaining the same. For example, runners have an increasing </a:t>
            </a:r>
            <a:r>
              <a:rPr lang="en-US" b="1"/>
              <a:t>speed</a:t>
            </a:r>
            <a:r>
              <a:rPr lang="en-US"/>
              <a:t> when they run a race. Cars have decreasing </a:t>
            </a:r>
            <a:r>
              <a:rPr lang="en-US" b="1"/>
              <a:t>speed</a:t>
            </a:r>
            <a:r>
              <a:rPr lang="en-US"/>
              <a:t> when they use their brakes. If you take a nap, your </a:t>
            </a:r>
            <a:r>
              <a:rPr lang="en-US" b="1"/>
              <a:t>speed</a:t>
            </a:r>
            <a:r>
              <a:rPr lang="en-US"/>
              <a:t> is remaining the same - you aren’t moving!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7f7a576e42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g27f7a576e42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17" name="Google Shape;1017;g27f7a576e42_0_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7f7a576e42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g27f7a576e42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b="1"/>
              <a:t>Speed</a:t>
            </a:r>
            <a:r>
              <a:rPr lang="en-US"/>
              <a:t> is a ___________ that describes a relationship between how far you go and how long it takes you to get there.</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[Measurement]</a:t>
            </a:r>
            <a:endParaRPr/>
          </a:p>
          <a:p>
            <a:pPr marL="0" lvl="0" indent="0" algn="l" rtl="0">
              <a:spcBef>
                <a:spcPts val="0"/>
              </a:spcBef>
              <a:spcAft>
                <a:spcPts val="0"/>
              </a:spcAft>
              <a:buSzPts val="3600"/>
              <a:buNone/>
            </a:pPr>
            <a:endParaRPr/>
          </a:p>
          <a:p>
            <a:pPr marL="0" lvl="0" indent="0" algn="l" rtl="0">
              <a:spcBef>
                <a:spcPts val="0"/>
              </a:spcBef>
              <a:spcAft>
                <a:spcPts val="0"/>
              </a:spcAft>
              <a:buClr>
                <a:schemeClr val="dk1"/>
              </a:buClr>
              <a:buSzPts val="3600"/>
              <a:buFont typeface="Arial"/>
              <a:buNone/>
            </a:pPr>
            <a:endParaRPr/>
          </a:p>
        </p:txBody>
      </p:sp>
      <p:sp>
        <p:nvSpPr>
          <p:cNvPr id="1023" name="Google Shape;1023;g27f7a576e42_0_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27f7a576e42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g27f7a576e42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b="1"/>
              <a:t>Speed</a:t>
            </a:r>
            <a:r>
              <a:rPr lang="en-US"/>
              <a:t> is a [measurement[ that describes a relationship between how far you go and how long it takes you to get there.</a:t>
            </a:r>
            <a:endParaRPr/>
          </a:p>
          <a:p>
            <a:pPr marL="0" lvl="0" indent="0" algn="l" rtl="0">
              <a:spcBef>
                <a:spcPts val="0"/>
              </a:spcBef>
              <a:spcAft>
                <a:spcPts val="0"/>
              </a:spcAft>
              <a:buClr>
                <a:schemeClr val="dk1"/>
              </a:buClr>
              <a:buSzPts val="3600"/>
              <a:buFont typeface="Arial"/>
              <a:buNone/>
            </a:pPr>
            <a:endParaRPr/>
          </a:p>
          <a:p>
            <a:pPr marL="0" lvl="0" indent="0" algn="l" rtl="0">
              <a:spcBef>
                <a:spcPts val="0"/>
              </a:spcBef>
              <a:spcAft>
                <a:spcPts val="0"/>
              </a:spcAft>
              <a:buClr>
                <a:schemeClr val="dk1"/>
              </a:buClr>
              <a:buSzPts val="3600"/>
              <a:buFont typeface="Arial"/>
              <a:buNone/>
            </a:pPr>
            <a:r>
              <a:rPr lang="en-US"/>
              <a:t>[Measurement]</a:t>
            </a:r>
            <a:endParaRPr/>
          </a:p>
        </p:txBody>
      </p:sp>
      <p:sp>
        <p:nvSpPr>
          <p:cNvPr id="1033" name="Google Shape;1033;g27f7a576e42_0_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7f7a576e42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7f7a576e42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 or False:  The </a:t>
            </a:r>
            <a:r>
              <a:rPr lang="en-US" b="1"/>
              <a:t>speed</a:t>
            </a:r>
            <a:r>
              <a:rPr lang="en-US"/>
              <a:t> of an object can be described as increasing, decreasing, or remaining the same.</a:t>
            </a:r>
            <a:endParaRPr/>
          </a:p>
          <a:p>
            <a:pPr marL="0" lvl="0" indent="0" algn="l" rtl="0">
              <a:spcBef>
                <a:spcPts val="0"/>
              </a:spcBef>
              <a:spcAft>
                <a:spcPts val="0"/>
              </a:spcAft>
              <a:buNone/>
            </a:pPr>
            <a:endParaRPr/>
          </a:p>
        </p:txBody>
      </p:sp>
      <p:sp>
        <p:nvSpPr>
          <p:cNvPr id="1044" name="Google Shape;1044;g27f7a576e42_0_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7f7a576e42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27f7a576e42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Font typeface="Arial"/>
              <a:buNone/>
            </a:pPr>
            <a:r>
              <a:rPr lang="en-US"/>
              <a:t>True: The </a:t>
            </a:r>
            <a:r>
              <a:rPr lang="en-US" b="1"/>
              <a:t>speed</a:t>
            </a:r>
            <a:r>
              <a:rPr lang="en-US"/>
              <a:t> of an object can be described as increasing, decreasing, or remaining the same.</a:t>
            </a:r>
            <a:endParaRPr/>
          </a:p>
          <a:p>
            <a:pPr marL="0" lvl="0" indent="0" algn="l" rtl="0">
              <a:lnSpc>
                <a:spcPct val="100000"/>
              </a:lnSpc>
              <a:spcBef>
                <a:spcPts val="0"/>
              </a:spcBef>
              <a:spcAft>
                <a:spcPts val="0"/>
              </a:spcAft>
              <a:buSzPts val="1400"/>
              <a:buNone/>
            </a:pPr>
            <a:endParaRPr/>
          </a:p>
        </p:txBody>
      </p:sp>
      <p:sp>
        <p:nvSpPr>
          <p:cNvPr id="1054" name="Google Shape;1054;g27f7a576e42_0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7f7a576e42_0_3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g27f7a576e42_0_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speed.</a:t>
            </a:r>
            <a:endParaRPr/>
          </a:p>
        </p:txBody>
      </p:sp>
      <p:sp>
        <p:nvSpPr>
          <p:cNvPr id="1064" name="Google Shape;1064;g27f7a576e42_0_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7f7a576e42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27f7a576e42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Airplanes are objects that move. When airplanes are way up in the sky, they can be traveling at a </a:t>
            </a:r>
            <a:r>
              <a:rPr lang="en-US" b="1" dirty="0"/>
              <a:t>speed</a:t>
            </a:r>
            <a:r>
              <a:rPr lang="en-US" dirty="0"/>
              <a:t> of almost 550 miles per hour!</a:t>
            </a:r>
            <a:endParaRPr dirty="0"/>
          </a:p>
          <a:p>
            <a:pPr marL="0" lvl="0" indent="0" algn="l" rtl="0">
              <a:lnSpc>
                <a:spcPct val="100000"/>
              </a:lnSpc>
              <a:spcBef>
                <a:spcPts val="0"/>
              </a:spcBef>
              <a:spcAft>
                <a:spcPts val="0"/>
              </a:spcAft>
              <a:buSzPts val="1400"/>
              <a:buNone/>
            </a:pPr>
            <a:endParaRPr dirty="0"/>
          </a:p>
        </p:txBody>
      </p:sp>
      <p:sp>
        <p:nvSpPr>
          <p:cNvPr id="1071" name="Google Shape;1071;g27f7a576e42_0_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374151"/>
                </a:solidFill>
                <a:effectLst/>
                <a:latin typeface="Söhne"/>
              </a:rPr>
              <a:t>To teach about speed in the context of sources of energy, you can conduct a simple and engaging classroom demonstration using toy cars and ramps. This demonstration will help students understand the relationship between speed and energy. Here's a step-by-step guide for the demonstration:</a:t>
            </a:r>
          </a:p>
          <a:p>
            <a:pPr algn="l"/>
            <a:r>
              <a:rPr lang="en-US" b="1" i="0" dirty="0">
                <a:solidFill>
                  <a:srgbClr val="374151"/>
                </a:solidFill>
                <a:effectLst/>
                <a:latin typeface="Söhne"/>
              </a:rPr>
              <a:t>Materials needed:</a:t>
            </a: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Toy cars (of different sizes and weights)</a:t>
            </a:r>
          </a:p>
          <a:p>
            <a:pPr algn="l">
              <a:buFont typeface="+mj-lt"/>
              <a:buAutoNum type="arabicPeriod"/>
            </a:pPr>
            <a:r>
              <a:rPr lang="en-US" b="0" i="0" dirty="0">
                <a:solidFill>
                  <a:srgbClr val="374151"/>
                </a:solidFill>
                <a:effectLst/>
                <a:latin typeface="Söhne"/>
              </a:rPr>
              <a:t>Ramps (you can use cardboard ramps or inclined surfaces)</a:t>
            </a:r>
          </a:p>
          <a:p>
            <a:pPr algn="l">
              <a:buFont typeface="+mj-lt"/>
              <a:buAutoNum type="arabicPeriod"/>
            </a:pPr>
            <a:r>
              <a:rPr lang="en-US" b="0" i="0" dirty="0">
                <a:solidFill>
                  <a:srgbClr val="374151"/>
                </a:solidFill>
                <a:effectLst/>
                <a:latin typeface="Söhne"/>
              </a:rPr>
              <a:t>Stopwatch or timer</a:t>
            </a:r>
          </a:p>
          <a:p>
            <a:pPr algn="l">
              <a:buFont typeface="+mj-lt"/>
              <a:buAutoNum type="arabicPeriod"/>
            </a:pPr>
            <a:r>
              <a:rPr lang="en-US" b="0" i="0" dirty="0">
                <a:solidFill>
                  <a:srgbClr val="374151"/>
                </a:solidFill>
                <a:effectLst/>
                <a:latin typeface="Söhne"/>
              </a:rPr>
              <a:t>Measuring tape or meterstick</a:t>
            </a:r>
          </a:p>
          <a:p>
            <a:pPr algn="l">
              <a:buFont typeface="+mj-lt"/>
              <a:buAutoNum type="arabicPeriod"/>
            </a:pPr>
            <a:r>
              <a:rPr lang="en-US" b="0" i="0" dirty="0">
                <a:solidFill>
                  <a:srgbClr val="374151"/>
                </a:solidFill>
                <a:effectLst/>
                <a:latin typeface="Söhne"/>
              </a:rPr>
              <a:t>Markers or chalk to mark the starting and ending points</a:t>
            </a:r>
          </a:p>
          <a:p>
            <a:pPr algn="l"/>
            <a:r>
              <a:rPr lang="en-US" b="1" i="0" dirty="0">
                <a:solidFill>
                  <a:srgbClr val="374151"/>
                </a:solidFill>
                <a:effectLst/>
                <a:latin typeface="Söhne"/>
              </a:rPr>
              <a:t>Procedure:</a:t>
            </a: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Set Up the Ramps: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Place the ramps at an inclined angle, ensuring a smooth surface for the toy cars to roll down.</a:t>
            </a:r>
          </a:p>
          <a:p>
            <a:pPr algn="l">
              <a:buFont typeface="+mj-lt"/>
              <a:buAutoNum type="arabicPeriod"/>
            </a:pPr>
            <a:r>
              <a:rPr lang="en-US" b="1" i="0" dirty="0">
                <a:solidFill>
                  <a:srgbClr val="374151"/>
                </a:solidFill>
                <a:effectLst/>
                <a:latin typeface="Söhne"/>
              </a:rPr>
              <a:t>Mark Starting and Ending Points: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Use markers or chalk to mark a starting point at the top of the ramp and an ending point at the bottom.</a:t>
            </a:r>
          </a:p>
          <a:p>
            <a:pPr algn="l">
              <a:buFont typeface="+mj-lt"/>
              <a:buAutoNum type="arabicPeriod"/>
            </a:pPr>
            <a:r>
              <a:rPr lang="en-US" b="1" i="0" dirty="0">
                <a:solidFill>
                  <a:srgbClr val="374151"/>
                </a:solidFill>
                <a:effectLst/>
                <a:latin typeface="Söhne"/>
              </a:rPr>
              <a:t>Select Toy Cars: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Choose toy cars of different sizes and weights. You can discuss with the students how the mass of an object can affect its speed.</a:t>
            </a:r>
          </a:p>
          <a:p>
            <a:pPr algn="l">
              <a:buFont typeface="+mj-lt"/>
              <a:buAutoNum type="arabicPeriod"/>
            </a:pPr>
            <a:r>
              <a:rPr lang="en-US" b="1" i="0" dirty="0">
                <a:solidFill>
                  <a:srgbClr val="374151"/>
                </a:solidFill>
                <a:effectLst/>
                <a:latin typeface="Söhne"/>
              </a:rPr>
              <a:t>Release and Time: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Place a toy car at the starting point, let it go, and time how long it takes to reach the bottom using a stopwatch or timer.</a:t>
            </a:r>
          </a:p>
          <a:p>
            <a:pPr algn="l">
              <a:buFont typeface="+mj-lt"/>
              <a:buAutoNum type="arabicPeriod"/>
            </a:pPr>
            <a:r>
              <a:rPr lang="en-US" b="1" i="0" dirty="0">
                <a:solidFill>
                  <a:srgbClr val="374151"/>
                </a:solidFill>
                <a:effectLst/>
                <a:latin typeface="Söhne"/>
              </a:rPr>
              <a:t>Repeat and Compare: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Repeat the process with different toy cars. Encourage students to predict which car will be the fastest based on their observations of size and weight.</a:t>
            </a:r>
          </a:p>
          <a:p>
            <a:pPr algn="l">
              <a:buFont typeface="+mj-lt"/>
              <a:buAutoNum type="arabicPeriod"/>
            </a:pPr>
            <a:r>
              <a:rPr lang="en-US" b="1" i="0" dirty="0">
                <a:solidFill>
                  <a:srgbClr val="374151"/>
                </a:solidFill>
                <a:effectLst/>
                <a:latin typeface="Söhne"/>
              </a:rPr>
              <a:t>Measure and Record:</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Use a measuring tape or meterstick to measure the distance each car traveled from the starting point to the ending point.</a:t>
            </a:r>
          </a:p>
          <a:p>
            <a:pPr marL="742950" lvl="1" indent="-285750" algn="l">
              <a:buFont typeface="+mj-lt"/>
              <a:buAutoNum type="arabicPeriod"/>
            </a:pPr>
            <a:r>
              <a:rPr lang="en-US" b="0" i="0" dirty="0">
                <a:solidFill>
                  <a:srgbClr val="374151"/>
                </a:solidFill>
                <a:effectLst/>
                <a:latin typeface="Söhne"/>
              </a:rPr>
              <a:t>Record the time it took for each car to complete the descent.</a:t>
            </a:r>
          </a:p>
          <a:p>
            <a:pPr algn="l">
              <a:buFont typeface="+mj-lt"/>
              <a:buAutoNum type="arabicPeriod"/>
            </a:pPr>
            <a:r>
              <a:rPr lang="en-US" b="1" i="0" dirty="0">
                <a:solidFill>
                  <a:srgbClr val="374151"/>
                </a:solidFill>
                <a:effectLst/>
                <a:latin typeface="Söhne"/>
              </a:rPr>
              <a:t>Calculate Speed:</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Guide students in calculating the speed of each toy car using the formula: Speed = Distance / Time.</a:t>
            </a:r>
          </a:p>
          <a:p>
            <a:pPr algn="l">
              <a:buFont typeface="+mj-lt"/>
              <a:buAutoNum type="arabicPeriod"/>
            </a:pPr>
            <a:r>
              <a:rPr lang="en-US" b="1" i="0" dirty="0">
                <a:solidFill>
                  <a:srgbClr val="374151"/>
                </a:solidFill>
                <a:effectLst/>
                <a:latin typeface="Söhne"/>
              </a:rPr>
              <a:t>Class Discussion:</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Discuss the results as a class. Ask questions such as:</a:t>
            </a:r>
          </a:p>
          <a:p>
            <a:pPr marL="1143000" lvl="2" indent="-228600" algn="l">
              <a:buFont typeface="+mj-lt"/>
              <a:buAutoNum type="arabicPeriod"/>
            </a:pPr>
            <a:r>
              <a:rPr lang="en-US" b="0" i="0" dirty="0">
                <a:solidFill>
                  <a:srgbClr val="374151"/>
                </a:solidFill>
                <a:effectLst/>
                <a:latin typeface="Söhne"/>
              </a:rPr>
              <a:t>Which car was the fastest? Why?</a:t>
            </a:r>
          </a:p>
          <a:p>
            <a:pPr marL="1143000" lvl="2" indent="-228600" algn="l">
              <a:buFont typeface="+mj-lt"/>
              <a:buAutoNum type="arabicPeriod"/>
            </a:pPr>
            <a:r>
              <a:rPr lang="en-US" b="0" i="0" dirty="0">
                <a:solidFill>
                  <a:srgbClr val="374151"/>
                </a:solidFill>
                <a:effectLst/>
                <a:latin typeface="Söhne"/>
              </a:rPr>
              <a:t>How did the size and weight of the cars affect their speed?</a:t>
            </a:r>
          </a:p>
          <a:p>
            <a:pPr marL="1143000" lvl="2" indent="-228600" algn="l">
              <a:buFont typeface="+mj-lt"/>
              <a:buAutoNum type="arabicPeriod"/>
            </a:pPr>
            <a:r>
              <a:rPr lang="en-US" b="0" i="0" dirty="0">
                <a:solidFill>
                  <a:srgbClr val="374151"/>
                </a:solidFill>
                <a:effectLst/>
                <a:latin typeface="Söhne"/>
              </a:rPr>
              <a:t>What role did the ramp angle play in the cars' speed?</a:t>
            </a:r>
          </a:p>
          <a:p>
            <a:pPr algn="l">
              <a:buFont typeface="+mj-lt"/>
              <a:buAutoNum type="arabicPeriod"/>
            </a:pPr>
            <a:r>
              <a:rPr lang="en-US" b="1" i="0" dirty="0">
                <a:solidFill>
                  <a:srgbClr val="374151"/>
                </a:solidFill>
                <a:effectLst/>
                <a:latin typeface="Söhne"/>
              </a:rPr>
              <a:t>Relate to Energy: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Connect the concept of speed to energy by explaining that faster-moving objects often have more energy. Relate this to the idea that energy is involved in the motion of the cars as they roll down the ramp.</a:t>
            </a:r>
          </a:p>
          <a:p>
            <a:pPr algn="l">
              <a:buFont typeface="+mj-lt"/>
              <a:buAutoNum type="arabicPeriod"/>
            </a:pPr>
            <a:r>
              <a:rPr lang="en-US" b="1" i="0" dirty="0">
                <a:solidFill>
                  <a:srgbClr val="374151"/>
                </a:solidFill>
                <a:effectLst/>
                <a:latin typeface="Söhne"/>
              </a:rPr>
              <a:t>Extension Activity: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Challenge students to design and create their own ramps to test how different inclines affect the speed of toy cars.</a:t>
            </a:r>
          </a:p>
          <a:p>
            <a:pPr algn="l"/>
            <a:r>
              <a:rPr lang="en-US" b="0" i="0" dirty="0">
                <a:solidFill>
                  <a:srgbClr val="374151"/>
                </a:solidFill>
                <a:effectLst/>
                <a:latin typeface="Söhne"/>
              </a:rPr>
              <a:t>This demonstration not only teaches students about speed but also allows them to observe and analyze the factors influencing the speed of objects. It provides a hands-on experience that reinforces the connection between motion, speed, and energy.</a:t>
            </a: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27f7a576e42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27f7a576e42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Cheetahs are objects that move. Cheetahs are the fastest land animal and can run at a </a:t>
            </a:r>
            <a:r>
              <a:rPr lang="en-US" b="1" dirty="0"/>
              <a:t>speed</a:t>
            </a:r>
            <a:r>
              <a:rPr lang="en-US" dirty="0"/>
              <a:t> of about 70 miles per hour!</a:t>
            </a:r>
            <a:endParaRPr dirty="0"/>
          </a:p>
        </p:txBody>
      </p:sp>
      <p:sp>
        <p:nvSpPr>
          <p:cNvPr id="1079" name="Google Shape;1079;g27f7a576e42_0_3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27f7a576e42_0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27f7a576e42_0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87" name="Google Shape;1087;g27f7a576e42_0_3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27f7a576e42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g27f7a576e42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What is speed?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[Speed is how fast an object moves.]</a:t>
            </a:r>
            <a:endParaRPr/>
          </a:p>
        </p:txBody>
      </p:sp>
      <p:sp>
        <p:nvSpPr>
          <p:cNvPr id="1093" name="Google Shape;1093;g27f7a576e42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27f7a576e42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g27f7a576e42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speed</a:t>
            </a:r>
            <a:r>
              <a:rPr lang="en-US"/>
              <a:t>.</a:t>
            </a:r>
            <a:endParaRPr/>
          </a:p>
        </p:txBody>
      </p:sp>
      <p:sp>
        <p:nvSpPr>
          <p:cNvPr id="1101" name="Google Shape;1101;g27f7a576e42_0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27f7a576e42_0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g27f7a576e42_0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Measuring the weight of an object does not tell you how fast it goes, so weight is not a measurement of </a:t>
            </a:r>
            <a:r>
              <a:rPr lang="en-US" b="1" dirty="0"/>
              <a:t>speed</a:t>
            </a:r>
            <a:r>
              <a:rPr lang="en-US" dirty="0"/>
              <a:t>.</a:t>
            </a:r>
            <a:endParaRPr dirty="0"/>
          </a:p>
        </p:txBody>
      </p:sp>
      <p:sp>
        <p:nvSpPr>
          <p:cNvPr id="1108" name="Google Shape;1108;g27f7a576e42_0_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27f7a576e42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g27f7a576e42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Measuring how hot it is outside does not tell you how fast an object moves, so temperature is not a measurement of </a:t>
            </a:r>
            <a:r>
              <a:rPr lang="en-US" b="1" dirty="0"/>
              <a:t>speed</a:t>
            </a:r>
            <a:r>
              <a:rPr lang="en-US" dirty="0"/>
              <a:t>.</a:t>
            </a:r>
            <a:endParaRPr dirty="0"/>
          </a:p>
        </p:txBody>
      </p:sp>
      <p:sp>
        <p:nvSpPr>
          <p:cNvPr id="1116" name="Google Shape;1116;g27f7a576e42_0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7f7a576e42_0_3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g27f7a576e42_0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24" name="Google Shape;1124;g27f7a576e42_0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7f7a576e42_0_3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27f7a576e42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Why does the cheetah show </a:t>
            </a:r>
            <a:r>
              <a:rPr lang="en-US" b="1"/>
              <a:t>speed</a:t>
            </a:r>
            <a:r>
              <a:rPr lang="en-US"/>
              <a:t>, but the thermometer does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[Because the cheetah is an object </a:t>
            </a:r>
            <a:r>
              <a:rPr lang="en-US" b="1"/>
              <a:t>moving</a:t>
            </a:r>
            <a:r>
              <a:rPr lang="en-US"/>
              <a:t>. The thermometer is showing temperature]</a:t>
            </a:r>
            <a:endParaRPr/>
          </a:p>
        </p:txBody>
      </p:sp>
      <p:sp>
        <p:nvSpPr>
          <p:cNvPr id="1130" name="Google Shape;1130;g27f7a576e42_0_3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27f7a576e42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g27f7a576e42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195" name="Google Shape;1195;g27f7a576e42_0_4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27f7a576e42_0_4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g27f7a576e42_0_4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Speed</a:t>
            </a:r>
            <a:r>
              <a:rPr lang="en-US"/>
              <a:t> is how fast an object moves.</a:t>
            </a:r>
            <a:endParaRPr b="0"/>
          </a:p>
          <a:p>
            <a:pPr marL="0" lvl="0" indent="0" algn="l" rtl="0">
              <a:lnSpc>
                <a:spcPct val="100000"/>
              </a:lnSpc>
              <a:spcBef>
                <a:spcPts val="0"/>
              </a:spcBef>
              <a:spcAft>
                <a:spcPts val="0"/>
              </a:spcAft>
              <a:buSzPts val="1400"/>
              <a:buNone/>
            </a:pPr>
            <a:endParaRPr/>
          </a:p>
        </p:txBody>
      </p:sp>
      <p:sp>
        <p:nvSpPr>
          <p:cNvPr id="1202" name="Google Shape;1202;g27f7a576e42_0_4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8084ac76e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28084ac76e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867" name="Google Shape;867;g28084ac76e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27f7a576e42_0_4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g27f7a576e42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speed</a:t>
            </a:r>
            <a:r>
              <a:rPr lang="en-US">
                <a:solidFill>
                  <a:srgbClr val="242424"/>
                </a:solidFill>
              </a:rPr>
              <a:t>. </a:t>
            </a:r>
            <a:endParaRPr/>
          </a:p>
        </p:txBody>
      </p:sp>
      <p:sp>
        <p:nvSpPr>
          <p:cNvPr id="1210" name="Google Shape;1210;g27f7a576e42_0_4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27f7a576e42_0_4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g27f7a576e42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speed</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speed.</a:t>
            </a:r>
            <a:endParaRPr>
              <a:solidFill>
                <a:schemeClr val="dk1"/>
              </a:solidFill>
            </a:endParaRPr>
          </a:p>
        </p:txBody>
      </p:sp>
      <p:sp>
        <p:nvSpPr>
          <p:cNvPr id="1221" name="Google Shape;1221;g27f7a576e42_0_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7f7a576e42_0_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g27f7a576e42_0_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speed</a:t>
            </a:r>
            <a:r>
              <a:rPr lang="en-US" sz="1200" b="1">
                <a:solidFill>
                  <a:schemeClr val="dk1"/>
                </a:solidFill>
              </a:rPr>
              <a:t> </a:t>
            </a:r>
            <a:r>
              <a:rPr lang="en-US" sz="1200">
                <a:solidFill>
                  <a:schemeClr val="dk1"/>
                </a:solidFill>
              </a:rPr>
              <a:t>from these four choices</a:t>
            </a:r>
            <a:r>
              <a:rPr lang="en-US"/>
              <a:t>.</a:t>
            </a:r>
            <a:endParaRPr/>
          </a:p>
        </p:txBody>
      </p:sp>
      <p:sp>
        <p:nvSpPr>
          <p:cNvPr id="1243" name="Google Shape;1243;g27f7a576e42_0_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27f7a576e42_0_5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g27f7a576e42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picture that shows </a:t>
            </a:r>
            <a:r>
              <a:rPr lang="en-US" b="1"/>
              <a:t>speed.</a:t>
            </a:r>
            <a:endParaRPr/>
          </a:p>
        </p:txBody>
      </p:sp>
      <p:sp>
        <p:nvSpPr>
          <p:cNvPr id="1263" name="Google Shape;1263;g27f7a576e42_0_5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7f7a576e42_0_5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g27f7a576e42_0_5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speed.</a:t>
            </a:r>
            <a:endParaRPr>
              <a:solidFill>
                <a:schemeClr val="dk1"/>
              </a:solidFill>
            </a:endParaRPr>
          </a:p>
        </p:txBody>
      </p:sp>
      <p:sp>
        <p:nvSpPr>
          <p:cNvPr id="1284" name="Google Shape;1284;g27f7a576e42_0_5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27f7a576e42_0_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g27f7a576e42_0_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speed</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1307" name="Google Shape;1307;g27f7a576e42_0_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27f7a576e42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g27f7a576e42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“How fast an object moves” is correct! This is the definition of </a:t>
            </a:r>
            <a:r>
              <a:rPr lang="en-US" b="1"/>
              <a:t>speed.</a:t>
            </a:r>
            <a:endParaRPr sz="1200">
              <a:solidFill>
                <a:schemeClr val="dk1"/>
              </a:solidFill>
            </a:endParaRPr>
          </a:p>
        </p:txBody>
      </p:sp>
      <p:sp>
        <p:nvSpPr>
          <p:cNvPr id="1328" name="Google Shape;1328;g27f7a576e42_0_5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27f7a576e42_0_6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g27f7a576e42_0_6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speed: </a:t>
            </a:r>
            <a:r>
              <a:rPr lang="en-US"/>
              <a:t> how fast an object moves.</a:t>
            </a:r>
            <a:endParaRPr>
              <a:solidFill>
                <a:schemeClr val="dk1"/>
              </a:solidFill>
            </a:endParaRPr>
          </a:p>
        </p:txBody>
      </p:sp>
      <p:sp>
        <p:nvSpPr>
          <p:cNvPr id="1350" name="Google Shape;1350;g27f7a576e42_0_6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27f7a576e42_0_6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g27f7a576e42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speed</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1374" name="Google Shape;1374;g27f7a576e42_0_6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27f7a576e42_0_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g27f7a576e42_0_6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 train moving at 50 miles per hour” is correct! This is an example of </a:t>
            </a:r>
            <a:r>
              <a:rPr lang="en-US" b="1"/>
              <a:t>speed.</a:t>
            </a:r>
            <a:endParaRPr sz="1200">
              <a:solidFill>
                <a:schemeClr val="dk1"/>
              </a:solidFill>
            </a:endParaRPr>
          </a:p>
        </p:txBody>
      </p:sp>
      <p:sp>
        <p:nvSpPr>
          <p:cNvPr id="1395" name="Google Shape;1395;g27f7a576e42_0_6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8084ac76e6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28084ac76e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moves or points</a:t>
            </a:r>
            <a:endParaRPr/>
          </a:p>
        </p:txBody>
      </p:sp>
      <p:sp>
        <p:nvSpPr>
          <p:cNvPr id="873" name="Google Shape;873;g28084ac76e6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27f7a576e42_0_6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6" name="Google Shape;1416;g27f7a576e42_0_6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speed</a:t>
            </a:r>
            <a:r>
              <a:rPr lang="en-US" sz="1100"/>
              <a:t>: </a:t>
            </a:r>
            <a:r>
              <a:rPr lang="en-US"/>
              <a:t>A train moving at 50 miles per hour.</a:t>
            </a:r>
            <a:endParaRPr sz="1100">
              <a:solidFill>
                <a:schemeClr val="dk1"/>
              </a:solidFill>
            </a:endParaRPr>
          </a:p>
        </p:txBody>
      </p:sp>
      <p:sp>
        <p:nvSpPr>
          <p:cNvPr id="1417" name="Google Shape;1417;g27f7a576e42_0_6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27f7a576e42_0_7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g27f7a576e42_0_7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lang="en-US" b="1"/>
              <a:t>speed</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1443" name="Google Shape;1443;g27f7a576e42_0_7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7f7a576e42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3" name="Google Shape;1463;g27f7a576e42_0_7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“Speed describes how fast a vehicle gets us to school.” That is correct! This is an example of how </a:t>
            </a:r>
            <a:r>
              <a:rPr lang="en-US" b="1"/>
              <a:t>speed </a:t>
            </a:r>
            <a:r>
              <a:rPr lang="en-US"/>
              <a:t>impacts your life.</a:t>
            </a:r>
            <a:endParaRPr sz="1200">
              <a:solidFill>
                <a:schemeClr val="dk1"/>
              </a:solidFill>
            </a:endParaRPr>
          </a:p>
        </p:txBody>
      </p:sp>
      <p:sp>
        <p:nvSpPr>
          <p:cNvPr id="1464" name="Google Shape;1464;g27f7a576e42_0_7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27f7a576e42_0_7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g27f7a576e42_0_7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speed</a:t>
            </a:r>
            <a:r>
              <a:rPr lang="en-US" sz="1200" b="1">
                <a:solidFill>
                  <a:schemeClr val="dk1"/>
                </a:solidFill>
              </a:rPr>
              <a:t> </a:t>
            </a:r>
            <a:r>
              <a:rPr lang="en-US" sz="1200">
                <a:solidFill>
                  <a:schemeClr val="dk1"/>
                </a:solidFill>
              </a:rPr>
              <a:t>impact my life?”: </a:t>
            </a:r>
            <a:r>
              <a:rPr lang="en-US"/>
              <a:t>Speed describes how fast a vehicle gets us to school.</a:t>
            </a:r>
            <a:endParaRPr/>
          </a:p>
        </p:txBody>
      </p:sp>
      <p:sp>
        <p:nvSpPr>
          <p:cNvPr id="1486" name="Google Shape;1486;g27f7a576e42_0_7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27f7a576e42_0_7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1" name="Google Shape;1511;g27f7a576e42_0_7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512" name="Google Shape;1512;g27f7a576e42_0_7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7f7a576e42_0_7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g27f7a576e42_0_7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Speed</a:t>
            </a:r>
            <a:r>
              <a:rPr lang="en-US"/>
              <a:t> is how fast an object moves.</a:t>
            </a:r>
            <a:endParaRPr b="0"/>
          </a:p>
          <a:p>
            <a:pPr marL="0" lvl="0" indent="0" algn="l" rtl="0">
              <a:lnSpc>
                <a:spcPct val="100000"/>
              </a:lnSpc>
              <a:spcBef>
                <a:spcPts val="0"/>
              </a:spcBef>
              <a:spcAft>
                <a:spcPts val="0"/>
              </a:spcAft>
              <a:buSzPts val="1400"/>
              <a:buNone/>
            </a:pPr>
            <a:endParaRPr/>
          </a:p>
        </p:txBody>
      </p:sp>
      <p:sp>
        <p:nvSpPr>
          <p:cNvPr id="1519" name="Google Shape;1519;g27f7a576e42_0_7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27f7a576e42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g27f7a576e42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Let’s reflect again on our big question. Our “big question” is:</a:t>
            </a:r>
            <a:r>
              <a:rPr lang="en-US" b="1"/>
              <a:t> How do direction and speed impact the motion of objects in the world around us?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In our “big question,” there is one more vocabulary word we need to explore.</a:t>
            </a:r>
            <a:endParaRPr/>
          </a:p>
        </p:txBody>
      </p:sp>
      <p:sp>
        <p:nvSpPr>
          <p:cNvPr id="1527" name="Google Shape;1527;g27f7a576e42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2806620ca31_1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4" name="Google Shape;1534;g2806620ca31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*This is the simulation for speed. Feel free to explore changing the height of the sled and the mass of the sled to see how those changes impact the speed of the sled. Also, try selecting “Two sleds” to have students compare speeds.</a:t>
            </a:r>
            <a:endParaRPr/>
          </a:p>
          <a:p>
            <a:pPr marL="0" lvl="0" indent="0" algn="l" rtl="0">
              <a:lnSpc>
                <a:spcPct val="100000"/>
              </a:lnSpc>
              <a:spcBef>
                <a:spcPts val="0"/>
              </a:spcBef>
              <a:spcAft>
                <a:spcPts val="0"/>
              </a:spcAft>
              <a:buSzPts val="1400"/>
              <a:buNone/>
            </a:pPr>
            <a:endParaRPr/>
          </a:p>
        </p:txBody>
      </p:sp>
      <p:sp>
        <p:nvSpPr>
          <p:cNvPr id="1535" name="Google Shape;1535;g2806620ca31_1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3" name="Google Shape;227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74" name="Google Shape;227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9" name="Google Shape;2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8084ac76e6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g28084ac76e6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881" name="Google Shape;881;g28084ac76e6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8084ac76e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28084ac76e6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transformation is when energy changes from one form to another. </a:t>
            </a:r>
            <a:endParaRPr/>
          </a:p>
        </p:txBody>
      </p:sp>
      <p:sp>
        <p:nvSpPr>
          <p:cNvPr id="889" name="Google Shape;889;g28084ac76e6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8084ac76e6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28084ac76e6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897" name="Google Shape;897;g28084ac76e6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8084ac76e6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28084ac76e6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Energy is the ability to cause ________.</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[Change] </a:t>
            </a:r>
            <a:endParaRPr/>
          </a:p>
          <a:p>
            <a:pPr marL="0" lvl="0" indent="0" algn="l" rtl="0">
              <a:lnSpc>
                <a:spcPct val="100000"/>
              </a:lnSpc>
              <a:spcBef>
                <a:spcPts val="0"/>
              </a:spcBef>
              <a:spcAft>
                <a:spcPts val="0"/>
              </a:spcAft>
              <a:buSzPts val="1400"/>
              <a:buNone/>
            </a:pPr>
            <a:endParaRPr/>
          </a:p>
        </p:txBody>
      </p:sp>
      <p:sp>
        <p:nvSpPr>
          <p:cNvPr id="903" name="Google Shape;903;g28084ac76e6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7.xml.rels><?xml version="1.0" encoding="UTF-8" standalone="yes"?>
<Relationships xmlns="http://schemas.openxmlformats.org/package/2006/relationships"><Relationship Id="rId3" Type="http://schemas.openxmlformats.org/officeDocument/2006/relationships/hyperlink" Target="https://gizmos.explorelearning.com/find-gizmos/launch-gizmo?resourceId=1055"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28084ac76e6_0_68"/>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15" name="Google Shape;915;g28084ac76e6_0_6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28084ac76e6_0_68"/>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Similarities</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Change</a:t>
            </a:r>
            <a:endParaRPr sz="3200">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Emotions</a:t>
            </a:r>
            <a:endParaRPr sz="3200">
              <a:solidFill>
                <a:schemeClr val="dk1"/>
              </a:solidFill>
              <a:latin typeface="Calibri"/>
              <a:ea typeface="Calibri"/>
              <a:cs typeface="Calibri"/>
              <a:sym typeface="Calibri"/>
            </a:endParaRPr>
          </a:p>
        </p:txBody>
      </p:sp>
      <p:pic>
        <p:nvPicPr>
          <p:cNvPr id="917" name="Google Shape;917;g28084ac76e6_0_68"/>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g28084ac76e6_0_40"/>
          <p:cNvSpPr txBox="1"/>
          <p:nvPr/>
        </p:nvSpPr>
        <p:spPr>
          <a:xfrm>
            <a:off x="989763" y="216922"/>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transformation is keeping the form of energy the same</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24" name="Google Shape;924;g28084ac76e6_0_4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28084ac76e6_0_40"/>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pic>
        <p:nvPicPr>
          <p:cNvPr id="926" name="Google Shape;926;g28084ac76e6_0_40"/>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28084ac76e6_0_76"/>
          <p:cNvSpPr txBox="1"/>
          <p:nvPr/>
        </p:nvSpPr>
        <p:spPr>
          <a:xfrm>
            <a:off x="989763" y="216922"/>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transformation is keeping the form of energy the same</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33" name="Google Shape;933;g28084ac76e6_0_7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28084ac76e6_0_76"/>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False</a:t>
            </a:r>
            <a:endParaRPr sz="1400" b="0" i="0" u="none" strike="noStrike" cap="none">
              <a:solidFill>
                <a:srgbClr val="FF0000"/>
              </a:solidFill>
              <a:latin typeface="Arial"/>
              <a:ea typeface="Arial"/>
              <a:cs typeface="Arial"/>
              <a:sym typeface="Arial"/>
            </a:endParaRPr>
          </a:p>
        </p:txBody>
      </p:sp>
      <p:pic>
        <p:nvPicPr>
          <p:cNvPr id="935" name="Google Shape;935;g28084ac76e6_0_76"/>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28084ac76e6_0_84"/>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Direction is where something ______ or ______.</a:t>
            </a:r>
            <a:endParaRPr sz="3600" b="1"/>
          </a:p>
        </p:txBody>
      </p:sp>
      <p:pic>
        <p:nvPicPr>
          <p:cNvPr id="942" name="Google Shape;942;g28084ac76e6_0_84"/>
          <p:cNvPicPr preferRelativeResize="0"/>
          <p:nvPr/>
        </p:nvPicPr>
        <p:blipFill>
          <a:blip r:embed="rId3">
            <a:alphaModFix/>
          </a:blip>
          <a:stretch>
            <a:fillRect/>
          </a:stretch>
        </p:blipFill>
        <p:spPr>
          <a:xfrm>
            <a:off x="2833675" y="2104515"/>
            <a:ext cx="3476625" cy="4505325"/>
          </a:xfrm>
          <a:prstGeom prst="rect">
            <a:avLst/>
          </a:prstGeom>
          <a:noFill/>
          <a:ln>
            <a:noFill/>
          </a:ln>
        </p:spPr>
      </p:pic>
      <p:sp>
        <p:nvSpPr>
          <p:cNvPr id="943" name="Google Shape;943;g28084ac76e6_0_8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g28084ac76e6_0_91"/>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Direction is where something </a:t>
            </a:r>
            <a:r>
              <a:rPr lang="en-US" sz="3600">
                <a:solidFill>
                  <a:srgbClr val="FF0000"/>
                </a:solidFill>
              </a:rPr>
              <a:t>moves</a:t>
            </a:r>
            <a:r>
              <a:rPr lang="en-US" sz="3600"/>
              <a:t> or </a:t>
            </a:r>
            <a:r>
              <a:rPr lang="en-US" sz="3600">
                <a:solidFill>
                  <a:srgbClr val="FF0000"/>
                </a:solidFill>
              </a:rPr>
              <a:t>points</a:t>
            </a:r>
            <a:r>
              <a:rPr lang="en-US" sz="3600"/>
              <a:t>.</a:t>
            </a:r>
            <a:endParaRPr sz="3600" b="1"/>
          </a:p>
        </p:txBody>
      </p:sp>
      <p:pic>
        <p:nvPicPr>
          <p:cNvPr id="950" name="Google Shape;950;g28084ac76e6_0_91"/>
          <p:cNvPicPr preferRelativeResize="0"/>
          <p:nvPr/>
        </p:nvPicPr>
        <p:blipFill>
          <a:blip r:embed="rId3">
            <a:alphaModFix/>
          </a:blip>
          <a:stretch>
            <a:fillRect/>
          </a:stretch>
        </p:blipFill>
        <p:spPr>
          <a:xfrm>
            <a:off x="2833675" y="2104515"/>
            <a:ext cx="3476625" cy="4505325"/>
          </a:xfrm>
          <a:prstGeom prst="rect">
            <a:avLst/>
          </a:prstGeom>
          <a:noFill/>
          <a:ln>
            <a:noFill/>
          </a:ln>
        </p:spPr>
      </p:pic>
      <p:sp>
        <p:nvSpPr>
          <p:cNvPr id="951" name="Google Shape;951;g28084ac76e6_0_9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27f7a576e42_0_231"/>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Speed</a:t>
            </a:r>
            <a:endParaRPr sz="1400" b="0" i="0" u="none" strike="noStrike" cap="none">
              <a:solidFill>
                <a:srgbClr val="000000"/>
              </a:solidFill>
              <a:latin typeface="Arial"/>
              <a:ea typeface="Arial"/>
              <a:cs typeface="Arial"/>
              <a:sym typeface="Arial"/>
            </a:endParaRPr>
          </a:p>
        </p:txBody>
      </p:sp>
      <p:sp>
        <p:nvSpPr>
          <p:cNvPr id="958" name="Google Shape;958;g27f7a576e42_0_231"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9" name="Google Shape;959;g27f7a576e42_0_23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27f7a576e42_0_238"/>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Speed</a:t>
            </a:r>
            <a:r>
              <a:rPr lang="en-US" b="1">
                <a:solidFill>
                  <a:schemeClr val="dk1"/>
                </a:solidFill>
              </a:rPr>
              <a:t>: </a:t>
            </a:r>
            <a:r>
              <a:rPr lang="en-US">
                <a:solidFill>
                  <a:schemeClr val="dk1"/>
                </a:solidFill>
              </a:rPr>
              <a:t>how fast an object moves</a:t>
            </a:r>
            <a:endParaRPr/>
          </a:p>
        </p:txBody>
      </p:sp>
      <p:sp>
        <p:nvSpPr>
          <p:cNvPr id="966" name="Google Shape;966;g27f7a576e42_0_23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7" name="Google Shape;967;g27f7a576e42_0_238"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968" name="Google Shape;968;g27f7a576e42_0_238"/>
          <p:cNvPicPr preferRelativeResize="0"/>
          <p:nvPr/>
        </p:nvPicPr>
        <p:blipFill>
          <a:blip r:embed="rId5">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g27f7a576e42_0_24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27f7a576e42_0_251"/>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speed</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981" name="Google Shape;981;g27f7a576e42_0_25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2" name="Google Shape;982;g27f7a576e42_0_251"/>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g27f7a576e42_0_258"/>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989" name="Google Shape;989;g27f7a576e42_0_25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27f7a576e42_0_223"/>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1" name="Google Shape;861;g27f7a576e42_0_223"/>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862" name="Google Shape;862;g27f7a576e42_0_223"/>
          <p:cNvSpPr txBox="1"/>
          <p:nvPr/>
        </p:nvSpPr>
        <p:spPr>
          <a:xfrm>
            <a:off x="1828800" y="-1758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Speed</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863" name="Google Shape;863;g27f7a576e42_0_223"/>
          <p:cNvPicPr preferRelativeResize="0"/>
          <p:nvPr/>
        </p:nvPicPr>
        <p:blipFill>
          <a:blip r:embed="rId3">
            <a:alphaModFix/>
          </a:blip>
          <a:stretch>
            <a:fillRect/>
          </a:stretch>
        </p:blipFill>
        <p:spPr>
          <a:xfrm>
            <a:off x="2017200" y="1275425"/>
            <a:ext cx="5109600" cy="5109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g27f7a576e42_0_2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5" name="Google Shape;995;g27f7a576e42_0_264"/>
          <p:cNvPicPr preferRelativeResize="0"/>
          <p:nvPr/>
        </p:nvPicPr>
        <p:blipFill>
          <a:blip r:embed="rId4">
            <a:alphaModFix/>
          </a:blip>
          <a:stretch>
            <a:fillRect/>
          </a:stretch>
        </p:blipFill>
        <p:spPr>
          <a:xfrm>
            <a:off x="516175" y="2563026"/>
            <a:ext cx="8111626" cy="1251575"/>
          </a:xfrm>
          <a:prstGeom prst="rect">
            <a:avLst/>
          </a:prstGeom>
          <a:noFill/>
          <a:ln>
            <a:noFill/>
          </a:ln>
        </p:spPr>
      </p:pic>
      <p:pic>
        <p:nvPicPr>
          <p:cNvPr id="996" name="Google Shape;996;g27f7a576e42_0_264"/>
          <p:cNvPicPr preferRelativeResize="0"/>
          <p:nvPr/>
        </p:nvPicPr>
        <p:blipFill>
          <a:blip r:embed="rId5">
            <a:alphaModFix/>
          </a:blip>
          <a:stretch>
            <a:fillRect/>
          </a:stretch>
        </p:blipFill>
        <p:spPr>
          <a:xfrm>
            <a:off x="3172350" y="3932950"/>
            <a:ext cx="2799300" cy="2799300"/>
          </a:xfrm>
          <a:prstGeom prst="rect">
            <a:avLst/>
          </a:prstGeom>
          <a:noFill/>
          <a:ln>
            <a:noFill/>
          </a:ln>
        </p:spPr>
      </p:pic>
      <p:sp>
        <p:nvSpPr>
          <p:cNvPr id="997" name="Google Shape;997;g27f7a576e42_0_264"/>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is a measurement that describes a relationship between how far you go and how long it takes you to get there.</a:t>
            </a:r>
            <a:endParaRPr sz="36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27f7a576e42_0_27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g27f7a576e42_0_270"/>
          <p:cNvPicPr preferRelativeResize="0"/>
          <p:nvPr/>
        </p:nvPicPr>
        <p:blipFill>
          <a:blip r:embed="rId4">
            <a:alphaModFix/>
          </a:blip>
          <a:stretch>
            <a:fillRect/>
          </a:stretch>
        </p:blipFill>
        <p:spPr>
          <a:xfrm>
            <a:off x="3322263" y="2538100"/>
            <a:ext cx="3253526" cy="4065398"/>
          </a:xfrm>
          <a:prstGeom prst="rect">
            <a:avLst/>
          </a:prstGeom>
          <a:noFill/>
          <a:ln>
            <a:noFill/>
          </a:ln>
        </p:spPr>
      </p:pic>
      <p:sp>
        <p:nvSpPr>
          <p:cNvPr id="1004" name="Google Shape;1004;g27f7a576e42_0_270"/>
          <p:cNvSpPr txBox="1"/>
          <p:nvPr/>
        </p:nvSpPr>
        <p:spPr>
          <a:xfrm>
            <a:off x="1007776" y="135875"/>
            <a:ext cx="78825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You might see the word </a:t>
            </a: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all around you. For example, signs like this tell drivers they need to drive a </a:t>
            </a: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55 miles per hour.</a:t>
            </a:r>
            <a:endParaRPr sz="3600" i="0" u="none" strike="noStrike" cap="non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27f7a576e42_0_2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g27f7a576e42_0_276"/>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 </a:t>
            </a: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an object can be described as increasing, decreasing, or remaining the same. </a:t>
            </a:r>
            <a:endParaRPr sz="3600" i="0" u="none" strike="noStrike" cap="none">
              <a:solidFill>
                <a:srgbClr val="000000"/>
              </a:solidFill>
              <a:latin typeface="Calibri"/>
              <a:ea typeface="Calibri"/>
              <a:cs typeface="Calibri"/>
              <a:sym typeface="Calibri"/>
            </a:endParaRPr>
          </a:p>
        </p:txBody>
      </p:sp>
      <p:pic>
        <p:nvPicPr>
          <p:cNvPr id="1011" name="Google Shape;1011;g27f7a576e42_0_276"/>
          <p:cNvPicPr preferRelativeResize="0"/>
          <p:nvPr/>
        </p:nvPicPr>
        <p:blipFill>
          <a:blip r:embed="rId4">
            <a:alphaModFix/>
          </a:blip>
          <a:stretch>
            <a:fillRect/>
          </a:stretch>
        </p:blipFill>
        <p:spPr>
          <a:xfrm>
            <a:off x="53375" y="3212462"/>
            <a:ext cx="3173775" cy="1923975"/>
          </a:xfrm>
          <a:prstGeom prst="rect">
            <a:avLst/>
          </a:prstGeom>
          <a:noFill/>
          <a:ln>
            <a:noFill/>
          </a:ln>
        </p:spPr>
      </p:pic>
      <p:pic>
        <p:nvPicPr>
          <p:cNvPr id="1012" name="Google Shape;1012;g27f7a576e42_0_276"/>
          <p:cNvPicPr preferRelativeResize="0"/>
          <p:nvPr/>
        </p:nvPicPr>
        <p:blipFill>
          <a:blip r:embed="rId5">
            <a:alphaModFix/>
          </a:blip>
          <a:stretch>
            <a:fillRect/>
          </a:stretch>
        </p:blipFill>
        <p:spPr>
          <a:xfrm>
            <a:off x="3403749" y="3212450"/>
            <a:ext cx="2885976" cy="1924001"/>
          </a:xfrm>
          <a:prstGeom prst="rect">
            <a:avLst/>
          </a:prstGeom>
          <a:noFill/>
          <a:ln>
            <a:noFill/>
          </a:ln>
        </p:spPr>
      </p:pic>
      <p:pic>
        <p:nvPicPr>
          <p:cNvPr id="1013" name="Google Shape;1013;g27f7a576e42_0_276"/>
          <p:cNvPicPr preferRelativeResize="0"/>
          <p:nvPr/>
        </p:nvPicPr>
        <p:blipFill>
          <a:blip r:embed="rId6">
            <a:alphaModFix/>
          </a:blip>
          <a:stretch>
            <a:fillRect/>
          </a:stretch>
        </p:blipFill>
        <p:spPr>
          <a:xfrm>
            <a:off x="6466326" y="3218400"/>
            <a:ext cx="2549475" cy="19121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g27f7a576e42_0_28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g27f7a576e42_0_28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6" name="Google Shape;1026;g27f7a576e42_0_287"/>
          <p:cNvPicPr preferRelativeResize="0"/>
          <p:nvPr/>
        </p:nvPicPr>
        <p:blipFill>
          <a:blip r:embed="rId4">
            <a:alphaModFix/>
          </a:blip>
          <a:stretch>
            <a:fillRect/>
          </a:stretch>
        </p:blipFill>
        <p:spPr>
          <a:xfrm>
            <a:off x="3905150" y="4279875"/>
            <a:ext cx="5092726" cy="748203"/>
          </a:xfrm>
          <a:prstGeom prst="rect">
            <a:avLst/>
          </a:prstGeom>
          <a:noFill/>
          <a:ln>
            <a:noFill/>
          </a:ln>
        </p:spPr>
      </p:pic>
      <p:pic>
        <p:nvPicPr>
          <p:cNvPr id="1027" name="Google Shape;1027;g27f7a576e42_0_287"/>
          <p:cNvPicPr preferRelativeResize="0"/>
          <p:nvPr/>
        </p:nvPicPr>
        <p:blipFill>
          <a:blip r:embed="rId5">
            <a:alphaModFix/>
          </a:blip>
          <a:stretch>
            <a:fillRect/>
          </a:stretch>
        </p:blipFill>
        <p:spPr>
          <a:xfrm>
            <a:off x="5572777" y="5098829"/>
            <a:ext cx="1757485" cy="1673445"/>
          </a:xfrm>
          <a:prstGeom prst="rect">
            <a:avLst/>
          </a:prstGeom>
          <a:noFill/>
          <a:ln>
            <a:noFill/>
          </a:ln>
        </p:spPr>
      </p:pic>
      <p:sp>
        <p:nvSpPr>
          <p:cNvPr id="1028" name="Google Shape;1028;g27f7a576e42_0_287"/>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is a ___________ that describes a relationship between how far you go and how long it takes you to get there.</a:t>
            </a:r>
            <a:endParaRPr sz="3600" b="0" i="0" u="none" strike="noStrike" cap="none">
              <a:solidFill>
                <a:srgbClr val="000000"/>
              </a:solidFill>
              <a:latin typeface="Calibri"/>
              <a:ea typeface="Calibri"/>
              <a:cs typeface="Calibri"/>
              <a:sym typeface="Calibri"/>
            </a:endParaRPr>
          </a:p>
        </p:txBody>
      </p:sp>
      <p:sp>
        <p:nvSpPr>
          <p:cNvPr id="1029" name="Google Shape;1029;g27f7a576e42_0_287"/>
          <p:cNvSpPr txBox="1"/>
          <p:nvPr/>
        </p:nvSpPr>
        <p:spPr>
          <a:xfrm>
            <a:off x="838200" y="21180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Clock</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M</a:t>
            </a:r>
            <a:r>
              <a:rPr lang="en-US" sz="3200">
                <a:latin typeface="Calibri"/>
                <a:ea typeface="Calibri"/>
                <a:cs typeface="Calibri"/>
                <a:sym typeface="Calibri"/>
              </a:rPr>
              <a:t>easurement</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Ruler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27f7a576e42_0_29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g27f7a576e42_0_295"/>
          <p:cNvSpPr txBox="1"/>
          <p:nvPr/>
        </p:nvSpPr>
        <p:spPr>
          <a:xfrm>
            <a:off x="1007776" y="135875"/>
            <a:ext cx="788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1800" b="0" i="0" u="none" strike="noStrike" cap="none">
              <a:solidFill>
                <a:srgbClr val="000000"/>
              </a:solidFill>
              <a:latin typeface="Calibri"/>
              <a:ea typeface="Calibri"/>
              <a:cs typeface="Calibri"/>
              <a:sym typeface="Calibri"/>
            </a:endParaRPr>
          </a:p>
        </p:txBody>
      </p:sp>
      <p:pic>
        <p:nvPicPr>
          <p:cNvPr id="1037" name="Google Shape;1037;g27f7a576e42_0_295"/>
          <p:cNvPicPr preferRelativeResize="0"/>
          <p:nvPr/>
        </p:nvPicPr>
        <p:blipFill>
          <a:blip r:embed="rId4">
            <a:alphaModFix/>
          </a:blip>
          <a:stretch>
            <a:fillRect/>
          </a:stretch>
        </p:blipFill>
        <p:spPr>
          <a:xfrm>
            <a:off x="3905150" y="4279875"/>
            <a:ext cx="5092726" cy="748203"/>
          </a:xfrm>
          <a:prstGeom prst="rect">
            <a:avLst/>
          </a:prstGeom>
          <a:noFill/>
          <a:ln>
            <a:noFill/>
          </a:ln>
        </p:spPr>
      </p:pic>
      <p:pic>
        <p:nvPicPr>
          <p:cNvPr id="1038" name="Google Shape;1038;g27f7a576e42_0_295"/>
          <p:cNvPicPr preferRelativeResize="0"/>
          <p:nvPr/>
        </p:nvPicPr>
        <p:blipFill>
          <a:blip r:embed="rId5">
            <a:alphaModFix/>
          </a:blip>
          <a:stretch>
            <a:fillRect/>
          </a:stretch>
        </p:blipFill>
        <p:spPr>
          <a:xfrm>
            <a:off x="5572777" y="5098829"/>
            <a:ext cx="1757485" cy="1673445"/>
          </a:xfrm>
          <a:prstGeom prst="rect">
            <a:avLst/>
          </a:prstGeom>
          <a:noFill/>
          <a:ln>
            <a:noFill/>
          </a:ln>
        </p:spPr>
      </p:pic>
      <p:sp>
        <p:nvSpPr>
          <p:cNvPr id="1039" name="Google Shape;1039;g27f7a576e42_0_295"/>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is a ___________ that describes a relationship between how far you go and how long it takes you to get there.</a:t>
            </a:r>
            <a:endParaRPr sz="3600" b="0" i="0" u="none" strike="noStrike" cap="none">
              <a:solidFill>
                <a:srgbClr val="000000"/>
              </a:solidFill>
              <a:latin typeface="Calibri"/>
              <a:ea typeface="Calibri"/>
              <a:cs typeface="Calibri"/>
              <a:sym typeface="Calibri"/>
            </a:endParaRPr>
          </a:p>
        </p:txBody>
      </p:sp>
      <p:sp>
        <p:nvSpPr>
          <p:cNvPr id="1040" name="Google Shape;1040;g27f7a576e42_0_295"/>
          <p:cNvSpPr txBox="1"/>
          <p:nvPr/>
        </p:nvSpPr>
        <p:spPr>
          <a:xfrm>
            <a:off x="838200" y="21180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Clock</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M</a:t>
            </a:r>
            <a:r>
              <a:rPr lang="en-US" sz="3200">
                <a:solidFill>
                  <a:srgbClr val="FF0000"/>
                </a:solidFill>
                <a:latin typeface="Calibri"/>
                <a:ea typeface="Calibri"/>
                <a:cs typeface="Calibri"/>
                <a:sym typeface="Calibri"/>
              </a:rPr>
              <a:t>easurement</a:t>
            </a:r>
            <a:endParaRPr sz="1400" b="0" i="0" u="none" strike="noStrike" cap="none">
              <a:solidFill>
                <a:srgbClr val="FF0000"/>
              </a:solidFill>
              <a:latin typeface="Arial"/>
              <a:ea typeface="Arial"/>
              <a:cs typeface="Arial"/>
              <a:sym typeface="Arial"/>
            </a:endParaRPr>
          </a:p>
          <a:p>
            <a:pPr marL="342900" marR="0" lvl="0" indent="-342900" algn="l" rtl="0">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Ruler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27f7a576e42_0_304"/>
          <p:cNvSpPr txBox="1"/>
          <p:nvPr/>
        </p:nvSpPr>
        <p:spPr>
          <a:xfrm>
            <a:off x="402350" y="3255550"/>
            <a:ext cx="8526000" cy="34170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The </a:t>
            </a: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an object can be described as increasing, decreasing, or remaining the same.</a:t>
            </a:r>
            <a:endParaRPr sz="3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True</a:t>
            </a: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False</a:t>
            </a:r>
            <a:endParaRPr sz="3600" b="0" i="0" u="none" strike="noStrike" cap="none">
              <a:solidFill>
                <a:srgbClr val="000000"/>
              </a:solidFill>
              <a:latin typeface="Calibri"/>
              <a:ea typeface="Calibri"/>
              <a:cs typeface="Calibri"/>
              <a:sym typeface="Calibri"/>
            </a:endParaRPr>
          </a:p>
        </p:txBody>
      </p:sp>
      <p:sp>
        <p:nvSpPr>
          <p:cNvPr id="1047" name="Google Shape;1047;g27f7a576e42_0_30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8" name="Google Shape;1048;g27f7a576e42_0_304"/>
          <p:cNvPicPr preferRelativeResize="0"/>
          <p:nvPr/>
        </p:nvPicPr>
        <p:blipFill>
          <a:blip r:embed="rId4">
            <a:alphaModFix/>
          </a:blip>
          <a:stretch>
            <a:fillRect/>
          </a:stretch>
        </p:blipFill>
        <p:spPr>
          <a:xfrm>
            <a:off x="170788" y="1077662"/>
            <a:ext cx="3173775" cy="1923975"/>
          </a:xfrm>
          <a:prstGeom prst="rect">
            <a:avLst/>
          </a:prstGeom>
          <a:noFill/>
          <a:ln>
            <a:noFill/>
          </a:ln>
        </p:spPr>
      </p:pic>
      <p:pic>
        <p:nvPicPr>
          <p:cNvPr id="1049" name="Google Shape;1049;g27f7a576e42_0_304"/>
          <p:cNvPicPr preferRelativeResize="0"/>
          <p:nvPr/>
        </p:nvPicPr>
        <p:blipFill>
          <a:blip r:embed="rId5">
            <a:alphaModFix/>
          </a:blip>
          <a:stretch>
            <a:fillRect/>
          </a:stretch>
        </p:blipFill>
        <p:spPr>
          <a:xfrm>
            <a:off x="3521162" y="1077650"/>
            <a:ext cx="2885976" cy="1924001"/>
          </a:xfrm>
          <a:prstGeom prst="rect">
            <a:avLst/>
          </a:prstGeom>
          <a:noFill/>
          <a:ln>
            <a:noFill/>
          </a:ln>
        </p:spPr>
      </p:pic>
      <p:pic>
        <p:nvPicPr>
          <p:cNvPr id="1050" name="Google Shape;1050;g27f7a576e42_0_304"/>
          <p:cNvPicPr preferRelativeResize="0"/>
          <p:nvPr/>
        </p:nvPicPr>
        <p:blipFill>
          <a:blip r:embed="rId6">
            <a:alphaModFix/>
          </a:blip>
          <a:stretch>
            <a:fillRect/>
          </a:stretch>
        </p:blipFill>
        <p:spPr>
          <a:xfrm>
            <a:off x="6583738" y="1083600"/>
            <a:ext cx="2549475" cy="19121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g27f7a576e42_0_31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g27f7a576e42_0_312"/>
          <p:cNvSpPr txBox="1"/>
          <p:nvPr/>
        </p:nvSpPr>
        <p:spPr>
          <a:xfrm>
            <a:off x="402350" y="3255550"/>
            <a:ext cx="8526000" cy="34170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The </a:t>
            </a:r>
            <a:r>
              <a:rPr lang="en-US" sz="3600" b="1">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an object can be described as increasing, decreasing, or remaining the same.</a:t>
            </a:r>
            <a:endParaRPr sz="3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b="0" i="0" u="none" strike="noStrike" cap="none">
                <a:solidFill>
                  <a:srgbClr val="FF0000"/>
                </a:solidFill>
                <a:latin typeface="Calibri"/>
                <a:ea typeface="Calibri"/>
                <a:cs typeface="Calibri"/>
                <a:sym typeface="Calibri"/>
              </a:rPr>
              <a:t>True</a:t>
            </a:r>
            <a:endParaRPr sz="3600" b="0" i="0" u="none" strike="noStrike" cap="none">
              <a:solidFill>
                <a:srgbClr val="FF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False</a:t>
            </a:r>
            <a:endParaRPr sz="3600" b="0" i="0" u="none" strike="noStrike" cap="none">
              <a:solidFill>
                <a:srgbClr val="000000"/>
              </a:solidFill>
              <a:latin typeface="Calibri"/>
              <a:ea typeface="Calibri"/>
              <a:cs typeface="Calibri"/>
              <a:sym typeface="Calibri"/>
            </a:endParaRPr>
          </a:p>
        </p:txBody>
      </p:sp>
      <p:pic>
        <p:nvPicPr>
          <p:cNvPr id="1058" name="Google Shape;1058;g27f7a576e42_0_312"/>
          <p:cNvPicPr preferRelativeResize="0"/>
          <p:nvPr/>
        </p:nvPicPr>
        <p:blipFill>
          <a:blip r:embed="rId4">
            <a:alphaModFix/>
          </a:blip>
          <a:stretch>
            <a:fillRect/>
          </a:stretch>
        </p:blipFill>
        <p:spPr>
          <a:xfrm>
            <a:off x="170788" y="1077662"/>
            <a:ext cx="3173775" cy="1923975"/>
          </a:xfrm>
          <a:prstGeom prst="rect">
            <a:avLst/>
          </a:prstGeom>
          <a:noFill/>
          <a:ln>
            <a:noFill/>
          </a:ln>
        </p:spPr>
      </p:pic>
      <p:pic>
        <p:nvPicPr>
          <p:cNvPr id="1059" name="Google Shape;1059;g27f7a576e42_0_312"/>
          <p:cNvPicPr preferRelativeResize="0"/>
          <p:nvPr/>
        </p:nvPicPr>
        <p:blipFill>
          <a:blip r:embed="rId5">
            <a:alphaModFix/>
          </a:blip>
          <a:stretch>
            <a:fillRect/>
          </a:stretch>
        </p:blipFill>
        <p:spPr>
          <a:xfrm>
            <a:off x="3521162" y="1077650"/>
            <a:ext cx="2885976" cy="1924001"/>
          </a:xfrm>
          <a:prstGeom prst="rect">
            <a:avLst/>
          </a:prstGeom>
          <a:noFill/>
          <a:ln>
            <a:noFill/>
          </a:ln>
        </p:spPr>
      </p:pic>
      <p:pic>
        <p:nvPicPr>
          <p:cNvPr id="1060" name="Google Shape;1060;g27f7a576e42_0_312"/>
          <p:cNvPicPr preferRelativeResize="0"/>
          <p:nvPr/>
        </p:nvPicPr>
        <p:blipFill>
          <a:blip r:embed="rId6">
            <a:alphaModFix/>
          </a:blip>
          <a:stretch>
            <a:fillRect/>
          </a:stretch>
        </p:blipFill>
        <p:spPr>
          <a:xfrm>
            <a:off x="6583738" y="1083600"/>
            <a:ext cx="2549475" cy="19121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g27f7a576e42_0_336"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g27f7a576e42_0_33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2"/>
        <p:cNvGrpSpPr/>
        <p:nvPr/>
      </p:nvGrpSpPr>
      <p:grpSpPr>
        <a:xfrm>
          <a:off x="0" y="0"/>
          <a:ext cx="0" cy="0"/>
          <a:chOff x="0" y="0"/>
          <a:chExt cx="0" cy="0"/>
        </a:xfrm>
      </p:grpSpPr>
      <p:pic>
        <p:nvPicPr>
          <p:cNvPr id="1075" name="Google Shape;1075;g27f7a576e42_0_342"/>
          <p:cNvPicPr preferRelativeResize="0"/>
          <p:nvPr/>
        </p:nvPicPr>
        <p:blipFill rotWithShape="1">
          <a:blip r:embed="rId3"/>
          <a:srcRect l="991" r="14609" b="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TextBox 2">
            <a:extLst>
              <a:ext uri="{FF2B5EF4-FFF2-40B4-BE49-F238E27FC236}">
                <a16:creationId xmlns:a16="http://schemas.microsoft.com/office/drawing/2014/main" id="{3BC83436-768C-C7A4-F2F5-2FB2FBFFDBAF}"/>
              </a:ext>
            </a:extLst>
          </p:cNvPr>
          <p:cNvSpPr txBox="1"/>
          <p:nvPr/>
        </p:nvSpPr>
        <p:spPr>
          <a:xfrm>
            <a:off x="1469393" y="4062817"/>
            <a:ext cx="6205214" cy="2452687"/>
          </a:xfrm>
          <a:prstGeom prst="rect">
            <a:avLst/>
          </a:prstGeom>
        </p:spPr>
        <p:txBody>
          <a:bodyPr vert="horz" lIns="91440" tIns="45720" rIns="91440" bIns="45720" rtlCol="0" anchor="ctr">
            <a:normAutofit/>
          </a:bodyPr>
          <a:lstStyle/>
          <a:p>
            <a:pPr marR="0" lvl="0" algn="ctr">
              <a:lnSpc>
                <a:spcPct val="90000"/>
              </a:lnSpc>
              <a:spcBef>
                <a:spcPts val="0"/>
              </a:spcBef>
              <a:spcAft>
                <a:spcPts val="600"/>
              </a:spcAft>
              <a:buClr>
                <a:schemeClr val="dk1"/>
              </a:buClr>
              <a:buSzPts val="1200"/>
            </a:pPr>
            <a:r>
              <a:rPr lang="en-US" sz="3200" kern="1200" dirty="0">
                <a:solidFill>
                  <a:schemeClr val="tx1"/>
                </a:solidFill>
                <a:latin typeface="Calibri" panose="020F0502020204030204" pitchFamily="34" charset="0"/>
                <a:ea typeface="+mn-ea"/>
                <a:cs typeface="Calibri" panose="020F0502020204030204" pitchFamily="34" charset="0"/>
              </a:rPr>
              <a:t>Airplanes are objects that move. When airplanes are way up in the sky, they can be traveling at a </a:t>
            </a:r>
            <a:r>
              <a:rPr lang="en-US" sz="3200" b="1" kern="1200" dirty="0">
                <a:solidFill>
                  <a:schemeClr val="tx1"/>
                </a:solidFill>
                <a:latin typeface="Calibri" panose="020F0502020204030204" pitchFamily="34" charset="0"/>
                <a:ea typeface="+mn-ea"/>
                <a:cs typeface="Calibri" panose="020F0502020204030204" pitchFamily="34" charset="0"/>
              </a:rPr>
              <a:t>speed</a:t>
            </a:r>
            <a:r>
              <a:rPr lang="en-US" sz="3200" kern="1200" dirty="0">
                <a:solidFill>
                  <a:schemeClr val="tx1"/>
                </a:solidFill>
                <a:latin typeface="Calibri" panose="020F0502020204030204" pitchFamily="34" charset="0"/>
                <a:ea typeface="+mn-ea"/>
                <a:cs typeface="Calibri" panose="020F0502020204030204" pitchFamily="34" charset="0"/>
              </a:rPr>
              <a:t> of almost 550 miles per hour!</a:t>
            </a:r>
          </a:p>
        </p:txBody>
      </p:sp>
      <p:sp>
        <p:nvSpPr>
          <p:cNvPr id="1073" name="Google Shape;1073;g27f7a576e42_0_34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4" name="Google Shape;1074;g27f7a576e42_0_342"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7"/>
            <a:ext cx="4675200" cy="954067"/>
          </a:xfrm>
          <a:prstGeom prst="rect">
            <a:avLst/>
          </a:prstGeom>
          <a:noFill/>
          <a:ln>
            <a:noFill/>
          </a:ln>
        </p:spPr>
        <p:txBody>
          <a:bodyPr spcFirstLastPara="1" wrap="square" lIns="91425" tIns="45700" rIns="91425" bIns="45700" anchor="t" anchorCtr="0">
            <a:spAutoFit/>
          </a:bodyPr>
          <a:lstStyle/>
          <a:p>
            <a:pPr>
              <a:buSzPts val="5600"/>
            </a:pPr>
            <a:r>
              <a:rPr lang="en-US" sz="5600">
                <a:solidFill>
                  <a:srgbClr val="FFC000"/>
                </a:solidFill>
                <a:latin typeface="Calibri"/>
                <a:ea typeface="Calibri"/>
                <a:cs typeface="Calibri"/>
                <a:sym typeface="Calibri"/>
              </a:rPr>
              <a:t>Demonstration</a:t>
            </a:r>
            <a:endParaRPr/>
          </a:p>
        </p:txBody>
      </p:sp>
      <p:sp>
        <p:nvSpPr>
          <p:cNvPr id="839" name="Google Shape;839;g28d0a459bb7_0_12" descr="Classroom"/>
          <p:cNvSpPr/>
          <p:nvPr/>
        </p:nvSpPr>
        <p:spPr>
          <a:xfrm>
            <a:off x="124755" y="87074"/>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5" y="1747228"/>
            <a:ext cx="4904719" cy="4351339"/>
          </a:xfrm>
          <a:prstGeom prst="rect">
            <a:avLst/>
          </a:prstGeom>
        </p:spPr>
        <p:txBody>
          <a:bodyPr spcFirstLastPara="1" vert="horz" lIns="91440" tIns="45720" rIns="91440" bIns="45720" rtlCol="0" anchorCtr="0">
            <a:noAutofit/>
          </a:bodyPr>
          <a:lstStyle/>
          <a:p>
            <a:pPr algn="ctr">
              <a:lnSpc>
                <a:spcPct val="90000"/>
              </a:lnSpc>
              <a:spcAft>
                <a:spcPts val="600"/>
              </a:spcAft>
              <a:buSzPts val="2400"/>
            </a:pPr>
            <a:r>
              <a:rPr lang="en-US" sz="220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2200" b="1"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A</a:t>
            </a:r>
            <a:r>
              <a:rPr lang="en-US" sz="2200" dirty="0">
                <a:solidFill>
                  <a:schemeClr val="dk1"/>
                </a:solidFill>
                <a:latin typeface="Calibri"/>
                <a:ea typeface="Calibri"/>
                <a:cs typeface="Calibri"/>
                <a:sym typeface="Calibri"/>
              </a:rPr>
              <a:t>sk students to recall  what they already know about speed. </a:t>
            </a:r>
            <a:endParaRPr lang="en-US" sz="2200" dirty="0"/>
          </a:p>
          <a:p>
            <a:pPr>
              <a:lnSpc>
                <a:spcPct val="90000"/>
              </a:lnSpc>
              <a:spcAft>
                <a:spcPts val="600"/>
              </a:spcAft>
              <a:buSzPts val="20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2200"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Have</a:t>
            </a:r>
            <a:r>
              <a:rPr lang="en-US" sz="2200" dirty="0">
                <a:solidFill>
                  <a:schemeClr val="dk1"/>
                </a:solidFill>
                <a:latin typeface="Calibri"/>
                <a:ea typeface="Calibri"/>
                <a:cs typeface="Calibri"/>
                <a:sym typeface="Calibri"/>
              </a:rPr>
              <a:t> students observe the speed of the cars. Discuss which car was the fastest and why. Ask the students if the size and weight of the cars affected their speed. </a:t>
            </a:r>
          </a:p>
          <a:p>
            <a:pPr>
              <a:buSzPts val="16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600"/>
              </a:spcAft>
              <a:buSzPts val="20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220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speed.</a:t>
            </a:r>
          </a:p>
        </p:txBody>
      </p:sp>
      <p:pic>
        <p:nvPicPr>
          <p:cNvPr id="4" name="Picture 3" descr="A cardboard box with cars on it&#10;&#10;Description automatically generated">
            <a:extLst>
              <a:ext uri="{FF2B5EF4-FFF2-40B4-BE49-F238E27FC236}">
                <a16:creationId xmlns:a16="http://schemas.microsoft.com/office/drawing/2014/main" id="{1F2AB0C7-674B-C8C2-6A81-1BEEA37D329F}"/>
              </a:ext>
            </a:extLst>
          </p:cNvPr>
          <p:cNvPicPr>
            <a:picLocks noChangeAspect="1"/>
          </p:cNvPicPr>
          <p:nvPr/>
        </p:nvPicPr>
        <p:blipFill>
          <a:blip r:embed="rId4"/>
          <a:stretch>
            <a:fillRect/>
          </a:stretch>
        </p:blipFill>
        <p:spPr>
          <a:xfrm>
            <a:off x="4966497" y="2640197"/>
            <a:ext cx="3886200" cy="2565400"/>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0"/>
        <p:cNvGrpSpPr/>
        <p:nvPr/>
      </p:nvGrpSpPr>
      <p:grpSpPr>
        <a:xfrm>
          <a:off x="0" y="0"/>
          <a:ext cx="0" cy="0"/>
          <a:chOff x="0" y="0"/>
          <a:chExt cx="0" cy="0"/>
        </a:xfrm>
      </p:grpSpPr>
      <p:sp useBgFill="1">
        <p:nvSpPr>
          <p:cNvPr id="1088" name="Rectangle 108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5B196AB-6634-53BE-B63C-BCEF0B2A53F7}"/>
              </a:ext>
            </a:extLst>
          </p:cNvPr>
          <p:cNvSpPr txBox="1"/>
          <p:nvPr/>
        </p:nvSpPr>
        <p:spPr>
          <a:xfrm>
            <a:off x="452005" y="2193812"/>
            <a:ext cx="3767901" cy="2812141"/>
          </a:xfrm>
          <a:prstGeom prst="rect">
            <a:avLst/>
          </a:prstGeom>
        </p:spPr>
        <p:txBody>
          <a:bodyPr vert="horz" lIns="91440" tIns="45720" rIns="91440" bIns="45720" rtlCol="0">
            <a:normAutofit/>
          </a:bodyPr>
          <a:lstStyle/>
          <a:p>
            <a:pPr>
              <a:lnSpc>
                <a:spcPct val="90000"/>
              </a:lnSpc>
              <a:spcAft>
                <a:spcPts val="600"/>
              </a:spcAft>
            </a:pPr>
            <a:r>
              <a:rPr lang="en-US" sz="3200" kern="1200">
                <a:solidFill>
                  <a:schemeClr val="tx1"/>
                </a:solidFill>
                <a:latin typeface="Calibri" panose="020F0502020204030204" pitchFamily="34" charset="0"/>
                <a:ea typeface="+mn-ea"/>
                <a:cs typeface="Calibri" panose="020F0502020204030204" pitchFamily="34" charset="0"/>
              </a:rPr>
              <a:t>Cheetahs are objects that move. Cheetahs are the fastest land animal and can run at a </a:t>
            </a:r>
            <a:r>
              <a:rPr lang="en-US" sz="3200" b="1" kern="1200">
                <a:solidFill>
                  <a:schemeClr val="tx1"/>
                </a:solidFill>
                <a:latin typeface="Calibri" panose="020F0502020204030204" pitchFamily="34" charset="0"/>
                <a:ea typeface="+mn-ea"/>
                <a:cs typeface="Calibri" panose="020F0502020204030204" pitchFamily="34" charset="0"/>
              </a:rPr>
              <a:t>speed</a:t>
            </a:r>
            <a:r>
              <a:rPr lang="en-US" sz="3200" kern="1200">
                <a:solidFill>
                  <a:schemeClr val="tx1"/>
                </a:solidFill>
                <a:latin typeface="Calibri" panose="020F0502020204030204" pitchFamily="34" charset="0"/>
                <a:ea typeface="+mn-ea"/>
                <a:cs typeface="Calibri" panose="020F0502020204030204" pitchFamily="34" charset="0"/>
              </a:rPr>
              <a:t> of about 70 miles per hour!</a:t>
            </a:r>
          </a:p>
        </p:txBody>
      </p:sp>
      <p:pic>
        <p:nvPicPr>
          <p:cNvPr id="1083" name="Google Shape;1083;g27f7a576e42_0_349"/>
          <p:cNvPicPr preferRelativeResize="0"/>
          <p:nvPr/>
        </p:nvPicPr>
        <p:blipFill rotWithShape="1">
          <a:blip r:embed="rId3"/>
          <a:srcRect l="27073" r="36247"/>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1081" name="Google Shape;1081;g27f7a576e42_0_349"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2" name="Google Shape;1082;g27f7a576e42_0_349"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27f7a576e42_0_35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g27f7a576e42_0_361"/>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speed</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1096" name="Google Shape;1096;g27f7a576e42_0_36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7" name="Google Shape;1097;g27f7a576e42_0_361"/>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g27f7a576e42_0_36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4" name="Google Shape;1104;g27f7a576e42_0_36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9"/>
        <p:cNvGrpSpPr/>
        <p:nvPr/>
      </p:nvGrpSpPr>
      <p:grpSpPr>
        <a:xfrm>
          <a:off x="0" y="0"/>
          <a:ext cx="0" cy="0"/>
          <a:chOff x="0" y="0"/>
          <a:chExt cx="0" cy="0"/>
        </a:xfrm>
      </p:grpSpPr>
      <p:sp useBgFill="1">
        <p:nvSpPr>
          <p:cNvPr id="1117" name="Rectangle 11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2" name="Google Shape;1112;g27f7a576e42_0_374"/>
          <p:cNvPicPr preferRelativeResize="0"/>
          <p:nvPr/>
        </p:nvPicPr>
        <p:blipFill rotWithShape="1">
          <a:blip r:embed="rId3"/>
          <a:srcRect l="810" r="580"/>
          <a:stretch/>
        </p:blipFill>
        <p:spPr>
          <a:xfrm>
            <a:off x="1891767" y="10"/>
            <a:ext cx="7252231" cy="6857990"/>
          </a:xfrm>
          <a:prstGeom prst="rect">
            <a:avLst/>
          </a:prstGeom>
          <a:noFill/>
        </p:spPr>
      </p:pic>
      <p:sp>
        <p:nvSpPr>
          <p:cNvPr id="1119" name="Rectangle 11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F511044-062F-A3DE-45F7-33DE8D414DEA}"/>
              </a:ext>
            </a:extLst>
          </p:cNvPr>
          <p:cNvSpPr txBox="1"/>
          <p:nvPr/>
        </p:nvSpPr>
        <p:spPr>
          <a:xfrm>
            <a:off x="201478" y="2434201"/>
            <a:ext cx="3293813" cy="3742762"/>
          </a:xfrm>
          <a:prstGeom prst="rect">
            <a:avLst/>
          </a:prstGeom>
        </p:spPr>
        <p:txBody>
          <a:bodyPr vert="horz" lIns="91440" tIns="45720" rIns="91440" bIns="45720" rtlCol="0">
            <a:normAutofit/>
          </a:bodyPr>
          <a:lstStyle/>
          <a:p>
            <a:pPr lvl="0">
              <a:lnSpc>
                <a:spcPct val="90000"/>
              </a:lnSpc>
              <a:spcBef>
                <a:spcPts val="0"/>
              </a:spcBef>
              <a:spcAft>
                <a:spcPts val="600"/>
              </a:spcAft>
              <a:buSzPts val="1400"/>
            </a:pPr>
            <a:r>
              <a:rPr lang="en-US" sz="2400" kern="1200" dirty="0">
                <a:solidFill>
                  <a:schemeClr val="tx1"/>
                </a:solidFill>
                <a:latin typeface="Calibri" panose="020F0502020204030204" pitchFamily="34" charset="0"/>
                <a:ea typeface="+mn-ea"/>
                <a:cs typeface="Calibri" panose="020F0502020204030204" pitchFamily="34" charset="0"/>
              </a:rPr>
              <a:t>Measuring the weight of an object  is </a:t>
            </a:r>
            <a:r>
              <a:rPr lang="en-US" sz="2400" b="1" kern="1200" dirty="0">
                <a:solidFill>
                  <a:schemeClr val="tx1"/>
                </a:solidFill>
                <a:latin typeface="Calibri" panose="020F0502020204030204" pitchFamily="34" charset="0"/>
                <a:ea typeface="+mn-ea"/>
                <a:cs typeface="Calibri" panose="020F0502020204030204" pitchFamily="34" charset="0"/>
              </a:rPr>
              <a:t>NOT</a:t>
            </a:r>
            <a:r>
              <a:rPr lang="en-US" sz="2400" kern="1200" dirty="0">
                <a:solidFill>
                  <a:schemeClr val="tx1"/>
                </a:solidFill>
                <a:latin typeface="Calibri" panose="020F0502020204030204" pitchFamily="34" charset="0"/>
                <a:ea typeface="+mn-ea"/>
                <a:cs typeface="Calibri" panose="020F0502020204030204" pitchFamily="34" charset="0"/>
              </a:rPr>
              <a:t> an example of speed. Measuring weight does not tell you how fast it goes, so weight is not a measurement of </a:t>
            </a:r>
            <a:r>
              <a:rPr lang="en-US" sz="2400" b="1" kern="1200" dirty="0">
                <a:solidFill>
                  <a:schemeClr val="tx1"/>
                </a:solidFill>
                <a:latin typeface="Calibri" panose="020F0502020204030204" pitchFamily="34" charset="0"/>
                <a:ea typeface="+mn-ea"/>
                <a:cs typeface="Calibri" panose="020F0502020204030204" pitchFamily="34" charset="0"/>
              </a:rPr>
              <a:t>speed</a:t>
            </a:r>
            <a:r>
              <a:rPr lang="en-US" sz="2400" kern="1200" dirty="0">
                <a:solidFill>
                  <a:schemeClr val="tx1"/>
                </a:solidFill>
                <a:latin typeface="Calibri" panose="020F0502020204030204" pitchFamily="34" charset="0"/>
                <a:ea typeface="+mn-ea"/>
                <a:cs typeface="Calibri" panose="020F0502020204030204" pitchFamily="34" charset="0"/>
              </a:rPr>
              <a:t>.</a:t>
            </a:r>
          </a:p>
        </p:txBody>
      </p:sp>
      <p:sp>
        <p:nvSpPr>
          <p:cNvPr id="1110" name="Google Shape;1110;g27f7a576e42_0_37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1" name="Google Shape;1111;g27f7a576e42_0_37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7"/>
        <p:cNvGrpSpPr/>
        <p:nvPr/>
      </p:nvGrpSpPr>
      <p:grpSpPr>
        <a:xfrm>
          <a:off x="0" y="0"/>
          <a:ext cx="0" cy="0"/>
          <a:chOff x="0" y="0"/>
          <a:chExt cx="0" cy="0"/>
        </a:xfrm>
      </p:grpSpPr>
      <p:sp useBgFill="1">
        <p:nvSpPr>
          <p:cNvPr id="1125" name="Rectangle 11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0" name="Google Shape;1120;g27f7a576e42_0_381"/>
          <p:cNvPicPr preferRelativeResize="0"/>
          <p:nvPr/>
        </p:nvPicPr>
        <p:blipFill rotWithShape="1">
          <a:blip r:embed="rId3"/>
          <a:srcRect t="5436" r="2" b="2"/>
          <a:stretch/>
        </p:blipFill>
        <p:spPr>
          <a:xfrm>
            <a:off x="1891767" y="10"/>
            <a:ext cx="7252231" cy="6857990"/>
          </a:xfrm>
          <a:prstGeom prst="rect">
            <a:avLst/>
          </a:prstGeom>
          <a:noFill/>
        </p:spPr>
      </p:pic>
      <p:sp>
        <p:nvSpPr>
          <p:cNvPr id="1127" name="Rectangle 11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AD13281-A488-4AFE-C9E6-D224B797BDCE}"/>
              </a:ext>
            </a:extLst>
          </p:cNvPr>
          <p:cNvSpPr txBox="1"/>
          <p:nvPr/>
        </p:nvSpPr>
        <p:spPr>
          <a:xfrm>
            <a:off x="367650" y="2515084"/>
            <a:ext cx="3584418" cy="1827832"/>
          </a:xfrm>
          <a:prstGeom prst="rect">
            <a:avLst/>
          </a:prstGeom>
        </p:spPr>
        <p:txBody>
          <a:bodyPr vert="horz" lIns="91440" tIns="45720" rIns="91440" bIns="45720" rtlCol="0">
            <a:normAutofit/>
          </a:bodyPr>
          <a:lstStyle/>
          <a:p>
            <a:pPr>
              <a:lnSpc>
                <a:spcPct val="90000"/>
              </a:lnSpc>
              <a:spcAft>
                <a:spcPts val="600"/>
              </a:spcAft>
            </a:pPr>
            <a:r>
              <a:rPr lang="en-US" sz="2400" kern="1200" dirty="0">
                <a:solidFill>
                  <a:schemeClr val="tx1"/>
                </a:solidFill>
                <a:latin typeface="Calibri" panose="020F0502020204030204" pitchFamily="34" charset="0"/>
                <a:ea typeface="+mn-ea"/>
                <a:cs typeface="Calibri" panose="020F0502020204030204" pitchFamily="34" charset="0"/>
              </a:rPr>
              <a:t>Measuring how hot it is outside does </a:t>
            </a:r>
            <a:r>
              <a:rPr lang="en-US" sz="2400" b="1" kern="1200" dirty="0">
                <a:solidFill>
                  <a:schemeClr val="tx1"/>
                </a:solidFill>
                <a:latin typeface="Calibri" panose="020F0502020204030204" pitchFamily="34" charset="0"/>
                <a:ea typeface="+mn-ea"/>
                <a:cs typeface="Calibri" panose="020F0502020204030204" pitchFamily="34" charset="0"/>
              </a:rPr>
              <a:t>NOT</a:t>
            </a:r>
            <a:r>
              <a:rPr lang="en-US" sz="2400" kern="1200" dirty="0">
                <a:solidFill>
                  <a:schemeClr val="tx1"/>
                </a:solidFill>
                <a:latin typeface="Calibri" panose="020F0502020204030204" pitchFamily="34" charset="0"/>
                <a:ea typeface="+mn-ea"/>
                <a:cs typeface="Calibri" panose="020F0502020204030204" pitchFamily="34" charset="0"/>
              </a:rPr>
              <a:t> tell you how fast an object moves, so temperature is not a measurement of </a:t>
            </a:r>
            <a:r>
              <a:rPr lang="en-US" sz="2400" b="1" kern="1200" dirty="0">
                <a:solidFill>
                  <a:schemeClr val="tx1"/>
                </a:solidFill>
                <a:latin typeface="Calibri" panose="020F0502020204030204" pitchFamily="34" charset="0"/>
                <a:ea typeface="+mn-ea"/>
                <a:cs typeface="Calibri" panose="020F0502020204030204" pitchFamily="34" charset="0"/>
              </a:rPr>
              <a:t>speed</a:t>
            </a:r>
            <a:r>
              <a:rPr lang="en-US" sz="2400" kern="1200" dirty="0">
                <a:solidFill>
                  <a:schemeClr val="tx1"/>
                </a:solidFill>
                <a:latin typeface="Calibri" panose="020F0502020204030204" pitchFamily="34" charset="0"/>
                <a:ea typeface="+mn-ea"/>
                <a:cs typeface="Calibri" panose="020F0502020204030204" pitchFamily="34" charset="0"/>
              </a:rPr>
              <a:t>.</a:t>
            </a:r>
          </a:p>
        </p:txBody>
      </p:sp>
      <p:sp>
        <p:nvSpPr>
          <p:cNvPr id="1118" name="Google Shape;1118;g27f7a576e42_0_38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9" name="Google Shape;1119;g27f7a576e42_0_381"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g27f7a576e42_0_38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27f7a576e42_0_393"/>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does the cheetah show speed, but the thermometer does not?</a:t>
            </a:r>
            <a:endParaRPr sz="1400" b="0" i="0" u="none" strike="noStrike" cap="none">
              <a:solidFill>
                <a:srgbClr val="000000"/>
              </a:solidFill>
              <a:latin typeface="Arial"/>
              <a:ea typeface="Arial"/>
              <a:cs typeface="Arial"/>
              <a:sym typeface="Arial"/>
            </a:endParaRPr>
          </a:p>
        </p:txBody>
      </p:sp>
      <p:sp>
        <p:nvSpPr>
          <p:cNvPr id="1133" name="Google Shape;1133;g27f7a576e42_0_39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4" name="Google Shape;1134;g27f7a576e42_0_393"/>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1135" name="Google Shape;1135;g27f7a576e42_0_393"/>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1136" name="Google Shape;1136;g27f7a576e42_0_393"/>
          <p:cNvPicPr preferRelativeResize="0"/>
          <p:nvPr/>
        </p:nvPicPr>
        <p:blipFill>
          <a:blip r:embed="rId5">
            <a:alphaModFix/>
          </a:blip>
          <a:stretch>
            <a:fillRect/>
          </a:stretch>
        </p:blipFill>
        <p:spPr>
          <a:xfrm>
            <a:off x="519513" y="3003775"/>
            <a:ext cx="3557424" cy="2001049"/>
          </a:xfrm>
          <a:prstGeom prst="rect">
            <a:avLst/>
          </a:prstGeom>
          <a:noFill/>
          <a:ln>
            <a:noFill/>
          </a:ln>
        </p:spPr>
      </p:pic>
      <p:pic>
        <p:nvPicPr>
          <p:cNvPr id="1137" name="Google Shape;1137;g27f7a576e42_0_393"/>
          <p:cNvPicPr preferRelativeResize="0"/>
          <p:nvPr/>
        </p:nvPicPr>
        <p:blipFill>
          <a:blip r:embed="rId6">
            <a:alphaModFix/>
          </a:blip>
          <a:stretch>
            <a:fillRect/>
          </a:stretch>
        </p:blipFill>
        <p:spPr>
          <a:xfrm>
            <a:off x="5291675" y="2555950"/>
            <a:ext cx="3018750" cy="3018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g27f7a576e42_0_46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198" name="Google Shape;1198;g27f7a576e42_0_46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g27f7a576e42_0_473"/>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Speed</a:t>
            </a:r>
            <a:r>
              <a:rPr lang="en-US" b="1">
                <a:solidFill>
                  <a:schemeClr val="dk1"/>
                </a:solidFill>
              </a:rPr>
              <a:t>: </a:t>
            </a:r>
            <a:r>
              <a:rPr lang="en-US">
                <a:solidFill>
                  <a:schemeClr val="dk1"/>
                </a:solidFill>
              </a:rPr>
              <a:t>how fast an object moves</a:t>
            </a:r>
            <a:endParaRPr/>
          </a:p>
        </p:txBody>
      </p:sp>
      <p:sp>
        <p:nvSpPr>
          <p:cNvPr id="1205" name="Google Shape;1205;g27f7a576e42_0_473"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6" name="Google Shape;1206;g27f7a576e42_0_473"/>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28084ac76e6_0_0"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g27f7a576e42_0_480"/>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13" name="Google Shape;1213;g27f7a576e42_0_480"/>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1214" name="Google Shape;1214;g27f7a576e42_0_480"/>
          <p:cNvCxnSpPr>
            <a:stCxn id="1215" idx="4"/>
            <a:endCxn id="121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1216" name="Google Shape;1216;g27f7a576e42_0_480"/>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1217" name="Google Shape;1217;g27f7a576e42_0_480"/>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1215" name="Google Shape;1215;g27f7a576e42_0_480"/>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g27f7a576e42_0_49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24" name="Google Shape;1224;g27f7a576e42_0_49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225" name="Google Shape;1225;g27f7a576e42_0_490"/>
          <p:cNvCxnSpPr>
            <a:stCxn id="1226" idx="4"/>
            <a:endCxn id="122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227" name="Google Shape;1227;g27f7a576e42_0_49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228" name="Google Shape;1228;g27f7a576e42_0_49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226" name="Google Shape;1226;g27f7a576e42_0_49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9" name="Google Shape;1229;g27f7a576e42_0_49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Speed</a:t>
            </a:r>
            <a:endParaRPr sz="700" b="0" i="0" u="none" strike="noStrike" cap="none">
              <a:solidFill>
                <a:srgbClr val="000000"/>
              </a:solidFill>
              <a:latin typeface="Arial"/>
              <a:ea typeface="Arial"/>
              <a:cs typeface="Arial"/>
              <a:sym typeface="Arial"/>
            </a:endParaRPr>
          </a:p>
        </p:txBody>
      </p:sp>
      <p:sp>
        <p:nvSpPr>
          <p:cNvPr id="1230" name="Google Shape;1230;g27f7a576e42_0_49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231" name="Google Shape;1231;g27f7a576e42_0_49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232" name="Google Shape;1232;g27f7a576e42_0_49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233" name="Google Shape;1233;g27f7a576e42_0_49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234" name="Google Shape;1234;g27f7a576e42_0_49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35" name="Google Shape;1235;g27f7a576e42_0_49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36" name="Google Shape;1236;g27f7a576e42_0_490"/>
          <p:cNvCxnSpPr>
            <a:stCxn id="1237" idx="4"/>
            <a:endCxn id="123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38" name="Google Shape;1238;g27f7a576e42_0_49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39" name="Google Shape;1239;g27f7a576e42_0_49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37" name="Google Shape;1237;g27f7a576e42_0_49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g27f7a576e42_0_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46" name="Google Shape;1246;g27f7a576e42_0_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47" name="Google Shape;1247;g27f7a576e42_0_511"/>
          <p:cNvCxnSpPr>
            <a:stCxn id="1248" idx="4"/>
            <a:endCxn id="124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49" name="Google Shape;1249;g27f7a576e42_0_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50" name="Google Shape;1250;g27f7a576e42_0_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48" name="Google Shape;1248;g27f7a576e42_0_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51" name="Google Shape;1251;g27f7a576e42_0_51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speed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252" name="Google Shape;1252;g27f7a576e42_0_51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253" name="Google Shape;1253;g27f7a576e42_0_511"/>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254" name="Google Shape;1254;g27f7a576e42_0_51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255" name="Google Shape;1255;g27f7a576e42_0_51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256" name="Google Shape;1256;g27f7a576e42_0_511"/>
          <p:cNvPicPr preferRelativeResize="0"/>
          <p:nvPr/>
        </p:nvPicPr>
        <p:blipFill>
          <a:blip r:embed="rId3">
            <a:alphaModFix/>
          </a:blip>
          <a:stretch>
            <a:fillRect/>
          </a:stretch>
        </p:blipFill>
        <p:spPr>
          <a:xfrm>
            <a:off x="997350" y="4521224"/>
            <a:ext cx="3574650" cy="2010725"/>
          </a:xfrm>
          <a:prstGeom prst="rect">
            <a:avLst/>
          </a:prstGeom>
          <a:noFill/>
          <a:ln>
            <a:noFill/>
          </a:ln>
        </p:spPr>
      </p:pic>
      <p:pic>
        <p:nvPicPr>
          <p:cNvPr id="1257" name="Google Shape;1257;g27f7a576e42_0_511"/>
          <p:cNvPicPr preferRelativeResize="0"/>
          <p:nvPr/>
        </p:nvPicPr>
        <p:blipFill>
          <a:blip r:embed="rId4">
            <a:alphaModFix/>
          </a:blip>
          <a:stretch>
            <a:fillRect/>
          </a:stretch>
        </p:blipFill>
        <p:spPr>
          <a:xfrm>
            <a:off x="1038030" y="1735593"/>
            <a:ext cx="3820843" cy="2149224"/>
          </a:xfrm>
          <a:prstGeom prst="rect">
            <a:avLst/>
          </a:prstGeom>
          <a:noFill/>
          <a:ln>
            <a:noFill/>
          </a:ln>
        </p:spPr>
      </p:pic>
      <p:pic>
        <p:nvPicPr>
          <p:cNvPr id="1258" name="Google Shape;1258;g27f7a576e42_0_511"/>
          <p:cNvPicPr preferRelativeResize="0"/>
          <p:nvPr/>
        </p:nvPicPr>
        <p:blipFill>
          <a:blip r:embed="rId5">
            <a:alphaModFix/>
          </a:blip>
          <a:stretch>
            <a:fillRect/>
          </a:stretch>
        </p:blipFill>
        <p:spPr>
          <a:xfrm>
            <a:off x="5722675" y="4521226"/>
            <a:ext cx="3014630" cy="2010725"/>
          </a:xfrm>
          <a:prstGeom prst="rect">
            <a:avLst/>
          </a:prstGeom>
          <a:noFill/>
          <a:ln>
            <a:noFill/>
          </a:ln>
        </p:spPr>
      </p:pic>
      <p:pic>
        <p:nvPicPr>
          <p:cNvPr id="1259" name="Google Shape;1259;g27f7a576e42_0_511"/>
          <p:cNvPicPr preferRelativeResize="0"/>
          <p:nvPr/>
        </p:nvPicPr>
        <p:blipFill>
          <a:blip r:embed="rId6">
            <a:alphaModFix/>
          </a:blip>
          <a:stretch>
            <a:fillRect/>
          </a:stretch>
        </p:blipFill>
        <p:spPr>
          <a:xfrm>
            <a:off x="5779608" y="1648793"/>
            <a:ext cx="2900749" cy="272003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27f7a576e42_0_5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66" name="Google Shape;1266;g27f7a576e42_0_5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67" name="Google Shape;1267;g27f7a576e42_0_530"/>
          <p:cNvCxnSpPr>
            <a:stCxn id="1268" idx="4"/>
            <a:endCxn id="12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69" name="Google Shape;1269;g27f7a576e42_0_5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70" name="Google Shape;1270;g27f7a576e42_0_5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68" name="Google Shape;1268;g27f7a576e42_0_5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71" name="Google Shape;1271;g27f7a576e42_0_53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speed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272" name="Google Shape;1272;g27f7a576e42_0_53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273" name="Google Shape;1273;g27f7a576e42_0_53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274" name="Google Shape;1274;g27f7a576e42_0_53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275" name="Google Shape;1275;g27f7a576e42_0_53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276" name="Google Shape;1276;g27f7a576e42_0_530"/>
          <p:cNvPicPr preferRelativeResize="0"/>
          <p:nvPr/>
        </p:nvPicPr>
        <p:blipFill>
          <a:blip r:embed="rId3">
            <a:alphaModFix/>
          </a:blip>
          <a:stretch>
            <a:fillRect/>
          </a:stretch>
        </p:blipFill>
        <p:spPr>
          <a:xfrm>
            <a:off x="5722675" y="4521226"/>
            <a:ext cx="3014630" cy="2010725"/>
          </a:xfrm>
          <a:prstGeom prst="rect">
            <a:avLst/>
          </a:prstGeom>
          <a:noFill/>
          <a:ln>
            <a:noFill/>
          </a:ln>
        </p:spPr>
      </p:pic>
      <p:pic>
        <p:nvPicPr>
          <p:cNvPr id="1277" name="Google Shape;1277;g27f7a576e42_0_530"/>
          <p:cNvPicPr preferRelativeResize="0"/>
          <p:nvPr/>
        </p:nvPicPr>
        <p:blipFill>
          <a:blip r:embed="rId4">
            <a:alphaModFix/>
          </a:blip>
          <a:stretch>
            <a:fillRect/>
          </a:stretch>
        </p:blipFill>
        <p:spPr>
          <a:xfrm>
            <a:off x="5779608" y="1648793"/>
            <a:ext cx="2900749" cy="2720032"/>
          </a:xfrm>
          <a:prstGeom prst="rect">
            <a:avLst/>
          </a:prstGeom>
          <a:noFill/>
          <a:ln>
            <a:noFill/>
          </a:ln>
        </p:spPr>
      </p:pic>
      <p:pic>
        <p:nvPicPr>
          <p:cNvPr id="1278" name="Google Shape;1278;g27f7a576e42_0_530"/>
          <p:cNvPicPr preferRelativeResize="0"/>
          <p:nvPr/>
        </p:nvPicPr>
        <p:blipFill>
          <a:blip r:embed="rId5">
            <a:alphaModFix/>
          </a:blip>
          <a:stretch>
            <a:fillRect/>
          </a:stretch>
        </p:blipFill>
        <p:spPr>
          <a:xfrm>
            <a:off x="997350" y="4521224"/>
            <a:ext cx="3574650" cy="2010725"/>
          </a:xfrm>
          <a:prstGeom prst="rect">
            <a:avLst/>
          </a:prstGeom>
          <a:noFill/>
          <a:ln>
            <a:noFill/>
          </a:ln>
        </p:spPr>
      </p:pic>
      <p:pic>
        <p:nvPicPr>
          <p:cNvPr id="1279" name="Google Shape;1279;g27f7a576e42_0_530"/>
          <p:cNvPicPr preferRelativeResize="0"/>
          <p:nvPr/>
        </p:nvPicPr>
        <p:blipFill>
          <a:blip r:embed="rId6">
            <a:alphaModFix/>
          </a:blip>
          <a:stretch>
            <a:fillRect/>
          </a:stretch>
        </p:blipFill>
        <p:spPr>
          <a:xfrm>
            <a:off x="1038030" y="1735593"/>
            <a:ext cx="3820843" cy="2149224"/>
          </a:xfrm>
          <a:prstGeom prst="rect">
            <a:avLst/>
          </a:prstGeom>
          <a:noFill/>
          <a:ln>
            <a:noFill/>
          </a:ln>
        </p:spPr>
      </p:pic>
      <p:sp>
        <p:nvSpPr>
          <p:cNvPr id="1280" name="Google Shape;1280;g27f7a576e42_0_530"/>
          <p:cNvSpPr/>
          <p:nvPr/>
        </p:nvSpPr>
        <p:spPr>
          <a:xfrm>
            <a:off x="393325" y="4349088"/>
            <a:ext cx="4430100" cy="2355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g27f7a576e42_0_55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7" name="Google Shape;1287;g27f7a576e42_0_55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88" name="Google Shape;1288;g27f7a576e42_0_55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89" name="Google Shape;1289;g27f7a576e42_0_550"/>
          <p:cNvCxnSpPr>
            <a:stCxn id="1290" idx="4"/>
            <a:endCxn id="12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91" name="Google Shape;1291;g27f7a576e42_0_55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92" name="Google Shape;1292;g27f7a576e42_0_55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90" name="Google Shape;1290;g27f7a576e42_0_55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93" name="Google Shape;1293;g27f7a576e42_0_55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294" name="Google Shape;1294;g27f7a576e42_0_550"/>
          <p:cNvCxnSpPr>
            <a:stCxn id="1295" idx="4"/>
            <a:endCxn id="128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296" name="Google Shape;1296;g27f7a576e42_0_55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297" name="Google Shape;1297;g27f7a576e42_0_55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295" name="Google Shape;1295;g27f7a576e42_0_55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8" name="Google Shape;1298;g27f7a576e42_0_55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Speed</a:t>
            </a:r>
            <a:endParaRPr sz="700" b="0" i="0" u="none" strike="noStrike" cap="none">
              <a:solidFill>
                <a:srgbClr val="000000"/>
              </a:solidFill>
              <a:latin typeface="Arial"/>
              <a:ea typeface="Arial"/>
              <a:cs typeface="Arial"/>
              <a:sym typeface="Arial"/>
            </a:endParaRPr>
          </a:p>
        </p:txBody>
      </p:sp>
      <p:sp>
        <p:nvSpPr>
          <p:cNvPr id="1299" name="Google Shape;1299;g27f7a576e42_0_55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300" name="Google Shape;1300;g27f7a576e42_0_55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301" name="Google Shape;1301;g27f7a576e42_0_55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302" name="Google Shape;1302;g27f7a576e42_0_55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pic>
        <p:nvPicPr>
          <p:cNvPr id="1303" name="Google Shape;1303;g27f7a576e42_0_550"/>
          <p:cNvPicPr preferRelativeResize="0"/>
          <p:nvPr/>
        </p:nvPicPr>
        <p:blipFill>
          <a:blip r:embed="rId3">
            <a:alphaModFix/>
          </a:blip>
          <a:stretch>
            <a:fillRect/>
          </a:stretch>
        </p:blipFill>
        <p:spPr>
          <a:xfrm>
            <a:off x="5786800" y="1191300"/>
            <a:ext cx="2758074" cy="1551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g27f7a576e42_0_57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10" name="Google Shape;1310;g27f7a576e42_0_57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11" name="Google Shape;1311;g27f7a576e42_0_572"/>
          <p:cNvCxnSpPr>
            <a:stCxn id="1312" idx="4"/>
            <a:endCxn id="130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13" name="Google Shape;1313;g27f7a576e42_0_57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14" name="Google Shape;1314;g27f7a576e42_0_57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12" name="Google Shape;1312;g27f7a576e42_0_57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15" name="Google Shape;1315;g27f7a576e42_0_57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Speed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316" name="Google Shape;1316;g27f7a576e42_0_572"/>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fast an object moves</a:t>
            </a:r>
            <a:endParaRPr sz="1400" b="0" i="0" u="none" strike="noStrike" cap="none">
              <a:solidFill>
                <a:srgbClr val="434343"/>
              </a:solidFill>
              <a:latin typeface="Arial"/>
              <a:ea typeface="Arial"/>
              <a:cs typeface="Arial"/>
              <a:sym typeface="Arial"/>
            </a:endParaRPr>
          </a:p>
        </p:txBody>
      </p:sp>
      <p:sp>
        <p:nvSpPr>
          <p:cNvPr id="1317" name="Google Shape;1317;g27f7a576e42_0_572"/>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heavy an object is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1318" name="Google Shape;1318;g27f7a576e42_0_57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19" name="Google Shape;1319;g27f7a576e42_0_572"/>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noisy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20" name="Google Shape;1320;g27f7a576e42_0_57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21" name="Google Shape;1321;g27f7a576e42_0_57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22" name="Google Shape;1322;g27f7a576e42_0_57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23" name="Google Shape;1323;g27f7a576e42_0_57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24" name="Google Shape;1324;g27f7a576e42_0_572"/>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hot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g27f7a576e42_0_5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31" name="Google Shape;1331;g27f7a576e42_0_5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32" name="Google Shape;1332;g27f7a576e42_0_592"/>
          <p:cNvCxnSpPr>
            <a:stCxn id="1333" idx="4"/>
            <a:endCxn id="133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34" name="Google Shape;1334;g27f7a576e42_0_5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35" name="Google Shape;1335;g27f7a576e42_0_5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33" name="Google Shape;1333;g27f7a576e42_0_5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36" name="Google Shape;1336;g27f7a576e42_0_59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37" name="Google Shape;1337;g27f7a576e42_0_59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38" name="Google Shape;1338;g27f7a576e42_0_59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39" name="Google Shape;1339;g27f7a576e42_0_59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40" name="Google Shape;1340;g27f7a576e42_0_59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41" name="Google Shape;1341;g27f7a576e42_0_59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Speed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342" name="Google Shape;1342;g27f7a576e42_0_592"/>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fast an object moves</a:t>
            </a:r>
            <a:endParaRPr sz="1400" b="0" i="0" u="none" strike="noStrike" cap="none">
              <a:solidFill>
                <a:srgbClr val="434343"/>
              </a:solidFill>
              <a:latin typeface="Arial"/>
              <a:ea typeface="Arial"/>
              <a:cs typeface="Arial"/>
              <a:sym typeface="Arial"/>
            </a:endParaRPr>
          </a:p>
        </p:txBody>
      </p:sp>
      <p:sp>
        <p:nvSpPr>
          <p:cNvPr id="1343" name="Google Shape;1343;g27f7a576e42_0_592"/>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heavy an object is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1344" name="Google Shape;1344;g27f7a576e42_0_592"/>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noisy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45" name="Google Shape;1345;g27f7a576e42_0_592"/>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hot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46" name="Google Shape;1346;g27f7a576e42_0_592"/>
          <p:cNvSpPr/>
          <p:nvPr/>
        </p:nvSpPr>
        <p:spPr>
          <a:xfrm>
            <a:off x="117775" y="4992250"/>
            <a:ext cx="53784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g27f7a576e42_0_61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3" name="Google Shape;1353;g27f7a576e42_0_61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54" name="Google Shape;1354;g27f7a576e42_0_61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55" name="Google Shape;1355;g27f7a576e42_0_613"/>
          <p:cNvCxnSpPr>
            <a:stCxn id="1356" idx="4"/>
            <a:endCxn id="135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57" name="Google Shape;1357;g27f7a576e42_0_61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58" name="Google Shape;1358;g27f7a576e42_0_61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56" name="Google Shape;1356;g27f7a576e42_0_61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59" name="Google Shape;1359;g27f7a576e42_0_61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360" name="Google Shape;1360;g27f7a576e42_0_613"/>
          <p:cNvCxnSpPr>
            <a:stCxn id="1361" idx="4"/>
            <a:endCxn id="135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362" name="Google Shape;1362;g27f7a576e42_0_61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363" name="Google Shape;1363;g27f7a576e42_0_61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361" name="Google Shape;1361;g27f7a576e42_0_61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4" name="Google Shape;1364;g27f7a576e42_0_61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Speed</a:t>
            </a:r>
            <a:endParaRPr sz="700" b="0" i="0" u="none" strike="noStrike" cap="none">
              <a:solidFill>
                <a:srgbClr val="000000"/>
              </a:solidFill>
              <a:latin typeface="Arial"/>
              <a:ea typeface="Arial"/>
              <a:cs typeface="Arial"/>
              <a:sym typeface="Arial"/>
            </a:endParaRPr>
          </a:p>
        </p:txBody>
      </p:sp>
      <p:sp>
        <p:nvSpPr>
          <p:cNvPr id="1365" name="Google Shape;1365;g27f7a576e42_0_61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366" name="Google Shape;1366;g27f7a576e42_0_61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367" name="Google Shape;1367;g27f7a576e42_0_61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368" name="Google Shape;1368;g27f7a576e42_0_613"/>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369" name="Google Shape;1369;g27f7a576e42_0_613"/>
          <p:cNvSpPr txBox="1"/>
          <p:nvPr/>
        </p:nvSpPr>
        <p:spPr>
          <a:xfrm>
            <a:off x="639350" y="1528400"/>
            <a:ext cx="3582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How fast an object moves</a:t>
            </a:r>
            <a:endParaRPr sz="2200" b="0" i="0" u="none" strike="noStrike" cap="none">
              <a:solidFill>
                <a:srgbClr val="000000"/>
              </a:solidFill>
              <a:latin typeface="Arial"/>
              <a:ea typeface="Arial"/>
              <a:cs typeface="Arial"/>
              <a:sym typeface="Arial"/>
            </a:endParaRPr>
          </a:p>
        </p:txBody>
      </p:sp>
      <p:pic>
        <p:nvPicPr>
          <p:cNvPr id="1370" name="Google Shape;1370;g27f7a576e42_0_613"/>
          <p:cNvPicPr preferRelativeResize="0"/>
          <p:nvPr/>
        </p:nvPicPr>
        <p:blipFill>
          <a:blip r:embed="rId3">
            <a:alphaModFix/>
          </a:blip>
          <a:stretch>
            <a:fillRect/>
          </a:stretch>
        </p:blipFill>
        <p:spPr>
          <a:xfrm>
            <a:off x="5786800" y="1191300"/>
            <a:ext cx="2758074" cy="1551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g27f7a576e42_0_6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77" name="Google Shape;1377;g27f7a576e42_0_6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78" name="Google Shape;1378;g27f7a576e42_0_636"/>
          <p:cNvCxnSpPr>
            <a:stCxn id="1379" idx="4"/>
            <a:endCxn id="137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80" name="Google Shape;1380;g27f7a576e42_0_6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81" name="Google Shape;1381;g27f7a576e42_0_6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79" name="Google Shape;1379;g27f7a576e42_0_6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82" name="Google Shape;1382;g27f7a576e42_0_63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Speed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383" name="Google Shape;1383;g27f7a576e42_0_636"/>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bag of french fries that weighs 3 pounds</a:t>
            </a:r>
            <a:endParaRPr sz="1400" b="0" i="0" u="none" strike="noStrike" cap="none">
              <a:solidFill>
                <a:srgbClr val="434343"/>
              </a:solidFill>
              <a:latin typeface="Arial"/>
              <a:ea typeface="Arial"/>
              <a:cs typeface="Arial"/>
              <a:sym typeface="Arial"/>
            </a:endParaRPr>
          </a:p>
        </p:txBody>
      </p:sp>
      <p:sp>
        <p:nvSpPr>
          <p:cNvPr id="1384" name="Google Shape;1384;g27f7a576e42_0_636"/>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singer singing a song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85" name="Google Shape;1385;g27f7a576e42_0_63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86" name="Google Shape;1386;g27f7a576e42_0_636"/>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train moving at 50 miles per hour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87" name="Google Shape;1387;g27f7a576e42_0_63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88" name="Google Shape;1388;g27f7a576e42_0_6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89" name="Google Shape;1389;g27f7a576e42_0_63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90" name="Google Shape;1390;g27f7a576e42_0_63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91" name="Google Shape;1391;g27f7a576e42_0_636"/>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cup of lemonade that tastes sweet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g27f7a576e42_0_6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98" name="Google Shape;1398;g27f7a576e42_0_6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99" name="Google Shape;1399;g27f7a576e42_0_656"/>
          <p:cNvCxnSpPr>
            <a:stCxn id="1400" idx="4"/>
            <a:endCxn id="13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01" name="Google Shape;1401;g27f7a576e42_0_6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02" name="Google Shape;1402;g27f7a576e42_0_6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00" name="Google Shape;1400;g27f7a576e42_0_6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03" name="Google Shape;1403;g27f7a576e42_0_65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04" name="Google Shape;1404;g27f7a576e42_0_65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405" name="Google Shape;1405;g27f7a576e42_0_65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406" name="Google Shape;1406;g27f7a576e42_0_65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07" name="Google Shape;1407;g27f7a576e42_0_65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408" name="Google Shape;1408;g27f7a576e42_0_656"/>
          <p:cNvSpPr/>
          <p:nvPr/>
        </p:nvSpPr>
        <p:spPr>
          <a:xfrm>
            <a:off x="393325" y="1662750"/>
            <a:ext cx="54957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g27f7a576e42_0_65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Speed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410" name="Google Shape;1410;g27f7a576e42_0_656"/>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bag of french fries that weighs 3 pounds</a:t>
            </a:r>
            <a:endParaRPr sz="1400" b="0" i="0" u="none" strike="noStrike" cap="none">
              <a:solidFill>
                <a:srgbClr val="434343"/>
              </a:solidFill>
              <a:latin typeface="Arial"/>
              <a:ea typeface="Arial"/>
              <a:cs typeface="Arial"/>
              <a:sym typeface="Arial"/>
            </a:endParaRPr>
          </a:p>
        </p:txBody>
      </p:sp>
      <p:sp>
        <p:nvSpPr>
          <p:cNvPr id="1411" name="Google Shape;1411;g27f7a576e42_0_656"/>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singer singing a song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12" name="Google Shape;1412;g27f7a576e42_0_656"/>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train moving at 50 miles per hour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13" name="Google Shape;1413;g27f7a576e42_0_656"/>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cup of lemonade that tastes sweet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28084ac76e6_0_5"/>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Direction</a:t>
            </a:r>
            <a:r>
              <a:rPr lang="en-US" sz="3600" b="1"/>
              <a:t>: </a:t>
            </a:r>
            <a:r>
              <a:rPr lang="en-US" sz="3600"/>
              <a:t>where something moves or points</a:t>
            </a:r>
            <a:endParaRPr sz="3600" b="1"/>
          </a:p>
        </p:txBody>
      </p:sp>
      <p:sp>
        <p:nvSpPr>
          <p:cNvPr id="876" name="Google Shape;876;g28084ac76e6_0_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7" name="Google Shape;877;g28084ac76e6_0_5"/>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g27f7a576e42_0_67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0" name="Google Shape;1420;g27f7a576e42_0_67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1" name="Google Shape;1421;g27f7a576e42_0_67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22" name="Google Shape;1422;g27f7a576e42_0_67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23" name="Google Shape;1423;g27f7a576e42_0_677"/>
          <p:cNvCxnSpPr>
            <a:stCxn id="1424" idx="4"/>
            <a:endCxn id="142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25" name="Google Shape;1425;g27f7a576e42_0_67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26" name="Google Shape;1426;g27f7a576e42_0_67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24" name="Google Shape;1424;g27f7a576e42_0_67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27" name="Google Shape;1427;g27f7a576e42_0_67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428" name="Google Shape;1428;g27f7a576e42_0_677"/>
          <p:cNvCxnSpPr>
            <a:stCxn id="1429" idx="4"/>
            <a:endCxn id="142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430" name="Google Shape;1430;g27f7a576e42_0_67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431" name="Google Shape;1431;g27f7a576e42_0_67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429" name="Google Shape;1429;g27f7a576e42_0_67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2" name="Google Shape;1432;g27f7a576e42_0_67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433" name="Google Shape;1433;g27f7a576e42_0_67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434" name="Google Shape;1434;g27f7a576e42_0_67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435" name="Google Shape;1435;g27f7a576e42_0_677"/>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a:t>
            </a:r>
            <a:r>
              <a:rPr lang="en-US" sz="1800">
                <a:latin typeface="Helvetica Neue Light"/>
                <a:ea typeface="Helvetica Neue Light"/>
                <a:cs typeface="Helvetica Neue Light"/>
                <a:sym typeface="Helvetica Neue Light"/>
              </a:rPr>
              <a:t> speed</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436" name="Google Shape;1436;g27f7a576e42_0_677"/>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Speed</a:t>
            </a:r>
            <a:endParaRPr sz="700" b="0" i="0" u="none" strike="noStrike" cap="none">
              <a:solidFill>
                <a:srgbClr val="000000"/>
              </a:solidFill>
              <a:latin typeface="Arial"/>
              <a:ea typeface="Arial"/>
              <a:cs typeface="Arial"/>
              <a:sym typeface="Arial"/>
            </a:endParaRPr>
          </a:p>
        </p:txBody>
      </p:sp>
      <p:sp>
        <p:nvSpPr>
          <p:cNvPr id="1437" name="Google Shape;1437;g27f7a576e42_0_677"/>
          <p:cNvSpPr txBox="1"/>
          <p:nvPr/>
        </p:nvSpPr>
        <p:spPr>
          <a:xfrm>
            <a:off x="639350" y="1528400"/>
            <a:ext cx="3582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How fast an object moves</a:t>
            </a:r>
            <a:endParaRPr sz="2200" b="0" i="0" u="none" strike="noStrike" cap="none">
              <a:solidFill>
                <a:srgbClr val="000000"/>
              </a:solidFill>
              <a:latin typeface="Arial"/>
              <a:ea typeface="Arial"/>
              <a:cs typeface="Arial"/>
              <a:sym typeface="Arial"/>
            </a:endParaRPr>
          </a:p>
        </p:txBody>
      </p:sp>
      <p:pic>
        <p:nvPicPr>
          <p:cNvPr id="1438" name="Google Shape;1438;g27f7a576e42_0_677"/>
          <p:cNvPicPr preferRelativeResize="0"/>
          <p:nvPr/>
        </p:nvPicPr>
        <p:blipFill>
          <a:blip r:embed="rId3">
            <a:alphaModFix/>
          </a:blip>
          <a:stretch>
            <a:fillRect/>
          </a:stretch>
        </p:blipFill>
        <p:spPr>
          <a:xfrm>
            <a:off x="5786800" y="1191300"/>
            <a:ext cx="2758074" cy="1551400"/>
          </a:xfrm>
          <a:prstGeom prst="rect">
            <a:avLst/>
          </a:prstGeom>
          <a:noFill/>
          <a:ln>
            <a:noFill/>
          </a:ln>
        </p:spPr>
      </p:pic>
      <p:sp>
        <p:nvSpPr>
          <p:cNvPr id="1439" name="Google Shape;1439;g27f7a576e42_0_677"/>
          <p:cNvSpPr txBox="1"/>
          <p:nvPr/>
        </p:nvSpPr>
        <p:spPr>
          <a:xfrm>
            <a:off x="578275" y="4707988"/>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A train moving at 50 miles per hour </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g27f7a576e42_0_70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46" name="Google Shape;1446;g27f7a576e42_0_70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47" name="Google Shape;1447;g27f7a576e42_0_701"/>
          <p:cNvCxnSpPr>
            <a:stCxn id="1448" idx="4"/>
            <a:endCxn id="144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49" name="Google Shape;1449;g27f7a576e42_0_70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50" name="Google Shape;1450;g27f7a576e42_0_70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48" name="Google Shape;1448;g27f7a576e42_0_70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51" name="Google Shape;1451;g27f7a576e42_0_701"/>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speed</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1452" name="Google Shape;1452;g27f7a576e42_0_701"/>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shows us how cold it is outside   </a:t>
            </a:r>
            <a:endParaRPr sz="2200" b="0" i="0" u="none" strike="noStrike" cap="none">
              <a:solidFill>
                <a:srgbClr val="434343"/>
              </a:solidFill>
              <a:latin typeface="Arial"/>
              <a:ea typeface="Arial"/>
              <a:cs typeface="Arial"/>
              <a:sym typeface="Arial"/>
            </a:endParaRPr>
          </a:p>
        </p:txBody>
      </p:sp>
      <p:sp>
        <p:nvSpPr>
          <p:cNvPr id="1453" name="Google Shape;1453;g27f7a576e42_0_701"/>
          <p:cNvSpPr txBox="1"/>
          <p:nvPr/>
        </p:nvSpPr>
        <p:spPr>
          <a:xfrm>
            <a:off x="1073532" y="27659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describes how fast a vehicle gets us to school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454" name="Google Shape;1454;g27f7a576e42_0_70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55" name="Google Shape;1455;g27f7a576e42_0_701"/>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helps us determine how much an object weighs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456" name="Google Shape;1456;g27f7a576e42_0_70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457" name="Google Shape;1457;g27f7a576e42_0_70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458" name="Google Shape;1458;g27f7a576e42_0_70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59" name="Google Shape;1459;g27f7a576e42_0_70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460" name="Google Shape;1460;g27f7a576e42_0_701"/>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gives us a way to describe the taste of food</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g27f7a576e42_0_72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67" name="Google Shape;1467;g27f7a576e42_0_72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68" name="Google Shape;1468;g27f7a576e42_0_721"/>
          <p:cNvCxnSpPr>
            <a:stCxn id="1469" idx="4"/>
            <a:endCxn id="146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70" name="Google Shape;1470;g27f7a576e42_0_72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71" name="Google Shape;1471;g27f7a576e42_0_72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69" name="Google Shape;1469;g27f7a576e42_0_72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72" name="Google Shape;1472;g27f7a576e42_0_72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73" name="Google Shape;1473;g27f7a576e42_0_72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474" name="Google Shape;1474;g27f7a576e42_0_72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475" name="Google Shape;1475;g27f7a576e42_0_72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76" name="Google Shape;1476;g27f7a576e42_0_72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477" name="Google Shape;1477;g27f7a576e42_0_721"/>
          <p:cNvSpPr/>
          <p:nvPr/>
        </p:nvSpPr>
        <p:spPr>
          <a:xfrm>
            <a:off x="190650" y="2634650"/>
            <a:ext cx="7713300" cy="91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g27f7a576e42_0_721"/>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speed</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1479" name="Google Shape;1479;g27f7a576e42_0_721"/>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shows us how cold it is outside   </a:t>
            </a:r>
            <a:endParaRPr sz="2200" b="0" i="0" u="none" strike="noStrike" cap="none">
              <a:solidFill>
                <a:srgbClr val="434343"/>
              </a:solidFill>
              <a:latin typeface="Arial"/>
              <a:ea typeface="Arial"/>
              <a:cs typeface="Arial"/>
              <a:sym typeface="Arial"/>
            </a:endParaRPr>
          </a:p>
        </p:txBody>
      </p:sp>
      <p:sp>
        <p:nvSpPr>
          <p:cNvPr id="1480" name="Google Shape;1480;g27f7a576e42_0_721"/>
          <p:cNvSpPr txBox="1"/>
          <p:nvPr/>
        </p:nvSpPr>
        <p:spPr>
          <a:xfrm>
            <a:off x="1073532" y="27659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describes how fast a vehicle gets us to school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481" name="Google Shape;1481;g27f7a576e42_0_721"/>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helps us determine how much an object weighs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482" name="Google Shape;1482;g27f7a576e42_0_721"/>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gives us a way to describe the taste of food</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g27f7a576e42_0_742"/>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9" name="Google Shape;1489;g27f7a576e42_0_74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90" name="Google Shape;1490;g27f7a576e42_0_74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91" name="Google Shape;1491;g27f7a576e42_0_742"/>
          <p:cNvCxnSpPr>
            <a:stCxn id="1492" idx="4"/>
            <a:endCxn id="148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93" name="Google Shape;1493;g27f7a576e42_0_74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94" name="Google Shape;1494;g27f7a576e42_0_74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92" name="Google Shape;1492;g27f7a576e42_0_74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95" name="Google Shape;1495;g27f7a576e42_0_742"/>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496" name="Google Shape;1496;g27f7a576e42_0_742"/>
          <p:cNvCxnSpPr>
            <a:stCxn id="1497" idx="4"/>
            <a:endCxn id="148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498" name="Google Shape;1498;g27f7a576e42_0_742"/>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499" name="Google Shape;1499;g27f7a576e42_0_742"/>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497" name="Google Shape;1497;g27f7a576e42_0_742"/>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0" name="Google Shape;1500;g27f7a576e42_0_742"/>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501" name="Google Shape;1501;g27f7a576e42_0_742"/>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502" name="Google Shape;1502;g27f7a576e42_0_742"/>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503" name="Google Shape;1503;g27f7a576e42_0_742"/>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 </a:t>
            </a:r>
            <a:r>
              <a:rPr lang="en-US" sz="1800" b="0" i="0" u="none" strike="noStrike" cap="none">
                <a:solidFill>
                  <a:srgbClr val="000000"/>
                </a:solidFill>
                <a:latin typeface="Helvetica Neue Light"/>
                <a:ea typeface="Helvetica Neue Light"/>
                <a:cs typeface="Helvetica Neue Light"/>
                <a:sym typeface="Helvetica Neue Light"/>
              </a:rPr>
              <a:t>impact my life?</a:t>
            </a:r>
            <a:endParaRPr sz="1800" b="0" i="0" u="none" strike="noStrike" cap="none">
              <a:solidFill>
                <a:srgbClr val="000000"/>
              </a:solidFill>
              <a:latin typeface="Arial"/>
              <a:ea typeface="Arial"/>
              <a:cs typeface="Arial"/>
              <a:sym typeface="Arial"/>
            </a:endParaRPr>
          </a:p>
        </p:txBody>
      </p:sp>
      <p:sp>
        <p:nvSpPr>
          <p:cNvPr id="1504" name="Google Shape;1504;g27f7a576e42_0_742"/>
          <p:cNvSpPr txBox="1"/>
          <p:nvPr/>
        </p:nvSpPr>
        <p:spPr>
          <a:xfrm>
            <a:off x="4673575" y="4724650"/>
            <a:ext cx="4107600" cy="9606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Clr>
                <a:schemeClr val="dk1"/>
              </a:buClr>
              <a:buSzPts val="2200"/>
              <a:buFont typeface="Arial"/>
              <a:buNone/>
            </a:pPr>
            <a:r>
              <a:rPr lang="en-US" sz="2400">
                <a:solidFill>
                  <a:srgbClr val="43464D"/>
                </a:solidFill>
                <a:latin typeface="Calibri"/>
                <a:ea typeface="Calibri"/>
                <a:cs typeface="Calibri"/>
                <a:sym typeface="Calibri"/>
              </a:rPr>
              <a:t>Speed describes how fast a vehicle gets us to school  </a:t>
            </a:r>
            <a:endParaRPr sz="2400" i="0" u="none" strike="noStrike" cap="none">
              <a:solidFill>
                <a:srgbClr val="000000"/>
              </a:solidFill>
              <a:latin typeface="Calibri"/>
              <a:ea typeface="Calibri"/>
              <a:cs typeface="Calibri"/>
              <a:sym typeface="Calibri"/>
            </a:endParaRPr>
          </a:p>
        </p:txBody>
      </p:sp>
      <p:sp>
        <p:nvSpPr>
          <p:cNvPr id="1505" name="Google Shape;1505;g27f7a576e42_0_742"/>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Speed</a:t>
            </a:r>
            <a:endParaRPr sz="700" b="0" i="0" u="none" strike="noStrike" cap="none">
              <a:solidFill>
                <a:srgbClr val="000000"/>
              </a:solidFill>
              <a:latin typeface="Arial"/>
              <a:ea typeface="Arial"/>
              <a:cs typeface="Arial"/>
              <a:sym typeface="Arial"/>
            </a:endParaRPr>
          </a:p>
        </p:txBody>
      </p:sp>
      <p:sp>
        <p:nvSpPr>
          <p:cNvPr id="1506" name="Google Shape;1506;g27f7a576e42_0_742"/>
          <p:cNvSpPr txBox="1"/>
          <p:nvPr/>
        </p:nvSpPr>
        <p:spPr>
          <a:xfrm>
            <a:off x="639350" y="1528400"/>
            <a:ext cx="3582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How fast an object moves</a:t>
            </a:r>
            <a:endParaRPr sz="2200" b="0" i="0" u="none" strike="noStrike" cap="none">
              <a:solidFill>
                <a:srgbClr val="000000"/>
              </a:solidFill>
              <a:latin typeface="Arial"/>
              <a:ea typeface="Arial"/>
              <a:cs typeface="Arial"/>
              <a:sym typeface="Arial"/>
            </a:endParaRPr>
          </a:p>
        </p:txBody>
      </p:sp>
      <p:pic>
        <p:nvPicPr>
          <p:cNvPr id="1507" name="Google Shape;1507;g27f7a576e42_0_742"/>
          <p:cNvPicPr preferRelativeResize="0"/>
          <p:nvPr/>
        </p:nvPicPr>
        <p:blipFill>
          <a:blip r:embed="rId3">
            <a:alphaModFix/>
          </a:blip>
          <a:stretch>
            <a:fillRect/>
          </a:stretch>
        </p:blipFill>
        <p:spPr>
          <a:xfrm>
            <a:off x="5786800" y="1191300"/>
            <a:ext cx="2758074" cy="1551400"/>
          </a:xfrm>
          <a:prstGeom prst="rect">
            <a:avLst/>
          </a:prstGeom>
          <a:noFill/>
          <a:ln>
            <a:noFill/>
          </a:ln>
        </p:spPr>
      </p:pic>
      <p:sp>
        <p:nvSpPr>
          <p:cNvPr id="1508" name="Google Shape;1508;g27f7a576e42_0_742"/>
          <p:cNvSpPr txBox="1"/>
          <p:nvPr/>
        </p:nvSpPr>
        <p:spPr>
          <a:xfrm>
            <a:off x="578275" y="4707988"/>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A train moving at 50 miles per hour </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g27f7a576e42_0_76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515" name="Google Shape;1515;g27f7a576e42_0_76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g27f7a576e42_0_773"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g27f7a576e42_0_773"/>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Speed</a:t>
            </a:r>
            <a:r>
              <a:rPr lang="en-US" b="1">
                <a:solidFill>
                  <a:schemeClr val="dk1"/>
                </a:solidFill>
              </a:rPr>
              <a:t>: </a:t>
            </a:r>
            <a:r>
              <a:rPr lang="en-US">
                <a:solidFill>
                  <a:schemeClr val="dk1"/>
                </a:solidFill>
              </a:rPr>
              <a:t>how fast an object moves</a:t>
            </a:r>
            <a:endParaRPr/>
          </a:p>
        </p:txBody>
      </p:sp>
      <p:pic>
        <p:nvPicPr>
          <p:cNvPr id="1523" name="Google Shape;1523;g27f7a576e42_0_773"/>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g27f7a576e42_0_78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g27f7a576e42_0_780"/>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sz="1400" b="0" i="0" u="none" strike="noStrike" cap="none">
              <a:solidFill>
                <a:srgbClr val="000000"/>
              </a:solidFill>
              <a:latin typeface="Arial"/>
              <a:ea typeface="Arial"/>
              <a:cs typeface="Arial"/>
              <a:sym typeface="Arial"/>
            </a:endParaRPr>
          </a:p>
        </p:txBody>
      </p:sp>
      <p:pic>
        <p:nvPicPr>
          <p:cNvPr id="1531" name="Google Shape;1531;g27f7a576e42_0_780"/>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g2806620ca31_1_8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538" name="Google Shape;1538;g2806620ca31_1_88"/>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Speed</a:t>
            </a:r>
            <a:endParaRPr sz="3600" b="0"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1539" name="Google Shape;1539;g2806620ca31_1_8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1540" name="Google Shape;1540;g2806620ca31_1_88"/>
          <p:cNvSpPr txBox="1"/>
          <p:nvPr/>
        </p:nvSpPr>
        <p:spPr>
          <a:xfrm>
            <a:off x="411982" y="2230734"/>
            <a:ext cx="25524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simulation to explore </a:t>
            </a:r>
            <a:r>
              <a:rPr lang="en-US" sz="1800" i="1">
                <a:solidFill>
                  <a:schemeClr val="dk1"/>
                </a:solidFill>
                <a:latin typeface="Calibri"/>
                <a:ea typeface="Calibri"/>
                <a:cs typeface="Calibri"/>
                <a:sym typeface="Calibri"/>
              </a:rPr>
              <a:t>speed</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you</a:t>
            </a:r>
            <a:r>
              <a:rPr lang="en-US" sz="1800" i="1">
                <a:solidFill>
                  <a:schemeClr val="dk1"/>
                </a:solidFill>
                <a:latin typeface="Calibri"/>
                <a:ea typeface="Calibri"/>
                <a:cs typeface="Calibri"/>
                <a:sym typeface="Calibri"/>
              </a:rPr>
              <a:t> will explore how changing certain variables can impact the speed of sleds</a:t>
            </a:r>
            <a:r>
              <a:rPr lang="en-US" sz="1800" b="0" i="1"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541" name="Google Shape;1541;g2806620ca31_1_88"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2" name="Google Shape;1542;g2806620ca31_1_88"/>
          <p:cNvPicPr preferRelativeResize="0"/>
          <p:nvPr/>
        </p:nvPicPr>
        <p:blipFill>
          <a:blip r:embed="rId6">
            <a:alphaModFix/>
          </a:blip>
          <a:stretch>
            <a:fillRect/>
          </a:stretch>
        </p:blipFill>
        <p:spPr>
          <a:xfrm>
            <a:off x="3116782" y="2253404"/>
            <a:ext cx="5874818" cy="392504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pic>
        <p:nvPicPr>
          <p:cNvPr id="2276" name="Google Shape;2276;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2282" name="Google Shape;2282;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2283" name="Google Shape;2283;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2284" name="Google Shape;2284;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2285" name="Google Shape;2285;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28084ac76e6_0_61"/>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Energy</a:t>
            </a:r>
            <a:r>
              <a:rPr lang="en-US" sz="3600" b="1"/>
              <a:t>: </a:t>
            </a:r>
            <a:r>
              <a:rPr lang="en-US" sz="3600"/>
              <a:t>the ability to cause change</a:t>
            </a:r>
            <a:endParaRPr sz="3600" b="1"/>
          </a:p>
        </p:txBody>
      </p:sp>
      <p:sp>
        <p:nvSpPr>
          <p:cNvPr id="884" name="Google Shape;884;g28084ac76e6_0_6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5" name="Google Shape;885;g28084ac76e6_0_61"/>
          <p:cNvPicPr preferRelativeResize="0"/>
          <p:nvPr/>
        </p:nvPicPr>
        <p:blipFill>
          <a:blip r:embed="rId4">
            <a:alphaModFix/>
          </a:blip>
          <a:stretch>
            <a:fillRect/>
          </a:stretch>
        </p:blipFill>
        <p:spPr>
          <a:xfrm>
            <a:off x="2300525" y="1650650"/>
            <a:ext cx="5002850" cy="5002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28084ac76e6_0_12"/>
          <p:cNvSpPr txBox="1"/>
          <p:nvPr/>
        </p:nvSpPr>
        <p:spPr>
          <a:xfrm>
            <a:off x="1482763" y="424771"/>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Energy transformation</a:t>
            </a:r>
            <a:r>
              <a:rPr lang="en-US" sz="2800" b="1" i="0" u="none" strike="noStrike" cap="none">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changing energy from one form to another</a:t>
            </a:r>
            <a:endParaRPr sz="2800" b="1" i="0" u="none" strike="noStrike" cap="none">
              <a:solidFill>
                <a:schemeClr val="dk1"/>
              </a:solidFill>
              <a:latin typeface="Calibri"/>
              <a:ea typeface="Calibri"/>
              <a:cs typeface="Calibri"/>
              <a:sym typeface="Calibri"/>
            </a:endParaRPr>
          </a:p>
        </p:txBody>
      </p:sp>
      <p:sp>
        <p:nvSpPr>
          <p:cNvPr id="892" name="Google Shape;892;g28084ac76e6_0_1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3" name="Google Shape;893;g28084ac76e6_0_12"/>
          <p:cNvPicPr preferRelativeResize="0"/>
          <p:nvPr/>
        </p:nvPicPr>
        <p:blipFill>
          <a:blip r:embed="rId4">
            <a:alphaModFix/>
          </a:blip>
          <a:stretch>
            <a:fillRect/>
          </a:stretch>
        </p:blipFill>
        <p:spPr>
          <a:xfrm>
            <a:off x="1270813" y="1557471"/>
            <a:ext cx="7433424" cy="50547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28084ac76e6_0_1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28084ac76e6_0_24"/>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06" name="Google Shape;906;g28084ac76e6_0_2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28084ac76e6_0_24"/>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Similarities</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Change</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Emotions</a:t>
            </a:r>
            <a:endParaRPr sz="3200">
              <a:solidFill>
                <a:schemeClr val="dk1"/>
              </a:solidFill>
              <a:latin typeface="Calibri"/>
              <a:ea typeface="Calibri"/>
              <a:cs typeface="Calibri"/>
              <a:sym typeface="Calibri"/>
            </a:endParaRPr>
          </a:p>
        </p:txBody>
      </p:sp>
      <p:pic>
        <p:nvPicPr>
          <p:cNvPr id="908" name="Google Shape;908;g28084ac76e6_0_24"/>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2652</Words>
  <Application>Microsoft Macintosh PowerPoint</Application>
  <PresentationFormat>On-screen Show (4:3)</PresentationFormat>
  <Paragraphs>347</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Calibri</vt:lpstr>
      <vt:lpstr>Helvetica Neue Light</vt:lpstr>
      <vt:lpstr>Poppins</vt:lpstr>
      <vt:lpstr>Arial</vt:lpstr>
      <vt:lpstr>Söhne</vt:lpstr>
      <vt:lpstr>Office Theme</vt:lpstr>
      <vt:lpstr>PowerPoint Presentation</vt:lpstr>
      <vt:lpstr>PowerPoint Presentation</vt:lpstr>
      <vt:lpstr>PowerPoint Presentation</vt:lpstr>
      <vt:lpstr>PowerPoint Presentation</vt:lpstr>
      <vt:lpstr>Direction: where something moves or points</vt:lpstr>
      <vt:lpstr>Energy: the ability to cause change</vt:lpstr>
      <vt:lpstr>PowerPoint Presentation</vt:lpstr>
      <vt:lpstr>PowerPoint Presentation</vt:lpstr>
      <vt:lpstr>PowerPoint Presentation</vt:lpstr>
      <vt:lpstr>PowerPoint Presentation</vt:lpstr>
      <vt:lpstr>PowerPoint Presentation</vt:lpstr>
      <vt:lpstr>PowerPoint Presentation</vt:lpstr>
      <vt:lpstr>Direction is where something ______ or ______.</vt:lpstr>
      <vt:lpstr>Direction is where something moves or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3</cp:revision>
  <dcterms:created xsi:type="dcterms:W3CDTF">2017-05-16T13:21:17Z</dcterms:created>
  <dcterms:modified xsi:type="dcterms:W3CDTF">2024-01-03T18:59:04Z</dcterms:modified>
</cp:coreProperties>
</file>